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77" r:id="rId3"/>
    <p:sldId id="330" r:id="rId4"/>
    <p:sldId id="331" r:id="rId5"/>
    <p:sldId id="332" r:id="rId6"/>
    <p:sldId id="342" r:id="rId7"/>
    <p:sldId id="334" r:id="rId8"/>
    <p:sldId id="335" r:id="rId9"/>
    <p:sldId id="336" r:id="rId10"/>
    <p:sldId id="278" r:id="rId11"/>
    <p:sldId id="295" r:id="rId12"/>
    <p:sldId id="283" r:id="rId13"/>
    <p:sldId id="291" r:id="rId14"/>
    <p:sldId id="294" r:id="rId15"/>
    <p:sldId id="286" r:id="rId16"/>
    <p:sldId id="288" r:id="rId17"/>
    <p:sldId id="289" r:id="rId18"/>
    <p:sldId id="312" r:id="rId19"/>
    <p:sldId id="329" r:id="rId20"/>
    <p:sldId id="313" r:id="rId21"/>
    <p:sldId id="319" r:id="rId22"/>
    <p:sldId id="320" r:id="rId23"/>
    <p:sldId id="321" r:id="rId24"/>
    <p:sldId id="322" r:id="rId25"/>
    <p:sldId id="314" r:id="rId26"/>
    <p:sldId id="337" r:id="rId27"/>
    <p:sldId id="315" r:id="rId28"/>
    <p:sldId id="316" r:id="rId29"/>
    <p:sldId id="338" r:id="rId30"/>
    <p:sldId id="340" r:id="rId31"/>
    <p:sldId id="323" r:id="rId32"/>
    <p:sldId id="339" r:id="rId33"/>
    <p:sldId id="341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EAEAEA"/>
    <a:srgbClr val="B2B2B2"/>
    <a:srgbClr val="FF7401"/>
    <a:srgbClr val="FC9204"/>
    <a:srgbClr val="CC3300"/>
    <a:srgbClr val="FFCC00"/>
    <a:srgbClr val="EBEE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2257" autoAdjust="0"/>
    <p:restoredTop sz="92083" autoAdjust="0"/>
  </p:normalViewPr>
  <p:slideViewPr>
    <p:cSldViewPr>
      <p:cViewPr varScale="1">
        <p:scale>
          <a:sx n="68" d="100"/>
          <a:sy n="68" d="100"/>
        </p:scale>
        <p:origin x="-88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C728CB24-4207-4318-8151-33018E75DE6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8CB24-4207-4318-8151-33018E75DE62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8CB24-4207-4318-8151-33018E75DE62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1447800" y="762000"/>
            <a:ext cx="7696200" cy="495300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ahoma" pitchFamily="34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76600" y="762000"/>
            <a:ext cx="5867400" cy="1905000"/>
          </a:xfrm>
        </p:spPr>
        <p:txBody>
          <a:bodyPr/>
          <a:lstStyle>
            <a:lvl1pPr>
              <a:defRPr>
                <a:solidFill>
                  <a:srgbClr val="77777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038600" y="3260725"/>
            <a:ext cx="4648200" cy="1752600"/>
          </a:xfrm>
        </p:spPr>
        <p:txBody>
          <a:bodyPr/>
          <a:lstStyle>
            <a:lvl1pPr marL="0" indent="0">
              <a:spcBef>
                <a:spcPct val="5000"/>
              </a:spcBef>
              <a:buFont typeface="Webdings" pitchFamily="18" charset="2"/>
              <a:buNone/>
              <a:defRPr sz="1600">
                <a:solidFill>
                  <a:srgbClr val="969696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ahoma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5715000"/>
            <a:ext cx="9144000" cy="1149350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pic>
        <p:nvPicPr>
          <p:cNvPr id="8198" name="Picture 6" descr="owasp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76400" y="1066800"/>
            <a:ext cx="13716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4038600" y="5165725"/>
            <a:ext cx="4191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000">
                <a:solidFill>
                  <a:srgbClr val="969696"/>
                </a:solidFill>
                <a:latin typeface="Tahoma" pitchFamily="34" charset="0"/>
              </a:rPr>
              <a:t>Copyright © The OWASP Foundation</a:t>
            </a:r>
          </a:p>
          <a:p>
            <a:r>
              <a:rPr lang="en-US" sz="1000">
                <a:solidFill>
                  <a:srgbClr val="969696"/>
                </a:solidFill>
                <a:latin typeface="Tahoma" pitchFamily="34" charset="0"/>
              </a:rPr>
              <a:t>Permission is granted to copy, distribute and/or modify this document under the terms of the OWASP License.</a:t>
            </a:r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0" y="609600"/>
            <a:ext cx="9144000" cy="152400"/>
          </a:xfrm>
          <a:prstGeom prst="rect">
            <a:avLst/>
          </a:prstGeom>
          <a:solidFill>
            <a:srgbClr val="77777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ahoma" pitchFamily="34" charset="0"/>
            </a:endParaRPr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6350" y="755650"/>
            <a:ext cx="1417638" cy="3740150"/>
          </a:xfrm>
          <a:prstGeom prst="rect">
            <a:avLst/>
          </a:prstGeom>
          <a:solidFill>
            <a:srgbClr val="003399">
              <a:alpha val="59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ahoma" pitchFamily="34" charset="0"/>
            </a:endParaRP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6350" y="5302250"/>
            <a:ext cx="1417638" cy="41275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ahoma" pitchFamily="34" charset="0"/>
            </a:endParaRP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6350" y="4845050"/>
            <a:ext cx="1417638" cy="565150"/>
          </a:xfrm>
          <a:prstGeom prst="rect">
            <a:avLst/>
          </a:prstGeom>
          <a:solidFill>
            <a:srgbClr val="339933">
              <a:alpha val="71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ahoma" pitchFamily="34" charset="0"/>
            </a:endParaRPr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6350" y="2667000"/>
            <a:ext cx="1417638" cy="1219200"/>
          </a:xfrm>
          <a:prstGeom prst="rect">
            <a:avLst/>
          </a:prstGeom>
          <a:solidFill>
            <a:srgbClr val="003366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ahoma" pitchFamily="34" charset="0"/>
            </a:endParaRP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1452563" y="2667000"/>
            <a:ext cx="681037" cy="1219200"/>
          </a:xfrm>
          <a:prstGeom prst="rect">
            <a:avLst/>
          </a:prstGeom>
          <a:solidFill>
            <a:srgbClr val="339933">
              <a:alpha val="71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ahoma" pitchFamily="34" charset="0"/>
            </a:endParaRPr>
          </a:p>
        </p:txBody>
      </p:sp>
      <p:sp>
        <p:nvSpPr>
          <p:cNvPr id="8214" name="Rectangle 22"/>
          <p:cNvSpPr>
            <a:spLocks noChangeArrowheads="1"/>
          </p:cNvSpPr>
          <p:nvPr/>
        </p:nvSpPr>
        <p:spPr bwMode="auto">
          <a:xfrm>
            <a:off x="2170113" y="2667000"/>
            <a:ext cx="681037" cy="1219200"/>
          </a:xfrm>
          <a:prstGeom prst="rect">
            <a:avLst/>
          </a:prstGeom>
          <a:solidFill>
            <a:srgbClr val="339933">
              <a:alpha val="71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ahoma" pitchFamily="34" charset="0"/>
            </a:endParaRPr>
          </a:p>
        </p:txBody>
      </p:sp>
      <p:sp>
        <p:nvSpPr>
          <p:cNvPr id="8215" name="Rectangle 23"/>
          <p:cNvSpPr>
            <a:spLocks noChangeArrowheads="1"/>
          </p:cNvSpPr>
          <p:nvPr/>
        </p:nvSpPr>
        <p:spPr bwMode="auto">
          <a:xfrm>
            <a:off x="0" y="2641600"/>
            <a:ext cx="9144000" cy="269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ahoma" pitchFamily="34" charset="0"/>
            </a:endParaRPr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4038600" y="5937250"/>
            <a:ext cx="480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EAEAEA"/>
                </a:solidFill>
                <a:latin typeface="Tahoma" pitchFamily="34" charset="0"/>
              </a:rPr>
              <a:t>The OWASP Foundation</a:t>
            </a:r>
          </a:p>
        </p:txBody>
      </p:sp>
      <p:sp>
        <p:nvSpPr>
          <p:cNvPr id="8220" name="Rectangle 28"/>
          <p:cNvSpPr>
            <a:spLocks noChangeArrowheads="1"/>
          </p:cNvSpPr>
          <p:nvPr/>
        </p:nvSpPr>
        <p:spPr bwMode="auto">
          <a:xfrm>
            <a:off x="8462963" y="2667000"/>
            <a:ext cx="681037" cy="1219200"/>
          </a:xfrm>
          <a:prstGeom prst="rect">
            <a:avLst/>
          </a:prstGeom>
          <a:solidFill>
            <a:srgbClr val="339933">
              <a:alpha val="71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ahoma" pitchFamily="34" charset="0"/>
            </a:endParaRPr>
          </a:p>
        </p:txBody>
      </p:sp>
      <p:sp>
        <p:nvSpPr>
          <p:cNvPr id="8221" name="Freeform 29"/>
          <p:cNvSpPr>
            <a:spLocks/>
          </p:cNvSpPr>
          <p:nvPr/>
        </p:nvSpPr>
        <p:spPr bwMode="auto">
          <a:xfrm>
            <a:off x="2705100" y="2667000"/>
            <a:ext cx="1028700" cy="1219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28"/>
              </a:cxn>
              <a:cxn ang="0">
                <a:pos x="192" y="528"/>
              </a:cxn>
              <a:cxn ang="0">
                <a:pos x="452" y="260"/>
              </a:cxn>
              <a:cxn ang="0">
                <a:pos x="456" y="1"/>
              </a:cxn>
              <a:cxn ang="0">
                <a:pos x="0" y="0"/>
              </a:cxn>
            </a:cxnLst>
            <a:rect l="0" t="0" r="r" b="b"/>
            <a:pathLst>
              <a:path w="456" h="528">
                <a:moveTo>
                  <a:pt x="0" y="0"/>
                </a:moveTo>
                <a:lnTo>
                  <a:pt x="0" y="528"/>
                </a:lnTo>
                <a:lnTo>
                  <a:pt x="192" y="528"/>
                </a:lnTo>
                <a:lnTo>
                  <a:pt x="452" y="260"/>
                </a:lnTo>
                <a:lnTo>
                  <a:pt x="456" y="1"/>
                </a:lnTo>
                <a:lnTo>
                  <a:pt x="0" y="0"/>
                </a:lnTo>
                <a:close/>
              </a:path>
            </a:pathLst>
          </a:custGeom>
          <a:solidFill>
            <a:srgbClr val="339933">
              <a:alpha val="33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8222" name="Freeform 30"/>
          <p:cNvSpPr>
            <a:spLocks/>
          </p:cNvSpPr>
          <p:nvPr/>
        </p:nvSpPr>
        <p:spPr bwMode="auto">
          <a:xfrm rot="10800000">
            <a:off x="7385050" y="2667000"/>
            <a:ext cx="1028700" cy="1219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28"/>
              </a:cxn>
              <a:cxn ang="0">
                <a:pos x="192" y="528"/>
              </a:cxn>
              <a:cxn ang="0">
                <a:pos x="452" y="260"/>
              </a:cxn>
              <a:cxn ang="0">
                <a:pos x="456" y="1"/>
              </a:cxn>
              <a:cxn ang="0">
                <a:pos x="0" y="0"/>
              </a:cxn>
            </a:cxnLst>
            <a:rect l="0" t="0" r="r" b="b"/>
            <a:pathLst>
              <a:path w="456" h="528">
                <a:moveTo>
                  <a:pt x="0" y="0"/>
                </a:moveTo>
                <a:lnTo>
                  <a:pt x="0" y="528"/>
                </a:lnTo>
                <a:lnTo>
                  <a:pt x="192" y="528"/>
                </a:lnTo>
                <a:lnTo>
                  <a:pt x="452" y="260"/>
                </a:lnTo>
                <a:lnTo>
                  <a:pt x="456" y="1"/>
                </a:lnTo>
                <a:lnTo>
                  <a:pt x="0" y="0"/>
                </a:lnTo>
                <a:close/>
              </a:path>
            </a:pathLst>
          </a:custGeom>
          <a:solidFill>
            <a:srgbClr val="339933">
              <a:alpha val="33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8225" name="Text Box 33"/>
          <p:cNvSpPr txBox="1">
            <a:spLocks noChangeArrowheads="1"/>
          </p:cNvSpPr>
          <p:nvPr/>
        </p:nvSpPr>
        <p:spPr bwMode="auto">
          <a:xfrm>
            <a:off x="1524000" y="4229100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777777"/>
                </a:solidFill>
                <a:latin typeface="Tahoma" pitchFamily="34" charset="0"/>
              </a:rPr>
              <a:t>OWASP</a:t>
            </a:r>
          </a:p>
        </p:txBody>
      </p:sp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4038600" y="6326188"/>
            <a:ext cx="480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u="sng">
                <a:solidFill>
                  <a:srgbClr val="EAEAEA"/>
                </a:solidFill>
                <a:latin typeface="Tahoma" pitchFamily="34" charset="0"/>
              </a:rPr>
              <a:t>http://www.owasp.org</a:t>
            </a:r>
            <a:r>
              <a:rPr lang="en-US" sz="1600">
                <a:solidFill>
                  <a:srgbClr val="EAEAEA"/>
                </a:solidFill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EB9D6B6-54C4-481C-881B-BB80ECB27B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A80D4E7-D4E4-4550-BB2C-0BCD11A5B3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559A0F5-E6F0-4F2F-8FB0-60EBDDD0FD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0C6C0AC-778D-46FE-9FA3-19321E5253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07D98CB-3A07-45AD-A335-86B53055B5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5F15A26-489D-4F72-AE94-47047959F6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BFB5CA3-BB0E-4597-A8F2-3E3DC361B9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8084BBD-5FC9-4A59-8AC9-10CA04DB59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A0E7A3D-0DE4-4AAA-8B0F-0D6178AF85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3DFBBD6-5300-4784-88DF-FFDDF5F54E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711950"/>
            <a:ext cx="9144000" cy="152400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pic>
        <p:nvPicPr>
          <p:cNvPr id="1033" name="Picture 9" descr="owasp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077200" y="6248400"/>
            <a:ext cx="3810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85200" y="6308725"/>
            <a:ext cx="406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solidFill>
                  <a:srgbClr val="969696"/>
                </a:solidFill>
                <a:latin typeface="+mn-lt"/>
              </a:defRPr>
            </a:lvl1pPr>
          </a:lstStyle>
          <a:p>
            <a:fld id="{8FE14528-6E74-4224-B4B9-6FED44F4A84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54" name="Text Box 30"/>
          <p:cNvSpPr txBox="1">
            <a:spLocks noChangeArrowheads="1"/>
          </p:cNvSpPr>
          <p:nvPr/>
        </p:nvSpPr>
        <p:spPr bwMode="auto">
          <a:xfrm>
            <a:off x="5689600" y="6270625"/>
            <a:ext cx="2387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400" b="1">
                <a:solidFill>
                  <a:srgbClr val="969696"/>
                </a:solidFill>
                <a:latin typeface="Tahoma" pitchFamily="34" charset="0"/>
              </a:rPr>
              <a:t>OWASP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ebdings" pitchFamily="18" charset="2"/>
        <a:buChar char="&lt;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ebdings" pitchFamily="18" charset="2"/>
        <a:buChar char="4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1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Threat Modeling -  Overview</a:t>
            </a:r>
            <a:endParaRPr lang="en-US" dirty="0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4343400" y="3260725"/>
            <a:ext cx="3733800" cy="1400175"/>
          </a:xfrm>
        </p:spPr>
        <p:txBody>
          <a:bodyPr/>
          <a:lstStyle/>
          <a:p>
            <a:r>
              <a:rPr lang="en-US" b="1" dirty="0" smtClean="0"/>
              <a:t>Megha Anand</a:t>
            </a:r>
            <a:endParaRPr lang="en-US" b="1" dirty="0"/>
          </a:p>
          <a:p>
            <a:r>
              <a:rPr lang="en-US" b="1" dirty="0" err="1" smtClean="0"/>
              <a:t>itsmeghaanand</a:t>
            </a:r>
            <a:r>
              <a:rPr lang="en-US" b="1" dirty="0" smtClean="0"/>
              <a:t>-at-</a:t>
            </a:r>
            <a:r>
              <a:rPr lang="en-US" b="1" dirty="0" err="1" smtClean="0"/>
              <a:t>gmail</a:t>
            </a:r>
            <a:r>
              <a:rPr lang="en-US" b="1" dirty="0" smtClean="0"/>
              <a:t>-dot-com</a:t>
            </a:r>
            <a:endParaRPr lang="en-US" b="1" dirty="0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1563688" y="4648200"/>
            <a:ext cx="873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777777"/>
                </a:solidFill>
                <a:latin typeface="Tahoma" pitchFamily="34" charset="0"/>
              </a:rPr>
              <a:t>&lt;date&gt;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/>
          <a:lstStyle/>
          <a:p>
            <a:r>
              <a:rPr lang="en-US" sz="3200" dirty="0" smtClean="0"/>
              <a:t>Threat Modeling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Its an iterative process which helps in</a:t>
            </a:r>
          </a:p>
          <a:p>
            <a:r>
              <a:rPr lang="en-US" dirty="0" smtClean="0"/>
              <a:t> Simplifies qualitative risk assessment</a:t>
            </a:r>
          </a:p>
          <a:p>
            <a:r>
              <a:rPr lang="en-US" dirty="0" smtClean="0"/>
              <a:t> Identify security objective</a:t>
            </a:r>
          </a:p>
          <a:p>
            <a:r>
              <a:rPr lang="en-US" dirty="0"/>
              <a:t> </a:t>
            </a:r>
            <a:r>
              <a:rPr lang="en-US" dirty="0" smtClean="0"/>
              <a:t>Create security profile of application</a:t>
            </a:r>
          </a:p>
          <a:p>
            <a:r>
              <a:rPr lang="en-US" dirty="0" smtClean="0"/>
              <a:t> Identify &amp; prioritize threats </a:t>
            </a:r>
          </a:p>
          <a:p>
            <a:r>
              <a:rPr lang="en-US" dirty="0" smtClean="0"/>
              <a:t> Visualizing &amp; documenting threats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9A0F5-E6F0-4F2F-8FB0-60EBDDD0FDA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/>
          <a:lstStyle/>
          <a:p>
            <a:r>
              <a:rPr lang="en-US" sz="3200" dirty="0" smtClean="0"/>
              <a:t>Benefits</a:t>
            </a:r>
            <a:endParaRPr lang="en-IN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9A0F5-E6F0-4F2F-8FB0-60EBDDD0FDA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19200" y="5562600"/>
            <a:ext cx="914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Cost</a:t>
            </a:r>
            <a:endParaRPr lang="en-IN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91000" y="5562600"/>
            <a:ext cx="7521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Time</a:t>
            </a:r>
            <a:endParaRPr lang="en-IN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9" name="Content Placeholder 8" descr="money_dollar_pound_borrowing_deb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1676400"/>
            <a:ext cx="2286000" cy="3505200"/>
          </a:xfrm>
        </p:spPr>
      </p:pic>
      <p:pic>
        <p:nvPicPr>
          <p:cNvPr id="10" name="Picture 9" descr="Oak+Pendulum+Wall+Clock+with+Seiko+Chim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0" y="1524000"/>
            <a:ext cx="2514600" cy="35052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7162800" y="5638800"/>
            <a:ext cx="10150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Quality</a:t>
            </a:r>
            <a:endParaRPr lang="en-IN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2" name="Picture 11" descr="quality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2200" y="1524000"/>
            <a:ext cx="2590800" cy="3505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/>
          <a:lstStyle/>
          <a:p>
            <a:r>
              <a:rPr lang="en-US" sz="3200" dirty="0" smtClean="0"/>
              <a:t>Cost</a:t>
            </a:r>
            <a:endParaRPr lang="en-IN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9A0F5-E6F0-4F2F-8FB0-60EBDDD0FDA7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575" y="1301750"/>
            <a:ext cx="8202613" cy="1236663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219200" y="2590800"/>
            <a:ext cx="673100" cy="266700"/>
          </a:xfrm>
          <a:prstGeom prst="rect">
            <a:avLst/>
          </a:prstGeom>
          <a:solidFill>
            <a:srgbClr val="FFFF99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 dirty="0"/>
              <a:t>Less</a:t>
            </a:r>
          </a:p>
        </p:txBody>
      </p:sp>
      <p:sp>
        <p:nvSpPr>
          <p:cNvPr id="9" name="Rectangle 17"/>
          <p:cNvSpPr>
            <a:spLocks noChangeArrowheads="1"/>
          </p:cNvSpPr>
          <p:nvPr/>
        </p:nvSpPr>
        <p:spPr bwMode="auto">
          <a:xfrm>
            <a:off x="7467600" y="2590800"/>
            <a:ext cx="1041400" cy="279400"/>
          </a:xfrm>
          <a:prstGeom prst="rect">
            <a:avLst/>
          </a:prstGeom>
          <a:solidFill>
            <a:srgbClr val="FFFF99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/>
              <a:t>Very High</a:t>
            </a:r>
          </a:p>
        </p:txBody>
      </p:sp>
      <p:sp>
        <p:nvSpPr>
          <p:cNvPr id="10" name="Oval 14"/>
          <p:cNvSpPr>
            <a:spLocks noChangeArrowheads="1"/>
          </p:cNvSpPr>
          <p:nvPr/>
        </p:nvSpPr>
        <p:spPr bwMode="auto">
          <a:xfrm>
            <a:off x="1447800" y="2133600"/>
            <a:ext cx="444500" cy="482600"/>
          </a:xfrm>
          <a:prstGeom prst="ellipse">
            <a:avLst/>
          </a:prstGeom>
          <a:noFill/>
          <a:ln w="50800">
            <a:solidFill>
              <a:srgbClr val="00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11" name="Oval 14"/>
          <p:cNvSpPr>
            <a:spLocks noChangeArrowheads="1"/>
          </p:cNvSpPr>
          <p:nvPr/>
        </p:nvSpPr>
        <p:spPr bwMode="auto">
          <a:xfrm>
            <a:off x="7772400" y="2133600"/>
            <a:ext cx="444500" cy="482600"/>
          </a:xfrm>
          <a:prstGeom prst="ellipse">
            <a:avLst/>
          </a:prstGeom>
          <a:noFill/>
          <a:ln w="50800">
            <a:solidFill>
              <a:srgbClr val="00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pic>
        <p:nvPicPr>
          <p:cNvPr id="18" name="Picture 17" descr="cos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3352800"/>
            <a:ext cx="5562600" cy="22002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/>
          <a:lstStyle/>
          <a:p>
            <a:r>
              <a:rPr lang="en-US" sz="3200" dirty="0" smtClean="0"/>
              <a:t>Time</a:t>
            </a:r>
            <a:endParaRPr lang="en-IN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9A0F5-E6F0-4F2F-8FB0-60EBDDD0FDA7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7" name="Picture 6" descr="hour glass final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0" y="1371600"/>
            <a:ext cx="4343400" cy="4572000"/>
          </a:xfrm>
          <a:prstGeom prst="rect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381000" y="2438400"/>
            <a:ext cx="3429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Requirement Gathering</a:t>
            </a:r>
          </a:p>
          <a:p>
            <a:pPr algn="just"/>
            <a:r>
              <a:rPr lang="en-US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or</a:t>
            </a:r>
            <a:endParaRPr lang="en-US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Early stages of SDLC</a:t>
            </a:r>
            <a:endParaRPr lang="en-IN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/>
          <a:lstStyle/>
          <a:p>
            <a:r>
              <a:rPr lang="en-US" sz="3200" dirty="0" smtClean="0"/>
              <a:t>Post Production</a:t>
            </a:r>
            <a:endParaRPr lang="en-IN" sz="3200" dirty="0"/>
          </a:p>
        </p:txBody>
      </p:sp>
      <p:pic>
        <p:nvPicPr>
          <p:cNvPr id="6" name="Content Placeholder 5" descr="question-mark-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1981200"/>
            <a:ext cx="5486400" cy="39624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9A0F5-E6F0-4F2F-8FB0-60EBDDD0FDA7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Picture 4" descr="f_1273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0" y="1371600"/>
            <a:ext cx="3048000" cy="487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/>
          <a:lstStyle/>
          <a:p>
            <a:r>
              <a:rPr lang="en-US" sz="3200" dirty="0" smtClean="0"/>
              <a:t>Quality</a:t>
            </a:r>
            <a:endParaRPr lang="en-IN" sz="3200" dirty="0"/>
          </a:p>
        </p:txBody>
      </p:sp>
      <p:pic>
        <p:nvPicPr>
          <p:cNvPr id="5" name="Content Placeholder 4" descr="Web - Quality 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6400" y="1371600"/>
            <a:ext cx="5486400" cy="4267200"/>
          </a:xfrm>
          <a:ln w="38100">
            <a:solidFill>
              <a:schemeClr val="tx1"/>
            </a:solidFill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9A0F5-E6F0-4F2F-8FB0-60EBDDD0FDA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/>
          <a:lstStyle/>
          <a:p>
            <a:r>
              <a:rPr lang="en-US" sz="3200" dirty="0" smtClean="0"/>
              <a:t>Who</a:t>
            </a:r>
            <a:endParaRPr lang="en-IN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9A0F5-E6F0-4F2F-8FB0-60EBDDD0FDA7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" name="Picture 4" descr="thinking_man_sitting_alone_in_a_group_42-2234253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1295400"/>
            <a:ext cx="4191000" cy="4648200"/>
          </a:xfrm>
          <a:prstGeom prst="rect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4038600" cy="4830763"/>
          </a:xfrm>
        </p:spPr>
        <p:txBody>
          <a:bodyPr/>
          <a:lstStyle/>
          <a:p>
            <a:r>
              <a:rPr lang="en-US" dirty="0" smtClean="0"/>
              <a:t>Developers</a:t>
            </a:r>
          </a:p>
          <a:p>
            <a:r>
              <a:rPr lang="en-US" dirty="0"/>
              <a:t> </a:t>
            </a:r>
            <a:r>
              <a:rPr lang="en-US" dirty="0" smtClean="0"/>
              <a:t>Security </a:t>
            </a:r>
            <a:r>
              <a:rPr lang="en-US" dirty="0" smtClean="0"/>
              <a:t>Consultants</a:t>
            </a:r>
          </a:p>
          <a:p>
            <a:r>
              <a:rPr lang="en-US" dirty="0" smtClean="0"/>
              <a:t> Architects</a:t>
            </a:r>
          </a:p>
          <a:p>
            <a:r>
              <a:rPr lang="en-US" dirty="0" smtClean="0"/>
              <a:t> IT Project Managers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/>
          <a:lstStyle/>
          <a:p>
            <a:r>
              <a:rPr lang="en-US" sz="3200" dirty="0" smtClean="0"/>
              <a:t>Process Overview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business security objectives</a:t>
            </a:r>
          </a:p>
          <a:p>
            <a:r>
              <a:rPr lang="en-US" dirty="0" smtClean="0"/>
              <a:t>Decompose Application</a:t>
            </a:r>
          </a:p>
          <a:p>
            <a:r>
              <a:rPr lang="en-US" dirty="0" smtClean="0"/>
              <a:t>Understand attacker &amp; abuse cases</a:t>
            </a:r>
          </a:p>
          <a:p>
            <a:r>
              <a:rPr lang="en-US" dirty="0" smtClean="0"/>
              <a:t>Threat Analysis</a:t>
            </a:r>
          </a:p>
          <a:p>
            <a:r>
              <a:rPr lang="en-US" dirty="0" smtClean="0"/>
              <a:t>Risk Analysis</a:t>
            </a:r>
          </a:p>
          <a:p>
            <a:r>
              <a:rPr lang="en-US" dirty="0" smtClean="0"/>
              <a:t>Security controls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9A0F5-E6F0-4F2F-8FB0-60EBDDD0FDA7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/>
          <a:lstStyle/>
          <a:p>
            <a:r>
              <a:rPr lang="en-US" sz="3200" dirty="0" smtClean="0"/>
              <a:t>Business Security Objective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a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high level overview of what security issues need to be addressed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order to maintain business objective.</a:t>
            </a:r>
          </a:p>
          <a:p>
            <a:r>
              <a:rPr lang="en-US" dirty="0" smtClean="0"/>
              <a:t>Generate security objective with help of</a:t>
            </a:r>
          </a:p>
          <a:p>
            <a:pPr>
              <a:buNone/>
            </a:pPr>
            <a:r>
              <a:rPr lang="en-US" dirty="0" smtClean="0"/>
              <a:t>   - Confidentiality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- Integrity</a:t>
            </a:r>
          </a:p>
          <a:p>
            <a:pPr>
              <a:buNone/>
            </a:pPr>
            <a:r>
              <a:rPr lang="en-US" dirty="0" smtClean="0"/>
              <a:t>   - Availability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9A0F5-E6F0-4F2F-8FB0-60EBDDD0FDA7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/>
          <a:lstStyle/>
          <a:p>
            <a:r>
              <a:rPr lang="en-US" sz="3200" dirty="0" smtClean="0"/>
              <a:t>Model the System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Entry Points</a:t>
            </a:r>
          </a:p>
          <a:p>
            <a:r>
              <a:rPr lang="en-US" dirty="0" smtClean="0"/>
              <a:t>Assets</a:t>
            </a:r>
          </a:p>
          <a:p>
            <a:r>
              <a:rPr lang="en-US" dirty="0" smtClean="0"/>
              <a:t>Roles &amp; Identities</a:t>
            </a:r>
          </a:p>
          <a:p>
            <a:r>
              <a:rPr lang="en-US" dirty="0" smtClean="0"/>
              <a:t>Trust Levels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9A0F5-E6F0-4F2F-8FB0-60EBDDD0FDA7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D1F3F-4DA9-401D-8151-D6634D0A50D4}" type="slidenum">
              <a:rPr lang="en-US"/>
              <a:pPr/>
              <a:t>2</a:t>
            </a:fld>
            <a:endParaRPr lang="en-US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/>
          <a:lstStyle/>
          <a:p>
            <a:r>
              <a:rPr lang="en-US" sz="3200" dirty="0" smtClean="0"/>
              <a:t>Agenda</a:t>
            </a:r>
            <a:endParaRPr lang="en-US" sz="3200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229600" cy="5105400"/>
          </a:xfrm>
        </p:spPr>
        <p:txBody>
          <a:bodyPr/>
          <a:lstStyle/>
          <a:p>
            <a:r>
              <a:rPr lang="en-US" sz="2000" dirty="0" smtClean="0"/>
              <a:t>Terminology</a:t>
            </a:r>
          </a:p>
          <a:p>
            <a:r>
              <a:rPr lang="en-US" sz="2000" dirty="0" smtClean="0"/>
              <a:t>Terminology Example</a:t>
            </a:r>
            <a:endParaRPr lang="en-US" sz="2000" dirty="0" smtClean="0"/>
          </a:p>
          <a:p>
            <a:r>
              <a:rPr lang="en-US" sz="2000" dirty="0" smtClean="0"/>
              <a:t>Threat Modeling</a:t>
            </a:r>
          </a:p>
          <a:p>
            <a:r>
              <a:rPr lang="en-US" sz="2000" dirty="0" smtClean="0"/>
              <a:t>Benefits</a:t>
            </a:r>
          </a:p>
          <a:p>
            <a:r>
              <a:rPr lang="en-US" sz="2000" dirty="0" smtClean="0"/>
              <a:t>Who </a:t>
            </a:r>
          </a:p>
          <a:p>
            <a:r>
              <a:rPr lang="en-US" sz="2000" dirty="0" smtClean="0"/>
              <a:t>Process </a:t>
            </a:r>
            <a:r>
              <a:rPr lang="en-US" sz="2000" dirty="0" smtClean="0"/>
              <a:t>Overview</a:t>
            </a:r>
          </a:p>
          <a:p>
            <a:r>
              <a:rPr lang="en-US" sz="2000" dirty="0" smtClean="0"/>
              <a:t>Business Security Objectives</a:t>
            </a:r>
          </a:p>
          <a:p>
            <a:r>
              <a:rPr lang="en-US" sz="2000" dirty="0" smtClean="0"/>
              <a:t>Model the System</a:t>
            </a:r>
            <a:endParaRPr lang="en-US" sz="2000" dirty="0" smtClean="0"/>
          </a:p>
          <a:p>
            <a:r>
              <a:rPr lang="en-US" sz="2000" dirty="0" smtClean="0"/>
              <a:t>Application Decomposition</a:t>
            </a:r>
          </a:p>
          <a:p>
            <a:r>
              <a:rPr lang="en-US" sz="2000" dirty="0" smtClean="0"/>
              <a:t>Threat </a:t>
            </a:r>
            <a:r>
              <a:rPr lang="en-US" sz="2000" dirty="0" smtClean="0"/>
              <a:t>Profile</a:t>
            </a:r>
          </a:p>
          <a:p>
            <a:r>
              <a:rPr lang="en-US" sz="2000" dirty="0" smtClean="0"/>
              <a:t>STRIDE &amp; its Relation</a:t>
            </a:r>
          </a:p>
          <a:p>
            <a:r>
              <a:rPr lang="en-US" sz="2000" dirty="0" smtClean="0"/>
              <a:t>Threat Tree</a:t>
            </a:r>
          </a:p>
          <a:p>
            <a:r>
              <a:rPr lang="en-US" sz="2000" dirty="0" smtClean="0"/>
              <a:t>Risk Assessment</a:t>
            </a:r>
          </a:p>
          <a:p>
            <a:r>
              <a:rPr lang="en-US" sz="2000" dirty="0" smtClean="0"/>
              <a:t>Example</a:t>
            </a:r>
            <a:endParaRPr lang="en-US" sz="2000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/>
          <a:lstStyle/>
          <a:p>
            <a:r>
              <a:rPr lang="en-US" sz="3200" dirty="0" smtClean="0"/>
              <a:t>Decompose Application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2225">
            <a:solidFill>
              <a:schemeClr val="accent1">
                <a:lumMod val="10000"/>
              </a:schemeClr>
            </a:solidFill>
          </a:ln>
        </p:spPr>
        <p:txBody>
          <a:bodyPr/>
          <a:lstStyle/>
          <a:p>
            <a:pPr>
              <a:buNone/>
            </a:pPr>
            <a:r>
              <a:rPr lang="en-US" dirty="0" smtClean="0"/>
              <a:t>DFD Components</a:t>
            </a:r>
          </a:p>
          <a:p>
            <a:pPr>
              <a:buNone/>
            </a:pPr>
            <a:endParaRPr lang="en-US" dirty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9A0F5-E6F0-4F2F-8FB0-60EBDDD0FDA7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1981200"/>
            <a:ext cx="1524000" cy="1143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cap="rnd"/>
          <a:effectLst>
            <a:outerShdw blurRad="50800" dist="50800" dir="5400000" algn="ctr" rotWithShape="0">
              <a:schemeClr val="bg2">
                <a:lumMod val="50000"/>
              </a:schemeClr>
            </a:outerShdw>
          </a:effectLst>
          <a:scene3d>
            <a:camera prst="obliqueBottomLeft"/>
            <a:lightRig rig="twoPt" dir="t"/>
          </a:scene3d>
          <a:sp3d extrusionH="76200" prstMaterial="dkEdge">
            <a:bevelT/>
            <a:bevelB/>
            <a:extrusionClr>
              <a:schemeClr val="bg2">
                <a:lumMod val="5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Customer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581400" y="1905000"/>
            <a:ext cx="1752600" cy="12192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 cap="sq"/>
          <a:effectLst>
            <a:outerShdw blurRad="50800" dist="50800" dir="5400000" algn="ctr" rotWithShape="0">
              <a:schemeClr val="tx1">
                <a:lumMod val="85000"/>
                <a:lumOff val="15000"/>
              </a:schemeClr>
            </a:outerShdw>
          </a:effectLst>
          <a:scene3d>
            <a:camera prst="orthographicFront"/>
            <a:lightRig rig="twoPt" dir="t"/>
          </a:scene3d>
          <a:sp3d prstMaterial="dkEdge"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Web Server</a:t>
            </a:r>
            <a:endParaRPr lang="en-IN" b="1" dirty="0">
              <a:solidFill>
                <a:schemeClr val="tx1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6400800" y="2057400"/>
            <a:ext cx="1828800" cy="914400"/>
            <a:chOff x="6400800" y="1981200"/>
            <a:chExt cx="1828800" cy="914400"/>
          </a:xfrm>
          <a:effectLst>
            <a:outerShdw blurRad="50800" dist="50800" dir="5400000" algn="ctr" rotWithShape="0">
              <a:schemeClr val="tx1">
                <a:lumMod val="85000"/>
                <a:lumOff val="15000"/>
              </a:schemeClr>
            </a:outerShdw>
          </a:effectLst>
        </p:grpSpPr>
        <p:cxnSp>
          <p:nvCxnSpPr>
            <p:cNvPr id="9" name="Straight Connector 8"/>
            <p:cNvCxnSpPr/>
            <p:nvPr/>
          </p:nvCxnSpPr>
          <p:spPr>
            <a:xfrm>
              <a:off x="6477000" y="1981200"/>
              <a:ext cx="1752600" cy="1588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6477000" y="2894012"/>
              <a:ext cx="1752600" cy="1588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6400800" y="2133600"/>
              <a:ext cx="1828800" cy="36933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Data Store</a:t>
              </a:r>
              <a:endParaRPr lang="en-IN" b="1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cxnSp>
        <p:nvCxnSpPr>
          <p:cNvPr id="16" name="Straight Arrow Connector 15"/>
          <p:cNvCxnSpPr/>
          <p:nvPr/>
        </p:nvCxnSpPr>
        <p:spPr>
          <a:xfrm>
            <a:off x="2286000" y="2286000"/>
            <a:ext cx="1295400" cy="1588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>
            <a:off x="2286000" y="2819400"/>
            <a:ext cx="1371600" cy="1588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257800" y="2286000"/>
            <a:ext cx="1219200" cy="1588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0800000">
            <a:off x="5257800" y="2819400"/>
            <a:ext cx="1143000" cy="1588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514600" y="19050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Request</a:t>
            </a:r>
            <a:endParaRPr lang="en-IN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5334000" y="19050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Request</a:t>
            </a:r>
            <a:endParaRPr lang="en-IN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2590800" y="29718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Response</a:t>
            </a:r>
            <a:endParaRPr lang="en-IN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5257800" y="29718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Response</a:t>
            </a:r>
            <a:endParaRPr lang="en-IN" sz="1400" dirty="0"/>
          </a:p>
        </p:txBody>
      </p:sp>
      <p:sp>
        <p:nvSpPr>
          <p:cNvPr id="31" name="Arc 30"/>
          <p:cNvSpPr/>
          <p:nvPr/>
        </p:nvSpPr>
        <p:spPr>
          <a:xfrm rot="19773696">
            <a:off x="5829847" y="1610416"/>
            <a:ext cx="1416562" cy="1567802"/>
          </a:xfrm>
          <a:prstGeom prst="arc">
            <a:avLst>
              <a:gd name="adj1" fmla="val 7426952"/>
              <a:gd name="adj2" fmla="val 17462704"/>
            </a:avLst>
          </a:prstGeom>
          <a:ln w="12700">
            <a:solidFill>
              <a:srgbClr val="FF33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2" name="Arc 31"/>
          <p:cNvSpPr/>
          <p:nvPr/>
        </p:nvSpPr>
        <p:spPr>
          <a:xfrm rot="19773696">
            <a:off x="3271315" y="1774781"/>
            <a:ext cx="1416562" cy="1567802"/>
          </a:xfrm>
          <a:prstGeom prst="arc">
            <a:avLst>
              <a:gd name="adj1" fmla="val 7426952"/>
              <a:gd name="adj2" fmla="val 17462704"/>
            </a:avLst>
          </a:prstGeom>
          <a:ln w="12700">
            <a:solidFill>
              <a:srgbClr val="FF33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3" name="TextBox 32"/>
          <p:cNvSpPr txBox="1"/>
          <p:nvPr/>
        </p:nvSpPr>
        <p:spPr>
          <a:xfrm>
            <a:off x="1066800" y="48006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External Entity -  Entry point of application</a:t>
            </a:r>
            <a:endParaRPr lang="en-IN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4" name="Down Arrow 33"/>
          <p:cNvSpPr/>
          <p:nvPr/>
        </p:nvSpPr>
        <p:spPr>
          <a:xfrm rot="8386060">
            <a:off x="1546081" y="3184486"/>
            <a:ext cx="956322" cy="1600200"/>
          </a:xfrm>
          <a:prstGeom prst="downArrow">
            <a:avLst/>
          </a:prstGeom>
          <a:solidFill>
            <a:schemeClr val="accent6">
              <a:lumMod val="75000"/>
            </a:schemeClr>
          </a:solidFill>
          <a:effectLst>
            <a:outerShdw blurRad="50800" dist="50800" dir="5400000" algn="ctr" rotWithShape="0">
              <a:schemeClr val="accent6"/>
            </a:outerShdw>
          </a:effectLst>
          <a:scene3d>
            <a:camera prst="obliqueTopRight"/>
            <a:lightRig rig="sunrise" dir="t"/>
          </a:scene3d>
          <a:sp3d prstMaterial="dkEdge"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/>
          <a:lstStyle/>
          <a:p>
            <a:r>
              <a:rPr lang="en-US" sz="3200" dirty="0" smtClean="0"/>
              <a:t>Decompose Application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2225">
            <a:solidFill>
              <a:schemeClr val="accent1">
                <a:lumMod val="10000"/>
              </a:schemeClr>
            </a:solidFill>
          </a:ln>
        </p:spPr>
        <p:txBody>
          <a:bodyPr/>
          <a:lstStyle/>
          <a:p>
            <a:pPr>
              <a:buNone/>
            </a:pPr>
            <a:r>
              <a:rPr lang="en-US" dirty="0" smtClean="0"/>
              <a:t>DFD Components</a:t>
            </a:r>
          </a:p>
          <a:p>
            <a:pPr>
              <a:buNone/>
            </a:pPr>
            <a:endParaRPr lang="en-US" dirty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9A0F5-E6F0-4F2F-8FB0-60EBDDD0FDA7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1981200"/>
            <a:ext cx="1524000" cy="1143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cap="rnd"/>
          <a:effectLst>
            <a:outerShdw blurRad="50800" dist="50800" dir="5400000" algn="ctr" rotWithShape="0">
              <a:schemeClr val="bg2">
                <a:lumMod val="50000"/>
              </a:schemeClr>
            </a:outerShdw>
          </a:effectLst>
          <a:scene3d>
            <a:camera prst="obliqueBottomLeft"/>
            <a:lightRig rig="twoPt" dir="t"/>
          </a:scene3d>
          <a:sp3d extrusionH="76200" prstMaterial="dkEdge">
            <a:bevelT/>
            <a:bevelB/>
            <a:extrusionClr>
              <a:schemeClr val="bg2">
                <a:lumMod val="5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Customer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581400" y="1905000"/>
            <a:ext cx="1752600" cy="12192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 cap="sq"/>
          <a:effectLst>
            <a:outerShdw blurRad="50800" dist="50800" dir="5400000" algn="ctr" rotWithShape="0">
              <a:schemeClr val="tx1">
                <a:lumMod val="85000"/>
                <a:lumOff val="15000"/>
              </a:schemeClr>
            </a:outerShdw>
          </a:effectLst>
          <a:scene3d>
            <a:camera prst="orthographicFront"/>
            <a:lightRig rig="twoPt" dir="t"/>
          </a:scene3d>
          <a:sp3d prstMaterial="dkEdge"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Web Server</a:t>
            </a:r>
            <a:endParaRPr lang="en-IN" b="1" dirty="0">
              <a:solidFill>
                <a:schemeClr val="tx1"/>
              </a:solidFill>
            </a:endParaRPr>
          </a:p>
        </p:txBody>
      </p:sp>
      <p:grpSp>
        <p:nvGrpSpPr>
          <p:cNvPr id="7" name="Group 13"/>
          <p:cNvGrpSpPr/>
          <p:nvPr/>
        </p:nvGrpSpPr>
        <p:grpSpPr>
          <a:xfrm>
            <a:off x="6400800" y="2057400"/>
            <a:ext cx="1828800" cy="914400"/>
            <a:chOff x="6400800" y="1981200"/>
            <a:chExt cx="1828800" cy="914400"/>
          </a:xfrm>
          <a:effectLst>
            <a:outerShdw blurRad="50800" dist="50800" dir="5400000" algn="ctr" rotWithShape="0">
              <a:schemeClr val="tx1">
                <a:lumMod val="85000"/>
                <a:lumOff val="15000"/>
              </a:schemeClr>
            </a:outerShdw>
          </a:effectLst>
        </p:grpSpPr>
        <p:cxnSp>
          <p:nvCxnSpPr>
            <p:cNvPr id="9" name="Straight Connector 8"/>
            <p:cNvCxnSpPr/>
            <p:nvPr/>
          </p:nvCxnSpPr>
          <p:spPr>
            <a:xfrm>
              <a:off x="6477000" y="1981200"/>
              <a:ext cx="1752600" cy="1588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6477000" y="2894012"/>
              <a:ext cx="1752600" cy="1588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6400800" y="2133600"/>
              <a:ext cx="1828800" cy="36933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Data Store</a:t>
              </a:r>
              <a:endParaRPr lang="en-IN" b="1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cxnSp>
        <p:nvCxnSpPr>
          <p:cNvPr id="16" name="Straight Arrow Connector 15"/>
          <p:cNvCxnSpPr/>
          <p:nvPr/>
        </p:nvCxnSpPr>
        <p:spPr>
          <a:xfrm>
            <a:off x="2286000" y="2286000"/>
            <a:ext cx="1295400" cy="1588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>
            <a:off x="2286000" y="2819400"/>
            <a:ext cx="1371600" cy="1588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257800" y="2286000"/>
            <a:ext cx="1219200" cy="1588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0800000">
            <a:off x="5257800" y="2819400"/>
            <a:ext cx="1143000" cy="1588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514600" y="19050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Request</a:t>
            </a:r>
            <a:endParaRPr lang="en-IN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5334000" y="19050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Request</a:t>
            </a:r>
            <a:endParaRPr lang="en-IN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2590800" y="29718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Response</a:t>
            </a:r>
            <a:endParaRPr lang="en-IN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5257800" y="29718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Response</a:t>
            </a:r>
            <a:endParaRPr lang="en-IN" sz="1400" dirty="0"/>
          </a:p>
        </p:txBody>
      </p:sp>
      <p:sp>
        <p:nvSpPr>
          <p:cNvPr id="31" name="Arc 30"/>
          <p:cNvSpPr/>
          <p:nvPr/>
        </p:nvSpPr>
        <p:spPr>
          <a:xfrm rot="19773696">
            <a:off x="5829847" y="1610416"/>
            <a:ext cx="1416562" cy="1567802"/>
          </a:xfrm>
          <a:prstGeom prst="arc">
            <a:avLst>
              <a:gd name="adj1" fmla="val 7426952"/>
              <a:gd name="adj2" fmla="val 17462704"/>
            </a:avLst>
          </a:prstGeom>
          <a:ln w="12700">
            <a:solidFill>
              <a:srgbClr val="FF33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2" name="Arc 31"/>
          <p:cNvSpPr/>
          <p:nvPr/>
        </p:nvSpPr>
        <p:spPr>
          <a:xfrm rot="19773696">
            <a:off x="3271315" y="1774781"/>
            <a:ext cx="1416562" cy="1567802"/>
          </a:xfrm>
          <a:prstGeom prst="arc">
            <a:avLst>
              <a:gd name="adj1" fmla="val 7426952"/>
              <a:gd name="adj2" fmla="val 17462704"/>
            </a:avLst>
          </a:prstGeom>
          <a:ln w="12700">
            <a:solidFill>
              <a:srgbClr val="FF33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3" name="TextBox 32"/>
          <p:cNvSpPr txBox="1"/>
          <p:nvPr/>
        </p:nvSpPr>
        <p:spPr>
          <a:xfrm>
            <a:off x="1066800" y="48006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Process -  Perform an Action</a:t>
            </a:r>
            <a:endParaRPr lang="en-IN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4" name="Down Arrow 33"/>
          <p:cNvSpPr/>
          <p:nvPr/>
        </p:nvSpPr>
        <p:spPr>
          <a:xfrm rot="13333839">
            <a:off x="3690252" y="3161711"/>
            <a:ext cx="956322" cy="1600200"/>
          </a:xfrm>
          <a:prstGeom prst="downArrow">
            <a:avLst/>
          </a:prstGeom>
          <a:solidFill>
            <a:schemeClr val="accent6">
              <a:lumMod val="75000"/>
            </a:schemeClr>
          </a:solidFill>
          <a:effectLst>
            <a:outerShdw blurRad="50800" dist="50800" dir="5400000" algn="ctr" rotWithShape="0">
              <a:schemeClr val="accent6"/>
            </a:outerShdw>
          </a:effectLst>
          <a:scene3d>
            <a:camera prst="obliqueTopRight"/>
            <a:lightRig rig="sunrise" dir="t"/>
          </a:scene3d>
          <a:sp3d prstMaterial="dkEdge"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/>
          <a:lstStyle/>
          <a:p>
            <a:r>
              <a:rPr lang="en-US" sz="3200" dirty="0" smtClean="0"/>
              <a:t>Decompose Application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2225">
            <a:solidFill>
              <a:schemeClr val="accent1">
                <a:lumMod val="10000"/>
              </a:schemeClr>
            </a:solidFill>
          </a:ln>
        </p:spPr>
        <p:txBody>
          <a:bodyPr/>
          <a:lstStyle/>
          <a:p>
            <a:pPr>
              <a:buNone/>
            </a:pPr>
            <a:r>
              <a:rPr lang="en-US" dirty="0" smtClean="0"/>
              <a:t>DFD Components</a:t>
            </a:r>
          </a:p>
          <a:p>
            <a:pPr>
              <a:buNone/>
            </a:pPr>
            <a:endParaRPr lang="en-US" dirty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9A0F5-E6F0-4F2F-8FB0-60EBDDD0FDA7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1981200"/>
            <a:ext cx="1524000" cy="1143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cap="rnd"/>
          <a:effectLst>
            <a:outerShdw blurRad="50800" dist="50800" dir="5400000" algn="ctr" rotWithShape="0">
              <a:schemeClr val="bg2">
                <a:lumMod val="50000"/>
              </a:schemeClr>
            </a:outerShdw>
          </a:effectLst>
          <a:scene3d>
            <a:camera prst="obliqueBottomLeft"/>
            <a:lightRig rig="twoPt" dir="t"/>
          </a:scene3d>
          <a:sp3d extrusionH="76200" prstMaterial="dkEdge">
            <a:bevelT/>
            <a:bevelB/>
            <a:extrusionClr>
              <a:schemeClr val="bg2">
                <a:lumMod val="5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Customer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581400" y="1905000"/>
            <a:ext cx="1752600" cy="12192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 cap="sq"/>
          <a:effectLst>
            <a:outerShdw blurRad="50800" dist="50800" dir="5400000" algn="ctr" rotWithShape="0">
              <a:schemeClr val="tx1">
                <a:lumMod val="85000"/>
                <a:lumOff val="15000"/>
              </a:schemeClr>
            </a:outerShdw>
          </a:effectLst>
          <a:scene3d>
            <a:camera prst="orthographicFront"/>
            <a:lightRig rig="twoPt" dir="t"/>
          </a:scene3d>
          <a:sp3d prstMaterial="dkEdge"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Web Server</a:t>
            </a:r>
            <a:endParaRPr lang="en-IN" b="1" dirty="0">
              <a:solidFill>
                <a:schemeClr val="tx1"/>
              </a:solidFill>
            </a:endParaRPr>
          </a:p>
        </p:txBody>
      </p:sp>
      <p:grpSp>
        <p:nvGrpSpPr>
          <p:cNvPr id="7" name="Group 13"/>
          <p:cNvGrpSpPr/>
          <p:nvPr/>
        </p:nvGrpSpPr>
        <p:grpSpPr>
          <a:xfrm>
            <a:off x="6400800" y="2057400"/>
            <a:ext cx="1828800" cy="914400"/>
            <a:chOff x="6400800" y="1981200"/>
            <a:chExt cx="1828800" cy="914400"/>
          </a:xfrm>
          <a:effectLst>
            <a:outerShdw blurRad="50800" dist="50800" dir="5400000" algn="ctr" rotWithShape="0">
              <a:schemeClr val="tx1">
                <a:lumMod val="85000"/>
                <a:lumOff val="15000"/>
              </a:schemeClr>
            </a:outerShdw>
          </a:effectLst>
        </p:grpSpPr>
        <p:cxnSp>
          <p:nvCxnSpPr>
            <p:cNvPr id="9" name="Straight Connector 8"/>
            <p:cNvCxnSpPr/>
            <p:nvPr/>
          </p:nvCxnSpPr>
          <p:spPr>
            <a:xfrm>
              <a:off x="6477000" y="1981200"/>
              <a:ext cx="1752600" cy="1588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6477000" y="2894012"/>
              <a:ext cx="1752600" cy="1588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6400800" y="2133600"/>
              <a:ext cx="1828800" cy="36933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Data Store</a:t>
              </a:r>
              <a:endParaRPr lang="en-IN" b="1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cxnSp>
        <p:nvCxnSpPr>
          <p:cNvPr id="16" name="Straight Arrow Connector 15"/>
          <p:cNvCxnSpPr/>
          <p:nvPr/>
        </p:nvCxnSpPr>
        <p:spPr>
          <a:xfrm>
            <a:off x="2286000" y="2286000"/>
            <a:ext cx="1295400" cy="1588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>
            <a:off x="2286000" y="2819400"/>
            <a:ext cx="1371600" cy="1588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257800" y="2286000"/>
            <a:ext cx="1219200" cy="1588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0800000">
            <a:off x="5257800" y="2819400"/>
            <a:ext cx="1143000" cy="1588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514600" y="19050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Request</a:t>
            </a:r>
            <a:endParaRPr lang="en-IN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5334000" y="19050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Request</a:t>
            </a:r>
            <a:endParaRPr lang="en-IN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2590800" y="29718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Response</a:t>
            </a:r>
            <a:endParaRPr lang="en-IN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5257800" y="29718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Response</a:t>
            </a:r>
            <a:endParaRPr lang="en-IN" sz="1400" dirty="0"/>
          </a:p>
        </p:txBody>
      </p:sp>
      <p:sp>
        <p:nvSpPr>
          <p:cNvPr id="31" name="Arc 30"/>
          <p:cNvSpPr/>
          <p:nvPr/>
        </p:nvSpPr>
        <p:spPr>
          <a:xfrm rot="19773696">
            <a:off x="5829847" y="1610416"/>
            <a:ext cx="1416562" cy="1567802"/>
          </a:xfrm>
          <a:prstGeom prst="arc">
            <a:avLst>
              <a:gd name="adj1" fmla="val 7426952"/>
              <a:gd name="adj2" fmla="val 17462704"/>
            </a:avLst>
          </a:prstGeom>
          <a:ln w="12700">
            <a:solidFill>
              <a:srgbClr val="FF33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2" name="Arc 31"/>
          <p:cNvSpPr/>
          <p:nvPr/>
        </p:nvSpPr>
        <p:spPr>
          <a:xfrm rot="19773696">
            <a:off x="3271315" y="1774781"/>
            <a:ext cx="1416562" cy="1567802"/>
          </a:xfrm>
          <a:prstGeom prst="arc">
            <a:avLst>
              <a:gd name="adj1" fmla="val 7426952"/>
              <a:gd name="adj2" fmla="val 17462704"/>
            </a:avLst>
          </a:prstGeom>
          <a:ln w="12700">
            <a:solidFill>
              <a:srgbClr val="FF33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3" name="TextBox 32"/>
          <p:cNvSpPr txBox="1"/>
          <p:nvPr/>
        </p:nvSpPr>
        <p:spPr>
          <a:xfrm>
            <a:off x="1828800" y="4648200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Data store  -  Where data is stored</a:t>
            </a:r>
            <a:endParaRPr lang="en-IN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4" name="Down Arrow 33"/>
          <p:cNvSpPr/>
          <p:nvPr/>
        </p:nvSpPr>
        <p:spPr>
          <a:xfrm rot="13333839">
            <a:off x="6509651" y="3009310"/>
            <a:ext cx="956322" cy="1600200"/>
          </a:xfrm>
          <a:prstGeom prst="downArrow">
            <a:avLst/>
          </a:prstGeom>
          <a:solidFill>
            <a:schemeClr val="accent6">
              <a:lumMod val="75000"/>
            </a:schemeClr>
          </a:solidFill>
          <a:effectLst>
            <a:outerShdw blurRad="50800" dist="50800" dir="5400000" algn="ctr" rotWithShape="0">
              <a:schemeClr val="accent6"/>
            </a:outerShdw>
          </a:effectLst>
          <a:scene3d>
            <a:camera prst="obliqueTopRight"/>
            <a:lightRig rig="sunrise" dir="t"/>
          </a:scene3d>
          <a:sp3d prstMaterial="dkEdge"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/>
          <a:lstStyle/>
          <a:p>
            <a:r>
              <a:rPr lang="en-US" sz="3200" dirty="0" smtClean="0"/>
              <a:t>Decompose Application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2225">
            <a:solidFill>
              <a:schemeClr val="accent1">
                <a:lumMod val="10000"/>
              </a:schemeClr>
            </a:solidFill>
          </a:ln>
        </p:spPr>
        <p:txBody>
          <a:bodyPr/>
          <a:lstStyle/>
          <a:p>
            <a:pPr>
              <a:buNone/>
            </a:pPr>
            <a:r>
              <a:rPr lang="en-US" dirty="0" smtClean="0"/>
              <a:t>DFD Components</a:t>
            </a:r>
          </a:p>
          <a:p>
            <a:pPr>
              <a:buNone/>
            </a:pPr>
            <a:endParaRPr lang="en-US" dirty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9A0F5-E6F0-4F2F-8FB0-60EBDDD0FDA7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1981200"/>
            <a:ext cx="1524000" cy="1143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cap="rnd"/>
          <a:effectLst>
            <a:outerShdw blurRad="50800" dist="50800" dir="5400000" algn="ctr" rotWithShape="0">
              <a:schemeClr val="bg2">
                <a:lumMod val="50000"/>
              </a:schemeClr>
            </a:outerShdw>
          </a:effectLst>
          <a:scene3d>
            <a:camera prst="obliqueBottomLeft"/>
            <a:lightRig rig="twoPt" dir="t"/>
          </a:scene3d>
          <a:sp3d extrusionH="76200" prstMaterial="dkEdge">
            <a:bevelT/>
            <a:bevelB/>
            <a:extrusionClr>
              <a:schemeClr val="bg2">
                <a:lumMod val="5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Customer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581400" y="1905000"/>
            <a:ext cx="1752600" cy="12192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 cap="sq"/>
          <a:effectLst>
            <a:outerShdw blurRad="50800" dist="50800" dir="5400000" algn="ctr" rotWithShape="0">
              <a:schemeClr val="tx1">
                <a:lumMod val="85000"/>
                <a:lumOff val="15000"/>
              </a:schemeClr>
            </a:outerShdw>
          </a:effectLst>
          <a:scene3d>
            <a:camera prst="orthographicFront"/>
            <a:lightRig rig="twoPt" dir="t"/>
          </a:scene3d>
          <a:sp3d prstMaterial="dkEdge"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Web Server</a:t>
            </a:r>
            <a:endParaRPr lang="en-IN" b="1" dirty="0">
              <a:solidFill>
                <a:schemeClr val="tx1"/>
              </a:solidFill>
            </a:endParaRPr>
          </a:p>
        </p:txBody>
      </p:sp>
      <p:grpSp>
        <p:nvGrpSpPr>
          <p:cNvPr id="7" name="Group 13"/>
          <p:cNvGrpSpPr/>
          <p:nvPr/>
        </p:nvGrpSpPr>
        <p:grpSpPr>
          <a:xfrm>
            <a:off x="6400800" y="2057400"/>
            <a:ext cx="1828800" cy="914400"/>
            <a:chOff x="6400800" y="1981200"/>
            <a:chExt cx="1828800" cy="914400"/>
          </a:xfrm>
          <a:effectLst>
            <a:outerShdw blurRad="50800" dist="50800" dir="5400000" algn="ctr" rotWithShape="0">
              <a:schemeClr val="tx1">
                <a:lumMod val="85000"/>
                <a:lumOff val="15000"/>
              </a:schemeClr>
            </a:outerShdw>
          </a:effectLst>
        </p:grpSpPr>
        <p:cxnSp>
          <p:nvCxnSpPr>
            <p:cNvPr id="9" name="Straight Connector 8"/>
            <p:cNvCxnSpPr/>
            <p:nvPr/>
          </p:nvCxnSpPr>
          <p:spPr>
            <a:xfrm>
              <a:off x="6477000" y="1981200"/>
              <a:ext cx="1752600" cy="1588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6477000" y="2894012"/>
              <a:ext cx="1752600" cy="1588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6400800" y="2133600"/>
              <a:ext cx="1828800" cy="36933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Data Store</a:t>
              </a:r>
              <a:endParaRPr lang="en-IN" b="1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cxnSp>
        <p:nvCxnSpPr>
          <p:cNvPr id="16" name="Straight Arrow Connector 15"/>
          <p:cNvCxnSpPr/>
          <p:nvPr/>
        </p:nvCxnSpPr>
        <p:spPr>
          <a:xfrm>
            <a:off x="2286000" y="2286000"/>
            <a:ext cx="1295400" cy="1588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>
            <a:off x="2286000" y="2819400"/>
            <a:ext cx="1371600" cy="1588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257800" y="2286000"/>
            <a:ext cx="1219200" cy="1588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0800000">
            <a:off x="5257800" y="2819400"/>
            <a:ext cx="1143000" cy="1588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514600" y="19050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Request</a:t>
            </a:r>
            <a:endParaRPr lang="en-IN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5334000" y="19050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Request</a:t>
            </a:r>
            <a:endParaRPr lang="en-IN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2590800" y="29718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Response</a:t>
            </a:r>
            <a:endParaRPr lang="en-IN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5257800" y="29718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Response</a:t>
            </a:r>
            <a:endParaRPr lang="en-IN" sz="1400" dirty="0"/>
          </a:p>
        </p:txBody>
      </p:sp>
      <p:sp>
        <p:nvSpPr>
          <p:cNvPr id="31" name="Arc 30"/>
          <p:cNvSpPr/>
          <p:nvPr/>
        </p:nvSpPr>
        <p:spPr>
          <a:xfrm rot="19773696">
            <a:off x="5829847" y="1610416"/>
            <a:ext cx="1416562" cy="1567802"/>
          </a:xfrm>
          <a:prstGeom prst="arc">
            <a:avLst>
              <a:gd name="adj1" fmla="val 7426952"/>
              <a:gd name="adj2" fmla="val 17462704"/>
            </a:avLst>
          </a:prstGeom>
          <a:ln w="12700">
            <a:solidFill>
              <a:srgbClr val="FF33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2" name="Arc 31"/>
          <p:cNvSpPr/>
          <p:nvPr/>
        </p:nvSpPr>
        <p:spPr>
          <a:xfrm rot="19773696">
            <a:off x="3271315" y="1774781"/>
            <a:ext cx="1416562" cy="1567802"/>
          </a:xfrm>
          <a:prstGeom prst="arc">
            <a:avLst>
              <a:gd name="adj1" fmla="val 7426952"/>
              <a:gd name="adj2" fmla="val 17462704"/>
            </a:avLst>
          </a:prstGeom>
          <a:ln w="12700">
            <a:solidFill>
              <a:srgbClr val="FF33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3" name="TextBox 32"/>
          <p:cNvSpPr txBox="1"/>
          <p:nvPr/>
        </p:nvSpPr>
        <p:spPr>
          <a:xfrm>
            <a:off x="1828800" y="4648200"/>
            <a:ext cx="64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Data Flows  -  Direction of Data Movement</a:t>
            </a:r>
            <a:endParaRPr lang="en-IN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4" name="Down Arrow 33"/>
          <p:cNvSpPr/>
          <p:nvPr/>
        </p:nvSpPr>
        <p:spPr>
          <a:xfrm rot="10800000">
            <a:off x="2242452" y="2933110"/>
            <a:ext cx="956322" cy="1600200"/>
          </a:xfrm>
          <a:prstGeom prst="downArrow">
            <a:avLst/>
          </a:prstGeom>
          <a:solidFill>
            <a:schemeClr val="accent6">
              <a:lumMod val="75000"/>
            </a:schemeClr>
          </a:solidFill>
          <a:effectLst>
            <a:outerShdw blurRad="50800" dist="50800" dir="5400000" algn="ctr" rotWithShape="0">
              <a:schemeClr val="accent6"/>
            </a:outerShdw>
          </a:effectLst>
          <a:scene3d>
            <a:camera prst="obliqueTopRight"/>
            <a:lightRig rig="sunrise" dir="t"/>
          </a:scene3d>
          <a:sp3d prstMaterial="dkEdge"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/>
          <a:lstStyle/>
          <a:p>
            <a:r>
              <a:rPr lang="en-US" sz="3200" dirty="0" smtClean="0"/>
              <a:t>Decompose Application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2225">
            <a:solidFill>
              <a:schemeClr val="accent1">
                <a:lumMod val="10000"/>
              </a:schemeClr>
            </a:solidFill>
          </a:ln>
        </p:spPr>
        <p:txBody>
          <a:bodyPr/>
          <a:lstStyle/>
          <a:p>
            <a:pPr>
              <a:buNone/>
            </a:pPr>
            <a:r>
              <a:rPr lang="en-US" dirty="0" smtClean="0"/>
              <a:t>DFD Components</a:t>
            </a:r>
          </a:p>
          <a:p>
            <a:pPr>
              <a:buNone/>
            </a:pPr>
            <a:endParaRPr lang="en-US" dirty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9A0F5-E6F0-4F2F-8FB0-60EBDDD0FDA7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1981200"/>
            <a:ext cx="1524000" cy="1143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cap="rnd"/>
          <a:effectLst>
            <a:outerShdw blurRad="50800" dist="50800" dir="5400000" algn="ctr" rotWithShape="0">
              <a:schemeClr val="bg2">
                <a:lumMod val="50000"/>
              </a:schemeClr>
            </a:outerShdw>
          </a:effectLst>
          <a:scene3d>
            <a:camera prst="obliqueBottomLeft"/>
            <a:lightRig rig="twoPt" dir="t"/>
          </a:scene3d>
          <a:sp3d extrusionH="76200" prstMaterial="dkEdge">
            <a:bevelT/>
            <a:bevelB/>
            <a:extrusionClr>
              <a:schemeClr val="bg2">
                <a:lumMod val="5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Customer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581400" y="1905000"/>
            <a:ext cx="1752600" cy="12192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 cap="sq"/>
          <a:effectLst>
            <a:outerShdw blurRad="50800" dist="50800" dir="5400000" algn="ctr" rotWithShape="0">
              <a:schemeClr val="tx1">
                <a:lumMod val="85000"/>
                <a:lumOff val="15000"/>
              </a:schemeClr>
            </a:outerShdw>
          </a:effectLst>
          <a:scene3d>
            <a:camera prst="orthographicFront"/>
            <a:lightRig rig="twoPt" dir="t"/>
          </a:scene3d>
          <a:sp3d prstMaterial="dkEdge"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Web Server</a:t>
            </a:r>
            <a:endParaRPr lang="en-IN" b="1" dirty="0">
              <a:solidFill>
                <a:schemeClr val="tx1"/>
              </a:solidFill>
            </a:endParaRPr>
          </a:p>
        </p:txBody>
      </p:sp>
      <p:grpSp>
        <p:nvGrpSpPr>
          <p:cNvPr id="7" name="Group 13"/>
          <p:cNvGrpSpPr/>
          <p:nvPr/>
        </p:nvGrpSpPr>
        <p:grpSpPr>
          <a:xfrm>
            <a:off x="6400800" y="2057400"/>
            <a:ext cx="1828800" cy="914400"/>
            <a:chOff x="6400800" y="1981200"/>
            <a:chExt cx="1828800" cy="914400"/>
          </a:xfrm>
          <a:effectLst>
            <a:outerShdw blurRad="50800" dist="50800" dir="5400000" algn="ctr" rotWithShape="0">
              <a:schemeClr val="tx1">
                <a:lumMod val="85000"/>
                <a:lumOff val="15000"/>
              </a:schemeClr>
            </a:outerShdw>
          </a:effectLst>
        </p:grpSpPr>
        <p:cxnSp>
          <p:nvCxnSpPr>
            <p:cNvPr id="9" name="Straight Connector 8"/>
            <p:cNvCxnSpPr/>
            <p:nvPr/>
          </p:nvCxnSpPr>
          <p:spPr>
            <a:xfrm>
              <a:off x="6477000" y="1981200"/>
              <a:ext cx="1752600" cy="1588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6477000" y="2894012"/>
              <a:ext cx="1752600" cy="1588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6400800" y="2133600"/>
              <a:ext cx="1828800" cy="36933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Data Store</a:t>
              </a:r>
              <a:endParaRPr lang="en-IN" b="1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cxnSp>
        <p:nvCxnSpPr>
          <p:cNvPr id="16" name="Straight Arrow Connector 15"/>
          <p:cNvCxnSpPr/>
          <p:nvPr/>
        </p:nvCxnSpPr>
        <p:spPr>
          <a:xfrm>
            <a:off x="2286000" y="2286000"/>
            <a:ext cx="1295400" cy="1588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>
            <a:off x="2286000" y="2819400"/>
            <a:ext cx="1371600" cy="1588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257800" y="2286000"/>
            <a:ext cx="1219200" cy="1588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0800000">
            <a:off x="5257800" y="2819400"/>
            <a:ext cx="1143000" cy="1588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514600" y="19050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Request</a:t>
            </a:r>
            <a:endParaRPr lang="en-IN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5334000" y="19050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Request</a:t>
            </a:r>
            <a:endParaRPr lang="en-IN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2590800" y="29718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Response</a:t>
            </a:r>
            <a:endParaRPr lang="en-IN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5257800" y="29718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Response</a:t>
            </a:r>
            <a:endParaRPr lang="en-IN" sz="1400" dirty="0"/>
          </a:p>
        </p:txBody>
      </p:sp>
      <p:sp>
        <p:nvSpPr>
          <p:cNvPr id="31" name="Arc 30"/>
          <p:cNvSpPr/>
          <p:nvPr/>
        </p:nvSpPr>
        <p:spPr>
          <a:xfrm rot="19773696">
            <a:off x="5829847" y="1610416"/>
            <a:ext cx="1416562" cy="1567802"/>
          </a:xfrm>
          <a:prstGeom prst="arc">
            <a:avLst>
              <a:gd name="adj1" fmla="val 7426952"/>
              <a:gd name="adj2" fmla="val 17462704"/>
            </a:avLst>
          </a:prstGeom>
          <a:ln w="12700">
            <a:solidFill>
              <a:srgbClr val="FF33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2" name="Arc 31"/>
          <p:cNvSpPr/>
          <p:nvPr/>
        </p:nvSpPr>
        <p:spPr>
          <a:xfrm rot="19773696">
            <a:off x="3271315" y="1774781"/>
            <a:ext cx="1416562" cy="1567802"/>
          </a:xfrm>
          <a:prstGeom prst="arc">
            <a:avLst>
              <a:gd name="adj1" fmla="val 7426952"/>
              <a:gd name="adj2" fmla="val 17462704"/>
            </a:avLst>
          </a:prstGeom>
          <a:ln w="12700">
            <a:solidFill>
              <a:srgbClr val="FF33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3" name="TextBox 32"/>
          <p:cNvSpPr txBox="1"/>
          <p:nvPr/>
        </p:nvSpPr>
        <p:spPr>
          <a:xfrm>
            <a:off x="762000" y="46482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Trust Boundary – Physical or Logical</a:t>
            </a:r>
            <a:endParaRPr lang="en-IN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4" name="Down Arrow 33"/>
          <p:cNvSpPr/>
          <p:nvPr/>
        </p:nvSpPr>
        <p:spPr>
          <a:xfrm rot="10800000">
            <a:off x="3352800" y="3352800"/>
            <a:ext cx="956322" cy="1295400"/>
          </a:xfrm>
          <a:prstGeom prst="downArrow">
            <a:avLst/>
          </a:prstGeom>
          <a:solidFill>
            <a:schemeClr val="accent6">
              <a:lumMod val="75000"/>
            </a:schemeClr>
          </a:solidFill>
          <a:effectLst>
            <a:outerShdw blurRad="50800" dist="50800" dir="5400000" algn="ctr" rotWithShape="0">
              <a:schemeClr val="accent6"/>
            </a:outerShdw>
          </a:effectLst>
          <a:scene3d>
            <a:camera prst="obliqueTopRight"/>
            <a:lightRig rig="sunrise" dir="t"/>
          </a:scene3d>
          <a:sp3d prstMaterial="dkEdge"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/>
          <a:lstStyle/>
          <a:p>
            <a:r>
              <a:rPr lang="en-US" sz="3200" dirty="0" smtClean="0"/>
              <a:t>Example</a:t>
            </a:r>
            <a:endParaRPr lang="en-IN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9A0F5-E6F0-4F2F-8FB0-60EBDDD0FDA7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1146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7" name="Picture 6" descr="Data_flow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524000"/>
            <a:ext cx="7239000" cy="4467225"/>
          </a:xfrm>
          <a:prstGeom prst="rect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/>
          <a:lstStyle/>
          <a:p>
            <a:r>
              <a:rPr lang="en-US" sz="3200" dirty="0" smtClean="0"/>
              <a:t>Simple Approach -  Threat Profile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686800" cy="4830763"/>
          </a:xfrm>
        </p:spPr>
        <p:txBody>
          <a:bodyPr/>
          <a:lstStyle/>
          <a:p>
            <a:r>
              <a:rPr lang="en-US" dirty="0" smtClean="0"/>
              <a:t>Where to BEGIN???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9A0F5-E6F0-4F2F-8FB0-60EBDDD0FDA7}" type="slidenum">
              <a:rPr lang="en-US" smtClean="0"/>
              <a:pPr/>
              <a:t>26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" y="2590800"/>
          <a:ext cx="8229600" cy="285750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600200"/>
                <a:gridCol w="2286000"/>
                <a:gridCol w="2209800"/>
                <a:gridCol w="2133600"/>
              </a:tblGrid>
              <a:tr h="647700">
                <a:tc>
                  <a:txBody>
                    <a:bodyPr/>
                    <a:lstStyle/>
                    <a:p>
                      <a:pPr algn="l"/>
                      <a:endParaRPr lang="en-IN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Confidentiality</a:t>
                      </a:r>
                    </a:p>
                    <a:p>
                      <a:pPr algn="l"/>
                      <a:r>
                        <a:rPr lang="en-US" dirty="0" smtClean="0"/>
                        <a:t>(who can read)</a:t>
                      </a:r>
                      <a:endParaRPr lang="en-IN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Integrity</a:t>
                      </a:r>
                    </a:p>
                    <a:p>
                      <a:pPr algn="l"/>
                      <a:r>
                        <a:rPr lang="en-US" dirty="0" smtClean="0"/>
                        <a:t>(who can write)</a:t>
                      </a:r>
                      <a:endParaRPr lang="en-IN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Availability</a:t>
                      </a:r>
                    </a:p>
                    <a:p>
                      <a:pPr algn="l"/>
                      <a:r>
                        <a:rPr lang="en-US" dirty="0" smtClean="0"/>
                        <a:t>(who can access)</a:t>
                      </a:r>
                      <a:endParaRPr lang="en-IN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Ctr="1"/>
                </a:tc>
              </a:tr>
              <a:tr h="6477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Network</a:t>
                      </a:r>
                      <a:endParaRPr lang="en-IN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Ctr="1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anchorCtr="1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anchorCtr="1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anchorCtr="1"/>
                </a:tc>
              </a:tr>
              <a:tr h="6477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Server</a:t>
                      </a:r>
                      <a:endParaRPr lang="en-IN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Ctr="1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anchorCtr="1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anchorCtr="1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anchorCtr="1"/>
                </a:tc>
              </a:tr>
              <a:tr h="6477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Application</a:t>
                      </a:r>
                      <a:endParaRPr lang="en-IN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Ctr="1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anchorCtr="1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anchorCtr="1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anchorCtr="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/>
          <a:lstStyle/>
          <a:p>
            <a:r>
              <a:rPr lang="en-US" sz="3200" dirty="0" smtClean="0"/>
              <a:t>STRIDE -  Threat categories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Spoofing</a:t>
            </a:r>
          </a:p>
          <a:p>
            <a:r>
              <a:rPr lang="en-US" dirty="0" smtClean="0"/>
              <a:t>Tempering</a:t>
            </a:r>
          </a:p>
          <a:p>
            <a:r>
              <a:rPr lang="en-US" dirty="0" smtClean="0"/>
              <a:t>Repudiation</a:t>
            </a:r>
          </a:p>
          <a:p>
            <a:r>
              <a:rPr lang="en-US" dirty="0" smtClean="0"/>
              <a:t>Information Disclosure</a:t>
            </a:r>
          </a:p>
          <a:p>
            <a:r>
              <a:rPr lang="en-US" dirty="0" smtClean="0"/>
              <a:t>Denial of Service</a:t>
            </a:r>
          </a:p>
          <a:p>
            <a:r>
              <a:rPr lang="en-US" dirty="0" smtClean="0"/>
              <a:t>Escalation of Privileges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9A0F5-E6F0-4F2F-8FB0-60EBDDD0FDA7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/>
          <a:lstStyle/>
          <a:p>
            <a:r>
              <a:rPr lang="en-US" sz="3200" dirty="0" smtClean="0"/>
              <a:t>Threat Categories &amp; Security Control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Spoofing 					Authentication </a:t>
            </a:r>
          </a:p>
          <a:p>
            <a:pPr>
              <a:buNone/>
            </a:pPr>
            <a:r>
              <a:rPr lang="en-US" sz="2400" dirty="0" smtClean="0"/>
              <a:t>  </a:t>
            </a:r>
          </a:p>
          <a:p>
            <a:r>
              <a:rPr lang="en-US" sz="2400" dirty="0" smtClean="0"/>
              <a:t>Tempering					Integrity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Repudiation 				Non – repudiation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Information Disclosure			Confidentiality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Denial of Service 				Availability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Escalation of Privilege			Authorization</a:t>
            </a:r>
            <a:endParaRPr lang="en-IN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9A0F5-E6F0-4F2F-8FB0-60EBDDD0FDA7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4267200" y="1295400"/>
            <a:ext cx="1219200" cy="60960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effectLst>
            <a:outerShdw blurRad="50800" dist="50800" dir="5400000" algn="ctr" rotWithShape="0">
              <a:schemeClr val="tx1">
                <a:lumMod val="85000"/>
                <a:lumOff val="15000"/>
              </a:schemeClr>
            </a:outerShdw>
          </a:effectLst>
          <a:scene3d>
            <a:camera prst="orthographicFront"/>
            <a:lightRig rig="freezing" dir="t"/>
          </a:scene3d>
          <a:sp3d prstMaterial="dkEdge"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ight Arrow 11"/>
          <p:cNvSpPr/>
          <p:nvPr/>
        </p:nvSpPr>
        <p:spPr>
          <a:xfrm>
            <a:off x="4267200" y="2133600"/>
            <a:ext cx="1219200" cy="60960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effectLst>
            <a:outerShdw blurRad="50800" dist="50800" dir="5400000" algn="ctr" rotWithShape="0">
              <a:schemeClr val="tx1">
                <a:lumMod val="85000"/>
                <a:lumOff val="15000"/>
              </a:schemeClr>
            </a:outerShdw>
          </a:effectLst>
          <a:scene3d>
            <a:camera prst="orthographicFront"/>
            <a:lightRig rig="freezing" dir="t"/>
          </a:scene3d>
          <a:sp3d prstMaterial="dkEdge"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ight Arrow 12"/>
          <p:cNvSpPr/>
          <p:nvPr/>
        </p:nvSpPr>
        <p:spPr>
          <a:xfrm>
            <a:off x="4267200" y="2971800"/>
            <a:ext cx="1219200" cy="60960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effectLst>
            <a:outerShdw blurRad="50800" dist="50800" dir="5400000" algn="ctr" rotWithShape="0">
              <a:schemeClr val="tx1">
                <a:lumMod val="85000"/>
                <a:lumOff val="15000"/>
              </a:schemeClr>
            </a:outerShdw>
          </a:effectLst>
          <a:scene3d>
            <a:camera prst="orthographicFront"/>
            <a:lightRig rig="freezing" dir="t"/>
          </a:scene3d>
          <a:sp3d prstMaterial="dkEdge"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ight Arrow 13"/>
          <p:cNvSpPr/>
          <p:nvPr/>
        </p:nvSpPr>
        <p:spPr>
          <a:xfrm>
            <a:off x="4267200" y="3886200"/>
            <a:ext cx="1219200" cy="60960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effectLst>
            <a:outerShdw blurRad="50800" dist="50800" dir="5400000" algn="ctr" rotWithShape="0">
              <a:schemeClr val="tx1">
                <a:lumMod val="85000"/>
                <a:lumOff val="15000"/>
              </a:schemeClr>
            </a:outerShdw>
          </a:effectLst>
          <a:scene3d>
            <a:camera prst="orthographicFront"/>
            <a:lightRig rig="freezing" dir="t"/>
          </a:scene3d>
          <a:sp3d prstMaterial="dkEdge"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Right Arrow 14"/>
          <p:cNvSpPr/>
          <p:nvPr/>
        </p:nvSpPr>
        <p:spPr>
          <a:xfrm>
            <a:off x="4267200" y="4800600"/>
            <a:ext cx="1219200" cy="60960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effectLst>
            <a:outerShdw blurRad="50800" dist="50800" dir="5400000" algn="ctr" rotWithShape="0">
              <a:schemeClr val="tx1">
                <a:lumMod val="85000"/>
                <a:lumOff val="15000"/>
              </a:schemeClr>
            </a:outerShdw>
          </a:effectLst>
          <a:scene3d>
            <a:camera prst="orthographicFront"/>
            <a:lightRig rig="freezing" dir="t"/>
          </a:scene3d>
          <a:sp3d prstMaterial="dkEdge"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Right Arrow 15"/>
          <p:cNvSpPr/>
          <p:nvPr/>
        </p:nvSpPr>
        <p:spPr>
          <a:xfrm>
            <a:off x="4267200" y="5638800"/>
            <a:ext cx="1219200" cy="60960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effectLst>
            <a:outerShdw blurRad="50800" dist="50800" dir="5400000" algn="ctr" rotWithShape="0">
              <a:schemeClr val="tx1">
                <a:lumMod val="85000"/>
                <a:lumOff val="15000"/>
              </a:schemeClr>
            </a:outerShdw>
          </a:effectLst>
          <a:scene3d>
            <a:camera prst="orthographicFront"/>
            <a:lightRig rig="freezing" dir="t"/>
          </a:scene3d>
          <a:sp3d prstMaterial="dkEdge"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/>
          <a:lstStyle/>
          <a:p>
            <a:r>
              <a:rPr lang="en-US" sz="3200" dirty="0" smtClean="0"/>
              <a:t>Threat – Element Relation</a:t>
            </a:r>
            <a:endParaRPr lang="en-IN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9A0F5-E6F0-4F2F-8FB0-60EBDDD0FDA7}" type="slidenum">
              <a:rPr lang="en-US" smtClean="0"/>
              <a:pPr/>
              <a:t>29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95400" y="1905000"/>
          <a:ext cx="6572293" cy="3429016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2684455"/>
                <a:gridCol w="647973"/>
                <a:gridCol w="647973"/>
                <a:gridCol w="647973"/>
                <a:gridCol w="647973"/>
                <a:gridCol w="647973"/>
                <a:gridCol w="647973"/>
              </a:tblGrid>
              <a:tr h="628654">
                <a:tc>
                  <a:txBody>
                    <a:bodyPr/>
                    <a:lstStyle/>
                    <a:p>
                      <a:r>
                        <a:rPr lang="en-GB" dirty="0" smtClean="0"/>
                        <a:t>DFD Component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</a:t>
                      </a:r>
                      <a:endParaRPr lang="en-GB" dirty="0"/>
                    </a:p>
                  </a:txBody>
                  <a:tcPr/>
                </a:tc>
              </a:tr>
              <a:tr h="628654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Entity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 smtClean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 smtClean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 smtClean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 smtClean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628654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Process</a:t>
                      </a:r>
                      <a:endParaRPr lang="en-GB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X</a:t>
                      </a:r>
                      <a:endParaRPr lang="en-GB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X</a:t>
                      </a:r>
                      <a:endParaRPr lang="en-GB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X</a:t>
                      </a:r>
                      <a:endParaRPr lang="en-GB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X</a:t>
                      </a:r>
                      <a:endParaRPr lang="en-GB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X</a:t>
                      </a:r>
                      <a:endParaRPr lang="en-GB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628654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Data Flow</a:t>
                      </a:r>
                      <a:endParaRPr lang="en-GB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X</a:t>
                      </a:r>
                      <a:endParaRPr lang="en-GB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X</a:t>
                      </a:r>
                      <a:endParaRPr lang="en-GB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X</a:t>
                      </a:r>
                      <a:endParaRPr lang="en-GB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628654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Data Store</a:t>
                      </a:r>
                      <a:endParaRPr lang="en-GB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X</a:t>
                      </a:r>
                      <a:endParaRPr lang="en-GB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 smtClean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X</a:t>
                      </a:r>
                      <a:endParaRPr lang="en-GB" b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  <a:p>
                      <a:pPr algn="ctr"/>
                      <a:endParaRPr lang="en-GB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X</a:t>
                      </a:r>
                      <a:endParaRPr lang="en-GB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X</a:t>
                      </a:r>
                      <a:endParaRPr lang="en-GB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/>
          <a:lstStyle/>
          <a:p>
            <a:r>
              <a:rPr lang="en-US" sz="3200" dirty="0" smtClean="0"/>
              <a:t>Terminology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8307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Asset</a:t>
            </a:r>
            <a:r>
              <a:rPr lang="en-US" sz="2000" dirty="0" smtClean="0"/>
              <a:t>: Things to protect </a:t>
            </a:r>
            <a:r>
              <a:rPr lang="en-US" sz="2000" dirty="0" smtClean="0"/>
              <a:t>(</a:t>
            </a:r>
            <a:r>
              <a:rPr lang="en-US" sz="2000" dirty="0" smtClean="0"/>
              <a:t>tangible or intangible)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Entry/Exit Points: Ways to get at an asset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Threat: Risks to an asset</a:t>
            </a:r>
          </a:p>
          <a:p>
            <a:pPr lvl="1">
              <a:lnSpc>
                <a:spcPct val="90000"/>
              </a:lnSpc>
            </a:pPr>
            <a:r>
              <a:rPr lang="en-US" sz="2000" b="1" dirty="0" smtClean="0"/>
              <a:t>Attack / exploit</a:t>
            </a:r>
            <a:r>
              <a:rPr lang="en-US" sz="2000" dirty="0" smtClean="0"/>
              <a:t>: An action taken that harms an asset</a:t>
            </a:r>
          </a:p>
          <a:p>
            <a:pPr lvl="1">
              <a:lnSpc>
                <a:spcPct val="90000"/>
              </a:lnSpc>
            </a:pPr>
            <a:r>
              <a:rPr lang="en-US" sz="2000" b="1" dirty="0" smtClean="0"/>
              <a:t>Vulnerability</a:t>
            </a:r>
            <a:r>
              <a:rPr lang="en-US" sz="2000" dirty="0" smtClean="0"/>
              <a:t>: Specific ways to execute the attack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Risk: Likelihood that vulnerability could be exploited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Mitigation / Countermeasure: Something that addresses a specific vulnerability </a:t>
            </a:r>
            <a:br>
              <a:rPr lang="en-US" sz="2000" dirty="0" smtClean="0"/>
            </a:b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We can mitigate vulnerabilities… </a:t>
            </a:r>
            <a:b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			…but the threat still exists!!!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9A0F5-E6F0-4F2F-8FB0-60EBDDD0FDA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/>
          <a:lstStyle/>
          <a:p>
            <a:r>
              <a:rPr lang="en-US" sz="3200" dirty="0" smtClean="0"/>
              <a:t>Threat Tree</a:t>
            </a:r>
            <a:endParaRPr lang="en-IN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9A0F5-E6F0-4F2F-8FB0-60EBDDD0FDA7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5" name="Picture 4" descr="threattre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143000"/>
            <a:ext cx="7620000" cy="480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/>
          <a:lstStyle/>
          <a:p>
            <a:r>
              <a:rPr lang="en-US" sz="3200" dirty="0" smtClean="0"/>
              <a:t>Risk Assessment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Simplest Approach</a:t>
            </a:r>
          </a:p>
          <a:p>
            <a:r>
              <a:rPr lang="en-US" dirty="0" smtClean="0"/>
              <a:t>Low, Medium, High</a:t>
            </a:r>
          </a:p>
          <a:p>
            <a:r>
              <a:rPr lang="en-US" dirty="0" smtClean="0"/>
              <a:t>Impact/Likelihood Matrix</a:t>
            </a:r>
            <a:endParaRPr lang="en-US" dirty="0" smtClean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9A0F5-E6F0-4F2F-8FB0-60EBDDD0FDA7}" type="slidenum">
              <a:rPr lang="en-US" smtClean="0"/>
              <a:pPr/>
              <a:t>31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19200" y="3200400"/>
          <a:ext cx="6400800" cy="2514616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2133600"/>
                <a:gridCol w="1524000"/>
                <a:gridCol w="1447800"/>
                <a:gridCol w="1295400"/>
              </a:tblGrid>
              <a:tr h="62865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Low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Medium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High</a:t>
                      </a:r>
                      <a:endParaRPr lang="en-GB" dirty="0"/>
                    </a:p>
                  </a:txBody>
                  <a:tcPr/>
                </a:tc>
              </a:tr>
              <a:tr h="628654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Low</a:t>
                      </a:r>
                      <a:endParaRPr lang="en-GB" b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Low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Low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Medium</a:t>
                      </a:r>
                      <a:endParaRPr lang="en-GB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 anchorCtr="1"/>
                </a:tc>
              </a:tr>
              <a:tr h="628654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Medium</a:t>
                      </a:r>
                      <a:endParaRPr lang="en-GB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      Low</a:t>
                      </a:r>
                      <a:endParaRPr lang="en-GB" b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Medium</a:t>
                      </a:r>
                      <a:endParaRPr lang="en-GB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High</a:t>
                      </a:r>
                      <a:endParaRPr lang="en-GB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628654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High</a:t>
                      </a:r>
                      <a:endParaRPr lang="en-GB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Medium</a:t>
                      </a:r>
                      <a:endParaRPr lang="en-GB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High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High</a:t>
                      </a:r>
                      <a:endParaRPr lang="en-GB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/>
          <a:lstStyle/>
          <a:p>
            <a:r>
              <a:rPr lang="en-US" sz="3200" dirty="0" smtClean="0"/>
              <a:t>Practical Example</a:t>
            </a:r>
            <a:endParaRPr lang="en-IN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9A0F5-E6F0-4F2F-8FB0-60EBDDD0FDA7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524000"/>
            <a:ext cx="65532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9A0F5-E6F0-4F2F-8FB0-60EBDDD0FDA7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5" name="Picture 4" descr="businessman-and-question-mark-pi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447800"/>
            <a:ext cx="6096000" cy="434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/>
          <a:lstStyle/>
          <a:p>
            <a:r>
              <a:rPr lang="en-US" sz="3200" dirty="0" smtClean="0"/>
              <a:t>Terminology Example</a:t>
            </a:r>
            <a:endParaRPr lang="en-IN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9A0F5-E6F0-4F2F-8FB0-60EBDDD0FDA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" y="2438400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Asset – ATM Machine</a:t>
            </a:r>
            <a:endParaRPr lang="en-IN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8" name="Picture 7" descr="atm-machin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1066800"/>
            <a:ext cx="3162300" cy="441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/>
          <a:lstStyle/>
          <a:p>
            <a:r>
              <a:rPr lang="en-US" sz="3200" dirty="0" smtClean="0"/>
              <a:t>Terminology </a:t>
            </a:r>
            <a:r>
              <a:rPr lang="en-US" sz="3200" dirty="0" smtClean="0"/>
              <a:t>Example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Use Case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Customer withdraws cash from ATM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Checks balance in his/her account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Transfers cash to some other account</a:t>
            </a:r>
            <a:endParaRPr lang="en-IN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9A0F5-E6F0-4F2F-8FB0-60EBDDD0FDA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/>
          <a:lstStyle/>
          <a:p>
            <a:r>
              <a:rPr lang="en-US" sz="3200" dirty="0" smtClean="0"/>
              <a:t>Terminology Example</a:t>
            </a:r>
            <a:endParaRPr lang="en-IN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9A0F5-E6F0-4F2F-8FB0-60EBDDD0FDA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2438400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Attacker – Burglar</a:t>
            </a:r>
            <a:endParaRPr lang="en-IN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6" name="Picture 5" descr="burglar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1371600"/>
            <a:ext cx="4648200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/>
          <a:lstStyle/>
          <a:p>
            <a:r>
              <a:rPr lang="en-US" sz="3200" dirty="0" smtClean="0"/>
              <a:t>Terminology </a:t>
            </a:r>
            <a:r>
              <a:rPr lang="en-US" sz="3200" dirty="0" smtClean="0"/>
              <a:t>Example</a:t>
            </a:r>
            <a:endParaRPr lang="en-IN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9A0F5-E6F0-4F2F-8FB0-60EBDDD0FDA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" y="2438400"/>
            <a:ext cx="4648200" cy="1678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Threat – Denial of Service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Attack – Physically tempered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Vulnerability – Plastic made</a:t>
            </a:r>
            <a:endParaRPr lang="en-IN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7" name="Picture 6" descr="atm-machin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1143000"/>
            <a:ext cx="3162300" cy="4648200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 rot="5400000" flipH="1" flipV="1">
            <a:off x="4419600" y="1905000"/>
            <a:ext cx="4572000" cy="3200400"/>
          </a:xfrm>
          <a:prstGeom prst="line">
            <a:avLst/>
          </a:prstGeom>
          <a:ln w="1270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 flipV="1">
            <a:off x="4419600" y="1981200"/>
            <a:ext cx="4572000" cy="3048000"/>
          </a:xfrm>
          <a:prstGeom prst="line">
            <a:avLst/>
          </a:prstGeom>
          <a:ln w="1270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638800" y="31242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Closed</a:t>
            </a:r>
            <a:endParaRPr lang="en-IN" sz="36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/>
          <a:lstStyle/>
          <a:p>
            <a:r>
              <a:rPr lang="en-US" sz="3200" dirty="0" smtClean="0"/>
              <a:t>Terminology </a:t>
            </a:r>
            <a:r>
              <a:rPr lang="en-US" sz="3200" dirty="0" smtClean="0"/>
              <a:t>Example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Security Controls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Guard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CCTV Cameras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ATM Machine should be made of </a:t>
            </a:r>
            <a:r>
              <a:rPr lang="en-US" sz="2400" dirty="0" smtClean="0"/>
              <a:t>Steel/Iron</a:t>
            </a:r>
          </a:p>
          <a:p>
            <a:endParaRPr lang="en-US" dirty="0" smtClean="0"/>
          </a:p>
          <a:p>
            <a:pPr algn="ctr">
              <a:buNone/>
            </a:pPr>
            <a:r>
              <a:rPr lang="en-US" sz="4000" b="1" dirty="0" smtClean="0"/>
              <a:t>But threat still persists!!!</a:t>
            </a:r>
            <a:endParaRPr lang="en-US" sz="4000" b="1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9A0F5-E6F0-4F2F-8FB0-60EBDDD0FDA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/>
          <a:lstStyle/>
          <a:p>
            <a:r>
              <a:rPr lang="en-US" sz="3200" dirty="0" smtClean="0"/>
              <a:t>Take Away!!!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Key Point: </a:t>
            </a:r>
          </a:p>
          <a:p>
            <a:pPr>
              <a:buNone/>
            </a:pPr>
            <a:r>
              <a:rPr lang="en-US" sz="2400" dirty="0" smtClean="0"/>
              <a:t>We can reduce the risk but cannot rid of completely!!!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Assumption: </a:t>
            </a:r>
          </a:p>
          <a:p>
            <a:pPr>
              <a:buNone/>
            </a:pPr>
            <a:r>
              <a:rPr lang="en-US" sz="2400" dirty="0" smtClean="0"/>
              <a:t>Lets engage in repetitive penetration testing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Question: </a:t>
            </a:r>
          </a:p>
          <a:p>
            <a:pPr>
              <a:buNone/>
            </a:pPr>
            <a:r>
              <a:rPr lang="en-US" sz="2400" dirty="0" smtClean="0"/>
              <a:t>During Development? At deployment? After deployment?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9A0F5-E6F0-4F2F-8FB0-60EBDDD0FDA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WASP Presentation Template">
  <a:themeElements>
    <a:clrScheme name="OWASP Presentatio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WASP Presentation 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WASP Presentatio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WASP Presentatio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WASP Presentatio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WASP Presentatio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WASP Presentatio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WASP Presentatio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WASP Presentatio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WASP Presentatio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WASP Presentatio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WASP Presentatio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WASP Presentatio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WASP Presentatio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OWASP Presentation Template</Template>
  <TotalTime>1398</TotalTime>
  <Words>584</Words>
  <Application>Microsoft PowerPoint</Application>
  <PresentationFormat>On-screen Show (4:3)</PresentationFormat>
  <Paragraphs>265</Paragraphs>
  <Slides>33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OWASP Presentation Template</vt:lpstr>
      <vt:lpstr>Threat Modeling -  Overview</vt:lpstr>
      <vt:lpstr>Agenda</vt:lpstr>
      <vt:lpstr>Terminology</vt:lpstr>
      <vt:lpstr>Terminology Example</vt:lpstr>
      <vt:lpstr>Terminology Example</vt:lpstr>
      <vt:lpstr>Terminology Example</vt:lpstr>
      <vt:lpstr>Terminology Example</vt:lpstr>
      <vt:lpstr>Terminology Example</vt:lpstr>
      <vt:lpstr>Take Away!!!</vt:lpstr>
      <vt:lpstr>Threat Modeling</vt:lpstr>
      <vt:lpstr>Benefits</vt:lpstr>
      <vt:lpstr>Cost</vt:lpstr>
      <vt:lpstr>Time</vt:lpstr>
      <vt:lpstr>Post Production</vt:lpstr>
      <vt:lpstr>Quality</vt:lpstr>
      <vt:lpstr>Who</vt:lpstr>
      <vt:lpstr>Process Overview</vt:lpstr>
      <vt:lpstr>Business Security Objective</vt:lpstr>
      <vt:lpstr>Model the System</vt:lpstr>
      <vt:lpstr>Decompose Application</vt:lpstr>
      <vt:lpstr>Decompose Application</vt:lpstr>
      <vt:lpstr>Decompose Application</vt:lpstr>
      <vt:lpstr>Decompose Application</vt:lpstr>
      <vt:lpstr>Decompose Application</vt:lpstr>
      <vt:lpstr>Example</vt:lpstr>
      <vt:lpstr>Simple Approach -  Threat Profile</vt:lpstr>
      <vt:lpstr>STRIDE -  Threat categories</vt:lpstr>
      <vt:lpstr>Threat Categories &amp; Security Control</vt:lpstr>
      <vt:lpstr>Threat – Element Relation</vt:lpstr>
      <vt:lpstr>Threat Tree</vt:lpstr>
      <vt:lpstr>Risk Assessment</vt:lpstr>
      <vt:lpstr>Practical Example</vt:lpstr>
      <vt:lpstr>Slide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OWASP Plan - Strawman</dc:title>
  <dc:subject>Application Security</dc:subject>
  <dc:creator>Jeff Williams</dc:creator>
  <cp:keywords>Application Security</cp:keywords>
  <dc:description>http://www.owasp.org</dc:description>
  <cp:lastModifiedBy>Megha</cp:lastModifiedBy>
  <cp:revision>371</cp:revision>
  <dcterms:created xsi:type="dcterms:W3CDTF">2005-03-04T17:51:41Z</dcterms:created>
  <dcterms:modified xsi:type="dcterms:W3CDTF">2010-10-10T18:32:16Z</dcterms:modified>
  <cp:category>Application Security</cp:category>
</cp:coreProperties>
</file>