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7" r:id="rId3"/>
    <p:sldId id="330" r:id="rId4"/>
    <p:sldId id="331" r:id="rId5"/>
    <p:sldId id="332" r:id="rId6"/>
    <p:sldId id="342" r:id="rId7"/>
    <p:sldId id="334" r:id="rId8"/>
    <p:sldId id="335" r:id="rId9"/>
    <p:sldId id="336" r:id="rId10"/>
    <p:sldId id="278" r:id="rId11"/>
    <p:sldId id="295" r:id="rId12"/>
    <p:sldId id="283" r:id="rId13"/>
    <p:sldId id="291" r:id="rId14"/>
    <p:sldId id="294" r:id="rId15"/>
    <p:sldId id="286" r:id="rId16"/>
    <p:sldId id="288" r:id="rId17"/>
    <p:sldId id="289" r:id="rId18"/>
    <p:sldId id="312" r:id="rId19"/>
    <p:sldId id="329" r:id="rId20"/>
    <p:sldId id="313" r:id="rId21"/>
    <p:sldId id="319" r:id="rId22"/>
    <p:sldId id="320" r:id="rId23"/>
    <p:sldId id="321" r:id="rId24"/>
    <p:sldId id="322" r:id="rId25"/>
    <p:sldId id="314" r:id="rId26"/>
    <p:sldId id="337" r:id="rId27"/>
    <p:sldId id="315" r:id="rId28"/>
    <p:sldId id="316" r:id="rId29"/>
    <p:sldId id="338" r:id="rId30"/>
    <p:sldId id="340" r:id="rId31"/>
    <p:sldId id="323" r:id="rId32"/>
    <p:sldId id="339" r:id="rId33"/>
    <p:sldId id="34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AEA"/>
    <a:srgbClr val="B2B2B2"/>
    <a:srgbClr val="FF7401"/>
    <a:srgbClr val="FC9204"/>
    <a:srgbClr val="CC3300"/>
    <a:srgbClr val="FFCC00"/>
    <a:srgbClr val="EBEE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257" autoAdjust="0"/>
    <p:restoredTop sz="92083" autoAdjust="0"/>
  </p:normalViewPr>
  <p:slideViewPr>
    <p:cSldViewPr>
      <p:cViewPr varScale="1">
        <p:scale>
          <a:sx n="68" d="100"/>
          <a:sy n="68" d="100"/>
        </p:scale>
        <p:origin x="-8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728CB24-4207-4318-8151-33018E75DE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8CB24-4207-4318-8151-33018E75DE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8CB24-4207-4318-8151-33018E75DE6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447800" y="762000"/>
            <a:ext cx="7696200" cy="4953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762000"/>
            <a:ext cx="5867400" cy="1905000"/>
          </a:xfrm>
        </p:spPr>
        <p:txBody>
          <a:bodyPr/>
          <a:lstStyle>
            <a:lvl1pPr>
              <a:defRPr>
                <a:solidFill>
                  <a:srgbClr val="77777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3260725"/>
            <a:ext cx="4648200" cy="1752600"/>
          </a:xfrm>
        </p:spPr>
        <p:txBody>
          <a:bodyPr/>
          <a:lstStyle>
            <a:lvl1pPr marL="0" indent="0">
              <a:spcBef>
                <a:spcPct val="5000"/>
              </a:spcBef>
              <a:buFont typeface="Webdings" pitchFamily="18" charset="2"/>
              <a:buNone/>
              <a:defRPr sz="1600">
                <a:solidFill>
                  <a:srgbClr val="96969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5715000"/>
            <a:ext cx="9144000" cy="114935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pic>
        <p:nvPicPr>
          <p:cNvPr id="8198" name="Picture 6" descr="owas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066800"/>
            <a:ext cx="1371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038600" y="5165725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>
                <a:solidFill>
                  <a:srgbClr val="969696"/>
                </a:solidFill>
                <a:latin typeface="Tahoma" pitchFamily="34" charset="0"/>
              </a:rPr>
              <a:t>Copyright © The OWASP Foundation</a:t>
            </a:r>
          </a:p>
          <a:p>
            <a:r>
              <a:rPr lang="en-US" sz="1000">
                <a:solidFill>
                  <a:srgbClr val="969696"/>
                </a:solidFill>
                <a:latin typeface="Tahoma" pitchFamily="34" charset="0"/>
              </a:rPr>
              <a:t>Permission is granted to copy, distribute and/or modify this document under the terms of the OWASP License.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350" y="755650"/>
            <a:ext cx="1417638" cy="3740150"/>
          </a:xfrm>
          <a:prstGeom prst="rect">
            <a:avLst/>
          </a:prstGeom>
          <a:solidFill>
            <a:srgbClr val="003399">
              <a:alpha val="5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350" y="5302250"/>
            <a:ext cx="1417638" cy="41275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350" y="4845050"/>
            <a:ext cx="1417638" cy="56515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350" y="2667000"/>
            <a:ext cx="1417638" cy="1219200"/>
          </a:xfrm>
          <a:prstGeom prst="rect">
            <a:avLst/>
          </a:prstGeom>
          <a:solidFill>
            <a:srgbClr val="003366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4525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17011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2641600"/>
            <a:ext cx="9144000" cy="2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038600" y="593725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The OWASP Foundation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84629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latin typeface="Tahoma" pitchFamily="34" charset="0"/>
            </a:endParaRPr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70510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 rot="10800000">
            <a:off x="738505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524000" y="42291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777777"/>
                </a:solidFill>
                <a:latin typeface="Tahoma" pitchFamily="34" charset="0"/>
              </a:rPr>
              <a:t>OWASP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038600" y="6326188"/>
            <a:ext cx="480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u="sng">
                <a:solidFill>
                  <a:srgbClr val="EAEAEA"/>
                </a:solidFill>
                <a:latin typeface="Tahoma" pitchFamily="34" charset="0"/>
              </a:rPr>
              <a:t>http://www.owasp.org</a:t>
            </a:r>
            <a:r>
              <a:rPr lang="en-US" sz="1600">
                <a:solidFill>
                  <a:srgbClr val="EAEAEA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B9D6B6-54C4-481C-881B-BB80ECB27B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80D4E7-D4E4-4550-BB2C-0BCD11A5B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59A0F5-E6F0-4F2F-8FB0-60EBDDD0F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C6C0AC-778D-46FE-9FA3-19321E525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7D98CB-3A07-45AD-A335-86B53055B5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F15A26-489D-4F72-AE94-47047959F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FB5CA3-BB0E-4597-A8F2-3E3DC361B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084BBD-5FC9-4A59-8AC9-10CA04DB5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0E7A3D-0DE4-4AAA-8B0F-0D6178AF85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DFBBD6-5300-4784-88DF-FFDDF5F54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71195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pic>
        <p:nvPicPr>
          <p:cNvPr id="1033" name="Picture 9" descr="owas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77200" y="6248400"/>
            <a:ext cx="381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5200" y="6308725"/>
            <a:ext cx="40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969696"/>
                </a:solidFill>
                <a:latin typeface="+mn-lt"/>
              </a:defRPr>
            </a:lvl1pPr>
          </a:lstStyle>
          <a:p>
            <a:fld id="{8FE14528-6E74-4224-B4B9-6FED44F4A8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5689600" y="6270625"/>
            <a:ext cx="238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b="1">
                <a:solidFill>
                  <a:srgbClr val="969696"/>
                </a:solidFill>
                <a:latin typeface="Tahoma" pitchFamily="34" charset="0"/>
              </a:rPr>
              <a:t>OWASP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ebdings" pitchFamily="18" charset="2"/>
        <a:buChar char="&lt;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Threat Modeling -  Overview</a:t>
            </a:r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3260725"/>
            <a:ext cx="3733800" cy="1400175"/>
          </a:xfrm>
        </p:spPr>
        <p:txBody>
          <a:bodyPr/>
          <a:lstStyle/>
          <a:p>
            <a:r>
              <a:rPr lang="en-US" b="1" dirty="0" smtClean="0"/>
              <a:t>Megha Anand</a:t>
            </a:r>
            <a:endParaRPr lang="en-US" b="1" dirty="0"/>
          </a:p>
          <a:p>
            <a:r>
              <a:rPr lang="en-US" b="1" dirty="0" err="1" smtClean="0"/>
              <a:t>itsmeghaanand</a:t>
            </a:r>
            <a:r>
              <a:rPr lang="en-US" b="1" dirty="0" smtClean="0"/>
              <a:t>-at-</a:t>
            </a:r>
            <a:r>
              <a:rPr lang="en-US" b="1" dirty="0" err="1" smtClean="0"/>
              <a:t>gmail</a:t>
            </a:r>
            <a:r>
              <a:rPr lang="en-US" b="1" dirty="0" smtClean="0"/>
              <a:t>-dot-com</a:t>
            </a:r>
            <a:endParaRPr lang="en-US" b="1" dirty="0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563688" y="4648200"/>
            <a:ext cx="873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777777"/>
                </a:solidFill>
                <a:latin typeface="Tahoma" pitchFamily="34" charset="0"/>
              </a:rPr>
              <a:t>&lt;date&gt;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Threat Modeling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Its an iterative process which helps in</a:t>
            </a:r>
          </a:p>
          <a:p>
            <a:r>
              <a:rPr lang="en-US" dirty="0" smtClean="0"/>
              <a:t> Simplifies qualitative risk assessment</a:t>
            </a:r>
          </a:p>
          <a:p>
            <a:r>
              <a:rPr lang="en-US" dirty="0" smtClean="0"/>
              <a:t> Identify security objective</a:t>
            </a:r>
          </a:p>
          <a:p>
            <a:r>
              <a:rPr lang="en-US" dirty="0"/>
              <a:t> </a:t>
            </a:r>
            <a:r>
              <a:rPr lang="en-US" dirty="0" smtClean="0"/>
              <a:t>Create security profile of application</a:t>
            </a:r>
          </a:p>
          <a:p>
            <a:r>
              <a:rPr lang="en-US" dirty="0" smtClean="0"/>
              <a:t> Identify &amp; prioritize threats </a:t>
            </a:r>
          </a:p>
          <a:p>
            <a:r>
              <a:rPr lang="en-US" dirty="0" smtClean="0"/>
              <a:t> Visualizing &amp; documenting threats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Benefits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9200" y="5562600"/>
            <a:ext cx="91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Cost</a:t>
            </a:r>
            <a:endParaRPr lang="en-IN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1000" y="556260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Time</a:t>
            </a:r>
            <a:endParaRPr lang="en-IN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Content Placeholder 8" descr="money_dollar_pound_borrowing_deb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676400"/>
            <a:ext cx="2286000" cy="3505200"/>
          </a:xfrm>
        </p:spPr>
      </p:pic>
      <p:pic>
        <p:nvPicPr>
          <p:cNvPr id="10" name="Picture 9" descr="Oak+Pendulum+Wall+Clock+with+Seiko+Chim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524000"/>
            <a:ext cx="2514600" cy="3505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162800" y="5638800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Quality</a:t>
            </a:r>
            <a:endParaRPr lang="en-IN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11" descr="qualit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524000"/>
            <a:ext cx="25908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Cost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575" y="1301750"/>
            <a:ext cx="8202613" cy="1236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219200" y="2590800"/>
            <a:ext cx="673100" cy="2667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/>
              <a:t>Less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7467600" y="2590800"/>
            <a:ext cx="1041400" cy="279400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/>
              <a:t>Very High</a:t>
            </a:r>
          </a:p>
        </p:txBody>
      </p:sp>
      <p:sp>
        <p:nvSpPr>
          <p:cNvPr id="10" name="Oval 14"/>
          <p:cNvSpPr>
            <a:spLocks noChangeArrowheads="1"/>
          </p:cNvSpPr>
          <p:nvPr/>
        </p:nvSpPr>
        <p:spPr bwMode="auto">
          <a:xfrm>
            <a:off x="1447800" y="2133600"/>
            <a:ext cx="444500" cy="482600"/>
          </a:xfrm>
          <a:prstGeom prst="ellipse">
            <a:avLst/>
          </a:prstGeom>
          <a:noFill/>
          <a:ln w="508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772400" y="2133600"/>
            <a:ext cx="444500" cy="482600"/>
          </a:xfrm>
          <a:prstGeom prst="ellipse">
            <a:avLst/>
          </a:prstGeom>
          <a:noFill/>
          <a:ln w="50800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pic>
        <p:nvPicPr>
          <p:cNvPr id="18" name="Picture 17" descr="co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352800"/>
            <a:ext cx="5562600" cy="22002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Time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 descr="hour glass final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371600"/>
            <a:ext cx="4343400" cy="4572000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81000" y="24384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Requirement Gathering</a:t>
            </a:r>
          </a:p>
          <a:p>
            <a:pPr algn="just"/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Early stages of SDLC</a:t>
            </a:r>
            <a:endParaRPr lang="en-IN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Post Production</a:t>
            </a:r>
            <a:endParaRPr lang="en-IN" sz="3200" dirty="0"/>
          </a:p>
        </p:txBody>
      </p:sp>
      <p:pic>
        <p:nvPicPr>
          <p:cNvPr id="6" name="Content Placeholder 5" descr="question-mark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1200"/>
            <a:ext cx="5486400" cy="3962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 descr="f_127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371600"/>
            <a:ext cx="3048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Quality</a:t>
            </a:r>
            <a:endParaRPr lang="en-IN" sz="3200" dirty="0"/>
          </a:p>
        </p:txBody>
      </p:sp>
      <p:pic>
        <p:nvPicPr>
          <p:cNvPr id="5" name="Content Placeholder 4" descr="Web - Quality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371600"/>
            <a:ext cx="5486400" cy="4267200"/>
          </a:xfrm>
          <a:ln w="381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Who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 descr="thinking_man_sitting_alone_in_a_group_42-223425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95400"/>
            <a:ext cx="4191000" cy="4648200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r>
              <a:rPr lang="en-US" dirty="0" smtClean="0"/>
              <a:t>Developers</a:t>
            </a:r>
          </a:p>
          <a:p>
            <a:r>
              <a:rPr lang="en-US" dirty="0"/>
              <a:t> </a:t>
            </a:r>
            <a:r>
              <a:rPr lang="en-US" dirty="0" smtClean="0"/>
              <a:t>Security </a:t>
            </a:r>
            <a:r>
              <a:rPr lang="en-US" dirty="0" smtClean="0"/>
              <a:t>Consultants</a:t>
            </a:r>
          </a:p>
          <a:p>
            <a:r>
              <a:rPr lang="en-US" dirty="0" smtClean="0"/>
              <a:t> Architects</a:t>
            </a:r>
          </a:p>
          <a:p>
            <a:r>
              <a:rPr lang="en-US" dirty="0" smtClean="0"/>
              <a:t> IT Project Managers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Process Overview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business security objectives</a:t>
            </a:r>
          </a:p>
          <a:p>
            <a:r>
              <a:rPr lang="en-US" dirty="0" smtClean="0"/>
              <a:t>Decompose Application</a:t>
            </a:r>
          </a:p>
          <a:p>
            <a:r>
              <a:rPr lang="en-US" dirty="0" smtClean="0"/>
              <a:t>Understand attacker &amp; abuse cases</a:t>
            </a:r>
          </a:p>
          <a:p>
            <a:r>
              <a:rPr lang="en-US" dirty="0" smtClean="0"/>
              <a:t>Threat Analysis</a:t>
            </a:r>
          </a:p>
          <a:p>
            <a:r>
              <a:rPr lang="en-US" dirty="0" smtClean="0"/>
              <a:t>Risk Analysis</a:t>
            </a:r>
          </a:p>
          <a:p>
            <a:r>
              <a:rPr lang="en-US" dirty="0" smtClean="0"/>
              <a:t>Security controls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Business Security Objective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level overview of what security issues need to be addressed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order to maintain business objective.</a:t>
            </a:r>
          </a:p>
          <a:p>
            <a:r>
              <a:rPr lang="en-US" dirty="0" smtClean="0"/>
              <a:t>Generate security objective with help of</a:t>
            </a:r>
          </a:p>
          <a:p>
            <a:pPr>
              <a:buNone/>
            </a:pPr>
            <a:r>
              <a:rPr lang="en-US" dirty="0" smtClean="0"/>
              <a:t>   - Confidentiality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Integrity</a:t>
            </a:r>
          </a:p>
          <a:p>
            <a:pPr>
              <a:buNone/>
            </a:pPr>
            <a:r>
              <a:rPr lang="en-US" dirty="0" smtClean="0"/>
              <a:t>   - Availability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Model the System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Entry Points</a:t>
            </a:r>
          </a:p>
          <a:p>
            <a:r>
              <a:rPr lang="en-US" dirty="0" smtClean="0"/>
              <a:t>Assets</a:t>
            </a:r>
          </a:p>
          <a:p>
            <a:r>
              <a:rPr lang="en-US" dirty="0" smtClean="0"/>
              <a:t>Roles &amp; Identities</a:t>
            </a:r>
          </a:p>
          <a:p>
            <a:r>
              <a:rPr lang="en-US" dirty="0" smtClean="0"/>
              <a:t>Trust Levels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D1F3F-4DA9-401D-8151-D6634D0A50D4}" type="slidenum">
              <a:rPr lang="en-US"/>
              <a:pPr/>
              <a:t>2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Agenda</a:t>
            </a:r>
            <a:endParaRPr lang="en-US" sz="32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105400"/>
          </a:xfrm>
        </p:spPr>
        <p:txBody>
          <a:bodyPr/>
          <a:lstStyle/>
          <a:p>
            <a:r>
              <a:rPr lang="en-US" sz="2000" dirty="0" smtClean="0"/>
              <a:t>Terminology</a:t>
            </a:r>
          </a:p>
          <a:p>
            <a:r>
              <a:rPr lang="en-US" sz="2000" dirty="0" smtClean="0"/>
              <a:t>Terminology Example</a:t>
            </a:r>
            <a:endParaRPr lang="en-US" sz="2000" dirty="0" smtClean="0"/>
          </a:p>
          <a:p>
            <a:r>
              <a:rPr lang="en-US" sz="2000" dirty="0" smtClean="0"/>
              <a:t>Threat Modeling</a:t>
            </a:r>
          </a:p>
          <a:p>
            <a:r>
              <a:rPr lang="en-US" sz="2000" dirty="0" smtClean="0"/>
              <a:t>Benefits</a:t>
            </a:r>
          </a:p>
          <a:p>
            <a:r>
              <a:rPr lang="en-US" sz="2000" dirty="0" smtClean="0"/>
              <a:t>Who </a:t>
            </a:r>
          </a:p>
          <a:p>
            <a:r>
              <a:rPr lang="en-US" sz="2000" dirty="0" smtClean="0"/>
              <a:t>Process </a:t>
            </a:r>
            <a:r>
              <a:rPr lang="en-US" sz="2000" dirty="0" smtClean="0"/>
              <a:t>Overview</a:t>
            </a:r>
          </a:p>
          <a:p>
            <a:r>
              <a:rPr lang="en-US" sz="2000" dirty="0" smtClean="0"/>
              <a:t>Business Security Objectives</a:t>
            </a:r>
          </a:p>
          <a:p>
            <a:r>
              <a:rPr lang="en-US" sz="2000" dirty="0" smtClean="0"/>
              <a:t>Model the System</a:t>
            </a:r>
            <a:endParaRPr lang="en-US" sz="2000" dirty="0" smtClean="0"/>
          </a:p>
          <a:p>
            <a:r>
              <a:rPr lang="en-US" sz="2000" dirty="0" smtClean="0"/>
              <a:t>Application Decomposition</a:t>
            </a:r>
          </a:p>
          <a:p>
            <a:r>
              <a:rPr lang="en-US" sz="2000" dirty="0" smtClean="0"/>
              <a:t>Threat </a:t>
            </a:r>
            <a:r>
              <a:rPr lang="en-US" sz="2000" dirty="0" smtClean="0"/>
              <a:t>Profile</a:t>
            </a:r>
          </a:p>
          <a:p>
            <a:r>
              <a:rPr lang="en-US" sz="2000" dirty="0" smtClean="0"/>
              <a:t>STRIDE &amp; its Relation</a:t>
            </a:r>
          </a:p>
          <a:p>
            <a:r>
              <a:rPr lang="en-US" sz="2000" dirty="0" smtClean="0"/>
              <a:t>Threat Tree</a:t>
            </a:r>
          </a:p>
          <a:p>
            <a:r>
              <a:rPr lang="en-US" sz="2000" dirty="0" smtClean="0"/>
              <a:t>Risk Assessment</a:t>
            </a:r>
          </a:p>
          <a:p>
            <a:r>
              <a:rPr lang="en-US" sz="2000" dirty="0" smtClean="0"/>
              <a:t>Example</a:t>
            </a:r>
            <a:endParaRPr lang="en-US" sz="2000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Decompose Application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2225">
            <a:solidFill>
              <a:schemeClr val="accent1">
                <a:lumMod val="1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DFD Components</a:t>
            </a:r>
          </a:p>
          <a:p>
            <a:pPr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981200"/>
            <a:ext cx="1524000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cap="rnd"/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  <a:scene3d>
            <a:camera prst="obliqueBottomLeft"/>
            <a:lightRig rig="twoPt" dir="t"/>
          </a:scene3d>
          <a:sp3d extrusionH="76200" prstMaterial="dkEdge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Customer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1905000"/>
            <a:ext cx="1752600" cy="1219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cap="sq"/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Web Server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400800" y="2057400"/>
            <a:ext cx="1828800" cy="914400"/>
            <a:chOff x="6400800" y="1981200"/>
            <a:chExt cx="1828800" cy="914400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grpSpPr>
        <p:cxnSp>
          <p:nvCxnSpPr>
            <p:cNvPr id="9" name="Straight Connector 8"/>
            <p:cNvCxnSpPr/>
            <p:nvPr/>
          </p:nvCxnSpPr>
          <p:spPr>
            <a:xfrm>
              <a:off x="6477000" y="1981200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77000" y="2894012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00800" y="2133600"/>
              <a:ext cx="1828800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Data Store</a:t>
              </a:r>
              <a:endParaRPr lang="en-IN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286000" y="2286000"/>
            <a:ext cx="12954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86000" y="2819400"/>
            <a:ext cx="13716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2286000"/>
            <a:ext cx="12192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5257800" y="2819400"/>
            <a:ext cx="11430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46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31" name="Arc 30"/>
          <p:cNvSpPr/>
          <p:nvPr/>
        </p:nvSpPr>
        <p:spPr>
          <a:xfrm rot="19773696">
            <a:off x="5829847" y="1610416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c 31"/>
          <p:cNvSpPr/>
          <p:nvPr/>
        </p:nvSpPr>
        <p:spPr>
          <a:xfrm rot="19773696">
            <a:off x="3271315" y="1774781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1066800" y="4800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External Entity -  Entry point of application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 rot="8386060">
            <a:off x="1546081" y="3184486"/>
            <a:ext cx="956322" cy="1600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accent6"/>
            </a:outerShdw>
          </a:effectLst>
          <a:scene3d>
            <a:camera prst="obliqueTopRight"/>
            <a:lightRig rig="sunrise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Decompose Application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2225">
            <a:solidFill>
              <a:schemeClr val="accent1">
                <a:lumMod val="1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DFD Components</a:t>
            </a:r>
          </a:p>
          <a:p>
            <a:pPr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981200"/>
            <a:ext cx="1524000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cap="rnd"/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  <a:scene3d>
            <a:camera prst="obliqueBottomLeft"/>
            <a:lightRig rig="twoPt" dir="t"/>
          </a:scene3d>
          <a:sp3d extrusionH="76200" prstMaterial="dkEdge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Customer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1905000"/>
            <a:ext cx="1752600" cy="1219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cap="sq"/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Web Server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6400800" y="2057400"/>
            <a:ext cx="1828800" cy="914400"/>
            <a:chOff x="6400800" y="1981200"/>
            <a:chExt cx="1828800" cy="914400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grpSpPr>
        <p:cxnSp>
          <p:nvCxnSpPr>
            <p:cNvPr id="9" name="Straight Connector 8"/>
            <p:cNvCxnSpPr/>
            <p:nvPr/>
          </p:nvCxnSpPr>
          <p:spPr>
            <a:xfrm>
              <a:off x="6477000" y="1981200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77000" y="2894012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00800" y="2133600"/>
              <a:ext cx="1828800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Data Store</a:t>
              </a:r>
              <a:endParaRPr lang="en-IN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286000" y="2286000"/>
            <a:ext cx="12954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86000" y="2819400"/>
            <a:ext cx="13716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2286000"/>
            <a:ext cx="12192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5257800" y="2819400"/>
            <a:ext cx="11430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46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31" name="Arc 30"/>
          <p:cNvSpPr/>
          <p:nvPr/>
        </p:nvSpPr>
        <p:spPr>
          <a:xfrm rot="19773696">
            <a:off x="5829847" y="1610416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c 31"/>
          <p:cNvSpPr/>
          <p:nvPr/>
        </p:nvSpPr>
        <p:spPr>
          <a:xfrm rot="19773696">
            <a:off x="3271315" y="1774781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1066800" y="4800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Process -  Perform an Action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 rot="13333839">
            <a:off x="3690252" y="3161711"/>
            <a:ext cx="956322" cy="1600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accent6"/>
            </a:outerShdw>
          </a:effectLst>
          <a:scene3d>
            <a:camera prst="obliqueTopRight"/>
            <a:lightRig rig="sunrise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Decompose Application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2225">
            <a:solidFill>
              <a:schemeClr val="accent1">
                <a:lumMod val="1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DFD Components</a:t>
            </a:r>
          </a:p>
          <a:p>
            <a:pPr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981200"/>
            <a:ext cx="1524000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cap="rnd"/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  <a:scene3d>
            <a:camera prst="obliqueBottomLeft"/>
            <a:lightRig rig="twoPt" dir="t"/>
          </a:scene3d>
          <a:sp3d extrusionH="76200" prstMaterial="dkEdge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Customer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1905000"/>
            <a:ext cx="1752600" cy="1219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cap="sq"/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Web Server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6400800" y="2057400"/>
            <a:ext cx="1828800" cy="914400"/>
            <a:chOff x="6400800" y="1981200"/>
            <a:chExt cx="1828800" cy="914400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grpSpPr>
        <p:cxnSp>
          <p:nvCxnSpPr>
            <p:cNvPr id="9" name="Straight Connector 8"/>
            <p:cNvCxnSpPr/>
            <p:nvPr/>
          </p:nvCxnSpPr>
          <p:spPr>
            <a:xfrm>
              <a:off x="6477000" y="1981200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77000" y="2894012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00800" y="2133600"/>
              <a:ext cx="1828800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Data Store</a:t>
              </a:r>
              <a:endParaRPr lang="en-IN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286000" y="2286000"/>
            <a:ext cx="12954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86000" y="2819400"/>
            <a:ext cx="13716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2286000"/>
            <a:ext cx="12192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5257800" y="2819400"/>
            <a:ext cx="11430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46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31" name="Arc 30"/>
          <p:cNvSpPr/>
          <p:nvPr/>
        </p:nvSpPr>
        <p:spPr>
          <a:xfrm rot="19773696">
            <a:off x="5829847" y="1610416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c 31"/>
          <p:cNvSpPr/>
          <p:nvPr/>
        </p:nvSpPr>
        <p:spPr>
          <a:xfrm rot="19773696">
            <a:off x="3271315" y="1774781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1828800" y="4648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store  -  Where data is stored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 rot="13333839">
            <a:off x="6509651" y="3009310"/>
            <a:ext cx="956322" cy="1600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accent6"/>
            </a:outerShdw>
          </a:effectLst>
          <a:scene3d>
            <a:camera prst="obliqueTopRight"/>
            <a:lightRig rig="sunrise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Decompose Application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2225">
            <a:solidFill>
              <a:schemeClr val="accent1">
                <a:lumMod val="1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DFD Components</a:t>
            </a:r>
          </a:p>
          <a:p>
            <a:pPr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981200"/>
            <a:ext cx="1524000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cap="rnd"/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  <a:scene3d>
            <a:camera prst="obliqueBottomLeft"/>
            <a:lightRig rig="twoPt" dir="t"/>
          </a:scene3d>
          <a:sp3d extrusionH="76200" prstMaterial="dkEdge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Customer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1905000"/>
            <a:ext cx="1752600" cy="1219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cap="sq"/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Web Server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6400800" y="2057400"/>
            <a:ext cx="1828800" cy="914400"/>
            <a:chOff x="6400800" y="1981200"/>
            <a:chExt cx="1828800" cy="914400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grpSpPr>
        <p:cxnSp>
          <p:nvCxnSpPr>
            <p:cNvPr id="9" name="Straight Connector 8"/>
            <p:cNvCxnSpPr/>
            <p:nvPr/>
          </p:nvCxnSpPr>
          <p:spPr>
            <a:xfrm>
              <a:off x="6477000" y="1981200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77000" y="2894012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00800" y="2133600"/>
              <a:ext cx="1828800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Data Store</a:t>
              </a:r>
              <a:endParaRPr lang="en-IN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286000" y="2286000"/>
            <a:ext cx="12954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86000" y="2819400"/>
            <a:ext cx="13716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2286000"/>
            <a:ext cx="12192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5257800" y="2819400"/>
            <a:ext cx="11430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46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31" name="Arc 30"/>
          <p:cNvSpPr/>
          <p:nvPr/>
        </p:nvSpPr>
        <p:spPr>
          <a:xfrm rot="19773696">
            <a:off x="5829847" y="1610416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c 31"/>
          <p:cNvSpPr/>
          <p:nvPr/>
        </p:nvSpPr>
        <p:spPr>
          <a:xfrm rot="19773696">
            <a:off x="3271315" y="1774781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1828800" y="46482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Data Flows  -  Direction of Data Movement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 rot="10800000">
            <a:off x="2242452" y="2933110"/>
            <a:ext cx="956322" cy="16002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accent6"/>
            </a:outerShdw>
          </a:effectLst>
          <a:scene3d>
            <a:camera prst="obliqueTopRight"/>
            <a:lightRig rig="sunrise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Decompose Application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2225">
            <a:solidFill>
              <a:schemeClr val="accent1">
                <a:lumMod val="1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DFD Components</a:t>
            </a:r>
          </a:p>
          <a:p>
            <a:pPr>
              <a:buNone/>
            </a:pPr>
            <a:endParaRPr lang="en-US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981200"/>
            <a:ext cx="1524000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cap="rnd"/>
          <a:effectLst>
            <a:outerShdw blurRad="50800" dist="50800" dir="5400000" algn="ctr" rotWithShape="0">
              <a:schemeClr val="bg2">
                <a:lumMod val="50000"/>
              </a:schemeClr>
            </a:outerShdw>
          </a:effectLst>
          <a:scene3d>
            <a:camera prst="obliqueBottomLeft"/>
            <a:lightRig rig="twoPt" dir="t"/>
          </a:scene3d>
          <a:sp3d extrusionH="76200" prstMaterial="dkEdge">
            <a:bevelT/>
            <a:bevelB/>
            <a:extrusionClr>
              <a:schemeClr val="bg2">
                <a:lumMod val="50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Customer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1905000"/>
            <a:ext cx="1752600" cy="12192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cap="sq"/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twoPt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Web Server</a:t>
            </a:r>
            <a:endParaRPr lang="en-IN" b="1" dirty="0">
              <a:solidFill>
                <a:schemeClr val="tx1"/>
              </a:solidFill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6400800" y="2057400"/>
            <a:ext cx="1828800" cy="914400"/>
            <a:chOff x="6400800" y="1981200"/>
            <a:chExt cx="1828800" cy="914400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grpSpPr>
        <p:cxnSp>
          <p:nvCxnSpPr>
            <p:cNvPr id="9" name="Straight Connector 8"/>
            <p:cNvCxnSpPr/>
            <p:nvPr/>
          </p:nvCxnSpPr>
          <p:spPr>
            <a:xfrm>
              <a:off x="6477000" y="1981200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477000" y="2894012"/>
              <a:ext cx="1752600" cy="1588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400800" y="2133600"/>
              <a:ext cx="1828800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Data Store</a:t>
              </a:r>
              <a:endParaRPr lang="en-IN" b="1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286000" y="2286000"/>
            <a:ext cx="12954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86000" y="2819400"/>
            <a:ext cx="13716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2286000"/>
            <a:ext cx="12192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5257800" y="2819400"/>
            <a:ext cx="114300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46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0" y="19050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Request</a:t>
            </a:r>
            <a:endParaRPr lang="en-IN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90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29718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Response</a:t>
            </a:r>
            <a:endParaRPr lang="en-IN" sz="1400" dirty="0"/>
          </a:p>
        </p:txBody>
      </p:sp>
      <p:sp>
        <p:nvSpPr>
          <p:cNvPr id="31" name="Arc 30"/>
          <p:cNvSpPr/>
          <p:nvPr/>
        </p:nvSpPr>
        <p:spPr>
          <a:xfrm rot="19773696">
            <a:off x="5829847" y="1610416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Arc 31"/>
          <p:cNvSpPr/>
          <p:nvPr/>
        </p:nvSpPr>
        <p:spPr>
          <a:xfrm rot="19773696">
            <a:off x="3271315" y="1774781"/>
            <a:ext cx="1416562" cy="1567802"/>
          </a:xfrm>
          <a:prstGeom prst="arc">
            <a:avLst>
              <a:gd name="adj1" fmla="val 7426952"/>
              <a:gd name="adj2" fmla="val 17462704"/>
            </a:avLst>
          </a:prstGeom>
          <a:ln w="127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762000" y="4648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Trust Boundary – Physical or Logical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 rot="10800000">
            <a:off x="3352800" y="3352800"/>
            <a:ext cx="956322" cy="12954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accent6"/>
            </a:outerShdw>
          </a:effectLst>
          <a:scene3d>
            <a:camera prst="obliqueTopRight"/>
            <a:lightRig rig="sunrise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Example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7" name="Picture 6" descr="Data_flow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524000"/>
            <a:ext cx="7239000" cy="4467225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Simple Approach -  Threat Profile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830763"/>
          </a:xfrm>
        </p:spPr>
        <p:txBody>
          <a:bodyPr/>
          <a:lstStyle/>
          <a:p>
            <a:r>
              <a:rPr lang="en-US" dirty="0" smtClean="0"/>
              <a:t>Where to BEGIN???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590800"/>
          <a:ext cx="8229600" cy="28575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600200"/>
                <a:gridCol w="2286000"/>
                <a:gridCol w="2209800"/>
                <a:gridCol w="2133600"/>
              </a:tblGrid>
              <a:tr h="647700">
                <a:tc>
                  <a:txBody>
                    <a:bodyPr/>
                    <a:lstStyle/>
                    <a:p>
                      <a:pPr algn="l"/>
                      <a:endParaRPr lang="en-IN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Confidentiality</a:t>
                      </a:r>
                    </a:p>
                    <a:p>
                      <a:pPr algn="l"/>
                      <a:r>
                        <a:rPr lang="en-US" dirty="0" smtClean="0"/>
                        <a:t>(who can read)</a:t>
                      </a:r>
                      <a:endParaRPr lang="en-IN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Integrity</a:t>
                      </a:r>
                    </a:p>
                    <a:p>
                      <a:pPr algn="l"/>
                      <a:r>
                        <a:rPr lang="en-US" dirty="0" smtClean="0"/>
                        <a:t>(who can write)</a:t>
                      </a:r>
                      <a:endParaRPr lang="en-IN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Availability</a:t>
                      </a:r>
                    </a:p>
                    <a:p>
                      <a:pPr algn="l"/>
                      <a:r>
                        <a:rPr lang="en-US" dirty="0" smtClean="0"/>
                        <a:t>(who can access)</a:t>
                      </a:r>
                      <a:endParaRPr lang="en-IN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Ctr="1"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Network</a:t>
                      </a:r>
                      <a:endParaRPr lang="en-IN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Server</a:t>
                      </a:r>
                      <a:endParaRPr lang="en-IN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</a:tr>
              <a:tr h="6477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Application</a:t>
                      </a:r>
                      <a:endParaRPr lang="en-IN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STRIDE -  Threat categories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Spoofing</a:t>
            </a:r>
          </a:p>
          <a:p>
            <a:r>
              <a:rPr lang="en-US" dirty="0" smtClean="0"/>
              <a:t>Tempering</a:t>
            </a:r>
          </a:p>
          <a:p>
            <a:r>
              <a:rPr lang="en-US" dirty="0" smtClean="0"/>
              <a:t>Repudiation</a:t>
            </a:r>
          </a:p>
          <a:p>
            <a:r>
              <a:rPr lang="en-US" dirty="0" smtClean="0"/>
              <a:t>Information Disclosure</a:t>
            </a:r>
          </a:p>
          <a:p>
            <a:r>
              <a:rPr lang="en-US" dirty="0" smtClean="0"/>
              <a:t>Denial of Service</a:t>
            </a:r>
          </a:p>
          <a:p>
            <a:r>
              <a:rPr lang="en-US" dirty="0" smtClean="0"/>
              <a:t>Escalation of Privileges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Threat Categories &amp; Security Control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Spoofing 					Authentication </a:t>
            </a:r>
          </a:p>
          <a:p>
            <a:pPr>
              <a:buNone/>
            </a:pPr>
            <a:r>
              <a:rPr lang="en-US" sz="2400" dirty="0" smtClean="0"/>
              <a:t>  </a:t>
            </a:r>
          </a:p>
          <a:p>
            <a:r>
              <a:rPr lang="en-US" sz="2400" dirty="0" smtClean="0"/>
              <a:t>Tempering					Integrity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Repudiation 				Non – repudiation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Information Disclosure			Confidentiality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Denial of Service 				Availability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Escalation of Privilege			Authorization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267200" y="1295400"/>
            <a:ext cx="1219200" cy="609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freezing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Arrow 11"/>
          <p:cNvSpPr/>
          <p:nvPr/>
        </p:nvSpPr>
        <p:spPr>
          <a:xfrm>
            <a:off x="4267200" y="2133600"/>
            <a:ext cx="1219200" cy="609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freezing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>
            <a:off x="4267200" y="2971800"/>
            <a:ext cx="1219200" cy="609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freezing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ight Arrow 13"/>
          <p:cNvSpPr/>
          <p:nvPr/>
        </p:nvSpPr>
        <p:spPr>
          <a:xfrm>
            <a:off x="4267200" y="3886200"/>
            <a:ext cx="1219200" cy="609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freezing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ight Arrow 14"/>
          <p:cNvSpPr/>
          <p:nvPr/>
        </p:nvSpPr>
        <p:spPr>
          <a:xfrm>
            <a:off x="4267200" y="4800600"/>
            <a:ext cx="1219200" cy="609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freezing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ight Arrow 15"/>
          <p:cNvSpPr/>
          <p:nvPr/>
        </p:nvSpPr>
        <p:spPr>
          <a:xfrm>
            <a:off x="4267200" y="5638800"/>
            <a:ext cx="1219200" cy="609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  <a:scene3d>
            <a:camera prst="orthographicFront"/>
            <a:lightRig rig="freezing" dir="t"/>
          </a:scene3d>
          <a:sp3d prstMaterial="dkEdge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Threat – Element Relation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1905000"/>
          <a:ext cx="6572293" cy="342901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684455"/>
                <a:gridCol w="647973"/>
                <a:gridCol w="647973"/>
                <a:gridCol w="647973"/>
                <a:gridCol w="647973"/>
                <a:gridCol w="647973"/>
                <a:gridCol w="647973"/>
              </a:tblGrid>
              <a:tr h="628654">
                <a:tc>
                  <a:txBody>
                    <a:bodyPr/>
                    <a:lstStyle/>
                    <a:p>
                      <a:r>
                        <a:rPr lang="en-GB" dirty="0" smtClean="0"/>
                        <a:t>DFD Component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Process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Data Flow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Data Store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 smtClean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X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Terminology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Asset</a:t>
            </a:r>
            <a:r>
              <a:rPr lang="en-US" sz="2000" dirty="0" smtClean="0"/>
              <a:t>: Things to protect </a:t>
            </a:r>
            <a:r>
              <a:rPr lang="en-US" sz="2000" dirty="0" smtClean="0"/>
              <a:t>(</a:t>
            </a:r>
            <a:r>
              <a:rPr lang="en-US" sz="2000" dirty="0" smtClean="0"/>
              <a:t>tangible or intangible)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Entry/Exit Points: Ways to get at an asset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Threat: Risks to an asset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Attack / exploit</a:t>
            </a:r>
            <a:r>
              <a:rPr lang="en-US" sz="2000" dirty="0" smtClean="0"/>
              <a:t>: An action taken that harms an asset</a:t>
            </a:r>
          </a:p>
          <a:p>
            <a:pPr lvl="1">
              <a:lnSpc>
                <a:spcPct val="90000"/>
              </a:lnSpc>
            </a:pPr>
            <a:r>
              <a:rPr lang="en-US" sz="2000" b="1" dirty="0" smtClean="0"/>
              <a:t>Vulnerability</a:t>
            </a:r>
            <a:r>
              <a:rPr lang="en-US" sz="2000" dirty="0" smtClean="0"/>
              <a:t>: Specific ways to execute the attack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Risk: Likelihood that vulnerability could be exploited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Mitigation / Countermeasure: Something that addresses a specific vulnerability </a:t>
            </a:r>
            <a:br>
              <a:rPr lang="en-US" sz="2000" dirty="0" smtClean="0"/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We can mitigate vulnerabilities… </a:t>
            </a:r>
            <a:b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			…but the threat still exists!!!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Threat Tree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Picture 4" descr="threattr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76200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Risk Assessment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Simplest Approach</a:t>
            </a:r>
          </a:p>
          <a:p>
            <a:r>
              <a:rPr lang="en-US" dirty="0" smtClean="0"/>
              <a:t>Low, Medium, High</a:t>
            </a:r>
          </a:p>
          <a:p>
            <a:r>
              <a:rPr lang="en-US" dirty="0" smtClean="0"/>
              <a:t>Impact/Likelihood Matrix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200400"/>
          <a:ext cx="6400800" cy="2514616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133600"/>
                <a:gridCol w="1524000"/>
                <a:gridCol w="1447800"/>
                <a:gridCol w="1295400"/>
              </a:tblGrid>
              <a:tr h="6286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Medium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High</a:t>
                      </a:r>
                      <a:endParaRPr lang="en-GB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Low</a:t>
                      </a:r>
                      <a:endParaRPr lang="en-GB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Low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Low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Medium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 anchorCtr="1"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Medium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   Low</a:t>
                      </a:r>
                      <a:endParaRPr lang="en-GB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Medium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High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28654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High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Medium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High</a:t>
                      </a:r>
                      <a:endParaRPr lang="en-GB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Practical Example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55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5" name="Picture 4" descr="businessman-and-question-mark-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47800"/>
            <a:ext cx="60960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Terminology Example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438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Asset – ATM Machine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 descr="atm-mach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066800"/>
            <a:ext cx="31623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Terminology </a:t>
            </a:r>
            <a:r>
              <a:rPr lang="en-US" sz="3200" dirty="0" smtClean="0"/>
              <a:t>Example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Use Case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Customer withdraws cash from ATM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Checks balance in his/her account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Transfers cash to some other account</a:t>
            </a:r>
            <a:endParaRPr lang="en-IN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Terminology Example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Attacker – Burglar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5" descr="burgla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371600"/>
            <a:ext cx="46482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Terminology </a:t>
            </a:r>
            <a:r>
              <a:rPr lang="en-US" sz="3200" dirty="0" smtClean="0"/>
              <a:t>Example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438400"/>
            <a:ext cx="4648200" cy="1678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Threat – Denial of Service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Attack – Physically tempered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Vulnerability – Plastic made</a:t>
            </a:r>
            <a:endParaRPr lang="en-IN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 descr="atm-mach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143000"/>
            <a:ext cx="3162300" cy="46482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5400000" flipH="1" flipV="1">
            <a:off x="4419600" y="1905000"/>
            <a:ext cx="4572000" cy="3200400"/>
          </a:xfrm>
          <a:prstGeom prst="line">
            <a:avLst/>
          </a:prstGeom>
          <a:ln w="1270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V="1">
            <a:off x="4419600" y="1981200"/>
            <a:ext cx="4572000" cy="3048000"/>
          </a:xfrm>
          <a:prstGeom prst="line">
            <a:avLst/>
          </a:prstGeom>
          <a:ln w="1270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3124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Closed</a:t>
            </a:r>
            <a:endParaRPr lang="en-IN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Terminology </a:t>
            </a:r>
            <a:r>
              <a:rPr lang="en-US" sz="3200" dirty="0" smtClean="0"/>
              <a:t>Example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Security Controls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Guard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CCTV Cameras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ATM Machine should be made of </a:t>
            </a:r>
            <a:r>
              <a:rPr lang="en-US" sz="2400" dirty="0" smtClean="0"/>
              <a:t>Steel/Iron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000" b="1" dirty="0" smtClean="0"/>
              <a:t>But threat still persists!!!</a:t>
            </a:r>
            <a:endParaRPr lang="en-US" sz="40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/>
          <a:lstStyle/>
          <a:p>
            <a:r>
              <a:rPr lang="en-US" sz="3200" dirty="0" smtClean="0"/>
              <a:t>Take Away!!!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Key Point: </a:t>
            </a:r>
          </a:p>
          <a:p>
            <a:pPr>
              <a:buNone/>
            </a:pPr>
            <a:r>
              <a:rPr lang="en-US" sz="2400" dirty="0" smtClean="0"/>
              <a:t>We can reduce the risk but cannot rid of completely!!!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Assumption: </a:t>
            </a:r>
          </a:p>
          <a:p>
            <a:pPr>
              <a:buNone/>
            </a:pPr>
            <a:r>
              <a:rPr lang="en-US" sz="2400" dirty="0" smtClean="0"/>
              <a:t>Lets engage in repetitive penetration testing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Question: </a:t>
            </a:r>
          </a:p>
          <a:p>
            <a:pPr>
              <a:buNone/>
            </a:pPr>
            <a:r>
              <a:rPr lang="en-US" sz="2400" dirty="0" smtClean="0"/>
              <a:t>During Development? At deployment? After deployment?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9A0F5-E6F0-4F2F-8FB0-60EBDDD0FD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WASP Presentation Template">
  <a:themeElements>
    <a:clrScheme name="OWAS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WASP Presentati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WAS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OWASP Presentation Template</Template>
  <TotalTime>1398</TotalTime>
  <Words>584</Words>
  <Application>Microsoft PowerPoint</Application>
  <PresentationFormat>On-screen Show (4:3)</PresentationFormat>
  <Paragraphs>265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OWASP Presentation Template</vt:lpstr>
      <vt:lpstr>Threat Modeling -  Overview</vt:lpstr>
      <vt:lpstr>Agenda</vt:lpstr>
      <vt:lpstr>Terminology</vt:lpstr>
      <vt:lpstr>Terminology Example</vt:lpstr>
      <vt:lpstr>Terminology Example</vt:lpstr>
      <vt:lpstr>Terminology Example</vt:lpstr>
      <vt:lpstr>Terminology Example</vt:lpstr>
      <vt:lpstr>Terminology Example</vt:lpstr>
      <vt:lpstr>Take Away!!!</vt:lpstr>
      <vt:lpstr>Threat Modeling</vt:lpstr>
      <vt:lpstr>Benefits</vt:lpstr>
      <vt:lpstr>Cost</vt:lpstr>
      <vt:lpstr>Time</vt:lpstr>
      <vt:lpstr>Post Production</vt:lpstr>
      <vt:lpstr>Quality</vt:lpstr>
      <vt:lpstr>Who</vt:lpstr>
      <vt:lpstr>Process Overview</vt:lpstr>
      <vt:lpstr>Business Security Objective</vt:lpstr>
      <vt:lpstr>Model the System</vt:lpstr>
      <vt:lpstr>Decompose Application</vt:lpstr>
      <vt:lpstr>Decompose Application</vt:lpstr>
      <vt:lpstr>Decompose Application</vt:lpstr>
      <vt:lpstr>Decompose Application</vt:lpstr>
      <vt:lpstr>Decompose Application</vt:lpstr>
      <vt:lpstr>Example</vt:lpstr>
      <vt:lpstr>Simple Approach -  Threat Profile</vt:lpstr>
      <vt:lpstr>STRIDE -  Threat categories</vt:lpstr>
      <vt:lpstr>Threat Categories &amp; Security Control</vt:lpstr>
      <vt:lpstr>Threat – Element Relation</vt:lpstr>
      <vt:lpstr>Threat Tree</vt:lpstr>
      <vt:lpstr>Risk Assessment</vt:lpstr>
      <vt:lpstr>Practical Example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 Plan - Strawman</dc:title>
  <dc:subject>Application Security</dc:subject>
  <dc:creator>Jeff Williams</dc:creator>
  <cp:keywords>Application Security</cp:keywords>
  <dc:description>http://www.owasp.org</dc:description>
  <cp:lastModifiedBy>Megha</cp:lastModifiedBy>
  <cp:revision>371</cp:revision>
  <dcterms:created xsi:type="dcterms:W3CDTF">2005-03-04T17:51:41Z</dcterms:created>
  <dcterms:modified xsi:type="dcterms:W3CDTF">2010-10-10T18:32:16Z</dcterms:modified>
  <cp:category>Application Security</cp:category>
</cp:coreProperties>
</file>