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224" r:id="rId1"/>
  </p:sldMasterIdLst>
  <p:notesMasterIdLst>
    <p:notesMasterId r:id="rId36"/>
  </p:notesMasterIdLst>
  <p:sldIdLst>
    <p:sldId id="256" r:id="rId2"/>
    <p:sldId id="300" r:id="rId3"/>
    <p:sldId id="257" r:id="rId4"/>
    <p:sldId id="259" r:id="rId5"/>
    <p:sldId id="262" r:id="rId6"/>
    <p:sldId id="264" r:id="rId7"/>
    <p:sldId id="270" r:id="rId8"/>
    <p:sldId id="297" r:id="rId9"/>
    <p:sldId id="298" r:id="rId10"/>
    <p:sldId id="265" r:id="rId11"/>
    <p:sldId id="266" r:id="rId12"/>
    <p:sldId id="282" r:id="rId13"/>
    <p:sldId id="268" r:id="rId14"/>
    <p:sldId id="296" r:id="rId15"/>
    <p:sldId id="281" r:id="rId16"/>
    <p:sldId id="267" r:id="rId17"/>
    <p:sldId id="269" r:id="rId18"/>
    <p:sldId id="287" r:id="rId19"/>
    <p:sldId id="288" r:id="rId20"/>
    <p:sldId id="284" r:id="rId21"/>
    <p:sldId id="285" r:id="rId22"/>
    <p:sldId id="283" r:id="rId23"/>
    <p:sldId id="286" r:id="rId24"/>
    <p:sldId id="306" r:id="rId25"/>
    <p:sldId id="305" r:id="rId26"/>
    <p:sldId id="299" r:id="rId27"/>
    <p:sldId id="308" r:id="rId28"/>
    <p:sldId id="290" r:id="rId29"/>
    <p:sldId id="291" r:id="rId30"/>
    <p:sldId id="293" r:id="rId31"/>
    <p:sldId id="301" r:id="rId32"/>
    <p:sldId id="307" r:id="rId33"/>
    <p:sldId id="277" r:id="rId34"/>
    <p:sldId id="309" r:id="rId35"/>
  </p:sldIdLst>
  <p:sldSz cx="12192000" cy="6858000"/>
  <p:notesSz cx="6954838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45405" autoAdjust="0"/>
  </p:normalViewPr>
  <p:slideViewPr>
    <p:cSldViewPr snapToGrid="0">
      <p:cViewPr varScale="1">
        <p:scale>
          <a:sx n="38" d="100"/>
          <a:sy n="38" d="100"/>
        </p:scale>
        <p:origin x="3390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0175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0F0D4-2884-43E4-BF99-6DEB52658D2E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63638"/>
            <a:ext cx="5583238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479925"/>
            <a:ext cx="5564188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40175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8468A-8189-47DF-8186-82E1BA92E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699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256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75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3264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899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94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134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8366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6266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492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940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710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939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292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1702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0897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4946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415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2142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659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44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8010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00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4773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1945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832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93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80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084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854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043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9417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8468A-8189-47DF-8186-82E1BA92E21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45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6657" y="1923922"/>
            <a:ext cx="9079707" cy="1470025"/>
          </a:xfrm>
        </p:spPr>
        <p:txBody>
          <a:bodyPr/>
          <a:lstStyle>
            <a:lvl1pPr algn="l">
              <a:defRPr>
                <a:solidFill>
                  <a:srgbClr val="D8A51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6657" y="3762297"/>
            <a:ext cx="8165307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055470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32373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087972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5635557"/>
            <a:ext cx="5486400" cy="331977"/>
          </a:xfrm>
        </p:spPr>
        <p:txBody>
          <a:bodyPr anchor="b"/>
          <a:lstStyle>
            <a:lvl1pPr marL="0" indent="0" algn="l">
              <a:buNone/>
              <a:defRPr sz="1600" b="0" baseline="0">
                <a:solidFill>
                  <a:srgbClr val="FFFFFF"/>
                </a:solidFill>
                <a:effectLst/>
              </a:defRPr>
            </a:lvl1pPr>
            <a:lvl2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5982912"/>
            <a:ext cx="2946400" cy="327946"/>
          </a:xfrm>
        </p:spPr>
        <p:txBody>
          <a:bodyPr anchor="b"/>
          <a:lstStyle>
            <a:lvl1pPr algn="l">
              <a:buNone/>
              <a:defRPr sz="1600" b="0">
                <a:solidFill>
                  <a:srgbClr val="FFFFFF"/>
                </a:solidFill>
                <a:effectLst/>
              </a:defRPr>
            </a:lvl1pPr>
          </a:lstStyle>
          <a:p>
            <a:pPr lvl="0"/>
            <a:r>
              <a:rPr lang="en-US" dirty="0"/>
              <a:t>9/22/16</a:t>
            </a:r>
          </a:p>
        </p:txBody>
      </p:sp>
      <p:sp>
        <p:nvSpPr>
          <p:cNvPr id="2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9601" y="3296231"/>
            <a:ext cx="7086600" cy="917516"/>
          </a:xfrm>
          <a:effectLst/>
        </p:spPr>
        <p:txBody>
          <a:bodyPr/>
          <a:lstStyle>
            <a:lvl1pPr marL="0" indent="0" algn="l">
              <a:buNone/>
              <a:defRPr sz="2400" b="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a Subtitle</a:t>
            </a:r>
          </a:p>
        </p:txBody>
      </p:sp>
      <p:sp>
        <p:nvSpPr>
          <p:cNvPr id="22" name="Title 1"/>
          <p:cNvSpPr>
            <a:spLocks noGrp="1"/>
          </p:cNvSpPr>
          <p:nvPr>
            <p:ph type="ctrTitle" hasCustomPrompt="1"/>
          </p:nvPr>
        </p:nvSpPr>
        <p:spPr>
          <a:xfrm>
            <a:off x="609600" y="1141184"/>
            <a:ext cx="7086600" cy="1657997"/>
          </a:xfrm>
          <a:effectLst/>
        </p:spPr>
        <p:txBody>
          <a:bodyPr anchor="b">
            <a:noAutofit/>
          </a:bodyPr>
          <a:lstStyle>
            <a:lvl1pPr algn="l">
              <a:defRPr sz="48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Click To Add a Title</a:t>
            </a:r>
          </a:p>
        </p:txBody>
      </p:sp>
    </p:spTree>
    <p:extLst>
      <p:ext uri="{BB962C8B-B14F-4D97-AF65-F5344CB8AC3E}">
        <p14:creationId xmlns:p14="http://schemas.microsoft.com/office/powerpoint/2010/main" val="562400452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1295400"/>
            <a:ext cx="11582400" cy="11430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dirty="0"/>
              <a:t>Click to Add a Title – Agenda Slide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2688610"/>
            <a:ext cx="10058400" cy="3559791"/>
          </a:xfrm>
        </p:spPr>
        <p:txBody>
          <a:bodyPr/>
          <a:lstStyle>
            <a:lvl1pPr>
              <a:spcBef>
                <a:spcPts val="1867"/>
              </a:spcBef>
              <a:spcAft>
                <a:spcPts val="0"/>
              </a:spcAft>
              <a:buFontTx/>
              <a:buNone/>
              <a:defRPr baseline="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Click to add agenda topics --- no bullets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06174" y="6364374"/>
            <a:ext cx="3979653" cy="3651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38912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68574"/>
            <a:ext cx="11582400" cy="1143000"/>
          </a:xfrm>
        </p:spPr>
        <p:txBody>
          <a:bodyPr/>
          <a:lstStyle/>
          <a:p>
            <a:r>
              <a:rPr lang="en-US" dirty="0"/>
              <a:t>Click to Add a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4463"/>
            <a:ext cx="10972800" cy="4848225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/>
            </a:lvl4pPr>
            <a:lvl5pPr>
              <a:defRPr/>
            </a:lvl5pPr>
            <a:lvl6pP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838200"/>
            <a:ext cx="11582400" cy="457200"/>
          </a:xfrm>
        </p:spPr>
        <p:txBody>
          <a:bodyPr/>
          <a:lstStyle>
            <a:lvl1pPr marL="0" indent="0">
              <a:buNone/>
              <a:defRPr sz="2000" i="1"/>
            </a:lvl1pPr>
          </a:lstStyle>
          <a:p>
            <a:pPr lvl="0"/>
            <a:r>
              <a:rPr lang="en-US" dirty="0"/>
              <a:t>Click to Add a Subtitle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106174" y="6364374"/>
            <a:ext cx="3979653" cy="3651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9022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75368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300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57845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894697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6611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43365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61882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26987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128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F7C92-B666-BE4A-87BA-E45BF689715D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406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25" r:id="rId1"/>
    <p:sldLayoutId id="2147485226" r:id="rId2"/>
    <p:sldLayoutId id="2147485227" r:id="rId3"/>
    <p:sldLayoutId id="2147485228" r:id="rId4"/>
    <p:sldLayoutId id="2147485229" r:id="rId5"/>
    <p:sldLayoutId id="2147485230" r:id="rId6"/>
    <p:sldLayoutId id="2147485231" r:id="rId7"/>
    <p:sldLayoutId id="2147485232" r:id="rId8"/>
    <p:sldLayoutId id="2147485233" r:id="rId9"/>
    <p:sldLayoutId id="2147485234" r:id="rId10"/>
    <p:sldLayoutId id="2147485235" r:id="rId11"/>
    <p:sldLayoutId id="2147485236" r:id="rId12"/>
    <p:sldLayoutId id="2147485237" r:id="rId13"/>
    <p:sldLayoutId id="2147485238" r:id="rId14"/>
  </p:sldLayoutIdLst>
  <p:transition>
    <p:fade/>
  </p:transition>
  <p:hf sldNum="0" hdr="0" dt="0"/>
  <p:txStyles>
    <p:titleStyle>
      <a:lvl1pPr algn="l" defTabSz="609585" rtl="0" eaLnBrk="1" latinLnBrk="0" hangingPunct="1">
        <a:spcBef>
          <a:spcPct val="0"/>
        </a:spcBef>
        <a:buNone/>
        <a:defRPr sz="5867" kern="1200">
          <a:solidFill>
            <a:srgbClr val="004685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aws.amazon.com/pub-sub-messaging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netflix.github.io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C4D504-AA9E-41D9-8857-B3811CDE9F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Microservices – What Exactly Am I </a:t>
            </a:r>
            <a:r>
              <a:rPr lang="en-US" sz="4400" dirty="0"/>
              <a:t>Securing</a:t>
            </a:r>
            <a:r>
              <a:rPr lang="en-US" sz="4800" dirty="0"/>
              <a:t> Again?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103EB0A-A4AA-432B-8524-B3801BA43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6657" y="4800599"/>
            <a:ext cx="8165307" cy="714297"/>
          </a:xfrm>
        </p:spPr>
        <p:txBody>
          <a:bodyPr>
            <a:normAutofit/>
          </a:bodyPr>
          <a:lstStyle/>
          <a:p>
            <a:r>
              <a:rPr lang="en-US" sz="2000" dirty="0"/>
              <a:t>A presentation where Travis and David talk to the Dallas OWASP chapter about microservices architecture.</a:t>
            </a:r>
          </a:p>
        </p:txBody>
      </p:sp>
    </p:spTree>
    <p:extLst>
      <p:ext uri="{BB962C8B-B14F-4D97-AF65-F5344CB8AC3E}">
        <p14:creationId xmlns:p14="http://schemas.microsoft.com/office/powerpoint/2010/main" val="1902828051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28A348-50F7-47B3-8337-E0877F8B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C476562-09EA-41C8-A21B-FC863B5604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22" y="1004887"/>
            <a:ext cx="9428756" cy="4848225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43F6A-6937-4A0F-AA71-39E1EEC02B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2733" y="411474"/>
            <a:ext cx="11582400" cy="457200"/>
          </a:xfrm>
        </p:spPr>
        <p:txBody>
          <a:bodyPr/>
          <a:lstStyle/>
          <a:p>
            <a:r>
              <a:rPr lang="en-US" dirty="0"/>
              <a:t>Monolithic application – functionality is invoked internally.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DD71-ADDF-4E9E-B206-A3D8B0EB314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592545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28A348-50F7-47B3-8337-E0877F8B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1614B2B-3D1C-4A98-940A-FD68A046E9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79" y="1004887"/>
            <a:ext cx="9488244" cy="4848225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43F6A-6937-4A0F-AA71-39E1EEC02B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2573" y="411474"/>
            <a:ext cx="11582400" cy="457200"/>
          </a:xfrm>
        </p:spPr>
        <p:txBody>
          <a:bodyPr/>
          <a:lstStyle/>
          <a:p>
            <a:r>
              <a:rPr lang="en-US" dirty="0"/>
              <a:t>Microservices – each services is invoked via network call.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DD71-ADDF-4E9E-B206-A3D8B0EB314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80411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28A348-50F7-47B3-8337-E0877F8B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Securing Access to Services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DD71-ADDF-4E9E-B206-A3D8B0EB314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A5B8D1-E4DF-4E8B-BD30-B42B5FCD55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/>
              <a:t>https://csrc.nist.gov/publications/detail/sp/800-204/draft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1B1C0C-EE0E-42DF-9948-9D0604ED0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218267"/>
            <a:ext cx="11211519" cy="20319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70FBAAD-62F5-4015-8F6A-858ABD6FDF7B}"/>
              </a:ext>
            </a:extLst>
          </p:cNvPr>
          <p:cNvSpPr/>
          <p:nvPr/>
        </p:nvSpPr>
        <p:spPr>
          <a:xfrm>
            <a:off x="711200" y="2937933"/>
            <a:ext cx="10041467" cy="296337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>
                <a:alpha val="25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B1988DE-7319-42DD-9441-815CEA689A19}"/>
              </a:ext>
            </a:extLst>
          </p:cNvPr>
          <p:cNvSpPr/>
          <p:nvPr/>
        </p:nvSpPr>
        <p:spPr>
          <a:xfrm>
            <a:off x="10253133" y="2590753"/>
            <a:ext cx="1456267" cy="347180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>
                <a:alpha val="25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F9BE52E-5985-4CCF-A146-D062391BA7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21693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28A348-50F7-47B3-8337-E0877F8B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M&amp;M Security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1614B2B-3D1C-4A98-940A-FD68A046E9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79" y="1008064"/>
            <a:ext cx="9488244" cy="4848225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43F6A-6937-4A0F-AA71-39E1EEC02B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708" y="436561"/>
            <a:ext cx="7383618" cy="457200"/>
          </a:xfrm>
        </p:spPr>
        <p:txBody>
          <a:bodyPr/>
          <a:lstStyle/>
          <a:p>
            <a:r>
              <a:rPr lang="en-US" dirty="0"/>
              <a:t>Hard external surface with a soft, vulnerable middle…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DD71-ADDF-4E9E-B206-A3D8B0EB314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40D46B9F-0BB2-4E74-9ADD-D8C16E3C43EA}"/>
              </a:ext>
            </a:extLst>
          </p:cNvPr>
          <p:cNvCxnSpPr>
            <a:cxnSpLocks/>
          </p:cNvCxnSpPr>
          <p:nvPr/>
        </p:nvCxnSpPr>
        <p:spPr>
          <a:xfrm rot="16200000" flipV="1">
            <a:off x="5787224" y="3559969"/>
            <a:ext cx="2101851" cy="214314"/>
          </a:xfrm>
          <a:prstGeom prst="bentConnector3">
            <a:avLst>
              <a:gd name="adj1" fmla="val 50000"/>
            </a:avLst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85E76948-85B9-484C-9191-807F8A73663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683370" y="2951163"/>
            <a:ext cx="2028826" cy="1504950"/>
          </a:xfrm>
          <a:prstGeom prst="bentConnector3">
            <a:avLst>
              <a:gd name="adj1" fmla="val 32160"/>
            </a:avLst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DAC7D8D1-4B50-4012-9A2D-F402F5F518E9}"/>
              </a:ext>
            </a:extLst>
          </p:cNvPr>
          <p:cNvCxnSpPr>
            <a:cxnSpLocks/>
          </p:cNvCxnSpPr>
          <p:nvPr/>
        </p:nvCxnSpPr>
        <p:spPr>
          <a:xfrm flipV="1">
            <a:off x="8450259" y="2689219"/>
            <a:ext cx="1562096" cy="1371609"/>
          </a:xfrm>
          <a:prstGeom prst="bentConnector3">
            <a:avLst>
              <a:gd name="adj1" fmla="val 100000"/>
            </a:avLst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C94C945F-C0F7-4896-AD21-D2E966BDD25F}"/>
              </a:ext>
            </a:extLst>
          </p:cNvPr>
          <p:cNvCxnSpPr>
            <a:cxnSpLocks/>
          </p:cNvCxnSpPr>
          <p:nvPr/>
        </p:nvCxnSpPr>
        <p:spPr>
          <a:xfrm>
            <a:off x="6730992" y="2917826"/>
            <a:ext cx="48101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38658B2-3F93-473B-A77C-8BAEDC202841}"/>
              </a:ext>
            </a:extLst>
          </p:cNvPr>
          <p:cNvCxnSpPr>
            <a:cxnSpLocks/>
          </p:cNvCxnSpPr>
          <p:nvPr/>
        </p:nvCxnSpPr>
        <p:spPr>
          <a:xfrm>
            <a:off x="8450258" y="2917826"/>
            <a:ext cx="333372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63E877B-FA8A-4B55-8EC0-E472FC25530C}"/>
              </a:ext>
            </a:extLst>
          </p:cNvPr>
          <p:cNvCxnSpPr>
            <a:cxnSpLocks/>
          </p:cNvCxnSpPr>
          <p:nvPr/>
        </p:nvCxnSpPr>
        <p:spPr>
          <a:xfrm>
            <a:off x="10012355" y="2917826"/>
            <a:ext cx="283112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18D6A9E8-0445-499F-8961-2F84461B2775}"/>
              </a:ext>
            </a:extLst>
          </p:cNvPr>
          <p:cNvCxnSpPr>
            <a:cxnSpLocks/>
          </p:cNvCxnSpPr>
          <p:nvPr/>
        </p:nvCxnSpPr>
        <p:spPr>
          <a:xfrm>
            <a:off x="8450258" y="2841626"/>
            <a:ext cx="576259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F163F85-97DB-4EE8-A16B-860D72DF4248}"/>
              </a:ext>
            </a:extLst>
          </p:cNvPr>
          <p:cNvCxnSpPr>
            <a:cxnSpLocks/>
          </p:cNvCxnSpPr>
          <p:nvPr/>
        </p:nvCxnSpPr>
        <p:spPr>
          <a:xfrm flipV="1">
            <a:off x="7212002" y="3651251"/>
            <a:ext cx="0" cy="409577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9E256E17-C9D0-4DA0-A710-D7187718670F}"/>
              </a:ext>
            </a:extLst>
          </p:cNvPr>
          <p:cNvCxnSpPr>
            <a:cxnSpLocks/>
          </p:cNvCxnSpPr>
          <p:nvPr/>
        </p:nvCxnSpPr>
        <p:spPr>
          <a:xfrm flipV="1">
            <a:off x="8878877" y="3651251"/>
            <a:ext cx="0" cy="409577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563A10CB-82A2-4D9B-A121-CB4C968225A5}"/>
              </a:ext>
            </a:extLst>
          </p:cNvPr>
          <p:cNvCxnSpPr>
            <a:cxnSpLocks/>
          </p:cNvCxnSpPr>
          <p:nvPr/>
        </p:nvCxnSpPr>
        <p:spPr>
          <a:xfrm>
            <a:off x="10012355" y="3527426"/>
            <a:ext cx="180975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6D195FD3-9DBA-463B-B6D2-195D0D566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5494" y="1936267"/>
            <a:ext cx="612868" cy="752952"/>
          </a:xfrm>
          <a:prstGeom prst="rect">
            <a:avLst/>
          </a:prstGeom>
        </p:spPr>
      </p:pic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15862FEA-5334-409B-A900-12A3D576DC5D}"/>
              </a:ext>
            </a:extLst>
          </p:cNvPr>
          <p:cNvCxnSpPr>
            <a:cxnSpLocks/>
          </p:cNvCxnSpPr>
          <p:nvPr/>
        </p:nvCxnSpPr>
        <p:spPr>
          <a:xfrm>
            <a:off x="4385040" y="2321562"/>
            <a:ext cx="517681" cy="817604"/>
          </a:xfrm>
          <a:prstGeom prst="bentConnector2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8" name="Picture 57">
            <a:extLst>
              <a:ext uri="{FF2B5EF4-FFF2-40B4-BE49-F238E27FC236}">
                <a16:creationId xmlns:a16="http://schemas.microsoft.com/office/drawing/2014/main" id="{B54CA3FC-044F-438B-8D2F-B1C297CF1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0992" y="4708287"/>
            <a:ext cx="612868" cy="752952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34E8897-6EEE-486D-8C12-CB7FF180D7C5}"/>
              </a:ext>
            </a:extLst>
          </p:cNvPr>
          <p:cNvCxnSpPr>
            <a:cxnSpLocks/>
          </p:cNvCxnSpPr>
          <p:nvPr/>
        </p:nvCxnSpPr>
        <p:spPr>
          <a:xfrm>
            <a:off x="6945306" y="4416424"/>
            <a:ext cx="3417894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97099EB-CC5A-41AC-A3ED-C473BAD7749D}"/>
              </a:ext>
            </a:extLst>
          </p:cNvPr>
          <p:cNvCxnSpPr>
            <a:cxnSpLocks/>
          </p:cNvCxnSpPr>
          <p:nvPr/>
        </p:nvCxnSpPr>
        <p:spPr>
          <a:xfrm>
            <a:off x="9666277" y="4413177"/>
            <a:ext cx="0" cy="38870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11116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90B0C-30BE-4B13-B641-BCCFC0427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is Difficult Because…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6A1F8-C0B7-42AB-B817-FB2BFEE0F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14464"/>
            <a:ext cx="10972800" cy="4202566"/>
          </a:xfrm>
        </p:spPr>
        <p:txBody>
          <a:bodyPr/>
          <a:lstStyle/>
          <a:p>
            <a:r>
              <a:rPr lang="en-US" sz="2800" dirty="0"/>
              <a:t>We often do not know who is using the service</a:t>
            </a:r>
          </a:p>
          <a:p>
            <a:r>
              <a:rPr lang="en-US" sz="2800" dirty="0"/>
              <a:t>Lack of support for unique protocols/technologies</a:t>
            </a:r>
          </a:p>
          <a:p>
            <a:r>
              <a:rPr lang="en-US" sz="2800" dirty="0"/>
              <a:t>Inability of tools to follow flows across services</a:t>
            </a:r>
          </a:p>
          <a:p>
            <a:r>
              <a:rPr lang="en-US" sz="2800" dirty="0"/>
              <a:t>Increased attack surface compared to monolithic applications</a:t>
            </a:r>
          </a:p>
          <a:p>
            <a:pPr lvl="1"/>
            <a:r>
              <a:rPr lang="en-US" sz="2266" dirty="0"/>
              <a:t>Calling services directly</a:t>
            </a:r>
          </a:p>
          <a:p>
            <a:pPr lvl="1"/>
            <a:r>
              <a:rPr lang="en-US" sz="2266" dirty="0"/>
              <a:t>Middling network communications</a:t>
            </a:r>
          </a:p>
          <a:p>
            <a:pPr lvl="1"/>
            <a:r>
              <a:rPr lang="en-US" sz="2266" dirty="0"/>
              <a:t>Attacking containerization technologies</a:t>
            </a:r>
          </a:p>
          <a:p>
            <a:pPr lvl="1"/>
            <a:r>
              <a:rPr lang="en-US" sz="2266" dirty="0"/>
              <a:t>Attacking registration services</a:t>
            </a:r>
          </a:p>
          <a:p>
            <a:pPr lvl="1"/>
            <a:r>
              <a:rPr lang="en-US" sz="2266" dirty="0" err="1"/>
              <a:t>Etc</a:t>
            </a:r>
            <a:r>
              <a:rPr lang="en-US" sz="2266" dirty="0"/>
              <a:t> …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0AB8F-C086-4582-9469-5CB3160D50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727A5-87A2-4CBC-87C5-267128210E2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38780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28A348-50F7-47B3-8337-E0877F8B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Mutual TLS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1614B2B-3D1C-4A98-940A-FD68A046E9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79" y="1008064"/>
            <a:ext cx="9488244" cy="4848225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43F6A-6937-4A0F-AA71-39E1EEC02B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25782" y="439572"/>
            <a:ext cx="7383618" cy="457200"/>
          </a:xfrm>
        </p:spPr>
        <p:txBody>
          <a:bodyPr>
            <a:normAutofit fontScale="92500"/>
          </a:bodyPr>
          <a:lstStyle/>
          <a:p>
            <a:r>
              <a:rPr lang="en-US" dirty="0"/>
              <a:t>A partial solution… preventing attackers from accessing services directly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DD71-ADDF-4E9E-B206-A3D8B0EB314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Graphic 6" descr="Lock">
            <a:extLst>
              <a:ext uri="{FF2B5EF4-FFF2-40B4-BE49-F238E27FC236}">
                <a16:creationId xmlns:a16="http://schemas.microsoft.com/office/drawing/2014/main" id="{088D68E3-0228-4184-B310-5A5574DAC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32885" y="2363792"/>
            <a:ext cx="279400" cy="279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0A7304-2426-4C74-A1BE-90B003F6EC0D}"/>
              </a:ext>
            </a:extLst>
          </p:cNvPr>
          <p:cNvSpPr txBox="1"/>
          <p:nvPr/>
        </p:nvSpPr>
        <p:spPr>
          <a:xfrm>
            <a:off x="2381229" y="2342095"/>
            <a:ext cx="1354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 </a:t>
            </a:r>
            <a:r>
              <a:rPr lang="en-US" dirty="0" err="1"/>
              <a:t>mTLS</a:t>
            </a:r>
            <a:endParaRPr lang="en-US" dirty="0"/>
          </a:p>
        </p:txBody>
      </p:sp>
      <p:pic>
        <p:nvPicPr>
          <p:cNvPr id="27" name="Graphic 26" descr="Lock">
            <a:extLst>
              <a:ext uri="{FF2B5EF4-FFF2-40B4-BE49-F238E27FC236}">
                <a16:creationId xmlns:a16="http://schemas.microsoft.com/office/drawing/2014/main" id="{A9DCBD43-8720-442A-98BC-7ABE8077E7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82587" y="2689219"/>
            <a:ext cx="279400" cy="279400"/>
          </a:xfrm>
          <a:prstGeom prst="rect">
            <a:avLst/>
          </a:prstGeom>
        </p:spPr>
      </p:pic>
      <p:pic>
        <p:nvPicPr>
          <p:cNvPr id="28" name="Graphic 27" descr="Lock">
            <a:extLst>
              <a:ext uri="{FF2B5EF4-FFF2-40B4-BE49-F238E27FC236}">
                <a16:creationId xmlns:a16="http://schemas.microsoft.com/office/drawing/2014/main" id="{5280FB8A-3DB8-41F1-8D7D-85DE1F0186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10882" y="2711427"/>
            <a:ext cx="279400" cy="279400"/>
          </a:xfrm>
          <a:prstGeom prst="rect">
            <a:avLst/>
          </a:prstGeom>
        </p:spPr>
      </p:pic>
      <p:pic>
        <p:nvPicPr>
          <p:cNvPr id="29" name="Graphic 28" descr="Lock">
            <a:extLst>
              <a:ext uri="{FF2B5EF4-FFF2-40B4-BE49-F238E27FC236}">
                <a16:creationId xmlns:a16="http://schemas.microsoft.com/office/drawing/2014/main" id="{6DF18C54-72E3-43EE-BA60-2ED04FE0C8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45231" y="2732458"/>
            <a:ext cx="279400" cy="279400"/>
          </a:xfrm>
          <a:prstGeom prst="rect">
            <a:avLst/>
          </a:prstGeom>
        </p:spPr>
      </p:pic>
      <p:pic>
        <p:nvPicPr>
          <p:cNvPr id="30" name="Graphic 29" descr="Lock">
            <a:extLst>
              <a:ext uri="{FF2B5EF4-FFF2-40B4-BE49-F238E27FC236}">
                <a16:creationId xmlns:a16="http://schemas.microsoft.com/office/drawing/2014/main" id="{71A16EB0-548A-49A1-8CC5-368B1AA03A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82587" y="3889382"/>
            <a:ext cx="279400" cy="279400"/>
          </a:xfrm>
          <a:prstGeom prst="rect">
            <a:avLst/>
          </a:prstGeom>
        </p:spPr>
      </p:pic>
      <p:pic>
        <p:nvPicPr>
          <p:cNvPr id="31" name="Graphic 30" descr="Lock">
            <a:extLst>
              <a:ext uri="{FF2B5EF4-FFF2-40B4-BE49-F238E27FC236}">
                <a16:creationId xmlns:a16="http://schemas.microsoft.com/office/drawing/2014/main" id="{3481B9A1-1D2E-44CB-8994-2D64573356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38585" y="3884097"/>
            <a:ext cx="279400" cy="279400"/>
          </a:xfrm>
          <a:prstGeom prst="rect">
            <a:avLst/>
          </a:prstGeom>
        </p:spPr>
      </p:pic>
      <p:pic>
        <p:nvPicPr>
          <p:cNvPr id="32" name="Graphic 31" descr="Lock">
            <a:extLst>
              <a:ext uri="{FF2B5EF4-FFF2-40B4-BE49-F238E27FC236}">
                <a16:creationId xmlns:a16="http://schemas.microsoft.com/office/drawing/2014/main" id="{25D72745-053C-44F8-8485-684F491736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91536" y="3884097"/>
            <a:ext cx="279400" cy="279400"/>
          </a:xfrm>
          <a:prstGeom prst="rect">
            <a:avLst/>
          </a:prstGeom>
        </p:spPr>
      </p:pic>
      <p:pic>
        <p:nvPicPr>
          <p:cNvPr id="33" name="Graphic 32" descr="Lock">
            <a:extLst>
              <a:ext uri="{FF2B5EF4-FFF2-40B4-BE49-F238E27FC236}">
                <a16:creationId xmlns:a16="http://schemas.microsoft.com/office/drawing/2014/main" id="{BF229BDB-BD5A-41AC-9D24-AD1169058D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41853" y="2968619"/>
            <a:ext cx="279400" cy="279400"/>
          </a:xfrm>
          <a:prstGeom prst="rect">
            <a:avLst/>
          </a:prstGeom>
        </p:spPr>
      </p:pic>
      <p:pic>
        <p:nvPicPr>
          <p:cNvPr id="34" name="Graphic 33" descr="Lock">
            <a:extLst>
              <a:ext uri="{FF2B5EF4-FFF2-40B4-BE49-F238E27FC236}">
                <a16:creationId xmlns:a16="http://schemas.microsoft.com/office/drawing/2014/main" id="{8CDF620F-C699-4925-B6A6-507AE13047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48651" y="4393042"/>
            <a:ext cx="279400" cy="279400"/>
          </a:xfrm>
          <a:prstGeom prst="rect">
            <a:avLst/>
          </a:prstGeom>
        </p:spPr>
      </p:pic>
      <p:sp>
        <p:nvSpPr>
          <p:cNvPr id="10" name="Callout: Line 9">
            <a:extLst>
              <a:ext uri="{FF2B5EF4-FFF2-40B4-BE49-F238E27FC236}">
                <a16:creationId xmlns:a16="http://schemas.microsoft.com/office/drawing/2014/main" id="{CB598BC8-21B6-4AD2-99DA-3B90925E6230}"/>
              </a:ext>
            </a:extLst>
          </p:cNvPr>
          <p:cNvSpPr/>
          <p:nvPr/>
        </p:nvSpPr>
        <p:spPr>
          <a:xfrm>
            <a:off x="3958681" y="1348825"/>
            <a:ext cx="1989826" cy="1312333"/>
          </a:xfrm>
          <a:prstGeom prst="borderCallout1">
            <a:avLst>
              <a:gd name="adj1" fmla="val 47782"/>
              <a:gd name="adj2" fmla="val 1028"/>
              <a:gd name="adj3" fmla="val 86694"/>
              <a:gd name="adj4" fmla="val -3918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 Mutual TLS to ensure only expected clients connect to services</a:t>
            </a:r>
          </a:p>
        </p:txBody>
      </p:sp>
    </p:spTree>
    <p:extLst>
      <p:ext uri="{BB962C8B-B14F-4D97-AF65-F5344CB8AC3E}">
        <p14:creationId xmlns:p14="http://schemas.microsoft.com/office/powerpoint/2010/main" val="22589675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815FA-DE44-4DC8-9E98-B95864682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SAST Tooling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7A4A2AA-E282-4C91-A23F-16F3CE5E920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979318" y="3057676"/>
            <a:ext cx="842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VS.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D12D26-48FF-4AC9-AB35-0154201A6A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87427" y="458193"/>
            <a:ext cx="11582400" cy="457200"/>
          </a:xfrm>
        </p:spPr>
        <p:txBody>
          <a:bodyPr/>
          <a:lstStyle/>
          <a:p>
            <a:r>
              <a:rPr lang="en-US" dirty="0"/>
              <a:t>Difficult for SAST tools to follow data flows across services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2CAE5-AE10-41B3-A985-59CEEBF0645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F88CEE-D8A8-4FC4-9DB4-E8039603F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04" y="1124348"/>
            <a:ext cx="4386229" cy="46017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6F4086-9FE9-4061-BE4D-1835B3F52F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1496" y="4290166"/>
            <a:ext cx="2619375" cy="1447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C1C22C-4C94-46F1-8027-EA00593E9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850" y="1872715"/>
            <a:ext cx="1371600" cy="2219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F5F5FA-41A4-4C67-B34A-355B56CAF7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71721" y="1154525"/>
            <a:ext cx="819150" cy="5048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2F72C0-DBF5-4E2B-80F3-D7E066FC68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1850" y="4604846"/>
            <a:ext cx="1905000" cy="8572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3E5866-753D-49D7-AF48-A8FC54BA55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0277" y="2048927"/>
            <a:ext cx="2741019" cy="19621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F5906C1-701D-4ED4-BB87-E3FD249AF6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40277" y="1017363"/>
            <a:ext cx="20383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02090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815FA-DE44-4DC8-9E98-B95864682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Weird Message Formats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1EE309F-070C-451C-981C-99C4E57185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8733" y="1831673"/>
            <a:ext cx="5350546" cy="23383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D12D26-48FF-4AC9-AB35-0154201A6A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1064423"/>
            <a:ext cx="11582400" cy="457200"/>
          </a:xfrm>
        </p:spPr>
        <p:txBody>
          <a:bodyPr/>
          <a:lstStyle/>
          <a:p>
            <a:r>
              <a:rPr lang="en-US" dirty="0"/>
              <a:t>Difficult for dynamic tooling and security testers to manipulate uncommon/unsupported protocols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2CAE5-AE10-41B3-A985-59CEEBF0645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49ACF5-BD6A-4E0D-9697-C560AAB91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139" y="1831673"/>
            <a:ext cx="5014913" cy="234205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9A4D98-0C78-4B22-A139-1063CAE6058D}"/>
              </a:ext>
            </a:extLst>
          </p:cNvPr>
          <p:cNvSpPr txBox="1"/>
          <p:nvPr/>
        </p:nvSpPr>
        <p:spPr>
          <a:xfrm>
            <a:off x="5850536" y="2704809"/>
            <a:ext cx="845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VS.</a:t>
            </a:r>
          </a:p>
        </p:txBody>
      </p:sp>
    </p:spTree>
    <p:extLst>
      <p:ext uri="{BB962C8B-B14F-4D97-AF65-F5344CB8AC3E}">
        <p14:creationId xmlns:p14="http://schemas.microsoft.com/office/powerpoint/2010/main" val="268731375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5CAF8-9593-41BA-A7ED-111C156D9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768098"/>
          </a:xfrm>
        </p:spPr>
        <p:txBody>
          <a:bodyPr>
            <a:normAutofit fontScale="90000"/>
          </a:bodyPr>
          <a:lstStyle/>
          <a:p>
            <a:r>
              <a:rPr lang="en-US" dirty="0"/>
              <a:t>The Problem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E1D5F4B-88A0-48F9-91B6-321F6E1993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9600" y="1427514"/>
            <a:ext cx="6213765" cy="34765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A4FDA8-111B-475E-AD09-2120834FE7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789" y="2052466"/>
            <a:ext cx="6031639" cy="35808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237757B-B815-47A8-A976-5BAD9882F866}"/>
              </a:ext>
            </a:extLst>
          </p:cNvPr>
          <p:cNvCxnSpPr/>
          <p:nvPr/>
        </p:nvCxnSpPr>
        <p:spPr>
          <a:xfrm flipH="1">
            <a:off x="3953628" y="3644443"/>
            <a:ext cx="795988" cy="7170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9604955-F965-4E75-B09E-1567FB165E8F}"/>
              </a:ext>
            </a:extLst>
          </p:cNvPr>
          <p:cNvSpPr txBox="1">
            <a:spLocks/>
          </p:cNvSpPr>
          <p:nvPr/>
        </p:nvSpPr>
        <p:spPr>
          <a:xfrm>
            <a:off x="609600" y="970314"/>
            <a:ext cx="11582400" cy="4572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We are speaking “</a:t>
            </a:r>
            <a:r>
              <a:rPr lang="en-US" dirty="0" err="1"/>
              <a:t>GraphQL</a:t>
            </a:r>
            <a:r>
              <a:rPr lang="en-US" dirty="0"/>
              <a:t>”…</a:t>
            </a:r>
          </a:p>
        </p:txBody>
      </p:sp>
    </p:spTree>
    <p:extLst>
      <p:ext uri="{BB962C8B-B14F-4D97-AF65-F5344CB8AC3E}">
        <p14:creationId xmlns:p14="http://schemas.microsoft.com/office/powerpoint/2010/main" val="32003335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F6397-0659-46A2-8E6C-DD32C2466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591203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BurpSuite</a:t>
            </a:r>
            <a:r>
              <a:rPr lang="en-US" dirty="0"/>
              <a:t> Doesn’t Speak “</a:t>
            </a:r>
            <a:r>
              <a:rPr lang="en-US" dirty="0" err="1"/>
              <a:t>GraphQL</a:t>
            </a:r>
            <a:r>
              <a:rPr lang="en-US" dirty="0"/>
              <a:t>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C437C5C-DC47-4615-A5A4-DC1814B0E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24" y="1165242"/>
            <a:ext cx="8485062" cy="356541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0B49F76-0831-493A-90B8-3FDC193E6086}"/>
              </a:ext>
            </a:extLst>
          </p:cNvPr>
          <p:cNvSpPr/>
          <p:nvPr/>
        </p:nvSpPr>
        <p:spPr>
          <a:xfrm>
            <a:off x="8004422" y="4251586"/>
            <a:ext cx="1127221" cy="3457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ECAC47-EAC2-4988-BC90-F99A47A7AC4D}"/>
              </a:ext>
            </a:extLst>
          </p:cNvPr>
          <p:cNvSpPr/>
          <p:nvPr/>
        </p:nvSpPr>
        <p:spPr>
          <a:xfrm>
            <a:off x="1523837" y="4257893"/>
            <a:ext cx="5104852" cy="3457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88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89DE0-2707-478C-8DB3-36C08C848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65386-7F7A-4651-9ED1-BB37C9B9D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Travis Biehn</a:t>
            </a:r>
          </a:p>
          <a:p>
            <a:r>
              <a:rPr lang="en-US"/>
              <a:t>David Bohannon</a:t>
            </a:r>
          </a:p>
          <a:p>
            <a:r>
              <a:rPr lang="en-US"/>
              <a:t>Synopsys, Inc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918FD0-43B6-4027-B61C-186F106BC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91345A-8975-4C8C-8007-36935B359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254" y="1600200"/>
            <a:ext cx="2238375" cy="22383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114F76-8BF2-4F7F-915B-B3A57879B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7956" y="1600200"/>
            <a:ext cx="2238375" cy="22383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DAB972-941C-4FD8-AD9A-172BD9AB35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674" y="4214043"/>
            <a:ext cx="3244840" cy="104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11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815FA-DE44-4DC8-9E98-B95864682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Pub-Sub Communications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2CAE5-AE10-41B3-A985-59CEEBF0645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E8ABE7D-5D3E-4AD5-A748-CFB3F49D3A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" name="Picture 34" descr="A close up of food&#10;&#10;Description automatically generated">
            <a:extLst>
              <a:ext uri="{FF2B5EF4-FFF2-40B4-BE49-F238E27FC236}">
                <a16:creationId xmlns:a16="http://schemas.microsoft.com/office/drawing/2014/main" id="{29825B7C-DC40-44FA-8830-069D7CD40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01" y="2717807"/>
            <a:ext cx="6096000" cy="2806700"/>
          </a:xfrm>
          <a:prstGeom prst="rect">
            <a:avLst/>
          </a:prstGeo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D35A62EE-EC80-4296-94E5-F5FB7CC6AC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390" y="2273465"/>
            <a:ext cx="2068874" cy="1263953"/>
          </a:xfrm>
        </p:spPr>
      </p:pic>
      <p:pic>
        <p:nvPicPr>
          <p:cNvPr id="39" name="Picture 38" descr="A picture containing vessel&#10;&#10;Description automatically generated">
            <a:extLst>
              <a:ext uri="{FF2B5EF4-FFF2-40B4-BE49-F238E27FC236}">
                <a16:creationId xmlns:a16="http://schemas.microsoft.com/office/drawing/2014/main" id="{0D102276-4367-4E53-A497-E80921438F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72" y="1066800"/>
            <a:ext cx="3828128" cy="4457707"/>
          </a:xfrm>
          <a:prstGeom prst="rect">
            <a:avLst/>
          </a:prstGeom>
        </p:spPr>
      </p:pic>
      <p:pic>
        <p:nvPicPr>
          <p:cNvPr id="41" name="Content Placeholder 16">
            <a:extLst>
              <a:ext uri="{FF2B5EF4-FFF2-40B4-BE49-F238E27FC236}">
                <a16:creationId xmlns:a16="http://schemas.microsoft.com/office/drawing/2014/main" id="{7BC4DF6E-0B27-4703-BADC-6F5E3438F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20" y="1975353"/>
            <a:ext cx="2068874" cy="1263953"/>
          </a:xfrm>
          <a:prstGeom prst="rect">
            <a:avLst/>
          </a:prstGeom>
        </p:spPr>
      </p:pic>
      <p:sp>
        <p:nvSpPr>
          <p:cNvPr id="40" name="Arc 39">
            <a:extLst>
              <a:ext uri="{FF2B5EF4-FFF2-40B4-BE49-F238E27FC236}">
                <a16:creationId xmlns:a16="http://schemas.microsoft.com/office/drawing/2014/main" id="{4CD7CC06-B8FC-47A0-8C32-899855003D50}"/>
              </a:ext>
            </a:extLst>
          </p:cNvPr>
          <p:cNvSpPr/>
          <p:nvPr/>
        </p:nvSpPr>
        <p:spPr>
          <a:xfrm flipH="1" flipV="1">
            <a:off x="2081590" y="3293592"/>
            <a:ext cx="1236133" cy="784909"/>
          </a:xfrm>
          <a:prstGeom prst="arc">
            <a:avLst>
              <a:gd name="adj1" fmla="val 10800000"/>
              <a:gd name="adj2" fmla="val 0"/>
            </a:avLst>
          </a:prstGeom>
          <a:ln w="635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peech Bubble: Rectangle with Corners Rounded 43">
            <a:extLst>
              <a:ext uri="{FF2B5EF4-FFF2-40B4-BE49-F238E27FC236}">
                <a16:creationId xmlns:a16="http://schemas.microsoft.com/office/drawing/2014/main" id="{522147E1-EE4E-4CAA-B58F-2DDCB43E895B}"/>
              </a:ext>
            </a:extLst>
          </p:cNvPr>
          <p:cNvSpPr/>
          <p:nvPr/>
        </p:nvSpPr>
        <p:spPr>
          <a:xfrm>
            <a:off x="4379981" y="1038292"/>
            <a:ext cx="2226733" cy="1357776"/>
          </a:xfrm>
          <a:prstGeom prst="wedgeRoundRectCallout">
            <a:avLst>
              <a:gd name="adj1" fmla="val -96498"/>
              <a:gd name="adj2" fmla="val 13609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So, what are you doing later today?</a:t>
            </a:r>
          </a:p>
        </p:txBody>
      </p:sp>
      <p:sp>
        <p:nvSpPr>
          <p:cNvPr id="46" name="Speech Bubble: Rectangle with Corners Rounded 45">
            <a:extLst>
              <a:ext uri="{FF2B5EF4-FFF2-40B4-BE49-F238E27FC236}">
                <a16:creationId xmlns:a16="http://schemas.microsoft.com/office/drawing/2014/main" id="{7E062118-F47F-4635-8EAA-B82E1A8EF416}"/>
              </a:ext>
            </a:extLst>
          </p:cNvPr>
          <p:cNvSpPr/>
          <p:nvPr/>
        </p:nvSpPr>
        <p:spPr>
          <a:xfrm>
            <a:off x="9793059" y="1166846"/>
            <a:ext cx="1789342" cy="1357776"/>
          </a:xfrm>
          <a:prstGeom prst="wedgeRoundRectCallout">
            <a:avLst>
              <a:gd name="adj1" fmla="val -91386"/>
              <a:gd name="adj2" fmla="val 14295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Nothing much, you?</a:t>
            </a:r>
          </a:p>
        </p:txBody>
      </p:sp>
    </p:spTree>
    <p:extLst>
      <p:ext uri="{BB962C8B-B14F-4D97-AF65-F5344CB8AC3E}">
        <p14:creationId xmlns:p14="http://schemas.microsoft.com/office/powerpoint/2010/main" val="1254201298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815FA-DE44-4DC8-9E98-B95864682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Pub-Sub Communications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2CAE5-AE10-41B3-A985-59CEEBF0645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DAEEDF-DAF6-427B-98EC-1B9350E6F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9770" y="5339634"/>
            <a:ext cx="6052457" cy="457201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hlinkClick r:id="rId3"/>
              </a:rPr>
              <a:t>https://aws.amazon.com/pub-sub-messaging/</a:t>
            </a:r>
            <a:r>
              <a:rPr lang="en-US" sz="2400" dirty="0"/>
              <a:t> 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C67D5FFD-D1C8-4D0C-A17F-3AA737A0A6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766" y="1154564"/>
            <a:ext cx="7374467" cy="4144153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E8ABE7D-5D3E-4AD5-A748-CFB3F49D3A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76493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815FA-DE44-4DC8-9E98-B95864682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Pub-Sub Communications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D12D26-48FF-4AC9-AB35-0154201A6A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60260"/>
            <a:ext cx="11582400" cy="457200"/>
          </a:xfrm>
        </p:spPr>
        <p:txBody>
          <a:bodyPr/>
          <a:lstStyle/>
          <a:p>
            <a:r>
              <a:rPr lang="en-US" dirty="0"/>
              <a:t>Microservices pub-sub architecture and the mailbox analogy…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2CAE5-AE10-41B3-A985-59CEEBF0645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Content Placeholder 10" descr="A picture containing indoor, sitting, table&#10;&#10;Description automatically generated">
            <a:extLst>
              <a:ext uri="{FF2B5EF4-FFF2-40B4-BE49-F238E27FC236}">
                <a16:creationId xmlns:a16="http://schemas.microsoft.com/office/drawing/2014/main" id="{0BA63717-7FDA-48E9-8D5F-1E02C8FA00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42" y="1459702"/>
            <a:ext cx="7715250" cy="4333875"/>
          </a:xfrm>
        </p:spPr>
      </p:pic>
    </p:spTree>
    <p:extLst>
      <p:ext uri="{BB962C8B-B14F-4D97-AF65-F5344CB8AC3E}">
        <p14:creationId xmlns:p14="http://schemas.microsoft.com/office/powerpoint/2010/main" val="1372865527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F625F-0475-409E-AE3F-461E51464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Pub-Sub Communications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2F5D7E3-B58B-4AD2-A5FB-EE4270C980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9600" y="1311335"/>
            <a:ext cx="10221628" cy="3424576"/>
          </a:xfrm>
          <a:prstGeom prst="rect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</a:ln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733A68-9621-4065-96A3-A525E6E574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Manipulating messages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A3385-9BFA-41C5-BAC3-67289CFEE3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1D946E-ADA2-4448-80E3-B72D7A756C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475" y="1311335"/>
            <a:ext cx="10221629" cy="4133336"/>
          </a:xfrm>
          <a:prstGeom prst="rect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9D4610-F265-4B98-983A-821E738EEF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036" y="1290741"/>
            <a:ext cx="11738467" cy="4153930"/>
          </a:xfrm>
          <a:prstGeom prst="rect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748028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DC713-DAC1-47BC-BC5F-E9A4158E8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Orchestration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0F30B-77C0-4CD6-A560-66175DCB9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Responsible for ensuring there are enough concrete instances to serve the requests</a:t>
            </a:r>
          </a:p>
          <a:p>
            <a:r>
              <a:rPr lang="en-US" sz="3600" dirty="0"/>
              <a:t>Possesses complete control over the service instances, making it a valuable target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E7A700-FB8D-48FB-801F-CC5FE60059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B2317-85EA-4055-A61E-DF7414AD9A7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324555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EE972-9B92-4F2F-8A7A-9B88BB8BA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Registry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AA74225-1EFD-4C27-8D93-7F920687FD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-1937" t="-407" r="1937" b="7990"/>
          <a:stretch/>
        </p:blipFill>
        <p:spPr>
          <a:xfrm>
            <a:off x="2230265" y="1071111"/>
            <a:ext cx="7731469" cy="4715777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9C08E-792E-4D0D-9C6D-34E09558A8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5D410-A232-449E-B028-021C265C57D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379138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4B959-0D95-4A44-ADC3-8A974106E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Registry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3F3EDF-64B5-4784-9934-777BE3F96D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0DA0-328D-41EC-8C0B-403C022C24F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B5AB5707-7AFA-471E-8529-E788A6F009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716" y="1004887"/>
            <a:ext cx="7044568" cy="4848225"/>
          </a:xfrm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F8A13A1-65E4-4FCD-95E7-16D76C159C1B}"/>
              </a:ext>
            </a:extLst>
          </p:cNvPr>
          <p:cNvSpPr/>
          <p:nvPr/>
        </p:nvSpPr>
        <p:spPr>
          <a:xfrm>
            <a:off x="449178" y="2238356"/>
            <a:ext cx="2124537" cy="655326"/>
          </a:xfrm>
          <a:prstGeom prst="wedgeRoundRectCallout">
            <a:avLst>
              <a:gd name="adj1" fmla="val 56186"/>
              <a:gd name="adj2" fmla="val 5267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a new service at 10.0.2.5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4BBAA4AA-2CAD-4A59-99BD-CCC4E1A31CD2}"/>
              </a:ext>
            </a:extLst>
          </p:cNvPr>
          <p:cNvSpPr/>
          <p:nvPr/>
        </p:nvSpPr>
        <p:spPr>
          <a:xfrm>
            <a:off x="1919478" y="925824"/>
            <a:ext cx="2124537" cy="655326"/>
          </a:xfrm>
          <a:prstGeom prst="wedgeRoundRectCallout">
            <a:avLst>
              <a:gd name="adj1" fmla="val 17677"/>
              <a:gd name="adj2" fmla="val 11387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a new service at 10.0.2.6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2A65DD91-F041-416D-95DA-A1B21E993773}"/>
              </a:ext>
            </a:extLst>
          </p:cNvPr>
          <p:cNvSpPr/>
          <p:nvPr/>
        </p:nvSpPr>
        <p:spPr>
          <a:xfrm>
            <a:off x="632621" y="1541117"/>
            <a:ext cx="2124537" cy="655326"/>
          </a:xfrm>
          <a:prstGeom prst="wedgeRoundRectCallout">
            <a:avLst>
              <a:gd name="adj1" fmla="val 56186"/>
              <a:gd name="adj2" fmla="val 5267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a new service at 10.0.2.7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37FA7EDB-FE37-44C4-9150-80644FFD7AE4}"/>
              </a:ext>
            </a:extLst>
          </p:cNvPr>
          <p:cNvSpPr/>
          <p:nvPr/>
        </p:nvSpPr>
        <p:spPr>
          <a:xfrm>
            <a:off x="7122695" y="2238356"/>
            <a:ext cx="3352800" cy="929489"/>
          </a:xfrm>
          <a:prstGeom prst="wedgeRoundRectCallout">
            <a:avLst>
              <a:gd name="adj1" fmla="val -55283"/>
              <a:gd name="adj2" fmla="val 797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Hey, discovery server! Where can I access the </a:t>
            </a:r>
            <a:r>
              <a:rPr lang="en-US" dirty="0" err="1"/>
              <a:t>ManageWidgets</a:t>
            </a:r>
            <a:r>
              <a:rPr lang="en-US" dirty="0"/>
              <a:t> service???</a:t>
            </a:r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F4561921-0D43-4DCA-A6E2-58E5441B6CCA}"/>
              </a:ext>
            </a:extLst>
          </p:cNvPr>
          <p:cNvSpPr/>
          <p:nvPr/>
        </p:nvSpPr>
        <p:spPr>
          <a:xfrm>
            <a:off x="6856598" y="3752812"/>
            <a:ext cx="3352800" cy="929489"/>
          </a:xfrm>
          <a:prstGeom prst="wedgeRoundRectCallout">
            <a:avLst>
              <a:gd name="adj1" fmla="val -65331"/>
              <a:gd name="adj2" fmla="val 38337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You can access the </a:t>
            </a:r>
            <a:r>
              <a:rPr lang="en-US" dirty="0" err="1"/>
              <a:t>ManageWidgets</a:t>
            </a:r>
            <a:r>
              <a:rPr lang="en-US" dirty="0"/>
              <a:t> service at 10.0.2.5, 10.0.2.6, or 10.0.2.7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9468C6B-44F7-4B48-8C89-763155059E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250" y="3601526"/>
            <a:ext cx="1613223" cy="1613223"/>
          </a:xfrm>
          <a:prstGeom prst="rect">
            <a:avLst/>
          </a:prstGeom>
        </p:spPr>
      </p:pic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EA907AAC-049F-49C8-895C-AF3FAF15BC65}"/>
              </a:ext>
            </a:extLst>
          </p:cNvPr>
          <p:cNvSpPr/>
          <p:nvPr/>
        </p:nvSpPr>
        <p:spPr>
          <a:xfrm>
            <a:off x="1716505" y="2935595"/>
            <a:ext cx="2999874" cy="1123058"/>
          </a:xfrm>
          <a:prstGeom prst="wedgeRoundRectCallout">
            <a:avLst>
              <a:gd name="adj1" fmla="val 47616"/>
              <a:gd name="adj2" fmla="val 6392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Hey, discovery server! I’m a new instance of the billing service at 10.0.3.5 – send sensitive billing info to me!</a:t>
            </a:r>
          </a:p>
        </p:txBody>
      </p:sp>
    </p:spTree>
    <p:extLst>
      <p:ext uri="{BB962C8B-B14F-4D97-AF65-F5344CB8AC3E}">
        <p14:creationId xmlns:p14="http://schemas.microsoft.com/office/powerpoint/2010/main" val="1509664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B18D0-F086-4E4B-96A7-9C8C5A721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Etcd</a:t>
            </a:r>
            <a:r>
              <a:rPr lang="en-US" dirty="0"/>
              <a:t>-anger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C3B9732-FA70-4B3F-A12B-2D2CE46539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97250" y="1417639"/>
            <a:ext cx="5397500" cy="4127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E978A9-492F-4A16-A117-3AA2808E0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6880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28A348-50F7-47B3-8337-E0877F8B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C476562-09EA-41C8-A21B-FC863B5604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22" y="1004887"/>
            <a:ext cx="9428756" cy="4848225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43F6A-6937-4A0F-AA71-39E1EEC02B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2733" y="411474"/>
            <a:ext cx="11582400" cy="457200"/>
          </a:xfrm>
        </p:spPr>
        <p:txBody>
          <a:bodyPr/>
          <a:lstStyle/>
          <a:p>
            <a:r>
              <a:rPr lang="en-US" dirty="0"/>
              <a:t>…In a monolithic application.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DD71-ADDF-4E9E-B206-A3D8B0EB314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FCD5DF56-DB67-4AC6-8CFC-5CEDE4D8C403}"/>
              </a:ext>
            </a:extLst>
          </p:cNvPr>
          <p:cNvSpPr/>
          <p:nvPr/>
        </p:nvSpPr>
        <p:spPr>
          <a:xfrm>
            <a:off x="9293280" y="593160"/>
            <a:ext cx="2021305" cy="1143000"/>
          </a:xfrm>
          <a:prstGeom prst="wedgeRoundRectCallout">
            <a:avLst>
              <a:gd name="adj1" fmla="val -49404"/>
              <a:gd name="adj2" fmla="val 7372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still up and running… all is good here.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3DC00AE2-B216-404D-BC16-A334F45314A5}"/>
              </a:ext>
            </a:extLst>
          </p:cNvPr>
          <p:cNvSpPr/>
          <p:nvPr/>
        </p:nvSpPr>
        <p:spPr>
          <a:xfrm>
            <a:off x="9293280" y="2857499"/>
            <a:ext cx="2021305" cy="1143000"/>
          </a:xfrm>
          <a:prstGeom prst="wedgeRoundRectCallout">
            <a:avLst>
              <a:gd name="adj1" fmla="val -49404"/>
              <a:gd name="adj2" fmla="val 7372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 problems here either.</a:t>
            </a:r>
          </a:p>
        </p:txBody>
      </p:sp>
    </p:spTree>
    <p:extLst>
      <p:ext uri="{BB962C8B-B14F-4D97-AF65-F5344CB8AC3E}">
        <p14:creationId xmlns:p14="http://schemas.microsoft.com/office/powerpoint/2010/main" val="351614005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28A348-50F7-47B3-8337-E0877F8B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1614B2B-3D1C-4A98-940A-FD68A046E9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79" y="1004887"/>
            <a:ext cx="9488244" cy="4848225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43F6A-6937-4A0F-AA71-39E1EEC02B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2573" y="411474"/>
            <a:ext cx="11582400" cy="457200"/>
          </a:xfrm>
        </p:spPr>
        <p:txBody>
          <a:bodyPr/>
          <a:lstStyle/>
          <a:p>
            <a:r>
              <a:rPr lang="en-US" dirty="0"/>
              <a:t>…in a microservices architecture.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DD71-ADDF-4E9E-B206-A3D8B0EB314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40D99695-424C-4E70-9028-07F08EF6EF6E}"/>
              </a:ext>
            </a:extLst>
          </p:cNvPr>
          <p:cNvSpPr/>
          <p:nvPr/>
        </p:nvSpPr>
        <p:spPr>
          <a:xfrm>
            <a:off x="4512573" y="982974"/>
            <a:ext cx="2021305" cy="1143000"/>
          </a:xfrm>
          <a:prstGeom prst="wedgeRoundRectCallout">
            <a:avLst>
              <a:gd name="adj1" fmla="val 60120"/>
              <a:gd name="adj2" fmla="val -206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still up and running… all is good here.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74AFEFBA-9900-478D-A404-98A463C99954}"/>
              </a:ext>
            </a:extLst>
          </p:cNvPr>
          <p:cNvSpPr/>
          <p:nvPr/>
        </p:nvSpPr>
        <p:spPr>
          <a:xfrm>
            <a:off x="4165159" y="1932143"/>
            <a:ext cx="2021305" cy="1143000"/>
          </a:xfrm>
          <a:prstGeom prst="wedgeRoundRectCallout">
            <a:avLst>
              <a:gd name="adj1" fmla="val 72818"/>
              <a:gd name="adj2" fmla="val -4697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still up and running… all is good here.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19F84867-CE16-42DC-B921-31C76D01CCDF}"/>
              </a:ext>
            </a:extLst>
          </p:cNvPr>
          <p:cNvSpPr/>
          <p:nvPr/>
        </p:nvSpPr>
        <p:spPr>
          <a:xfrm>
            <a:off x="8584155" y="92030"/>
            <a:ext cx="2021305" cy="1143000"/>
          </a:xfrm>
          <a:prstGeom prst="wedgeRoundRectCallout">
            <a:avLst>
              <a:gd name="adj1" fmla="val -49404"/>
              <a:gd name="adj2" fmla="val 7372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still up and running… all is good here.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660B2F4F-E769-4118-8266-7C3B9D20FFD9}"/>
              </a:ext>
            </a:extLst>
          </p:cNvPr>
          <p:cNvSpPr/>
          <p:nvPr/>
        </p:nvSpPr>
        <p:spPr>
          <a:xfrm>
            <a:off x="10100877" y="1454013"/>
            <a:ext cx="2021305" cy="1143000"/>
          </a:xfrm>
          <a:prstGeom prst="wedgeRoundRectCallout">
            <a:avLst>
              <a:gd name="adj1" fmla="val -58134"/>
              <a:gd name="adj2" fmla="val 4846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still up and running… all is good here.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0C54683C-812D-45ED-BFC2-F554150C371D}"/>
              </a:ext>
            </a:extLst>
          </p:cNvPr>
          <p:cNvSpPr/>
          <p:nvPr/>
        </p:nvSpPr>
        <p:spPr>
          <a:xfrm>
            <a:off x="6719576" y="228243"/>
            <a:ext cx="2021305" cy="1143000"/>
          </a:xfrm>
          <a:prstGeom prst="wedgeRoundRectCallout">
            <a:avLst>
              <a:gd name="adj1" fmla="val -26388"/>
              <a:gd name="adj2" fmla="val 7653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 problems here either.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38FE7EFE-ACEB-4396-B8BB-1DCEA7880A64}"/>
              </a:ext>
            </a:extLst>
          </p:cNvPr>
          <p:cNvSpPr/>
          <p:nvPr/>
        </p:nvSpPr>
        <p:spPr>
          <a:xfrm>
            <a:off x="7206752" y="2125974"/>
            <a:ext cx="2021305" cy="1143000"/>
          </a:xfrm>
          <a:prstGeom prst="wedgeRoundRectCallout">
            <a:avLst>
              <a:gd name="adj1" fmla="val -2578"/>
              <a:gd name="adj2" fmla="val -638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 problems here either.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B2246123-4A67-4AEC-B070-11B525F842B4}"/>
              </a:ext>
            </a:extLst>
          </p:cNvPr>
          <p:cNvSpPr/>
          <p:nvPr/>
        </p:nvSpPr>
        <p:spPr>
          <a:xfrm>
            <a:off x="9225991" y="2833687"/>
            <a:ext cx="2021305" cy="1143000"/>
          </a:xfrm>
          <a:prstGeom prst="wedgeRoundRectCallout">
            <a:avLst>
              <a:gd name="adj1" fmla="val -51784"/>
              <a:gd name="adj2" fmla="val -11714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 problems here either.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AB3FCE4C-952A-40F0-9897-DF01D7331F73}"/>
              </a:ext>
            </a:extLst>
          </p:cNvPr>
          <p:cNvSpPr/>
          <p:nvPr/>
        </p:nvSpPr>
        <p:spPr>
          <a:xfrm>
            <a:off x="10100877" y="228243"/>
            <a:ext cx="2021305" cy="1143000"/>
          </a:xfrm>
          <a:prstGeom prst="wedgeRoundRectCallout">
            <a:avLst>
              <a:gd name="adj1" fmla="val -54165"/>
              <a:gd name="adj2" fmla="val 6671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 problems here either.</a:t>
            </a:r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DD80860A-096E-4CBD-A422-48C80917F99A}"/>
              </a:ext>
            </a:extLst>
          </p:cNvPr>
          <p:cNvSpPr/>
          <p:nvPr/>
        </p:nvSpPr>
        <p:spPr>
          <a:xfrm>
            <a:off x="7593542" y="1153600"/>
            <a:ext cx="2021305" cy="1143000"/>
          </a:xfrm>
          <a:prstGeom prst="wedgeRoundRectCallout">
            <a:avLst>
              <a:gd name="adj1" fmla="val 55358"/>
              <a:gd name="adj2" fmla="val 1478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still up and running… all is good here.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2B3567-151A-4E59-9C2D-6F0FA245CF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7723" y="1501286"/>
            <a:ext cx="2584928" cy="1237595"/>
          </a:xfrm>
          <a:prstGeom prst="rect">
            <a:avLst/>
          </a:prstGeom>
        </p:spPr>
      </p:pic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21C1A097-9D37-430E-964E-D9EB61ABB8DC}"/>
              </a:ext>
            </a:extLst>
          </p:cNvPr>
          <p:cNvSpPr/>
          <p:nvPr/>
        </p:nvSpPr>
        <p:spPr>
          <a:xfrm>
            <a:off x="5004342" y="1702400"/>
            <a:ext cx="2021305" cy="1143000"/>
          </a:xfrm>
          <a:prstGeom prst="wedgeRoundRectCallout">
            <a:avLst>
              <a:gd name="adj1" fmla="val 72818"/>
              <a:gd name="adj2" fmla="val -4697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still up and running… all is good here.</a:t>
            </a: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D20D3ABC-4F02-4EAF-81C3-7537219CC4D7}"/>
              </a:ext>
            </a:extLst>
          </p:cNvPr>
          <p:cNvSpPr/>
          <p:nvPr/>
        </p:nvSpPr>
        <p:spPr>
          <a:xfrm>
            <a:off x="7449767" y="2125974"/>
            <a:ext cx="2021305" cy="1143000"/>
          </a:xfrm>
          <a:prstGeom prst="wedgeRoundRectCallout">
            <a:avLst>
              <a:gd name="adj1" fmla="val 72818"/>
              <a:gd name="adj2" fmla="val -4697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still up and running… all is good here.</a:t>
            </a:r>
          </a:p>
        </p:txBody>
      </p:sp>
    </p:spTree>
    <p:extLst>
      <p:ext uri="{BB962C8B-B14F-4D97-AF65-F5344CB8AC3E}">
        <p14:creationId xmlns:p14="http://schemas.microsoft.com/office/powerpoint/2010/main" val="32317760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6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2A63239-A124-408B-BA77-875ED835E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20B90F-E7FE-407D-A0E2-F7112E19D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/>
              <a:t>Overview of Microservices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/>
              <a:t>Common Problems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/>
              <a:t>What Now?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/>
              <a:t>Questions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01FA5F-6E98-473B-A465-544BF9E51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936122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815FA-DE44-4DC8-9E98-B95864682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7A4A2AA-E282-4C91-A23F-16F3CE5E920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979318" y="3057676"/>
            <a:ext cx="842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VS.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D12D26-48FF-4AC9-AB35-0154201A6A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9586" y="513237"/>
            <a:ext cx="11582400" cy="457200"/>
          </a:xfrm>
        </p:spPr>
        <p:txBody>
          <a:bodyPr/>
          <a:lstStyle/>
          <a:p>
            <a:r>
              <a:rPr lang="en-US" dirty="0"/>
              <a:t>Difficulty correlating inbound requests to services that handle the request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2CAE5-AE10-41B3-A985-59CEEBF0645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F88CEE-D8A8-4FC4-9DB4-E8039603F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04" y="1124348"/>
            <a:ext cx="4386229" cy="46017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6F4086-9FE9-4061-BE4D-1835B3F52F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1496" y="4290166"/>
            <a:ext cx="2619375" cy="1447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C1C22C-4C94-46F1-8027-EA00593E9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850" y="1872715"/>
            <a:ext cx="1371600" cy="2219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F5F5FA-41A4-4C67-B34A-355B56CAF7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71721" y="1154525"/>
            <a:ext cx="819150" cy="5048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2F72C0-DBF5-4E2B-80F3-D7E066FC68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1850" y="4604846"/>
            <a:ext cx="1905000" cy="8572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3E5866-753D-49D7-AF48-A8FC54BA55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0277" y="2048927"/>
            <a:ext cx="2741019" cy="19621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F5906C1-701D-4ED4-BB87-E3FD249AF6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40277" y="1017363"/>
            <a:ext cx="20383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76025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F7A9C-B971-43F8-8F1C-88567589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F1023-0F0A-487D-B08A-BBDE3F0DC6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hlinkClick r:id="rId3"/>
              </a:rPr>
              <a:t>https://netflix.github.io/</a:t>
            </a:r>
            <a:endParaRPr lang="en-US" sz="3200" dirty="0"/>
          </a:p>
          <a:p>
            <a:pPr lvl="1"/>
            <a:r>
              <a:rPr lang="en-US" sz="2666" dirty="0"/>
              <a:t>Repo containing many open-source tools including some of Netflix monitoring solutions</a:t>
            </a:r>
          </a:p>
          <a:p>
            <a:pPr lvl="1"/>
            <a:r>
              <a:rPr lang="en-US" sz="2666" dirty="0"/>
              <a:t>Includes the famous Simian Army and Chaos Monkey used to test resilience and monitoring capabilities</a:t>
            </a:r>
          </a:p>
          <a:p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E2CA4C-DA8F-4903-8D30-BF93912CB7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82974"/>
            <a:ext cx="11582400" cy="457200"/>
          </a:xfrm>
        </p:spPr>
        <p:txBody>
          <a:bodyPr/>
          <a:lstStyle/>
          <a:p>
            <a:r>
              <a:rPr lang="en-US" dirty="0"/>
              <a:t>A few helpful tools…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FAAF12-481B-4159-83A3-D7570E83388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228685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28A348-50F7-47B3-8337-E0877F8B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What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DD71-ADDF-4E9E-B206-A3D8B0EB3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6FC8CC-46E7-420B-860A-901D808B2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Microservices are here to stay.</a:t>
            </a:r>
          </a:p>
          <a:p>
            <a:pPr marL="0" indent="0">
              <a:buNone/>
            </a:pPr>
            <a:r>
              <a:rPr lang="en-US" dirty="0"/>
              <a:t>Evaluate all the new things.</a:t>
            </a:r>
          </a:p>
          <a:p>
            <a:pPr marL="0" indent="0">
              <a:buNone/>
            </a:pPr>
            <a:r>
              <a:rPr lang="en-US" dirty="0"/>
              <a:t>Turn PDFs and governance into code.</a:t>
            </a:r>
          </a:p>
          <a:p>
            <a:pPr marL="0" indent="0">
              <a:buNone/>
            </a:pPr>
            <a:r>
              <a:rPr lang="en-US" dirty="0"/>
              <a:t>Help develop security features.</a:t>
            </a:r>
          </a:p>
          <a:p>
            <a:pPr marL="0" indent="0">
              <a:buNone/>
            </a:pPr>
            <a:r>
              <a:rPr lang="en-US" dirty="0"/>
              <a:t>Push the tools.</a:t>
            </a:r>
          </a:p>
        </p:txBody>
      </p:sp>
    </p:spTree>
    <p:extLst>
      <p:ext uri="{BB962C8B-B14F-4D97-AF65-F5344CB8AC3E}">
        <p14:creationId xmlns:p14="http://schemas.microsoft.com/office/powerpoint/2010/main" val="1787487028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7F40465-1172-44FE-AD3A-7FF91D051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5599" y="2473325"/>
            <a:ext cx="3860801" cy="955675"/>
          </a:xfrm>
        </p:spPr>
        <p:txBody>
          <a:bodyPr>
            <a:normAutofit/>
          </a:bodyPr>
          <a:lstStyle/>
          <a:p>
            <a:r>
              <a:rPr lang="en-US" dirty="0"/>
              <a:t>Questions?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562239-6ACD-44E1-8CE7-218A00D61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104499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6CC09-EAF5-4C44-BD02-86C5F294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Drop us a note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0C9F0-29D1-4019-88B5-8B17E601B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620107"/>
            <a:ext cx="10972800" cy="161778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tbiehn@synopsys.com</a:t>
            </a:r>
          </a:p>
          <a:p>
            <a:pPr marL="0" indent="0" algn="ctr">
              <a:buNone/>
            </a:pPr>
            <a:r>
              <a:rPr lang="en-US" dirty="0"/>
              <a:t>bohannon@synopsys.com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E5B79B-9A90-4E4F-9171-52E750194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376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47DFA0-8A3D-492F-A44F-ABB83BF6B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7FDC3A-1931-41AF-9EBA-5426CE3D8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Tech giants Amazon and Netflix have embraced Microservice architecture for over a decade</a:t>
            </a:r>
          </a:p>
          <a:p>
            <a:r>
              <a:rPr lang="en-US" dirty="0"/>
              <a:t>Other organizations are following suite as they realize the benefits</a:t>
            </a:r>
          </a:p>
          <a:p>
            <a:pPr lvl="1"/>
            <a:r>
              <a:rPr lang="en-US" dirty="0"/>
              <a:t>Technological independence</a:t>
            </a:r>
          </a:p>
          <a:p>
            <a:pPr lvl="1"/>
            <a:r>
              <a:rPr lang="en-US" dirty="0"/>
              <a:t>Scalability and redundancy</a:t>
            </a:r>
          </a:p>
          <a:p>
            <a:pPr lvl="1"/>
            <a:r>
              <a:rPr lang="en-US" dirty="0"/>
              <a:t>Reusability</a:t>
            </a:r>
          </a:p>
          <a:p>
            <a:pPr lvl="1"/>
            <a:r>
              <a:rPr lang="en-US" dirty="0"/>
              <a:t>CI/CD compatibility</a:t>
            </a:r>
          </a:p>
          <a:p>
            <a:r>
              <a:rPr lang="en-US" dirty="0"/>
              <a:t>Microservices exhibit unique problems not seen in monolithic applications</a:t>
            </a:r>
          </a:p>
          <a:p>
            <a:pPr marL="609585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317357-8767-4096-9854-9E142C125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047968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D4C66BB-12C2-4794-9FAD-CB3C792FD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Business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716C49-F270-40D7-B361-8D57CABD0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17639"/>
            <a:ext cx="10972800" cy="4128029"/>
          </a:xfrm>
        </p:spPr>
        <p:txBody>
          <a:bodyPr>
            <a:normAutofit/>
          </a:bodyPr>
          <a:lstStyle/>
          <a:p>
            <a:r>
              <a:rPr lang="en-US" sz="2400" dirty="0"/>
              <a:t>Interesting technologies and protocols require SMEs</a:t>
            </a:r>
          </a:p>
          <a:p>
            <a:pPr lvl="1"/>
            <a:r>
              <a:rPr lang="en-US" sz="2000" dirty="0"/>
              <a:t>87% use multiple technologies within their microservices</a:t>
            </a:r>
          </a:p>
          <a:p>
            <a:pPr lvl="1"/>
            <a:r>
              <a:rPr lang="en-US" sz="2000" dirty="0"/>
              <a:t>Examples include Thrift, Protocol Buffers, AMQP, Kafka, </a:t>
            </a:r>
            <a:r>
              <a:rPr lang="en-US" sz="2000" dirty="0" err="1"/>
              <a:t>GraphQL</a:t>
            </a:r>
            <a:r>
              <a:rPr lang="en-US" sz="2000" dirty="0"/>
              <a:t>, etc.</a:t>
            </a:r>
          </a:p>
          <a:p>
            <a:r>
              <a:rPr lang="en-US" sz="2400" dirty="0"/>
              <a:t>Mis-matched with existing security tooling</a:t>
            </a:r>
          </a:p>
          <a:p>
            <a:r>
              <a:rPr lang="en-US" sz="2400" dirty="0"/>
              <a:t>More to look at</a:t>
            </a:r>
          </a:p>
          <a:p>
            <a:pPr lvl="1"/>
            <a:r>
              <a:rPr lang="en-US" sz="2000" dirty="0"/>
              <a:t>Increased network presence and additional platforms, gateways, circuit breakers, etc.</a:t>
            </a:r>
          </a:p>
          <a:p>
            <a:r>
              <a:rPr lang="en-US" sz="2400" dirty="0"/>
              <a:t>Interesting deployment models</a:t>
            </a:r>
          </a:p>
          <a:p>
            <a:pPr lvl="1"/>
            <a:r>
              <a:rPr lang="en-US" sz="2000" dirty="0"/>
              <a:t>Infrastructure as code, container management, etc.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FD966-765E-444E-B44E-592871D6E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81666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28A348-50F7-47B3-8337-E0877F8B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BBEBC3-073A-465C-8EA9-4DB2EE093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Microservices</a:t>
            </a:r>
          </a:p>
          <a:p>
            <a:r>
              <a:rPr lang="en-US" sz="3200" dirty="0"/>
              <a:t>Services Composition (API Gateway)</a:t>
            </a:r>
          </a:p>
          <a:p>
            <a:r>
              <a:rPr lang="en-US" sz="3200" dirty="0"/>
              <a:t>Orchestration</a:t>
            </a:r>
          </a:p>
          <a:p>
            <a:r>
              <a:rPr lang="en-US" sz="3200" dirty="0"/>
              <a:t>Service Registry</a:t>
            </a:r>
          </a:p>
          <a:p>
            <a:r>
              <a:rPr lang="en-US" sz="3200" dirty="0"/>
              <a:t>Circuit Breaker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DD71-ADDF-4E9E-B206-A3D8B0EB3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70875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D0D2-728A-423D-B075-722DA5DD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Territory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0619A-4AEA-47E2-844A-E8E1FFA51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1582400" cy="412802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Service Providers</a:t>
            </a:r>
          </a:p>
          <a:p>
            <a:pPr lvl="1"/>
            <a:r>
              <a:rPr lang="en-US" dirty="0"/>
              <a:t>AWS Lambda and API Gateway</a:t>
            </a:r>
          </a:p>
          <a:p>
            <a:pPr lvl="1"/>
            <a:r>
              <a:rPr lang="en-US" dirty="0"/>
              <a:t>Google App Engine</a:t>
            </a:r>
          </a:p>
          <a:p>
            <a:pPr lvl="1"/>
            <a:r>
              <a:rPr lang="en-US" dirty="0"/>
              <a:t>Microsoft Azure Kubernetes Services</a:t>
            </a:r>
          </a:p>
          <a:p>
            <a:r>
              <a:rPr lang="en-US" dirty="0"/>
              <a:t>Technologies</a:t>
            </a:r>
          </a:p>
          <a:p>
            <a:pPr lvl="1"/>
            <a:r>
              <a:rPr lang="en-US" dirty="0"/>
              <a:t>Containerization (Kubernetes, Docker)</a:t>
            </a:r>
          </a:p>
          <a:p>
            <a:pPr lvl="1"/>
            <a:r>
              <a:rPr lang="en-US" dirty="0"/>
              <a:t>Message Queueing (AMQP, MQTT, Kafka, etc.)</a:t>
            </a:r>
          </a:p>
          <a:p>
            <a:pPr lvl="1"/>
            <a:r>
              <a:rPr lang="en-US" dirty="0"/>
              <a:t>Synchronous Communication (REST, Thrift, XML-RPC, </a:t>
            </a:r>
            <a:r>
              <a:rPr lang="en-US" dirty="0" err="1"/>
              <a:t>GraphQL</a:t>
            </a:r>
            <a:r>
              <a:rPr lang="en-US" dirty="0"/>
              <a:t>, etc.)</a:t>
            </a:r>
          </a:p>
          <a:p>
            <a:pPr lvl="1"/>
            <a:r>
              <a:rPr lang="en-US" dirty="0"/>
              <a:t>Service Discovery (</a:t>
            </a:r>
            <a:r>
              <a:rPr lang="en-US" dirty="0" err="1"/>
              <a:t>SmartStack</a:t>
            </a:r>
            <a:r>
              <a:rPr lang="en-US" dirty="0"/>
              <a:t>, Zookeeper, </a:t>
            </a:r>
            <a:r>
              <a:rPr lang="en-US" dirty="0" err="1"/>
              <a:t>Etcd</a:t>
            </a:r>
            <a:r>
              <a:rPr lang="en-US" dirty="0"/>
              <a:t>, Consul, NSQ, Serf, and </a:t>
            </a:r>
            <a:r>
              <a:rPr lang="en-US" dirty="0" err="1"/>
              <a:t>Doozer</a:t>
            </a:r>
            <a:r>
              <a:rPr lang="en-US" dirty="0"/>
              <a:t>, Eureka)</a:t>
            </a:r>
          </a:p>
          <a:p>
            <a:pPr lvl="1"/>
            <a:r>
              <a:rPr lang="en-US" dirty="0"/>
              <a:t>Orchestration (Azure Service Fabric, Azure Kubernetes Service, Netflix Conductor, etc.)</a:t>
            </a:r>
          </a:p>
          <a:p>
            <a:pPr marL="288925" lvl="1" indent="0">
              <a:buNone/>
            </a:pP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C19450-20FC-44BF-B6ED-917EF1D1B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32852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02088-24B4-4B95-BDDE-9B2004CE3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Microservices Valhalla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879468-925B-42B5-A8BC-BF06BEFE5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8">
            <a:extLst>
              <a:ext uri="{FF2B5EF4-FFF2-40B4-BE49-F238E27FC236}">
                <a16:creationId xmlns:a16="http://schemas.microsoft.com/office/drawing/2014/main" id="{A96094BF-524F-4DA0-B6BE-A3F68C3B6C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504" y="985279"/>
            <a:ext cx="9564992" cy="4887441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85D7F90-D607-4CFF-8735-893A907B25F1}"/>
              </a:ext>
            </a:extLst>
          </p:cNvPr>
          <p:cNvSpPr/>
          <p:nvPr/>
        </p:nvSpPr>
        <p:spPr>
          <a:xfrm>
            <a:off x="6635578" y="4683211"/>
            <a:ext cx="852617" cy="8279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150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02088-24B4-4B95-BDDE-9B2004CE3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Valhalla, NY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879468-925B-42B5-A8BC-BF06BEFE5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4C43673-A17E-4512-98BB-41FB60EED1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230" y="937619"/>
            <a:ext cx="9751540" cy="498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576053"/>
      </p:ext>
    </p:extLst>
  </p:cSld>
  <p:clrMapOvr>
    <a:masterClrMapping/>
  </p:clrMapOvr>
</p:sld>
</file>

<file path=ppt/theme/theme1.xml><?xml version="1.0" encoding="utf-8"?>
<a:theme xmlns:a="http://schemas.openxmlformats.org/drawingml/2006/main" name="owasp_ppt_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owasp_ppt_1</Template>
  <TotalTime>0</TotalTime>
  <Words>771</Words>
  <Application>Microsoft Office PowerPoint</Application>
  <PresentationFormat>Widescreen</PresentationFormat>
  <Paragraphs>166</Paragraphs>
  <Slides>34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Calibri</vt:lpstr>
      <vt:lpstr>owasp_ppt_1</vt:lpstr>
      <vt:lpstr>Microservices – What Exactly Am I Securing Again?</vt:lpstr>
      <vt:lpstr>Intros</vt:lpstr>
      <vt:lpstr>Agenda</vt:lpstr>
      <vt:lpstr>Background</vt:lpstr>
      <vt:lpstr>New Business</vt:lpstr>
      <vt:lpstr>Components</vt:lpstr>
      <vt:lpstr>Territory</vt:lpstr>
      <vt:lpstr>Microservices Valhalla</vt:lpstr>
      <vt:lpstr>Valhalla, NY</vt:lpstr>
      <vt:lpstr>Concepts</vt:lpstr>
      <vt:lpstr>Concepts</vt:lpstr>
      <vt:lpstr>Securing Access to Services</vt:lpstr>
      <vt:lpstr>M&amp;M Security</vt:lpstr>
      <vt:lpstr>Testing is Difficult Because…</vt:lpstr>
      <vt:lpstr>Mutual TLS</vt:lpstr>
      <vt:lpstr>SAST Tooling</vt:lpstr>
      <vt:lpstr>Weird Message Formats</vt:lpstr>
      <vt:lpstr>The Problem</vt:lpstr>
      <vt:lpstr>BurpSuite Doesn’t Speak “GraphQL”</vt:lpstr>
      <vt:lpstr>Pub-Sub Communications</vt:lpstr>
      <vt:lpstr>Pub-Sub Communications</vt:lpstr>
      <vt:lpstr>Pub-Sub Communications</vt:lpstr>
      <vt:lpstr>Pub-Sub Communications</vt:lpstr>
      <vt:lpstr>Orchestration</vt:lpstr>
      <vt:lpstr>Service Registry</vt:lpstr>
      <vt:lpstr>Service Registry</vt:lpstr>
      <vt:lpstr>Etcd-anger</vt:lpstr>
      <vt:lpstr>Monitoring</vt:lpstr>
      <vt:lpstr>Monitoring</vt:lpstr>
      <vt:lpstr>Monitoring</vt:lpstr>
      <vt:lpstr>Monitoring</vt:lpstr>
      <vt:lpstr>So What</vt:lpstr>
      <vt:lpstr>Questions?</vt:lpstr>
      <vt:lpstr>Drop us a note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2019-05-24T21:45:25Z</dcterms:created>
  <dcterms:modified xsi:type="dcterms:W3CDTF">2019-05-24T21:46:15Z</dcterms:modified>
</cp:coreProperties>
</file>