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14" r:id="rId4"/>
    <p:sldId id="315" r:id="rId5"/>
    <p:sldId id="316" r:id="rId6"/>
    <p:sldId id="317" r:id="rId7"/>
    <p:sldId id="318" r:id="rId8"/>
    <p:sldId id="319" r:id="rId9"/>
    <p:sldId id="320" r:id="rId10"/>
    <p:sldId id="349" r:id="rId11"/>
    <p:sldId id="327" r:id="rId12"/>
    <p:sldId id="321" r:id="rId13"/>
    <p:sldId id="322" r:id="rId14"/>
    <p:sldId id="323" r:id="rId15"/>
    <p:sldId id="324" r:id="rId16"/>
    <p:sldId id="325" r:id="rId17"/>
    <p:sldId id="326" r:id="rId18"/>
    <p:sldId id="328" r:id="rId19"/>
    <p:sldId id="352" r:id="rId20"/>
    <p:sldId id="329" r:id="rId21"/>
    <p:sldId id="336" r:id="rId22"/>
    <p:sldId id="337" r:id="rId23"/>
    <p:sldId id="338" r:id="rId24"/>
    <p:sldId id="339" r:id="rId25"/>
    <p:sldId id="340" r:id="rId26"/>
    <p:sldId id="342" r:id="rId27"/>
    <p:sldId id="343" r:id="rId28"/>
    <p:sldId id="350" r:id="rId29"/>
    <p:sldId id="344" r:id="rId30"/>
    <p:sldId id="345" r:id="rId31"/>
    <p:sldId id="347" r:id="rId32"/>
    <p:sldId id="351" r:id="rId33"/>
    <p:sldId id="34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64874" autoAdjust="0"/>
  </p:normalViewPr>
  <p:slideViewPr>
    <p:cSldViewPr>
      <p:cViewPr>
        <p:scale>
          <a:sx n="50" d="100"/>
          <a:sy n="50" d="100"/>
        </p:scale>
        <p:origin x="-1800" y="-78"/>
      </p:cViewPr>
      <p:guideLst>
        <p:guide orient="horz" pos="2160"/>
        <p:guide pos="2880"/>
      </p:guideLst>
    </p:cSldViewPr>
  </p:slideViewPr>
  <p:outlineViewPr>
    <p:cViewPr>
      <p:scale>
        <a:sx n="25" d="100"/>
        <a:sy n="25" d="100"/>
      </p:scale>
      <p:origin x="36" y="443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75" d="100"/>
        <a:sy n="75"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8.xml"/><Relationship Id="rId18" Type="http://schemas.openxmlformats.org/officeDocument/2006/relationships/slide" Target="slides/slide23.xml"/><Relationship Id="rId3" Type="http://schemas.openxmlformats.org/officeDocument/2006/relationships/slide" Target="slides/slide8.xml"/><Relationship Id="rId21" Type="http://schemas.openxmlformats.org/officeDocument/2006/relationships/slide" Target="slides/slide33.xml"/><Relationship Id="rId7" Type="http://schemas.openxmlformats.org/officeDocument/2006/relationships/slide" Target="slides/slide12.xml"/><Relationship Id="rId12" Type="http://schemas.openxmlformats.org/officeDocument/2006/relationships/slide" Target="slides/slide17.xml"/><Relationship Id="rId17" Type="http://schemas.openxmlformats.org/officeDocument/2006/relationships/slide" Target="slides/slide22.xml"/><Relationship Id="rId2" Type="http://schemas.openxmlformats.org/officeDocument/2006/relationships/slide" Target="slides/slide7.xml"/><Relationship Id="rId16" Type="http://schemas.openxmlformats.org/officeDocument/2006/relationships/slide" Target="slides/slide21.xml"/><Relationship Id="rId20" Type="http://schemas.openxmlformats.org/officeDocument/2006/relationships/slide" Target="slides/slide25.xml"/><Relationship Id="rId1" Type="http://schemas.openxmlformats.org/officeDocument/2006/relationships/slide" Target="slides/slide6.xml"/><Relationship Id="rId6" Type="http://schemas.openxmlformats.org/officeDocument/2006/relationships/slide" Target="slides/slide11.xml"/><Relationship Id="rId11" Type="http://schemas.openxmlformats.org/officeDocument/2006/relationships/slide" Target="slides/slide16.xml"/><Relationship Id="rId5" Type="http://schemas.openxmlformats.org/officeDocument/2006/relationships/slide" Target="slides/slide10.xml"/><Relationship Id="rId15" Type="http://schemas.openxmlformats.org/officeDocument/2006/relationships/slide" Target="slides/slide20.xml"/><Relationship Id="rId10" Type="http://schemas.openxmlformats.org/officeDocument/2006/relationships/slide" Target="slides/slide15.xml"/><Relationship Id="rId19" Type="http://schemas.openxmlformats.org/officeDocument/2006/relationships/slide" Target="slides/slide24.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92B0F-D845-43C9-84F3-806B909903CD}" type="datetimeFigureOut">
              <a:rPr lang="en-US" smtClean="0"/>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3CAF8-FE4D-4EB5-8260-8BD879C221A9}" type="slidenum">
              <a:rPr lang="en-US" smtClean="0"/>
              <a:t>‹#›</a:t>
            </a:fld>
            <a:endParaRPr lang="en-US"/>
          </a:p>
        </p:txBody>
      </p:sp>
    </p:spTree>
    <p:extLst>
      <p:ext uri="{BB962C8B-B14F-4D97-AF65-F5344CB8AC3E}">
        <p14:creationId xmlns:p14="http://schemas.microsoft.com/office/powerpoint/2010/main" val="253974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wasp.org/index.php/Threat_agen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owasp.org/index.php/Impact" TargetMode="External"/><Relationship Id="rId5" Type="http://schemas.openxmlformats.org/officeDocument/2006/relationships/hyperlink" Target="https://www.owasp.org/index.php/Vulnerability" TargetMode="External"/><Relationship Id="rId4" Type="http://schemas.openxmlformats.org/officeDocument/2006/relationships/hyperlink" Target="https://www.owasp.org/index.php/Attack"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wasp.org/index.php/Threat_ag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483CAF8-FE4D-4EB5-8260-8BD879C221A9}" type="slidenum">
              <a:rPr lang="en-US" smtClean="0"/>
              <a:t>1</a:t>
            </a:fld>
            <a:endParaRPr lang="en-US"/>
          </a:p>
        </p:txBody>
      </p:sp>
    </p:spTree>
    <p:extLst>
      <p:ext uri="{BB962C8B-B14F-4D97-AF65-F5344CB8AC3E}">
        <p14:creationId xmlns:p14="http://schemas.microsoft.com/office/powerpoint/2010/main" val="69432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F301755-F7DA-4E19-BF9E-7CA587FF615D}" type="slidenum">
              <a:rPr lang="en-US" smtClean="0">
                <a:latin typeface="Arial" charset="0"/>
              </a:rPr>
              <a:pPr eaLnBrk="1" hangingPunct="1"/>
              <a:t>10</a:t>
            </a:fld>
            <a:endParaRPr lang="en-US" smtClean="0">
              <a:latin typeface="Arial" charset="0"/>
            </a:endParaRP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p:spPr>
        <p:txBody>
          <a:bodyPr/>
          <a:lstStyle/>
          <a:p>
            <a:endParaRPr lang="es-E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Revision</a:t>
            </a:r>
            <a:r>
              <a:rPr lang="es-ES" sz="1200" kern="1200" dirty="0" smtClean="0">
                <a:solidFill>
                  <a:schemeClr val="tx1"/>
                </a:solidFill>
                <a:effectLst/>
                <a:latin typeface="+mn-lt"/>
                <a:ea typeface="+mn-ea"/>
                <a:cs typeface="+mn-cs"/>
              </a:rPr>
              <a:t> de </a:t>
            </a:r>
            <a:r>
              <a:rPr lang="es-ES" sz="1200" kern="1200" dirty="0" err="1" smtClean="0">
                <a:solidFill>
                  <a:schemeClr val="tx1"/>
                </a:solidFill>
                <a:effectLst/>
                <a:latin typeface="+mn-lt"/>
                <a:ea typeface="+mn-ea"/>
                <a:cs typeface="+mn-cs"/>
              </a:rPr>
              <a:t>codigo:si</a:t>
            </a:r>
            <a:r>
              <a:rPr lang="es-ES" sz="1200" kern="1200" dirty="0" smtClean="0">
                <a:solidFill>
                  <a:schemeClr val="tx1"/>
                </a:solidFill>
                <a:effectLst/>
                <a:latin typeface="+mn-lt"/>
                <a:ea typeface="+mn-ea"/>
                <a:cs typeface="+mn-cs"/>
              </a:rPr>
              <a:t> quieres saber que es lo que está pasando realmente, vete directo a la fuente´´. Casi todos los expertos en seguridad están de acuerdo en que no hay nada mejor que ver realmente el código. Toda la información necesaria para identificar problemas de seguridad está en el código en algún lugar.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Pruebas de Intrusión. Las pruebas de intrusión se han convertido desde hace muchos años en una técnica común empleada para comprobar la seguridad de una red. También son conocidos comúnmente como pruebas de caja negra o hacking ético. Las pruebas de intrusión son esencialmente el ``arte´´ de comprobar una aplicación en ejecución remota, sin saber el funcionamiento interno de la aplicación, para encontrar vulnerabilidades de seguridad. Generalmente, el equipo de prueba de intrusión tendría acceso a una aplicación como si fuesen usuarios. Los probadores actúan como un atacante, e intentan encontrar y explotar vulnerabilidades. En muchos casos al encargado de las pruebas se le da una cuenta válida en el sistema. Mientras que las pruebas de intrusión han demostrado ser efectivos en seguridad de redes, la técnica no se traslada de forma natural al caso de aplicaciones. Cuando se realizan pruebas de intrusión en redes y sistemas operativos, la mayoría del trabajo se centra en encontrar y explotar vulnerabilidades conocidas en tecnologías específicas. Dado que las aplicaciones web son casi todas hechas a medida exclusivamente, las pruebas de intrusión en el campo de aplicaciones web es más similar a investigación pura. Se han desarrollado herramientas de las pruebas de intrusión para automatizar el proceso pero, de nuevo, por la naturaleza de las aplicaciones web, su eficacia es a menudo escasa. Actualmente muchas personas emplean pruebas de intrusión sobre aplicaciones web como su técnica de comprobación de seguridad principal. Aunque ciertamente tiene su lugar en un programa de pruebas, no creemos que deba ser considerado como la principal o única técnica. Gary McGraw [14] resumió bien las pruebas de intrusión cuando dijo ``Si suspendes una prueba de intrusión sabes que, de hecho, tienes un problema muy grave. Si pasas una prueba de intrusión no sabes si no tienes un problema muy grave´´. Sin embargo una prueba de intrusión enfocado (esto es, un test que intenta explotar vulnerabilidades conocidas detectadas en revisiones anteriores) puede ser de utilidad para detectar si alguna vulnerabilidad específica está realmente corregida en el código fuente desplegado en la web. </a:t>
            </a:r>
            <a:br>
              <a:rPr lang="es-ES" sz="1200" kern="1200" dirty="0" smtClean="0">
                <a:solidFill>
                  <a:schemeClr val="tx1"/>
                </a:solidFill>
                <a:effectLst/>
                <a:latin typeface="+mn-lt"/>
                <a:ea typeface="+mn-ea"/>
                <a:cs typeface="+mn-cs"/>
              </a:rPr>
            </a:br>
            <a:endParaRPr lang="es-UY"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E676D4D-7D17-4214-B989-A6525AAF53CF}" type="slidenum">
              <a:rPr lang="en-US" smtClean="0">
                <a:latin typeface="Arial" charset="0"/>
              </a:rPr>
              <a:pPr eaLnBrk="1" hangingPunct="1"/>
              <a:t>11</a:t>
            </a:fld>
            <a:endParaRPr lang="en-US" smtClean="0">
              <a:latin typeface="Arial" charset="0"/>
            </a:endParaRPr>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p:spPr>
        <p:txBody>
          <a:bodyPr/>
          <a:lstStyle/>
          <a:p>
            <a:r>
              <a:rPr lang="es-ES" sz="1200" kern="1200" dirty="0" smtClean="0">
                <a:solidFill>
                  <a:schemeClr val="tx1"/>
                </a:solidFill>
                <a:effectLst/>
                <a:latin typeface="+mn-lt"/>
                <a:ea typeface="+mn-ea"/>
                <a:cs typeface="+mn-cs"/>
              </a:rPr>
              <a:t>Con tantas técnicas y enfoques para comprobar la seguridad de tus aplicaciones web, puede resultar difícil comprender que técnicas usar y cuando usarlas. La experiencia muestra que no hay una respuesta correcta o incorrecta a cuales serían exactamente las técnicas que deberían usarse para construir un marco de pruebas. Las pruebas de intrusión, a pesar de su utilidad, no puede abordar efectivamente muchas de las incidencias que requieren ser comprobadas, y simplemente es insuficiente y demasiado tarde dentro del ciclo de desarrollo del software (SDLC). El enfoque correcto es uno equilibrado que incluya varias técnicas, Un enfoque equilibrado varía dependiendo de muchos factores, como la madurez del proceso de pruebas y la cultura corporativa. Sin embargo, se recomienda que un marco de pruebas equilibrado sea semejante a las representaciones mostradas en las Figuras 3 y 4. La siguiente figura muestra una representación típica proporcional superpuesta sobre el ciclo de vida de desarrollo del software. Es esencial para las compañías poner un mayor énfasis en las etapas iniciales de desarrollo. </a:t>
            </a:r>
            <a:endParaRPr lang="es-UY" sz="12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E676D4D-7D17-4214-B989-A6525AAF53CF}" type="slidenum">
              <a:rPr lang="en-US" smtClean="0">
                <a:latin typeface="Arial" charset="0"/>
              </a:rPr>
              <a:pPr eaLnBrk="1" hangingPunct="1"/>
              <a:t>12</a:t>
            </a:fld>
            <a:endParaRPr lang="en-US" smtClean="0">
              <a:latin typeface="Arial" charset="0"/>
            </a:endParaRPr>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p:spPr>
        <p:txBody>
          <a:bodyPr/>
          <a:lstStyle/>
          <a:p>
            <a:r>
              <a:rPr lang="es-ES" sz="1200" kern="1200" dirty="0" smtClean="0">
                <a:solidFill>
                  <a:schemeClr val="tx1"/>
                </a:solidFill>
                <a:effectLst/>
                <a:latin typeface="+mn-lt"/>
                <a:ea typeface="+mn-ea"/>
                <a:cs typeface="+mn-cs"/>
              </a:rPr>
              <a:t>Para mejorar la seguridad de las aplicaciones, se debe antes mejorar la </a:t>
            </a:r>
            <a:r>
              <a:rPr lang="es-ES" sz="1200" b="1" u="sng" kern="1200" dirty="0" smtClean="0">
                <a:solidFill>
                  <a:schemeClr val="tx1"/>
                </a:solidFill>
                <a:effectLst/>
                <a:latin typeface="+mn-lt"/>
                <a:ea typeface="+mn-ea"/>
                <a:cs typeface="+mn-cs"/>
              </a:rPr>
              <a:t>calidad de seguridad del software. </a:t>
            </a:r>
            <a:r>
              <a:rPr lang="es-ES" sz="1200" kern="1200" dirty="0" smtClean="0">
                <a:solidFill>
                  <a:schemeClr val="tx1"/>
                </a:solidFill>
                <a:effectLst/>
                <a:latin typeface="+mn-lt"/>
                <a:ea typeface="+mn-ea"/>
                <a:cs typeface="+mn-cs"/>
              </a:rPr>
              <a:t>Eso significa comprobar la seguridad en las fases de definición, diseño, desarrollo, implementación y mantenimiento, y no confiar en la costosa estrategia de esperar hasta que el código esté construido por completo.</a:t>
            </a:r>
            <a:endParaRPr lang="es-UY" sz="1200" kern="1200" dirty="0" smtClean="0">
              <a:solidFill>
                <a:schemeClr val="tx1"/>
              </a:solidFill>
              <a:effectLst/>
              <a:latin typeface="+mn-lt"/>
              <a:ea typeface="+mn-ea"/>
              <a:cs typeface="+mn-cs"/>
            </a:endParaRPr>
          </a:p>
          <a:p>
            <a:endParaRPr lang="es-UY"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170B140-9682-45A2-AF04-01982E5B0A34}" type="slidenum">
              <a:rPr lang="en-US" smtClean="0">
                <a:latin typeface="Arial" charset="0"/>
              </a:rPr>
              <a:pPr eaLnBrk="1" hangingPunct="1"/>
              <a:t>13</a:t>
            </a:fld>
            <a:endParaRPr lang="en-US" smtClean="0">
              <a:latin typeface="Arial" charset="0"/>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p:spPr>
        <p:txBody>
          <a:bodyPr/>
          <a:lstStyle/>
          <a:p>
            <a:r>
              <a:rPr lang="es-ES" dirty="0" smtClean="0"/>
              <a:t>Si la aplicación va a ser desarrollada en JAVA, es esencial que haya un estándar de programación segura en Java. Si la aplicación va a usar criptografía, es esencial que haya un estándar de criptografía. Ninguna política o estándar puede cubrir todas las situaciones con las que se enfrentará un equipo de desarrollo. Documentando las incidencias comunes y predecibles, habrá menos decisiones que afrontar durante el proceso de desarrollo.  </a:t>
            </a:r>
          </a:p>
          <a:p>
            <a:endParaRPr lang="es-UY" dirty="0" smtClean="0"/>
          </a:p>
          <a:p>
            <a:r>
              <a:rPr lang="es-UY" dirty="0" smtClean="0"/>
              <a:t>Una </a:t>
            </a:r>
            <a:r>
              <a:rPr lang="es-UY" dirty="0" err="1" smtClean="0"/>
              <a:t>politica</a:t>
            </a:r>
            <a:r>
              <a:rPr lang="es-UY" dirty="0" smtClean="0"/>
              <a:t> de seguridad por ejemplo debe de estar compuesta</a:t>
            </a:r>
            <a:r>
              <a:rPr lang="es-UY" baseline="0" dirty="0" smtClean="0"/>
              <a:t> por: Principios  y </a:t>
            </a:r>
            <a:r>
              <a:rPr lang="es-UY" baseline="0" dirty="0" err="1" smtClean="0"/>
              <a:t>politicas</a:t>
            </a:r>
            <a:r>
              <a:rPr lang="es-UY" baseline="0" dirty="0" smtClean="0"/>
              <a:t> de seguridad de la </a:t>
            </a:r>
            <a:r>
              <a:rPr lang="es-UY" baseline="0" dirty="0" err="1" smtClean="0"/>
              <a:t>informacion</a:t>
            </a:r>
            <a:r>
              <a:rPr lang="es-UY" baseline="0" dirty="0" smtClean="0"/>
              <a:t>, confidencialidad de claves e </a:t>
            </a:r>
            <a:r>
              <a:rPr lang="es-UY" baseline="0" dirty="0" err="1" smtClean="0"/>
              <a:t>identificaion</a:t>
            </a:r>
            <a:r>
              <a:rPr lang="es-UY" baseline="0" dirty="0" smtClean="0"/>
              <a:t> de usuario, requerimientos </a:t>
            </a:r>
            <a:r>
              <a:rPr lang="es-UY" baseline="0" dirty="0" err="1" smtClean="0"/>
              <a:t>minimos</a:t>
            </a:r>
            <a:r>
              <a:rPr lang="es-UY" baseline="0" dirty="0" smtClean="0"/>
              <a:t> de seguridad y un punto no menos importante, se dejar claro que pasa si un empleado no cumple con la misma (por ejemplo sanciones disciplinarias y se puede llegar hasta el despido con causa justa)</a:t>
            </a:r>
            <a:endParaRPr lang="es-UY" dirty="0" smtClean="0"/>
          </a:p>
          <a:p>
            <a:endParaRPr lang="es-UY"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388BA42-927B-4FBA-93B1-0C04576A47C9}" type="slidenum">
              <a:rPr lang="en-US" smtClean="0">
                <a:latin typeface="Arial" charset="0"/>
              </a:rPr>
              <a:pPr eaLnBrk="1" hangingPunct="1"/>
              <a:t>14</a:t>
            </a:fld>
            <a:endParaRPr lang="en-US" smtClean="0">
              <a:latin typeface="Arial" charset="0"/>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cap="all" dirty="0" smtClean="0">
                <a:solidFill>
                  <a:schemeClr val="tx1"/>
                </a:solidFill>
                <a:effectLst/>
                <a:latin typeface="+mn-lt"/>
                <a:ea typeface="+mn-ea"/>
                <a:cs typeface="+mn-cs"/>
              </a:rPr>
              <a:t>Fase 2A: Revisión de </a:t>
            </a:r>
            <a:r>
              <a:rPr lang="es-UY" sz="1200" b="1" kern="1200" cap="all" dirty="0" smtClean="0">
                <a:solidFill>
                  <a:schemeClr val="tx1"/>
                </a:solidFill>
                <a:effectLst/>
                <a:latin typeface="+mn-lt"/>
                <a:ea typeface="+mn-ea"/>
                <a:cs typeface="+mn-cs"/>
              </a:rPr>
              <a:t>los requisitos de seguridad.</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requisitos de seguridad definen como funciona una aplicación desde una perspectiva de la seguridad. Es indispensable que los requisitos de seguridad sean probados. Probar, en este caso, significa comprobar los supuestos realizados en los requisitos, y comprobar si hay deficiencias en las definiciones de los requisitos.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ejemplo, si hay un requisito de seguridad que indica que los usuarios deben estar registrados antes de tener acceso a la sección de Documentos de un </a:t>
            </a:r>
            <a:r>
              <a:rPr lang="es-ES" sz="1200" kern="1200" dirty="0" err="1" smtClean="0">
                <a:solidFill>
                  <a:schemeClr val="tx1"/>
                </a:solidFill>
                <a:effectLst/>
                <a:latin typeface="+mn-lt"/>
                <a:ea typeface="+mn-ea"/>
                <a:cs typeface="+mn-cs"/>
              </a:rPr>
              <a:t>site</a:t>
            </a:r>
            <a:r>
              <a:rPr lang="es-ES" sz="1200" kern="1200" dirty="0" smtClean="0">
                <a:solidFill>
                  <a:schemeClr val="tx1"/>
                </a:solidFill>
                <a:effectLst/>
                <a:latin typeface="+mn-lt"/>
                <a:ea typeface="+mn-ea"/>
                <a:cs typeface="+mn-cs"/>
              </a:rPr>
              <a:t>, ¿Significa que el usuario debe estar registrado con el sistema, o debe estar autenticado? Asegúrate de que los requisitos sea lo menos ambiguo posible.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 la hora de buscar inconsistencias en los requisitos, ten en cuenta mecanismos de seguridad como: </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Gestión de Usuarios (reinicio de contraseñas, etc.)</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Autenticación</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Autorización</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Confidencialidad de los Datos</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Integridad</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Contabilidad</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Gestión de Sesiones</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Seguridad de Transporte</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Segregación de Sistemas en Niveles</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Privacidad </a:t>
            </a:r>
          </a:p>
          <a:p>
            <a:pPr lvl="0"/>
            <a:endParaRPr lang="es-ES" sz="1200" kern="1200" dirty="0" smtClean="0">
              <a:solidFill>
                <a:schemeClr val="tx1"/>
              </a:solidFill>
              <a:effectLst/>
              <a:latin typeface="+mn-lt"/>
              <a:ea typeface="+mn-ea"/>
              <a:cs typeface="+mn-cs"/>
            </a:endParaRPr>
          </a:p>
          <a:p>
            <a:r>
              <a:rPr lang="es-ES" sz="1200" b="1" kern="1200" cap="all" dirty="0" smtClean="0">
                <a:solidFill>
                  <a:schemeClr val="tx1"/>
                </a:solidFill>
                <a:effectLst/>
                <a:latin typeface="+mn-lt"/>
                <a:ea typeface="+mn-ea"/>
                <a:cs typeface="+mn-cs"/>
              </a:rPr>
              <a:t>Fase 2B: Revisión de Diseño Y Arquitectura</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aplicaciones deberían tener una arquitectura y diseño documentados. Por documentados nos referimos a modelos, documentos de texto y semejantes. Es indispensable comprobar estos elementos para asegurar que el diseño y la arquitectura imponen un nivel de seguridad adecuado al definido en los requisitos.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Identificar fallos de seguridad en la fase de diseño no es solo una de las fases más efectiva por costes a la hora de identificar errores, sino que también puede ser la fase más efectiva para realizar cambios. Por ejemplo, ser capaz de identificar que el diseño precisa realizar decisiones de autorización en varias fases; puede ser adecuado considerar un componente de autorización centralizado.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la aplicación realiza validación de datos en múltiples fases, puede ser adecuado desarrollar un marco de validación centralizado (realizar la validación de entradas en un solo lugar en vez de en cientos, es mucho más sencillo).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se descubren vulnerabilidades, deberían serle transmitidas al arquitecto del sistema, en busca de soluciones alternativas.</a:t>
            </a:r>
            <a:endParaRPr lang="es-UY" sz="1200" kern="1200" dirty="0" smtClean="0">
              <a:solidFill>
                <a:schemeClr val="tx1"/>
              </a:solidFill>
              <a:effectLst/>
              <a:latin typeface="+mn-lt"/>
              <a:ea typeface="+mn-ea"/>
              <a:cs typeface="+mn-cs"/>
            </a:endParaRPr>
          </a:p>
          <a:p>
            <a:r>
              <a:rPr lang="es-ES" sz="1200" b="1" kern="1200" cap="all" dirty="0" smtClean="0">
                <a:solidFill>
                  <a:schemeClr val="tx1"/>
                </a:solidFill>
                <a:effectLst/>
                <a:latin typeface="+mn-lt"/>
                <a:ea typeface="+mn-ea"/>
                <a:cs typeface="+mn-cs"/>
              </a:rPr>
              <a:t>Fase 2C: Creación y Revisión de Modelos UML</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vez completados el diseño y arquitectura, construye modelos de Lenguaje Unificado de Modelado (de ahora en adelante y por sus siglas en inglés, </a:t>
            </a:r>
            <a:r>
              <a:rPr lang="es-ES" sz="1200" kern="1200" dirty="0" err="1" smtClean="0">
                <a:solidFill>
                  <a:schemeClr val="tx1"/>
                </a:solidFill>
                <a:effectLst/>
                <a:latin typeface="+mn-lt"/>
                <a:ea typeface="+mn-ea"/>
                <a:cs typeface="+mn-cs"/>
              </a:rPr>
              <a:t>Unified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Modeling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Language</a:t>
            </a:r>
            <a:r>
              <a:rPr lang="es-ES" sz="1200" kern="1200" dirty="0" smtClean="0">
                <a:solidFill>
                  <a:schemeClr val="tx1"/>
                </a:solidFill>
                <a:effectLst/>
                <a:latin typeface="+mn-lt"/>
                <a:ea typeface="+mn-ea"/>
                <a:cs typeface="+mn-cs"/>
              </a:rPr>
              <a:t>, UML), que describan como funciona la aplicación. En algunos cosas, pueden estar ya disponibles. Emplea estos modelos para confirmar junto a los diseñadores de sistemas una comprensión exacta de como funciona la aplicación. Si se descubre alguna vulnerabilidad, debería serle transmitida al arquitecto del sistema para buscar soluciones alternativas. </a:t>
            </a:r>
            <a:endParaRPr lang="es-UY" sz="1200" kern="1200" dirty="0" smtClean="0">
              <a:solidFill>
                <a:schemeClr val="tx1"/>
              </a:solidFill>
              <a:effectLst/>
              <a:latin typeface="+mn-lt"/>
              <a:ea typeface="+mn-ea"/>
              <a:cs typeface="+mn-cs"/>
            </a:endParaRPr>
          </a:p>
          <a:p>
            <a:r>
              <a:rPr lang="es-ES" sz="1200" b="1" kern="1200" cap="all" dirty="0" smtClean="0">
                <a:solidFill>
                  <a:schemeClr val="tx1"/>
                </a:solidFill>
                <a:effectLst/>
                <a:latin typeface="+mn-lt"/>
                <a:ea typeface="+mn-ea"/>
                <a:cs typeface="+mn-cs"/>
              </a:rPr>
              <a:t>Fase 2D: Creación y Revisión de Modelos de Amenaza</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Con las revisiones de diseño y arquitectura en mano, y con los modelos UML explicando como funciona el sistema exactamente, es hora de acometer un ejercicio de modelado de amenazas. Desarrolla escenarios de amenaza realistas. Analiza el diseño y la arquitectura para asegurarte de que esas amenazas son mitigadas, aceptadas por negocio, o asignadas a terceros, como puede ser una aseguradora. Cuando las amenazas identificadas no tienen estrategias de mitigación, revisa el diseño y la arquitectura con los arquitectos de los sistemas para modificar el diseño. </a:t>
            </a:r>
            <a:endParaRPr lang="es-UY" sz="1200" kern="1200" dirty="0" smtClean="0">
              <a:solidFill>
                <a:schemeClr val="tx1"/>
              </a:solidFill>
              <a:effectLst/>
              <a:latin typeface="+mn-lt"/>
              <a:ea typeface="+mn-ea"/>
              <a:cs typeface="+mn-cs"/>
            </a:endParaRPr>
          </a:p>
          <a:p>
            <a:pPr lvl="0"/>
            <a:endParaRPr lang="es-UY" sz="1200"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8B21925-EF31-48A9-83DF-D9F8D3C4D38C}" type="slidenum">
              <a:rPr lang="en-US" smtClean="0">
                <a:latin typeface="Arial" charset="0"/>
              </a:rPr>
              <a:pPr eaLnBrk="1" hangingPunct="1"/>
              <a:t>15</a:t>
            </a:fld>
            <a:endParaRPr lang="en-US" smtClean="0">
              <a:latin typeface="Arial" charset="0"/>
            </a:endParaRPr>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p:spPr>
        <p:txBody>
          <a:bodyPr/>
          <a:lstStyle/>
          <a:p>
            <a:r>
              <a:rPr lang="es-ES" sz="1200" b="1" kern="1200" cap="all" dirty="0" smtClean="0">
                <a:solidFill>
                  <a:schemeClr val="tx1"/>
                </a:solidFill>
                <a:effectLst/>
                <a:latin typeface="+mn-lt"/>
                <a:ea typeface="+mn-ea"/>
                <a:cs typeface="+mn-cs"/>
              </a:rPr>
              <a:t>Fase </a:t>
            </a:r>
            <a:r>
              <a:rPr lang="es-ES" sz="1200" b="1" kern="1200" cap="all" dirty="0" smtClean="0">
                <a:solidFill>
                  <a:schemeClr val="tx1"/>
                </a:solidFill>
                <a:effectLst/>
                <a:latin typeface="+mn-lt"/>
                <a:ea typeface="+mn-ea"/>
                <a:cs typeface="+mn-cs"/>
              </a:rPr>
              <a:t>3A: Inspección de Código por Fases</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equipo de seguridad debería realizar una inspección del código por fases con los desarrolladores y, en algunos casos, con los arquitectos del sistema. Una inspección de código por fases es una inspección del código a alto nivel, en la que los desarrolladores pueden explicar el flujo y lógica del código. Permite al equipo de revisión de código obtener una comprensión general del código fuente, y permite a los desarrolladores explicar porque se han desarrollado ciertos elementos de un modo en particular.</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propósito de una inspección de este tipo no es realizar una revisión del código, sino entender el flujo de programación a alto nivel, su esquema y la estructura del código que conforma la aplicación. </a:t>
            </a:r>
            <a:endParaRPr lang="es-UY" sz="1200" kern="1200" dirty="0" smtClean="0">
              <a:solidFill>
                <a:schemeClr val="tx1"/>
              </a:solidFill>
              <a:effectLst/>
              <a:latin typeface="+mn-lt"/>
              <a:ea typeface="+mn-ea"/>
              <a:cs typeface="+mn-cs"/>
            </a:endParaRPr>
          </a:p>
          <a:p>
            <a:r>
              <a:rPr lang="es-ES" sz="1200" b="1" kern="1200" cap="all" dirty="0" smtClean="0">
                <a:solidFill>
                  <a:schemeClr val="tx1"/>
                </a:solidFill>
                <a:effectLst/>
                <a:latin typeface="+mn-lt"/>
                <a:ea typeface="+mn-ea"/>
                <a:cs typeface="+mn-cs"/>
              </a:rPr>
              <a:t>Fase 3B: Revisiones de Código</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Con una buena comprensión de como está estructurado el código y porque ciertas cosas han sido programados como lo han sido, el probador puede examinar ahora el código real en busca de defectos de seguridad.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revisiones de código estático validarán el código contra una serie de listas de comprobación, que incluyen:</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Requisitos de negocio de disponibilidad, confidencialidad e integridad.</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Guía del OWASP o Lista de Comprobación de los Top 10 (dependiendo del nivel de detalle de la revisión) de exposición técnica.</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Incidencias específicas relativas al lenguaje o marco de trabajo en uso, como el </a:t>
            </a:r>
            <a:r>
              <a:rPr lang="es-ES" sz="1200" kern="1200" dirty="0" err="1" smtClean="0">
                <a:solidFill>
                  <a:schemeClr val="tx1"/>
                </a:solidFill>
                <a:effectLst/>
                <a:latin typeface="+mn-lt"/>
                <a:ea typeface="+mn-ea"/>
                <a:cs typeface="+mn-cs"/>
              </a:rPr>
              <a:t>Scarlet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paper</a:t>
            </a:r>
            <a:r>
              <a:rPr lang="es-ES" sz="1200" kern="1200" dirty="0" smtClean="0">
                <a:solidFill>
                  <a:schemeClr val="tx1"/>
                </a:solidFill>
                <a:effectLst/>
                <a:latin typeface="+mn-lt"/>
                <a:ea typeface="+mn-ea"/>
                <a:cs typeface="+mn-cs"/>
              </a:rPr>
              <a:t> para PHP o las Microsoft </a:t>
            </a:r>
            <a:r>
              <a:rPr lang="es-ES" sz="1200" kern="1200" dirty="0" err="1" smtClean="0">
                <a:solidFill>
                  <a:schemeClr val="tx1"/>
                </a:solidFill>
                <a:effectLst/>
                <a:latin typeface="+mn-lt"/>
                <a:ea typeface="+mn-ea"/>
                <a:cs typeface="+mn-cs"/>
              </a:rPr>
              <a:t>Secure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Coding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checklists</a:t>
            </a:r>
            <a:r>
              <a:rPr lang="es-ES" sz="1200" kern="1200" dirty="0" smtClean="0">
                <a:solidFill>
                  <a:schemeClr val="tx1"/>
                </a:solidFill>
                <a:effectLst/>
                <a:latin typeface="+mn-lt"/>
                <a:ea typeface="+mn-ea"/>
                <a:cs typeface="+mn-cs"/>
              </a:rPr>
              <a:t> para ASP.NET.</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Cualquier requisito específico de la industria, como </a:t>
            </a:r>
            <a:r>
              <a:rPr lang="es-ES" sz="1200" kern="1200" dirty="0" err="1" smtClean="0">
                <a:solidFill>
                  <a:schemeClr val="tx1"/>
                </a:solidFill>
                <a:effectLst/>
                <a:latin typeface="+mn-lt"/>
                <a:ea typeface="+mn-ea"/>
                <a:cs typeface="+mn-cs"/>
              </a:rPr>
              <a:t>Sarbanes-Oxley</a:t>
            </a:r>
            <a:r>
              <a:rPr lang="es-ES" sz="1200" kern="1200" dirty="0" smtClean="0">
                <a:solidFill>
                  <a:schemeClr val="tx1"/>
                </a:solidFill>
                <a:effectLst/>
                <a:latin typeface="+mn-lt"/>
                <a:ea typeface="+mn-ea"/>
                <a:cs typeface="+mn-cs"/>
              </a:rPr>
              <a:t> 404, COPPA, ISO 17799, APRA, HIPAA, Visa Merchant </a:t>
            </a:r>
            <a:r>
              <a:rPr lang="es-ES" sz="1200" kern="1200" dirty="0" err="1" smtClean="0">
                <a:solidFill>
                  <a:schemeClr val="tx1"/>
                </a:solidFill>
                <a:effectLst/>
                <a:latin typeface="+mn-lt"/>
                <a:ea typeface="+mn-ea"/>
                <a:cs typeface="+mn-cs"/>
              </a:rPr>
              <a:t>guidelines</a:t>
            </a:r>
            <a:r>
              <a:rPr lang="es-ES" sz="1200" kern="1200" dirty="0" smtClean="0">
                <a:solidFill>
                  <a:schemeClr val="tx1"/>
                </a:solidFill>
                <a:effectLst/>
                <a:latin typeface="+mn-lt"/>
                <a:ea typeface="+mn-ea"/>
                <a:cs typeface="+mn-cs"/>
              </a:rPr>
              <a:t> o cualquier otro régimen regulatorio.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Hablando en términos de retorno de los recursos invertidos, la mayoría de las veces las revisiones de código estático producen un retorno de mayor calidad que ningún otro método de revisión de seguridad, y se apoyan menos en el conocimiento y capacidad del revisor, dentro de lo posible. Sin embargo, no son una bala de plata, y necesitan ser consideradas cuidadosamente dentro de un régimen de pruebas que cubra todo el espectro de posibilidades.</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Para más detalles acerca de las listas de comprobación OWASP, véase la Guía OWASP para </a:t>
            </a:r>
            <a:r>
              <a:rPr lang="es-ES" sz="1200" kern="1200" dirty="0" err="1" smtClean="0">
                <a:solidFill>
                  <a:schemeClr val="tx1"/>
                </a:solidFill>
                <a:effectLst/>
                <a:latin typeface="+mn-lt"/>
                <a:ea typeface="+mn-ea"/>
                <a:cs typeface="+mn-cs"/>
              </a:rPr>
              <a:t>Securizar</a:t>
            </a:r>
            <a:r>
              <a:rPr lang="es-ES" sz="1200" kern="1200" dirty="0" smtClean="0">
                <a:solidFill>
                  <a:schemeClr val="tx1"/>
                </a:solidFill>
                <a:effectLst/>
                <a:latin typeface="+mn-lt"/>
                <a:ea typeface="+mn-ea"/>
                <a:cs typeface="+mn-cs"/>
              </a:rPr>
              <a:t> Aplicaciones Web, o la última edición del Top 10 del OWASP.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UY" sz="1200" kern="1200" dirty="0" smtClean="0">
              <a:solidFill>
                <a:schemeClr val="tx1"/>
              </a:solidFill>
              <a:effectLst/>
              <a:latin typeface="+mn-lt"/>
              <a:ea typeface="+mn-ea"/>
              <a:cs typeface="+mn-cs"/>
            </a:endParaRP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1BBE9A0-8A27-4E75-85D9-E1657D9F5C93}" type="slidenum">
              <a:rPr lang="en-US" smtClean="0">
                <a:latin typeface="Arial" charset="0"/>
              </a:rPr>
              <a:pPr eaLnBrk="1" hangingPunct="1"/>
              <a:t>16</a:t>
            </a:fld>
            <a:endParaRPr lang="en-US" smtClean="0">
              <a:latin typeface="Arial" charset="0"/>
            </a:endParaRPr>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p:spPr>
        <p:txBody>
          <a:bodyPr/>
          <a:lstStyle/>
          <a:p>
            <a:r>
              <a:rPr lang="es-ES" sz="1200" b="1" kern="1200" cap="all" dirty="0" smtClean="0">
                <a:solidFill>
                  <a:schemeClr val="tx1"/>
                </a:solidFill>
                <a:effectLst/>
                <a:latin typeface="+mn-lt"/>
                <a:ea typeface="+mn-ea"/>
                <a:cs typeface="+mn-cs"/>
              </a:rPr>
              <a:t>Fase 4A: Pruebas de INTRUSIÓN EN Aplicaciones</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Tras haber comprobado los requisitos, analizado el diseño y realizado la revisión de código, debería asumirse que se han identificado todas las incidencias. Con suerte, ese será el caso, pero las pruebas de intrusión en la aplicación después de que haya sido </a:t>
            </a:r>
            <a:r>
              <a:rPr lang="es-ES" sz="1200" kern="1200" dirty="0" err="1" smtClean="0">
                <a:solidFill>
                  <a:schemeClr val="tx1"/>
                </a:solidFill>
                <a:effectLst/>
                <a:latin typeface="+mn-lt"/>
                <a:ea typeface="+mn-ea"/>
                <a:cs typeface="+mn-cs"/>
              </a:rPr>
              <a:t>sido</a:t>
            </a:r>
            <a:r>
              <a:rPr lang="es-ES" sz="1200" kern="1200" dirty="0" smtClean="0">
                <a:solidFill>
                  <a:schemeClr val="tx1"/>
                </a:solidFill>
                <a:effectLst/>
                <a:latin typeface="+mn-lt"/>
                <a:ea typeface="+mn-ea"/>
                <a:cs typeface="+mn-cs"/>
              </a:rPr>
              <a:t> implementada nos proporciona una última comprobación para asegurarnos de que no se nos ha olvidado nada. </a:t>
            </a:r>
            <a:endParaRPr lang="es-UY" sz="1200" kern="1200" dirty="0" smtClean="0">
              <a:solidFill>
                <a:schemeClr val="tx1"/>
              </a:solidFill>
              <a:effectLst/>
              <a:latin typeface="+mn-lt"/>
              <a:ea typeface="+mn-ea"/>
              <a:cs typeface="+mn-cs"/>
            </a:endParaRPr>
          </a:p>
          <a:p>
            <a:r>
              <a:rPr lang="es-ES" sz="1200" b="1" kern="1200" cap="all" dirty="0" smtClean="0">
                <a:solidFill>
                  <a:schemeClr val="tx1"/>
                </a:solidFill>
                <a:effectLst/>
                <a:latin typeface="+mn-lt"/>
                <a:ea typeface="+mn-ea"/>
                <a:cs typeface="+mn-cs"/>
              </a:rPr>
              <a:t>Fase 4B: Comprobación de Gestión de Configuraciones</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prueba de intrusión de la aplicación debería incluir la comprobación de como se implementó y </a:t>
            </a:r>
            <a:r>
              <a:rPr lang="es-ES" sz="1200" kern="1200" dirty="0" err="1" smtClean="0">
                <a:solidFill>
                  <a:schemeClr val="tx1"/>
                </a:solidFill>
                <a:effectLst/>
                <a:latin typeface="+mn-lt"/>
                <a:ea typeface="+mn-ea"/>
                <a:cs typeface="+mn-cs"/>
              </a:rPr>
              <a:t>securizó</a:t>
            </a:r>
            <a:r>
              <a:rPr lang="es-ES" sz="1200" kern="1200" dirty="0" smtClean="0">
                <a:solidFill>
                  <a:schemeClr val="tx1"/>
                </a:solidFill>
                <a:effectLst/>
                <a:latin typeface="+mn-lt"/>
                <a:ea typeface="+mn-ea"/>
                <a:cs typeface="+mn-cs"/>
              </a:rPr>
              <a:t> su infraestructura. Aunque la aplicación puede ser segura, un pequeño detalle de la configuración podría estar en una etapa de instalación predeterminada, y ser vulnerable a explotación.</a:t>
            </a:r>
            <a:endParaRPr lang="es-UY" sz="12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DA8AD92-D893-4B9E-B29E-D3B051BC85BF}" type="slidenum">
              <a:rPr lang="en-US" smtClean="0">
                <a:latin typeface="Arial" charset="0"/>
              </a:rPr>
              <a:pPr eaLnBrk="1" hangingPunct="1"/>
              <a:t>17</a:t>
            </a:fld>
            <a:endParaRPr lang="en-US" smtClean="0">
              <a:latin typeface="Arial" charset="0"/>
            </a:endParaRPr>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p:spPr>
        <p:txBody>
          <a:bodyPr/>
          <a:lstStyle/>
          <a:p>
            <a:r>
              <a:rPr lang="es-ES" sz="1200" kern="1200" dirty="0" smtClean="0">
                <a:solidFill>
                  <a:schemeClr val="tx1"/>
                </a:solidFill>
                <a:effectLst/>
                <a:latin typeface="+mn-lt"/>
                <a:ea typeface="+mn-ea"/>
                <a:cs typeface="+mn-cs"/>
              </a:rPr>
              <a:t>Debe existir un proceso que detalle como es gestionada la sección operativa de la aplicación y su infraestructura. </a:t>
            </a:r>
            <a:endParaRPr lang="es-UY" sz="1200" kern="1200" dirty="0" smtClean="0">
              <a:solidFill>
                <a:schemeClr val="tx1"/>
              </a:solidFill>
              <a:effectLst/>
              <a:latin typeface="+mn-lt"/>
              <a:ea typeface="+mn-ea"/>
              <a:cs typeface="+mn-cs"/>
            </a:endParaRPr>
          </a:p>
          <a:p>
            <a:r>
              <a:rPr lang="es-ES" sz="1200" b="1" kern="1200" cap="all" dirty="0" smtClean="0">
                <a:solidFill>
                  <a:schemeClr val="tx1"/>
                </a:solidFill>
                <a:effectLst/>
                <a:latin typeface="+mn-lt"/>
                <a:ea typeface="+mn-ea"/>
                <a:cs typeface="+mn-cs"/>
              </a:rPr>
              <a:t>Fase 5B: Ejecución de Comprobaciones Periódicas de Mantenimiento</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Deberían realizarse comprobaciones de mantenimiento mensuales o trimestrales, sobre la aplicación e infraestructura, para asegurar que no se han introducido nuevos riesgos de seguridad y que el nivel de seguridad sigue intacto. </a:t>
            </a:r>
            <a:endParaRPr lang="es-UY" sz="1200" kern="1200" dirty="0" smtClean="0">
              <a:solidFill>
                <a:schemeClr val="tx1"/>
              </a:solidFill>
              <a:effectLst/>
              <a:latin typeface="+mn-lt"/>
              <a:ea typeface="+mn-ea"/>
              <a:cs typeface="+mn-cs"/>
            </a:endParaRPr>
          </a:p>
          <a:p>
            <a:r>
              <a:rPr lang="es-ES" sz="1200" b="1" kern="1200" cap="all" dirty="0" smtClean="0">
                <a:solidFill>
                  <a:schemeClr val="tx1"/>
                </a:solidFill>
                <a:effectLst/>
                <a:latin typeface="+mn-lt"/>
                <a:ea typeface="+mn-ea"/>
                <a:cs typeface="+mn-cs"/>
              </a:rPr>
              <a:t>Fase 5C: Asegurar la Verificación de Cambios</a:t>
            </a:r>
            <a:endParaRPr lang="es-UY" sz="1200" b="1" kern="1200" cap="all"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Después de que cada cambio haya sido aprobado, testeado en el entorno de QA e implementado en el entorno de producción, es vital que como parte del proceso de gestión de cambios, el cambio sea comprobado para asegurar que el nivel de seguridad no haya sido afectado por dicho cambio. </a:t>
            </a:r>
            <a:endParaRPr lang="es-UY"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E64944D-F55F-41EA-A448-DD04D79F20D8}" type="slidenum">
              <a:rPr lang="en-US" smtClean="0">
                <a:latin typeface="Arial" charset="0"/>
              </a:rPr>
              <a:pPr eaLnBrk="1" hangingPunct="1"/>
              <a:t>18</a:t>
            </a:fld>
            <a:endParaRPr lang="en-US" smtClean="0">
              <a:latin typeface="Arial" charset="0"/>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p:txBody>
          <a:bodyPr/>
          <a:lstStyle/>
          <a:p>
            <a:pPr>
              <a:defRPr/>
            </a:pPr>
            <a:r>
              <a:rPr lang="es-ES" b="1" cap="all" dirty="0" smtClean="0"/>
              <a:t>4.1 Introducción y objetivos</a:t>
            </a:r>
            <a:endParaRPr lang="es-UY" b="1" cap="all" dirty="0" smtClean="0"/>
          </a:p>
          <a:p>
            <a:pPr>
              <a:defRPr/>
            </a:pPr>
            <a:r>
              <a:rPr lang="es-ES" b="1" dirty="0" smtClean="0"/>
              <a:t>¿Que es una prueba de intrusión de aplicación web?</a:t>
            </a:r>
            <a:r>
              <a:rPr lang="es-ES" dirty="0" smtClean="0"/>
              <a:t/>
            </a:r>
            <a:br>
              <a:rPr lang="es-ES" dirty="0" smtClean="0"/>
            </a:br>
            <a:r>
              <a:rPr lang="es-ES" dirty="0" smtClean="0"/>
              <a:t>Una prueba  de intrusión o intrusión es un método de evaluación de la seguridad de un sistema de ordenadores o una red mediante la simulación de un ataque. Una prueba de intrusión de aplicación web está enfocada solamente a evaluar la seguridad de una aplicación web.</a:t>
            </a:r>
            <a:endParaRPr lang="es-UY" dirty="0" smtClean="0"/>
          </a:p>
          <a:p>
            <a:pPr>
              <a:defRPr/>
            </a:pPr>
            <a:r>
              <a:rPr lang="es-ES" dirty="0" smtClean="0"/>
              <a:t>El proceso conlleva un análisis activo de la aplicación en busca de cualquier debilidad, fallos técnicos o vulnerabilidades. Cualquier incidencia de seguridad que sea encontrada será presentada al propietario del sistema, junto con una evaluación de su impacto, y a menudo con una propuesta para su mitigación o una solución técnica. </a:t>
            </a:r>
            <a:endParaRPr lang="es-UY" dirty="0" smtClean="0"/>
          </a:p>
          <a:p>
            <a:pPr>
              <a:defRPr/>
            </a:pPr>
            <a:r>
              <a:rPr lang="es-ES" b="1" dirty="0" smtClean="0"/>
              <a:t>¿Qué es una vulnerabilidad?</a:t>
            </a:r>
            <a:endParaRPr lang="es-UY" dirty="0" smtClean="0"/>
          </a:p>
          <a:p>
            <a:pPr>
              <a:defRPr/>
            </a:pPr>
            <a:r>
              <a:rPr lang="es-ES" dirty="0" smtClean="0"/>
              <a:t>Dado que una aplicación posee un conjunto de activos (recursos de valor como los datos en una base de datos o en el sistema de archivos), una vulnerabilidad es una debilidad en un activo que hace posible a una amenaza. Así que una amenaza es un caso potencial que puede dañar un activo mediante la explotación de una vulnerabilidad. Un test es una acción que tiende a mostrar una vulnerabilidad en la aplicación. </a:t>
            </a:r>
            <a:endParaRPr lang="es-UY" dirty="0" smtClean="0"/>
          </a:p>
          <a:p>
            <a:pPr>
              <a:defRPr/>
            </a:pPr>
            <a:r>
              <a:rPr lang="es-ES" b="1" dirty="0" smtClean="0"/>
              <a:t>¿Qué es la metodología de pruebas OWASP?</a:t>
            </a:r>
            <a:endParaRPr lang="es-UY" dirty="0" smtClean="0"/>
          </a:p>
          <a:p>
            <a:pPr>
              <a:defRPr/>
            </a:pPr>
            <a:r>
              <a:rPr lang="es-ES" dirty="0" smtClean="0"/>
              <a:t>Las pruebas de intrusión nunca serán una ciencia exacta mediante la cual se pueda definir una lista completa de todas las incidencias posibles que deberían ser comprobadas. De hecho, las pruebas de intrusión son sólo una técnica apropiada para comprobar la seguridad de aplicaciones web bajo ciertas circunstancias.</a:t>
            </a:r>
            <a:br>
              <a:rPr lang="es-ES" dirty="0" smtClean="0"/>
            </a:br>
            <a:r>
              <a:rPr lang="es-ES" dirty="0" smtClean="0"/>
              <a:t>El objetivo es recopilar todas las técnicas de comprobación posibles, explicarlas y mantener la guía actualizada. La metodología de pruebas de intrusión de aplicación web OWASP se basa en un enfoque / acercamiento de caja negra. La persona que realiza las pruebas tiene poca, o ninguna, información sobre la aplicación que va a ser comprobada. El modelo de pruebas consta de: </a:t>
            </a:r>
            <a:endParaRPr lang="es-UY" dirty="0" smtClean="0"/>
          </a:p>
          <a:p>
            <a:pPr>
              <a:defRPr/>
            </a:pPr>
            <a:r>
              <a:rPr lang="es-ES" dirty="0" smtClean="0"/>
              <a:t>Auditor: La persona que realiza las actividades de comprobación </a:t>
            </a:r>
            <a:endParaRPr lang="es-UY" dirty="0" smtClean="0"/>
          </a:p>
          <a:p>
            <a:pPr>
              <a:defRPr/>
            </a:pPr>
            <a:r>
              <a:rPr lang="es-ES" dirty="0" smtClean="0"/>
              <a:t>Herramientas y metodología: El núcleo de este proyecto de guía de pruebas</a:t>
            </a:r>
            <a:endParaRPr lang="es-UY" dirty="0" smtClean="0"/>
          </a:p>
          <a:p>
            <a:pPr>
              <a:defRPr/>
            </a:pPr>
            <a:r>
              <a:rPr lang="es-ES" dirty="0" smtClean="0"/>
              <a:t>Aplicación: La caja negra sobre la que realizar las pruebas</a:t>
            </a:r>
            <a:endParaRPr lang="es-UY" dirty="0" smtClean="0"/>
          </a:p>
          <a:p>
            <a:pPr>
              <a:defRPr/>
            </a:pPr>
            <a:r>
              <a:rPr lang="es-ES" dirty="0" smtClean="0"/>
              <a:t>Las pruebas se dividen en 2 fases: </a:t>
            </a:r>
            <a:endParaRPr lang="es-UY" dirty="0" smtClean="0"/>
          </a:p>
          <a:p>
            <a:pPr>
              <a:defRPr/>
            </a:pPr>
            <a:r>
              <a:rPr lang="es-ES" dirty="0" smtClean="0"/>
              <a:t>Modo pasivo: en el modo pasivo, la persona a cargo de la realización de las pruebas intenta comprender la lógica de la aplicación, juega con la aplicación; puede usarse una utilidad para la recopilación de información, como un proxy HTTP, para observar todas las peticiones y respuestas HTTP. Al final de esta fase esta persona debería comprender cuales son todos los puntos de acceso (puertas) de la aplicación (</a:t>
            </a:r>
            <a:r>
              <a:rPr lang="es-ES" dirty="0" err="1" smtClean="0"/>
              <a:t>p.e</a:t>
            </a:r>
            <a:r>
              <a:rPr lang="es-ES" dirty="0" smtClean="0"/>
              <a:t>. cabeceras HTTP, parámetros, cookies). Por ejemplo, podría encontrar lo siguiente:  </a:t>
            </a:r>
            <a:endParaRPr lang="es-UY" dirty="0" smtClean="0"/>
          </a:p>
          <a:p>
            <a:pPr>
              <a:defRPr/>
            </a:pPr>
            <a:r>
              <a:rPr lang="es-ES" dirty="0" smtClean="0"/>
              <a:t>             </a:t>
            </a:r>
            <a:r>
              <a:rPr lang="es-ES" i="1" dirty="0" smtClean="0"/>
              <a:t>https://www.example.com/login/Authentic_Form.html</a:t>
            </a:r>
            <a:endParaRPr lang="es-UY" dirty="0" smtClean="0"/>
          </a:p>
          <a:p>
            <a:pPr>
              <a:defRPr/>
            </a:pPr>
            <a:r>
              <a:rPr lang="es-ES" dirty="0" smtClean="0"/>
              <a:t>             Esto puede indicar un formulario de autentificación en el que la aplicación solicita un usuario y contraseña. </a:t>
            </a:r>
            <a:br>
              <a:rPr lang="es-ES" dirty="0" smtClean="0"/>
            </a:br>
            <a:r>
              <a:rPr lang="es-ES" dirty="0" smtClean="0"/>
              <a:t>             Los siguientes parámetros representan dos puntos de acceso (puertas) a la aplicación. </a:t>
            </a:r>
            <a:endParaRPr lang="es-UY" dirty="0" smtClean="0"/>
          </a:p>
          <a:p>
            <a:pPr>
              <a:defRPr/>
            </a:pPr>
            <a:r>
              <a:rPr lang="es-ES" i="1" dirty="0" smtClean="0"/>
              <a:t>http://www.example.com/Appx.jsp?a=1&amp;b=1</a:t>
            </a:r>
            <a:endParaRPr lang="es-UY" dirty="0" smtClean="0"/>
          </a:p>
          <a:p>
            <a:pPr>
              <a:defRPr/>
            </a:pPr>
            <a:r>
              <a:rPr lang="es-ES" dirty="0" smtClean="0"/>
              <a:t>En este caso, la aplicación muestra dos puntos de acceso (parámetros a y b). Todos los encontrados en esta fase representan un punto a ser comprobado. Una hoja de cálculo con el árbol de directorios de la aplicación y todos los puntos de acceso puede ser útil para la segunda fase.</a:t>
            </a:r>
            <a:endParaRPr lang="es-UY" dirty="0" smtClean="0"/>
          </a:p>
          <a:p>
            <a:pPr>
              <a:defRPr/>
            </a:pPr>
            <a:r>
              <a:rPr lang="es-ES" dirty="0" smtClean="0"/>
              <a:t>Modo activo: en esta fase la persona a cargo de la comprobación empieza a realizar las pruebas usando la metodología descrita en los siguientes apartados. </a:t>
            </a:r>
            <a:endParaRPr lang="es-UY" dirty="0" smtClean="0"/>
          </a:p>
          <a:p>
            <a:pPr>
              <a:defRPr/>
            </a:pPr>
            <a:r>
              <a:rPr lang="es-ES" dirty="0" smtClean="0"/>
              <a:t>Hemos dividido el conjunto de pruebas en 9 subcategorías:</a:t>
            </a:r>
            <a:endParaRPr lang="es-UY" dirty="0" smtClean="0"/>
          </a:p>
          <a:p>
            <a:pPr>
              <a:defRPr/>
            </a:pPr>
            <a:r>
              <a:rPr lang="es-ES" dirty="0" smtClean="0"/>
              <a:t>Pruebas de </a:t>
            </a:r>
            <a:r>
              <a:rPr lang="es-ES" dirty="0" err="1" smtClean="0"/>
              <a:t>gestion</a:t>
            </a:r>
            <a:r>
              <a:rPr lang="es-ES" dirty="0" smtClean="0"/>
              <a:t> de la configuración 2 min</a:t>
            </a:r>
            <a:endParaRPr lang="es-UY" dirty="0" smtClean="0"/>
          </a:p>
          <a:p>
            <a:pPr>
              <a:defRPr/>
            </a:pPr>
            <a:r>
              <a:rPr lang="es-ES" dirty="0" smtClean="0"/>
              <a:t>Pruebas de la lógica de negocio 2min</a:t>
            </a:r>
            <a:endParaRPr lang="es-UY" dirty="0" smtClean="0"/>
          </a:p>
          <a:p>
            <a:pPr>
              <a:defRPr/>
            </a:pPr>
            <a:r>
              <a:rPr lang="es-ES" dirty="0" smtClean="0"/>
              <a:t>Pruebas de Autenticación 2min</a:t>
            </a:r>
            <a:endParaRPr lang="es-UY" dirty="0" smtClean="0"/>
          </a:p>
          <a:p>
            <a:pPr>
              <a:defRPr/>
            </a:pPr>
            <a:r>
              <a:rPr lang="es-ES" dirty="0" smtClean="0"/>
              <a:t>Pruebas de Autorización  2 min</a:t>
            </a:r>
            <a:endParaRPr lang="es-UY" dirty="0" smtClean="0"/>
          </a:p>
          <a:p>
            <a:pPr>
              <a:defRPr/>
            </a:pPr>
            <a:r>
              <a:rPr lang="es-ES" dirty="0" smtClean="0"/>
              <a:t>Pruebas de gestión de sesiones 2 min</a:t>
            </a:r>
            <a:endParaRPr lang="es-UY" dirty="0" smtClean="0"/>
          </a:p>
          <a:p>
            <a:pPr>
              <a:defRPr/>
            </a:pPr>
            <a:r>
              <a:rPr lang="es-ES" dirty="0" smtClean="0"/>
              <a:t>Pruebas de validación de datos  2 min</a:t>
            </a:r>
            <a:endParaRPr lang="es-UY" dirty="0" smtClean="0"/>
          </a:p>
          <a:p>
            <a:pPr>
              <a:defRPr/>
            </a:pPr>
            <a:r>
              <a:rPr lang="es-ES" dirty="0" smtClean="0"/>
              <a:t>Pruebas de denegación de Servicio 2 min</a:t>
            </a:r>
            <a:endParaRPr lang="es-UY" dirty="0" smtClean="0"/>
          </a:p>
          <a:p>
            <a:pPr>
              <a:defRPr/>
            </a:pPr>
            <a:r>
              <a:rPr lang="es-ES" dirty="0" smtClean="0"/>
              <a:t>Pruebas de Servicios Web 2min</a:t>
            </a:r>
            <a:endParaRPr lang="es-UY" dirty="0" smtClean="0"/>
          </a:p>
          <a:p>
            <a:pPr>
              <a:defRPr/>
            </a:pPr>
            <a:r>
              <a:rPr lang="es-ES" dirty="0" smtClean="0"/>
              <a:t>Pruebas de AJAX  1 min, donde jugaba Diego Suarez…</a:t>
            </a:r>
            <a:endParaRPr lang="es-UY" dirty="0" smtClean="0"/>
          </a:p>
          <a:p>
            <a:pPr marL="228600" indent="-228600" eaLnBrk="1" hangingPunct="1">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E64944D-F55F-41EA-A448-DD04D79F20D8}" type="slidenum">
              <a:rPr lang="en-US" smtClean="0">
                <a:latin typeface="Arial" charset="0"/>
              </a:rPr>
              <a:pPr eaLnBrk="1" hangingPunct="1"/>
              <a:t>19</a:t>
            </a:fld>
            <a:endParaRPr lang="en-US" smtClean="0">
              <a:latin typeface="Arial" charset="0"/>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p:txBody>
          <a:bodyPr/>
          <a:lstStyle/>
          <a:p>
            <a:pPr marL="228600" indent="-228600" eaLnBrk="1" hangingPunct="1">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483CAF8-FE4D-4EB5-8260-8BD879C221A9}" type="slidenum">
              <a:rPr lang="en-US" smtClean="0"/>
              <a:t>2</a:t>
            </a:fld>
            <a:endParaRPr lang="en-US"/>
          </a:p>
        </p:txBody>
      </p:sp>
    </p:spTree>
    <p:extLst>
      <p:ext uri="{BB962C8B-B14F-4D97-AF65-F5344CB8AC3E}">
        <p14:creationId xmlns:p14="http://schemas.microsoft.com/office/powerpoint/2010/main" val="2967806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8481721-6DC6-40BC-9917-D3919CCBCBD7}" type="slidenum">
              <a:rPr lang="en-US" smtClean="0">
                <a:latin typeface="Arial" charset="0"/>
              </a:rPr>
              <a:pPr eaLnBrk="1" hangingPunct="1"/>
              <a:t>20</a:t>
            </a:fld>
            <a:endParaRPr lang="en-US" smtClean="0">
              <a:latin typeface="Arial" charset="0"/>
            </a:endParaRPr>
          </a:p>
        </p:txBody>
      </p:sp>
      <p:sp>
        <p:nvSpPr>
          <p:cNvPr id="64515" name="Rectangle 2"/>
          <p:cNvSpPr>
            <a:spLocks noGrp="1" noRot="1" noChangeAspec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p:txBody>
          <a:bodyPr/>
          <a:lstStyle/>
          <a:p>
            <a:pPr marL="228600" indent="-228600" eaLnBrk="1" hangingPunct="1">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52BBD92-ABE4-469D-8BF3-A1D84478E3A0}" type="slidenum">
              <a:rPr lang="en-US" smtClean="0">
                <a:latin typeface="Arial" charset="0"/>
              </a:rPr>
              <a:pPr eaLnBrk="1" hangingPunct="1"/>
              <a:t>21</a:t>
            </a:fld>
            <a:endParaRPr lang="en-US" smtClean="0">
              <a:latin typeface="Arial" charset="0"/>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p:spPr>
        <p:txBody>
          <a:bodyPr/>
          <a:lstStyle/>
          <a:p>
            <a:r>
              <a:rPr lang="es-ES" dirty="0" smtClean="0"/>
              <a:t>Luego</a:t>
            </a:r>
            <a:r>
              <a:rPr lang="es-ES" baseline="0" dirty="0" smtClean="0"/>
              <a:t> </a:t>
            </a:r>
            <a:r>
              <a:rPr lang="es-ES" dirty="0" smtClean="0"/>
              <a:t>efectuar una evaluación de seguridad</a:t>
            </a:r>
            <a:r>
              <a:rPr lang="es-ES" baseline="0" dirty="0" smtClean="0"/>
              <a:t> debemos evaluar el riesgo real, </a:t>
            </a:r>
            <a:r>
              <a:rPr lang="es-ES" baseline="0" dirty="0" err="1" smtClean="0"/>
              <a:t>owasp</a:t>
            </a:r>
            <a:r>
              <a:rPr lang="es-ES" baseline="0" dirty="0" smtClean="0"/>
              <a:t> </a:t>
            </a:r>
            <a:r>
              <a:rPr lang="es-ES" baseline="0" dirty="0" smtClean="0"/>
              <a:t>recomienda </a:t>
            </a:r>
            <a:r>
              <a:rPr lang="es-ES" baseline="0" dirty="0" smtClean="0"/>
              <a:t>el uso de</a:t>
            </a:r>
            <a:r>
              <a:rPr lang="es-ES" dirty="0" smtClean="0"/>
              <a:t> una metodología general para descomponer los hallazgos de seguridad y evaluar los riesgos con el objetivo de priorizarlos y gestionarlos. </a:t>
            </a:r>
            <a:endParaRPr lang="es-UY" i="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99496E6-0D10-4B4C-B7CC-5AF66F9050FF}" type="slidenum">
              <a:rPr lang="en-US" smtClean="0">
                <a:latin typeface="Arial" charset="0"/>
              </a:rPr>
              <a:pPr eaLnBrk="1" hangingPunct="1"/>
              <a:t>22</a:t>
            </a:fld>
            <a:endParaRPr lang="en-US" smtClean="0">
              <a:latin typeface="Arial" charset="0"/>
            </a:endParaRPr>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p:spPr>
        <p:txBody>
          <a:bodyPr/>
          <a:lstStyle/>
          <a:p>
            <a:r>
              <a:rPr lang="es-ES" dirty="0" smtClean="0"/>
              <a:t>Descubrir vulnerabilidades es importante, pero igualmente importante es ser capaz de estimar el riesgo asociado para el negocio. </a:t>
            </a:r>
            <a:endParaRPr lang="es-UY"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1BBDE38-AEC8-4B09-A6A8-2B6883B6ED57}" type="slidenum">
              <a:rPr lang="en-US" smtClean="0">
                <a:latin typeface="Arial" charset="0"/>
              </a:rPr>
              <a:pPr eaLnBrk="1" hangingPunct="1"/>
              <a:t>23</a:t>
            </a:fld>
            <a:endParaRPr lang="en-US" smtClean="0">
              <a:latin typeface="Arial" charset="0"/>
            </a:endParaRPr>
          </a:p>
        </p:txBody>
      </p:sp>
      <p:sp>
        <p:nvSpPr>
          <p:cNvPr id="74755" name="Rectangle 2"/>
          <p:cNvSpPr>
            <a:spLocks noGrp="1" noRot="1" noChangeAspect="1" noChangeArrowheads="1" noTextEdit="1"/>
          </p:cNvSpPr>
          <p:nvPr>
            <p:ph type="sldImg"/>
          </p:nvPr>
        </p:nvSpPr>
        <p:spPr>
          <a:xfrm>
            <a:off x="1143000" y="685800"/>
            <a:ext cx="4572000" cy="3429000"/>
          </a:xfrm>
          <a:ln/>
        </p:spPr>
      </p:sp>
      <p:sp>
        <p:nvSpPr>
          <p:cNvPr id="74756" name="Rectangle 3"/>
          <p:cNvSpPr>
            <a:spLocks noGrp="1" noChangeArrowheads="1"/>
          </p:cNvSpPr>
          <p:nvPr>
            <p:ph type="body" idx="1"/>
          </p:nvPr>
        </p:nvSpPr>
        <p:spPr>
          <a:noFill/>
        </p:spPr>
        <p:txBody>
          <a:bodyPr/>
          <a:lstStyle/>
          <a:p>
            <a:pPr eaLnBrk="1" hangingPunct="1"/>
            <a:r>
              <a:rPr lang="es-ES" dirty="0" smtClean="0"/>
              <a:t>El primer paso es identificar un riesgo de seguridad que necesite ser valorado. Necesitarás recopilar información sobre los </a:t>
            </a:r>
            <a:r>
              <a:rPr lang="es-ES" u="sng" dirty="0" smtClean="0">
                <a:hlinkClick r:id="rId3" tooltip="Threat agent"/>
              </a:rPr>
              <a:t>agentes que causan la amenaza</a:t>
            </a:r>
            <a:r>
              <a:rPr lang="es-ES" dirty="0" smtClean="0"/>
              <a:t>, el </a:t>
            </a:r>
            <a:r>
              <a:rPr lang="es-ES" u="sng" dirty="0" smtClean="0">
                <a:hlinkClick r:id="rId4" tooltip="Attack"/>
              </a:rPr>
              <a:t>ataque</a:t>
            </a:r>
            <a:r>
              <a:rPr lang="es-ES" dirty="0" smtClean="0"/>
              <a:t> que utilizan, la </a:t>
            </a:r>
            <a:r>
              <a:rPr lang="es-ES" u="sng" dirty="0" smtClean="0">
                <a:hlinkClick r:id="rId5" tooltip="Vulnerability"/>
              </a:rPr>
              <a:t>vulnerabilidad</a:t>
            </a:r>
            <a:r>
              <a:rPr lang="es-ES" dirty="0" smtClean="0"/>
              <a:t> involucrada, y el </a:t>
            </a:r>
            <a:r>
              <a:rPr lang="es-ES" u="sng" dirty="0" smtClean="0">
                <a:hlinkClick r:id="rId6" tooltip="Impact"/>
              </a:rPr>
              <a:t>impacto</a:t>
            </a:r>
            <a:r>
              <a:rPr lang="es-ES" dirty="0" smtClean="0"/>
              <a:t> de una explotación con éxito en tu negocio. Posiblemente existan múltiples grupos de atacantes, o incluso múltiples impactos posibles sobre el negocio. En general, es mejor equivocarse por el lado de ser precavidos contemplando la opción del peor escenario posible, ya que eso dará como resultado el mayor riesgo global.  </a:t>
            </a:r>
            <a:endParaRPr lang="es-UY" i="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997FB77-668C-4C77-9B02-6345ABA75105}" type="slidenum">
              <a:rPr lang="en-US" smtClean="0">
                <a:latin typeface="Arial" charset="0"/>
              </a:rPr>
              <a:pPr eaLnBrk="1" hangingPunct="1"/>
              <a:t>24</a:t>
            </a:fld>
            <a:endParaRPr lang="en-US" smtClean="0">
              <a:latin typeface="Arial" charset="0"/>
            </a:endParaRPr>
          </a:p>
        </p:txBody>
      </p:sp>
      <p:sp>
        <p:nvSpPr>
          <p:cNvPr id="75779" name="Rectangle 2"/>
          <p:cNvSpPr>
            <a:spLocks noGrp="1" noRot="1" noChangeAspect="1" noChangeArrowheads="1" noTextEdit="1"/>
          </p:cNvSpPr>
          <p:nvPr>
            <p:ph type="sldImg"/>
          </p:nvPr>
        </p:nvSpPr>
        <p:spPr>
          <a:xfrm>
            <a:off x="1143000" y="685800"/>
            <a:ext cx="4572000" cy="3429000"/>
          </a:xfrm>
          <a:ln/>
        </p:spPr>
      </p:sp>
      <p:sp>
        <p:nvSpPr>
          <p:cNvPr id="75780" name="Rectangle 3"/>
          <p:cNvSpPr>
            <a:spLocks noGrp="1" noChangeArrowheads="1"/>
          </p:cNvSpPr>
          <p:nvPr>
            <p:ph type="body" idx="1"/>
          </p:nvPr>
        </p:nvSpPr>
        <p:spPr>
          <a:noFill/>
        </p:spPr>
        <p:txBody>
          <a:bodyPr/>
          <a:lstStyle/>
          <a:p>
            <a:r>
              <a:rPr lang="es-ES" dirty="0" smtClean="0"/>
              <a:t>Una vez has identificado un riesgo potencial, y quieres averiguar lo serio que es, el primer paso es estimar la “probabilidad de ocurrencia”. Al nivel más alto, esta es una medida aproximada de lo probable que es que la vulnerabilidad sea descubierta y explotada por un atacante. No es necesario que seamos extremadamente precisos en esta estimación. Generalmente, es suficiente con identificar si la probabilidad de  ocurrencia es baja, media o alta.</a:t>
            </a:r>
          </a:p>
          <a:p>
            <a:endParaRPr lang="es-ES" dirty="0" smtClean="0"/>
          </a:p>
          <a:p>
            <a:r>
              <a:rPr lang="es-ES" dirty="0" smtClean="0"/>
              <a:t>Existen varios factores que pueden ayudarnos a realizar esta estimación. El primer grupo de factores están relacionados con los </a:t>
            </a:r>
            <a:r>
              <a:rPr lang="es-ES" u="sng" dirty="0" smtClean="0">
                <a:hlinkClick r:id="rId3" tooltip="Threat agent"/>
              </a:rPr>
              <a:t>agentes que causan la amenaza</a:t>
            </a:r>
            <a:r>
              <a:rPr lang="es-ES" dirty="0" smtClean="0"/>
              <a:t> involucrada. El objetivo es estimar la probabilidad de ocurrencia de un ataque con éxito por parte de un grupo de posibles atacantes. Nótese que podría haber múltiples agentes que exploten una vulnerabilidad en concreto, así que generalmente es mejor ponerse en el peor de los casos. Por ejemplo, una persona dentro de la organización es un atacante mucho más probable que una persona ajena a la organización – pero esto depende de varios factores.</a:t>
            </a:r>
            <a:endParaRPr lang="es-UY" dirty="0" smtClean="0"/>
          </a:p>
          <a:p>
            <a:r>
              <a:rPr lang="es-ES" dirty="0" smtClean="0"/>
              <a:t>Nótese que cada factor tiene un conjunto de opciones, y cada opción tiene asociada una valoración del 0 a 9 a su probabilidad de ocurrencia. Emplearemos estas cifras más tarde para estimar la probabilidad de ocurrencia global. </a:t>
            </a:r>
            <a:endParaRPr lang="es-UY" dirty="0" smtClean="0"/>
          </a:p>
          <a:p>
            <a:endParaRPr lang="es-UY"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433690D-989A-400E-AEC1-F8811575A0CF}" type="slidenum">
              <a:rPr lang="en-US" smtClean="0">
                <a:latin typeface="Arial" charset="0"/>
              </a:rPr>
              <a:pPr eaLnBrk="1" hangingPunct="1"/>
              <a:t>25</a:t>
            </a:fld>
            <a:endParaRPr lang="en-US" smtClean="0">
              <a:latin typeface="Arial" charset="0"/>
            </a:endParaRPr>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p:spPr>
        <p:txBody>
          <a:bodyPr/>
          <a:lstStyle/>
          <a:p>
            <a:endParaRPr lang="es-UY" dirty="0" smtClean="0"/>
          </a:p>
          <a:p>
            <a:pPr marL="285750" indent="-285750">
              <a:buFont typeface="Arial" pitchFamily="34" charset="0"/>
              <a:buChar char="•"/>
              <a:defRPr/>
            </a:pPr>
            <a:endParaRPr lang="es-UY" sz="1200" b="1" dirty="0" smtClean="0">
              <a:solidFill>
                <a:schemeClr val="tx1"/>
              </a:solidFill>
              <a:latin typeface="Aharoni" pitchFamily="2" charset="-79"/>
              <a:cs typeface="Aharoni" pitchFamily="2" charset="-79"/>
            </a:endParaRPr>
          </a:p>
          <a:p>
            <a:endParaRPr lang="es-UY"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479A0DD-1283-4960-9A25-9DE8278FF3DB}" type="slidenum">
              <a:rPr lang="en-US" smtClean="0">
                <a:latin typeface="Arial" charset="0"/>
              </a:rPr>
              <a:pPr eaLnBrk="1" hangingPunct="1"/>
              <a:t>26</a:t>
            </a:fld>
            <a:endParaRPr lang="en-US" smtClean="0">
              <a:latin typeface="Arial" charset="0"/>
            </a:endParaRPr>
          </a:p>
        </p:txBody>
      </p:sp>
      <p:sp>
        <p:nvSpPr>
          <p:cNvPr id="78851" name="Rectangle 2"/>
          <p:cNvSpPr>
            <a:spLocks noGrp="1" noRot="1" noChangeAspect="1" noChangeArrowheads="1" noTextEdit="1"/>
          </p:cNvSpPr>
          <p:nvPr>
            <p:ph type="sldImg"/>
          </p:nvPr>
        </p:nvSpPr>
        <p:spPr>
          <a:xfrm>
            <a:off x="1143000" y="685800"/>
            <a:ext cx="4572000" cy="3429000"/>
          </a:xfrm>
          <a:ln/>
        </p:spPr>
      </p:sp>
      <p:sp>
        <p:nvSpPr>
          <p:cNvPr id="7885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este paso vamos a poner en conjunto la probabilidad de ocurrencia estimada y el impacto estimado para calcular la severidad global de este riesgo. Todo lo que necesitas hacer aquí es comprender si la probabilidad de ocurrencia es BAJA, MEDIA, o ALTA y después hacer lo mismo con el impacto. Dividiremos nuestra escala del 0 al 9 en tres partes.</a:t>
            </a:r>
            <a:endParaRPr lang="es-UY" sz="1200" kern="1200" dirty="0" smtClean="0">
              <a:solidFill>
                <a:schemeClr val="tx1"/>
              </a:solidFill>
              <a:effectLst/>
              <a:latin typeface="+mn-lt"/>
              <a:ea typeface="+mn-ea"/>
              <a:cs typeface="+mn-cs"/>
            </a:endParaRPr>
          </a:p>
          <a:p>
            <a:pPr eaLnBrk="1" hangingPunct="1"/>
            <a:endParaRPr lang="es-MX"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C56E839-7759-4B07-BE2B-1F09ABC89430}" type="slidenum">
              <a:rPr lang="en-US" smtClean="0">
                <a:latin typeface="Arial" charset="0"/>
              </a:rPr>
              <a:pPr eaLnBrk="1" hangingPunct="1"/>
              <a:t>27</a:t>
            </a:fld>
            <a:endParaRPr lang="en-US" smtClean="0">
              <a:latin typeface="Arial" charset="0"/>
            </a:endParaRPr>
          </a:p>
        </p:txBody>
      </p:sp>
      <p:sp>
        <p:nvSpPr>
          <p:cNvPr id="79875" name="Rectangle 2"/>
          <p:cNvSpPr>
            <a:spLocks noGrp="1" noRot="1" noChangeAspect="1" noChangeArrowheads="1" noTextEdit="1"/>
          </p:cNvSpPr>
          <p:nvPr>
            <p:ph type="sldImg"/>
          </p:nvPr>
        </p:nvSpPr>
        <p:spPr>
          <a:xfrm>
            <a:off x="1143000" y="685800"/>
            <a:ext cx="4572000" cy="3429000"/>
          </a:xfrm>
          <a:ln/>
        </p:spPr>
      </p:sp>
      <p:sp>
        <p:nvSpPr>
          <p:cNvPr id="79876" name="Rectangle 3"/>
          <p:cNvSpPr>
            <a:spLocks noGrp="1" noChangeArrowheads="1"/>
          </p:cNvSpPr>
          <p:nvPr>
            <p:ph type="body" idx="1"/>
          </p:nvPr>
        </p:nvSpPr>
        <p:spPr>
          <a:noFill/>
        </p:spPr>
        <p:txBody>
          <a:bodyPr/>
          <a:lstStyle/>
          <a:p>
            <a:r>
              <a:rPr lang="es-ES" sz="1200" b="1" kern="1200" dirty="0" smtClean="0">
                <a:solidFill>
                  <a:schemeClr val="tx1"/>
                </a:solidFill>
                <a:effectLst/>
                <a:latin typeface="+mn-lt"/>
                <a:ea typeface="+mn-ea"/>
                <a:cs typeface="+mn-cs"/>
              </a:rPr>
              <a:t>Método informal</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muchos entornos, no hay nada de malo en “calcular a ojo” los factores y simplemente capturar las respuestas. Deberías considerar los factores e identificar aquellos factores clave que están controlando el resultado. Puede que descubras que tu impresión inicial era incorrecta al considerar aspectos del riesgo que no eran obvios. </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Método repetitivo</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necesitas defender tus puntuaciones o hacerlas repetibles, entonces quizá quieras seguir un proceso más formal para puntuar los factores y calcular el resultado. Recuerda que existe bastante incertidumbre en estas estimaciones, y que esos factores tienen por objetivo ayudarte a alcanzar un resultado razonable. Para este proceso se pueden utilizar herramientas automatizadas para facilitar los cálculos.</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primer paso es seleccionar una de las opciones asociadas con cada factor e introducir el número asociado en la tabla. Después simplemente tomaremos la media de las puntuaciones para calcular la probabilidad de ocurrencia global. Por ejemplo: </a:t>
            </a:r>
            <a:endParaRPr lang="es-UY" sz="1200" kern="1200" dirty="0" smtClean="0">
              <a:solidFill>
                <a:schemeClr val="tx1"/>
              </a:solidFill>
              <a:effectLst/>
              <a:latin typeface="+mn-lt"/>
              <a:ea typeface="+mn-ea"/>
              <a:cs typeface="+mn-cs"/>
            </a:endParaRPr>
          </a:p>
          <a:p>
            <a:pPr eaLnBrk="1" hangingPunct="1"/>
            <a:endParaRPr lang="es-MX"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C56E839-7759-4B07-BE2B-1F09ABC89430}" type="slidenum">
              <a:rPr lang="en-US" smtClean="0">
                <a:latin typeface="Arial" charset="0"/>
              </a:rPr>
              <a:pPr eaLnBrk="1" hangingPunct="1"/>
              <a:t>28</a:t>
            </a:fld>
            <a:endParaRPr lang="en-US" smtClean="0">
              <a:latin typeface="Arial" charset="0"/>
            </a:endParaRPr>
          </a:p>
        </p:txBody>
      </p:sp>
      <p:sp>
        <p:nvSpPr>
          <p:cNvPr id="79875" name="Rectangle 2"/>
          <p:cNvSpPr>
            <a:spLocks noGrp="1" noRot="1" noChangeAspect="1" noChangeArrowheads="1" noTextEdit="1"/>
          </p:cNvSpPr>
          <p:nvPr>
            <p:ph type="sldImg"/>
          </p:nvPr>
        </p:nvSpPr>
        <p:spPr>
          <a:xfrm>
            <a:off x="1143000" y="685800"/>
            <a:ext cx="4572000" cy="3429000"/>
          </a:xfrm>
          <a:ln/>
        </p:spPr>
      </p:sp>
      <p:sp>
        <p:nvSpPr>
          <p:cNvPr id="79876" name="Rectangle 3"/>
          <p:cNvSpPr>
            <a:spLocks noGrp="1" noChangeArrowheads="1"/>
          </p:cNvSpPr>
          <p:nvPr>
            <p:ph type="body" idx="1"/>
          </p:nvPr>
        </p:nvSpPr>
        <p:spPr>
          <a:noFill/>
        </p:spPr>
        <p:txBody>
          <a:bodyPr/>
          <a:lstStyle/>
          <a:p>
            <a:r>
              <a:rPr lang="es-ES" sz="1200" kern="1200" dirty="0" smtClean="0">
                <a:solidFill>
                  <a:schemeClr val="tx1"/>
                </a:solidFill>
                <a:effectLst/>
                <a:latin typeface="+mn-lt"/>
                <a:ea typeface="+mn-ea"/>
                <a:cs typeface="+mn-cs"/>
              </a:rPr>
              <a:t>A continuación, necesitamos conocer el impacto global. El proceso es similar aquí. En muchos casos la respuesta será obvia, pero puedes hacer una estimación basada en los factores, o bien calcular una media de las puntuaciones para cada una de los factores. De nuevo, menos que 3 se considera BAJO, de 3 a 6 MEDIO, y de 6 a 9 ALTO. Por ejemplo:</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UY" sz="1200" kern="1200" dirty="0" smtClean="0">
              <a:solidFill>
                <a:schemeClr val="tx1"/>
              </a:solidFill>
              <a:effectLst/>
              <a:latin typeface="+mn-lt"/>
              <a:ea typeface="+mn-ea"/>
              <a:cs typeface="+mn-cs"/>
            </a:endParaRPr>
          </a:p>
          <a:p>
            <a:pPr eaLnBrk="1" hangingPunct="1"/>
            <a:endParaRPr lang="es-MX"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17B70C3-48C2-4E06-995C-AE1249B1CE7C}" type="slidenum">
              <a:rPr lang="en-US" smtClean="0">
                <a:latin typeface="Arial" charset="0"/>
              </a:rPr>
              <a:pPr eaLnBrk="1" hangingPunct="1"/>
              <a:t>29</a:t>
            </a:fld>
            <a:endParaRPr lang="en-US" smtClean="0">
              <a:latin typeface="Arial" charset="0"/>
            </a:endParaRPr>
          </a:p>
        </p:txBody>
      </p:sp>
      <p:sp>
        <p:nvSpPr>
          <p:cNvPr id="80899" name="Rectangle 2"/>
          <p:cNvSpPr>
            <a:spLocks noGrp="1" noRot="1" noChangeAspect="1" noChangeArrowheads="1" noTextEdit="1"/>
          </p:cNvSpPr>
          <p:nvPr>
            <p:ph type="sldImg"/>
          </p:nvPr>
        </p:nvSpPr>
        <p:spPr>
          <a:xfrm>
            <a:off x="1143000" y="685800"/>
            <a:ext cx="4572000" cy="3429000"/>
          </a:xfrm>
          <a:ln/>
        </p:spPr>
      </p:sp>
      <p:sp>
        <p:nvSpPr>
          <p:cNvPr id="80900" name="Rectangle 3"/>
          <p:cNvSpPr>
            <a:spLocks noGrp="1" noChangeArrowheads="1"/>
          </p:cNvSpPr>
          <p:nvPr>
            <p:ph type="body" idx="1"/>
          </p:nvPr>
        </p:nvSpPr>
        <p:spPr>
          <a:noFill/>
        </p:spPr>
        <p:txBody>
          <a:bodyPr/>
          <a:lstStyle/>
          <a:p>
            <a:pPr eaLnBrk="1" hangingPunct="1"/>
            <a:r>
              <a:rPr lang="es-ES" dirty="0" smtClean="0"/>
              <a:t>Como quiera que hayamos llegado a la probabilidad de ocurrencia e impacto estimados, ahora podemos combinarlos para obtener una puntuación final de la severidad para este riesgo. Nótese que si dispones de buena información del impacto sobre negocio, deberías emplearla en vez de la información sobre el impacto técnico. Pero si no dispones de información sobre el negocio, entonces el impacto técnico es la siguiente mejor opción. </a:t>
            </a:r>
            <a:endParaRPr lang="es-UY" dirty="0" smtClean="0"/>
          </a:p>
          <a:p>
            <a:pPr eaLnBrk="1" hangingPunct="1"/>
            <a:r>
              <a:rPr lang="es-ES" dirty="0" smtClean="0"/>
              <a:t>En el ejemplo superior, la probabilidad de ocurrencia es MEDIA, y el impacto técnico es ALTO, así que desde una perspectiva puramente técnica, parece que la severidad global es ALTA. Sin embargo, nota que el impacto sobre el negocio es BAJO, así que la severidad global se describe mejor también como BAJA.  Es por ello que comprender el contexto en el negocio de las vulnerabilidades que estás evaluando es tan crítico para tomar buenas decisiones respecto al riesgo. Equivocarse en la comprensión de este contexto puede llevar a una falta de confianza entre los equipos de negocio y de seguridad que está presente en muchas organizaciones</a:t>
            </a:r>
            <a:endParaRPr lang="es-UY" dirty="0" smtClean="0"/>
          </a:p>
          <a:p>
            <a:pPr eaLnBrk="1" hangingPunct="1"/>
            <a:endParaRPr lang="es-MX"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p:spPr>
        <p:txBody>
          <a:bodyPr/>
          <a:lstStyle/>
          <a:p>
            <a:endParaRPr lang="en-US" dirty="0" smtClean="0"/>
          </a:p>
          <a:p>
            <a:r>
              <a:rPr lang="en-US" dirty="0" smtClean="0"/>
              <a:t>.</a:t>
            </a:r>
          </a:p>
        </p:txBody>
      </p:sp>
      <p:sp>
        <p:nvSpPr>
          <p:cNvPr id="46084" name="Slide Number Placeholder 3"/>
          <p:cNvSpPr>
            <a:spLocks noGrp="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4C7AD55-BA94-4D51-834C-7C960E0DBBE1}" type="slidenum">
              <a:rPr lang="en-US" smtClean="0">
                <a:latin typeface="Arial" charset="0"/>
              </a:rPr>
              <a:pPr eaLnBrk="1" hangingPunct="1"/>
              <a:t>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BFCB2EF-C091-4477-8DF6-970A1F228B5D}" type="slidenum">
              <a:rPr lang="en-US" smtClean="0">
                <a:latin typeface="Arial" charset="0"/>
              </a:rPr>
              <a:pPr eaLnBrk="1" hangingPunct="1"/>
              <a:t>30</a:t>
            </a:fld>
            <a:endParaRPr lang="en-US" smtClean="0">
              <a:latin typeface="Arial" charset="0"/>
            </a:endParaRPr>
          </a:p>
        </p:txBody>
      </p:sp>
      <p:sp>
        <p:nvSpPr>
          <p:cNvPr id="81923" name="Rectangle 2"/>
          <p:cNvSpPr>
            <a:spLocks noGrp="1" noRot="1" noChangeAspect="1" noChangeArrowheads="1" noTextEdit="1"/>
          </p:cNvSpPr>
          <p:nvPr>
            <p:ph type="sldImg"/>
          </p:nvPr>
        </p:nvSpPr>
        <p:spPr>
          <a:xfrm>
            <a:off x="1143000" y="685800"/>
            <a:ext cx="4572000" cy="3429000"/>
          </a:xfrm>
          <a:ln/>
        </p:spPr>
      </p:sp>
      <p:sp>
        <p:nvSpPr>
          <p:cNvPr id="81924" name="Rectangle 3"/>
          <p:cNvSpPr>
            <a:spLocks noGrp="1" noChangeArrowheads="1"/>
          </p:cNvSpPr>
          <p:nvPr>
            <p:ph type="body" idx="1"/>
          </p:nvPr>
        </p:nvSpPr>
        <p:spPr>
          <a:noFill/>
        </p:spPr>
        <p:txBody>
          <a:bodyPr/>
          <a:lstStyle/>
          <a:p>
            <a:r>
              <a:rPr lang="es-ES" dirty="0" smtClean="0"/>
              <a:t>Después de haber clasificado los riesgos de tu aplicación, tendrás una lista priorizada de qué arreglar. Como regla general, deberías arreglar los problemas que supongan un riesgo más severo primero. Solventar los riesgos menos importantes sencillamente no ayuda a reducir el riesgo global, incluso si son fáciles o baratos de arreglar.</a:t>
            </a:r>
            <a:endParaRPr lang="es-UY" dirty="0" smtClean="0"/>
          </a:p>
          <a:p>
            <a:r>
              <a:rPr lang="es-ES" dirty="0" smtClean="0"/>
              <a:t>Recuerda, no todos los riesgos merecen la pena ser arreglados, y algunas pérdidas son no solo esperadas, sino justificables, basándose en el coste de solucionar la incidencia. Por ejemplo, si costase  $100,000 implementar controles para contener un fraude anual de $2,000, nos llevaría 50 años recuperar la inversión para compensar la pérdida. Pero recuerda que podría haber un daño sobre la reputación causado por el fraude que podría costarle mucho más a la organización. </a:t>
            </a:r>
          </a:p>
          <a:p>
            <a:endParaRPr lang="es-MX"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81AAD3-8889-44DF-8E6C-43ECDA2932A6}" type="slidenum">
              <a:rPr lang="en-US" smtClean="0">
                <a:latin typeface="Arial" charset="0"/>
              </a:rPr>
              <a:pPr eaLnBrk="1" hangingPunct="1"/>
              <a:t>31</a:t>
            </a:fld>
            <a:endParaRPr lang="en-US" smtClean="0">
              <a:latin typeface="Arial" charset="0"/>
            </a:endParaRPr>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Disponer de un marco de puntuación del riesgo que sea personalizable para el negocio es una cuestión crítica para ser adoptado. Un modelo a medida es mucho más probable que produzca resultados que concuerden con las percepciones de la gente sobre lo que es un riesgo serio. Puedes malgastar mucho tiempo discutiendo sobre los sistemas de puntuación del riesgo si no están apoyados en un modelo como este. Existen varios modos de adaptar este modelo a una organización. </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Añadiendo factores</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Puedes escoger diferentes factores que representen mejor lo que es importante para tu organización. Por ejemplo, una aplicación militar podría añadir factores de impacto relacionados con la pérdida de vidas humanas o información clasificada. También podrías añadir factores de probabilidad de ocurrencia, como la ventana de oportunidad de un atacante o la fortaleza de un algoritmo de codificación.</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Personalizando opciones</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Existen algunas opciones de ejemplo asociadas con cada factor, pero el modelo será mucho más efectivo si personalizas esas opciones para tu negocio. Por ejemplo, utiliza los nombres de los diferentes grupos y tus propios nombres para diferentes clasificaciones de la información. También puedes cambiar las puntuaciones asociadas con las opciones. El mejor modo de identificar las puntuaciones correctas es comparar las puntuaciones producidas por el modelo con las producidas por un equipo de expertos. Puedes afinar el modelo ajustando cuidadosamente las puntuaciones. </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Ponderando factores</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modelo anterior asume que todos los factores son igualmente importantes. Puedes asignar un peso a los factores para enfatizar aquellos más significativos para tu negocio. Esto hace que el modelo sea un poco más complejo, ya que necesitarás utilizar una media ponderada. Pero por lo demás todo funciona igual. De nuevo, puedes afinar el modelo contrastándolo con puntuaciones del riesgo que consideres que son precisas. </a:t>
            </a:r>
            <a:endParaRPr lang="es-UY" sz="1200" kern="1200" dirty="0" smtClean="0">
              <a:solidFill>
                <a:schemeClr val="tx1"/>
              </a:solidFill>
              <a:effectLst/>
              <a:latin typeface="+mn-lt"/>
              <a:ea typeface="+mn-ea"/>
              <a:cs typeface="+mn-cs"/>
            </a:endParaRPr>
          </a:p>
          <a:p>
            <a:endParaRPr lang="es-MX"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81AAD3-8889-44DF-8E6C-43ECDA2932A6}" type="slidenum">
              <a:rPr lang="en-US" smtClean="0">
                <a:latin typeface="Arial" charset="0"/>
              </a:rPr>
              <a:pPr eaLnBrk="1" hangingPunct="1"/>
              <a:t>32</a:t>
            </a:fld>
            <a:endParaRPr lang="en-US" smtClean="0">
              <a:latin typeface="Arial" charset="0"/>
            </a:endParaRPr>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p:spPr>
        <p:txBody>
          <a:bodyPr/>
          <a:lstStyle/>
          <a:p>
            <a:r>
              <a:rPr lang="es-ES" sz="1200" kern="1200" dirty="0" smtClean="0">
                <a:solidFill>
                  <a:schemeClr val="tx1"/>
                </a:solidFill>
                <a:effectLst/>
                <a:latin typeface="+mn-lt"/>
                <a:ea typeface="+mn-ea"/>
                <a:cs typeface="+mn-cs"/>
              </a:rPr>
              <a:t>Realizar la parte técnica de la evaluación es solo la mitad del proceso global de evaluación; el producto final es la realización de un reporte informativo y bien escrito.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 informe debería ser fácil de entender, remarcar todos los riesgos encontrados durante la fase de evaluación y poder dirigirse tanto al personal técnico como a dirección.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informe debe tener tres secciones principales, y ser creado de modo que permita separar e imprimir cada sección, y darlas al equipo adecuado, como los desarrolladores o administradores de sistema.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secciones generalmente recomendadas son:</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resumen ejecutivo sintetiza todos los hallazgos globales de la evaluación, y da a los directores y propietarios del sistema una idea del riesgo global al que se enfrentan.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lenguaje utilizado debería adecuarse a personas sin conocimientos técnicos, y debería incluir gráficos o tablas que muestren el nivel de riesgo. Se recomienda incluir un resumen, que detalle cuando empezaron y terminaron las pruebas.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Otra sección que suele pasarse por alto es un párrafo sobre implicaciones y acciones. Este permite a los propietarios comprender que es necesario hacer para asegurarse de que el sistema se mantiene seguro. </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II. Consideraciones técnicas generales</a:t>
            </a:r>
            <a:r>
              <a:rPr lang="es-ES" sz="1200" kern="1200" dirty="0" smtClean="0">
                <a:solidFill>
                  <a:schemeClr val="tx1"/>
                </a:solidFill>
                <a:effectLst/>
                <a:latin typeface="+mn-lt"/>
                <a:ea typeface="+mn-ea"/>
                <a:cs typeface="+mn-cs"/>
              </a:rPr>
              <a:t>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sección de consideraciones técnicas generales se dirige a menudo a los responsables técnicos que requieren más detalle técnico que el encontrado en el resumen ejecutivo. Esta sección debería incluir detalles como el alcance de la evaluación, los objetivos incluidos y cualquier otra advertencia, como la disponibilidad del sistema, etc. Esta sección necesita incluir también una introducción de la medida del riesgo empleada en el informe, y finalmente un resumen técnico de los hallazgos realizados. </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III Hallazgos realizados durante la evaluación</a:t>
            </a:r>
            <a:r>
              <a:rPr lang="es-ES" sz="1200" kern="1200" dirty="0" smtClean="0">
                <a:solidFill>
                  <a:schemeClr val="tx1"/>
                </a:solidFill>
                <a:effectLst/>
                <a:latin typeface="+mn-lt"/>
                <a:ea typeface="+mn-ea"/>
                <a:cs typeface="+mn-cs"/>
              </a:rPr>
              <a:t>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última sección del informe es la sección que incluye los detalles técnicos sobre las vulnerabilidades encontradas, y los acercamientos necesarios para asegurar que son resueltas.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sección está dirigida a un nivel más técnico, y debería incluir toda la información necesaria para que los equipos técnicos puedan comprender la incidencia y ser capaces de resolverla. </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sección de hallazgos debería incluir: </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Un número identificador, para poder referenciar fácilmente, con capturas de pantalla </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elementos afectados</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Una descripción técnica </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Una sección sobre como resolver la incidencia </a:t>
            </a:r>
            <a:endParaRPr lang="es-UY"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nivel de riesgo y el valor de impacto</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Cada hallazgo debería ser claro y conciso, y dar al lector del informe una comprensión completa de la incidencia. Las siguientes páginas muestran la tabla de reporte. </a:t>
            </a:r>
            <a:br>
              <a:rPr lang="es-ES" sz="1200" kern="1200" dirty="0" smtClean="0">
                <a:solidFill>
                  <a:schemeClr val="tx1"/>
                </a:solidFill>
                <a:effectLst/>
                <a:latin typeface="+mn-lt"/>
                <a:ea typeface="+mn-ea"/>
                <a:cs typeface="+mn-cs"/>
              </a:rPr>
            </a:br>
            <a:endParaRPr lang="es-UY" sz="1200" kern="1200" dirty="0" smtClean="0">
              <a:solidFill>
                <a:schemeClr val="tx1"/>
              </a:solidFill>
              <a:effectLst/>
              <a:latin typeface="+mn-lt"/>
              <a:ea typeface="+mn-ea"/>
              <a:cs typeface="+mn-cs"/>
            </a:endParaRPr>
          </a:p>
          <a:p>
            <a:endParaRPr lang="es-MX"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E810B93-1D36-4935-BEF9-6ADB07E97943}" type="slidenum">
              <a:rPr lang="en-US" smtClean="0">
                <a:latin typeface="Arial" charset="0"/>
              </a:rPr>
              <a:pPr eaLnBrk="1" hangingPunct="1"/>
              <a:t>33</a:t>
            </a:fld>
            <a:endParaRPr lang="en-US" smtClean="0">
              <a:latin typeface="Arial" charset="0"/>
            </a:endParaRPr>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p:spPr>
        <p:txBody>
          <a:bodyPr/>
          <a:lstStyle/>
          <a:p>
            <a:pPr eaLnBrk="1" hangingPunct="1"/>
            <a:endParaRPr lang="es-MX"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ln/>
        </p:spPr>
      </p:sp>
      <p:sp>
        <p:nvSpPr>
          <p:cNvPr id="47107" name="Notes Placeholder 2"/>
          <p:cNvSpPr>
            <a:spLocks noGrp="1"/>
          </p:cNvSpPr>
          <p:nvPr>
            <p:ph type="body" idx="1"/>
          </p:nvPr>
        </p:nvSpPr>
        <p:spPr>
          <a:noFill/>
        </p:spPr>
        <p:txBody>
          <a:bodyPr/>
          <a:lstStyle/>
          <a:p>
            <a:endParaRPr lang="en-US" dirty="0" smtClean="0"/>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4665EDE-C8FD-40A1-B7EB-04D484D5D503}" type="slidenum">
              <a:rPr lang="en-US" smtClean="0">
                <a:latin typeface="Arial" charset="0"/>
              </a:rPr>
              <a:pPr eaLnBrk="1" hangingPunct="1"/>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43000" y="685800"/>
            <a:ext cx="4572000" cy="3429000"/>
          </a:xfrm>
          <a:ln/>
        </p:spPr>
      </p:sp>
      <p:sp>
        <p:nvSpPr>
          <p:cNvPr id="48131" name="Notes Placeholder 2"/>
          <p:cNvSpPr>
            <a:spLocks noGrp="1"/>
          </p:cNvSpPr>
          <p:nvPr>
            <p:ph type="body" idx="1"/>
          </p:nvPr>
        </p:nvSpPr>
        <p:spPr>
          <a:noFill/>
        </p:spPr>
        <p:txBody>
          <a:bodyPr/>
          <a:lstStyle/>
          <a:p>
            <a:endParaRPr lang="es-UY" baseline="0" dirty="0" smtClean="0"/>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E62369E-CCA5-4CBF-A1AB-50DA191A115A}" type="slidenum">
              <a:rPr lang="en-US" smtClean="0">
                <a:latin typeface="Arial" charset="0"/>
              </a:rPr>
              <a:pPr eaLnBrk="1" hangingPunct="1"/>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D5D6161-8907-4715-8BF2-F0A82272CCF3}" type="slidenum">
              <a:rPr lang="en-US" smtClean="0">
                <a:latin typeface="Arial" charset="0"/>
              </a:rPr>
              <a:pPr eaLnBrk="1" hangingPunct="1"/>
              <a:t>6</a:t>
            </a:fld>
            <a:endParaRPr lang="en-US" smtClean="0">
              <a:latin typeface="Arial" charset="0"/>
            </a:endParaRPr>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p:spPr>
        <p:txBody>
          <a:bodyPr/>
          <a:lstStyle/>
          <a:p>
            <a:endParaRPr lang="es-UY"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D5D6161-8907-4715-8BF2-F0A82272CCF3}" type="slidenum">
              <a:rPr lang="en-US" smtClean="0">
                <a:latin typeface="Arial" charset="0"/>
              </a:rPr>
              <a:pPr eaLnBrk="1" hangingPunct="1"/>
              <a:t>7</a:t>
            </a:fld>
            <a:endParaRPr lang="en-US" smtClean="0">
              <a:latin typeface="Arial" charset="0"/>
            </a:endParaRPr>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p:spPr>
        <p:txBody>
          <a:bodyPr/>
          <a:lstStyle/>
          <a:p>
            <a:endParaRPr lang="es-UY"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0722430-AAC6-461A-8F6A-E1CFA9AFCD6A}" type="slidenum">
              <a:rPr lang="en-US" smtClean="0">
                <a:latin typeface="Arial" charset="0"/>
              </a:rPr>
              <a:pPr eaLnBrk="1" hangingPunct="1"/>
              <a:t>8</a:t>
            </a:fld>
            <a:endParaRPr lang="en-US" smtClean="0">
              <a:latin typeface="Arial" charset="0"/>
            </a:endParaRPr>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p:spPr>
        <p:txBody>
          <a:bodyPr/>
          <a:lstStyle/>
          <a:p>
            <a:r>
              <a:rPr lang="es-ES" sz="1200" b="1" kern="1200" dirty="0" smtClean="0">
                <a:solidFill>
                  <a:schemeClr val="tx1"/>
                </a:solidFill>
                <a:effectLst/>
                <a:latin typeface="+mn-lt"/>
                <a:ea typeface="+mn-ea"/>
                <a:cs typeface="+mn-cs"/>
              </a:rPr>
              <a:t>Comprende el objeto de estudio</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Una de las primeras iniciativas principales en cualquier buen programa de seguridad debería ser pedir documentación precisa de la aplicación. La arquitectura, diagramas de flujo de datos, casos de uso, y demás deberían ser escritos en documentos formales y puestos a disposición para revisión. La documentos de aplicación y especificación técnica deberían incluir información que liste no solo los casos de uso deseados, sino también cualquier caso de uso específicamente no admitido. Finalmente, es bueno tener como mínimo una infraestructura de seguridad básica que permita la monitorización y el análisis de la evolución de los ataques contra tus aplicaciones y red (por ejemplo, sistemas IDS).</a:t>
            </a:r>
          </a:p>
          <a:p>
            <a:endParaRPr lang="es-E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Utiliza las herramientas adecuadas</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Aunque ya hemos enunciado que no existe una herramienta bala de plata, las herramientas juegan un papel crítico en el programa de seguridad global. Hay toda una gama de herramientas de código abierto y comerciales que pueden ayudar en la automatización de muchas tareas de seguridad rutinarias. Estas herramientas pueden simplificar y acelerar el proceso de seguridad ayudando al personal de seguridad en sus tareas. Sin embargo, es importante comprender exactamente lo que estas herramientas pueden hacer y lo que no, de forma que no se exagere su uso o sean usadas incorrectamente.</a:t>
            </a:r>
            <a:endParaRPr lang="es-UY" sz="1200" kern="1200" dirty="0" smtClean="0">
              <a:solidFill>
                <a:schemeClr val="tx1"/>
              </a:solidFill>
              <a:effectLst/>
              <a:latin typeface="+mn-lt"/>
              <a:ea typeface="+mn-ea"/>
              <a:cs typeface="+mn-cs"/>
            </a:endParaRPr>
          </a:p>
          <a:p>
            <a:endParaRPr lang="es-ES" sz="1200" b="1"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Lo importante está en los detalles</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Es un factor crítico no realizar una revisión de seguridad superficial de una aplicación y considerarla completa. Esto infundirá una falsa sensación de confianza que puede ser tan peligrosa como no haber hecho una revisión de seguridad. </a:t>
            </a:r>
          </a:p>
          <a:p>
            <a:endParaRPr lang="es-ES" sz="1200" b="1"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Usa el código fuente cuando esté disponible</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A pesar de los resultados de las pruebas de intrusión de caja negra pueden ser impresionantes y útiles para demostrar como son expuestas las vulnerabilidades en producción, no son el método más efectivo para </a:t>
            </a:r>
            <a:r>
              <a:rPr lang="es-ES" sz="1200" kern="1200" dirty="0" err="1" smtClean="0">
                <a:solidFill>
                  <a:schemeClr val="tx1"/>
                </a:solidFill>
                <a:effectLst/>
                <a:latin typeface="+mn-lt"/>
                <a:ea typeface="+mn-ea"/>
                <a:cs typeface="+mn-cs"/>
              </a:rPr>
              <a:t>securizar</a:t>
            </a:r>
            <a:r>
              <a:rPr lang="es-ES" sz="1200" kern="1200" dirty="0" smtClean="0">
                <a:solidFill>
                  <a:schemeClr val="tx1"/>
                </a:solidFill>
                <a:effectLst/>
                <a:latin typeface="+mn-lt"/>
                <a:ea typeface="+mn-ea"/>
                <a:cs typeface="+mn-cs"/>
              </a:rPr>
              <a:t> una aplicación. Si el código fuente de la aplicación está disponible, debería ser entregado al personal de seguridad para ayudarles durante la realización de la revisión. Es posible descubrir vulnerabilidades dentro del código fuente de la aplicación que se perderían durante el trabajo de caja negra.</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Desarrolla métricas</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Una parte importante de un buen programa de seguridad es la habilidad para determinar si las cosas están mejorando. Es importante seguir la pista de los resultados de los trabajos de prueba, y desarrollar métricas que podrán revelar la evolución de la seguridad de la aplicación en la organización. Estas métricas pueden mostrar si son necesarias más educación y formación, si hay algún mecanismo de seguridad en particular que no es comprendido con claridad por desarrollo, y si el número total de problemas relacionados con seguridad que se han encontrado cada mes se está reduciendo. Unas métricas consistentes que puedan ser generadas automáticamente a partir de código fuente disponible ayudarán también a la organización en la evaluación de la eficacia de los mecanismos introducidos para reducir el número de bugs de seguridad en el desarrollo de software. Las métricas no son fáciles de desarrollar, por lo que usar métricas estándar, como las provistas por el proyecto OWASP </a:t>
            </a:r>
            <a:r>
              <a:rPr lang="es-ES" sz="1200" kern="1200" dirty="0" err="1" smtClean="0">
                <a:solidFill>
                  <a:schemeClr val="tx1"/>
                </a:solidFill>
                <a:effectLst/>
                <a:latin typeface="+mn-lt"/>
                <a:ea typeface="+mn-ea"/>
                <a:cs typeface="+mn-cs"/>
              </a:rPr>
              <a:t>Metrics</a:t>
            </a:r>
            <a:r>
              <a:rPr lang="es-ES" sz="1200" kern="1200" dirty="0" smtClean="0">
                <a:solidFill>
                  <a:schemeClr val="tx1"/>
                </a:solidFill>
                <a:effectLst/>
                <a:latin typeface="+mn-lt"/>
                <a:ea typeface="+mn-ea"/>
                <a:cs typeface="+mn-cs"/>
              </a:rPr>
              <a:t> y otras organizaciones podría ser una buena base de la que partir para empezar.  </a:t>
            </a:r>
            <a:endParaRPr lang="es-UY"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Documente los resultados de los pruebas</a:t>
            </a:r>
            <a:endParaRPr lang="es-UY"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 sabio acordar un formato aceptable.</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El reporte debe ser claro para el desarrollador al destacar la </a:t>
            </a:r>
            <a:r>
              <a:rPr lang="es-ES" sz="1200" kern="1200" dirty="0" err="1" smtClean="0">
                <a:solidFill>
                  <a:schemeClr val="tx1"/>
                </a:solidFill>
                <a:effectLst/>
                <a:latin typeface="+mn-lt"/>
                <a:ea typeface="+mn-ea"/>
                <a:cs typeface="+mn-cs"/>
              </a:rPr>
              <a:t>funcion</a:t>
            </a:r>
            <a:r>
              <a:rPr lang="es-ES" sz="1200" kern="1200" dirty="0" smtClean="0">
                <a:solidFill>
                  <a:schemeClr val="tx1"/>
                </a:solidFill>
                <a:effectLst/>
                <a:latin typeface="+mn-lt"/>
                <a:ea typeface="+mn-ea"/>
                <a:cs typeface="+mn-cs"/>
              </a:rPr>
              <a:t> exacta que ha sido afectada por la vulnerabilidad con las asociadas recomendaciones para su </a:t>
            </a:r>
            <a:r>
              <a:rPr lang="es-ES" sz="1200" kern="1200" dirty="0" err="1" smtClean="0">
                <a:solidFill>
                  <a:schemeClr val="tx1"/>
                </a:solidFill>
                <a:effectLst/>
                <a:latin typeface="+mn-lt"/>
                <a:ea typeface="+mn-ea"/>
                <a:cs typeface="+mn-cs"/>
              </a:rPr>
              <a:t>resolucion</a:t>
            </a:r>
            <a:r>
              <a:rPr lang="es-ES" sz="1200" kern="1200" dirty="0" smtClean="0">
                <a:solidFill>
                  <a:schemeClr val="tx1"/>
                </a:solidFill>
                <a:effectLst/>
                <a:latin typeface="+mn-lt"/>
                <a:ea typeface="+mn-ea"/>
                <a:cs typeface="+mn-cs"/>
              </a:rPr>
              <a:t> en un lenguaje que el desarrollador entienda. Por ultimo, pero no menos importante, la </a:t>
            </a:r>
            <a:r>
              <a:rPr lang="es-ES" sz="1200" kern="1200" dirty="0" err="1" smtClean="0">
                <a:solidFill>
                  <a:schemeClr val="tx1"/>
                </a:solidFill>
                <a:effectLst/>
                <a:latin typeface="+mn-lt"/>
                <a:ea typeface="+mn-ea"/>
                <a:cs typeface="+mn-cs"/>
              </a:rPr>
              <a:t>redaccion</a:t>
            </a:r>
            <a:r>
              <a:rPr lang="es-ES" sz="1200" kern="1200" dirty="0" smtClean="0">
                <a:solidFill>
                  <a:schemeClr val="tx1"/>
                </a:solidFill>
                <a:effectLst/>
                <a:latin typeface="+mn-lt"/>
                <a:ea typeface="+mn-ea"/>
                <a:cs typeface="+mn-cs"/>
              </a:rPr>
              <a:t> del reporte no debe ser agobiante para los verificadores de seguridad. </a:t>
            </a:r>
            <a:endParaRPr lang="es-UY"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F301755-F7DA-4E19-BF9E-7CA587FF615D}" type="slidenum">
              <a:rPr lang="en-US" smtClean="0">
                <a:latin typeface="Arial" charset="0"/>
              </a:rPr>
              <a:pPr eaLnBrk="1" hangingPunct="1"/>
              <a:t>9</a:t>
            </a:fld>
            <a:endParaRPr lang="en-US" smtClean="0">
              <a:latin typeface="Arial" charset="0"/>
            </a:endParaRP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Inspecciones: Es un excelente practica de verificación,</a:t>
            </a:r>
            <a:r>
              <a:rPr lang="es-ES" sz="1200" b="1" kern="1200" baseline="0" dirty="0" smtClean="0">
                <a:solidFill>
                  <a:schemeClr val="tx1"/>
                </a:solidFill>
                <a:effectLst/>
                <a:latin typeface="+mn-lt"/>
                <a:ea typeface="+mn-ea"/>
                <a:cs typeface="+mn-cs"/>
              </a:rPr>
              <a:t> pueden considerarse como una de las técnicas mas efectivas y eficaces </a:t>
            </a:r>
            <a:r>
              <a:rPr lang="es-ES" sz="1200" kern="1200" dirty="0" smtClean="0">
                <a:solidFill>
                  <a:schemeClr val="tx1"/>
                </a:solidFill>
                <a:effectLst/>
                <a:latin typeface="+mn-lt"/>
                <a:ea typeface="+mn-ea"/>
                <a:cs typeface="+mn-cs"/>
              </a:rPr>
              <a:t>Preguntar a alguien como funciona algo y porque está implementado de un modo específico permite al revisor determinar rápidamente si una consideración de seguridad puede resaltar de forma evidente.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effectLst/>
              <a:latin typeface="+mn-lt"/>
              <a:ea typeface="+mn-ea"/>
              <a:cs typeface="+mn-cs"/>
            </a:endParaRPr>
          </a:p>
          <a:p>
            <a:r>
              <a:rPr lang="es-ES" sz="1200" b="1" kern="1200" baseline="0" dirty="0" smtClean="0">
                <a:solidFill>
                  <a:schemeClr val="tx1"/>
                </a:solidFill>
                <a:effectLst/>
                <a:latin typeface="+mn-lt"/>
                <a:ea typeface="+mn-ea"/>
                <a:cs typeface="+mn-cs"/>
              </a:rPr>
              <a:t>Modelado de amenazas: </a:t>
            </a:r>
            <a:r>
              <a:rPr lang="es-ES" sz="1200" kern="1200" dirty="0" smtClean="0">
                <a:solidFill>
                  <a:schemeClr val="tx1"/>
                </a:solidFill>
                <a:effectLst/>
                <a:latin typeface="+mn-lt"/>
                <a:ea typeface="+mn-ea"/>
                <a:cs typeface="+mn-cs"/>
              </a:rPr>
              <a:t>La Guía de </a:t>
            </a:r>
            <a:r>
              <a:rPr lang="es-ES" sz="1200" kern="1200" dirty="0" err="1" smtClean="0">
                <a:solidFill>
                  <a:schemeClr val="tx1"/>
                </a:solidFill>
                <a:effectLst/>
                <a:latin typeface="+mn-lt"/>
                <a:ea typeface="+mn-ea"/>
                <a:cs typeface="+mn-cs"/>
              </a:rPr>
              <a:t>Revision</a:t>
            </a:r>
            <a:r>
              <a:rPr lang="es-ES" sz="1200" kern="1200" dirty="0" smtClean="0">
                <a:solidFill>
                  <a:schemeClr val="tx1"/>
                </a:solidFill>
                <a:effectLst/>
                <a:latin typeface="+mn-lt"/>
                <a:ea typeface="+mn-ea"/>
                <a:cs typeface="+mn-cs"/>
              </a:rPr>
              <a:t> de </a:t>
            </a:r>
            <a:r>
              <a:rPr lang="es-ES" sz="1200" kern="1200" dirty="0" err="1" smtClean="0">
                <a:solidFill>
                  <a:schemeClr val="tx1"/>
                </a:solidFill>
                <a:effectLst/>
                <a:latin typeface="+mn-lt"/>
                <a:ea typeface="+mn-ea"/>
                <a:cs typeface="+mn-cs"/>
              </a:rPr>
              <a:t>Codigo</a:t>
            </a:r>
            <a:r>
              <a:rPr lang="es-ES" sz="1200" kern="1200" dirty="0" smtClean="0">
                <a:solidFill>
                  <a:schemeClr val="tx1"/>
                </a:solidFill>
                <a:effectLst/>
                <a:latin typeface="+mn-lt"/>
                <a:ea typeface="+mn-ea"/>
                <a:cs typeface="+mn-cs"/>
              </a:rPr>
              <a:t> OWASP describe una metodología específica de Modelado de Amenazas que puede ser utilizada como referencia para la comprobación de aplicaciones en búsqueda de fallas de seguridad en el diseño de la </a:t>
            </a:r>
            <a:r>
              <a:rPr lang="es-ES" sz="1200" kern="1200" dirty="0" err="1" smtClean="0">
                <a:solidFill>
                  <a:schemeClr val="tx1"/>
                </a:solidFill>
                <a:effectLst/>
                <a:latin typeface="+mn-lt"/>
                <a:ea typeface="+mn-ea"/>
                <a:cs typeface="+mn-cs"/>
              </a:rPr>
              <a:t>aplicacion</a:t>
            </a:r>
            <a:r>
              <a:rPr lang="es-ES" sz="1200" kern="1200" dirty="0" smtClean="0">
                <a:solidFill>
                  <a:schemeClr val="tx1"/>
                </a:solidFill>
                <a:effectLst/>
                <a:latin typeface="+mn-lt"/>
                <a:ea typeface="+mn-ea"/>
                <a:cs typeface="+mn-cs"/>
              </a:rPr>
              <a:t>. </a:t>
            </a:r>
          </a:p>
          <a:p>
            <a:endParaRPr lang="es-ES" sz="12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200610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85307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84618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47811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41FAB-DDC0-4C8D-A2C0-9BFAD0961D10}"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216533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41FAB-DDC0-4C8D-A2C0-9BFAD0961D10}"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90622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741FAB-DDC0-4C8D-A2C0-9BFAD0961D10}" type="datetimeFigureOut">
              <a:rPr lang="en-US" smtClean="0"/>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80446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2741FAB-DDC0-4C8D-A2C0-9BFAD0961D10}" type="datetimeFigureOut">
              <a:rPr lang="en-US" smtClean="0"/>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3339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41FAB-DDC0-4C8D-A2C0-9BFAD0961D10}" type="datetimeFigureOut">
              <a:rPr lang="en-US" smtClean="0"/>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3392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41FAB-DDC0-4C8D-A2C0-9BFAD0961D10}"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3615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41FAB-DDC0-4C8D-A2C0-9BFAD0961D10}"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5506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0" y="76200"/>
            <a:ext cx="4724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41FAB-DDC0-4C8D-A2C0-9BFAD0961D10}" type="datetimeFigureOut">
              <a:rPr lang="en-US" smtClean="0"/>
              <a:t>5/6/2013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A299-4B70-44C0-9573-A40A0A56C89D}" type="slidenum">
              <a:rPr lang="en-US" smtClean="0"/>
              <a:t>‹#›</a:t>
            </a:fld>
            <a:endParaRPr lang="en-US"/>
          </a:p>
        </p:txBody>
      </p:sp>
    </p:spTree>
    <p:extLst>
      <p:ext uri="{BB962C8B-B14F-4D97-AF65-F5344CB8AC3E}">
        <p14:creationId xmlns:p14="http://schemas.microsoft.com/office/powerpoint/2010/main" val="317530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39977"/>
            <a:ext cx="6400800" cy="1470025"/>
          </a:xfrm>
        </p:spPr>
        <p:txBody>
          <a:bodyPr/>
          <a:lstStyle/>
          <a:p>
            <a:r>
              <a:rPr lang="en-US" sz="3200" b="1" dirty="0" smtClean="0">
                <a:solidFill>
                  <a:schemeClr val="bg1"/>
                </a:solidFill>
              </a:rPr>
              <a:t>OWASP Testing Guide </a:t>
            </a:r>
            <a:endParaRPr lang="en-US" sz="3200" b="1" dirty="0">
              <a:solidFill>
                <a:schemeClr val="bg1"/>
              </a:solidFill>
            </a:endParaRPr>
          </a:p>
        </p:txBody>
      </p:sp>
      <p:sp>
        <p:nvSpPr>
          <p:cNvPr id="3" name="Subtitle 2"/>
          <p:cNvSpPr>
            <a:spLocks noGrp="1"/>
          </p:cNvSpPr>
          <p:nvPr>
            <p:ph type="subTitle" idx="1"/>
          </p:nvPr>
        </p:nvSpPr>
        <p:spPr>
          <a:xfrm>
            <a:off x="5562600" y="5410200"/>
            <a:ext cx="3429000" cy="1219200"/>
          </a:xfrm>
        </p:spPr>
        <p:txBody>
          <a:bodyPr>
            <a:normAutofit/>
          </a:bodyPr>
          <a:lstStyle/>
          <a:p>
            <a:pPr algn="l"/>
            <a:r>
              <a:rPr lang="en-US" sz="2000" dirty="0" smtClean="0">
                <a:solidFill>
                  <a:schemeClr val="tx1"/>
                </a:solidFill>
              </a:rPr>
              <a:t>Lic. Paola Rodríguez</a:t>
            </a:r>
          </a:p>
          <a:p>
            <a:pPr algn="l"/>
            <a:r>
              <a:rPr lang="en-US" sz="2000" dirty="0" smtClean="0">
                <a:solidFill>
                  <a:schemeClr val="tx1"/>
                </a:solidFill>
              </a:rPr>
              <a:t>Paola.rodriguez@verifone.com</a:t>
            </a:r>
            <a:endParaRPr lang="en-US" sz="2000" dirty="0">
              <a:solidFill>
                <a:schemeClr val="tx1"/>
              </a:solidFill>
            </a:endParaRPr>
          </a:p>
          <a:p>
            <a:pPr algn="l"/>
            <a:endParaRPr lang="en-US" sz="2400" dirty="0">
              <a:solidFill>
                <a:schemeClr val="tx1"/>
              </a:solidFill>
            </a:endParaRPr>
          </a:p>
        </p:txBody>
      </p:sp>
    </p:spTree>
    <p:extLst>
      <p:ext uri="{BB962C8B-B14F-4D97-AF65-F5344CB8AC3E}">
        <p14:creationId xmlns:p14="http://schemas.microsoft.com/office/powerpoint/2010/main" val="99809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8A5D9D4-9FC9-414F-A19A-866A255E86BC}" type="slidenum">
              <a:rPr lang="en-US"/>
              <a:pPr>
                <a:defRPr/>
              </a:pPr>
              <a:t>10</a:t>
            </a:fld>
            <a:endParaRPr lang="en-US"/>
          </a:p>
        </p:txBody>
      </p:sp>
      <p:sp>
        <p:nvSpPr>
          <p:cNvPr id="10243" name="Rectangle 2"/>
          <p:cNvSpPr>
            <a:spLocks noGrp="1" noChangeArrowheads="1"/>
          </p:cNvSpPr>
          <p:nvPr>
            <p:ph type="title"/>
          </p:nvPr>
        </p:nvSpPr>
        <p:spPr/>
        <p:txBody>
          <a:bodyPr/>
          <a:lstStyle/>
          <a:p>
            <a:pPr eaLnBrk="1" hangingPunct="1"/>
            <a:r>
              <a:rPr lang="en-US" b="1" dirty="0" err="1" smtClean="0"/>
              <a:t>Técnicas</a:t>
            </a:r>
            <a:r>
              <a:rPr lang="en-US" b="1" dirty="0" smtClean="0"/>
              <a:t> de </a:t>
            </a:r>
            <a:r>
              <a:rPr lang="en-US" b="1" dirty="0" err="1" smtClean="0"/>
              <a:t>comprobación</a:t>
            </a:r>
            <a:r>
              <a:rPr lang="en-US" b="1" dirty="0"/>
              <a:t>.</a:t>
            </a:r>
            <a:endParaRPr lang="en-US" b="1" dirty="0" smtClean="0"/>
          </a:p>
        </p:txBody>
      </p:sp>
      <p:sp>
        <p:nvSpPr>
          <p:cNvPr id="6148" name="Rectangle 3"/>
          <p:cNvSpPr>
            <a:spLocks noGrp="1" noChangeArrowheads="1"/>
          </p:cNvSpPr>
          <p:nvPr>
            <p:ph type="body" idx="1"/>
          </p:nvPr>
        </p:nvSpPr>
        <p:spPr/>
        <p:txBody>
          <a:bodyPr>
            <a:normAutofit/>
          </a:bodyPr>
          <a:lstStyle/>
          <a:p>
            <a:pPr eaLnBrk="1" hangingPunct="1">
              <a:defRPr/>
            </a:pPr>
            <a:endParaRPr lang="en-US" dirty="0"/>
          </a:p>
          <a:p>
            <a:pPr eaLnBrk="1" hangingPunct="1">
              <a:defRPr/>
            </a:pPr>
            <a:r>
              <a:rPr lang="en-US" dirty="0" err="1" smtClean="0"/>
              <a:t>Revisión</a:t>
            </a:r>
            <a:r>
              <a:rPr lang="en-US" dirty="0" smtClean="0"/>
              <a:t> de </a:t>
            </a:r>
            <a:r>
              <a:rPr lang="en-US" dirty="0" err="1" smtClean="0"/>
              <a:t>Código</a:t>
            </a:r>
            <a:r>
              <a:rPr lang="en-US" dirty="0" smtClean="0"/>
              <a:t>.</a:t>
            </a:r>
          </a:p>
          <a:p>
            <a:pPr eaLnBrk="1" hangingPunct="1">
              <a:defRPr/>
            </a:pPr>
            <a:endParaRPr lang="en-US" dirty="0"/>
          </a:p>
          <a:p>
            <a:pPr eaLnBrk="1" hangingPunct="1">
              <a:defRPr/>
            </a:pPr>
            <a:r>
              <a:rPr lang="en-US" dirty="0" err="1" smtClean="0"/>
              <a:t>Pruebas</a:t>
            </a:r>
            <a:r>
              <a:rPr lang="en-US" dirty="0" smtClean="0"/>
              <a:t> de </a:t>
            </a:r>
            <a:r>
              <a:rPr lang="en-US" dirty="0" err="1" smtClean="0"/>
              <a:t>Intrusión</a:t>
            </a:r>
            <a:r>
              <a:rPr lang="en-US" dirty="0" smtClean="0"/>
              <a:t>.</a:t>
            </a:r>
          </a:p>
          <a:p>
            <a:pPr marL="0" indent="0" eaLnBrk="1" hangingPunct="1">
              <a:buFont typeface="Webdings" pitchFamily="18" charset="2"/>
              <a:buNone/>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marL="0" indent="0" eaLnBrk="1" hangingPunct="1">
              <a:buFont typeface="Webdings" pitchFamily="18" charset="2"/>
              <a:buNone/>
              <a:defRPr/>
            </a:pPr>
            <a:endParaRPr lang="en-US" dirty="0" smtClean="0"/>
          </a:p>
        </p:txBody>
      </p:sp>
      <p:sp>
        <p:nvSpPr>
          <p:cNvPr id="7" name="Rectangle 6"/>
          <p:cNvSpPr/>
          <p:nvPr/>
        </p:nvSpPr>
        <p:spPr>
          <a:xfrm>
            <a:off x="0" y="1752600"/>
            <a:ext cx="9677400" cy="42862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u="sng" dirty="0" smtClean="0">
                <a:solidFill>
                  <a:schemeClr val="tx1"/>
                </a:solidFill>
              </a:rPr>
              <a:t>Ventajas (Revisiones de Código)</a:t>
            </a:r>
            <a:endParaRPr lang="es-UY" sz="2800" u="sng" dirty="0">
              <a:solidFill>
                <a:schemeClr val="tx1"/>
              </a:solidFill>
            </a:endParaRPr>
          </a:p>
          <a:p>
            <a:pPr lvl="0"/>
            <a:r>
              <a:rPr lang="es-ES" sz="2800" dirty="0">
                <a:solidFill>
                  <a:schemeClr val="tx1"/>
                </a:solidFill>
              </a:rPr>
              <a:t>Eficacia e </a:t>
            </a:r>
            <a:r>
              <a:rPr lang="es-ES" sz="2800" dirty="0" smtClean="0">
                <a:solidFill>
                  <a:schemeClr val="tx1"/>
                </a:solidFill>
              </a:rPr>
              <a:t>integridad.</a:t>
            </a:r>
            <a:endParaRPr lang="es-UY" sz="2800" dirty="0">
              <a:solidFill>
                <a:schemeClr val="tx1"/>
              </a:solidFill>
            </a:endParaRPr>
          </a:p>
          <a:p>
            <a:pPr lvl="0"/>
            <a:r>
              <a:rPr lang="es-ES" sz="2800" dirty="0" smtClean="0">
                <a:solidFill>
                  <a:schemeClr val="tx1"/>
                </a:solidFill>
              </a:rPr>
              <a:t>Precisión.</a:t>
            </a:r>
            <a:endParaRPr lang="es-UY" sz="2800" dirty="0">
              <a:solidFill>
                <a:schemeClr val="tx1"/>
              </a:solidFill>
            </a:endParaRPr>
          </a:p>
          <a:p>
            <a:pPr lvl="0"/>
            <a:r>
              <a:rPr lang="es-ES" sz="2800" dirty="0">
                <a:solidFill>
                  <a:schemeClr val="tx1"/>
                </a:solidFill>
              </a:rPr>
              <a:t>Rapidez (Para revisores competentes</a:t>
            </a:r>
            <a:r>
              <a:rPr lang="es-ES" sz="2800" dirty="0" smtClean="0">
                <a:solidFill>
                  <a:schemeClr val="tx1"/>
                </a:solidFill>
              </a:rPr>
              <a:t>).</a:t>
            </a:r>
            <a:endParaRPr lang="es-UY" sz="2800" dirty="0">
              <a:solidFill>
                <a:schemeClr val="tx1"/>
              </a:solidFill>
            </a:endParaRPr>
          </a:p>
          <a:p>
            <a:r>
              <a:rPr lang="es-ES" sz="2800" b="1" u="sng" dirty="0">
                <a:solidFill>
                  <a:schemeClr val="tx1"/>
                </a:solidFill>
              </a:rPr>
              <a:t>Desventajas (Revisiones de Código)</a:t>
            </a:r>
            <a:endParaRPr lang="es-UY" sz="2800" u="sng" dirty="0">
              <a:solidFill>
                <a:schemeClr val="tx1"/>
              </a:solidFill>
            </a:endParaRPr>
          </a:p>
          <a:p>
            <a:pPr lvl="0"/>
            <a:r>
              <a:rPr lang="es-ES" sz="2800" dirty="0">
                <a:solidFill>
                  <a:schemeClr val="tx1"/>
                </a:solidFill>
              </a:rPr>
              <a:t>Requiere desarrolladores </a:t>
            </a:r>
            <a:r>
              <a:rPr lang="es-ES" sz="2800" dirty="0" smtClean="0">
                <a:solidFill>
                  <a:schemeClr val="tx1"/>
                </a:solidFill>
              </a:rPr>
              <a:t>altamente competentes. </a:t>
            </a:r>
            <a:endParaRPr lang="es-UY" sz="2800" dirty="0">
              <a:solidFill>
                <a:schemeClr val="tx1"/>
              </a:solidFill>
            </a:endParaRPr>
          </a:p>
          <a:p>
            <a:pPr lvl="0"/>
            <a:r>
              <a:rPr lang="es-ES" sz="2800" dirty="0">
                <a:solidFill>
                  <a:schemeClr val="tx1"/>
                </a:solidFill>
              </a:rPr>
              <a:t>No puede detectar errores en tiempo de ejecución con </a:t>
            </a:r>
            <a:r>
              <a:rPr lang="es-ES" sz="2800" dirty="0" smtClean="0">
                <a:solidFill>
                  <a:schemeClr val="tx1"/>
                </a:solidFill>
              </a:rPr>
              <a:t>facilidad.</a:t>
            </a:r>
            <a:endParaRPr lang="es-UY" sz="2800" dirty="0">
              <a:solidFill>
                <a:schemeClr val="tx1"/>
              </a:solidFill>
            </a:endParaRPr>
          </a:p>
          <a:p>
            <a:pPr lvl="0"/>
            <a:r>
              <a:rPr lang="es-ES" sz="2800" dirty="0">
                <a:solidFill>
                  <a:schemeClr val="tx1"/>
                </a:solidFill>
              </a:rPr>
              <a:t>El código fuente realmente en uso puede ser diferente del que está siendo </a:t>
            </a:r>
            <a:r>
              <a:rPr lang="es-ES" sz="2800" dirty="0" smtClean="0">
                <a:solidFill>
                  <a:schemeClr val="tx1"/>
                </a:solidFill>
              </a:rPr>
              <a:t>analizado</a:t>
            </a:r>
            <a:r>
              <a:rPr lang="es-UY" sz="2800" dirty="0" smtClean="0">
                <a:solidFill>
                  <a:schemeClr val="tx1"/>
                </a:solidFill>
              </a:rPr>
              <a:t>.</a:t>
            </a:r>
            <a:endParaRPr lang="es-UY" sz="2800" dirty="0">
              <a:solidFill>
                <a:schemeClr val="tx1"/>
              </a:solidFill>
            </a:endParaRPr>
          </a:p>
        </p:txBody>
      </p:sp>
      <p:sp>
        <p:nvSpPr>
          <p:cNvPr id="9" name="Rectangle 8"/>
          <p:cNvSpPr/>
          <p:nvPr/>
        </p:nvSpPr>
        <p:spPr>
          <a:xfrm>
            <a:off x="0" y="1752600"/>
            <a:ext cx="9677400" cy="3981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u="sng" dirty="0" smtClean="0">
                <a:solidFill>
                  <a:schemeClr val="tx1"/>
                </a:solidFill>
              </a:rPr>
              <a:t>Ventajas (Pruebas de Intrusión)</a:t>
            </a:r>
            <a:endParaRPr lang="es-UY" sz="2800" u="sng" dirty="0">
              <a:solidFill>
                <a:schemeClr val="tx1"/>
              </a:solidFill>
            </a:endParaRPr>
          </a:p>
          <a:p>
            <a:r>
              <a:rPr lang="es-ES" sz="2800" dirty="0">
                <a:solidFill>
                  <a:schemeClr val="tx1"/>
                </a:solidFill>
              </a:rPr>
              <a:t>Puede ser rápido (y por tanto, barato</a:t>
            </a:r>
            <a:r>
              <a:rPr lang="es-ES" sz="2800" dirty="0" smtClean="0">
                <a:solidFill>
                  <a:schemeClr val="tx1"/>
                </a:solidFill>
              </a:rPr>
              <a:t>).</a:t>
            </a:r>
            <a:endParaRPr lang="es-UY" sz="2800" dirty="0">
              <a:solidFill>
                <a:schemeClr val="tx1"/>
              </a:solidFill>
            </a:endParaRPr>
          </a:p>
          <a:p>
            <a:r>
              <a:rPr lang="es-ES" sz="2800" dirty="0">
                <a:solidFill>
                  <a:schemeClr val="tx1"/>
                </a:solidFill>
              </a:rPr>
              <a:t>Requiere un conocimiento relativamente menor que una </a:t>
            </a:r>
            <a:endParaRPr lang="es-ES" sz="2800" dirty="0" smtClean="0">
              <a:solidFill>
                <a:schemeClr val="tx1"/>
              </a:solidFill>
            </a:endParaRPr>
          </a:p>
          <a:p>
            <a:r>
              <a:rPr lang="es-ES" sz="2800" dirty="0" smtClean="0">
                <a:solidFill>
                  <a:schemeClr val="tx1"/>
                </a:solidFill>
              </a:rPr>
              <a:t>revisión </a:t>
            </a:r>
            <a:r>
              <a:rPr lang="es-ES" sz="2800" dirty="0">
                <a:solidFill>
                  <a:schemeClr val="tx1"/>
                </a:solidFill>
              </a:rPr>
              <a:t>de código </a:t>
            </a:r>
            <a:r>
              <a:rPr lang="es-ES" sz="2800" dirty="0" smtClean="0">
                <a:solidFill>
                  <a:schemeClr val="tx1"/>
                </a:solidFill>
              </a:rPr>
              <a:t>fuente.</a:t>
            </a:r>
            <a:endParaRPr lang="es-UY" sz="2800" dirty="0">
              <a:solidFill>
                <a:schemeClr val="tx1"/>
              </a:solidFill>
            </a:endParaRPr>
          </a:p>
          <a:p>
            <a:r>
              <a:rPr lang="es-ES" sz="2800" dirty="0">
                <a:solidFill>
                  <a:schemeClr val="tx1"/>
                </a:solidFill>
              </a:rPr>
              <a:t>Comprueba el código que está siendo expuesto </a:t>
            </a:r>
            <a:r>
              <a:rPr lang="es-ES" sz="2800" dirty="0" smtClean="0">
                <a:solidFill>
                  <a:schemeClr val="tx1"/>
                </a:solidFill>
              </a:rPr>
              <a:t>realmente.</a:t>
            </a:r>
            <a:endParaRPr lang="es-UY" sz="2800" dirty="0">
              <a:solidFill>
                <a:schemeClr val="tx1"/>
              </a:solidFill>
            </a:endParaRPr>
          </a:p>
          <a:p>
            <a:r>
              <a:rPr lang="es-ES" sz="2800" b="1" u="sng" dirty="0" smtClean="0">
                <a:solidFill>
                  <a:schemeClr val="tx1"/>
                </a:solidFill>
              </a:rPr>
              <a:t>Desventajas (</a:t>
            </a:r>
            <a:r>
              <a:rPr lang="es-UY" sz="2800" b="1" u="sng" dirty="0" smtClean="0">
                <a:solidFill>
                  <a:schemeClr val="tx1"/>
                </a:solidFill>
              </a:rPr>
              <a:t>Pruebas de Intrusión)</a:t>
            </a:r>
          </a:p>
          <a:p>
            <a:pPr lvl="0"/>
            <a:r>
              <a:rPr lang="es-ES" sz="2800" dirty="0">
                <a:solidFill>
                  <a:schemeClr val="tx1"/>
                </a:solidFill>
              </a:rPr>
              <a:t>Demasiado tardío en el </a:t>
            </a:r>
            <a:r>
              <a:rPr lang="es-ES" sz="2800" dirty="0" smtClean="0">
                <a:solidFill>
                  <a:schemeClr val="tx1"/>
                </a:solidFill>
              </a:rPr>
              <a:t>SDLC.</a:t>
            </a:r>
            <a:endParaRPr lang="es-UY" sz="2800" dirty="0">
              <a:solidFill>
                <a:schemeClr val="tx1"/>
              </a:solidFill>
            </a:endParaRPr>
          </a:p>
          <a:p>
            <a:pPr lvl="0"/>
            <a:r>
              <a:rPr lang="es-ES" sz="2800" dirty="0">
                <a:solidFill>
                  <a:schemeClr val="tx1"/>
                </a:solidFill>
              </a:rPr>
              <a:t>Pruebas solo de impactos </a:t>
            </a:r>
            <a:r>
              <a:rPr lang="es-ES" sz="2800" dirty="0" smtClean="0">
                <a:solidFill>
                  <a:schemeClr val="tx1"/>
                </a:solidFill>
              </a:rPr>
              <a:t>frontales.</a:t>
            </a:r>
            <a:endParaRPr lang="es-UY" sz="2800" u="sng" dirty="0">
              <a:solidFill>
                <a:schemeClr val="tx1"/>
              </a:solidFill>
            </a:endParaRPr>
          </a:p>
        </p:txBody>
      </p:sp>
    </p:spTree>
    <p:extLst>
      <p:ext uri="{BB962C8B-B14F-4D97-AF65-F5344CB8AC3E}">
        <p14:creationId xmlns:p14="http://schemas.microsoft.com/office/powerpoint/2010/main" val="3943871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24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10243"/>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ProportionSD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564511"/>
            <a:ext cx="3817123" cy="2388491"/>
          </a:xfrm>
          <a:prstGeom prst="rect">
            <a:avLst/>
          </a:prstGeom>
          <a:solidFill>
            <a:schemeClr val="accent1">
              <a:lumMod val="20000"/>
              <a:lumOff val="80000"/>
            </a:schemeClr>
          </a:solidFill>
          <a:ln>
            <a:solidFill>
              <a:schemeClr val="accent1">
                <a:alpha val="99000"/>
              </a:schemeClr>
            </a:solidFill>
          </a:ln>
          <a:extLst/>
        </p:spPr>
      </p:pic>
      <p:sp>
        <p:nvSpPr>
          <p:cNvPr id="4" name="Slide Number Placeholder 3"/>
          <p:cNvSpPr>
            <a:spLocks noGrp="1"/>
          </p:cNvSpPr>
          <p:nvPr>
            <p:ph type="sldNum" sz="quarter" idx="10"/>
          </p:nvPr>
        </p:nvSpPr>
        <p:spPr/>
        <p:txBody>
          <a:bodyPr/>
          <a:lstStyle/>
          <a:p>
            <a:pPr>
              <a:defRPr/>
            </a:pPr>
            <a:fld id="{EB413AF1-6EB9-4B21-A3F6-080DCEA553DD}" type="slidenum">
              <a:rPr lang="en-US"/>
              <a:pPr>
                <a:defRPr/>
              </a:pPr>
              <a:t>11</a:t>
            </a:fld>
            <a:endParaRPr lang="en-US"/>
          </a:p>
        </p:txBody>
      </p:sp>
      <p:sp>
        <p:nvSpPr>
          <p:cNvPr id="13315" name="Rectangle 2"/>
          <p:cNvSpPr>
            <a:spLocks noGrp="1" noChangeArrowheads="1"/>
          </p:cNvSpPr>
          <p:nvPr>
            <p:ph type="title"/>
          </p:nvPr>
        </p:nvSpPr>
        <p:spPr/>
        <p:txBody>
          <a:bodyPr/>
          <a:lstStyle/>
          <a:p>
            <a:pPr eaLnBrk="1" hangingPunct="1"/>
            <a:r>
              <a:rPr lang="en-US" b="1" dirty="0" err="1" smtClean="0"/>
              <a:t>Enfoque</a:t>
            </a:r>
            <a:r>
              <a:rPr lang="en-US" b="1" dirty="0" smtClean="0"/>
              <a:t> </a:t>
            </a:r>
            <a:r>
              <a:rPr lang="en-US" b="1" dirty="0" err="1" smtClean="0"/>
              <a:t>Equilibrado</a:t>
            </a:r>
            <a:endParaRPr lang="en-US" b="1" dirty="0" smtClean="0"/>
          </a:p>
        </p:txBody>
      </p:sp>
      <p:sp>
        <p:nvSpPr>
          <p:cNvPr id="2" name="Content Placeholder 1"/>
          <p:cNvSpPr>
            <a:spLocks noGrp="1"/>
          </p:cNvSpPr>
          <p:nvPr>
            <p:ph idx="1"/>
          </p:nvPr>
        </p:nvSpPr>
        <p:spPr/>
        <p:txBody>
          <a:bodyPr/>
          <a:lstStyle/>
          <a:p>
            <a:r>
              <a:rPr lang="es-UY" dirty="0" smtClean="0"/>
              <a:t>El enfoque correcto es el Equilibrado, incluye varias técnicas; </a:t>
            </a:r>
          </a:p>
          <a:p>
            <a:endParaRPr lang="es-UY" dirty="0"/>
          </a:p>
          <a:p>
            <a:r>
              <a:rPr lang="es-UY" dirty="0"/>
              <a:t>y</a:t>
            </a:r>
            <a:r>
              <a:rPr lang="es-UY" dirty="0" smtClean="0"/>
              <a:t> asegura la cobertura</a:t>
            </a:r>
          </a:p>
          <a:p>
            <a:pPr marL="0" indent="0">
              <a:buNone/>
            </a:pPr>
            <a:r>
              <a:rPr lang="es-UY" dirty="0"/>
              <a:t> </a:t>
            </a:r>
            <a:r>
              <a:rPr lang="es-UY" dirty="0" smtClean="0"/>
              <a:t>  de las pruebas en todas</a:t>
            </a:r>
          </a:p>
          <a:p>
            <a:pPr marL="0" indent="0">
              <a:buNone/>
            </a:pPr>
            <a:r>
              <a:rPr lang="es-UY" dirty="0"/>
              <a:t> </a:t>
            </a:r>
            <a:r>
              <a:rPr lang="es-UY" dirty="0" smtClean="0"/>
              <a:t>  las fases del SDLC.</a:t>
            </a:r>
          </a:p>
          <a:p>
            <a:pPr marL="0" indent="0">
              <a:buNone/>
            </a:pPr>
            <a:r>
              <a:rPr lang="es-UY" sz="1600" i="1" dirty="0" smtClean="0"/>
              <a:t>                                                                                          Proporción del Esfuerzo de Pruebas en el SDLC</a:t>
            </a:r>
            <a:endParaRPr lang="es-UY" sz="1600" i="1" dirty="0"/>
          </a:p>
          <a:p>
            <a:endParaRPr lang="es-UY" dirty="0" smtClean="0"/>
          </a:p>
          <a:p>
            <a:endParaRPr lang="es-UY" dirty="0"/>
          </a:p>
        </p:txBody>
      </p:sp>
      <p:sp>
        <p:nvSpPr>
          <p:cNvPr id="3" name="Rectangle 2"/>
          <p:cNvSpPr/>
          <p:nvPr/>
        </p:nvSpPr>
        <p:spPr>
          <a:xfrm>
            <a:off x="1181100" y="1752600"/>
            <a:ext cx="70866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Y" sz="2800" b="1" dirty="0" smtClean="0"/>
              <a:t>El enfoque equilibrado varía dependiendo de muchos factores: como la madurez del Proceso de Pruebas y la Cultura </a:t>
            </a:r>
            <a:r>
              <a:rPr lang="es-UY" sz="2800" b="1" dirty="0"/>
              <a:t>C</a:t>
            </a:r>
            <a:r>
              <a:rPr lang="es-UY" sz="2800" b="1" dirty="0" smtClean="0"/>
              <a:t>orporativa.</a:t>
            </a:r>
          </a:p>
          <a:p>
            <a:endParaRPr lang="es-UY" sz="2800" b="1" dirty="0"/>
          </a:p>
          <a:p>
            <a:r>
              <a:rPr lang="es-UY" sz="2800" b="1" dirty="0" smtClean="0"/>
              <a:t>Es esencial para las organizaciones poner  mayor énfasis en las </a:t>
            </a:r>
            <a:r>
              <a:rPr lang="es-UY" sz="2800" b="1" u="sng" dirty="0" smtClean="0"/>
              <a:t>Etapas </a:t>
            </a:r>
            <a:r>
              <a:rPr lang="es-UY" sz="2800" b="1" u="sng" dirty="0"/>
              <a:t>I</a:t>
            </a:r>
            <a:r>
              <a:rPr lang="es-UY" sz="2800" b="1" u="sng" dirty="0" smtClean="0"/>
              <a:t>niciales</a:t>
            </a:r>
            <a:r>
              <a:rPr lang="es-UY" sz="2800" b="1" dirty="0" smtClean="0"/>
              <a:t> del desarrollo.</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344" t="16750" r="20624" b="24000"/>
          <a:stretch/>
        </p:blipFill>
        <p:spPr bwMode="auto">
          <a:xfrm>
            <a:off x="4724401" y="2564509"/>
            <a:ext cx="3858782" cy="244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936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B413AF1-6EB9-4B21-A3F6-080DCEA553DD}" type="slidenum">
              <a:rPr lang="en-US"/>
              <a:pPr>
                <a:defRPr/>
              </a:pPr>
              <a:t>12</a:t>
            </a:fld>
            <a:endParaRPr lang="en-US"/>
          </a:p>
        </p:txBody>
      </p:sp>
      <p:sp>
        <p:nvSpPr>
          <p:cNvPr id="13315" name="Rectangle 2"/>
          <p:cNvSpPr>
            <a:spLocks noGrp="1" noChangeArrowheads="1"/>
          </p:cNvSpPr>
          <p:nvPr>
            <p:ph type="title"/>
          </p:nvPr>
        </p:nvSpPr>
        <p:spPr/>
        <p:txBody>
          <a:bodyPr/>
          <a:lstStyle/>
          <a:p>
            <a:pPr eaLnBrk="1" hangingPunct="1"/>
            <a:r>
              <a:rPr lang="en-US" b="1" dirty="0" err="1" smtClean="0"/>
              <a:t>Diferentes</a:t>
            </a:r>
            <a:r>
              <a:rPr lang="en-US" b="1" dirty="0" smtClean="0"/>
              <a:t> </a:t>
            </a:r>
            <a:r>
              <a:rPr lang="en-US" b="1" dirty="0" err="1" smtClean="0"/>
              <a:t>Fases</a:t>
            </a:r>
            <a:endParaRPr lang="en-US" b="1" dirty="0" smtClean="0"/>
          </a:p>
        </p:txBody>
      </p:sp>
      <p:sp>
        <p:nvSpPr>
          <p:cNvPr id="7172" name="Rectangle 3"/>
          <p:cNvSpPr>
            <a:spLocks noGrp="1" noChangeArrowheads="1"/>
          </p:cNvSpPr>
          <p:nvPr>
            <p:ph type="body" idx="1"/>
          </p:nvPr>
        </p:nvSpPr>
        <p:spPr/>
        <p:txBody>
          <a:bodyPr>
            <a:normAutofit fontScale="92500" lnSpcReduction="20000"/>
          </a:bodyPr>
          <a:lstStyle/>
          <a:p>
            <a:pPr eaLnBrk="1" hangingPunct="1">
              <a:defRPr/>
            </a:pPr>
            <a:r>
              <a:rPr lang="en-US" dirty="0" err="1" smtClean="0"/>
              <a:t>Fase</a:t>
            </a:r>
            <a:r>
              <a:rPr lang="en-US" dirty="0" smtClean="0"/>
              <a:t> 1: Antes de </a:t>
            </a:r>
            <a:r>
              <a:rPr lang="en-US" dirty="0" err="1" smtClean="0"/>
              <a:t>empezar</a:t>
            </a:r>
            <a:r>
              <a:rPr lang="en-US" dirty="0" smtClean="0"/>
              <a:t> el </a:t>
            </a:r>
            <a:r>
              <a:rPr lang="en-US" dirty="0" err="1"/>
              <a:t>D</a:t>
            </a:r>
            <a:r>
              <a:rPr lang="en-US" dirty="0" err="1" smtClean="0"/>
              <a:t>esarrollo</a:t>
            </a:r>
            <a:r>
              <a:rPr lang="en-US" dirty="0" smtClean="0"/>
              <a:t>.</a:t>
            </a:r>
          </a:p>
          <a:p>
            <a:pPr marL="0" indent="0" eaLnBrk="1" hangingPunct="1">
              <a:buFont typeface="Webdings" pitchFamily="18" charset="2"/>
              <a:buNone/>
              <a:defRPr/>
            </a:pPr>
            <a:endParaRPr lang="en-US" dirty="0" smtClean="0"/>
          </a:p>
          <a:p>
            <a:pPr eaLnBrk="1" hangingPunct="1">
              <a:defRPr/>
            </a:pPr>
            <a:r>
              <a:rPr lang="en-US" dirty="0" err="1" smtClean="0"/>
              <a:t>Fase</a:t>
            </a:r>
            <a:r>
              <a:rPr lang="en-US" dirty="0" smtClean="0"/>
              <a:t> 2: Durante el </a:t>
            </a:r>
            <a:r>
              <a:rPr lang="en-US" dirty="0" err="1"/>
              <a:t>D</a:t>
            </a:r>
            <a:r>
              <a:rPr lang="en-US" dirty="0" err="1" smtClean="0"/>
              <a:t>iseño</a:t>
            </a:r>
            <a:r>
              <a:rPr lang="en-US" dirty="0" smtClean="0"/>
              <a:t> y </a:t>
            </a:r>
            <a:r>
              <a:rPr lang="en-US" dirty="0" err="1"/>
              <a:t>D</a:t>
            </a:r>
            <a:r>
              <a:rPr lang="en-US" dirty="0" err="1" smtClean="0"/>
              <a:t>efinición</a:t>
            </a:r>
            <a:r>
              <a:rPr lang="en-US" dirty="0" smtClean="0"/>
              <a:t>.</a:t>
            </a:r>
          </a:p>
          <a:p>
            <a:pPr marL="0" indent="0" eaLnBrk="1" hangingPunct="1">
              <a:buFont typeface="Webdings" pitchFamily="18" charset="2"/>
              <a:buNone/>
              <a:defRPr/>
            </a:pPr>
            <a:endParaRPr lang="en-US" dirty="0" smtClean="0"/>
          </a:p>
          <a:p>
            <a:pPr eaLnBrk="1" hangingPunct="1">
              <a:defRPr/>
            </a:pPr>
            <a:r>
              <a:rPr lang="en-US" dirty="0" err="1" smtClean="0"/>
              <a:t>Fase</a:t>
            </a:r>
            <a:r>
              <a:rPr lang="en-US" dirty="0" smtClean="0"/>
              <a:t> 3: Durante el </a:t>
            </a:r>
            <a:r>
              <a:rPr lang="en-US" dirty="0" err="1"/>
              <a:t>D</a:t>
            </a:r>
            <a:r>
              <a:rPr lang="en-US" dirty="0" err="1" smtClean="0"/>
              <a:t>esarrollo</a:t>
            </a:r>
            <a:r>
              <a:rPr lang="en-US" dirty="0" smtClean="0"/>
              <a:t>.</a:t>
            </a:r>
          </a:p>
          <a:p>
            <a:pPr marL="0" indent="0" eaLnBrk="1" hangingPunct="1">
              <a:buFont typeface="Webdings" pitchFamily="18" charset="2"/>
              <a:buNone/>
              <a:defRPr/>
            </a:pPr>
            <a:endParaRPr lang="en-US" dirty="0" smtClean="0"/>
          </a:p>
          <a:p>
            <a:pPr eaLnBrk="1" hangingPunct="1">
              <a:defRPr/>
            </a:pPr>
            <a:r>
              <a:rPr lang="en-US" dirty="0" err="1" smtClean="0"/>
              <a:t>Fase</a:t>
            </a:r>
            <a:r>
              <a:rPr lang="en-US" dirty="0" smtClean="0"/>
              <a:t> 4: Durante la </a:t>
            </a:r>
            <a:r>
              <a:rPr lang="en-US" dirty="0" err="1"/>
              <a:t>I</a:t>
            </a:r>
            <a:r>
              <a:rPr lang="en-US" dirty="0" err="1" smtClean="0"/>
              <a:t>mplementación</a:t>
            </a:r>
            <a:r>
              <a:rPr lang="en-US" dirty="0" smtClean="0"/>
              <a:t>.</a:t>
            </a:r>
          </a:p>
          <a:p>
            <a:pPr marL="0" indent="0" eaLnBrk="1" hangingPunct="1">
              <a:buFont typeface="Webdings" pitchFamily="18" charset="2"/>
              <a:buNone/>
              <a:defRPr/>
            </a:pPr>
            <a:endParaRPr lang="en-US" dirty="0" smtClean="0"/>
          </a:p>
          <a:p>
            <a:pPr eaLnBrk="1" hangingPunct="1">
              <a:defRPr/>
            </a:pPr>
            <a:r>
              <a:rPr lang="en-US" dirty="0" err="1" smtClean="0"/>
              <a:t>Fase</a:t>
            </a:r>
            <a:r>
              <a:rPr lang="en-US" dirty="0" smtClean="0"/>
              <a:t> 5: </a:t>
            </a:r>
            <a:r>
              <a:rPr lang="en-US" dirty="0" err="1" smtClean="0"/>
              <a:t>Mantenimiento</a:t>
            </a:r>
            <a:r>
              <a:rPr lang="en-US" dirty="0" smtClean="0"/>
              <a:t> y </a:t>
            </a:r>
            <a:r>
              <a:rPr lang="en-US" dirty="0" err="1"/>
              <a:t>O</a:t>
            </a:r>
            <a:r>
              <a:rPr lang="en-US" dirty="0" err="1" smtClean="0"/>
              <a:t>peraciones</a:t>
            </a:r>
            <a:r>
              <a:rPr lang="en-US" dirty="0" smtClean="0"/>
              <a:t>.</a:t>
            </a:r>
          </a:p>
        </p:txBody>
      </p:sp>
    </p:spTree>
    <p:extLst>
      <p:ext uri="{BB962C8B-B14F-4D97-AF65-F5344CB8AC3E}">
        <p14:creationId xmlns:p14="http://schemas.microsoft.com/office/powerpoint/2010/main" val="12418681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CC18D00-28AF-4E1E-9EC1-B0719BE4D55A}" type="slidenum">
              <a:rPr lang="en-US"/>
              <a:pPr>
                <a:defRPr/>
              </a:pPr>
              <a:t>13</a:t>
            </a:fld>
            <a:endParaRPr lang="en-US"/>
          </a:p>
        </p:txBody>
      </p:sp>
      <p:sp>
        <p:nvSpPr>
          <p:cNvPr id="14339" name="Rectangle 2"/>
          <p:cNvSpPr>
            <a:spLocks noGrp="1" noChangeArrowheads="1"/>
          </p:cNvSpPr>
          <p:nvPr>
            <p:ph type="title"/>
          </p:nvPr>
        </p:nvSpPr>
        <p:spPr/>
        <p:txBody>
          <a:bodyPr/>
          <a:lstStyle/>
          <a:p>
            <a:pPr eaLnBrk="1" hangingPunct="1"/>
            <a:r>
              <a:rPr lang="en-US" smtClean="0"/>
              <a:t>Antes de empezar el desarrollo.</a:t>
            </a:r>
          </a:p>
        </p:txBody>
      </p:sp>
      <p:sp>
        <p:nvSpPr>
          <p:cNvPr id="7172" name="Rectangle 3"/>
          <p:cNvSpPr>
            <a:spLocks noGrp="1" noChangeArrowheads="1"/>
          </p:cNvSpPr>
          <p:nvPr>
            <p:ph type="body" idx="1"/>
          </p:nvPr>
        </p:nvSpPr>
        <p:spPr/>
        <p:txBody>
          <a:bodyPr>
            <a:normAutofit fontScale="92500" lnSpcReduction="10000"/>
          </a:bodyPr>
          <a:lstStyle/>
          <a:p>
            <a:pPr eaLnBrk="1" hangingPunct="1">
              <a:defRPr/>
            </a:pPr>
            <a:r>
              <a:rPr lang="en-US" dirty="0" err="1" smtClean="0"/>
              <a:t>Fase</a:t>
            </a:r>
            <a:r>
              <a:rPr lang="en-US" dirty="0" smtClean="0"/>
              <a:t> 1A: </a:t>
            </a:r>
            <a:r>
              <a:rPr lang="en-US" dirty="0" err="1" smtClean="0"/>
              <a:t>Revisión</a:t>
            </a:r>
            <a:r>
              <a:rPr lang="en-US" dirty="0" smtClean="0"/>
              <a:t> de </a:t>
            </a:r>
            <a:r>
              <a:rPr lang="en-US" dirty="0" err="1" smtClean="0"/>
              <a:t>Estándares</a:t>
            </a:r>
            <a:r>
              <a:rPr lang="en-US" dirty="0" smtClean="0"/>
              <a:t> y </a:t>
            </a:r>
            <a:r>
              <a:rPr lang="en-US" dirty="0" err="1" smtClean="0"/>
              <a:t>Políticas</a:t>
            </a:r>
            <a:r>
              <a:rPr lang="en-US" dirty="0" smtClean="0"/>
              <a:t>.</a:t>
            </a:r>
          </a:p>
          <a:p>
            <a:pPr lvl="1" eaLnBrk="1" hangingPunct="1">
              <a:defRPr/>
            </a:pPr>
            <a:r>
              <a:rPr lang="en-US" dirty="0" err="1" smtClean="0"/>
              <a:t>Asegurar</a:t>
            </a:r>
            <a:r>
              <a:rPr lang="en-US" dirty="0" smtClean="0"/>
              <a:t> </a:t>
            </a:r>
            <a:r>
              <a:rPr lang="en-US" dirty="0" err="1" smtClean="0"/>
              <a:t>que</a:t>
            </a:r>
            <a:r>
              <a:rPr lang="en-US" dirty="0" smtClean="0"/>
              <a:t> </a:t>
            </a:r>
            <a:r>
              <a:rPr lang="en-US" dirty="0" err="1" smtClean="0"/>
              <a:t>las</a:t>
            </a:r>
            <a:r>
              <a:rPr lang="en-US" dirty="0" smtClean="0"/>
              <a:t> </a:t>
            </a:r>
            <a:r>
              <a:rPr lang="en-US" dirty="0" err="1" smtClean="0"/>
              <a:t>políticas</a:t>
            </a:r>
            <a:r>
              <a:rPr lang="en-US" dirty="0" smtClean="0"/>
              <a:t>, </a:t>
            </a:r>
            <a:r>
              <a:rPr lang="en-US" dirty="0" err="1" smtClean="0"/>
              <a:t>documentación</a:t>
            </a:r>
            <a:r>
              <a:rPr lang="en-US" dirty="0" smtClean="0"/>
              <a:t> y </a:t>
            </a:r>
            <a:r>
              <a:rPr lang="en-US" dirty="0" err="1" smtClean="0"/>
              <a:t>estándares</a:t>
            </a:r>
            <a:r>
              <a:rPr lang="en-US" dirty="0" smtClean="0"/>
              <a:t> </a:t>
            </a:r>
            <a:r>
              <a:rPr lang="en-US" dirty="0" err="1" smtClean="0"/>
              <a:t>adecuados</a:t>
            </a:r>
            <a:r>
              <a:rPr lang="en-US" dirty="0" smtClean="0"/>
              <a:t> </a:t>
            </a:r>
            <a:r>
              <a:rPr lang="en-US" dirty="0" err="1" smtClean="0"/>
              <a:t>están</a:t>
            </a:r>
            <a:r>
              <a:rPr lang="en-US" dirty="0" smtClean="0"/>
              <a:t> </a:t>
            </a:r>
            <a:r>
              <a:rPr lang="en-US" dirty="0" err="1" smtClean="0"/>
              <a:t>implementados</a:t>
            </a:r>
            <a:r>
              <a:rPr lang="en-US" dirty="0" smtClean="0"/>
              <a:t>.</a:t>
            </a:r>
          </a:p>
          <a:p>
            <a:pPr marL="457200" lvl="1" indent="0" eaLnBrk="1" hangingPunct="1">
              <a:buFont typeface="Webdings" pitchFamily="18" charset="2"/>
              <a:buNone/>
              <a:defRPr/>
            </a:pPr>
            <a:endParaRPr lang="en-US" dirty="0" smtClean="0"/>
          </a:p>
          <a:p>
            <a:pPr marL="0" indent="0" eaLnBrk="1" hangingPunct="1">
              <a:buFont typeface="Webdings" pitchFamily="18" charset="2"/>
              <a:buNone/>
              <a:defRPr/>
            </a:pPr>
            <a:endParaRPr lang="en-US" dirty="0" smtClean="0"/>
          </a:p>
          <a:p>
            <a:pPr eaLnBrk="1" hangingPunct="1">
              <a:defRPr/>
            </a:pPr>
            <a:r>
              <a:rPr lang="en-US" dirty="0" err="1" smtClean="0"/>
              <a:t>Fase</a:t>
            </a:r>
            <a:r>
              <a:rPr lang="en-US" dirty="0" smtClean="0"/>
              <a:t> </a:t>
            </a:r>
            <a:r>
              <a:rPr lang="en-US" dirty="0"/>
              <a:t>1B: </a:t>
            </a:r>
            <a:r>
              <a:rPr lang="en-US" dirty="0" err="1"/>
              <a:t>Desarrollo</a:t>
            </a:r>
            <a:r>
              <a:rPr lang="en-US" dirty="0"/>
              <a:t> de </a:t>
            </a:r>
            <a:r>
              <a:rPr lang="en-US" dirty="0" err="1"/>
              <a:t>Métricas</a:t>
            </a:r>
            <a:r>
              <a:rPr lang="en-US" dirty="0"/>
              <a:t> y </a:t>
            </a:r>
            <a:r>
              <a:rPr lang="en-US" dirty="0" err="1"/>
              <a:t>Criterios</a:t>
            </a:r>
            <a:r>
              <a:rPr lang="en-US" dirty="0"/>
              <a:t> de </a:t>
            </a:r>
            <a:r>
              <a:rPr lang="en-US" dirty="0" err="1"/>
              <a:t>Medición</a:t>
            </a:r>
            <a:r>
              <a:rPr lang="en-US" dirty="0" smtClean="0"/>
              <a:t>.</a:t>
            </a:r>
          </a:p>
          <a:p>
            <a:pPr lvl="1" indent="-342900" eaLnBrk="1" hangingPunct="1">
              <a:defRPr/>
            </a:pPr>
            <a:r>
              <a:rPr lang="en-US" dirty="0" err="1" smtClean="0"/>
              <a:t>Definir</a:t>
            </a:r>
            <a:r>
              <a:rPr lang="en-US" dirty="0" smtClean="0"/>
              <a:t> los </a:t>
            </a:r>
            <a:r>
              <a:rPr lang="en-US" dirty="0" err="1" smtClean="0"/>
              <a:t>criterios</a:t>
            </a:r>
            <a:r>
              <a:rPr lang="en-US" dirty="0" smtClean="0"/>
              <a:t> </a:t>
            </a:r>
            <a:r>
              <a:rPr lang="en-US" dirty="0" err="1" smtClean="0"/>
              <a:t>que</a:t>
            </a:r>
            <a:r>
              <a:rPr lang="en-US" dirty="0" smtClean="0"/>
              <a:t> </a:t>
            </a:r>
            <a:r>
              <a:rPr lang="en-US" dirty="0" err="1" smtClean="0"/>
              <a:t>deben</a:t>
            </a:r>
            <a:r>
              <a:rPr lang="en-US" dirty="0" smtClean="0"/>
              <a:t> </a:t>
            </a:r>
            <a:r>
              <a:rPr lang="en-US" dirty="0" err="1" smtClean="0"/>
              <a:t>ser</a:t>
            </a:r>
            <a:r>
              <a:rPr lang="en-US" dirty="0" smtClean="0"/>
              <a:t> </a:t>
            </a:r>
            <a:r>
              <a:rPr lang="en-US" dirty="0" err="1" smtClean="0"/>
              <a:t>medidos</a:t>
            </a:r>
            <a:r>
              <a:rPr lang="en-US" dirty="0" smtClean="0"/>
              <a:t> </a:t>
            </a:r>
            <a:r>
              <a:rPr lang="en-US" dirty="0" err="1" smtClean="0"/>
              <a:t>proporciona</a:t>
            </a:r>
            <a:r>
              <a:rPr lang="en-US" dirty="0" smtClean="0"/>
              <a:t> </a:t>
            </a:r>
            <a:r>
              <a:rPr lang="en-US" dirty="0" err="1" smtClean="0"/>
              <a:t>visibilidad</a:t>
            </a:r>
            <a:r>
              <a:rPr lang="en-US" dirty="0" smtClean="0"/>
              <a:t> de los </a:t>
            </a:r>
            <a:r>
              <a:rPr lang="en-US" dirty="0" err="1" smtClean="0"/>
              <a:t>defectos</a:t>
            </a:r>
            <a:r>
              <a:rPr lang="en-US" dirty="0" smtClean="0"/>
              <a:t>, </a:t>
            </a:r>
            <a:r>
              <a:rPr lang="en-US" dirty="0" err="1" smtClean="0"/>
              <a:t>tanto</a:t>
            </a:r>
            <a:r>
              <a:rPr lang="en-US" dirty="0" smtClean="0"/>
              <a:t> en el </a:t>
            </a:r>
            <a:r>
              <a:rPr lang="en-US" dirty="0" err="1" smtClean="0"/>
              <a:t>proceso</a:t>
            </a:r>
            <a:r>
              <a:rPr lang="en-US" dirty="0" smtClean="0"/>
              <a:t> </a:t>
            </a:r>
            <a:r>
              <a:rPr lang="en-US" dirty="0" err="1" smtClean="0"/>
              <a:t>como</a:t>
            </a:r>
            <a:r>
              <a:rPr lang="en-US" dirty="0" smtClean="0"/>
              <a:t> en el </a:t>
            </a:r>
            <a:r>
              <a:rPr lang="en-US" dirty="0" err="1" smtClean="0"/>
              <a:t>producto</a:t>
            </a:r>
            <a:r>
              <a:rPr lang="en-US" dirty="0" smtClean="0"/>
              <a:t>.</a:t>
            </a:r>
            <a:endParaRPr lang="en-US" dirty="0"/>
          </a:p>
          <a:p>
            <a:pPr marL="0" lvl="1" indent="0" eaLnBrk="1" hangingPunct="1">
              <a:buFont typeface="Webdings" pitchFamily="18" charset="2"/>
              <a:buNone/>
              <a:defRPr/>
            </a:pPr>
            <a:endParaRPr lang="es-UY" dirty="0"/>
          </a:p>
          <a:p>
            <a:pPr marL="0" indent="0" eaLnBrk="1" hangingPunct="1">
              <a:buFont typeface="Webdings" pitchFamily="18" charset="2"/>
              <a:buNone/>
              <a:defRPr/>
            </a:pPr>
            <a:endParaRPr lang="en-US" dirty="0" smtClean="0"/>
          </a:p>
        </p:txBody>
      </p:sp>
      <p:sp>
        <p:nvSpPr>
          <p:cNvPr id="19" name="Rounded Rectangle 18"/>
          <p:cNvSpPr/>
          <p:nvPr/>
        </p:nvSpPr>
        <p:spPr bwMode="auto">
          <a:xfrm>
            <a:off x="982663" y="2895600"/>
            <a:ext cx="6858000" cy="1752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800" b="1" dirty="0">
                <a:solidFill>
                  <a:schemeClr val="tx1"/>
                </a:solidFill>
                <a:latin typeface="Aharoni" pitchFamily="2" charset="-79"/>
                <a:cs typeface="Aharoni" pitchFamily="2" charset="-79"/>
              </a:rPr>
              <a:t>Las personas pueden hacer las cosas correctamente solo si saben que es lo correcto.</a:t>
            </a:r>
          </a:p>
          <a:p>
            <a:pPr algn="ctr">
              <a:defRPr/>
            </a:pPr>
            <a:endParaRPr lang="es-UY" dirty="0"/>
          </a:p>
        </p:txBody>
      </p:sp>
    </p:spTree>
    <p:extLst>
      <p:ext uri="{BB962C8B-B14F-4D97-AF65-F5344CB8AC3E}">
        <p14:creationId xmlns:p14="http://schemas.microsoft.com/office/powerpoint/2010/main" val="1227526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166F658-D85E-450A-83C1-ED798898A4E0}" type="slidenum">
              <a:rPr lang="en-US"/>
              <a:pPr>
                <a:defRPr/>
              </a:pPr>
              <a:t>14</a:t>
            </a:fld>
            <a:endParaRPr lang="en-US"/>
          </a:p>
        </p:txBody>
      </p:sp>
      <p:sp>
        <p:nvSpPr>
          <p:cNvPr id="15363" name="Rectangle 2"/>
          <p:cNvSpPr>
            <a:spLocks noGrp="1" noChangeArrowheads="1"/>
          </p:cNvSpPr>
          <p:nvPr>
            <p:ph type="title"/>
          </p:nvPr>
        </p:nvSpPr>
        <p:spPr/>
        <p:txBody>
          <a:bodyPr/>
          <a:lstStyle/>
          <a:p>
            <a:pPr eaLnBrk="1" hangingPunct="1"/>
            <a:r>
              <a:rPr lang="en-US" smtClean="0"/>
              <a:t>Durante el Diseño y Definición.</a:t>
            </a:r>
          </a:p>
        </p:txBody>
      </p:sp>
      <p:sp>
        <p:nvSpPr>
          <p:cNvPr id="7172" name="Rectangle 3"/>
          <p:cNvSpPr>
            <a:spLocks noGrp="1" noChangeArrowheads="1"/>
          </p:cNvSpPr>
          <p:nvPr>
            <p:ph type="body" idx="1"/>
          </p:nvPr>
        </p:nvSpPr>
        <p:spPr/>
        <p:txBody>
          <a:bodyPr/>
          <a:lstStyle/>
          <a:p>
            <a:pPr eaLnBrk="1" hangingPunct="1">
              <a:defRPr/>
            </a:pPr>
            <a:r>
              <a:rPr lang="en-US" dirty="0" err="1" smtClean="0"/>
              <a:t>Fase</a:t>
            </a:r>
            <a:r>
              <a:rPr lang="en-US" dirty="0" smtClean="0"/>
              <a:t> 2A: </a:t>
            </a:r>
            <a:r>
              <a:rPr lang="en-US" dirty="0" err="1" smtClean="0"/>
              <a:t>Revisión</a:t>
            </a:r>
            <a:r>
              <a:rPr lang="en-US" dirty="0" smtClean="0"/>
              <a:t> de los </a:t>
            </a:r>
            <a:r>
              <a:rPr lang="en-US" dirty="0" err="1" smtClean="0"/>
              <a:t>Requisitos</a:t>
            </a:r>
            <a:r>
              <a:rPr lang="en-US" dirty="0" smtClean="0"/>
              <a:t> de </a:t>
            </a:r>
            <a:r>
              <a:rPr lang="en-US" dirty="0" err="1" smtClean="0"/>
              <a:t>Seguridad</a:t>
            </a:r>
            <a:r>
              <a:rPr lang="en-US" dirty="0" smtClean="0"/>
              <a:t>.</a:t>
            </a:r>
          </a:p>
          <a:p>
            <a:pPr marL="0" indent="0" eaLnBrk="1" hangingPunct="1">
              <a:buFont typeface="Webdings" pitchFamily="18" charset="2"/>
              <a:buNone/>
              <a:defRPr/>
            </a:pPr>
            <a:endParaRPr lang="en-US" dirty="0" smtClean="0"/>
          </a:p>
          <a:p>
            <a:pPr eaLnBrk="1" hangingPunct="1">
              <a:defRPr/>
            </a:pPr>
            <a:r>
              <a:rPr lang="en-US" dirty="0" err="1"/>
              <a:t>Fase</a:t>
            </a:r>
            <a:r>
              <a:rPr lang="en-US" dirty="0"/>
              <a:t> </a:t>
            </a:r>
            <a:r>
              <a:rPr lang="en-US" dirty="0" smtClean="0"/>
              <a:t>2B: </a:t>
            </a:r>
            <a:r>
              <a:rPr lang="en-US" dirty="0" err="1" smtClean="0"/>
              <a:t>Revisión</a:t>
            </a:r>
            <a:r>
              <a:rPr lang="en-US" dirty="0" smtClean="0"/>
              <a:t> de </a:t>
            </a:r>
            <a:r>
              <a:rPr lang="en-US" dirty="0" err="1" smtClean="0"/>
              <a:t>Diseño</a:t>
            </a:r>
            <a:r>
              <a:rPr lang="en-US" dirty="0" smtClean="0"/>
              <a:t> y </a:t>
            </a:r>
            <a:r>
              <a:rPr lang="en-US" dirty="0" err="1" smtClean="0"/>
              <a:t>Arquitectura</a:t>
            </a:r>
            <a:r>
              <a:rPr lang="en-US" dirty="0" smtClean="0"/>
              <a:t>.</a:t>
            </a:r>
          </a:p>
          <a:p>
            <a:pPr marL="0" indent="0" eaLnBrk="1" hangingPunct="1">
              <a:buFont typeface="Webdings" pitchFamily="18" charset="2"/>
              <a:buNone/>
              <a:defRPr/>
            </a:pPr>
            <a:endParaRPr lang="en-US" dirty="0" smtClean="0"/>
          </a:p>
          <a:p>
            <a:pPr eaLnBrk="1" hangingPunct="1">
              <a:defRPr/>
            </a:pPr>
            <a:r>
              <a:rPr lang="en-US" dirty="0" err="1" smtClean="0"/>
              <a:t>Fase</a:t>
            </a:r>
            <a:r>
              <a:rPr lang="en-US" dirty="0" smtClean="0"/>
              <a:t> 2C: </a:t>
            </a:r>
            <a:r>
              <a:rPr lang="en-US" dirty="0" err="1" smtClean="0"/>
              <a:t>Creación</a:t>
            </a:r>
            <a:r>
              <a:rPr lang="en-US" dirty="0" smtClean="0"/>
              <a:t> y </a:t>
            </a:r>
            <a:r>
              <a:rPr lang="en-US" dirty="0" err="1" smtClean="0"/>
              <a:t>Revisión</a:t>
            </a:r>
            <a:r>
              <a:rPr lang="en-US" dirty="0" smtClean="0"/>
              <a:t> de </a:t>
            </a:r>
            <a:r>
              <a:rPr lang="en-US" dirty="0" err="1" smtClean="0"/>
              <a:t>Modelos</a:t>
            </a:r>
            <a:r>
              <a:rPr lang="en-US" dirty="0" smtClean="0"/>
              <a:t> UML.</a:t>
            </a:r>
            <a:endParaRPr lang="en-US" dirty="0"/>
          </a:p>
          <a:p>
            <a:pPr marL="0" indent="0" eaLnBrk="1" hangingPunct="1">
              <a:buFont typeface="Webdings" pitchFamily="18" charset="2"/>
              <a:buNone/>
              <a:defRPr/>
            </a:pPr>
            <a:endParaRPr lang="en-US" dirty="0" smtClean="0"/>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23753763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8E9B933-F57D-4DF8-BBC5-B0B02E74189D}" type="slidenum">
              <a:rPr lang="en-US"/>
              <a:pPr>
                <a:defRPr/>
              </a:pPr>
              <a:t>15</a:t>
            </a:fld>
            <a:endParaRPr lang="en-US"/>
          </a:p>
        </p:txBody>
      </p:sp>
      <p:sp>
        <p:nvSpPr>
          <p:cNvPr id="16387" name="Rectangle 2"/>
          <p:cNvSpPr>
            <a:spLocks noGrp="1" noChangeArrowheads="1"/>
          </p:cNvSpPr>
          <p:nvPr>
            <p:ph type="title"/>
          </p:nvPr>
        </p:nvSpPr>
        <p:spPr/>
        <p:txBody>
          <a:bodyPr/>
          <a:lstStyle/>
          <a:p>
            <a:pPr eaLnBrk="1" hangingPunct="1"/>
            <a:r>
              <a:rPr lang="en-US" b="1" dirty="0" smtClean="0"/>
              <a:t>Durante el </a:t>
            </a:r>
            <a:r>
              <a:rPr lang="en-US" b="1" dirty="0" err="1" smtClean="0"/>
              <a:t>Desarrollo</a:t>
            </a:r>
            <a:r>
              <a:rPr lang="en-US" b="1" dirty="0" smtClean="0"/>
              <a:t>.</a:t>
            </a:r>
          </a:p>
        </p:txBody>
      </p:sp>
      <p:sp>
        <p:nvSpPr>
          <p:cNvPr id="7172" name="Rectangle 3"/>
          <p:cNvSpPr>
            <a:spLocks noGrp="1" noChangeArrowheads="1"/>
          </p:cNvSpPr>
          <p:nvPr>
            <p:ph type="body" idx="1"/>
          </p:nvPr>
        </p:nvSpPr>
        <p:spPr/>
        <p:txBody>
          <a:bodyPr/>
          <a:lstStyle/>
          <a:p>
            <a:pPr eaLnBrk="1" hangingPunct="1">
              <a:defRPr/>
            </a:pPr>
            <a:r>
              <a:rPr lang="en-US" dirty="0" err="1" smtClean="0"/>
              <a:t>Fase</a:t>
            </a:r>
            <a:r>
              <a:rPr lang="en-US" dirty="0" smtClean="0"/>
              <a:t> 3A: </a:t>
            </a:r>
            <a:r>
              <a:rPr lang="en-US" dirty="0" err="1" smtClean="0"/>
              <a:t>Inspección</a:t>
            </a:r>
            <a:r>
              <a:rPr lang="en-US" dirty="0" smtClean="0"/>
              <a:t> de </a:t>
            </a:r>
            <a:r>
              <a:rPr lang="en-US" dirty="0" err="1" smtClean="0"/>
              <a:t>Códigos</a:t>
            </a:r>
            <a:r>
              <a:rPr lang="en-US" dirty="0" smtClean="0"/>
              <a:t> </a:t>
            </a:r>
            <a:r>
              <a:rPr lang="en-US" dirty="0" err="1" smtClean="0"/>
              <a:t>por</a:t>
            </a:r>
            <a:r>
              <a:rPr lang="en-US" dirty="0" smtClean="0"/>
              <a:t> Pares.</a:t>
            </a:r>
          </a:p>
          <a:p>
            <a:pPr eaLnBrk="1" hangingPunct="1">
              <a:defRPr/>
            </a:pPr>
            <a:r>
              <a:rPr lang="en-US" dirty="0" err="1" smtClean="0"/>
              <a:t>Fase</a:t>
            </a:r>
            <a:r>
              <a:rPr lang="en-US" dirty="0" smtClean="0"/>
              <a:t> 3B: </a:t>
            </a:r>
            <a:r>
              <a:rPr lang="en-US" dirty="0" err="1" smtClean="0"/>
              <a:t>Revisiones</a:t>
            </a:r>
            <a:r>
              <a:rPr lang="en-US" dirty="0" smtClean="0"/>
              <a:t> de </a:t>
            </a:r>
            <a:r>
              <a:rPr lang="en-US" dirty="0" err="1" smtClean="0"/>
              <a:t>Código</a:t>
            </a:r>
            <a:r>
              <a:rPr lang="en-US" dirty="0" smtClean="0"/>
              <a:t>.</a:t>
            </a:r>
          </a:p>
          <a:p>
            <a:pPr marL="0" indent="0" eaLnBrk="1" hangingPunct="1">
              <a:buFont typeface="Webdings" pitchFamily="18" charset="2"/>
              <a:buNone/>
              <a:defRPr/>
            </a:pPr>
            <a:endParaRPr lang="en-US" dirty="0" smtClean="0"/>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31731636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F2BA35-3C6B-4979-AD84-F66881AAD69B}" type="slidenum">
              <a:rPr lang="en-US"/>
              <a:pPr>
                <a:defRPr/>
              </a:pPr>
              <a:t>16</a:t>
            </a:fld>
            <a:endParaRPr lang="en-US"/>
          </a:p>
        </p:txBody>
      </p:sp>
      <p:sp>
        <p:nvSpPr>
          <p:cNvPr id="17411" name="Rectangle 2"/>
          <p:cNvSpPr>
            <a:spLocks noGrp="1" noChangeArrowheads="1"/>
          </p:cNvSpPr>
          <p:nvPr>
            <p:ph type="title"/>
          </p:nvPr>
        </p:nvSpPr>
        <p:spPr/>
        <p:txBody>
          <a:bodyPr/>
          <a:lstStyle/>
          <a:p>
            <a:pPr eaLnBrk="1" hangingPunct="1"/>
            <a:r>
              <a:rPr lang="en-US" b="1" dirty="0" smtClean="0"/>
              <a:t>Durante la </a:t>
            </a:r>
            <a:r>
              <a:rPr lang="en-US" b="1" dirty="0" err="1" smtClean="0"/>
              <a:t>Implementación</a:t>
            </a:r>
            <a:r>
              <a:rPr lang="en-US" b="1" dirty="0" smtClean="0"/>
              <a:t>.</a:t>
            </a:r>
          </a:p>
        </p:txBody>
      </p:sp>
      <p:sp>
        <p:nvSpPr>
          <p:cNvPr id="7172" name="Rectangle 3"/>
          <p:cNvSpPr>
            <a:spLocks noGrp="1" noChangeArrowheads="1"/>
          </p:cNvSpPr>
          <p:nvPr>
            <p:ph type="body" idx="1"/>
          </p:nvPr>
        </p:nvSpPr>
        <p:spPr/>
        <p:txBody>
          <a:bodyPr/>
          <a:lstStyle/>
          <a:p>
            <a:pPr eaLnBrk="1" hangingPunct="1">
              <a:defRPr/>
            </a:pPr>
            <a:r>
              <a:rPr lang="en-US" dirty="0" err="1" smtClean="0"/>
              <a:t>Fase</a:t>
            </a:r>
            <a:r>
              <a:rPr lang="en-US" dirty="0" smtClean="0"/>
              <a:t> 4A: </a:t>
            </a:r>
            <a:r>
              <a:rPr lang="en-US" dirty="0" err="1" smtClean="0"/>
              <a:t>Pruebas</a:t>
            </a:r>
            <a:r>
              <a:rPr lang="en-US" dirty="0" smtClean="0"/>
              <a:t> de </a:t>
            </a:r>
            <a:r>
              <a:rPr lang="en-US" dirty="0" err="1" smtClean="0"/>
              <a:t>Intrusión</a:t>
            </a:r>
            <a:r>
              <a:rPr lang="en-US" dirty="0" smtClean="0"/>
              <a:t> en </a:t>
            </a:r>
            <a:r>
              <a:rPr lang="en-US" dirty="0" err="1" smtClean="0"/>
              <a:t>Aplicaciones</a:t>
            </a:r>
            <a:r>
              <a:rPr lang="en-US" dirty="0" smtClean="0"/>
              <a:t>.</a:t>
            </a:r>
          </a:p>
          <a:p>
            <a:pPr eaLnBrk="1" hangingPunct="1">
              <a:defRPr/>
            </a:pPr>
            <a:r>
              <a:rPr lang="en-US" dirty="0" err="1" smtClean="0"/>
              <a:t>Fase</a:t>
            </a:r>
            <a:r>
              <a:rPr lang="en-US" dirty="0" smtClean="0"/>
              <a:t> 4B: </a:t>
            </a:r>
            <a:r>
              <a:rPr lang="en-US" dirty="0" err="1" smtClean="0"/>
              <a:t>Comprobación</a:t>
            </a:r>
            <a:r>
              <a:rPr lang="en-US" dirty="0" smtClean="0"/>
              <a:t> de </a:t>
            </a:r>
            <a:r>
              <a:rPr lang="en-US" dirty="0" err="1" smtClean="0"/>
              <a:t>Gestión</a:t>
            </a:r>
            <a:r>
              <a:rPr lang="en-US" dirty="0" smtClean="0"/>
              <a:t> de </a:t>
            </a:r>
            <a:r>
              <a:rPr lang="en-US" dirty="0" err="1" smtClean="0"/>
              <a:t>Configuraciones</a:t>
            </a:r>
            <a:r>
              <a:rPr lang="en-US" dirty="0" smtClean="0"/>
              <a:t>.</a:t>
            </a:r>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29529132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ED90ECF-8BAB-482A-BE96-7BF694EBA858}" type="slidenum">
              <a:rPr lang="en-US"/>
              <a:pPr>
                <a:defRPr/>
              </a:pPr>
              <a:t>17</a:t>
            </a:fld>
            <a:endParaRPr lang="en-US"/>
          </a:p>
        </p:txBody>
      </p:sp>
      <p:sp>
        <p:nvSpPr>
          <p:cNvPr id="18435" name="Rectangle 2"/>
          <p:cNvSpPr>
            <a:spLocks noGrp="1" noChangeArrowheads="1"/>
          </p:cNvSpPr>
          <p:nvPr>
            <p:ph type="title"/>
          </p:nvPr>
        </p:nvSpPr>
        <p:spPr/>
        <p:txBody>
          <a:bodyPr/>
          <a:lstStyle/>
          <a:p>
            <a:pPr eaLnBrk="1" hangingPunct="1"/>
            <a:r>
              <a:rPr lang="en-US" b="1" dirty="0" err="1" smtClean="0"/>
              <a:t>Fase</a:t>
            </a:r>
            <a:r>
              <a:rPr lang="en-US" b="1" dirty="0" smtClean="0"/>
              <a:t> 5 - </a:t>
            </a:r>
            <a:r>
              <a:rPr lang="en-US" b="1" dirty="0" err="1" smtClean="0"/>
              <a:t>Mantenimiento</a:t>
            </a:r>
            <a:r>
              <a:rPr lang="en-US" b="1" dirty="0" smtClean="0"/>
              <a:t> y </a:t>
            </a:r>
            <a:r>
              <a:rPr lang="en-US" b="1" dirty="0" err="1" smtClean="0"/>
              <a:t>Operaciones</a:t>
            </a:r>
            <a:r>
              <a:rPr lang="en-US" b="1" dirty="0" smtClean="0"/>
              <a:t>.</a:t>
            </a:r>
          </a:p>
        </p:txBody>
      </p:sp>
      <p:sp>
        <p:nvSpPr>
          <p:cNvPr id="7172" name="Rectangle 3"/>
          <p:cNvSpPr>
            <a:spLocks noGrp="1" noChangeArrowheads="1"/>
          </p:cNvSpPr>
          <p:nvPr>
            <p:ph type="body" idx="1"/>
          </p:nvPr>
        </p:nvSpPr>
        <p:spPr/>
        <p:txBody>
          <a:bodyPr/>
          <a:lstStyle/>
          <a:p>
            <a:pPr eaLnBrk="1" hangingPunct="1">
              <a:defRPr/>
            </a:pPr>
            <a:r>
              <a:rPr lang="en-US" dirty="0" err="1" smtClean="0"/>
              <a:t>Fase</a:t>
            </a:r>
            <a:r>
              <a:rPr lang="en-US" dirty="0" smtClean="0"/>
              <a:t> 5A: </a:t>
            </a:r>
            <a:r>
              <a:rPr lang="en-US" dirty="0" err="1" smtClean="0"/>
              <a:t>Ejecución</a:t>
            </a:r>
            <a:r>
              <a:rPr lang="en-US" dirty="0" smtClean="0"/>
              <a:t> de </a:t>
            </a:r>
            <a:r>
              <a:rPr lang="en-US" dirty="0" err="1" smtClean="0"/>
              <a:t>Revisiones</a:t>
            </a:r>
            <a:r>
              <a:rPr lang="en-US" dirty="0" smtClean="0"/>
              <a:t> de la </a:t>
            </a:r>
            <a:r>
              <a:rPr lang="en-US" dirty="0" err="1" smtClean="0"/>
              <a:t>Administración</a:t>
            </a:r>
            <a:r>
              <a:rPr lang="en-US" dirty="0" smtClean="0"/>
              <a:t> </a:t>
            </a:r>
            <a:r>
              <a:rPr lang="en-US" dirty="0" err="1" smtClean="0"/>
              <a:t>Operativa</a:t>
            </a:r>
            <a:r>
              <a:rPr lang="en-US" dirty="0" smtClean="0"/>
              <a:t>.</a:t>
            </a:r>
          </a:p>
          <a:p>
            <a:pPr eaLnBrk="1" hangingPunct="1">
              <a:defRPr/>
            </a:pPr>
            <a:endParaRPr lang="en-US" dirty="0" smtClean="0"/>
          </a:p>
          <a:p>
            <a:pPr eaLnBrk="1" hangingPunct="1">
              <a:defRPr/>
            </a:pPr>
            <a:r>
              <a:rPr lang="en-US" dirty="0" err="1" smtClean="0"/>
              <a:t>Fase</a:t>
            </a:r>
            <a:r>
              <a:rPr lang="en-US" dirty="0" smtClean="0"/>
              <a:t> 5B: </a:t>
            </a:r>
            <a:r>
              <a:rPr lang="en-US" dirty="0" err="1" smtClean="0"/>
              <a:t>Ejecución</a:t>
            </a:r>
            <a:r>
              <a:rPr lang="en-US" dirty="0" smtClean="0"/>
              <a:t> de </a:t>
            </a:r>
            <a:r>
              <a:rPr lang="en-US" dirty="0" err="1" smtClean="0"/>
              <a:t>Comprobaciones</a:t>
            </a:r>
            <a:r>
              <a:rPr lang="en-US" dirty="0" smtClean="0"/>
              <a:t> </a:t>
            </a:r>
            <a:r>
              <a:rPr lang="en-US" dirty="0" err="1" smtClean="0"/>
              <a:t>periódicas</a:t>
            </a:r>
            <a:r>
              <a:rPr lang="en-US" dirty="0" smtClean="0"/>
              <a:t> (</a:t>
            </a:r>
            <a:r>
              <a:rPr lang="en-US" dirty="0" err="1" smtClean="0"/>
              <a:t>mensuales</a:t>
            </a:r>
            <a:r>
              <a:rPr lang="en-US" dirty="0" smtClean="0"/>
              <a:t> o </a:t>
            </a:r>
            <a:r>
              <a:rPr lang="en-US" dirty="0" err="1" smtClean="0"/>
              <a:t>trimestrales</a:t>
            </a:r>
            <a:r>
              <a:rPr lang="en-US" dirty="0" smtClean="0"/>
              <a:t>) de </a:t>
            </a:r>
            <a:r>
              <a:rPr lang="en-US" dirty="0" err="1" smtClean="0"/>
              <a:t>mantenimiento</a:t>
            </a:r>
            <a:r>
              <a:rPr lang="en-US" dirty="0" smtClean="0"/>
              <a:t>.</a:t>
            </a:r>
          </a:p>
          <a:p>
            <a:pPr marL="0" indent="0" eaLnBrk="1" hangingPunct="1">
              <a:buFont typeface="Webdings" pitchFamily="18" charset="2"/>
              <a:buNone/>
              <a:defRPr/>
            </a:pPr>
            <a:endParaRPr lang="en-US" dirty="0" smtClean="0"/>
          </a:p>
          <a:p>
            <a:pPr eaLnBrk="1" hangingPunct="1">
              <a:defRPr/>
            </a:pPr>
            <a:r>
              <a:rPr lang="en-US" dirty="0" err="1" smtClean="0"/>
              <a:t>Fase</a:t>
            </a:r>
            <a:r>
              <a:rPr lang="en-US" dirty="0" smtClean="0"/>
              <a:t> 5C: </a:t>
            </a:r>
            <a:r>
              <a:rPr lang="en-US" dirty="0" err="1" smtClean="0"/>
              <a:t>Asegurar</a:t>
            </a:r>
            <a:r>
              <a:rPr lang="en-US" dirty="0" smtClean="0"/>
              <a:t> la </a:t>
            </a:r>
            <a:r>
              <a:rPr lang="en-US" dirty="0" err="1" smtClean="0"/>
              <a:t>Verificación</a:t>
            </a:r>
            <a:r>
              <a:rPr lang="en-US" dirty="0" smtClean="0"/>
              <a:t> de </a:t>
            </a:r>
            <a:r>
              <a:rPr lang="en-US" dirty="0" err="1" smtClean="0"/>
              <a:t>Cambios</a:t>
            </a:r>
            <a:r>
              <a:rPr lang="en-US" dirty="0" smtClean="0"/>
              <a:t>.</a:t>
            </a:r>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21992539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7509D15-22C2-4924-8720-3E1D16A2EE5B}" type="slidenum">
              <a:rPr lang="en-US"/>
              <a:pPr>
                <a:defRPr/>
              </a:pPr>
              <a:t>18</a:t>
            </a:fld>
            <a:endParaRPr lang="en-US"/>
          </a:p>
        </p:txBody>
      </p:sp>
      <p:sp>
        <p:nvSpPr>
          <p:cNvPr id="21507" name="Rectangle 2"/>
          <p:cNvSpPr>
            <a:spLocks noGrp="1" noChangeArrowheads="1"/>
          </p:cNvSpPr>
          <p:nvPr>
            <p:ph type="title"/>
          </p:nvPr>
        </p:nvSpPr>
        <p:spPr/>
        <p:txBody>
          <a:bodyPr/>
          <a:lstStyle/>
          <a:p>
            <a:pPr eaLnBrk="1" hangingPunct="1"/>
            <a:r>
              <a:rPr lang="en-US" b="1" dirty="0" err="1" smtClean="0"/>
              <a:t>Pruebas</a:t>
            </a:r>
            <a:r>
              <a:rPr lang="en-US" b="1" dirty="0" smtClean="0"/>
              <a:t> de </a:t>
            </a:r>
            <a:r>
              <a:rPr lang="en-US" b="1" dirty="0" err="1" smtClean="0"/>
              <a:t>intrusión</a:t>
            </a:r>
            <a:r>
              <a:rPr lang="en-US" b="1" dirty="0" smtClean="0"/>
              <a:t> de </a:t>
            </a:r>
            <a:r>
              <a:rPr lang="en-US" b="1" dirty="0" err="1" smtClean="0"/>
              <a:t>aplicaciones</a:t>
            </a:r>
            <a:r>
              <a:rPr lang="en-US" b="1" dirty="0" smtClean="0"/>
              <a:t> Web</a:t>
            </a:r>
            <a:r>
              <a:rPr lang="en-US" dirty="0" smtClean="0"/>
              <a:t>.</a:t>
            </a:r>
          </a:p>
        </p:txBody>
      </p:sp>
      <p:sp>
        <p:nvSpPr>
          <p:cNvPr id="9220" name="Rectangle 3"/>
          <p:cNvSpPr>
            <a:spLocks noGrp="1" noChangeArrowheads="1"/>
          </p:cNvSpPr>
          <p:nvPr>
            <p:ph type="body" idx="1"/>
          </p:nvPr>
        </p:nvSpPr>
        <p:spPr/>
        <p:txBody>
          <a:bodyPr>
            <a:normAutofit lnSpcReduction="10000"/>
          </a:bodyPr>
          <a:lstStyle/>
          <a:p>
            <a:pPr eaLnBrk="1" hangingPunct="1">
              <a:defRPr/>
            </a:pPr>
            <a:r>
              <a:rPr lang="en-US" dirty="0" smtClean="0"/>
              <a:t>¿</a:t>
            </a:r>
            <a:r>
              <a:rPr lang="en-US" dirty="0" err="1" smtClean="0"/>
              <a:t>Qué</a:t>
            </a:r>
            <a:r>
              <a:rPr lang="en-US" dirty="0" smtClean="0"/>
              <a:t> </a:t>
            </a:r>
            <a:r>
              <a:rPr lang="en-US" dirty="0" err="1" smtClean="0"/>
              <a:t>es</a:t>
            </a:r>
            <a:r>
              <a:rPr lang="en-US" dirty="0" smtClean="0"/>
              <a:t> </a:t>
            </a:r>
            <a:r>
              <a:rPr lang="en-US" dirty="0" err="1" smtClean="0"/>
              <a:t>una</a:t>
            </a:r>
            <a:r>
              <a:rPr lang="en-US" dirty="0" smtClean="0"/>
              <a:t> </a:t>
            </a:r>
            <a:r>
              <a:rPr lang="en-US" dirty="0" err="1" smtClean="0"/>
              <a:t>prueba</a:t>
            </a:r>
            <a:r>
              <a:rPr lang="en-US" dirty="0" smtClean="0"/>
              <a:t> de </a:t>
            </a:r>
            <a:r>
              <a:rPr lang="en-US" dirty="0" err="1" smtClean="0"/>
              <a:t>intrusión</a:t>
            </a:r>
            <a:r>
              <a:rPr lang="en-US" dirty="0" smtClean="0"/>
              <a:t> de </a:t>
            </a:r>
            <a:r>
              <a:rPr lang="en-US" dirty="0" err="1" smtClean="0"/>
              <a:t>aplicación</a:t>
            </a:r>
            <a:r>
              <a:rPr lang="en-US" dirty="0" smtClean="0"/>
              <a:t> web? </a:t>
            </a:r>
            <a:r>
              <a:rPr lang="en-US" dirty="0" err="1" smtClean="0"/>
              <a:t>Es</a:t>
            </a:r>
            <a:r>
              <a:rPr lang="en-US" dirty="0" smtClean="0"/>
              <a:t> un </a:t>
            </a:r>
            <a:r>
              <a:rPr lang="en-US" dirty="0" err="1" smtClean="0"/>
              <a:t>método</a:t>
            </a:r>
            <a:r>
              <a:rPr lang="en-US" dirty="0" smtClean="0"/>
              <a:t> de </a:t>
            </a:r>
            <a:r>
              <a:rPr lang="en-US" dirty="0" err="1" smtClean="0"/>
              <a:t>Evaluación</a:t>
            </a:r>
            <a:r>
              <a:rPr lang="en-US" dirty="0" smtClean="0"/>
              <a:t> de la </a:t>
            </a:r>
            <a:r>
              <a:rPr lang="en-US" dirty="0" err="1" smtClean="0"/>
              <a:t>Seguridad</a:t>
            </a:r>
            <a:r>
              <a:rPr lang="en-US" dirty="0" smtClean="0"/>
              <a:t> de un </a:t>
            </a:r>
            <a:r>
              <a:rPr lang="en-US" dirty="0" err="1" smtClean="0"/>
              <a:t>Sistema</a:t>
            </a:r>
            <a:r>
              <a:rPr lang="en-US" dirty="0" smtClean="0"/>
              <a:t>, </a:t>
            </a:r>
            <a:r>
              <a:rPr lang="en-US" dirty="0" err="1" smtClean="0"/>
              <a:t>mediante</a:t>
            </a:r>
            <a:r>
              <a:rPr lang="en-US" dirty="0" smtClean="0"/>
              <a:t> la </a:t>
            </a:r>
            <a:r>
              <a:rPr lang="en-US" dirty="0" err="1" smtClean="0"/>
              <a:t>simulación</a:t>
            </a:r>
            <a:r>
              <a:rPr lang="en-US" dirty="0" smtClean="0"/>
              <a:t> de un </a:t>
            </a:r>
            <a:r>
              <a:rPr lang="en-US" dirty="0" err="1" smtClean="0"/>
              <a:t>ataque</a:t>
            </a:r>
            <a:r>
              <a:rPr lang="en-US" dirty="0" smtClean="0"/>
              <a:t>.</a:t>
            </a:r>
          </a:p>
          <a:p>
            <a:pPr eaLnBrk="1" hangingPunct="1">
              <a:defRPr/>
            </a:pPr>
            <a:endParaRPr lang="en-US" dirty="0" smtClean="0"/>
          </a:p>
          <a:p>
            <a:pPr eaLnBrk="1" hangingPunct="1">
              <a:defRPr/>
            </a:pPr>
            <a:r>
              <a:rPr lang="en-US" dirty="0" smtClean="0"/>
              <a:t>¿</a:t>
            </a:r>
            <a:r>
              <a:rPr lang="en-US" dirty="0" err="1" smtClean="0"/>
              <a:t>Qué</a:t>
            </a:r>
            <a:r>
              <a:rPr lang="en-US" dirty="0" smtClean="0"/>
              <a:t> </a:t>
            </a:r>
            <a:r>
              <a:rPr lang="en-US" dirty="0" err="1" smtClean="0"/>
              <a:t>es</a:t>
            </a:r>
            <a:r>
              <a:rPr lang="en-US" dirty="0" smtClean="0"/>
              <a:t> </a:t>
            </a:r>
            <a:r>
              <a:rPr lang="en-US" dirty="0" err="1" smtClean="0"/>
              <a:t>una</a:t>
            </a:r>
            <a:r>
              <a:rPr lang="en-US" dirty="0" smtClean="0"/>
              <a:t> </a:t>
            </a:r>
            <a:r>
              <a:rPr lang="en-US" dirty="0" err="1" smtClean="0"/>
              <a:t>vulnerabilidad</a:t>
            </a:r>
            <a:r>
              <a:rPr lang="en-US" dirty="0" smtClean="0"/>
              <a:t>? </a:t>
            </a:r>
            <a:r>
              <a:rPr lang="en-US" dirty="0" err="1" smtClean="0"/>
              <a:t>Es</a:t>
            </a:r>
            <a:r>
              <a:rPr lang="en-US" dirty="0" smtClean="0"/>
              <a:t> </a:t>
            </a:r>
            <a:r>
              <a:rPr lang="en-US" dirty="0" err="1" smtClean="0"/>
              <a:t>una</a:t>
            </a:r>
            <a:r>
              <a:rPr lang="en-US" dirty="0" smtClean="0"/>
              <a:t> </a:t>
            </a:r>
            <a:r>
              <a:rPr lang="en-US" dirty="0" err="1" smtClean="0"/>
              <a:t>debilidad</a:t>
            </a:r>
            <a:r>
              <a:rPr lang="en-US" dirty="0" smtClean="0"/>
              <a:t> en un </a:t>
            </a:r>
            <a:r>
              <a:rPr lang="en-US" dirty="0" err="1" smtClean="0"/>
              <a:t>activo</a:t>
            </a:r>
            <a:r>
              <a:rPr lang="en-US" dirty="0" smtClean="0"/>
              <a:t> </a:t>
            </a:r>
            <a:r>
              <a:rPr lang="en-US" dirty="0" err="1" smtClean="0"/>
              <a:t>que</a:t>
            </a:r>
            <a:r>
              <a:rPr lang="en-US" dirty="0" smtClean="0"/>
              <a:t> </a:t>
            </a:r>
            <a:r>
              <a:rPr lang="en-US" dirty="0" err="1" smtClean="0"/>
              <a:t>hace</a:t>
            </a:r>
            <a:r>
              <a:rPr lang="en-US" dirty="0" smtClean="0"/>
              <a:t> </a:t>
            </a:r>
            <a:r>
              <a:rPr lang="en-US" dirty="0" err="1" smtClean="0"/>
              <a:t>posible</a:t>
            </a:r>
            <a:r>
              <a:rPr lang="en-US" dirty="0" smtClean="0"/>
              <a:t> </a:t>
            </a:r>
            <a:r>
              <a:rPr lang="en-US" dirty="0" err="1" smtClean="0"/>
              <a:t>su</a:t>
            </a:r>
            <a:r>
              <a:rPr lang="en-US" dirty="0" smtClean="0"/>
              <a:t> </a:t>
            </a:r>
            <a:r>
              <a:rPr lang="en-US" dirty="0" err="1" smtClean="0"/>
              <a:t>amenza</a:t>
            </a:r>
            <a:r>
              <a:rPr lang="en-US" dirty="0" smtClean="0"/>
              <a:t>.</a:t>
            </a:r>
          </a:p>
          <a:p>
            <a:pPr marL="0" indent="0" eaLnBrk="1" hangingPunct="1">
              <a:buFont typeface="Webdings" pitchFamily="18" charset="2"/>
              <a:buNone/>
              <a:defRPr/>
            </a:pPr>
            <a:endParaRPr lang="en-US" dirty="0" smtClean="0"/>
          </a:p>
          <a:p>
            <a:pPr eaLnBrk="1" hangingPunct="1">
              <a:defRPr/>
            </a:pPr>
            <a:r>
              <a:rPr lang="en-US" dirty="0" smtClean="0"/>
              <a:t>¿</a:t>
            </a:r>
            <a:r>
              <a:rPr lang="en-US" dirty="0" err="1" smtClean="0"/>
              <a:t>Qué</a:t>
            </a:r>
            <a:r>
              <a:rPr lang="en-US" dirty="0" smtClean="0"/>
              <a:t> </a:t>
            </a:r>
            <a:r>
              <a:rPr lang="en-US" dirty="0" err="1" smtClean="0"/>
              <a:t>es</a:t>
            </a:r>
            <a:r>
              <a:rPr lang="en-US" dirty="0" smtClean="0"/>
              <a:t> la </a:t>
            </a:r>
            <a:r>
              <a:rPr lang="en-US" dirty="0" err="1" smtClean="0"/>
              <a:t>metodología</a:t>
            </a:r>
            <a:r>
              <a:rPr lang="en-US" dirty="0" smtClean="0"/>
              <a:t> de </a:t>
            </a:r>
            <a:r>
              <a:rPr lang="en-US" dirty="0" err="1" smtClean="0"/>
              <a:t>pruebas</a:t>
            </a:r>
            <a:r>
              <a:rPr lang="en-US" dirty="0" smtClean="0"/>
              <a:t> OWASP?</a:t>
            </a:r>
          </a:p>
        </p:txBody>
      </p:sp>
    </p:spTree>
    <p:extLst>
      <p:ext uri="{BB962C8B-B14F-4D97-AF65-F5344CB8AC3E}">
        <p14:creationId xmlns:p14="http://schemas.microsoft.com/office/powerpoint/2010/main" val="28728460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7509D15-22C2-4924-8720-3E1D16A2EE5B}" type="slidenum">
              <a:rPr lang="en-US"/>
              <a:pPr>
                <a:defRPr/>
              </a:pPr>
              <a:t>19</a:t>
            </a:fld>
            <a:endParaRPr lang="en-US"/>
          </a:p>
        </p:txBody>
      </p:sp>
      <p:sp>
        <p:nvSpPr>
          <p:cNvPr id="21507" name="Rectangle 2"/>
          <p:cNvSpPr>
            <a:spLocks noGrp="1" noChangeArrowheads="1"/>
          </p:cNvSpPr>
          <p:nvPr>
            <p:ph type="title"/>
          </p:nvPr>
        </p:nvSpPr>
        <p:spPr/>
        <p:txBody>
          <a:bodyPr/>
          <a:lstStyle/>
          <a:p>
            <a:pPr eaLnBrk="1" hangingPunct="1"/>
            <a:r>
              <a:rPr lang="en-US" b="1" dirty="0" err="1" smtClean="0"/>
              <a:t>Categorías</a:t>
            </a:r>
            <a:r>
              <a:rPr lang="en-US" dirty="0" smtClean="0"/>
              <a:t>.</a:t>
            </a:r>
          </a:p>
        </p:txBody>
      </p:sp>
      <p:sp>
        <p:nvSpPr>
          <p:cNvPr id="9220" name="Rectangle 3"/>
          <p:cNvSpPr>
            <a:spLocks noGrp="1" noChangeArrowheads="1"/>
          </p:cNvSpPr>
          <p:nvPr>
            <p:ph type="body" idx="1"/>
          </p:nvPr>
        </p:nvSpPr>
        <p:spPr>
          <a:xfrm>
            <a:off x="457200" y="1874839"/>
            <a:ext cx="8229600" cy="4525963"/>
          </a:xfrm>
        </p:spPr>
        <p:txBody>
          <a:bodyPr>
            <a:normAutofit fontScale="92500" lnSpcReduction="20000"/>
          </a:bodyPr>
          <a:lstStyle/>
          <a:p>
            <a:pPr lvl="0"/>
            <a:r>
              <a:rPr lang="es-ES" dirty="0" smtClean="0"/>
              <a:t>Pruebas </a:t>
            </a:r>
            <a:r>
              <a:rPr lang="es-ES" dirty="0"/>
              <a:t>de </a:t>
            </a:r>
            <a:r>
              <a:rPr lang="es-ES" dirty="0" smtClean="0"/>
              <a:t>Gestión </a:t>
            </a:r>
            <a:r>
              <a:rPr lang="es-ES" dirty="0"/>
              <a:t>de la C</a:t>
            </a:r>
            <a:r>
              <a:rPr lang="es-ES" dirty="0" smtClean="0"/>
              <a:t>onfiguración</a:t>
            </a:r>
            <a:endParaRPr lang="es-UY" dirty="0"/>
          </a:p>
          <a:p>
            <a:pPr lvl="0"/>
            <a:r>
              <a:rPr lang="es-ES" dirty="0"/>
              <a:t>Pruebas de </a:t>
            </a:r>
            <a:r>
              <a:rPr lang="es-ES" dirty="0" smtClean="0"/>
              <a:t>la Lógica </a:t>
            </a:r>
            <a:r>
              <a:rPr lang="es-ES" dirty="0"/>
              <a:t>de negocio</a:t>
            </a:r>
            <a:endParaRPr lang="es-UY" dirty="0"/>
          </a:p>
          <a:p>
            <a:pPr lvl="0"/>
            <a:r>
              <a:rPr lang="es-ES" dirty="0"/>
              <a:t>Pruebas de Autenticación</a:t>
            </a:r>
            <a:endParaRPr lang="es-UY" dirty="0"/>
          </a:p>
          <a:p>
            <a:pPr lvl="0"/>
            <a:r>
              <a:rPr lang="es-ES" dirty="0"/>
              <a:t>Pruebas de Autorización </a:t>
            </a:r>
            <a:endParaRPr lang="es-UY" dirty="0"/>
          </a:p>
          <a:p>
            <a:pPr lvl="0"/>
            <a:r>
              <a:rPr lang="es-ES" dirty="0"/>
              <a:t>Pruebas de </a:t>
            </a:r>
            <a:r>
              <a:rPr lang="es-ES" dirty="0" smtClean="0"/>
              <a:t>Gestión </a:t>
            </a:r>
            <a:r>
              <a:rPr lang="es-ES" dirty="0"/>
              <a:t>de sesiones</a:t>
            </a:r>
            <a:endParaRPr lang="es-UY" dirty="0"/>
          </a:p>
          <a:p>
            <a:pPr lvl="0"/>
            <a:r>
              <a:rPr lang="es-ES" dirty="0"/>
              <a:t>Pruebas de </a:t>
            </a:r>
            <a:r>
              <a:rPr lang="es-ES" dirty="0" smtClean="0"/>
              <a:t>Validación </a:t>
            </a:r>
            <a:r>
              <a:rPr lang="es-ES" dirty="0"/>
              <a:t>de datos </a:t>
            </a:r>
            <a:endParaRPr lang="es-UY" dirty="0"/>
          </a:p>
          <a:p>
            <a:pPr lvl="0"/>
            <a:r>
              <a:rPr lang="es-ES" dirty="0"/>
              <a:t>Pruebas de </a:t>
            </a:r>
            <a:r>
              <a:rPr lang="es-ES" dirty="0" smtClean="0"/>
              <a:t>Denegación </a:t>
            </a:r>
            <a:r>
              <a:rPr lang="es-ES" dirty="0"/>
              <a:t>de Servicio </a:t>
            </a:r>
            <a:endParaRPr lang="es-UY" dirty="0"/>
          </a:p>
          <a:p>
            <a:pPr lvl="0"/>
            <a:r>
              <a:rPr lang="es-ES" dirty="0"/>
              <a:t>Pruebas de Servicios Web</a:t>
            </a:r>
            <a:endParaRPr lang="es-UY" dirty="0"/>
          </a:p>
          <a:p>
            <a:pPr lvl="0"/>
            <a:r>
              <a:rPr lang="es-ES" dirty="0"/>
              <a:t>Pruebas de AJAX </a:t>
            </a:r>
            <a:endParaRPr lang="es-UY" dirty="0"/>
          </a:p>
        </p:txBody>
      </p:sp>
    </p:spTree>
    <p:extLst>
      <p:ext uri="{BB962C8B-B14F-4D97-AF65-F5344CB8AC3E}">
        <p14:creationId xmlns:p14="http://schemas.microsoft.com/office/powerpoint/2010/main" val="9134578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9"/>
            <a:ext cx="8305800" cy="4525963"/>
          </a:xfrm>
        </p:spPr>
        <p:txBody>
          <a:bodyPr>
            <a:normAutofit/>
          </a:bodyPr>
          <a:lstStyle/>
          <a:p>
            <a:pPr>
              <a:defRPr/>
            </a:pPr>
            <a:r>
              <a:rPr lang="en-US" dirty="0" err="1"/>
              <a:t>Detalla</a:t>
            </a:r>
            <a:r>
              <a:rPr lang="en-US" dirty="0"/>
              <a:t> los </a:t>
            </a:r>
            <a:r>
              <a:rPr lang="en-US" dirty="0" err="1"/>
              <a:t>Procedimientos</a:t>
            </a:r>
            <a:r>
              <a:rPr lang="en-US" dirty="0"/>
              <a:t> y </a:t>
            </a:r>
            <a:r>
              <a:rPr lang="en-US" dirty="0" err="1"/>
              <a:t>Herramientas</a:t>
            </a:r>
            <a:r>
              <a:rPr lang="en-US" dirty="0"/>
              <a:t> </a:t>
            </a:r>
            <a:r>
              <a:rPr lang="en-US" dirty="0" err="1"/>
              <a:t>para</a:t>
            </a:r>
            <a:r>
              <a:rPr lang="en-US" dirty="0"/>
              <a:t> </a:t>
            </a:r>
            <a:r>
              <a:rPr lang="en-US" dirty="0" err="1"/>
              <a:t>probar</a:t>
            </a:r>
            <a:r>
              <a:rPr lang="en-US" dirty="0"/>
              <a:t> la </a:t>
            </a:r>
            <a:r>
              <a:rPr lang="en-US" u="sng" dirty="0" err="1"/>
              <a:t>Seguridad</a:t>
            </a:r>
            <a:r>
              <a:rPr lang="en-US" u="sng" dirty="0"/>
              <a:t> de </a:t>
            </a:r>
            <a:r>
              <a:rPr lang="en-US" u="sng" dirty="0" err="1"/>
              <a:t>las</a:t>
            </a:r>
            <a:r>
              <a:rPr lang="en-US" u="sng" dirty="0"/>
              <a:t> </a:t>
            </a:r>
            <a:r>
              <a:rPr lang="en-US" u="sng" dirty="0" err="1"/>
              <a:t>Aplicaciones</a:t>
            </a:r>
            <a:r>
              <a:rPr lang="en-US" dirty="0" smtClean="0"/>
              <a:t>.</a:t>
            </a:r>
          </a:p>
          <a:p>
            <a:pPr marL="0" indent="0">
              <a:buNone/>
              <a:defRPr/>
            </a:pPr>
            <a:endParaRPr lang="en-US" dirty="0"/>
          </a:p>
          <a:p>
            <a:pPr>
              <a:defRPr/>
            </a:pPr>
            <a:r>
              <a:rPr lang="en-US" dirty="0" err="1"/>
              <a:t>Orientada</a:t>
            </a:r>
            <a:r>
              <a:rPr lang="en-US" dirty="0"/>
              <a:t> a:</a:t>
            </a:r>
          </a:p>
          <a:p>
            <a:pPr lvl="1">
              <a:defRPr/>
            </a:pPr>
            <a:r>
              <a:rPr lang="en-US" dirty="0" err="1"/>
              <a:t>Desarrolladores</a:t>
            </a:r>
            <a:r>
              <a:rPr lang="en-US" dirty="0"/>
              <a:t> de Software.</a:t>
            </a:r>
          </a:p>
          <a:p>
            <a:pPr lvl="1">
              <a:defRPr/>
            </a:pPr>
            <a:r>
              <a:rPr lang="en-US" dirty="0"/>
              <a:t>Testers de Software.</a:t>
            </a:r>
          </a:p>
          <a:p>
            <a:pPr lvl="1">
              <a:defRPr/>
            </a:pPr>
            <a:r>
              <a:rPr lang="en-US" dirty="0" err="1"/>
              <a:t>Especialistas</a:t>
            </a:r>
            <a:r>
              <a:rPr lang="en-US" dirty="0"/>
              <a:t> </a:t>
            </a:r>
            <a:r>
              <a:rPr lang="en-US" dirty="0" smtClean="0"/>
              <a:t>en </a:t>
            </a:r>
            <a:r>
              <a:rPr lang="en-US" dirty="0" err="1" smtClean="0"/>
              <a:t>Seguridad</a:t>
            </a:r>
            <a:r>
              <a:rPr lang="en-US" dirty="0"/>
              <a:t>.</a:t>
            </a:r>
          </a:p>
          <a:p>
            <a:endParaRPr lang="en-US" dirty="0" smtClean="0"/>
          </a:p>
          <a:p>
            <a:pPr lvl="0"/>
            <a:endParaRPr lang="en-US" dirty="0" smtClean="0"/>
          </a:p>
        </p:txBody>
      </p:sp>
      <p:sp>
        <p:nvSpPr>
          <p:cNvPr id="2" name="Title 1"/>
          <p:cNvSpPr>
            <a:spLocks noGrp="1"/>
          </p:cNvSpPr>
          <p:nvPr>
            <p:ph type="title"/>
          </p:nvPr>
        </p:nvSpPr>
        <p:spPr>
          <a:xfrm>
            <a:off x="4343400" y="198438"/>
            <a:ext cx="4724400" cy="715962"/>
          </a:xfrm>
        </p:spPr>
        <p:txBody>
          <a:bodyPr/>
          <a:lstStyle/>
          <a:p>
            <a:r>
              <a:rPr lang="en-US" b="1" dirty="0" err="1" smtClean="0"/>
              <a:t>Bienvenidos</a:t>
            </a:r>
            <a:r>
              <a:rPr lang="en-US" b="1" dirty="0" smtClean="0"/>
              <a:t> al </a:t>
            </a:r>
            <a:r>
              <a:rPr lang="en-US" b="1" dirty="0" err="1" smtClean="0"/>
              <a:t>Proyecto</a:t>
            </a:r>
            <a:r>
              <a:rPr lang="en-US" b="1" dirty="0" smtClean="0"/>
              <a:t> de OWASP: Testing Guide!</a:t>
            </a:r>
            <a:endParaRPr lang="en-US" b="1" dirty="0"/>
          </a:p>
        </p:txBody>
      </p:sp>
    </p:spTree>
    <p:extLst>
      <p:ext uri="{BB962C8B-B14F-4D97-AF65-F5344CB8AC3E}">
        <p14:creationId xmlns:p14="http://schemas.microsoft.com/office/powerpoint/2010/main" val="277327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4428144-1E65-4547-8CFE-828D3F7E5E73}" type="slidenum">
              <a:rPr lang="en-US"/>
              <a:pPr>
                <a:defRPr/>
              </a:pPr>
              <a:t>20</a:t>
            </a:fld>
            <a:endParaRPr lang="en-US"/>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l="40933" t="21967" r="13304" b="36916"/>
          <a:stretch>
            <a:fillRect/>
          </a:stretch>
        </p:blipFill>
        <p:spPr bwMode="auto">
          <a:xfrm>
            <a:off x="609600" y="1676402"/>
            <a:ext cx="7924800" cy="4449763"/>
          </a:xfrm>
          <a:prstGeom prst="rect">
            <a:avLst/>
          </a:prstGeom>
          <a:noFill/>
          <a:ln w="9525">
            <a:solidFill>
              <a:schemeClr val="tx1">
                <a:alpha val="96861"/>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itle 4"/>
          <p:cNvSpPr>
            <a:spLocks noGrp="1"/>
          </p:cNvSpPr>
          <p:nvPr>
            <p:ph type="title"/>
          </p:nvPr>
        </p:nvSpPr>
        <p:spPr>
          <a:xfrm>
            <a:off x="4267200" y="198438"/>
            <a:ext cx="4724400" cy="715962"/>
          </a:xfrm>
        </p:spPr>
        <p:txBody>
          <a:bodyPr/>
          <a:lstStyle/>
          <a:p>
            <a:r>
              <a:rPr lang="es-UY" b="1" dirty="0" smtClean="0"/>
              <a:t>Ejemplo: Recopilación de Información.</a:t>
            </a:r>
          </a:p>
        </p:txBody>
      </p:sp>
    </p:spTree>
    <p:extLst>
      <p:ext uri="{BB962C8B-B14F-4D97-AF65-F5344CB8AC3E}">
        <p14:creationId xmlns:p14="http://schemas.microsoft.com/office/powerpoint/2010/main" val="1950462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8D71D68-8D7E-4274-A5C8-EAB8EDD1DED4}" type="slidenum">
              <a:rPr lang="en-US"/>
              <a:pPr>
                <a:defRPr/>
              </a:pPr>
              <a:t>21</a:t>
            </a:fld>
            <a:endParaRPr lang="en-US"/>
          </a:p>
        </p:txBody>
      </p:sp>
      <p:sp>
        <p:nvSpPr>
          <p:cNvPr id="30723" name="Rectangle 2"/>
          <p:cNvSpPr>
            <a:spLocks noGrp="1" noChangeArrowheads="1"/>
          </p:cNvSpPr>
          <p:nvPr>
            <p:ph type="title"/>
          </p:nvPr>
        </p:nvSpPr>
        <p:spPr/>
        <p:txBody>
          <a:bodyPr/>
          <a:lstStyle/>
          <a:p>
            <a:pPr eaLnBrk="1" hangingPunct="1"/>
            <a:r>
              <a:rPr lang="en-US" b="1" dirty="0" err="1" smtClean="0"/>
              <a:t>Redacción</a:t>
            </a:r>
            <a:r>
              <a:rPr lang="en-US" b="1" dirty="0" smtClean="0"/>
              <a:t> de </a:t>
            </a:r>
            <a:r>
              <a:rPr lang="en-US" b="1" dirty="0" err="1" smtClean="0"/>
              <a:t>Informes</a:t>
            </a:r>
            <a:endParaRPr lang="en-US" b="1" dirty="0" smtClean="0"/>
          </a:p>
        </p:txBody>
      </p:sp>
      <p:sp>
        <p:nvSpPr>
          <p:cNvPr id="30724" name="Rectangle 3"/>
          <p:cNvSpPr>
            <a:spLocks noGrp="1" noChangeArrowheads="1"/>
          </p:cNvSpPr>
          <p:nvPr>
            <p:ph type="body" idx="1"/>
          </p:nvPr>
        </p:nvSpPr>
        <p:spPr>
          <a:xfrm>
            <a:off x="457200" y="1874839"/>
            <a:ext cx="8229600" cy="4525963"/>
          </a:xfrm>
        </p:spPr>
        <p:txBody>
          <a:bodyPr/>
          <a:lstStyle/>
          <a:p>
            <a:pPr marL="0" indent="0" eaLnBrk="1" hangingPunct="1">
              <a:lnSpc>
                <a:spcPct val="90000"/>
              </a:lnSpc>
              <a:buFont typeface="Webdings" pitchFamily="18" charset="2"/>
              <a:buNone/>
            </a:pPr>
            <a:r>
              <a:rPr lang="en-US" sz="2400" dirty="0" smtClean="0"/>
              <a:t>	¿ </a:t>
            </a:r>
            <a:r>
              <a:rPr lang="en-US" u="sng" dirty="0" err="1" smtClean="0"/>
              <a:t>Cómo</a:t>
            </a:r>
            <a:r>
              <a:rPr lang="en-US" u="sng" dirty="0" smtClean="0"/>
              <a:t> </a:t>
            </a:r>
            <a:r>
              <a:rPr lang="en-US" u="sng" dirty="0" err="1" smtClean="0"/>
              <a:t>valorar</a:t>
            </a:r>
            <a:r>
              <a:rPr lang="en-US" u="sng" dirty="0" smtClean="0"/>
              <a:t> el </a:t>
            </a:r>
            <a:r>
              <a:rPr lang="en-US" u="sng" dirty="0" err="1" smtClean="0"/>
              <a:t>riesgo</a:t>
            </a:r>
            <a:r>
              <a:rPr lang="en-US" u="sng" dirty="0" smtClean="0"/>
              <a:t> real </a:t>
            </a:r>
            <a:r>
              <a:rPr lang="en-US" dirty="0" smtClean="0"/>
              <a:t>?</a:t>
            </a:r>
          </a:p>
          <a:p>
            <a:pPr marL="0" indent="0" eaLnBrk="1" hangingPunct="1">
              <a:lnSpc>
                <a:spcPct val="90000"/>
              </a:lnSpc>
              <a:buFont typeface="Webdings" pitchFamily="18" charset="2"/>
              <a:buNone/>
            </a:pPr>
            <a:endParaRPr lang="en-US" dirty="0" smtClean="0"/>
          </a:p>
          <a:p>
            <a:pPr marL="0" indent="0" eaLnBrk="1" hangingPunct="1">
              <a:lnSpc>
                <a:spcPct val="90000"/>
              </a:lnSpc>
              <a:buFont typeface="Webdings" pitchFamily="18" charset="2"/>
              <a:buNone/>
            </a:pPr>
            <a:r>
              <a:rPr lang="en-US" dirty="0" err="1" smtClean="0"/>
              <a:t>Creeando</a:t>
            </a:r>
            <a:r>
              <a:rPr lang="en-US" dirty="0" smtClean="0"/>
              <a:t> </a:t>
            </a:r>
            <a:r>
              <a:rPr lang="en-US" dirty="0" err="1" smtClean="0"/>
              <a:t>una</a:t>
            </a:r>
            <a:r>
              <a:rPr lang="en-US" dirty="0" smtClean="0"/>
              <a:t> </a:t>
            </a:r>
            <a:r>
              <a:rPr lang="en-US" dirty="0" err="1" smtClean="0"/>
              <a:t>metodología</a:t>
            </a:r>
            <a:r>
              <a:rPr lang="en-US" dirty="0" smtClean="0"/>
              <a:t> general </a:t>
            </a:r>
            <a:r>
              <a:rPr lang="en-US" dirty="0" err="1" smtClean="0"/>
              <a:t>para</a:t>
            </a:r>
            <a:r>
              <a:rPr lang="en-US" dirty="0" smtClean="0"/>
              <a:t> </a:t>
            </a:r>
          </a:p>
          <a:p>
            <a:pPr marL="0" indent="0" eaLnBrk="1" hangingPunct="1">
              <a:lnSpc>
                <a:spcPct val="90000"/>
              </a:lnSpc>
              <a:buFont typeface="Webdings" pitchFamily="18" charset="2"/>
              <a:buNone/>
            </a:pPr>
            <a:r>
              <a:rPr lang="en-US" dirty="0" err="1" smtClean="0"/>
              <a:t>descomponer</a:t>
            </a:r>
            <a:r>
              <a:rPr lang="en-US" dirty="0" smtClean="0"/>
              <a:t> los </a:t>
            </a:r>
            <a:r>
              <a:rPr lang="en-US" dirty="0" err="1" smtClean="0"/>
              <a:t>hallazgos</a:t>
            </a:r>
            <a:r>
              <a:rPr lang="en-US" dirty="0" smtClean="0"/>
              <a:t> de </a:t>
            </a:r>
            <a:r>
              <a:rPr lang="en-US" dirty="0" err="1" smtClean="0"/>
              <a:t>seguridad</a:t>
            </a:r>
            <a:r>
              <a:rPr lang="en-US" dirty="0" smtClean="0"/>
              <a:t> y </a:t>
            </a:r>
            <a:r>
              <a:rPr lang="en-US" dirty="0" err="1" smtClean="0"/>
              <a:t>evaluar</a:t>
            </a:r>
            <a:r>
              <a:rPr lang="en-US" dirty="0" smtClean="0"/>
              <a:t> los </a:t>
            </a:r>
            <a:r>
              <a:rPr lang="en-US" dirty="0" err="1" smtClean="0"/>
              <a:t>riesgos</a:t>
            </a:r>
            <a:r>
              <a:rPr lang="en-US" dirty="0" smtClean="0"/>
              <a:t> con el </a:t>
            </a:r>
            <a:r>
              <a:rPr lang="en-US" dirty="0" err="1" smtClean="0"/>
              <a:t>objetivo</a:t>
            </a:r>
            <a:r>
              <a:rPr lang="en-US" dirty="0" smtClean="0"/>
              <a:t> de </a:t>
            </a:r>
            <a:r>
              <a:rPr lang="en-US" dirty="0" err="1" smtClean="0"/>
              <a:t>priorizarlos</a:t>
            </a:r>
            <a:r>
              <a:rPr lang="en-US" dirty="0" smtClean="0"/>
              <a:t> y </a:t>
            </a:r>
            <a:r>
              <a:rPr lang="en-US" dirty="0" err="1" smtClean="0"/>
              <a:t>gestionarlos</a:t>
            </a:r>
            <a:r>
              <a:rPr lang="en-US" dirty="0" smtClean="0"/>
              <a:t>.</a:t>
            </a:r>
          </a:p>
        </p:txBody>
      </p:sp>
    </p:spTree>
    <p:extLst>
      <p:ext uri="{BB962C8B-B14F-4D97-AF65-F5344CB8AC3E}">
        <p14:creationId xmlns:p14="http://schemas.microsoft.com/office/powerpoint/2010/main" val="13387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19401" y="1981200"/>
            <a:ext cx="2979739"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D0632074-62E8-4496-A0EE-3BFE14D240DE}" type="slidenum">
              <a:rPr lang="en-US"/>
              <a:pPr>
                <a:defRPr/>
              </a:pPr>
              <a:t>22</a:t>
            </a:fld>
            <a:endParaRPr lang="en-US"/>
          </a:p>
        </p:txBody>
      </p:sp>
      <p:sp>
        <p:nvSpPr>
          <p:cNvPr id="31748" name="Rectangle 2"/>
          <p:cNvSpPr>
            <a:spLocks noGrp="1" noChangeArrowheads="1"/>
          </p:cNvSpPr>
          <p:nvPr>
            <p:ph type="title"/>
          </p:nvPr>
        </p:nvSpPr>
        <p:spPr>
          <a:xfrm>
            <a:off x="4419600" y="427038"/>
            <a:ext cx="4724400" cy="715962"/>
          </a:xfrm>
        </p:spPr>
        <p:txBody>
          <a:bodyPr/>
          <a:lstStyle/>
          <a:p>
            <a:pPr eaLnBrk="1" hangingPunct="1">
              <a:lnSpc>
                <a:spcPct val="90000"/>
              </a:lnSpc>
            </a:pPr>
            <a:r>
              <a:rPr lang="es-ES" b="1" dirty="0" smtClean="0"/>
              <a:t>Metodología de Valoración de Riesgos </a:t>
            </a:r>
            <a:r>
              <a:rPr lang="en-US" dirty="0" smtClean="0"/>
              <a:t/>
            </a:r>
            <a:br>
              <a:rPr lang="en-US" dirty="0" smtClean="0"/>
            </a:br>
            <a:endParaRPr lang="en-US" dirty="0" smtClean="0"/>
          </a:p>
        </p:txBody>
      </p:sp>
      <p:sp>
        <p:nvSpPr>
          <p:cNvPr id="11268" name="Rectangle 3"/>
          <p:cNvSpPr>
            <a:spLocks noGrp="1" noChangeArrowheads="1"/>
          </p:cNvSpPr>
          <p:nvPr>
            <p:ph type="body" idx="1"/>
          </p:nvPr>
        </p:nvSpPr>
        <p:spPr>
          <a:xfrm>
            <a:off x="630239" y="4953002"/>
            <a:ext cx="8229600" cy="4830763"/>
          </a:xfrm>
        </p:spPr>
        <p:txBody>
          <a:bodyPr/>
          <a:lstStyle/>
          <a:p>
            <a:pPr marL="0" indent="0" eaLnBrk="1" hangingPunct="1">
              <a:lnSpc>
                <a:spcPct val="90000"/>
              </a:lnSpc>
              <a:buFont typeface="Webdings" pitchFamily="18" charset="2"/>
              <a:buNone/>
              <a:defRPr/>
            </a:pPr>
            <a:r>
              <a:rPr lang="en-US" sz="2400" dirty="0" smtClean="0"/>
              <a:t>	</a:t>
            </a:r>
          </a:p>
          <a:p>
            <a:pPr marL="0" indent="0" algn="ctr" eaLnBrk="1" hangingPunct="1">
              <a:lnSpc>
                <a:spcPct val="90000"/>
              </a:lnSpc>
              <a:buFont typeface="Webdings" pitchFamily="18" charset="2"/>
              <a:buNone/>
              <a:defRPr/>
            </a:pPr>
            <a:r>
              <a:rPr lang="en-US" sz="2400" b="1" cap="all" dirty="0"/>
              <a:t>	</a:t>
            </a:r>
            <a:endParaRPr lang="en-US" sz="2400" b="1" cap="all" dirty="0" smtClean="0"/>
          </a:p>
          <a:p>
            <a:pPr marL="0" indent="0" algn="ctr" eaLnBrk="1" hangingPunct="1">
              <a:lnSpc>
                <a:spcPct val="90000"/>
              </a:lnSpc>
              <a:buFont typeface="Webdings" pitchFamily="18" charset="2"/>
              <a:buNone/>
              <a:defRPr/>
            </a:pPr>
            <a:endParaRPr lang="en-US" sz="2400" b="1" cap="all" dirty="0"/>
          </a:p>
        </p:txBody>
      </p:sp>
      <p:sp>
        <p:nvSpPr>
          <p:cNvPr id="8" name="Rectangle 3"/>
          <p:cNvSpPr txBox="1">
            <a:spLocks noChangeArrowheads="1"/>
          </p:cNvSpPr>
          <p:nvPr/>
        </p:nvSpPr>
        <p:spPr bwMode="auto">
          <a:xfrm>
            <a:off x="457200" y="1874839"/>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buNone/>
              <a:defRPr/>
            </a:pPr>
            <a:r>
              <a:rPr lang="en-US" u="sng" dirty="0" err="1" smtClean="0"/>
              <a:t>Modelo</a:t>
            </a:r>
            <a:r>
              <a:rPr lang="en-US" u="sng" dirty="0" smtClean="0"/>
              <a:t> </a:t>
            </a:r>
            <a:r>
              <a:rPr lang="en-US" u="sng" dirty="0" err="1" smtClean="0"/>
              <a:t>estándar</a:t>
            </a:r>
            <a:r>
              <a:rPr lang="en-US" dirty="0" smtClean="0"/>
              <a:t>:</a:t>
            </a:r>
          </a:p>
          <a:p>
            <a:pPr marL="0" indent="0" eaLnBrk="1" hangingPunct="1">
              <a:buFont typeface="Webdings" pitchFamily="18" charset="2"/>
              <a:buNone/>
              <a:defRPr/>
            </a:pPr>
            <a:endParaRPr lang="en-US" dirty="0"/>
          </a:p>
          <a:p>
            <a:pPr marL="0" indent="0" eaLnBrk="1" hangingPunct="1">
              <a:buFont typeface="Webdings" pitchFamily="18" charset="2"/>
              <a:buNone/>
              <a:defRPr/>
            </a:pPr>
            <a:r>
              <a:rPr lang="es-ES" b="1" dirty="0">
                <a:solidFill>
                  <a:srgbClr val="CC3300"/>
                </a:solidFill>
              </a:rPr>
              <a:t>Riesgo = </a:t>
            </a:r>
            <a:r>
              <a:rPr lang="es-ES" b="1" dirty="0" smtClean="0"/>
              <a:t>   Probabilidad </a:t>
            </a:r>
            <a:r>
              <a:rPr lang="es-ES" b="1" dirty="0"/>
              <a:t>de </a:t>
            </a:r>
            <a:r>
              <a:rPr lang="es-ES" b="1" dirty="0" smtClean="0"/>
              <a:t>Ocurrencia </a:t>
            </a:r>
          </a:p>
          <a:p>
            <a:pPr marL="0" indent="0" eaLnBrk="1" hangingPunct="1">
              <a:buFont typeface="Webdings" pitchFamily="18" charset="2"/>
              <a:buNone/>
              <a:defRPr/>
            </a:pPr>
            <a:r>
              <a:rPr lang="es-ES" b="1" dirty="0" smtClean="0"/>
              <a:t>                                         X </a:t>
            </a:r>
            <a:endParaRPr lang="es-ES" b="1" dirty="0"/>
          </a:p>
          <a:p>
            <a:pPr marL="0" indent="0" eaLnBrk="1" hangingPunct="1">
              <a:buFont typeface="Webdings" pitchFamily="18" charset="2"/>
              <a:buNone/>
              <a:defRPr/>
            </a:pPr>
            <a:r>
              <a:rPr lang="es-ES" b="1" dirty="0" smtClean="0"/>
              <a:t>                                  Impacto</a:t>
            </a:r>
            <a:endParaRPr lang="es-UY" dirty="0"/>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14299840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19401" y="1981200"/>
            <a:ext cx="2979739"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B87258A5-2319-47EF-87F8-53CD9F38DA24}" type="slidenum">
              <a:rPr lang="en-US"/>
              <a:pPr>
                <a:defRPr/>
              </a:pPr>
              <a:t>23</a:t>
            </a:fld>
            <a:endParaRPr lang="en-US"/>
          </a:p>
        </p:txBody>
      </p:sp>
      <p:sp>
        <p:nvSpPr>
          <p:cNvPr id="32772" name="Rectangle 2"/>
          <p:cNvSpPr>
            <a:spLocks noGrp="1" noChangeArrowheads="1"/>
          </p:cNvSpPr>
          <p:nvPr>
            <p:ph type="title"/>
          </p:nvPr>
        </p:nvSpPr>
        <p:spPr>
          <a:xfrm>
            <a:off x="5029200" y="350838"/>
            <a:ext cx="4724400" cy="715962"/>
          </a:xfrm>
        </p:spPr>
        <p:txBody>
          <a:bodyPr/>
          <a:lstStyle/>
          <a:p>
            <a:pPr eaLnBrk="1" hangingPunct="1">
              <a:lnSpc>
                <a:spcPct val="90000"/>
              </a:lnSpc>
            </a:pPr>
            <a:r>
              <a:rPr lang="es-ES" b="1" dirty="0" smtClean="0"/>
              <a:t>Pasos a seguir…</a:t>
            </a:r>
            <a:r>
              <a:rPr lang="en-US" b="1" dirty="0" smtClean="0"/>
              <a:t/>
            </a:r>
            <a:br>
              <a:rPr lang="en-US" b="1" dirty="0" smtClean="0"/>
            </a:br>
            <a:endParaRPr lang="en-US" b="1" dirty="0" smtClean="0"/>
          </a:p>
        </p:txBody>
      </p:sp>
      <p:sp>
        <p:nvSpPr>
          <p:cNvPr id="11268" name="Rectangle 3"/>
          <p:cNvSpPr>
            <a:spLocks noGrp="1" noChangeArrowheads="1"/>
          </p:cNvSpPr>
          <p:nvPr>
            <p:ph type="body" idx="1"/>
          </p:nvPr>
        </p:nvSpPr>
        <p:spPr>
          <a:xfrm>
            <a:off x="630239" y="4953002"/>
            <a:ext cx="8229600" cy="4830763"/>
          </a:xfrm>
        </p:spPr>
        <p:txBody>
          <a:bodyPr/>
          <a:lstStyle/>
          <a:p>
            <a:pPr marL="0" indent="0" eaLnBrk="1" hangingPunct="1">
              <a:lnSpc>
                <a:spcPct val="90000"/>
              </a:lnSpc>
              <a:buFont typeface="Webdings" pitchFamily="18" charset="2"/>
              <a:buNone/>
              <a:defRPr/>
            </a:pPr>
            <a:r>
              <a:rPr lang="en-US" sz="2400" dirty="0" smtClean="0"/>
              <a:t>	</a:t>
            </a:r>
          </a:p>
          <a:p>
            <a:pPr marL="0" indent="0" algn="ctr" eaLnBrk="1" hangingPunct="1">
              <a:lnSpc>
                <a:spcPct val="90000"/>
              </a:lnSpc>
              <a:buFont typeface="Webdings" pitchFamily="18" charset="2"/>
              <a:buNone/>
              <a:defRPr/>
            </a:pPr>
            <a:r>
              <a:rPr lang="en-US" sz="2400" b="1" cap="all" dirty="0"/>
              <a:t>	</a:t>
            </a:r>
            <a:endParaRPr lang="en-US" sz="2400" b="1" cap="all" dirty="0" smtClean="0"/>
          </a:p>
          <a:p>
            <a:pPr marL="0" indent="0" algn="ctr" eaLnBrk="1" hangingPunct="1">
              <a:lnSpc>
                <a:spcPct val="90000"/>
              </a:lnSpc>
              <a:buFont typeface="Webdings" pitchFamily="18" charset="2"/>
              <a:buNone/>
              <a:defRPr/>
            </a:pPr>
            <a:endParaRPr lang="en-US" sz="2400" b="1" cap="all" dirty="0"/>
          </a:p>
        </p:txBody>
      </p:sp>
      <p:sp>
        <p:nvSpPr>
          <p:cNvPr id="32774" name="Rectangle 3"/>
          <p:cNvSpPr txBox="1">
            <a:spLocks noChangeArrowheads="1"/>
          </p:cNvSpPr>
          <p:nvPr/>
        </p:nvSpPr>
        <p:spPr bwMode="auto">
          <a:xfrm>
            <a:off x="457200" y="1143002"/>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Font typeface="Webdings" pitchFamily="18" charset="2"/>
              <a:buNone/>
            </a:pPr>
            <a:endParaRPr lang="en-US" sz="2800">
              <a:latin typeface="Tahoma" pitchFamily="34" charset="0"/>
            </a:endParaRPr>
          </a:p>
          <a:p>
            <a:pPr algn="ctr" eaLnBrk="1" hangingPunct="1">
              <a:spcBef>
                <a:spcPct val="20000"/>
              </a:spcBef>
              <a:buFont typeface="Webdings" pitchFamily="18" charset="2"/>
              <a:buNone/>
            </a:pPr>
            <a:r>
              <a:rPr lang="es-ES" sz="2800" b="1">
                <a:latin typeface="Tahoma" pitchFamily="34" charset="0"/>
              </a:rPr>
              <a:t>        </a:t>
            </a:r>
            <a:endParaRPr lang="en-US" sz="2800">
              <a:latin typeface="Tahoma" pitchFamily="34" charset="0"/>
            </a:endParaRPr>
          </a:p>
        </p:txBody>
      </p:sp>
      <p:sp>
        <p:nvSpPr>
          <p:cNvPr id="21" name="Rectangle 3"/>
          <p:cNvSpPr txBox="1">
            <a:spLocks noChangeArrowheads="1"/>
          </p:cNvSpPr>
          <p:nvPr/>
        </p:nvSpPr>
        <p:spPr bwMode="auto">
          <a:xfrm>
            <a:off x="468313" y="1874839"/>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buFont typeface="Webdings" pitchFamily="18" charset="2"/>
              <a:buNone/>
              <a:defRPr/>
            </a:pPr>
            <a:r>
              <a:rPr lang="en-US" dirty="0" smtClean="0"/>
              <a:t>	</a:t>
            </a:r>
          </a:p>
          <a:p>
            <a:pPr eaLnBrk="1" hangingPunct="1">
              <a:buFont typeface="Arial" pitchFamily="34" charset="0"/>
              <a:buChar char="•"/>
              <a:defRPr/>
            </a:pPr>
            <a:r>
              <a:rPr lang="en-US" dirty="0" err="1" smtClean="0"/>
              <a:t>Identificar</a:t>
            </a:r>
            <a:r>
              <a:rPr lang="en-US" dirty="0" smtClean="0"/>
              <a:t> los </a:t>
            </a:r>
            <a:r>
              <a:rPr lang="en-US" dirty="0" err="1" smtClean="0"/>
              <a:t>Riesgos</a:t>
            </a:r>
            <a:r>
              <a:rPr lang="en-US" dirty="0" smtClean="0"/>
              <a:t>.</a:t>
            </a:r>
          </a:p>
          <a:p>
            <a:pPr eaLnBrk="1" hangingPunct="1">
              <a:buFont typeface="Arial" pitchFamily="34" charset="0"/>
              <a:buChar char="•"/>
              <a:defRPr/>
            </a:pPr>
            <a:r>
              <a:rPr lang="en-US" dirty="0" err="1" smtClean="0"/>
              <a:t>Determinar</a:t>
            </a:r>
            <a:r>
              <a:rPr lang="en-US" dirty="0" smtClean="0"/>
              <a:t> los </a:t>
            </a:r>
            <a:r>
              <a:rPr lang="en-US" dirty="0" err="1" smtClean="0"/>
              <a:t>Factores</a:t>
            </a:r>
            <a:r>
              <a:rPr lang="en-US" dirty="0" smtClean="0"/>
              <a:t> </a:t>
            </a:r>
            <a:r>
              <a:rPr lang="en-US" dirty="0" err="1" smtClean="0"/>
              <a:t>para</a:t>
            </a:r>
            <a:r>
              <a:rPr lang="en-US" dirty="0" smtClean="0"/>
              <a:t> </a:t>
            </a:r>
            <a:r>
              <a:rPr lang="en-US" dirty="0" err="1" smtClean="0"/>
              <a:t>estimar</a:t>
            </a:r>
            <a:r>
              <a:rPr lang="en-US" dirty="0" smtClean="0"/>
              <a:t> la </a:t>
            </a:r>
            <a:r>
              <a:rPr lang="en-US" i="1" u="sng" dirty="0" err="1" smtClean="0"/>
              <a:t>Probabilidad</a:t>
            </a:r>
            <a:r>
              <a:rPr lang="en-US" i="1" u="sng" dirty="0" smtClean="0"/>
              <a:t> de </a:t>
            </a:r>
            <a:r>
              <a:rPr lang="en-US" i="1" u="sng" dirty="0" err="1" smtClean="0"/>
              <a:t>Ocurrencia</a:t>
            </a:r>
            <a:r>
              <a:rPr lang="en-US" i="1" dirty="0" smtClean="0"/>
              <a:t>.</a:t>
            </a:r>
          </a:p>
          <a:p>
            <a:pPr eaLnBrk="1" hangingPunct="1">
              <a:buFont typeface="Arial" pitchFamily="34" charset="0"/>
              <a:buChar char="•"/>
              <a:defRPr/>
            </a:pPr>
            <a:r>
              <a:rPr lang="en-US" dirty="0" err="1" smtClean="0"/>
              <a:t>Determinar</a:t>
            </a:r>
            <a:r>
              <a:rPr lang="en-US" dirty="0" smtClean="0"/>
              <a:t> los </a:t>
            </a:r>
            <a:r>
              <a:rPr lang="en-US" dirty="0" err="1" smtClean="0"/>
              <a:t>Factores</a:t>
            </a:r>
            <a:r>
              <a:rPr lang="en-US" dirty="0" smtClean="0"/>
              <a:t> </a:t>
            </a:r>
            <a:r>
              <a:rPr lang="en-US" dirty="0" err="1" smtClean="0"/>
              <a:t>para</a:t>
            </a:r>
            <a:r>
              <a:rPr lang="en-US" dirty="0" smtClean="0"/>
              <a:t> </a:t>
            </a:r>
            <a:r>
              <a:rPr lang="en-US" dirty="0" err="1" smtClean="0"/>
              <a:t>estimar</a:t>
            </a:r>
            <a:r>
              <a:rPr lang="en-US" dirty="0" smtClean="0"/>
              <a:t> el </a:t>
            </a:r>
            <a:r>
              <a:rPr lang="en-US" i="1" u="sng" dirty="0" err="1" smtClean="0"/>
              <a:t>Impacto</a:t>
            </a:r>
            <a:r>
              <a:rPr lang="en-US" dirty="0" smtClean="0"/>
              <a:t>.</a:t>
            </a:r>
          </a:p>
          <a:p>
            <a:pPr eaLnBrk="1" hangingPunct="1">
              <a:buFont typeface="Arial" pitchFamily="34" charset="0"/>
              <a:buChar char="•"/>
              <a:defRPr/>
            </a:pPr>
            <a:r>
              <a:rPr lang="en-US" dirty="0" err="1" smtClean="0"/>
              <a:t>Determinar</a:t>
            </a:r>
            <a:r>
              <a:rPr lang="en-US" dirty="0" smtClean="0"/>
              <a:t> la </a:t>
            </a:r>
            <a:r>
              <a:rPr lang="en-US" i="1" u="sng" dirty="0" err="1" smtClean="0"/>
              <a:t>Severidad</a:t>
            </a:r>
            <a:r>
              <a:rPr lang="en-US" dirty="0" smtClean="0"/>
              <a:t> del </a:t>
            </a:r>
            <a:r>
              <a:rPr lang="en-US" dirty="0" err="1" smtClean="0"/>
              <a:t>Riesgo</a:t>
            </a:r>
            <a:r>
              <a:rPr lang="en-US" dirty="0" smtClean="0"/>
              <a:t>.</a:t>
            </a:r>
          </a:p>
          <a:p>
            <a:pPr eaLnBrk="1" hangingPunct="1">
              <a:buFont typeface="Arial" pitchFamily="34" charset="0"/>
              <a:buChar char="•"/>
              <a:defRPr/>
            </a:pPr>
            <a:r>
              <a:rPr lang="en-US" dirty="0" err="1" smtClean="0"/>
              <a:t>Decidir</a:t>
            </a:r>
            <a:r>
              <a:rPr lang="en-US" dirty="0" smtClean="0"/>
              <a:t> </a:t>
            </a:r>
            <a:r>
              <a:rPr lang="en-US" dirty="0" err="1" smtClean="0"/>
              <a:t>que</a:t>
            </a:r>
            <a:r>
              <a:rPr lang="en-US" dirty="0" smtClean="0"/>
              <a:t> </a:t>
            </a:r>
            <a:r>
              <a:rPr lang="en-US" dirty="0" err="1" smtClean="0"/>
              <a:t>Arreglar</a:t>
            </a:r>
            <a:r>
              <a:rPr lang="en-US" dirty="0" smtClean="0"/>
              <a:t>.</a:t>
            </a:r>
          </a:p>
          <a:p>
            <a:pPr eaLnBrk="1" hangingPunct="1">
              <a:buFont typeface="Arial" pitchFamily="34" charset="0"/>
              <a:buChar char="•"/>
              <a:defRPr/>
            </a:pPr>
            <a:r>
              <a:rPr lang="en-US" dirty="0" err="1" smtClean="0"/>
              <a:t>Ajustar</a:t>
            </a:r>
            <a:r>
              <a:rPr lang="en-US" dirty="0" smtClean="0"/>
              <a:t> el </a:t>
            </a:r>
            <a:r>
              <a:rPr lang="en-US" dirty="0" err="1" smtClean="0"/>
              <a:t>Modelo</a:t>
            </a:r>
            <a:r>
              <a:rPr lang="en-US" dirty="0" smtClean="0"/>
              <a:t> de </a:t>
            </a:r>
            <a:r>
              <a:rPr lang="en-US" dirty="0" err="1" smtClean="0"/>
              <a:t>Valoración</a:t>
            </a:r>
            <a:r>
              <a:rPr lang="en-US" dirty="0" smtClean="0"/>
              <a:t> del </a:t>
            </a:r>
            <a:r>
              <a:rPr lang="en-US" dirty="0" err="1" smtClean="0"/>
              <a:t>Riesgo</a:t>
            </a:r>
            <a:r>
              <a:rPr lang="en-US" dirty="0" smtClean="0"/>
              <a:t>.</a:t>
            </a:r>
          </a:p>
        </p:txBody>
      </p:sp>
    </p:spTree>
    <p:extLst>
      <p:ext uri="{BB962C8B-B14F-4D97-AF65-F5344CB8AC3E}">
        <p14:creationId xmlns:p14="http://schemas.microsoft.com/office/powerpoint/2010/main" val="8774046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8D9C0C9-75A0-41F6-86B5-BAA95F15DA8B}" type="slidenum">
              <a:rPr lang="en-US"/>
              <a:pPr>
                <a:defRPr/>
              </a:pPr>
              <a:t>24</a:t>
            </a:fld>
            <a:endParaRPr lang="en-US"/>
          </a:p>
        </p:txBody>
      </p:sp>
      <p:sp>
        <p:nvSpPr>
          <p:cNvPr id="21507" name="Rectangle 2"/>
          <p:cNvSpPr>
            <a:spLocks noGrp="1" noChangeArrowheads="1"/>
          </p:cNvSpPr>
          <p:nvPr>
            <p:ph type="title"/>
          </p:nvPr>
        </p:nvSpPr>
        <p:spPr>
          <a:xfrm>
            <a:off x="4343400" y="274638"/>
            <a:ext cx="4724400" cy="715962"/>
          </a:xfrm>
        </p:spPr>
        <p:txBody>
          <a:bodyPr/>
          <a:lstStyle/>
          <a:p>
            <a:pPr eaLnBrk="1" hangingPunct="1"/>
            <a:r>
              <a:rPr lang="en-US" b="1" dirty="0" err="1" smtClean="0"/>
              <a:t>Probabilidad</a:t>
            </a:r>
            <a:r>
              <a:rPr lang="en-US" b="1" dirty="0" smtClean="0"/>
              <a:t> de </a:t>
            </a:r>
            <a:r>
              <a:rPr lang="en-US" b="1" dirty="0" err="1" smtClean="0"/>
              <a:t>Ocurrencia</a:t>
            </a:r>
            <a:r>
              <a:rPr lang="en-US" b="1" dirty="0" smtClean="0"/>
              <a:t> - </a:t>
            </a:r>
            <a:r>
              <a:rPr lang="en-US" b="1" dirty="0" err="1" smtClean="0"/>
              <a:t>Factores</a:t>
            </a:r>
            <a:endParaRPr lang="en-US" b="1" dirty="0" smtClean="0"/>
          </a:p>
        </p:txBody>
      </p:sp>
      <p:sp>
        <p:nvSpPr>
          <p:cNvPr id="10" name="Rectangle 9"/>
          <p:cNvSpPr/>
          <p:nvPr/>
        </p:nvSpPr>
        <p:spPr>
          <a:xfrm>
            <a:off x="381000" y="1709739"/>
            <a:ext cx="7924800" cy="4238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UY" sz="2800" dirty="0" smtClean="0">
                <a:latin typeface="Aharoni" pitchFamily="2" charset="-79"/>
                <a:cs typeface="Aharoni" pitchFamily="2" charset="-79"/>
              </a:rPr>
              <a:t>Agentes causantes de la Amenaza</a:t>
            </a:r>
            <a:endParaRPr lang="es-UY" sz="2800" b="1" dirty="0">
              <a:latin typeface="Aharoni" pitchFamily="2" charset="-79"/>
              <a:cs typeface="Aharoni" pitchFamily="2" charset="-79"/>
            </a:endParaRPr>
          </a:p>
        </p:txBody>
      </p:sp>
      <p:sp>
        <p:nvSpPr>
          <p:cNvPr id="14" name="Rectangle 13"/>
          <p:cNvSpPr/>
          <p:nvPr/>
        </p:nvSpPr>
        <p:spPr>
          <a:xfrm>
            <a:off x="381000" y="4787900"/>
            <a:ext cx="81534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UY" sz="2800" dirty="0" smtClean="0">
                <a:latin typeface="Aharoni" pitchFamily="2" charset="-79"/>
                <a:cs typeface="Aharoni" pitchFamily="2" charset="-79"/>
              </a:rPr>
              <a:t>Factores que afectan a la vulnerabilidad</a:t>
            </a:r>
            <a:endParaRPr lang="es-UY" sz="2800" dirty="0">
              <a:latin typeface="Aharoni" pitchFamily="2" charset="-79"/>
              <a:cs typeface="Aharoni" pitchFamily="2" charset="-79"/>
            </a:endParaRPr>
          </a:p>
        </p:txBody>
      </p:sp>
      <p:graphicFrame>
        <p:nvGraphicFramePr>
          <p:cNvPr id="11" name="Table 10"/>
          <p:cNvGraphicFramePr>
            <a:graphicFrameLocks noGrp="1"/>
          </p:cNvGraphicFramePr>
          <p:nvPr>
            <p:extLst>
              <p:ext uri="{D42A27DB-BD31-4B8C-83A1-F6EECF244321}">
                <p14:modId xmlns:p14="http://schemas.microsoft.com/office/powerpoint/2010/main" val="3955897770"/>
              </p:ext>
            </p:extLst>
          </p:nvPr>
        </p:nvGraphicFramePr>
        <p:xfrm>
          <a:off x="381000" y="2133600"/>
          <a:ext cx="7924800" cy="1017270"/>
        </p:xfrm>
        <a:graphic>
          <a:graphicData uri="http://schemas.openxmlformats.org/drawingml/2006/table">
            <a:tbl>
              <a:tblPr firstRow="1" bandRow="1">
                <a:tableStyleId>{22838BEF-8BB2-4498-84A7-C5851F593DF1}</a:tableStyleId>
              </a:tblPr>
              <a:tblGrid>
                <a:gridCol w="2286000"/>
                <a:gridCol w="1600200"/>
                <a:gridCol w="2057400"/>
                <a:gridCol w="1981200"/>
              </a:tblGrid>
              <a:tr h="1017270">
                <a:tc>
                  <a:txBody>
                    <a:bodyPr/>
                    <a:lstStyle/>
                    <a:p>
                      <a:pPr algn="ctr"/>
                      <a:r>
                        <a:rPr lang="es-UY" sz="2000" b="1" dirty="0" smtClean="0">
                          <a:latin typeface="Aharoni" pitchFamily="2" charset="-79"/>
                          <a:cs typeface="Aharoni" pitchFamily="2" charset="-79"/>
                        </a:rPr>
                        <a:t>Nivel</a:t>
                      </a:r>
                      <a:r>
                        <a:rPr lang="es-UY" sz="2000" b="1" baseline="0" dirty="0" smtClean="0">
                          <a:latin typeface="Aharoni" pitchFamily="2" charset="-79"/>
                          <a:cs typeface="Aharoni" pitchFamily="2" charset="-79"/>
                        </a:rPr>
                        <a:t> de Conocimiento</a:t>
                      </a:r>
                      <a:endParaRPr lang="es-UY" sz="2000" b="1" dirty="0">
                        <a:latin typeface="Aharoni" pitchFamily="2" charset="-79"/>
                        <a:cs typeface="Aharoni" pitchFamily="2" charset="-79"/>
                      </a:endParaRPr>
                    </a:p>
                  </a:txBody>
                  <a:tcPr/>
                </a:tc>
                <a:tc>
                  <a:txBody>
                    <a:bodyPr/>
                    <a:lstStyle/>
                    <a:p>
                      <a:pPr algn="ctr"/>
                      <a:r>
                        <a:rPr lang="es-UY" sz="2000" b="1" dirty="0" smtClean="0">
                          <a:latin typeface="Aharoni" pitchFamily="2" charset="-79"/>
                          <a:cs typeface="Aharoni" pitchFamily="2" charset="-79"/>
                        </a:rPr>
                        <a:t>Motivación</a:t>
                      </a:r>
                      <a:endParaRPr lang="es-UY" sz="2000" b="1" dirty="0">
                        <a:latin typeface="Aharoni" pitchFamily="2" charset="-79"/>
                        <a:cs typeface="Aharoni" pitchFamily="2" charset="-79"/>
                      </a:endParaRPr>
                    </a:p>
                  </a:txBody>
                  <a:tcPr/>
                </a:tc>
                <a:tc>
                  <a:txBody>
                    <a:bodyPr/>
                    <a:lstStyle/>
                    <a:p>
                      <a:pPr algn="ctr"/>
                      <a:r>
                        <a:rPr lang="es-UY" sz="2000" b="1" dirty="0" smtClean="0">
                          <a:latin typeface="Aharoni" pitchFamily="2" charset="-79"/>
                          <a:cs typeface="Aharoni" pitchFamily="2" charset="-79"/>
                        </a:rPr>
                        <a:t>Oportunidad</a:t>
                      </a:r>
                      <a:endParaRPr lang="es-UY" sz="2000" b="1" dirty="0">
                        <a:latin typeface="Aharoni" pitchFamily="2" charset="-79"/>
                        <a:cs typeface="Aharoni" pitchFamily="2" charset="-79"/>
                      </a:endParaRPr>
                    </a:p>
                  </a:txBody>
                  <a:tcPr/>
                </a:tc>
                <a:tc>
                  <a:txBody>
                    <a:bodyPr/>
                    <a:lstStyle/>
                    <a:p>
                      <a:pPr algn="ctr"/>
                      <a:r>
                        <a:rPr lang="es-UY" sz="2000" b="1" dirty="0" smtClean="0">
                          <a:latin typeface="Aharoni" pitchFamily="2" charset="-79"/>
                          <a:cs typeface="Aharoni" pitchFamily="2" charset="-79"/>
                        </a:rPr>
                        <a:t>Tamaño</a:t>
                      </a:r>
                      <a:endParaRPr lang="es-UY" sz="2000" b="1" dirty="0">
                        <a:latin typeface="Aharoni" pitchFamily="2" charset="-79"/>
                        <a:cs typeface="Aharoni" pitchFamily="2" charset="-79"/>
                      </a:endParaRPr>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552118612"/>
              </p:ext>
            </p:extLst>
          </p:nvPr>
        </p:nvGraphicFramePr>
        <p:xfrm>
          <a:off x="381004" y="5197477"/>
          <a:ext cx="8153401" cy="1919918"/>
        </p:xfrm>
        <a:graphic>
          <a:graphicData uri="http://schemas.openxmlformats.org/drawingml/2006/table">
            <a:tbl>
              <a:tblPr firstRow="1" bandRow="1">
                <a:tableStyleId>{22838BEF-8BB2-4498-84A7-C5851F593DF1}</a:tableStyleId>
              </a:tblPr>
              <a:tblGrid>
                <a:gridCol w="2508739"/>
                <a:gridCol w="1959952"/>
                <a:gridCol w="2160711"/>
                <a:gridCol w="1523999"/>
              </a:tblGrid>
              <a:tr h="1919918">
                <a:tc>
                  <a:txBody>
                    <a:bodyPr/>
                    <a:lstStyle/>
                    <a:p>
                      <a:pPr algn="ctr"/>
                      <a:r>
                        <a:rPr lang="es-UY" sz="2400" b="1" dirty="0" smtClean="0">
                          <a:latin typeface="Aharoni" pitchFamily="2" charset="-79"/>
                          <a:cs typeface="Aharoni" pitchFamily="2" charset="-79"/>
                        </a:rPr>
                        <a:t>Facilidad </a:t>
                      </a:r>
                      <a:r>
                        <a:rPr lang="es-UY" sz="2400" b="1" baseline="0" dirty="0" smtClean="0">
                          <a:latin typeface="Aharoni" pitchFamily="2" charset="-79"/>
                          <a:cs typeface="Aharoni" pitchFamily="2" charset="-79"/>
                        </a:rPr>
                        <a:t>de descubrimiento</a:t>
                      </a:r>
                      <a:endParaRPr lang="es-UY" sz="2400" b="1" dirty="0">
                        <a:latin typeface="Aharoni" pitchFamily="2" charset="-79"/>
                        <a:cs typeface="Aharoni" pitchFamily="2" charset="-79"/>
                      </a:endParaRPr>
                    </a:p>
                  </a:txBody>
                  <a:tcPr marT="45559" marB="45559"/>
                </a:tc>
                <a:tc>
                  <a:txBody>
                    <a:bodyPr/>
                    <a:lstStyle/>
                    <a:p>
                      <a:pPr algn="ctr"/>
                      <a:r>
                        <a:rPr lang="es-UY" sz="2400" b="1" dirty="0" smtClean="0">
                          <a:latin typeface="Aharoni" pitchFamily="2" charset="-79"/>
                          <a:cs typeface="Aharoni" pitchFamily="2" charset="-79"/>
                        </a:rPr>
                        <a:t>Facilidad de explotación</a:t>
                      </a:r>
                      <a:endParaRPr lang="es-UY" sz="2400" b="1" dirty="0">
                        <a:latin typeface="Aharoni" pitchFamily="2" charset="-79"/>
                        <a:cs typeface="Aharoni" pitchFamily="2" charset="-79"/>
                      </a:endParaRPr>
                    </a:p>
                  </a:txBody>
                  <a:tcPr marT="45559" marB="45559"/>
                </a:tc>
                <a:tc>
                  <a:txBody>
                    <a:bodyPr/>
                    <a:lstStyle/>
                    <a:p>
                      <a:pPr algn="ctr"/>
                      <a:r>
                        <a:rPr lang="es-UY" sz="2400" b="1" dirty="0" smtClean="0">
                          <a:latin typeface="Aharoni" pitchFamily="2" charset="-79"/>
                          <a:cs typeface="Aharoni" pitchFamily="2" charset="-79"/>
                        </a:rPr>
                        <a:t>Conocimiento</a:t>
                      </a:r>
                      <a:endParaRPr lang="es-UY" sz="2400" b="1" dirty="0">
                        <a:latin typeface="Aharoni" pitchFamily="2" charset="-79"/>
                        <a:cs typeface="Aharoni" pitchFamily="2" charset="-79"/>
                      </a:endParaRPr>
                    </a:p>
                  </a:txBody>
                  <a:tcPr marT="45559" marB="45559"/>
                </a:tc>
                <a:tc>
                  <a:txBody>
                    <a:bodyPr/>
                    <a:lstStyle/>
                    <a:p>
                      <a:pPr algn="ctr"/>
                      <a:r>
                        <a:rPr lang="es-UY" sz="2400" b="1" dirty="0" smtClean="0">
                          <a:latin typeface="Aharoni" pitchFamily="2" charset="-79"/>
                          <a:cs typeface="Aharoni" pitchFamily="2" charset="-79"/>
                        </a:rPr>
                        <a:t>Detección</a:t>
                      </a:r>
                      <a:r>
                        <a:rPr lang="es-UY" sz="2400" b="1" baseline="0" dirty="0" smtClean="0">
                          <a:latin typeface="Aharoni" pitchFamily="2" charset="-79"/>
                          <a:cs typeface="Aharoni" pitchFamily="2" charset="-79"/>
                        </a:rPr>
                        <a:t> de la Intrusión</a:t>
                      </a:r>
                      <a:endParaRPr lang="es-UY" sz="2400" b="1" dirty="0">
                        <a:latin typeface="Aharoni" pitchFamily="2" charset="-79"/>
                        <a:cs typeface="Aharoni" pitchFamily="2" charset="-79"/>
                      </a:endParaRPr>
                    </a:p>
                  </a:txBody>
                  <a:tcPr marT="45559" marB="45559"/>
                </a:tc>
              </a:tr>
            </a:tbl>
          </a:graphicData>
        </a:graphic>
      </p:graphicFrame>
      <p:grpSp>
        <p:nvGrpSpPr>
          <p:cNvPr id="76" name="Group 75"/>
          <p:cNvGrpSpPr>
            <a:grpSpLocks/>
          </p:cNvGrpSpPr>
          <p:nvPr/>
        </p:nvGrpSpPr>
        <p:grpSpPr bwMode="auto">
          <a:xfrm>
            <a:off x="152400" y="2921000"/>
            <a:ext cx="4724400" cy="2933700"/>
            <a:chOff x="-1219200" y="2399654"/>
            <a:chExt cx="4724400" cy="2934346"/>
          </a:xfrm>
        </p:grpSpPr>
        <p:sp>
          <p:nvSpPr>
            <p:cNvPr id="77" name="Rounded Rectangle 76"/>
            <p:cNvSpPr/>
            <p:nvPr/>
          </p:nvSpPr>
          <p:spPr>
            <a:xfrm>
              <a:off x="-1219200" y="2742630"/>
              <a:ext cx="4724400" cy="25913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Sin conocimientos (1)</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Algunos conocimientos (3)</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Usuario avanzado (4)</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Conocimientos de redes y programación (6)</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Conocimientos de intrusiones de seguridad (9)</a:t>
              </a:r>
            </a:p>
            <a:p>
              <a:pPr algn="ctr">
                <a:defRPr/>
              </a:pPr>
              <a:endParaRPr lang="es-UY" dirty="0"/>
            </a:p>
          </p:txBody>
        </p:sp>
        <p:cxnSp>
          <p:nvCxnSpPr>
            <p:cNvPr id="78" name="Straight Arrow Connector 77"/>
            <p:cNvCxnSpPr/>
            <p:nvPr/>
          </p:nvCxnSpPr>
          <p:spPr>
            <a:xfrm>
              <a:off x="0" y="2399654"/>
              <a:ext cx="0" cy="227063"/>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79" name="Group 78"/>
          <p:cNvGrpSpPr>
            <a:grpSpLocks/>
          </p:cNvGrpSpPr>
          <p:nvPr/>
        </p:nvGrpSpPr>
        <p:grpSpPr bwMode="auto">
          <a:xfrm>
            <a:off x="2209800" y="2921000"/>
            <a:ext cx="4724400" cy="2933700"/>
            <a:chOff x="381000" y="2399654"/>
            <a:chExt cx="4724400" cy="2934346"/>
          </a:xfrm>
        </p:grpSpPr>
        <p:sp>
          <p:nvSpPr>
            <p:cNvPr id="80" name="Rounded Rectangle 79"/>
            <p:cNvSpPr/>
            <p:nvPr/>
          </p:nvSpPr>
          <p:spPr>
            <a:xfrm>
              <a:off x="381000" y="2742630"/>
              <a:ext cx="4724400" cy="25913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Baja Motivación o ninguna recompensa (1)</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Posible recompensa (4)</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Recompensa alta (9)</a:t>
              </a:r>
            </a:p>
            <a:p>
              <a:pPr algn="ctr">
                <a:defRPr/>
              </a:pPr>
              <a:endParaRPr lang="es-UY" dirty="0"/>
            </a:p>
          </p:txBody>
        </p:sp>
        <p:cxnSp>
          <p:nvCxnSpPr>
            <p:cNvPr id="81" name="Straight Arrow Connector 80"/>
            <p:cNvCxnSpPr/>
            <p:nvPr/>
          </p:nvCxnSpPr>
          <p:spPr>
            <a:xfrm>
              <a:off x="1295400" y="2399654"/>
              <a:ext cx="0" cy="227063"/>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82" name="Group 81"/>
          <p:cNvGrpSpPr>
            <a:grpSpLocks/>
          </p:cNvGrpSpPr>
          <p:nvPr/>
        </p:nvGrpSpPr>
        <p:grpSpPr bwMode="auto">
          <a:xfrm>
            <a:off x="4038600" y="2921000"/>
            <a:ext cx="4724400" cy="2933700"/>
            <a:chOff x="381000" y="2399654"/>
            <a:chExt cx="4724400" cy="2934346"/>
          </a:xfrm>
        </p:grpSpPr>
        <p:sp>
          <p:nvSpPr>
            <p:cNvPr id="83" name="Rounded Rectangle 82"/>
            <p:cNvSpPr/>
            <p:nvPr/>
          </p:nvSpPr>
          <p:spPr>
            <a:xfrm>
              <a:off x="381000" y="2742630"/>
              <a:ext cx="4724400" cy="25913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s-UY" sz="2000" b="1" dirty="0">
                  <a:solidFill>
                    <a:schemeClr val="tx1"/>
                  </a:solidFill>
                  <a:latin typeface="Aharoni" pitchFamily="2" charset="-79"/>
                  <a:cs typeface="Aharoni" pitchFamily="2" charset="-79"/>
                </a:rPr>
                <a:t>Ningún acceso conocido (0)</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Acceso limitado (4)</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Acceso </a:t>
              </a:r>
              <a:r>
                <a:rPr lang="es-UY" sz="2000" b="1" u="sng" dirty="0">
                  <a:solidFill>
                    <a:schemeClr val="tx1"/>
                  </a:solidFill>
                  <a:latin typeface="Aharoni" pitchFamily="2" charset="-79"/>
                  <a:cs typeface="Aharoni" pitchFamily="2" charset="-79"/>
                </a:rPr>
                <a:t>total</a:t>
              </a:r>
              <a:r>
                <a:rPr lang="es-UY" sz="2000" b="1" dirty="0">
                  <a:solidFill>
                    <a:schemeClr val="tx1"/>
                  </a:solidFill>
                  <a:latin typeface="Aharoni" pitchFamily="2" charset="-79"/>
                  <a:cs typeface="Aharoni" pitchFamily="2" charset="-79"/>
                </a:rPr>
                <a:t> (9)</a:t>
              </a:r>
            </a:p>
            <a:p>
              <a:pPr algn="ctr">
                <a:defRPr/>
              </a:pPr>
              <a:endParaRPr lang="es-UY" dirty="0"/>
            </a:p>
          </p:txBody>
        </p:sp>
        <p:cxnSp>
          <p:nvCxnSpPr>
            <p:cNvPr id="84" name="Straight Arrow Connector 83"/>
            <p:cNvCxnSpPr/>
            <p:nvPr/>
          </p:nvCxnSpPr>
          <p:spPr>
            <a:xfrm>
              <a:off x="1295400" y="2399654"/>
              <a:ext cx="0" cy="227063"/>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00" name="Group 99"/>
          <p:cNvGrpSpPr>
            <a:grpSpLocks/>
          </p:cNvGrpSpPr>
          <p:nvPr/>
        </p:nvGrpSpPr>
        <p:grpSpPr bwMode="auto">
          <a:xfrm>
            <a:off x="4800600" y="2819402"/>
            <a:ext cx="4724400" cy="3011487"/>
            <a:chOff x="4415725" y="2335076"/>
            <a:chExt cx="4724400" cy="3011839"/>
          </a:xfrm>
        </p:grpSpPr>
        <p:sp>
          <p:nvSpPr>
            <p:cNvPr id="101" name="Rounded Rectangle 100"/>
            <p:cNvSpPr/>
            <p:nvPr/>
          </p:nvSpPr>
          <p:spPr>
            <a:xfrm>
              <a:off x="4415725" y="2755812"/>
              <a:ext cx="4724400" cy="2591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s-UY" sz="2000" b="1" dirty="0">
                  <a:solidFill>
                    <a:schemeClr val="tx1"/>
                  </a:solidFill>
                  <a:latin typeface="Aharoni" pitchFamily="2" charset="-79"/>
                  <a:cs typeface="Aharoni" pitchFamily="2" charset="-79"/>
                </a:rPr>
                <a:t>Desarrolladores (2)</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Administradores de sistemas (2)</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Usuarios de la intranet (4)</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Socios (5)</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Usuarios autenticados (6)</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Usuarios anónimos de Internet (9)</a:t>
              </a:r>
            </a:p>
            <a:p>
              <a:pPr algn="ctr">
                <a:defRPr/>
              </a:pPr>
              <a:endParaRPr lang="es-UY" dirty="0"/>
            </a:p>
          </p:txBody>
        </p:sp>
        <p:cxnSp>
          <p:nvCxnSpPr>
            <p:cNvPr id="102" name="Straight Arrow Connector 101"/>
            <p:cNvCxnSpPr/>
            <p:nvPr/>
          </p:nvCxnSpPr>
          <p:spPr>
            <a:xfrm flipH="1">
              <a:off x="7085900" y="2335076"/>
              <a:ext cx="236538" cy="292134"/>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03" name="Group 102"/>
          <p:cNvGrpSpPr>
            <a:grpSpLocks/>
          </p:cNvGrpSpPr>
          <p:nvPr/>
        </p:nvGrpSpPr>
        <p:grpSpPr bwMode="auto">
          <a:xfrm>
            <a:off x="1219200" y="2362202"/>
            <a:ext cx="4724400" cy="2919413"/>
            <a:chOff x="152400" y="1867546"/>
            <a:chExt cx="4724400" cy="2919789"/>
          </a:xfrm>
        </p:grpSpPr>
        <p:sp>
          <p:nvSpPr>
            <p:cNvPr id="104" name="Rounded Rectangle 103"/>
            <p:cNvSpPr/>
            <p:nvPr/>
          </p:nvSpPr>
          <p:spPr>
            <a:xfrm>
              <a:off x="152400" y="1867546"/>
              <a:ext cx="4724400" cy="25911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Prácticamente Imposible (1)</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Difícil (3)</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Fácil (7)</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Existen herramientas automatizadas disponibles (9)</a:t>
              </a:r>
            </a:p>
            <a:p>
              <a:pPr algn="ctr">
                <a:defRPr/>
              </a:pPr>
              <a:endParaRPr lang="es-UY" dirty="0"/>
            </a:p>
          </p:txBody>
        </p:sp>
        <p:cxnSp>
          <p:nvCxnSpPr>
            <p:cNvPr id="105" name="Straight Arrow Connector 104"/>
            <p:cNvCxnSpPr/>
            <p:nvPr/>
          </p:nvCxnSpPr>
          <p:spPr>
            <a:xfrm>
              <a:off x="1295400" y="4560293"/>
              <a:ext cx="0" cy="227042"/>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06" name="Group 105"/>
          <p:cNvGrpSpPr>
            <a:grpSpLocks/>
          </p:cNvGrpSpPr>
          <p:nvPr/>
        </p:nvGrpSpPr>
        <p:grpSpPr bwMode="auto">
          <a:xfrm>
            <a:off x="2325687" y="2389188"/>
            <a:ext cx="4724400" cy="2919412"/>
            <a:chOff x="152400" y="1867546"/>
            <a:chExt cx="4724400" cy="2919789"/>
          </a:xfrm>
        </p:grpSpPr>
        <p:sp>
          <p:nvSpPr>
            <p:cNvPr id="107" name="Rounded Rectangle 106"/>
            <p:cNvSpPr/>
            <p:nvPr/>
          </p:nvSpPr>
          <p:spPr>
            <a:xfrm>
              <a:off x="152400" y="1867546"/>
              <a:ext cx="4724400" cy="25911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En teoría es posible explotarla (1)</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Difícil (3)</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Fácil (5)</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Existen herramientas automatizadas disponibles (9)</a:t>
              </a:r>
            </a:p>
            <a:p>
              <a:pPr algn="ctr">
                <a:defRPr/>
              </a:pPr>
              <a:endParaRPr lang="es-UY" dirty="0"/>
            </a:p>
          </p:txBody>
        </p:sp>
        <p:cxnSp>
          <p:nvCxnSpPr>
            <p:cNvPr id="108" name="Straight Arrow Connector 107"/>
            <p:cNvCxnSpPr/>
            <p:nvPr/>
          </p:nvCxnSpPr>
          <p:spPr>
            <a:xfrm>
              <a:off x="1295400" y="4560294"/>
              <a:ext cx="0" cy="227041"/>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09" name="Group 108"/>
          <p:cNvGrpSpPr>
            <a:grpSpLocks/>
          </p:cNvGrpSpPr>
          <p:nvPr/>
        </p:nvGrpSpPr>
        <p:grpSpPr bwMode="auto">
          <a:xfrm>
            <a:off x="3444875" y="2381252"/>
            <a:ext cx="4724400" cy="2836863"/>
            <a:chOff x="2402266" y="2380994"/>
            <a:chExt cx="4724400" cy="2837119"/>
          </a:xfrm>
        </p:grpSpPr>
        <p:sp>
          <p:nvSpPr>
            <p:cNvPr id="110" name="Rounded Rectangle 109"/>
            <p:cNvSpPr/>
            <p:nvPr/>
          </p:nvSpPr>
          <p:spPr bwMode="auto">
            <a:xfrm>
              <a:off x="2402266" y="2380994"/>
              <a:ext cx="4724400" cy="25910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Desconocida (1)</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Oculta (4)</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Obvia (6)</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Se conoce de forma pública (9)</a:t>
              </a:r>
            </a:p>
            <a:p>
              <a:pPr algn="ctr">
                <a:defRPr/>
              </a:pPr>
              <a:endParaRPr lang="es-UY" dirty="0"/>
            </a:p>
          </p:txBody>
        </p:sp>
        <p:cxnSp>
          <p:nvCxnSpPr>
            <p:cNvPr id="111" name="Straight Arrow Connector 110"/>
            <p:cNvCxnSpPr/>
            <p:nvPr/>
          </p:nvCxnSpPr>
          <p:spPr bwMode="auto">
            <a:xfrm>
              <a:off x="4319966" y="4991080"/>
              <a:ext cx="0" cy="227033"/>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12" name="Group 111"/>
          <p:cNvGrpSpPr>
            <a:grpSpLocks/>
          </p:cNvGrpSpPr>
          <p:nvPr/>
        </p:nvGrpSpPr>
        <p:grpSpPr bwMode="auto">
          <a:xfrm>
            <a:off x="5105400" y="2400302"/>
            <a:ext cx="4724400" cy="2779713"/>
            <a:chOff x="-75649" y="-163424"/>
            <a:chExt cx="4724400" cy="2780071"/>
          </a:xfrm>
        </p:grpSpPr>
        <p:sp>
          <p:nvSpPr>
            <p:cNvPr id="113" name="Rounded Rectangle 112"/>
            <p:cNvSpPr/>
            <p:nvPr/>
          </p:nvSpPr>
          <p:spPr>
            <a:xfrm>
              <a:off x="-75649" y="-163424"/>
              <a:ext cx="4724400" cy="25911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Detección activa en la aplicación (1)</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Registrada y revisada (3)</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Registrada pero no revisada (8)</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No registrada (9)</a:t>
              </a:r>
            </a:p>
            <a:p>
              <a:pPr algn="ctr">
                <a:defRPr/>
              </a:pPr>
              <a:endParaRPr lang="es-UY" dirty="0"/>
            </a:p>
          </p:txBody>
        </p:sp>
        <p:cxnSp>
          <p:nvCxnSpPr>
            <p:cNvPr id="114" name="Straight Arrow Connector 113"/>
            <p:cNvCxnSpPr/>
            <p:nvPr/>
          </p:nvCxnSpPr>
          <p:spPr>
            <a:xfrm>
              <a:off x="2743751" y="2389605"/>
              <a:ext cx="0" cy="227042"/>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5378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inVertical)">
                                      <p:cBhvr>
                                        <p:cTn id="7" dur="500"/>
                                        <p:tgtEl>
                                          <p:spTgt spid="21507"/>
                                        </p:tgtEl>
                                      </p:cBhvr>
                                    </p:animEffect>
                                  </p:childTnLst>
                                </p:cTn>
                              </p:par>
                            </p:childTnLst>
                          </p:cTn>
                        </p:par>
                        <p:par>
                          <p:cTn id="8" fill="hold" nodeType="afterGroup">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nodeType="afterGroup">
                            <p:stCondLst>
                              <p:cond delay="2000"/>
                            </p:stCondLst>
                            <p:childTnLst>
                              <p:par>
                                <p:cTn id="13" presetID="10" presetClass="entr" presetSubtype="0" fill="hold" nodeType="after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barn(inVertical)">
                                      <p:cBhvr>
                                        <p:cTn id="30" dur="10"/>
                                        <p:tgtEl>
                                          <p:spTgt spid="76"/>
                                        </p:tgtEl>
                                      </p:cBhvr>
                                    </p:animEffec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barn(inVertical)">
                                      <p:cBhvr>
                                        <p:cTn id="35" dur="1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barn(inVertical)">
                                      <p:cBhvr>
                                        <p:cTn id="40" dur="10"/>
                                        <p:tgtEl>
                                          <p:spTgt spid="82"/>
                                        </p:tgtEl>
                                      </p:cBhvr>
                                    </p:animEffec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barn(inVertical)">
                                      <p:cBhvr>
                                        <p:cTn id="45" dur="500"/>
                                        <p:tgtEl>
                                          <p:spTgt spid="100"/>
                                        </p:tgtEl>
                                      </p:cBhvr>
                                    </p:animEffect>
                                  </p:childTnLst>
                                  <p:subTnLst>
                                    <p:set>
                                      <p:cBhvr override="childStyle">
                                        <p:cTn dur="1" fill="hold" display="0" masterRel="nextClick" afterEffect="1"/>
                                        <p:tgtEl>
                                          <p:spTgt spid="100"/>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barn(inVertical)">
                                      <p:cBhvr>
                                        <p:cTn id="50" dur="500"/>
                                        <p:tgtEl>
                                          <p:spTgt spid="103"/>
                                        </p:tgtEl>
                                      </p:cBhvr>
                                    </p:animEffect>
                                  </p:childTnLst>
                                  <p:subTnLst>
                                    <p:set>
                                      <p:cBhvr override="childStyle">
                                        <p:cTn dur="1" fill="hold" display="0" masterRel="nextClick" afterEffect="1"/>
                                        <p:tgtEl>
                                          <p:spTgt spid="103"/>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barn(inVertical)">
                                      <p:cBhvr>
                                        <p:cTn id="55" dur="500"/>
                                        <p:tgtEl>
                                          <p:spTgt spid="106"/>
                                        </p:tgtEl>
                                      </p:cBhvr>
                                    </p:animEffect>
                                  </p:childTnLst>
                                  <p:subTnLst>
                                    <p:set>
                                      <p:cBhvr override="childStyle">
                                        <p:cTn dur="1" fill="hold" display="0" masterRel="nextClick" afterEffect="1"/>
                                        <p:tgtEl>
                                          <p:spTgt spid="106"/>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barn(inVertical)">
                                      <p:cBhvr>
                                        <p:cTn id="60" dur="5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barn(inVertical)">
                                      <p:cBhvr>
                                        <p:cTn id="65" dur="500"/>
                                        <p:tgtEl>
                                          <p:spTgt spid="112"/>
                                        </p:tgtEl>
                                      </p:cBhvr>
                                    </p:animEffect>
                                  </p:childTnLst>
                                  <p:subTnLst>
                                    <p:set>
                                      <p:cBhvr override="childStyle">
                                        <p:cTn dur="1" fill="hold" display="0" masterRel="nextClick" afterEffect="1"/>
                                        <p:tgtEl>
                                          <p:spTgt spid="1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10"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C0827D1-55FC-4DE1-B29A-4C91479819B3}" type="slidenum">
              <a:rPr lang="en-US"/>
              <a:pPr>
                <a:defRPr/>
              </a:pPr>
              <a:t>25</a:t>
            </a:fld>
            <a:endParaRPr lang="en-US"/>
          </a:p>
        </p:txBody>
      </p:sp>
      <p:sp>
        <p:nvSpPr>
          <p:cNvPr id="21507" name="Rectangle 2"/>
          <p:cNvSpPr>
            <a:spLocks noGrp="1" noChangeArrowheads="1"/>
          </p:cNvSpPr>
          <p:nvPr>
            <p:ph type="title"/>
          </p:nvPr>
        </p:nvSpPr>
        <p:spPr/>
        <p:txBody>
          <a:bodyPr/>
          <a:lstStyle/>
          <a:p>
            <a:pPr eaLnBrk="1" hangingPunct="1"/>
            <a:r>
              <a:rPr lang="en-US" b="1" dirty="0" err="1" smtClean="0"/>
              <a:t>Impacto</a:t>
            </a:r>
            <a:r>
              <a:rPr lang="en-US" b="1" dirty="0" smtClean="0"/>
              <a:t> - </a:t>
            </a:r>
            <a:r>
              <a:rPr lang="en-US" b="1" dirty="0" err="1" smtClean="0"/>
              <a:t>Factores</a:t>
            </a:r>
            <a:endParaRPr lang="en-US" b="1" dirty="0" smtClean="0"/>
          </a:p>
        </p:txBody>
      </p:sp>
      <p:sp>
        <p:nvSpPr>
          <p:cNvPr id="10" name="Rectangle 9"/>
          <p:cNvSpPr/>
          <p:nvPr/>
        </p:nvSpPr>
        <p:spPr>
          <a:xfrm>
            <a:off x="381000" y="1404939"/>
            <a:ext cx="7924800" cy="4238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UY" sz="2800" b="1" dirty="0">
                <a:latin typeface="Aharoni" pitchFamily="2" charset="-79"/>
                <a:cs typeface="Aharoni" pitchFamily="2" charset="-79"/>
              </a:rPr>
              <a:t>Factores de Impacto Técnico </a:t>
            </a:r>
          </a:p>
        </p:txBody>
      </p:sp>
      <p:sp>
        <p:nvSpPr>
          <p:cNvPr id="14" name="Rectangle 13"/>
          <p:cNvSpPr/>
          <p:nvPr/>
        </p:nvSpPr>
        <p:spPr>
          <a:xfrm>
            <a:off x="381000" y="4787900"/>
            <a:ext cx="79248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UY" sz="2800" dirty="0">
                <a:latin typeface="Aharoni" pitchFamily="2" charset="-79"/>
                <a:cs typeface="Aharoni" pitchFamily="2" charset="-79"/>
              </a:rPr>
              <a:t>Factores de Impacto sobre el Negocio</a:t>
            </a:r>
          </a:p>
        </p:txBody>
      </p:sp>
      <p:graphicFrame>
        <p:nvGraphicFramePr>
          <p:cNvPr id="11" name="Table 10"/>
          <p:cNvGraphicFramePr>
            <a:graphicFrameLocks noGrp="1"/>
          </p:cNvGraphicFramePr>
          <p:nvPr/>
        </p:nvGraphicFramePr>
        <p:xfrm>
          <a:off x="381000" y="1828800"/>
          <a:ext cx="7924800" cy="708660"/>
        </p:xfrm>
        <a:graphic>
          <a:graphicData uri="http://schemas.openxmlformats.org/drawingml/2006/table">
            <a:tbl>
              <a:tblPr firstRow="1" bandRow="1">
                <a:tableStyleId>{22838BEF-8BB2-4498-84A7-C5851F593DF1}</a:tableStyleId>
              </a:tblPr>
              <a:tblGrid>
                <a:gridCol w="2209800"/>
                <a:gridCol w="1524000"/>
                <a:gridCol w="1981200"/>
                <a:gridCol w="2209800"/>
              </a:tblGrid>
              <a:tr h="708660">
                <a:tc>
                  <a:txBody>
                    <a:bodyPr/>
                    <a:lstStyle/>
                    <a:p>
                      <a:pPr algn="ctr"/>
                      <a:r>
                        <a:rPr lang="es-UY" sz="2000" b="1" dirty="0" smtClean="0">
                          <a:latin typeface="Aharoni" pitchFamily="2" charset="-79"/>
                          <a:cs typeface="Aharoni" pitchFamily="2" charset="-79"/>
                        </a:rPr>
                        <a:t>Confidencialidad</a:t>
                      </a:r>
                      <a:endParaRPr lang="es-UY" sz="2000" b="1" dirty="0">
                        <a:latin typeface="Aharoni" pitchFamily="2" charset="-79"/>
                        <a:cs typeface="Aharoni" pitchFamily="2" charset="-79"/>
                      </a:endParaRPr>
                    </a:p>
                  </a:txBody>
                  <a:tcPr/>
                </a:tc>
                <a:tc>
                  <a:txBody>
                    <a:bodyPr/>
                    <a:lstStyle/>
                    <a:p>
                      <a:pPr algn="ctr"/>
                      <a:r>
                        <a:rPr lang="es-UY" sz="2000" b="1" dirty="0" smtClean="0">
                          <a:latin typeface="Aharoni" pitchFamily="2" charset="-79"/>
                          <a:cs typeface="Aharoni" pitchFamily="2" charset="-79"/>
                        </a:rPr>
                        <a:t>Integridad</a:t>
                      </a:r>
                      <a:endParaRPr lang="es-UY" sz="2000" b="1" dirty="0">
                        <a:latin typeface="Aharoni" pitchFamily="2" charset="-79"/>
                        <a:cs typeface="Aharoni" pitchFamily="2" charset="-79"/>
                      </a:endParaRPr>
                    </a:p>
                  </a:txBody>
                  <a:tcPr/>
                </a:tc>
                <a:tc>
                  <a:txBody>
                    <a:bodyPr/>
                    <a:lstStyle/>
                    <a:p>
                      <a:pPr algn="ctr"/>
                      <a:r>
                        <a:rPr lang="es-UY" sz="2000" b="1" dirty="0" smtClean="0">
                          <a:latin typeface="Aharoni" pitchFamily="2" charset="-79"/>
                          <a:cs typeface="Aharoni" pitchFamily="2" charset="-79"/>
                        </a:rPr>
                        <a:t>Disponibilidad</a:t>
                      </a:r>
                      <a:endParaRPr lang="es-UY" sz="2000" b="1" dirty="0">
                        <a:latin typeface="Aharoni" pitchFamily="2" charset="-79"/>
                        <a:cs typeface="Aharoni" pitchFamily="2" charset="-79"/>
                      </a:endParaRPr>
                    </a:p>
                  </a:txBody>
                  <a:tcPr/>
                </a:tc>
                <a:tc>
                  <a:txBody>
                    <a:bodyPr/>
                    <a:lstStyle/>
                    <a:p>
                      <a:pPr algn="ctr"/>
                      <a:r>
                        <a:rPr lang="es-UY" sz="2000" b="1" dirty="0" smtClean="0">
                          <a:latin typeface="Aharoni" pitchFamily="2" charset="-79"/>
                          <a:cs typeface="Aharoni" pitchFamily="2" charset="-79"/>
                        </a:rPr>
                        <a:t>Responsabilidad</a:t>
                      </a:r>
                      <a:endParaRPr lang="es-UY" sz="2000" b="1" dirty="0">
                        <a:latin typeface="Aharoni" pitchFamily="2" charset="-79"/>
                        <a:cs typeface="Aharoni" pitchFamily="2" charset="-79"/>
                      </a:endParaRPr>
                    </a:p>
                  </a:txBody>
                  <a:tcPr/>
                </a:tc>
              </a:tr>
            </a:tbl>
          </a:graphicData>
        </a:graphic>
      </p:graphicFrame>
      <p:graphicFrame>
        <p:nvGraphicFramePr>
          <p:cNvPr id="17" name="Table 16"/>
          <p:cNvGraphicFramePr>
            <a:graphicFrameLocks noGrp="1"/>
          </p:cNvGraphicFramePr>
          <p:nvPr/>
        </p:nvGraphicFramePr>
        <p:xfrm>
          <a:off x="381000" y="5197476"/>
          <a:ext cx="7924800" cy="1325748"/>
        </p:xfrm>
        <a:graphic>
          <a:graphicData uri="http://schemas.openxmlformats.org/drawingml/2006/table">
            <a:tbl>
              <a:tblPr firstRow="1" bandRow="1">
                <a:tableStyleId>{22838BEF-8BB2-4498-84A7-C5851F593DF1}</a:tableStyleId>
              </a:tblPr>
              <a:tblGrid>
                <a:gridCol w="1752600"/>
                <a:gridCol w="1828800"/>
                <a:gridCol w="2362200"/>
                <a:gridCol w="1981200"/>
              </a:tblGrid>
              <a:tr h="1325748">
                <a:tc>
                  <a:txBody>
                    <a:bodyPr/>
                    <a:lstStyle/>
                    <a:p>
                      <a:pPr algn="ctr"/>
                      <a:r>
                        <a:rPr lang="es-UY" sz="2000" b="1" kern="1200" dirty="0" smtClean="0">
                          <a:solidFill>
                            <a:schemeClr val="dk1"/>
                          </a:solidFill>
                          <a:latin typeface="Aharoni" pitchFamily="2" charset="-79"/>
                          <a:ea typeface="+mn-ea"/>
                          <a:cs typeface="Aharoni" pitchFamily="2" charset="-79"/>
                        </a:rPr>
                        <a:t>Daño Financiero</a:t>
                      </a:r>
                      <a:endParaRPr lang="es-UY" sz="2000" b="1" kern="1200" dirty="0">
                        <a:solidFill>
                          <a:schemeClr val="dk1"/>
                        </a:solidFill>
                        <a:latin typeface="Aharoni" pitchFamily="2" charset="-79"/>
                        <a:ea typeface="+mn-ea"/>
                        <a:cs typeface="Aharoni" pitchFamily="2" charset="-79"/>
                      </a:endParaRPr>
                    </a:p>
                  </a:txBody>
                  <a:tcPr marT="45654" marB="45654"/>
                </a:tc>
                <a:tc>
                  <a:txBody>
                    <a:bodyPr/>
                    <a:lstStyle/>
                    <a:p>
                      <a:pPr marL="0" algn="ctr" defTabSz="914400" rtl="0" eaLnBrk="1" latinLnBrk="0" hangingPunct="1"/>
                      <a:r>
                        <a:rPr lang="es-UY" sz="2000" b="1" kern="1200" dirty="0" smtClean="0">
                          <a:solidFill>
                            <a:schemeClr val="dk1"/>
                          </a:solidFill>
                          <a:latin typeface="Aharoni" pitchFamily="2" charset="-79"/>
                          <a:ea typeface="+mn-ea"/>
                          <a:cs typeface="Aharoni" pitchFamily="2" charset="-79"/>
                        </a:rPr>
                        <a:t>Reputación</a:t>
                      </a:r>
                      <a:endParaRPr lang="es-UY" sz="2000" b="1" kern="1200" dirty="0">
                        <a:solidFill>
                          <a:schemeClr val="dk1"/>
                        </a:solidFill>
                        <a:latin typeface="Aharoni" pitchFamily="2" charset="-79"/>
                        <a:ea typeface="+mn-ea"/>
                        <a:cs typeface="Aharoni" pitchFamily="2" charset="-79"/>
                      </a:endParaRPr>
                    </a:p>
                  </a:txBody>
                  <a:tcPr marT="45654" marB="45654"/>
                </a:tc>
                <a:tc>
                  <a:txBody>
                    <a:bodyPr/>
                    <a:lstStyle/>
                    <a:p>
                      <a:pPr marL="0" algn="ctr" defTabSz="914400" rtl="0" eaLnBrk="1" latinLnBrk="0" hangingPunct="1"/>
                      <a:r>
                        <a:rPr lang="es-UY" sz="2000" b="1" kern="1200" dirty="0" smtClean="0">
                          <a:solidFill>
                            <a:schemeClr val="dk1"/>
                          </a:solidFill>
                          <a:latin typeface="Aharoni" pitchFamily="2" charset="-79"/>
                          <a:ea typeface="+mn-ea"/>
                          <a:cs typeface="Aharoni" pitchFamily="2" charset="-79"/>
                        </a:rPr>
                        <a:t>No Conformidad</a:t>
                      </a:r>
                      <a:endParaRPr lang="es-UY" sz="2000" b="1" kern="1200" dirty="0">
                        <a:solidFill>
                          <a:schemeClr val="dk1"/>
                        </a:solidFill>
                        <a:latin typeface="Aharoni" pitchFamily="2" charset="-79"/>
                        <a:ea typeface="+mn-ea"/>
                        <a:cs typeface="Aharoni" pitchFamily="2" charset="-79"/>
                      </a:endParaRPr>
                    </a:p>
                  </a:txBody>
                  <a:tcPr marT="45654" marB="45654"/>
                </a:tc>
                <a:tc>
                  <a:txBody>
                    <a:bodyPr/>
                    <a:lstStyle/>
                    <a:p>
                      <a:pPr marL="0" algn="ctr" defTabSz="914400" rtl="0" eaLnBrk="1" latinLnBrk="0" hangingPunct="1"/>
                      <a:r>
                        <a:rPr lang="es-UY" sz="2000" b="1" kern="1200" dirty="0" smtClean="0">
                          <a:solidFill>
                            <a:schemeClr val="dk1"/>
                          </a:solidFill>
                          <a:latin typeface="Aharoni" pitchFamily="2" charset="-79"/>
                          <a:ea typeface="+mn-ea"/>
                          <a:cs typeface="Aharoni" pitchFamily="2" charset="-79"/>
                        </a:rPr>
                        <a:t>Violación de privacidad</a:t>
                      </a:r>
                      <a:endParaRPr lang="es-UY" sz="2000" b="1" kern="1200" dirty="0">
                        <a:solidFill>
                          <a:schemeClr val="dk1"/>
                        </a:solidFill>
                        <a:latin typeface="Aharoni" pitchFamily="2" charset="-79"/>
                        <a:ea typeface="+mn-ea"/>
                        <a:cs typeface="Aharoni" pitchFamily="2" charset="-79"/>
                      </a:endParaRPr>
                    </a:p>
                  </a:txBody>
                  <a:tcPr marT="45654" marB="45654"/>
                </a:tc>
              </a:tr>
            </a:tbl>
          </a:graphicData>
        </a:graphic>
      </p:graphicFrame>
      <p:grpSp>
        <p:nvGrpSpPr>
          <p:cNvPr id="7" name="Group 6"/>
          <p:cNvGrpSpPr>
            <a:grpSpLocks/>
          </p:cNvGrpSpPr>
          <p:nvPr/>
        </p:nvGrpSpPr>
        <p:grpSpPr bwMode="auto">
          <a:xfrm>
            <a:off x="0" y="2287589"/>
            <a:ext cx="4724400" cy="3122613"/>
            <a:chOff x="-1371600" y="1983635"/>
            <a:chExt cx="4724400" cy="2894650"/>
          </a:xfrm>
        </p:grpSpPr>
        <p:sp>
          <p:nvSpPr>
            <p:cNvPr id="12" name="Rounded Rectangle 11"/>
            <p:cNvSpPr/>
            <p:nvPr/>
          </p:nvSpPr>
          <p:spPr>
            <a:xfrm>
              <a:off x="-1371600" y="2238223"/>
              <a:ext cx="4724400" cy="26400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s-UY" sz="2000" b="1" dirty="0">
                  <a:solidFill>
                    <a:schemeClr val="tx1"/>
                  </a:solidFill>
                  <a:latin typeface="Aharoni" pitchFamily="2" charset="-79"/>
                  <a:cs typeface="Aharoni" pitchFamily="2" charset="-79"/>
                </a:rPr>
                <a:t>Revelación Mínima de datos no sensibles (2)</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Revelación Mínima de datos Críticos (6)</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Amplia Revelación de datos no sensibles (6)</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Aplica Revelación de datos Críticos (9)</a:t>
              </a:r>
              <a:endParaRPr lang="es-UY" dirty="0"/>
            </a:p>
          </p:txBody>
        </p:sp>
        <p:cxnSp>
          <p:nvCxnSpPr>
            <p:cNvPr id="6" name="Straight Arrow Connector 5"/>
            <p:cNvCxnSpPr/>
            <p:nvPr/>
          </p:nvCxnSpPr>
          <p:spPr>
            <a:xfrm>
              <a:off x="0" y="1983635"/>
              <a:ext cx="0" cy="226627"/>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p:cNvGrpSpPr>
          <p:nvPr/>
        </p:nvGrpSpPr>
        <p:grpSpPr bwMode="auto">
          <a:xfrm>
            <a:off x="1143000" y="2286000"/>
            <a:ext cx="4724400" cy="3200400"/>
            <a:chOff x="-2133600" y="1983635"/>
            <a:chExt cx="4724400" cy="2966759"/>
          </a:xfrm>
        </p:grpSpPr>
        <p:sp>
          <p:nvSpPr>
            <p:cNvPr id="35" name="Rounded Rectangle 34"/>
            <p:cNvSpPr/>
            <p:nvPr/>
          </p:nvSpPr>
          <p:spPr>
            <a:xfrm>
              <a:off x="-2133600" y="2238223"/>
              <a:ext cx="4724400" cy="27121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Mínimo, datos ligeramente corruptos(1)</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Mínimo datos seriamente dañados (3)</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Gran cantidad de datos ligeramente dañados (5)</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Gran cantidad de datos seriamente dañados (9)</a:t>
              </a:r>
            </a:p>
            <a:p>
              <a:pPr marL="285750" indent="-285750">
                <a:buFont typeface="Arial" pitchFamily="34" charset="0"/>
                <a:buChar char="•"/>
                <a:defRPr/>
              </a:pPr>
              <a:endParaRPr lang="es-UY" dirty="0"/>
            </a:p>
          </p:txBody>
        </p:sp>
        <p:cxnSp>
          <p:nvCxnSpPr>
            <p:cNvPr id="38" name="Straight Arrow Connector 37"/>
            <p:cNvCxnSpPr/>
            <p:nvPr/>
          </p:nvCxnSpPr>
          <p:spPr>
            <a:xfrm>
              <a:off x="0" y="1983635"/>
              <a:ext cx="0" cy="226627"/>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048000" y="2286000"/>
            <a:ext cx="4724400" cy="3200400"/>
            <a:chOff x="3048000" y="2286000"/>
            <a:chExt cx="4724400" cy="3200400"/>
          </a:xfrm>
        </p:grpSpPr>
        <p:sp>
          <p:nvSpPr>
            <p:cNvPr id="43" name="Rounded Rectangle 42"/>
            <p:cNvSpPr/>
            <p:nvPr/>
          </p:nvSpPr>
          <p:spPr bwMode="auto">
            <a:xfrm>
              <a:off x="3048000" y="2560637"/>
              <a:ext cx="4724400" cy="29257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Mínimo número de servicios </a:t>
              </a:r>
              <a:r>
                <a:rPr lang="es-UY" sz="2000" b="1" dirty="0" smtClean="0">
                  <a:solidFill>
                    <a:schemeClr val="tx1"/>
                  </a:solidFill>
                  <a:latin typeface="Aharoni" pitchFamily="2" charset="-79"/>
                  <a:cs typeface="Aharoni" pitchFamily="2" charset="-79"/>
                </a:rPr>
                <a:t>secundarios interrumpidos (1)</a:t>
              </a: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Mínimo número de servicios primarios interrumpidos (5)</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a:solidFill>
                    <a:schemeClr val="tx1"/>
                  </a:solidFill>
                  <a:latin typeface="Aharoni" pitchFamily="2" charset="-79"/>
                  <a:cs typeface="Aharoni" pitchFamily="2" charset="-79"/>
                </a:rPr>
                <a:t>Gran número de </a:t>
              </a:r>
              <a:r>
                <a:rPr lang="es-UY" sz="2000" b="1" dirty="0" smtClean="0">
                  <a:solidFill>
                    <a:schemeClr val="tx1"/>
                  </a:solidFill>
                  <a:latin typeface="Aharoni" pitchFamily="2" charset="-79"/>
                  <a:cs typeface="Aharoni" pitchFamily="2" charset="-79"/>
                </a:rPr>
                <a:t>servicios (3) </a:t>
              </a:r>
              <a:r>
                <a:rPr lang="es-UY" sz="2000" b="1" dirty="0">
                  <a:solidFill>
                    <a:schemeClr val="tx1"/>
                  </a:solidFill>
                  <a:latin typeface="Aharoni" pitchFamily="2" charset="-79"/>
                  <a:cs typeface="Aharoni" pitchFamily="2" charset="-79"/>
                </a:rPr>
                <a:t>secundarios interrumpidos (5)</a:t>
              </a: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Gran </a:t>
              </a:r>
              <a:r>
                <a:rPr lang="es-UY" sz="2000" b="1" dirty="0">
                  <a:solidFill>
                    <a:schemeClr val="tx1"/>
                  </a:solidFill>
                  <a:latin typeface="Aharoni" pitchFamily="2" charset="-79"/>
                  <a:cs typeface="Aharoni" pitchFamily="2" charset="-79"/>
                </a:rPr>
                <a:t>número de servicios primaros interrumpidos (7)</a:t>
              </a:r>
            </a:p>
            <a:p>
              <a:pPr marL="285750" indent="-285750">
                <a:buFont typeface="Arial" pitchFamily="34" charset="0"/>
                <a:buChar char="•"/>
                <a:defRPr/>
              </a:pPr>
              <a:r>
                <a:rPr lang="es-UY" sz="2000" b="1" dirty="0">
                  <a:solidFill>
                    <a:schemeClr val="tx1"/>
                  </a:solidFill>
                  <a:latin typeface="Aharoni" pitchFamily="2" charset="-79"/>
                  <a:cs typeface="Aharoni" pitchFamily="2" charset="-79"/>
                </a:rPr>
                <a:t>Todos los servicios perdidos (9)</a:t>
              </a:r>
            </a:p>
            <a:p>
              <a:pPr marL="285750" indent="-285750">
                <a:buFont typeface="Arial" pitchFamily="34" charset="0"/>
                <a:buChar char="•"/>
                <a:defRPr/>
              </a:pPr>
              <a:endParaRPr lang="es-UY" dirty="0"/>
            </a:p>
          </p:txBody>
        </p:sp>
        <p:cxnSp>
          <p:nvCxnSpPr>
            <p:cNvPr id="48" name="Straight Arrow Connector 47"/>
            <p:cNvCxnSpPr/>
            <p:nvPr/>
          </p:nvCxnSpPr>
          <p:spPr bwMode="auto">
            <a:xfrm>
              <a:off x="4953000" y="2286000"/>
              <a:ext cx="0" cy="244475"/>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410200" y="2316165"/>
            <a:ext cx="4724400" cy="1922461"/>
            <a:chOff x="5410200" y="2316163"/>
            <a:chExt cx="4724400" cy="1922461"/>
          </a:xfrm>
        </p:grpSpPr>
        <p:sp>
          <p:nvSpPr>
            <p:cNvPr id="46" name="Rounded Rectangle 45"/>
            <p:cNvSpPr/>
            <p:nvPr/>
          </p:nvSpPr>
          <p:spPr bwMode="auto">
            <a:xfrm>
              <a:off x="5410200" y="2532062"/>
              <a:ext cx="4724400" cy="17065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Totalmente Trazable (1)</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Es posible que se pueda trazar (7)</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Completamente anónimo </a:t>
              </a:r>
              <a:r>
                <a:rPr lang="es-UY" sz="2000" b="1" dirty="0">
                  <a:solidFill>
                    <a:schemeClr val="tx1"/>
                  </a:solidFill>
                  <a:latin typeface="Aharoni" pitchFamily="2" charset="-79"/>
                  <a:cs typeface="Aharoni" pitchFamily="2" charset="-79"/>
                </a:rPr>
                <a:t>(9)</a:t>
              </a:r>
            </a:p>
            <a:p>
              <a:pPr marL="285750" indent="-285750">
                <a:buFont typeface="Arial" pitchFamily="34" charset="0"/>
                <a:buChar char="•"/>
                <a:defRPr/>
              </a:pPr>
              <a:endParaRPr lang="es-UY" dirty="0"/>
            </a:p>
          </p:txBody>
        </p:sp>
        <p:cxnSp>
          <p:nvCxnSpPr>
            <p:cNvPr id="49" name="Straight Arrow Connector 48"/>
            <p:cNvCxnSpPr/>
            <p:nvPr/>
          </p:nvCxnSpPr>
          <p:spPr bwMode="auto">
            <a:xfrm>
              <a:off x="7162800" y="2316163"/>
              <a:ext cx="0" cy="246062"/>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6200" y="1981202"/>
            <a:ext cx="4724400" cy="3239293"/>
            <a:chOff x="3586" y="1862138"/>
            <a:chExt cx="4724400" cy="3239293"/>
          </a:xfrm>
        </p:grpSpPr>
        <p:sp>
          <p:nvSpPr>
            <p:cNvPr id="21" name="Rounded Rectangle 20"/>
            <p:cNvSpPr/>
            <p:nvPr/>
          </p:nvSpPr>
          <p:spPr bwMode="auto">
            <a:xfrm>
              <a:off x="3586" y="1862138"/>
              <a:ext cx="4724400" cy="29257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Menor al coste de arreglar la vulnerabilidad (1).</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Leve efecto en el beneficio anual (3)</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Efecto significativo en el beneficio anual </a:t>
              </a:r>
              <a:r>
                <a:rPr lang="es-UY" sz="2000" b="1" dirty="0">
                  <a:solidFill>
                    <a:schemeClr val="tx1"/>
                  </a:solidFill>
                  <a:latin typeface="Aharoni" pitchFamily="2" charset="-79"/>
                  <a:cs typeface="Aharoni" pitchFamily="2" charset="-79"/>
                </a:rPr>
                <a:t>(7)</a:t>
              </a: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Bancarrota </a:t>
              </a:r>
              <a:r>
                <a:rPr lang="es-UY" sz="2000" b="1" dirty="0">
                  <a:solidFill>
                    <a:schemeClr val="tx1"/>
                  </a:solidFill>
                  <a:latin typeface="Aharoni" pitchFamily="2" charset="-79"/>
                  <a:cs typeface="Aharoni" pitchFamily="2" charset="-79"/>
                </a:rPr>
                <a:t>(9)</a:t>
              </a:r>
            </a:p>
            <a:p>
              <a:pPr marL="285750" indent="-285750">
                <a:buFont typeface="Arial" pitchFamily="34" charset="0"/>
                <a:buChar char="•"/>
                <a:defRPr/>
              </a:pPr>
              <a:endParaRPr lang="es-UY" dirty="0"/>
            </a:p>
          </p:txBody>
        </p:sp>
        <p:cxnSp>
          <p:nvCxnSpPr>
            <p:cNvPr id="22" name="Straight Arrow Connector 21"/>
            <p:cNvCxnSpPr/>
            <p:nvPr/>
          </p:nvCxnSpPr>
          <p:spPr bwMode="auto">
            <a:xfrm>
              <a:off x="1676400" y="4855369"/>
              <a:ext cx="0" cy="246062"/>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371600" y="1981202"/>
            <a:ext cx="4724400" cy="3239293"/>
            <a:chOff x="3586" y="1862138"/>
            <a:chExt cx="4724400" cy="3239293"/>
          </a:xfrm>
        </p:grpSpPr>
        <p:sp>
          <p:nvSpPr>
            <p:cNvPr id="24" name="Rounded Rectangle 23"/>
            <p:cNvSpPr/>
            <p:nvPr/>
          </p:nvSpPr>
          <p:spPr bwMode="auto">
            <a:xfrm>
              <a:off x="3586" y="1862138"/>
              <a:ext cx="4724400" cy="29257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Daño mínimo (1).</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Pérdida de las cuentas principales (4)</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Pérdidas del buen nombre (5)</a:t>
              </a:r>
              <a:endParaRPr lang="es-UY" sz="2000" b="1" dirty="0">
                <a:solidFill>
                  <a:schemeClr val="tx1"/>
                </a:solidFill>
                <a:latin typeface="Aharoni" pitchFamily="2" charset="-79"/>
                <a:cs typeface="Aharoni" pitchFamily="2" charset="-79"/>
              </a:endParaRPr>
            </a:p>
            <a:p>
              <a:pPr marL="285750" indent="-285750">
                <a:buFont typeface="Arial" pitchFamily="34" charset="0"/>
                <a:buChar char="•"/>
                <a:defRPr/>
              </a:pPr>
              <a:r>
                <a:rPr lang="es-UY" sz="2000" b="1" dirty="0" smtClean="0">
                  <a:solidFill>
                    <a:schemeClr val="tx1"/>
                  </a:solidFill>
                  <a:latin typeface="Aharoni" pitchFamily="2" charset="-79"/>
                  <a:cs typeface="Aharoni" pitchFamily="2" charset="-79"/>
                </a:rPr>
                <a:t>Daño sobre la marca </a:t>
              </a:r>
              <a:r>
                <a:rPr lang="es-UY" sz="2000" b="1" dirty="0">
                  <a:solidFill>
                    <a:schemeClr val="tx1"/>
                  </a:solidFill>
                  <a:latin typeface="Aharoni" pitchFamily="2" charset="-79"/>
                  <a:cs typeface="Aharoni" pitchFamily="2" charset="-79"/>
                </a:rPr>
                <a:t>(9)</a:t>
              </a:r>
            </a:p>
            <a:p>
              <a:pPr marL="285750" indent="-285750">
                <a:buFont typeface="Arial" pitchFamily="34" charset="0"/>
                <a:buChar char="•"/>
                <a:defRPr/>
              </a:pPr>
              <a:endParaRPr lang="es-UY" dirty="0"/>
            </a:p>
          </p:txBody>
        </p:sp>
        <p:cxnSp>
          <p:nvCxnSpPr>
            <p:cNvPr id="25" name="Straight Arrow Connector 24"/>
            <p:cNvCxnSpPr/>
            <p:nvPr/>
          </p:nvCxnSpPr>
          <p:spPr bwMode="auto">
            <a:xfrm>
              <a:off x="1676400" y="4855369"/>
              <a:ext cx="0" cy="246062"/>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048000" y="2316163"/>
            <a:ext cx="4724400" cy="3038475"/>
            <a:chOff x="3586" y="2062956"/>
            <a:chExt cx="4724400" cy="3038475"/>
          </a:xfrm>
        </p:grpSpPr>
        <p:sp>
          <p:nvSpPr>
            <p:cNvPr id="29" name="Rounded Rectangle 28"/>
            <p:cNvSpPr/>
            <p:nvPr/>
          </p:nvSpPr>
          <p:spPr bwMode="auto">
            <a:xfrm>
              <a:off x="3586" y="2062956"/>
              <a:ext cx="4724400" cy="19224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s-UY" b="1" dirty="0">
                  <a:solidFill>
                    <a:schemeClr val="tx1"/>
                  </a:solidFill>
                  <a:latin typeface="Aharoni" pitchFamily="2" charset="-79"/>
                  <a:cs typeface="Aharoni" pitchFamily="2" charset="-79"/>
                </a:rPr>
                <a:t>Violación leve (2).</a:t>
              </a:r>
            </a:p>
            <a:p>
              <a:pPr marL="285750" indent="-285750">
                <a:buFont typeface="Arial" pitchFamily="34" charset="0"/>
                <a:buChar char="•"/>
                <a:defRPr/>
              </a:pPr>
              <a:r>
                <a:rPr lang="es-UY" b="1" dirty="0">
                  <a:solidFill>
                    <a:schemeClr val="tx1"/>
                  </a:solidFill>
                  <a:latin typeface="Aharoni" pitchFamily="2" charset="-79"/>
                  <a:cs typeface="Aharoni" pitchFamily="2" charset="-79"/>
                </a:rPr>
                <a:t>Clara violación (5)</a:t>
              </a:r>
            </a:p>
            <a:p>
              <a:pPr marL="285750" indent="-285750">
                <a:buFont typeface="Arial" pitchFamily="34" charset="0"/>
                <a:buChar char="•"/>
                <a:defRPr/>
              </a:pPr>
              <a:r>
                <a:rPr lang="es-UY" b="1" dirty="0">
                  <a:solidFill>
                    <a:schemeClr val="tx1"/>
                  </a:solidFill>
                  <a:latin typeface="Aharoni" pitchFamily="2" charset="-79"/>
                  <a:cs typeface="Aharoni" pitchFamily="2" charset="-79"/>
                </a:rPr>
                <a:t>Violación prominente (7)</a:t>
              </a:r>
            </a:p>
          </p:txBody>
        </p:sp>
        <p:cxnSp>
          <p:nvCxnSpPr>
            <p:cNvPr id="30" name="Straight Arrow Connector 29"/>
            <p:cNvCxnSpPr/>
            <p:nvPr/>
          </p:nvCxnSpPr>
          <p:spPr bwMode="auto">
            <a:xfrm>
              <a:off x="1676400" y="4855369"/>
              <a:ext cx="0" cy="246062"/>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562600" y="2286002"/>
            <a:ext cx="3962400" cy="3038475"/>
            <a:chOff x="3586" y="2062956"/>
            <a:chExt cx="4724400" cy="3038475"/>
          </a:xfrm>
        </p:grpSpPr>
        <p:sp>
          <p:nvSpPr>
            <p:cNvPr id="34" name="Rounded Rectangle 33"/>
            <p:cNvSpPr/>
            <p:nvPr/>
          </p:nvSpPr>
          <p:spPr bwMode="auto">
            <a:xfrm>
              <a:off x="3586" y="2062956"/>
              <a:ext cx="4724400" cy="19224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s-UY" b="1" dirty="0" smtClean="0">
                  <a:solidFill>
                    <a:schemeClr val="tx1"/>
                  </a:solidFill>
                  <a:latin typeface="Aharoni" pitchFamily="2" charset="-79"/>
                  <a:cs typeface="Aharoni" pitchFamily="2" charset="-79"/>
                </a:rPr>
                <a:t>Un individuo (3).</a:t>
              </a:r>
              <a:endParaRPr lang="es-UY" b="1" dirty="0">
                <a:solidFill>
                  <a:schemeClr val="tx1"/>
                </a:solidFill>
                <a:latin typeface="Aharoni" pitchFamily="2" charset="-79"/>
                <a:cs typeface="Aharoni" pitchFamily="2" charset="-79"/>
              </a:endParaRPr>
            </a:p>
            <a:p>
              <a:pPr marL="285750" indent="-285750">
                <a:buFont typeface="Arial" pitchFamily="34" charset="0"/>
                <a:buChar char="•"/>
                <a:defRPr/>
              </a:pPr>
              <a:r>
                <a:rPr lang="es-UY" b="1" dirty="0" smtClean="0">
                  <a:solidFill>
                    <a:schemeClr val="tx1"/>
                  </a:solidFill>
                  <a:latin typeface="Aharoni" pitchFamily="2" charset="-79"/>
                  <a:cs typeface="Aharoni" pitchFamily="2" charset="-79"/>
                </a:rPr>
                <a:t>Cientos de Personas </a:t>
              </a:r>
              <a:r>
                <a:rPr lang="es-UY" b="1" dirty="0">
                  <a:solidFill>
                    <a:schemeClr val="tx1"/>
                  </a:solidFill>
                  <a:latin typeface="Aharoni" pitchFamily="2" charset="-79"/>
                  <a:cs typeface="Aharoni" pitchFamily="2" charset="-79"/>
                </a:rPr>
                <a:t>(5)</a:t>
              </a:r>
            </a:p>
            <a:p>
              <a:pPr marL="285750" indent="-285750">
                <a:buFont typeface="Arial" pitchFamily="34" charset="0"/>
                <a:buChar char="•"/>
                <a:defRPr/>
              </a:pPr>
              <a:r>
                <a:rPr lang="es-UY" b="1" dirty="0" smtClean="0">
                  <a:solidFill>
                    <a:schemeClr val="tx1"/>
                  </a:solidFill>
                  <a:latin typeface="Aharoni" pitchFamily="2" charset="-79"/>
                  <a:cs typeface="Aharoni" pitchFamily="2" charset="-79"/>
                </a:rPr>
                <a:t>Miles de Personas(7)</a:t>
              </a:r>
            </a:p>
            <a:p>
              <a:pPr marL="285750" indent="-285750">
                <a:buFont typeface="Arial" pitchFamily="34" charset="0"/>
                <a:buChar char="•"/>
                <a:defRPr/>
              </a:pPr>
              <a:r>
                <a:rPr lang="es-UY" b="1" dirty="0" smtClean="0">
                  <a:solidFill>
                    <a:schemeClr val="tx1"/>
                  </a:solidFill>
                  <a:latin typeface="Aharoni" pitchFamily="2" charset="-79"/>
                  <a:cs typeface="Aharoni" pitchFamily="2" charset="-79"/>
                </a:rPr>
                <a:t>Millones de Personas (9)</a:t>
              </a:r>
              <a:endParaRPr lang="es-UY" b="1" dirty="0">
                <a:solidFill>
                  <a:schemeClr val="tx1"/>
                </a:solidFill>
                <a:latin typeface="Aharoni" pitchFamily="2" charset="-79"/>
                <a:cs typeface="Aharoni" pitchFamily="2" charset="-79"/>
              </a:endParaRPr>
            </a:p>
          </p:txBody>
        </p:sp>
        <p:cxnSp>
          <p:nvCxnSpPr>
            <p:cNvPr id="36" name="Straight Arrow Connector 35"/>
            <p:cNvCxnSpPr/>
            <p:nvPr/>
          </p:nvCxnSpPr>
          <p:spPr bwMode="auto">
            <a:xfrm>
              <a:off x="1676400" y="4855369"/>
              <a:ext cx="0" cy="246062"/>
            </a:xfrm>
            <a:prstGeom prst="straightConnector1">
              <a:avLst/>
            </a:prstGeom>
            <a:ln w="38100">
              <a:solidFill>
                <a:srgbClr val="92D050"/>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3903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inVertical)">
                                      <p:cBhvr>
                                        <p:cTn id="7" dur="500"/>
                                        <p:tgtEl>
                                          <p:spTgt spid="21507"/>
                                        </p:tgtEl>
                                      </p:cBhvr>
                                    </p:animEffect>
                                  </p:childTnLst>
                                </p:cTn>
                              </p:par>
                            </p:childTnLst>
                          </p:cTn>
                        </p:par>
                        <p:par>
                          <p:cTn id="8" fill="hold" nodeType="afterGroup">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nodeType="afterGroup">
                            <p:stCondLst>
                              <p:cond delay="2000"/>
                            </p:stCondLst>
                            <p:childTnLst>
                              <p:par>
                                <p:cTn id="13" presetID="10" presetClass="entr" presetSubtype="0" fill="hold" nodeType="after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1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10"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EBBD8A7-8024-4D72-BC2D-FEC6D20B6C60}" type="slidenum">
              <a:rPr lang="en-US"/>
              <a:pPr>
                <a:defRPr/>
              </a:pPr>
              <a:t>26</a:t>
            </a:fld>
            <a:endParaRPr lang="en-US"/>
          </a:p>
        </p:txBody>
      </p:sp>
      <p:sp>
        <p:nvSpPr>
          <p:cNvPr id="36867" name="Rectangle 2"/>
          <p:cNvSpPr>
            <a:spLocks noGrp="1" noChangeArrowheads="1"/>
          </p:cNvSpPr>
          <p:nvPr>
            <p:ph type="title"/>
          </p:nvPr>
        </p:nvSpPr>
        <p:spPr/>
        <p:txBody>
          <a:bodyPr/>
          <a:lstStyle/>
          <a:p>
            <a:pPr eaLnBrk="1" hangingPunct="1"/>
            <a:r>
              <a:rPr lang="en-US" b="1" dirty="0" err="1" smtClean="0"/>
              <a:t>Severidad</a:t>
            </a:r>
            <a:r>
              <a:rPr lang="en-US" b="1" dirty="0" smtClean="0"/>
              <a:t> del </a:t>
            </a:r>
            <a:r>
              <a:rPr lang="en-US" b="1" dirty="0" err="1" smtClean="0"/>
              <a:t>Riesgo</a:t>
            </a:r>
            <a:endParaRPr lang="en-US" b="1" dirty="0" smtClean="0"/>
          </a:p>
        </p:txBody>
      </p:sp>
      <p:sp>
        <p:nvSpPr>
          <p:cNvPr id="36868" name="Rectangle 3"/>
          <p:cNvSpPr>
            <a:spLocks noGrp="1" noChangeArrowheads="1"/>
          </p:cNvSpPr>
          <p:nvPr>
            <p:ph type="body" idx="1"/>
          </p:nvPr>
        </p:nvSpPr>
        <p:spPr>
          <a:xfrm>
            <a:off x="457200" y="1905002"/>
            <a:ext cx="8229600" cy="4525963"/>
          </a:xfrm>
        </p:spPr>
        <p:txBody>
          <a:bodyPr/>
          <a:lstStyle/>
          <a:p>
            <a:pPr eaLnBrk="1" hangingPunct="1"/>
            <a:r>
              <a:rPr lang="en-US" sz="2800" dirty="0" err="1" smtClean="0"/>
              <a:t>Determinar</a:t>
            </a:r>
            <a:r>
              <a:rPr lang="en-US" sz="2800" dirty="0" smtClean="0"/>
              <a:t> </a:t>
            </a:r>
            <a:r>
              <a:rPr lang="en-US" sz="2800" dirty="0" err="1" smtClean="0"/>
              <a:t>si</a:t>
            </a:r>
            <a:r>
              <a:rPr lang="en-US" sz="2800" dirty="0" smtClean="0"/>
              <a:t> la </a:t>
            </a:r>
            <a:r>
              <a:rPr lang="en-US" sz="2800" dirty="0" err="1" smtClean="0"/>
              <a:t>probabilidad</a:t>
            </a:r>
            <a:r>
              <a:rPr lang="en-US" sz="2800" dirty="0" smtClean="0"/>
              <a:t> de </a:t>
            </a:r>
            <a:r>
              <a:rPr lang="en-US" sz="2800" dirty="0" err="1" smtClean="0"/>
              <a:t>ocurrencia</a:t>
            </a:r>
            <a:r>
              <a:rPr lang="en-US" sz="2800" dirty="0" smtClean="0"/>
              <a:t> y el </a:t>
            </a:r>
            <a:r>
              <a:rPr lang="en-US" sz="2800" dirty="0" err="1" smtClean="0"/>
              <a:t>impacto</a:t>
            </a:r>
            <a:r>
              <a:rPr lang="en-US" sz="2800" dirty="0" smtClean="0"/>
              <a:t> son de </a:t>
            </a:r>
            <a:r>
              <a:rPr lang="en-US" sz="2800" dirty="0" err="1" smtClean="0"/>
              <a:t>nivel</a:t>
            </a:r>
            <a:r>
              <a:rPr lang="en-US" sz="2800" dirty="0" smtClean="0"/>
              <a:t> Alto, </a:t>
            </a:r>
            <a:r>
              <a:rPr lang="en-US" sz="2800" dirty="0" err="1" smtClean="0"/>
              <a:t>Medio</a:t>
            </a:r>
            <a:r>
              <a:rPr lang="en-US" sz="2800" dirty="0" smtClean="0"/>
              <a:t> ó </a:t>
            </a:r>
            <a:r>
              <a:rPr lang="en-US" sz="2800" dirty="0" err="1" smtClean="0"/>
              <a:t>Bajo</a:t>
            </a:r>
            <a:r>
              <a:rPr lang="en-US" sz="2800" dirty="0" smtClean="0"/>
              <a:t>.</a:t>
            </a:r>
          </a:p>
          <a:p>
            <a:pPr marL="0" indent="0" eaLnBrk="1" hangingPunct="1">
              <a:buNone/>
            </a:pPr>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712640512"/>
              </p:ext>
            </p:extLst>
          </p:nvPr>
        </p:nvGraphicFramePr>
        <p:xfrm>
          <a:off x="1600200" y="3121027"/>
          <a:ext cx="5105400" cy="3166959"/>
        </p:xfrm>
        <a:graphic>
          <a:graphicData uri="http://schemas.openxmlformats.org/drawingml/2006/table">
            <a:tbl>
              <a:tblPr>
                <a:tableStyleId>{5C22544A-7EE6-4342-B048-85BDC9FD1C3A}</a:tableStyleId>
              </a:tblPr>
              <a:tblGrid>
                <a:gridCol w="2552700"/>
                <a:gridCol w="2552700"/>
              </a:tblGrid>
              <a:tr h="1280922">
                <a:tc gridSpan="2">
                  <a:txBody>
                    <a:bodyPr/>
                    <a:lstStyle/>
                    <a:p>
                      <a:pPr algn="ctr">
                        <a:lnSpc>
                          <a:spcPct val="115000"/>
                        </a:lnSpc>
                        <a:spcBef>
                          <a:spcPts val="1000"/>
                        </a:spcBef>
                        <a:spcAft>
                          <a:spcPts val="0"/>
                        </a:spcAft>
                      </a:pPr>
                      <a:r>
                        <a:rPr lang="es-ES" sz="2400" b="1" dirty="0">
                          <a:effectLst/>
                          <a:latin typeface="Aharoni" pitchFamily="2" charset="-79"/>
                          <a:cs typeface="Aharoni" pitchFamily="2" charset="-79"/>
                        </a:rPr>
                        <a:t>Probabilidad de ocurrencia y niveles de impacto</a:t>
                      </a:r>
                      <a:endParaRPr lang="es-UY" sz="2400" b="1" dirty="0">
                        <a:effectLst/>
                        <a:latin typeface="Aharoni" pitchFamily="2" charset="-79"/>
                        <a:ea typeface="MS Mincho"/>
                        <a:cs typeface="Aharoni" pitchFamily="2" charset="-79"/>
                      </a:endParaRPr>
                    </a:p>
                  </a:txBody>
                  <a:tcPr marL="9525" marR="9525" marT="9525" marB="9525" anchor="ctr"/>
                </a:tc>
                <a:tc hMerge="1">
                  <a:txBody>
                    <a:bodyPr/>
                    <a:lstStyle/>
                    <a:p>
                      <a:endParaRPr lang="es-UY"/>
                    </a:p>
                  </a:txBody>
                  <a:tcPr/>
                </a:tc>
              </a:tr>
              <a:tr h="628679">
                <a:tc>
                  <a:txBody>
                    <a:bodyPr/>
                    <a:lstStyle/>
                    <a:p>
                      <a:pPr algn="ctr">
                        <a:lnSpc>
                          <a:spcPct val="115000"/>
                        </a:lnSpc>
                        <a:spcBef>
                          <a:spcPts val="1000"/>
                        </a:spcBef>
                        <a:spcAft>
                          <a:spcPts val="0"/>
                        </a:spcAft>
                      </a:pPr>
                      <a:r>
                        <a:rPr lang="es-ES" sz="2400" dirty="0" smtClean="0">
                          <a:effectLst/>
                          <a:latin typeface="Aharoni" pitchFamily="2" charset="-79"/>
                          <a:cs typeface="Aharoni" pitchFamily="2" charset="-79"/>
                        </a:rPr>
                        <a:t>0 a </a:t>
                      </a:r>
                      <a:r>
                        <a:rPr lang="es-ES" sz="2400" dirty="0">
                          <a:effectLst/>
                          <a:latin typeface="Aharoni" pitchFamily="2" charset="-79"/>
                          <a:cs typeface="Aharoni" pitchFamily="2" charset="-79"/>
                        </a:rPr>
                        <a:t>&lt;3</a:t>
                      </a:r>
                      <a:endParaRPr lang="es-UY" sz="2400" dirty="0">
                        <a:effectLst/>
                        <a:latin typeface="Aharoni" pitchFamily="2" charset="-79"/>
                        <a:ea typeface="MS Mincho"/>
                        <a:cs typeface="Aharoni" pitchFamily="2" charset="-79"/>
                      </a:endParaRPr>
                    </a:p>
                  </a:txBody>
                  <a:tcPr marL="9525" marR="9525" marT="9525" marB="9525" anchor="ctr"/>
                </a:tc>
                <a:tc>
                  <a:txBody>
                    <a:bodyPr/>
                    <a:lstStyle/>
                    <a:p>
                      <a:pPr algn="ctr">
                        <a:lnSpc>
                          <a:spcPct val="115000"/>
                        </a:lnSpc>
                        <a:spcBef>
                          <a:spcPts val="1000"/>
                        </a:spcBef>
                        <a:spcAft>
                          <a:spcPts val="0"/>
                        </a:spcAft>
                      </a:pPr>
                      <a:r>
                        <a:rPr lang="es-ES" sz="2000" dirty="0">
                          <a:effectLst/>
                          <a:latin typeface="Aharoni" pitchFamily="2" charset="-79"/>
                          <a:cs typeface="Aharoni" pitchFamily="2" charset="-79"/>
                        </a:rPr>
                        <a:t>ALTO</a:t>
                      </a:r>
                      <a:endParaRPr lang="es-UY" sz="2000" dirty="0">
                        <a:effectLst/>
                        <a:latin typeface="Aharoni" pitchFamily="2" charset="-79"/>
                        <a:ea typeface="MS Mincho"/>
                        <a:cs typeface="Aharoni" pitchFamily="2" charset="-79"/>
                      </a:endParaRPr>
                    </a:p>
                  </a:txBody>
                  <a:tcPr marL="9525" marR="9525" marT="9525" marB="9525" anchor="ctr">
                    <a:solidFill>
                      <a:srgbClr val="FF0000"/>
                    </a:solidFill>
                  </a:tcPr>
                </a:tc>
              </a:tr>
              <a:tr h="628679">
                <a:tc>
                  <a:txBody>
                    <a:bodyPr/>
                    <a:lstStyle/>
                    <a:p>
                      <a:pPr algn="ctr">
                        <a:lnSpc>
                          <a:spcPct val="115000"/>
                        </a:lnSpc>
                        <a:spcBef>
                          <a:spcPts val="1000"/>
                        </a:spcBef>
                        <a:spcAft>
                          <a:spcPts val="0"/>
                        </a:spcAft>
                      </a:pPr>
                      <a:r>
                        <a:rPr lang="es-ES" sz="2400" dirty="0">
                          <a:effectLst/>
                          <a:latin typeface="Aharoni" pitchFamily="2" charset="-79"/>
                          <a:cs typeface="Aharoni" pitchFamily="2" charset="-79"/>
                        </a:rPr>
                        <a:t>3 a &lt;6</a:t>
                      </a:r>
                      <a:endParaRPr lang="es-UY" sz="2400" dirty="0">
                        <a:effectLst/>
                        <a:latin typeface="Aharoni" pitchFamily="2" charset="-79"/>
                        <a:ea typeface="MS Mincho"/>
                        <a:cs typeface="Aharoni" pitchFamily="2" charset="-79"/>
                      </a:endParaRPr>
                    </a:p>
                  </a:txBody>
                  <a:tcPr marL="9525" marR="9525" marT="9525" marB="9525" anchor="ctr"/>
                </a:tc>
                <a:tc>
                  <a:txBody>
                    <a:bodyPr/>
                    <a:lstStyle/>
                    <a:p>
                      <a:pPr algn="ctr">
                        <a:lnSpc>
                          <a:spcPct val="115000"/>
                        </a:lnSpc>
                        <a:spcBef>
                          <a:spcPts val="1000"/>
                        </a:spcBef>
                        <a:spcAft>
                          <a:spcPts val="0"/>
                        </a:spcAft>
                      </a:pPr>
                      <a:r>
                        <a:rPr lang="es-ES" sz="2000" dirty="0">
                          <a:effectLst/>
                          <a:latin typeface="Aharoni" pitchFamily="2" charset="-79"/>
                          <a:cs typeface="Aharoni" pitchFamily="2" charset="-79"/>
                        </a:rPr>
                        <a:t>MEDIO</a:t>
                      </a:r>
                      <a:endParaRPr lang="es-UY" sz="2000" dirty="0">
                        <a:effectLst/>
                        <a:latin typeface="Aharoni" pitchFamily="2" charset="-79"/>
                        <a:ea typeface="MS Mincho"/>
                        <a:cs typeface="Aharoni" pitchFamily="2" charset="-79"/>
                      </a:endParaRPr>
                    </a:p>
                  </a:txBody>
                  <a:tcPr marL="9525" marR="9525" marT="9525" marB="9525" anchor="ctr">
                    <a:solidFill>
                      <a:srgbClr val="FFFF00"/>
                    </a:solidFill>
                  </a:tcPr>
                </a:tc>
              </a:tr>
              <a:tr h="628679">
                <a:tc>
                  <a:txBody>
                    <a:bodyPr/>
                    <a:lstStyle/>
                    <a:p>
                      <a:pPr algn="ctr">
                        <a:lnSpc>
                          <a:spcPct val="115000"/>
                        </a:lnSpc>
                        <a:spcBef>
                          <a:spcPts val="1000"/>
                        </a:spcBef>
                        <a:spcAft>
                          <a:spcPts val="0"/>
                        </a:spcAft>
                      </a:pPr>
                      <a:r>
                        <a:rPr lang="es-ES" sz="2400" dirty="0">
                          <a:effectLst/>
                          <a:latin typeface="Aharoni" pitchFamily="2" charset="-79"/>
                          <a:cs typeface="Aharoni" pitchFamily="2" charset="-79"/>
                        </a:rPr>
                        <a:t>6 a </a:t>
                      </a:r>
                      <a:r>
                        <a:rPr lang="es-ES" sz="2800" dirty="0">
                          <a:effectLst/>
                          <a:latin typeface="Aharoni" pitchFamily="2" charset="-79"/>
                          <a:cs typeface="Aharoni" pitchFamily="2" charset="-79"/>
                        </a:rPr>
                        <a:t>9</a:t>
                      </a:r>
                      <a:endParaRPr lang="es-UY" sz="2800" dirty="0">
                        <a:effectLst/>
                        <a:latin typeface="Aharoni" pitchFamily="2" charset="-79"/>
                        <a:ea typeface="MS Mincho"/>
                        <a:cs typeface="Aharoni" pitchFamily="2" charset="-79"/>
                      </a:endParaRPr>
                    </a:p>
                  </a:txBody>
                  <a:tcPr marL="9525" marR="9525" marT="9525" marB="9525" anchor="ctr"/>
                </a:tc>
                <a:tc>
                  <a:txBody>
                    <a:bodyPr/>
                    <a:lstStyle/>
                    <a:p>
                      <a:pPr algn="ctr">
                        <a:lnSpc>
                          <a:spcPct val="115000"/>
                        </a:lnSpc>
                        <a:spcBef>
                          <a:spcPts val="1000"/>
                        </a:spcBef>
                        <a:spcAft>
                          <a:spcPts val="0"/>
                        </a:spcAft>
                      </a:pPr>
                      <a:r>
                        <a:rPr lang="es-ES" sz="2000" dirty="0">
                          <a:effectLst/>
                          <a:latin typeface="Aharoni" pitchFamily="2" charset="-79"/>
                          <a:cs typeface="Aharoni" pitchFamily="2" charset="-79"/>
                        </a:rPr>
                        <a:t>BAJO</a:t>
                      </a:r>
                      <a:endParaRPr lang="es-UY" sz="2000" dirty="0">
                        <a:effectLst/>
                        <a:latin typeface="Aharoni" pitchFamily="2" charset="-79"/>
                        <a:ea typeface="MS Mincho"/>
                        <a:cs typeface="Aharoni" pitchFamily="2" charset="-79"/>
                      </a:endParaRPr>
                    </a:p>
                  </a:txBody>
                  <a:tcPr marL="9525" marR="9525" marT="9525" marB="9525" anchor="ctr">
                    <a:solidFill>
                      <a:srgbClr val="92D050"/>
                    </a:solidFill>
                  </a:tcPr>
                </a:tc>
              </a:tr>
            </a:tbl>
          </a:graphicData>
        </a:graphic>
      </p:graphicFrame>
    </p:spTree>
    <p:extLst>
      <p:ext uri="{BB962C8B-B14F-4D97-AF65-F5344CB8AC3E}">
        <p14:creationId xmlns:p14="http://schemas.microsoft.com/office/powerpoint/2010/main" val="40360519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DABAE4-1EB3-4C57-9338-9B5FD2FC2F33}" type="slidenum">
              <a:rPr lang="en-US"/>
              <a:pPr>
                <a:defRPr/>
              </a:pPr>
              <a:t>27</a:t>
            </a:fld>
            <a:endParaRPr lang="en-US"/>
          </a:p>
        </p:txBody>
      </p:sp>
      <p:sp>
        <p:nvSpPr>
          <p:cNvPr id="37891" name="Rectangle 2"/>
          <p:cNvSpPr>
            <a:spLocks noGrp="1" noChangeArrowheads="1"/>
          </p:cNvSpPr>
          <p:nvPr>
            <p:ph type="title"/>
          </p:nvPr>
        </p:nvSpPr>
        <p:spPr/>
        <p:txBody>
          <a:bodyPr/>
          <a:lstStyle/>
          <a:p>
            <a:pPr eaLnBrk="1" hangingPunct="1"/>
            <a:r>
              <a:rPr lang="en-US" b="1" dirty="0" err="1" smtClean="0"/>
              <a:t>Severidad</a:t>
            </a:r>
            <a:r>
              <a:rPr lang="en-US" b="1" dirty="0" smtClean="0"/>
              <a:t> del </a:t>
            </a:r>
            <a:r>
              <a:rPr lang="en-US" b="1" dirty="0" err="1" smtClean="0"/>
              <a:t>Riesgo</a:t>
            </a:r>
            <a:r>
              <a:rPr lang="en-US" b="1" dirty="0" smtClean="0"/>
              <a:t> (POG)</a:t>
            </a:r>
          </a:p>
        </p:txBody>
      </p:sp>
      <p:sp>
        <p:nvSpPr>
          <p:cNvPr id="37892" name="Rectangle 3"/>
          <p:cNvSpPr>
            <a:spLocks noGrp="1" noChangeArrowheads="1"/>
          </p:cNvSpPr>
          <p:nvPr>
            <p:ph type="body" idx="1"/>
          </p:nvPr>
        </p:nvSpPr>
        <p:spPr>
          <a:xfrm>
            <a:off x="427039" y="1951038"/>
            <a:ext cx="8229600" cy="4830762"/>
          </a:xfrm>
        </p:spPr>
        <p:txBody>
          <a:bodyPr/>
          <a:lstStyle/>
          <a:p>
            <a:pPr eaLnBrk="1" hangingPunct="1"/>
            <a:r>
              <a:rPr lang="en-US" sz="2800" dirty="0" err="1" smtClean="0"/>
              <a:t>Métodos</a:t>
            </a:r>
            <a:r>
              <a:rPr lang="en-US" sz="2800" dirty="0" smtClean="0"/>
              <a:t>: Informal y </a:t>
            </a:r>
            <a:r>
              <a:rPr lang="en-US" sz="2800" dirty="0" err="1" smtClean="0"/>
              <a:t>Repetitivo</a:t>
            </a:r>
            <a:endParaRPr lang="en-US" sz="2800" dirty="0" smtClean="0"/>
          </a:p>
          <a:p>
            <a:pPr lvl="1" eaLnBrk="1" hangingPunct="1"/>
            <a:endParaRPr lang="en-US" sz="2000" dirty="0" smtClean="0"/>
          </a:p>
          <a:p>
            <a:pPr lvl="1" eaLnBrk="1" hangingPunct="1"/>
            <a:endParaRPr lang="en-US"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1198295210"/>
              </p:ext>
            </p:extLst>
          </p:nvPr>
        </p:nvGraphicFramePr>
        <p:xfrm>
          <a:off x="838202" y="1442500"/>
          <a:ext cx="7315203" cy="2748500"/>
        </p:xfrm>
        <a:graphic>
          <a:graphicData uri="http://schemas.openxmlformats.org/drawingml/2006/table">
            <a:tbl>
              <a:tblPr>
                <a:tableStyleId>{5C22544A-7EE6-4342-B048-85BDC9FD1C3A}</a:tableStyleId>
              </a:tblPr>
              <a:tblGrid>
                <a:gridCol w="2057400"/>
                <a:gridCol w="1562803"/>
                <a:gridCol w="1884899"/>
                <a:gridCol w="1810101"/>
              </a:tblGrid>
              <a:tr h="1280927">
                <a:tc gridSpan="4">
                  <a:txBody>
                    <a:bodyPr/>
                    <a:lstStyle/>
                    <a:p>
                      <a:pPr algn="ctr">
                        <a:lnSpc>
                          <a:spcPct val="115000"/>
                        </a:lnSpc>
                        <a:spcBef>
                          <a:spcPts val="1000"/>
                        </a:spcBef>
                        <a:spcAft>
                          <a:spcPts val="0"/>
                        </a:spcAft>
                      </a:pPr>
                      <a:r>
                        <a:rPr lang="es-ES" sz="2400" dirty="0">
                          <a:effectLst/>
                          <a:latin typeface="Aharoni" pitchFamily="2" charset="-79"/>
                          <a:cs typeface="Aharoni" pitchFamily="2" charset="-79"/>
                        </a:rPr>
                        <a:t>Factores correspondientes al agente causante de la amenaza</a:t>
                      </a:r>
                      <a:endParaRPr lang="es-UY" sz="2400" dirty="0">
                        <a:effectLst/>
                        <a:latin typeface="Aharoni" pitchFamily="2" charset="-79"/>
                        <a:ea typeface="MS Mincho"/>
                        <a:cs typeface="Aharoni" pitchFamily="2" charset="-79"/>
                      </a:endParaRPr>
                    </a:p>
                  </a:txBody>
                  <a:tcPr marL="9525" marR="9525" marT="9527" marB="9527" anchor="ctr"/>
                </a:tc>
                <a:tc hMerge="1">
                  <a:txBody>
                    <a:bodyPr/>
                    <a:lstStyle/>
                    <a:p>
                      <a:endParaRPr lang="es-UY"/>
                    </a:p>
                  </a:txBody>
                  <a:tcPr/>
                </a:tc>
                <a:tc hMerge="1">
                  <a:txBody>
                    <a:bodyPr/>
                    <a:lstStyle/>
                    <a:p>
                      <a:endParaRPr lang="es-UY"/>
                    </a:p>
                  </a:txBody>
                  <a:tcPr/>
                </a:tc>
                <a:tc hMerge="1">
                  <a:txBody>
                    <a:bodyPr/>
                    <a:lstStyle/>
                    <a:p>
                      <a:endParaRPr lang="es-UY"/>
                    </a:p>
                  </a:txBody>
                  <a:tcPr/>
                </a:tc>
              </a:tr>
              <a:tr h="1083759">
                <a:tc>
                  <a:txBody>
                    <a:bodyPr/>
                    <a:lstStyle/>
                    <a:p>
                      <a:pPr algn="ctr">
                        <a:lnSpc>
                          <a:spcPct val="115000"/>
                        </a:lnSpc>
                        <a:spcBef>
                          <a:spcPts val="1000"/>
                        </a:spcBef>
                        <a:spcAft>
                          <a:spcPts val="0"/>
                        </a:spcAft>
                      </a:pPr>
                      <a:r>
                        <a:rPr lang="es-ES" sz="2000" dirty="0">
                          <a:effectLst/>
                          <a:latin typeface="Aharoni" pitchFamily="2" charset="-79"/>
                          <a:cs typeface="Aharoni" pitchFamily="2" charset="-79"/>
                        </a:rPr>
                        <a:t>Nivel de habilidad</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Motivo</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Oportunidad</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a:effectLst/>
                          <a:latin typeface="Aharoni" pitchFamily="2" charset="-79"/>
                          <a:cs typeface="Aharoni" pitchFamily="2" charset="-79"/>
                        </a:rPr>
                        <a:t>Tamaño</a:t>
                      </a:r>
                      <a:endParaRPr lang="es-UY" sz="2000" dirty="0">
                        <a:effectLst/>
                        <a:latin typeface="Aharoni" pitchFamily="2" charset="-79"/>
                        <a:ea typeface="MS Mincho"/>
                        <a:cs typeface="Aharoni" pitchFamily="2" charset="-79"/>
                      </a:endParaRPr>
                    </a:p>
                  </a:txBody>
                  <a:tcPr marL="9525" marR="9525" marT="9527" marB="9527" anchor="ctr"/>
                </a:tc>
              </a:tr>
              <a:tr h="383814">
                <a:tc>
                  <a:txBody>
                    <a:bodyPr/>
                    <a:lstStyle/>
                    <a:p>
                      <a:pPr algn="ctr">
                        <a:lnSpc>
                          <a:spcPct val="115000"/>
                        </a:lnSpc>
                        <a:spcBef>
                          <a:spcPts val="1000"/>
                        </a:spcBef>
                        <a:spcAft>
                          <a:spcPts val="0"/>
                        </a:spcAft>
                      </a:pPr>
                      <a:r>
                        <a:rPr lang="es-ES" sz="1800" dirty="0">
                          <a:effectLst/>
                        </a:rPr>
                        <a:t>5</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a:effectLst/>
                        </a:rPr>
                        <a:t>2</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a:effectLst/>
                        </a:rPr>
                        <a:t>7</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a:effectLst/>
                        </a:rPr>
                        <a:t>1</a:t>
                      </a:r>
                      <a:endParaRPr lang="es-UY" sz="1800" dirty="0">
                        <a:effectLst/>
                        <a:latin typeface="Calibri"/>
                        <a:ea typeface="MS Mincho"/>
                        <a:cs typeface="Times New Roman"/>
                      </a:endParaRPr>
                    </a:p>
                  </a:txBody>
                  <a:tcPr marL="9525" marR="9525" marT="9527" marB="9527"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77536666"/>
              </p:ext>
            </p:extLst>
          </p:nvPr>
        </p:nvGraphicFramePr>
        <p:xfrm>
          <a:off x="914400" y="4191000"/>
          <a:ext cx="7315201" cy="2633406"/>
        </p:xfrm>
        <a:graphic>
          <a:graphicData uri="http://schemas.openxmlformats.org/drawingml/2006/table">
            <a:tbl>
              <a:tblPr>
                <a:tableStyleId>{5C22544A-7EE6-4342-B048-85BDC9FD1C3A}</a:tableStyleId>
              </a:tblPr>
              <a:tblGrid>
                <a:gridCol w="1981200"/>
                <a:gridCol w="1639003"/>
                <a:gridCol w="1884897"/>
                <a:gridCol w="1810101"/>
              </a:tblGrid>
              <a:tr h="860276">
                <a:tc gridSpan="4">
                  <a:txBody>
                    <a:bodyPr/>
                    <a:lstStyle/>
                    <a:p>
                      <a:pPr algn="ctr">
                        <a:lnSpc>
                          <a:spcPct val="115000"/>
                        </a:lnSpc>
                        <a:spcBef>
                          <a:spcPts val="1000"/>
                        </a:spcBef>
                        <a:spcAft>
                          <a:spcPts val="0"/>
                        </a:spcAft>
                      </a:pPr>
                      <a:r>
                        <a:rPr lang="es-ES" sz="2400" b="1" dirty="0">
                          <a:effectLst/>
                          <a:latin typeface="Aharoni" pitchFamily="2" charset="-79"/>
                          <a:ea typeface="MS Mincho"/>
                          <a:cs typeface="Aharoni" pitchFamily="2" charset="-79"/>
                        </a:rPr>
                        <a:t>Factores asociados a la Vulnerabilidad</a:t>
                      </a:r>
                      <a:endParaRPr lang="es-UY" sz="2400" b="1" dirty="0">
                        <a:effectLst/>
                        <a:latin typeface="Aharoni" pitchFamily="2" charset="-79"/>
                        <a:ea typeface="MS Mincho"/>
                        <a:cs typeface="Aharoni" pitchFamily="2" charset="-79"/>
                      </a:endParaRPr>
                    </a:p>
                  </a:txBody>
                  <a:tcPr marL="9525" marR="9525" marT="9514" marB="9514" anchor="ctr"/>
                </a:tc>
                <a:tc hMerge="1">
                  <a:txBody>
                    <a:bodyPr/>
                    <a:lstStyle/>
                    <a:p>
                      <a:endParaRPr lang="es-UY"/>
                    </a:p>
                  </a:txBody>
                  <a:tcPr/>
                </a:tc>
                <a:tc hMerge="1">
                  <a:txBody>
                    <a:bodyPr/>
                    <a:lstStyle/>
                    <a:p>
                      <a:endParaRPr lang="es-UY"/>
                    </a:p>
                  </a:txBody>
                  <a:tcPr/>
                </a:tc>
                <a:tc hMerge="1">
                  <a:txBody>
                    <a:bodyPr/>
                    <a:lstStyle/>
                    <a:p>
                      <a:endParaRPr lang="es-UY"/>
                    </a:p>
                  </a:txBody>
                  <a:tcPr/>
                </a:tc>
              </a:tr>
              <a:tr h="1438634">
                <a:tc>
                  <a:txBody>
                    <a:bodyPr/>
                    <a:lstStyle/>
                    <a:p>
                      <a:pPr marL="0" algn="ctr" defTabSz="914400" rtl="0" eaLnBrk="1" latinLnBrk="0" hangingPunct="1">
                        <a:lnSpc>
                          <a:spcPct val="115000"/>
                        </a:lnSpc>
                        <a:spcBef>
                          <a:spcPts val="1000"/>
                        </a:spcBef>
                        <a:spcAft>
                          <a:spcPts val="0"/>
                        </a:spcAft>
                      </a:pPr>
                      <a:r>
                        <a:rPr lang="es-ES" sz="2000" b="0" kern="1200" dirty="0">
                          <a:solidFill>
                            <a:schemeClr val="dk1"/>
                          </a:solidFill>
                          <a:effectLst/>
                          <a:latin typeface="Aharoni" pitchFamily="2" charset="-79"/>
                          <a:ea typeface="MS Mincho"/>
                          <a:cs typeface="Aharoni" pitchFamily="2" charset="-79"/>
                        </a:rPr>
                        <a:t>Facilidad de descubrimiento</a:t>
                      </a:r>
                      <a:endParaRPr lang="es-UY" sz="2000" b="0" kern="1200" dirty="0">
                        <a:solidFill>
                          <a:schemeClr val="dk1"/>
                        </a:solidFill>
                        <a:effectLst/>
                        <a:latin typeface="Aharoni" pitchFamily="2" charset="-79"/>
                        <a:ea typeface="MS Mincho"/>
                        <a:cs typeface="Aharoni" pitchFamily="2" charset="-79"/>
                      </a:endParaRPr>
                    </a:p>
                  </a:txBody>
                  <a:tcPr marL="9525" marR="9525" marT="9514" marB="9514" anchor="ctr"/>
                </a:tc>
                <a:tc>
                  <a:txBody>
                    <a:bodyPr/>
                    <a:lstStyle/>
                    <a:p>
                      <a:pPr algn="ctr">
                        <a:lnSpc>
                          <a:spcPct val="115000"/>
                        </a:lnSpc>
                        <a:spcBef>
                          <a:spcPts val="1000"/>
                        </a:spcBef>
                        <a:spcAft>
                          <a:spcPts val="0"/>
                        </a:spcAft>
                      </a:pPr>
                      <a:r>
                        <a:rPr lang="es-ES" sz="2000" b="0" dirty="0">
                          <a:effectLst/>
                          <a:latin typeface="Aharoni" pitchFamily="2" charset="-79"/>
                          <a:ea typeface="MS Mincho"/>
                          <a:cs typeface="Aharoni" pitchFamily="2" charset="-79"/>
                        </a:rPr>
                        <a:t>Facilidad de explotación</a:t>
                      </a:r>
                      <a:endParaRPr lang="es-UY" sz="2000" b="0" dirty="0">
                        <a:effectLst/>
                        <a:latin typeface="Aharoni" pitchFamily="2" charset="-79"/>
                        <a:ea typeface="MS Mincho"/>
                        <a:cs typeface="Aharoni" pitchFamily="2" charset="-79"/>
                      </a:endParaRPr>
                    </a:p>
                  </a:txBody>
                  <a:tcPr marL="9525" marR="9525" marT="9514" marB="9514" anchor="ctr"/>
                </a:tc>
                <a:tc>
                  <a:txBody>
                    <a:bodyPr/>
                    <a:lstStyle/>
                    <a:p>
                      <a:pPr algn="ctr">
                        <a:lnSpc>
                          <a:spcPct val="115000"/>
                        </a:lnSpc>
                        <a:spcBef>
                          <a:spcPts val="1000"/>
                        </a:spcBef>
                        <a:spcAft>
                          <a:spcPts val="0"/>
                        </a:spcAft>
                      </a:pPr>
                      <a:r>
                        <a:rPr lang="es-ES" sz="2000" b="0" dirty="0">
                          <a:effectLst/>
                          <a:latin typeface="Aharoni" pitchFamily="2" charset="-79"/>
                          <a:ea typeface="MS Mincho"/>
                          <a:cs typeface="Aharoni" pitchFamily="2" charset="-79"/>
                        </a:rPr>
                        <a:t>Concienciación</a:t>
                      </a:r>
                      <a:endParaRPr lang="es-UY" sz="2000" b="0" dirty="0">
                        <a:effectLst/>
                        <a:latin typeface="Aharoni" pitchFamily="2" charset="-79"/>
                        <a:ea typeface="MS Mincho"/>
                        <a:cs typeface="Aharoni" pitchFamily="2" charset="-79"/>
                      </a:endParaRPr>
                    </a:p>
                  </a:txBody>
                  <a:tcPr marL="9525" marR="9525" marT="9514" marB="9514" anchor="ctr"/>
                </a:tc>
                <a:tc>
                  <a:txBody>
                    <a:bodyPr/>
                    <a:lstStyle/>
                    <a:p>
                      <a:pPr algn="ctr">
                        <a:lnSpc>
                          <a:spcPct val="115000"/>
                        </a:lnSpc>
                        <a:spcBef>
                          <a:spcPts val="1000"/>
                        </a:spcBef>
                        <a:spcAft>
                          <a:spcPts val="0"/>
                        </a:spcAft>
                      </a:pPr>
                      <a:r>
                        <a:rPr lang="es-ES" sz="2000" b="0" dirty="0">
                          <a:effectLst/>
                          <a:latin typeface="Aharoni" pitchFamily="2" charset="-79"/>
                          <a:ea typeface="MS Mincho"/>
                          <a:cs typeface="Aharoni" pitchFamily="2" charset="-79"/>
                        </a:rPr>
                        <a:t>Detección de Intrusión</a:t>
                      </a:r>
                      <a:endParaRPr lang="es-UY" sz="2000" b="0" dirty="0">
                        <a:effectLst/>
                        <a:latin typeface="Aharoni" pitchFamily="2" charset="-79"/>
                        <a:ea typeface="MS Mincho"/>
                        <a:cs typeface="Aharoni" pitchFamily="2" charset="-79"/>
                      </a:endParaRPr>
                    </a:p>
                  </a:txBody>
                  <a:tcPr marL="9525" marR="9525" marT="9514" marB="9514" anchor="ctr"/>
                </a:tc>
              </a:tr>
              <a:tr h="334496">
                <a:tc>
                  <a:txBody>
                    <a:bodyPr/>
                    <a:lstStyle/>
                    <a:p>
                      <a:pPr marL="0" algn="ctr" defTabSz="914400" rtl="0" eaLnBrk="1" latinLnBrk="0" hangingPunct="1">
                        <a:lnSpc>
                          <a:spcPct val="115000"/>
                        </a:lnSpc>
                        <a:spcBef>
                          <a:spcPts val="1000"/>
                        </a:spcBef>
                        <a:spcAft>
                          <a:spcPts val="0"/>
                        </a:spcAft>
                      </a:pPr>
                      <a:r>
                        <a:rPr lang="es-ES" sz="1800" b="0" kern="1200" dirty="0">
                          <a:solidFill>
                            <a:schemeClr val="dk1"/>
                          </a:solidFill>
                          <a:effectLst/>
                          <a:latin typeface="+mn-lt"/>
                          <a:ea typeface="MS Mincho"/>
                          <a:cs typeface="Aharoni" pitchFamily="2" charset="-79"/>
                        </a:rPr>
                        <a:t>3</a:t>
                      </a:r>
                      <a:endParaRPr lang="es-UY" sz="1800" b="0" kern="1200" dirty="0">
                        <a:solidFill>
                          <a:schemeClr val="dk1"/>
                        </a:solidFill>
                        <a:effectLst/>
                        <a:latin typeface="+mn-lt"/>
                        <a:ea typeface="MS Mincho"/>
                        <a:cs typeface="Aharoni" pitchFamily="2" charset="-79"/>
                      </a:endParaRPr>
                    </a:p>
                  </a:txBody>
                  <a:tcPr marL="9525" marR="9525" marT="9514" marB="9514" anchor="ctr"/>
                </a:tc>
                <a:tc>
                  <a:txBody>
                    <a:bodyPr/>
                    <a:lstStyle/>
                    <a:p>
                      <a:pPr algn="ctr">
                        <a:lnSpc>
                          <a:spcPct val="115000"/>
                        </a:lnSpc>
                        <a:spcBef>
                          <a:spcPts val="1000"/>
                        </a:spcBef>
                        <a:spcAft>
                          <a:spcPts val="0"/>
                        </a:spcAft>
                      </a:pPr>
                      <a:r>
                        <a:rPr lang="es-ES" sz="1800" b="0" kern="1200" dirty="0">
                          <a:solidFill>
                            <a:schemeClr val="dk1"/>
                          </a:solidFill>
                          <a:effectLst/>
                          <a:latin typeface="+mn-lt"/>
                          <a:ea typeface="MS Mincho"/>
                          <a:cs typeface="Aharoni" pitchFamily="2" charset="-79"/>
                        </a:rPr>
                        <a:t>6</a:t>
                      </a:r>
                      <a:endParaRPr lang="es-UY" sz="1800" b="0" kern="1200" dirty="0">
                        <a:solidFill>
                          <a:schemeClr val="dk1"/>
                        </a:solidFill>
                        <a:effectLst/>
                        <a:latin typeface="+mn-lt"/>
                        <a:ea typeface="MS Mincho"/>
                        <a:cs typeface="Aharoni" pitchFamily="2" charset="-79"/>
                      </a:endParaRPr>
                    </a:p>
                  </a:txBody>
                  <a:tcPr marL="9525" marR="9525" marT="9514" marB="9514" anchor="ctr"/>
                </a:tc>
                <a:tc>
                  <a:txBody>
                    <a:bodyPr/>
                    <a:lstStyle/>
                    <a:p>
                      <a:pPr algn="ctr">
                        <a:lnSpc>
                          <a:spcPct val="115000"/>
                        </a:lnSpc>
                        <a:spcBef>
                          <a:spcPts val="1000"/>
                        </a:spcBef>
                        <a:spcAft>
                          <a:spcPts val="0"/>
                        </a:spcAft>
                      </a:pPr>
                      <a:r>
                        <a:rPr lang="es-ES" sz="1800" b="0" kern="1200" dirty="0">
                          <a:solidFill>
                            <a:schemeClr val="dk1"/>
                          </a:solidFill>
                          <a:effectLst/>
                          <a:latin typeface="+mn-lt"/>
                          <a:ea typeface="MS Mincho"/>
                          <a:cs typeface="Aharoni" pitchFamily="2" charset="-79"/>
                        </a:rPr>
                        <a:t>9</a:t>
                      </a:r>
                      <a:endParaRPr lang="es-UY" sz="1800" b="0" kern="1200" dirty="0">
                        <a:solidFill>
                          <a:schemeClr val="dk1"/>
                        </a:solidFill>
                        <a:effectLst/>
                        <a:latin typeface="+mn-lt"/>
                        <a:ea typeface="MS Mincho"/>
                        <a:cs typeface="Aharoni" pitchFamily="2" charset="-79"/>
                      </a:endParaRPr>
                    </a:p>
                  </a:txBody>
                  <a:tcPr marL="9525" marR="9525" marT="9514" marB="9514" anchor="ctr"/>
                </a:tc>
                <a:tc>
                  <a:txBody>
                    <a:bodyPr/>
                    <a:lstStyle/>
                    <a:p>
                      <a:pPr algn="ctr">
                        <a:lnSpc>
                          <a:spcPct val="115000"/>
                        </a:lnSpc>
                        <a:spcBef>
                          <a:spcPts val="1000"/>
                        </a:spcBef>
                        <a:spcAft>
                          <a:spcPts val="0"/>
                        </a:spcAft>
                      </a:pPr>
                      <a:r>
                        <a:rPr lang="es-ES" sz="1800" b="0" kern="1200" dirty="0">
                          <a:solidFill>
                            <a:schemeClr val="dk1"/>
                          </a:solidFill>
                          <a:effectLst/>
                          <a:latin typeface="+mn-lt"/>
                          <a:ea typeface="MS Mincho"/>
                          <a:cs typeface="Aharoni" pitchFamily="2" charset="-79"/>
                        </a:rPr>
                        <a:t>2</a:t>
                      </a:r>
                      <a:endParaRPr lang="es-UY" sz="1800" b="0" kern="1200" dirty="0">
                        <a:solidFill>
                          <a:schemeClr val="dk1"/>
                        </a:solidFill>
                        <a:effectLst/>
                        <a:latin typeface="+mn-lt"/>
                        <a:ea typeface="MS Mincho"/>
                        <a:cs typeface="Aharoni" pitchFamily="2" charset="-79"/>
                      </a:endParaRPr>
                    </a:p>
                  </a:txBody>
                  <a:tcPr marL="9525" marR="9525" marT="9514" marB="9514" anchor="ctr"/>
                </a:tc>
              </a:tr>
            </a:tbl>
          </a:graphicData>
        </a:graphic>
      </p:graphicFrame>
      <p:sp>
        <p:nvSpPr>
          <p:cNvPr id="2" name="Rectangle 1"/>
          <p:cNvSpPr/>
          <p:nvPr/>
        </p:nvSpPr>
        <p:spPr>
          <a:xfrm>
            <a:off x="1676400" y="3048000"/>
            <a:ext cx="609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Probabilidad de ocurrencia global=4.375 (</a:t>
            </a:r>
            <a:r>
              <a:rPr lang="es-ES" sz="2400" b="1" dirty="0">
                <a:solidFill>
                  <a:srgbClr val="FFFF00"/>
                </a:solidFill>
              </a:rPr>
              <a:t>MEDIA</a:t>
            </a:r>
            <a:r>
              <a:rPr lang="es-ES" sz="2400" b="1" dirty="0"/>
              <a:t>)</a:t>
            </a:r>
            <a:endParaRPr lang="es-UY" sz="2400" b="1" dirty="0"/>
          </a:p>
        </p:txBody>
      </p:sp>
    </p:spTree>
    <p:extLst>
      <p:ext uri="{BB962C8B-B14F-4D97-AF65-F5344CB8AC3E}">
        <p14:creationId xmlns:p14="http://schemas.microsoft.com/office/powerpoint/2010/main" val="3619673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DABAE4-1EB3-4C57-9338-9B5FD2FC2F33}" type="slidenum">
              <a:rPr lang="en-US"/>
              <a:pPr>
                <a:defRPr/>
              </a:pPr>
              <a:t>28</a:t>
            </a:fld>
            <a:endParaRPr lang="en-US"/>
          </a:p>
        </p:txBody>
      </p:sp>
      <p:sp>
        <p:nvSpPr>
          <p:cNvPr id="37891" name="Rectangle 2"/>
          <p:cNvSpPr>
            <a:spLocks noGrp="1" noChangeArrowheads="1"/>
          </p:cNvSpPr>
          <p:nvPr>
            <p:ph type="title"/>
          </p:nvPr>
        </p:nvSpPr>
        <p:spPr/>
        <p:txBody>
          <a:bodyPr/>
          <a:lstStyle/>
          <a:p>
            <a:pPr eaLnBrk="1" hangingPunct="1"/>
            <a:r>
              <a:rPr lang="en-US" b="1" dirty="0" err="1" smtClean="0"/>
              <a:t>Severidad</a:t>
            </a:r>
            <a:r>
              <a:rPr lang="en-US" b="1" dirty="0" smtClean="0"/>
              <a:t> del </a:t>
            </a:r>
            <a:r>
              <a:rPr lang="en-US" b="1" dirty="0" err="1" smtClean="0"/>
              <a:t>Riesgo</a:t>
            </a:r>
            <a:r>
              <a:rPr lang="en-US" b="1" dirty="0" smtClean="0"/>
              <a:t> (ITG)</a:t>
            </a:r>
          </a:p>
        </p:txBody>
      </p:sp>
      <p:sp>
        <p:nvSpPr>
          <p:cNvPr id="37892" name="Rectangle 3"/>
          <p:cNvSpPr>
            <a:spLocks noGrp="1" noChangeArrowheads="1"/>
          </p:cNvSpPr>
          <p:nvPr>
            <p:ph type="body" idx="1"/>
          </p:nvPr>
        </p:nvSpPr>
        <p:spPr>
          <a:xfrm>
            <a:off x="427039" y="1951038"/>
            <a:ext cx="8229600" cy="4830762"/>
          </a:xfrm>
        </p:spPr>
        <p:txBody>
          <a:bodyPr/>
          <a:lstStyle/>
          <a:p>
            <a:pPr marL="457200" lvl="1" indent="0" eaLnBrk="1" hangingPunct="1">
              <a:buNone/>
            </a:pPr>
            <a:endParaRPr lang="en-US" sz="2000" dirty="0" smtClean="0"/>
          </a:p>
          <a:p>
            <a:pPr lvl="1" eaLnBrk="1" hangingPunct="1"/>
            <a:endParaRPr lang="en-US"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2841187464"/>
              </p:ext>
            </p:extLst>
          </p:nvPr>
        </p:nvGraphicFramePr>
        <p:xfrm>
          <a:off x="152402" y="1752600"/>
          <a:ext cx="8991602" cy="2809550"/>
        </p:xfrm>
        <a:graphic>
          <a:graphicData uri="http://schemas.openxmlformats.org/drawingml/2006/table">
            <a:tbl>
              <a:tblPr>
                <a:tableStyleId>{5C22544A-7EE6-4342-B048-85BDC9FD1C3A}</a:tableStyleId>
              </a:tblPr>
              <a:tblGrid>
                <a:gridCol w="2528888"/>
                <a:gridCol w="1749375"/>
                <a:gridCol w="2247900"/>
                <a:gridCol w="2465439"/>
              </a:tblGrid>
              <a:tr h="987075">
                <a:tc gridSpan="4">
                  <a:txBody>
                    <a:bodyPr/>
                    <a:lstStyle/>
                    <a:p>
                      <a:pPr algn="ctr">
                        <a:lnSpc>
                          <a:spcPct val="115000"/>
                        </a:lnSpc>
                        <a:spcBef>
                          <a:spcPts val="1000"/>
                        </a:spcBef>
                        <a:spcAft>
                          <a:spcPts val="0"/>
                        </a:spcAft>
                      </a:pPr>
                      <a:r>
                        <a:rPr lang="es-ES" sz="2400" dirty="0" smtClean="0">
                          <a:effectLst/>
                          <a:latin typeface="Aharoni" pitchFamily="2" charset="-79"/>
                          <a:ea typeface="+mn-ea"/>
                          <a:cs typeface="Aharoni" pitchFamily="2" charset="-79"/>
                        </a:rPr>
                        <a:t>Impacto</a:t>
                      </a:r>
                      <a:r>
                        <a:rPr lang="es-ES" sz="2400" baseline="0" dirty="0" smtClean="0">
                          <a:effectLst/>
                          <a:latin typeface="Aharoni" pitchFamily="2" charset="-79"/>
                          <a:ea typeface="+mn-ea"/>
                          <a:cs typeface="Aharoni" pitchFamily="2" charset="-79"/>
                        </a:rPr>
                        <a:t> Técnico</a:t>
                      </a:r>
                      <a:endParaRPr lang="es-UY" sz="2400" dirty="0">
                        <a:effectLst/>
                        <a:latin typeface="Aharoni" pitchFamily="2" charset="-79"/>
                        <a:ea typeface="MS Mincho"/>
                        <a:cs typeface="Aharoni" pitchFamily="2" charset="-79"/>
                      </a:endParaRPr>
                    </a:p>
                  </a:txBody>
                  <a:tcPr marL="9525" marR="9525" marT="9527" marB="9527" anchor="ctr"/>
                </a:tc>
                <a:tc hMerge="1">
                  <a:txBody>
                    <a:bodyPr/>
                    <a:lstStyle/>
                    <a:p>
                      <a:endParaRPr lang="es-UY"/>
                    </a:p>
                  </a:txBody>
                  <a:tcPr/>
                </a:tc>
                <a:tc hMerge="1">
                  <a:txBody>
                    <a:bodyPr/>
                    <a:lstStyle/>
                    <a:p>
                      <a:endParaRPr lang="es-UY"/>
                    </a:p>
                  </a:txBody>
                  <a:tcPr/>
                </a:tc>
                <a:tc hMerge="1">
                  <a:txBody>
                    <a:bodyPr/>
                    <a:lstStyle/>
                    <a:p>
                      <a:endParaRPr lang="es-UY"/>
                    </a:p>
                  </a:txBody>
                  <a:tcPr/>
                </a:tc>
              </a:tr>
              <a:tr h="1438661">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Pérdida de Confidencialidad</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Pérdida de Integridad</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Pérdida de Disponibilidad</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Pérdida de control de responsabilidad</a:t>
                      </a:r>
                      <a:endParaRPr lang="es-UY" sz="2000" dirty="0">
                        <a:effectLst/>
                        <a:latin typeface="Aharoni" pitchFamily="2" charset="-79"/>
                        <a:ea typeface="MS Mincho"/>
                        <a:cs typeface="Aharoni" pitchFamily="2" charset="-79"/>
                      </a:endParaRPr>
                    </a:p>
                  </a:txBody>
                  <a:tcPr marL="9525" marR="9525" marT="9527" marB="9527" anchor="ctr"/>
                </a:tc>
              </a:tr>
              <a:tr h="383814">
                <a:tc>
                  <a:txBody>
                    <a:bodyPr/>
                    <a:lstStyle/>
                    <a:p>
                      <a:pPr algn="ctr">
                        <a:lnSpc>
                          <a:spcPct val="115000"/>
                        </a:lnSpc>
                        <a:spcBef>
                          <a:spcPts val="1000"/>
                        </a:spcBef>
                        <a:spcAft>
                          <a:spcPts val="0"/>
                        </a:spcAft>
                      </a:pPr>
                      <a:r>
                        <a:rPr lang="es-ES" sz="1800" dirty="0" smtClean="0">
                          <a:effectLst/>
                        </a:rPr>
                        <a:t>9</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smtClean="0">
                          <a:effectLst/>
                        </a:rPr>
                        <a:t>7</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smtClean="0">
                          <a:effectLst/>
                        </a:rPr>
                        <a:t>5</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smtClean="0">
                          <a:effectLst/>
                        </a:rPr>
                        <a:t>8</a:t>
                      </a:r>
                      <a:endParaRPr lang="es-UY" sz="1800" dirty="0">
                        <a:effectLst/>
                        <a:latin typeface="Calibri"/>
                        <a:ea typeface="MS Mincho"/>
                        <a:cs typeface="Times New Roman"/>
                      </a:endParaRPr>
                    </a:p>
                  </a:txBody>
                  <a:tcPr marL="9525" marR="9525" marT="9527" marB="9527"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34847970"/>
              </p:ext>
            </p:extLst>
          </p:nvPr>
        </p:nvGraphicFramePr>
        <p:xfrm>
          <a:off x="152402" y="4038600"/>
          <a:ext cx="8991602" cy="2809550"/>
        </p:xfrm>
        <a:graphic>
          <a:graphicData uri="http://schemas.openxmlformats.org/drawingml/2006/table">
            <a:tbl>
              <a:tblPr>
                <a:tableStyleId>{5C22544A-7EE6-4342-B048-85BDC9FD1C3A}</a:tableStyleId>
              </a:tblPr>
              <a:tblGrid>
                <a:gridCol w="2528888"/>
                <a:gridCol w="1749375"/>
                <a:gridCol w="2247900"/>
                <a:gridCol w="2465439"/>
              </a:tblGrid>
              <a:tr h="987075">
                <a:tc gridSpan="4">
                  <a:txBody>
                    <a:bodyPr/>
                    <a:lstStyle/>
                    <a:p>
                      <a:pPr algn="ctr">
                        <a:lnSpc>
                          <a:spcPct val="115000"/>
                        </a:lnSpc>
                        <a:spcBef>
                          <a:spcPts val="1000"/>
                        </a:spcBef>
                        <a:spcAft>
                          <a:spcPts val="0"/>
                        </a:spcAft>
                      </a:pPr>
                      <a:r>
                        <a:rPr lang="es-ES" sz="2400" dirty="0" smtClean="0">
                          <a:effectLst/>
                          <a:latin typeface="Aharoni" pitchFamily="2" charset="-79"/>
                          <a:ea typeface="+mn-ea"/>
                          <a:cs typeface="Aharoni" pitchFamily="2" charset="-79"/>
                        </a:rPr>
                        <a:t>Impacto</a:t>
                      </a:r>
                      <a:r>
                        <a:rPr lang="es-ES" sz="2400" baseline="0" dirty="0" smtClean="0">
                          <a:effectLst/>
                          <a:latin typeface="Aharoni" pitchFamily="2" charset="-79"/>
                          <a:ea typeface="+mn-ea"/>
                          <a:cs typeface="Aharoni" pitchFamily="2" charset="-79"/>
                        </a:rPr>
                        <a:t> sobre el Negocio</a:t>
                      </a:r>
                      <a:endParaRPr lang="es-UY" sz="2400" dirty="0">
                        <a:effectLst/>
                        <a:latin typeface="Aharoni" pitchFamily="2" charset="-79"/>
                        <a:ea typeface="MS Mincho"/>
                        <a:cs typeface="Aharoni" pitchFamily="2" charset="-79"/>
                      </a:endParaRPr>
                    </a:p>
                  </a:txBody>
                  <a:tcPr marL="9525" marR="9525" marT="9527" marB="9527" anchor="ctr"/>
                </a:tc>
                <a:tc hMerge="1">
                  <a:txBody>
                    <a:bodyPr/>
                    <a:lstStyle/>
                    <a:p>
                      <a:endParaRPr lang="es-UY"/>
                    </a:p>
                  </a:txBody>
                  <a:tcPr/>
                </a:tc>
                <a:tc hMerge="1">
                  <a:txBody>
                    <a:bodyPr/>
                    <a:lstStyle/>
                    <a:p>
                      <a:endParaRPr lang="es-UY"/>
                    </a:p>
                  </a:txBody>
                  <a:tcPr/>
                </a:tc>
                <a:tc hMerge="1">
                  <a:txBody>
                    <a:bodyPr/>
                    <a:lstStyle/>
                    <a:p>
                      <a:endParaRPr lang="es-UY"/>
                    </a:p>
                  </a:txBody>
                  <a:tcPr/>
                </a:tc>
              </a:tr>
              <a:tr h="1438661">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Daño Financiero</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Daño a la Reputación</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No Conformidad</a:t>
                      </a:r>
                      <a:endParaRPr lang="es-UY" sz="2000" dirty="0">
                        <a:effectLst/>
                        <a:latin typeface="Aharoni" pitchFamily="2" charset="-79"/>
                        <a:ea typeface="MS Mincho"/>
                        <a:cs typeface="Aharoni" pitchFamily="2" charset="-79"/>
                      </a:endParaRPr>
                    </a:p>
                  </a:txBody>
                  <a:tcPr marL="9525" marR="9525" marT="9527" marB="9527" anchor="ctr"/>
                </a:tc>
                <a:tc>
                  <a:txBody>
                    <a:bodyPr/>
                    <a:lstStyle/>
                    <a:p>
                      <a:pPr algn="ctr">
                        <a:lnSpc>
                          <a:spcPct val="115000"/>
                        </a:lnSpc>
                        <a:spcBef>
                          <a:spcPts val="1000"/>
                        </a:spcBef>
                        <a:spcAft>
                          <a:spcPts val="0"/>
                        </a:spcAft>
                      </a:pPr>
                      <a:r>
                        <a:rPr lang="es-ES" sz="2000" dirty="0" smtClean="0">
                          <a:effectLst/>
                          <a:latin typeface="Aharoni" pitchFamily="2" charset="-79"/>
                          <a:cs typeface="Aharoni" pitchFamily="2" charset="-79"/>
                        </a:rPr>
                        <a:t>Violación de Privacidad</a:t>
                      </a:r>
                      <a:endParaRPr lang="es-UY" sz="2000" dirty="0">
                        <a:effectLst/>
                        <a:latin typeface="Aharoni" pitchFamily="2" charset="-79"/>
                        <a:ea typeface="MS Mincho"/>
                        <a:cs typeface="Aharoni" pitchFamily="2" charset="-79"/>
                      </a:endParaRPr>
                    </a:p>
                  </a:txBody>
                  <a:tcPr marL="9525" marR="9525" marT="9527" marB="9527" anchor="ctr"/>
                </a:tc>
              </a:tr>
              <a:tr h="383814">
                <a:tc>
                  <a:txBody>
                    <a:bodyPr/>
                    <a:lstStyle/>
                    <a:p>
                      <a:pPr algn="ctr">
                        <a:lnSpc>
                          <a:spcPct val="115000"/>
                        </a:lnSpc>
                        <a:spcBef>
                          <a:spcPts val="1000"/>
                        </a:spcBef>
                        <a:spcAft>
                          <a:spcPts val="0"/>
                        </a:spcAft>
                      </a:pPr>
                      <a:r>
                        <a:rPr lang="es-ES" sz="1800" dirty="0" smtClean="0">
                          <a:effectLst/>
                        </a:rPr>
                        <a:t>1</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smtClean="0">
                          <a:effectLst/>
                          <a:latin typeface="+mn-lt"/>
                          <a:ea typeface="+mn-ea"/>
                          <a:cs typeface="+mn-cs"/>
                        </a:rPr>
                        <a:t>2</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smtClean="0">
                          <a:effectLst/>
                        </a:rPr>
                        <a:t>1</a:t>
                      </a:r>
                      <a:endParaRPr lang="es-UY" sz="1800" dirty="0">
                        <a:effectLst/>
                        <a:latin typeface="Calibri"/>
                        <a:ea typeface="MS Mincho"/>
                        <a:cs typeface="Times New Roman"/>
                      </a:endParaRPr>
                    </a:p>
                  </a:txBody>
                  <a:tcPr marL="9525" marR="9525" marT="9527" marB="9527" anchor="ctr"/>
                </a:tc>
                <a:tc>
                  <a:txBody>
                    <a:bodyPr/>
                    <a:lstStyle/>
                    <a:p>
                      <a:pPr algn="ctr">
                        <a:lnSpc>
                          <a:spcPct val="115000"/>
                        </a:lnSpc>
                        <a:spcBef>
                          <a:spcPts val="1000"/>
                        </a:spcBef>
                        <a:spcAft>
                          <a:spcPts val="0"/>
                        </a:spcAft>
                      </a:pPr>
                      <a:r>
                        <a:rPr lang="es-ES" sz="1800" dirty="0" smtClean="0">
                          <a:effectLst/>
                        </a:rPr>
                        <a:t>5</a:t>
                      </a:r>
                      <a:endParaRPr lang="es-UY" sz="1800" dirty="0">
                        <a:effectLst/>
                        <a:latin typeface="Calibri"/>
                        <a:ea typeface="MS Mincho"/>
                        <a:cs typeface="Times New Roman"/>
                      </a:endParaRPr>
                    </a:p>
                  </a:txBody>
                  <a:tcPr marL="9525" marR="9525" marT="9527" marB="9527" anchor="ctr"/>
                </a:tc>
              </a:tr>
            </a:tbl>
          </a:graphicData>
        </a:graphic>
      </p:graphicFrame>
      <p:sp>
        <p:nvSpPr>
          <p:cNvPr id="2" name="Rectangle 1"/>
          <p:cNvSpPr/>
          <p:nvPr/>
        </p:nvSpPr>
        <p:spPr>
          <a:xfrm>
            <a:off x="1676400" y="2971800"/>
            <a:ext cx="609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Impacto Técnico Global = 7.25 (</a:t>
            </a:r>
            <a:r>
              <a:rPr lang="es-ES" sz="2400" b="1" dirty="0" smtClean="0">
                <a:solidFill>
                  <a:srgbClr val="FF0000"/>
                </a:solidFill>
              </a:rPr>
              <a:t>ALTO</a:t>
            </a:r>
            <a:r>
              <a:rPr lang="es-ES" sz="2400" b="1" dirty="0" smtClean="0"/>
              <a:t>)</a:t>
            </a:r>
          </a:p>
          <a:p>
            <a:pPr algn="ctr"/>
            <a:r>
              <a:rPr lang="es-ES" sz="2400" b="1" dirty="0" smtClean="0"/>
              <a:t>Impacto Global sobre el Negocio = 2.25 (</a:t>
            </a:r>
            <a:r>
              <a:rPr lang="es-ES" sz="2400" b="1" dirty="0" smtClean="0">
                <a:solidFill>
                  <a:srgbClr val="92D050"/>
                </a:solidFill>
              </a:rPr>
              <a:t>BAJO</a:t>
            </a:r>
            <a:r>
              <a:rPr lang="es-ES" sz="2400" b="1" dirty="0" smtClean="0"/>
              <a:t>)</a:t>
            </a:r>
            <a:endParaRPr lang="es-UY" sz="2400" b="1" dirty="0"/>
          </a:p>
        </p:txBody>
      </p:sp>
    </p:spTree>
    <p:extLst>
      <p:ext uri="{BB962C8B-B14F-4D97-AF65-F5344CB8AC3E}">
        <p14:creationId xmlns:p14="http://schemas.microsoft.com/office/powerpoint/2010/main" val="1381454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EDC7124-ED81-41A3-A9A8-E6D0A73ED302}" type="slidenum">
              <a:rPr lang="en-US"/>
              <a:pPr>
                <a:defRPr/>
              </a:pPr>
              <a:t>29</a:t>
            </a:fld>
            <a:endParaRPr lang="en-US"/>
          </a:p>
        </p:txBody>
      </p:sp>
      <p:sp>
        <p:nvSpPr>
          <p:cNvPr id="38915" name="Rectangle 2"/>
          <p:cNvSpPr>
            <a:spLocks noGrp="1" noChangeArrowheads="1"/>
          </p:cNvSpPr>
          <p:nvPr>
            <p:ph type="title"/>
          </p:nvPr>
        </p:nvSpPr>
        <p:spPr/>
        <p:txBody>
          <a:bodyPr/>
          <a:lstStyle/>
          <a:p>
            <a:pPr eaLnBrk="1" hangingPunct="1"/>
            <a:r>
              <a:rPr lang="en-US" b="1" dirty="0" err="1" smtClean="0"/>
              <a:t>Severidad</a:t>
            </a:r>
            <a:r>
              <a:rPr lang="en-US" b="1" dirty="0" smtClean="0"/>
              <a:t> del </a:t>
            </a:r>
            <a:r>
              <a:rPr lang="en-US" b="1" dirty="0" err="1" smtClean="0"/>
              <a:t>Riesgo</a:t>
            </a:r>
            <a:endParaRPr lang="en-US" b="1" dirty="0" smtClean="0"/>
          </a:p>
        </p:txBody>
      </p:sp>
      <p:sp>
        <p:nvSpPr>
          <p:cNvPr id="38916" name="Rectangle 3"/>
          <p:cNvSpPr>
            <a:spLocks noGrp="1" noChangeArrowheads="1"/>
          </p:cNvSpPr>
          <p:nvPr>
            <p:ph type="body" idx="1"/>
          </p:nvPr>
        </p:nvSpPr>
        <p:spPr>
          <a:xfrm>
            <a:off x="427039" y="1293813"/>
            <a:ext cx="8229600" cy="4830762"/>
          </a:xfrm>
        </p:spPr>
        <p:txBody>
          <a:bodyPr/>
          <a:lstStyle/>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p:txBody>
      </p:sp>
      <p:pic>
        <p:nvPicPr>
          <p:cNvPr id="3895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4800" t="44542" r="19619" b="38847"/>
          <a:stretch/>
        </p:blipFill>
        <p:spPr bwMode="auto">
          <a:xfrm>
            <a:off x="990601" y="2667000"/>
            <a:ext cx="7184571" cy="2095500"/>
          </a:xfrm>
          <a:prstGeom prst="rect">
            <a:avLst/>
          </a:prstGeom>
          <a:noFill/>
          <a:ln w="9525">
            <a:solidFill>
              <a:schemeClr val="tx1">
                <a:alpha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8517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295402"/>
            <a:ext cx="8305800" cy="4525963"/>
          </a:xfrm>
        </p:spPr>
        <p:txBody>
          <a:bodyPr>
            <a:normAutofit lnSpcReduction="10000"/>
          </a:bodyPr>
          <a:lstStyle/>
          <a:p>
            <a:pPr marL="0" indent="0">
              <a:buNone/>
              <a:defRPr/>
            </a:pPr>
            <a:r>
              <a:rPr lang="es-UY" dirty="0" smtClean="0"/>
              <a:t> </a:t>
            </a:r>
          </a:p>
          <a:p>
            <a:pPr>
              <a:defRPr/>
            </a:pPr>
            <a:r>
              <a:rPr lang="es-UY" dirty="0" smtClean="0"/>
              <a:t>Desarrollada al estilo OWASP.</a:t>
            </a:r>
          </a:p>
          <a:p>
            <a:pPr lvl="1">
              <a:defRPr/>
            </a:pPr>
            <a:r>
              <a:rPr lang="es-UY" dirty="0" smtClean="0"/>
              <a:t>Abierto</a:t>
            </a:r>
          </a:p>
          <a:p>
            <a:pPr lvl="1">
              <a:defRPr/>
            </a:pPr>
            <a:r>
              <a:rPr lang="es-UY" dirty="0" smtClean="0"/>
              <a:t>Colaborativo</a:t>
            </a:r>
          </a:p>
          <a:p>
            <a:pPr>
              <a:defRPr/>
            </a:pPr>
            <a:r>
              <a:rPr lang="es-UY" dirty="0" smtClean="0"/>
              <a:t> Está relacionada con otras Guías de OWASP.</a:t>
            </a:r>
          </a:p>
          <a:p>
            <a:pPr>
              <a:defRPr/>
            </a:pPr>
            <a:r>
              <a:rPr lang="es-UY" dirty="0"/>
              <a:t> </a:t>
            </a:r>
            <a:r>
              <a:rPr lang="es-UY" dirty="0" smtClean="0"/>
              <a:t>La metodología de </a:t>
            </a:r>
            <a:r>
              <a:rPr lang="es-UY" dirty="0" err="1" smtClean="0"/>
              <a:t>testing</a:t>
            </a:r>
            <a:r>
              <a:rPr lang="es-UY" dirty="0" smtClean="0"/>
              <a:t> definida es:</a:t>
            </a:r>
          </a:p>
          <a:p>
            <a:pPr lvl="1">
              <a:defRPr/>
            </a:pPr>
            <a:r>
              <a:rPr lang="es-UY" dirty="0" smtClean="0"/>
              <a:t>Consistente</a:t>
            </a:r>
          </a:p>
          <a:p>
            <a:pPr lvl="1">
              <a:defRPr/>
            </a:pPr>
            <a:r>
              <a:rPr lang="es-UY" dirty="0" smtClean="0"/>
              <a:t>Repetible</a:t>
            </a:r>
          </a:p>
          <a:p>
            <a:pPr lvl="1">
              <a:defRPr/>
            </a:pPr>
            <a:r>
              <a:rPr lang="es-UY" dirty="0" smtClean="0"/>
              <a:t>Calidad.</a:t>
            </a:r>
          </a:p>
          <a:p>
            <a:pPr marL="0" indent="0">
              <a:buFont typeface="Webdings" pitchFamily="18" charset="2"/>
              <a:buNone/>
              <a:defRPr/>
            </a:pPr>
            <a:endParaRPr lang="es-UY" dirty="0" smtClean="0"/>
          </a:p>
          <a:p>
            <a:pPr>
              <a:defRPr/>
            </a:pPr>
            <a:endParaRPr lang="es-UY" dirty="0" smtClean="0"/>
          </a:p>
        </p:txBody>
      </p:sp>
      <p:sp>
        <p:nvSpPr>
          <p:cNvPr id="5123" name="Title 1"/>
          <p:cNvSpPr>
            <a:spLocks noGrp="1"/>
          </p:cNvSpPr>
          <p:nvPr>
            <p:ph type="title"/>
          </p:nvPr>
        </p:nvSpPr>
        <p:spPr/>
        <p:txBody>
          <a:bodyPr/>
          <a:lstStyle/>
          <a:p>
            <a:r>
              <a:rPr lang="en-US" smtClean="0"/>
              <a:t>OWASP Testing Guide.</a:t>
            </a:r>
          </a:p>
        </p:txBody>
      </p:sp>
      <p:grpSp>
        <p:nvGrpSpPr>
          <p:cNvPr id="2" name="Group 1"/>
          <p:cNvGrpSpPr>
            <a:grpSpLocks/>
          </p:cNvGrpSpPr>
          <p:nvPr/>
        </p:nvGrpSpPr>
        <p:grpSpPr bwMode="auto">
          <a:xfrm>
            <a:off x="-152400" y="-35991"/>
            <a:ext cx="9296400" cy="8113193"/>
            <a:chOff x="838200" y="105298"/>
            <a:chExt cx="9296400" cy="8112388"/>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l="24535" t="14932" r="26144" b="16203"/>
            <a:stretch>
              <a:fillRect/>
            </a:stretch>
          </p:blipFill>
          <p:spPr bwMode="auto">
            <a:xfrm>
              <a:off x="838200" y="105298"/>
              <a:ext cx="9296400" cy="811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14587" y="6252557"/>
              <a:ext cx="7720013" cy="746284"/>
            </a:xfrm>
            <a:prstGeom prst="rect">
              <a:avLst/>
            </a:prstGeom>
            <a:noFill/>
          </p:spPr>
          <p:txBody>
            <a:bodyPr>
              <a:spAutoFit/>
            </a:bodyPr>
            <a:lstStyle/>
            <a:p>
              <a:pPr>
                <a:defRPr/>
              </a:pPr>
              <a:r>
                <a:rPr lang="en-US" sz="3200" b="1" dirty="0">
                  <a:latin typeface="Aharoni" pitchFamily="2" charset="-79"/>
                  <a:cs typeface="Aharoni" pitchFamily="2" charset="-79"/>
                </a:rPr>
                <a:t>We need a common vulnerability list</a:t>
              </a:r>
            </a:p>
            <a:p>
              <a:pPr>
                <a:defRPr/>
              </a:pPr>
              <a:r>
                <a:rPr lang="en-US" sz="1050" dirty="0">
                  <a:latin typeface="Aharoni" pitchFamily="2" charset="-79"/>
                  <a:cs typeface="Aharoni" pitchFamily="2" charset="-79"/>
                </a:rPr>
                <a:t>Ref.:OWASP_Testing_Guide_-_OWASP_Summit_2011</a:t>
              </a:r>
              <a:endParaRPr lang="es-UY" sz="1050" dirty="0">
                <a:latin typeface="Aharoni" pitchFamily="2" charset="-79"/>
                <a:cs typeface="Aharoni" pitchFamily="2" charset="-79"/>
              </a:endParaRPr>
            </a:p>
          </p:txBody>
        </p:sp>
      </p:grpSp>
    </p:spTree>
    <p:extLst>
      <p:ext uri="{BB962C8B-B14F-4D97-AF65-F5344CB8AC3E}">
        <p14:creationId xmlns:p14="http://schemas.microsoft.com/office/powerpoint/2010/main" val="607700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47C80AD-9A6B-4D5A-839B-70634BD6FFA1}" type="slidenum">
              <a:rPr lang="en-US"/>
              <a:pPr>
                <a:defRPr/>
              </a:pPr>
              <a:t>30</a:t>
            </a:fld>
            <a:endParaRPr lang="en-US"/>
          </a:p>
        </p:txBody>
      </p:sp>
      <p:sp>
        <p:nvSpPr>
          <p:cNvPr id="39939" name="Rectangle 2"/>
          <p:cNvSpPr>
            <a:spLocks noGrp="1" noChangeArrowheads="1"/>
          </p:cNvSpPr>
          <p:nvPr>
            <p:ph type="title"/>
          </p:nvPr>
        </p:nvSpPr>
        <p:spPr>
          <a:xfrm>
            <a:off x="4419600" y="228600"/>
            <a:ext cx="4724400" cy="715962"/>
          </a:xfrm>
        </p:spPr>
        <p:txBody>
          <a:bodyPr/>
          <a:lstStyle/>
          <a:p>
            <a:pPr eaLnBrk="1" hangingPunct="1"/>
            <a:r>
              <a:rPr lang="en-US" b="1" dirty="0" err="1" smtClean="0"/>
              <a:t>Decidiendo</a:t>
            </a:r>
            <a:r>
              <a:rPr lang="en-US" b="1" dirty="0" smtClean="0"/>
              <a:t> </a:t>
            </a:r>
            <a:r>
              <a:rPr lang="en-US" b="1" dirty="0" err="1" smtClean="0"/>
              <a:t>que</a:t>
            </a:r>
            <a:r>
              <a:rPr lang="en-US" b="1" dirty="0" smtClean="0"/>
              <a:t> </a:t>
            </a:r>
            <a:r>
              <a:rPr lang="en-US" b="1" dirty="0" err="1" smtClean="0"/>
              <a:t>arreglar</a:t>
            </a:r>
            <a:r>
              <a:rPr lang="en-US" b="1" dirty="0" smtClean="0"/>
              <a:t>…</a:t>
            </a:r>
            <a:r>
              <a:rPr lang="es-UY" b="1" dirty="0" smtClean="0">
                <a:solidFill>
                  <a:schemeClr val="tx1"/>
                </a:solidFill>
              </a:rPr>
              <a:t>                             </a:t>
            </a:r>
            <a:endParaRPr lang="en-US" b="1" dirty="0" smtClean="0"/>
          </a:p>
        </p:txBody>
      </p:sp>
      <p:sp>
        <p:nvSpPr>
          <p:cNvPr id="39940" name="Rectangle 3"/>
          <p:cNvSpPr>
            <a:spLocks noGrp="1" noChangeArrowheads="1"/>
          </p:cNvSpPr>
          <p:nvPr>
            <p:ph type="body" idx="1"/>
          </p:nvPr>
        </p:nvSpPr>
        <p:spPr>
          <a:xfrm>
            <a:off x="427039" y="1293813"/>
            <a:ext cx="8229600" cy="4830762"/>
          </a:xfrm>
        </p:spPr>
        <p:txBody>
          <a:bodyPr/>
          <a:lstStyle/>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p:txBody>
      </p:sp>
      <p:sp>
        <p:nvSpPr>
          <p:cNvPr id="6" name="Rounded Rectangle 5"/>
          <p:cNvSpPr/>
          <p:nvPr/>
        </p:nvSpPr>
        <p:spPr>
          <a:xfrm>
            <a:off x="2362200" y="2514600"/>
            <a:ext cx="3200400" cy="30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UY" b="1" dirty="0">
                <a:solidFill>
                  <a:schemeClr val="tx1"/>
                </a:solidFill>
              </a:rPr>
              <a:t>Lista Priorizada</a:t>
            </a:r>
          </a:p>
        </p:txBody>
      </p:sp>
      <p:sp>
        <p:nvSpPr>
          <p:cNvPr id="14" name="Rounded Rectangle 13"/>
          <p:cNvSpPr/>
          <p:nvPr/>
        </p:nvSpPr>
        <p:spPr>
          <a:xfrm>
            <a:off x="2062163" y="4311650"/>
            <a:ext cx="3810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UY" b="1" u="sng" dirty="0">
                <a:solidFill>
                  <a:schemeClr val="tx1"/>
                </a:solidFill>
              </a:rPr>
              <a:t>Como Regla General</a:t>
            </a:r>
            <a:r>
              <a:rPr lang="es-UY" b="1" dirty="0">
                <a:solidFill>
                  <a:schemeClr val="tx1"/>
                </a:solidFill>
              </a:rPr>
              <a:t>: Riesgos Severos PRIMERO…</a:t>
            </a:r>
          </a:p>
        </p:txBody>
      </p:sp>
      <p:cxnSp>
        <p:nvCxnSpPr>
          <p:cNvPr id="13" name="Straight Arrow Connector 12"/>
          <p:cNvCxnSpPr/>
          <p:nvPr/>
        </p:nvCxnSpPr>
        <p:spPr>
          <a:xfrm>
            <a:off x="3949700" y="3743327"/>
            <a:ext cx="0" cy="52387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9400" y="2819401"/>
            <a:ext cx="2286000" cy="923330"/>
          </a:xfrm>
          <a:prstGeom prst="rect">
            <a:avLst/>
          </a:prstGeom>
          <a:noFill/>
          <a:ln>
            <a:solidFill>
              <a:schemeClr val="accent1">
                <a:shade val="95000"/>
                <a:satMod val="105000"/>
              </a:schemeClr>
            </a:solidFill>
          </a:ln>
        </p:spPr>
        <p:txBody>
          <a:bodyPr>
            <a:spAutoFit/>
          </a:bodyPr>
          <a:lstStyle/>
          <a:p>
            <a:pPr marL="285750" indent="-285750">
              <a:buFont typeface="Arial" pitchFamily="34" charset="0"/>
              <a:buChar char="•"/>
              <a:defRPr/>
            </a:pPr>
            <a:r>
              <a:rPr lang="es-UY" i="1" dirty="0">
                <a:latin typeface="SimHei" pitchFamily="49" charset="-122"/>
                <a:ea typeface="SimHei" pitchFamily="49" charset="-122"/>
              </a:rPr>
              <a:t>Riesgos Altos</a:t>
            </a:r>
          </a:p>
          <a:p>
            <a:pPr marL="285750" indent="-285750">
              <a:buFont typeface="Arial" pitchFamily="34" charset="0"/>
              <a:buChar char="•"/>
              <a:defRPr/>
            </a:pPr>
            <a:r>
              <a:rPr lang="es-UY" i="1" dirty="0">
                <a:latin typeface="SimHei" pitchFamily="49" charset="-122"/>
                <a:ea typeface="SimHei" pitchFamily="49" charset="-122"/>
              </a:rPr>
              <a:t>Riesgos Medios</a:t>
            </a:r>
          </a:p>
          <a:p>
            <a:pPr marL="285750" indent="-285750">
              <a:buFont typeface="Arial" pitchFamily="34" charset="0"/>
              <a:buChar char="•"/>
              <a:defRPr/>
            </a:pPr>
            <a:r>
              <a:rPr lang="es-UY" i="1" dirty="0">
                <a:latin typeface="SimHei" pitchFamily="49" charset="-122"/>
                <a:ea typeface="SimHei" pitchFamily="49" charset="-122"/>
              </a:rPr>
              <a:t>Riesgos Severos</a:t>
            </a:r>
          </a:p>
        </p:txBody>
      </p:sp>
    </p:spTree>
    <p:extLst>
      <p:ext uri="{BB962C8B-B14F-4D97-AF65-F5344CB8AC3E}">
        <p14:creationId xmlns:p14="http://schemas.microsoft.com/office/powerpoint/2010/main" val="318658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F861FA3-9ED3-4249-920D-464A2080CF46}" type="slidenum">
              <a:rPr lang="en-US"/>
              <a:pPr>
                <a:defRPr/>
              </a:pPr>
              <a:t>31</a:t>
            </a:fld>
            <a:endParaRPr lang="en-US"/>
          </a:p>
        </p:txBody>
      </p:sp>
      <p:sp>
        <p:nvSpPr>
          <p:cNvPr id="41987" name="Rectangle 2"/>
          <p:cNvSpPr>
            <a:spLocks noGrp="1" noChangeArrowheads="1"/>
          </p:cNvSpPr>
          <p:nvPr>
            <p:ph type="title"/>
          </p:nvPr>
        </p:nvSpPr>
        <p:spPr/>
        <p:txBody>
          <a:bodyPr/>
          <a:lstStyle/>
          <a:p>
            <a:pPr eaLnBrk="1" hangingPunct="1"/>
            <a:r>
              <a:rPr lang="en-US" dirty="0" err="1" smtClean="0"/>
              <a:t>Ajustando</a:t>
            </a:r>
            <a:r>
              <a:rPr lang="en-US" dirty="0" smtClean="0"/>
              <a:t> </a:t>
            </a:r>
            <a:r>
              <a:rPr lang="en-US" dirty="0" err="1" smtClean="0"/>
              <a:t>tu</a:t>
            </a:r>
            <a:r>
              <a:rPr lang="en-US" dirty="0" smtClean="0"/>
              <a:t> </a:t>
            </a:r>
            <a:r>
              <a:rPr lang="en-US" dirty="0" err="1" smtClean="0"/>
              <a:t>modelo</a:t>
            </a:r>
            <a:r>
              <a:rPr lang="en-US" dirty="0" smtClean="0"/>
              <a:t> de </a:t>
            </a:r>
            <a:r>
              <a:rPr lang="en-US" dirty="0" err="1" smtClean="0"/>
              <a:t>valoración</a:t>
            </a:r>
            <a:endParaRPr lang="en-US" dirty="0" smtClean="0"/>
          </a:p>
        </p:txBody>
      </p:sp>
      <p:sp>
        <p:nvSpPr>
          <p:cNvPr id="41988" name="Rectangle 3"/>
          <p:cNvSpPr>
            <a:spLocks noGrp="1" noChangeArrowheads="1"/>
          </p:cNvSpPr>
          <p:nvPr>
            <p:ph type="body" idx="1"/>
          </p:nvPr>
        </p:nvSpPr>
        <p:spPr>
          <a:xfrm>
            <a:off x="427039" y="1874838"/>
            <a:ext cx="8229600" cy="4830762"/>
          </a:xfrm>
        </p:spPr>
        <p:txBody>
          <a:bodyPr/>
          <a:lstStyle/>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p:txBody>
      </p:sp>
      <p:sp>
        <p:nvSpPr>
          <p:cNvPr id="5" name="Rectangle 3"/>
          <p:cNvSpPr txBox="1">
            <a:spLocks noChangeArrowheads="1"/>
          </p:cNvSpPr>
          <p:nvPr/>
        </p:nvSpPr>
        <p:spPr bwMode="auto">
          <a:xfrm>
            <a:off x="468313" y="1874839"/>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buFont typeface="Webdings" pitchFamily="18" charset="2"/>
              <a:buNone/>
              <a:defRPr/>
            </a:pPr>
            <a:r>
              <a:rPr lang="en-US" dirty="0" smtClean="0"/>
              <a:t>	</a:t>
            </a:r>
          </a:p>
          <a:p>
            <a:pPr eaLnBrk="1" hangingPunct="1">
              <a:buFont typeface="Arial" pitchFamily="34" charset="0"/>
              <a:buChar char="•"/>
              <a:defRPr/>
            </a:pPr>
            <a:r>
              <a:rPr lang="en-US" dirty="0" err="1" smtClean="0"/>
              <a:t>Añadiendo</a:t>
            </a:r>
            <a:r>
              <a:rPr lang="en-US" dirty="0" smtClean="0"/>
              <a:t> </a:t>
            </a:r>
            <a:r>
              <a:rPr lang="en-US" dirty="0" err="1" smtClean="0"/>
              <a:t>Factores</a:t>
            </a:r>
            <a:r>
              <a:rPr lang="en-US" dirty="0" smtClean="0"/>
              <a:t>.</a:t>
            </a:r>
          </a:p>
          <a:p>
            <a:pPr marL="0" indent="0" eaLnBrk="1" hangingPunct="1">
              <a:buNone/>
              <a:defRPr/>
            </a:pPr>
            <a:endParaRPr lang="en-US" dirty="0" smtClean="0"/>
          </a:p>
          <a:p>
            <a:pPr eaLnBrk="1" hangingPunct="1">
              <a:buFont typeface="Arial" pitchFamily="34" charset="0"/>
              <a:buChar char="•"/>
              <a:defRPr/>
            </a:pPr>
            <a:r>
              <a:rPr lang="en-US" dirty="0" err="1" smtClean="0"/>
              <a:t>Personalizando</a:t>
            </a:r>
            <a:r>
              <a:rPr lang="en-US" dirty="0" smtClean="0"/>
              <a:t> </a:t>
            </a:r>
            <a:r>
              <a:rPr lang="en-US" dirty="0" err="1" smtClean="0"/>
              <a:t>opciones</a:t>
            </a:r>
            <a:r>
              <a:rPr lang="en-US" i="1" dirty="0" smtClean="0"/>
              <a:t>.</a:t>
            </a:r>
          </a:p>
          <a:p>
            <a:pPr eaLnBrk="1" hangingPunct="1">
              <a:buFont typeface="Arial" pitchFamily="34" charset="0"/>
              <a:buChar char="•"/>
              <a:defRPr/>
            </a:pPr>
            <a:endParaRPr lang="en-US" dirty="0" smtClean="0"/>
          </a:p>
          <a:p>
            <a:pPr eaLnBrk="1" hangingPunct="1">
              <a:buFont typeface="Arial" pitchFamily="34" charset="0"/>
              <a:buChar char="•"/>
              <a:defRPr/>
            </a:pPr>
            <a:r>
              <a:rPr lang="en-US" dirty="0" err="1" smtClean="0"/>
              <a:t>Ponderando</a:t>
            </a:r>
            <a:r>
              <a:rPr lang="en-US" dirty="0" smtClean="0"/>
              <a:t> </a:t>
            </a:r>
            <a:r>
              <a:rPr lang="en-US" dirty="0" err="1" smtClean="0"/>
              <a:t>factores</a:t>
            </a:r>
            <a:r>
              <a:rPr lang="en-US" dirty="0" smtClean="0"/>
              <a:t>.</a:t>
            </a:r>
          </a:p>
        </p:txBody>
      </p:sp>
    </p:spTree>
    <p:extLst>
      <p:ext uri="{BB962C8B-B14F-4D97-AF65-F5344CB8AC3E}">
        <p14:creationId xmlns:p14="http://schemas.microsoft.com/office/powerpoint/2010/main" val="280653293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F861FA3-9ED3-4249-920D-464A2080CF46}" type="slidenum">
              <a:rPr lang="en-US"/>
              <a:pPr>
                <a:defRPr/>
              </a:pPr>
              <a:t>32</a:t>
            </a:fld>
            <a:endParaRPr lang="en-US"/>
          </a:p>
        </p:txBody>
      </p:sp>
      <p:sp>
        <p:nvSpPr>
          <p:cNvPr id="41987" name="Rectangle 2"/>
          <p:cNvSpPr>
            <a:spLocks noGrp="1" noChangeArrowheads="1"/>
          </p:cNvSpPr>
          <p:nvPr>
            <p:ph type="title"/>
          </p:nvPr>
        </p:nvSpPr>
        <p:spPr/>
        <p:txBody>
          <a:bodyPr/>
          <a:lstStyle/>
          <a:p>
            <a:pPr eaLnBrk="1" hangingPunct="1"/>
            <a:r>
              <a:rPr lang="en-US" dirty="0" smtClean="0"/>
              <a:t>El </a:t>
            </a:r>
            <a:r>
              <a:rPr lang="en-US" dirty="0" err="1" smtClean="0"/>
              <a:t>Informe</a:t>
            </a:r>
            <a:r>
              <a:rPr lang="en-US" dirty="0" smtClean="0"/>
              <a:t> de </a:t>
            </a:r>
            <a:r>
              <a:rPr lang="en-US" dirty="0" err="1" smtClean="0"/>
              <a:t>Pruebas</a:t>
            </a:r>
            <a:endParaRPr lang="en-US" dirty="0" smtClean="0"/>
          </a:p>
        </p:txBody>
      </p:sp>
      <p:sp>
        <p:nvSpPr>
          <p:cNvPr id="41988" name="Rectangle 3"/>
          <p:cNvSpPr>
            <a:spLocks noGrp="1" noChangeArrowheads="1"/>
          </p:cNvSpPr>
          <p:nvPr>
            <p:ph type="body" idx="1"/>
          </p:nvPr>
        </p:nvSpPr>
        <p:spPr>
          <a:xfrm>
            <a:off x="427039" y="1874838"/>
            <a:ext cx="8229600" cy="4830762"/>
          </a:xfrm>
        </p:spPr>
        <p:txBody>
          <a:bodyPr/>
          <a:lstStyle/>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a:p>
            <a:pPr marL="457200" lvl="1" indent="0" eaLnBrk="1" hangingPunct="1">
              <a:buFont typeface="Webdings" pitchFamily="18" charset="2"/>
              <a:buNone/>
            </a:pPr>
            <a:endParaRPr lang="en-US" sz="2000" dirty="0" smtClean="0"/>
          </a:p>
        </p:txBody>
      </p:sp>
      <p:sp>
        <p:nvSpPr>
          <p:cNvPr id="5" name="Rectangle 3"/>
          <p:cNvSpPr txBox="1">
            <a:spLocks noChangeArrowheads="1"/>
          </p:cNvSpPr>
          <p:nvPr/>
        </p:nvSpPr>
        <p:spPr bwMode="auto">
          <a:xfrm>
            <a:off x="468313" y="1874839"/>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buFont typeface="Webdings" pitchFamily="18" charset="2"/>
              <a:buNone/>
              <a:defRPr/>
            </a:pPr>
            <a:r>
              <a:rPr lang="en-US" dirty="0" smtClean="0"/>
              <a:t>	</a:t>
            </a:r>
          </a:p>
          <a:p>
            <a:pPr eaLnBrk="1" hangingPunct="1">
              <a:buFont typeface="Arial" pitchFamily="34" charset="0"/>
              <a:buChar char="•"/>
              <a:defRPr/>
            </a:pPr>
            <a:r>
              <a:rPr lang="en-US" dirty="0" err="1" smtClean="0"/>
              <a:t>Secciones</a:t>
            </a:r>
            <a:r>
              <a:rPr lang="en-US" dirty="0" smtClean="0"/>
              <a:t> </a:t>
            </a:r>
            <a:r>
              <a:rPr lang="en-US" dirty="0" err="1" smtClean="0"/>
              <a:t>Recomendadas</a:t>
            </a:r>
            <a:r>
              <a:rPr lang="en-US" dirty="0" smtClean="0"/>
              <a:t>:</a:t>
            </a:r>
          </a:p>
          <a:p>
            <a:pPr marL="0" indent="0" eaLnBrk="1" hangingPunct="1">
              <a:buNone/>
              <a:defRPr/>
            </a:pPr>
            <a:endParaRPr lang="en-US" dirty="0" smtClean="0"/>
          </a:p>
          <a:p>
            <a:pPr lvl="1" eaLnBrk="1" hangingPunct="1">
              <a:buFont typeface="Arial" pitchFamily="34" charset="0"/>
              <a:buChar char="•"/>
              <a:defRPr/>
            </a:pPr>
            <a:r>
              <a:rPr lang="en-US" dirty="0" err="1" smtClean="0"/>
              <a:t>Resumen</a:t>
            </a:r>
            <a:r>
              <a:rPr lang="en-US" dirty="0" smtClean="0"/>
              <a:t> </a:t>
            </a:r>
            <a:r>
              <a:rPr lang="en-US" dirty="0" err="1" smtClean="0"/>
              <a:t>Ejecutivo</a:t>
            </a:r>
            <a:r>
              <a:rPr lang="en-US" i="1" dirty="0" smtClean="0"/>
              <a:t>.</a:t>
            </a:r>
          </a:p>
          <a:p>
            <a:pPr lvl="1" eaLnBrk="1" hangingPunct="1">
              <a:buFont typeface="Arial" pitchFamily="34" charset="0"/>
              <a:buChar char="•"/>
              <a:defRPr/>
            </a:pPr>
            <a:r>
              <a:rPr lang="en-US" dirty="0" err="1" smtClean="0"/>
              <a:t>Consideraciones</a:t>
            </a:r>
            <a:r>
              <a:rPr lang="en-US" dirty="0" smtClean="0"/>
              <a:t> </a:t>
            </a:r>
            <a:r>
              <a:rPr lang="en-US" dirty="0" err="1" smtClean="0"/>
              <a:t>Técnicas</a:t>
            </a:r>
            <a:r>
              <a:rPr lang="en-US" dirty="0" smtClean="0"/>
              <a:t> </a:t>
            </a:r>
            <a:r>
              <a:rPr lang="en-US" dirty="0" err="1" smtClean="0"/>
              <a:t>Generales</a:t>
            </a:r>
            <a:r>
              <a:rPr lang="en-US" dirty="0" smtClean="0"/>
              <a:t>.</a:t>
            </a:r>
          </a:p>
          <a:p>
            <a:pPr lvl="1" eaLnBrk="1" hangingPunct="1">
              <a:buFont typeface="Arial" pitchFamily="34" charset="0"/>
              <a:buChar char="•"/>
              <a:defRPr/>
            </a:pPr>
            <a:r>
              <a:rPr lang="en-US" dirty="0" err="1" smtClean="0"/>
              <a:t>Hallazgos</a:t>
            </a:r>
            <a:r>
              <a:rPr lang="en-US" dirty="0" smtClean="0"/>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86" t="50000" r="11563" b="20750"/>
          <a:stretch/>
        </p:blipFill>
        <p:spPr bwMode="auto">
          <a:xfrm>
            <a:off x="-41683" y="2209800"/>
            <a:ext cx="918568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97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tx1"/>
                </a:solidFill>
              </a:rPr>
              <a:t>y </a:t>
            </a:r>
            <a:r>
              <a:rPr lang="en-US" b="1" dirty="0" err="1" smtClean="0">
                <a:solidFill>
                  <a:schemeClr val="tx1"/>
                </a:solidFill>
              </a:rPr>
              <a:t>ya</a:t>
            </a:r>
            <a:r>
              <a:rPr lang="en-US" b="1" dirty="0" smtClean="0">
                <a:solidFill>
                  <a:schemeClr val="tx1"/>
                </a:solidFill>
              </a:rPr>
              <a:t> </a:t>
            </a:r>
            <a:r>
              <a:rPr lang="en-US" b="1" dirty="0" err="1" smtClean="0">
                <a:solidFill>
                  <a:schemeClr val="tx1"/>
                </a:solidFill>
              </a:rPr>
              <a:t>finalizando</a:t>
            </a:r>
            <a:r>
              <a:rPr lang="en-US" b="1" dirty="0" smtClean="0">
                <a:solidFill>
                  <a:schemeClr val="tx1"/>
                </a:solidFill>
              </a:rPr>
              <a:t>… la </a:t>
            </a:r>
            <a:r>
              <a:rPr lang="en-US" b="1" dirty="0" err="1" smtClean="0">
                <a:solidFill>
                  <a:schemeClr val="tx1"/>
                </a:solidFill>
              </a:rPr>
              <a:t>recomendación</a:t>
            </a:r>
            <a:r>
              <a:rPr lang="en-US" b="1" dirty="0" smtClean="0">
                <a:solidFill>
                  <a:schemeClr val="tx1"/>
                </a:solidFill>
              </a:rPr>
              <a:t> </a:t>
            </a:r>
            <a:r>
              <a:rPr lang="en-US" b="1" dirty="0" err="1" smtClean="0">
                <a:solidFill>
                  <a:schemeClr val="tx1"/>
                </a:solidFill>
              </a:rPr>
              <a:t>es</a:t>
            </a:r>
            <a:r>
              <a:rPr lang="en-US" b="1" dirty="0" smtClean="0">
                <a:solidFill>
                  <a:schemeClr val="tx1"/>
                </a:solidFill>
              </a:rPr>
              <a:t> </a:t>
            </a:r>
            <a:r>
              <a:rPr lang="en-US" b="1" dirty="0" err="1" smtClean="0">
                <a:solidFill>
                  <a:schemeClr val="tx1"/>
                </a:solidFill>
              </a:rPr>
              <a:t>entonces</a:t>
            </a:r>
            <a:r>
              <a:rPr lang="en-US" b="1" dirty="0" smtClean="0">
                <a:solidFill>
                  <a:schemeClr val="tx1"/>
                </a:solidFill>
              </a:rPr>
              <a:t>,  la </a:t>
            </a:r>
            <a:r>
              <a:rPr lang="en-US" b="1" dirty="0" err="1" smtClean="0">
                <a:solidFill>
                  <a:schemeClr val="tx1"/>
                </a:solidFill>
              </a:rPr>
              <a:t>adopción</a:t>
            </a:r>
            <a:r>
              <a:rPr lang="en-US" b="1" dirty="0" smtClean="0">
                <a:solidFill>
                  <a:schemeClr val="tx1"/>
                </a:solidFill>
              </a:rPr>
              <a:t> de </a:t>
            </a:r>
            <a:r>
              <a:rPr lang="en-US" b="1" dirty="0" err="1" smtClean="0">
                <a:solidFill>
                  <a:schemeClr val="tx1"/>
                </a:solidFill>
              </a:rPr>
              <a:t>esta</a:t>
            </a:r>
            <a:r>
              <a:rPr lang="en-US" b="1" dirty="0" smtClean="0">
                <a:solidFill>
                  <a:schemeClr val="tx1"/>
                </a:solidFill>
              </a:rPr>
              <a:t> </a:t>
            </a:r>
            <a:r>
              <a:rPr lang="en-US" b="1" dirty="0" err="1" smtClean="0">
                <a:solidFill>
                  <a:schemeClr val="tx1"/>
                </a:solidFill>
              </a:rPr>
              <a:t>guía</a:t>
            </a:r>
            <a:r>
              <a:rPr lang="en-US" b="1" dirty="0" smtClean="0">
                <a:solidFill>
                  <a:schemeClr val="tx1"/>
                </a:solidFill>
              </a:rPr>
              <a:t> en </a:t>
            </a:r>
            <a:r>
              <a:rPr lang="en-US" b="1" dirty="0" err="1" smtClean="0">
                <a:solidFill>
                  <a:schemeClr val="tx1"/>
                </a:solidFill>
              </a:rPr>
              <a:t>sus</a:t>
            </a:r>
            <a:r>
              <a:rPr lang="en-US" b="1" dirty="0" smtClean="0">
                <a:solidFill>
                  <a:schemeClr val="tx1"/>
                </a:solidFill>
              </a:rPr>
              <a:t> </a:t>
            </a:r>
            <a:r>
              <a:rPr lang="en-US" b="1" dirty="0" err="1" smtClean="0">
                <a:solidFill>
                  <a:schemeClr val="tx1"/>
                </a:solidFill>
              </a:rPr>
              <a:t>organizaciones</a:t>
            </a:r>
            <a:r>
              <a:rPr lang="en-US" b="1" dirty="0" smtClean="0">
                <a:solidFill>
                  <a:schemeClr val="tx1"/>
                </a:solidFill>
              </a:rPr>
              <a:t>; </a:t>
            </a:r>
            <a:r>
              <a:rPr lang="en-US" b="1" dirty="0" err="1" smtClean="0">
                <a:solidFill>
                  <a:schemeClr val="tx1"/>
                </a:solidFill>
              </a:rPr>
              <a:t>aunque</a:t>
            </a:r>
            <a:r>
              <a:rPr lang="en-US" b="1" dirty="0" smtClean="0">
                <a:solidFill>
                  <a:schemeClr val="tx1"/>
                </a:solidFill>
              </a:rPr>
              <a:t> </a:t>
            </a:r>
            <a:r>
              <a:rPr lang="en-US" b="1" dirty="0" err="1" smtClean="0">
                <a:solidFill>
                  <a:schemeClr val="tx1"/>
                </a:solidFill>
              </a:rPr>
              <a:t>ello</a:t>
            </a:r>
            <a:r>
              <a:rPr lang="en-US" b="1" dirty="0" smtClean="0">
                <a:solidFill>
                  <a:schemeClr val="tx1"/>
                </a:solidFill>
              </a:rPr>
              <a:t> </a:t>
            </a:r>
            <a:r>
              <a:rPr lang="en-US" b="1" dirty="0" err="1" smtClean="0">
                <a:solidFill>
                  <a:schemeClr val="tx1"/>
                </a:solidFill>
              </a:rPr>
              <a:t>implique</a:t>
            </a:r>
            <a:r>
              <a:rPr lang="en-US" b="1" dirty="0" smtClean="0">
                <a:solidFill>
                  <a:schemeClr val="tx1"/>
                </a:solidFill>
              </a:rPr>
              <a:t> </a:t>
            </a:r>
            <a:r>
              <a:rPr lang="en-US" b="1" dirty="0" err="1" smtClean="0">
                <a:solidFill>
                  <a:schemeClr val="tx1"/>
                </a:solidFill>
              </a:rPr>
              <a:t>que</a:t>
            </a:r>
            <a:r>
              <a:rPr lang="en-US" b="1" dirty="0" smtClean="0">
                <a:solidFill>
                  <a:schemeClr val="tx1"/>
                </a:solidFill>
              </a:rPr>
              <a:t> </a:t>
            </a:r>
            <a:r>
              <a:rPr lang="en-US" b="1" dirty="0" err="1" smtClean="0">
                <a:solidFill>
                  <a:schemeClr val="tx1"/>
                </a:solidFill>
              </a:rPr>
              <a:t>deban</a:t>
            </a:r>
            <a:r>
              <a:rPr lang="en-US" b="1" dirty="0" smtClean="0">
                <a:solidFill>
                  <a:schemeClr val="tx1"/>
                </a:solidFill>
              </a:rPr>
              <a:t> </a:t>
            </a:r>
            <a:r>
              <a:rPr lang="en-US" b="1" dirty="0" err="1" smtClean="0">
                <a:solidFill>
                  <a:schemeClr val="tx1"/>
                </a:solidFill>
              </a:rPr>
              <a:t>adaptarla</a:t>
            </a:r>
            <a:r>
              <a:rPr lang="en-US" b="1" dirty="0" smtClean="0">
                <a:solidFill>
                  <a:schemeClr val="tx1"/>
                </a:solidFill>
              </a:rPr>
              <a:t> de </a:t>
            </a:r>
            <a:r>
              <a:rPr lang="en-US" b="1" dirty="0" err="1" smtClean="0">
                <a:solidFill>
                  <a:schemeClr val="tx1"/>
                </a:solidFill>
              </a:rPr>
              <a:t>acuerdo</a:t>
            </a:r>
            <a:r>
              <a:rPr lang="en-US" b="1" dirty="0" smtClean="0">
                <a:solidFill>
                  <a:schemeClr val="tx1"/>
                </a:solidFill>
              </a:rPr>
              <a:t> a </a:t>
            </a:r>
            <a:r>
              <a:rPr lang="en-US" b="1" dirty="0" err="1" smtClean="0">
                <a:solidFill>
                  <a:schemeClr val="tx1"/>
                </a:solidFill>
              </a:rPr>
              <a:t>sus</a:t>
            </a:r>
            <a:r>
              <a:rPr lang="en-US" b="1" dirty="0" smtClean="0">
                <a:solidFill>
                  <a:schemeClr val="tx1"/>
                </a:solidFill>
              </a:rPr>
              <a:t> </a:t>
            </a:r>
            <a:r>
              <a:rPr lang="en-US" b="1" dirty="0" err="1" smtClean="0">
                <a:solidFill>
                  <a:schemeClr val="tx1"/>
                </a:solidFill>
              </a:rPr>
              <a:t>teconologías</a:t>
            </a:r>
            <a:r>
              <a:rPr lang="en-US" b="1" dirty="0" smtClean="0">
                <a:solidFill>
                  <a:schemeClr val="tx1"/>
                </a:solidFill>
              </a:rPr>
              <a:t>, </a:t>
            </a:r>
            <a:r>
              <a:rPr lang="en-US" b="1" dirty="0" err="1" smtClean="0">
                <a:solidFill>
                  <a:schemeClr val="tx1"/>
                </a:solidFill>
              </a:rPr>
              <a:t>procesos</a:t>
            </a:r>
            <a:r>
              <a:rPr lang="en-US" b="1" dirty="0" smtClean="0">
                <a:solidFill>
                  <a:schemeClr val="tx1"/>
                </a:solidFill>
              </a:rPr>
              <a:t> y </a:t>
            </a:r>
            <a:r>
              <a:rPr lang="en-US" b="1" dirty="0" err="1" smtClean="0">
                <a:solidFill>
                  <a:schemeClr val="tx1"/>
                </a:solidFill>
              </a:rPr>
              <a:t>estructura</a:t>
            </a:r>
            <a:r>
              <a:rPr lang="en-US" b="1" dirty="0" smtClean="0">
                <a:solidFill>
                  <a:schemeClr val="tx1"/>
                </a:solidFill>
              </a:rPr>
              <a:t> </a:t>
            </a:r>
            <a:r>
              <a:rPr lang="en-US" b="1" dirty="0" err="1" smtClean="0">
                <a:solidFill>
                  <a:schemeClr val="tx1"/>
                </a:solidFill>
              </a:rPr>
              <a:t>organizacional</a:t>
            </a:r>
            <a:r>
              <a:rPr lang="en-US" b="1" dirty="0" smtClean="0">
                <a:solidFill>
                  <a:schemeClr val="tx1"/>
                </a:solidFill>
              </a:rPr>
              <a:t>.</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MUCHAS GRACIAS POR SU VALIOSO TIEMPO!</a:t>
            </a:r>
            <a:r>
              <a:rPr lang="en-US" dirty="0" smtClean="0"/>
              <a:t>.</a:t>
            </a:r>
          </a:p>
        </p:txBody>
      </p:sp>
    </p:spTree>
    <p:extLst>
      <p:ext uri="{BB962C8B-B14F-4D97-AF65-F5344CB8AC3E}">
        <p14:creationId xmlns:p14="http://schemas.microsoft.com/office/powerpoint/2010/main" val="33564717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s-UY" smtClean="0"/>
              <a:t>Historia y Evolución</a:t>
            </a:r>
          </a:p>
        </p:txBody>
      </p:sp>
      <p:sp>
        <p:nvSpPr>
          <p:cNvPr id="6147" name="Content Placeholder 2"/>
          <p:cNvSpPr>
            <a:spLocks noGrp="1"/>
          </p:cNvSpPr>
          <p:nvPr>
            <p:ph idx="1"/>
          </p:nvPr>
        </p:nvSpPr>
        <p:spPr/>
        <p:txBody>
          <a:bodyPr/>
          <a:lstStyle/>
          <a:p>
            <a:endParaRPr lang="es-UY" smtClean="0"/>
          </a:p>
        </p:txBody>
      </p:sp>
      <p:sp>
        <p:nvSpPr>
          <p:cNvPr id="4" name="Slide Number Placeholder 3"/>
          <p:cNvSpPr>
            <a:spLocks noGrp="1"/>
          </p:cNvSpPr>
          <p:nvPr>
            <p:ph type="sldNum" sz="quarter" idx="10"/>
          </p:nvPr>
        </p:nvSpPr>
        <p:spPr/>
        <p:txBody>
          <a:bodyPr/>
          <a:lstStyle/>
          <a:p>
            <a:pPr>
              <a:defRPr/>
            </a:pPr>
            <a:fld id="{A7D8F6F0-AB72-46F2-BC5C-8E2A2FE54286}" type="slidenum">
              <a:rPr lang="en-US" smtClean="0"/>
              <a:pPr>
                <a:defRPr/>
              </a:pPr>
              <a:t>4</a:t>
            </a:fld>
            <a:endParaRPr lang="en-US"/>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558" t="29456" r="19003" b="17367"/>
          <a:stretch/>
        </p:blipFill>
        <p:spPr bwMode="auto">
          <a:xfrm>
            <a:off x="476251" y="1676400"/>
            <a:ext cx="8210551"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15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495800" y="198438"/>
            <a:ext cx="4724400" cy="715962"/>
          </a:xfrm>
        </p:spPr>
        <p:txBody>
          <a:bodyPr/>
          <a:lstStyle/>
          <a:p>
            <a:r>
              <a:rPr lang="es-UY" b="1" dirty="0" smtClean="0"/>
              <a:t>OWASP </a:t>
            </a:r>
            <a:r>
              <a:rPr lang="es-UY" b="1" dirty="0" err="1" smtClean="0"/>
              <a:t>Testing</a:t>
            </a:r>
            <a:r>
              <a:rPr lang="es-UY" b="1" dirty="0" smtClean="0"/>
              <a:t> Guide V4. </a:t>
            </a:r>
            <a:r>
              <a:rPr lang="es-UY" b="1" dirty="0" err="1" smtClean="0"/>
              <a:t>Release</a:t>
            </a:r>
            <a:r>
              <a:rPr lang="es-UY" b="1" dirty="0" smtClean="0"/>
              <a:t> en Revisión</a:t>
            </a:r>
          </a:p>
        </p:txBody>
      </p:sp>
      <p:sp>
        <p:nvSpPr>
          <p:cNvPr id="4" name="Slide Number Placeholder 3"/>
          <p:cNvSpPr>
            <a:spLocks noGrp="1"/>
          </p:cNvSpPr>
          <p:nvPr>
            <p:ph type="sldNum" sz="quarter" idx="10"/>
          </p:nvPr>
        </p:nvSpPr>
        <p:spPr/>
        <p:txBody>
          <a:bodyPr/>
          <a:lstStyle/>
          <a:p>
            <a:pPr>
              <a:defRPr/>
            </a:pPr>
            <a:fld id="{F6EDB59A-204D-40DA-BB8A-3D1449CE8098}" type="slidenum">
              <a:rPr lang="en-US" smtClean="0"/>
              <a:pPr>
                <a:defRPr/>
              </a:pPr>
              <a:t>5</a:t>
            </a:fld>
            <a:endParaRPr lang="en-US"/>
          </a:p>
        </p:txBody>
      </p:sp>
      <p:sp>
        <p:nvSpPr>
          <p:cNvPr id="7" name="Rectangle 3"/>
          <p:cNvSpPr txBox="1">
            <a:spLocks noChangeArrowheads="1"/>
          </p:cNvSpPr>
          <p:nvPr/>
        </p:nvSpPr>
        <p:spPr bwMode="auto">
          <a:xfrm>
            <a:off x="457200" y="1905002"/>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eaLnBrk="1" hangingPunct="1">
              <a:buFont typeface="Arial" pitchFamily="34" charset="0"/>
              <a:buChar char="•"/>
              <a:defRPr/>
            </a:pPr>
            <a:r>
              <a:rPr lang="en-US" sz="3200" u="sng" dirty="0" smtClean="0"/>
              <a:t>1 </a:t>
            </a:r>
            <a:r>
              <a:rPr lang="en-US" sz="3200" u="sng" dirty="0" err="1" smtClean="0"/>
              <a:t>Líder</a:t>
            </a:r>
            <a:r>
              <a:rPr lang="en-US" sz="3200" u="sng" dirty="0" smtClean="0"/>
              <a:t> </a:t>
            </a:r>
            <a:r>
              <a:rPr lang="en-US" sz="3200" u="sng" dirty="0"/>
              <a:t>del </a:t>
            </a:r>
            <a:r>
              <a:rPr lang="en-US" sz="3200" u="sng" dirty="0" err="1" smtClean="0"/>
              <a:t>Proyecto</a:t>
            </a:r>
            <a:endParaRPr lang="en-US" sz="3200" u="sng" dirty="0" smtClean="0"/>
          </a:p>
          <a:p>
            <a:pPr lvl="1" eaLnBrk="1" hangingPunct="1">
              <a:buFont typeface="Arial" pitchFamily="34" charset="0"/>
              <a:buChar char="•"/>
              <a:defRPr/>
            </a:pPr>
            <a:r>
              <a:rPr lang="en-US" sz="2400" dirty="0" err="1" smtClean="0"/>
              <a:t>Miembros</a:t>
            </a:r>
            <a:r>
              <a:rPr lang="en-US" sz="2400" dirty="0" smtClean="0"/>
              <a:t> </a:t>
            </a:r>
            <a:r>
              <a:rPr lang="en-US" sz="2400" dirty="0"/>
              <a:t>del </a:t>
            </a:r>
            <a:r>
              <a:rPr lang="en-US" sz="2400" dirty="0" err="1"/>
              <a:t>Proyecto</a:t>
            </a:r>
            <a:r>
              <a:rPr lang="en-US" sz="2400" dirty="0"/>
              <a:t>: </a:t>
            </a:r>
            <a:r>
              <a:rPr lang="en-US" sz="2400" dirty="0" err="1"/>
              <a:t>Más</a:t>
            </a:r>
            <a:r>
              <a:rPr lang="en-US" sz="2400" dirty="0"/>
              <a:t> de 30 </a:t>
            </a:r>
            <a:r>
              <a:rPr lang="en-US" sz="2400" dirty="0" err="1"/>
              <a:t>colaboradores</a:t>
            </a:r>
            <a:r>
              <a:rPr lang="en-US" sz="2400" dirty="0"/>
              <a:t> y </a:t>
            </a:r>
            <a:r>
              <a:rPr lang="en-US" sz="2400" dirty="0" err="1"/>
              <a:t>revisores</a:t>
            </a:r>
            <a:r>
              <a:rPr lang="en-US" sz="2400" dirty="0"/>
              <a:t>.</a:t>
            </a:r>
          </a:p>
          <a:p>
            <a:pPr eaLnBrk="1" hangingPunct="1">
              <a:buFont typeface="Arial" pitchFamily="34" charset="0"/>
              <a:buChar char="•"/>
              <a:defRPr/>
            </a:pPr>
            <a:r>
              <a:rPr lang="en-US" sz="3200" u="sng" dirty="0" err="1"/>
              <a:t>Alcance</a:t>
            </a:r>
            <a:r>
              <a:rPr lang="en-US" sz="3200" dirty="0"/>
              <a:t>: 50% </a:t>
            </a:r>
            <a:r>
              <a:rPr lang="en-US" sz="3200" dirty="0" err="1"/>
              <a:t>dedicado</a:t>
            </a:r>
            <a:r>
              <a:rPr lang="en-US" sz="3200" dirty="0"/>
              <a:t> a </a:t>
            </a:r>
            <a:r>
              <a:rPr lang="en-US" sz="3200" dirty="0" err="1"/>
              <a:t>completar</a:t>
            </a:r>
            <a:r>
              <a:rPr lang="en-US" sz="3200" dirty="0"/>
              <a:t> el </a:t>
            </a:r>
            <a:r>
              <a:rPr lang="en-US" sz="3200" dirty="0" err="1"/>
              <a:t>capítulo</a:t>
            </a:r>
            <a:r>
              <a:rPr lang="en-US" sz="3200" dirty="0"/>
              <a:t> y el </a:t>
            </a:r>
            <a:r>
              <a:rPr lang="en-US" sz="3200" dirty="0" err="1"/>
              <a:t>otro</a:t>
            </a:r>
            <a:r>
              <a:rPr lang="en-US" sz="3200" dirty="0"/>
              <a:t> 50 % de </a:t>
            </a:r>
            <a:r>
              <a:rPr lang="en-US" sz="3200" dirty="0" err="1"/>
              <a:t>revisión</a:t>
            </a:r>
            <a:r>
              <a:rPr lang="en-US" sz="3200" dirty="0"/>
              <a:t> </a:t>
            </a:r>
            <a:r>
              <a:rPr lang="en-US" sz="3200" dirty="0" err="1"/>
              <a:t>según</a:t>
            </a:r>
            <a:r>
              <a:rPr lang="en-US" sz="3200" dirty="0"/>
              <a:t> feedback.</a:t>
            </a:r>
          </a:p>
          <a:p>
            <a:pPr eaLnBrk="1" hangingPunct="1">
              <a:buFont typeface="Arial" pitchFamily="34" charset="0"/>
              <a:buChar char="•"/>
              <a:defRPr/>
            </a:pPr>
            <a:r>
              <a:rPr lang="en-US" sz="3200" u="sng" dirty="0" err="1"/>
              <a:t>Objetivos</a:t>
            </a:r>
            <a:r>
              <a:rPr lang="en-US" sz="3200" dirty="0"/>
              <a:t>:</a:t>
            </a:r>
          </a:p>
          <a:p>
            <a:pPr lvl="1" eaLnBrk="1" hangingPunct="1">
              <a:defRPr/>
            </a:pPr>
            <a:r>
              <a:rPr lang="en-US" dirty="0" err="1" smtClean="0"/>
              <a:t>Liberar</a:t>
            </a:r>
            <a:r>
              <a:rPr lang="en-US" dirty="0" smtClean="0"/>
              <a:t> </a:t>
            </a:r>
            <a:r>
              <a:rPr lang="en-US" dirty="0" err="1" smtClean="0"/>
              <a:t>una</a:t>
            </a:r>
            <a:r>
              <a:rPr lang="en-US" dirty="0" smtClean="0"/>
              <a:t> </a:t>
            </a:r>
            <a:r>
              <a:rPr lang="en-US" dirty="0" err="1" smtClean="0"/>
              <a:t>guía</a:t>
            </a:r>
            <a:r>
              <a:rPr lang="en-US" dirty="0" smtClean="0"/>
              <a:t> de </a:t>
            </a:r>
            <a:r>
              <a:rPr lang="en-US" dirty="0" err="1" smtClean="0"/>
              <a:t>calidad</a:t>
            </a:r>
            <a:r>
              <a:rPr lang="en-US" dirty="0" smtClean="0"/>
              <a:t>.</a:t>
            </a:r>
          </a:p>
          <a:p>
            <a:pPr lvl="1" eaLnBrk="1" hangingPunct="1">
              <a:defRPr/>
            </a:pPr>
            <a:r>
              <a:rPr lang="en-US" dirty="0" err="1" smtClean="0"/>
              <a:t>Crear</a:t>
            </a:r>
            <a:r>
              <a:rPr lang="en-US" dirty="0" smtClean="0"/>
              <a:t> </a:t>
            </a:r>
            <a:r>
              <a:rPr lang="en-US" dirty="0" err="1" smtClean="0"/>
              <a:t>concientizacion</a:t>
            </a:r>
            <a:r>
              <a:rPr lang="en-US" dirty="0" smtClean="0"/>
              <a:t> y </a:t>
            </a:r>
            <a:r>
              <a:rPr lang="en-US" dirty="0" err="1" smtClean="0"/>
              <a:t>adopción</a:t>
            </a:r>
            <a:r>
              <a:rPr lang="en-US" dirty="0" smtClean="0"/>
              <a:t> de la </a:t>
            </a:r>
            <a:r>
              <a:rPr lang="en-US" dirty="0" err="1" smtClean="0"/>
              <a:t>misma</a:t>
            </a:r>
            <a:r>
              <a:rPr lang="en-US" dirty="0" smtClean="0"/>
              <a:t>.</a:t>
            </a:r>
          </a:p>
          <a:p>
            <a:pPr marL="0" indent="0" eaLnBrk="1" hangingPunct="1">
              <a:buFont typeface="Webdings" pitchFamily="18" charset="2"/>
              <a:buNone/>
              <a:defRPr/>
            </a:pPr>
            <a:endParaRPr lang="en-US" dirty="0" smtClean="0"/>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55840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F5813D-A4C9-4D12-9C8F-E961AB644B6F}" type="slidenum">
              <a:rPr lang="en-US"/>
              <a:pPr>
                <a:defRPr/>
              </a:pPr>
              <a:t>6</a:t>
            </a:fld>
            <a:endParaRPr lang="en-US"/>
          </a:p>
        </p:txBody>
      </p:sp>
      <p:sp>
        <p:nvSpPr>
          <p:cNvPr id="8195" name="Rectangle 2"/>
          <p:cNvSpPr>
            <a:spLocks noGrp="1" noChangeArrowheads="1"/>
          </p:cNvSpPr>
          <p:nvPr>
            <p:ph type="title"/>
          </p:nvPr>
        </p:nvSpPr>
        <p:spPr/>
        <p:txBody>
          <a:bodyPr/>
          <a:lstStyle/>
          <a:p>
            <a:pPr eaLnBrk="1" hangingPunct="1"/>
            <a:r>
              <a:rPr lang="en-US" b="1" dirty="0" smtClean="0"/>
              <a:t>Los </a:t>
            </a:r>
            <a:r>
              <a:rPr lang="en-US" b="1" dirty="0" err="1" smtClean="0"/>
              <a:t>diferentes</a:t>
            </a:r>
            <a:r>
              <a:rPr lang="en-US" b="1" dirty="0" smtClean="0"/>
              <a:t> </a:t>
            </a:r>
            <a:r>
              <a:rPr lang="en-US" b="1" dirty="0" err="1" smtClean="0"/>
              <a:t>Capítulos</a:t>
            </a:r>
            <a:r>
              <a:rPr lang="en-US" b="1" dirty="0"/>
              <a:t>:</a:t>
            </a:r>
            <a:endParaRPr lang="en-US" b="1" dirty="0" smtClean="0"/>
          </a:p>
        </p:txBody>
      </p:sp>
      <p:sp>
        <p:nvSpPr>
          <p:cNvPr id="6148" name="Rectangle 3"/>
          <p:cNvSpPr>
            <a:spLocks noGrp="1" noChangeArrowheads="1"/>
          </p:cNvSpPr>
          <p:nvPr>
            <p:ph type="body" idx="1"/>
          </p:nvPr>
        </p:nvSpPr>
        <p:spPr>
          <a:xfrm>
            <a:off x="457200" y="1874839"/>
            <a:ext cx="8229600" cy="4525963"/>
          </a:xfrm>
        </p:spPr>
        <p:txBody>
          <a:bodyPr>
            <a:normAutofit lnSpcReduction="10000"/>
          </a:bodyPr>
          <a:lstStyle/>
          <a:p>
            <a:pPr eaLnBrk="1" hangingPunct="1">
              <a:defRPr/>
            </a:pPr>
            <a:r>
              <a:rPr lang="en-US" dirty="0" err="1" smtClean="0"/>
              <a:t>Introducción</a:t>
            </a:r>
            <a:r>
              <a:rPr lang="en-US" dirty="0" smtClean="0"/>
              <a:t>.</a:t>
            </a:r>
          </a:p>
          <a:p>
            <a:pPr eaLnBrk="1" hangingPunct="1">
              <a:defRPr/>
            </a:pPr>
            <a:r>
              <a:rPr lang="en-US" dirty="0" err="1" smtClean="0"/>
              <a:t>Entorno</a:t>
            </a:r>
            <a:r>
              <a:rPr lang="en-US" dirty="0" smtClean="0"/>
              <a:t> de </a:t>
            </a:r>
            <a:r>
              <a:rPr lang="en-US" dirty="0" err="1" smtClean="0"/>
              <a:t>Pruebas</a:t>
            </a:r>
            <a:r>
              <a:rPr lang="en-US" dirty="0" smtClean="0"/>
              <a:t> OWASP:</a:t>
            </a:r>
          </a:p>
          <a:p>
            <a:pPr lvl="1" eaLnBrk="1" hangingPunct="1">
              <a:defRPr/>
            </a:pPr>
            <a:r>
              <a:rPr lang="en-US" dirty="0" err="1" smtClean="0"/>
              <a:t>Técnicas</a:t>
            </a:r>
            <a:r>
              <a:rPr lang="en-US" dirty="0" smtClean="0"/>
              <a:t> y </a:t>
            </a:r>
            <a:r>
              <a:rPr lang="en-US" dirty="0" err="1" smtClean="0"/>
              <a:t>tareas</a:t>
            </a:r>
            <a:r>
              <a:rPr lang="en-US" dirty="0" smtClean="0"/>
              <a:t> en </a:t>
            </a:r>
            <a:r>
              <a:rPr lang="en-US" dirty="0" err="1" smtClean="0"/>
              <a:t>relación</a:t>
            </a:r>
            <a:r>
              <a:rPr lang="en-US" dirty="0" smtClean="0"/>
              <a:t> a </a:t>
            </a:r>
            <a:r>
              <a:rPr lang="en-US" dirty="0" err="1" smtClean="0"/>
              <a:t>las</a:t>
            </a:r>
            <a:r>
              <a:rPr lang="en-US" dirty="0" smtClean="0"/>
              <a:t> </a:t>
            </a:r>
            <a:r>
              <a:rPr lang="en-US" dirty="0" err="1" smtClean="0"/>
              <a:t>diferentes</a:t>
            </a:r>
            <a:r>
              <a:rPr lang="en-US" dirty="0" smtClean="0"/>
              <a:t> </a:t>
            </a:r>
            <a:r>
              <a:rPr lang="en-US" dirty="0" err="1" smtClean="0"/>
              <a:t>fases</a:t>
            </a:r>
            <a:r>
              <a:rPr lang="en-US" dirty="0" smtClean="0"/>
              <a:t> del SDLC.</a:t>
            </a:r>
          </a:p>
          <a:p>
            <a:pPr eaLnBrk="1" hangingPunct="1">
              <a:defRPr/>
            </a:pPr>
            <a:r>
              <a:rPr lang="en-US" dirty="0" err="1" smtClean="0"/>
              <a:t>Pruebas</a:t>
            </a:r>
            <a:r>
              <a:rPr lang="en-US" dirty="0" smtClean="0"/>
              <a:t> de </a:t>
            </a:r>
            <a:r>
              <a:rPr lang="en-US" dirty="0" err="1" smtClean="0"/>
              <a:t>Intrusión</a:t>
            </a:r>
            <a:r>
              <a:rPr lang="en-US" dirty="0" smtClean="0"/>
              <a:t> de </a:t>
            </a:r>
            <a:r>
              <a:rPr lang="en-US" dirty="0" err="1" smtClean="0"/>
              <a:t>Aplicaciones</a:t>
            </a:r>
            <a:r>
              <a:rPr lang="en-US" dirty="0" smtClean="0"/>
              <a:t> WEB.</a:t>
            </a:r>
          </a:p>
          <a:p>
            <a:pPr lvl="1">
              <a:defRPr/>
            </a:pPr>
            <a:r>
              <a:rPr lang="en-US" dirty="0" err="1"/>
              <a:t>Diferentes</a:t>
            </a:r>
            <a:r>
              <a:rPr lang="en-US" dirty="0"/>
              <a:t> </a:t>
            </a:r>
            <a:r>
              <a:rPr lang="en-US" dirty="0" err="1"/>
              <a:t>pruebas</a:t>
            </a:r>
            <a:r>
              <a:rPr lang="en-US" dirty="0"/>
              <a:t> </a:t>
            </a:r>
            <a:r>
              <a:rPr lang="en-US" dirty="0" err="1"/>
              <a:t>para</a:t>
            </a:r>
            <a:r>
              <a:rPr lang="en-US" dirty="0"/>
              <a:t> </a:t>
            </a:r>
            <a:r>
              <a:rPr lang="en-US" dirty="0" err="1"/>
              <a:t>Vulnerabilidades</a:t>
            </a:r>
            <a:r>
              <a:rPr lang="en-US" dirty="0"/>
              <a:t> </a:t>
            </a:r>
            <a:r>
              <a:rPr lang="en-US" dirty="0" err="1"/>
              <a:t>específicas</a:t>
            </a:r>
            <a:r>
              <a:rPr lang="en-US" dirty="0"/>
              <a:t>.</a:t>
            </a:r>
          </a:p>
          <a:p>
            <a:pPr eaLnBrk="1" hangingPunct="1">
              <a:defRPr/>
            </a:pPr>
            <a:r>
              <a:rPr lang="en-US" dirty="0" err="1" smtClean="0"/>
              <a:t>Valoración</a:t>
            </a:r>
            <a:r>
              <a:rPr lang="en-US" dirty="0" smtClean="0"/>
              <a:t> del </a:t>
            </a:r>
            <a:r>
              <a:rPr lang="en-US" dirty="0" err="1" smtClean="0"/>
              <a:t>Riesgo</a:t>
            </a:r>
            <a:r>
              <a:rPr lang="en-US" dirty="0" smtClean="0"/>
              <a:t> y </a:t>
            </a:r>
            <a:r>
              <a:rPr lang="en-US" dirty="0" err="1" smtClean="0"/>
              <a:t>Redacción</a:t>
            </a:r>
            <a:r>
              <a:rPr lang="en-US" dirty="0" smtClean="0"/>
              <a:t> de </a:t>
            </a:r>
            <a:r>
              <a:rPr lang="en-US" dirty="0" err="1" smtClean="0"/>
              <a:t>Informes</a:t>
            </a:r>
            <a:r>
              <a:rPr lang="en-US" dirty="0" smtClean="0"/>
              <a:t>.</a:t>
            </a:r>
          </a:p>
          <a:p>
            <a:pPr eaLnBrk="1" hangingPunct="1">
              <a:defRPr/>
            </a:pPr>
            <a:endParaRPr lang="en-US" dirty="0" smtClean="0"/>
          </a:p>
          <a:p>
            <a:pPr lvl="1" eaLnBrk="1" hangingPunct="1">
              <a:defRPr/>
            </a:pPr>
            <a:endParaRPr lang="en-US" dirty="0" smtClean="0"/>
          </a:p>
          <a:p>
            <a:pPr marL="0" indent="0" eaLnBrk="1" hangingPunct="1">
              <a:buFont typeface="Webdings" pitchFamily="18" charset="2"/>
              <a:buNone/>
              <a:defRPr/>
            </a:pPr>
            <a:endParaRPr lang="en-US" dirty="0" smtClean="0"/>
          </a:p>
          <a:p>
            <a:pPr marL="0" indent="0" eaLnBrk="1" hangingPunct="1">
              <a:buFont typeface="Webdings" pitchFamily="18" charset="2"/>
              <a:buNone/>
              <a:defRPr/>
            </a:pPr>
            <a:endParaRPr lang="en-US" dirty="0" smtClean="0"/>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6824772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F5813D-A4C9-4D12-9C8F-E961AB644B6F}" type="slidenum">
              <a:rPr lang="en-US"/>
              <a:pPr>
                <a:defRPr/>
              </a:pPr>
              <a:t>7</a:t>
            </a:fld>
            <a:endParaRPr lang="en-US"/>
          </a:p>
        </p:txBody>
      </p:sp>
      <p:sp>
        <p:nvSpPr>
          <p:cNvPr id="8195" name="Rectangle 2"/>
          <p:cNvSpPr>
            <a:spLocks noGrp="1" noChangeArrowheads="1"/>
          </p:cNvSpPr>
          <p:nvPr>
            <p:ph type="title"/>
          </p:nvPr>
        </p:nvSpPr>
        <p:spPr/>
        <p:txBody>
          <a:bodyPr/>
          <a:lstStyle/>
          <a:p>
            <a:pPr eaLnBrk="1" hangingPunct="1"/>
            <a:r>
              <a:rPr lang="en-US" b="1" dirty="0" err="1" smtClean="0"/>
              <a:t>Principios</a:t>
            </a:r>
            <a:r>
              <a:rPr lang="en-US" b="1" dirty="0" smtClean="0"/>
              <a:t> de la </a:t>
            </a:r>
            <a:r>
              <a:rPr lang="en-US" b="1" dirty="0" err="1" smtClean="0"/>
              <a:t>comprobación</a:t>
            </a:r>
            <a:r>
              <a:rPr lang="en-US" dirty="0" smtClean="0"/>
              <a:t>.</a:t>
            </a:r>
          </a:p>
        </p:txBody>
      </p:sp>
      <p:sp>
        <p:nvSpPr>
          <p:cNvPr id="6148" name="Rectangle 3"/>
          <p:cNvSpPr>
            <a:spLocks noGrp="1" noChangeArrowheads="1"/>
          </p:cNvSpPr>
          <p:nvPr>
            <p:ph type="body" idx="1"/>
          </p:nvPr>
        </p:nvSpPr>
        <p:spPr>
          <a:xfrm>
            <a:off x="457200" y="1905002"/>
            <a:ext cx="8229600" cy="4525963"/>
          </a:xfrm>
        </p:spPr>
        <p:txBody>
          <a:bodyPr>
            <a:normAutofit fontScale="92500" lnSpcReduction="20000"/>
          </a:bodyPr>
          <a:lstStyle/>
          <a:p>
            <a:pPr eaLnBrk="1" hangingPunct="1">
              <a:defRPr/>
            </a:pPr>
            <a:r>
              <a:rPr lang="en-US" dirty="0" smtClean="0"/>
              <a:t>No </a:t>
            </a:r>
            <a:r>
              <a:rPr lang="en-US" dirty="0" err="1" smtClean="0"/>
              <a:t>existe</a:t>
            </a:r>
            <a:r>
              <a:rPr lang="en-US" dirty="0" smtClean="0"/>
              <a:t> la </a:t>
            </a:r>
            <a:r>
              <a:rPr lang="en-US" dirty="0" err="1" smtClean="0"/>
              <a:t>bala</a:t>
            </a:r>
            <a:r>
              <a:rPr lang="en-US" dirty="0" smtClean="0"/>
              <a:t> de </a:t>
            </a:r>
            <a:r>
              <a:rPr lang="en-US" dirty="0" err="1" smtClean="0"/>
              <a:t>plata</a:t>
            </a:r>
            <a:r>
              <a:rPr lang="en-US" dirty="0" smtClean="0"/>
              <a:t>.</a:t>
            </a:r>
          </a:p>
          <a:p>
            <a:pPr marL="0" indent="0" eaLnBrk="1" hangingPunct="1">
              <a:buFont typeface="Webdings" pitchFamily="18" charset="2"/>
              <a:buNone/>
              <a:defRPr/>
            </a:pPr>
            <a:endParaRPr lang="en-US" dirty="0" smtClean="0"/>
          </a:p>
          <a:p>
            <a:pPr eaLnBrk="1" hangingPunct="1">
              <a:defRPr/>
            </a:pPr>
            <a:r>
              <a:rPr lang="en-US" dirty="0" err="1" smtClean="0"/>
              <a:t>Piensa</a:t>
            </a:r>
            <a:r>
              <a:rPr lang="en-US" dirty="0" smtClean="0"/>
              <a:t> </a:t>
            </a:r>
            <a:r>
              <a:rPr lang="en-US" dirty="0" err="1" smtClean="0"/>
              <a:t>estratégicamente</a:t>
            </a:r>
            <a:r>
              <a:rPr lang="en-US" dirty="0" smtClean="0"/>
              <a:t>, no </a:t>
            </a:r>
            <a:r>
              <a:rPr lang="en-US" dirty="0" err="1" smtClean="0"/>
              <a:t>tácticamente</a:t>
            </a:r>
            <a:r>
              <a:rPr lang="en-US" dirty="0" smtClean="0"/>
              <a:t>.</a:t>
            </a:r>
          </a:p>
          <a:p>
            <a:pPr marL="0" indent="0" eaLnBrk="1" hangingPunct="1">
              <a:buFont typeface="Webdings" pitchFamily="18" charset="2"/>
              <a:buNone/>
              <a:defRPr/>
            </a:pPr>
            <a:endParaRPr lang="en-US" dirty="0" smtClean="0"/>
          </a:p>
          <a:p>
            <a:pPr eaLnBrk="1" hangingPunct="1">
              <a:defRPr/>
            </a:pPr>
            <a:r>
              <a:rPr lang="en-US" dirty="0" smtClean="0"/>
              <a:t>SDLC </a:t>
            </a:r>
            <a:r>
              <a:rPr lang="en-US" dirty="0" err="1" smtClean="0"/>
              <a:t>es</a:t>
            </a:r>
            <a:r>
              <a:rPr lang="en-US" dirty="0" smtClean="0"/>
              <a:t> el Rey.</a:t>
            </a:r>
          </a:p>
          <a:p>
            <a:pPr marL="0" indent="0" eaLnBrk="1" hangingPunct="1">
              <a:buFont typeface="Webdings" pitchFamily="18" charset="2"/>
              <a:buNone/>
              <a:defRPr/>
            </a:pPr>
            <a:endParaRPr lang="en-US" dirty="0" smtClean="0"/>
          </a:p>
          <a:p>
            <a:pPr eaLnBrk="1" hangingPunct="1">
              <a:defRPr/>
            </a:pPr>
            <a:r>
              <a:rPr lang="en-US" dirty="0" err="1" smtClean="0"/>
              <a:t>Prueba</a:t>
            </a:r>
            <a:r>
              <a:rPr lang="en-US" dirty="0" smtClean="0"/>
              <a:t> pronto y </a:t>
            </a:r>
            <a:r>
              <a:rPr lang="en-US" dirty="0" err="1" smtClean="0"/>
              <a:t>prueba</a:t>
            </a:r>
            <a:r>
              <a:rPr lang="en-US" dirty="0" smtClean="0"/>
              <a:t> a menudo.</a:t>
            </a:r>
          </a:p>
          <a:p>
            <a:pPr marL="0" indent="0" eaLnBrk="1" hangingPunct="1">
              <a:buFont typeface="Webdings" pitchFamily="18" charset="2"/>
              <a:buNone/>
              <a:defRPr/>
            </a:pPr>
            <a:endParaRPr lang="en-US" dirty="0" smtClean="0"/>
          </a:p>
          <a:p>
            <a:pPr eaLnBrk="1" hangingPunct="1">
              <a:defRPr/>
            </a:pPr>
            <a:r>
              <a:rPr lang="en-US" dirty="0" err="1" smtClean="0"/>
              <a:t>Comprende</a:t>
            </a:r>
            <a:r>
              <a:rPr lang="en-US" dirty="0" smtClean="0"/>
              <a:t> el </a:t>
            </a:r>
            <a:r>
              <a:rPr lang="en-US" dirty="0" err="1" smtClean="0"/>
              <a:t>Alcance</a:t>
            </a:r>
            <a:r>
              <a:rPr lang="en-US" dirty="0" smtClean="0"/>
              <a:t> de la </a:t>
            </a:r>
            <a:r>
              <a:rPr lang="en-US" dirty="0" err="1" smtClean="0"/>
              <a:t>Seguridad</a:t>
            </a:r>
            <a:r>
              <a:rPr lang="en-US" dirty="0" smtClean="0"/>
              <a:t>.</a:t>
            </a:r>
          </a:p>
          <a:p>
            <a:pPr marL="0" indent="0" eaLnBrk="1" hangingPunct="1">
              <a:buFont typeface="Webdings" pitchFamily="18" charset="2"/>
              <a:buNone/>
              <a:defRPr/>
            </a:pPr>
            <a:endParaRPr lang="en-US" dirty="0" smtClean="0"/>
          </a:p>
          <a:p>
            <a:pPr marL="0" indent="0" eaLnBrk="1" hangingPunct="1">
              <a:buFont typeface="Webdings" pitchFamily="18" charset="2"/>
              <a:buNone/>
              <a:defRPr/>
            </a:pPr>
            <a:endParaRPr lang="en-US" dirty="0" smtClean="0"/>
          </a:p>
        </p:txBody>
      </p:sp>
      <p:grpSp>
        <p:nvGrpSpPr>
          <p:cNvPr id="9" name="Group 8"/>
          <p:cNvGrpSpPr/>
          <p:nvPr/>
        </p:nvGrpSpPr>
        <p:grpSpPr>
          <a:xfrm>
            <a:off x="2034150" y="2108653"/>
            <a:ext cx="4729987" cy="2651233"/>
            <a:chOff x="4648199" y="3444767"/>
            <a:chExt cx="4729985" cy="2803633"/>
          </a:xfrm>
        </p:grpSpPr>
        <p:sp>
          <p:nvSpPr>
            <p:cNvPr id="5" name="Rectangle 4"/>
            <p:cNvSpPr/>
            <p:nvPr/>
          </p:nvSpPr>
          <p:spPr>
            <a:xfrm>
              <a:off x="4648199" y="3444767"/>
              <a:ext cx="4729985" cy="2803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852363"/>
              <a:ext cx="1787882" cy="1963329"/>
            </a:xfrm>
            <a:prstGeom prst="rect">
              <a:avLst/>
            </a:prstGeom>
          </p:spPr>
        </p:pic>
        <p:sp>
          <p:nvSpPr>
            <p:cNvPr id="6" name="TextBox 5"/>
            <p:cNvSpPr txBox="1"/>
            <p:nvPr/>
          </p:nvSpPr>
          <p:spPr>
            <a:xfrm>
              <a:off x="6389865" y="4095750"/>
              <a:ext cx="2988318" cy="1464608"/>
            </a:xfrm>
            <a:prstGeom prst="rect">
              <a:avLst/>
            </a:prstGeom>
            <a:noFill/>
          </p:spPr>
          <p:txBody>
            <a:bodyPr wrap="none" rtlCol="0">
              <a:spAutoFit/>
            </a:bodyPr>
            <a:lstStyle/>
            <a:p>
              <a:r>
                <a:rPr lang="es-UY" sz="2800" dirty="0" smtClean="0"/>
                <a:t>La Seguridad es un </a:t>
              </a:r>
            </a:p>
            <a:p>
              <a:r>
                <a:rPr lang="es-UY" sz="2800" dirty="0"/>
                <a:t> </a:t>
              </a:r>
              <a:r>
                <a:rPr lang="es-UY" sz="2800" dirty="0" smtClean="0"/>
                <a:t>          </a:t>
              </a:r>
              <a:r>
                <a:rPr lang="es-UY" sz="2800" b="1" u="sng" dirty="0" smtClean="0">
                  <a:effectLst>
                    <a:outerShdw blurRad="38100" dist="38100" dir="2700000" algn="tl">
                      <a:srgbClr val="000000">
                        <a:alpha val="43137"/>
                      </a:srgbClr>
                    </a:outerShdw>
                  </a:effectLst>
                </a:rPr>
                <a:t>Proceso</a:t>
              </a:r>
              <a:r>
                <a:rPr lang="es-UY" sz="2800" dirty="0" smtClean="0"/>
                <a:t>, </a:t>
              </a:r>
            </a:p>
            <a:p>
              <a:r>
                <a:rPr lang="es-UY" sz="2800" dirty="0" smtClean="0"/>
                <a:t>     no un Producto.</a:t>
              </a:r>
              <a:endParaRPr lang="es-UY" sz="2800" dirty="0"/>
            </a:p>
          </p:txBody>
        </p:sp>
      </p:grpSp>
      <p:pic>
        <p:nvPicPr>
          <p:cNvPr id="1026" name="Picture 2" descr="vent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40" y="1676400"/>
            <a:ext cx="933244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71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19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nextCondLst>
                <p:cond evt="onClick" delay="0">
                  <p:tgtEl>
                    <p:spTgt spid="819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8C18AD-9D88-4A74-A95F-AD4E34DA1727}" type="slidenum">
              <a:rPr lang="en-US"/>
              <a:pPr>
                <a:defRPr/>
              </a:pPr>
              <a:t>8</a:t>
            </a:fld>
            <a:endParaRPr lang="en-US"/>
          </a:p>
        </p:txBody>
      </p:sp>
      <p:sp>
        <p:nvSpPr>
          <p:cNvPr id="9219" name="Rectangle 2"/>
          <p:cNvSpPr>
            <a:spLocks noGrp="1" noChangeArrowheads="1"/>
          </p:cNvSpPr>
          <p:nvPr>
            <p:ph type="title"/>
          </p:nvPr>
        </p:nvSpPr>
        <p:spPr/>
        <p:txBody>
          <a:bodyPr/>
          <a:lstStyle/>
          <a:p>
            <a:pPr eaLnBrk="1" hangingPunct="1"/>
            <a:r>
              <a:rPr lang="en-US" smtClean="0"/>
              <a:t>Principios de la comprobación cont. …</a:t>
            </a:r>
          </a:p>
        </p:txBody>
      </p:sp>
      <p:sp>
        <p:nvSpPr>
          <p:cNvPr id="6148" name="Rectangle 3"/>
          <p:cNvSpPr>
            <a:spLocks noGrp="1" noChangeArrowheads="1"/>
          </p:cNvSpPr>
          <p:nvPr>
            <p:ph type="body" idx="1"/>
          </p:nvPr>
        </p:nvSpPr>
        <p:spPr>
          <a:xfrm>
            <a:off x="457200" y="1874839"/>
            <a:ext cx="8229600" cy="4525963"/>
          </a:xfrm>
        </p:spPr>
        <p:txBody>
          <a:bodyPr>
            <a:normAutofit fontScale="92500" lnSpcReduction="20000"/>
          </a:bodyPr>
          <a:lstStyle/>
          <a:p>
            <a:pPr eaLnBrk="1" hangingPunct="1">
              <a:defRPr/>
            </a:pPr>
            <a:r>
              <a:rPr lang="en-US" dirty="0" err="1" smtClean="0"/>
              <a:t>Comprende</a:t>
            </a:r>
            <a:r>
              <a:rPr lang="en-US" dirty="0" smtClean="0"/>
              <a:t> el </a:t>
            </a:r>
            <a:r>
              <a:rPr lang="en-US" dirty="0" err="1" smtClean="0"/>
              <a:t>objeto</a:t>
            </a:r>
            <a:r>
              <a:rPr lang="en-US" dirty="0" smtClean="0"/>
              <a:t> de </a:t>
            </a:r>
            <a:r>
              <a:rPr lang="en-US" dirty="0" err="1" smtClean="0"/>
              <a:t>estudio</a:t>
            </a:r>
            <a:r>
              <a:rPr lang="en-US" dirty="0" smtClean="0"/>
              <a:t> (</a:t>
            </a:r>
            <a:r>
              <a:rPr lang="en-US" dirty="0" err="1" smtClean="0"/>
              <a:t>documentación</a:t>
            </a:r>
            <a:r>
              <a:rPr lang="en-US" dirty="0" smtClean="0"/>
              <a:t>) y </a:t>
            </a:r>
            <a:r>
              <a:rPr lang="en-US" dirty="0" err="1" smtClean="0"/>
              <a:t>utiliza</a:t>
            </a:r>
            <a:r>
              <a:rPr lang="en-US" dirty="0" smtClean="0"/>
              <a:t> </a:t>
            </a:r>
            <a:r>
              <a:rPr lang="en-US" dirty="0" err="1" smtClean="0"/>
              <a:t>las</a:t>
            </a:r>
            <a:r>
              <a:rPr lang="en-US" dirty="0" smtClean="0"/>
              <a:t> </a:t>
            </a:r>
            <a:r>
              <a:rPr lang="en-US" dirty="0" err="1" smtClean="0"/>
              <a:t>herramientas</a:t>
            </a:r>
            <a:r>
              <a:rPr lang="en-US" dirty="0" smtClean="0"/>
              <a:t> </a:t>
            </a:r>
            <a:r>
              <a:rPr lang="en-US" dirty="0" err="1" smtClean="0"/>
              <a:t>adecuadas</a:t>
            </a:r>
            <a:r>
              <a:rPr lang="en-US" dirty="0" smtClean="0"/>
              <a:t>.</a:t>
            </a:r>
          </a:p>
          <a:p>
            <a:pPr eaLnBrk="1" hangingPunct="1">
              <a:defRPr/>
            </a:pPr>
            <a:endParaRPr lang="en-US" dirty="0"/>
          </a:p>
          <a:p>
            <a:pPr eaLnBrk="1" hangingPunct="1">
              <a:defRPr/>
            </a:pPr>
            <a:r>
              <a:rPr lang="en-US" dirty="0" smtClean="0"/>
              <a:t>Lo </a:t>
            </a:r>
            <a:r>
              <a:rPr lang="en-US" dirty="0" err="1" smtClean="0"/>
              <a:t>importante</a:t>
            </a:r>
            <a:r>
              <a:rPr lang="en-US" dirty="0" smtClean="0"/>
              <a:t> </a:t>
            </a:r>
            <a:r>
              <a:rPr lang="en-US" dirty="0" err="1" smtClean="0"/>
              <a:t>está</a:t>
            </a:r>
            <a:r>
              <a:rPr lang="en-US" dirty="0" smtClean="0"/>
              <a:t> en los </a:t>
            </a:r>
            <a:r>
              <a:rPr lang="en-US" dirty="0" err="1" smtClean="0"/>
              <a:t>detalles</a:t>
            </a:r>
            <a:r>
              <a:rPr lang="en-US" dirty="0" smtClean="0"/>
              <a:t>.</a:t>
            </a:r>
          </a:p>
          <a:p>
            <a:pPr eaLnBrk="1" hangingPunct="1">
              <a:defRPr/>
            </a:pPr>
            <a:endParaRPr lang="en-US" dirty="0"/>
          </a:p>
          <a:p>
            <a:pPr eaLnBrk="1" hangingPunct="1">
              <a:defRPr/>
            </a:pPr>
            <a:r>
              <a:rPr lang="en-US" dirty="0" err="1" smtClean="0"/>
              <a:t>Usa</a:t>
            </a:r>
            <a:r>
              <a:rPr lang="en-US" dirty="0" smtClean="0"/>
              <a:t> el </a:t>
            </a:r>
            <a:r>
              <a:rPr lang="en-US" b="1" u="sng" dirty="0" err="1" smtClean="0"/>
              <a:t>código</a:t>
            </a:r>
            <a:r>
              <a:rPr lang="en-US" b="1" u="sng" dirty="0" smtClean="0"/>
              <a:t> </a:t>
            </a:r>
            <a:r>
              <a:rPr lang="en-US" b="1" u="sng" dirty="0" err="1" smtClean="0"/>
              <a:t>fuente</a:t>
            </a:r>
            <a:r>
              <a:rPr lang="en-US" b="1" u="sng" dirty="0" smtClean="0"/>
              <a:t> </a:t>
            </a:r>
            <a:r>
              <a:rPr lang="en-US" dirty="0" err="1" smtClean="0"/>
              <a:t>cuando</a:t>
            </a:r>
            <a:r>
              <a:rPr lang="en-US" dirty="0" smtClean="0"/>
              <a:t> </a:t>
            </a:r>
            <a:r>
              <a:rPr lang="en-US" dirty="0" err="1" smtClean="0"/>
              <a:t>esté</a:t>
            </a:r>
            <a:r>
              <a:rPr lang="en-US" dirty="0" smtClean="0"/>
              <a:t> </a:t>
            </a:r>
            <a:r>
              <a:rPr lang="en-US" dirty="0" err="1" smtClean="0"/>
              <a:t>disponible</a:t>
            </a:r>
            <a:r>
              <a:rPr lang="en-US" dirty="0" smtClean="0"/>
              <a:t>.</a:t>
            </a:r>
          </a:p>
          <a:p>
            <a:pPr eaLnBrk="1" hangingPunct="1">
              <a:defRPr/>
            </a:pPr>
            <a:endParaRPr lang="en-US" dirty="0"/>
          </a:p>
          <a:p>
            <a:pPr eaLnBrk="1" hangingPunct="1">
              <a:defRPr/>
            </a:pPr>
            <a:r>
              <a:rPr lang="en-US" dirty="0" err="1" smtClean="0"/>
              <a:t>Desarrolla</a:t>
            </a:r>
            <a:r>
              <a:rPr lang="en-US" dirty="0" smtClean="0"/>
              <a:t> </a:t>
            </a:r>
            <a:r>
              <a:rPr lang="en-US" b="1" u="sng" dirty="0" err="1"/>
              <a:t>M</a:t>
            </a:r>
            <a:r>
              <a:rPr lang="en-US" b="1" u="sng" dirty="0" err="1" smtClean="0"/>
              <a:t>étricas</a:t>
            </a:r>
            <a:r>
              <a:rPr lang="en-US" dirty="0" smtClean="0"/>
              <a:t>.</a:t>
            </a:r>
          </a:p>
          <a:p>
            <a:pPr marL="0" indent="0" eaLnBrk="1" hangingPunct="1">
              <a:buFont typeface="Webdings" pitchFamily="18" charset="2"/>
              <a:buNone/>
              <a:defRPr/>
            </a:pPr>
            <a:endParaRPr lang="en-US" dirty="0"/>
          </a:p>
          <a:p>
            <a:pPr eaLnBrk="1" hangingPunct="1">
              <a:defRPr/>
            </a:pPr>
            <a:r>
              <a:rPr lang="en-US" dirty="0" err="1" smtClean="0"/>
              <a:t>Documente</a:t>
            </a:r>
            <a:r>
              <a:rPr lang="en-US" dirty="0" smtClean="0"/>
              <a:t> los </a:t>
            </a:r>
            <a:r>
              <a:rPr lang="en-US" dirty="0" err="1" smtClean="0"/>
              <a:t>resultados</a:t>
            </a:r>
            <a:r>
              <a:rPr lang="en-US" dirty="0" smtClean="0"/>
              <a:t> de </a:t>
            </a:r>
            <a:r>
              <a:rPr lang="en-US" dirty="0" err="1" smtClean="0"/>
              <a:t>las</a:t>
            </a:r>
            <a:r>
              <a:rPr lang="en-US" dirty="0" smtClean="0"/>
              <a:t> </a:t>
            </a:r>
            <a:r>
              <a:rPr lang="en-US" dirty="0" err="1" smtClean="0"/>
              <a:t>pruebas</a:t>
            </a:r>
            <a:r>
              <a:rPr lang="en-US" dirty="0" smtClean="0"/>
              <a:t>.</a:t>
            </a:r>
          </a:p>
          <a:p>
            <a:pPr eaLnBrk="1" hangingPunct="1">
              <a:defRPr/>
            </a:pPr>
            <a:endParaRPr lang="en-US" dirty="0" smtClean="0"/>
          </a:p>
          <a:p>
            <a:pPr marL="0" indent="0" eaLnBrk="1" hangingPunct="1">
              <a:buNone/>
              <a:defRPr/>
            </a:pPr>
            <a:endParaRPr lang="en-US" dirty="0" smtClean="0"/>
          </a:p>
          <a:p>
            <a:pPr eaLnBrk="1" hangingPunct="1">
              <a:defRPr/>
            </a:pPr>
            <a:endParaRPr lang="en-US" dirty="0" smtClean="0"/>
          </a:p>
          <a:p>
            <a:pPr eaLnBrk="1" hangingPunct="1">
              <a:defRPr/>
            </a:pPr>
            <a:endParaRPr lang="en-US" dirty="0" smtClean="0"/>
          </a:p>
          <a:p>
            <a:pPr marL="0" indent="0" eaLnBrk="1" hangingPunct="1">
              <a:buFont typeface="Webdings" pitchFamily="18" charset="2"/>
              <a:buNone/>
              <a:defRPr/>
            </a:pPr>
            <a:endParaRPr lang="en-US" dirty="0" smtClean="0"/>
          </a:p>
        </p:txBody>
      </p:sp>
    </p:spTree>
    <p:extLst>
      <p:ext uri="{BB962C8B-B14F-4D97-AF65-F5344CB8AC3E}">
        <p14:creationId xmlns:p14="http://schemas.microsoft.com/office/powerpoint/2010/main" val="31680721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8A5D9D4-9FC9-414F-A19A-866A255E86BC}" type="slidenum">
              <a:rPr lang="en-US"/>
              <a:pPr>
                <a:defRPr/>
              </a:pPr>
              <a:t>9</a:t>
            </a:fld>
            <a:endParaRPr lang="en-US"/>
          </a:p>
        </p:txBody>
      </p:sp>
      <p:sp>
        <p:nvSpPr>
          <p:cNvPr id="10243" name="Rectangle 2"/>
          <p:cNvSpPr>
            <a:spLocks noGrp="1" noChangeArrowheads="1"/>
          </p:cNvSpPr>
          <p:nvPr>
            <p:ph type="title"/>
          </p:nvPr>
        </p:nvSpPr>
        <p:spPr/>
        <p:txBody>
          <a:bodyPr/>
          <a:lstStyle/>
          <a:p>
            <a:pPr eaLnBrk="1" hangingPunct="1"/>
            <a:r>
              <a:rPr lang="en-US" b="1" dirty="0" err="1" smtClean="0"/>
              <a:t>Técnicas</a:t>
            </a:r>
            <a:r>
              <a:rPr lang="en-US" b="1" dirty="0" smtClean="0"/>
              <a:t> de </a:t>
            </a:r>
            <a:r>
              <a:rPr lang="en-US" b="1" dirty="0" err="1" smtClean="0"/>
              <a:t>comprobación</a:t>
            </a:r>
            <a:r>
              <a:rPr lang="en-US" dirty="0"/>
              <a:t>.</a:t>
            </a:r>
            <a:endParaRPr lang="en-US" dirty="0" smtClean="0"/>
          </a:p>
        </p:txBody>
      </p:sp>
      <p:sp>
        <p:nvSpPr>
          <p:cNvPr id="6148" name="Rectangle 3"/>
          <p:cNvSpPr>
            <a:spLocks noGrp="1" noChangeArrowheads="1"/>
          </p:cNvSpPr>
          <p:nvPr>
            <p:ph type="body" idx="1"/>
          </p:nvPr>
        </p:nvSpPr>
        <p:spPr/>
        <p:txBody>
          <a:bodyPr>
            <a:normAutofit lnSpcReduction="10000"/>
          </a:bodyPr>
          <a:lstStyle/>
          <a:p>
            <a:pPr eaLnBrk="1" hangingPunct="1">
              <a:defRPr/>
            </a:pPr>
            <a:endParaRPr lang="en-US" dirty="0" smtClean="0"/>
          </a:p>
          <a:p>
            <a:pPr eaLnBrk="1" hangingPunct="1">
              <a:defRPr/>
            </a:pPr>
            <a:r>
              <a:rPr lang="en-US" u="sng" dirty="0" err="1" smtClean="0"/>
              <a:t>Inspecciones</a:t>
            </a:r>
            <a:r>
              <a:rPr lang="en-US" u="sng" dirty="0" smtClean="0"/>
              <a:t> y </a:t>
            </a:r>
            <a:r>
              <a:rPr lang="en-US" u="sng" dirty="0" err="1" smtClean="0"/>
              <a:t>Revisiones</a:t>
            </a:r>
            <a:r>
              <a:rPr lang="en-US" u="sng" dirty="0" smtClean="0"/>
              <a:t> </a:t>
            </a:r>
            <a:r>
              <a:rPr lang="en-US" u="sng" dirty="0" err="1" smtClean="0"/>
              <a:t>Manuales</a:t>
            </a:r>
            <a:r>
              <a:rPr lang="en-US" u="sng" dirty="0"/>
              <a:t> </a:t>
            </a:r>
            <a:r>
              <a:rPr lang="en-US" dirty="0" smtClean="0"/>
              <a:t>– </a:t>
            </a:r>
            <a:r>
              <a:rPr lang="en-US" dirty="0" err="1" smtClean="0"/>
              <a:t>Es</a:t>
            </a:r>
            <a:r>
              <a:rPr lang="en-US" dirty="0" smtClean="0"/>
              <a:t> </a:t>
            </a:r>
            <a:r>
              <a:rPr lang="en-US" dirty="0" err="1" smtClean="0"/>
              <a:t>una</a:t>
            </a:r>
            <a:r>
              <a:rPr lang="en-US" dirty="0" smtClean="0"/>
              <a:t> </a:t>
            </a:r>
            <a:r>
              <a:rPr lang="en-US" dirty="0" err="1" smtClean="0"/>
              <a:t>excelente</a:t>
            </a:r>
            <a:r>
              <a:rPr lang="en-US" dirty="0" smtClean="0"/>
              <a:t> </a:t>
            </a:r>
            <a:r>
              <a:rPr lang="en-US" dirty="0" err="1" smtClean="0"/>
              <a:t>práctica</a:t>
            </a:r>
            <a:r>
              <a:rPr lang="en-US" dirty="0" smtClean="0"/>
              <a:t> de </a:t>
            </a:r>
            <a:r>
              <a:rPr lang="en-US" dirty="0" err="1" smtClean="0"/>
              <a:t>verificación</a:t>
            </a:r>
            <a:r>
              <a:rPr lang="en-US" dirty="0" smtClean="0"/>
              <a:t> y </a:t>
            </a:r>
            <a:r>
              <a:rPr lang="en-US" dirty="0" err="1" smtClean="0"/>
              <a:t>puede</a:t>
            </a:r>
            <a:r>
              <a:rPr lang="en-US" dirty="0" smtClean="0"/>
              <a:t> </a:t>
            </a:r>
            <a:r>
              <a:rPr lang="en-US" dirty="0" err="1" smtClean="0"/>
              <a:t>considerarse</a:t>
            </a:r>
            <a:r>
              <a:rPr lang="en-US" dirty="0" smtClean="0"/>
              <a:t> </a:t>
            </a:r>
            <a:r>
              <a:rPr lang="en-US" dirty="0" err="1" smtClean="0"/>
              <a:t>como</a:t>
            </a:r>
            <a:r>
              <a:rPr lang="en-US" dirty="0" smtClean="0"/>
              <a:t> </a:t>
            </a:r>
            <a:r>
              <a:rPr lang="en-US" dirty="0" err="1" smtClean="0"/>
              <a:t>una</a:t>
            </a:r>
            <a:r>
              <a:rPr lang="en-US" dirty="0" smtClean="0"/>
              <a:t> de </a:t>
            </a:r>
            <a:r>
              <a:rPr lang="en-US" dirty="0" err="1" smtClean="0"/>
              <a:t>lás</a:t>
            </a:r>
            <a:r>
              <a:rPr lang="en-US" dirty="0" smtClean="0"/>
              <a:t> </a:t>
            </a:r>
            <a:r>
              <a:rPr lang="en-US" dirty="0" err="1" smtClean="0"/>
              <a:t>técnicas</a:t>
            </a:r>
            <a:r>
              <a:rPr lang="en-US" dirty="0" smtClean="0"/>
              <a:t> mas </a:t>
            </a:r>
            <a:r>
              <a:rPr lang="en-US" dirty="0" err="1" smtClean="0"/>
              <a:t>efectivas</a:t>
            </a:r>
            <a:r>
              <a:rPr lang="en-US" dirty="0" smtClean="0"/>
              <a:t> y </a:t>
            </a:r>
            <a:r>
              <a:rPr lang="en-US" dirty="0" err="1" smtClean="0"/>
              <a:t>eficaces</a:t>
            </a:r>
            <a:r>
              <a:rPr lang="en-US" dirty="0" smtClean="0"/>
              <a:t>.</a:t>
            </a:r>
          </a:p>
          <a:p>
            <a:pPr eaLnBrk="1" hangingPunct="1">
              <a:defRPr/>
            </a:pPr>
            <a:endParaRPr lang="en-US" dirty="0"/>
          </a:p>
          <a:p>
            <a:pPr eaLnBrk="1" hangingPunct="1">
              <a:defRPr/>
            </a:pPr>
            <a:r>
              <a:rPr lang="en-US" u="sng" dirty="0" err="1" smtClean="0"/>
              <a:t>Modelado</a:t>
            </a:r>
            <a:r>
              <a:rPr lang="en-US" u="sng" dirty="0" smtClean="0"/>
              <a:t> de </a:t>
            </a:r>
            <a:r>
              <a:rPr lang="en-US" u="sng" dirty="0" err="1" smtClean="0"/>
              <a:t>Amenazas</a:t>
            </a:r>
            <a:r>
              <a:rPr lang="en-US" dirty="0" smtClean="0"/>
              <a:t>. </a:t>
            </a:r>
            <a:r>
              <a:rPr lang="en-US" dirty="0" err="1" smtClean="0"/>
              <a:t>Permite</a:t>
            </a:r>
            <a:r>
              <a:rPr lang="en-US" dirty="0" smtClean="0"/>
              <a:t> </a:t>
            </a:r>
            <a:r>
              <a:rPr lang="en-US" dirty="0" err="1" smtClean="0"/>
              <a:t>desarrollar</a:t>
            </a:r>
            <a:r>
              <a:rPr lang="en-US" dirty="0" smtClean="0"/>
              <a:t> </a:t>
            </a:r>
            <a:r>
              <a:rPr lang="en-US" dirty="0" err="1" smtClean="0"/>
              <a:t>estrategias</a:t>
            </a:r>
            <a:r>
              <a:rPr lang="en-US" dirty="0" smtClean="0"/>
              <a:t> de </a:t>
            </a:r>
            <a:r>
              <a:rPr lang="en-US" dirty="0" err="1" smtClean="0"/>
              <a:t>mitigación</a:t>
            </a:r>
            <a:r>
              <a:rPr lang="en-US" dirty="0" smtClean="0"/>
              <a:t> </a:t>
            </a:r>
            <a:r>
              <a:rPr lang="en-US" dirty="0" err="1" smtClean="0"/>
              <a:t>para</a:t>
            </a:r>
            <a:r>
              <a:rPr lang="en-US" dirty="0" smtClean="0"/>
              <a:t> </a:t>
            </a:r>
            <a:r>
              <a:rPr lang="en-US" dirty="0" err="1" smtClean="0"/>
              <a:t>vulnerabilidades</a:t>
            </a:r>
            <a:r>
              <a:rPr lang="en-US" dirty="0" smtClean="0"/>
              <a:t> </a:t>
            </a:r>
            <a:r>
              <a:rPr lang="en-US" dirty="0" err="1" smtClean="0"/>
              <a:t>potenciales</a:t>
            </a:r>
            <a:r>
              <a:rPr lang="en-US" dirty="0" smtClean="0"/>
              <a:t>.</a:t>
            </a:r>
          </a:p>
          <a:p>
            <a:pPr eaLnBrk="1" hangingPunct="1">
              <a:defRPr/>
            </a:pPr>
            <a:endParaRPr lang="en-US" dirty="0"/>
          </a:p>
          <a:p>
            <a:pPr marL="0" indent="0" eaLnBrk="1" hangingPunct="1">
              <a:buFont typeface="Webdings" pitchFamily="18" charset="2"/>
              <a:buNone/>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marL="0" indent="0" eaLnBrk="1" hangingPunct="1">
              <a:buFont typeface="Webdings" pitchFamily="18" charset="2"/>
              <a:buNone/>
              <a:defRPr/>
            </a:pPr>
            <a:endParaRPr lang="en-US" dirty="0" smtClean="0"/>
          </a:p>
        </p:txBody>
      </p:sp>
      <p:sp>
        <p:nvSpPr>
          <p:cNvPr id="2" name="Rectangle 1"/>
          <p:cNvSpPr/>
          <p:nvPr/>
        </p:nvSpPr>
        <p:spPr>
          <a:xfrm>
            <a:off x="533400" y="1447800"/>
            <a:ext cx="7391400" cy="4743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u="sng" dirty="0" smtClean="0">
                <a:solidFill>
                  <a:schemeClr val="tx1"/>
                </a:solidFill>
              </a:rPr>
              <a:t>Ventajas (Inspecciones)</a:t>
            </a:r>
            <a:r>
              <a:rPr lang="es-ES" sz="2800" b="1" dirty="0" smtClean="0">
                <a:solidFill>
                  <a:schemeClr val="tx1"/>
                </a:solidFill>
              </a:rPr>
              <a:t>:</a:t>
            </a:r>
            <a:r>
              <a:rPr lang="es-ES" sz="2800" dirty="0" smtClean="0">
                <a:solidFill>
                  <a:schemeClr val="tx1"/>
                </a:solidFill>
              </a:rPr>
              <a:t> </a:t>
            </a:r>
            <a:endParaRPr lang="es-UY" sz="2800" dirty="0">
              <a:solidFill>
                <a:schemeClr val="tx1"/>
              </a:solidFill>
            </a:endParaRPr>
          </a:p>
          <a:p>
            <a:pPr lvl="0"/>
            <a:r>
              <a:rPr lang="es-ES" sz="2800" dirty="0">
                <a:solidFill>
                  <a:schemeClr val="tx1"/>
                </a:solidFill>
              </a:rPr>
              <a:t>No requiere tecnología de apoyo</a:t>
            </a:r>
            <a:endParaRPr lang="es-UY" sz="2800" dirty="0">
              <a:solidFill>
                <a:schemeClr val="tx1"/>
              </a:solidFill>
            </a:endParaRPr>
          </a:p>
          <a:p>
            <a:pPr lvl="0"/>
            <a:r>
              <a:rPr lang="es-ES" sz="2800" dirty="0">
                <a:solidFill>
                  <a:schemeClr val="tx1"/>
                </a:solidFill>
              </a:rPr>
              <a:t>Puede ser aplicada a una variedad de situaciones</a:t>
            </a:r>
            <a:endParaRPr lang="es-UY" sz="2800" dirty="0">
              <a:solidFill>
                <a:schemeClr val="tx1"/>
              </a:solidFill>
            </a:endParaRPr>
          </a:p>
          <a:p>
            <a:pPr lvl="0"/>
            <a:r>
              <a:rPr lang="es-ES" sz="2800" dirty="0">
                <a:solidFill>
                  <a:schemeClr val="tx1"/>
                </a:solidFill>
              </a:rPr>
              <a:t>Flexible </a:t>
            </a:r>
            <a:endParaRPr lang="es-UY" sz="2800" dirty="0">
              <a:solidFill>
                <a:schemeClr val="tx1"/>
              </a:solidFill>
            </a:endParaRPr>
          </a:p>
          <a:p>
            <a:pPr lvl="0"/>
            <a:r>
              <a:rPr lang="es-ES" sz="2800" dirty="0">
                <a:solidFill>
                  <a:schemeClr val="tx1"/>
                </a:solidFill>
              </a:rPr>
              <a:t>Fomenta el trabajo en equipo</a:t>
            </a:r>
            <a:endParaRPr lang="es-UY" sz="2800" dirty="0">
              <a:solidFill>
                <a:schemeClr val="tx1"/>
              </a:solidFill>
            </a:endParaRPr>
          </a:p>
          <a:p>
            <a:pPr lvl="0"/>
            <a:r>
              <a:rPr lang="es-ES" sz="2800" dirty="0">
                <a:solidFill>
                  <a:schemeClr val="tx1"/>
                </a:solidFill>
              </a:rPr>
              <a:t>Se aplica en una fase temprana del SDLC </a:t>
            </a:r>
            <a:endParaRPr lang="es-UY" sz="2800" dirty="0">
              <a:solidFill>
                <a:schemeClr val="tx1"/>
              </a:solidFill>
            </a:endParaRPr>
          </a:p>
          <a:p>
            <a:r>
              <a:rPr lang="es-ES" sz="2800" b="1" u="sng" dirty="0" smtClean="0">
                <a:solidFill>
                  <a:schemeClr val="tx1"/>
                </a:solidFill>
              </a:rPr>
              <a:t>Desventajas (Inspecciones)</a:t>
            </a:r>
            <a:r>
              <a:rPr lang="es-ES" sz="2800" b="1" dirty="0" smtClean="0">
                <a:solidFill>
                  <a:schemeClr val="tx1"/>
                </a:solidFill>
              </a:rPr>
              <a:t>:</a:t>
            </a:r>
            <a:r>
              <a:rPr lang="es-ES" sz="2800" dirty="0" smtClean="0">
                <a:solidFill>
                  <a:schemeClr val="tx1"/>
                </a:solidFill>
              </a:rPr>
              <a:t> </a:t>
            </a:r>
            <a:endParaRPr lang="es-UY" sz="2800" dirty="0">
              <a:solidFill>
                <a:schemeClr val="tx1"/>
              </a:solidFill>
            </a:endParaRPr>
          </a:p>
          <a:p>
            <a:pPr lvl="0"/>
            <a:r>
              <a:rPr lang="es-ES" sz="2800" dirty="0">
                <a:solidFill>
                  <a:schemeClr val="tx1"/>
                </a:solidFill>
              </a:rPr>
              <a:t>Puede consumir mucho tiempo</a:t>
            </a:r>
            <a:endParaRPr lang="es-UY" sz="2800" dirty="0">
              <a:solidFill>
                <a:schemeClr val="tx1"/>
              </a:solidFill>
            </a:endParaRPr>
          </a:p>
          <a:p>
            <a:pPr lvl="0"/>
            <a:r>
              <a:rPr lang="es-ES" sz="2800" dirty="0">
                <a:solidFill>
                  <a:schemeClr val="tx1"/>
                </a:solidFill>
              </a:rPr>
              <a:t>Material de apoyo no siempre disponible</a:t>
            </a:r>
            <a:endParaRPr lang="es-UY" sz="2800" dirty="0">
              <a:solidFill>
                <a:schemeClr val="tx1"/>
              </a:solidFill>
            </a:endParaRPr>
          </a:p>
          <a:p>
            <a:pPr lvl="0"/>
            <a:r>
              <a:rPr lang="es-ES" sz="2800" dirty="0">
                <a:solidFill>
                  <a:schemeClr val="tx1"/>
                </a:solidFill>
              </a:rPr>
              <a:t>Precisa de bastantes conocimientos, reflexión y competencia humana para ser efectiva</a:t>
            </a:r>
            <a:endParaRPr lang="es-UY" sz="2800" dirty="0">
              <a:solidFill>
                <a:schemeClr val="tx1"/>
              </a:solidFill>
            </a:endParaRPr>
          </a:p>
        </p:txBody>
      </p:sp>
      <p:sp>
        <p:nvSpPr>
          <p:cNvPr id="6" name="Rectangle 5"/>
          <p:cNvSpPr/>
          <p:nvPr/>
        </p:nvSpPr>
        <p:spPr>
          <a:xfrm>
            <a:off x="533400" y="1419225"/>
            <a:ext cx="7391400" cy="41338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u="sng" dirty="0" smtClean="0">
                <a:solidFill>
                  <a:schemeClr val="tx1"/>
                </a:solidFill>
              </a:rPr>
              <a:t>Ventajas (Modelado de Amenazas)</a:t>
            </a:r>
            <a:endParaRPr lang="es-UY" sz="2800" u="sng" dirty="0">
              <a:solidFill>
                <a:schemeClr val="tx1"/>
              </a:solidFill>
            </a:endParaRPr>
          </a:p>
          <a:p>
            <a:pPr lvl="0"/>
            <a:r>
              <a:rPr lang="es-ES" sz="2800" dirty="0">
                <a:solidFill>
                  <a:schemeClr val="tx1"/>
                </a:solidFill>
              </a:rPr>
              <a:t>Visión práctica del sistema desde el punto de vista de un atacante</a:t>
            </a:r>
            <a:endParaRPr lang="es-UY" sz="2800" dirty="0">
              <a:solidFill>
                <a:schemeClr val="tx1"/>
              </a:solidFill>
            </a:endParaRPr>
          </a:p>
          <a:p>
            <a:pPr lvl="0"/>
            <a:r>
              <a:rPr lang="es-ES" sz="2800" dirty="0">
                <a:solidFill>
                  <a:schemeClr val="tx1"/>
                </a:solidFill>
              </a:rPr>
              <a:t>Flexible </a:t>
            </a:r>
            <a:endParaRPr lang="es-UY" sz="2800" dirty="0">
              <a:solidFill>
                <a:schemeClr val="tx1"/>
              </a:solidFill>
            </a:endParaRPr>
          </a:p>
          <a:p>
            <a:pPr lvl="0"/>
            <a:r>
              <a:rPr lang="es-ES" sz="2800" dirty="0">
                <a:solidFill>
                  <a:schemeClr val="tx1"/>
                </a:solidFill>
              </a:rPr>
              <a:t>Se aplica en una fase temprana del SDLC  </a:t>
            </a:r>
            <a:endParaRPr lang="es-UY" sz="2800" dirty="0">
              <a:solidFill>
                <a:schemeClr val="tx1"/>
              </a:solidFill>
            </a:endParaRPr>
          </a:p>
          <a:p>
            <a:r>
              <a:rPr lang="es-ES" sz="2800" b="1" u="sng" dirty="0" smtClean="0">
                <a:solidFill>
                  <a:schemeClr val="tx1"/>
                </a:solidFill>
              </a:rPr>
              <a:t>Desventajas </a:t>
            </a:r>
            <a:r>
              <a:rPr lang="es-ES" sz="2800" b="1" u="sng" dirty="0">
                <a:solidFill>
                  <a:schemeClr val="tx1"/>
                </a:solidFill>
              </a:rPr>
              <a:t>(Modelado de Amenazas)</a:t>
            </a:r>
            <a:endParaRPr lang="es-UY" sz="2800" u="sng" dirty="0">
              <a:solidFill>
                <a:schemeClr val="tx1"/>
              </a:solidFill>
            </a:endParaRPr>
          </a:p>
          <a:p>
            <a:pPr lvl="0"/>
            <a:r>
              <a:rPr lang="es-ES" sz="2800" dirty="0" smtClean="0">
                <a:solidFill>
                  <a:schemeClr val="tx1"/>
                </a:solidFill>
              </a:rPr>
              <a:t>Nueva </a:t>
            </a:r>
            <a:r>
              <a:rPr lang="es-ES" sz="2800" dirty="0">
                <a:solidFill>
                  <a:schemeClr val="tx1"/>
                </a:solidFill>
              </a:rPr>
              <a:t>técnica, relativamente</a:t>
            </a:r>
            <a:endParaRPr lang="es-UY" sz="2800" dirty="0">
              <a:solidFill>
                <a:schemeClr val="tx1"/>
              </a:solidFill>
            </a:endParaRPr>
          </a:p>
          <a:p>
            <a:pPr lvl="0"/>
            <a:r>
              <a:rPr lang="es-ES" sz="2800" dirty="0" smtClean="0">
                <a:solidFill>
                  <a:schemeClr val="tx1"/>
                </a:solidFill>
              </a:rPr>
              <a:t>Buenos modelos </a:t>
            </a:r>
            <a:r>
              <a:rPr lang="es-ES" sz="2800" dirty="0">
                <a:solidFill>
                  <a:schemeClr val="tx1"/>
                </a:solidFill>
              </a:rPr>
              <a:t>de amenaza no </a:t>
            </a:r>
            <a:r>
              <a:rPr lang="es-ES" sz="2800" dirty="0" smtClean="0">
                <a:solidFill>
                  <a:schemeClr val="tx1"/>
                </a:solidFill>
              </a:rPr>
              <a:t>garantiza buen </a:t>
            </a:r>
            <a:r>
              <a:rPr lang="es-ES" sz="2800" dirty="0">
                <a:solidFill>
                  <a:schemeClr val="tx1"/>
                </a:solidFill>
              </a:rPr>
              <a:t>software </a:t>
            </a:r>
            <a:r>
              <a:rPr lang="es-ES" sz="2800" dirty="0" smtClean="0">
                <a:solidFill>
                  <a:schemeClr val="tx1"/>
                </a:solidFill>
              </a:rPr>
              <a:t>.</a:t>
            </a:r>
            <a:endParaRPr lang="es-UY" sz="2800" dirty="0">
              <a:solidFill>
                <a:schemeClr val="tx1"/>
              </a:solidFill>
            </a:endParaRPr>
          </a:p>
        </p:txBody>
      </p:sp>
    </p:spTree>
    <p:extLst>
      <p:ext uri="{BB962C8B-B14F-4D97-AF65-F5344CB8AC3E}">
        <p14:creationId xmlns:p14="http://schemas.microsoft.com/office/powerpoint/2010/main" val="3835857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24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nextCondLst>
                <p:cond evt="onClick" delay="0">
                  <p:tgtEl>
                    <p:spTgt spid="10243"/>
                  </p:tgtEl>
                </p:cond>
              </p:nextCondLst>
            </p:seq>
          </p:childTnLst>
        </p:cTn>
      </p:par>
    </p:tnLst>
    <p:bldLst>
      <p:bldP spid="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TotalTime>
  <Words>5626</Words>
  <Application>Microsoft Office PowerPoint</Application>
  <PresentationFormat>On-screen Show (4:3)</PresentationFormat>
  <Paragraphs>599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OWASP Testing Guide </vt:lpstr>
      <vt:lpstr>Bienvenidos al Proyecto de OWASP: Testing Guide!</vt:lpstr>
      <vt:lpstr>OWASP Testing Guide.</vt:lpstr>
      <vt:lpstr>Historia y Evolución</vt:lpstr>
      <vt:lpstr>OWASP Testing Guide V4. Release en Revisión</vt:lpstr>
      <vt:lpstr>Los diferentes Capítulos:</vt:lpstr>
      <vt:lpstr>Principios de la comprobación.</vt:lpstr>
      <vt:lpstr>Principios de la comprobación cont. …</vt:lpstr>
      <vt:lpstr>Técnicas de comprobación.</vt:lpstr>
      <vt:lpstr>Técnicas de comprobación.</vt:lpstr>
      <vt:lpstr>Enfoque Equilibrado</vt:lpstr>
      <vt:lpstr>Diferentes Fases</vt:lpstr>
      <vt:lpstr>Antes de empezar el desarrollo.</vt:lpstr>
      <vt:lpstr>Durante el Diseño y Definición.</vt:lpstr>
      <vt:lpstr>Durante el Desarrollo.</vt:lpstr>
      <vt:lpstr>Durante la Implementación.</vt:lpstr>
      <vt:lpstr>Fase 5 - Mantenimiento y Operaciones.</vt:lpstr>
      <vt:lpstr>Pruebas de intrusión de aplicaciones Web.</vt:lpstr>
      <vt:lpstr>Categorías.</vt:lpstr>
      <vt:lpstr>Ejemplo: Recopilación de Información.</vt:lpstr>
      <vt:lpstr>Redacción de Informes</vt:lpstr>
      <vt:lpstr>Metodología de Valoración de Riesgos  </vt:lpstr>
      <vt:lpstr>Pasos a seguir… </vt:lpstr>
      <vt:lpstr>Probabilidad de Ocurrencia - Factores</vt:lpstr>
      <vt:lpstr>Impacto - Factores</vt:lpstr>
      <vt:lpstr>Severidad del Riesgo</vt:lpstr>
      <vt:lpstr>Severidad del Riesgo (POG)</vt:lpstr>
      <vt:lpstr>Severidad del Riesgo (ITG)</vt:lpstr>
      <vt:lpstr>Severidad del Riesgo</vt:lpstr>
      <vt:lpstr>Decidiendo que arreglar…                             </vt:lpstr>
      <vt:lpstr>Ajustando tu modelo de valoración</vt:lpstr>
      <vt:lpstr>El Informe de Pruebas</vt:lpstr>
      <vt:lpstr>    y ya finalizando… la recomendación es entonces,  la adopción de esta guía en sus organizaciones; aunque ello implique que deban adaptarla de acuerdo a sus teconologías, procesos y estructura organizacional.  MUCHAS GRACIAS POR SU VALIOSO TIEMPO!.</vt:lpstr>
    </vt:vector>
  </TitlesOfParts>
  <Company>OWASP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Presentation Template</dc:title>
  <dc:creator>OWASP Foundation</dc:creator>
  <cp:lastModifiedBy>Paola Rodriguez</cp:lastModifiedBy>
  <cp:revision>443</cp:revision>
  <dcterms:created xsi:type="dcterms:W3CDTF">2012-03-30T06:23:37Z</dcterms:created>
  <dcterms:modified xsi:type="dcterms:W3CDTF">2013-05-06T12:48:29Z</dcterms:modified>
</cp:coreProperties>
</file>