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312" r:id="rId4"/>
    <p:sldId id="311" r:id="rId5"/>
    <p:sldId id="301" r:id="rId6"/>
    <p:sldId id="324" r:id="rId7"/>
    <p:sldId id="302" r:id="rId8"/>
    <p:sldId id="299" r:id="rId9"/>
    <p:sldId id="300" r:id="rId10"/>
    <p:sldId id="313" r:id="rId11"/>
    <p:sldId id="319" r:id="rId12"/>
    <p:sldId id="290" r:id="rId13"/>
    <p:sldId id="287" r:id="rId14"/>
    <p:sldId id="309" r:id="rId15"/>
    <p:sldId id="286" r:id="rId16"/>
    <p:sldId id="295" r:id="rId17"/>
    <p:sldId id="291" r:id="rId18"/>
    <p:sldId id="282" r:id="rId19"/>
    <p:sldId id="303" r:id="rId20"/>
    <p:sldId id="304" r:id="rId21"/>
    <p:sldId id="305" r:id="rId22"/>
    <p:sldId id="306" r:id="rId23"/>
    <p:sldId id="307" r:id="rId24"/>
    <p:sldId id="308" r:id="rId25"/>
    <p:sldId id="296" r:id="rId26"/>
    <p:sldId id="283" r:id="rId27"/>
    <p:sldId id="325" r:id="rId28"/>
    <p:sldId id="318" r:id="rId29"/>
    <p:sldId id="310" r:id="rId30"/>
    <p:sldId id="321" r:id="rId31"/>
    <p:sldId id="322" r:id="rId32"/>
    <p:sldId id="292" r:id="rId33"/>
    <p:sldId id="327" r:id="rId34"/>
    <p:sldId id="293" r:id="rId35"/>
    <p:sldId id="294" r:id="rId36"/>
    <p:sldId id="326" r:id="rId37"/>
    <p:sldId id="328" r:id="rId38"/>
    <p:sldId id="323" r:id="rId39"/>
    <p:sldId id="320" r:id="rId40"/>
    <p:sldId id="314" r:id="rId41"/>
    <p:sldId id="315" r:id="rId42"/>
    <p:sldId id="316" r:id="rId43"/>
    <p:sldId id="317" r:id="rId44"/>
    <p:sldId id="297" r:id="rId45"/>
    <p:sldId id="298" r:id="rId46"/>
    <p:sldId id="279" r:id="rId4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4CC"/>
    <a:srgbClr val="35759D"/>
    <a:srgbClr val="000000"/>
    <a:srgbClr val="78ADCD"/>
    <a:srgbClr val="03136A"/>
    <a:srgbClr val="35B19D"/>
    <a:srgbClr val="FFFF00"/>
    <a:srgbClr val="B3D3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5" autoAdjust="0"/>
    <p:restoredTop sz="87101" autoAdjust="0"/>
  </p:normalViewPr>
  <p:slideViewPr>
    <p:cSldViewPr>
      <p:cViewPr>
        <p:scale>
          <a:sx n="80" d="100"/>
          <a:sy n="80" d="100"/>
        </p:scale>
        <p:origin x="-107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US"/>
  <c:chart>
    <c:autoTitleDeleted val="1"/>
    <c:plotArea>
      <c:layout>
        <c:manualLayout>
          <c:layoutTarget val="inner"/>
          <c:xMode val="edge"/>
          <c:yMode val="edge"/>
          <c:x val="1.6666666666666701E-2"/>
          <c:y val="0.12820512820512819"/>
          <c:w val="0.96666666666666667"/>
          <c:h val="0.71800222087623522"/>
        </c:manualLayout>
      </c:layout>
      <c:barChart>
        <c:barDir val="col"/>
        <c:grouping val="clustered"/>
        <c:ser>
          <c:idx val="0"/>
          <c:order val="0"/>
          <c:tx>
            <c:strRef>
              <c:f>Sheet1!$B$1</c:f>
              <c:strCache>
                <c:ptCount val="1"/>
                <c:pt idx="0">
                  <c:v>Total Vulnerabilities Disclosed One Year After Release</c:v>
                </c:pt>
              </c:strCache>
            </c:strRef>
          </c:tx>
          <c:dPt>
            <c:idx val="0"/>
            <c:spPr>
              <a:gradFill rotWithShape="1">
                <a:gsLst>
                  <a:gs pos="50000">
                    <a:srgbClr val="DF8045">
                      <a:lumMod val="75000"/>
                    </a:srgbClr>
                  </a:gs>
                  <a:gs pos="100000">
                    <a:schemeClr val="tx1"/>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
            <c:spPr>
              <a:gradFill rotWithShape="1">
                <a:gsLst>
                  <a:gs pos="50000">
                    <a:srgbClr val="DF8045">
                      <a:lumMod val="75000"/>
                    </a:srgbClr>
                  </a:gs>
                  <a:gs pos="100000">
                    <a:schemeClr val="tx1"/>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2"/>
            <c:spPr>
              <a:gradFill>
                <a:gsLst>
                  <a:gs pos="90000">
                    <a:srgbClr val="7D3DA1">
                      <a:tint val="99000"/>
                      <a:shade val="65000"/>
                      <a:satMod val="155000"/>
                    </a:srgbClr>
                  </a:gs>
                  <a:gs pos="100000">
                    <a:srgbClr val="FFFFFF"/>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3"/>
            <c:spPr>
              <a:gradFill rotWithShape="1">
                <a:gsLst>
                  <a:gs pos="80000">
                    <a:srgbClr val="7D3DA1">
                      <a:tint val="99000"/>
                      <a:shade val="65000"/>
                      <a:satMod val="155000"/>
                    </a:srgbClr>
                  </a:gs>
                  <a:gs pos="100000">
                    <a:srgbClr val="FFFFFF"/>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dPt>
            <c:idx val="4"/>
            <c:spPr>
              <a:gradFill rotWithShape="1">
                <a:gsLst>
                  <a:gs pos="70000">
                    <a:srgbClr val="7D3DA1">
                      <a:tint val="99000"/>
                      <a:shade val="65000"/>
                      <a:satMod val="155000"/>
                    </a:srgbClr>
                  </a:gs>
                  <a:gs pos="100000">
                    <a:schemeClr val="tx1"/>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Pt>
          <c:cat>
            <c:strRef>
              <c:f>Sheet1!$A$2:$A$6</c:f>
              <c:strCache>
                <c:ptCount val="5"/>
                <c:pt idx="0">
                  <c:v>Windows XP</c:v>
                </c:pt>
                <c:pt idx="1">
                  <c:v>Windows Vista</c:v>
                </c:pt>
                <c:pt idx="2">
                  <c:v>OS I</c:v>
                </c:pt>
                <c:pt idx="3">
                  <c:v>OS II</c:v>
                </c:pt>
                <c:pt idx="4">
                  <c:v>OS III</c:v>
                </c:pt>
              </c:strCache>
            </c:strRef>
          </c:cat>
          <c:val>
            <c:numRef>
              <c:f>Sheet1!$B$2:$B$6</c:f>
              <c:numCache>
                <c:formatCode>General</c:formatCode>
                <c:ptCount val="5"/>
                <c:pt idx="0">
                  <c:v>119</c:v>
                </c:pt>
                <c:pt idx="1">
                  <c:v>66</c:v>
                </c:pt>
                <c:pt idx="2">
                  <c:v>400</c:v>
                </c:pt>
                <c:pt idx="3">
                  <c:v>242</c:v>
                </c:pt>
                <c:pt idx="4">
                  <c:v>157</c:v>
                </c:pt>
              </c:numCache>
            </c:numRef>
          </c:val>
        </c:ser>
        <c:dLbls>
          <c:showVal val="1"/>
        </c:dLbls>
        <c:axId val="215632128"/>
        <c:axId val="215650304"/>
      </c:barChart>
      <c:catAx>
        <c:axId val="215632128"/>
        <c:scaling>
          <c:orientation val="minMax"/>
        </c:scaling>
        <c:axPos val="b"/>
        <c:tickLblPos val="nextTo"/>
        <c:crossAx val="215650304"/>
        <c:crosses val="autoZero"/>
        <c:auto val="1"/>
        <c:lblAlgn val="ctr"/>
        <c:lblOffset val="100"/>
      </c:catAx>
      <c:valAx>
        <c:axId val="215650304"/>
        <c:scaling>
          <c:orientation val="minMax"/>
        </c:scaling>
        <c:delete val="1"/>
        <c:axPos val="l"/>
        <c:numFmt formatCode="General" sourceLinked="1"/>
        <c:tickLblPos val="none"/>
        <c:crossAx val="215632128"/>
        <c:crosses val="autoZero"/>
        <c:crossBetween val="between"/>
      </c:valAx>
    </c:plotArea>
    <c:plotVisOnly val="1"/>
  </c:chart>
  <c:spPr>
    <a:noFill/>
  </c:spPr>
  <c:txPr>
    <a:bodyPr/>
    <a:lstStyle/>
    <a:p>
      <a:pPr>
        <a:defRPr sz="1800">
          <a:effectLst>
            <a:outerShdw blurRad="38100" dist="38100" dir="2700000" algn="tl">
              <a:srgbClr val="000000">
                <a:alpha val="43137"/>
              </a:srgbClr>
            </a:outerShdw>
          </a:effectLst>
        </a:defRPr>
      </a:pPr>
      <a:endParaRPr lang="es-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US"/>
  <c:chart>
    <c:title>
      <c:tx>
        <c:rich>
          <a:bodyPr/>
          <a:lstStyle/>
          <a:p>
            <a:pPr>
              <a:defRPr/>
            </a:pPr>
            <a:r>
              <a:rPr lang="en-US" dirty="0" smtClean="0"/>
              <a:t>Vulnerabilities Fixed One Year After Release</a:t>
            </a:r>
            <a:endParaRPr lang="en-US" dirty="0"/>
          </a:p>
        </c:rich>
      </c:tx>
    </c:title>
    <c:plotArea>
      <c:layout/>
      <c:barChart>
        <c:barDir val="col"/>
        <c:grouping val="stacked"/>
        <c:ser>
          <c:idx val="0"/>
          <c:order val="0"/>
          <c:tx>
            <c:strRef>
              <c:f>Sheet1!$B$1</c:f>
              <c:strCache>
                <c:ptCount val="1"/>
                <c:pt idx="0">
                  <c:v>Medium</c:v>
                </c:pt>
              </c:strCache>
            </c:strRef>
          </c:tx>
          <c:spPr>
            <a:gradFill>
              <a:gsLst>
                <a:gs pos="80000">
                  <a:srgbClr val="DF8045">
                    <a:lumMod val="75000"/>
                  </a:srgbClr>
                </a:gs>
                <a:gs pos="100000">
                  <a:srgbClr val="FFFFFF"/>
                </a:gs>
              </a:gsLst>
              <a:lin ang="16200000" scaled="0"/>
            </a:gradFill>
          </c:spPr>
          <c:dPt>
            <c:idx val="0"/>
            <c:spPr>
              <a:gradFill rotWithShape="1">
                <a:gsLst>
                  <a:gs pos="80000">
                    <a:srgbClr val="DF8045">
                      <a:lumMod val="75000"/>
                    </a:srgbClr>
                  </a:gs>
                  <a:gs pos="100000">
                    <a:srgbClr val="FFFFFF"/>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dPt>
            <c:idx val="1"/>
            <c:spPr>
              <a:gradFill rotWithShape="1">
                <a:gsLst>
                  <a:gs pos="80000">
                    <a:srgbClr val="DF8045">
                      <a:lumMod val="75000"/>
                    </a:srgbClr>
                  </a:gs>
                  <a:gs pos="100000">
                    <a:srgbClr val="FFFFFF"/>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Pt>
          <c:cat>
            <c:strRef>
              <c:f>Sheet1!$A$2:$A$3</c:f>
              <c:strCache>
                <c:ptCount val="2"/>
                <c:pt idx="0">
                  <c:v>Internet Explorer 6</c:v>
                </c:pt>
                <c:pt idx="1">
                  <c:v>Internet Explorer 7</c:v>
                </c:pt>
              </c:strCache>
            </c:strRef>
          </c:cat>
          <c:val>
            <c:numRef>
              <c:f>Sheet1!$B$2:$B$3</c:f>
              <c:numCache>
                <c:formatCode>General</c:formatCode>
                <c:ptCount val="2"/>
                <c:pt idx="0">
                  <c:v>18</c:v>
                </c:pt>
                <c:pt idx="1">
                  <c:v>14</c:v>
                </c:pt>
              </c:numCache>
            </c:numRef>
          </c:val>
        </c:ser>
        <c:ser>
          <c:idx val="1"/>
          <c:order val="1"/>
          <c:tx>
            <c:strRef>
              <c:f>Sheet1!$C$1</c:f>
              <c:strCache>
                <c:ptCount val="1"/>
                <c:pt idx="0">
                  <c:v>High</c:v>
                </c:pt>
              </c:strCache>
            </c:strRef>
          </c:tx>
          <c:spPr>
            <a:gradFill rotWithShape="1">
              <a:gsLst>
                <a:gs pos="70000">
                  <a:srgbClr val="3497AE">
                    <a:tint val="99000"/>
                    <a:shade val="65000"/>
                    <a:satMod val="155000"/>
                  </a:srgbClr>
                </a:gs>
                <a:gs pos="100000">
                  <a:schemeClr val="tx1"/>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cat>
            <c:strRef>
              <c:f>Sheet1!$A$2:$A$3</c:f>
              <c:strCache>
                <c:ptCount val="2"/>
                <c:pt idx="0">
                  <c:v>Internet Explorer 6</c:v>
                </c:pt>
                <c:pt idx="1">
                  <c:v>Internet Explorer 7</c:v>
                </c:pt>
              </c:strCache>
            </c:strRef>
          </c:cat>
          <c:val>
            <c:numRef>
              <c:f>Sheet1!$C$2:$C$3</c:f>
              <c:numCache>
                <c:formatCode>General</c:formatCode>
                <c:ptCount val="2"/>
                <c:pt idx="0">
                  <c:v>8</c:v>
                </c:pt>
                <c:pt idx="1">
                  <c:v>3</c:v>
                </c:pt>
              </c:numCache>
            </c:numRef>
          </c:val>
        </c:ser>
        <c:dLbls>
          <c:showVal val="1"/>
        </c:dLbls>
        <c:overlap val="100"/>
        <c:axId val="216119552"/>
        <c:axId val="216129536"/>
      </c:barChart>
      <c:catAx>
        <c:axId val="216119552"/>
        <c:scaling>
          <c:orientation val="minMax"/>
        </c:scaling>
        <c:axPos val="b"/>
        <c:tickLblPos val="nextTo"/>
        <c:crossAx val="216129536"/>
        <c:crosses val="autoZero"/>
        <c:auto val="1"/>
        <c:lblAlgn val="ctr"/>
        <c:lblOffset val="100"/>
      </c:catAx>
      <c:valAx>
        <c:axId val="216129536"/>
        <c:scaling>
          <c:orientation val="minMax"/>
        </c:scaling>
        <c:delete val="1"/>
        <c:axPos val="l"/>
        <c:numFmt formatCode="General" sourceLinked="1"/>
        <c:tickLblPos val="none"/>
        <c:crossAx val="216119552"/>
        <c:crosses val="autoZero"/>
        <c:crossBetween val="between"/>
      </c:valAx>
    </c:plotArea>
    <c:legend>
      <c:legendPos val="t"/>
    </c:legend>
    <c:plotVisOnly val="1"/>
  </c:chart>
  <c:txPr>
    <a:bodyPr/>
    <a:lstStyle/>
    <a:p>
      <a:pPr>
        <a:defRPr sz="1800">
          <a:effectLst>
            <a:outerShdw blurRad="38100" dist="38100" dir="2700000" algn="tl">
              <a:srgbClr val="000000">
                <a:alpha val="43137"/>
              </a:srgbClr>
            </a:outerShdw>
          </a:effectLst>
        </a:defRPr>
      </a:pPr>
      <a:endParaRPr lang="es-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US"/>
  <c:chart>
    <c:title>
      <c:tx>
        <c:rich>
          <a:bodyPr/>
          <a:lstStyle/>
          <a:p>
            <a:pPr>
              <a:defRPr/>
            </a:pPr>
            <a:r>
              <a:rPr lang="en-US"/>
              <a:t>Vulnerabilities:</a:t>
            </a:r>
            <a:br>
              <a:rPr lang="en-US"/>
            </a:br>
            <a:r>
              <a:rPr lang="en-US"/>
              <a:t>Major Operating Systems versus Application Layer</a:t>
            </a:r>
          </a:p>
        </c:rich>
      </c:tx>
    </c:title>
    <c:plotArea>
      <c:layout/>
      <c:barChart>
        <c:barDir val="col"/>
        <c:grouping val="clustered"/>
        <c:ser>
          <c:idx val="0"/>
          <c:order val="0"/>
          <c:tx>
            <c:strRef>
              <c:f>Sheet1!$B$1</c:f>
              <c:strCache>
                <c:ptCount val="1"/>
                <c:pt idx="0">
                  <c:v>2004</c:v>
                </c:pt>
              </c:strCache>
            </c:strRef>
          </c:tx>
          <c:spPr>
            <a:gradFill rotWithShape="1">
              <a:gsLst>
                <a:gs pos="50000">
                  <a:srgbClr val="FFC000">
                    <a:lumMod val="75000"/>
                  </a:srgbClr>
                </a:gs>
                <a:gs pos="100000">
                  <a:schemeClr val="tx1"/>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cat>
            <c:numRef>
              <c:f>Sheet1!$A$2:$A$3</c:f>
              <c:numCache>
                <c:formatCode>General</c:formatCode>
                <c:ptCount val="2"/>
              </c:numCache>
            </c:numRef>
          </c:cat>
          <c:val>
            <c:numRef>
              <c:f>Sheet1!$B$2:$B$3</c:f>
              <c:numCache>
                <c:formatCode>General</c:formatCode>
                <c:ptCount val="2"/>
                <c:pt idx="0">
                  <c:v>480</c:v>
                </c:pt>
                <c:pt idx="1">
                  <c:v>2093</c:v>
                </c:pt>
              </c:numCache>
            </c:numRef>
          </c:val>
        </c:ser>
        <c:ser>
          <c:idx val="1"/>
          <c:order val="1"/>
          <c:tx>
            <c:strRef>
              <c:f>Sheet1!$C$1</c:f>
              <c:strCache>
                <c:ptCount val="1"/>
                <c:pt idx="0">
                  <c:v>2005</c:v>
                </c:pt>
              </c:strCache>
            </c:strRef>
          </c:tx>
          <c:spPr>
            <a:gradFill rotWithShape="1">
              <a:gsLst>
                <a:gs pos="50000">
                  <a:srgbClr val="3497AE">
                    <a:lumMod val="75000"/>
                  </a:srgbClr>
                </a:gs>
                <a:gs pos="100000">
                  <a:srgbClr val="FFFFFF"/>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cat>
            <c:numRef>
              <c:f>Sheet1!$A$2:$A$3</c:f>
              <c:numCache>
                <c:formatCode>General</c:formatCode>
                <c:ptCount val="2"/>
              </c:numCache>
            </c:numRef>
          </c:cat>
          <c:val>
            <c:numRef>
              <c:f>Sheet1!$C$2:$C$3</c:f>
              <c:numCache>
                <c:formatCode>General</c:formatCode>
                <c:ptCount val="2"/>
                <c:pt idx="0">
                  <c:v>578</c:v>
                </c:pt>
                <c:pt idx="1">
                  <c:v>4069</c:v>
                </c:pt>
              </c:numCache>
            </c:numRef>
          </c:val>
        </c:ser>
        <c:ser>
          <c:idx val="2"/>
          <c:order val="2"/>
          <c:tx>
            <c:strRef>
              <c:f>Sheet1!$D$1</c:f>
              <c:strCache>
                <c:ptCount val="1"/>
                <c:pt idx="0">
                  <c:v>2006</c:v>
                </c:pt>
              </c:strCache>
            </c:strRef>
          </c:tx>
          <c:spPr>
            <a:gradFill rotWithShape="1">
              <a:gsLst>
                <a:gs pos="50000">
                  <a:srgbClr val="DF8045">
                    <a:lumMod val="75000"/>
                  </a:srgbClr>
                </a:gs>
                <a:gs pos="100000">
                  <a:srgbClr val="FFFFFF"/>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cat>
            <c:numRef>
              <c:f>Sheet1!$A$2:$A$3</c:f>
              <c:numCache>
                <c:formatCode>General</c:formatCode>
                <c:ptCount val="2"/>
              </c:numCache>
            </c:numRef>
          </c:cat>
          <c:val>
            <c:numRef>
              <c:f>Sheet1!$D$2:$D$3</c:f>
              <c:numCache>
                <c:formatCode>General</c:formatCode>
                <c:ptCount val="2"/>
                <c:pt idx="0">
                  <c:v>504</c:v>
                </c:pt>
                <c:pt idx="1">
                  <c:v>6099</c:v>
                </c:pt>
              </c:numCache>
            </c:numRef>
          </c:val>
        </c:ser>
        <c:dLbls>
          <c:showVal val="1"/>
        </c:dLbls>
        <c:axId val="36228096"/>
        <c:axId val="36233984"/>
      </c:barChart>
      <c:catAx>
        <c:axId val="36228096"/>
        <c:scaling>
          <c:orientation val="minMax"/>
        </c:scaling>
        <c:axPos val="b"/>
        <c:numFmt formatCode="General" sourceLinked="1"/>
        <c:tickLblPos val="nextTo"/>
        <c:crossAx val="36233984"/>
        <c:crosses val="autoZero"/>
        <c:auto val="1"/>
        <c:lblAlgn val="ctr"/>
        <c:lblOffset val="100"/>
      </c:catAx>
      <c:valAx>
        <c:axId val="36233984"/>
        <c:scaling>
          <c:orientation val="minMax"/>
        </c:scaling>
        <c:delete val="1"/>
        <c:axPos val="l"/>
        <c:numFmt formatCode="General" sourceLinked="1"/>
        <c:tickLblPos val="none"/>
        <c:crossAx val="36228096"/>
        <c:crosses val="autoZero"/>
        <c:crossBetween val="between"/>
      </c:valAx>
      <c:spPr>
        <a:noFill/>
        <a:ln w="25400">
          <a:noFill/>
        </a:ln>
      </c:spPr>
    </c:plotArea>
    <c:plotVisOnly val="1"/>
  </c:chart>
  <c:txPr>
    <a:bodyPr/>
    <a:lstStyle/>
    <a:p>
      <a:pPr>
        <a:defRPr sz="1800">
          <a:effectLst>
            <a:outerShdw blurRad="38100" dist="38100" dir="2700000" algn="tl">
              <a:srgbClr val="000000">
                <a:alpha val="43137"/>
              </a:srgbClr>
            </a:outerShdw>
          </a:effectLst>
        </a:defRPr>
      </a:pPr>
      <a:endParaRPr lang="es-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US"/>
  <c:chart>
    <c:title>
      <c:txPr>
        <a:bodyPr/>
        <a:lstStyle/>
        <a:p>
          <a:pPr>
            <a:defRPr>
              <a:effectLst>
                <a:outerShdw blurRad="38100" dist="38100" dir="2700000" algn="tl">
                  <a:srgbClr val="000000">
                    <a:alpha val="43137"/>
                  </a:srgbClr>
                </a:outerShdw>
              </a:effectLst>
            </a:defRPr>
          </a:pPr>
          <a:endParaRPr lang="es-US"/>
        </a:p>
      </c:txPr>
    </c:title>
    <c:view3D>
      <c:rotX val="75"/>
      <c:rotY val="52"/>
      <c:perspective val="30"/>
    </c:view3D>
    <c:plotArea>
      <c:layout>
        <c:manualLayout>
          <c:layoutTarget val="inner"/>
          <c:xMode val="edge"/>
          <c:yMode val="edge"/>
          <c:x val="0.13528871391076119"/>
          <c:y val="0.13990597716588321"/>
          <c:w val="0.46237878787878978"/>
          <c:h val="0.8197985224983243"/>
        </c:manualLayout>
      </c:layout>
      <c:pie3DChart>
        <c:varyColors val="1"/>
        <c:ser>
          <c:idx val="0"/>
          <c:order val="0"/>
          <c:tx>
            <c:strRef>
              <c:f>Sheet1!$B$1</c:f>
              <c:strCache>
                <c:ptCount val="1"/>
                <c:pt idx="0">
                  <c:v>Vendors' Accountability for Vulnerabilities in 2007</c:v>
                </c:pt>
              </c:strCache>
            </c:strRef>
          </c:tx>
          <c:spPr>
            <a:effectLst>
              <a:outerShdw blurRad="50800" dist="50800" dir="5400000" algn="ctr" rotWithShape="0">
                <a:srgbClr val="FFC000"/>
              </a:outerShdw>
            </a:effectLst>
          </c:spPr>
          <c:dPt>
            <c:idx val="0"/>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50800" dir="5400000" algn="ctr" rotWithShape="0">
                  <a:srgbClr val="FFC000"/>
                </a:outerShdw>
              </a:effectLst>
            </c:spPr>
          </c:dPt>
          <c:dPt>
            <c:idx val="1"/>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50800" dir="5400000" algn="ctr" rotWithShape="0">
                  <a:srgbClr val="FFC000"/>
                </a:outerShdw>
              </a:effectLst>
            </c:spPr>
          </c:dPt>
          <c:dLbls>
            <c:dLbl>
              <c:idx val="1"/>
              <c:layout>
                <c:manualLayout>
                  <c:x val="4.2424242424242427E-2"/>
                  <c:y val="1.880456682337139E-2"/>
                </c:manualLayout>
              </c:layout>
              <c:dLblPos val="ctr"/>
              <c:showVal val="1"/>
            </c:dLbl>
            <c:numFmt formatCode="0%" sourceLinked="0"/>
            <c:spPr>
              <a:noFill/>
              <a:effectLst>
                <a:outerShdw blurRad="50800" dist="50800" dir="5400000" algn="ctr" rotWithShape="0">
                  <a:srgbClr val="FFFF00"/>
                </a:outerShdw>
              </a:effectLst>
            </c:spPr>
            <c:txPr>
              <a:bodyPr/>
              <a:lstStyle/>
              <a:p>
                <a:pPr>
                  <a:defRPr sz="3600" b="1">
                    <a:solidFill>
                      <a:schemeClr val="bg1"/>
                    </a:solidFill>
                    <a:effectLst>
                      <a:outerShdw blurRad="38100" dist="38100" dir="2700000" algn="tl">
                        <a:srgbClr val="000000">
                          <a:alpha val="43137"/>
                        </a:srgbClr>
                      </a:outerShdw>
                    </a:effectLst>
                  </a:defRPr>
                </a:pPr>
                <a:endParaRPr lang="es-US"/>
              </a:p>
            </c:txPr>
            <c:dLblPos val="ctr"/>
            <c:showVal val="1"/>
            <c:showLeaderLines val="1"/>
          </c:dLbls>
          <c:cat>
            <c:strRef>
              <c:f>Sheet1!$A$2:$A$3</c:f>
              <c:strCache>
                <c:ptCount val="2"/>
                <c:pt idx="0">
                  <c:v>Top 5 ISVs</c:v>
                </c:pt>
                <c:pt idx="1">
                  <c:v>Others</c:v>
                </c:pt>
              </c:strCache>
            </c:strRef>
          </c:cat>
          <c:val>
            <c:numRef>
              <c:f>Sheet1!$B$2:$B$3</c:f>
              <c:numCache>
                <c:formatCode>General</c:formatCode>
                <c:ptCount val="2"/>
                <c:pt idx="0">
                  <c:v>0.14000000000000001</c:v>
                </c:pt>
                <c:pt idx="1">
                  <c:v>0.86000000000000065</c:v>
                </c:pt>
              </c:numCache>
            </c:numRef>
          </c:val>
        </c:ser>
        <c:dLbls>
          <c:showVal val="1"/>
        </c:dLbls>
      </c:pie3DChart>
    </c:plotArea>
    <c:legend>
      <c:legendPos val="r"/>
      <c:layout>
        <c:manualLayout>
          <c:xMode val="edge"/>
          <c:yMode val="edge"/>
          <c:x val="0.66435600095442615"/>
          <c:y val="0.47407391738893723"/>
          <c:w val="0.26113719875924601"/>
          <c:h val="0.20082219742679921"/>
        </c:manualLayout>
      </c:layout>
      <c:spPr>
        <a:solidFill>
          <a:srgbClr val="002060">
            <a:alpha val="25000"/>
          </a:srgbClr>
        </a:solidFill>
        <a:ln>
          <a:solidFill>
            <a:schemeClr val="tx1"/>
          </a:solidFill>
        </a:ln>
      </c:spPr>
      <c:txPr>
        <a:bodyPr/>
        <a:lstStyle/>
        <a:p>
          <a:pPr>
            <a:defRPr sz="2800">
              <a:solidFill>
                <a:schemeClr val="bg1"/>
              </a:solidFill>
              <a:effectLst>
                <a:outerShdw blurRad="38100" dist="38100" dir="2700000" algn="tl">
                  <a:srgbClr val="000000">
                    <a:alpha val="43137"/>
                  </a:srgbClr>
                </a:outerShdw>
              </a:effectLst>
            </a:defRPr>
          </a:pPr>
          <a:endParaRPr lang="es-US"/>
        </a:p>
      </c:txPr>
    </c:legend>
    <c:plotVisOnly val="1"/>
  </c:chart>
  <c:spPr>
    <a:noFill/>
    <a:effectLst>
      <a:outerShdw blurRad="50800" dist="50800" dir="5400000" algn="ctr" rotWithShape="0">
        <a:srgbClr val="C00000"/>
      </a:outerShdw>
    </a:effectLst>
  </c:spPr>
  <c:txPr>
    <a:bodyPr/>
    <a:lstStyle/>
    <a:p>
      <a:pPr>
        <a:defRPr sz="1800"/>
      </a:pPr>
      <a:endParaRPr lang="es-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427FDC-207A-46DA-9C16-4B543F53C93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dtimes.com/link/33331"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opensuse.org/Security_Team" TargetMode="External"/><Relationship Id="rId5" Type="http://schemas.openxmlformats.org/officeDocument/2006/relationships/hyperlink" Target="http://www.google.com/support/a/bin/answer.py?hl=en&amp;answer=60762" TargetMode="External"/><Relationship Id="rId4" Type="http://schemas.openxmlformats.org/officeDocument/2006/relationships/hyperlink" Target="http://www.sdtimes.com/link/33340"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archsoftwarequality.techtarget.com/tip/0,289483,sid92_gci1322703,00.html" TargetMode="External"/><Relationship Id="rId3" Type="http://schemas.openxmlformats.org/officeDocument/2006/relationships/hyperlink" Target="http://searchsoftwarequality.techtarget.com/tip/0,289483,sid92_gci1306902,00.html" TargetMode="External"/><Relationship Id="rId7" Type="http://schemas.openxmlformats.org/officeDocument/2006/relationships/hyperlink" Target="http://www.safecode.org/publications/SAFECode_Dev_Practices1008.pdf"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archsoftwarequality.techtarget.com/tip/0,289483,sid92_gci1214373,00.html" TargetMode="External"/><Relationship Id="rId5" Type="http://schemas.openxmlformats.org/officeDocument/2006/relationships/hyperlink" Target="http://searchsoftwarequality.techtarget.com/sDefinition/0,,sid92_gci1153150,00.html" TargetMode="External"/><Relationship Id="rId10" Type="http://schemas.openxmlformats.org/officeDocument/2006/relationships/hyperlink" Target="http://searchsoftwarequality.techtarget.com/qna/0,289202,sid92_gci1160406,00.html" TargetMode="External"/><Relationship Id="rId4" Type="http://schemas.openxmlformats.org/officeDocument/2006/relationships/hyperlink" Target="http://searchsoftwarequality.techtarget.com/tip/0,289483,sid92_gci1186167,00.html" TargetMode="External"/><Relationship Id="rId9" Type="http://schemas.openxmlformats.org/officeDocument/2006/relationships/hyperlink" Target="http://searchsoftwarequality.techtarget.com/tip/0,289483,sid92_gci1172229,00.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Fault_Tolerance" TargetMode="External"/><Relationship Id="rId13" Type="http://schemas.openxmlformats.org/officeDocument/2006/relationships/hyperlink" Target="http://en.wikipedia.org/wiki/Maintainability" TargetMode="External"/><Relationship Id="rId3" Type="http://schemas.openxmlformats.org/officeDocument/2006/relationships/hyperlink" Target="http://en.wikipedia.org/wiki/Software_quality" TargetMode="External"/><Relationship Id="rId7" Type="http://schemas.openxmlformats.org/officeDocument/2006/relationships/hyperlink" Target="http://en.wikipedia.org/wiki/Reliability" TargetMode="External"/><Relationship Id="rId12" Type="http://schemas.openxmlformats.org/officeDocument/2006/relationships/hyperlink" Target="http://en.wikipedia.org/wiki/Algorithmic_efficiency"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en.wikipedia.org/wiki/Computer_security" TargetMode="External"/><Relationship Id="rId11" Type="http://schemas.openxmlformats.org/officeDocument/2006/relationships/hyperlink" Target="http://en.wikipedia.org/wiki/Operability" TargetMode="External"/><Relationship Id="rId5" Type="http://schemas.openxmlformats.org/officeDocument/2006/relationships/hyperlink" Target="http://en.wikipedia.org/wiki/Interoperability" TargetMode="External"/><Relationship Id="rId15" Type="http://schemas.openxmlformats.org/officeDocument/2006/relationships/hyperlink" Target="http://en.wikipedia.org/wiki/Software_portability" TargetMode="External"/><Relationship Id="rId10" Type="http://schemas.openxmlformats.org/officeDocument/2006/relationships/hyperlink" Target="http://en.wikipedia.org/wiki/Learnability" TargetMode="External"/><Relationship Id="rId4" Type="http://schemas.openxmlformats.org/officeDocument/2006/relationships/hyperlink" Target="http://en.wikipedia.org/w/index.php?title=Suitability&amp;action=edit&amp;redlink=1" TargetMode="External"/><Relationship Id="rId9" Type="http://schemas.openxmlformats.org/officeDocument/2006/relationships/hyperlink" Target="http://en.wikipedia.org/wiki/Usability" TargetMode="External"/><Relationship Id="rId14" Type="http://schemas.openxmlformats.org/officeDocument/2006/relationships/hyperlink" Target="http://en.wikipedia.org/wiki/Testability"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83B91-D4D8-4CEB-8141-B117D2911A8A}"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solidFill>
                  <a:srgbClr val="35759D"/>
                </a:solidFill>
              </a:rPr>
              <a:t>As no software is 100% perfect,</a:t>
            </a:r>
            <a:r>
              <a:rPr lang="en-US" i="1" baseline="0" dirty="0" smtClean="0">
                <a:solidFill>
                  <a:srgbClr val="35759D"/>
                </a:solidFill>
              </a:rPr>
              <a:t> we aim to reduce the possible problems of the software.</a:t>
            </a:r>
            <a:endParaRPr lang="es-US" i="1" dirty="0" smtClean="0">
              <a:solidFill>
                <a:srgbClr val="35759D"/>
              </a:solidFill>
            </a:endParaRPr>
          </a:p>
        </p:txBody>
      </p:sp>
      <p:sp>
        <p:nvSpPr>
          <p:cNvPr id="4" name="Slide Number Placeholder 3"/>
          <p:cNvSpPr>
            <a:spLocks noGrp="1"/>
          </p:cNvSpPr>
          <p:nvPr>
            <p:ph type="sldNum" sz="quarter" idx="10"/>
          </p:nvPr>
        </p:nvSpPr>
        <p:spPr/>
        <p:txBody>
          <a:bodyPr/>
          <a:lstStyle/>
          <a:p>
            <a:fld id="{C9427FDC-207A-46DA-9C16-4B543F53C93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7EC3A-BBA7-44F5-AED6-E90526F59219}" type="slidenum">
              <a:rPr lang="en-US"/>
              <a:pPr/>
              <a:t>12</a:t>
            </a:fld>
            <a:endParaRPr lang="en-US"/>
          </a:p>
        </p:txBody>
      </p:sp>
      <p:sp>
        <p:nvSpPr>
          <p:cNvPr id="105474" name="Rectangle 2"/>
          <p:cNvSpPr>
            <a:spLocks noGrp="1" noRot="1" noChangeAspect="1" noChangeArrowheads="1" noTextEdit="1"/>
          </p:cNvSpPr>
          <p:nvPr>
            <p:ph type="sldImg"/>
          </p:nvPr>
        </p:nvSpPr>
        <p:spPr>
          <a:xfrm>
            <a:off x="1165225" y="692150"/>
            <a:ext cx="4533900" cy="3400425"/>
          </a:xfrm>
          <a:ln/>
        </p:spPr>
      </p:sp>
      <p:sp>
        <p:nvSpPr>
          <p:cNvPr id="105475" name="Rectangle 3"/>
          <p:cNvSpPr>
            <a:spLocks noGrp="1" noChangeArrowheads="1"/>
          </p:cNvSpPr>
          <p:nvPr>
            <p:ph type="body" idx="1"/>
          </p:nvPr>
        </p:nvSpPr>
        <p:spPr/>
        <p:txBody>
          <a:bodyPr/>
          <a:lstStyle/>
          <a:p>
            <a:pPr>
              <a:lnSpc>
                <a:spcPct val="80000"/>
              </a:lnSpc>
            </a:pPr>
            <a:r>
              <a:rPr lang="en-US" sz="900" dirty="0"/>
              <a:t>Organization for Internet Safety announced 9/26 some indication that TWC is becoming an industry initiative</a:t>
            </a:r>
          </a:p>
          <a:p>
            <a:pPr>
              <a:lnSpc>
                <a:spcPct val="80000"/>
              </a:lnSpc>
            </a:pPr>
            <a:endParaRPr lang="en-US" sz="900" dirty="0"/>
          </a:p>
          <a:p>
            <a:pPr>
              <a:lnSpc>
                <a:spcPct val="80000"/>
              </a:lnSpc>
            </a:pPr>
            <a:r>
              <a:rPr lang="en-US" sz="900" dirty="0"/>
              <a:t>The Organization for Internet Safety press release is now live online at http://www.oisafety.org/test/index.html and has been sent out across the wires. Microsoft is not providing a spokesperson for this announcement (for the first 48hrs) so press inquires will be handled by </a:t>
            </a:r>
            <a:r>
              <a:rPr lang="en-US" sz="900" b="1" dirty="0"/>
              <a:t>Keri P. Mattox FitzGerald Communications (617) 488-9500 kmattox@fitzgerald.com.</a:t>
            </a:r>
          </a:p>
          <a:p>
            <a:pPr>
              <a:lnSpc>
                <a:spcPct val="80000"/>
              </a:lnSpc>
            </a:pPr>
            <a:endParaRPr lang="en-US" sz="900" b="1" dirty="0"/>
          </a:p>
          <a:p>
            <a:pPr>
              <a:lnSpc>
                <a:spcPct val="80000"/>
              </a:lnSpc>
            </a:pPr>
            <a:r>
              <a:rPr lang="en-US" sz="900" dirty="0"/>
              <a:t>Security Team Core/MSRC are owning this announcement for Microsoft/Waggener.</a:t>
            </a:r>
            <a:endParaRPr lang="en-US" sz="900" b="1" dirty="0"/>
          </a:p>
          <a:p>
            <a:pPr>
              <a:lnSpc>
                <a:spcPct val="80000"/>
              </a:lnSpc>
            </a:pPr>
            <a:endParaRPr lang="en-US" sz="900" b="1" dirty="0"/>
          </a:p>
          <a:p>
            <a:pPr>
              <a:lnSpc>
                <a:spcPct val="80000"/>
              </a:lnSpc>
            </a:pPr>
            <a:r>
              <a:rPr lang="en-US" sz="900" u="sng" dirty="0"/>
              <a:t>Background:</a:t>
            </a:r>
            <a:r>
              <a:rPr lang="en-US" sz="900" b="1" dirty="0"/>
              <a:t/>
            </a:r>
            <a:br>
              <a:rPr lang="en-US" sz="900" b="1" dirty="0"/>
            </a:br>
            <a:r>
              <a:rPr lang="en-US" sz="900" dirty="0"/>
              <a:t>The Organization for Internet Safety (OIS), a unique alliance between leading technology vendors, security researchers and consultancies, today announced its formation. The OIS was formed to propose and institutionalize industry best practices for handling security vulnerabilities to ensure that security and technology vendors, and security researchers, can more effectively protect Internet users. Founding members of the OIS include @stake, </a:t>
            </a:r>
            <a:r>
              <a:rPr lang="en-US" sz="900" dirty="0" err="1"/>
              <a:t>BindView</a:t>
            </a:r>
            <a:r>
              <a:rPr lang="en-US" sz="900" dirty="0"/>
              <a:t> Corp., Caldera International, Inc. (The SCO Group), </a:t>
            </a:r>
            <a:r>
              <a:rPr lang="en-US" sz="900" dirty="0" err="1"/>
              <a:t>Foundstone</a:t>
            </a:r>
            <a:r>
              <a:rPr lang="en-US" sz="900" dirty="0"/>
              <a:t>, </a:t>
            </a:r>
            <a:r>
              <a:rPr lang="en-US" sz="900" dirty="0" err="1"/>
              <a:t>Guardent</a:t>
            </a:r>
            <a:r>
              <a:rPr lang="en-US" sz="900" dirty="0"/>
              <a:t>, Internet Security Systems, Inc., </a:t>
            </a:r>
            <a:r>
              <a:rPr lang="en-US" sz="900" b="1" dirty="0"/>
              <a:t>Microsoft Corp., </a:t>
            </a:r>
            <a:r>
              <a:rPr lang="en-US" sz="900" dirty="0"/>
              <a:t>Network Associates, Oracle, SGI and Symantec. </a:t>
            </a:r>
          </a:p>
          <a:p>
            <a:pPr>
              <a:lnSpc>
                <a:spcPct val="80000"/>
              </a:lnSpc>
            </a:pPr>
            <a:endParaRPr lang="en-US" sz="900" b="1" dirty="0"/>
          </a:p>
          <a:p>
            <a:pPr>
              <a:lnSpc>
                <a:spcPct val="80000"/>
              </a:lnSpc>
            </a:pPr>
            <a:r>
              <a:rPr lang="en-US" sz="900" u="sng" dirty="0"/>
              <a:t>General OIS Talking Points:</a:t>
            </a:r>
          </a:p>
          <a:p>
            <a:pPr>
              <a:lnSpc>
                <a:spcPct val="80000"/>
              </a:lnSpc>
            </a:pPr>
            <a:r>
              <a:rPr lang="en-US" sz="900" dirty="0"/>
              <a:t>Microsoft, along with industry leading companies, supports the common practice of responsible disclosure when dealing with security response issues.  </a:t>
            </a:r>
          </a:p>
          <a:p>
            <a:pPr>
              <a:lnSpc>
                <a:spcPct val="80000"/>
              </a:lnSpc>
            </a:pPr>
            <a:r>
              <a:rPr lang="en-US" sz="900" dirty="0"/>
              <a:t>On Thursday September 26th, The Organization for Internet Safety was formally announced (press release: http://www.oisafety.org/). The OIS was formed to propose and institutionalize industry best practices for handling security vulnerabilities to ensure that security and technology vendors, and security researchers, can more effectively protect Internet users. </a:t>
            </a:r>
          </a:p>
          <a:p>
            <a:pPr>
              <a:lnSpc>
                <a:spcPct val="80000"/>
              </a:lnSpc>
            </a:pPr>
            <a:r>
              <a:rPr lang="en-US" sz="900" dirty="0"/>
              <a:t>Founding members of the OIS include @stake, </a:t>
            </a:r>
            <a:r>
              <a:rPr lang="en-US" sz="900" dirty="0" err="1"/>
              <a:t>BindView</a:t>
            </a:r>
            <a:r>
              <a:rPr lang="en-US" sz="900" dirty="0"/>
              <a:t> Corp., Caldera International, Inc. (The SCO Group), </a:t>
            </a:r>
            <a:r>
              <a:rPr lang="en-US" sz="900" dirty="0" err="1"/>
              <a:t>Foundstone</a:t>
            </a:r>
            <a:r>
              <a:rPr lang="en-US" sz="900" dirty="0"/>
              <a:t>, </a:t>
            </a:r>
            <a:r>
              <a:rPr lang="en-US" sz="900" dirty="0" err="1"/>
              <a:t>Guardent</a:t>
            </a:r>
            <a:r>
              <a:rPr lang="en-US" sz="900" dirty="0"/>
              <a:t>, Internet Security Systems, Inc., Microsoft Corp., Network Associates, Oracle, SGI and Symantec. </a:t>
            </a:r>
          </a:p>
          <a:p>
            <a:pPr>
              <a:lnSpc>
                <a:spcPct val="80000"/>
              </a:lnSpc>
            </a:pPr>
            <a:r>
              <a:rPr lang="en-US" sz="900" dirty="0"/>
              <a:t>The OIS held its first official meeting at the RSA Conference 2002 in San Jose, Calif., in February. The group has completed its charter and bylaws, and is now working to prepare draft standards for vulnerability reporting. These standards will undergo public review before being finalized.</a:t>
            </a:r>
          </a:p>
          <a:p>
            <a:pPr>
              <a:lnSpc>
                <a:spcPct val="80000"/>
              </a:lnSpc>
            </a:pPr>
            <a:endParaRPr lang="en-US" sz="900" dirty="0"/>
          </a:p>
          <a:p>
            <a:pPr>
              <a:lnSpc>
                <a:spcPct val="80000"/>
              </a:lnSpc>
            </a:pPr>
            <a:endParaRPr lang="en-US" sz="900" dirty="0"/>
          </a:p>
          <a:p>
            <a:pPr>
              <a:lnSpc>
                <a:spcPct val="80000"/>
              </a:lnSpc>
            </a:pPr>
            <a:endParaRPr lang="en-US" sz="9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Requirements Phase</a:t>
            </a:r>
          </a:p>
          <a:p>
            <a:r>
              <a:rPr lang="en-US" dirty="0" smtClean="0"/>
              <a:t>	Request Security Advisor</a:t>
            </a:r>
          </a:p>
          <a:p>
            <a:pPr lvl="1"/>
            <a:r>
              <a:rPr lang="en-US" dirty="0" smtClean="0"/>
              <a:t>		Security Milestones</a:t>
            </a:r>
          </a:p>
          <a:p>
            <a:pPr lvl="1"/>
            <a:r>
              <a:rPr lang="en-US" dirty="0" smtClean="0"/>
              <a:t>		Exit Criteria</a:t>
            </a:r>
          </a:p>
          <a:p>
            <a:r>
              <a:rPr lang="en-US" dirty="0" smtClean="0"/>
              <a:t>	Documentation</a:t>
            </a:r>
          </a:p>
          <a:p>
            <a:r>
              <a:rPr lang="en-US" dirty="0" smtClean="0"/>
              <a:t>	Security Feature Requirements</a:t>
            </a:r>
          </a:p>
          <a:p>
            <a:r>
              <a:rPr lang="en-US" dirty="0" smtClean="0"/>
              <a:t>Design Phase</a:t>
            </a:r>
          </a:p>
          <a:p>
            <a:r>
              <a:rPr lang="en-US" dirty="0" smtClean="0"/>
              <a:t>Define security architecture and design guidelines</a:t>
            </a:r>
          </a:p>
          <a:p>
            <a:r>
              <a:rPr lang="en-US" dirty="0" smtClean="0"/>
              <a:t>Document the elements of the software attack surface</a:t>
            </a:r>
          </a:p>
          <a:p>
            <a:r>
              <a:rPr lang="en-US" dirty="0" smtClean="0"/>
              <a:t>Conduct threat modeling</a:t>
            </a:r>
          </a:p>
          <a:p>
            <a:r>
              <a:rPr lang="en-US" dirty="0" smtClean="0"/>
              <a:t>Define supplemental ship criteria</a:t>
            </a:r>
          </a:p>
          <a:p>
            <a:endParaRPr lang="en-US" dirty="0" smtClean="0"/>
          </a:p>
          <a:p>
            <a:r>
              <a:rPr lang="en-US" dirty="0" smtClean="0"/>
              <a:t>Implementation Phase</a:t>
            </a:r>
          </a:p>
          <a:p>
            <a:r>
              <a:rPr lang="en-US" dirty="0" smtClean="0"/>
              <a:t>Apply coding and testing standards</a:t>
            </a:r>
          </a:p>
          <a:p>
            <a:r>
              <a:rPr lang="en-US" dirty="0" smtClean="0"/>
              <a:t>Apply security-testing tools including </a:t>
            </a:r>
            <a:r>
              <a:rPr lang="en-US" dirty="0" err="1" smtClean="0"/>
              <a:t>fuzzing</a:t>
            </a:r>
            <a:r>
              <a:rPr lang="en-US" dirty="0" smtClean="0"/>
              <a:t> tools</a:t>
            </a:r>
          </a:p>
          <a:p>
            <a:r>
              <a:rPr lang="en-US" dirty="0" smtClean="0"/>
              <a:t>Apply static-analysis code scanning tools</a:t>
            </a:r>
          </a:p>
          <a:p>
            <a:r>
              <a:rPr lang="en-US" dirty="0" smtClean="0"/>
              <a:t>Conduct code reviews</a:t>
            </a:r>
          </a:p>
          <a:p>
            <a:endParaRPr lang="en-US" dirty="0" smtClean="0"/>
          </a:p>
          <a:p>
            <a:r>
              <a:rPr lang="en-US" dirty="0" smtClean="0"/>
              <a:t>Verification Phase</a:t>
            </a:r>
          </a:p>
          <a:p>
            <a:r>
              <a:rPr lang="en-US" dirty="0" smtClean="0"/>
              <a:t>“Security push”</a:t>
            </a:r>
          </a:p>
          <a:p>
            <a:r>
              <a:rPr lang="en-US" dirty="0" smtClean="0"/>
              <a:t>Security reviews</a:t>
            </a:r>
          </a:p>
          <a:p>
            <a:r>
              <a:rPr lang="en-US" dirty="0" smtClean="0"/>
              <a:t>Testing  of high priority code</a:t>
            </a:r>
          </a:p>
          <a:p>
            <a:endParaRPr lang="en-US" dirty="0" smtClean="0"/>
          </a:p>
          <a:p>
            <a:r>
              <a:rPr lang="en-US" dirty="0" smtClean="0"/>
              <a:t>Release Phase</a:t>
            </a:r>
          </a:p>
          <a:p>
            <a:r>
              <a:rPr lang="en-US" dirty="0" smtClean="0"/>
              <a:t>Final security review</a:t>
            </a:r>
          </a:p>
          <a:p>
            <a:pPr lvl="1"/>
            <a:r>
              <a:rPr lang="en-US" dirty="0" smtClean="0"/>
              <a:t>Independent Review</a:t>
            </a:r>
          </a:p>
          <a:p>
            <a:pPr lvl="1"/>
            <a:r>
              <a:rPr lang="en-US" dirty="0" smtClean="0"/>
              <a:t>Performed by central security team</a:t>
            </a:r>
          </a:p>
          <a:p>
            <a:pPr lvl="1"/>
            <a:r>
              <a:rPr lang="en-US" dirty="0" smtClean="0"/>
              <a:t>Penetration testing</a:t>
            </a:r>
          </a:p>
          <a:p>
            <a:pPr lvl="1"/>
            <a:r>
              <a:rPr lang="en-US" dirty="0" smtClean="0"/>
              <a:t>Not pass/fail!</a:t>
            </a:r>
          </a:p>
          <a:p>
            <a:endParaRPr lang="en-US" dirty="0" smtClean="0"/>
          </a:p>
          <a:p>
            <a:r>
              <a:rPr lang="en-US" dirty="0" smtClean="0"/>
              <a:t>Support and Servicing Phase</a:t>
            </a:r>
          </a:p>
          <a:p>
            <a:r>
              <a:rPr lang="en-US" altLang="ja-JP" dirty="0" smtClean="0">
                <a:ea typeface="ＭＳ Ｐゴシック" charset="-128"/>
              </a:rPr>
              <a:t>Evaluate Reports	</a:t>
            </a:r>
          </a:p>
          <a:p>
            <a:r>
              <a:rPr lang="en-US" altLang="ja-JP" dirty="0" smtClean="0">
                <a:ea typeface="ＭＳ Ｐゴシック" charset="-128"/>
              </a:rPr>
              <a:t>Release Security Advisories</a:t>
            </a:r>
          </a:p>
          <a:p>
            <a:r>
              <a:rPr lang="en-US" altLang="ja-JP" dirty="0" smtClean="0">
                <a:ea typeface="ＭＳ Ｐゴシック" charset="-128"/>
              </a:rPr>
              <a:t>Issue updates to fix problems</a:t>
            </a:r>
          </a:p>
          <a:p>
            <a:r>
              <a:rPr lang="en-US" altLang="ja-JP" dirty="0" smtClean="0">
                <a:ea typeface="ＭＳ Ｐゴシック" charset="-128"/>
              </a:rPr>
              <a:t>Update code scanning tools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Message of the slide in one</a:t>
            </a:r>
            <a:r>
              <a:rPr lang="en-US" sz="1200" b="1" u="sng" kern="1200" baseline="0" dirty="0" smtClean="0">
                <a:solidFill>
                  <a:schemeClr val="tx1"/>
                </a:solidFill>
                <a:latin typeface="+mn-lt"/>
                <a:ea typeface="+mn-ea"/>
                <a:cs typeface="+mn-cs"/>
              </a:rPr>
              <a:t> line</a:t>
            </a:r>
            <a:r>
              <a:rPr lang="en-US" sz="1200" kern="1200" dirty="0" smtClean="0">
                <a:solidFill>
                  <a:schemeClr val="tx1"/>
                </a:solidFill>
                <a:latin typeface="+mn-lt"/>
                <a:ea typeface="+mn-ea"/>
                <a:cs typeface="+mn-cs"/>
              </a:rPr>
              <a:t>: The</a:t>
            </a:r>
            <a:r>
              <a:rPr lang="en-US" sz="1200" kern="1200" baseline="0" dirty="0" smtClean="0">
                <a:solidFill>
                  <a:schemeClr val="tx1"/>
                </a:solidFill>
                <a:latin typeface="+mn-lt"/>
                <a:ea typeface="+mn-ea"/>
                <a:cs typeface="+mn-cs"/>
              </a:rPr>
              <a:t> SDL is a holistic and comprehensive approach that leverages education, process, technology and executive commitment, to consistently create more secure software at Microsoft (and outside of Microsoft)</a:t>
            </a:r>
            <a:endParaRPr lang="en-US" sz="1200" kern="1200" dirty="0" smtClean="0">
              <a:solidFill>
                <a:schemeClr val="tx1"/>
              </a:solidFill>
              <a:latin typeface="+mn-lt"/>
              <a:ea typeface="+mn-ea"/>
              <a:cs typeface="+mn-cs"/>
            </a:endParaRPr>
          </a:p>
          <a:p>
            <a:pPr eaLnBrk="1" hangingPunct="1">
              <a:defRPr/>
            </a:pPr>
            <a:endParaRPr lang="en-US" dirty="0" smtClean="0">
              <a:latin typeface="+mn-lt"/>
              <a:ea typeface="+mn-ea"/>
            </a:endParaRPr>
          </a:p>
          <a:p>
            <a:pPr eaLnBrk="1" hangingPunct="1">
              <a:defRPr/>
            </a:pPr>
            <a:r>
              <a:rPr lang="en-US" dirty="0" smtClean="0">
                <a:latin typeface="+mn-lt"/>
                <a:ea typeface="+mn-ea"/>
              </a:rPr>
              <a:t>True to its name, the SDL was created to complement (rather</a:t>
            </a:r>
            <a:r>
              <a:rPr lang="en-US" baseline="0" dirty="0" smtClean="0">
                <a:latin typeface="+mn-lt"/>
                <a:ea typeface="+mn-ea"/>
              </a:rPr>
              <a:t> than disrupt) the development life cycle. </a:t>
            </a:r>
            <a:r>
              <a:rPr lang="en-US" dirty="0" smtClean="0">
                <a:latin typeface="+mn-lt"/>
                <a:ea typeface="+mn-ea"/>
              </a:rPr>
              <a:t>These</a:t>
            </a:r>
            <a:r>
              <a:rPr lang="en-US" baseline="0" dirty="0" smtClean="0">
                <a:latin typeface="+mn-lt"/>
                <a:ea typeface="+mn-ea"/>
              </a:rPr>
              <a:t> are the core phases and principles of the SDL: </a:t>
            </a:r>
            <a:endParaRPr lang="en-US" dirty="0" smtClean="0">
              <a:latin typeface="+mn-lt"/>
              <a:ea typeface="+mn-ea"/>
            </a:endParaRPr>
          </a:p>
          <a:p>
            <a:pPr eaLnBrk="1" hangingPunct="1">
              <a:defRPr/>
            </a:pPr>
            <a:endParaRPr lang="en-US" dirty="0" smtClean="0">
              <a:latin typeface="+mn-lt"/>
              <a:ea typeface="+mn-ea"/>
            </a:endParaRPr>
          </a:p>
          <a:p>
            <a:pPr eaLnBrk="1" hangingPunct="1">
              <a:defRPr/>
            </a:pPr>
            <a:r>
              <a:rPr lang="en-US" dirty="0" smtClean="0">
                <a:latin typeface="+mn-lt"/>
                <a:ea typeface="+mn-ea"/>
              </a:rPr>
              <a:t>Education phase: Every</a:t>
            </a:r>
            <a:r>
              <a:rPr lang="en-US" baseline="0" dirty="0" smtClean="0">
                <a:latin typeface="+mn-lt"/>
                <a:ea typeface="+mn-ea"/>
              </a:rPr>
              <a:t> Microsoft developer must go through mandatory security training, concerning secure development practices. Classes include topics such as threat modeling, secure development and testing practices and security for development managers. The mandatory security training was the means to reach every Microsoft developer and make security such an integral part of the Microsoft culture.</a:t>
            </a:r>
          </a:p>
          <a:p>
            <a:pPr eaLnBrk="1" hangingPunct="1">
              <a:defRPr/>
            </a:pPr>
            <a:endParaRPr lang="en-US" baseline="0" dirty="0" smtClean="0">
              <a:latin typeface="+mn-lt"/>
              <a:ea typeface="+mn-ea"/>
            </a:endParaRPr>
          </a:p>
          <a:p>
            <a:pPr eaLnBrk="1" hangingPunct="1">
              <a:defRPr/>
            </a:pPr>
            <a:r>
              <a:rPr lang="en-US" dirty="0" smtClean="0">
                <a:latin typeface="+mn-lt"/>
                <a:ea typeface="+mn-ea"/>
              </a:rPr>
              <a:t>Requirements</a:t>
            </a:r>
            <a:r>
              <a:rPr lang="en-US" baseline="0" dirty="0" smtClean="0">
                <a:latin typeface="+mn-lt"/>
                <a:ea typeface="+mn-ea"/>
              </a:rPr>
              <a:t> phase: requirements for security and privacy must accompany functional requirements of the software that is being created. Such requirements may include the use of encryption, authentication and other security measures based on the project’s environment, exposure and sensitive data. To that end, a security and privacy risk analysis is performed at this stage. In addition, the threshold for security and privacy is defined at this point, to ensure that bugs with certain severity must be fixed before release. This is called the bug-bar at Microsoft. Defining a clear threshold at the start of the project avoids potential “quality crawl” towards the end of the project, when the release date is looming.  </a:t>
            </a:r>
            <a:endParaRPr lang="en-US" dirty="0" smtClean="0">
              <a:latin typeface="+mn-lt"/>
              <a:ea typeface="+mn-ea"/>
            </a:endParaRPr>
          </a:p>
          <a:p>
            <a:pPr eaLnBrk="1" hangingPunct="1">
              <a:defRPr/>
            </a:pPr>
            <a:endParaRPr lang="en-US" dirty="0" smtClean="0">
              <a:latin typeface="+mn-lt"/>
              <a:ea typeface="+mn-ea"/>
            </a:endParaRPr>
          </a:p>
          <a:p>
            <a:pPr eaLnBrk="1" hangingPunct="1">
              <a:defRPr/>
            </a:pPr>
            <a:r>
              <a:rPr lang="en-US" dirty="0" smtClean="0">
                <a:latin typeface="+mn-lt"/>
                <a:ea typeface="+mn-ea"/>
              </a:rPr>
              <a:t>Design phase: Eradicating coding bugs with security implications isn’t enough. Design flaws can have a much greater impact on security, and are much harder to deal with in the testing phase. To that end, threat</a:t>
            </a:r>
            <a:r>
              <a:rPr lang="en-US" baseline="0" dirty="0" smtClean="0">
                <a:latin typeface="+mn-lt"/>
                <a:ea typeface="+mn-ea"/>
              </a:rPr>
              <a:t> modeling is a critical SDL requirement and a Microsoft security innovation which is recognized by analysts as the next evolution in creating more secure software. Through threat modeling, architects and developers at Microsoft are able to think about security in a structured way from the perspective of an attacker. This allows to identify and reduce attack surface and mitigate the risk of potential design security issues. </a:t>
            </a:r>
            <a:endParaRPr lang="en-US" dirty="0" smtClean="0">
              <a:latin typeface="+mn-lt"/>
              <a:ea typeface="+mn-ea"/>
            </a:endParaRPr>
          </a:p>
          <a:p>
            <a:pPr eaLnBrk="1" hangingPunct="1">
              <a:defRPr/>
            </a:pPr>
            <a:r>
              <a:rPr lang="en-US" dirty="0" smtClean="0">
                <a:latin typeface="+mn-lt"/>
                <a:ea typeface="+mn-ea"/>
              </a:rPr>
              <a:t> </a:t>
            </a:r>
          </a:p>
          <a:p>
            <a:pPr eaLnBrk="1" hangingPunct="1">
              <a:defRPr/>
            </a:pPr>
            <a:r>
              <a:rPr lang="en-US" dirty="0" smtClean="0">
                <a:latin typeface="+mn-lt"/>
                <a:ea typeface="+mn-ea"/>
              </a:rPr>
              <a:t>Implementation</a:t>
            </a:r>
            <a:r>
              <a:rPr lang="en-US" baseline="0" dirty="0" smtClean="0">
                <a:latin typeface="+mn-lt"/>
                <a:ea typeface="+mn-ea"/>
              </a:rPr>
              <a:t> phase: When it comes to eliminating implementation errors that may lead to security bugs, tools are the most consistent and efficient mechanism. At Microsoft, there are internal tools that the development can choose to use, based on the project, environment etc…These tools perform static code analysis and special security debugging. Commercial tools with similar capabilities are available today from a number of vendors around the world. Additionally, library functions that were judged “unsafe” are blacklisted and replaced by more secure versions of the same functions.</a:t>
            </a:r>
            <a:endParaRPr lang="en-US" dirty="0" smtClean="0">
              <a:latin typeface="+mn-lt"/>
              <a:ea typeface="+mn-ea"/>
            </a:endParaRPr>
          </a:p>
          <a:p>
            <a:pPr eaLnBrk="1" hangingPunct="1">
              <a:defRPr/>
            </a:pPr>
            <a:endParaRPr lang="en-US" dirty="0" smtClean="0">
              <a:latin typeface="+mn-lt"/>
              <a:ea typeface="+mn-ea"/>
            </a:endParaRPr>
          </a:p>
          <a:p>
            <a:pPr eaLnBrk="1" hangingPunct="1">
              <a:defRPr/>
            </a:pPr>
            <a:r>
              <a:rPr lang="en-US" dirty="0" smtClean="0">
                <a:latin typeface="+mn-lt"/>
                <a:ea typeface="+mn-ea"/>
              </a:rPr>
              <a:t>Verification</a:t>
            </a:r>
            <a:r>
              <a:rPr lang="en-US" baseline="0" dirty="0" smtClean="0">
                <a:latin typeface="+mn-lt"/>
                <a:ea typeface="+mn-ea"/>
              </a:rPr>
              <a:t> phase: This is the QA phase and security testing is required here, in addition to the typical functional testing. For web applications, dynamic or web scanning tools are required to test for potential security bugs such as Cross-Site-Scripting (XSS) or SQL injection. Fuzz testing is another important SDL requirement. </a:t>
            </a:r>
            <a:r>
              <a:rPr lang="en-US" baseline="0" dirty="0" err="1" smtClean="0">
                <a:latin typeface="+mn-lt"/>
                <a:ea typeface="+mn-ea"/>
              </a:rPr>
              <a:t>Fuzzing</a:t>
            </a:r>
            <a:r>
              <a:rPr lang="en-US" baseline="0" dirty="0" smtClean="0">
                <a:latin typeface="+mn-lt"/>
                <a:ea typeface="+mn-ea"/>
              </a:rPr>
              <a:t> is a general term for massive fault injection which often leads to uncovering security problems. Massive file </a:t>
            </a:r>
            <a:r>
              <a:rPr lang="en-US" baseline="0" dirty="0" err="1" smtClean="0">
                <a:latin typeface="+mn-lt"/>
                <a:ea typeface="+mn-ea"/>
              </a:rPr>
              <a:t>fuzzing</a:t>
            </a:r>
            <a:r>
              <a:rPr lang="en-US" baseline="0" dirty="0" smtClean="0">
                <a:latin typeface="+mn-lt"/>
                <a:ea typeface="+mn-ea"/>
              </a:rPr>
              <a:t> had a major role in the significant improvements that the Office team made with Office 2007.</a:t>
            </a:r>
          </a:p>
          <a:p>
            <a:pPr eaLnBrk="1" hangingPunct="1">
              <a:defRPr/>
            </a:pPr>
            <a:endParaRPr lang="en-US" baseline="0" dirty="0" smtClean="0">
              <a:latin typeface="+mn-lt"/>
              <a:ea typeface="+mn-ea"/>
            </a:endParaRPr>
          </a:p>
          <a:p>
            <a:pPr eaLnBrk="1" hangingPunct="1">
              <a:defRPr/>
            </a:pPr>
            <a:r>
              <a:rPr lang="en-US" baseline="0" dirty="0" smtClean="0">
                <a:latin typeface="+mn-lt"/>
                <a:ea typeface="+mn-ea"/>
              </a:rPr>
              <a:t>Release phase: The final security review is the major milestone that a product team must pass in order to release a product under the SDL. During this meeting, security experts and the development team review all of the activities, mitigations and security artifacts that are relevant to the project, in order to make sure that the security quality gates are satisfied. During this phase, the product team defines a response plan, describing procedures, accountabilities and contact information in case a security vulnerability is discovered after the product is operational and used by customers.</a:t>
            </a:r>
          </a:p>
          <a:p>
            <a:pPr eaLnBrk="1" hangingPunct="1">
              <a:defRPr/>
            </a:pPr>
            <a:endParaRPr lang="en-US" baseline="0" dirty="0" smtClean="0">
              <a:latin typeface="+mn-lt"/>
              <a:ea typeface="+mn-ea"/>
            </a:endParaRPr>
          </a:p>
          <a:p>
            <a:pPr eaLnBrk="1" hangingPunct="1">
              <a:defRPr/>
            </a:pPr>
            <a:r>
              <a:rPr lang="en-US" baseline="0" dirty="0" smtClean="0">
                <a:latin typeface="+mn-lt"/>
                <a:ea typeface="+mn-ea"/>
              </a:rPr>
              <a:t>Response phase: The Microsoft Security Response Center (MSRC) is responsible for handling security issues that are uncovered “in the wild” and for mobilizing product teams within Microsoft to provide timely fixes for security problems.</a:t>
            </a:r>
            <a:endParaRPr lang="en-US" dirty="0" smtClean="0">
              <a:latin typeface="+mn-lt"/>
              <a:ea typeface="+mn-ea"/>
            </a:endParaRPr>
          </a:p>
          <a:p>
            <a:pPr eaLnBrk="1" hangingPunct="1">
              <a:defRPr/>
            </a:pPr>
            <a:endParaRPr lang="en-US" dirty="0" smtClean="0">
              <a:latin typeface="+mn-lt"/>
              <a:ea typeface="+mn-ea"/>
            </a:endParaRPr>
          </a:p>
          <a:p>
            <a:pPr eaLnBrk="1" hangingPunct="1">
              <a:defRPr/>
            </a:pPr>
            <a:r>
              <a:rPr lang="en-US" dirty="0" smtClean="0">
                <a:latin typeface="+mn-lt"/>
                <a:ea typeface="+mn-ea"/>
              </a:rPr>
              <a:t>In summary, secure software development requires executive commitment, ongoing process improvement, education &amp; training (from VPs to product managers to developers to testers), tools to aid detecting security flaws, and incentives &amp; consequences to make sure everyone adheres to the process.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FBDBF35-321D-4052-9637-12D2D83271D7}"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With the SDL Process Template, a security owner can easily tackle that initial question of “where do I start”? The Process Guidance page provides a security owner (and the entire team) with a brief overview of the SDL, five steps for Getting Started on an SDL project, and details on customizing the template and extending it for third party security tools. There is even more material supporting SDL implementation and customizing the SDL Process Template in the SharePoint library.</a:t>
            </a:r>
          </a:p>
          <a:p>
            <a:endParaRPr lang="en-US" dirty="0" smtClean="0"/>
          </a:p>
          <a:p>
            <a:r>
              <a:rPr lang="en-US" i="1" u="sng" dirty="0" smtClean="0"/>
              <a:t>Image: The SDL Process Guidance “front page”</a:t>
            </a:r>
            <a:endParaRPr lang="es-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security owner can accelerate the task of defining security requirements by opening up a query that includes all of the default SDL requirements – ready to triage and assign! There is also a custom work item to add your own requirements or recommendations.</a:t>
            </a:r>
          </a:p>
          <a:p>
            <a:endParaRPr lang="en-US" i="1" u="sng" dirty="0" smtClean="0"/>
          </a:p>
          <a:p>
            <a:r>
              <a:rPr lang="en-US" i="1" u="sng" dirty="0" smtClean="0"/>
              <a:t>Image: all SDL Requirements and Recommendations pre-loaded and ready to triage</a:t>
            </a:r>
            <a:endParaRPr lang="en-US" dirty="0" smtClean="0"/>
          </a:p>
          <a:p>
            <a:endParaRPr lang="es-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For Developers!</a:t>
            </a:r>
            <a:endParaRPr lang="en-US" dirty="0" smtClean="0"/>
          </a:p>
          <a:p>
            <a:r>
              <a:rPr lang="en-US" dirty="0" smtClean="0"/>
              <a:t>Developers care about security, but they want it to be intuitive. The SDL Process Template includes check-in policies that will ensure every </a:t>
            </a:r>
            <a:r>
              <a:rPr lang="en-US" dirty="0" err="1" smtClean="0"/>
              <a:t>checkin</a:t>
            </a:r>
            <a:r>
              <a:rPr lang="en-US" dirty="0" smtClean="0"/>
              <a:t> of code is taking advantage of the SDL required compiler/linker flags and Code Analysis features already in Visual Studio. This will eliminate entire classes of security weaknesses from your code!</a:t>
            </a:r>
          </a:p>
          <a:p>
            <a:endParaRPr lang="en-US" i="1" u="sng" dirty="0" smtClean="0"/>
          </a:p>
          <a:p>
            <a:r>
              <a:rPr lang="en-US" i="1" u="sng" dirty="0" smtClean="0"/>
              <a:t>Image: Setting Check-in policies</a:t>
            </a:r>
            <a:endParaRPr lang="en-US" dirty="0" smtClean="0"/>
          </a:p>
          <a:p>
            <a:endParaRPr lang="es-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sng" dirty="0" smtClean="0"/>
              <a:t>Image: Check-in policies in action</a:t>
            </a:r>
            <a:endParaRPr lang="es-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For Testers!</a:t>
            </a:r>
            <a:endParaRPr lang="en-US" dirty="0" smtClean="0"/>
          </a:p>
          <a:p>
            <a:r>
              <a:rPr lang="en-US" dirty="0" smtClean="0"/>
              <a:t>Testers want to be able to emphasize the importance of a security bug and properly communicate the impact to their product. The default “bug” work item now has customized security fields so you can identify security severity, and security cause/effect (using STRIDE), and mark a bug as “Blocking” or “Not Blocking.” This feature allows you to track and search for security-specific bugs. </a:t>
            </a:r>
          </a:p>
          <a:p>
            <a:endParaRPr lang="en-US" i="1" u="sng" dirty="0" smtClean="0"/>
          </a:p>
          <a:p>
            <a:r>
              <a:rPr lang="en-US" i="1" u="sng" dirty="0" smtClean="0"/>
              <a:t>Image: Identifying a bug as a security issue</a:t>
            </a:r>
            <a:endParaRPr lang="en-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For management!</a:t>
            </a:r>
            <a:endParaRPr lang="en-US" dirty="0" smtClean="0"/>
          </a:p>
          <a:p>
            <a:r>
              <a:rPr lang="en-US" dirty="0" smtClean="0"/>
              <a:t>The management team wants an easy-to-read document that summarizes the security work completed. The Final Security Review Report and Security Bugs Report provide an auditable set of artifacts that details security work completed as well as deferred tasks. </a:t>
            </a:r>
          </a:p>
          <a:p>
            <a:r>
              <a:rPr lang="en-US" dirty="0" smtClean="0"/>
              <a:t>· Page One: status of all bugs marked as Security Bugs </a:t>
            </a:r>
          </a:p>
          <a:p>
            <a:r>
              <a:rPr lang="en-US" dirty="0" smtClean="0"/>
              <a:t>· Page Two: completion status for the SDL Requirements and Recommendations</a:t>
            </a:r>
          </a:p>
          <a:p>
            <a:r>
              <a:rPr lang="en-US" dirty="0" smtClean="0"/>
              <a:t>· Page Three: security bugs found by all tools integrated with the template</a:t>
            </a:r>
          </a:p>
          <a:p>
            <a:endParaRPr lang="en-US" i="1" u="sng" dirty="0" smtClean="0"/>
          </a:p>
          <a:p>
            <a:r>
              <a:rPr lang="en-US" i="1" u="sng" dirty="0" smtClean="0"/>
              <a:t>Image: Page 1 of the Final Security Review</a:t>
            </a:r>
            <a:endParaRPr lang="en-US" dirty="0" smtClean="0"/>
          </a:p>
          <a:p>
            <a:endParaRPr lang="en-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49CE8-64D6-45B8-B12B-B384CCFC7ED1}"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Once it's been determined that a vulnerability has a high level of exploitability, the respective </a:t>
            </a:r>
            <a:r>
              <a:rPr lang="en-US" sz="1200" u="sng" dirty="0" smtClean="0"/>
              <a:t>mitigation strategies </a:t>
            </a:r>
            <a:r>
              <a:rPr lang="en-US" sz="1200" dirty="0" smtClean="0"/>
              <a:t>need to be evaluated and implemented.</a:t>
            </a:r>
          </a:p>
          <a:p>
            <a:r>
              <a:rPr lang="en-US" sz="1200" dirty="0" smtClean="0"/>
              <a:t>In addition, a process needs to be in place that allows for deploying the application securely. Secure deployment means that the software is installed with secure defaults. File permissions need to be set appropriately, and the secure settings of the application's configuration are used.</a:t>
            </a:r>
          </a:p>
          <a:p>
            <a:r>
              <a:rPr lang="en-US" sz="1200" dirty="0" smtClean="0"/>
              <a:t>After the software has been deployed securely, its security needs to be maintained throughout its existence. An all-encompassing software patch management process needs to be in place. Emerging threats need to be evaluated, and vulnerabilities need to be prioritized and managed.</a:t>
            </a:r>
          </a:p>
          <a:p>
            <a:endParaRPr lang="en-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26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smtClean="0"/>
              <a:t>http://www.sdtimes.com/link/33340</a:t>
            </a:r>
          </a:p>
          <a:p>
            <a:pPr fontAlgn="t"/>
            <a:r>
              <a:rPr lang="en-US" sz="1200" kern="1200" dirty="0" smtClean="0">
                <a:solidFill>
                  <a:schemeClr val="tx1"/>
                </a:solidFill>
                <a:latin typeface="Arial" charset="0"/>
                <a:ea typeface="+mn-ea"/>
                <a:cs typeface="+mn-cs"/>
              </a:rPr>
              <a:t>April 24, 2009 —  </a:t>
            </a:r>
          </a:p>
          <a:p>
            <a:pPr fontAlgn="t"/>
            <a:r>
              <a:rPr lang="en-US" sz="1200" kern="1200" dirty="0" smtClean="0">
                <a:solidFill>
                  <a:schemeClr val="tx1"/>
                </a:solidFill>
                <a:latin typeface="Arial" charset="0"/>
                <a:ea typeface="+mn-ea"/>
                <a:cs typeface="+mn-cs"/>
              </a:rPr>
              <a:t>A majority of the industry's leading software makers surveyed by SD Times lack transparency about the internal principles that they use for writing secure software. Analysts believe that those companies are either practicing security by obscurity, do not adequately perform security practices during software development, or are simply unwilling to talk about it.</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In March, we threw down the gauntlet and </a:t>
            </a:r>
            <a:r>
              <a:rPr lang="en-US" sz="1200" u="none" strike="noStrike" kern="1200" dirty="0" smtClean="0">
                <a:solidFill>
                  <a:schemeClr val="tx1"/>
                </a:solidFill>
                <a:latin typeface="Arial" charset="0"/>
                <a:ea typeface="+mn-ea"/>
                <a:cs typeface="+mn-cs"/>
                <a:hlinkClick r:id="rId3"/>
              </a:rPr>
              <a:t>challenged</a:t>
            </a:r>
            <a:r>
              <a:rPr lang="en-US" sz="1200" kern="1200" dirty="0" smtClean="0">
                <a:solidFill>
                  <a:schemeClr val="tx1"/>
                </a:solidFill>
                <a:latin typeface="Arial" charset="0"/>
                <a:ea typeface="+mn-ea"/>
                <a:cs typeface="+mn-cs"/>
              </a:rPr>
              <a:t> leading software companies and organizations to show us what they are doing to write secure software. Not one of the 23 companies and organizations that we listed responded, and in a follow-up in April, only four provided us with answers.</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The question was inspired by the publication of Microsoft's Security Development Lifecycle </a:t>
            </a:r>
            <a:r>
              <a:rPr lang="en-US" sz="1200" u="none" strike="noStrike" kern="1200" dirty="0" smtClean="0">
                <a:solidFill>
                  <a:schemeClr val="tx1"/>
                </a:solidFill>
                <a:latin typeface="Arial" charset="0"/>
                <a:ea typeface="+mn-ea"/>
                <a:cs typeface="+mn-cs"/>
                <a:hlinkClick r:id="rId4"/>
              </a:rPr>
              <a:t>software security assurance process</a:t>
            </a:r>
            <a:r>
              <a:rPr lang="en-US" sz="1200" kern="1200" dirty="0" smtClean="0">
                <a:solidFill>
                  <a:schemeClr val="tx1"/>
                </a:solidFill>
                <a:latin typeface="Arial" charset="0"/>
                <a:ea typeface="+mn-ea"/>
                <a:cs typeface="+mn-cs"/>
              </a:rPr>
              <a:t> in 2004, as well as the company's subsequent steps to share that blueprint with developers within enterprises or third-party application firms.</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Microsoft does not ship software unless it has been put through the SDL process, and it credits the process for markedly reducing security vulnerabilities in its products.</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Adobe, Amazon.com, the Apache Software Foundation, Apple, </a:t>
            </a:r>
            <a:r>
              <a:rPr lang="en-US" sz="1200" kern="1200" dirty="0" err="1" smtClean="0">
                <a:solidFill>
                  <a:schemeClr val="tx1"/>
                </a:solidFill>
                <a:latin typeface="Arial" charset="0"/>
                <a:ea typeface="+mn-ea"/>
                <a:cs typeface="+mn-cs"/>
              </a:rPr>
              <a:t>CollabNet</a:t>
            </a:r>
            <a:r>
              <a:rPr lang="en-US" sz="1200" kern="1200" dirty="0" smtClean="0">
                <a:solidFill>
                  <a:schemeClr val="tx1"/>
                </a:solidFill>
                <a:latin typeface="Arial" charset="0"/>
                <a:ea typeface="+mn-ea"/>
                <a:cs typeface="+mn-cs"/>
              </a:rPr>
              <a:t>, the Eclipse Foundation, the Free Software Foundation, IBM, Intel, the Linux Foundation, Oracle, Red Hat, Software AG, Sun Microsystems, Sybase, VMware and Yahoo did not respond to our inquiry. Nokia and Salesforce.com acknowledged the request but were unable to provide comment by deadline.</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"There is such a disconnect between security experts and application development professionals that they probably lack the ability to respond in a coherent manner," said Mike </a:t>
            </a:r>
            <a:r>
              <a:rPr lang="en-US" sz="1200" kern="1200" dirty="0" err="1" smtClean="0">
                <a:solidFill>
                  <a:schemeClr val="tx1"/>
                </a:solidFill>
                <a:latin typeface="Arial" charset="0"/>
                <a:ea typeface="+mn-ea"/>
                <a:cs typeface="+mn-cs"/>
              </a:rPr>
              <a:t>Gualtieri</a:t>
            </a:r>
            <a:r>
              <a:rPr lang="en-US" sz="1200" kern="1200" dirty="0" smtClean="0">
                <a:solidFill>
                  <a:schemeClr val="tx1"/>
                </a:solidFill>
                <a:latin typeface="Arial" charset="0"/>
                <a:ea typeface="+mn-ea"/>
                <a:cs typeface="+mn-cs"/>
              </a:rPr>
              <a:t>, a senior analyst with Forrester Research.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"Security at many firms is done after the software development life cycle. Also, they probably don't want to reveal their app dev security process because it could be sub-par to where it should be and encourage hackers to attack, attack, attack."</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Google has published a </a:t>
            </a:r>
            <a:r>
              <a:rPr lang="en-US" sz="1200" u="none" strike="noStrike" kern="1200" dirty="0" smtClean="0">
                <a:solidFill>
                  <a:schemeClr val="tx1"/>
                </a:solidFill>
                <a:latin typeface="Arial" charset="0"/>
                <a:ea typeface="+mn-ea"/>
                <a:cs typeface="+mn-cs"/>
                <a:hlinkClick r:id="rId5"/>
              </a:rPr>
              <a:t>security resource</a:t>
            </a:r>
            <a:r>
              <a:rPr lang="en-US" sz="1200" kern="1200" dirty="0" smtClean="0">
                <a:solidFill>
                  <a:schemeClr val="tx1"/>
                </a:solidFill>
                <a:latin typeface="Arial" charset="0"/>
                <a:ea typeface="+mn-ea"/>
                <a:cs typeface="+mn-cs"/>
              </a:rPr>
              <a:t> on its Security and Privacy page for Google Apps. That resource includes a white paper that provides information about Google's general organizational and operational security practices to customers, partners and users, said spokesperson Jay </a:t>
            </a:r>
            <a:r>
              <a:rPr lang="en-US" sz="1200" kern="1200" dirty="0" err="1" smtClean="0">
                <a:solidFill>
                  <a:schemeClr val="tx1"/>
                </a:solidFill>
                <a:latin typeface="Arial" charset="0"/>
                <a:ea typeface="+mn-ea"/>
                <a:cs typeface="+mn-cs"/>
              </a:rPr>
              <a:t>Nancarrow</a:t>
            </a:r>
            <a:r>
              <a:rPr lang="en-US" sz="1200" kern="1200" dirty="0" smtClean="0">
                <a:solidFill>
                  <a:schemeClr val="tx1"/>
                </a:solidFill>
                <a:latin typeface="Arial" charset="0"/>
                <a:ea typeface="+mn-ea"/>
                <a:cs typeface="+mn-cs"/>
              </a:rPr>
              <a:t>.</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Hewlett-Packard developed an automated method for threat modeling and security requirements, and it has applied that to its products for the past three to four years, said Caleb </a:t>
            </a:r>
            <a:r>
              <a:rPr lang="en-US" sz="1200" kern="1200" dirty="0" err="1" smtClean="0">
                <a:solidFill>
                  <a:schemeClr val="tx1"/>
                </a:solidFill>
                <a:latin typeface="Arial" charset="0"/>
                <a:ea typeface="+mn-ea"/>
                <a:cs typeface="+mn-cs"/>
              </a:rPr>
              <a:t>Sima</a:t>
            </a:r>
            <a:r>
              <a:rPr lang="en-US" sz="1200" kern="1200" dirty="0" smtClean="0">
                <a:solidFill>
                  <a:schemeClr val="tx1"/>
                </a:solidFill>
                <a:latin typeface="Arial" charset="0"/>
                <a:ea typeface="+mn-ea"/>
                <a:cs typeface="+mn-cs"/>
              </a:rPr>
              <a:t>, CTO of HP's Application Security Center.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"This eliminates a huge amount of security vulnerabilities very early in the cycle, and [it] is the first that I have seen that has been automated to a point where a security expert is not needed to do the analysis," he added. "It also does traceability of each security requirement to the line of multiple compliance areas such as PCI."</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Novell has published a </a:t>
            </a:r>
            <a:r>
              <a:rPr lang="en-US" sz="1200" u="none" strike="noStrike" kern="1200" dirty="0" smtClean="0">
                <a:solidFill>
                  <a:schemeClr val="tx1"/>
                </a:solidFill>
                <a:latin typeface="Arial" charset="0"/>
                <a:ea typeface="+mn-ea"/>
                <a:cs typeface="+mn-cs"/>
                <a:hlinkClick r:id="rId6"/>
              </a:rPr>
              <a:t>security development life cycle</a:t>
            </a:r>
            <a:r>
              <a:rPr lang="en-US" sz="1200" kern="1200" dirty="0" smtClean="0">
                <a:solidFill>
                  <a:schemeClr val="tx1"/>
                </a:solidFill>
                <a:latin typeface="Arial" charset="0"/>
                <a:ea typeface="+mn-ea"/>
                <a:cs typeface="+mn-cs"/>
              </a:rPr>
              <a:t> for its Linux-based products, said spokesperson Ian Bruce.</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TIBCO Software follows a mature Product Lifecycle Management (PLC) process for product specification, development and life-cycle sustenance, according to Don Adams, vice president and chief security officer for worldwide government at TIBCO. The security and trustworthiness guidelines posed by the PLC reflect the sensitive nature of the information that TIBCO's customers transact in electronic trading systems, global commerce and many of the world's government secrets, he said.</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"TIBCO engineering deepened this commitment to trustworthy development processes when they undertook their first Common Criteria evaluation," Adams added. Common Criteria evaluation is a program established by the U.S. National Security Agency to measure the security of commercial software products.</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Many companies may have a reasonable technical story to tell about how they approach security, but many feel that the less said the better, said Rex Black, president of Rex Black Consulting Services. "In other words, they perhaps don't want their name featured in an article about security problems, no matter how it's mentioned."</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Other companies aren't actually doing anything about security at a unified, company-wide level, he said. "Some individuals and project teams do things well from a quality and security point of view, but others do little if anything." These companies do not want to look disorganized or unconcerned about security, he added, "and neither is a good way to look at this point."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Some companies could be painted in a more flattering light, but they could have a policy not to discuss what they do for security, "so as not to enable hackers to figure out how to attack their products through analysis of their technique," Black said. However, he noted that few security experts have anything good to say about the practice of security by obscurity. </a:t>
            </a:r>
            <a:br>
              <a:rPr lang="en-US" sz="1200" kern="1200" dirty="0" smtClean="0">
                <a:solidFill>
                  <a:schemeClr val="tx1"/>
                </a:solidFill>
                <a:latin typeface="Arial" charset="0"/>
                <a:ea typeface="+mn-ea"/>
                <a:cs typeface="+mn-cs"/>
              </a:rPr>
            </a:br>
            <a:endParaRPr lang="en-US" sz="1200" kern="1200" dirty="0" smtClean="0">
              <a:solidFill>
                <a:schemeClr val="tx1"/>
              </a:solidFill>
              <a:latin typeface="Arial" charset="0"/>
              <a:ea typeface="+mn-ea"/>
              <a:cs typeface="+mn-cs"/>
            </a:endParaRPr>
          </a:p>
          <a:p>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err="1" smtClean="0"/>
              <a:t>SAFECode's</a:t>
            </a:r>
            <a:r>
              <a:rPr lang="en-US" b="0" dirty="0" smtClean="0"/>
              <a:t> recommended practices across the lifecycle are as follows: </a:t>
            </a:r>
          </a:p>
          <a:p>
            <a:endParaRPr lang="en-US" b="0" dirty="0" smtClean="0"/>
          </a:p>
          <a:p>
            <a:r>
              <a:rPr lang="en-US" b="0" dirty="0" smtClean="0"/>
              <a:t>Requirements: Define a set of activities to formalize the security requirements for a specific product release. </a:t>
            </a:r>
          </a:p>
          <a:p>
            <a:endParaRPr lang="en-US" b="0" dirty="0" smtClean="0"/>
          </a:p>
          <a:p>
            <a:r>
              <a:rPr lang="en-US" b="0" dirty="0" smtClean="0"/>
              <a:t>Design: Conduct threat analysis (also called </a:t>
            </a:r>
            <a:r>
              <a:rPr lang="en-US" b="0" dirty="0" smtClean="0">
                <a:hlinkClick r:id="rId3"/>
              </a:rPr>
              <a:t>threat modeling</a:t>
            </a:r>
            <a:r>
              <a:rPr lang="en-US" b="0" dirty="0" smtClean="0"/>
              <a:t> or risk analysis) to identify architectural and design security flaws before code is committed. </a:t>
            </a:r>
          </a:p>
          <a:p>
            <a:endParaRPr lang="en-US" b="0" dirty="0" smtClean="0"/>
          </a:p>
          <a:p>
            <a:r>
              <a:rPr lang="en-US" b="0" dirty="0" smtClean="0"/>
              <a:t>Programming: Minimize unsafe function use, use the latest compiler toolset, use </a:t>
            </a:r>
            <a:r>
              <a:rPr lang="en-US" b="0" dirty="0" smtClean="0">
                <a:hlinkClick r:id="rId4"/>
              </a:rPr>
              <a:t>static and dynamic analysis</a:t>
            </a:r>
            <a:r>
              <a:rPr lang="en-US" b="0" dirty="0" smtClean="0"/>
              <a:t> tools, conduct manual </a:t>
            </a:r>
            <a:r>
              <a:rPr lang="en-US" b="0" dirty="0" smtClean="0">
                <a:hlinkClick r:id="rId5"/>
              </a:rPr>
              <a:t>code reviews</a:t>
            </a:r>
            <a:r>
              <a:rPr lang="en-US" b="0" dirty="0" smtClean="0"/>
              <a:t>, </a:t>
            </a:r>
            <a:r>
              <a:rPr lang="en-US" b="0" dirty="0" smtClean="0">
                <a:hlinkClick r:id="rId6"/>
              </a:rPr>
              <a:t>validate input</a:t>
            </a:r>
            <a:r>
              <a:rPr lang="en-US" b="0" dirty="0" smtClean="0"/>
              <a:t> and output, and more. (See the guide for </a:t>
            </a:r>
            <a:r>
              <a:rPr lang="en-US" b="0" dirty="0" smtClean="0">
                <a:hlinkClick r:id="rId7"/>
              </a:rPr>
              <a:t>additional secure programming practices</a:t>
            </a:r>
            <a:r>
              <a:rPr lang="en-US" b="0" dirty="0" smtClean="0"/>
              <a:t>.) </a:t>
            </a:r>
          </a:p>
          <a:p>
            <a:endParaRPr lang="en-US" b="0" dirty="0" smtClean="0"/>
          </a:p>
          <a:p>
            <a:r>
              <a:rPr lang="en-US" b="0" dirty="0" smtClean="0"/>
              <a:t>Testing: Recommendations include </a:t>
            </a:r>
            <a:r>
              <a:rPr lang="en-US" b="0" dirty="0" smtClean="0">
                <a:hlinkClick r:id="rId8"/>
              </a:rPr>
              <a:t>fuzz testing</a:t>
            </a:r>
            <a:r>
              <a:rPr lang="en-US" b="0" dirty="0" smtClean="0"/>
              <a:t>, </a:t>
            </a:r>
            <a:r>
              <a:rPr lang="en-US" b="0" dirty="0" smtClean="0">
                <a:hlinkClick r:id="rId9"/>
              </a:rPr>
              <a:t>penetration testing</a:t>
            </a:r>
            <a:r>
              <a:rPr lang="en-US" b="0" dirty="0" smtClean="0"/>
              <a:t> and third-party assessment, and use of automated testing tools. Code Integrity and Handling: Implement controls to address access, storage, and handling during the development process. Secure software development resources </a:t>
            </a:r>
            <a:r>
              <a:rPr lang="en-US" b="0" dirty="0" smtClean="0">
                <a:hlinkClick r:id="rId10"/>
              </a:rPr>
              <a:t>Build security into the SDLC and keep the bad guys out</a:t>
            </a:r>
            <a:endParaRPr lang="es-US" b="0"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Message of the slide in one</a:t>
            </a:r>
            <a:r>
              <a:rPr lang="en-US" sz="1200" b="1" u="sng" kern="1200" baseline="0" dirty="0" smtClean="0">
                <a:solidFill>
                  <a:schemeClr val="tx1"/>
                </a:solidFill>
                <a:latin typeface="+mn-lt"/>
                <a:ea typeface="+mn-ea"/>
                <a:cs typeface="+mn-cs"/>
              </a:rPr>
              <a:t> line</a:t>
            </a:r>
            <a:r>
              <a:rPr lang="en-US" sz="1200" kern="1200" dirty="0" smtClean="0">
                <a:solidFill>
                  <a:schemeClr val="tx1"/>
                </a:solidFill>
                <a:latin typeface="+mn-lt"/>
                <a:ea typeface="+mn-ea"/>
                <a:cs typeface="+mn-cs"/>
              </a:rPr>
              <a:t>: Windows Vista, the first OS to have</a:t>
            </a:r>
            <a:r>
              <a:rPr lang="en-US" sz="1200" kern="1200" baseline="0" dirty="0" smtClean="0">
                <a:solidFill>
                  <a:schemeClr val="tx1"/>
                </a:solidFill>
                <a:latin typeface="+mn-lt"/>
                <a:ea typeface="+mn-ea"/>
                <a:cs typeface="+mn-cs"/>
              </a:rPr>
              <a:t> been developed with SDL from the get go, has had significantly less vulnerabilities in its first year than its predecessor, Windows XP or from operating systems from other vendors.</a:t>
            </a:r>
          </a:p>
          <a:p>
            <a:pPr eaLnBrk="1" hangingPunct="1">
              <a:defRPr/>
            </a:pPr>
            <a:r>
              <a:rPr lang="en-US" dirty="0" smtClean="0">
                <a:latin typeface="+mn-lt"/>
                <a:ea typeface="+mn-ea"/>
              </a:rPr>
              <a:t> </a:t>
            </a:r>
          </a:p>
          <a:p>
            <a:pPr eaLnBrk="1" hangingPunct="1">
              <a:defRPr/>
            </a:pPr>
            <a:r>
              <a:rPr lang="en-US" dirty="0" smtClean="0">
                <a:latin typeface="+mn-lt"/>
                <a:ea typeface="+mn-ea"/>
              </a:rPr>
              <a:t>I would love it if you walked away from this presentation thinking that Microsoft’s platform is the most secure in the industry, but that’s not why I’m sharing this slide, and that’s not the message I want to convey. The message I hope you will walk away with is that the SDL leads</a:t>
            </a:r>
            <a:r>
              <a:rPr lang="en-US" baseline="0" dirty="0" smtClean="0">
                <a:latin typeface="+mn-lt"/>
                <a:ea typeface="+mn-ea"/>
              </a:rPr>
              <a:t> to significant improvements in the security of software. This shows just how </a:t>
            </a:r>
            <a:r>
              <a:rPr lang="en-US" dirty="0" smtClean="0">
                <a:latin typeface="+mn-lt"/>
                <a:ea typeface="+mn-ea"/>
              </a:rPr>
              <a:t>seriously Microsoft takes the security of its products.</a:t>
            </a:r>
          </a:p>
          <a:p>
            <a:pPr eaLnBrk="1" hangingPunct="1">
              <a:defRPr/>
            </a:pPr>
            <a:r>
              <a:rPr lang="en-US" dirty="0" smtClean="0">
                <a:latin typeface="+mn-lt"/>
                <a:ea typeface="+mn-ea"/>
              </a:rPr>
              <a:t> </a:t>
            </a:r>
          </a:p>
          <a:p>
            <a:pPr eaLnBrk="1" hangingPunct="1">
              <a:defRPr/>
            </a:pPr>
            <a:r>
              <a:rPr lang="en-US" dirty="0" smtClean="0">
                <a:latin typeface="+mn-lt"/>
                <a:ea typeface="+mn-ea"/>
              </a:rPr>
              <a:t>A few things you should consider as you look at the graph on this slide, which is otherwise pretty self-explanatory.</a:t>
            </a:r>
          </a:p>
          <a:p>
            <a:pPr eaLnBrk="1" hangingPunct="1">
              <a:defRPr/>
            </a:pPr>
            <a:r>
              <a:rPr lang="en-US" dirty="0" smtClean="0">
                <a:latin typeface="+mn-lt"/>
                <a:ea typeface="+mn-ea"/>
              </a:rPr>
              <a:t> </a:t>
            </a:r>
          </a:p>
          <a:p>
            <a:pPr eaLnBrk="1" hangingPunct="1">
              <a:defRPr/>
            </a:pPr>
            <a:r>
              <a:rPr lang="en-US" dirty="0" smtClean="0">
                <a:latin typeface="+mn-lt"/>
                <a:ea typeface="+mn-ea"/>
              </a:rPr>
              <a:t>First, Windows has a far larger install base other operating</a:t>
            </a:r>
            <a:r>
              <a:rPr lang="en-US" baseline="0" dirty="0" smtClean="0">
                <a:latin typeface="+mn-lt"/>
                <a:ea typeface="+mn-ea"/>
              </a:rPr>
              <a:t> systems</a:t>
            </a:r>
            <a:r>
              <a:rPr lang="en-US" dirty="0" smtClean="0">
                <a:latin typeface="+mn-lt"/>
                <a:ea typeface="+mn-ea"/>
              </a:rPr>
              <a:t>. We are a big target. That’s both a plus and a minus. On the one hand, there are a lot of independent security researchers trying to find vulnerabilities on our software, so there’s less of a chance that a vulnerability is being missed. On the other hand, there are a lot of hackers trying to take advantage of our system.</a:t>
            </a:r>
          </a:p>
          <a:p>
            <a:pPr eaLnBrk="1" hangingPunct="1">
              <a:defRPr/>
            </a:pPr>
            <a:r>
              <a:rPr lang="en-US" dirty="0" smtClean="0">
                <a:latin typeface="+mn-lt"/>
                <a:ea typeface="+mn-ea"/>
              </a:rPr>
              <a:t> </a:t>
            </a:r>
          </a:p>
          <a:p>
            <a:pPr eaLnBrk="1" hangingPunct="1">
              <a:defRPr/>
            </a:pPr>
            <a:r>
              <a:rPr lang="en-US" dirty="0" smtClean="0">
                <a:latin typeface="+mn-lt"/>
                <a:ea typeface="+mn-ea"/>
              </a:rPr>
              <a:t>Third, vulnerabilities are not a perfect measure of “security,” far from it. If it was possible to measure “security” in one metric, it would have to encompass a complex combination of factors including (but not limited to) the software quality, administrative controls, physical controls, and much more – and even then, it would all be in the context of whatever security policy was defined for the systems in question.</a:t>
            </a:r>
          </a:p>
          <a:p>
            <a:pPr eaLnBrk="1" hangingPunct="1">
              <a:defRPr/>
            </a:pPr>
            <a:r>
              <a:rPr lang="en-US" dirty="0" smtClean="0">
                <a:latin typeface="+mn-lt"/>
                <a:ea typeface="+mn-ea"/>
              </a:rPr>
              <a:t> </a:t>
            </a:r>
          </a:p>
          <a:p>
            <a:pPr eaLnBrk="1" hangingPunct="1">
              <a:defRPr/>
            </a:pPr>
            <a:r>
              <a:rPr lang="en-US" dirty="0" smtClean="0">
                <a:latin typeface="+mn-lt"/>
                <a:ea typeface="+mn-ea"/>
              </a:rPr>
              <a:t>Fourth, this data comes from Microsoft. You can find the report on Jeff Jones security blog at http://blogs.technet.com/security, including all the sources used and a detailed description of Jeff’s methodology. Jeff says in the paper “Be skeptical! Assume I’m ‘spinning’ things if you wish and try to go find out for yourself. That is ultimately my goal – to get people to actively question and dig into why the results turn out the way they do.”</a:t>
            </a:r>
            <a:endParaRPr lang="en-US" dirty="0">
              <a:latin typeface="+mn-lt"/>
              <a:ea typeface="+mn-ea"/>
            </a:endParaRPr>
          </a:p>
        </p:txBody>
      </p:sp>
      <p:sp>
        <p:nvSpPr>
          <p:cNvPr id="39940" name="Slide Number Placeholder 3"/>
          <p:cNvSpPr>
            <a:spLocks noGrp="1"/>
          </p:cNvSpPr>
          <p:nvPr>
            <p:ph type="sldNum" sz="quarter" idx="5"/>
          </p:nvPr>
        </p:nvSpPr>
        <p:spPr>
          <a:noFill/>
        </p:spPr>
        <p:txBody>
          <a:bodyPr/>
          <a:lstStyle/>
          <a:p>
            <a:fld id="{20FC03F7-193A-42A0-8D66-989C6F5E7715}" type="slidenum">
              <a:rPr lang="en-GB">
                <a:latin typeface="Arial" pitchFamily="34" charset="0"/>
                <a:ea typeface="ＭＳ Ｐゴシック" pitchFamily="34" charset="-128"/>
              </a:rPr>
              <a:pPr/>
              <a:t>29</a:t>
            </a:fld>
            <a:endParaRPr lang="en-GB">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Message of the slide in one</a:t>
            </a:r>
            <a:r>
              <a:rPr lang="en-US" sz="1200" b="1" u="sng" kern="1200" baseline="0" dirty="0" smtClean="0">
                <a:solidFill>
                  <a:schemeClr val="tx1"/>
                </a:solidFill>
                <a:latin typeface="+mn-lt"/>
                <a:ea typeface="+mn-ea"/>
                <a:cs typeface="+mn-cs"/>
              </a:rPr>
              <a:t> line</a:t>
            </a:r>
            <a:r>
              <a:rPr lang="en-US" sz="1200" b="0" u="none" kern="1200" baseline="0" dirty="0" smtClean="0">
                <a:solidFill>
                  <a:schemeClr val="tx1"/>
                </a:solidFill>
                <a:latin typeface="+mn-lt"/>
                <a:ea typeface="+mn-ea"/>
                <a:cs typeface="+mn-cs"/>
              </a:rPr>
              <a:t>: Microsoft IE7, a widely targeted piece of software, has shown significant improvements following the SDL.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Similar</a:t>
            </a:r>
            <a:r>
              <a:rPr lang="en-US" sz="1200" kern="1200" baseline="0" dirty="0" smtClean="0">
                <a:solidFill>
                  <a:schemeClr val="tx1"/>
                </a:solidFill>
                <a:latin typeface="+mn-lt"/>
                <a:ea typeface="+mn-ea"/>
                <a:cs typeface="+mn-cs"/>
              </a:rPr>
              <a:t> to the Windows and SQL, SDL has led IE to significant security improvements. While a 35% reduction in total vulnerabilities is not as high as Microsoft would have liked, we see SDL’s success in significantly reducing the number of high severity vulnerabilities.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Note that these results are for IE on Windows XP. IE7 on Windows Vista is significantly more secure, with a 46% reduction in overall vulnerabilities after 1 year.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BDBF35-321D-4052-9637-12D2D83271D7}"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49CE8-64D6-45B8-B12B-B384CCFC7ED1}" type="slidenum">
              <a:rPr lang="en-US"/>
              <a:pPr/>
              <a:t>31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50% comes from the models that’s why we need to focus on creating them</a:t>
            </a:r>
            <a:endParaRPr lang="es-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Arial" charset="0"/>
                <a:ea typeface="+mn-ea"/>
                <a:cs typeface="+mn-cs"/>
              </a:rPr>
              <a:t>STRIDE stands for:</a:t>
            </a:r>
          </a:p>
          <a:p>
            <a:r>
              <a:rPr lang="en-US" sz="1200" b="1" kern="1200" dirty="0" smtClean="0">
                <a:solidFill>
                  <a:schemeClr val="tx1"/>
                </a:solidFill>
                <a:latin typeface="Arial" charset="0"/>
                <a:ea typeface="+mn-ea"/>
                <a:cs typeface="+mn-cs"/>
              </a:rPr>
              <a:t>● Spoofing</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Spoofing</a:t>
            </a:r>
            <a:r>
              <a:rPr lang="en-US" sz="1200" kern="1200" dirty="0" smtClean="0">
                <a:solidFill>
                  <a:schemeClr val="tx1"/>
                </a:solidFill>
                <a:latin typeface="Arial" charset="0"/>
                <a:ea typeface="+mn-ea"/>
                <a:cs typeface="+mn-cs"/>
              </a:rPr>
              <a:t> is attempting to gain access to a system by using a false identity. This can be accomplished using stolen user credentials or a false IP address. After the attacker successfully gains access as a legitimate user or host, elevation of privileges or abuse using authorization can begin. </a:t>
            </a:r>
          </a:p>
          <a:p>
            <a:r>
              <a:rPr lang="en-US" sz="1200" b="1" kern="1200" dirty="0" smtClean="0">
                <a:solidFill>
                  <a:schemeClr val="tx1"/>
                </a:solidFill>
                <a:latin typeface="Arial" charset="0"/>
                <a:ea typeface="+mn-ea"/>
                <a:cs typeface="+mn-cs"/>
              </a:rPr>
              <a:t>● Tampering</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Tampering</a:t>
            </a:r>
            <a:r>
              <a:rPr lang="en-US" sz="1200" kern="1200" dirty="0" smtClean="0">
                <a:solidFill>
                  <a:schemeClr val="tx1"/>
                </a:solidFill>
                <a:latin typeface="Arial" charset="0"/>
                <a:ea typeface="+mn-ea"/>
                <a:cs typeface="+mn-cs"/>
              </a:rPr>
              <a:t> is the unauthorized modification of data, for example as it flows over a network between two computers.</a:t>
            </a:r>
          </a:p>
          <a:p>
            <a:r>
              <a:rPr lang="en-US" sz="1200" b="1" kern="1200" dirty="0" smtClean="0">
                <a:solidFill>
                  <a:schemeClr val="tx1"/>
                </a:solidFill>
                <a:latin typeface="Arial" charset="0"/>
                <a:ea typeface="+mn-ea"/>
                <a:cs typeface="+mn-cs"/>
              </a:rPr>
              <a:t>● Repudiation</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Repudiation</a:t>
            </a:r>
            <a:r>
              <a:rPr lang="en-US" sz="1200" kern="1200" dirty="0" smtClean="0">
                <a:solidFill>
                  <a:schemeClr val="tx1"/>
                </a:solidFill>
                <a:latin typeface="Arial" charset="0"/>
                <a:ea typeface="+mn-ea"/>
                <a:cs typeface="+mn-cs"/>
              </a:rPr>
              <a:t> is the ability of users (legitimate or otherwise) to deny that they performed specific actions or transactions. Without adequate auditing, repudiation attacks are difficult to prove.</a:t>
            </a:r>
          </a:p>
          <a:p>
            <a:r>
              <a:rPr lang="en-US" sz="1200" b="1" kern="1200" dirty="0" smtClean="0">
                <a:solidFill>
                  <a:schemeClr val="tx1"/>
                </a:solidFill>
                <a:latin typeface="Arial" charset="0"/>
                <a:ea typeface="+mn-ea"/>
                <a:cs typeface="+mn-cs"/>
              </a:rPr>
              <a:t>● Information disclosure</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Information disclosure</a:t>
            </a:r>
            <a:r>
              <a:rPr lang="en-US" sz="1200" kern="1200" dirty="0" smtClean="0">
                <a:solidFill>
                  <a:schemeClr val="tx1"/>
                </a:solidFill>
                <a:latin typeface="Arial" charset="0"/>
                <a:ea typeface="+mn-ea"/>
                <a:cs typeface="+mn-cs"/>
              </a:rPr>
              <a:t> is the unwanted exposure of private data. For example, a user views the contents of a table or file he or she is not authorized to open, or monitors data passed in plaintext over a network. Some examples of information disclosure vulnerabilities include the use of hidden form fields, comments embedded in Web pages that contain database connection strings and connection details, and weak exception handling that can lead to internal system level details being revealed to the client. Any of this information can be very useful to the attacker.</a:t>
            </a:r>
          </a:p>
          <a:p>
            <a:r>
              <a:rPr lang="en-US" sz="1200" b="1" kern="1200" dirty="0" smtClean="0">
                <a:solidFill>
                  <a:schemeClr val="tx1"/>
                </a:solidFill>
                <a:latin typeface="Arial" charset="0"/>
                <a:ea typeface="+mn-ea"/>
                <a:cs typeface="+mn-cs"/>
              </a:rPr>
              <a:t>● Denial of service</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Denial of service</a:t>
            </a:r>
            <a:r>
              <a:rPr lang="en-US" sz="1200" kern="1200" dirty="0" smtClean="0">
                <a:solidFill>
                  <a:schemeClr val="tx1"/>
                </a:solidFill>
                <a:latin typeface="Arial" charset="0"/>
                <a:ea typeface="+mn-ea"/>
                <a:cs typeface="+mn-cs"/>
              </a:rPr>
              <a:t> is the process of making a system or application unavailable. For example, a denial of service attack might be accomplished by bombarding a server with requests to consume all available system resources or by passing it malformed input data that can crash an application process.</a:t>
            </a:r>
          </a:p>
          <a:p>
            <a:r>
              <a:rPr lang="en-US" sz="1200" b="1" kern="1200" dirty="0" smtClean="0">
                <a:solidFill>
                  <a:schemeClr val="tx1"/>
                </a:solidFill>
                <a:latin typeface="Arial" charset="0"/>
                <a:ea typeface="+mn-ea"/>
                <a:cs typeface="+mn-cs"/>
              </a:rPr>
              <a:t>● Elevation of privilege</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Elevation of privilege </a:t>
            </a:r>
            <a:r>
              <a:rPr lang="en-US" sz="1200" kern="1200" dirty="0" smtClean="0">
                <a:solidFill>
                  <a:schemeClr val="tx1"/>
                </a:solidFill>
                <a:latin typeface="Arial" charset="0"/>
                <a:ea typeface="+mn-ea"/>
                <a:cs typeface="+mn-cs"/>
              </a:rPr>
              <a:t>occurs when a user with limited privileges assumes the identity of a privileged user to gain privileged access to an application. For example, an attacker with limited privileges might elevate his or her privilege level to compromise and take control of a highly privileged and trusted process or account.</a:t>
            </a:r>
          </a:p>
          <a:p>
            <a:endParaRPr lang="es-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smtClean="0"/>
              <a:t>Instead of having a rating system between 0 and 10 where most stuff is ranked as either a 1 or a 10 anyways, it is now broken down into 1 of 4 categories:</a:t>
            </a:r>
          </a:p>
          <a:p>
            <a:endParaRPr lang="es-US"/>
          </a:p>
        </p:txBody>
      </p:sp>
      <p:sp>
        <p:nvSpPr>
          <p:cNvPr id="4" name="Slide Number Placeholder 3"/>
          <p:cNvSpPr>
            <a:spLocks noGrp="1"/>
          </p:cNvSpPr>
          <p:nvPr>
            <p:ph type="sldNum" sz="quarter" idx="10"/>
          </p:nvPr>
        </p:nvSpPr>
        <p:spPr/>
        <p:txBody>
          <a:bodyPr/>
          <a:lstStyle/>
          <a:p>
            <a:fld id="{C9427FDC-207A-46DA-9C16-4B543F53C93B}"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49CE8-64D6-45B8-B12B-B384CCFC7ED1}" type="slidenum">
              <a:rPr lang="en-US"/>
              <a:pPr/>
              <a:t>39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smtClean="0"/>
              <a:t>"Hackers have realized that because networks are secure, the application is the weakest link."</a:t>
            </a:r>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49CE8-64D6-45B8-B12B-B384CCFC7ED1}" type="slidenum">
              <a:rPr lang="en-US"/>
              <a:pPr/>
              <a:t>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Message of the slide in one</a:t>
            </a:r>
            <a:r>
              <a:rPr lang="en-US" sz="1200" b="1" u="sng" kern="1200" baseline="0" dirty="0" smtClean="0">
                <a:solidFill>
                  <a:schemeClr val="tx1"/>
                </a:solidFill>
                <a:latin typeface="+mn-lt"/>
                <a:ea typeface="+mn-ea"/>
                <a:cs typeface="+mn-cs"/>
              </a:rPr>
              <a:t> line</a:t>
            </a:r>
            <a:r>
              <a:rPr lang="en-US" sz="1200" kern="1200" dirty="0" smtClean="0">
                <a:solidFill>
                  <a:schemeClr val="tx1"/>
                </a:solidFill>
                <a:latin typeface="+mn-lt"/>
                <a:ea typeface="+mn-ea"/>
                <a:cs typeface="+mn-cs"/>
              </a:rPr>
              <a:t>: Anecdotal evidence</a:t>
            </a:r>
            <a:r>
              <a:rPr lang="en-US" sz="1200" kern="1200" baseline="0" dirty="0" smtClean="0">
                <a:solidFill>
                  <a:schemeClr val="tx1"/>
                </a:solidFill>
                <a:latin typeface="+mn-lt"/>
                <a:ea typeface="+mn-ea"/>
                <a:cs typeface="+mn-cs"/>
              </a:rPr>
              <a:t> that c</a:t>
            </a:r>
            <a:r>
              <a:rPr lang="en-US" sz="1200" kern="1200" dirty="0" smtClean="0">
                <a:solidFill>
                  <a:schemeClr val="tx1"/>
                </a:solidFill>
                <a:latin typeface="+mn-lt"/>
                <a:ea typeface="+mn-ea"/>
                <a:cs typeface="+mn-cs"/>
              </a:rPr>
              <a:t>yber</a:t>
            </a:r>
            <a:r>
              <a:rPr lang="en-US" sz="1200" kern="1200" baseline="0" dirty="0" smtClean="0">
                <a:solidFill>
                  <a:schemeClr val="tx1"/>
                </a:solidFill>
                <a:latin typeface="+mn-lt"/>
                <a:ea typeface="+mn-ea"/>
                <a:cs typeface="+mn-cs"/>
              </a:rPr>
              <a:t>crime is a serious threat. </a:t>
            </a:r>
            <a:r>
              <a:rPr lang="en-US"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start with a short quiz…(get responses from the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Answer: According to some US government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officials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cybercrime (&gt;$100B according to FBI estimates) is now more profitable than the wholesale illegal U.S. drug trade ($94B, according to the 2005 U.N. World Drug Report).  </a:t>
            </a:r>
          </a:p>
          <a:p>
            <a:endParaRPr lang="en-US" dirty="0" smtClean="0"/>
          </a:p>
          <a:p>
            <a:r>
              <a:rPr lang="en-US" dirty="0" smtClean="0"/>
              <a:t>If you take into account the chance of being</a:t>
            </a:r>
            <a:r>
              <a:rPr lang="en-US" baseline="0" dirty="0" smtClean="0"/>
              <a:t> arrested (much higher for drug dealers than cyber criminals), you realize just how big a threat cybercrime really is… </a:t>
            </a:r>
            <a:endParaRPr lang="en-US" dirty="0"/>
          </a:p>
        </p:txBody>
      </p:sp>
      <p:sp>
        <p:nvSpPr>
          <p:cNvPr id="4" name="Slide Number Placeholder 3"/>
          <p:cNvSpPr>
            <a:spLocks noGrp="1"/>
          </p:cNvSpPr>
          <p:nvPr>
            <p:ph type="sldNum" sz="quarter" idx="10"/>
          </p:nvPr>
        </p:nvSpPr>
        <p:spPr/>
        <p:txBody>
          <a:bodyPr/>
          <a:lstStyle/>
          <a:p>
            <a:fld id="{5FBDBF35-321D-4052-9637-12D2D83271D7}" type="slidenum">
              <a:rPr lang="en-US" smtClean="0"/>
              <a:pPr/>
              <a:t>40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Message of the slide in one</a:t>
            </a:r>
            <a:r>
              <a:rPr lang="en-US" sz="1200" b="1" u="sng" kern="1200" baseline="0" dirty="0" smtClean="0">
                <a:solidFill>
                  <a:schemeClr val="tx1"/>
                </a:solidFill>
                <a:latin typeface="+mn-lt"/>
                <a:ea typeface="+mn-ea"/>
                <a:cs typeface="+mn-cs"/>
              </a:rPr>
              <a:t> line</a:t>
            </a:r>
            <a:r>
              <a:rPr lang="en-US" sz="1200" kern="1200" dirty="0" smtClean="0">
                <a:solidFill>
                  <a:schemeClr val="tx1"/>
                </a:solidFill>
                <a:latin typeface="+mn-lt"/>
                <a:ea typeface="+mn-ea"/>
                <a:cs typeface="+mn-cs"/>
              </a:rPr>
              <a:t>: Cybercrime has</a:t>
            </a:r>
            <a:r>
              <a:rPr lang="en-US" sz="1200" kern="1200" baseline="0" dirty="0" smtClean="0">
                <a:solidFill>
                  <a:schemeClr val="tx1"/>
                </a:solidFill>
                <a:latin typeface="+mn-lt"/>
                <a:ea typeface="+mn-ea"/>
                <a:cs typeface="+mn-cs"/>
              </a:rPr>
              <a:t> become a significant and sophisticated “market”, with financially motivated attacks moving up the stack to the application layer.</a:t>
            </a:r>
            <a:r>
              <a:rPr lang="en-US" sz="1200" kern="1200" dirty="0" smtClean="0">
                <a:solidFill>
                  <a:schemeClr val="tx1"/>
                </a:solidFill>
                <a:latin typeface="+mn-lt"/>
                <a:ea typeface="+mn-ea"/>
                <a:cs typeface="+mn-cs"/>
              </a:rPr>
              <a:t> </a:t>
            </a:r>
          </a:p>
          <a:p>
            <a:endParaRPr lang="en-US" dirty="0" smtClean="0"/>
          </a:p>
          <a:p>
            <a:r>
              <a:rPr lang="en-US" dirty="0" smtClean="0"/>
              <a:t>Cybercrime or computer</a:t>
            </a:r>
            <a:r>
              <a:rPr lang="en-US" baseline="0" dirty="0" smtClean="0"/>
              <a:t> crime has evolved significantly over the past 20 years. As the internet changed our lives in the past years, so has internet crime become a threat to the software that runs it. If you look at types of attacks and why they happen, you see a clear trend – attacks are moving up the stack and the motivation is increasingly financial and even political (there have been much news lately about cyber warfare between Estonia and Russia).</a:t>
            </a:r>
          </a:p>
          <a:p>
            <a:endParaRPr lang="en-US" baseline="0" dirty="0" smtClean="0"/>
          </a:p>
          <a:p>
            <a:r>
              <a:rPr lang="en-US" baseline="0" dirty="0" smtClean="0"/>
              <a:t>Click: The financial aspect of cyber crime is clear – if you can steal information, you will find a buyer for it. The resources behind cybercrime, make it into such a significant threat. Given the size of the market, sophisticated business models have emerged such as “</a:t>
            </a:r>
            <a:r>
              <a:rPr lang="en-US" baseline="0" dirty="0" err="1" smtClean="0"/>
              <a:t>botnets</a:t>
            </a:r>
            <a:r>
              <a:rPr lang="en-US" baseline="0" dirty="0" smtClean="0"/>
              <a:t> for rent” and “Crime as a Service (</a:t>
            </a:r>
            <a:r>
              <a:rPr lang="en-US" baseline="0" dirty="0" err="1" smtClean="0"/>
              <a:t>CaaS</a:t>
            </a:r>
            <a:r>
              <a:rPr lang="en-US" baseline="0" dirty="0" smtClean="0"/>
              <a:t>)”.</a:t>
            </a:r>
          </a:p>
          <a:p>
            <a:r>
              <a:rPr lang="en-US" baseline="0" dirty="0" smtClean="0"/>
              <a:t>To put this dollar value in perspective, the size of the entire US software market is approximately $200B…</a:t>
            </a:r>
          </a:p>
          <a:p>
            <a:endParaRPr lang="en-US" dirty="0"/>
          </a:p>
        </p:txBody>
      </p:sp>
      <p:sp>
        <p:nvSpPr>
          <p:cNvPr id="4" name="Slide Number Placeholder 3"/>
          <p:cNvSpPr>
            <a:spLocks noGrp="1"/>
          </p:cNvSpPr>
          <p:nvPr>
            <p:ph type="sldNum" sz="quarter" idx="10"/>
          </p:nvPr>
        </p:nvSpPr>
        <p:spPr/>
        <p:txBody>
          <a:bodyPr/>
          <a:lstStyle/>
          <a:p>
            <a:fld id="{5FBDBF35-321D-4052-9637-12D2D83271D7}" type="slidenum">
              <a:rPr lang="en-US" smtClean="0"/>
              <a:pPr/>
              <a:t>41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200" b="1" u="sng" kern="1200" dirty="0" smtClean="0">
                <a:solidFill>
                  <a:schemeClr val="tx1"/>
                </a:solidFill>
                <a:latin typeface="+mn-lt"/>
                <a:ea typeface="+mn-ea"/>
                <a:cs typeface="+mn-cs"/>
              </a:rPr>
              <a:t>Message of the slide in one</a:t>
            </a:r>
            <a:r>
              <a:rPr lang="en-US" sz="1200" b="1" u="sng" kern="1200" baseline="0" dirty="0" smtClean="0">
                <a:solidFill>
                  <a:schemeClr val="tx1"/>
                </a:solidFill>
                <a:latin typeface="+mn-lt"/>
                <a:ea typeface="+mn-ea"/>
                <a:cs typeface="+mn-cs"/>
              </a:rPr>
              <a:t> line</a:t>
            </a:r>
            <a:r>
              <a:rPr lang="en-US" sz="1200" kern="1200" dirty="0" smtClean="0">
                <a:solidFill>
                  <a:schemeClr val="tx1"/>
                </a:solidFill>
                <a:latin typeface="+mn-lt"/>
                <a:ea typeface="+mn-ea"/>
                <a:cs typeface="+mn-cs"/>
              </a:rPr>
              <a:t>: Applications,</a:t>
            </a:r>
            <a:r>
              <a:rPr lang="en-US" sz="1200" kern="1200" baseline="0" dirty="0" smtClean="0">
                <a:solidFill>
                  <a:schemeClr val="tx1"/>
                </a:solidFill>
                <a:latin typeface="+mn-lt"/>
                <a:ea typeface="+mn-ea"/>
                <a:cs typeface="+mn-cs"/>
              </a:rPr>
              <a:t> rather than operating systems, are a significant target for security researchers (hackers).</a:t>
            </a:r>
          </a:p>
          <a:p>
            <a:pPr eaLnBrk="1" hangingPunct="1">
              <a:defRPr/>
            </a:pPr>
            <a:endParaRPr lang="en-US" dirty="0" smtClean="0">
              <a:latin typeface="+mn-lt"/>
              <a:ea typeface="+mn-ea"/>
            </a:endParaRPr>
          </a:p>
          <a:p>
            <a:pPr eaLnBrk="1" hangingPunct="1">
              <a:defRPr/>
            </a:pPr>
            <a:r>
              <a:rPr lang="en-US" dirty="0" smtClean="0">
                <a:latin typeface="+mn-lt"/>
                <a:ea typeface="+mn-ea"/>
              </a:rPr>
              <a:t>As software vendors like Microsoft, Oracle, Red Hat, etc., have worked hard to reduce the attack surface of their platforms, hackers have begun to focus on the greener pastures of YOUR applications. The vast</a:t>
            </a:r>
            <a:r>
              <a:rPr lang="en-US" baseline="0" dirty="0" smtClean="0">
                <a:latin typeface="+mn-lt"/>
                <a:ea typeface="+mn-ea"/>
              </a:rPr>
              <a:t> majority of these vulnerabilities are exploitable from remote and most are focused on web applications.   </a:t>
            </a:r>
            <a:r>
              <a:rPr lang="en-US" dirty="0" smtClean="0">
                <a:latin typeface="+mn-lt"/>
                <a:ea typeface="+mn-ea"/>
              </a:rPr>
              <a:t> </a:t>
            </a:r>
          </a:p>
          <a:p>
            <a:pPr eaLnBrk="1" hangingPunct="1">
              <a:defRPr/>
            </a:pPr>
            <a:r>
              <a:rPr lang="en-US" dirty="0" smtClean="0">
                <a:latin typeface="+mn-lt"/>
                <a:ea typeface="+mn-ea"/>
              </a:rPr>
              <a:t>Remember,</a:t>
            </a:r>
            <a:r>
              <a:rPr lang="en-US" baseline="0" dirty="0" smtClean="0">
                <a:latin typeface="+mn-lt"/>
                <a:ea typeface="+mn-ea"/>
              </a:rPr>
              <a:t> N</a:t>
            </a:r>
            <a:r>
              <a:rPr lang="en-US" dirty="0" smtClean="0">
                <a:latin typeface="+mn-lt"/>
                <a:ea typeface="+mn-ea"/>
              </a:rPr>
              <a:t>o matter how good a job your IT team does in locking down vendor software, a poorly developed application can open the system wide to attack. You are not just a consumer of product security features, you are a full partner with Microsoft in the process of securing your applications and your customers’ and/or company’s sensitive data.</a:t>
            </a:r>
            <a:endParaRPr lang="en-US" dirty="0">
              <a:latin typeface="+mn-lt"/>
              <a:ea typeface="+mn-ea"/>
            </a:endParaRPr>
          </a:p>
        </p:txBody>
      </p:sp>
      <p:sp>
        <p:nvSpPr>
          <p:cNvPr id="41988" name="Slide Number Placeholder 3"/>
          <p:cNvSpPr>
            <a:spLocks noGrp="1"/>
          </p:cNvSpPr>
          <p:nvPr>
            <p:ph type="sldNum" sz="quarter" idx="5"/>
          </p:nvPr>
        </p:nvSpPr>
        <p:spPr>
          <a:noFill/>
        </p:spPr>
        <p:txBody>
          <a:bodyPr/>
          <a:lstStyle/>
          <a:p>
            <a:fld id="{AE284EB3-FB05-470A-8D11-5089674DC212}" type="slidenum">
              <a:rPr lang="en-US">
                <a:latin typeface="Arial" pitchFamily="34" charset="0"/>
                <a:ea typeface="ＭＳ Ｐゴシック" pitchFamily="34" charset="-128"/>
              </a:rPr>
              <a:pPr/>
              <a:t>42</a:t>
            </a:fld>
            <a:endParaRPr lang="en-US">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Message of the slide in one</a:t>
            </a:r>
            <a:r>
              <a:rPr lang="en-US" sz="1200" b="1" u="sng" kern="1200" baseline="0" dirty="0" smtClean="0">
                <a:solidFill>
                  <a:schemeClr val="tx1"/>
                </a:solidFill>
                <a:latin typeface="+mn-lt"/>
                <a:ea typeface="+mn-ea"/>
                <a:cs typeface="+mn-cs"/>
              </a:rPr>
              <a:t> line</a:t>
            </a:r>
            <a:r>
              <a:rPr lang="en-US" sz="1200" kern="1200" dirty="0" smtClean="0">
                <a:solidFill>
                  <a:schemeClr val="tx1"/>
                </a:solidFill>
                <a:latin typeface="+mn-lt"/>
                <a:ea typeface="+mn-ea"/>
                <a:cs typeface="+mn-cs"/>
              </a:rPr>
              <a:t>: Contrary to what you might expect, the vast majority of vulnerabilities</a:t>
            </a:r>
            <a:r>
              <a:rPr lang="en-US" sz="1200" kern="1200" baseline="0" dirty="0" smtClean="0">
                <a:solidFill>
                  <a:schemeClr val="tx1"/>
                </a:solidFill>
                <a:latin typeface="+mn-lt"/>
                <a:ea typeface="+mn-ea"/>
                <a:cs typeface="+mn-cs"/>
              </a:rPr>
              <a:t> are found in software that is produced by small companies (hence the long tail)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cyber criminals are after your applications.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may say:</a:t>
            </a:r>
            <a:r>
              <a:rPr lang="en-US" sz="1200" kern="1200" baseline="0" dirty="0" smtClean="0">
                <a:solidFill>
                  <a:schemeClr val="tx1"/>
                </a:solidFill>
                <a:latin typeface="+mn-lt"/>
                <a:ea typeface="+mn-ea"/>
                <a:cs typeface="+mn-cs"/>
              </a:rPr>
              <a:t> “ok, all these vulnerabilities are in the big companies’ software – why would anyone go after my application”?</a:t>
            </a:r>
          </a:p>
          <a:p>
            <a:r>
              <a:rPr lang="en-US" sz="1200" kern="1200" baseline="0" dirty="0" smtClean="0">
                <a:solidFill>
                  <a:schemeClr val="tx1"/>
                </a:solidFill>
                <a:latin typeface="+mn-lt"/>
                <a:ea typeface="+mn-ea"/>
                <a:cs typeface="+mn-cs"/>
              </a:rPr>
              <a:t>The truth is that only 14% of </a:t>
            </a:r>
            <a:r>
              <a:rPr lang="en-US" sz="1200" kern="1200" baseline="0" dirty="0" err="1" smtClean="0">
                <a:solidFill>
                  <a:schemeClr val="tx1"/>
                </a:solidFill>
                <a:latin typeface="+mn-lt"/>
                <a:ea typeface="+mn-ea"/>
                <a:cs typeface="+mn-cs"/>
              </a:rPr>
              <a:t>vulns</a:t>
            </a:r>
            <a:r>
              <a:rPr lang="en-US" sz="1200" kern="1200" baseline="0" dirty="0" smtClean="0">
                <a:solidFill>
                  <a:schemeClr val="tx1"/>
                </a:solidFill>
                <a:latin typeface="+mn-lt"/>
                <a:ea typeface="+mn-ea"/>
                <a:cs typeface="+mn-cs"/>
              </a:rPr>
              <a:t>. Are in the 5 leading companies (Microsoft, </a:t>
            </a:r>
            <a:r>
              <a:rPr lang="en-US" sz="1200" kern="1200" dirty="0" smtClean="0">
                <a:solidFill>
                  <a:schemeClr val="tx1"/>
                </a:solidFill>
                <a:latin typeface="+mn-lt"/>
                <a:ea typeface="+mn-ea"/>
                <a:cs typeface="+mn-cs"/>
              </a:rPr>
              <a:t>Oracle, IBM, Cisco and Apple)</a:t>
            </a:r>
            <a:r>
              <a:rPr lang="en-US" sz="1200" kern="1200" baseline="0" dirty="0" smtClean="0">
                <a:solidFill>
                  <a:schemeClr val="tx1"/>
                </a:solidFill>
                <a:latin typeface="+mn-lt"/>
                <a:ea typeface="+mn-ea"/>
                <a:cs typeface="+mn-cs"/>
              </a:rPr>
              <a:t>. In the age of targeted financial attacks, it makes financial sense to target all sorts of applications and find weak spots and holes where no one expects you to look…So the cyber criminals are after your applications.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By the way, Microsoft vulnerabilities in 2007 made up ~4% of the entire pool. It is important to note that thi</a:t>
            </a:r>
            <a:r>
              <a:rPr lang="en-US" sz="1200" kern="1200" dirty="0" smtClean="0">
                <a:solidFill>
                  <a:schemeClr val="tx1"/>
                </a:solidFill>
                <a:latin typeface="+mn-lt"/>
                <a:ea typeface="+mn-ea"/>
                <a:cs typeface="+mn-cs"/>
              </a:rPr>
              <a:t>s analysis did not come from Microsoft’s security team. It came from IBM’s security team.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BDBF35-321D-4052-9637-12D2D83271D7}"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s-US" b="1" dirty="0" smtClean="0"/>
              <a:t>ISO 9126</a:t>
            </a:r>
            <a:endParaRPr lang="en-US" dirty="0" smtClean="0"/>
          </a:p>
          <a:p>
            <a:r>
              <a:rPr lang="en-US" dirty="0" smtClean="0"/>
              <a:t>The quality model established in the first part of the standard, ISO 9126-1, classifies </a:t>
            </a:r>
            <a:r>
              <a:rPr lang="en-US" dirty="0" smtClean="0">
                <a:hlinkClick r:id="rId3" action="ppaction://hlinkfile" tooltip="Software quality"/>
              </a:rPr>
              <a:t>software quality</a:t>
            </a:r>
            <a:r>
              <a:rPr lang="en-US" dirty="0" smtClean="0"/>
              <a:t> in a structured set of characteristics and sub-characteristics as follows:</a:t>
            </a:r>
          </a:p>
          <a:p>
            <a:r>
              <a:rPr lang="en-US" b="1" dirty="0" smtClean="0"/>
              <a:t>Functionality</a:t>
            </a:r>
            <a:r>
              <a:rPr lang="en-US" dirty="0" smtClean="0"/>
              <a:t> - </a:t>
            </a:r>
            <a:r>
              <a:rPr lang="en-US" i="1" dirty="0" smtClean="0"/>
              <a:t>A set of attributes that bear on the existence of a set of functions and their specified properties. The functions are those that satisfy stated or implied needs.</a:t>
            </a:r>
            <a:r>
              <a:rPr lang="en-US" dirty="0" smtClean="0"/>
              <a:t> </a:t>
            </a:r>
          </a:p>
          <a:p>
            <a:pPr lvl="1"/>
            <a:r>
              <a:rPr lang="en-US" dirty="0" smtClean="0">
                <a:hlinkClick r:id="rId4" action="ppaction://hlinkfile" tooltip="Suitability (page does not exist)"/>
              </a:rPr>
              <a:t>Suitability</a:t>
            </a:r>
            <a:r>
              <a:rPr lang="en-US" dirty="0" smtClean="0"/>
              <a:t> </a:t>
            </a:r>
          </a:p>
          <a:p>
            <a:pPr lvl="1"/>
            <a:r>
              <a:rPr lang="en-US" dirty="0" smtClean="0"/>
              <a:t>Accuracy </a:t>
            </a:r>
          </a:p>
          <a:p>
            <a:pPr lvl="1"/>
            <a:r>
              <a:rPr lang="en-US" dirty="0" smtClean="0">
                <a:hlinkClick r:id="rId5" action="ppaction://hlinkfile" tooltip="Interoperability"/>
              </a:rPr>
              <a:t>Interoperability</a:t>
            </a:r>
            <a:r>
              <a:rPr lang="en-US" dirty="0" smtClean="0"/>
              <a:t> </a:t>
            </a:r>
          </a:p>
          <a:p>
            <a:pPr lvl="1"/>
            <a:r>
              <a:rPr lang="en-US" dirty="0" smtClean="0"/>
              <a:t>Compliance </a:t>
            </a:r>
          </a:p>
          <a:p>
            <a:pPr lvl="1"/>
            <a:r>
              <a:rPr lang="en-US" dirty="0" smtClean="0">
                <a:hlinkClick r:id="rId6" action="ppaction://hlinkfile" tooltip="Computer security"/>
              </a:rPr>
              <a:t>Security</a:t>
            </a:r>
            <a:r>
              <a:rPr lang="en-US" dirty="0" smtClean="0"/>
              <a:t> </a:t>
            </a:r>
          </a:p>
          <a:p>
            <a:r>
              <a:rPr lang="en-US" b="1" dirty="0" smtClean="0">
                <a:hlinkClick r:id="rId7" action="ppaction://hlinkfile" tooltip="Reliability"/>
              </a:rPr>
              <a:t>Reliability</a:t>
            </a:r>
            <a:r>
              <a:rPr lang="en-US" dirty="0" smtClean="0"/>
              <a:t> - </a:t>
            </a:r>
            <a:r>
              <a:rPr lang="en-US" i="1" dirty="0" smtClean="0"/>
              <a:t>A set of attributes that bear on the capability of software to maintain its level of performance under stated conditions for a stated period of time.</a:t>
            </a:r>
            <a:r>
              <a:rPr lang="en-US" dirty="0" smtClean="0"/>
              <a:t> </a:t>
            </a:r>
          </a:p>
          <a:p>
            <a:pPr lvl="1"/>
            <a:r>
              <a:rPr lang="en-US" dirty="0" smtClean="0"/>
              <a:t>Maturity </a:t>
            </a:r>
          </a:p>
          <a:p>
            <a:pPr lvl="1"/>
            <a:r>
              <a:rPr lang="en-US" dirty="0" smtClean="0"/>
              <a:t>Recoverability </a:t>
            </a:r>
          </a:p>
          <a:p>
            <a:pPr lvl="1"/>
            <a:r>
              <a:rPr lang="en-US" dirty="0" smtClean="0">
                <a:hlinkClick r:id="rId8" action="ppaction://hlinkfile" tooltip="Fault Tolerance"/>
              </a:rPr>
              <a:t>Fault Tolerance</a:t>
            </a:r>
            <a:r>
              <a:rPr lang="en-US" dirty="0" smtClean="0"/>
              <a:t> </a:t>
            </a:r>
          </a:p>
          <a:p>
            <a:r>
              <a:rPr lang="en-US" b="1" dirty="0" smtClean="0">
                <a:hlinkClick r:id="rId9" action="ppaction://hlinkfile" tooltip="Usability"/>
              </a:rPr>
              <a:t>Usability</a:t>
            </a:r>
            <a:r>
              <a:rPr lang="en-US" dirty="0" smtClean="0"/>
              <a:t> - </a:t>
            </a:r>
            <a:r>
              <a:rPr lang="en-US" i="1" dirty="0" smtClean="0"/>
              <a:t>A set of attributes that bear on the effort needed for use, and on the individual assessment of such use, by a stated or implied set of users.</a:t>
            </a:r>
            <a:r>
              <a:rPr lang="en-US" dirty="0" smtClean="0"/>
              <a:t> </a:t>
            </a:r>
          </a:p>
          <a:p>
            <a:pPr lvl="1"/>
            <a:r>
              <a:rPr lang="en-US" dirty="0" err="1" smtClean="0">
                <a:hlinkClick r:id="rId10" action="ppaction://hlinkfile" tooltip="Learnability"/>
              </a:rPr>
              <a:t>Learnability</a:t>
            </a:r>
            <a:r>
              <a:rPr lang="en-US" dirty="0" smtClean="0"/>
              <a:t> </a:t>
            </a:r>
          </a:p>
          <a:p>
            <a:pPr lvl="1"/>
            <a:r>
              <a:rPr lang="en-US" dirty="0" smtClean="0"/>
              <a:t>Understandability </a:t>
            </a:r>
          </a:p>
          <a:p>
            <a:pPr lvl="1"/>
            <a:r>
              <a:rPr lang="en-US" dirty="0" smtClean="0">
                <a:hlinkClick r:id="rId11" action="ppaction://hlinkfile" tooltip="Operability"/>
              </a:rPr>
              <a:t>Operability</a:t>
            </a:r>
            <a:r>
              <a:rPr lang="en-US" dirty="0" smtClean="0"/>
              <a:t> </a:t>
            </a:r>
          </a:p>
          <a:p>
            <a:r>
              <a:rPr lang="en-US" b="1" dirty="0" smtClean="0">
                <a:hlinkClick r:id="rId12" action="ppaction://hlinkfile" tooltip="Algorithmic efficiency"/>
              </a:rPr>
              <a:t>Efficiency</a:t>
            </a:r>
            <a:r>
              <a:rPr lang="en-US" dirty="0" smtClean="0"/>
              <a:t> - </a:t>
            </a:r>
            <a:r>
              <a:rPr lang="en-US" i="1" dirty="0" smtClean="0"/>
              <a:t>A set of attributes that bear on the relationship between the level of performance of the software and the amount of resources used, under stated conditions.</a:t>
            </a:r>
            <a:r>
              <a:rPr lang="en-US" dirty="0" smtClean="0"/>
              <a:t> </a:t>
            </a:r>
          </a:p>
          <a:p>
            <a:pPr lvl="1"/>
            <a:r>
              <a:rPr lang="en-US" dirty="0" smtClean="0"/>
              <a:t>Time </a:t>
            </a:r>
            <a:r>
              <a:rPr lang="en-US" dirty="0" err="1" smtClean="0"/>
              <a:t>Behaviour</a:t>
            </a:r>
            <a:r>
              <a:rPr lang="en-US" dirty="0" smtClean="0"/>
              <a:t> </a:t>
            </a:r>
          </a:p>
          <a:p>
            <a:pPr lvl="1"/>
            <a:r>
              <a:rPr lang="en-US" dirty="0" smtClean="0"/>
              <a:t>Resource </a:t>
            </a:r>
            <a:r>
              <a:rPr lang="en-US" dirty="0" err="1" smtClean="0"/>
              <a:t>Behaviour</a:t>
            </a:r>
            <a:r>
              <a:rPr lang="en-US" dirty="0" smtClean="0"/>
              <a:t> </a:t>
            </a:r>
          </a:p>
          <a:p>
            <a:r>
              <a:rPr lang="en-US" b="1" dirty="0" smtClean="0">
                <a:hlinkClick r:id="rId13" action="ppaction://hlinkfile" tooltip="Maintainability"/>
              </a:rPr>
              <a:t>Maintainability</a:t>
            </a:r>
            <a:r>
              <a:rPr lang="en-US" dirty="0" smtClean="0"/>
              <a:t> - </a:t>
            </a:r>
            <a:r>
              <a:rPr lang="en-US" i="1" dirty="0" smtClean="0"/>
              <a:t>A set of attributes that bear on the effort needed to make specified modifications.</a:t>
            </a:r>
            <a:r>
              <a:rPr lang="en-US" dirty="0" smtClean="0"/>
              <a:t> </a:t>
            </a:r>
          </a:p>
          <a:p>
            <a:pPr lvl="1"/>
            <a:r>
              <a:rPr lang="en-US" dirty="0" smtClean="0"/>
              <a:t>Stability </a:t>
            </a:r>
          </a:p>
          <a:p>
            <a:pPr lvl="1"/>
            <a:r>
              <a:rPr lang="en-US" dirty="0" smtClean="0"/>
              <a:t>Analyzability </a:t>
            </a:r>
          </a:p>
          <a:p>
            <a:pPr lvl="1"/>
            <a:r>
              <a:rPr lang="en-US" dirty="0" smtClean="0"/>
              <a:t>Changeability </a:t>
            </a:r>
          </a:p>
          <a:p>
            <a:pPr lvl="1"/>
            <a:r>
              <a:rPr lang="en-US" dirty="0" smtClean="0">
                <a:hlinkClick r:id="rId14" action="ppaction://hlinkfile" tooltip="Testability"/>
              </a:rPr>
              <a:t>Testability</a:t>
            </a:r>
            <a:r>
              <a:rPr lang="en-US" dirty="0" smtClean="0"/>
              <a:t> </a:t>
            </a:r>
          </a:p>
          <a:p>
            <a:r>
              <a:rPr lang="en-US" b="1" dirty="0" smtClean="0">
                <a:hlinkClick r:id="rId15" action="ppaction://hlinkfile" tooltip="Software portability"/>
              </a:rPr>
              <a:t>Portability</a:t>
            </a:r>
            <a:r>
              <a:rPr lang="en-US" dirty="0" smtClean="0"/>
              <a:t> - </a:t>
            </a:r>
            <a:r>
              <a:rPr lang="en-US" i="1" dirty="0" smtClean="0"/>
              <a:t>A set of attributes that bear on the ability of software to be transferred from one environment to another.</a:t>
            </a:r>
            <a:r>
              <a:rPr lang="en-US" dirty="0" smtClean="0"/>
              <a:t> </a:t>
            </a:r>
          </a:p>
          <a:p>
            <a:pPr lvl="1"/>
            <a:r>
              <a:rPr lang="en-US" dirty="0" err="1" smtClean="0"/>
              <a:t>Installability</a:t>
            </a:r>
            <a:r>
              <a:rPr lang="en-US" dirty="0" smtClean="0"/>
              <a:t> </a:t>
            </a:r>
          </a:p>
          <a:p>
            <a:pPr lvl="1"/>
            <a:r>
              <a:rPr lang="en-US" dirty="0" err="1" smtClean="0"/>
              <a:t>Replaceability</a:t>
            </a:r>
            <a:r>
              <a:rPr lang="en-US" dirty="0" smtClean="0"/>
              <a:t> </a:t>
            </a:r>
          </a:p>
          <a:p>
            <a:pPr lvl="1"/>
            <a:r>
              <a:rPr lang="en-US" dirty="0" smtClean="0"/>
              <a:t>Adaptability </a:t>
            </a:r>
          </a:p>
          <a:p>
            <a:pPr lvl="1"/>
            <a:r>
              <a:rPr lang="en-US" dirty="0" smtClean="0"/>
              <a:t>Conformance (similar to compliance, above, but here related specifically to portability, e.g. conformance to a particular database standard) </a:t>
            </a:r>
          </a:p>
          <a:p>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9F10A2-672E-4987-ACA2-FF69E4241C35}" type="slidenum">
              <a:rPr lang="en-US" smtClean="0"/>
              <a:pPr/>
              <a:t>44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E3D6F-02D8-454B-A7E6-48ABF3A515FD}" type="slidenum">
              <a:rPr lang="en-US"/>
              <a:pPr/>
              <a:t>46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classical monolithic systems security was integrated into the Operating system and its components. Security of the fortress.</a:t>
            </a:r>
          </a:p>
          <a:p>
            <a:r>
              <a:rPr lang="en-US" dirty="0" smtClean="0"/>
              <a:t>And then they add Physical</a:t>
            </a:r>
            <a:r>
              <a:rPr lang="en-US" baseline="0" dirty="0" smtClean="0"/>
              <a:t> Security secure the mainframe.</a:t>
            </a:r>
          </a:p>
          <a:p>
            <a:endParaRPr lang="en-US" b="1" dirty="0" smtClean="0"/>
          </a:p>
          <a:p>
            <a:r>
              <a:rPr lang="en-US" b="1" dirty="0" smtClean="0"/>
              <a:t>Security:</a:t>
            </a:r>
            <a:r>
              <a:rPr lang="en-US" dirty="0" smtClean="0"/>
              <a:t> Every mainframe customer that I spoke to recognizes that mainframe security has never been successfully hacked. One big reason for this is that mainframe architecture has fewer entry points (points of attack)-as well as the highest commercial server security rating in the world.</a:t>
            </a:r>
            <a:endParaRPr lang="en-US" baseline="0" dirty="0" smtClean="0"/>
          </a:p>
          <a:p>
            <a:endParaRPr lang="es-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49CE8-64D6-45B8-B12B-B384CCFC7ED1}" type="slidenum">
              <a:rPr lang="en-US"/>
              <a:pPr/>
              <a:t>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try to be the lest invasive</a:t>
            </a:r>
            <a:r>
              <a:rPr lang="en-US" baseline="0" dirty="0" smtClean="0"/>
              <a:t> possible and just integrate 2x formal </a:t>
            </a:r>
            <a:r>
              <a:rPr lang="en-US" dirty="0" smtClean="0"/>
              <a:t>steps that does</a:t>
            </a:r>
            <a:r>
              <a:rPr lang="en-US" baseline="0" dirty="0" smtClean="0"/>
              <a:t> not </a:t>
            </a:r>
            <a:r>
              <a:rPr lang="en-US" baseline="0" dirty="0" err="1" smtClean="0"/>
              <a:t>alterate</a:t>
            </a:r>
            <a:r>
              <a:rPr lang="en-US" baseline="0" dirty="0" smtClean="0"/>
              <a:t> </a:t>
            </a:r>
            <a:r>
              <a:rPr lang="en-US" dirty="0" smtClean="0"/>
              <a:t>:</a:t>
            </a:r>
          </a:p>
          <a:p>
            <a:pPr marL="228600" indent="-228600">
              <a:buFont typeface="+mj-lt"/>
              <a:buAutoNum type="arabicPeriod"/>
            </a:pPr>
            <a:r>
              <a:rPr lang="en-US" baseline="0" dirty="0" smtClean="0"/>
              <a:t>we integrate Security requirements</a:t>
            </a:r>
          </a:p>
          <a:p>
            <a:pPr marL="228600" indent="-228600">
              <a:buFont typeface="+mj-lt"/>
              <a:buAutoNum type="arabicPeriod"/>
            </a:pPr>
            <a:r>
              <a:rPr lang="en-US" baseline="0" dirty="0" smtClean="0"/>
              <a:t>We formalize security testing as acceptance requirement</a:t>
            </a:r>
          </a:p>
          <a:p>
            <a:pPr marL="228600" indent="-228600">
              <a:buFont typeface="+mj-lt"/>
              <a:buAutoNum type="arabicPeriod"/>
            </a:pPr>
            <a:endParaRPr lang="en-US" baseline="0" dirty="0" smtClean="0"/>
          </a:p>
          <a:p>
            <a:pPr marL="228600" indent="-228600">
              <a:buFont typeface="+mj-lt"/>
              <a:buNone/>
            </a:pPr>
            <a:r>
              <a:rPr lang="en-US" baseline="0" dirty="0" smtClean="0"/>
              <a:t>We respect the controlled chaos inside the development cycle/ Now the outcome will depend on the knowledge on the development team about security.</a:t>
            </a:r>
          </a:p>
          <a:p>
            <a:pPr marL="228600" indent="-228600">
              <a:buFont typeface="+mj-lt"/>
              <a:buNone/>
            </a:pPr>
            <a:endParaRPr lang="en-US" baseline="0" dirty="0" smtClean="0"/>
          </a:p>
          <a:p>
            <a:endParaRPr lang="es-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model doesn’t work as well. Since it make the Security Analyst the ONLY responsible for SECURITY</a:t>
            </a:r>
            <a:r>
              <a:rPr lang="en-US" baseline="0" dirty="0" smtClean="0"/>
              <a:t> in the project.</a:t>
            </a:r>
            <a:endParaRPr lang="es-US" dirty="0"/>
          </a:p>
        </p:txBody>
      </p:sp>
      <p:sp>
        <p:nvSpPr>
          <p:cNvPr id="4" name="Slide Number Placeholder 3"/>
          <p:cNvSpPr>
            <a:spLocks noGrp="1"/>
          </p:cNvSpPr>
          <p:nvPr>
            <p:ph type="sldNum" sz="quarter" idx="10"/>
          </p:nvPr>
        </p:nvSpPr>
        <p:spPr/>
        <p:txBody>
          <a:bodyPr/>
          <a:lstStyle/>
          <a:p>
            <a:fld id="{C9427FDC-207A-46DA-9C16-4B543F53C93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b="1" dirty="0" smtClean="0"/>
              <a:t>Critical Skills for Every Role</a:t>
            </a:r>
          </a:p>
          <a:p>
            <a:pPr>
              <a:defRPr/>
            </a:pPr>
            <a:r>
              <a:rPr lang="en-US" dirty="0" smtClean="0"/>
              <a:t>In the articles describing each role there is a section, much like this one, which is designed to support a bulleted list of items that are critical to the success of the role. During the creation of the series a common set of skills was identified that were essential business skills that professionals in nearly every role needed to consider during their career. Rather than repeat them within the individual articles describing each role, they have been brought together here so that you could consider the impact of these roles in whole no matter where you are in the software development process. The common skills to all roles are: </a:t>
            </a:r>
          </a:p>
          <a:p>
            <a:pPr>
              <a:defRPr/>
            </a:pPr>
            <a:r>
              <a:rPr lang="en-US" b="1" dirty="0" smtClean="0"/>
              <a:t>Understanding Business</a:t>
            </a:r>
            <a:r>
              <a:rPr lang="en-US" dirty="0" smtClean="0"/>
              <a:t> - Although some roles are focused very specifically around certain aspects of understanding and converting business requirements, every role in the process should have an awareness and sensitivity to the business processes and needs which require technology in the first place. Without this technology may be implemented but it may not solve the real needs and will therefore be considered a failure. </a:t>
            </a:r>
          </a:p>
          <a:p>
            <a:pPr>
              <a:defRPr/>
            </a:pPr>
            <a:r>
              <a:rPr lang="en-US" b="1" dirty="0" smtClean="0"/>
              <a:t>Broad Understanding</a:t>
            </a:r>
            <a:r>
              <a:rPr lang="en-US" dirty="0" smtClean="0"/>
              <a:t> - Although an understanding of software development is critical there are other areas where an understanding can be invaluable. For instance, understanding how computers work internally including memory, cache, hard drives, etc., can help you learn how to more appropriately conserve those resources. Similarly understanding networking can help in the development of applications, which are compatible or even friendly to the networks that they're working across. SMEs broad understanding of the industry can be invaluable in terms of creating solutions that fit both the organization and the industry. The QA team can benefit the project by a broad understanding by minimizing QA costs while improving testing coverage. In short, a broad understanding can help every role. </a:t>
            </a:r>
          </a:p>
          <a:p>
            <a:pPr>
              <a:defRPr/>
            </a:pPr>
            <a:r>
              <a:rPr lang="en-US" b="1" dirty="0" smtClean="0"/>
              <a:t>Multiple Perspectives</a:t>
            </a:r>
            <a:r>
              <a:rPr lang="en-US" dirty="0" smtClean="0"/>
              <a:t> - The ability to approach solutions from multiple perspectives is critical to software development. Understanding how each person who is working on a problem views an issue - or how different customers will view the solution is important to be able to find the best solution based on all of the information. There are always multiple ways of viewing - and solving - a problem. The trick is to find the best one from the list of possible options. The larger the list of options (perspectives) the better the solution. </a:t>
            </a:r>
          </a:p>
          <a:p>
            <a:pPr>
              <a:defRPr/>
            </a:pPr>
            <a:r>
              <a:rPr lang="en-US" b="1" dirty="0" smtClean="0"/>
              <a:t>People Skills</a:t>
            </a:r>
            <a:r>
              <a:rPr lang="en-US" dirty="0" smtClean="0"/>
              <a:t> - Also known as soft skills, the ability to interact with other people and to be a part of a team is essential to nearly every role in a software development project. The lower the overall people skills of the team the higher the likelihood that the project will end in some explosion. </a:t>
            </a:r>
          </a:p>
          <a:p>
            <a:pPr>
              <a:defRPr/>
            </a:pPr>
            <a:r>
              <a:rPr lang="en-US" b="1" dirty="0" smtClean="0"/>
              <a:t>Lifelong Learning</a:t>
            </a:r>
            <a:r>
              <a:rPr lang="en-US" dirty="0" smtClean="0"/>
              <a:t> - Although some might argue that the perspective of being a life long learner is more of an attitude than a skill, it is a critical part of being in a high-change industry like IT in general and software development specifically. What is learned today will be obsolete tomorrow. The only way to stay ahead of the game is to approach life from the perspective of continuous learning. Each new experience is a new opportunity to learn and each new year brings with it the need for skills renewal. </a:t>
            </a:r>
          </a:p>
          <a:p>
            <a:pPr>
              <a:defRPr/>
            </a:pPr>
            <a:endParaRPr lang="en-US" dirty="0" smtClean="0"/>
          </a:p>
          <a:p>
            <a:pPr>
              <a:defRPr/>
            </a:pPr>
            <a:r>
              <a:rPr lang="en-US" dirty="0" smtClean="0"/>
              <a:t>SECURITY ANALYST moves around and try to integrate SECURITY at different points,</a:t>
            </a:r>
            <a:r>
              <a:rPr lang="en-US" baseline="0" dirty="0" smtClean="0"/>
              <a:t> however still is just a POLICE work, not deeply integrated if we want to succeed. </a:t>
            </a:r>
            <a:endParaRPr lang="en-US" dirty="0" smtClean="0"/>
          </a:p>
          <a:p>
            <a:pPr>
              <a:defRPr/>
            </a:pPr>
            <a:endParaRPr lang="en-US" dirty="0"/>
          </a:p>
        </p:txBody>
      </p:sp>
      <p:sp>
        <p:nvSpPr>
          <p:cNvPr id="29700" name="Header Placeholder 3"/>
          <p:cNvSpPr>
            <a:spLocks noGrp="1"/>
          </p:cNvSpPr>
          <p:nvPr>
            <p:ph type="hdr" sz="quarter"/>
          </p:nvPr>
        </p:nvSpPr>
        <p:spPr>
          <a:noFill/>
        </p:spPr>
        <p:txBody>
          <a:bodyPr/>
          <a:lstStyle/>
          <a:p>
            <a:r>
              <a:rPr lang="en-US" smtClean="0"/>
              <a:t>US Strategy Days 2006</a:t>
            </a:r>
          </a:p>
        </p:txBody>
      </p:sp>
      <p:sp>
        <p:nvSpPr>
          <p:cNvPr id="29701" name="Date Placeholder 4"/>
          <p:cNvSpPr>
            <a:spLocks noGrp="1"/>
          </p:cNvSpPr>
          <p:nvPr>
            <p:ph type="dt" sz="quarter" idx="1"/>
          </p:nvPr>
        </p:nvSpPr>
        <p:spPr>
          <a:noFill/>
        </p:spPr>
        <p:txBody>
          <a:bodyPr/>
          <a:lstStyle/>
          <a:p>
            <a:fld id="{65EA5D87-FBEE-4A5F-A176-DEF9AE5AE8A3}" type="datetime8">
              <a:rPr lang="en-US" smtClean="0"/>
              <a:pPr/>
              <a:t>8/20/2009 3:51 PM</a:t>
            </a:fld>
            <a:endParaRPr lang="en-US" smtClean="0"/>
          </a:p>
        </p:txBody>
      </p:sp>
      <p:sp>
        <p:nvSpPr>
          <p:cNvPr id="29702" name="Footer Placeholder 5"/>
          <p:cNvSpPr>
            <a:spLocks noGrp="1"/>
          </p:cNvSpPr>
          <p:nvPr>
            <p:ph type="ftr" sz="quarter" idx="4"/>
          </p:nvPr>
        </p:nvSpPr>
        <p:spPr>
          <a:noFill/>
        </p:spPr>
        <p:txBody>
          <a:bodyPr/>
          <a:lstStyle/>
          <a:p>
            <a:r>
              <a:rPr lang="en-US" smtClean="0"/>
              <a:t>©2006 Microsoft Corporation. All rights reserved.</a:t>
            </a:r>
          </a:p>
          <a:p>
            <a:r>
              <a:rPr lang="en-US" smtClean="0"/>
              <a:t>This presentation is for informational purposes only. Microsoft makes no warranties, express or implied, in this summary.</a:t>
            </a:r>
          </a:p>
        </p:txBody>
      </p:sp>
      <p:sp>
        <p:nvSpPr>
          <p:cNvPr id="29703" name="Slide Number Placeholder 6"/>
          <p:cNvSpPr>
            <a:spLocks noGrp="1"/>
          </p:cNvSpPr>
          <p:nvPr>
            <p:ph type="sldNum" sz="quarter" idx="5"/>
          </p:nvPr>
        </p:nvSpPr>
        <p:spPr>
          <a:noFill/>
        </p:spPr>
        <p:txBody>
          <a:bodyPr/>
          <a:lstStyle/>
          <a:p>
            <a:fld id="{A82F6D00-0644-4E51-A8D0-D9E7103BAF7A}"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49CE8-64D6-45B8-B12B-B384CCFC7ED1}" type="slidenum">
              <a:rPr lang="en-US"/>
              <a:pPr/>
              <a:t>10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smtClean="0"/>
              <a:t>"Hackers have realized that because networks are secure, the application is the weakest link."</a:t>
            </a:r>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209800"/>
            <a:ext cx="7772400" cy="704850"/>
          </a:xfrm>
        </p:spPr>
        <p:txBody>
          <a:bodyPr/>
          <a:lstStyle>
            <a:lvl1pPr algn="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19200" y="2895600"/>
            <a:ext cx="7772400" cy="685800"/>
          </a:xfrm>
        </p:spPr>
        <p:txBody>
          <a:bodyPr/>
          <a:lstStyle>
            <a:lvl1pPr marL="0" indent="0" algn="r">
              <a:buFontTx/>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838200"/>
            <a:ext cx="19621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838200"/>
            <a:ext cx="57340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417638"/>
            <a:ext cx="4102100" cy="235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35500" y="1417638"/>
            <a:ext cx="4102100" cy="235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606675"/>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606675"/>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8382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2606675"/>
            <a:ext cx="7315200" cy="3870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Microsoft Sans Serif" pitchFamily="34" charset="0"/>
        </a:defRPr>
      </a:lvl2pPr>
      <a:lvl3pPr algn="ctr" rtl="0" eaLnBrk="1" fontAlgn="base" hangingPunct="1">
        <a:spcBef>
          <a:spcPct val="0"/>
        </a:spcBef>
        <a:spcAft>
          <a:spcPct val="0"/>
        </a:spcAft>
        <a:defRPr sz="4400">
          <a:solidFill>
            <a:schemeClr val="bg1"/>
          </a:solidFill>
          <a:latin typeface="Microsoft Sans Serif" pitchFamily="34" charset="0"/>
        </a:defRPr>
      </a:lvl3pPr>
      <a:lvl4pPr algn="ctr" rtl="0" eaLnBrk="1" fontAlgn="base" hangingPunct="1">
        <a:spcBef>
          <a:spcPct val="0"/>
        </a:spcBef>
        <a:spcAft>
          <a:spcPct val="0"/>
        </a:spcAft>
        <a:defRPr sz="4400">
          <a:solidFill>
            <a:schemeClr val="bg1"/>
          </a:solidFill>
          <a:latin typeface="Microsoft Sans Serif" pitchFamily="34" charset="0"/>
        </a:defRPr>
      </a:lvl4pPr>
      <a:lvl5pPr algn="ctr" rtl="0" eaLnBrk="1" fontAlgn="base" hangingPunct="1">
        <a:spcBef>
          <a:spcPct val="0"/>
        </a:spcBef>
        <a:spcAft>
          <a:spcPct val="0"/>
        </a:spcAft>
        <a:defRPr sz="4400">
          <a:solidFill>
            <a:schemeClr val="bg1"/>
          </a:solidFill>
          <a:latin typeface="Microsoft Sans Serif" pitchFamily="34" charset="0"/>
        </a:defRPr>
      </a:lvl5pPr>
      <a:lvl6pPr marL="457200" algn="ctr" rtl="0" eaLnBrk="1" fontAlgn="base" hangingPunct="1">
        <a:spcBef>
          <a:spcPct val="0"/>
        </a:spcBef>
        <a:spcAft>
          <a:spcPct val="0"/>
        </a:spcAft>
        <a:defRPr sz="4400">
          <a:solidFill>
            <a:schemeClr val="bg1"/>
          </a:solidFill>
          <a:latin typeface="Microsoft Sans Serif" pitchFamily="34" charset="0"/>
        </a:defRPr>
      </a:lvl6pPr>
      <a:lvl7pPr marL="914400" algn="ctr" rtl="0" eaLnBrk="1" fontAlgn="base" hangingPunct="1">
        <a:spcBef>
          <a:spcPct val="0"/>
        </a:spcBef>
        <a:spcAft>
          <a:spcPct val="0"/>
        </a:spcAft>
        <a:defRPr sz="4400">
          <a:solidFill>
            <a:schemeClr val="bg1"/>
          </a:solidFill>
          <a:latin typeface="Microsoft Sans Serif" pitchFamily="34" charset="0"/>
        </a:defRPr>
      </a:lvl7pPr>
      <a:lvl8pPr marL="1371600" algn="ctr" rtl="0" eaLnBrk="1" fontAlgn="base" hangingPunct="1">
        <a:spcBef>
          <a:spcPct val="0"/>
        </a:spcBef>
        <a:spcAft>
          <a:spcPct val="0"/>
        </a:spcAft>
        <a:defRPr sz="4400">
          <a:solidFill>
            <a:schemeClr val="bg1"/>
          </a:solidFill>
          <a:latin typeface="Microsoft Sans Serif" pitchFamily="34" charset="0"/>
        </a:defRPr>
      </a:lvl8pPr>
      <a:lvl9pPr marL="1828800" algn="ctr"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2.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microsoft.com/sdl"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dtimes.com/link/3333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hyperlink" Target="http://www.sdtimes.com/link/3334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www.safecode.org/"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blogs.technet.com/security/archive/2007/11/30/download-internet-explorer-and-firefox-vulnerability-analysis.aspx"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msdn.microsoft.com/es-ar/library/ms978516(en-us).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Software_development_process#Models" TargetMode="External"/><Relationship Id="rId2" Type="http://schemas.openxmlformats.org/officeDocument/2006/relationships/hyperlink" Target="http://en.wikipedia.org/wiki/Software_Lifecycle_Processes" TargetMode="External"/><Relationship Id="rId1" Type="http://schemas.openxmlformats.org/officeDocument/2006/relationships/slideLayout" Target="../slideLayouts/slideLayout2.xml"/><Relationship Id="rId4" Type="http://schemas.openxmlformats.org/officeDocument/2006/relationships/hyperlink" Target="http://en.wikipedia.org/wiki/Software_development_process#Software_development_activiti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23.pn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hyperlink" Target="http://www.iso.org/iso/iso_catalogue/catalogue_tc/catalogue_detail.htm?csnumber=39612" TargetMode="External"/><Relationship Id="rId3" Type="http://schemas.openxmlformats.org/officeDocument/2006/relationships/image" Target="../media/image53.jpeg"/><Relationship Id="rId7" Type="http://schemas.openxmlformats.org/officeDocument/2006/relationships/hyperlink" Target="http://www.iso.org/iso/iso_catalogue/catalogue_tc/catalogue_detail.htm?csnumber=21208"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csrc.nist.gov/publications/nistpubs/800-55/sp800-55.pdf" TargetMode="External"/><Relationship Id="rId5" Type="http://schemas.openxmlformats.org/officeDocument/2006/relationships/hyperlink" Target="http://csrc.nist.gov/publications/nistpubs/800-27/sp800-27.pdf" TargetMode="External"/><Relationship Id="rId4" Type="http://schemas.openxmlformats.org/officeDocument/2006/relationships/hyperlink" Target="http://csrc.nist.gov/publications/nistpubs/800-64/NIST-SP800-6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59250" y="2209800"/>
            <a:ext cx="4648200" cy="1447800"/>
          </a:xfrm>
          <a:effectLst>
            <a:outerShdw dist="17961" dir="2700000" algn="ctr" rotWithShape="0">
              <a:schemeClr val="bg2"/>
            </a:outerShdw>
          </a:effectLst>
        </p:spPr>
        <p:txBody>
          <a:bodyPr/>
          <a:lstStyle/>
          <a:p>
            <a:r>
              <a:rPr lang="en-US" sz="3200" dirty="0" smtClean="0"/>
              <a:t>Integrating Security in Application Development</a:t>
            </a:r>
            <a:endParaRPr lang="en-US" sz="3200" dirty="0"/>
          </a:p>
        </p:txBody>
      </p:sp>
      <p:sp>
        <p:nvSpPr>
          <p:cNvPr id="2051" name="Rectangle 3"/>
          <p:cNvSpPr>
            <a:spLocks noGrp="1" noChangeArrowheads="1"/>
          </p:cNvSpPr>
          <p:nvPr>
            <p:ph type="subTitle" idx="1"/>
          </p:nvPr>
        </p:nvSpPr>
        <p:spPr>
          <a:xfrm>
            <a:off x="4267200" y="4343400"/>
            <a:ext cx="4648200" cy="838200"/>
          </a:xfrm>
          <a:effectLst>
            <a:outerShdw dist="17961" dir="2700000" algn="ctr" rotWithShape="0">
              <a:schemeClr val="bg2"/>
            </a:outerShdw>
          </a:effectLst>
        </p:spPr>
        <p:txBody>
          <a:bodyPr/>
          <a:lstStyle/>
          <a:p>
            <a:fld id="{F0190682-8FE4-4467-8064-7B7142A4B6BA}" type="datetime3">
              <a:rPr lang="en-US" sz="2000" smtClean="0"/>
              <a:pPr/>
              <a:t>20 August 2009</a:t>
            </a:fld>
            <a:endParaRPr lang="en-US" sz="2000" dirty="0" smtClean="0"/>
          </a:p>
          <a:p>
            <a:r>
              <a:rPr lang="en-US" sz="2000" dirty="0" smtClean="0"/>
              <a:t>Jon C. Arce </a:t>
            </a:r>
            <a:r>
              <a:rPr lang="en-US" sz="2000" smtClean="0"/>
              <a:t>– </a:t>
            </a:r>
            <a:r>
              <a:rPr lang="en-US" sz="2000" smtClean="0"/>
              <a:t>jonarce@microsoft.com</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57400" y="838200"/>
            <a:ext cx="4800600" cy="792163"/>
          </a:xfrm>
        </p:spPr>
        <p:txBody>
          <a:bodyPr/>
          <a:lstStyle/>
          <a:p>
            <a:r>
              <a:rPr lang="en-US" dirty="0" smtClean="0"/>
              <a:t>Agenda</a:t>
            </a:r>
            <a:endParaRPr lang="en-US" dirty="0"/>
          </a:p>
        </p:txBody>
      </p:sp>
      <p:sp>
        <p:nvSpPr>
          <p:cNvPr id="17411" name="Rectangle 3"/>
          <p:cNvSpPr>
            <a:spLocks noGrp="1" noChangeArrowheads="1"/>
          </p:cNvSpPr>
          <p:nvPr>
            <p:ph type="body" idx="1"/>
          </p:nvPr>
        </p:nvSpPr>
        <p:spPr>
          <a:xfrm>
            <a:off x="1143000" y="2209800"/>
            <a:ext cx="6705600" cy="4648200"/>
          </a:xfrm>
        </p:spPr>
        <p:txBody>
          <a:bodyPr/>
          <a:lstStyle/>
          <a:p>
            <a:pPr>
              <a:lnSpc>
                <a:spcPct val="80000"/>
              </a:lnSpc>
            </a:pPr>
            <a:r>
              <a:rPr lang="en-US" altLang="ko-KR" sz="1800" dirty="0" smtClean="0">
                <a:latin typeface="Verdana" pitchFamily="34" charset="0"/>
                <a:ea typeface="굴림" charset="-127"/>
              </a:rPr>
              <a:t>What is the SDLC?</a:t>
            </a:r>
          </a:p>
          <a:p>
            <a:pPr lvl="1">
              <a:lnSpc>
                <a:spcPct val="80000"/>
              </a:lnSpc>
            </a:pPr>
            <a:r>
              <a:rPr lang="en-US" altLang="ko-KR" sz="1400" dirty="0" smtClean="0">
                <a:latin typeface="Verdana" pitchFamily="34" charset="0"/>
                <a:ea typeface="굴림" charset="-127"/>
              </a:rPr>
              <a:t>In the beginning </a:t>
            </a:r>
          </a:p>
          <a:p>
            <a:pPr lvl="1">
              <a:lnSpc>
                <a:spcPct val="80000"/>
              </a:lnSpc>
            </a:pPr>
            <a:r>
              <a:rPr lang="en-US" altLang="ko-KR" sz="1400" dirty="0" smtClean="0">
                <a:latin typeface="Verdana" pitchFamily="34" charset="0"/>
                <a:ea typeface="굴림" charset="-127"/>
              </a:rPr>
              <a:t>Waterfall to Agile Methodologies</a:t>
            </a:r>
          </a:p>
          <a:p>
            <a:pPr lvl="1">
              <a:lnSpc>
                <a:spcPct val="80000"/>
              </a:lnSpc>
            </a:pPr>
            <a:r>
              <a:rPr lang="en-US" altLang="ko-KR" sz="1400" dirty="0" smtClean="0">
                <a:latin typeface="Verdana" pitchFamily="34" charset="0"/>
                <a:ea typeface="굴림" charset="-127"/>
              </a:rPr>
              <a:t>Scrum</a:t>
            </a:r>
          </a:p>
          <a:p>
            <a:pPr lvl="1">
              <a:lnSpc>
                <a:spcPct val="80000"/>
              </a:lnSpc>
            </a:pPr>
            <a:r>
              <a:rPr lang="en-US" altLang="ko-KR" sz="1400" dirty="0" smtClean="0">
                <a:latin typeface="Verdana" pitchFamily="34" charset="0"/>
                <a:ea typeface="굴림" charset="-127"/>
              </a:rPr>
              <a:t>Roles (Security)</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b="1" dirty="0" smtClean="0">
                <a:latin typeface="Verdana" pitchFamily="34" charset="0"/>
                <a:ea typeface="굴림" charset="-127"/>
              </a:rPr>
              <a:t>Security Development Lifecycle</a:t>
            </a:r>
          </a:p>
          <a:p>
            <a:pPr lvl="1">
              <a:lnSpc>
                <a:spcPct val="80000"/>
              </a:lnSpc>
            </a:pPr>
            <a:r>
              <a:rPr lang="en-US" altLang="ko-KR" sz="1400" b="1" dirty="0" smtClean="0">
                <a:latin typeface="Verdana" pitchFamily="34" charset="0"/>
                <a:ea typeface="굴림" charset="-127"/>
              </a:rPr>
              <a:t>Microsoft SDL </a:t>
            </a:r>
          </a:p>
          <a:p>
            <a:pPr lvl="1">
              <a:lnSpc>
                <a:spcPct val="80000"/>
              </a:lnSpc>
            </a:pPr>
            <a:r>
              <a:rPr lang="en-US" altLang="ko-KR" sz="1400" b="1" dirty="0" smtClean="0">
                <a:latin typeface="Verdana" pitchFamily="34" charset="0"/>
                <a:ea typeface="굴림" charset="-127"/>
              </a:rPr>
              <a:t>Phases to incorporate</a:t>
            </a:r>
          </a:p>
          <a:p>
            <a:pPr lvl="1">
              <a:lnSpc>
                <a:spcPct val="80000"/>
              </a:lnSpc>
            </a:pPr>
            <a:r>
              <a:rPr lang="en-US" altLang="ko-KR" sz="1400" b="1" dirty="0" smtClean="0">
                <a:latin typeface="Verdana" pitchFamily="34" charset="0"/>
                <a:ea typeface="굴림" charset="-127"/>
              </a:rPr>
              <a:t>How are the software giants doing?</a:t>
            </a:r>
            <a:r>
              <a:rPr lang="en-US" altLang="ko-KR" sz="1400" dirty="0" smtClean="0">
                <a:latin typeface="Verdana" pitchFamily="34" charset="0"/>
                <a:ea typeface="굴림" charset="-127"/>
              </a:rPr>
              <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dirty="0" smtClean="0">
                <a:latin typeface="Verdana" pitchFamily="34" charset="0"/>
                <a:ea typeface="굴림" charset="-127"/>
              </a:rPr>
              <a:t>Threat Models</a:t>
            </a:r>
          </a:p>
          <a:p>
            <a:pPr lvl="1">
              <a:lnSpc>
                <a:spcPct val="80000"/>
              </a:lnSpc>
            </a:pPr>
            <a:r>
              <a:rPr lang="en-US" altLang="ko-KR" sz="1400" dirty="0" smtClean="0">
                <a:latin typeface="Verdana" pitchFamily="34" charset="0"/>
                <a:ea typeface="굴림" charset="-127"/>
              </a:rPr>
              <a:t>What is STRIDE?</a:t>
            </a:r>
          </a:p>
          <a:p>
            <a:pPr lvl="1">
              <a:lnSpc>
                <a:spcPct val="80000"/>
              </a:lnSpc>
            </a:pPr>
            <a:r>
              <a:rPr lang="en-US" altLang="ko-KR" sz="1400" dirty="0" smtClean="0">
                <a:latin typeface="Verdana" pitchFamily="34" charset="0"/>
                <a:ea typeface="굴림" charset="-127"/>
              </a:rPr>
              <a:t>What is DREAD?</a:t>
            </a:r>
          </a:p>
          <a:p>
            <a:pPr lvl="1">
              <a:lnSpc>
                <a:spcPct val="80000"/>
              </a:lnSpc>
            </a:pPr>
            <a:r>
              <a:rPr lang="en-US" altLang="ko-KR" sz="1400" dirty="0" smtClean="0">
                <a:latin typeface="Verdana" pitchFamily="34" charset="0"/>
                <a:ea typeface="굴림" charset="-127"/>
              </a:rPr>
              <a:t>Microsoft</a:t>
            </a:r>
            <a:r>
              <a:rPr lang="en-US" altLang="ko-KR" sz="14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Application Threat Modeling</a:t>
            </a:r>
            <a:br>
              <a:rPr lang="en-US" sz="1400" dirty="0" smtClean="0">
                <a:latin typeface="Verdana" pitchFamily="34" charset="0"/>
                <a:ea typeface="Verdana" pitchFamily="34" charset="0"/>
                <a:cs typeface="Verdana" pitchFamily="34" charset="0"/>
              </a:rPr>
            </a:br>
            <a:endParaRPr lang="en-US" altLang="ko-KR" sz="1400" dirty="0" smtClean="0">
              <a:latin typeface="Verdana" pitchFamily="34" charset="0"/>
              <a:ea typeface="Verdana" pitchFamily="34" charset="0"/>
              <a:cs typeface="Verdana" pitchFamily="34" charset="0"/>
            </a:endParaRPr>
          </a:p>
          <a:p>
            <a:pPr>
              <a:lnSpc>
                <a:spcPct val="80000"/>
              </a:lnSpc>
            </a:pPr>
            <a:r>
              <a:rPr lang="en-US" altLang="ko-KR" sz="1800" dirty="0" smtClean="0">
                <a:latin typeface="Verdana" pitchFamily="34" charset="0"/>
                <a:ea typeface="굴림" charset="-127"/>
              </a:rPr>
              <a:t>How to justify?</a:t>
            </a:r>
          </a:p>
          <a:p>
            <a:pPr lvl="1">
              <a:lnSpc>
                <a:spcPct val="80000"/>
              </a:lnSpc>
            </a:pPr>
            <a:r>
              <a:rPr lang="en-US" sz="1400" dirty="0" smtClean="0">
                <a:latin typeface="Verdana" pitchFamily="34" charset="0"/>
                <a:ea typeface="굴림" charset="-127"/>
              </a:rPr>
              <a:t>Statement</a:t>
            </a:r>
          </a:p>
          <a:p>
            <a:pPr lvl="1">
              <a:lnSpc>
                <a:spcPct val="80000"/>
              </a:lnSpc>
            </a:pPr>
            <a:r>
              <a:rPr lang="en-US" sz="1400" dirty="0" smtClean="0">
                <a:latin typeface="Verdana" pitchFamily="34" charset="0"/>
                <a:ea typeface="굴림" charset="-127"/>
              </a:rPr>
              <a:t>Economic Impact</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S-SDL</a:t>
            </a:r>
            <a:endParaRPr lang="es-US" dirty="0"/>
          </a:p>
        </p:txBody>
      </p:sp>
      <p:sp>
        <p:nvSpPr>
          <p:cNvPr id="3" name="Content Placeholder 2"/>
          <p:cNvSpPr>
            <a:spLocks noGrp="1"/>
          </p:cNvSpPr>
          <p:nvPr>
            <p:ph idx="1"/>
          </p:nvPr>
        </p:nvSpPr>
        <p:spPr>
          <a:xfrm>
            <a:off x="685800" y="2209800"/>
            <a:ext cx="7924800" cy="4327525"/>
          </a:xfrm>
        </p:spPr>
        <p:txBody>
          <a:bodyPr/>
          <a:lstStyle/>
          <a:p>
            <a:r>
              <a:rPr lang="es-US" dirty="0" err="1" smtClean="0"/>
              <a:t>Secure</a:t>
            </a:r>
            <a:r>
              <a:rPr lang="es-US" dirty="0" smtClean="0"/>
              <a:t> Software </a:t>
            </a:r>
            <a:r>
              <a:rPr lang="en-US" dirty="0" smtClean="0"/>
              <a:t>Development covers those activities which lead to the development of better quality software from a security perspective.</a:t>
            </a:r>
          </a:p>
          <a:p>
            <a:r>
              <a:rPr lang="en-US" dirty="0" smtClean="0"/>
              <a:t> This software </a:t>
            </a:r>
            <a:r>
              <a:rPr lang="en-US" i="1" u="sng" dirty="0" smtClean="0"/>
              <a:t>would be expected </a:t>
            </a:r>
            <a:r>
              <a:rPr lang="en-US" dirty="0" smtClean="0"/>
              <a:t>to have </a:t>
            </a:r>
            <a:r>
              <a:rPr lang="en-US" dirty="0" smtClean="0">
                <a:solidFill>
                  <a:srgbClr val="C00000"/>
                </a:solidFill>
              </a:rPr>
              <a:t>fewer</a:t>
            </a:r>
            <a:r>
              <a:rPr lang="en-US" dirty="0" smtClean="0"/>
              <a:t> exploitable software flaws and </a:t>
            </a:r>
            <a:r>
              <a:rPr lang="en-US" dirty="0" smtClean="0">
                <a:solidFill>
                  <a:srgbClr val="C00000"/>
                </a:solidFill>
              </a:rPr>
              <a:t>fewer</a:t>
            </a:r>
            <a:r>
              <a:rPr lang="en-US" dirty="0" smtClean="0"/>
              <a:t> security design vulnerabilities.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AutoShape 3"/>
          <p:cNvSpPr>
            <a:spLocks noChangeArrowheads="1"/>
          </p:cNvSpPr>
          <p:nvPr/>
        </p:nvSpPr>
        <p:spPr bwMode="auto">
          <a:xfrm>
            <a:off x="3611562" y="5715000"/>
            <a:ext cx="5559425" cy="1143000"/>
          </a:xfrm>
          <a:prstGeom prst="chevron">
            <a:avLst>
              <a:gd name="adj" fmla="val 0"/>
            </a:avLst>
          </a:prstGeom>
          <a:gradFill rotWithShape="1">
            <a:gsLst>
              <a:gs pos="0">
                <a:schemeClr val="folHlink">
                  <a:alpha val="0"/>
                </a:schemeClr>
              </a:gs>
              <a:gs pos="100000">
                <a:schemeClr val="folHlink">
                  <a:alpha val="41000"/>
                </a:schemeClr>
              </a:gs>
            </a:gsLst>
            <a:lin ang="0" scaled="1"/>
          </a:gradFill>
          <a:ln w="9525" algn="ctr">
            <a:noFill/>
            <a:miter lim="800000"/>
            <a:headEnd/>
            <a:tailEnd/>
          </a:ln>
          <a:effectLst/>
        </p:spPr>
        <p:txBody>
          <a:bodyPr anchor="ctr"/>
          <a:lstStyle/>
          <a:p>
            <a:pPr marL="333375" indent="-333375">
              <a:lnSpc>
                <a:spcPct val="80000"/>
              </a:lnSpc>
              <a:spcBef>
                <a:spcPct val="30000"/>
              </a:spcBef>
              <a:buClr>
                <a:schemeClr val="tx2"/>
              </a:buClr>
              <a:buFont typeface="Wingdings" pitchFamily="2" charset="2"/>
              <a:buBlip>
                <a:blip r:embed="rId3"/>
              </a:buBlip>
            </a:pPr>
            <a:r>
              <a:rPr lang="en-US" sz="2000" dirty="0">
                <a:solidFill>
                  <a:schemeClr val="bg2"/>
                </a:solidFill>
              </a:rPr>
              <a:t>Clear security commitment</a:t>
            </a:r>
          </a:p>
          <a:p>
            <a:pPr marL="333375" indent="-333375">
              <a:lnSpc>
                <a:spcPct val="80000"/>
              </a:lnSpc>
              <a:spcBef>
                <a:spcPct val="30000"/>
              </a:spcBef>
              <a:buClr>
                <a:schemeClr val="tx2"/>
              </a:buClr>
              <a:buFont typeface="Wingdings" pitchFamily="2" charset="2"/>
              <a:buBlip>
                <a:blip r:embed="rId3"/>
              </a:buBlip>
            </a:pPr>
            <a:r>
              <a:rPr lang="en-US" sz="2000" dirty="0">
                <a:solidFill>
                  <a:schemeClr val="bg2"/>
                </a:solidFill>
              </a:rPr>
              <a:t>Full member of the security community</a:t>
            </a:r>
          </a:p>
          <a:p>
            <a:pPr marL="333375" indent="-333375">
              <a:lnSpc>
                <a:spcPct val="80000"/>
              </a:lnSpc>
              <a:spcBef>
                <a:spcPct val="30000"/>
              </a:spcBef>
              <a:buClr>
                <a:schemeClr val="tx2"/>
              </a:buClr>
              <a:buFont typeface="Wingdings" pitchFamily="2" charset="2"/>
              <a:buBlip>
                <a:blip r:embed="rId3"/>
              </a:buBlip>
            </a:pPr>
            <a:r>
              <a:rPr lang="en-US" sz="2000" dirty="0">
                <a:solidFill>
                  <a:schemeClr val="bg2"/>
                </a:solidFill>
              </a:rPr>
              <a:t>Microsoft Security Response Center </a:t>
            </a:r>
          </a:p>
        </p:txBody>
      </p:sp>
      <p:sp>
        <p:nvSpPr>
          <p:cNvPr id="104453" name="AutoShape 5"/>
          <p:cNvSpPr>
            <a:spLocks noChangeArrowheads="1"/>
          </p:cNvSpPr>
          <p:nvPr/>
        </p:nvSpPr>
        <p:spPr bwMode="auto">
          <a:xfrm>
            <a:off x="381000" y="2000250"/>
            <a:ext cx="2933700" cy="1096963"/>
          </a:xfrm>
          <a:prstGeom prst="chevron">
            <a:avLst>
              <a:gd name="adj" fmla="val 0"/>
            </a:avLst>
          </a:prstGeom>
          <a:gradFill rotWithShape="1">
            <a:gsLst>
              <a:gs pos="0">
                <a:srgbClr val="FFC000"/>
              </a:gs>
              <a:gs pos="100000">
                <a:schemeClr val="accent2">
                  <a:alpha val="59000"/>
                </a:schemeClr>
              </a:gs>
            </a:gsLst>
            <a:lin ang="5400000" scaled="1"/>
          </a:gradFill>
          <a:ln w="25400">
            <a:solidFill>
              <a:schemeClr val="accent2"/>
            </a:solidFill>
            <a:miter lim="800000"/>
            <a:headEnd/>
            <a:tailEnd/>
          </a:ln>
          <a:effectLst/>
        </p:spPr>
        <p:txBody>
          <a:bodyPr anchor="ctr"/>
          <a:lstStyle/>
          <a:p>
            <a:pPr algn="ctr">
              <a:lnSpc>
                <a:spcPct val="85000"/>
              </a:lnSpc>
              <a:spcBef>
                <a:spcPct val="20000"/>
              </a:spcBef>
            </a:pPr>
            <a:r>
              <a:rPr lang="en-US" sz="2600" b="1" dirty="0">
                <a:solidFill>
                  <a:schemeClr val="bg1"/>
                </a:solidFill>
                <a:effectLst>
                  <a:outerShdw blurRad="38100" dist="38100" dir="2700000" algn="tl">
                    <a:srgbClr val="000000"/>
                  </a:outerShdw>
                </a:effectLst>
              </a:rPr>
              <a:t>Secure </a:t>
            </a:r>
            <a:br>
              <a:rPr lang="en-US" sz="2600" b="1" dirty="0">
                <a:solidFill>
                  <a:schemeClr val="bg1"/>
                </a:solidFill>
                <a:effectLst>
                  <a:outerShdw blurRad="38100" dist="38100" dir="2700000" algn="tl">
                    <a:srgbClr val="000000"/>
                  </a:outerShdw>
                </a:effectLst>
              </a:rPr>
            </a:br>
            <a:r>
              <a:rPr lang="en-US" sz="2600" b="1" dirty="0">
                <a:solidFill>
                  <a:schemeClr val="bg1"/>
                </a:solidFill>
                <a:effectLst>
                  <a:outerShdw blurRad="38100" dist="38100" dir="2700000" algn="tl">
                    <a:srgbClr val="000000"/>
                  </a:outerShdw>
                </a:effectLst>
              </a:rPr>
              <a:t>by Design</a:t>
            </a:r>
          </a:p>
        </p:txBody>
      </p:sp>
      <p:sp>
        <p:nvSpPr>
          <p:cNvPr id="104454" name="AutoShape 6"/>
          <p:cNvSpPr>
            <a:spLocks noChangeArrowheads="1"/>
          </p:cNvSpPr>
          <p:nvPr/>
        </p:nvSpPr>
        <p:spPr bwMode="auto">
          <a:xfrm>
            <a:off x="388937" y="3252788"/>
            <a:ext cx="2933700" cy="1096962"/>
          </a:xfrm>
          <a:prstGeom prst="chevron">
            <a:avLst>
              <a:gd name="adj" fmla="val 0"/>
            </a:avLst>
          </a:prstGeom>
          <a:gradFill rotWithShape="1">
            <a:gsLst>
              <a:gs pos="0">
                <a:srgbClr val="C00000"/>
              </a:gs>
              <a:gs pos="100000">
                <a:schemeClr val="hlink">
                  <a:alpha val="59000"/>
                </a:schemeClr>
              </a:gs>
            </a:gsLst>
            <a:lin ang="5400000" scaled="1"/>
          </a:gradFill>
          <a:ln w="25400" algn="ctr">
            <a:solidFill>
              <a:schemeClr val="hlink"/>
            </a:solidFill>
            <a:miter lim="800000"/>
            <a:headEnd/>
            <a:tailEnd/>
          </a:ln>
          <a:effectLst/>
        </p:spPr>
        <p:txBody>
          <a:bodyPr anchor="ctr"/>
          <a:lstStyle/>
          <a:p>
            <a:pPr algn="ctr">
              <a:lnSpc>
                <a:spcPct val="85000"/>
              </a:lnSpc>
              <a:spcBef>
                <a:spcPct val="20000"/>
              </a:spcBef>
            </a:pPr>
            <a:r>
              <a:rPr lang="en-US" sz="2600" b="1" dirty="0">
                <a:solidFill>
                  <a:schemeClr val="bg1"/>
                </a:solidFill>
                <a:effectLst>
                  <a:outerShdw blurRad="38100" dist="38100" dir="2700000" algn="tl">
                    <a:srgbClr val="000000"/>
                  </a:outerShdw>
                </a:effectLst>
              </a:rPr>
              <a:t>Secure </a:t>
            </a:r>
            <a:br>
              <a:rPr lang="en-US" sz="2600" b="1" dirty="0">
                <a:solidFill>
                  <a:schemeClr val="bg1"/>
                </a:solidFill>
                <a:effectLst>
                  <a:outerShdw blurRad="38100" dist="38100" dir="2700000" algn="tl">
                    <a:srgbClr val="000000"/>
                  </a:outerShdw>
                </a:effectLst>
              </a:rPr>
            </a:br>
            <a:r>
              <a:rPr lang="en-US" sz="2600" b="1" dirty="0">
                <a:solidFill>
                  <a:schemeClr val="bg1"/>
                </a:solidFill>
                <a:effectLst>
                  <a:outerShdw blurRad="38100" dist="38100" dir="2700000" algn="tl">
                    <a:srgbClr val="000000"/>
                  </a:outerShdw>
                </a:effectLst>
              </a:rPr>
              <a:t>by Default</a:t>
            </a:r>
          </a:p>
        </p:txBody>
      </p:sp>
      <p:sp>
        <p:nvSpPr>
          <p:cNvPr id="104455" name="AutoShape 7"/>
          <p:cNvSpPr>
            <a:spLocks noChangeArrowheads="1"/>
          </p:cNvSpPr>
          <p:nvPr/>
        </p:nvSpPr>
        <p:spPr bwMode="auto">
          <a:xfrm>
            <a:off x="388937" y="4506913"/>
            <a:ext cx="2933700" cy="1096962"/>
          </a:xfrm>
          <a:prstGeom prst="chevron">
            <a:avLst>
              <a:gd name="adj" fmla="val 0"/>
            </a:avLst>
          </a:prstGeom>
          <a:gradFill rotWithShape="1">
            <a:gsLst>
              <a:gs pos="0">
                <a:srgbClr val="35759D"/>
              </a:gs>
              <a:gs pos="100000">
                <a:schemeClr val="tx2">
                  <a:alpha val="59000"/>
                </a:schemeClr>
              </a:gs>
            </a:gsLst>
            <a:lin ang="5400000" scaled="1"/>
          </a:gradFill>
          <a:ln w="25400" algn="ctr">
            <a:solidFill>
              <a:schemeClr val="tx2"/>
            </a:solidFill>
            <a:miter lim="800000"/>
            <a:headEnd/>
            <a:tailEnd/>
          </a:ln>
          <a:effectLst/>
        </p:spPr>
        <p:txBody>
          <a:bodyPr anchor="ctr"/>
          <a:lstStyle/>
          <a:p>
            <a:pPr algn="ctr">
              <a:lnSpc>
                <a:spcPct val="85000"/>
              </a:lnSpc>
              <a:spcBef>
                <a:spcPct val="20000"/>
              </a:spcBef>
            </a:pPr>
            <a:r>
              <a:rPr lang="en-US" sz="2600" b="1" dirty="0">
                <a:solidFill>
                  <a:schemeClr val="bg1"/>
                </a:solidFill>
                <a:effectLst>
                  <a:outerShdw blurRad="38100" dist="38100" dir="2700000" algn="tl">
                    <a:srgbClr val="000000"/>
                  </a:outerShdw>
                </a:effectLst>
              </a:rPr>
              <a:t>Secure in Deployment</a:t>
            </a:r>
          </a:p>
        </p:txBody>
      </p:sp>
      <p:sp>
        <p:nvSpPr>
          <p:cNvPr id="104456" name="AutoShape 8"/>
          <p:cNvSpPr>
            <a:spLocks noChangeArrowheads="1"/>
          </p:cNvSpPr>
          <p:nvPr/>
        </p:nvSpPr>
        <p:spPr bwMode="auto">
          <a:xfrm>
            <a:off x="388937" y="5761038"/>
            <a:ext cx="2933700" cy="944562"/>
          </a:xfrm>
          <a:prstGeom prst="chevron">
            <a:avLst>
              <a:gd name="adj" fmla="val 0"/>
            </a:avLst>
          </a:prstGeom>
          <a:gradFill rotWithShape="1">
            <a:gsLst>
              <a:gs pos="0">
                <a:srgbClr val="00B050"/>
              </a:gs>
              <a:gs pos="100000">
                <a:schemeClr val="folHlink">
                  <a:alpha val="59000"/>
                </a:schemeClr>
              </a:gs>
            </a:gsLst>
            <a:lin ang="5400000" scaled="1"/>
          </a:gradFill>
          <a:ln w="25400" algn="ctr">
            <a:solidFill>
              <a:schemeClr val="folHlink"/>
            </a:solidFill>
            <a:miter lim="800000"/>
            <a:headEnd/>
            <a:tailEnd/>
          </a:ln>
          <a:effectLst/>
        </p:spPr>
        <p:txBody>
          <a:bodyPr anchor="ctr"/>
          <a:lstStyle/>
          <a:p>
            <a:pPr algn="ctr">
              <a:lnSpc>
                <a:spcPct val="85000"/>
              </a:lnSpc>
              <a:spcBef>
                <a:spcPct val="20000"/>
              </a:spcBef>
            </a:pPr>
            <a:r>
              <a:rPr lang="en-US" sz="2600" b="1" dirty="0">
                <a:solidFill>
                  <a:schemeClr val="bg1"/>
                </a:solidFill>
                <a:effectLst>
                  <a:outerShdw blurRad="38100" dist="38100" dir="2700000" algn="tl">
                    <a:srgbClr val="000000"/>
                  </a:outerShdw>
                </a:effectLst>
              </a:rPr>
              <a:t>Communications</a:t>
            </a:r>
          </a:p>
        </p:txBody>
      </p:sp>
      <p:sp>
        <p:nvSpPr>
          <p:cNvPr id="104457" name="AutoShape 9"/>
          <p:cNvSpPr>
            <a:spLocks noChangeArrowheads="1"/>
          </p:cNvSpPr>
          <p:nvPr/>
        </p:nvSpPr>
        <p:spPr bwMode="auto">
          <a:xfrm>
            <a:off x="3611562" y="2014538"/>
            <a:ext cx="5532438" cy="1098550"/>
          </a:xfrm>
          <a:prstGeom prst="chevron">
            <a:avLst>
              <a:gd name="adj" fmla="val 0"/>
            </a:avLst>
          </a:prstGeom>
          <a:gradFill rotWithShape="1">
            <a:gsLst>
              <a:gs pos="0">
                <a:schemeClr val="accent2">
                  <a:alpha val="0"/>
                </a:schemeClr>
              </a:gs>
              <a:gs pos="100000">
                <a:schemeClr val="accent2">
                  <a:alpha val="41000"/>
                </a:schemeClr>
              </a:gs>
            </a:gsLst>
            <a:lin ang="0" scaled="1"/>
          </a:gradFill>
          <a:ln w="9525" algn="ctr">
            <a:noFill/>
            <a:miter lim="800000"/>
            <a:headEnd/>
            <a:tailEnd/>
          </a:ln>
          <a:effectLst/>
        </p:spPr>
        <p:txBody>
          <a:bodyPr anchor="ctr"/>
          <a:lstStyle/>
          <a:p>
            <a:pPr marL="333375" indent="-333375">
              <a:lnSpc>
                <a:spcPct val="80000"/>
              </a:lnSpc>
              <a:spcBef>
                <a:spcPct val="30000"/>
              </a:spcBef>
              <a:buClr>
                <a:schemeClr val="tx2"/>
              </a:buClr>
              <a:buFont typeface="Wingdings" pitchFamily="2" charset="2"/>
              <a:buBlip>
                <a:blip r:embed="rId3"/>
              </a:buBlip>
            </a:pPr>
            <a:r>
              <a:rPr lang="en-US" sz="2000" dirty="0">
                <a:solidFill>
                  <a:schemeClr val="bg2"/>
                </a:solidFill>
              </a:rPr>
              <a:t>Secure architecture</a:t>
            </a:r>
          </a:p>
          <a:p>
            <a:pPr marL="333375" indent="-333375">
              <a:lnSpc>
                <a:spcPct val="80000"/>
              </a:lnSpc>
              <a:spcBef>
                <a:spcPct val="30000"/>
              </a:spcBef>
              <a:buClr>
                <a:schemeClr val="tx2"/>
              </a:buClr>
              <a:buFont typeface="Wingdings" pitchFamily="2" charset="2"/>
              <a:buBlip>
                <a:blip r:embed="rId3"/>
              </a:buBlip>
            </a:pPr>
            <a:r>
              <a:rPr lang="en-US" sz="2000" dirty="0">
                <a:solidFill>
                  <a:schemeClr val="bg2"/>
                </a:solidFill>
              </a:rPr>
              <a:t>Improved process</a:t>
            </a:r>
          </a:p>
          <a:p>
            <a:pPr marL="333375" indent="-333375">
              <a:lnSpc>
                <a:spcPct val="80000"/>
              </a:lnSpc>
              <a:spcBef>
                <a:spcPct val="30000"/>
              </a:spcBef>
              <a:buClr>
                <a:schemeClr val="tx2"/>
              </a:buClr>
              <a:buFont typeface="Wingdings" pitchFamily="2" charset="2"/>
              <a:buBlip>
                <a:blip r:embed="rId3"/>
              </a:buBlip>
            </a:pPr>
            <a:r>
              <a:rPr lang="en-US" sz="2000" dirty="0">
                <a:solidFill>
                  <a:schemeClr val="bg2"/>
                </a:solidFill>
              </a:rPr>
              <a:t>Reduce vulnerabilities in the code</a:t>
            </a:r>
          </a:p>
        </p:txBody>
      </p:sp>
      <p:sp>
        <p:nvSpPr>
          <p:cNvPr id="104458" name="AutoShape 10"/>
          <p:cNvSpPr>
            <a:spLocks noChangeArrowheads="1"/>
          </p:cNvSpPr>
          <p:nvPr/>
        </p:nvSpPr>
        <p:spPr bwMode="auto">
          <a:xfrm>
            <a:off x="3611562" y="3252788"/>
            <a:ext cx="5559425" cy="1096962"/>
          </a:xfrm>
          <a:prstGeom prst="chevron">
            <a:avLst>
              <a:gd name="adj" fmla="val 0"/>
            </a:avLst>
          </a:prstGeom>
          <a:gradFill rotWithShape="1">
            <a:gsLst>
              <a:gs pos="0">
                <a:schemeClr val="hlink">
                  <a:alpha val="0"/>
                </a:schemeClr>
              </a:gs>
              <a:gs pos="100000">
                <a:schemeClr val="hlink">
                  <a:alpha val="41000"/>
                </a:schemeClr>
              </a:gs>
            </a:gsLst>
            <a:lin ang="0" scaled="1"/>
          </a:gradFill>
          <a:ln w="9525" algn="ctr">
            <a:noFill/>
            <a:miter lim="800000"/>
            <a:headEnd/>
            <a:tailEnd/>
          </a:ln>
          <a:effectLst/>
        </p:spPr>
        <p:txBody>
          <a:bodyPr anchor="ctr"/>
          <a:lstStyle/>
          <a:p>
            <a:pPr marL="333375" indent="-333375">
              <a:lnSpc>
                <a:spcPct val="80000"/>
              </a:lnSpc>
              <a:spcBef>
                <a:spcPct val="30000"/>
              </a:spcBef>
              <a:buClr>
                <a:schemeClr val="tx2"/>
              </a:buClr>
              <a:buFont typeface="Wingdings" pitchFamily="2" charset="2"/>
              <a:buBlip>
                <a:blip r:embed="rId3"/>
              </a:buBlip>
            </a:pPr>
            <a:r>
              <a:rPr lang="en-US" sz="2000">
                <a:solidFill>
                  <a:schemeClr val="bg2"/>
                </a:solidFill>
              </a:rPr>
              <a:t>Reduce attack surface area</a:t>
            </a:r>
          </a:p>
          <a:p>
            <a:pPr marL="333375" indent="-333375">
              <a:lnSpc>
                <a:spcPct val="80000"/>
              </a:lnSpc>
              <a:spcBef>
                <a:spcPct val="30000"/>
              </a:spcBef>
              <a:buClr>
                <a:schemeClr val="tx2"/>
              </a:buClr>
              <a:buFont typeface="Wingdings" pitchFamily="2" charset="2"/>
              <a:buBlip>
                <a:blip r:embed="rId3"/>
              </a:buBlip>
            </a:pPr>
            <a:r>
              <a:rPr lang="en-US" sz="2000">
                <a:solidFill>
                  <a:schemeClr val="bg2"/>
                </a:solidFill>
              </a:rPr>
              <a:t>Unused features off by default</a:t>
            </a:r>
          </a:p>
          <a:p>
            <a:pPr marL="333375" indent="-333375">
              <a:lnSpc>
                <a:spcPct val="80000"/>
              </a:lnSpc>
              <a:spcBef>
                <a:spcPct val="30000"/>
              </a:spcBef>
              <a:buClr>
                <a:schemeClr val="tx2"/>
              </a:buClr>
              <a:buFont typeface="Wingdings" pitchFamily="2" charset="2"/>
              <a:buBlip>
                <a:blip r:embed="rId3"/>
              </a:buBlip>
            </a:pPr>
            <a:r>
              <a:rPr lang="en-US" sz="2000">
                <a:solidFill>
                  <a:schemeClr val="bg2"/>
                </a:solidFill>
              </a:rPr>
              <a:t>Only require minimum privilege</a:t>
            </a:r>
          </a:p>
        </p:txBody>
      </p:sp>
      <p:sp>
        <p:nvSpPr>
          <p:cNvPr id="104459" name="AutoShape 11"/>
          <p:cNvSpPr>
            <a:spLocks noChangeArrowheads="1"/>
          </p:cNvSpPr>
          <p:nvPr/>
        </p:nvSpPr>
        <p:spPr bwMode="auto">
          <a:xfrm>
            <a:off x="3611562" y="4506913"/>
            <a:ext cx="5559425" cy="1096962"/>
          </a:xfrm>
          <a:prstGeom prst="chevron">
            <a:avLst>
              <a:gd name="adj" fmla="val 0"/>
            </a:avLst>
          </a:prstGeom>
          <a:gradFill rotWithShape="1">
            <a:gsLst>
              <a:gs pos="0">
                <a:schemeClr val="tx2">
                  <a:alpha val="0"/>
                </a:schemeClr>
              </a:gs>
              <a:gs pos="100000">
                <a:schemeClr val="tx2">
                  <a:alpha val="41000"/>
                </a:schemeClr>
              </a:gs>
            </a:gsLst>
            <a:lin ang="0" scaled="1"/>
          </a:gradFill>
          <a:ln w="9525" algn="ctr">
            <a:noFill/>
            <a:miter lim="800000"/>
            <a:headEnd/>
            <a:tailEnd/>
          </a:ln>
          <a:effectLst/>
        </p:spPr>
        <p:txBody>
          <a:bodyPr anchor="ctr"/>
          <a:lstStyle/>
          <a:p>
            <a:pPr marL="333375" indent="-333375">
              <a:lnSpc>
                <a:spcPct val="80000"/>
              </a:lnSpc>
              <a:spcBef>
                <a:spcPct val="30000"/>
              </a:spcBef>
              <a:buClr>
                <a:schemeClr val="tx2"/>
              </a:buClr>
              <a:buFont typeface="Wingdings" pitchFamily="2" charset="2"/>
              <a:buBlip>
                <a:blip r:embed="rId3"/>
              </a:buBlip>
            </a:pPr>
            <a:r>
              <a:rPr lang="en-US" sz="2000" dirty="0">
                <a:solidFill>
                  <a:schemeClr val="bg2"/>
                </a:solidFill>
              </a:rPr>
              <a:t>Protect, detect, defend, recover, manage</a:t>
            </a:r>
          </a:p>
          <a:p>
            <a:pPr marL="333375" indent="-333375">
              <a:lnSpc>
                <a:spcPct val="80000"/>
              </a:lnSpc>
              <a:spcBef>
                <a:spcPct val="30000"/>
              </a:spcBef>
              <a:buClr>
                <a:schemeClr val="tx2"/>
              </a:buClr>
              <a:buFont typeface="Wingdings" pitchFamily="2" charset="2"/>
              <a:buBlip>
                <a:blip r:embed="rId3"/>
              </a:buBlip>
            </a:pPr>
            <a:r>
              <a:rPr lang="en-US" sz="2000" dirty="0">
                <a:solidFill>
                  <a:schemeClr val="bg2"/>
                </a:solidFill>
              </a:rPr>
              <a:t>Process: How </a:t>
            </a:r>
            <a:r>
              <a:rPr lang="en-US" sz="2000" dirty="0" err="1">
                <a:solidFill>
                  <a:schemeClr val="bg2"/>
                </a:solidFill>
              </a:rPr>
              <a:t>to’s</a:t>
            </a:r>
            <a:r>
              <a:rPr lang="en-US" sz="2000" dirty="0">
                <a:solidFill>
                  <a:schemeClr val="bg2"/>
                </a:solidFill>
              </a:rPr>
              <a:t>, architecture guides</a:t>
            </a:r>
          </a:p>
          <a:p>
            <a:pPr marL="333375" indent="-333375">
              <a:lnSpc>
                <a:spcPct val="80000"/>
              </a:lnSpc>
              <a:spcBef>
                <a:spcPct val="30000"/>
              </a:spcBef>
              <a:buClr>
                <a:schemeClr val="tx2"/>
              </a:buClr>
              <a:buFont typeface="Wingdings" pitchFamily="2" charset="2"/>
              <a:buBlip>
                <a:blip r:embed="rId3"/>
              </a:buBlip>
            </a:pPr>
            <a:r>
              <a:rPr lang="en-US" sz="2000" dirty="0">
                <a:solidFill>
                  <a:schemeClr val="bg2"/>
                </a:solidFill>
              </a:rPr>
              <a:t>People: Training</a:t>
            </a:r>
          </a:p>
        </p:txBody>
      </p:sp>
      <p:sp>
        <p:nvSpPr>
          <p:cNvPr id="13" name="Rectangle 2"/>
          <p:cNvSpPr>
            <a:spLocks noGrp="1" noChangeArrowheads="1"/>
          </p:cNvSpPr>
          <p:nvPr>
            <p:ph type="title"/>
          </p:nvPr>
        </p:nvSpPr>
        <p:spPr>
          <a:xfrm>
            <a:off x="3429000" y="685800"/>
            <a:ext cx="5562600" cy="1143000"/>
          </a:xfrm>
        </p:spPr>
        <p:txBody>
          <a:bodyPr/>
          <a:lstStyle/>
          <a:p>
            <a:r>
              <a:rPr lang="en-US" dirty="0"/>
              <a:t>SD</a:t>
            </a:r>
            <a:r>
              <a:rPr lang="en-US" baseline="30000" dirty="0"/>
              <a:t>3</a:t>
            </a:r>
            <a:r>
              <a:rPr lang="en-US" baseline="-25000" dirty="0"/>
              <a:t> </a:t>
            </a:r>
            <a:r>
              <a:rPr lang="en-US" dirty="0"/>
              <a:t>+ C</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p:cTn id="7" dur="1000" fill="hold"/>
                                        <p:tgtEl>
                                          <p:spTgt spid="104453"/>
                                        </p:tgtEl>
                                        <p:attrNameLst>
                                          <p:attrName>ppt_w</p:attrName>
                                        </p:attrNameLst>
                                      </p:cBhvr>
                                      <p:tavLst>
                                        <p:tav tm="0">
                                          <p:val>
                                            <p:fltVal val="0"/>
                                          </p:val>
                                        </p:tav>
                                        <p:tav tm="100000">
                                          <p:val>
                                            <p:strVal val="#ppt_w"/>
                                          </p:val>
                                        </p:tav>
                                      </p:tavLst>
                                    </p:anim>
                                    <p:anim calcmode="lin" valueType="num">
                                      <p:cBhvr>
                                        <p:cTn id="8" dur="1000" fill="hold"/>
                                        <p:tgtEl>
                                          <p:spTgt spid="104453"/>
                                        </p:tgtEl>
                                        <p:attrNameLst>
                                          <p:attrName>ppt_h</p:attrName>
                                        </p:attrNameLst>
                                      </p:cBhvr>
                                      <p:tavLst>
                                        <p:tav tm="0">
                                          <p:val>
                                            <p:fltVal val="0"/>
                                          </p:val>
                                        </p:tav>
                                        <p:tav tm="100000">
                                          <p:val>
                                            <p:strVal val="#ppt_h"/>
                                          </p:val>
                                        </p:tav>
                                      </p:tavLst>
                                    </p:anim>
                                    <p:anim calcmode="lin" valueType="num">
                                      <p:cBhvr>
                                        <p:cTn id="9" dur="1000" fill="hold"/>
                                        <p:tgtEl>
                                          <p:spTgt spid="104453"/>
                                        </p:tgtEl>
                                        <p:attrNameLst>
                                          <p:attrName>style.rotation</p:attrName>
                                        </p:attrNameLst>
                                      </p:cBhvr>
                                      <p:tavLst>
                                        <p:tav tm="0">
                                          <p:val>
                                            <p:fltVal val="90"/>
                                          </p:val>
                                        </p:tav>
                                        <p:tav tm="100000">
                                          <p:val>
                                            <p:fltVal val="0"/>
                                          </p:val>
                                        </p:tav>
                                      </p:tavLst>
                                    </p:anim>
                                    <p:animEffect transition="in" filter="fade">
                                      <p:cBhvr>
                                        <p:cTn id="10" dur="1000"/>
                                        <p:tgtEl>
                                          <p:spTgt spid="10445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4457"/>
                                        </p:tgtEl>
                                        <p:attrNameLst>
                                          <p:attrName>style.visibility</p:attrName>
                                        </p:attrNameLst>
                                      </p:cBhvr>
                                      <p:to>
                                        <p:strVal val="visible"/>
                                      </p:to>
                                    </p:set>
                                    <p:animEffect transition="in" filter="wipe(left)">
                                      <p:cBhvr>
                                        <p:cTn id="14" dur="1000"/>
                                        <p:tgtEl>
                                          <p:spTgt spid="104457"/>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04454"/>
                                        </p:tgtEl>
                                        <p:attrNameLst>
                                          <p:attrName>style.visibility</p:attrName>
                                        </p:attrNameLst>
                                      </p:cBhvr>
                                      <p:to>
                                        <p:strVal val="visible"/>
                                      </p:to>
                                    </p:set>
                                    <p:anim calcmode="lin" valueType="num">
                                      <p:cBhvr>
                                        <p:cTn id="18" dur="1000" fill="hold"/>
                                        <p:tgtEl>
                                          <p:spTgt spid="104454"/>
                                        </p:tgtEl>
                                        <p:attrNameLst>
                                          <p:attrName>ppt_w</p:attrName>
                                        </p:attrNameLst>
                                      </p:cBhvr>
                                      <p:tavLst>
                                        <p:tav tm="0">
                                          <p:val>
                                            <p:fltVal val="0"/>
                                          </p:val>
                                        </p:tav>
                                        <p:tav tm="100000">
                                          <p:val>
                                            <p:strVal val="#ppt_w"/>
                                          </p:val>
                                        </p:tav>
                                      </p:tavLst>
                                    </p:anim>
                                    <p:anim calcmode="lin" valueType="num">
                                      <p:cBhvr>
                                        <p:cTn id="19" dur="1000" fill="hold"/>
                                        <p:tgtEl>
                                          <p:spTgt spid="104454"/>
                                        </p:tgtEl>
                                        <p:attrNameLst>
                                          <p:attrName>ppt_h</p:attrName>
                                        </p:attrNameLst>
                                      </p:cBhvr>
                                      <p:tavLst>
                                        <p:tav tm="0">
                                          <p:val>
                                            <p:fltVal val="0"/>
                                          </p:val>
                                        </p:tav>
                                        <p:tav tm="100000">
                                          <p:val>
                                            <p:strVal val="#ppt_h"/>
                                          </p:val>
                                        </p:tav>
                                      </p:tavLst>
                                    </p:anim>
                                    <p:anim calcmode="lin" valueType="num">
                                      <p:cBhvr>
                                        <p:cTn id="20" dur="1000" fill="hold"/>
                                        <p:tgtEl>
                                          <p:spTgt spid="104454"/>
                                        </p:tgtEl>
                                        <p:attrNameLst>
                                          <p:attrName>style.rotation</p:attrName>
                                        </p:attrNameLst>
                                      </p:cBhvr>
                                      <p:tavLst>
                                        <p:tav tm="0">
                                          <p:val>
                                            <p:fltVal val="90"/>
                                          </p:val>
                                        </p:tav>
                                        <p:tav tm="100000">
                                          <p:val>
                                            <p:fltVal val="0"/>
                                          </p:val>
                                        </p:tav>
                                      </p:tavLst>
                                    </p:anim>
                                    <p:animEffect transition="in" filter="fade">
                                      <p:cBhvr>
                                        <p:cTn id="21" dur="1000"/>
                                        <p:tgtEl>
                                          <p:spTgt spid="104454"/>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04458"/>
                                        </p:tgtEl>
                                        <p:attrNameLst>
                                          <p:attrName>style.visibility</p:attrName>
                                        </p:attrNameLst>
                                      </p:cBhvr>
                                      <p:to>
                                        <p:strVal val="visible"/>
                                      </p:to>
                                    </p:set>
                                    <p:animEffect transition="in" filter="wipe(left)">
                                      <p:cBhvr>
                                        <p:cTn id="25" dur="1000"/>
                                        <p:tgtEl>
                                          <p:spTgt spid="104458"/>
                                        </p:tgtEl>
                                      </p:cBhvr>
                                    </p:animEffect>
                                  </p:childTnLst>
                                </p:cTn>
                              </p:par>
                            </p:childTnLst>
                          </p:cTn>
                        </p:par>
                        <p:par>
                          <p:cTn id="26" fill="hold">
                            <p:stCondLst>
                              <p:cond delay="4000"/>
                            </p:stCondLst>
                            <p:childTnLst>
                              <p:par>
                                <p:cTn id="27" presetID="31" presetClass="entr" presetSubtype="0" fill="hold" grpId="0" nodeType="afterEffect">
                                  <p:stCondLst>
                                    <p:cond delay="0"/>
                                  </p:stCondLst>
                                  <p:childTnLst>
                                    <p:set>
                                      <p:cBhvr>
                                        <p:cTn id="28" dur="1" fill="hold">
                                          <p:stCondLst>
                                            <p:cond delay="0"/>
                                          </p:stCondLst>
                                        </p:cTn>
                                        <p:tgtEl>
                                          <p:spTgt spid="104455"/>
                                        </p:tgtEl>
                                        <p:attrNameLst>
                                          <p:attrName>style.visibility</p:attrName>
                                        </p:attrNameLst>
                                      </p:cBhvr>
                                      <p:to>
                                        <p:strVal val="visible"/>
                                      </p:to>
                                    </p:set>
                                    <p:anim calcmode="lin" valueType="num">
                                      <p:cBhvr>
                                        <p:cTn id="29" dur="1000" fill="hold"/>
                                        <p:tgtEl>
                                          <p:spTgt spid="104455"/>
                                        </p:tgtEl>
                                        <p:attrNameLst>
                                          <p:attrName>ppt_w</p:attrName>
                                        </p:attrNameLst>
                                      </p:cBhvr>
                                      <p:tavLst>
                                        <p:tav tm="0">
                                          <p:val>
                                            <p:fltVal val="0"/>
                                          </p:val>
                                        </p:tav>
                                        <p:tav tm="100000">
                                          <p:val>
                                            <p:strVal val="#ppt_w"/>
                                          </p:val>
                                        </p:tav>
                                      </p:tavLst>
                                    </p:anim>
                                    <p:anim calcmode="lin" valueType="num">
                                      <p:cBhvr>
                                        <p:cTn id="30" dur="1000" fill="hold"/>
                                        <p:tgtEl>
                                          <p:spTgt spid="104455"/>
                                        </p:tgtEl>
                                        <p:attrNameLst>
                                          <p:attrName>ppt_h</p:attrName>
                                        </p:attrNameLst>
                                      </p:cBhvr>
                                      <p:tavLst>
                                        <p:tav tm="0">
                                          <p:val>
                                            <p:fltVal val="0"/>
                                          </p:val>
                                        </p:tav>
                                        <p:tav tm="100000">
                                          <p:val>
                                            <p:strVal val="#ppt_h"/>
                                          </p:val>
                                        </p:tav>
                                      </p:tavLst>
                                    </p:anim>
                                    <p:anim calcmode="lin" valueType="num">
                                      <p:cBhvr>
                                        <p:cTn id="31" dur="1000" fill="hold"/>
                                        <p:tgtEl>
                                          <p:spTgt spid="104455"/>
                                        </p:tgtEl>
                                        <p:attrNameLst>
                                          <p:attrName>style.rotation</p:attrName>
                                        </p:attrNameLst>
                                      </p:cBhvr>
                                      <p:tavLst>
                                        <p:tav tm="0">
                                          <p:val>
                                            <p:fltVal val="90"/>
                                          </p:val>
                                        </p:tav>
                                        <p:tav tm="100000">
                                          <p:val>
                                            <p:fltVal val="0"/>
                                          </p:val>
                                        </p:tav>
                                      </p:tavLst>
                                    </p:anim>
                                    <p:animEffect transition="in" filter="fade">
                                      <p:cBhvr>
                                        <p:cTn id="32" dur="1000"/>
                                        <p:tgtEl>
                                          <p:spTgt spid="104455"/>
                                        </p:tgtEl>
                                      </p:cBhvr>
                                    </p:animEffect>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104459"/>
                                        </p:tgtEl>
                                        <p:attrNameLst>
                                          <p:attrName>style.visibility</p:attrName>
                                        </p:attrNameLst>
                                      </p:cBhvr>
                                      <p:to>
                                        <p:strVal val="visible"/>
                                      </p:to>
                                    </p:set>
                                    <p:animEffect transition="in" filter="wipe(left)">
                                      <p:cBhvr>
                                        <p:cTn id="36" dur="1000"/>
                                        <p:tgtEl>
                                          <p:spTgt spid="104459"/>
                                        </p:tgtEl>
                                      </p:cBhvr>
                                    </p:animEffect>
                                  </p:childTnLst>
                                </p:cTn>
                              </p:par>
                            </p:childTnLst>
                          </p:cTn>
                        </p:par>
                        <p:par>
                          <p:cTn id="37" fill="hold">
                            <p:stCondLst>
                              <p:cond delay="6000"/>
                            </p:stCondLst>
                            <p:childTnLst>
                              <p:par>
                                <p:cTn id="38" presetID="31" presetClass="entr" presetSubtype="0" fill="hold" grpId="0" nodeType="afterEffect">
                                  <p:stCondLst>
                                    <p:cond delay="0"/>
                                  </p:stCondLst>
                                  <p:childTnLst>
                                    <p:set>
                                      <p:cBhvr>
                                        <p:cTn id="39" dur="1" fill="hold">
                                          <p:stCondLst>
                                            <p:cond delay="0"/>
                                          </p:stCondLst>
                                        </p:cTn>
                                        <p:tgtEl>
                                          <p:spTgt spid="104456"/>
                                        </p:tgtEl>
                                        <p:attrNameLst>
                                          <p:attrName>style.visibility</p:attrName>
                                        </p:attrNameLst>
                                      </p:cBhvr>
                                      <p:to>
                                        <p:strVal val="visible"/>
                                      </p:to>
                                    </p:set>
                                    <p:anim calcmode="lin" valueType="num">
                                      <p:cBhvr>
                                        <p:cTn id="40" dur="1000" fill="hold"/>
                                        <p:tgtEl>
                                          <p:spTgt spid="104456"/>
                                        </p:tgtEl>
                                        <p:attrNameLst>
                                          <p:attrName>ppt_w</p:attrName>
                                        </p:attrNameLst>
                                      </p:cBhvr>
                                      <p:tavLst>
                                        <p:tav tm="0">
                                          <p:val>
                                            <p:fltVal val="0"/>
                                          </p:val>
                                        </p:tav>
                                        <p:tav tm="100000">
                                          <p:val>
                                            <p:strVal val="#ppt_w"/>
                                          </p:val>
                                        </p:tav>
                                      </p:tavLst>
                                    </p:anim>
                                    <p:anim calcmode="lin" valueType="num">
                                      <p:cBhvr>
                                        <p:cTn id="41" dur="1000" fill="hold"/>
                                        <p:tgtEl>
                                          <p:spTgt spid="104456"/>
                                        </p:tgtEl>
                                        <p:attrNameLst>
                                          <p:attrName>ppt_h</p:attrName>
                                        </p:attrNameLst>
                                      </p:cBhvr>
                                      <p:tavLst>
                                        <p:tav tm="0">
                                          <p:val>
                                            <p:fltVal val="0"/>
                                          </p:val>
                                        </p:tav>
                                        <p:tav tm="100000">
                                          <p:val>
                                            <p:strVal val="#ppt_h"/>
                                          </p:val>
                                        </p:tav>
                                      </p:tavLst>
                                    </p:anim>
                                    <p:anim calcmode="lin" valueType="num">
                                      <p:cBhvr>
                                        <p:cTn id="42" dur="1000" fill="hold"/>
                                        <p:tgtEl>
                                          <p:spTgt spid="104456"/>
                                        </p:tgtEl>
                                        <p:attrNameLst>
                                          <p:attrName>style.rotation</p:attrName>
                                        </p:attrNameLst>
                                      </p:cBhvr>
                                      <p:tavLst>
                                        <p:tav tm="0">
                                          <p:val>
                                            <p:fltVal val="90"/>
                                          </p:val>
                                        </p:tav>
                                        <p:tav tm="100000">
                                          <p:val>
                                            <p:fltVal val="0"/>
                                          </p:val>
                                        </p:tav>
                                      </p:tavLst>
                                    </p:anim>
                                    <p:animEffect transition="in" filter="fade">
                                      <p:cBhvr>
                                        <p:cTn id="43" dur="1000"/>
                                        <p:tgtEl>
                                          <p:spTgt spid="104456"/>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104451"/>
                                        </p:tgtEl>
                                        <p:attrNameLst>
                                          <p:attrName>style.visibility</p:attrName>
                                        </p:attrNameLst>
                                      </p:cBhvr>
                                      <p:to>
                                        <p:strVal val="visible"/>
                                      </p:to>
                                    </p:set>
                                    <p:animEffect transition="in" filter="wipe(left)">
                                      <p:cBhvr>
                                        <p:cTn id="47" dur="10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3" grpId="0" animBg="1"/>
      <p:bldP spid="104454" grpId="0" animBg="1"/>
      <p:bldP spid="104455" grpId="0" animBg="1"/>
      <p:bldP spid="104456" grpId="0" animBg="1"/>
      <p:bldP spid="104457" grpId="0" animBg="1"/>
      <p:bldP spid="104458" grpId="0" animBg="1"/>
      <p:bldP spid="1044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609600"/>
            <a:ext cx="8229600" cy="1143000"/>
          </a:xfrm>
        </p:spPr>
        <p:txBody>
          <a:bodyPr/>
          <a:lstStyle/>
          <a:p>
            <a:r>
              <a:rPr lang="en-US"/>
              <a:t>SDL Phases</a:t>
            </a:r>
          </a:p>
        </p:txBody>
      </p:sp>
      <p:sp>
        <p:nvSpPr>
          <p:cNvPr id="78851" name="Rectangle 3"/>
          <p:cNvSpPr>
            <a:spLocks noGrp="1" noChangeArrowheads="1"/>
          </p:cNvSpPr>
          <p:nvPr>
            <p:ph type="body" idx="1"/>
          </p:nvPr>
        </p:nvSpPr>
        <p:spPr>
          <a:xfrm>
            <a:off x="381000" y="2667000"/>
            <a:ext cx="7315200" cy="3870325"/>
          </a:xfrm>
        </p:spPr>
        <p:txBody>
          <a:bodyPr/>
          <a:lstStyle/>
          <a:p>
            <a:r>
              <a:rPr lang="en-US" dirty="0"/>
              <a:t>Requirements Phase</a:t>
            </a:r>
          </a:p>
          <a:p>
            <a:r>
              <a:rPr lang="en-US" dirty="0"/>
              <a:t>Design Phase</a:t>
            </a:r>
          </a:p>
          <a:p>
            <a:r>
              <a:rPr lang="en-US" dirty="0"/>
              <a:t>Implementation Phase</a:t>
            </a:r>
          </a:p>
          <a:p>
            <a:r>
              <a:rPr lang="en-US" dirty="0"/>
              <a:t>Verification Phase</a:t>
            </a:r>
          </a:p>
          <a:p>
            <a:r>
              <a:rPr lang="en-US" dirty="0"/>
              <a:t>Release Phase</a:t>
            </a:r>
          </a:p>
          <a:p>
            <a:r>
              <a:rPr lang="en-US" dirty="0"/>
              <a:t>Support and Servicing Phase</a:t>
            </a:r>
          </a:p>
        </p:txBody>
      </p:sp>
      <p:grpSp>
        <p:nvGrpSpPr>
          <p:cNvPr id="4" name="Group 3"/>
          <p:cNvGrpSpPr/>
          <p:nvPr/>
        </p:nvGrpSpPr>
        <p:grpSpPr>
          <a:xfrm>
            <a:off x="5122265" y="2057400"/>
            <a:ext cx="4021735" cy="4067749"/>
            <a:chOff x="304800" y="1447800"/>
            <a:chExt cx="4526560" cy="4578350"/>
          </a:xfrm>
        </p:grpSpPr>
        <p:pic>
          <p:nvPicPr>
            <p:cNvPr id="5" name="Picture 6" descr="Shape-1-copy-3"/>
            <p:cNvPicPr>
              <a:picLocks noChangeAspect="1" noChangeArrowheads="1"/>
            </p:cNvPicPr>
            <p:nvPr/>
          </p:nvPicPr>
          <p:blipFill>
            <a:blip r:embed="rId3" cstate="print"/>
            <a:srcRect/>
            <a:stretch>
              <a:fillRect/>
            </a:stretch>
          </p:blipFill>
          <p:spPr bwMode="auto">
            <a:xfrm>
              <a:off x="2388667" y="3581400"/>
              <a:ext cx="2441575" cy="2444750"/>
            </a:xfrm>
            <a:prstGeom prst="rect">
              <a:avLst/>
            </a:prstGeom>
            <a:noFill/>
            <a:ln w="9525">
              <a:noFill/>
              <a:miter lim="800000"/>
              <a:headEnd/>
              <a:tailEnd/>
            </a:ln>
          </p:spPr>
        </p:pic>
        <p:pic>
          <p:nvPicPr>
            <p:cNvPr id="6" name="Picture 5" descr="Shape-1-copy-3"/>
            <p:cNvPicPr>
              <a:picLocks noChangeAspect="1" noChangeArrowheads="1"/>
            </p:cNvPicPr>
            <p:nvPr/>
          </p:nvPicPr>
          <p:blipFill>
            <a:blip r:embed="rId3" cstate="print"/>
            <a:srcRect/>
            <a:stretch>
              <a:fillRect/>
            </a:stretch>
          </p:blipFill>
          <p:spPr bwMode="auto">
            <a:xfrm rot="16200000">
              <a:off x="2388197" y="1458569"/>
              <a:ext cx="2441575" cy="2444750"/>
            </a:xfrm>
            <a:prstGeom prst="rect">
              <a:avLst/>
            </a:prstGeom>
            <a:noFill/>
            <a:ln w="9525">
              <a:noFill/>
              <a:miter lim="800000"/>
              <a:headEnd/>
              <a:tailEnd/>
            </a:ln>
          </p:spPr>
        </p:pic>
        <p:grpSp>
          <p:nvGrpSpPr>
            <p:cNvPr id="7" name="Group 49"/>
            <p:cNvGrpSpPr/>
            <p:nvPr/>
          </p:nvGrpSpPr>
          <p:grpSpPr>
            <a:xfrm>
              <a:off x="1847512" y="2992438"/>
              <a:ext cx="1425575" cy="1427162"/>
              <a:chOff x="5432425" y="2992438"/>
              <a:chExt cx="1425575" cy="1427162"/>
            </a:xfrm>
          </p:grpSpPr>
          <p:pic>
            <p:nvPicPr>
              <p:cNvPr id="51" name="Picture 15" descr="Center-Circle"/>
              <p:cNvPicPr>
                <a:picLocks noChangeAspect="1" noChangeArrowheads="1"/>
              </p:cNvPicPr>
              <p:nvPr/>
            </p:nvPicPr>
            <p:blipFill>
              <a:blip r:embed="rId4" cstate="print"/>
              <a:srcRect/>
              <a:stretch>
                <a:fillRect/>
              </a:stretch>
            </p:blipFill>
            <p:spPr bwMode="auto">
              <a:xfrm>
                <a:off x="5432425" y="2992438"/>
                <a:ext cx="1425575" cy="1427162"/>
              </a:xfrm>
              <a:prstGeom prst="rect">
                <a:avLst/>
              </a:prstGeom>
              <a:noFill/>
              <a:ln w="9525">
                <a:noFill/>
                <a:miter lim="800000"/>
                <a:headEnd/>
                <a:tailEnd/>
              </a:ln>
            </p:spPr>
          </p:pic>
          <p:pic>
            <p:nvPicPr>
              <p:cNvPr id="52" name="Picture 2" descr="Security shield windows"/>
              <p:cNvPicPr>
                <a:picLocks noChangeAspect="1" noChangeArrowheads="1"/>
              </p:cNvPicPr>
              <p:nvPr/>
            </p:nvPicPr>
            <p:blipFill>
              <a:blip r:embed="rId5" cstate="print"/>
              <a:srcRect/>
              <a:stretch>
                <a:fillRect/>
              </a:stretch>
            </p:blipFill>
            <p:spPr bwMode="auto">
              <a:xfrm>
                <a:off x="5741987" y="3257550"/>
                <a:ext cx="811213" cy="1014413"/>
              </a:xfrm>
              <a:prstGeom prst="rect">
                <a:avLst/>
              </a:prstGeom>
              <a:noFill/>
              <a:ln w="9525">
                <a:noFill/>
                <a:miter lim="800000"/>
                <a:headEnd/>
                <a:tailEnd/>
              </a:ln>
            </p:spPr>
          </p:pic>
        </p:grpSp>
        <p:pic>
          <p:nvPicPr>
            <p:cNvPr id="8" name="Picture 13" descr="Shape-1-copy-6"/>
            <p:cNvPicPr>
              <a:picLocks noChangeAspect="1" noChangeArrowheads="1"/>
            </p:cNvPicPr>
            <p:nvPr/>
          </p:nvPicPr>
          <p:blipFill>
            <a:blip r:embed="rId6" cstate="print"/>
            <a:srcRect/>
            <a:stretch>
              <a:fillRect/>
            </a:stretch>
          </p:blipFill>
          <p:spPr bwMode="auto">
            <a:xfrm>
              <a:off x="331267" y="3580150"/>
              <a:ext cx="2439988" cy="2444750"/>
            </a:xfrm>
            <a:prstGeom prst="rect">
              <a:avLst/>
            </a:prstGeom>
            <a:noFill/>
            <a:ln w="9525">
              <a:noFill/>
              <a:miter lim="800000"/>
              <a:headEnd/>
              <a:tailEnd/>
            </a:ln>
          </p:spPr>
        </p:pic>
        <p:pic>
          <p:nvPicPr>
            <p:cNvPr id="9" name="Picture 21" descr="Shape-1-copy-5"/>
            <p:cNvPicPr>
              <a:picLocks noChangeAspect="1" noChangeArrowheads="1"/>
            </p:cNvPicPr>
            <p:nvPr/>
          </p:nvPicPr>
          <p:blipFill>
            <a:blip r:embed="rId7" cstate="print">
              <a:lum bright="-20000" contrast="10000"/>
            </a:blip>
            <a:srcRect/>
            <a:stretch>
              <a:fillRect/>
            </a:stretch>
          </p:blipFill>
          <p:spPr bwMode="auto">
            <a:xfrm>
              <a:off x="304800" y="1447800"/>
              <a:ext cx="2441575" cy="2444750"/>
            </a:xfrm>
            <a:prstGeom prst="rect">
              <a:avLst/>
            </a:prstGeom>
            <a:noFill/>
            <a:ln w="9525">
              <a:noFill/>
              <a:miter lim="800000"/>
              <a:headEnd/>
              <a:tailEnd/>
            </a:ln>
          </p:spPr>
        </p:pic>
        <p:grpSp>
          <p:nvGrpSpPr>
            <p:cNvPr id="10" name="Group 65"/>
            <p:cNvGrpSpPr>
              <a:grpSpLocks/>
            </p:cNvGrpSpPr>
            <p:nvPr/>
          </p:nvGrpSpPr>
          <p:grpSpPr bwMode="auto">
            <a:xfrm>
              <a:off x="1956179" y="1595653"/>
              <a:ext cx="1190624" cy="663575"/>
              <a:chOff x="2075543" y="1555070"/>
              <a:chExt cx="1190172" cy="663575"/>
            </a:xfrm>
          </p:grpSpPr>
          <p:grpSp>
            <p:nvGrpSpPr>
              <p:cNvPr id="47" name="Group 30"/>
              <p:cNvGrpSpPr>
                <a:grpSpLocks/>
              </p:cNvGrpSpPr>
              <p:nvPr/>
            </p:nvGrpSpPr>
            <p:grpSpPr bwMode="auto">
              <a:xfrm>
                <a:off x="2337778" y="1555070"/>
                <a:ext cx="663207" cy="663575"/>
                <a:chOff x="3405" y="1820"/>
                <a:chExt cx="568" cy="567"/>
              </a:xfrm>
            </p:grpSpPr>
            <p:pic>
              <p:nvPicPr>
                <p:cNvPr id="49" name="Picture 31" descr="Green-Ball"/>
                <p:cNvPicPr>
                  <a:picLocks noChangeAspect="1" noChangeArrowheads="1"/>
                </p:cNvPicPr>
                <p:nvPr/>
              </p:nvPicPr>
              <p:blipFill>
                <a:blip r:embed="rId8" cstate="print"/>
                <a:srcRect/>
                <a:stretch>
                  <a:fillRect/>
                </a:stretch>
              </p:blipFill>
              <p:spPr bwMode="auto">
                <a:xfrm>
                  <a:off x="3405" y="1820"/>
                  <a:ext cx="568" cy="567"/>
                </a:xfrm>
                <a:prstGeom prst="rect">
                  <a:avLst/>
                </a:prstGeom>
                <a:noFill/>
                <a:ln w="9525">
                  <a:noFill/>
                  <a:miter lim="800000"/>
                  <a:headEnd/>
                  <a:tailEnd/>
                </a:ln>
              </p:spPr>
            </p:pic>
            <p:pic>
              <p:nvPicPr>
                <p:cNvPr id="50" name="Picture 32" descr="white_rainbow"/>
                <p:cNvPicPr>
                  <a:picLocks noChangeAspect="1" noChangeArrowheads="1"/>
                </p:cNvPicPr>
                <p:nvPr/>
              </p:nvPicPr>
              <p:blipFill>
                <a:blip r:embed="rId9" cstate="print"/>
                <a:srcRect/>
                <a:stretch>
                  <a:fillRect/>
                </a:stretch>
              </p:blipFill>
              <p:spPr bwMode="auto">
                <a:xfrm>
                  <a:off x="3516" y="1820"/>
                  <a:ext cx="346" cy="190"/>
                </a:xfrm>
                <a:prstGeom prst="rect">
                  <a:avLst/>
                </a:prstGeom>
                <a:noFill/>
                <a:ln w="9525">
                  <a:noFill/>
                  <a:miter lim="800000"/>
                  <a:headEnd/>
                  <a:tailEnd/>
                </a:ln>
              </p:spPr>
            </p:pic>
          </p:grpSp>
          <p:sp>
            <p:nvSpPr>
              <p:cNvPr id="48" name="TextBox 47"/>
              <p:cNvSpPr txBox="1"/>
              <p:nvPr/>
            </p:nvSpPr>
            <p:spPr>
              <a:xfrm>
                <a:off x="2075543" y="1726165"/>
                <a:ext cx="1190172" cy="294448"/>
              </a:xfrm>
              <a:prstGeom prst="rect">
                <a:avLst/>
              </a:prstGeom>
              <a:noFill/>
            </p:spPr>
            <p:txBody>
              <a:bodyPr>
                <a:spAutoFit/>
              </a:bodyPr>
              <a:lstStyle/>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Conception</a:t>
                </a:r>
              </a:p>
            </p:txBody>
          </p:sp>
        </p:grpSp>
        <p:grpSp>
          <p:nvGrpSpPr>
            <p:cNvPr id="11" name="Group 52"/>
            <p:cNvGrpSpPr/>
            <p:nvPr/>
          </p:nvGrpSpPr>
          <p:grpSpPr>
            <a:xfrm>
              <a:off x="2871273" y="3013075"/>
              <a:ext cx="1149344" cy="1481138"/>
              <a:chOff x="2997206" y="3013075"/>
              <a:chExt cx="1149344" cy="1481138"/>
            </a:xfrm>
          </p:grpSpPr>
          <p:pic>
            <p:nvPicPr>
              <p:cNvPr id="45" name="Picture 57" descr="Shape-1-copy-10"/>
              <p:cNvPicPr>
                <a:picLocks noChangeAspect="1" noChangeArrowheads="1"/>
              </p:cNvPicPr>
              <p:nvPr/>
            </p:nvPicPr>
            <p:blipFill>
              <a:blip r:embed="rId10" cstate="print"/>
              <a:srcRect/>
              <a:stretch>
                <a:fillRect/>
              </a:stretch>
            </p:blipFill>
            <p:spPr bwMode="auto">
              <a:xfrm>
                <a:off x="3198813" y="3013075"/>
                <a:ext cx="947737" cy="1481138"/>
              </a:xfrm>
              <a:prstGeom prst="rect">
                <a:avLst/>
              </a:prstGeom>
              <a:noFill/>
              <a:ln w="9525">
                <a:noFill/>
                <a:miter lim="800000"/>
                <a:headEnd/>
                <a:tailEnd/>
              </a:ln>
            </p:spPr>
          </p:pic>
          <p:sp>
            <p:nvSpPr>
              <p:cNvPr id="46" name="TextBox 45"/>
              <p:cNvSpPr txBox="1"/>
              <p:nvPr/>
            </p:nvSpPr>
            <p:spPr>
              <a:xfrm rot="16569312">
                <a:off x="2694581" y="3425821"/>
                <a:ext cx="1292094" cy="686844"/>
              </a:xfrm>
              <a:prstGeom prst="rect">
                <a:avLst/>
              </a:prstGeom>
              <a:noFill/>
            </p:spPr>
            <p:txBody>
              <a:bodyPr spcFirstLastPara="1" anchor="b">
                <a:prstTxWarp prst="textArchDown">
                  <a:avLst>
                    <a:gd name="adj" fmla="val 6"/>
                  </a:avLst>
                </a:prstTxWarp>
                <a:spAutoFit/>
              </a:bodyPr>
              <a:lstStyle/>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Secure</a:t>
                </a:r>
              </a:p>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Implementation</a:t>
                </a:r>
              </a:p>
            </p:txBody>
          </p:sp>
        </p:grpSp>
        <p:grpSp>
          <p:nvGrpSpPr>
            <p:cNvPr id="12" name="Group 51"/>
            <p:cNvGrpSpPr/>
            <p:nvPr/>
          </p:nvGrpSpPr>
          <p:grpSpPr>
            <a:xfrm>
              <a:off x="2141486" y="2257425"/>
              <a:ext cx="1726731" cy="1559576"/>
              <a:chOff x="2267419" y="2257425"/>
              <a:chExt cx="1726731" cy="1559576"/>
            </a:xfrm>
          </p:grpSpPr>
          <p:pic>
            <p:nvPicPr>
              <p:cNvPr id="43" name="Picture 17" descr="Shape-1-copy-9"/>
              <p:cNvPicPr>
                <a:picLocks noChangeAspect="1" noChangeArrowheads="1"/>
              </p:cNvPicPr>
              <p:nvPr/>
            </p:nvPicPr>
            <p:blipFill>
              <a:blip r:embed="rId11" cstate="print"/>
              <a:srcRect/>
              <a:stretch>
                <a:fillRect/>
              </a:stretch>
            </p:blipFill>
            <p:spPr bwMode="auto">
              <a:xfrm>
                <a:off x="2670175" y="2257425"/>
                <a:ext cx="1323975" cy="1179513"/>
              </a:xfrm>
              <a:prstGeom prst="rect">
                <a:avLst/>
              </a:prstGeom>
              <a:noFill/>
              <a:ln w="9525">
                <a:noFill/>
                <a:miter lim="800000"/>
                <a:headEnd/>
                <a:tailEnd/>
              </a:ln>
            </p:spPr>
          </p:pic>
          <p:sp>
            <p:nvSpPr>
              <p:cNvPr id="44" name="TextBox 43"/>
              <p:cNvSpPr txBox="1"/>
              <p:nvPr/>
            </p:nvSpPr>
            <p:spPr>
              <a:xfrm rot="2099994">
                <a:off x="2267419" y="2865431"/>
                <a:ext cx="1390185" cy="951570"/>
              </a:xfrm>
              <a:prstGeom prst="rect">
                <a:avLst/>
              </a:prstGeom>
              <a:noFill/>
            </p:spPr>
            <p:txBody>
              <a:bodyPr spcFirstLastPara="1">
                <a:prstTxWarp prst="textArchUp">
                  <a:avLst>
                    <a:gd name="adj" fmla="val 10983668"/>
                  </a:avLst>
                </a:prstTxWarp>
                <a:spAutoFit/>
              </a:bodyPr>
              <a:lstStyle/>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Secure</a:t>
                </a:r>
              </a:p>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Design</a:t>
                </a:r>
              </a:p>
            </p:txBody>
          </p:sp>
        </p:grpSp>
        <p:sp>
          <p:nvSpPr>
            <p:cNvPr id="13" name="TextBox 12"/>
            <p:cNvSpPr txBox="1"/>
            <p:nvPr/>
          </p:nvSpPr>
          <p:spPr>
            <a:xfrm rot="19143513">
              <a:off x="837414" y="2353278"/>
              <a:ext cx="1778000" cy="824205"/>
            </a:xfrm>
            <a:prstGeom prst="rect">
              <a:avLst/>
            </a:prstGeom>
            <a:noFill/>
          </p:spPr>
          <p:txBody>
            <a:bodyPr spcFirstLastPara="1">
              <a:prstTxWarp prst="textArchUp">
                <a:avLst/>
              </a:prstTxWarp>
              <a:spAutoFit/>
            </a:bodyPr>
            <a:lstStyle/>
            <a:p>
              <a:pPr algn="ctr">
                <a:defRPr/>
              </a:pPr>
              <a:r>
                <a:rPr lang="en-US" sz="1100" dirty="0">
                  <a:solidFill>
                    <a:schemeClr val="bg1"/>
                  </a:solidFill>
                  <a:latin typeface="Segoe" pitchFamily="34" charset="0"/>
                  <a:ea typeface="ＭＳ Ｐゴシック" charset="-128"/>
                </a:rPr>
                <a:t>Best Practices</a:t>
              </a:r>
              <a:br>
                <a:rPr lang="en-US" sz="1100" dirty="0">
                  <a:solidFill>
                    <a:schemeClr val="bg1"/>
                  </a:solidFill>
                  <a:latin typeface="Segoe" pitchFamily="34" charset="0"/>
                  <a:ea typeface="ＭＳ Ｐゴシック" charset="-128"/>
                </a:rPr>
              </a:br>
              <a:r>
                <a:rPr lang="en-US" sz="1100" dirty="0">
                  <a:solidFill>
                    <a:schemeClr val="bg1"/>
                  </a:solidFill>
                  <a:latin typeface="Segoe" pitchFamily="34" charset="0"/>
                  <a:ea typeface="ＭＳ Ｐゴシック" charset="-128"/>
                </a:rPr>
                <a:t>and Learning</a:t>
              </a:r>
            </a:p>
          </p:txBody>
        </p:sp>
        <p:sp>
          <p:nvSpPr>
            <p:cNvPr id="14" name="TextBox 13"/>
            <p:cNvSpPr txBox="1"/>
            <p:nvPr/>
          </p:nvSpPr>
          <p:spPr>
            <a:xfrm rot="2736950">
              <a:off x="2546385" y="2433106"/>
              <a:ext cx="1778000" cy="824205"/>
            </a:xfrm>
            <a:prstGeom prst="rect">
              <a:avLst/>
            </a:prstGeom>
            <a:noFill/>
            <a:ln w="9525">
              <a:noFill/>
              <a:miter lim="800000"/>
              <a:headEnd/>
              <a:tailEnd/>
            </a:ln>
          </p:spPr>
          <p:txBody>
            <a:bodyPr spcFirstLastPara="1">
              <a:prstTxWarp prst="textArchUp">
                <a:avLst/>
              </a:prstTxWarp>
              <a:spAutoFit/>
            </a:bodyPr>
            <a:lstStyle/>
            <a:p>
              <a:pPr algn="ctr">
                <a:defRPr/>
              </a:pPr>
              <a:r>
                <a:rPr lang="en-US" sz="1100" dirty="0">
                  <a:solidFill>
                    <a:schemeClr val="bg1"/>
                  </a:solidFill>
                  <a:latin typeface="Segoe" pitchFamily="34" charset="0"/>
                  <a:ea typeface="ＭＳ Ｐゴシック" charset="-128"/>
                </a:rPr>
                <a:t>Product</a:t>
              </a:r>
              <a:br>
                <a:rPr lang="en-US" sz="1100" dirty="0">
                  <a:solidFill>
                    <a:schemeClr val="bg1"/>
                  </a:solidFill>
                  <a:latin typeface="Segoe" pitchFamily="34" charset="0"/>
                  <a:ea typeface="ＭＳ Ｐゴシック" charset="-128"/>
                </a:rPr>
              </a:br>
              <a:r>
                <a:rPr lang="en-US" sz="1100" dirty="0">
                  <a:solidFill>
                    <a:schemeClr val="bg1"/>
                  </a:solidFill>
                  <a:latin typeface="Segoe" pitchFamily="34" charset="0"/>
                  <a:ea typeface="ＭＳ Ｐゴシック" charset="-128"/>
                </a:rPr>
                <a:t>Development</a:t>
              </a:r>
            </a:p>
          </p:txBody>
        </p:sp>
        <p:sp>
          <p:nvSpPr>
            <p:cNvPr id="15" name="TextBox 14"/>
            <p:cNvSpPr txBox="1"/>
            <p:nvPr/>
          </p:nvSpPr>
          <p:spPr>
            <a:xfrm rot="18754940">
              <a:off x="2530183" y="4153581"/>
              <a:ext cx="1901372" cy="968177"/>
            </a:xfrm>
            <a:prstGeom prst="rect">
              <a:avLst/>
            </a:prstGeom>
            <a:noFill/>
          </p:spPr>
          <p:txBody>
            <a:bodyPr spcFirstLastPara="1">
              <a:prstTxWarp prst="textArchDown">
                <a:avLst/>
              </a:prstTxWarp>
              <a:spAutoFit/>
            </a:bodyPr>
            <a:lstStyle/>
            <a:p>
              <a:pPr algn="ctr">
                <a:defRPr/>
              </a:pPr>
              <a:r>
                <a:rPr lang="en-US" sz="1100" dirty="0">
                  <a:solidFill>
                    <a:schemeClr val="bg1"/>
                  </a:solidFill>
                  <a:latin typeface="Segoe" pitchFamily="34" charset="0"/>
                  <a:ea typeface="ＭＳ Ｐゴシック" charset="-128"/>
                </a:rPr>
                <a:t>Internal Testing</a:t>
              </a:r>
            </a:p>
          </p:txBody>
        </p:sp>
        <p:sp>
          <p:nvSpPr>
            <p:cNvPr id="16" name="TextBox 15"/>
            <p:cNvSpPr txBox="1"/>
            <p:nvPr/>
          </p:nvSpPr>
          <p:spPr>
            <a:xfrm rot="2561528">
              <a:off x="679608" y="4204384"/>
              <a:ext cx="1901372" cy="968177"/>
            </a:xfrm>
            <a:prstGeom prst="rect">
              <a:avLst/>
            </a:prstGeom>
            <a:noFill/>
          </p:spPr>
          <p:txBody>
            <a:bodyPr spcFirstLastPara="1">
              <a:prstTxWarp prst="textArchDown">
                <a:avLst/>
              </a:prstTxWarp>
              <a:spAutoFit/>
            </a:bodyPr>
            <a:lstStyle/>
            <a:p>
              <a:pPr algn="ctr">
                <a:defRPr/>
              </a:pPr>
              <a:r>
                <a:rPr lang="en-US" sz="1100" dirty="0">
                  <a:solidFill>
                    <a:schemeClr val="bg1"/>
                  </a:solidFill>
                  <a:latin typeface="Segoe" pitchFamily="34" charset="0"/>
                  <a:ea typeface="ＭＳ Ｐゴシック" charset="-128"/>
                </a:rPr>
                <a:t>Beta Testing</a:t>
              </a:r>
            </a:p>
          </p:txBody>
        </p:sp>
        <p:grpSp>
          <p:nvGrpSpPr>
            <p:cNvPr id="17" name="Group 58"/>
            <p:cNvGrpSpPr/>
            <p:nvPr/>
          </p:nvGrpSpPr>
          <p:grpSpPr>
            <a:xfrm>
              <a:off x="1051992" y="2209800"/>
              <a:ext cx="1957735" cy="1664465"/>
              <a:chOff x="4606925" y="838200"/>
              <a:chExt cx="1957735" cy="1664465"/>
            </a:xfrm>
          </p:grpSpPr>
          <p:grpSp>
            <p:nvGrpSpPr>
              <p:cNvPr id="37" name="Group 57"/>
              <p:cNvGrpSpPr/>
              <p:nvPr/>
            </p:nvGrpSpPr>
            <p:grpSpPr>
              <a:xfrm>
                <a:off x="4606925" y="838200"/>
                <a:ext cx="1870075" cy="1531937"/>
                <a:chOff x="1176338" y="990600"/>
                <a:chExt cx="1870075" cy="1531937"/>
              </a:xfrm>
            </p:grpSpPr>
            <p:pic>
              <p:nvPicPr>
                <p:cNvPr id="39" name="Picture 35" descr="Shape-4"/>
                <p:cNvPicPr>
                  <a:picLocks noChangeAspect="1" noChangeArrowheads="1"/>
                </p:cNvPicPr>
                <p:nvPr/>
              </p:nvPicPr>
              <p:blipFill>
                <a:blip r:embed="rId12" cstate="print"/>
                <a:srcRect/>
                <a:stretch>
                  <a:fillRect/>
                </a:stretch>
              </p:blipFill>
              <p:spPr bwMode="auto">
                <a:xfrm>
                  <a:off x="1176338" y="990600"/>
                  <a:ext cx="1638300" cy="1531937"/>
                </a:xfrm>
                <a:prstGeom prst="rect">
                  <a:avLst/>
                </a:prstGeom>
                <a:noFill/>
                <a:ln w="9525">
                  <a:noFill/>
                  <a:miter lim="800000"/>
                  <a:headEnd/>
                  <a:tailEnd/>
                </a:ln>
              </p:spPr>
            </p:pic>
            <p:grpSp>
              <p:nvGrpSpPr>
                <p:cNvPr id="40" name="Group 56"/>
                <p:cNvGrpSpPr/>
                <p:nvPr/>
              </p:nvGrpSpPr>
              <p:grpSpPr>
                <a:xfrm>
                  <a:off x="1181100" y="1058862"/>
                  <a:ext cx="1865313" cy="1435100"/>
                  <a:chOff x="1181100" y="2266950"/>
                  <a:chExt cx="1865313" cy="1435100"/>
                </a:xfrm>
              </p:grpSpPr>
              <p:pic>
                <p:nvPicPr>
                  <p:cNvPr id="41" name="Picture 40" descr="Small-Swoosh-copy"/>
                  <p:cNvPicPr>
                    <a:picLocks noChangeAspect="1" noChangeArrowheads="1"/>
                  </p:cNvPicPr>
                  <p:nvPr/>
                </p:nvPicPr>
                <p:blipFill>
                  <a:blip r:embed="rId13" cstate="print"/>
                  <a:srcRect/>
                  <a:stretch>
                    <a:fillRect/>
                  </a:stretch>
                </p:blipFill>
                <p:spPr bwMode="auto">
                  <a:xfrm>
                    <a:off x="1181100" y="2266950"/>
                    <a:ext cx="1542413" cy="1435100"/>
                  </a:xfrm>
                  <a:prstGeom prst="rect">
                    <a:avLst/>
                  </a:prstGeom>
                  <a:noFill/>
                  <a:ln w="9525">
                    <a:noFill/>
                    <a:miter lim="800000"/>
                    <a:headEnd/>
                    <a:tailEnd/>
                  </a:ln>
                </p:spPr>
              </p:pic>
              <p:sp>
                <p:nvSpPr>
                  <p:cNvPr id="42" name="TextBox 41"/>
                  <p:cNvSpPr txBox="1"/>
                  <p:nvPr/>
                </p:nvSpPr>
                <p:spPr bwMode="auto">
                  <a:xfrm rot="19365343">
                    <a:off x="1269147" y="2550088"/>
                    <a:ext cx="1777266" cy="1048863"/>
                  </a:xfrm>
                  <a:prstGeom prst="rect">
                    <a:avLst/>
                  </a:prstGeom>
                  <a:noFill/>
                </p:spPr>
                <p:txBody>
                  <a:bodyPr spcFirstLastPara="1">
                    <a:prstTxWarp prst="textArchUp">
                      <a:avLst/>
                    </a:prstTxWarp>
                    <a:spAutoFit/>
                  </a:bodyPr>
                  <a:lstStyle/>
                  <a:p>
                    <a:pPr algn="ctr">
                      <a:defRPr/>
                    </a:pPr>
                    <a:r>
                      <a:rPr lang="en-US" sz="1050" dirty="0">
                        <a:effectLst>
                          <a:outerShdw blurRad="38100" dist="38100" dir="2700000" algn="tl">
                            <a:srgbClr val="000000">
                              <a:alpha val="43137"/>
                            </a:srgbClr>
                          </a:outerShdw>
                        </a:effectLst>
                        <a:latin typeface="Segoe" pitchFamily="34" charset="0"/>
                        <a:ea typeface="ＭＳ Ｐゴシック" charset="-128"/>
                      </a:rPr>
                      <a:t>Incident Response</a:t>
                    </a:r>
                  </a:p>
                </p:txBody>
              </p:sp>
            </p:grpSp>
          </p:grpSp>
          <p:sp>
            <p:nvSpPr>
              <p:cNvPr id="38" name="TextBox 37"/>
              <p:cNvSpPr txBox="1"/>
              <p:nvPr/>
            </p:nvSpPr>
            <p:spPr>
              <a:xfrm rot="19157286">
                <a:off x="5174475" y="1551095"/>
                <a:ext cx="1390185" cy="951570"/>
              </a:xfrm>
              <a:prstGeom prst="rect">
                <a:avLst/>
              </a:prstGeom>
              <a:noFill/>
            </p:spPr>
            <p:txBody>
              <a:bodyPr spcFirstLastPara="1">
                <a:prstTxWarp prst="textArchUp">
                  <a:avLst>
                    <a:gd name="adj" fmla="val 10983668"/>
                  </a:avLst>
                </a:prstTxWarp>
                <a:spAutoFit/>
              </a:bodyPr>
              <a:lstStyle/>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Microsoft Security</a:t>
                </a:r>
                <a:br>
                  <a:rPr lang="en-US" sz="1050" dirty="0">
                    <a:solidFill>
                      <a:schemeClr val="bg2"/>
                    </a:solidFill>
                    <a:effectLst>
                      <a:glow rad="63500">
                        <a:schemeClr val="tx1">
                          <a:alpha val="40000"/>
                        </a:schemeClr>
                      </a:glow>
                    </a:effectLst>
                    <a:latin typeface="Segoe" pitchFamily="34" charset="0"/>
                    <a:ea typeface="ＭＳ Ｐゴシック" charset="-128"/>
                  </a:rPr>
                </a:br>
                <a:r>
                  <a:rPr lang="en-US" sz="1050" dirty="0">
                    <a:solidFill>
                      <a:schemeClr val="bg2"/>
                    </a:solidFill>
                    <a:effectLst>
                      <a:glow rad="63500">
                        <a:schemeClr val="tx1">
                          <a:alpha val="40000"/>
                        </a:schemeClr>
                      </a:glow>
                    </a:effectLst>
                    <a:latin typeface="Segoe" pitchFamily="34" charset="0"/>
                    <a:ea typeface="ＭＳ Ｐゴシック" charset="-128"/>
                  </a:rPr>
                  <a:t>Response Center</a:t>
                </a:r>
              </a:p>
            </p:txBody>
          </p:sp>
        </p:grpSp>
        <p:grpSp>
          <p:nvGrpSpPr>
            <p:cNvPr id="18" name="Group 54"/>
            <p:cNvGrpSpPr/>
            <p:nvPr/>
          </p:nvGrpSpPr>
          <p:grpSpPr>
            <a:xfrm>
              <a:off x="983730" y="2866599"/>
              <a:ext cx="2212293" cy="2348339"/>
              <a:chOff x="1109663" y="2866599"/>
              <a:chExt cx="2212293" cy="2348339"/>
            </a:xfrm>
          </p:grpSpPr>
          <p:pic>
            <p:nvPicPr>
              <p:cNvPr id="35" name="Picture 50" descr="Shape-1-copy-16"/>
              <p:cNvPicPr>
                <a:picLocks noChangeAspect="1" noChangeArrowheads="1"/>
              </p:cNvPicPr>
              <p:nvPr/>
            </p:nvPicPr>
            <p:blipFill>
              <a:blip r:embed="rId14" cstate="print"/>
              <a:srcRect/>
              <a:stretch>
                <a:fillRect/>
              </a:stretch>
            </p:blipFill>
            <p:spPr bwMode="auto">
              <a:xfrm>
                <a:off x="1109663" y="3554413"/>
                <a:ext cx="1574800" cy="1660525"/>
              </a:xfrm>
              <a:prstGeom prst="rect">
                <a:avLst/>
              </a:prstGeom>
              <a:noFill/>
              <a:ln w="9525">
                <a:noFill/>
                <a:miter lim="800000"/>
                <a:headEnd/>
                <a:tailEnd/>
              </a:ln>
            </p:spPr>
          </p:pic>
          <p:sp>
            <p:nvSpPr>
              <p:cNvPr id="36" name="TextBox 35"/>
              <p:cNvSpPr txBox="1"/>
              <p:nvPr/>
            </p:nvSpPr>
            <p:spPr>
              <a:xfrm rot="2877890">
                <a:off x="1554242" y="3079047"/>
                <a:ext cx="1980161" cy="1555266"/>
              </a:xfrm>
              <a:prstGeom prst="rect">
                <a:avLst/>
              </a:prstGeom>
              <a:noFill/>
            </p:spPr>
            <p:txBody>
              <a:bodyPr spcFirstLastPara="1" anchor="b">
                <a:prstTxWarp prst="textArchDown">
                  <a:avLst>
                    <a:gd name="adj" fmla="val 21527900"/>
                  </a:avLst>
                </a:prstTxWarp>
                <a:spAutoFit/>
              </a:bodyPr>
              <a:lstStyle/>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Final </a:t>
                </a:r>
              </a:p>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Security Review</a:t>
                </a:r>
              </a:p>
            </p:txBody>
          </p:sp>
        </p:grpSp>
        <p:grpSp>
          <p:nvGrpSpPr>
            <p:cNvPr id="19" name="Group 53"/>
            <p:cNvGrpSpPr/>
            <p:nvPr/>
          </p:nvGrpSpPr>
          <p:grpSpPr>
            <a:xfrm>
              <a:off x="2269605" y="4117975"/>
              <a:ext cx="1498600" cy="958850"/>
              <a:chOff x="2395538" y="4117975"/>
              <a:chExt cx="1498600" cy="958850"/>
            </a:xfrm>
          </p:grpSpPr>
          <p:pic>
            <p:nvPicPr>
              <p:cNvPr id="33" name="Picture 57" descr="Shape-1-copy-10"/>
              <p:cNvPicPr>
                <a:picLocks noChangeAspect="1" noChangeArrowheads="1"/>
              </p:cNvPicPr>
              <p:nvPr/>
            </p:nvPicPr>
            <p:blipFill>
              <a:blip r:embed="rId15" cstate="print"/>
              <a:srcRect/>
              <a:stretch>
                <a:fillRect/>
              </a:stretch>
            </p:blipFill>
            <p:spPr bwMode="auto">
              <a:xfrm rot="3586249">
                <a:off x="2665413" y="3848100"/>
                <a:ext cx="958850" cy="1498600"/>
              </a:xfrm>
              <a:prstGeom prst="rect">
                <a:avLst/>
              </a:prstGeom>
              <a:noFill/>
              <a:ln w="9525">
                <a:noFill/>
                <a:miter lim="800000"/>
                <a:headEnd/>
                <a:tailEnd/>
              </a:ln>
            </p:spPr>
          </p:pic>
          <p:sp>
            <p:nvSpPr>
              <p:cNvPr id="34" name="TextBox 33"/>
              <p:cNvSpPr txBox="1"/>
              <p:nvPr/>
            </p:nvSpPr>
            <p:spPr>
              <a:xfrm rot="20223496">
                <a:off x="2411035" y="4279058"/>
                <a:ext cx="1190172" cy="474325"/>
              </a:xfrm>
              <a:prstGeom prst="rect">
                <a:avLst/>
              </a:prstGeom>
              <a:noFill/>
            </p:spPr>
            <p:txBody>
              <a:bodyPr spcFirstLastPara="1">
                <a:prstTxWarp prst="textArchDown">
                  <a:avLst>
                    <a:gd name="adj" fmla="val 280642"/>
                  </a:avLst>
                </a:prstTxWarp>
                <a:spAutoFit/>
              </a:bodyPr>
              <a:lstStyle/>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Verification</a:t>
                </a:r>
              </a:p>
            </p:txBody>
          </p:sp>
        </p:grpSp>
        <p:grpSp>
          <p:nvGrpSpPr>
            <p:cNvPr id="20" name="Group 71"/>
            <p:cNvGrpSpPr>
              <a:grpSpLocks/>
            </p:cNvGrpSpPr>
            <p:nvPr/>
          </p:nvGrpSpPr>
          <p:grpSpPr bwMode="auto">
            <a:xfrm>
              <a:off x="318202" y="3263900"/>
              <a:ext cx="942975" cy="947738"/>
              <a:chOff x="384175" y="3217863"/>
              <a:chExt cx="942975" cy="947737"/>
            </a:xfrm>
          </p:grpSpPr>
          <p:pic>
            <p:nvPicPr>
              <p:cNvPr id="31" name="Picture 43" descr="glowball"/>
              <p:cNvPicPr>
                <a:picLocks noChangeAspect="1" noChangeArrowheads="1"/>
              </p:cNvPicPr>
              <p:nvPr/>
            </p:nvPicPr>
            <p:blipFill>
              <a:blip r:embed="rId16" cstate="print"/>
              <a:srcRect/>
              <a:stretch>
                <a:fillRect/>
              </a:stretch>
            </p:blipFill>
            <p:spPr bwMode="auto">
              <a:xfrm>
                <a:off x="384175" y="3217863"/>
                <a:ext cx="942975" cy="947737"/>
              </a:xfrm>
              <a:prstGeom prst="rect">
                <a:avLst/>
              </a:prstGeom>
              <a:noFill/>
              <a:ln w="9525">
                <a:noFill/>
                <a:miter lim="800000"/>
                <a:headEnd/>
                <a:tailEnd/>
              </a:ln>
            </p:spPr>
          </p:pic>
          <p:sp>
            <p:nvSpPr>
              <p:cNvPr id="32" name="TextBox 31"/>
              <p:cNvSpPr txBox="1"/>
              <p:nvPr/>
            </p:nvSpPr>
            <p:spPr>
              <a:xfrm>
                <a:off x="449408" y="3540452"/>
                <a:ext cx="783771" cy="294448"/>
              </a:xfrm>
              <a:prstGeom prst="rect">
                <a:avLst/>
              </a:prstGeom>
              <a:noFill/>
            </p:spPr>
            <p:txBody>
              <a:bodyPr>
                <a:spAutoFit/>
              </a:bodyPr>
              <a:lstStyle/>
              <a:p>
                <a:pPr algn="ctr">
                  <a:defRPr/>
                </a:pPr>
                <a:r>
                  <a:rPr lang="en-US" sz="1050" dirty="0">
                    <a:solidFill>
                      <a:schemeClr val="bg2"/>
                    </a:solidFill>
                    <a:effectLst>
                      <a:glow rad="63500">
                        <a:schemeClr val="tx1">
                          <a:alpha val="40000"/>
                        </a:schemeClr>
                      </a:glow>
                    </a:effectLst>
                    <a:latin typeface="Segoe" pitchFamily="34" charset="0"/>
                    <a:ea typeface="ＭＳ Ｐゴシック" charset="-128"/>
                  </a:rPr>
                  <a:t>Release</a:t>
                </a:r>
              </a:p>
            </p:txBody>
          </p:sp>
        </p:grpSp>
        <p:grpSp>
          <p:nvGrpSpPr>
            <p:cNvPr id="21" name="Group 76"/>
            <p:cNvGrpSpPr>
              <a:grpSpLocks/>
            </p:cNvGrpSpPr>
            <p:nvPr/>
          </p:nvGrpSpPr>
          <p:grpSpPr bwMode="auto">
            <a:xfrm>
              <a:off x="4013581" y="3389871"/>
              <a:ext cx="661987" cy="663575"/>
              <a:chOff x="4145416" y="3359150"/>
              <a:chExt cx="661987" cy="663575"/>
            </a:xfrm>
          </p:grpSpPr>
          <p:grpSp>
            <p:nvGrpSpPr>
              <p:cNvPr id="27" name="Group 25"/>
              <p:cNvGrpSpPr>
                <a:grpSpLocks/>
              </p:cNvGrpSpPr>
              <p:nvPr/>
            </p:nvGrpSpPr>
            <p:grpSpPr bwMode="auto">
              <a:xfrm>
                <a:off x="4145416" y="3359150"/>
                <a:ext cx="661987" cy="663575"/>
                <a:chOff x="3405" y="1820"/>
                <a:chExt cx="568" cy="567"/>
              </a:xfrm>
            </p:grpSpPr>
            <p:pic>
              <p:nvPicPr>
                <p:cNvPr id="29" name="Picture 26" descr="Green-Ball"/>
                <p:cNvPicPr>
                  <a:picLocks noChangeAspect="1" noChangeArrowheads="1"/>
                </p:cNvPicPr>
                <p:nvPr/>
              </p:nvPicPr>
              <p:blipFill>
                <a:blip r:embed="rId17" cstate="print"/>
                <a:srcRect/>
                <a:stretch>
                  <a:fillRect/>
                </a:stretch>
              </p:blipFill>
              <p:spPr bwMode="auto">
                <a:xfrm>
                  <a:off x="3405" y="1820"/>
                  <a:ext cx="568" cy="567"/>
                </a:xfrm>
                <a:prstGeom prst="rect">
                  <a:avLst/>
                </a:prstGeom>
                <a:noFill/>
                <a:ln w="9525">
                  <a:noFill/>
                  <a:miter lim="800000"/>
                  <a:headEnd/>
                  <a:tailEnd/>
                </a:ln>
              </p:spPr>
            </p:pic>
            <p:pic>
              <p:nvPicPr>
                <p:cNvPr id="30" name="Picture 27" descr="white_rainbow"/>
                <p:cNvPicPr>
                  <a:picLocks noChangeAspect="1" noChangeArrowheads="1"/>
                </p:cNvPicPr>
                <p:nvPr/>
              </p:nvPicPr>
              <p:blipFill>
                <a:blip r:embed="rId9" cstate="print"/>
                <a:srcRect/>
                <a:stretch>
                  <a:fillRect/>
                </a:stretch>
              </p:blipFill>
              <p:spPr bwMode="auto">
                <a:xfrm>
                  <a:off x="3516" y="1820"/>
                  <a:ext cx="346" cy="190"/>
                </a:xfrm>
                <a:prstGeom prst="rect">
                  <a:avLst/>
                </a:prstGeom>
                <a:noFill/>
                <a:ln w="9525">
                  <a:noFill/>
                  <a:miter lim="800000"/>
                  <a:headEnd/>
                  <a:tailEnd/>
                </a:ln>
              </p:spPr>
            </p:pic>
          </p:grpSp>
          <p:sp>
            <p:nvSpPr>
              <p:cNvPr id="28" name="Down Arrow 27"/>
              <p:cNvSpPr/>
              <p:nvPr/>
            </p:nvSpPr>
            <p:spPr bwMode="auto">
              <a:xfrm>
                <a:off x="4243389" y="3530600"/>
                <a:ext cx="478971" cy="330200"/>
              </a:xfrm>
              <a:prstGeom prst="downArrow">
                <a:avLst/>
              </a:prstGeom>
              <a:solidFill>
                <a:srgbClr val="92D050"/>
              </a:solidFill>
              <a:ln w="12700" cap="flat" cmpd="sng" algn="ctr">
                <a:noFill/>
                <a:prstDash val="solid"/>
                <a:round/>
                <a:headEnd type="none" w="med" len="med"/>
                <a:tailEnd type="none" w="med" len="med"/>
              </a:ln>
              <a:effectLst>
                <a:innerShdw blurRad="114300">
                  <a:prstClr val="black"/>
                </a:innerShdw>
              </a:effectLst>
            </p:spPr>
            <p:txBody>
              <a:bodyPr wrap="none" anchor="ctr"/>
              <a:lstStyle/>
              <a:p>
                <a:pPr eaLnBrk="1" hangingPunct="1">
                  <a:defRPr/>
                </a:pPr>
                <a:endParaRPr lang="en-US" sz="1400" b="1">
                  <a:latin typeface="Segoe Semibold" pitchFamily="34" charset="0"/>
                  <a:ea typeface="ＭＳ Ｐゴシック" charset="-128"/>
                </a:endParaRPr>
              </a:p>
            </p:txBody>
          </p:sp>
        </p:grpSp>
        <p:grpSp>
          <p:nvGrpSpPr>
            <p:cNvPr id="22" name="Group 81"/>
            <p:cNvGrpSpPr>
              <a:grpSpLocks/>
            </p:cNvGrpSpPr>
            <p:nvPr/>
          </p:nvGrpSpPr>
          <p:grpSpPr bwMode="auto">
            <a:xfrm>
              <a:off x="2201342" y="5219518"/>
              <a:ext cx="663575" cy="661987"/>
              <a:chOff x="2327275" y="5150757"/>
              <a:chExt cx="663575" cy="661988"/>
            </a:xfrm>
          </p:grpSpPr>
          <p:grpSp>
            <p:nvGrpSpPr>
              <p:cNvPr id="23" name="Group 61"/>
              <p:cNvGrpSpPr>
                <a:grpSpLocks/>
              </p:cNvGrpSpPr>
              <p:nvPr/>
            </p:nvGrpSpPr>
            <p:grpSpPr bwMode="auto">
              <a:xfrm>
                <a:off x="2327275" y="5150757"/>
                <a:ext cx="663575" cy="661988"/>
                <a:chOff x="3405" y="1820"/>
                <a:chExt cx="568" cy="567"/>
              </a:xfrm>
            </p:grpSpPr>
            <p:pic>
              <p:nvPicPr>
                <p:cNvPr id="25" name="Picture 62" descr="Green-Ball"/>
                <p:cNvPicPr>
                  <a:picLocks noChangeAspect="1" noChangeArrowheads="1"/>
                </p:cNvPicPr>
                <p:nvPr/>
              </p:nvPicPr>
              <p:blipFill>
                <a:blip r:embed="rId18" cstate="print"/>
                <a:srcRect/>
                <a:stretch>
                  <a:fillRect/>
                </a:stretch>
              </p:blipFill>
              <p:spPr bwMode="auto">
                <a:xfrm>
                  <a:off x="3405" y="1820"/>
                  <a:ext cx="568" cy="567"/>
                </a:xfrm>
                <a:prstGeom prst="rect">
                  <a:avLst/>
                </a:prstGeom>
                <a:noFill/>
                <a:ln w="9525">
                  <a:noFill/>
                  <a:miter lim="800000"/>
                  <a:headEnd/>
                  <a:tailEnd/>
                </a:ln>
              </p:spPr>
            </p:pic>
            <p:pic>
              <p:nvPicPr>
                <p:cNvPr id="26" name="Picture 63" descr="white_rainbow"/>
                <p:cNvPicPr>
                  <a:picLocks noChangeAspect="1" noChangeArrowheads="1"/>
                </p:cNvPicPr>
                <p:nvPr/>
              </p:nvPicPr>
              <p:blipFill>
                <a:blip r:embed="rId9" cstate="print"/>
                <a:srcRect/>
                <a:stretch>
                  <a:fillRect/>
                </a:stretch>
              </p:blipFill>
              <p:spPr bwMode="auto">
                <a:xfrm>
                  <a:off x="3516" y="1820"/>
                  <a:ext cx="346" cy="190"/>
                </a:xfrm>
                <a:prstGeom prst="rect">
                  <a:avLst/>
                </a:prstGeom>
                <a:noFill/>
                <a:ln w="9525">
                  <a:noFill/>
                  <a:miter lim="800000"/>
                  <a:headEnd/>
                  <a:tailEnd/>
                </a:ln>
              </p:spPr>
            </p:pic>
          </p:grpSp>
          <p:sp>
            <p:nvSpPr>
              <p:cNvPr id="24" name="Down Arrow 23"/>
              <p:cNvSpPr/>
              <p:nvPr/>
            </p:nvSpPr>
            <p:spPr bwMode="auto">
              <a:xfrm rot="5400000">
                <a:off x="2414590" y="5323114"/>
                <a:ext cx="478971" cy="330200"/>
              </a:xfrm>
              <a:prstGeom prst="downArrow">
                <a:avLst/>
              </a:prstGeom>
              <a:solidFill>
                <a:srgbClr val="92D050"/>
              </a:solidFill>
              <a:ln w="12700" cap="flat" cmpd="sng" algn="ctr">
                <a:noFill/>
                <a:prstDash val="solid"/>
                <a:round/>
                <a:headEnd type="none" w="med" len="med"/>
                <a:tailEnd type="none" w="med" len="med"/>
              </a:ln>
              <a:effectLst>
                <a:innerShdw blurRad="114300">
                  <a:prstClr val="black"/>
                </a:innerShdw>
              </a:effectLst>
            </p:spPr>
            <p:txBody>
              <a:bodyPr wrap="none" anchor="ctr"/>
              <a:lstStyle/>
              <a:p>
                <a:pPr eaLnBrk="1" hangingPunct="1">
                  <a:defRPr/>
                </a:pPr>
                <a:endParaRPr lang="en-US" sz="1400" b="1">
                  <a:latin typeface="Segoe Semibold" pitchFamily="34" charset="0"/>
                  <a:ea typeface="ＭＳ Ｐゴシック" charset="-128"/>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381000" y="609600"/>
            <a:ext cx="8382000" cy="838200"/>
          </a:xfrm>
        </p:spPr>
        <p:txBody>
          <a:bodyPr/>
          <a:lstStyle/>
          <a:p>
            <a:r>
              <a:rPr lang="en-US" sz="3200" dirty="0" smtClean="0"/>
              <a:t>Embedding Security </a:t>
            </a:r>
            <a:br>
              <a:rPr lang="en-US" sz="3200" dirty="0" smtClean="0"/>
            </a:br>
            <a:r>
              <a:rPr lang="en-US" sz="3200" dirty="0" smtClean="0"/>
              <a:t>Into Software And Culture</a:t>
            </a:r>
            <a:endParaRPr lang="en-US" sz="3200" dirty="0"/>
          </a:p>
        </p:txBody>
      </p:sp>
      <p:sp>
        <p:nvSpPr>
          <p:cNvPr id="44" name="Header Text"/>
          <p:cNvSpPr/>
          <p:nvPr/>
        </p:nvSpPr>
        <p:spPr>
          <a:xfrm>
            <a:off x="381000" y="1447800"/>
            <a:ext cx="8382000" cy="400110"/>
          </a:xfrm>
          <a:prstGeom prst="rect">
            <a:avLst/>
          </a:prstGeom>
        </p:spPr>
        <p:txBody>
          <a:bodyPr wrap="square">
            <a:spAutoFit/>
          </a:bodyPr>
          <a:lstStyle/>
          <a:p>
            <a:pPr>
              <a:buClr>
                <a:srgbClr val="0BD0D9"/>
              </a:buClr>
              <a:buSzPct val="95000"/>
              <a:defRPr/>
            </a:pPr>
            <a:r>
              <a:rPr lang="en-US" sz="2000" b="1" dirty="0" smtClean="0">
                <a:solidFill>
                  <a:schemeClr val="bg1"/>
                </a:solidFill>
                <a:latin typeface="+mn-lt"/>
                <a:ea typeface="ＭＳ Ｐゴシック" charset="-128"/>
              </a:rPr>
              <a:t>At Microsoft, we believe that delivering secure software requires</a:t>
            </a:r>
          </a:p>
        </p:txBody>
      </p:sp>
      <p:grpSp>
        <p:nvGrpSpPr>
          <p:cNvPr id="2" name="Small 01"/>
          <p:cNvGrpSpPr/>
          <p:nvPr/>
        </p:nvGrpSpPr>
        <p:grpSpPr>
          <a:xfrm>
            <a:off x="152400" y="2933424"/>
            <a:ext cx="1434548" cy="1929961"/>
            <a:chOff x="152400" y="2704824"/>
            <a:chExt cx="1434548" cy="1929961"/>
          </a:xfrm>
        </p:grpSpPr>
        <p:sp>
          <p:nvSpPr>
            <p:cNvPr id="45" name="Chevron 44"/>
            <p:cNvSpPr/>
            <p:nvPr/>
          </p:nvSpPr>
          <p:spPr>
            <a:xfrm>
              <a:off x="152400" y="2704824"/>
              <a:ext cx="1434548" cy="515160"/>
            </a:xfrm>
            <a:prstGeom prst="chevron">
              <a:avLst/>
            </a:prstGeom>
            <a:gradFill flip="none" rotWithShape="1">
              <a:gsLst>
                <a:gs pos="0">
                  <a:srgbClr val="FFFFFF"/>
                </a:gs>
                <a:gs pos="40000">
                  <a:schemeClr val="accent2"/>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dirty="0" smtClean="0">
                  <a:solidFill>
                    <a:schemeClr val="tx1"/>
                  </a:solidFill>
                  <a:effectLst>
                    <a:outerShdw blurRad="38100" dist="38100" dir="2700000" algn="tl">
                      <a:srgbClr val="000000">
                        <a:alpha val="43137"/>
                      </a:srgbClr>
                    </a:outerShdw>
                  </a:effectLst>
                </a:rPr>
                <a:t>Training</a:t>
              </a:r>
              <a:endParaRPr lang="en-US" sz="1200" b="1" dirty="0">
                <a:solidFill>
                  <a:schemeClr val="tx1"/>
                </a:solidFill>
                <a:effectLst>
                  <a:outerShdw blurRad="38100" dist="38100" dir="2700000" algn="tl">
                    <a:srgbClr val="000000">
                      <a:alpha val="43137"/>
                    </a:srgbClr>
                  </a:outerShdw>
                </a:effectLst>
              </a:endParaRPr>
            </a:p>
          </p:txBody>
        </p:sp>
        <p:sp>
          <p:nvSpPr>
            <p:cNvPr id="52" name="Rectangle 51"/>
            <p:cNvSpPr/>
            <p:nvPr/>
          </p:nvSpPr>
          <p:spPr>
            <a:xfrm>
              <a:off x="210074" y="3219984"/>
              <a:ext cx="1136126" cy="1414801"/>
            </a:xfrm>
            <a:prstGeom prst="rect">
              <a:avLst/>
            </a:prstGeom>
            <a:gradFill>
              <a:gsLst>
                <a:gs pos="0">
                  <a:schemeClr val="accent2">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Core training</a:t>
              </a:r>
            </a:p>
          </p:txBody>
        </p:sp>
      </p:grpSp>
      <p:grpSp>
        <p:nvGrpSpPr>
          <p:cNvPr id="3" name="Small 02"/>
          <p:cNvGrpSpPr/>
          <p:nvPr/>
        </p:nvGrpSpPr>
        <p:grpSpPr>
          <a:xfrm>
            <a:off x="1386509" y="2933424"/>
            <a:ext cx="1434548" cy="1929961"/>
            <a:chOff x="1386509" y="2704824"/>
            <a:chExt cx="1434548" cy="1929961"/>
          </a:xfrm>
        </p:grpSpPr>
        <p:sp>
          <p:nvSpPr>
            <p:cNvPr id="46" name="Chevron 45"/>
            <p:cNvSpPr/>
            <p:nvPr/>
          </p:nvSpPr>
          <p:spPr>
            <a:xfrm>
              <a:off x="1386509" y="2704824"/>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dirty="0" smtClean="0">
                  <a:solidFill>
                    <a:schemeClr val="tx1"/>
                  </a:solidFill>
                  <a:effectLst>
                    <a:outerShdw blurRad="38100" dist="38100" dir="2700000" algn="tl">
                      <a:srgbClr val="000000">
                        <a:alpha val="43137"/>
                      </a:srgbClr>
                    </a:outerShdw>
                  </a:effectLst>
                </a:rPr>
                <a:t>Require-</a:t>
              </a:r>
              <a:r>
                <a:rPr lang="en-US" sz="1200" b="1" dirty="0" err="1" smtClean="0">
                  <a:solidFill>
                    <a:schemeClr val="tx1"/>
                  </a:solidFill>
                  <a:effectLst>
                    <a:outerShdw blurRad="38100" dist="38100" dir="2700000" algn="tl">
                      <a:srgbClr val="000000">
                        <a:alpha val="43137"/>
                      </a:srgbClr>
                    </a:outerShdw>
                  </a:effectLst>
                </a:rPr>
                <a:t>ments</a:t>
              </a:r>
              <a:endParaRPr lang="en-US" sz="1200" b="1" dirty="0">
                <a:solidFill>
                  <a:schemeClr val="tx1"/>
                </a:solidFill>
                <a:effectLst>
                  <a:outerShdw blurRad="38100" dist="38100" dir="2700000" algn="tl">
                    <a:srgbClr val="000000">
                      <a:alpha val="43137"/>
                    </a:srgbClr>
                  </a:outerShdw>
                </a:effectLst>
              </a:endParaRPr>
            </a:p>
          </p:txBody>
        </p:sp>
        <p:sp>
          <p:nvSpPr>
            <p:cNvPr id="53" name="Rectangle 52"/>
            <p:cNvSpPr/>
            <p:nvPr/>
          </p:nvSpPr>
          <p:spPr>
            <a:xfrm>
              <a:off x="1446207"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Analyze security and privacy risk </a:t>
              </a:r>
            </a:p>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Define quality gates</a:t>
              </a:r>
            </a:p>
          </p:txBody>
        </p:sp>
      </p:grpSp>
      <p:grpSp>
        <p:nvGrpSpPr>
          <p:cNvPr id="4" name="Small 03"/>
          <p:cNvGrpSpPr/>
          <p:nvPr/>
        </p:nvGrpSpPr>
        <p:grpSpPr>
          <a:xfrm>
            <a:off x="2620618" y="2933424"/>
            <a:ext cx="1434548" cy="1929961"/>
            <a:chOff x="2620618" y="2704824"/>
            <a:chExt cx="1434548" cy="1929961"/>
          </a:xfrm>
        </p:grpSpPr>
        <p:sp>
          <p:nvSpPr>
            <p:cNvPr id="47" name="Chevron 46"/>
            <p:cNvSpPr/>
            <p:nvPr/>
          </p:nvSpPr>
          <p:spPr>
            <a:xfrm>
              <a:off x="2620618" y="2704824"/>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dirty="0" smtClean="0">
                  <a:solidFill>
                    <a:schemeClr val="tx1"/>
                  </a:solidFill>
                  <a:effectLst>
                    <a:outerShdw blurRad="38100" dist="38100" dir="2700000" algn="tl">
                      <a:srgbClr val="000000">
                        <a:alpha val="43137"/>
                      </a:srgbClr>
                    </a:outerShdw>
                  </a:effectLst>
                </a:rPr>
                <a:t>Design</a:t>
              </a:r>
              <a:endParaRPr lang="en-US" sz="1200" b="1" dirty="0">
                <a:solidFill>
                  <a:schemeClr val="tx1"/>
                </a:solidFill>
                <a:effectLst>
                  <a:outerShdw blurRad="38100" dist="38100" dir="2700000" algn="tl">
                    <a:srgbClr val="000000">
                      <a:alpha val="43137"/>
                    </a:srgbClr>
                  </a:outerShdw>
                </a:effectLst>
              </a:endParaRPr>
            </a:p>
          </p:txBody>
        </p:sp>
        <p:sp>
          <p:nvSpPr>
            <p:cNvPr id="54" name="Rectangle 53"/>
            <p:cNvSpPr/>
            <p:nvPr/>
          </p:nvSpPr>
          <p:spPr>
            <a:xfrm>
              <a:off x="2682340"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Threat modeling</a:t>
              </a:r>
            </a:p>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Attack surface analysis</a:t>
              </a:r>
            </a:p>
          </p:txBody>
        </p:sp>
      </p:grpSp>
      <p:grpSp>
        <p:nvGrpSpPr>
          <p:cNvPr id="5" name="Small 04"/>
          <p:cNvGrpSpPr/>
          <p:nvPr/>
        </p:nvGrpSpPr>
        <p:grpSpPr>
          <a:xfrm>
            <a:off x="3854727" y="2933424"/>
            <a:ext cx="1434548" cy="1929961"/>
            <a:chOff x="3854727" y="2704824"/>
            <a:chExt cx="1434548" cy="1929961"/>
          </a:xfrm>
        </p:grpSpPr>
        <p:sp>
          <p:nvSpPr>
            <p:cNvPr id="48" name="Chevron 47"/>
            <p:cNvSpPr/>
            <p:nvPr/>
          </p:nvSpPr>
          <p:spPr>
            <a:xfrm>
              <a:off x="3854727" y="2704824"/>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dirty="0" err="1" smtClean="0">
                  <a:solidFill>
                    <a:schemeClr val="tx1"/>
                  </a:solidFill>
                  <a:effectLst>
                    <a:outerShdw blurRad="38100" dist="38100" dir="2700000" algn="tl">
                      <a:srgbClr val="000000">
                        <a:alpha val="43137"/>
                      </a:srgbClr>
                    </a:outerShdw>
                  </a:effectLst>
                </a:rPr>
                <a:t>Implemen-tation</a:t>
              </a:r>
              <a:endParaRPr lang="en-US" sz="1200" b="1" dirty="0">
                <a:solidFill>
                  <a:schemeClr val="tx1"/>
                </a:solidFill>
                <a:effectLst>
                  <a:outerShdw blurRad="38100" dist="38100" dir="2700000" algn="tl">
                    <a:srgbClr val="000000">
                      <a:alpha val="43137"/>
                    </a:srgbClr>
                  </a:outerShdw>
                </a:effectLst>
              </a:endParaRPr>
            </a:p>
          </p:txBody>
        </p:sp>
        <p:sp>
          <p:nvSpPr>
            <p:cNvPr id="55" name="Rectangle 54"/>
            <p:cNvSpPr/>
            <p:nvPr/>
          </p:nvSpPr>
          <p:spPr>
            <a:xfrm>
              <a:off x="3918473"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Specify tools</a:t>
              </a:r>
            </a:p>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Enforce banned functions </a:t>
              </a:r>
            </a:p>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Static analysis</a:t>
              </a:r>
            </a:p>
          </p:txBody>
        </p:sp>
      </p:grpSp>
      <p:grpSp>
        <p:nvGrpSpPr>
          <p:cNvPr id="6" name="Small 05"/>
          <p:cNvGrpSpPr/>
          <p:nvPr/>
        </p:nvGrpSpPr>
        <p:grpSpPr>
          <a:xfrm>
            <a:off x="5088836" y="2933424"/>
            <a:ext cx="1434548" cy="1929961"/>
            <a:chOff x="5088836" y="2704824"/>
            <a:chExt cx="1434548" cy="1929961"/>
          </a:xfrm>
        </p:grpSpPr>
        <p:sp>
          <p:nvSpPr>
            <p:cNvPr id="49" name="Chevron 48"/>
            <p:cNvSpPr/>
            <p:nvPr/>
          </p:nvSpPr>
          <p:spPr>
            <a:xfrm>
              <a:off x="5088836" y="2704824"/>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dirty="0" smtClean="0">
                  <a:solidFill>
                    <a:schemeClr val="tx1"/>
                  </a:solidFill>
                  <a:effectLst>
                    <a:outerShdw blurRad="38100" dist="38100" dir="2700000" algn="tl">
                      <a:srgbClr val="000000">
                        <a:alpha val="43137"/>
                      </a:srgbClr>
                    </a:outerShdw>
                  </a:effectLst>
                </a:rPr>
                <a:t>Verification</a:t>
              </a:r>
              <a:endParaRPr lang="en-US" sz="1200" b="1" dirty="0">
                <a:solidFill>
                  <a:schemeClr val="tx1"/>
                </a:solidFill>
                <a:effectLst>
                  <a:outerShdw blurRad="38100" dist="38100" dir="2700000" algn="tl">
                    <a:srgbClr val="000000">
                      <a:alpha val="43137"/>
                    </a:srgbClr>
                  </a:outerShdw>
                </a:effectLst>
              </a:endParaRPr>
            </a:p>
          </p:txBody>
        </p:sp>
        <p:sp>
          <p:nvSpPr>
            <p:cNvPr id="56" name="Rectangle 55"/>
            <p:cNvSpPr/>
            <p:nvPr/>
          </p:nvSpPr>
          <p:spPr>
            <a:xfrm>
              <a:off x="5154606"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Dynamic/Fuzz testing </a:t>
              </a:r>
            </a:p>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Verify threat models/attack surface</a:t>
              </a:r>
            </a:p>
          </p:txBody>
        </p:sp>
      </p:grpSp>
      <p:grpSp>
        <p:nvGrpSpPr>
          <p:cNvPr id="7" name="Small 06"/>
          <p:cNvGrpSpPr/>
          <p:nvPr/>
        </p:nvGrpSpPr>
        <p:grpSpPr>
          <a:xfrm>
            <a:off x="6322945" y="2933424"/>
            <a:ext cx="1434548" cy="1929961"/>
            <a:chOff x="6322945" y="2704824"/>
            <a:chExt cx="1434548" cy="1929961"/>
          </a:xfrm>
        </p:grpSpPr>
        <p:sp>
          <p:nvSpPr>
            <p:cNvPr id="50" name="Chevron 49"/>
            <p:cNvSpPr/>
            <p:nvPr/>
          </p:nvSpPr>
          <p:spPr>
            <a:xfrm>
              <a:off x="6322945" y="2704824"/>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dirty="0" smtClean="0">
                  <a:solidFill>
                    <a:schemeClr val="tx1"/>
                  </a:solidFill>
                  <a:effectLst>
                    <a:outerShdw blurRad="38100" dist="38100" dir="2700000" algn="tl">
                      <a:srgbClr val="000000">
                        <a:alpha val="43137"/>
                      </a:srgbClr>
                    </a:outerShdw>
                  </a:effectLst>
                </a:rPr>
                <a:t>Release</a:t>
              </a:r>
              <a:endParaRPr lang="en-US" sz="1200" b="1" dirty="0">
                <a:solidFill>
                  <a:schemeClr val="tx1"/>
                </a:solidFill>
                <a:effectLst>
                  <a:outerShdw blurRad="38100" dist="38100" dir="2700000" algn="tl">
                    <a:srgbClr val="000000">
                      <a:alpha val="43137"/>
                    </a:srgbClr>
                  </a:outerShdw>
                </a:effectLst>
              </a:endParaRPr>
            </a:p>
          </p:txBody>
        </p:sp>
        <p:sp>
          <p:nvSpPr>
            <p:cNvPr id="57" name="Rectangle 56"/>
            <p:cNvSpPr/>
            <p:nvPr/>
          </p:nvSpPr>
          <p:spPr>
            <a:xfrm>
              <a:off x="6390739"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Response plan</a:t>
              </a:r>
            </a:p>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Final security review</a:t>
              </a:r>
            </a:p>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Release archive</a:t>
              </a:r>
            </a:p>
          </p:txBody>
        </p:sp>
      </p:grpSp>
      <p:grpSp>
        <p:nvGrpSpPr>
          <p:cNvPr id="8" name="Small 07"/>
          <p:cNvGrpSpPr/>
          <p:nvPr/>
        </p:nvGrpSpPr>
        <p:grpSpPr>
          <a:xfrm>
            <a:off x="7557052" y="2933424"/>
            <a:ext cx="1434548" cy="1929961"/>
            <a:chOff x="7557052" y="2704824"/>
            <a:chExt cx="1434548" cy="1929961"/>
          </a:xfrm>
        </p:grpSpPr>
        <p:sp>
          <p:nvSpPr>
            <p:cNvPr id="51" name="Chevron 50"/>
            <p:cNvSpPr/>
            <p:nvPr/>
          </p:nvSpPr>
          <p:spPr>
            <a:xfrm>
              <a:off x="7557052" y="2704824"/>
              <a:ext cx="1434548" cy="515160"/>
            </a:xfrm>
            <a:prstGeom prst="chevron">
              <a:avLst/>
            </a:prstGeom>
            <a:gradFill flip="none" rotWithShape="1">
              <a:gsLst>
                <a:gs pos="0">
                  <a:srgbClr val="FFFFFF"/>
                </a:gs>
                <a:gs pos="40000">
                  <a:schemeClr val="accent5">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dirty="0" smtClean="0">
                  <a:solidFill>
                    <a:schemeClr val="tx1"/>
                  </a:solidFill>
                  <a:effectLst>
                    <a:outerShdw blurRad="38100" dist="38100" dir="2700000" algn="tl">
                      <a:srgbClr val="000000">
                        <a:alpha val="43137"/>
                      </a:srgbClr>
                    </a:outerShdw>
                  </a:effectLst>
                </a:rPr>
                <a:t>Response</a:t>
              </a:r>
              <a:endParaRPr lang="en-US" sz="1200" b="1" dirty="0">
                <a:solidFill>
                  <a:schemeClr val="tx1"/>
                </a:solidFill>
                <a:effectLst>
                  <a:outerShdw blurRad="38100" dist="38100" dir="2700000" algn="tl">
                    <a:srgbClr val="000000">
                      <a:alpha val="43137"/>
                    </a:srgbClr>
                  </a:outerShdw>
                </a:effectLst>
              </a:endParaRPr>
            </a:p>
          </p:txBody>
        </p:sp>
        <p:sp>
          <p:nvSpPr>
            <p:cNvPr id="58" name="Rectangle 57"/>
            <p:cNvSpPr/>
            <p:nvPr/>
          </p:nvSpPr>
          <p:spPr>
            <a:xfrm>
              <a:off x="7626874" y="3219984"/>
              <a:ext cx="1136126" cy="1414801"/>
            </a:xfrm>
            <a:prstGeom prst="rect">
              <a:avLst/>
            </a:prstGeom>
            <a:gradFill>
              <a:gsLst>
                <a:gs pos="0">
                  <a:schemeClr val="accent3">
                    <a:lumMod val="60000"/>
                    <a:lumOff val="4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114300" indent="-114300" defTabSz="914363">
                <a:lnSpc>
                  <a:spcPct val="90000"/>
                </a:lnSpc>
                <a:spcBef>
                  <a:spcPct val="20000"/>
                </a:spcBef>
                <a:buBlip>
                  <a:blip r:embed="rId3"/>
                </a:buBlip>
              </a:pPr>
              <a:r>
                <a:rPr lang="en-US" sz="1000" dirty="0" smtClean="0">
                  <a:solidFill>
                    <a:schemeClr val="tx1"/>
                  </a:solidFill>
                  <a:effectLst>
                    <a:outerShdw blurRad="38100" dist="38100" dir="2700000" algn="tl">
                      <a:srgbClr val="000000">
                        <a:alpha val="43137"/>
                      </a:srgbClr>
                    </a:outerShdw>
                  </a:effectLst>
                  <a:latin typeface="Trebuchet MS" pitchFamily="34" charset="0"/>
                </a:rPr>
                <a:t>Response execution</a:t>
              </a:r>
            </a:p>
          </p:txBody>
        </p:sp>
      </p:grpSp>
      <p:sp>
        <p:nvSpPr>
          <p:cNvPr id="95" name="Left Box"/>
          <p:cNvSpPr/>
          <p:nvPr/>
        </p:nvSpPr>
        <p:spPr bwMode="auto">
          <a:xfrm>
            <a:off x="0" y="1871870"/>
            <a:ext cx="3723861" cy="4986130"/>
          </a:xfrm>
          <a:prstGeom prst="rect">
            <a:avLst/>
          </a:prstGeom>
          <a:gradFill>
            <a:gsLst>
              <a:gs pos="40000">
                <a:schemeClr val="accent2">
                  <a:lumMod val="50000"/>
                  <a:alpha val="85000"/>
                </a:schemeClr>
              </a:gs>
              <a:gs pos="100000">
                <a:srgbClr val="002060">
                  <a:alpha val="50000"/>
                </a:srgbClr>
              </a:gs>
            </a:gsLst>
            <a:lin ang="5400000" scaled="1"/>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lnSpc>
                <a:spcPct val="80000"/>
              </a:lnSpc>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94" name="Right Box"/>
          <p:cNvSpPr/>
          <p:nvPr/>
        </p:nvSpPr>
        <p:spPr bwMode="auto">
          <a:xfrm>
            <a:off x="5420139" y="1871870"/>
            <a:ext cx="3723861" cy="4986130"/>
          </a:xfrm>
          <a:prstGeom prst="rect">
            <a:avLst/>
          </a:prstGeom>
          <a:gradFill>
            <a:gsLst>
              <a:gs pos="40000">
                <a:schemeClr val="accent2">
                  <a:lumMod val="50000"/>
                  <a:alpha val="85000"/>
                </a:schemeClr>
              </a:gs>
              <a:gs pos="100000">
                <a:srgbClr val="002060">
                  <a:alpha val="50000"/>
                </a:srgbClr>
              </a:gs>
            </a:gsLst>
            <a:lin ang="5400000" scaled="1"/>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lnSpc>
                <a:spcPct val="80000"/>
              </a:lnSpc>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9" name="Top Bracket"/>
          <p:cNvGrpSpPr/>
          <p:nvPr/>
        </p:nvGrpSpPr>
        <p:grpSpPr>
          <a:xfrm>
            <a:off x="381000" y="2064254"/>
            <a:ext cx="8382000" cy="830997"/>
            <a:chOff x="487180" y="2038290"/>
            <a:chExt cx="8123420" cy="830997"/>
          </a:xfrm>
        </p:grpSpPr>
        <p:sp>
          <p:nvSpPr>
            <p:cNvPr id="60" name="Rectangle 59"/>
            <p:cNvSpPr/>
            <p:nvPr/>
          </p:nvSpPr>
          <p:spPr>
            <a:xfrm>
              <a:off x="533400" y="2038290"/>
              <a:ext cx="8077200" cy="830997"/>
            </a:xfrm>
            <a:prstGeom prst="rect">
              <a:avLst/>
            </a:prstGeom>
          </p:spPr>
          <p:txBody>
            <a:bodyPr wrap="square">
              <a:spAutoFit/>
            </a:bodyPr>
            <a:lstStyle/>
            <a:p>
              <a:pPr algn="ctr">
                <a:buSzPct val="95000"/>
                <a:defRPr/>
              </a:pPr>
              <a:r>
                <a:rPr lang="en-US" dirty="0" smtClean="0">
                  <a:ln w="1905"/>
                  <a:solidFill>
                    <a:srgbClr val="FFC000"/>
                  </a:solidFill>
                  <a:effectLst>
                    <a:outerShdw blurRad="38100" dist="38100" dir="2700000" algn="tl">
                      <a:srgbClr val="000000">
                        <a:alpha val="43137"/>
                      </a:srgbClr>
                    </a:outerShdw>
                  </a:effectLst>
                  <a:latin typeface="+mn-lt"/>
                  <a:ea typeface="ＭＳ Ｐゴシック" charset="-128"/>
                </a:rPr>
                <a:t>Executive commitment </a:t>
              </a:r>
              <a:r>
                <a:rPr lang="en-US" dirty="0" smtClean="0">
                  <a:ln w="1905"/>
                  <a:solidFill>
                    <a:srgbClr val="FFC000"/>
                  </a:solidFill>
                  <a:effectLst>
                    <a:outerShdw blurRad="38100" dist="38100" dir="2700000" algn="tl">
                      <a:srgbClr val="000000">
                        <a:alpha val="43137"/>
                      </a:srgbClr>
                    </a:outerShdw>
                  </a:effectLst>
                  <a:latin typeface="+mn-lt"/>
                  <a:ea typeface="ＭＳ Ｐゴシック" charset="-128"/>
                  <a:sym typeface="Wingdings" pitchFamily="2" charset="2"/>
                </a:rPr>
                <a:t> </a:t>
              </a:r>
              <a:r>
                <a:rPr lang="en-US" dirty="0" smtClean="0">
                  <a:ln w="1905"/>
                  <a:solidFill>
                    <a:srgbClr val="FFC000"/>
                  </a:solidFill>
                  <a:effectLst>
                    <a:outerShdw blurRad="38100" dist="38100" dir="2700000" algn="tl">
                      <a:srgbClr val="000000">
                        <a:alpha val="43137"/>
                      </a:srgbClr>
                    </a:outerShdw>
                  </a:effectLst>
                  <a:latin typeface="+mn-lt"/>
                  <a:ea typeface="ＭＳ Ｐゴシック" charset="-128"/>
                </a:rPr>
                <a:t>SDL a mandatory policy at Microsoft since 2004</a:t>
              </a:r>
            </a:p>
          </p:txBody>
        </p:sp>
        <p:sp>
          <p:nvSpPr>
            <p:cNvPr id="61" name="Right Brace 60"/>
            <p:cNvSpPr/>
            <p:nvPr/>
          </p:nvSpPr>
          <p:spPr>
            <a:xfrm rot="16200000">
              <a:off x="4437779" y="-1512201"/>
              <a:ext cx="222222" cy="8123420"/>
            </a:xfrm>
            <a:prstGeom prst="rightBrace">
              <a:avLst>
                <a:gd name="adj1" fmla="val 8333"/>
                <a:gd name="adj2" fmla="val 495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grpSp>
        <p:nvGrpSpPr>
          <p:cNvPr id="10" name="Bottom Bracket"/>
          <p:cNvGrpSpPr/>
          <p:nvPr/>
        </p:nvGrpSpPr>
        <p:grpSpPr>
          <a:xfrm>
            <a:off x="137160" y="4566185"/>
            <a:ext cx="8610603" cy="689064"/>
            <a:chOff x="137160" y="4337585"/>
            <a:chExt cx="8610603" cy="689064"/>
          </a:xfrm>
        </p:grpSpPr>
        <p:sp>
          <p:nvSpPr>
            <p:cNvPr id="27" name="Rectangle 26"/>
            <p:cNvSpPr/>
            <p:nvPr/>
          </p:nvSpPr>
          <p:spPr>
            <a:xfrm>
              <a:off x="2473089" y="4657317"/>
              <a:ext cx="2795740" cy="369332"/>
            </a:xfrm>
            <a:prstGeom prst="rect">
              <a:avLst/>
            </a:prstGeom>
            <a:noFill/>
            <a:ln>
              <a:headEnd type="none" w="med" len="med"/>
              <a:tailEnd type="none" w="med" len="med"/>
            </a:ln>
            <a:effectLst/>
            <a:scene3d>
              <a:camera prst="orthographicFront">
                <a:rot lat="0" lon="0" rev="0"/>
              </a:camera>
              <a:lightRig rig="brightRoom" dir="t">
                <a:rot lat="0" lon="0" rev="12000000"/>
              </a:lightRig>
            </a:scene3d>
            <a:sp3d prstMaterial="softEdge">
              <a:bevelT w="127000" h="63500" prst="softRound"/>
            </a:sp3d>
          </p:spPr>
          <p:txBody>
            <a:bodyPr wrap="square">
              <a:spAutoFit/>
            </a:bodyPr>
            <a:lstStyle/>
            <a:p>
              <a:pPr algn="ctr">
                <a:buSzPct val="95000"/>
                <a:defRPr/>
              </a:pPr>
              <a:r>
                <a:rPr lang="en-US" dirty="0" smtClean="0">
                  <a:ln w="1905"/>
                  <a:solidFill>
                    <a:schemeClr val="tx2"/>
                  </a:solidFill>
                  <a:effectLst>
                    <a:outerShdw blurRad="38100" dist="38100" dir="2700000" algn="tl">
                      <a:srgbClr val="000000">
                        <a:alpha val="43137"/>
                      </a:srgbClr>
                    </a:outerShdw>
                  </a:effectLst>
                  <a:latin typeface="+mn-lt"/>
                  <a:ea typeface="ＭＳ Ｐゴシック" charset="-128"/>
                </a:rPr>
                <a:t>Technology and Process</a:t>
              </a:r>
            </a:p>
          </p:txBody>
        </p:sp>
        <p:sp>
          <p:nvSpPr>
            <p:cNvPr id="30" name="Right Brace 29"/>
            <p:cNvSpPr/>
            <p:nvPr/>
          </p:nvSpPr>
          <p:spPr>
            <a:xfrm rot="5400000">
              <a:off x="3769955" y="2015430"/>
              <a:ext cx="202009" cy="48463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37160" y="4657317"/>
              <a:ext cx="1288915" cy="369332"/>
            </a:xfrm>
            <a:prstGeom prst="rect">
              <a:avLst/>
            </a:prstGeom>
            <a:noFill/>
            <a:ln>
              <a:headEnd type="none" w="med" len="med"/>
              <a:tailEnd type="none" w="med" len="med"/>
            </a:ln>
            <a:effectLst/>
            <a:scene3d>
              <a:camera prst="orthographicFront">
                <a:rot lat="0" lon="0" rev="0"/>
              </a:camera>
              <a:lightRig rig="brightRoom" dir="t">
                <a:rot lat="0" lon="0" rev="12000000"/>
              </a:lightRig>
            </a:scene3d>
            <a:sp3d prstMaterial="softEdge">
              <a:bevelT w="127000" h="63500" prst="softRound"/>
            </a:sp3d>
          </p:spPr>
          <p:txBody>
            <a:bodyPr wrap="square">
              <a:spAutoFit/>
            </a:bodyPr>
            <a:lstStyle/>
            <a:p>
              <a:pPr algn="ctr">
                <a:buSzPct val="95000"/>
                <a:defRPr/>
              </a:pPr>
              <a:r>
                <a:rPr lang="en-US" dirty="0" smtClean="0">
                  <a:ln w="1905"/>
                  <a:solidFill>
                    <a:schemeClr val="tx2"/>
                  </a:solidFill>
                  <a:effectLst>
                    <a:outerShdw blurRad="38100" dist="38100" dir="2700000" algn="tl">
                      <a:srgbClr val="000000">
                        <a:alpha val="43137"/>
                      </a:srgbClr>
                    </a:outerShdw>
                  </a:effectLst>
                  <a:latin typeface="+mn-lt"/>
                  <a:ea typeface="ＭＳ Ｐゴシック" charset="-128"/>
                </a:rPr>
                <a:t>Education</a:t>
              </a:r>
            </a:p>
          </p:txBody>
        </p:sp>
        <p:sp>
          <p:nvSpPr>
            <p:cNvPr id="31" name="Right Brace 30"/>
            <p:cNvSpPr/>
            <p:nvPr/>
          </p:nvSpPr>
          <p:spPr>
            <a:xfrm rot="5400000">
              <a:off x="680613" y="3873892"/>
              <a:ext cx="202009" cy="11293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6465004" y="4657317"/>
              <a:ext cx="2203315" cy="369332"/>
            </a:xfrm>
            <a:prstGeom prst="rect">
              <a:avLst/>
            </a:prstGeom>
            <a:noFill/>
            <a:ln>
              <a:headEnd type="none" w="med" len="med"/>
              <a:tailEnd type="none" w="med" len="med"/>
            </a:ln>
            <a:effectLst/>
            <a:scene3d>
              <a:camera prst="orthographicFront">
                <a:rot lat="0" lon="0" rev="0"/>
              </a:camera>
              <a:lightRig rig="brightRoom" dir="t">
                <a:rot lat="0" lon="0" rev="12000000"/>
              </a:lightRig>
            </a:scene3d>
            <a:sp3d prstMaterial="softEdge">
              <a:bevelT w="127000" h="63500" prst="softRound"/>
            </a:sp3d>
          </p:spPr>
          <p:txBody>
            <a:bodyPr wrap="square">
              <a:spAutoFit/>
            </a:bodyPr>
            <a:lstStyle/>
            <a:p>
              <a:pPr algn="ctr">
                <a:buSzPct val="95000"/>
                <a:defRPr/>
              </a:pPr>
              <a:r>
                <a:rPr lang="en-US" dirty="0" smtClean="0">
                  <a:ln w="1905"/>
                  <a:solidFill>
                    <a:schemeClr val="tx2"/>
                  </a:solidFill>
                  <a:effectLst>
                    <a:outerShdw blurRad="38100" dist="38100" dir="2700000" algn="tl">
                      <a:srgbClr val="000000">
                        <a:alpha val="43137"/>
                      </a:srgbClr>
                    </a:outerShdw>
                  </a:effectLst>
                  <a:latin typeface="+mn-lt"/>
                  <a:ea typeface="ＭＳ Ｐゴシック" charset="-128"/>
                </a:rPr>
                <a:t>Accountability </a:t>
              </a:r>
            </a:p>
          </p:txBody>
        </p:sp>
        <p:sp>
          <p:nvSpPr>
            <p:cNvPr id="32" name="Right Brace 31"/>
            <p:cNvSpPr/>
            <p:nvPr/>
          </p:nvSpPr>
          <p:spPr>
            <a:xfrm rot="5400000">
              <a:off x="7465657" y="3272478"/>
              <a:ext cx="202009" cy="2362203"/>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Cycle"/>
          <p:cNvGrpSpPr/>
          <p:nvPr/>
        </p:nvGrpSpPr>
        <p:grpSpPr>
          <a:xfrm>
            <a:off x="1346200" y="5575300"/>
            <a:ext cx="6451600" cy="1282700"/>
            <a:chOff x="1346200" y="5346700"/>
            <a:chExt cx="6451600" cy="1282700"/>
          </a:xfrm>
        </p:grpSpPr>
        <p:pic>
          <p:nvPicPr>
            <p:cNvPr id="3074" name="Picture 2" descr="C:\Program Files\Microsoft Resource DVD Artwork\DVD_ART\Artwork_Imagery\Shapes and Graphics\Arrows - arrow\Curved\loop continuous cycle arrows2.png"/>
            <p:cNvPicPr>
              <a:picLocks noChangeAspect="1" noChangeArrowheads="1"/>
            </p:cNvPicPr>
            <p:nvPr/>
          </p:nvPicPr>
          <p:blipFill>
            <a:blip r:embed="rId4" cstate="print"/>
            <a:srcRect/>
            <a:stretch>
              <a:fillRect/>
            </a:stretch>
          </p:blipFill>
          <p:spPr bwMode="auto">
            <a:xfrm>
              <a:off x="1346200" y="5346700"/>
              <a:ext cx="6451600" cy="1016000"/>
            </a:xfrm>
            <a:prstGeom prst="rect">
              <a:avLst/>
            </a:prstGeom>
            <a:noFill/>
          </p:spPr>
        </p:pic>
        <p:sp>
          <p:nvSpPr>
            <p:cNvPr id="62" name="Rectangle 61"/>
            <p:cNvSpPr/>
            <p:nvPr/>
          </p:nvSpPr>
          <p:spPr>
            <a:xfrm>
              <a:off x="1447800" y="6229290"/>
              <a:ext cx="6248400" cy="400110"/>
            </a:xfrm>
            <a:prstGeom prst="rect">
              <a:avLst/>
            </a:prstGeom>
          </p:spPr>
          <p:txBody>
            <a:bodyPr wrap="square">
              <a:spAutoFit/>
            </a:bodyPr>
            <a:lstStyle/>
            <a:p>
              <a:pPr algn="ctr">
                <a:buSzPct val="95000"/>
                <a:defRPr/>
              </a:pPr>
              <a:r>
                <a:rPr lang="en-US" sz="2000" b="1" dirty="0" smtClean="0">
                  <a:ln w="1905"/>
                  <a:effectLst>
                    <a:outerShdw blurRad="38100" dist="38100" dir="2700000" algn="tl">
                      <a:srgbClr val="000000">
                        <a:alpha val="43137"/>
                      </a:srgbClr>
                    </a:outerShdw>
                  </a:effectLst>
                  <a:latin typeface="+mn-lt"/>
                  <a:ea typeface="ＭＳ Ｐゴシック" charset="-128"/>
                </a:rPr>
                <a:t>Ongoing Process Improvements </a:t>
              </a:r>
              <a:r>
                <a:rPr lang="en-US" sz="2000" b="1" dirty="0" smtClean="0">
                  <a:ln w="1905"/>
                  <a:effectLst>
                    <a:outerShdw blurRad="38100" dist="38100" dir="2700000" algn="tl">
                      <a:srgbClr val="000000">
                        <a:alpha val="43137"/>
                      </a:srgbClr>
                    </a:outerShdw>
                  </a:effectLst>
                  <a:latin typeface="+mn-lt"/>
                  <a:ea typeface="ＭＳ Ｐゴシック" charset="-128"/>
                  <a:sym typeface="Wingdings" pitchFamily="2" charset="2"/>
                </a:rPr>
                <a:t></a:t>
              </a:r>
              <a:r>
                <a:rPr lang="en-US" sz="2000" b="1" dirty="0" smtClean="0">
                  <a:ln w="1905"/>
                  <a:effectLst>
                    <a:outerShdw blurRad="38100" dist="38100" dir="2700000" algn="tl">
                      <a:srgbClr val="000000">
                        <a:alpha val="43137"/>
                      </a:srgbClr>
                    </a:outerShdw>
                  </a:effectLst>
                  <a:latin typeface="+mn-lt"/>
                  <a:ea typeface="ＭＳ Ｐゴシック" charset="-128"/>
                </a:rPr>
                <a:t> 6 month cycle</a:t>
              </a:r>
            </a:p>
          </p:txBody>
        </p:sp>
      </p:grpSp>
      <p:grpSp>
        <p:nvGrpSpPr>
          <p:cNvPr id="12" name="Big 05"/>
          <p:cNvGrpSpPr/>
          <p:nvPr/>
        </p:nvGrpSpPr>
        <p:grpSpPr>
          <a:xfrm>
            <a:off x="381000" y="2130425"/>
            <a:ext cx="3263348" cy="4390327"/>
            <a:chOff x="5088836" y="2704824"/>
            <a:chExt cx="1434548" cy="1929961"/>
          </a:xfrm>
        </p:grpSpPr>
        <p:sp>
          <p:nvSpPr>
            <p:cNvPr id="83" name="Chevron 82"/>
            <p:cNvSpPr/>
            <p:nvPr/>
          </p:nvSpPr>
          <p:spPr>
            <a:xfrm>
              <a:off x="5088836" y="2704824"/>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2800" b="1" dirty="0" smtClean="0">
                  <a:solidFill>
                    <a:schemeClr val="bg1"/>
                  </a:solidFill>
                  <a:effectLst>
                    <a:outerShdw blurRad="38100" dist="38100" dir="2700000" algn="tl">
                      <a:srgbClr val="000000">
                        <a:alpha val="43137"/>
                      </a:srgbClr>
                    </a:outerShdw>
                  </a:effectLst>
                </a:rPr>
                <a:t>Verification</a:t>
              </a:r>
              <a:endParaRPr lang="en-US" sz="2800" b="1" dirty="0">
                <a:solidFill>
                  <a:schemeClr val="bg1"/>
                </a:solidFill>
                <a:effectLst>
                  <a:outerShdw blurRad="38100" dist="38100" dir="2700000" algn="tl">
                    <a:srgbClr val="000000">
                      <a:alpha val="43137"/>
                    </a:srgbClr>
                  </a:outerShdw>
                </a:effectLst>
              </a:endParaRPr>
            </a:p>
          </p:txBody>
        </p:sp>
        <p:sp>
          <p:nvSpPr>
            <p:cNvPr id="84" name="Rectangle 83"/>
            <p:cNvSpPr/>
            <p:nvPr/>
          </p:nvSpPr>
          <p:spPr>
            <a:xfrm>
              <a:off x="5154606"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Dynamic/ Fuzz testing </a:t>
              </a:r>
            </a:p>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Verify threat models/ attack surface</a:t>
              </a:r>
            </a:p>
          </p:txBody>
        </p:sp>
      </p:grpSp>
      <p:grpSp>
        <p:nvGrpSpPr>
          <p:cNvPr id="13" name="Big 06"/>
          <p:cNvGrpSpPr/>
          <p:nvPr/>
        </p:nvGrpSpPr>
        <p:grpSpPr>
          <a:xfrm>
            <a:off x="381002" y="2133601"/>
            <a:ext cx="3263348" cy="4387152"/>
            <a:chOff x="6322946" y="2706220"/>
            <a:chExt cx="1434548" cy="1928565"/>
          </a:xfrm>
        </p:grpSpPr>
        <p:sp>
          <p:nvSpPr>
            <p:cNvPr id="86" name="Chevron 85"/>
            <p:cNvSpPr/>
            <p:nvPr/>
          </p:nvSpPr>
          <p:spPr>
            <a:xfrm>
              <a:off x="6322946" y="2706220"/>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2800" b="1" dirty="0" smtClean="0">
                  <a:solidFill>
                    <a:schemeClr val="bg1"/>
                  </a:solidFill>
                  <a:effectLst>
                    <a:outerShdw blurRad="38100" dist="38100" dir="2700000" algn="tl">
                      <a:srgbClr val="000000">
                        <a:alpha val="43137"/>
                      </a:srgbClr>
                    </a:outerShdw>
                  </a:effectLst>
                </a:rPr>
                <a:t>Release</a:t>
              </a:r>
              <a:endParaRPr lang="en-US" sz="2800" b="1" dirty="0">
                <a:solidFill>
                  <a:schemeClr val="bg1"/>
                </a:solidFill>
                <a:effectLst>
                  <a:outerShdw blurRad="38100" dist="38100" dir="2700000" algn="tl">
                    <a:srgbClr val="000000">
                      <a:alpha val="43137"/>
                    </a:srgbClr>
                  </a:outerShdw>
                </a:effectLst>
              </a:endParaRPr>
            </a:p>
          </p:txBody>
        </p:sp>
        <p:sp>
          <p:nvSpPr>
            <p:cNvPr id="87" name="Rectangle 86"/>
            <p:cNvSpPr/>
            <p:nvPr/>
          </p:nvSpPr>
          <p:spPr>
            <a:xfrm>
              <a:off x="6390739"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18288" rtlCol="0" anchor="t"/>
            <a:lstStyle/>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Response plan</a:t>
              </a:r>
            </a:p>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Final security review</a:t>
              </a:r>
            </a:p>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Release archive</a:t>
              </a:r>
            </a:p>
          </p:txBody>
        </p:sp>
      </p:grpSp>
      <p:grpSp>
        <p:nvGrpSpPr>
          <p:cNvPr id="14" name="Big 07"/>
          <p:cNvGrpSpPr/>
          <p:nvPr/>
        </p:nvGrpSpPr>
        <p:grpSpPr>
          <a:xfrm>
            <a:off x="457200" y="2133600"/>
            <a:ext cx="3263348" cy="4387151"/>
            <a:chOff x="7590549" y="2706220"/>
            <a:chExt cx="1434548" cy="1928565"/>
          </a:xfrm>
        </p:grpSpPr>
        <p:sp>
          <p:nvSpPr>
            <p:cNvPr id="89" name="Chevron 88"/>
            <p:cNvSpPr/>
            <p:nvPr/>
          </p:nvSpPr>
          <p:spPr>
            <a:xfrm>
              <a:off x="7590549" y="2706220"/>
              <a:ext cx="1434548" cy="515160"/>
            </a:xfrm>
            <a:prstGeom prst="chevron">
              <a:avLst/>
            </a:prstGeom>
            <a:gradFill flip="none" rotWithShape="1">
              <a:gsLst>
                <a:gs pos="0">
                  <a:srgbClr val="FFFFFF"/>
                </a:gs>
                <a:gs pos="40000">
                  <a:schemeClr val="accent5">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2800" b="1" dirty="0" smtClean="0">
                  <a:solidFill>
                    <a:schemeClr val="bg1"/>
                  </a:solidFill>
                  <a:effectLst>
                    <a:outerShdw blurRad="38100" dist="38100" dir="2700000" algn="tl">
                      <a:srgbClr val="000000">
                        <a:alpha val="43137"/>
                      </a:srgbClr>
                    </a:outerShdw>
                  </a:effectLst>
                </a:rPr>
                <a:t>Response</a:t>
              </a:r>
              <a:endParaRPr lang="en-US" sz="2800" b="1" dirty="0">
                <a:solidFill>
                  <a:schemeClr val="bg1"/>
                </a:solidFill>
                <a:effectLst>
                  <a:outerShdw blurRad="38100" dist="38100" dir="2700000" algn="tl">
                    <a:srgbClr val="000000">
                      <a:alpha val="43137"/>
                    </a:srgbClr>
                  </a:outerShdw>
                </a:effectLst>
              </a:endParaRPr>
            </a:p>
          </p:txBody>
        </p:sp>
        <p:sp>
          <p:nvSpPr>
            <p:cNvPr id="90" name="Rectangle 89"/>
            <p:cNvSpPr/>
            <p:nvPr/>
          </p:nvSpPr>
          <p:spPr>
            <a:xfrm>
              <a:off x="7626874" y="3219984"/>
              <a:ext cx="1136126" cy="1414801"/>
            </a:xfrm>
            <a:prstGeom prst="rect">
              <a:avLst/>
            </a:prstGeom>
            <a:gradFill>
              <a:gsLst>
                <a:gs pos="0">
                  <a:schemeClr val="accent3">
                    <a:lumMod val="60000"/>
                    <a:lumOff val="4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91440" rIns="91440" rtlCol="0" anchor="t"/>
            <a:lstStyle/>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Response execution</a:t>
              </a:r>
            </a:p>
          </p:txBody>
        </p:sp>
      </p:grpSp>
      <p:grpSp>
        <p:nvGrpSpPr>
          <p:cNvPr id="15" name="Big 01"/>
          <p:cNvGrpSpPr/>
          <p:nvPr/>
        </p:nvGrpSpPr>
        <p:grpSpPr>
          <a:xfrm>
            <a:off x="5499652" y="2130425"/>
            <a:ext cx="3263348" cy="4390327"/>
            <a:chOff x="152400" y="2704824"/>
            <a:chExt cx="1434548" cy="1929961"/>
          </a:xfrm>
        </p:grpSpPr>
        <p:sp>
          <p:nvSpPr>
            <p:cNvPr id="97" name="Chevron 96"/>
            <p:cNvSpPr/>
            <p:nvPr/>
          </p:nvSpPr>
          <p:spPr>
            <a:xfrm>
              <a:off x="152400" y="2704824"/>
              <a:ext cx="1434548" cy="515160"/>
            </a:xfrm>
            <a:prstGeom prst="chevron">
              <a:avLst/>
            </a:prstGeom>
            <a:gradFill flip="none" rotWithShape="1">
              <a:gsLst>
                <a:gs pos="0">
                  <a:srgbClr val="FFFFFF"/>
                </a:gs>
                <a:gs pos="40000">
                  <a:schemeClr val="accent2"/>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2800" b="1" dirty="0" smtClean="0">
                  <a:solidFill>
                    <a:schemeClr val="bg1"/>
                  </a:solidFill>
                  <a:effectLst>
                    <a:outerShdw blurRad="38100" dist="38100" dir="2700000" algn="tl">
                      <a:srgbClr val="000000">
                        <a:alpha val="43137"/>
                      </a:srgbClr>
                    </a:outerShdw>
                  </a:effectLst>
                </a:rPr>
                <a:t>Training</a:t>
              </a:r>
              <a:endParaRPr lang="en-US" sz="2800" b="1" dirty="0">
                <a:solidFill>
                  <a:schemeClr val="bg1"/>
                </a:solidFill>
                <a:effectLst>
                  <a:outerShdw blurRad="38100" dist="38100" dir="2700000" algn="tl">
                    <a:srgbClr val="000000">
                      <a:alpha val="43137"/>
                    </a:srgbClr>
                  </a:outerShdw>
                </a:effectLst>
              </a:endParaRPr>
            </a:p>
          </p:txBody>
        </p:sp>
        <p:sp>
          <p:nvSpPr>
            <p:cNvPr id="98" name="Rectangle 97"/>
            <p:cNvSpPr/>
            <p:nvPr/>
          </p:nvSpPr>
          <p:spPr>
            <a:xfrm>
              <a:off x="210074" y="3219984"/>
              <a:ext cx="1136126" cy="1414801"/>
            </a:xfrm>
            <a:prstGeom prst="rect">
              <a:avLst/>
            </a:prstGeom>
            <a:gradFill>
              <a:gsLst>
                <a:gs pos="0">
                  <a:schemeClr val="accent2">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Core training</a:t>
              </a:r>
            </a:p>
          </p:txBody>
        </p:sp>
      </p:grpSp>
      <p:grpSp>
        <p:nvGrpSpPr>
          <p:cNvPr id="16" name="Big 02"/>
          <p:cNvGrpSpPr/>
          <p:nvPr/>
        </p:nvGrpSpPr>
        <p:grpSpPr>
          <a:xfrm>
            <a:off x="5486401" y="2133600"/>
            <a:ext cx="3263348" cy="4387151"/>
            <a:chOff x="1380684" y="2706220"/>
            <a:chExt cx="1434548" cy="1928565"/>
          </a:xfrm>
        </p:grpSpPr>
        <p:sp>
          <p:nvSpPr>
            <p:cNvPr id="100" name="Chevron 99"/>
            <p:cNvSpPr/>
            <p:nvPr/>
          </p:nvSpPr>
          <p:spPr>
            <a:xfrm>
              <a:off x="1380684" y="2706220"/>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2800" b="1" dirty="0" smtClean="0">
                  <a:solidFill>
                    <a:schemeClr val="bg1"/>
                  </a:solidFill>
                  <a:effectLst>
                    <a:outerShdw blurRad="38100" dist="38100" dir="2700000" algn="tl">
                      <a:srgbClr val="000000">
                        <a:alpha val="43137"/>
                      </a:srgbClr>
                    </a:outerShdw>
                  </a:effectLst>
                </a:rPr>
                <a:t>Require-</a:t>
              </a:r>
              <a:r>
                <a:rPr lang="en-US" sz="2800" b="1" dirty="0" err="1" smtClean="0">
                  <a:solidFill>
                    <a:schemeClr val="bg1"/>
                  </a:solidFill>
                  <a:effectLst>
                    <a:outerShdw blurRad="38100" dist="38100" dir="2700000" algn="tl">
                      <a:srgbClr val="000000">
                        <a:alpha val="43137"/>
                      </a:srgbClr>
                    </a:outerShdw>
                  </a:effectLst>
                </a:rPr>
                <a:t>ments</a:t>
              </a:r>
              <a:endParaRPr lang="en-US" sz="2800" b="1" dirty="0">
                <a:solidFill>
                  <a:schemeClr val="bg1"/>
                </a:solidFill>
                <a:effectLst>
                  <a:outerShdw blurRad="38100" dist="38100" dir="2700000" algn="tl">
                    <a:srgbClr val="000000">
                      <a:alpha val="43137"/>
                    </a:srgbClr>
                  </a:outerShdw>
                </a:effectLst>
              </a:endParaRPr>
            </a:p>
          </p:txBody>
        </p:sp>
        <p:sp>
          <p:nvSpPr>
            <p:cNvPr id="101" name="Rectangle 100"/>
            <p:cNvSpPr/>
            <p:nvPr/>
          </p:nvSpPr>
          <p:spPr>
            <a:xfrm>
              <a:off x="1446207"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Analyze security and privacy risk </a:t>
              </a:r>
            </a:p>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Define quality gates</a:t>
              </a:r>
            </a:p>
          </p:txBody>
        </p:sp>
      </p:grpSp>
      <p:grpSp>
        <p:nvGrpSpPr>
          <p:cNvPr id="17" name="Big 03"/>
          <p:cNvGrpSpPr/>
          <p:nvPr/>
        </p:nvGrpSpPr>
        <p:grpSpPr>
          <a:xfrm>
            <a:off x="5562599" y="2133599"/>
            <a:ext cx="3263348" cy="4387154"/>
            <a:chOff x="2648289" y="2706219"/>
            <a:chExt cx="1434548" cy="1928566"/>
          </a:xfrm>
        </p:grpSpPr>
        <p:sp>
          <p:nvSpPr>
            <p:cNvPr id="103" name="Chevron 102"/>
            <p:cNvSpPr/>
            <p:nvPr/>
          </p:nvSpPr>
          <p:spPr>
            <a:xfrm>
              <a:off x="2648289" y="2706219"/>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2800" b="1" dirty="0" smtClean="0">
                  <a:solidFill>
                    <a:schemeClr val="bg1"/>
                  </a:solidFill>
                  <a:effectLst>
                    <a:outerShdw blurRad="38100" dist="38100" dir="2700000" algn="tl">
                      <a:srgbClr val="000000">
                        <a:alpha val="43137"/>
                      </a:srgbClr>
                    </a:outerShdw>
                  </a:effectLst>
                </a:rPr>
                <a:t>Design</a:t>
              </a:r>
              <a:endParaRPr lang="en-US" sz="2800" b="1" dirty="0">
                <a:solidFill>
                  <a:schemeClr val="bg1"/>
                </a:solidFill>
                <a:effectLst>
                  <a:outerShdw blurRad="38100" dist="38100" dir="2700000" algn="tl">
                    <a:srgbClr val="000000">
                      <a:alpha val="43137"/>
                    </a:srgbClr>
                  </a:outerShdw>
                </a:effectLst>
              </a:endParaRPr>
            </a:p>
          </p:txBody>
        </p:sp>
        <p:sp>
          <p:nvSpPr>
            <p:cNvPr id="104" name="Rectangle 103"/>
            <p:cNvSpPr/>
            <p:nvPr/>
          </p:nvSpPr>
          <p:spPr>
            <a:xfrm>
              <a:off x="2682340" y="3219984"/>
              <a:ext cx="1136126"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45720" rtlCol="0" anchor="t"/>
            <a:lstStyle/>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Threat modeling</a:t>
              </a:r>
            </a:p>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Attack surface analysis</a:t>
              </a:r>
            </a:p>
          </p:txBody>
        </p:sp>
      </p:grpSp>
      <p:grpSp>
        <p:nvGrpSpPr>
          <p:cNvPr id="18" name="Big 04"/>
          <p:cNvGrpSpPr/>
          <p:nvPr/>
        </p:nvGrpSpPr>
        <p:grpSpPr>
          <a:xfrm>
            <a:off x="5551899" y="2133599"/>
            <a:ext cx="3274049" cy="4387154"/>
            <a:chOff x="3877694" y="2706219"/>
            <a:chExt cx="1439252" cy="1928566"/>
          </a:xfrm>
        </p:grpSpPr>
        <p:sp>
          <p:nvSpPr>
            <p:cNvPr id="106" name="Chevron 105"/>
            <p:cNvSpPr/>
            <p:nvPr/>
          </p:nvSpPr>
          <p:spPr>
            <a:xfrm>
              <a:off x="3882398" y="2706219"/>
              <a:ext cx="1434548" cy="515160"/>
            </a:xfrm>
            <a:prstGeom prst="chevron">
              <a:avLst/>
            </a:prstGeom>
            <a:gradFill flip="none" rotWithShape="1">
              <a:gsLst>
                <a:gs pos="0">
                  <a:srgbClr val="FFFFFF"/>
                </a:gs>
                <a:gs pos="40000">
                  <a:schemeClr val="accent4">
                    <a:lumMod val="75000"/>
                  </a:schemeClr>
                </a:gs>
                <a:gs pos="100000">
                  <a:srgbClr val="FFFFFF">
                    <a:alpha val="5000"/>
                  </a:srgbClr>
                </a:gs>
              </a:gsLst>
              <a:lin ang="5400000" scaled="1"/>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2800" b="1" dirty="0" err="1" smtClean="0">
                  <a:solidFill>
                    <a:schemeClr val="bg1"/>
                  </a:solidFill>
                  <a:effectLst>
                    <a:outerShdw blurRad="38100" dist="38100" dir="2700000" algn="tl">
                      <a:srgbClr val="000000">
                        <a:alpha val="43137"/>
                      </a:srgbClr>
                    </a:outerShdw>
                  </a:effectLst>
                </a:rPr>
                <a:t>Implemen-tation</a:t>
              </a:r>
              <a:endParaRPr lang="en-US" sz="2800" b="1" dirty="0">
                <a:solidFill>
                  <a:schemeClr val="bg1"/>
                </a:solidFill>
                <a:effectLst>
                  <a:outerShdw blurRad="38100" dist="38100" dir="2700000" algn="tl">
                    <a:srgbClr val="000000">
                      <a:alpha val="43137"/>
                    </a:srgbClr>
                  </a:outerShdw>
                </a:effectLst>
              </a:endParaRPr>
            </a:p>
          </p:txBody>
        </p:sp>
        <p:sp>
          <p:nvSpPr>
            <p:cNvPr id="107" name="Rectangle 106"/>
            <p:cNvSpPr/>
            <p:nvPr/>
          </p:nvSpPr>
          <p:spPr>
            <a:xfrm>
              <a:off x="3877694" y="3219984"/>
              <a:ext cx="1212055" cy="1414801"/>
            </a:xfrm>
            <a:prstGeom prst="rect">
              <a:avLst/>
            </a:prstGeom>
            <a:gradFill>
              <a:gsLst>
                <a:gs pos="0">
                  <a:schemeClr val="accent4">
                    <a:lumMod val="40000"/>
                    <a:lumOff val="60000"/>
                    <a:alpha val="50000"/>
                  </a:schemeClr>
                </a:gs>
                <a:gs pos="100000">
                  <a:srgbClr val="FFFFFF">
                    <a:alpha val="0"/>
                  </a:srgbClr>
                </a:gs>
              </a:gsLst>
              <a:lin ang="5400000" scaled="1"/>
            </a:gradFill>
            <a:ln>
              <a:noFill/>
            </a:ln>
          </p:spPr>
          <p:style>
            <a:lnRef idx="2">
              <a:schemeClr val="accent3"/>
            </a:lnRef>
            <a:fillRef idx="1">
              <a:schemeClr val="lt1"/>
            </a:fillRef>
            <a:effectRef idx="0">
              <a:schemeClr val="accent3"/>
            </a:effectRef>
            <a:fontRef idx="minor">
              <a:schemeClr val="dk1"/>
            </a:fontRef>
          </p:style>
          <p:txBody>
            <a:bodyPr lIns="45720" rIns="18288" rtlCol="0" anchor="t"/>
            <a:lstStyle/>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Specify tools</a:t>
              </a:r>
            </a:p>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Enforce banned functions </a:t>
              </a:r>
            </a:p>
            <a:p>
              <a:pPr marL="342900" indent="-342900" defTabSz="914363">
                <a:lnSpc>
                  <a:spcPct val="90000"/>
                </a:lnSpc>
                <a:spcBef>
                  <a:spcPct val="20000"/>
                </a:spcBef>
                <a:buBlip>
                  <a:blip r:embed="rId3"/>
                </a:buBlip>
              </a:pPr>
              <a:r>
                <a:rPr lang="en-US" sz="2800" dirty="0" smtClean="0">
                  <a:solidFill>
                    <a:schemeClr val="tx1"/>
                  </a:solidFill>
                  <a:effectLst>
                    <a:outerShdw blurRad="38100" dist="38100" dir="2700000" algn="tl">
                      <a:srgbClr val="000000">
                        <a:alpha val="43137"/>
                      </a:srgbClr>
                    </a:outerShdw>
                  </a:effectLst>
                  <a:latin typeface="Trebuchet MS" pitchFamily="34" charset="0"/>
                </a:rPr>
                <a:t>Static analysis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1.11111E-6 -3.7037E-6 L -0.69375 -0.03889 " pathEditMode="relative" rAng="0" ptsTypes="AA">
                                      <p:cBhvr>
                                        <p:cTn id="12" dur="2000" fill="hold"/>
                                        <p:tgtEl>
                                          <p:spTgt spid="15"/>
                                        </p:tgtEl>
                                        <p:attrNameLst>
                                          <p:attrName>ppt_x</p:attrName>
                                          <p:attrName>ppt_y</p:attrName>
                                        </p:attrNameLst>
                                      </p:cBhvr>
                                      <p:rCtr x="-347" y="-19"/>
                                    </p:animMotion>
                                  </p:childTnLst>
                                </p:cTn>
                              </p:par>
                              <p:par>
                                <p:cTn id="13" presetID="6" presetClass="emph" presetSubtype="0" fill="hold" nodeType="withEffect">
                                  <p:stCondLst>
                                    <p:cond delay="0"/>
                                  </p:stCondLst>
                                  <p:childTnLst>
                                    <p:animScale>
                                      <p:cBhvr>
                                        <p:cTn id="14" dur="2000" fill="hold"/>
                                        <p:tgtEl>
                                          <p:spTgt spid="15"/>
                                        </p:tgtEl>
                                      </p:cBhvr>
                                      <p:by x="50000" y="50000"/>
                                    </p:animScale>
                                  </p:childTnLst>
                                </p:cTn>
                              </p:par>
                              <p:par>
                                <p:cTn id="15" presetID="10" presetClass="exit" presetSubtype="0" fill="hold" nodeType="withEffect">
                                  <p:stCondLst>
                                    <p:cond delay="0"/>
                                  </p:stCondLst>
                                  <p:childTnLst>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1.11111E-6 -3.7037E-6 L -0.57083 -0.05277 " pathEditMode="relative" rAng="0" ptsTypes="AA">
                                      <p:cBhvr>
                                        <p:cTn id="27" dur="2000" fill="hold"/>
                                        <p:tgtEl>
                                          <p:spTgt spid="16"/>
                                        </p:tgtEl>
                                        <p:attrNameLst>
                                          <p:attrName>ppt_x</p:attrName>
                                          <p:attrName>ppt_y</p:attrName>
                                        </p:attrNameLst>
                                      </p:cBhvr>
                                      <p:rCtr x="-285" y="-26"/>
                                    </p:animMotion>
                                  </p:childTnLst>
                                </p:cTn>
                              </p:par>
                              <p:par>
                                <p:cTn id="28" presetID="6" presetClass="emph" presetSubtype="0" fill="hold" nodeType="withEffect">
                                  <p:stCondLst>
                                    <p:cond delay="0"/>
                                  </p:stCondLst>
                                  <p:childTnLst>
                                    <p:animScale>
                                      <p:cBhvr>
                                        <p:cTn id="29" dur="2000" fill="hold"/>
                                        <p:tgtEl>
                                          <p:spTgt spid="16"/>
                                        </p:tgtEl>
                                      </p:cBhvr>
                                      <p:by x="50000" y="50000"/>
                                    </p:animScale>
                                  </p:childTnLst>
                                </p:cTn>
                              </p:par>
                              <p:par>
                                <p:cTn id="30" presetID="10" presetClass="exit" presetSubtype="0" fill="hold" nodeType="withEffect">
                                  <p:stCondLst>
                                    <p:cond delay="0"/>
                                  </p:stCondLst>
                                  <p:childTnLst>
                                    <p:animEffect transition="out" filter="fade">
                                      <p:cBhvr>
                                        <p:cTn id="31" dur="2000"/>
                                        <p:tgtEl>
                                          <p:spTgt spid="16"/>
                                        </p:tgtEl>
                                      </p:cBhvr>
                                    </p:animEffect>
                                    <p:set>
                                      <p:cBhvr>
                                        <p:cTn id="32" dur="1" fill="hold">
                                          <p:stCondLst>
                                            <p:cond delay="1999"/>
                                          </p:stCondLst>
                                        </p:cTn>
                                        <p:tgtEl>
                                          <p:spTgt spid="16"/>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1.11111E-6 -3.7037E-6 L -0.41458 -0.06111 " pathEditMode="relative" rAng="0" ptsTypes="AA">
                                      <p:cBhvr>
                                        <p:cTn id="42" dur="2000" fill="hold"/>
                                        <p:tgtEl>
                                          <p:spTgt spid="17"/>
                                        </p:tgtEl>
                                        <p:attrNameLst>
                                          <p:attrName>ppt_x</p:attrName>
                                          <p:attrName>ppt_y</p:attrName>
                                        </p:attrNameLst>
                                      </p:cBhvr>
                                      <p:rCtr x="-207" y="-31"/>
                                    </p:animMotion>
                                  </p:childTnLst>
                                </p:cTn>
                              </p:par>
                              <p:par>
                                <p:cTn id="43" presetID="6" presetClass="emph" presetSubtype="0" fill="hold" nodeType="withEffect">
                                  <p:stCondLst>
                                    <p:cond delay="0"/>
                                  </p:stCondLst>
                                  <p:childTnLst>
                                    <p:animScale>
                                      <p:cBhvr>
                                        <p:cTn id="44" dur="2000" fill="hold"/>
                                        <p:tgtEl>
                                          <p:spTgt spid="17"/>
                                        </p:tgtEl>
                                      </p:cBhvr>
                                      <p:by x="50000" y="50000"/>
                                    </p:animScale>
                                  </p:childTnLst>
                                </p:cTn>
                              </p:par>
                              <p:par>
                                <p:cTn id="45" presetID="10" presetClass="exit" presetSubtype="0" fill="hold" nodeType="withEffect">
                                  <p:stCondLst>
                                    <p:cond delay="0"/>
                                  </p:stCondLst>
                                  <p:childTnLst>
                                    <p:animEffect transition="out" filter="fade">
                                      <p:cBhvr>
                                        <p:cTn id="46" dur="2000"/>
                                        <p:tgtEl>
                                          <p:spTgt spid="17"/>
                                        </p:tgtEl>
                                      </p:cBhvr>
                                    </p:animEffect>
                                    <p:set>
                                      <p:cBhvr>
                                        <p:cTn id="47" dur="1" fill="hold">
                                          <p:stCondLst>
                                            <p:cond delay="1999"/>
                                          </p:stCondLst>
                                        </p:cTn>
                                        <p:tgtEl>
                                          <p:spTgt spid="17"/>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0"/>
                                        <p:tgtEl>
                                          <p:spTgt spid="4"/>
                                        </p:tgtEl>
                                      </p:cBhvr>
                                    </p:animEffect>
                                  </p:childTnLst>
                                </p:cTn>
                              </p:par>
                            </p:childTnLst>
                          </p:cTn>
                        </p:par>
                        <p:par>
                          <p:cTn id="51" fill="hold">
                            <p:stCondLst>
                              <p:cond delay="2000"/>
                            </p:stCondLst>
                            <p:childTnLst>
                              <p:par>
                                <p:cTn id="52" presetID="1"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1.11111E-6 -1.01758E-6 L -0.27986 -0.0444 " pathEditMode="relative" rAng="0" ptsTypes="AA">
                                      <p:cBhvr>
                                        <p:cTn id="57" dur="2000" fill="hold"/>
                                        <p:tgtEl>
                                          <p:spTgt spid="18"/>
                                        </p:tgtEl>
                                        <p:attrNameLst>
                                          <p:attrName>ppt_x</p:attrName>
                                          <p:attrName>ppt_y</p:attrName>
                                        </p:attrNameLst>
                                      </p:cBhvr>
                                      <p:rCtr x="-140" y="-22"/>
                                    </p:animMotion>
                                  </p:childTnLst>
                                </p:cTn>
                              </p:par>
                              <p:par>
                                <p:cTn id="58" presetID="6" presetClass="emph" presetSubtype="0" fill="hold" nodeType="withEffect">
                                  <p:stCondLst>
                                    <p:cond delay="0"/>
                                  </p:stCondLst>
                                  <p:childTnLst>
                                    <p:animScale>
                                      <p:cBhvr>
                                        <p:cTn id="59" dur="2000" fill="hold"/>
                                        <p:tgtEl>
                                          <p:spTgt spid="18"/>
                                        </p:tgtEl>
                                      </p:cBhvr>
                                      <p:by x="50000" y="50000"/>
                                    </p:animScale>
                                  </p:childTnLst>
                                </p:cTn>
                              </p:par>
                              <p:par>
                                <p:cTn id="60" presetID="10" presetClass="exit" presetSubtype="0" fill="hold" nodeType="withEffect">
                                  <p:stCondLst>
                                    <p:cond delay="0"/>
                                  </p:stCondLst>
                                  <p:childTnLst>
                                    <p:animEffect transition="out" filter="fade">
                                      <p:cBhvr>
                                        <p:cTn id="61" dur="2000"/>
                                        <p:tgtEl>
                                          <p:spTgt spid="18"/>
                                        </p:tgtEl>
                                      </p:cBhvr>
                                    </p:animEffect>
                                    <p:set>
                                      <p:cBhvr>
                                        <p:cTn id="62" dur="1" fill="hold">
                                          <p:stCondLst>
                                            <p:cond delay="1999"/>
                                          </p:stCondLst>
                                        </p:cTn>
                                        <p:tgtEl>
                                          <p:spTgt spid="18"/>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2000"/>
                                        <p:tgtEl>
                                          <p:spTgt spid="5"/>
                                        </p:tgtEl>
                                      </p:cBhvr>
                                    </p:animEffect>
                                  </p:childTnLst>
                                </p:cTn>
                              </p:par>
                              <p:par>
                                <p:cTn id="66" presetID="10" presetClass="exit" presetSubtype="0" fill="hold" nodeType="withEffect">
                                  <p:stCondLst>
                                    <p:cond delay="0"/>
                                  </p:stCondLst>
                                  <p:childTnLst>
                                    <p:animEffect transition="out" filter="fade">
                                      <p:cBhvr>
                                        <p:cTn id="67" dur="2000"/>
                                        <p:tgtEl>
                                          <p:spTgt spid="94"/>
                                        </p:tgtEl>
                                      </p:cBhvr>
                                    </p:animEffect>
                                    <p:set>
                                      <p:cBhvr>
                                        <p:cTn id="68" dur="1" fill="hold">
                                          <p:stCondLst>
                                            <p:cond delay="1999"/>
                                          </p:stCondLst>
                                        </p:cTn>
                                        <p:tgtEl>
                                          <p:spTgt spid="94"/>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fade">
                                      <p:cBhvr>
                                        <p:cTn id="71" dur="2000"/>
                                        <p:tgtEl>
                                          <p:spTgt spid="95"/>
                                        </p:tgtEl>
                                      </p:cBhvr>
                                    </p:animEffect>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nodeType="clickEffect">
                                  <p:stCondLst>
                                    <p:cond delay="0"/>
                                  </p:stCondLst>
                                  <p:childTnLst>
                                    <p:animMotion origin="layout" path="M 1.11111E-6 -1.01758E-6 L 0.39635 -0.05597 " pathEditMode="relative" rAng="0" ptsTypes="AA">
                                      <p:cBhvr>
                                        <p:cTn id="78" dur="2000" fill="hold"/>
                                        <p:tgtEl>
                                          <p:spTgt spid="12"/>
                                        </p:tgtEl>
                                        <p:attrNameLst>
                                          <p:attrName>ppt_x</p:attrName>
                                          <p:attrName>ppt_y</p:attrName>
                                        </p:attrNameLst>
                                      </p:cBhvr>
                                      <p:rCtr x="198" y="-28"/>
                                    </p:animMotion>
                                  </p:childTnLst>
                                </p:cTn>
                              </p:par>
                              <p:par>
                                <p:cTn id="79" presetID="6" presetClass="emph" presetSubtype="0" fill="hold" nodeType="withEffect">
                                  <p:stCondLst>
                                    <p:cond delay="0"/>
                                  </p:stCondLst>
                                  <p:childTnLst>
                                    <p:animScale>
                                      <p:cBhvr>
                                        <p:cTn id="80" dur="2000" fill="hold"/>
                                        <p:tgtEl>
                                          <p:spTgt spid="12"/>
                                        </p:tgtEl>
                                      </p:cBhvr>
                                      <p:by x="50000" y="50000"/>
                                    </p:animScale>
                                  </p:childTnLst>
                                </p:cTn>
                              </p:par>
                              <p:par>
                                <p:cTn id="81" presetID="10" presetClass="exit" presetSubtype="0" fill="hold" nodeType="withEffect">
                                  <p:stCondLst>
                                    <p:cond delay="0"/>
                                  </p:stCondLst>
                                  <p:childTnLst>
                                    <p:animEffect transition="out" filter="fade">
                                      <p:cBhvr>
                                        <p:cTn id="82" dur="2000"/>
                                        <p:tgtEl>
                                          <p:spTgt spid="12"/>
                                        </p:tgtEl>
                                      </p:cBhvr>
                                    </p:animEffect>
                                    <p:set>
                                      <p:cBhvr>
                                        <p:cTn id="83" dur="1" fill="hold">
                                          <p:stCondLst>
                                            <p:cond delay="1999"/>
                                          </p:stCondLst>
                                        </p:cTn>
                                        <p:tgtEl>
                                          <p:spTgt spid="12"/>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2000"/>
                                        <p:tgtEl>
                                          <p:spTgt spid="6"/>
                                        </p:tgtEl>
                                      </p:cBhvr>
                                    </p:animEffect>
                                  </p:childTnLst>
                                </p:cTn>
                              </p:par>
                            </p:childTnLst>
                          </p:cTn>
                        </p:par>
                        <p:par>
                          <p:cTn id="87" fill="hold">
                            <p:stCondLst>
                              <p:cond delay="2000"/>
                            </p:stCondLst>
                            <p:childTnLst>
                              <p:par>
                                <p:cTn id="88" presetID="1" presetClass="entr" presetSubtype="0"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63" presetClass="path" presetSubtype="0" accel="50000" decel="50000" fill="hold" nodeType="clickEffect">
                                  <p:stCondLst>
                                    <p:cond delay="0"/>
                                  </p:stCondLst>
                                  <p:childTnLst>
                                    <p:animMotion origin="layout" path="M -0.00139 0.00093 L 0.48906 0.00093 " pathEditMode="relative" rAng="0" ptsTypes="AA">
                                      <p:cBhvr>
                                        <p:cTn id="93" dur="2000" fill="hold"/>
                                        <p:tgtEl>
                                          <p:spTgt spid="13"/>
                                        </p:tgtEl>
                                        <p:attrNameLst>
                                          <p:attrName>ppt_x</p:attrName>
                                          <p:attrName>ppt_y</p:attrName>
                                        </p:attrNameLst>
                                      </p:cBhvr>
                                      <p:rCtr x="245" y="0"/>
                                    </p:animMotion>
                                  </p:childTnLst>
                                </p:cTn>
                              </p:par>
                              <p:par>
                                <p:cTn id="94" presetID="6" presetClass="emph" presetSubtype="0" fill="hold" nodeType="withEffect">
                                  <p:stCondLst>
                                    <p:cond delay="0"/>
                                  </p:stCondLst>
                                  <p:childTnLst>
                                    <p:animScale>
                                      <p:cBhvr>
                                        <p:cTn id="95" dur="2000" fill="hold"/>
                                        <p:tgtEl>
                                          <p:spTgt spid="13"/>
                                        </p:tgtEl>
                                      </p:cBhvr>
                                      <p:by x="50000" y="50000"/>
                                    </p:animScale>
                                  </p:childTnLst>
                                </p:cTn>
                              </p:par>
                              <p:par>
                                <p:cTn id="96" presetID="10" presetClass="exit" presetSubtype="0" fill="hold" nodeType="withEffect">
                                  <p:stCondLst>
                                    <p:cond delay="0"/>
                                  </p:stCondLst>
                                  <p:childTnLst>
                                    <p:animEffect transition="out" filter="fade">
                                      <p:cBhvr>
                                        <p:cTn id="97" dur="2000"/>
                                        <p:tgtEl>
                                          <p:spTgt spid="13"/>
                                        </p:tgtEl>
                                      </p:cBhvr>
                                    </p:animEffect>
                                    <p:set>
                                      <p:cBhvr>
                                        <p:cTn id="98" dur="1" fill="hold">
                                          <p:stCondLst>
                                            <p:cond delay="1999"/>
                                          </p:stCondLst>
                                        </p:cTn>
                                        <p:tgtEl>
                                          <p:spTgt spid="13"/>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2000"/>
                                        <p:tgtEl>
                                          <p:spTgt spid="7"/>
                                        </p:tgtEl>
                                      </p:cBhvr>
                                    </p:animEffect>
                                  </p:childTnLst>
                                </p:cTn>
                              </p:par>
                            </p:childTnLst>
                          </p:cTn>
                        </p:par>
                        <p:par>
                          <p:cTn id="102" fill="hold">
                            <p:stCondLst>
                              <p:cond delay="2000"/>
                            </p:stCondLst>
                            <p:childTnLst>
                              <p:par>
                                <p:cTn id="103" presetID="1" presetClass="entr" presetSubtype="0" fill="hold" nodeType="after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nodeType="clickEffect">
                                  <p:stCondLst>
                                    <p:cond delay="0"/>
                                  </p:stCondLst>
                                  <p:childTnLst>
                                    <p:animMotion origin="layout" path="M -0.00139 0.00093 L 0.48055 0.00093 " pathEditMode="relative" rAng="0" ptsTypes="AA">
                                      <p:cBhvr>
                                        <p:cTn id="108" dur="2000" fill="hold"/>
                                        <p:tgtEl>
                                          <p:spTgt spid="14"/>
                                        </p:tgtEl>
                                        <p:attrNameLst>
                                          <p:attrName>ppt_x</p:attrName>
                                          <p:attrName>ppt_y</p:attrName>
                                        </p:attrNameLst>
                                      </p:cBhvr>
                                      <p:rCtr x="241" y="0"/>
                                    </p:animMotion>
                                  </p:childTnLst>
                                </p:cTn>
                              </p:par>
                              <p:par>
                                <p:cTn id="109" presetID="6" presetClass="emph" presetSubtype="0" fill="hold" nodeType="withEffect">
                                  <p:stCondLst>
                                    <p:cond delay="0"/>
                                  </p:stCondLst>
                                  <p:childTnLst>
                                    <p:animScale>
                                      <p:cBhvr>
                                        <p:cTn id="110" dur="2000" fill="hold"/>
                                        <p:tgtEl>
                                          <p:spTgt spid="14"/>
                                        </p:tgtEl>
                                      </p:cBhvr>
                                      <p:by x="50000" y="50000"/>
                                    </p:animScale>
                                  </p:childTnLst>
                                </p:cTn>
                              </p:par>
                              <p:par>
                                <p:cTn id="111" presetID="10" presetClass="exit" presetSubtype="0" fill="hold" nodeType="withEffect">
                                  <p:stCondLst>
                                    <p:cond delay="0"/>
                                  </p:stCondLst>
                                  <p:childTnLst>
                                    <p:animEffect transition="out" filter="fade">
                                      <p:cBhvr>
                                        <p:cTn id="112" dur="2000"/>
                                        <p:tgtEl>
                                          <p:spTgt spid="14"/>
                                        </p:tgtEl>
                                      </p:cBhvr>
                                    </p:animEffect>
                                    <p:set>
                                      <p:cBhvr>
                                        <p:cTn id="113" dur="1" fill="hold">
                                          <p:stCondLst>
                                            <p:cond delay="1999"/>
                                          </p:stCondLst>
                                        </p:cTn>
                                        <p:tgtEl>
                                          <p:spTgt spid="14"/>
                                        </p:tgtEl>
                                        <p:attrNameLst>
                                          <p:attrName>style.visibility</p:attrName>
                                        </p:attrNameLst>
                                      </p:cBhvr>
                                      <p:to>
                                        <p:strVal val="hidden"/>
                                      </p:to>
                                    </p:set>
                                  </p:childTnLst>
                                </p:cTn>
                              </p:par>
                              <p:par>
                                <p:cTn id="114" presetID="10" presetClass="entr" presetSubtype="0" fill="hold" nodeType="with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fade">
                                      <p:cBhvr>
                                        <p:cTn id="116" dur="2000"/>
                                        <p:tgtEl>
                                          <p:spTgt spid="8"/>
                                        </p:tgtEl>
                                      </p:cBhvr>
                                    </p:animEffect>
                                  </p:childTnLst>
                                </p:cTn>
                              </p:par>
                              <p:par>
                                <p:cTn id="117" presetID="10" presetClass="exit" presetSubtype="0" fill="hold" grpId="1" nodeType="withEffect">
                                  <p:stCondLst>
                                    <p:cond delay="0"/>
                                  </p:stCondLst>
                                  <p:childTnLst>
                                    <p:animEffect transition="out" filter="fade">
                                      <p:cBhvr>
                                        <p:cTn id="118" dur="2000"/>
                                        <p:tgtEl>
                                          <p:spTgt spid="95"/>
                                        </p:tgtEl>
                                      </p:cBhvr>
                                    </p:animEffect>
                                    <p:set>
                                      <p:cBhvr>
                                        <p:cTn id="119" dur="1" fill="hold">
                                          <p:stCondLst>
                                            <p:cond delay="1999"/>
                                          </p:stCondLst>
                                        </p:cTn>
                                        <p:tgtEl>
                                          <p:spTgt spid="95"/>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1000"/>
                                        <p:tgtEl>
                                          <p:spTgt spid="44"/>
                                        </p:tgtEl>
                                      </p:cBhvr>
                                    </p:animEffect>
                                    <p:anim calcmode="lin" valueType="num">
                                      <p:cBhvr>
                                        <p:cTn id="125" dur="1000" fill="hold"/>
                                        <p:tgtEl>
                                          <p:spTgt spid="44"/>
                                        </p:tgtEl>
                                        <p:attrNameLst>
                                          <p:attrName>ppt_x</p:attrName>
                                        </p:attrNameLst>
                                      </p:cBhvr>
                                      <p:tavLst>
                                        <p:tav tm="0">
                                          <p:val>
                                            <p:strVal val="#ppt_x"/>
                                          </p:val>
                                        </p:tav>
                                        <p:tav tm="100000">
                                          <p:val>
                                            <p:strVal val="#ppt_x"/>
                                          </p:val>
                                        </p:tav>
                                      </p:tavLst>
                                    </p:anim>
                                    <p:anim calcmode="lin" valueType="num">
                                      <p:cBhvr>
                                        <p:cTn id="126" dur="1000" fill="hold"/>
                                        <p:tgtEl>
                                          <p:spTgt spid="44"/>
                                        </p:tgtEl>
                                        <p:attrNameLst>
                                          <p:attrName>ppt_y</p:attrName>
                                        </p:attrNameLst>
                                      </p:cBhvr>
                                      <p:tavLst>
                                        <p:tav tm="0">
                                          <p:val>
                                            <p:strVal val="#ppt_y+.1"/>
                                          </p:val>
                                        </p:tav>
                                        <p:tav tm="100000">
                                          <p:val>
                                            <p:strVal val="#ppt_y"/>
                                          </p:val>
                                        </p:tav>
                                      </p:tavLst>
                                    </p:anim>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1000"/>
                                        <p:tgtEl>
                                          <p:spTgt spid="9"/>
                                        </p:tgtEl>
                                      </p:cBhvr>
                                    </p:animEffect>
                                  </p:childTnLst>
                                </p:cTn>
                              </p:par>
                            </p:childTnLst>
                          </p:cTn>
                        </p:par>
                        <p:par>
                          <p:cTn id="131" fill="hold">
                            <p:stCondLst>
                              <p:cond delay="2000"/>
                            </p:stCondLst>
                            <p:childTnLst>
                              <p:par>
                                <p:cTn id="132" presetID="10"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childTnLst>
                                </p:cTn>
                              </p:par>
                            </p:childTnLst>
                          </p:cTn>
                        </p:par>
                        <p:par>
                          <p:cTn id="135" fill="hold">
                            <p:stCondLst>
                              <p:cond delay="3000"/>
                            </p:stCondLst>
                            <p:childTnLst>
                              <p:par>
                                <p:cTn id="136" presetID="10" presetClass="entr" presetSubtype="0" fill="hold" nodeType="after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fade">
                                      <p:cBhvr>
                                        <p:cTn id="1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5" grpId="0" animBg="1"/>
      <p:bldP spid="95" grpId="1" animBg="1"/>
      <p:bldP spid="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1000" y="762000"/>
            <a:ext cx="8229600" cy="1143000"/>
          </a:xfrm>
        </p:spPr>
        <p:txBody>
          <a:bodyPr/>
          <a:lstStyle/>
          <a:p>
            <a:r>
              <a:rPr lang="en-US"/>
              <a:t>Processes</a:t>
            </a:r>
          </a:p>
        </p:txBody>
      </p:sp>
      <p:pic>
        <p:nvPicPr>
          <p:cNvPr id="73737" name="Picture 9" descr="lifecycleb"/>
          <p:cNvPicPr>
            <a:picLocks noGrp="1" noChangeAspect="1" noChangeArrowheads="1"/>
          </p:cNvPicPr>
          <p:nvPr>
            <p:ph sz="half" idx="1"/>
          </p:nvPr>
        </p:nvPicPr>
        <p:blipFill>
          <a:blip r:embed="rId2" cstate="print"/>
          <a:srcRect/>
          <a:stretch>
            <a:fillRect/>
          </a:stretch>
        </p:blipFill>
        <p:spPr>
          <a:xfrm>
            <a:off x="0" y="2362200"/>
            <a:ext cx="9144000" cy="2030413"/>
          </a:xfrm>
          <a:noFill/>
          <a:ln/>
        </p:spPr>
      </p:pic>
      <p:pic>
        <p:nvPicPr>
          <p:cNvPr id="73734" name="Picture 6" descr="securityLc"/>
          <p:cNvPicPr>
            <a:picLocks noGrp="1" noChangeAspect="1" noChangeArrowheads="1"/>
          </p:cNvPicPr>
          <p:nvPr>
            <p:ph sz="half" idx="2"/>
          </p:nvPr>
        </p:nvPicPr>
        <p:blipFill>
          <a:blip r:embed="rId3" cstate="print"/>
          <a:srcRect/>
          <a:stretch>
            <a:fillRect/>
          </a:stretch>
        </p:blipFill>
        <p:spPr>
          <a:xfrm>
            <a:off x="0" y="3352800"/>
            <a:ext cx="9144000" cy="1927225"/>
          </a:xfrm>
          <a:noFill/>
          <a:ln/>
        </p:spPr>
      </p:pic>
      <p:sp>
        <p:nvSpPr>
          <p:cNvPr id="73738" name="Text Box 10"/>
          <p:cNvSpPr txBox="1">
            <a:spLocks noChangeArrowheads="1"/>
          </p:cNvSpPr>
          <p:nvPr/>
        </p:nvSpPr>
        <p:spPr bwMode="auto">
          <a:xfrm>
            <a:off x="533400" y="5486400"/>
            <a:ext cx="8077200" cy="366713"/>
          </a:xfrm>
          <a:prstGeom prst="rect">
            <a:avLst/>
          </a:prstGeom>
          <a:noFill/>
          <a:ln w="9525">
            <a:noFill/>
            <a:miter lim="800000"/>
            <a:headEnd/>
            <a:tailEnd/>
          </a:ln>
          <a:effectLst/>
        </p:spPr>
        <p:txBody>
          <a:bodyPr>
            <a:spAutoFit/>
          </a:bodyPr>
          <a:lstStyle/>
          <a:p>
            <a:pPr>
              <a:spcBef>
                <a:spcPct val="50000"/>
              </a:spcBef>
            </a:pPr>
            <a:r>
              <a:rPr lang="en-US"/>
              <a:t>Figure 1.  Baseline process and SDL Improvements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620000" cy="1143000"/>
          </a:xfrm>
        </p:spPr>
        <p:txBody>
          <a:bodyPr/>
          <a:lstStyle/>
          <a:p>
            <a:r>
              <a:rPr lang="en-US" dirty="0" smtClean="0"/>
              <a:t>Deliverables by </a:t>
            </a:r>
            <a:br>
              <a:rPr lang="en-US" dirty="0" smtClean="0"/>
            </a:br>
            <a:r>
              <a:rPr lang="en-US" dirty="0" smtClean="0"/>
              <a:t>phases for S-SDL</a:t>
            </a:r>
            <a:endParaRPr lang="en-US" dirty="0"/>
          </a:p>
        </p:txBody>
      </p:sp>
      <p:pic>
        <p:nvPicPr>
          <p:cNvPr id="4" name="Picture 2" descr="http://i.msdn.microsoft.com/dd206731.ThreatModelingTool1(en-us).jpg"/>
          <p:cNvPicPr>
            <a:picLocks noChangeAspect="1" noChangeArrowheads="1"/>
          </p:cNvPicPr>
          <p:nvPr/>
        </p:nvPicPr>
        <p:blipFill>
          <a:blip r:embed="rId2" cstate="print"/>
          <a:srcRect/>
          <a:stretch>
            <a:fillRect/>
          </a:stretch>
        </p:blipFill>
        <p:spPr bwMode="auto">
          <a:xfrm>
            <a:off x="5727237" y="4343401"/>
            <a:ext cx="3670947" cy="2514600"/>
          </a:xfrm>
          <a:prstGeom prst="rect">
            <a:avLst/>
          </a:prstGeom>
          <a:noFill/>
        </p:spPr>
      </p:pic>
      <p:sp>
        <p:nvSpPr>
          <p:cNvPr id="3" name="Content Placeholder 2"/>
          <p:cNvSpPr>
            <a:spLocks noGrp="1"/>
          </p:cNvSpPr>
          <p:nvPr>
            <p:ph idx="1"/>
          </p:nvPr>
        </p:nvSpPr>
        <p:spPr>
          <a:xfrm>
            <a:off x="0" y="2286000"/>
            <a:ext cx="8610600" cy="4343400"/>
          </a:xfrm>
        </p:spPr>
        <p:txBody>
          <a:bodyPr/>
          <a:lstStyle/>
          <a:p>
            <a:r>
              <a:rPr lang="en-US" sz="2800" dirty="0" smtClean="0"/>
              <a:t>The S-SDL has six primary components:</a:t>
            </a:r>
          </a:p>
          <a:p>
            <a:pPr lvl="1"/>
            <a:r>
              <a:rPr lang="en-US" sz="2400" b="1" dirty="0" smtClean="0"/>
              <a:t>Phase 1</a:t>
            </a:r>
            <a:r>
              <a:rPr lang="en-US" sz="2400" dirty="0" smtClean="0"/>
              <a:t>: Security guidelines, rules, and regulations</a:t>
            </a:r>
          </a:p>
          <a:p>
            <a:pPr lvl="1"/>
            <a:r>
              <a:rPr lang="en-US" sz="2400" b="1" dirty="0" smtClean="0"/>
              <a:t>Phase 2</a:t>
            </a:r>
            <a:r>
              <a:rPr lang="en-US" sz="2400" dirty="0" smtClean="0"/>
              <a:t>: Security requirements: attack use cases</a:t>
            </a:r>
          </a:p>
          <a:p>
            <a:pPr lvl="1"/>
            <a:r>
              <a:rPr lang="en-US" sz="2400" b="1" dirty="0" smtClean="0"/>
              <a:t>Phase 3</a:t>
            </a:r>
            <a:r>
              <a:rPr lang="en-US" sz="2400" dirty="0" smtClean="0"/>
              <a:t>: Architectural and design reviews / threat modeling</a:t>
            </a:r>
          </a:p>
          <a:p>
            <a:pPr lvl="1"/>
            <a:r>
              <a:rPr lang="en-US" sz="2400" b="1" dirty="0" smtClean="0"/>
              <a:t>Phase 4</a:t>
            </a:r>
            <a:r>
              <a:rPr lang="en-US" sz="2400" dirty="0" smtClean="0"/>
              <a:t>: Secure coding guidelines</a:t>
            </a:r>
          </a:p>
          <a:p>
            <a:pPr lvl="1"/>
            <a:r>
              <a:rPr lang="en-US" sz="2400" b="1" dirty="0" smtClean="0"/>
              <a:t>Phase 5</a:t>
            </a:r>
            <a:r>
              <a:rPr lang="en-US" sz="2400" dirty="0" smtClean="0"/>
              <a:t>: Black/gray/white box testing</a:t>
            </a:r>
          </a:p>
          <a:p>
            <a:pPr lvl="1"/>
            <a:r>
              <a:rPr lang="en-US" sz="2400" b="1" dirty="0" smtClean="0"/>
              <a:t>Phase 6</a:t>
            </a:r>
            <a:r>
              <a:rPr lang="en-US" sz="2400" dirty="0" smtClean="0"/>
              <a:t>: Determining exploitability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38200" y="609600"/>
            <a:ext cx="7935913" cy="1190625"/>
          </a:xfrm>
        </p:spPr>
        <p:txBody>
          <a:bodyPr/>
          <a:lstStyle/>
          <a:p>
            <a:r>
              <a:rPr lang="en-US" dirty="0" smtClean="0"/>
              <a:t>Deliverables by</a:t>
            </a:r>
            <a:br>
              <a:rPr lang="en-US" dirty="0" smtClean="0"/>
            </a:br>
            <a:r>
              <a:rPr lang="en-US" dirty="0" smtClean="0"/>
              <a:t>Development </a:t>
            </a:r>
            <a:r>
              <a:rPr lang="en-US" dirty="0"/>
              <a:t>Timeline</a:t>
            </a:r>
          </a:p>
        </p:txBody>
      </p:sp>
      <p:sp>
        <p:nvSpPr>
          <p:cNvPr id="120835" name="Line 3"/>
          <p:cNvSpPr>
            <a:spLocks noChangeShapeType="1"/>
          </p:cNvSpPr>
          <p:nvPr/>
        </p:nvSpPr>
        <p:spPr bwMode="auto">
          <a:xfrm>
            <a:off x="814388" y="3849688"/>
            <a:ext cx="7693025" cy="0"/>
          </a:xfrm>
          <a:prstGeom prst="line">
            <a:avLst/>
          </a:prstGeom>
          <a:noFill/>
          <a:ln w="22225">
            <a:solidFill>
              <a:srgbClr val="C0C0C0"/>
            </a:solidFill>
            <a:round/>
            <a:headEnd/>
            <a:tailEnd type="triangle" w="med" len="med"/>
          </a:ln>
          <a:effectLst/>
        </p:spPr>
        <p:txBody>
          <a:bodyPr/>
          <a:lstStyle/>
          <a:p>
            <a:endParaRPr lang="en-US">
              <a:solidFill>
                <a:srgbClr val="78ADCD"/>
              </a:solidFill>
            </a:endParaRPr>
          </a:p>
        </p:txBody>
      </p:sp>
      <p:sp>
        <p:nvSpPr>
          <p:cNvPr id="120836" name="Line 4"/>
          <p:cNvSpPr>
            <a:spLocks noChangeShapeType="1"/>
          </p:cNvSpPr>
          <p:nvPr/>
        </p:nvSpPr>
        <p:spPr bwMode="auto">
          <a:xfrm>
            <a:off x="812800" y="2828925"/>
            <a:ext cx="44450" cy="827088"/>
          </a:xfrm>
          <a:prstGeom prst="line">
            <a:avLst/>
          </a:prstGeom>
          <a:noFill/>
          <a:ln w="9525">
            <a:solidFill>
              <a:schemeClr val="tx1"/>
            </a:solidFill>
            <a:round/>
            <a:headEnd/>
            <a:tailEnd type="triangle" w="med" len="med"/>
          </a:ln>
          <a:effectLst/>
        </p:spPr>
        <p:txBody>
          <a:bodyPr/>
          <a:lstStyle/>
          <a:p>
            <a:endParaRPr lang="en-US"/>
          </a:p>
        </p:txBody>
      </p:sp>
      <p:sp>
        <p:nvSpPr>
          <p:cNvPr id="120837" name="Text Box 5"/>
          <p:cNvSpPr txBox="1">
            <a:spLocks noChangeArrowheads="1"/>
          </p:cNvSpPr>
          <p:nvPr/>
        </p:nvSpPr>
        <p:spPr bwMode="auto">
          <a:xfrm>
            <a:off x="0" y="2286000"/>
            <a:ext cx="1657057" cy="523220"/>
          </a:xfrm>
          <a:prstGeom prst="rect">
            <a:avLst/>
          </a:prstGeom>
          <a:noFill/>
          <a:ln w="9525">
            <a:noFill/>
            <a:miter lim="800000"/>
            <a:headEnd/>
            <a:tailEnd/>
          </a:ln>
          <a:effectLst/>
        </p:spPr>
        <p:txBody>
          <a:bodyPr wrap="none">
            <a:spAutoFit/>
          </a:bodyPr>
          <a:lstStyle/>
          <a:p>
            <a:r>
              <a:rPr lang="en-US" sz="1400" b="1">
                <a:latin typeface="Trebuchet MS" pitchFamily="34" charset="0"/>
              </a:rPr>
              <a:t>Secure questions</a:t>
            </a:r>
            <a:br>
              <a:rPr lang="en-US" sz="1400" b="1">
                <a:latin typeface="Trebuchet MS" pitchFamily="34" charset="0"/>
              </a:rPr>
            </a:br>
            <a:r>
              <a:rPr lang="en-US" sz="1400" b="1">
                <a:latin typeface="Trebuchet MS" pitchFamily="34" charset="0"/>
              </a:rPr>
              <a:t>during interviews</a:t>
            </a:r>
          </a:p>
        </p:txBody>
      </p:sp>
      <p:sp>
        <p:nvSpPr>
          <p:cNvPr id="120838" name="Line 6"/>
          <p:cNvSpPr>
            <a:spLocks noChangeShapeType="1"/>
          </p:cNvSpPr>
          <p:nvPr/>
        </p:nvSpPr>
        <p:spPr bwMode="auto">
          <a:xfrm>
            <a:off x="828675" y="3676650"/>
            <a:ext cx="0" cy="377825"/>
          </a:xfrm>
          <a:prstGeom prst="line">
            <a:avLst/>
          </a:prstGeom>
          <a:noFill/>
          <a:ln w="9525">
            <a:solidFill>
              <a:srgbClr val="C0C0C0"/>
            </a:solidFill>
            <a:round/>
            <a:headEnd/>
            <a:tailEnd/>
          </a:ln>
          <a:effectLst/>
        </p:spPr>
        <p:txBody>
          <a:bodyPr/>
          <a:lstStyle/>
          <a:p>
            <a:endParaRPr lang="en-US">
              <a:solidFill>
                <a:srgbClr val="78ADCD"/>
              </a:solidFill>
            </a:endParaRPr>
          </a:p>
        </p:txBody>
      </p:sp>
      <p:sp>
        <p:nvSpPr>
          <p:cNvPr id="120839" name="Line 7"/>
          <p:cNvSpPr>
            <a:spLocks noChangeShapeType="1"/>
          </p:cNvSpPr>
          <p:nvPr/>
        </p:nvSpPr>
        <p:spPr bwMode="auto">
          <a:xfrm>
            <a:off x="8493125" y="3676650"/>
            <a:ext cx="0" cy="377825"/>
          </a:xfrm>
          <a:prstGeom prst="line">
            <a:avLst/>
          </a:prstGeom>
          <a:noFill/>
          <a:ln w="9525">
            <a:solidFill>
              <a:srgbClr val="C0C0C0"/>
            </a:solidFill>
            <a:round/>
            <a:headEnd/>
            <a:tailEnd/>
          </a:ln>
          <a:effectLst/>
        </p:spPr>
        <p:txBody>
          <a:bodyPr/>
          <a:lstStyle/>
          <a:p>
            <a:endParaRPr lang="en-US">
              <a:solidFill>
                <a:srgbClr val="78ADCD"/>
              </a:solidFill>
            </a:endParaRPr>
          </a:p>
        </p:txBody>
      </p:sp>
      <p:sp>
        <p:nvSpPr>
          <p:cNvPr id="120840" name="Line 8"/>
          <p:cNvSpPr>
            <a:spLocks noChangeShapeType="1"/>
          </p:cNvSpPr>
          <p:nvPr/>
        </p:nvSpPr>
        <p:spPr bwMode="auto">
          <a:xfrm>
            <a:off x="2360613" y="3676650"/>
            <a:ext cx="0" cy="377825"/>
          </a:xfrm>
          <a:prstGeom prst="line">
            <a:avLst/>
          </a:prstGeom>
          <a:noFill/>
          <a:ln w="9525">
            <a:solidFill>
              <a:srgbClr val="C0C0C0"/>
            </a:solidFill>
            <a:round/>
            <a:headEnd/>
            <a:tailEnd/>
          </a:ln>
          <a:effectLst/>
        </p:spPr>
        <p:txBody>
          <a:bodyPr/>
          <a:lstStyle/>
          <a:p>
            <a:endParaRPr lang="en-US">
              <a:solidFill>
                <a:srgbClr val="78ADCD"/>
              </a:solidFill>
            </a:endParaRPr>
          </a:p>
        </p:txBody>
      </p:sp>
      <p:sp>
        <p:nvSpPr>
          <p:cNvPr id="120841" name="Line 9"/>
          <p:cNvSpPr>
            <a:spLocks noChangeShapeType="1"/>
          </p:cNvSpPr>
          <p:nvPr/>
        </p:nvSpPr>
        <p:spPr bwMode="auto">
          <a:xfrm>
            <a:off x="3894138" y="3676650"/>
            <a:ext cx="0" cy="377825"/>
          </a:xfrm>
          <a:prstGeom prst="line">
            <a:avLst/>
          </a:prstGeom>
          <a:noFill/>
          <a:ln w="9525">
            <a:solidFill>
              <a:srgbClr val="C0C0C0"/>
            </a:solidFill>
            <a:round/>
            <a:headEnd/>
            <a:tailEnd/>
          </a:ln>
          <a:effectLst/>
        </p:spPr>
        <p:txBody>
          <a:bodyPr/>
          <a:lstStyle/>
          <a:p>
            <a:endParaRPr lang="en-US">
              <a:solidFill>
                <a:srgbClr val="78ADCD"/>
              </a:solidFill>
            </a:endParaRPr>
          </a:p>
        </p:txBody>
      </p:sp>
      <p:sp>
        <p:nvSpPr>
          <p:cNvPr id="120842" name="Line 10"/>
          <p:cNvSpPr>
            <a:spLocks noChangeShapeType="1"/>
          </p:cNvSpPr>
          <p:nvPr/>
        </p:nvSpPr>
        <p:spPr bwMode="auto">
          <a:xfrm>
            <a:off x="5426075" y="3676650"/>
            <a:ext cx="0" cy="377825"/>
          </a:xfrm>
          <a:prstGeom prst="line">
            <a:avLst/>
          </a:prstGeom>
          <a:noFill/>
          <a:ln w="9525">
            <a:solidFill>
              <a:srgbClr val="C0C0C0"/>
            </a:solidFill>
            <a:round/>
            <a:headEnd/>
            <a:tailEnd/>
          </a:ln>
          <a:effectLst/>
        </p:spPr>
        <p:txBody>
          <a:bodyPr/>
          <a:lstStyle/>
          <a:p>
            <a:endParaRPr lang="en-US">
              <a:solidFill>
                <a:srgbClr val="78ADCD"/>
              </a:solidFill>
            </a:endParaRPr>
          </a:p>
        </p:txBody>
      </p:sp>
      <p:sp>
        <p:nvSpPr>
          <p:cNvPr id="120843" name="Line 11"/>
          <p:cNvSpPr>
            <a:spLocks noChangeShapeType="1"/>
          </p:cNvSpPr>
          <p:nvPr/>
        </p:nvSpPr>
        <p:spPr bwMode="auto">
          <a:xfrm>
            <a:off x="6959600" y="3676650"/>
            <a:ext cx="0" cy="377825"/>
          </a:xfrm>
          <a:prstGeom prst="line">
            <a:avLst/>
          </a:prstGeom>
          <a:noFill/>
          <a:ln w="9525">
            <a:solidFill>
              <a:srgbClr val="C0C0C0"/>
            </a:solidFill>
            <a:round/>
            <a:headEnd/>
            <a:tailEnd/>
          </a:ln>
          <a:effectLst/>
        </p:spPr>
        <p:txBody>
          <a:bodyPr/>
          <a:lstStyle/>
          <a:p>
            <a:endParaRPr lang="en-US">
              <a:solidFill>
                <a:srgbClr val="78ADCD"/>
              </a:solidFill>
            </a:endParaRPr>
          </a:p>
        </p:txBody>
      </p:sp>
      <p:sp>
        <p:nvSpPr>
          <p:cNvPr id="120844" name="Text Box 12"/>
          <p:cNvSpPr txBox="1">
            <a:spLocks noChangeArrowheads="1"/>
          </p:cNvSpPr>
          <p:nvPr/>
        </p:nvSpPr>
        <p:spPr bwMode="auto">
          <a:xfrm>
            <a:off x="1779588" y="4421188"/>
            <a:ext cx="184150" cy="579437"/>
          </a:xfrm>
          <a:prstGeom prst="rect">
            <a:avLst/>
          </a:prstGeom>
          <a:noFill/>
          <a:ln w="9525">
            <a:noFill/>
            <a:miter lim="800000"/>
            <a:headEnd/>
            <a:tailEnd/>
          </a:ln>
          <a:effectLst/>
        </p:spPr>
        <p:txBody>
          <a:bodyPr wrap="none">
            <a:spAutoFit/>
          </a:bodyPr>
          <a:lstStyle/>
          <a:p>
            <a:endParaRPr lang="en-US" sz="3200" b="1">
              <a:solidFill>
                <a:schemeClr val="tx2"/>
              </a:solidFill>
            </a:endParaRPr>
          </a:p>
        </p:txBody>
      </p:sp>
      <p:sp>
        <p:nvSpPr>
          <p:cNvPr id="120845" name="Rectangle 13"/>
          <p:cNvSpPr>
            <a:spLocks noChangeArrowheads="1"/>
          </p:cNvSpPr>
          <p:nvPr/>
        </p:nvSpPr>
        <p:spPr bwMode="auto">
          <a:xfrm>
            <a:off x="438150" y="4005263"/>
            <a:ext cx="892175" cy="304800"/>
          </a:xfrm>
          <a:prstGeom prst="rect">
            <a:avLst/>
          </a:prstGeom>
          <a:noFill/>
          <a:ln w="9525">
            <a:noFill/>
            <a:miter lim="800000"/>
            <a:headEnd/>
            <a:tailEnd/>
          </a:ln>
          <a:effectLst/>
        </p:spPr>
        <p:txBody>
          <a:bodyPr wrap="none">
            <a:spAutoFit/>
          </a:bodyPr>
          <a:lstStyle/>
          <a:p>
            <a:r>
              <a:rPr lang="en-US" sz="1400" b="1">
                <a:solidFill>
                  <a:srgbClr val="78ADCD"/>
                </a:solidFill>
              </a:rPr>
              <a:t>Concept</a:t>
            </a:r>
          </a:p>
        </p:txBody>
      </p:sp>
      <p:sp>
        <p:nvSpPr>
          <p:cNvPr id="120846" name="Rectangle 14"/>
          <p:cNvSpPr>
            <a:spLocks noChangeArrowheads="1"/>
          </p:cNvSpPr>
          <p:nvPr/>
        </p:nvSpPr>
        <p:spPr bwMode="auto">
          <a:xfrm>
            <a:off x="1897063" y="4005263"/>
            <a:ext cx="1000595" cy="523220"/>
          </a:xfrm>
          <a:prstGeom prst="rect">
            <a:avLst/>
          </a:prstGeom>
          <a:noFill/>
          <a:ln w="9525">
            <a:noFill/>
            <a:miter lim="800000"/>
            <a:headEnd/>
            <a:tailEnd/>
          </a:ln>
          <a:effectLst/>
        </p:spPr>
        <p:txBody>
          <a:bodyPr wrap="none">
            <a:spAutoFit/>
          </a:bodyPr>
          <a:lstStyle/>
          <a:p>
            <a:pPr algn="ctr"/>
            <a:r>
              <a:rPr lang="en-US" sz="1400" b="1">
                <a:solidFill>
                  <a:srgbClr val="78ADCD"/>
                </a:solidFill>
              </a:rPr>
              <a:t>Designs</a:t>
            </a:r>
          </a:p>
          <a:p>
            <a:pPr algn="ctr"/>
            <a:r>
              <a:rPr lang="en-US" sz="1400" b="1">
                <a:solidFill>
                  <a:srgbClr val="78ADCD"/>
                </a:solidFill>
              </a:rPr>
              <a:t>Complete</a:t>
            </a:r>
          </a:p>
        </p:txBody>
      </p:sp>
      <p:sp>
        <p:nvSpPr>
          <p:cNvPr id="120847" name="Rectangle 15"/>
          <p:cNvSpPr>
            <a:spLocks noChangeArrowheads="1"/>
          </p:cNvSpPr>
          <p:nvPr/>
        </p:nvSpPr>
        <p:spPr bwMode="auto">
          <a:xfrm>
            <a:off x="3402013" y="4005263"/>
            <a:ext cx="1054584" cy="523220"/>
          </a:xfrm>
          <a:prstGeom prst="rect">
            <a:avLst/>
          </a:prstGeom>
          <a:noFill/>
          <a:ln w="9525">
            <a:noFill/>
            <a:miter lim="800000"/>
            <a:headEnd/>
            <a:tailEnd/>
          </a:ln>
          <a:effectLst/>
        </p:spPr>
        <p:txBody>
          <a:bodyPr wrap="none">
            <a:spAutoFit/>
          </a:bodyPr>
          <a:lstStyle/>
          <a:p>
            <a:pPr algn="ctr"/>
            <a:r>
              <a:rPr lang="en-US" sz="1400" b="1">
                <a:solidFill>
                  <a:srgbClr val="78ADCD"/>
                </a:solidFill>
              </a:rPr>
              <a:t>Test plans</a:t>
            </a:r>
            <a:br>
              <a:rPr lang="en-US" sz="1400" b="1">
                <a:solidFill>
                  <a:srgbClr val="78ADCD"/>
                </a:solidFill>
              </a:rPr>
            </a:br>
            <a:r>
              <a:rPr lang="en-US" sz="1400" b="1">
                <a:solidFill>
                  <a:srgbClr val="78ADCD"/>
                </a:solidFill>
              </a:rPr>
              <a:t>Complete</a:t>
            </a:r>
          </a:p>
        </p:txBody>
      </p:sp>
      <p:sp>
        <p:nvSpPr>
          <p:cNvPr id="120848" name="Rectangle 16"/>
          <p:cNvSpPr>
            <a:spLocks noChangeArrowheads="1"/>
          </p:cNvSpPr>
          <p:nvPr/>
        </p:nvSpPr>
        <p:spPr bwMode="auto">
          <a:xfrm>
            <a:off x="4946650" y="4005263"/>
            <a:ext cx="1000595" cy="523220"/>
          </a:xfrm>
          <a:prstGeom prst="rect">
            <a:avLst/>
          </a:prstGeom>
          <a:noFill/>
          <a:ln w="9525">
            <a:noFill/>
            <a:miter lim="800000"/>
            <a:headEnd/>
            <a:tailEnd/>
          </a:ln>
          <a:effectLst/>
        </p:spPr>
        <p:txBody>
          <a:bodyPr wrap="none">
            <a:spAutoFit/>
          </a:bodyPr>
          <a:lstStyle/>
          <a:p>
            <a:pPr algn="ctr"/>
            <a:r>
              <a:rPr lang="en-US" sz="1400" b="1">
                <a:solidFill>
                  <a:srgbClr val="78ADCD"/>
                </a:solidFill>
              </a:rPr>
              <a:t>Code</a:t>
            </a:r>
          </a:p>
          <a:p>
            <a:pPr algn="ctr"/>
            <a:r>
              <a:rPr lang="en-US" sz="1400" b="1">
                <a:solidFill>
                  <a:srgbClr val="78ADCD"/>
                </a:solidFill>
              </a:rPr>
              <a:t>Complete</a:t>
            </a:r>
          </a:p>
        </p:txBody>
      </p:sp>
      <p:sp>
        <p:nvSpPr>
          <p:cNvPr id="120849" name="Rectangle 17"/>
          <p:cNvSpPr>
            <a:spLocks noChangeArrowheads="1"/>
          </p:cNvSpPr>
          <p:nvPr/>
        </p:nvSpPr>
        <p:spPr bwMode="auto">
          <a:xfrm>
            <a:off x="6681788" y="4005263"/>
            <a:ext cx="568325" cy="304800"/>
          </a:xfrm>
          <a:prstGeom prst="rect">
            <a:avLst/>
          </a:prstGeom>
          <a:noFill/>
          <a:ln w="9525">
            <a:noFill/>
            <a:miter lim="800000"/>
            <a:headEnd/>
            <a:tailEnd/>
          </a:ln>
          <a:effectLst/>
        </p:spPr>
        <p:txBody>
          <a:bodyPr wrap="none">
            <a:spAutoFit/>
          </a:bodyPr>
          <a:lstStyle/>
          <a:p>
            <a:pPr algn="ctr"/>
            <a:r>
              <a:rPr lang="en-US" sz="1400" b="1">
                <a:solidFill>
                  <a:srgbClr val="78ADCD"/>
                </a:solidFill>
              </a:rPr>
              <a:t>Ship</a:t>
            </a:r>
          </a:p>
        </p:txBody>
      </p:sp>
      <p:sp>
        <p:nvSpPr>
          <p:cNvPr id="120850" name="Rectangle 18"/>
          <p:cNvSpPr>
            <a:spLocks noChangeArrowheads="1"/>
          </p:cNvSpPr>
          <p:nvPr/>
        </p:nvSpPr>
        <p:spPr bwMode="auto">
          <a:xfrm>
            <a:off x="8223250" y="4005263"/>
            <a:ext cx="572593" cy="523220"/>
          </a:xfrm>
          <a:prstGeom prst="rect">
            <a:avLst/>
          </a:prstGeom>
          <a:noFill/>
          <a:ln w="9525">
            <a:noFill/>
            <a:miter lim="800000"/>
            <a:headEnd/>
            <a:tailEnd/>
          </a:ln>
          <a:effectLst/>
        </p:spPr>
        <p:txBody>
          <a:bodyPr wrap="none">
            <a:spAutoFit/>
          </a:bodyPr>
          <a:lstStyle/>
          <a:p>
            <a:r>
              <a:rPr lang="en-US" sz="1400" b="1">
                <a:solidFill>
                  <a:srgbClr val="78ADCD"/>
                </a:solidFill>
              </a:rPr>
              <a:t>Post</a:t>
            </a:r>
          </a:p>
          <a:p>
            <a:r>
              <a:rPr lang="en-US" sz="1400" b="1">
                <a:solidFill>
                  <a:srgbClr val="78ADCD"/>
                </a:solidFill>
              </a:rPr>
              <a:t>Ship</a:t>
            </a:r>
          </a:p>
        </p:txBody>
      </p:sp>
      <p:sp>
        <p:nvSpPr>
          <p:cNvPr id="120851" name="Line 19"/>
          <p:cNvSpPr>
            <a:spLocks noChangeShapeType="1"/>
          </p:cNvSpPr>
          <p:nvPr/>
        </p:nvSpPr>
        <p:spPr bwMode="auto">
          <a:xfrm flipH="1">
            <a:off x="1604963" y="2690813"/>
            <a:ext cx="971550" cy="973137"/>
          </a:xfrm>
          <a:prstGeom prst="line">
            <a:avLst/>
          </a:prstGeom>
          <a:noFill/>
          <a:ln w="9525">
            <a:solidFill>
              <a:schemeClr val="tx1"/>
            </a:solidFill>
            <a:round/>
            <a:headEnd/>
            <a:tailEnd type="triangle" w="med" len="med"/>
          </a:ln>
          <a:effectLst/>
        </p:spPr>
        <p:txBody>
          <a:bodyPr/>
          <a:lstStyle/>
          <a:p>
            <a:endParaRPr lang="en-US"/>
          </a:p>
        </p:txBody>
      </p:sp>
      <p:sp>
        <p:nvSpPr>
          <p:cNvPr id="120852" name="Text Box 20"/>
          <p:cNvSpPr txBox="1">
            <a:spLocks noChangeArrowheads="1"/>
          </p:cNvSpPr>
          <p:nvPr/>
        </p:nvSpPr>
        <p:spPr bwMode="auto">
          <a:xfrm>
            <a:off x="2155825" y="2176463"/>
            <a:ext cx="838691" cy="523220"/>
          </a:xfrm>
          <a:prstGeom prst="rect">
            <a:avLst/>
          </a:prstGeom>
          <a:noFill/>
          <a:ln w="9525">
            <a:noFill/>
            <a:miter lim="800000"/>
            <a:headEnd/>
            <a:tailEnd/>
          </a:ln>
          <a:effectLst/>
        </p:spPr>
        <p:txBody>
          <a:bodyPr wrap="none">
            <a:spAutoFit/>
          </a:bodyPr>
          <a:lstStyle/>
          <a:p>
            <a:r>
              <a:rPr lang="en-US" sz="1400" b="1" dirty="0">
                <a:latin typeface="Trebuchet MS" pitchFamily="34" charset="0"/>
              </a:rPr>
              <a:t>Threat</a:t>
            </a:r>
            <a:br>
              <a:rPr lang="en-US" sz="1400" b="1" dirty="0">
                <a:latin typeface="Trebuchet MS" pitchFamily="34" charset="0"/>
              </a:rPr>
            </a:br>
            <a:r>
              <a:rPr lang="en-US" sz="1400" b="1" dirty="0">
                <a:latin typeface="Trebuchet MS" pitchFamily="34" charset="0"/>
              </a:rPr>
              <a:t>analysis</a:t>
            </a:r>
          </a:p>
        </p:txBody>
      </p:sp>
      <p:sp>
        <p:nvSpPr>
          <p:cNvPr id="120853" name="Line 21"/>
          <p:cNvSpPr>
            <a:spLocks noChangeShapeType="1"/>
          </p:cNvSpPr>
          <p:nvPr/>
        </p:nvSpPr>
        <p:spPr bwMode="auto">
          <a:xfrm flipV="1">
            <a:off x="2146300" y="4484688"/>
            <a:ext cx="220663" cy="1333500"/>
          </a:xfrm>
          <a:prstGeom prst="line">
            <a:avLst/>
          </a:prstGeom>
          <a:noFill/>
          <a:ln w="9525">
            <a:solidFill>
              <a:schemeClr val="tx1"/>
            </a:solidFill>
            <a:round/>
            <a:headEnd/>
            <a:tailEnd type="triangle" w="med" len="med"/>
          </a:ln>
          <a:effectLst/>
        </p:spPr>
        <p:txBody>
          <a:bodyPr/>
          <a:lstStyle/>
          <a:p>
            <a:endParaRPr lang="en-US"/>
          </a:p>
        </p:txBody>
      </p:sp>
      <p:sp>
        <p:nvSpPr>
          <p:cNvPr id="120854" name="Text Box 22"/>
          <p:cNvSpPr txBox="1">
            <a:spLocks noChangeArrowheads="1"/>
          </p:cNvSpPr>
          <p:nvPr/>
        </p:nvSpPr>
        <p:spPr bwMode="auto">
          <a:xfrm>
            <a:off x="1584325" y="5722938"/>
            <a:ext cx="872355" cy="523220"/>
          </a:xfrm>
          <a:prstGeom prst="rect">
            <a:avLst/>
          </a:prstGeom>
          <a:noFill/>
          <a:ln w="9525">
            <a:noFill/>
            <a:miter lim="800000"/>
            <a:headEnd/>
            <a:tailEnd/>
          </a:ln>
          <a:effectLst/>
        </p:spPr>
        <p:txBody>
          <a:bodyPr wrap="none">
            <a:spAutoFit/>
          </a:bodyPr>
          <a:lstStyle/>
          <a:p>
            <a:r>
              <a:rPr lang="en-US" sz="1400" b="1" dirty="0">
                <a:latin typeface="Trebuchet MS" pitchFamily="34" charset="0"/>
              </a:rPr>
              <a:t>Security</a:t>
            </a:r>
            <a:br>
              <a:rPr lang="en-US" sz="1400" b="1" dirty="0">
                <a:latin typeface="Trebuchet MS" pitchFamily="34" charset="0"/>
              </a:rPr>
            </a:br>
            <a:r>
              <a:rPr lang="en-US" sz="1400" b="1" dirty="0">
                <a:latin typeface="Trebuchet MS" pitchFamily="34" charset="0"/>
              </a:rPr>
              <a:t>Review</a:t>
            </a:r>
          </a:p>
        </p:txBody>
      </p:sp>
      <p:sp>
        <p:nvSpPr>
          <p:cNvPr id="120855" name="Line 23"/>
          <p:cNvSpPr>
            <a:spLocks noChangeShapeType="1"/>
          </p:cNvSpPr>
          <p:nvPr/>
        </p:nvSpPr>
        <p:spPr bwMode="auto">
          <a:xfrm flipH="1" flipV="1">
            <a:off x="836613" y="4432300"/>
            <a:ext cx="41275" cy="769938"/>
          </a:xfrm>
          <a:prstGeom prst="line">
            <a:avLst/>
          </a:prstGeom>
          <a:noFill/>
          <a:ln w="9525">
            <a:solidFill>
              <a:schemeClr val="tx1"/>
            </a:solidFill>
            <a:round/>
            <a:headEnd/>
            <a:tailEnd type="triangle" w="med" len="med"/>
          </a:ln>
          <a:effectLst/>
        </p:spPr>
        <p:txBody>
          <a:bodyPr/>
          <a:lstStyle/>
          <a:p>
            <a:endParaRPr lang="en-US"/>
          </a:p>
        </p:txBody>
      </p:sp>
      <p:sp>
        <p:nvSpPr>
          <p:cNvPr id="120856" name="Text Box 24"/>
          <p:cNvSpPr txBox="1">
            <a:spLocks noChangeArrowheads="1"/>
          </p:cNvSpPr>
          <p:nvPr/>
        </p:nvSpPr>
        <p:spPr bwMode="auto">
          <a:xfrm>
            <a:off x="180975" y="5181600"/>
            <a:ext cx="1376659" cy="523220"/>
          </a:xfrm>
          <a:prstGeom prst="rect">
            <a:avLst/>
          </a:prstGeom>
          <a:noFill/>
          <a:ln w="9525">
            <a:noFill/>
            <a:miter lim="800000"/>
            <a:headEnd/>
            <a:tailEnd/>
          </a:ln>
          <a:effectLst/>
        </p:spPr>
        <p:txBody>
          <a:bodyPr wrap="none">
            <a:spAutoFit/>
          </a:bodyPr>
          <a:lstStyle/>
          <a:p>
            <a:r>
              <a:rPr lang="en-US" sz="1400" b="1">
                <a:latin typeface="Trebuchet MS" pitchFamily="34" charset="0"/>
              </a:rPr>
              <a:t>Team member</a:t>
            </a:r>
          </a:p>
          <a:p>
            <a:r>
              <a:rPr lang="en-US" sz="1400" b="1">
                <a:latin typeface="Trebuchet MS" pitchFamily="34" charset="0"/>
              </a:rPr>
              <a:t>training</a:t>
            </a:r>
          </a:p>
        </p:txBody>
      </p:sp>
      <p:sp>
        <p:nvSpPr>
          <p:cNvPr id="120857" name="Line 25"/>
          <p:cNvSpPr>
            <a:spLocks noChangeShapeType="1"/>
          </p:cNvSpPr>
          <p:nvPr/>
        </p:nvSpPr>
        <p:spPr bwMode="auto">
          <a:xfrm flipV="1">
            <a:off x="3705225" y="4476750"/>
            <a:ext cx="161925" cy="1058863"/>
          </a:xfrm>
          <a:prstGeom prst="line">
            <a:avLst/>
          </a:prstGeom>
          <a:noFill/>
          <a:ln w="9525">
            <a:solidFill>
              <a:schemeClr val="tx1"/>
            </a:solidFill>
            <a:round/>
            <a:headEnd/>
            <a:tailEnd type="triangle" w="med" len="med"/>
          </a:ln>
          <a:effectLst/>
        </p:spPr>
        <p:txBody>
          <a:bodyPr/>
          <a:lstStyle/>
          <a:p>
            <a:endParaRPr lang="en-US"/>
          </a:p>
        </p:txBody>
      </p:sp>
      <p:sp>
        <p:nvSpPr>
          <p:cNvPr id="120858" name="Text Box 26"/>
          <p:cNvSpPr txBox="1">
            <a:spLocks noChangeArrowheads="1"/>
          </p:cNvSpPr>
          <p:nvPr/>
        </p:nvSpPr>
        <p:spPr bwMode="auto">
          <a:xfrm>
            <a:off x="3057525" y="5511800"/>
            <a:ext cx="1374094" cy="738664"/>
          </a:xfrm>
          <a:prstGeom prst="rect">
            <a:avLst/>
          </a:prstGeom>
          <a:noFill/>
          <a:ln w="9525">
            <a:noFill/>
            <a:miter lim="800000"/>
            <a:headEnd/>
            <a:tailEnd/>
          </a:ln>
          <a:effectLst/>
        </p:spPr>
        <p:txBody>
          <a:bodyPr wrap="none">
            <a:spAutoFit/>
          </a:bodyPr>
          <a:lstStyle/>
          <a:p>
            <a:r>
              <a:rPr lang="en-US" sz="1400" b="1">
                <a:latin typeface="Trebuchet MS" pitchFamily="34" charset="0"/>
              </a:rPr>
              <a:t>Data mutation</a:t>
            </a:r>
          </a:p>
          <a:p>
            <a:r>
              <a:rPr lang="en-US" sz="1400" b="1">
                <a:latin typeface="Trebuchet MS" pitchFamily="34" charset="0"/>
              </a:rPr>
              <a:t>&amp; Least Priv</a:t>
            </a:r>
          </a:p>
          <a:p>
            <a:r>
              <a:rPr lang="en-US" sz="1400" b="1">
                <a:latin typeface="Trebuchet MS" pitchFamily="34" charset="0"/>
              </a:rPr>
              <a:t>Tests</a:t>
            </a:r>
          </a:p>
        </p:txBody>
      </p:sp>
      <p:sp>
        <p:nvSpPr>
          <p:cNvPr id="120859" name="Line 27"/>
          <p:cNvSpPr>
            <a:spLocks noChangeShapeType="1"/>
          </p:cNvSpPr>
          <p:nvPr/>
        </p:nvSpPr>
        <p:spPr bwMode="auto">
          <a:xfrm flipH="1" flipV="1">
            <a:off x="4714875" y="4019550"/>
            <a:ext cx="695325" cy="1349375"/>
          </a:xfrm>
          <a:prstGeom prst="line">
            <a:avLst/>
          </a:prstGeom>
          <a:noFill/>
          <a:ln w="9525">
            <a:solidFill>
              <a:schemeClr val="tx1"/>
            </a:solidFill>
            <a:round/>
            <a:headEnd/>
            <a:tailEnd type="triangle" w="med" len="med"/>
          </a:ln>
          <a:effectLst/>
        </p:spPr>
        <p:txBody>
          <a:bodyPr/>
          <a:lstStyle/>
          <a:p>
            <a:endParaRPr lang="en-US"/>
          </a:p>
        </p:txBody>
      </p:sp>
      <p:sp>
        <p:nvSpPr>
          <p:cNvPr id="120860" name="Text Box 28"/>
          <p:cNvSpPr txBox="1">
            <a:spLocks noChangeArrowheads="1"/>
          </p:cNvSpPr>
          <p:nvPr/>
        </p:nvSpPr>
        <p:spPr bwMode="auto">
          <a:xfrm>
            <a:off x="4791075" y="5387975"/>
            <a:ext cx="2255746" cy="954107"/>
          </a:xfrm>
          <a:prstGeom prst="rect">
            <a:avLst/>
          </a:prstGeom>
          <a:noFill/>
          <a:ln w="9525">
            <a:noFill/>
            <a:miter lim="800000"/>
            <a:headEnd/>
            <a:tailEnd/>
          </a:ln>
          <a:effectLst/>
        </p:spPr>
        <p:txBody>
          <a:bodyPr wrap="none">
            <a:spAutoFit/>
          </a:bodyPr>
          <a:lstStyle/>
          <a:p>
            <a:r>
              <a:rPr lang="en-US" sz="1400" b="1" dirty="0">
                <a:latin typeface="Trebuchet MS" pitchFamily="34" charset="0"/>
              </a:rPr>
              <a:t>Review old defects </a:t>
            </a:r>
          </a:p>
          <a:p>
            <a:r>
              <a:rPr lang="en-US" sz="1400" b="1" dirty="0">
                <a:latin typeface="Trebuchet MS" pitchFamily="34" charset="0"/>
              </a:rPr>
              <a:t>Check-ins checked</a:t>
            </a:r>
          </a:p>
          <a:p>
            <a:r>
              <a:rPr lang="en-US" sz="1400" b="1" dirty="0">
                <a:latin typeface="Trebuchet MS" pitchFamily="34" charset="0"/>
              </a:rPr>
              <a:t>Secure coding guidelines</a:t>
            </a:r>
          </a:p>
          <a:p>
            <a:r>
              <a:rPr lang="en-US" sz="1400" b="1" dirty="0">
                <a:latin typeface="Trebuchet MS" pitchFamily="34" charset="0"/>
              </a:rPr>
              <a:t>Use tools</a:t>
            </a:r>
          </a:p>
        </p:txBody>
      </p:sp>
      <p:grpSp>
        <p:nvGrpSpPr>
          <p:cNvPr id="2" name="Group 29"/>
          <p:cNvGrpSpPr>
            <a:grpSpLocks/>
          </p:cNvGrpSpPr>
          <p:nvPr/>
        </p:nvGrpSpPr>
        <p:grpSpPr bwMode="auto">
          <a:xfrm>
            <a:off x="5275263" y="2032000"/>
            <a:ext cx="1803400" cy="1577975"/>
            <a:chOff x="4018" y="1261"/>
            <a:chExt cx="1136" cy="994"/>
          </a:xfrm>
        </p:grpSpPr>
        <p:sp>
          <p:nvSpPr>
            <p:cNvPr id="120862" name="Line 30"/>
            <p:cNvSpPr>
              <a:spLocks noChangeShapeType="1"/>
            </p:cNvSpPr>
            <p:nvPr/>
          </p:nvSpPr>
          <p:spPr bwMode="auto">
            <a:xfrm flipH="1">
              <a:off x="4372" y="1457"/>
              <a:ext cx="45" cy="798"/>
            </a:xfrm>
            <a:prstGeom prst="line">
              <a:avLst/>
            </a:prstGeom>
            <a:noFill/>
            <a:ln w="9525">
              <a:solidFill>
                <a:schemeClr val="tx1"/>
              </a:solidFill>
              <a:round/>
              <a:headEnd/>
              <a:tailEnd type="triangle" w="med" len="med"/>
            </a:ln>
            <a:effectLst/>
          </p:spPr>
          <p:txBody>
            <a:bodyPr/>
            <a:lstStyle/>
            <a:p>
              <a:endParaRPr lang="en-US"/>
            </a:p>
          </p:txBody>
        </p:sp>
        <p:sp>
          <p:nvSpPr>
            <p:cNvPr id="120863" name="Text Box 31"/>
            <p:cNvSpPr txBox="1">
              <a:spLocks noChangeArrowheads="1"/>
            </p:cNvSpPr>
            <p:nvPr/>
          </p:nvSpPr>
          <p:spPr bwMode="auto">
            <a:xfrm>
              <a:off x="4018" y="1261"/>
              <a:ext cx="1136" cy="192"/>
            </a:xfrm>
            <a:prstGeom prst="rect">
              <a:avLst/>
            </a:prstGeom>
            <a:noFill/>
            <a:ln w="9525">
              <a:noFill/>
              <a:miter lim="800000"/>
              <a:headEnd/>
              <a:tailEnd/>
            </a:ln>
            <a:effectLst/>
          </p:spPr>
          <p:txBody>
            <a:bodyPr wrap="none">
              <a:spAutoFit/>
            </a:bodyPr>
            <a:lstStyle/>
            <a:p>
              <a:r>
                <a:rPr lang="en-US" sz="1400" b="1">
                  <a:latin typeface="Trebuchet MS" pitchFamily="34" charset="0"/>
                </a:rPr>
                <a:t>Security push/audit</a:t>
              </a:r>
            </a:p>
          </p:txBody>
        </p:sp>
      </p:grpSp>
      <p:grpSp>
        <p:nvGrpSpPr>
          <p:cNvPr id="3" name="Group 32"/>
          <p:cNvGrpSpPr>
            <a:grpSpLocks/>
          </p:cNvGrpSpPr>
          <p:nvPr/>
        </p:nvGrpSpPr>
        <p:grpSpPr bwMode="auto">
          <a:xfrm>
            <a:off x="920750" y="2816225"/>
            <a:ext cx="323850" cy="298450"/>
            <a:chOff x="443" y="3913"/>
            <a:chExt cx="259" cy="252"/>
          </a:xfrm>
        </p:grpSpPr>
        <p:sp>
          <p:nvSpPr>
            <p:cNvPr id="120865" name="AutoShape 33"/>
            <p:cNvSpPr>
              <a:spLocks noChangeArrowheads="1"/>
            </p:cNvSpPr>
            <p:nvPr/>
          </p:nvSpPr>
          <p:spPr bwMode="auto">
            <a:xfrm>
              <a:off x="475" y="3913"/>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20866" name="AutoShape 34"/>
            <p:cNvSpPr>
              <a:spLocks noChangeArrowheads="1"/>
            </p:cNvSpPr>
            <p:nvPr/>
          </p:nvSpPr>
          <p:spPr bwMode="auto">
            <a:xfrm rot="10800000">
              <a:off x="443" y="4028"/>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4" name="Group 35"/>
          <p:cNvGrpSpPr>
            <a:grpSpLocks/>
          </p:cNvGrpSpPr>
          <p:nvPr/>
        </p:nvGrpSpPr>
        <p:grpSpPr bwMode="auto">
          <a:xfrm>
            <a:off x="1219200" y="5486400"/>
            <a:ext cx="323850" cy="298450"/>
            <a:chOff x="443" y="3913"/>
            <a:chExt cx="259" cy="252"/>
          </a:xfrm>
        </p:grpSpPr>
        <p:sp>
          <p:nvSpPr>
            <p:cNvPr id="120868" name="AutoShape 36"/>
            <p:cNvSpPr>
              <a:spLocks noChangeArrowheads="1"/>
            </p:cNvSpPr>
            <p:nvPr/>
          </p:nvSpPr>
          <p:spPr bwMode="auto">
            <a:xfrm>
              <a:off x="475" y="3913"/>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20869" name="AutoShape 37"/>
            <p:cNvSpPr>
              <a:spLocks noChangeArrowheads="1"/>
            </p:cNvSpPr>
            <p:nvPr/>
          </p:nvSpPr>
          <p:spPr bwMode="auto">
            <a:xfrm rot="10800000">
              <a:off x="443" y="4028"/>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5" name="Group 38"/>
          <p:cNvGrpSpPr>
            <a:grpSpLocks/>
          </p:cNvGrpSpPr>
          <p:nvPr/>
        </p:nvGrpSpPr>
        <p:grpSpPr bwMode="auto">
          <a:xfrm>
            <a:off x="2582863" y="2706688"/>
            <a:ext cx="323850" cy="298450"/>
            <a:chOff x="443" y="3913"/>
            <a:chExt cx="259" cy="252"/>
          </a:xfrm>
        </p:grpSpPr>
        <p:sp>
          <p:nvSpPr>
            <p:cNvPr id="120871" name="AutoShape 39"/>
            <p:cNvSpPr>
              <a:spLocks noChangeArrowheads="1"/>
            </p:cNvSpPr>
            <p:nvPr/>
          </p:nvSpPr>
          <p:spPr bwMode="auto">
            <a:xfrm>
              <a:off x="475" y="3913"/>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20872" name="AutoShape 40"/>
            <p:cNvSpPr>
              <a:spLocks noChangeArrowheads="1"/>
            </p:cNvSpPr>
            <p:nvPr/>
          </p:nvSpPr>
          <p:spPr bwMode="auto">
            <a:xfrm rot="10800000">
              <a:off x="443" y="4028"/>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6" name="Group 41"/>
          <p:cNvGrpSpPr>
            <a:grpSpLocks/>
          </p:cNvGrpSpPr>
          <p:nvPr/>
        </p:nvGrpSpPr>
        <p:grpSpPr bwMode="auto">
          <a:xfrm>
            <a:off x="5935663" y="2314575"/>
            <a:ext cx="323850" cy="298450"/>
            <a:chOff x="443" y="3913"/>
            <a:chExt cx="259" cy="252"/>
          </a:xfrm>
        </p:grpSpPr>
        <p:sp>
          <p:nvSpPr>
            <p:cNvPr id="120874" name="AutoShape 42"/>
            <p:cNvSpPr>
              <a:spLocks noChangeArrowheads="1"/>
            </p:cNvSpPr>
            <p:nvPr/>
          </p:nvSpPr>
          <p:spPr bwMode="auto">
            <a:xfrm>
              <a:off x="475" y="3913"/>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20875" name="AutoShape 43"/>
            <p:cNvSpPr>
              <a:spLocks noChangeArrowheads="1"/>
            </p:cNvSpPr>
            <p:nvPr/>
          </p:nvSpPr>
          <p:spPr bwMode="auto">
            <a:xfrm rot="10800000">
              <a:off x="443" y="4028"/>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7" name="Group 44"/>
          <p:cNvGrpSpPr>
            <a:grpSpLocks/>
          </p:cNvGrpSpPr>
          <p:nvPr/>
        </p:nvGrpSpPr>
        <p:grpSpPr bwMode="auto">
          <a:xfrm>
            <a:off x="5514975" y="5102225"/>
            <a:ext cx="323850" cy="298450"/>
            <a:chOff x="443" y="3913"/>
            <a:chExt cx="259" cy="252"/>
          </a:xfrm>
        </p:grpSpPr>
        <p:sp>
          <p:nvSpPr>
            <p:cNvPr id="120877" name="AutoShape 45"/>
            <p:cNvSpPr>
              <a:spLocks noChangeArrowheads="1"/>
            </p:cNvSpPr>
            <p:nvPr/>
          </p:nvSpPr>
          <p:spPr bwMode="auto">
            <a:xfrm>
              <a:off x="475" y="3913"/>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20878" name="AutoShape 46"/>
            <p:cNvSpPr>
              <a:spLocks noChangeArrowheads="1"/>
            </p:cNvSpPr>
            <p:nvPr/>
          </p:nvSpPr>
          <p:spPr bwMode="auto">
            <a:xfrm rot="10800000">
              <a:off x="443" y="4028"/>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8" name="Group 47"/>
          <p:cNvGrpSpPr>
            <a:grpSpLocks/>
          </p:cNvGrpSpPr>
          <p:nvPr/>
        </p:nvGrpSpPr>
        <p:grpSpPr bwMode="auto">
          <a:xfrm>
            <a:off x="7586663" y="6530975"/>
            <a:ext cx="1460500" cy="336550"/>
            <a:chOff x="4653" y="3988"/>
            <a:chExt cx="920" cy="212"/>
          </a:xfrm>
        </p:grpSpPr>
        <p:grpSp>
          <p:nvGrpSpPr>
            <p:cNvPr id="9" name="Group 48"/>
            <p:cNvGrpSpPr>
              <a:grpSpLocks/>
            </p:cNvGrpSpPr>
            <p:nvPr/>
          </p:nvGrpSpPr>
          <p:grpSpPr bwMode="auto">
            <a:xfrm>
              <a:off x="4653" y="3991"/>
              <a:ext cx="204" cy="188"/>
              <a:chOff x="443" y="3913"/>
              <a:chExt cx="259" cy="252"/>
            </a:xfrm>
          </p:grpSpPr>
          <p:sp>
            <p:nvSpPr>
              <p:cNvPr id="120881" name="AutoShape 49"/>
              <p:cNvSpPr>
                <a:spLocks noChangeArrowheads="1"/>
              </p:cNvSpPr>
              <p:nvPr/>
            </p:nvSpPr>
            <p:spPr bwMode="auto">
              <a:xfrm>
                <a:off x="475" y="3913"/>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20882" name="AutoShape 50"/>
              <p:cNvSpPr>
                <a:spLocks noChangeArrowheads="1"/>
              </p:cNvSpPr>
              <p:nvPr/>
            </p:nvSpPr>
            <p:spPr bwMode="auto">
              <a:xfrm rot="10800000">
                <a:off x="443" y="4028"/>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20883" name="Text Box 51"/>
            <p:cNvSpPr txBox="1">
              <a:spLocks noChangeArrowheads="1"/>
            </p:cNvSpPr>
            <p:nvPr/>
          </p:nvSpPr>
          <p:spPr bwMode="auto">
            <a:xfrm>
              <a:off x="4834" y="3988"/>
              <a:ext cx="739" cy="212"/>
            </a:xfrm>
            <a:prstGeom prst="rect">
              <a:avLst/>
            </a:prstGeom>
            <a:noFill/>
            <a:ln w="9525">
              <a:noFill/>
              <a:miter lim="800000"/>
              <a:headEnd/>
              <a:tailEnd/>
            </a:ln>
            <a:effectLst/>
          </p:spPr>
          <p:txBody>
            <a:bodyPr wrap="none">
              <a:spAutoFit/>
            </a:bodyPr>
            <a:lstStyle/>
            <a:p>
              <a:r>
                <a:rPr lang="en-US" sz="1600" b="1">
                  <a:latin typeface="Trebuchet MS" pitchFamily="34" charset="0"/>
                </a:rPr>
                <a:t>= on-going</a:t>
              </a:r>
            </a:p>
          </p:txBody>
        </p:sp>
      </p:grpSp>
      <p:sp>
        <p:nvSpPr>
          <p:cNvPr id="120884" name="Line 52"/>
          <p:cNvSpPr>
            <a:spLocks noChangeShapeType="1"/>
          </p:cNvSpPr>
          <p:nvPr/>
        </p:nvSpPr>
        <p:spPr bwMode="auto">
          <a:xfrm>
            <a:off x="7980363" y="2778125"/>
            <a:ext cx="436562" cy="974725"/>
          </a:xfrm>
          <a:prstGeom prst="line">
            <a:avLst/>
          </a:prstGeom>
          <a:noFill/>
          <a:ln w="9525">
            <a:solidFill>
              <a:schemeClr val="tx1"/>
            </a:solidFill>
            <a:round/>
            <a:headEnd/>
            <a:tailEnd type="triangle" w="med" len="med"/>
          </a:ln>
          <a:effectLst/>
        </p:spPr>
        <p:txBody>
          <a:bodyPr/>
          <a:lstStyle/>
          <a:p>
            <a:endParaRPr lang="en-US"/>
          </a:p>
        </p:txBody>
      </p:sp>
      <p:sp>
        <p:nvSpPr>
          <p:cNvPr id="120885" name="Text Box 53"/>
          <p:cNvSpPr txBox="1">
            <a:spLocks noChangeArrowheads="1"/>
          </p:cNvSpPr>
          <p:nvPr/>
        </p:nvSpPr>
        <p:spPr bwMode="auto">
          <a:xfrm>
            <a:off x="7562850" y="2290763"/>
            <a:ext cx="901209" cy="523220"/>
          </a:xfrm>
          <a:prstGeom prst="rect">
            <a:avLst/>
          </a:prstGeom>
          <a:noFill/>
          <a:ln w="9525">
            <a:noFill/>
            <a:miter lim="800000"/>
            <a:headEnd/>
            <a:tailEnd/>
          </a:ln>
          <a:effectLst/>
        </p:spPr>
        <p:txBody>
          <a:bodyPr wrap="none">
            <a:spAutoFit/>
          </a:bodyPr>
          <a:lstStyle/>
          <a:p>
            <a:r>
              <a:rPr lang="en-US" sz="1400" b="1" dirty="0">
                <a:latin typeface="Trebuchet MS" pitchFamily="34" charset="0"/>
              </a:rPr>
              <a:t>Learn &amp; </a:t>
            </a:r>
          </a:p>
          <a:p>
            <a:r>
              <a:rPr lang="en-US" sz="1400" b="1" dirty="0">
                <a:latin typeface="Trebuchet MS" pitchFamily="34" charset="0"/>
              </a:rPr>
              <a:t>Refine</a:t>
            </a:r>
          </a:p>
        </p:txBody>
      </p:sp>
      <p:grpSp>
        <p:nvGrpSpPr>
          <p:cNvPr id="10" name="Group 54"/>
          <p:cNvGrpSpPr>
            <a:grpSpLocks/>
          </p:cNvGrpSpPr>
          <p:nvPr/>
        </p:nvGrpSpPr>
        <p:grpSpPr bwMode="auto">
          <a:xfrm>
            <a:off x="7685088" y="2800350"/>
            <a:ext cx="323850" cy="298450"/>
            <a:chOff x="443" y="3913"/>
            <a:chExt cx="259" cy="252"/>
          </a:xfrm>
        </p:grpSpPr>
        <p:sp>
          <p:nvSpPr>
            <p:cNvPr id="120887" name="AutoShape 55"/>
            <p:cNvSpPr>
              <a:spLocks noChangeArrowheads="1"/>
            </p:cNvSpPr>
            <p:nvPr/>
          </p:nvSpPr>
          <p:spPr bwMode="auto">
            <a:xfrm>
              <a:off x="475" y="3913"/>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20888" name="AutoShape 56"/>
            <p:cNvSpPr>
              <a:spLocks noChangeArrowheads="1"/>
            </p:cNvSpPr>
            <p:nvPr/>
          </p:nvSpPr>
          <p:spPr bwMode="auto">
            <a:xfrm rot="10800000">
              <a:off x="443" y="4028"/>
              <a:ext cx="227" cy="137"/>
            </a:xfrm>
            <a:prstGeom prst="curvedDownArrow">
              <a:avLst>
                <a:gd name="adj1" fmla="val 33139"/>
                <a:gd name="adj2" fmla="val 6627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20889" name="Line 57"/>
          <p:cNvSpPr>
            <a:spLocks noChangeShapeType="1"/>
          </p:cNvSpPr>
          <p:nvPr/>
        </p:nvSpPr>
        <p:spPr bwMode="auto">
          <a:xfrm flipH="1">
            <a:off x="4314825" y="3152775"/>
            <a:ext cx="376238" cy="555625"/>
          </a:xfrm>
          <a:prstGeom prst="line">
            <a:avLst/>
          </a:prstGeom>
          <a:noFill/>
          <a:ln w="9525">
            <a:solidFill>
              <a:schemeClr val="tx1"/>
            </a:solidFill>
            <a:round/>
            <a:headEnd/>
            <a:tailEnd type="triangle" w="med" len="med"/>
          </a:ln>
          <a:effectLst/>
        </p:spPr>
        <p:txBody>
          <a:bodyPr/>
          <a:lstStyle/>
          <a:p>
            <a:endParaRPr lang="en-US"/>
          </a:p>
        </p:txBody>
      </p:sp>
      <p:sp>
        <p:nvSpPr>
          <p:cNvPr id="120890" name="Text Box 58"/>
          <p:cNvSpPr txBox="1">
            <a:spLocks noChangeArrowheads="1"/>
          </p:cNvSpPr>
          <p:nvPr/>
        </p:nvSpPr>
        <p:spPr bwMode="auto">
          <a:xfrm>
            <a:off x="4303713" y="2644775"/>
            <a:ext cx="946093" cy="523220"/>
          </a:xfrm>
          <a:prstGeom prst="rect">
            <a:avLst/>
          </a:prstGeom>
          <a:noFill/>
          <a:ln w="9525">
            <a:noFill/>
            <a:miter lim="800000"/>
            <a:headEnd/>
            <a:tailEnd/>
          </a:ln>
          <a:effectLst/>
        </p:spPr>
        <p:txBody>
          <a:bodyPr wrap="none">
            <a:spAutoFit/>
          </a:bodyPr>
          <a:lstStyle/>
          <a:p>
            <a:r>
              <a:rPr lang="en-US" sz="1400" b="1" dirty="0">
                <a:latin typeface="Trebuchet MS" pitchFamily="34" charset="0"/>
              </a:rPr>
              <a:t>External </a:t>
            </a:r>
          </a:p>
          <a:p>
            <a:r>
              <a:rPr lang="en-US" sz="1400" b="1" dirty="0">
                <a:latin typeface="Trebuchet MS" pitchFamily="34" charset="0"/>
              </a:rPr>
              <a:t>review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855"/>
                                        </p:tgtEl>
                                        <p:attrNameLst>
                                          <p:attrName>style.visibility</p:attrName>
                                        </p:attrNameLst>
                                      </p:cBhvr>
                                      <p:to>
                                        <p:strVal val="visible"/>
                                      </p:to>
                                    </p:set>
                                    <p:animEffect transition="in" filter="fade">
                                      <p:cBhvr>
                                        <p:cTn id="7" dur="1000"/>
                                        <p:tgtEl>
                                          <p:spTgt spid="1208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856"/>
                                        </p:tgtEl>
                                        <p:attrNameLst>
                                          <p:attrName>style.visibility</p:attrName>
                                        </p:attrNameLst>
                                      </p:cBhvr>
                                      <p:to>
                                        <p:strVal val="visible"/>
                                      </p:to>
                                    </p:set>
                                    <p:animEffect transition="in" filter="fade">
                                      <p:cBhvr>
                                        <p:cTn id="10" dur="1000"/>
                                        <p:tgtEl>
                                          <p:spTgt spid="12085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0836"/>
                                        </p:tgtEl>
                                        <p:attrNameLst>
                                          <p:attrName>style.visibility</p:attrName>
                                        </p:attrNameLst>
                                      </p:cBhvr>
                                      <p:to>
                                        <p:strVal val="visible"/>
                                      </p:to>
                                    </p:set>
                                    <p:animEffect transition="in" filter="fade">
                                      <p:cBhvr>
                                        <p:cTn id="18" dur="1000"/>
                                        <p:tgtEl>
                                          <p:spTgt spid="1208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0837"/>
                                        </p:tgtEl>
                                        <p:attrNameLst>
                                          <p:attrName>style.visibility</p:attrName>
                                        </p:attrNameLst>
                                      </p:cBhvr>
                                      <p:to>
                                        <p:strVal val="visible"/>
                                      </p:to>
                                    </p:set>
                                    <p:animEffect transition="in" filter="fade">
                                      <p:cBhvr>
                                        <p:cTn id="21" dur="1000"/>
                                        <p:tgtEl>
                                          <p:spTgt spid="120837"/>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0852"/>
                                        </p:tgtEl>
                                        <p:attrNameLst>
                                          <p:attrName>style.visibility</p:attrName>
                                        </p:attrNameLst>
                                      </p:cBhvr>
                                      <p:to>
                                        <p:strVal val="visible"/>
                                      </p:to>
                                    </p:set>
                                    <p:animEffect transition="in" filter="fade">
                                      <p:cBhvr>
                                        <p:cTn id="29" dur="1000"/>
                                        <p:tgtEl>
                                          <p:spTgt spid="120852"/>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0851"/>
                                        </p:tgtEl>
                                        <p:attrNameLst>
                                          <p:attrName>style.visibility</p:attrName>
                                        </p:attrNameLst>
                                      </p:cBhvr>
                                      <p:to>
                                        <p:strVal val="visible"/>
                                      </p:to>
                                    </p:set>
                                    <p:animEffect transition="in" filter="fade">
                                      <p:cBhvr>
                                        <p:cTn id="35" dur="1000"/>
                                        <p:tgtEl>
                                          <p:spTgt spid="12085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0854"/>
                                        </p:tgtEl>
                                        <p:attrNameLst>
                                          <p:attrName>style.visibility</p:attrName>
                                        </p:attrNameLst>
                                      </p:cBhvr>
                                      <p:to>
                                        <p:strVal val="visible"/>
                                      </p:to>
                                    </p:set>
                                    <p:animEffect transition="in" filter="fade">
                                      <p:cBhvr>
                                        <p:cTn id="40" dur="1000"/>
                                        <p:tgtEl>
                                          <p:spTgt spid="1208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0853"/>
                                        </p:tgtEl>
                                        <p:attrNameLst>
                                          <p:attrName>style.visibility</p:attrName>
                                        </p:attrNameLst>
                                      </p:cBhvr>
                                      <p:to>
                                        <p:strVal val="visible"/>
                                      </p:to>
                                    </p:set>
                                    <p:animEffect transition="in" filter="fade">
                                      <p:cBhvr>
                                        <p:cTn id="43" dur="1000"/>
                                        <p:tgtEl>
                                          <p:spTgt spid="12085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0857"/>
                                        </p:tgtEl>
                                        <p:attrNameLst>
                                          <p:attrName>style.visibility</p:attrName>
                                        </p:attrNameLst>
                                      </p:cBhvr>
                                      <p:to>
                                        <p:strVal val="visible"/>
                                      </p:to>
                                    </p:set>
                                    <p:animEffect transition="in" filter="fade">
                                      <p:cBhvr>
                                        <p:cTn id="48" dur="1000"/>
                                        <p:tgtEl>
                                          <p:spTgt spid="12085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0858"/>
                                        </p:tgtEl>
                                        <p:attrNameLst>
                                          <p:attrName>style.visibility</p:attrName>
                                        </p:attrNameLst>
                                      </p:cBhvr>
                                      <p:to>
                                        <p:strVal val="visible"/>
                                      </p:to>
                                    </p:set>
                                    <p:animEffect transition="in" filter="fade">
                                      <p:cBhvr>
                                        <p:cTn id="51" dur="1000"/>
                                        <p:tgtEl>
                                          <p:spTgt spid="12085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0890"/>
                                        </p:tgtEl>
                                        <p:attrNameLst>
                                          <p:attrName>style.visibility</p:attrName>
                                        </p:attrNameLst>
                                      </p:cBhvr>
                                      <p:to>
                                        <p:strVal val="visible"/>
                                      </p:to>
                                    </p:set>
                                    <p:animEffect transition="in" filter="fade">
                                      <p:cBhvr>
                                        <p:cTn id="56" dur="1000"/>
                                        <p:tgtEl>
                                          <p:spTgt spid="12089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0889"/>
                                        </p:tgtEl>
                                        <p:attrNameLst>
                                          <p:attrName>style.visibility</p:attrName>
                                        </p:attrNameLst>
                                      </p:cBhvr>
                                      <p:to>
                                        <p:strVal val="visible"/>
                                      </p:to>
                                    </p:set>
                                    <p:animEffect transition="in" filter="fade">
                                      <p:cBhvr>
                                        <p:cTn id="59" dur="1000"/>
                                        <p:tgtEl>
                                          <p:spTgt spid="12088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0860"/>
                                        </p:tgtEl>
                                        <p:attrNameLst>
                                          <p:attrName>style.visibility</p:attrName>
                                        </p:attrNameLst>
                                      </p:cBhvr>
                                      <p:to>
                                        <p:strVal val="visible"/>
                                      </p:to>
                                    </p:set>
                                    <p:animEffect transition="in" filter="fade">
                                      <p:cBhvr>
                                        <p:cTn id="64" dur="1000"/>
                                        <p:tgtEl>
                                          <p:spTgt spid="12086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0859"/>
                                        </p:tgtEl>
                                        <p:attrNameLst>
                                          <p:attrName>style.visibility</p:attrName>
                                        </p:attrNameLst>
                                      </p:cBhvr>
                                      <p:to>
                                        <p:strVal val="visible"/>
                                      </p:to>
                                    </p:set>
                                    <p:animEffect transition="in" filter="fade">
                                      <p:cBhvr>
                                        <p:cTn id="67" dur="1000"/>
                                        <p:tgtEl>
                                          <p:spTgt spid="120859"/>
                                        </p:tgtEl>
                                      </p:cBhvr>
                                    </p:animEffect>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childTnLst>
                                </p:cTn>
                              </p:par>
                              <p:par>
                                <p:cTn id="76" presetID="10" presetClass="entr" presetSubtype="0" fill="hold"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20885"/>
                                        </p:tgtEl>
                                        <p:attrNameLst>
                                          <p:attrName>style.visibility</p:attrName>
                                        </p:attrNameLst>
                                      </p:cBhvr>
                                      <p:to>
                                        <p:strVal val="visible"/>
                                      </p:to>
                                    </p:set>
                                    <p:animEffect transition="in" filter="fade">
                                      <p:cBhvr>
                                        <p:cTn id="83" dur="1000"/>
                                        <p:tgtEl>
                                          <p:spTgt spid="120885"/>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1000"/>
                                        <p:tgtEl>
                                          <p:spTgt spid="1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0884"/>
                                        </p:tgtEl>
                                        <p:attrNameLst>
                                          <p:attrName>style.visibility</p:attrName>
                                        </p:attrNameLst>
                                      </p:cBhvr>
                                      <p:to>
                                        <p:strVal val="visible"/>
                                      </p:to>
                                    </p:set>
                                    <p:animEffect transition="in" filter="fade">
                                      <p:cBhvr>
                                        <p:cTn id="89" dur="1000"/>
                                        <p:tgtEl>
                                          <p:spTgt spid="12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nimBg="1"/>
      <p:bldP spid="120837" grpId="0"/>
      <p:bldP spid="120851" grpId="0" animBg="1"/>
      <p:bldP spid="120852" grpId="0"/>
      <p:bldP spid="120853" grpId="0" animBg="1"/>
      <p:bldP spid="120854" grpId="0"/>
      <p:bldP spid="120855" grpId="0" animBg="1"/>
      <p:bldP spid="120856" grpId="0"/>
      <p:bldP spid="120857" grpId="0" animBg="1"/>
      <p:bldP spid="120858" grpId="0"/>
      <p:bldP spid="120859" grpId="0" animBg="1"/>
      <p:bldP spid="120860" grpId="0"/>
      <p:bldP spid="120884" grpId="0" animBg="1"/>
      <p:bldP spid="120885" grpId="0"/>
      <p:bldP spid="120889" grpId="0" animBg="1"/>
      <p:bldP spid="1208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had\Briefcase\SDL Threat Modeling\Logo\SDL Process Template Logo h cl.png">
            <a:hlinkClick r:id="rId2"/>
          </p:cNvPr>
          <p:cNvPicPr/>
          <p:nvPr/>
        </p:nvPicPr>
        <p:blipFill>
          <a:blip r:embed="rId3" cstate="print"/>
          <a:stretch>
            <a:fillRect/>
          </a:stretch>
        </p:blipFill>
        <p:spPr bwMode="auto">
          <a:xfrm>
            <a:off x="2819400" y="685800"/>
            <a:ext cx="5841062" cy="109728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752600" y="1981200"/>
            <a:ext cx="6083498" cy="4876800"/>
          </a:xfrm>
          <a:prstGeom prst="rect">
            <a:avLst/>
          </a:prstGeom>
          <a:noFill/>
          <a:ln w="9525">
            <a:noFill/>
            <a:miter lim="800000"/>
            <a:headEnd/>
            <a:tailEnd/>
          </a:ln>
        </p:spPr>
      </p:pic>
      <p:sp>
        <p:nvSpPr>
          <p:cNvPr id="3" name="Content Placeholder 2"/>
          <p:cNvSpPr>
            <a:spLocks noGrp="1"/>
          </p:cNvSpPr>
          <p:nvPr>
            <p:ph idx="1"/>
          </p:nvPr>
        </p:nvSpPr>
        <p:spPr>
          <a:xfrm>
            <a:off x="3352800" y="2743200"/>
            <a:ext cx="4495800" cy="3717925"/>
          </a:xfrm>
        </p:spPr>
        <p:txBody>
          <a:bodyPr/>
          <a:lstStyle/>
          <a:p>
            <a:pPr algn="r">
              <a:buNone/>
            </a:pPr>
            <a:r>
              <a:rPr lang="en-US" sz="2000" u="sng" dirty="0" smtClean="0">
                <a:hlinkClick r:id="rId2"/>
              </a:rPr>
              <a:t>http://www.microsoft.com/sdl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S-SDL</a:t>
            </a:r>
            <a:endParaRPr lang="es-US" dirty="0"/>
          </a:p>
        </p:txBody>
      </p:sp>
      <p:pic>
        <p:nvPicPr>
          <p:cNvPr id="54276" name="Picture 4" descr="http://blogs.msdn.com/blogfiles/bharry/WindowsLiveWriter/TheMicrosoftSDLProcessTemplateMakingSecu_7A31/image_2.png"/>
          <p:cNvPicPr>
            <a:picLocks noChangeAspect="1" noChangeArrowheads="1"/>
          </p:cNvPicPr>
          <p:nvPr/>
        </p:nvPicPr>
        <p:blipFill>
          <a:blip r:embed="rId3" cstate="print"/>
          <a:srcRect/>
          <a:stretch>
            <a:fillRect/>
          </a:stretch>
        </p:blipFill>
        <p:spPr bwMode="auto">
          <a:xfrm>
            <a:off x="1524000" y="2286000"/>
            <a:ext cx="5981700" cy="4276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linds(horizontal)">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4276"/>
                                        </p:tgtEl>
                                      </p:cBhvr>
                                    </p:animEffect>
                                    <p:set>
                                      <p:cBhvr>
                                        <p:cTn id="12" dur="1" fill="hold">
                                          <p:stCondLst>
                                            <p:cond delay="499"/>
                                          </p:stCondLst>
                                        </p:cTn>
                                        <p:tgtEl>
                                          <p:spTgt spid="542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57400" y="838200"/>
            <a:ext cx="4800600" cy="792163"/>
          </a:xfrm>
        </p:spPr>
        <p:txBody>
          <a:bodyPr/>
          <a:lstStyle/>
          <a:p>
            <a:r>
              <a:rPr lang="en-US" dirty="0" smtClean="0"/>
              <a:t>Agenda</a:t>
            </a:r>
            <a:endParaRPr lang="en-US" dirty="0"/>
          </a:p>
        </p:txBody>
      </p:sp>
      <p:sp>
        <p:nvSpPr>
          <p:cNvPr id="17411" name="Rectangle 3"/>
          <p:cNvSpPr>
            <a:spLocks noGrp="1" noChangeArrowheads="1"/>
          </p:cNvSpPr>
          <p:nvPr>
            <p:ph type="body" idx="1"/>
          </p:nvPr>
        </p:nvSpPr>
        <p:spPr>
          <a:xfrm>
            <a:off x="1143000" y="2209800"/>
            <a:ext cx="6705600" cy="4648200"/>
          </a:xfrm>
        </p:spPr>
        <p:txBody>
          <a:bodyPr/>
          <a:lstStyle/>
          <a:p>
            <a:pPr>
              <a:lnSpc>
                <a:spcPct val="80000"/>
              </a:lnSpc>
            </a:pPr>
            <a:r>
              <a:rPr lang="en-US" altLang="ko-KR" sz="1800" dirty="0" smtClean="0">
                <a:latin typeface="Verdana" pitchFamily="34" charset="0"/>
                <a:ea typeface="굴림" charset="-127"/>
              </a:rPr>
              <a:t>What is the SDLC?</a:t>
            </a:r>
          </a:p>
          <a:p>
            <a:pPr lvl="1">
              <a:lnSpc>
                <a:spcPct val="80000"/>
              </a:lnSpc>
            </a:pPr>
            <a:r>
              <a:rPr lang="en-US" altLang="ko-KR" sz="1400" dirty="0" smtClean="0">
                <a:latin typeface="Verdana" pitchFamily="34" charset="0"/>
                <a:ea typeface="굴림" charset="-127"/>
              </a:rPr>
              <a:t>In the beginning </a:t>
            </a:r>
          </a:p>
          <a:p>
            <a:pPr lvl="1">
              <a:lnSpc>
                <a:spcPct val="80000"/>
              </a:lnSpc>
            </a:pPr>
            <a:r>
              <a:rPr lang="en-US" altLang="ko-KR" sz="1400" dirty="0" smtClean="0">
                <a:latin typeface="Verdana" pitchFamily="34" charset="0"/>
                <a:ea typeface="굴림" charset="-127"/>
              </a:rPr>
              <a:t>Waterfall to Agile Methodologies</a:t>
            </a:r>
          </a:p>
          <a:p>
            <a:pPr lvl="1">
              <a:lnSpc>
                <a:spcPct val="80000"/>
              </a:lnSpc>
            </a:pPr>
            <a:r>
              <a:rPr lang="en-US" altLang="ko-KR" sz="1400" dirty="0" smtClean="0">
                <a:latin typeface="Verdana" pitchFamily="34" charset="0"/>
                <a:ea typeface="굴림" charset="-127"/>
              </a:rPr>
              <a:t>Scrum</a:t>
            </a:r>
          </a:p>
          <a:p>
            <a:pPr lvl="1">
              <a:lnSpc>
                <a:spcPct val="80000"/>
              </a:lnSpc>
            </a:pPr>
            <a:r>
              <a:rPr lang="en-US" altLang="ko-KR" sz="1400" dirty="0" smtClean="0">
                <a:latin typeface="Verdana" pitchFamily="34" charset="0"/>
                <a:ea typeface="굴림" charset="-127"/>
              </a:rPr>
              <a:t>Roles (Security)</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dirty="0" smtClean="0">
                <a:latin typeface="Verdana" pitchFamily="34" charset="0"/>
                <a:ea typeface="굴림" charset="-127"/>
              </a:rPr>
              <a:t>Security Development Lifecycle</a:t>
            </a:r>
          </a:p>
          <a:p>
            <a:pPr lvl="1">
              <a:lnSpc>
                <a:spcPct val="80000"/>
              </a:lnSpc>
            </a:pPr>
            <a:r>
              <a:rPr lang="en-US" altLang="ko-KR" sz="1400" dirty="0" smtClean="0">
                <a:latin typeface="Verdana" pitchFamily="34" charset="0"/>
                <a:ea typeface="굴림" charset="-127"/>
              </a:rPr>
              <a:t>Microsoft SDL </a:t>
            </a:r>
          </a:p>
          <a:p>
            <a:pPr lvl="1">
              <a:lnSpc>
                <a:spcPct val="80000"/>
              </a:lnSpc>
            </a:pPr>
            <a:r>
              <a:rPr lang="en-US" altLang="ko-KR" sz="1400" dirty="0" smtClean="0">
                <a:latin typeface="Verdana" pitchFamily="34" charset="0"/>
                <a:ea typeface="굴림" charset="-127"/>
              </a:rPr>
              <a:t>Phases to incorporate</a:t>
            </a:r>
          </a:p>
          <a:p>
            <a:pPr lvl="1">
              <a:lnSpc>
                <a:spcPct val="80000"/>
              </a:lnSpc>
            </a:pPr>
            <a:r>
              <a:rPr lang="en-US" altLang="ko-KR" sz="1400" dirty="0" smtClean="0">
                <a:latin typeface="Verdana" pitchFamily="34" charset="0"/>
                <a:ea typeface="굴림" charset="-127"/>
              </a:rPr>
              <a:t>How are the software giants doing?</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dirty="0" smtClean="0">
                <a:latin typeface="Verdana" pitchFamily="34" charset="0"/>
                <a:ea typeface="굴림" charset="-127"/>
              </a:rPr>
              <a:t>Threat Models</a:t>
            </a:r>
          </a:p>
          <a:p>
            <a:pPr lvl="1">
              <a:lnSpc>
                <a:spcPct val="80000"/>
              </a:lnSpc>
            </a:pPr>
            <a:r>
              <a:rPr lang="en-US" altLang="ko-KR" sz="1400" dirty="0" smtClean="0">
                <a:latin typeface="Verdana" pitchFamily="34" charset="0"/>
                <a:ea typeface="굴림" charset="-127"/>
              </a:rPr>
              <a:t>What is STRIDE?</a:t>
            </a:r>
          </a:p>
          <a:p>
            <a:pPr lvl="1">
              <a:lnSpc>
                <a:spcPct val="80000"/>
              </a:lnSpc>
            </a:pPr>
            <a:r>
              <a:rPr lang="en-US" altLang="ko-KR" sz="1400" dirty="0" smtClean="0">
                <a:latin typeface="Verdana" pitchFamily="34" charset="0"/>
                <a:ea typeface="굴림" charset="-127"/>
              </a:rPr>
              <a:t>What is DREAD?</a:t>
            </a:r>
          </a:p>
          <a:p>
            <a:pPr lvl="1">
              <a:lnSpc>
                <a:spcPct val="80000"/>
              </a:lnSpc>
            </a:pPr>
            <a:r>
              <a:rPr lang="en-US" altLang="ko-KR" sz="1400" dirty="0" smtClean="0">
                <a:latin typeface="Verdana" pitchFamily="34" charset="0"/>
                <a:ea typeface="굴림" charset="-127"/>
              </a:rPr>
              <a:t>Microsoft</a:t>
            </a:r>
            <a:r>
              <a:rPr lang="en-US" altLang="ko-KR" sz="14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Application Threat Modeling</a:t>
            </a:r>
            <a:br>
              <a:rPr lang="en-US" sz="1400" dirty="0" smtClean="0">
                <a:latin typeface="Verdana" pitchFamily="34" charset="0"/>
                <a:ea typeface="Verdana" pitchFamily="34" charset="0"/>
                <a:cs typeface="Verdana" pitchFamily="34" charset="0"/>
              </a:rPr>
            </a:br>
            <a:endParaRPr lang="en-US" altLang="ko-KR" sz="1400" dirty="0" smtClean="0">
              <a:latin typeface="Verdana" pitchFamily="34" charset="0"/>
              <a:ea typeface="Verdana" pitchFamily="34" charset="0"/>
              <a:cs typeface="Verdana" pitchFamily="34" charset="0"/>
            </a:endParaRPr>
          </a:p>
          <a:p>
            <a:pPr>
              <a:lnSpc>
                <a:spcPct val="80000"/>
              </a:lnSpc>
            </a:pPr>
            <a:r>
              <a:rPr lang="en-US" altLang="ko-KR" sz="1800" dirty="0" smtClean="0">
                <a:latin typeface="Verdana" pitchFamily="34" charset="0"/>
                <a:ea typeface="굴림" charset="-127"/>
              </a:rPr>
              <a:t>How to justify?</a:t>
            </a:r>
          </a:p>
          <a:p>
            <a:pPr lvl="1">
              <a:lnSpc>
                <a:spcPct val="80000"/>
              </a:lnSpc>
            </a:pPr>
            <a:r>
              <a:rPr lang="en-US" sz="1400" dirty="0" smtClean="0">
                <a:latin typeface="Verdana" pitchFamily="34" charset="0"/>
                <a:ea typeface="굴림" charset="-127"/>
              </a:rPr>
              <a:t>Statement</a:t>
            </a:r>
          </a:p>
          <a:p>
            <a:pPr lvl="1">
              <a:lnSpc>
                <a:spcPct val="80000"/>
              </a:lnSpc>
            </a:pPr>
            <a:r>
              <a:rPr lang="en-US" sz="1400" dirty="0" smtClean="0">
                <a:latin typeface="Verdana" pitchFamily="34" charset="0"/>
                <a:ea typeface="굴림" charset="-127"/>
              </a:rPr>
              <a:t>Economic Impact</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S-SDL</a:t>
            </a:r>
            <a:endParaRPr lang="es-US" dirty="0"/>
          </a:p>
        </p:txBody>
      </p:sp>
      <p:pic>
        <p:nvPicPr>
          <p:cNvPr id="57346" name="Picture 2" descr="http://blogs.msdn.com/blogfiles/bharry/WindowsLiveWriter/TheMicrosoftSDLProcessTemplateMakingSecu_7A31/image_4.png"/>
          <p:cNvPicPr>
            <a:picLocks noChangeAspect="1" noChangeArrowheads="1"/>
          </p:cNvPicPr>
          <p:nvPr/>
        </p:nvPicPr>
        <p:blipFill>
          <a:blip r:embed="rId3" cstate="print"/>
          <a:srcRect/>
          <a:stretch>
            <a:fillRect/>
          </a:stretch>
        </p:blipFill>
        <p:spPr bwMode="auto">
          <a:xfrm>
            <a:off x="1371600" y="2286000"/>
            <a:ext cx="5981700"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linds(horizontal)">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7346"/>
                                        </p:tgtEl>
                                      </p:cBhvr>
                                    </p:animEffect>
                                    <p:set>
                                      <p:cBhvr>
                                        <p:cTn id="12" dur="1" fill="hold">
                                          <p:stCondLst>
                                            <p:cond delay="499"/>
                                          </p:stCondLst>
                                        </p:cTn>
                                        <p:tgtEl>
                                          <p:spTgt spid="573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S-SDL</a:t>
            </a:r>
            <a:endParaRPr lang="es-US" dirty="0"/>
          </a:p>
        </p:txBody>
      </p:sp>
      <p:pic>
        <p:nvPicPr>
          <p:cNvPr id="60418" name="Picture 2" descr="http://blogs.msdn.com/blogfiles/bharry/WindowsLiveWriter/TheMicrosoftSDLProcessTemplateMakingSecu_7A31/image_16.png"/>
          <p:cNvPicPr>
            <a:picLocks noChangeAspect="1" noChangeArrowheads="1"/>
          </p:cNvPicPr>
          <p:nvPr/>
        </p:nvPicPr>
        <p:blipFill>
          <a:blip r:embed="rId3" cstate="print"/>
          <a:srcRect/>
          <a:stretch>
            <a:fillRect/>
          </a:stretch>
        </p:blipFill>
        <p:spPr bwMode="auto">
          <a:xfrm>
            <a:off x="1371600" y="2209800"/>
            <a:ext cx="6096000"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linds(horizontal)">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0418"/>
                                        </p:tgtEl>
                                      </p:cBhvr>
                                    </p:animEffect>
                                    <p:set>
                                      <p:cBhvr>
                                        <p:cTn id="12" dur="1" fill="hold">
                                          <p:stCondLst>
                                            <p:cond delay="499"/>
                                          </p:stCondLst>
                                        </p:cTn>
                                        <p:tgtEl>
                                          <p:spTgt spid="604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S-SDL</a:t>
            </a:r>
            <a:endParaRPr lang="es-US" dirty="0"/>
          </a:p>
        </p:txBody>
      </p:sp>
      <p:pic>
        <p:nvPicPr>
          <p:cNvPr id="62466" name="Picture 2" descr="http://blogs.msdn.com/blogfiles/bharry/WindowsLiveWriter/TheMicrosoftSDLProcessTemplateMakingSecu_7A31/image_10.png"/>
          <p:cNvPicPr>
            <a:picLocks noChangeAspect="1" noChangeArrowheads="1"/>
          </p:cNvPicPr>
          <p:nvPr/>
        </p:nvPicPr>
        <p:blipFill>
          <a:blip r:embed="rId3" cstate="print"/>
          <a:srcRect/>
          <a:stretch>
            <a:fillRect/>
          </a:stretch>
        </p:blipFill>
        <p:spPr bwMode="auto">
          <a:xfrm>
            <a:off x="1371600" y="2286000"/>
            <a:ext cx="5981700" cy="4276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2466"/>
                                        </p:tgtEl>
                                      </p:cBhvr>
                                    </p:animEffect>
                                    <p:set>
                                      <p:cBhvr>
                                        <p:cTn id="12" dur="1" fill="hold">
                                          <p:stCondLst>
                                            <p:cond delay="499"/>
                                          </p:stCondLst>
                                        </p:cTn>
                                        <p:tgtEl>
                                          <p:spTgt spid="624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S-SDL</a:t>
            </a:r>
            <a:endParaRPr lang="es-US" dirty="0"/>
          </a:p>
        </p:txBody>
      </p:sp>
      <p:pic>
        <p:nvPicPr>
          <p:cNvPr id="64514" name="Picture 2" descr="http://blogs.msdn.com/blogfiles/bharry/WindowsLiveWriter/TheMicrosoftSDLProcessTemplateMakingSecu_7A31/image_12.png"/>
          <p:cNvPicPr>
            <a:picLocks noChangeAspect="1" noChangeArrowheads="1"/>
          </p:cNvPicPr>
          <p:nvPr/>
        </p:nvPicPr>
        <p:blipFill>
          <a:blip r:embed="rId3" cstate="print"/>
          <a:srcRect/>
          <a:stretch>
            <a:fillRect/>
          </a:stretch>
        </p:blipFill>
        <p:spPr bwMode="auto">
          <a:xfrm>
            <a:off x="1295400" y="2286000"/>
            <a:ext cx="5981700" cy="4352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4514"/>
                                        </p:tgtEl>
                                      </p:cBhvr>
                                    </p:animEffect>
                                    <p:set>
                                      <p:cBhvr>
                                        <p:cTn id="12" dur="1" fill="hold">
                                          <p:stCondLst>
                                            <p:cond delay="499"/>
                                          </p:stCondLst>
                                        </p:cTn>
                                        <p:tgtEl>
                                          <p:spTgt spid="645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S-SDL</a:t>
            </a:r>
            <a:endParaRPr lang="es-US" dirty="0"/>
          </a:p>
        </p:txBody>
      </p:sp>
      <p:pic>
        <p:nvPicPr>
          <p:cNvPr id="66562" name="Picture 2" descr="http://blogs.msdn.com/blogfiles/bharry/WindowsLiveWriter/TheMicrosoftSDLProcessTemplateMakingSecu_7A31/image_14.png"/>
          <p:cNvPicPr>
            <a:picLocks noChangeAspect="1" noChangeArrowheads="1"/>
          </p:cNvPicPr>
          <p:nvPr/>
        </p:nvPicPr>
        <p:blipFill>
          <a:blip r:embed="rId3" cstate="print"/>
          <a:srcRect/>
          <a:stretch>
            <a:fillRect/>
          </a:stretch>
        </p:blipFill>
        <p:spPr bwMode="auto">
          <a:xfrm>
            <a:off x="1447800" y="2286000"/>
            <a:ext cx="5981700" cy="4333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linds(horizontal)">
                                      <p:cBhvr>
                                        <p:cTn id="7" dur="5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6562"/>
                                        </p:tgtEl>
                                      </p:cBhvr>
                                    </p:animEffect>
                                    <p:set>
                                      <p:cBhvr>
                                        <p:cTn id="12" dur="1" fill="hold">
                                          <p:stCondLst>
                                            <p:cond delay="499"/>
                                          </p:stCondLst>
                                        </p:cTn>
                                        <p:tgtEl>
                                          <p:spTgt spid="66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added for SDL</a:t>
            </a:r>
            <a:endParaRPr lang="en-US" dirty="0"/>
          </a:p>
        </p:txBody>
      </p:sp>
      <p:sp>
        <p:nvSpPr>
          <p:cNvPr id="3" name="Content Placeholder 2"/>
          <p:cNvSpPr>
            <a:spLocks noGrp="1"/>
          </p:cNvSpPr>
          <p:nvPr>
            <p:ph idx="1"/>
          </p:nvPr>
        </p:nvSpPr>
        <p:spPr>
          <a:xfrm>
            <a:off x="228600" y="2057400"/>
            <a:ext cx="8686800" cy="4648200"/>
          </a:xfrm>
        </p:spPr>
        <p:txBody>
          <a:bodyPr/>
          <a:lstStyle/>
          <a:p>
            <a:r>
              <a:rPr lang="en-US" sz="2400" dirty="0" smtClean="0"/>
              <a:t>Once it's been determined that a vulnerability has a high level of exploitability, the respective </a:t>
            </a:r>
            <a:r>
              <a:rPr lang="en-US" sz="2400" u="sng" dirty="0" smtClean="0"/>
              <a:t>mitigation strategies </a:t>
            </a:r>
            <a:r>
              <a:rPr lang="en-US" sz="2400" dirty="0" smtClean="0"/>
              <a:t>need to be evaluated and implemented.</a:t>
            </a:r>
          </a:p>
          <a:p>
            <a:r>
              <a:rPr lang="en-US" sz="2400" dirty="0" smtClean="0"/>
              <a:t>Secure deployment of the application - means that the software is </a:t>
            </a:r>
            <a:r>
              <a:rPr lang="en-US" sz="2400" u="sng" dirty="0" smtClean="0"/>
              <a:t>installed with secure defaults</a:t>
            </a:r>
            <a:r>
              <a:rPr lang="en-US" sz="2400" dirty="0" smtClean="0"/>
              <a:t>. File permissions &amp; secure settings of the application's configuration are used.</a:t>
            </a:r>
          </a:p>
          <a:p>
            <a:r>
              <a:rPr lang="en-US" sz="2400" dirty="0" smtClean="0"/>
              <a:t>After the software has been deployed securely, its security needs to be maintained throughout its existence. An all-encompassing </a:t>
            </a:r>
            <a:r>
              <a:rPr lang="en-US" sz="2400" u="sng" dirty="0" smtClean="0"/>
              <a:t>software patch management process </a:t>
            </a:r>
            <a:r>
              <a:rPr lang="en-US" sz="2400" dirty="0" smtClean="0"/>
              <a:t>needs to be in place. Emerging threats need to be evaluated, and vulnerabilities need to be prioritized and managed.</a:t>
            </a:r>
          </a:p>
          <a:p>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057400" y="914400"/>
            <a:ext cx="6934200" cy="715963"/>
          </a:xfrm>
          <a:effectLst>
            <a:outerShdw dist="35921" dir="2700000" algn="ctr" rotWithShape="0">
              <a:schemeClr val="bg1"/>
            </a:outerShdw>
          </a:effectLst>
        </p:spPr>
        <p:txBody>
          <a:bodyPr/>
          <a:lstStyle/>
          <a:p>
            <a:pPr algn="l"/>
            <a:r>
              <a:rPr lang="en-US" sz="4000" dirty="0" smtClean="0">
                <a:effectLst>
                  <a:outerShdw blurRad="38100" dist="38100" dir="2700000" algn="tl">
                    <a:srgbClr val="000000">
                      <a:alpha val="43137"/>
                    </a:srgbClr>
                  </a:outerShdw>
                </a:effectLst>
              </a:rPr>
              <a:t>Software Giants on SDL</a:t>
            </a:r>
            <a:endParaRPr lang="en-US" sz="4000" dirty="0">
              <a:effectLst>
                <a:outerShdw blurRad="38100" dist="38100" dir="2700000" algn="tl">
                  <a:srgbClr val="000000">
                    <a:alpha val="43137"/>
                  </a:srgbClr>
                </a:outerShdw>
              </a:effectLst>
            </a:endParaRPr>
          </a:p>
        </p:txBody>
      </p:sp>
      <p:sp>
        <p:nvSpPr>
          <p:cNvPr id="60419" name="Rectangle 3"/>
          <p:cNvSpPr>
            <a:spLocks noGrp="1" noChangeArrowheads="1"/>
          </p:cNvSpPr>
          <p:nvPr>
            <p:ph type="body" idx="1"/>
          </p:nvPr>
        </p:nvSpPr>
        <p:spPr>
          <a:xfrm>
            <a:off x="304800" y="2514600"/>
            <a:ext cx="8534400" cy="4191000"/>
          </a:xfrm>
        </p:spPr>
        <p:txBody>
          <a:bodyPr/>
          <a:lstStyle/>
          <a:p>
            <a:r>
              <a:rPr lang="en-US" sz="2000" dirty="0" smtClean="0"/>
              <a:t> </a:t>
            </a:r>
            <a:r>
              <a:rPr lang="en-US" sz="2000" b="1" dirty="0" smtClean="0"/>
              <a:t>Major software makers fail security transparency test (</a:t>
            </a:r>
            <a:r>
              <a:rPr lang="en-US" sz="2000" dirty="0" smtClean="0">
                <a:solidFill>
                  <a:srgbClr val="FF0000"/>
                </a:solidFill>
              </a:rPr>
              <a:t>                          </a:t>
            </a:r>
            <a:r>
              <a:rPr lang="en-US" sz="2000" dirty="0" smtClean="0"/>
              <a:t>)</a:t>
            </a:r>
          </a:p>
          <a:p>
            <a:r>
              <a:rPr lang="en-US" sz="1600" kern="1200" dirty="0" smtClean="0">
                <a:latin typeface="Arial" charset="0"/>
              </a:rPr>
              <a:t>In March, we threw down the gauntlet and </a:t>
            </a:r>
            <a:r>
              <a:rPr lang="en-US" sz="1600" kern="1200" dirty="0" smtClean="0">
                <a:latin typeface="Arial" charset="0"/>
                <a:hlinkClick r:id="rId3"/>
              </a:rPr>
              <a:t>challenged</a:t>
            </a:r>
            <a:r>
              <a:rPr lang="en-US" sz="1600" kern="1200" dirty="0" smtClean="0">
                <a:latin typeface="Arial" charset="0"/>
              </a:rPr>
              <a:t> leading software companies and organizations to show us what they are doing to write secure software. </a:t>
            </a:r>
            <a:r>
              <a:rPr lang="en-US" sz="1600" b="1" kern="1200" dirty="0" smtClean="0">
                <a:solidFill>
                  <a:srgbClr val="FF0000"/>
                </a:solidFill>
                <a:latin typeface="Arial" charset="0"/>
              </a:rPr>
              <a:t>Not one </a:t>
            </a:r>
            <a:r>
              <a:rPr lang="en-US" sz="1600" kern="1200" dirty="0" smtClean="0">
                <a:latin typeface="Arial" charset="0"/>
              </a:rPr>
              <a:t>of the 23 companies and organizations that we listed responded, and in a follow-up in April, </a:t>
            </a:r>
            <a:r>
              <a:rPr lang="en-US" sz="1600" kern="1200" dirty="0" smtClean="0">
                <a:solidFill>
                  <a:srgbClr val="FF0000"/>
                </a:solidFill>
                <a:latin typeface="Arial" charset="0"/>
              </a:rPr>
              <a:t>only four </a:t>
            </a:r>
            <a:r>
              <a:rPr lang="en-US" sz="1600" kern="1200" dirty="0" smtClean="0">
                <a:latin typeface="Arial" charset="0"/>
              </a:rPr>
              <a:t>provided us with answers.</a:t>
            </a:r>
          </a:p>
          <a:p>
            <a:endParaRPr lang="en-US" sz="1600" kern="1200" dirty="0" smtClean="0">
              <a:latin typeface="Arial" charset="0"/>
            </a:endParaRPr>
          </a:p>
          <a:p>
            <a:r>
              <a:rPr lang="en-US" sz="1600" kern="1200" dirty="0" smtClean="0">
                <a:latin typeface="Arial" charset="0"/>
              </a:rPr>
              <a:t>Adobe, Amazon.com, the Apache Software Foundation, Apple, </a:t>
            </a:r>
            <a:r>
              <a:rPr lang="en-US" sz="1600" kern="1200" dirty="0" err="1" smtClean="0">
                <a:latin typeface="Arial" charset="0"/>
              </a:rPr>
              <a:t>CollabNet</a:t>
            </a:r>
            <a:r>
              <a:rPr lang="en-US" sz="1600" kern="1200" dirty="0" smtClean="0">
                <a:latin typeface="Arial" charset="0"/>
              </a:rPr>
              <a:t>, the Eclipse Foundation, the Free Software Foundation, IBM, Intel, the Linux Foundation, Oracle, Red Hat, Software AG, Sun Microsystems, Sybase, VMware and Yahoo did not respond to our inquiry. </a:t>
            </a:r>
          </a:p>
          <a:p>
            <a:r>
              <a:rPr lang="en-US" sz="1600" kern="1200" dirty="0" smtClean="0">
                <a:latin typeface="Arial" charset="0"/>
              </a:rPr>
              <a:t>Nokia and Salesforce.com acknowledged the request but were unable to provide comment by deadline. </a:t>
            </a:r>
          </a:p>
          <a:p>
            <a:r>
              <a:rPr lang="en-US" sz="1600" kern="1200" dirty="0" smtClean="0">
                <a:latin typeface="Arial" charset="0"/>
              </a:rPr>
              <a:t>Google, Hewlett-Packard, Novell, TIBCO have published to the web </a:t>
            </a:r>
            <a:br>
              <a:rPr lang="en-US" sz="1600" kern="1200" dirty="0" smtClean="0">
                <a:latin typeface="Arial" charset="0"/>
              </a:rPr>
            </a:br>
            <a:endParaRPr lang="en-US" sz="1600" dirty="0" smtClean="0"/>
          </a:p>
          <a:p>
            <a:r>
              <a:rPr lang="en-US" sz="1600" dirty="0" smtClean="0"/>
              <a:t>Are </a:t>
            </a:r>
            <a:r>
              <a:rPr lang="en-US" sz="1600" kern="1200" dirty="0" smtClean="0">
                <a:latin typeface="Arial" charset="0"/>
              </a:rPr>
              <a:t>those companies practicing security by obscurity?</a:t>
            </a:r>
            <a:endParaRPr lang="en-US" sz="1600" dirty="0" smtClean="0"/>
          </a:p>
        </p:txBody>
      </p:sp>
      <p:sp>
        <p:nvSpPr>
          <p:cNvPr id="4" name="Rectangle 3"/>
          <p:cNvSpPr txBox="1">
            <a:spLocks noChangeArrowheads="1"/>
          </p:cNvSpPr>
          <p:nvPr/>
        </p:nvSpPr>
        <p:spPr bwMode="auto">
          <a:xfrm>
            <a:off x="6934200" y="251460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rgbClr val="FF0000"/>
                </a:solidFill>
                <a:effectLst/>
                <a:uLnTx/>
                <a:uFillTx/>
                <a:latin typeface="+mn-lt"/>
                <a:ea typeface="+mn-ea"/>
                <a:cs typeface="+mn-cs"/>
              </a:rPr>
              <a:t>April 24, 2009</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4" descr="SD Times Logo">
            <a:hlinkClick r:id="rId4"/>
          </p:cNvPr>
          <p:cNvPicPr/>
          <p:nvPr/>
        </p:nvPicPr>
        <p:blipFill>
          <a:blip r:embed="rId5" cstate="print"/>
          <a:srcRect/>
          <a:stretch>
            <a:fillRect/>
          </a:stretch>
        </p:blipFill>
        <p:spPr bwMode="auto">
          <a:xfrm>
            <a:off x="7239000" y="5867400"/>
            <a:ext cx="1771650"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90600"/>
            <a:ext cx="7315200" cy="715963"/>
          </a:xfrm>
        </p:spPr>
        <p:txBody>
          <a:bodyPr/>
          <a:lstStyle/>
          <a:p>
            <a:r>
              <a:rPr lang="en-US" dirty="0" smtClean="0"/>
              <a:t>Social Security Adm. Policy</a:t>
            </a:r>
            <a:endParaRPr lang="en-US" dirty="0"/>
          </a:p>
        </p:txBody>
      </p:sp>
      <p:sp>
        <p:nvSpPr>
          <p:cNvPr id="3" name="Content Placeholder 2"/>
          <p:cNvSpPr>
            <a:spLocks noGrp="1"/>
          </p:cNvSpPr>
          <p:nvPr>
            <p:ph idx="1"/>
          </p:nvPr>
        </p:nvSpPr>
        <p:spPr>
          <a:xfrm>
            <a:off x="381000" y="2209800"/>
            <a:ext cx="8534400" cy="4495800"/>
          </a:xfrm>
        </p:spPr>
        <p:txBody>
          <a:bodyPr/>
          <a:lstStyle/>
          <a:p>
            <a:r>
              <a:rPr lang="en-US" sz="2800" dirty="0" smtClean="0"/>
              <a:t>It is SSA's policy to integrate security into the systems development lifecycle reasons: </a:t>
            </a:r>
          </a:p>
          <a:p>
            <a:pPr marL="914400" lvl="1" indent="-514350">
              <a:buFont typeface="+mj-lt"/>
              <a:buAutoNum type="arabicPeriod"/>
            </a:pPr>
            <a:r>
              <a:rPr lang="en-US" sz="2400" b="1" dirty="0" smtClean="0">
                <a:solidFill>
                  <a:srgbClr val="C00000"/>
                </a:solidFill>
              </a:rPr>
              <a:t>It is more effective </a:t>
            </a:r>
            <a:r>
              <a:rPr lang="en-US" sz="2400" b="1" dirty="0" smtClean="0"/>
              <a:t>-</a:t>
            </a:r>
            <a:r>
              <a:rPr lang="en-US" sz="2400" dirty="0" smtClean="0"/>
              <a:t> easier to achieve when security issues are considered as a part of a routine development process</a:t>
            </a:r>
          </a:p>
          <a:p>
            <a:pPr marL="914400" lvl="1" indent="-514350">
              <a:buFont typeface="+mj-lt"/>
              <a:buAutoNum type="arabicPeriod"/>
            </a:pPr>
            <a:r>
              <a:rPr lang="en-US" sz="2400" b="1" dirty="0" smtClean="0">
                <a:solidFill>
                  <a:srgbClr val="C00000"/>
                </a:solidFill>
              </a:rPr>
              <a:t>It is less expensive </a:t>
            </a:r>
            <a:r>
              <a:rPr lang="en-US" sz="2400" b="1" dirty="0" smtClean="0"/>
              <a:t>-</a:t>
            </a:r>
            <a:r>
              <a:rPr lang="en-US" sz="2400" dirty="0" smtClean="0"/>
              <a:t>  To retrofit security is generally more expensive than to integrate it into an application.</a:t>
            </a:r>
          </a:p>
          <a:p>
            <a:pPr marL="914400" lvl="1" indent="-514350">
              <a:buFont typeface="+mj-lt"/>
              <a:buAutoNum type="arabicPeriod"/>
            </a:pPr>
            <a:r>
              <a:rPr lang="en-US" sz="2400" b="1" dirty="0" smtClean="0">
                <a:solidFill>
                  <a:srgbClr val="C00000"/>
                </a:solidFill>
              </a:rPr>
              <a:t>It is less obtrusive </a:t>
            </a:r>
            <a:r>
              <a:rPr lang="en-US" sz="2400" b="1" dirty="0" smtClean="0"/>
              <a:t>-</a:t>
            </a:r>
            <a:r>
              <a:rPr lang="en-US" sz="2400" dirty="0" smtClean="0"/>
              <a:t> When security safeguards are integral to a system, they are usually easier to use and less visible to the user.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1066800" y="2057400"/>
            <a:ext cx="7038975" cy="4229100"/>
          </a:xfrm>
          <a:prstGeom prst="rect">
            <a:avLst/>
          </a:prstGeom>
          <a:noFill/>
          <a:ln w="9525">
            <a:noFill/>
            <a:miter lim="800000"/>
            <a:headEnd/>
            <a:tailEnd/>
          </a:ln>
        </p:spPr>
      </p:pic>
      <p:pic>
        <p:nvPicPr>
          <p:cNvPr id="5" name="Picture 4" descr="safecode_logo2.jpg">
            <a:hlinkClick r:id="rId4"/>
          </p:cNvPr>
          <p:cNvPicPr>
            <a:picLocks noChangeAspect="1"/>
          </p:cNvPicPr>
          <p:nvPr/>
        </p:nvPicPr>
        <p:blipFill>
          <a:blip r:embed="rId5" cstate="print"/>
          <a:stretch>
            <a:fillRect/>
          </a:stretch>
        </p:blipFill>
        <p:spPr>
          <a:xfrm>
            <a:off x="3505200" y="762000"/>
            <a:ext cx="2971800" cy="809625"/>
          </a:xfrm>
          <a:prstGeom prst="rect">
            <a:avLst/>
          </a:prstGeom>
        </p:spPr>
      </p:pic>
      <p:sp>
        <p:nvSpPr>
          <p:cNvPr id="6" name="TextBox 5"/>
          <p:cNvSpPr txBox="1"/>
          <p:nvPr/>
        </p:nvSpPr>
        <p:spPr>
          <a:xfrm>
            <a:off x="0" y="6248400"/>
            <a:ext cx="9144000" cy="400110"/>
          </a:xfrm>
          <a:prstGeom prst="rect">
            <a:avLst/>
          </a:prstGeom>
          <a:noFill/>
        </p:spPr>
        <p:txBody>
          <a:bodyPr wrap="square" rtlCol="0">
            <a:spAutoFit/>
          </a:bodyPr>
          <a:lstStyle/>
          <a:p>
            <a:r>
              <a:rPr lang="en-US" sz="2000" i="1" dirty="0" smtClean="0">
                <a:solidFill>
                  <a:srgbClr val="35759D"/>
                </a:solidFill>
              </a:rPr>
              <a:t>Members: EMC, Juniper Networks, Microsoft, SAP, Symantec, Nokia  </a:t>
            </a:r>
            <a:endParaRPr lang="es-US" sz="2000" i="1" dirty="0">
              <a:solidFill>
                <a:srgbClr val="35759D"/>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7"/>
          <p:cNvSpPr>
            <a:spLocks noChangeArrowheads="1"/>
          </p:cNvSpPr>
          <p:nvPr/>
        </p:nvSpPr>
        <p:spPr bwMode="auto">
          <a:xfrm>
            <a:off x="381000" y="2009774"/>
            <a:ext cx="8382000" cy="4848226"/>
          </a:xfrm>
          <a:prstGeom prst="rect">
            <a:avLst/>
          </a:prstGeom>
          <a:no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aphicFrame>
        <p:nvGraphicFramePr>
          <p:cNvPr id="15" name="Chart 14"/>
          <p:cNvGraphicFramePr/>
          <p:nvPr/>
        </p:nvGraphicFramePr>
        <p:xfrm>
          <a:off x="381000" y="1625599"/>
          <a:ext cx="8382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ight Brace 15"/>
          <p:cNvSpPr/>
          <p:nvPr/>
        </p:nvSpPr>
        <p:spPr>
          <a:xfrm rot="5400000">
            <a:off x="2017964" y="5436267"/>
            <a:ext cx="216568" cy="1179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effectLst>
                <a:outerShdw blurRad="38100" dist="38100" dir="2700000" algn="tl">
                  <a:srgbClr val="000000">
                    <a:alpha val="43137"/>
                  </a:srgbClr>
                </a:outerShdw>
              </a:effectLst>
            </a:endParaRPr>
          </a:p>
        </p:txBody>
      </p:sp>
      <p:sp>
        <p:nvSpPr>
          <p:cNvPr id="17" name="TextBox 16"/>
          <p:cNvSpPr txBox="1"/>
          <p:nvPr/>
        </p:nvSpPr>
        <p:spPr>
          <a:xfrm>
            <a:off x="1011324" y="5643145"/>
            <a:ext cx="1098378" cy="307777"/>
          </a:xfrm>
          <a:prstGeom prst="rect">
            <a:avLst/>
          </a:prstGeom>
          <a:noFill/>
        </p:spPr>
        <p:txBody>
          <a:bodyPr wrap="none" rtlCol="0">
            <a:spAutoFit/>
          </a:bodyPr>
          <a:lstStyle/>
          <a:p>
            <a:r>
              <a:rPr lang="en-US" sz="1400" b="1" i="1" dirty="0" smtClean="0">
                <a:solidFill>
                  <a:schemeClr val="accent1"/>
                </a:solidFill>
                <a:effectLst>
                  <a:outerShdw blurRad="38100" dist="38100" dir="2700000" algn="tl">
                    <a:srgbClr val="000000">
                      <a:alpha val="43137"/>
                    </a:srgbClr>
                  </a:outerShdw>
                </a:effectLst>
                <a:latin typeface="+mn-lt"/>
              </a:rPr>
              <a:t>Before SDL</a:t>
            </a:r>
            <a:endParaRPr lang="en-US" sz="1400" b="1" i="1" dirty="0">
              <a:solidFill>
                <a:schemeClr val="accent1"/>
              </a:solidFill>
              <a:effectLst>
                <a:outerShdw blurRad="38100" dist="38100" dir="2700000" algn="tl">
                  <a:srgbClr val="000000">
                    <a:alpha val="43137"/>
                  </a:srgbClr>
                </a:outerShdw>
              </a:effectLst>
              <a:latin typeface="+mn-lt"/>
            </a:endParaRPr>
          </a:p>
        </p:txBody>
      </p:sp>
      <p:sp>
        <p:nvSpPr>
          <p:cNvPr id="18" name="TextBox 17"/>
          <p:cNvSpPr txBox="1"/>
          <p:nvPr/>
        </p:nvSpPr>
        <p:spPr>
          <a:xfrm>
            <a:off x="2358528" y="5643145"/>
            <a:ext cx="979755" cy="307777"/>
          </a:xfrm>
          <a:prstGeom prst="rect">
            <a:avLst/>
          </a:prstGeom>
          <a:noFill/>
        </p:spPr>
        <p:txBody>
          <a:bodyPr wrap="none" rtlCol="0">
            <a:spAutoFit/>
          </a:bodyPr>
          <a:lstStyle/>
          <a:p>
            <a:r>
              <a:rPr lang="en-US" sz="1400" b="1" i="1" dirty="0" smtClean="0">
                <a:solidFill>
                  <a:schemeClr val="accent1"/>
                </a:solidFill>
                <a:effectLst>
                  <a:outerShdw blurRad="38100" dist="38100" dir="2700000" algn="tl">
                    <a:srgbClr val="000000">
                      <a:alpha val="43137"/>
                    </a:srgbClr>
                  </a:outerShdw>
                </a:effectLst>
                <a:latin typeface="+mn-lt"/>
              </a:rPr>
              <a:t>After SDL</a:t>
            </a:r>
            <a:endParaRPr lang="en-US" sz="1400" b="1" i="1" dirty="0">
              <a:solidFill>
                <a:schemeClr val="accent1"/>
              </a:solidFill>
              <a:effectLst>
                <a:outerShdw blurRad="38100" dist="38100" dir="2700000" algn="tl">
                  <a:srgbClr val="000000">
                    <a:alpha val="43137"/>
                  </a:srgbClr>
                </a:outerShdw>
              </a:effectLst>
              <a:latin typeface="+mn-lt"/>
            </a:endParaRPr>
          </a:p>
        </p:txBody>
      </p:sp>
      <p:sp>
        <p:nvSpPr>
          <p:cNvPr id="19" name="TextBox 18"/>
          <p:cNvSpPr txBox="1"/>
          <p:nvPr/>
        </p:nvSpPr>
        <p:spPr>
          <a:xfrm>
            <a:off x="744326" y="6146131"/>
            <a:ext cx="3251531"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latin typeface="+mn-lt"/>
              </a:rPr>
              <a:t>45% reduction in Vulnerabilities</a:t>
            </a:r>
            <a:endParaRPr lang="en-US" sz="1600" b="1" dirty="0">
              <a:effectLst>
                <a:outerShdw blurRad="38100" dist="38100" dir="2700000" algn="tl">
                  <a:srgbClr val="000000">
                    <a:alpha val="43137"/>
                  </a:srgbClr>
                </a:outerShdw>
              </a:effectLst>
              <a:latin typeface="+mn-lt"/>
            </a:endParaRPr>
          </a:p>
        </p:txBody>
      </p:sp>
      <p:sp>
        <p:nvSpPr>
          <p:cNvPr id="11" name="TextBox 10"/>
          <p:cNvSpPr txBox="1"/>
          <p:nvPr/>
        </p:nvSpPr>
        <p:spPr>
          <a:xfrm>
            <a:off x="638616" y="1539874"/>
            <a:ext cx="7866769"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latin typeface="+mn-lt"/>
              </a:rPr>
              <a:t>Total Vulnerabilities Disclosed One Year After Release</a:t>
            </a:r>
            <a:endParaRPr lang="en-US" sz="2400" b="1" dirty="0">
              <a:solidFill>
                <a:schemeClr val="bg1"/>
              </a:solidFill>
              <a:effectLst>
                <a:outerShdw blurRad="38100" dist="38100" dir="2700000" algn="tl">
                  <a:srgbClr val="000000">
                    <a:alpha val="43137"/>
                  </a:srgbClr>
                </a:outerShdw>
              </a:effectLst>
              <a:latin typeface="+mn-lt"/>
            </a:endParaRPr>
          </a:p>
        </p:txBody>
      </p:sp>
      <p:pic>
        <p:nvPicPr>
          <p:cNvPr id="12" name="Picture 11" descr="Windows brand logo h w .png"/>
          <p:cNvPicPr>
            <a:picLocks noChangeAspect="1"/>
          </p:cNvPicPr>
          <p:nvPr/>
        </p:nvPicPr>
        <p:blipFill>
          <a:blip r:embed="rId4" cstate="print"/>
          <a:stretch>
            <a:fillRect/>
          </a:stretch>
        </p:blipFill>
        <p:spPr>
          <a:xfrm>
            <a:off x="3581400" y="685800"/>
            <a:ext cx="2071165" cy="55543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7" dur="1000"/>
                                        <p:tgtEl>
                                          <p:spTgt spid="1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ipe(down)">
                                      <p:cBhvr>
                                        <p:cTn id="12" dur="1000"/>
                                        <p:tgtEl>
                                          <p:spTgt spid="1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ipe(down)">
                                      <p:cBhvr>
                                        <p:cTn id="17" dur="1000"/>
                                        <p:tgtEl>
                                          <p:spTgt spid="15">
                                            <p:graphicEl>
                                              <a:chart seriesIdx="-4" categoryIdx="1" bldStep="category"/>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ipe(down)">
                                      <p:cBhvr>
                                        <p:cTn id="40" dur="1000"/>
                                        <p:tgtEl>
                                          <p:spTgt spid="15">
                                            <p:graphicEl>
                                              <a:chart seriesIdx="-4" categoryIdx="2" bldStep="category"/>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wipe(down)">
                                      <p:cBhvr>
                                        <p:cTn id="45" dur="1000"/>
                                        <p:tgtEl>
                                          <p:spTgt spid="15">
                                            <p:graphicEl>
                                              <a:chart seriesIdx="-4" categoryIdx="3" bldStep="category"/>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wipe(down)">
                                      <p:cBhvr>
                                        <p:cTn id="50" dur="1000"/>
                                        <p:tgtEl>
                                          <p:spTgt spid="1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15" grpId="0">
        <p:bldSub>
          <a:bldChart bld="category"/>
        </p:bldSub>
      </p:bldGraphic>
      <p:bldP spid="16" grpId="0" animBg="1"/>
      <p:bldP spid="17" grpId="0"/>
      <p:bldP spid="18" grpId="0"/>
      <p:bldP spid="1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57400" y="838200"/>
            <a:ext cx="4800600" cy="792163"/>
          </a:xfrm>
        </p:spPr>
        <p:txBody>
          <a:bodyPr/>
          <a:lstStyle/>
          <a:p>
            <a:r>
              <a:rPr lang="en-US" dirty="0" smtClean="0"/>
              <a:t>Agenda</a:t>
            </a:r>
            <a:endParaRPr lang="en-US" dirty="0"/>
          </a:p>
        </p:txBody>
      </p:sp>
      <p:sp>
        <p:nvSpPr>
          <p:cNvPr id="17411" name="Rectangle 3"/>
          <p:cNvSpPr>
            <a:spLocks noGrp="1" noChangeArrowheads="1"/>
          </p:cNvSpPr>
          <p:nvPr>
            <p:ph type="body" idx="1"/>
          </p:nvPr>
        </p:nvSpPr>
        <p:spPr>
          <a:xfrm>
            <a:off x="1143000" y="2209800"/>
            <a:ext cx="6705600" cy="4648200"/>
          </a:xfrm>
        </p:spPr>
        <p:txBody>
          <a:bodyPr/>
          <a:lstStyle/>
          <a:p>
            <a:pPr>
              <a:lnSpc>
                <a:spcPct val="80000"/>
              </a:lnSpc>
            </a:pPr>
            <a:r>
              <a:rPr lang="en-US" altLang="ko-KR" sz="1800" b="1" dirty="0" smtClean="0">
                <a:latin typeface="Verdana" pitchFamily="34" charset="0"/>
                <a:ea typeface="굴림" charset="-127"/>
              </a:rPr>
              <a:t>What is the SDLC?</a:t>
            </a:r>
          </a:p>
          <a:p>
            <a:pPr lvl="1">
              <a:lnSpc>
                <a:spcPct val="80000"/>
              </a:lnSpc>
            </a:pPr>
            <a:r>
              <a:rPr lang="en-US" altLang="ko-KR" sz="1400" b="1" dirty="0" smtClean="0">
                <a:latin typeface="Verdana" pitchFamily="34" charset="0"/>
                <a:ea typeface="굴림" charset="-127"/>
              </a:rPr>
              <a:t>In the beginning </a:t>
            </a:r>
          </a:p>
          <a:p>
            <a:pPr lvl="1">
              <a:lnSpc>
                <a:spcPct val="80000"/>
              </a:lnSpc>
            </a:pPr>
            <a:r>
              <a:rPr lang="en-US" altLang="ko-KR" sz="1400" b="1" dirty="0" smtClean="0">
                <a:latin typeface="Verdana" pitchFamily="34" charset="0"/>
                <a:ea typeface="굴림" charset="-127"/>
              </a:rPr>
              <a:t>Waterfall to Agile Methodologies</a:t>
            </a:r>
          </a:p>
          <a:p>
            <a:pPr lvl="1">
              <a:lnSpc>
                <a:spcPct val="80000"/>
              </a:lnSpc>
            </a:pPr>
            <a:r>
              <a:rPr lang="en-US" altLang="ko-KR" sz="1400" b="1" dirty="0" smtClean="0">
                <a:latin typeface="Verdana" pitchFamily="34" charset="0"/>
                <a:ea typeface="굴림" charset="-127"/>
              </a:rPr>
              <a:t>Scrum</a:t>
            </a:r>
          </a:p>
          <a:p>
            <a:pPr lvl="1">
              <a:lnSpc>
                <a:spcPct val="80000"/>
              </a:lnSpc>
            </a:pPr>
            <a:r>
              <a:rPr lang="en-US" altLang="ko-KR" sz="1400" b="1" dirty="0" smtClean="0">
                <a:latin typeface="Verdana" pitchFamily="34" charset="0"/>
                <a:ea typeface="굴림" charset="-127"/>
              </a:rPr>
              <a:t>Roles (Security)</a:t>
            </a:r>
            <a:r>
              <a:rPr lang="en-US" altLang="ko-KR" sz="1400" dirty="0" smtClean="0">
                <a:latin typeface="Verdana" pitchFamily="34" charset="0"/>
                <a:ea typeface="굴림" charset="-127"/>
              </a:rPr>
              <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dirty="0" smtClean="0">
                <a:latin typeface="Verdana" pitchFamily="34" charset="0"/>
                <a:ea typeface="굴림" charset="-127"/>
              </a:rPr>
              <a:t>Security Development Lifecycle</a:t>
            </a:r>
          </a:p>
          <a:p>
            <a:pPr lvl="1">
              <a:lnSpc>
                <a:spcPct val="80000"/>
              </a:lnSpc>
            </a:pPr>
            <a:r>
              <a:rPr lang="en-US" altLang="ko-KR" sz="1400" dirty="0" smtClean="0">
                <a:latin typeface="Verdana" pitchFamily="34" charset="0"/>
                <a:ea typeface="굴림" charset="-127"/>
              </a:rPr>
              <a:t>Microsoft SDL </a:t>
            </a:r>
          </a:p>
          <a:p>
            <a:pPr lvl="1">
              <a:lnSpc>
                <a:spcPct val="80000"/>
              </a:lnSpc>
            </a:pPr>
            <a:r>
              <a:rPr lang="en-US" altLang="ko-KR" sz="1400" dirty="0" smtClean="0">
                <a:latin typeface="Verdana" pitchFamily="34" charset="0"/>
                <a:ea typeface="굴림" charset="-127"/>
              </a:rPr>
              <a:t>Phases to incorporate</a:t>
            </a:r>
          </a:p>
          <a:p>
            <a:pPr lvl="1">
              <a:lnSpc>
                <a:spcPct val="80000"/>
              </a:lnSpc>
            </a:pPr>
            <a:r>
              <a:rPr lang="en-US" altLang="ko-KR" sz="1400" dirty="0" smtClean="0">
                <a:latin typeface="Verdana" pitchFamily="34" charset="0"/>
                <a:ea typeface="굴림" charset="-127"/>
              </a:rPr>
              <a:t>How are the software giants doing?</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dirty="0" smtClean="0">
                <a:latin typeface="Verdana" pitchFamily="34" charset="0"/>
                <a:ea typeface="굴림" charset="-127"/>
              </a:rPr>
              <a:t>Threat Models</a:t>
            </a:r>
          </a:p>
          <a:p>
            <a:pPr lvl="1">
              <a:lnSpc>
                <a:spcPct val="80000"/>
              </a:lnSpc>
            </a:pPr>
            <a:r>
              <a:rPr lang="en-US" altLang="ko-KR" sz="1400" dirty="0" smtClean="0">
                <a:latin typeface="Verdana" pitchFamily="34" charset="0"/>
                <a:ea typeface="굴림" charset="-127"/>
              </a:rPr>
              <a:t>What is STRIDE?</a:t>
            </a:r>
          </a:p>
          <a:p>
            <a:pPr lvl="1">
              <a:lnSpc>
                <a:spcPct val="80000"/>
              </a:lnSpc>
            </a:pPr>
            <a:r>
              <a:rPr lang="en-US" altLang="ko-KR" sz="1400" dirty="0" smtClean="0">
                <a:latin typeface="Verdana" pitchFamily="34" charset="0"/>
                <a:ea typeface="굴림" charset="-127"/>
              </a:rPr>
              <a:t>What is DREAD?</a:t>
            </a:r>
          </a:p>
          <a:p>
            <a:pPr lvl="1">
              <a:lnSpc>
                <a:spcPct val="80000"/>
              </a:lnSpc>
            </a:pPr>
            <a:r>
              <a:rPr lang="en-US" altLang="ko-KR" sz="1400" dirty="0" smtClean="0">
                <a:latin typeface="Verdana" pitchFamily="34" charset="0"/>
                <a:ea typeface="굴림" charset="-127"/>
              </a:rPr>
              <a:t>Microsoft</a:t>
            </a:r>
            <a:r>
              <a:rPr lang="en-US" altLang="ko-KR" sz="14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Application Threat Modeling</a:t>
            </a:r>
            <a:br>
              <a:rPr lang="en-US" sz="1400" dirty="0" smtClean="0">
                <a:latin typeface="Verdana" pitchFamily="34" charset="0"/>
                <a:ea typeface="Verdana" pitchFamily="34" charset="0"/>
                <a:cs typeface="Verdana" pitchFamily="34" charset="0"/>
              </a:rPr>
            </a:br>
            <a:endParaRPr lang="en-US" altLang="ko-KR" sz="1400" dirty="0" smtClean="0">
              <a:latin typeface="Verdana" pitchFamily="34" charset="0"/>
              <a:ea typeface="Verdana" pitchFamily="34" charset="0"/>
              <a:cs typeface="Verdana" pitchFamily="34" charset="0"/>
            </a:endParaRPr>
          </a:p>
          <a:p>
            <a:pPr>
              <a:lnSpc>
                <a:spcPct val="80000"/>
              </a:lnSpc>
            </a:pPr>
            <a:r>
              <a:rPr lang="en-US" altLang="ko-KR" sz="1800" dirty="0" smtClean="0">
                <a:latin typeface="Verdana" pitchFamily="34" charset="0"/>
                <a:ea typeface="굴림" charset="-127"/>
              </a:rPr>
              <a:t>How to justify?</a:t>
            </a:r>
          </a:p>
          <a:p>
            <a:pPr lvl="1">
              <a:lnSpc>
                <a:spcPct val="80000"/>
              </a:lnSpc>
            </a:pPr>
            <a:r>
              <a:rPr lang="en-US" sz="1400" dirty="0" smtClean="0">
                <a:latin typeface="Verdana" pitchFamily="34" charset="0"/>
                <a:ea typeface="굴림" charset="-127"/>
              </a:rPr>
              <a:t>Statement</a:t>
            </a:r>
          </a:p>
          <a:p>
            <a:pPr lvl="1">
              <a:lnSpc>
                <a:spcPct val="80000"/>
              </a:lnSpc>
            </a:pPr>
            <a:r>
              <a:rPr lang="en-US" sz="1400" dirty="0" smtClean="0">
                <a:latin typeface="Verdana" pitchFamily="34" charset="0"/>
                <a:ea typeface="굴림" charset="-127"/>
              </a:rPr>
              <a:t>Economic Impact</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Microsoft SDL And Internet Explorer (IE)</a:t>
            </a:r>
            <a:endParaRPr lang="en-US" sz="4000" dirty="0"/>
          </a:p>
        </p:txBody>
      </p:sp>
      <p:sp>
        <p:nvSpPr>
          <p:cNvPr id="16" name="AutoShape 7"/>
          <p:cNvSpPr>
            <a:spLocks noChangeArrowheads="1"/>
          </p:cNvSpPr>
          <p:nvPr/>
        </p:nvSpPr>
        <p:spPr bwMode="auto">
          <a:xfrm>
            <a:off x="381000" y="1901825"/>
            <a:ext cx="8382000" cy="4727576"/>
          </a:xfrm>
          <a:prstGeom prst="rect">
            <a:avLst/>
          </a:prstGeom>
          <a:gradFill>
            <a:gsLst>
              <a:gs pos="40000">
                <a:schemeClr val="accent3"/>
              </a:gs>
              <a:gs pos="100000">
                <a:srgbClr val="002060">
                  <a:alpha val="50000"/>
                </a:srgbClr>
              </a:gs>
            </a:gsLst>
            <a:lin ang="5400000" scaled="1"/>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7" name="TextBox 1">
            <a:hlinkClick r:id="rId3"/>
          </p:cNvPr>
          <p:cNvSpPr txBox="1">
            <a:spLocks noChangeArrowheads="1"/>
          </p:cNvSpPr>
          <p:nvPr/>
        </p:nvSpPr>
        <p:spPr bwMode="auto">
          <a:xfrm>
            <a:off x="381000" y="6629400"/>
            <a:ext cx="5962650" cy="215444"/>
          </a:xfrm>
          <a:prstGeom prst="rect">
            <a:avLst/>
          </a:prstGeom>
          <a:noFill/>
          <a:ln w="9525">
            <a:noFill/>
            <a:miter lim="800000"/>
            <a:headEnd/>
            <a:tailEnd/>
          </a:ln>
        </p:spPr>
        <p:txBody>
          <a:bodyPr>
            <a:spAutoFit/>
          </a:bodyPr>
          <a:lstStyle/>
          <a:p>
            <a:r>
              <a:rPr lang="en-US" sz="800" i="1" dirty="0" smtClean="0">
                <a:latin typeface="+mn-lt"/>
              </a:rPr>
              <a:t>Source:  Browser Vulnerability Analysis, Microsoft Security Blog 27-NOV-2007</a:t>
            </a:r>
          </a:p>
        </p:txBody>
      </p:sp>
      <p:graphicFrame>
        <p:nvGraphicFramePr>
          <p:cNvPr id="18" name="Chart 17"/>
          <p:cNvGraphicFramePr/>
          <p:nvPr/>
        </p:nvGraphicFramePr>
        <p:xfrm>
          <a:off x="381000" y="1397000"/>
          <a:ext cx="8382000" cy="396240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9"/>
          <p:cNvGrpSpPr/>
          <p:nvPr/>
        </p:nvGrpSpPr>
        <p:grpSpPr>
          <a:xfrm>
            <a:off x="2027324" y="5414546"/>
            <a:ext cx="5029519" cy="1087761"/>
            <a:chOff x="2027324" y="5414546"/>
            <a:chExt cx="5029519" cy="1087761"/>
          </a:xfrm>
        </p:grpSpPr>
        <p:sp>
          <p:nvSpPr>
            <p:cNvPr id="19" name="Right Brace 18"/>
            <p:cNvSpPr/>
            <p:nvPr/>
          </p:nvSpPr>
          <p:spPr>
            <a:xfrm rot="5400000">
              <a:off x="4406566" y="3400726"/>
              <a:ext cx="254668" cy="4831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effectLst>
                  <a:outerShdw blurRad="38100" dist="38100" dir="2700000" algn="tl">
                    <a:srgbClr val="000000">
                      <a:alpha val="43137"/>
                    </a:srgbClr>
                  </a:outerShdw>
                </a:effectLst>
              </a:endParaRPr>
            </a:p>
          </p:txBody>
        </p:sp>
        <p:sp>
          <p:nvSpPr>
            <p:cNvPr id="20" name="TextBox 19"/>
            <p:cNvSpPr txBox="1"/>
            <p:nvPr/>
          </p:nvSpPr>
          <p:spPr>
            <a:xfrm>
              <a:off x="2027324" y="5414546"/>
              <a:ext cx="1098378" cy="307777"/>
            </a:xfrm>
            <a:prstGeom prst="rect">
              <a:avLst/>
            </a:prstGeom>
            <a:noFill/>
          </p:spPr>
          <p:txBody>
            <a:bodyPr wrap="none" rtlCol="0">
              <a:spAutoFit/>
            </a:bodyPr>
            <a:lstStyle/>
            <a:p>
              <a:r>
                <a:rPr lang="en-US" sz="1400" b="1" i="1" dirty="0" smtClean="0">
                  <a:solidFill>
                    <a:schemeClr val="accent1"/>
                  </a:solidFill>
                  <a:effectLst>
                    <a:outerShdw blurRad="38100" dist="38100" dir="2700000" algn="tl">
                      <a:srgbClr val="000000">
                        <a:alpha val="43137"/>
                      </a:srgbClr>
                    </a:outerShdw>
                  </a:effectLst>
                  <a:latin typeface="+mn-lt"/>
                </a:rPr>
                <a:t>Before SDL</a:t>
              </a:r>
              <a:endParaRPr lang="en-US" sz="1400" b="1" i="1" dirty="0">
                <a:solidFill>
                  <a:schemeClr val="accent1"/>
                </a:solidFill>
                <a:effectLst>
                  <a:outerShdw blurRad="38100" dist="38100" dir="2700000" algn="tl">
                    <a:srgbClr val="000000">
                      <a:alpha val="43137"/>
                    </a:srgbClr>
                  </a:outerShdw>
                </a:effectLst>
                <a:latin typeface="+mn-lt"/>
              </a:endParaRPr>
            </a:p>
          </p:txBody>
        </p:sp>
        <p:sp>
          <p:nvSpPr>
            <p:cNvPr id="21" name="TextBox 20"/>
            <p:cNvSpPr txBox="1"/>
            <p:nvPr/>
          </p:nvSpPr>
          <p:spPr>
            <a:xfrm>
              <a:off x="6077088" y="5414546"/>
              <a:ext cx="979755" cy="307777"/>
            </a:xfrm>
            <a:prstGeom prst="rect">
              <a:avLst/>
            </a:prstGeom>
            <a:noFill/>
          </p:spPr>
          <p:txBody>
            <a:bodyPr wrap="none" rtlCol="0">
              <a:spAutoFit/>
            </a:bodyPr>
            <a:lstStyle/>
            <a:p>
              <a:r>
                <a:rPr lang="en-US" sz="1400" b="1" i="1" dirty="0" smtClean="0">
                  <a:solidFill>
                    <a:schemeClr val="accent1"/>
                  </a:solidFill>
                  <a:effectLst>
                    <a:outerShdw blurRad="38100" dist="38100" dir="2700000" algn="tl">
                      <a:srgbClr val="000000">
                        <a:alpha val="43137"/>
                      </a:srgbClr>
                    </a:outerShdw>
                  </a:effectLst>
                  <a:latin typeface="+mn-lt"/>
                </a:rPr>
                <a:t>After SDL</a:t>
              </a:r>
              <a:endParaRPr lang="en-US" sz="1400" b="1" i="1" dirty="0">
                <a:solidFill>
                  <a:schemeClr val="accent1"/>
                </a:solidFill>
                <a:effectLst>
                  <a:outerShdw blurRad="38100" dist="38100" dir="2700000" algn="tl">
                    <a:srgbClr val="000000">
                      <a:alpha val="43137"/>
                    </a:srgbClr>
                  </a:outerShdw>
                </a:effectLst>
                <a:latin typeface="+mn-lt"/>
              </a:endParaRPr>
            </a:p>
          </p:txBody>
        </p:sp>
        <p:sp>
          <p:nvSpPr>
            <p:cNvPr id="22" name="TextBox 21"/>
            <p:cNvSpPr txBox="1"/>
            <p:nvPr/>
          </p:nvSpPr>
          <p:spPr>
            <a:xfrm>
              <a:off x="2436639" y="5917532"/>
              <a:ext cx="4270721" cy="584775"/>
            </a:xfrm>
            <a:prstGeom prst="rect">
              <a:avLst/>
            </a:prstGeom>
            <a:noFill/>
          </p:spPr>
          <p:txBody>
            <a:bodyPr wrap="none" rtlCol="0">
              <a:spAutoFit/>
            </a:bodyPr>
            <a:lstStyle/>
            <a:p>
              <a:pPr algn="ctr"/>
              <a:r>
                <a:rPr lang="en-US" sz="1600" b="1" dirty="0" smtClean="0">
                  <a:solidFill>
                    <a:schemeClr val="bg1"/>
                  </a:solidFill>
                  <a:effectLst>
                    <a:outerShdw blurRad="38100" dist="38100" dir="2700000" algn="tl">
                      <a:srgbClr val="000000">
                        <a:alpha val="43137"/>
                      </a:srgbClr>
                    </a:outerShdw>
                  </a:effectLst>
                  <a:latin typeface="+mn-lt"/>
                </a:rPr>
                <a:t>35% reduction in vulnerabilities</a:t>
              </a:r>
            </a:p>
            <a:p>
              <a:pPr algn="ctr"/>
              <a:r>
                <a:rPr lang="en-US" sz="1600" b="1" dirty="0" smtClean="0">
                  <a:solidFill>
                    <a:schemeClr val="bg1"/>
                  </a:solidFill>
                  <a:effectLst>
                    <a:outerShdw blurRad="38100" dist="38100" dir="2700000" algn="tl">
                      <a:srgbClr val="000000">
                        <a:alpha val="43137"/>
                      </a:srgbClr>
                    </a:outerShdw>
                  </a:effectLst>
                  <a:latin typeface="+mn-lt"/>
                </a:rPr>
                <a:t>63% reduction in high severity vulnerabilities </a:t>
              </a:r>
            </a:p>
          </p:txBody>
        </p:sp>
      </p:grpSp>
      <p:pic>
        <p:nvPicPr>
          <p:cNvPr id="11" name="Picture 10" descr="Internet Exlorer 7 logo bug.png"/>
          <p:cNvPicPr>
            <a:picLocks noChangeAspect="1"/>
          </p:cNvPicPr>
          <p:nvPr/>
        </p:nvPicPr>
        <p:blipFill>
          <a:blip r:embed="rId5" cstate="print"/>
          <a:stretch>
            <a:fillRect/>
          </a:stretch>
        </p:blipFill>
        <p:spPr>
          <a:xfrm>
            <a:off x="4274736" y="855879"/>
            <a:ext cx="594528" cy="5717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57400" y="838200"/>
            <a:ext cx="4800600" cy="792163"/>
          </a:xfrm>
        </p:spPr>
        <p:txBody>
          <a:bodyPr/>
          <a:lstStyle/>
          <a:p>
            <a:r>
              <a:rPr lang="en-US" dirty="0" smtClean="0"/>
              <a:t>Agenda</a:t>
            </a:r>
            <a:endParaRPr lang="en-US" dirty="0"/>
          </a:p>
        </p:txBody>
      </p:sp>
      <p:sp>
        <p:nvSpPr>
          <p:cNvPr id="17411" name="Rectangle 3"/>
          <p:cNvSpPr>
            <a:spLocks noGrp="1" noChangeArrowheads="1"/>
          </p:cNvSpPr>
          <p:nvPr>
            <p:ph type="body" idx="1"/>
          </p:nvPr>
        </p:nvSpPr>
        <p:spPr>
          <a:xfrm>
            <a:off x="1143000" y="2209800"/>
            <a:ext cx="6705600" cy="4648200"/>
          </a:xfrm>
        </p:spPr>
        <p:txBody>
          <a:bodyPr/>
          <a:lstStyle/>
          <a:p>
            <a:pPr>
              <a:lnSpc>
                <a:spcPct val="80000"/>
              </a:lnSpc>
            </a:pPr>
            <a:r>
              <a:rPr lang="en-US" altLang="ko-KR" sz="1800" dirty="0" smtClean="0">
                <a:latin typeface="Verdana" pitchFamily="34" charset="0"/>
                <a:ea typeface="굴림" charset="-127"/>
              </a:rPr>
              <a:t>What is the SDLC?</a:t>
            </a:r>
          </a:p>
          <a:p>
            <a:pPr lvl="1">
              <a:lnSpc>
                <a:spcPct val="80000"/>
              </a:lnSpc>
            </a:pPr>
            <a:r>
              <a:rPr lang="en-US" altLang="ko-KR" sz="1400" dirty="0" smtClean="0">
                <a:latin typeface="Verdana" pitchFamily="34" charset="0"/>
                <a:ea typeface="굴림" charset="-127"/>
              </a:rPr>
              <a:t>In the beginning </a:t>
            </a:r>
          </a:p>
          <a:p>
            <a:pPr lvl="1">
              <a:lnSpc>
                <a:spcPct val="80000"/>
              </a:lnSpc>
            </a:pPr>
            <a:r>
              <a:rPr lang="en-US" altLang="ko-KR" sz="1400" dirty="0" smtClean="0">
                <a:latin typeface="Verdana" pitchFamily="34" charset="0"/>
                <a:ea typeface="굴림" charset="-127"/>
              </a:rPr>
              <a:t>Waterfall to Agile Methodologies</a:t>
            </a:r>
          </a:p>
          <a:p>
            <a:pPr lvl="1">
              <a:lnSpc>
                <a:spcPct val="80000"/>
              </a:lnSpc>
            </a:pPr>
            <a:r>
              <a:rPr lang="en-US" altLang="ko-KR" sz="1400" dirty="0" smtClean="0">
                <a:latin typeface="Verdana" pitchFamily="34" charset="0"/>
                <a:ea typeface="굴림" charset="-127"/>
              </a:rPr>
              <a:t>Scrum</a:t>
            </a:r>
          </a:p>
          <a:p>
            <a:pPr lvl="1">
              <a:lnSpc>
                <a:spcPct val="80000"/>
              </a:lnSpc>
            </a:pPr>
            <a:r>
              <a:rPr lang="en-US" altLang="ko-KR" sz="1400" dirty="0" smtClean="0">
                <a:latin typeface="Verdana" pitchFamily="34" charset="0"/>
                <a:ea typeface="굴림" charset="-127"/>
              </a:rPr>
              <a:t>Roles (Security)</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dirty="0" smtClean="0">
                <a:latin typeface="Verdana" pitchFamily="34" charset="0"/>
                <a:ea typeface="굴림" charset="-127"/>
              </a:rPr>
              <a:t>Security Development Lifecycle</a:t>
            </a:r>
          </a:p>
          <a:p>
            <a:pPr lvl="1">
              <a:lnSpc>
                <a:spcPct val="80000"/>
              </a:lnSpc>
            </a:pPr>
            <a:r>
              <a:rPr lang="en-US" altLang="ko-KR" sz="1400" dirty="0" smtClean="0">
                <a:latin typeface="Verdana" pitchFamily="34" charset="0"/>
                <a:ea typeface="굴림" charset="-127"/>
              </a:rPr>
              <a:t>Microsoft SDL </a:t>
            </a:r>
          </a:p>
          <a:p>
            <a:pPr lvl="1">
              <a:lnSpc>
                <a:spcPct val="80000"/>
              </a:lnSpc>
            </a:pPr>
            <a:r>
              <a:rPr lang="en-US" altLang="ko-KR" sz="1400" dirty="0" smtClean="0">
                <a:latin typeface="Verdana" pitchFamily="34" charset="0"/>
                <a:ea typeface="굴림" charset="-127"/>
              </a:rPr>
              <a:t>Phases to incorporate</a:t>
            </a:r>
          </a:p>
          <a:p>
            <a:pPr lvl="1">
              <a:lnSpc>
                <a:spcPct val="80000"/>
              </a:lnSpc>
            </a:pPr>
            <a:r>
              <a:rPr lang="en-US" altLang="ko-KR" sz="1400" dirty="0" smtClean="0">
                <a:latin typeface="Verdana" pitchFamily="34" charset="0"/>
                <a:ea typeface="굴림" charset="-127"/>
              </a:rPr>
              <a:t>How are the software giants doing?</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b="1" dirty="0" smtClean="0">
                <a:latin typeface="Verdana" pitchFamily="34" charset="0"/>
                <a:ea typeface="굴림" charset="-127"/>
              </a:rPr>
              <a:t>Threat Models</a:t>
            </a:r>
          </a:p>
          <a:p>
            <a:pPr lvl="1">
              <a:lnSpc>
                <a:spcPct val="80000"/>
              </a:lnSpc>
            </a:pPr>
            <a:r>
              <a:rPr lang="en-US" altLang="ko-KR" sz="1400" b="1" dirty="0" smtClean="0">
                <a:latin typeface="Verdana" pitchFamily="34" charset="0"/>
                <a:ea typeface="굴림" charset="-127"/>
              </a:rPr>
              <a:t>What is STRIDE?</a:t>
            </a:r>
          </a:p>
          <a:p>
            <a:pPr lvl="1">
              <a:lnSpc>
                <a:spcPct val="80000"/>
              </a:lnSpc>
            </a:pPr>
            <a:r>
              <a:rPr lang="en-US" altLang="ko-KR" sz="1400" b="1" dirty="0" smtClean="0">
                <a:latin typeface="Verdana" pitchFamily="34" charset="0"/>
                <a:ea typeface="굴림" charset="-127"/>
              </a:rPr>
              <a:t>What is DREAD?</a:t>
            </a:r>
          </a:p>
          <a:p>
            <a:pPr lvl="1">
              <a:lnSpc>
                <a:spcPct val="80000"/>
              </a:lnSpc>
            </a:pPr>
            <a:r>
              <a:rPr lang="en-US" altLang="ko-KR" sz="1400" b="1" dirty="0" smtClean="0">
                <a:latin typeface="Verdana" pitchFamily="34" charset="0"/>
                <a:ea typeface="굴림" charset="-127"/>
              </a:rPr>
              <a:t>Microsoft</a:t>
            </a:r>
            <a:r>
              <a:rPr lang="en-US" altLang="ko-KR" sz="1400" b="1" dirty="0" smtClean="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Application Threat Modeling</a:t>
            </a:r>
            <a:br>
              <a:rPr lang="en-US" sz="1400" b="1" dirty="0" smtClean="0">
                <a:latin typeface="Verdana" pitchFamily="34" charset="0"/>
                <a:ea typeface="Verdana" pitchFamily="34" charset="0"/>
                <a:cs typeface="Verdana" pitchFamily="34" charset="0"/>
              </a:rPr>
            </a:br>
            <a:endParaRPr lang="en-US" altLang="ko-KR" sz="1400" b="1" dirty="0" smtClean="0">
              <a:latin typeface="Verdana" pitchFamily="34" charset="0"/>
              <a:ea typeface="Verdana" pitchFamily="34" charset="0"/>
              <a:cs typeface="Verdana" pitchFamily="34" charset="0"/>
            </a:endParaRPr>
          </a:p>
          <a:p>
            <a:pPr>
              <a:lnSpc>
                <a:spcPct val="80000"/>
              </a:lnSpc>
            </a:pPr>
            <a:r>
              <a:rPr lang="en-US" altLang="ko-KR" sz="1800" dirty="0" smtClean="0">
                <a:latin typeface="Verdana" pitchFamily="34" charset="0"/>
                <a:ea typeface="굴림" charset="-127"/>
              </a:rPr>
              <a:t>How to justify?</a:t>
            </a:r>
          </a:p>
          <a:p>
            <a:pPr lvl="1">
              <a:lnSpc>
                <a:spcPct val="80000"/>
              </a:lnSpc>
            </a:pPr>
            <a:r>
              <a:rPr lang="en-US" sz="1400" dirty="0" smtClean="0">
                <a:latin typeface="Verdana" pitchFamily="34" charset="0"/>
                <a:ea typeface="굴림" charset="-127"/>
              </a:rPr>
              <a:t>Statement</a:t>
            </a:r>
          </a:p>
          <a:p>
            <a:pPr lvl="1">
              <a:lnSpc>
                <a:spcPct val="80000"/>
              </a:lnSpc>
            </a:pPr>
            <a:r>
              <a:rPr lang="en-US" sz="1400" dirty="0" smtClean="0">
                <a:latin typeface="Verdana" pitchFamily="34" charset="0"/>
                <a:ea typeface="굴림" charset="-127"/>
              </a:rPr>
              <a:t>Economic Impact</a:t>
            </a:r>
            <a:endParaRPr 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a:t>Threat Models</a:t>
            </a:r>
          </a:p>
        </p:txBody>
      </p:sp>
      <p:sp>
        <p:nvSpPr>
          <p:cNvPr id="124931" name="Rectangle 3"/>
          <p:cNvSpPr>
            <a:spLocks noGrp="1" noChangeArrowheads="1"/>
          </p:cNvSpPr>
          <p:nvPr>
            <p:ph type="body" idx="1"/>
          </p:nvPr>
        </p:nvSpPr>
        <p:spPr>
          <a:xfrm>
            <a:off x="228600" y="2057400"/>
            <a:ext cx="8915400" cy="4800600"/>
          </a:xfrm>
        </p:spPr>
        <p:txBody>
          <a:bodyPr/>
          <a:lstStyle/>
          <a:p>
            <a:r>
              <a:rPr lang="en-US" sz="2400" b="1" dirty="0" smtClean="0"/>
              <a:t>Asset - </a:t>
            </a:r>
            <a:r>
              <a:rPr lang="en-US" sz="2400" dirty="0" smtClean="0"/>
              <a:t>is a resource of value. (customer data)</a:t>
            </a:r>
          </a:p>
          <a:p>
            <a:r>
              <a:rPr lang="en-US" sz="2400" b="1" dirty="0" smtClean="0"/>
              <a:t>Threat -</a:t>
            </a:r>
            <a:r>
              <a:rPr lang="en-US" sz="2400" dirty="0" smtClean="0"/>
              <a:t> is an undesired event. A potential occurrence, often best described as an effect that might damage or compromise an asset.</a:t>
            </a:r>
          </a:p>
          <a:p>
            <a:r>
              <a:rPr lang="en-US" sz="2400" b="1" dirty="0" smtClean="0"/>
              <a:t>Vulnerability - </a:t>
            </a:r>
            <a:r>
              <a:rPr lang="en-US" sz="2400" dirty="0" smtClean="0"/>
              <a:t>is a weakness in some aspect or feature of a system that makes an exploit possible. Vulnerabilities can exist at the network, host, or application levels and include operational practices.</a:t>
            </a:r>
          </a:p>
          <a:p>
            <a:r>
              <a:rPr lang="en-US" sz="2400" b="1" dirty="0" smtClean="0"/>
              <a:t>Attack (or exploit) - </a:t>
            </a:r>
            <a:r>
              <a:rPr lang="en-US" sz="2400" dirty="0" smtClean="0"/>
              <a:t>is an action taken that utilizes one or more vulnerabilities to realize a threat. </a:t>
            </a:r>
          </a:p>
          <a:p>
            <a:r>
              <a:rPr lang="en-US" sz="2400" b="1" dirty="0" smtClean="0"/>
              <a:t>Countermeasure - </a:t>
            </a:r>
            <a:r>
              <a:rPr lang="en-US" sz="2400" dirty="0" smtClean="0"/>
              <a:t>address vulnerabilities to reduce the probability of attacks or the impacts of threats. </a:t>
            </a:r>
            <a:endParaRPr lang="en-US"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Threat Models</a:t>
            </a:r>
          </a:p>
        </p:txBody>
      </p:sp>
      <p:sp>
        <p:nvSpPr>
          <p:cNvPr id="124931" name="Rectangle 3"/>
          <p:cNvSpPr>
            <a:spLocks noGrp="1" noChangeArrowheads="1"/>
          </p:cNvSpPr>
          <p:nvPr>
            <p:ph type="body" idx="1"/>
          </p:nvPr>
        </p:nvSpPr>
        <p:spPr>
          <a:xfrm>
            <a:off x="228600" y="2057400"/>
            <a:ext cx="8915400" cy="4800600"/>
          </a:xfrm>
        </p:spPr>
        <p:txBody>
          <a:bodyPr/>
          <a:lstStyle/>
          <a:p>
            <a:pPr marL="342900" indent="-342900"/>
            <a:r>
              <a:rPr lang="en-US" dirty="0"/>
              <a:t>You cannot build secure applications unless you understand threats</a:t>
            </a:r>
          </a:p>
          <a:p>
            <a:pPr marL="742950" lvl="1" indent="-285750"/>
            <a:r>
              <a:rPr lang="en-US" dirty="0"/>
              <a:t>“We use SSL</a:t>
            </a:r>
            <a:r>
              <a:rPr lang="en-US" dirty="0" smtClean="0"/>
              <a:t>!” - </a:t>
            </a:r>
            <a:r>
              <a:rPr lang="en-US" i="1" dirty="0" smtClean="0">
                <a:solidFill>
                  <a:srgbClr val="C00000"/>
                </a:solidFill>
              </a:rPr>
              <a:t>Since the network is secure attacks are moving to the application itself</a:t>
            </a:r>
            <a:endParaRPr lang="en-US" i="1" dirty="0">
              <a:solidFill>
                <a:srgbClr val="C00000"/>
              </a:solidFill>
            </a:endParaRPr>
          </a:p>
          <a:p>
            <a:pPr marL="342900" indent="-342900"/>
            <a:r>
              <a:rPr lang="en-US" dirty="0"/>
              <a:t>Find different bugs than code review and testing</a:t>
            </a:r>
          </a:p>
          <a:p>
            <a:pPr marL="342900" indent="-342900"/>
            <a:r>
              <a:rPr lang="en-US" dirty="0" smtClean="0"/>
              <a:t>Approx </a:t>
            </a:r>
            <a:r>
              <a:rPr lang="en-US" dirty="0"/>
              <a:t>50% of issues come from threat </a:t>
            </a:r>
            <a:r>
              <a:rPr lang="en-US" dirty="0" smtClean="0"/>
              <a:t>models</a:t>
            </a:r>
          </a:p>
          <a:p>
            <a:r>
              <a:rPr lang="es-US" dirty="0" smtClean="0">
                <a:hlinkClick r:id="rId3"/>
              </a:rPr>
              <a:t>Threat </a:t>
            </a:r>
            <a:r>
              <a:rPr lang="es-US" dirty="0" err="1" smtClean="0">
                <a:hlinkClick r:id="rId3"/>
              </a:rPr>
              <a:t>Modeling</a:t>
            </a:r>
            <a:r>
              <a:rPr lang="es-US" dirty="0" smtClean="0">
                <a:hlinkClick r:id="rId3"/>
              </a:rPr>
              <a:t> Web </a:t>
            </a:r>
            <a:r>
              <a:rPr lang="es-US" dirty="0" err="1" smtClean="0">
                <a:hlinkClick r:id="rId3"/>
              </a:rPr>
              <a:t>Applications</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p:txBody>
          <a:bodyPr/>
          <a:lstStyle/>
          <a:p>
            <a:r>
              <a:rPr lang="en-US"/>
              <a:t>Threat Modeling Process</a:t>
            </a:r>
          </a:p>
        </p:txBody>
      </p:sp>
      <p:sp>
        <p:nvSpPr>
          <p:cNvPr id="125957" name="Rectangle 5"/>
          <p:cNvSpPr>
            <a:spLocks noGrp="1" noChangeArrowheads="1"/>
          </p:cNvSpPr>
          <p:nvPr>
            <p:ph type="body" idx="1"/>
          </p:nvPr>
        </p:nvSpPr>
        <p:spPr>
          <a:xfrm>
            <a:off x="457200" y="2070100"/>
            <a:ext cx="8229600" cy="4787900"/>
          </a:xfrm>
        </p:spPr>
        <p:txBody>
          <a:bodyPr/>
          <a:lstStyle/>
          <a:p>
            <a:pPr>
              <a:lnSpc>
                <a:spcPct val="80000"/>
              </a:lnSpc>
            </a:pPr>
            <a:r>
              <a:rPr lang="en-US" dirty="0"/>
              <a:t>Create model of app (DFD, UML etc)</a:t>
            </a:r>
          </a:p>
          <a:p>
            <a:pPr>
              <a:lnSpc>
                <a:spcPct val="80000"/>
              </a:lnSpc>
            </a:pPr>
            <a:r>
              <a:rPr lang="en-US" dirty="0"/>
              <a:t>Categorize threats to each attack target node with STRIDE</a:t>
            </a:r>
          </a:p>
          <a:p>
            <a:pPr lvl="1">
              <a:lnSpc>
                <a:spcPct val="80000"/>
              </a:lnSpc>
            </a:pPr>
            <a:r>
              <a:rPr lang="en-US" dirty="0"/>
              <a:t>Spoofing, Tampering, Repudiation, </a:t>
            </a:r>
            <a:br>
              <a:rPr lang="en-US" dirty="0"/>
            </a:br>
            <a:r>
              <a:rPr lang="en-US" dirty="0" smtClean="0"/>
              <a:t>Information </a:t>
            </a:r>
            <a:r>
              <a:rPr lang="en-US" dirty="0"/>
              <a:t>Disclosure, Denial of Service, Elevation of Privilege</a:t>
            </a:r>
          </a:p>
          <a:p>
            <a:pPr>
              <a:lnSpc>
                <a:spcPct val="80000"/>
              </a:lnSpc>
            </a:pPr>
            <a:r>
              <a:rPr lang="en-US" dirty="0"/>
              <a:t>Build threat </a:t>
            </a:r>
            <a:r>
              <a:rPr lang="en-US" dirty="0" smtClean="0"/>
              <a:t>tree (use tools)</a:t>
            </a:r>
            <a:endParaRPr lang="en-US" dirty="0"/>
          </a:p>
          <a:p>
            <a:pPr>
              <a:lnSpc>
                <a:spcPct val="80000"/>
              </a:lnSpc>
            </a:pPr>
            <a:r>
              <a:rPr lang="en-US" dirty="0"/>
              <a:t>Rank threats with DREAD</a:t>
            </a:r>
          </a:p>
          <a:p>
            <a:pPr lvl="1">
              <a:lnSpc>
                <a:spcPct val="80000"/>
              </a:lnSpc>
            </a:pPr>
            <a:r>
              <a:rPr lang="en-US" dirty="0"/>
              <a:t>Damage potential, Reproducibility, Exploitability, Affected Users, Discoverability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Countermeasures</a:t>
            </a:r>
            <a:endParaRPr lang="es-US" dirty="0"/>
          </a:p>
        </p:txBody>
      </p:sp>
      <p:graphicFrame>
        <p:nvGraphicFramePr>
          <p:cNvPr id="45" name="Content Placeholder 44"/>
          <p:cNvGraphicFramePr>
            <a:graphicFrameLocks noGrp="1"/>
          </p:cNvGraphicFramePr>
          <p:nvPr>
            <p:ph idx="1"/>
          </p:nvPr>
        </p:nvGraphicFramePr>
        <p:xfrm>
          <a:off x="381001" y="2057400"/>
          <a:ext cx="8534399" cy="4800600"/>
        </p:xfrm>
        <a:graphic>
          <a:graphicData uri="http://schemas.openxmlformats.org/drawingml/2006/table">
            <a:tbl>
              <a:tblPr firstRow="1" bandRow="1">
                <a:tableStyleId>{00A15C55-8517-42AA-B614-E9B94910E393}</a:tableStyleId>
              </a:tblPr>
              <a:tblGrid>
                <a:gridCol w="4419600"/>
                <a:gridCol w="4114799"/>
              </a:tblGrid>
              <a:tr h="412233">
                <a:tc>
                  <a:txBody>
                    <a:bodyPr/>
                    <a:lstStyle/>
                    <a:p>
                      <a:pPr marL="0" marR="0" algn="just">
                        <a:lnSpc>
                          <a:spcPts val="1300"/>
                        </a:lnSpc>
                      </a:pPr>
                      <a:r>
                        <a:rPr lang="en-GB" dirty="0"/>
                        <a:t>Threat</a:t>
                      </a:r>
                      <a:endParaRPr lang="en-GB" dirty="0">
                        <a:solidFill>
                          <a:srgbClr val="848484"/>
                        </a:solidFill>
                        <a:latin typeface="Trebuchet MS"/>
                      </a:endParaRPr>
                    </a:p>
                  </a:txBody>
                  <a:tcPr marL="68580" marR="68580" marT="0" marB="0" anchor="ctr"/>
                </a:tc>
                <a:tc>
                  <a:txBody>
                    <a:bodyPr/>
                    <a:lstStyle/>
                    <a:p>
                      <a:pPr marL="0" marR="0" algn="just">
                        <a:lnSpc>
                          <a:spcPts val="1300"/>
                        </a:lnSpc>
                      </a:pPr>
                      <a:r>
                        <a:rPr lang="en-GB" dirty="0"/>
                        <a:t>Countermeasures</a:t>
                      </a:r>
                      <a:endParaRPr lang="en-GB" dirty="0">
                        <a:solidFill>
                          <a:srgbClr val="848484"/>
                        </a:solidFill>
                        <a:latin typeface="Trebuchet MS"/>
                      </a:endParaRPr>
                    </a:p>
                  </a:txBody>
                  <a:tcPr marL="68580" marR="68580" marT="0" marB="0" anchor="ctr"/>
                </a:tc>
              </a:tr>
              <a:tr h="2134577">
                <a:tc>
                  <a:txBody>
                    <a:bodyPr/>
                    <a:lstStyle/>
                    <a:p>
                      <a:pPr marL="0" marR="0" algn="just"/>
                      <a:r>
                        <a:rPr lang="en-GB">
                          <a:solidFill>
                            <a:srgbClr val="35759D"/>
                          </a:solidFill>
                        </a:rPr>
                        <a:t>Spoofing user identity</a:t>
                      </a:r>
                      <a:endParaRPr lang="en-GB">
                        <a:solidFill>
                          <a:srgbClr val="35759D"/>
                        </a:solidFill>
                        <a:latin typeface="Trebuchet MS"/>
                      </a:endParaRPr>
                    </a:p>
                  </a:txBody>
                  <a:tcPr marL="68580" marR="68580" marT="0" marB="0"/>
                </a:tc>
                <a:tc>
                  <a:txBody>
                    <a:bodyPr/>
                    <a:lstStyle/>
                    <a:p>
                      <a:pPr marL="0" marR="0" algn="l"/>
                      <a:r>
                        <a:rPr lang="en-US" dirty="0"/>
                        <a:t>Use strong authentication.</a:t>
                      </a:r>
                    </a:p>
                    <a:p>
                      <a:pPr marL="0" marR="0" algn="l"/>
                      <a:r>
                        <a:rPr lang="en-US" dirty="0"/>
                        <a:t>Do not store secrets (for example, passwords) in plaintext.</a:t>
                      </a:r>
                    </a:p>
                    <a:p>
                      <a:pPr marL="0" marR="0" algn="l"/>
                      <a:r>
                        <a:rPr lang="en-US" dirty="0"/>
                        <a:t>Do not pass credentials in plaintext over the wire.</a:t>
                      </a:r>
                    </a:p>
                    <a:p>
                      <a:pPr marL="0" marR="0" algn="l"/>
                      <a:r>
                        <a:rPr lang="en-US" dirty="0"/>
                        <a:t>Protect authentication cookies with Secure Sockets Layer (SSL).</a:t>
                      </a:r>
                      <a:endParaRPr lang="en-US" dirty="0">
                        <a:solidFill>
                          <a:srgbClr val="848484"/>
                        </a:solidFill>
                        <a:latin typeface="Trebuchet MS"/>
                      </a:endParaRPr>
                    </a:p>
                  </a:txBody>
                  <a:tcPr marL="68580" marR="68580" marT="0" marB="0"/>
                </a:tc>
              </a:tr>
              <a:tr h="2253790">
                <a:tc>
                  <a:txBody>
                    <a:bodyPr/>
                    <a:lstStyle/>
                    <a:p>
                      <a:pPr marL="0" marR="0" algn="just"/>
                      <a:r>
                        <a:rPr lang="en-GB" dirty="0">
                          <a:solidFill>
                            <a:srgbClr val="35759D"/>
                          </a:solidFill>
                        </a:rPr>
                        <a:t>Tampering with data</a:t>
                      </a:r>
                      <a:endParaRPr lang="en-GB" dirty="0">
                        <a:solidFill>
                          <a:srgbClr val="35759D"/>
                        </a:solidFill>
                        <a:latin typeface="Trebuchet MS"/>
                      </a:endParaRPr>
                    </a:p>
                  </a:txBody>
                  <a:tcPr marL="68580" marR="68580" marT="0" marB="0"/>
                </a:tc>
                <a:tc>
                  <a:txBody>
                    <a:bodyPr/>
                    <a:lstStyle/>
                    <a:p>
                      <a:pPr marL="0" marR="0" algn="l"/>
                      <a:r>
                        <a:rPr lang="en-US" dirty="0"/>
                        <a:t>Use data hashing and signing.</a:t>
                      </a:r>
                    </a:p>
                    <a:p>
                      <a:pPr marL="0" marR="0" algn="l"/>
                      <a:r>
                        <a:rPr lang="en-US" dirty="0"/>
                        <a:t>Use digital signatures.</a:t>
                      </a:r>
                    </a:p>
                    <a:p>
                      <a:pPr marL="0" marR="0" algn="l"/>
                      <a:r>
                        <a:rPr lang="en-US" dirty="0"/>
                        <a:t>Use strong authorization.</a:t>
                      </a:r>
                    </a:p>
                    <a:p>
                      <a:pPr marL="0" marR="0" algn="l"/>
                      <a:r>
                        <a:rPr lang="en-US" dirty="0"/>
                        <a:t>Use tamper-resistant protocols across communication links.</a:t>
                      </a:r>
                    </a:p>
                    <a:p>
                      <a:pPr marL="0" marR="0" algn="l"/>
                      <a:r>
                        <a:rPr lang="en-US" dirty="0"/>
                        <a:t>Secure communication links with protocols that provide message integrity.</a:t>
                      </a:r>
                      <a:endParaRPr lang="en-US" dirty="0">
                        <a:solidFill>
                          <a:srgbClr val="848484"/>
                        </a:solidFill>
                        <a:latin typeface="Trebuchet MS"/>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Countermeasures</a:t>
            </a:r>
            <a:endParaRPr lang="es-US" dirty="0"/>
          </a:p>
        </p:txBody>
      </p:sp>
      <p:graphicFrame>
        <p:nvGraphicFramePr>
          <p:cNvPr id="45" name="Content Placeholder 44"/>
          <p:cNvGraphicFramePr>
            <a:graphicFrameLocks noGrp="1"/>
          </p:cNvGraphicFramePr>
          <p:nvPr>
            <p:ph idx="1"/>
          </p:nvPr>
        </p:nvGraphicFramePr>
        <p:xfrm>
          <a:off x="381001" y="2057400"/>
          <a:ext cx="8534399" cy="4800600"/>
        </p:xfrm>
        <a:graphic>
          <a:graphicData uri="http://schemas.openxmlformats.org/drawingml/2006/table">
            <a:tbl>
              <a:tblPr firstRow="1" bandRow="1">
                <a:tableStyleId>{00A15C55-8517-42AA-B614-E9B94910E393}</a:tableStyleId>
              </a:tblPr>
              <a:tblGrid>
                <a:gridCol w="4419600"/>
                <a:gridCol w="4114799"/>
              </a:tblGrid>
              <a:tr h="412233">
                <a:tc>
                  <a:txBody>
                    <a:bodyPr/>
                    <a:lstStyle/>
                    <a:p>
                      <a:pPr marL="0" marR="0" algn="just">
                        <a:lnSpc>
                          <a:spcPts val="1300"/>
                        </a:lnSpc>
                      </a:pPr>
                      <a:r>
                        <a:rPr lang="en-GB" dirty="0"/>
                        <a:t>Threat</a:t>
                      </a:r>
                      <a:endParaRPr lang="en-GB" dirty="0">
                        <a:solidFill>
                          <a:srgbClr val="848484"/>
                        </a:solidFill>
                        <a:latin typeface="Trebuchet MS"/>
                      </a:endParaRPr>
                    </a:p>
                  </a:txBody>
                  <a:tcPr marL="68580" marR="68580" marT="0" marB="0" anchor="ctr"/>
                </a:tc>
                <a:tc>
                  <a:txBody>
                    <a:bodyPr/>
                    <a:lstStyle/>
                    <a:p>
                      <a:pPr marL="0" marR="0" algn="just">
                        <a:lnSpc>
                          <a:spcPts val="1300"/>
                        </a:lnSpc>
                      </a:pPr>
                      <a:r>
                        <a:rPr lang="en-GB" dirty="0"/>
                        <a:t>Countermeasures</a:t>
                      </a:r>
                      <a:endParaRPr lang="en-GB" dirty="0">
                        <a:solidFill>
                          <a:srgbClr val="848484"/>
                        </a:solidFill>
                        <a:latin typeface="Trebuchet MS"/>
                      </a:endParaRPr>
                    </a:p>
                  </a:txBody>
                  <a:tcPr marL="68580" marR="68580" marT="0" marB="0" anchor="ctr"/>
                </a:tc>
              </a:tr>
              <a:tr h="609880">
                <a:tc>
                  <a:txBody>
                    <a:bodyPr/>
                    <a:lstStyle/>
                    <a:p>
                      <a:pPr marL="0" marR="0" algn="just"/>
                      <a:r>
                        <a:rPr lang="en-GB" dirty="0">
                          <a:solidFill>
                            <a:srgbClr val="35759D"/>
                          </a:solidFill>
                        </a:rPr>
                        <a:t>Repudiation</a:t>
                      </a:r>
                      <a:endParaRPr lang="en-GB" dirty="0">
                        <a:solidFill>
                          <a:srgbClr val="35759D"/>
                        </a:solidFill>
                        <a:latin typeface="Trebuchet MS"/>
                      </a:endParaRPr>
                    </a:p>
                  </a:txBody>
                  <a:tcPr marL="68580" marR="68580" marT="0" marB="0"/>
                </a:tc>
                <a:tc>
                  <a:txBody>
                    <a:bodyPr/>
                    <a:lstStyle/>
                    <a:p>
                      <a:pPr marL="0" marR="0" algn="l"/>
                      <a:r>
                        <a:rPr lang="en-US" dirty="0"/>
                        <a:t>Create secure audit trails.</a:t>
                      </a:r>
                    </a:p>
                    <a:p>
                      <a:pPr marL="0" marR="0" algn="l"/>
                      <a:r>
                        <a:rPr lang="en-US" dirty="0"/>
                        <a:t>Use digital signatures.</a:t>
                      </a:r>
                      <a:endParaRPr lang="en-US" dirty="0">
                        <a:solidFill>
                          <a:srgbClr val="848484"/>
                        </a:solidFill>
                        <a:latin typeface="Trebuchet MS"/>
                      </a:endParaRPr>
                    </a:p>
                  </a:txBody>
                  <a:tcPr marL="68580" marR="68580" marT="0" marB="0"/>
                </a:tc>
              </a:tr>
              <a:tr h="1949687">
                <a:tc>
                  <a:txBody>
                    <a:bodyPr/>
                    <a:lstStyle/>
                    <a:p>
                      <a:pPr marL="0" marR="0" algn="just"/>
                      <a:r>
                        <a:rPr lang="en-GB">
                          <a:solidFill>
                            <a:srgbClr val="35759D"/>
                          </a:solidFill>
                        </a:rPr>
                        <a:t>Information disclosure</a:t>
                      </a:r>
                      <a:endParaRPr lang="en-GB">
                        <a:solidFill>
                          <a:srgbClr val="35759D"/>
                        </a:solidFill>
                        <a:latin typeface="Trebuchet MS"/>
                      </a:endParaRPr>
                    </a:p>
                  </a:txBody>
                  <a:tcPr marL="68580" marR="68580" marT="0" marB="0"/>
                </a:tc>
                <a:tc>
                  <a:txBody>
                    <a:bodyPr/>
                    <a:lstStyle/>
                    <a:p>
                      <a:pPr marL="0" marR="0" algn="l"/>
                      <a:r>
                        <a:rPr lang="en-US" dirty="0"/>
                        <a:t>Use strong authorization.</a:t>
                      </a:r>
                    </a:p>
                    <a:p>
                      <a:pPr marL="0" marR="0" algn="l"/>
                      <a:r>
                        <a:rPr lang="en-US" dirty="0"/>
                        <a:t>Use strong encryption.</a:t>
                      </a:r>
                    </a:p>
                    <a:p>
                      <a:pPr marL="0" marR="0" algn="l"/>
                      <a:r>
                        <a:rPr lang="en-US" dirty="0"/>
                        <a:t>Secure communication links with protocols that provide message confidentiality.</a:t>
                      </a:r>
                    </a:p>
                    <a:p>
                      <a:pPr marL="0" marR="0" algn="l"/>
                      <a:r>
                        <a:rPr lang="en-US" dirty="0"/>
                        <a:t>Do not store secrets (for example, passwords) in plaintext.</a:t>
                      </a:r>
                      <a:endParaRPr lang="en-US" dirty="0">
                        <a:solidFill>
                          <a:srgbClr val="848484"/>
                        </a:solidFill>
                        <a:latin typeface="Trebuchet MS"/>
                      </a:endParaRPr>
                    </a:p>
                  </a:txBody>
                  <a:tcPr marL="68580" marR="68580" marT="0" marB="0"/>
                </a:tc>
              </a:tr>
              <a:tr h="914819">
                <a:tc>
                  <a:txBody>
                    <a:bodyPr/>
                    <a:lstStyle/>
                    <a:p>
                      <a:pPr marL="0" marR="0" algn="just"/>
                      <a:r>
                        <a:rPr lang="en-GB">
                          <a:solidFill>
                            <a:srgbClr val="35759D"/>
                          </a:solidFill>
                        </a:rPr>
                        <a:t>Denial of service</a:t>
                      </a:r>
                      <a:endParaRPr lang="en-GB">
                        <a:solidFill>
                          <a:srgbClr val="35759D"/>
                        </a:solidFill>
                        <a:latin typeface="Trebuchet MS"/>
                      </a:endParaRPr>
                    </a:p>
                  </a:txBody>
                  <a:tcPr marL="68580" marR="68580" marT="0" marB="0"/>
                </a:tc>
                <a:tc>
                  <a:txBody>
                    <a:bodyPr/>
                    <a:lstStyle/>
                    <a:p>
                      <a:pPr marL="0" marR="0" algn="l"/>
                      <a:r>
                        <a:rPr lang="en-US" dirty="0"/>
                        <a:t>Use resource and bandwidth throttling techniques.</a:t>
                      </a:r>
                    </a:p>
                    <a:p>
                      <a:pPr marL="0" marR="0" algn="l"/>
                      <a:r>
                        <a:rPr lang="en-US" dirty="0"/>
                        <a:t>Validate and filter input.</a:t>
                      </a:r>
                      <a:endParaRPr lang="en-US" dirty="0">
                        <a:solidFill>
                          <a:srgbClr val="848484"/>
                        </a:solidFill>
                        <a:latin typeface="Trebuchet MS"/>
                      </a:endParaRPr>
                    </a:p>
                  </a:txBody>
                  <a:tcPr marL="68580" marR="68580" marT="0" marB="0"/>
                </a:tc>
              </a:tr>
              <a:tr h="913981">
                <a:tc>
                  <a:txBody>
                    <a:bodyPr/>
                    <a:lstStyle/>
                    <a:p>
                      <a:pPr marL="0" marR="0" algn="just"/>
                      <a:r>
                        <a:rPr lang="en-GB" dirty="0">
                          <a:solidFill>
                            <a:srgbClr val="35759D"/>
                          </a:solidFill>
                        </a:rPr>
                        <a:t>Elevation of privilege</a:t>
                      </a:r>
                      <a:endParaRPr lang="en-GB" dirty="0">
                        <a:solidFill>
                          <a:srgbClr val="35759D"/>
                        </a:solidFill>
                        <a:latin typeface="Trebuchet MS"/>
                      </a:endParaRPr>
                    </a:p>
                  </a:txBody>
                  <a:tcPr marL="68580" marR="68580" marT="0" marB="0"/>
                </a:tc>
                <a:tc>
                  <a:txBody>
                    <a:bodyPr/>
                    <a:lstStyle/>
                    <a:p>
                      <a:pPr marL="0" marR="0" algn="l"/>
                      <a:r>
                        <a:rPr lang="en-US" dirty="0" smtClean="0"/>
                        <a:t>Use least </a:t>
                      </a:r>
                      <a:r>
                        <a:rPr lang="en-US" dirty="0"/>
                        <a:t>privileged service accounts to run processes and access resources.</a:t>
                      </a:r>
                      <a:endParaRPr lang="en-US" dirty="0">
                        <a:solidFill>
                          <a:srgbClr val="848484"/>
                        </a:solidFill>
                        <a:latin typeface="Trebuchet MS"/>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DREAD </a:t>
            </a:r>
            <a:br>
              <a:rPr lang="en-US" dirty="0" smtClean="0"/>
            </a:br>
            <a:r>
              <a:rPr lang="en-US" dirty="0" smtClean="0"/>
              <a:t>classification in Microsoft</a:t>
            </a:r>
            <a:endParaRPr lang="es-US" dirty="0"/>
          </a:p>
        </p:txBody>
      </p:sp>
      <p:sp>
        <p:nvSpPr>
          <p:cNvPr id="3" name="Content Placeholder 2"/>
          <p:cNvSpPr>
            <a:spLocks noGrp="1"/>
          </p:cNvSpPr>
          <p:nvPr>
            <p:ph idx="1"/>
          </p:nvPr>
        </p:nvSpPr>
        <p:spPr>
          <a:xfrm>
            <a:off x="990600" y="1981200"/>
            <a:ext cx="7315200" cy="4876800"/>
          </a:xfrm>
        </p:spPr>
        <p:txBody>
          <a:bodyPr/>
          <a:lstStyle/>
          <a:p>
            <a:r>
              <a:rPr lang="en-US" sz="2400" b="1" dirty="0" smtClean="0">
                <a:solidFill>
                  <a:srgbClr val="FF0000"/>
                </a:solidFill>
              </a:rPr>
              <a:t>Critical:</a:t>
            </a:r>
            <a:r>
              <a:rPr lang="en-US" sz="2400" dirty="0" smtClean="0">
                <a:solidFill>
                  <a:srgbClr val="FF0000"/>
                </a:solidFill>
              </a:rPr>
              <a:t> </a:t>
            </a:r>
            <a:r>
              <a:rPr lang="en-US" sz="2400" dirty="0" smtClean="0"/>
              <a:t>A vulnerability whose exploitation could allow the propagation of an Internet worm without user action.</a:t>
            </a:r>
          </a:p>
          <a:p>
            <a:r>
              <a:rPr lang="en-US" sz="2400" b="1" dirty="0" smtClean="0">
                <a:solidFill>
                  <a:srgbClr val="1984CC"/>
                </a:solidFill>
              </a:rPr>
              <a:t>Important:</a:t>
            </a:r>
            <a:r>
              <a:rPr lang="en-US" sz="2400" dirty="0" smtClean="0">
                <a:solidFill>
                  <a:srgbClr val="1984CC"/>
                </a:solidFill>
              </a:rPr>
              <a:t> </a:t>
            </a:r>
            <a:r>
              <a:rPr lang="en-US" sz="2400" dirty="0" smtClean="0"/>
              <a:t>A vulnerability whose exploitation could result in compromise of the confidentiality, integrity, or availability of users data, or of the integrity or availability of processing resources.</a:t>
            </a:r>
          </a:p>
          <a:p>
            <a:r>
              <a:rPr lang="en-US" sz="2400" b="1" dirty="0" smtClean="0">
                <a:solidFill>
                  <a:srgbClr val="92D050"/>
                </a:solidFill>
              </a:rPr>
              <a:t>Moderate:</a:t>
            </a:r>
            <a:r>
              <a:rPr lang="en-US" sz="2400" dirty="0" smtClean="0">
                <a:solidFill>
                  <a:srgbClr val="92D050"/>
                </a:solidFill>
              </a:rPr>
              <a:t> </a:t>
            </a:r>
            <a:r>
              <a:rPr lang="en-US" sz="2400" dirty="0" smtClean="0"/>
              <a:t>Exploitability is mitigated to a significant degree by factors such as default configuration, auditing, or difficulty of exploitation.</a:t>
            </a:r>
          </a:p>
          <a:p>
            <a:r>
              <a:rPr lang="en-US" sz="2400" b="1" dirty="0" smtClean="0">
                <a:solidFill>
                  <a:srgbClr val="7030A0"/>
                </a:solidFill>
              </a:rPr>
              <a:t>Low: </a:t>
            </a:r>
            <a:r>
              <a:rPr lang="en-US" sz="2400" dirty="0" smtClean="0"/>
              <a:t>A vulnerability whose exploitation is extremely difficult, or whose impact is minimal.</a:t>
            </a:r>
          </a:p>
          <a:p>
            <a:endParaRPr lang="es-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Threat Modeling tool</a:t>
            </a:r>
            <a:endParaRPr lang="es-US" dirty="0">
              <a:solidFill>
                <a:srgbClr val="C00000"/>
              </a:solidFill>
            </a:endParaRPr>
          </a:p>
        </p:txBody>
      </p:sp>
      <p:sp>
        <p:nvSpPr>
          <p:cNvPr id="3" name="Text Placeholder 2"/>
          <p:cNvSpPr>
            <a:spLocks noGrp="1"/>
          </p:cNvSpPr>
          <p:nvPr>
            <p:ph type="body" idx="1"/>
          </p:nvPr>
        </p:nvSpPr>
        <p:spPr/>
        <p:txBody>
          <a:bodyPr/>
          <a:lstStyle/>
          <a:p>
            <a:r>
              <a:rPr lang="en-US" dirty="0" smtClean="0"/>
              <a:t>Application Demo / PPT Demo</a:t>
            </a:r>
            <a:endParaRPr lang="es-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57400" y="838200"/>
            <a:ext cx="4800600" cy="792163"/>
          </a:xfrm>
        </p:spPr>
        <p:txBody>
          <a:bodyPr/>
          <a:lstStyle/>
          <a:p>
            <a:r>
              <a:rPr lang="en-US" dirty="0" smtClean="0"/>
              <a:t>Agenda</a:t>
            </a:r>
            <a:endParaRPr lang="en-US" dirty="0"/>
          </a:p>
        </p:txBody>
      </p:sp>
      <p:sp>
        <p:nvSpPr>
          <p:cNvPr id="17411" name="Rectangle 3"/>
          <p:cNvSpPr>
            <a:spLocks noGrp="1" noChangeArrowheads="1"/>
          </p:cNvSpPr>
          <p:nvPr>
            <p:ph type="body" idx="1"/>
          </p:nvPr>
        </p:nvSpPr>
        <p:spPr>
          <a:xfrm>
            <a:off x="1143000" y="2209800"/>
            <a:ext cx="6705600" cy="4648200"/>
          </a:xfrm>
        </p:spPr>
        <p:txBody>
          <a:bodyPr/>
          <a:lstStyle/>
          <a:p>
            <a:pPr>
              <a:lnSpc>
                <a:spcPct val="80000"/>
              </a:lnSpc>
            </a:pPr>
            <a:r>
              <a:rPr lang="en-US" altLang="ko-KR" sz="1800" dirty="0" smtClean="0">
                <a:latin typeface="Verdana" pitchFamily="34" charset="0"/>
                <a:ea typeface="굴림" charset="-127"/>
              </a:rPr>
              <a:t>What is the SDLC?</a:t>
            </a:r>
          </a:p>
          <a:p>
            <a:pPr lvl="1">
              <a:lnSpc>
                <a:spcPct val="80000"/>
              </a:lnSpc>
            </a:pPr>
            <a:r>
              <a:rPr lang="en-US" altLang="ko-KR" sz="1400" dirty="0" smtClean="0">
                <a:latin typeface="Verdana" pitchFamily="34" charset="0"/>
                <a:ea typeface="굴림" charset="-127"/>
              </a:rPr>
              <a:t>In the beginning </a:t>
            </a:r>
          </a:p>
          <a:p>
            <a:pPr lvl="1">
              <a:lnSpc>
                <a:spcPct val="80000"/>
              </a:lnSpc>
            </a:pPr>
            <a:r>
              <a:rPr lang="en-US" altLang="ko-KR" sz="1400" dirty="0" smtClean="0">
                <a:latin typeface="Verdana" pitchFamily="34" charset="0"/>
                <a:ea typeface="굴림" charset="-127"/>
              </a:rPr>
              <a:t>Waterfall to Agile Methodologies</a:t>
            </a:r>
          </a:p>
          <a:p>
            <a:pPr lvl="1">
              <a:lnSpc>
                <a:spcPct val="80000"/>
              </a:lnSpc>
            </a:pPr>
            <a:r>
              <a:rPr lang="en-US" altLang="ko-KR" sz="1400" dirty="0" smtClean="0">
                <a:latin typeface="Verdana" pitchFamily="34" charset="0"/>
                <a:ea typeface="굴림" charset="-127"/>
              </a:rPr>
              <a:t>Scrum</a:t>
            </a:r>
          </a:p>
          <a:p>
            <a:pPr lvl="1">
              <a:lnSpc>
                <a:spcPct val="80000"/>
              </a:lnSpc>
            </a:pPr>
            <a:r>
              <a:rPr lang="en-US" altLang="ko-KR" sz="1400" dirty="0" smtClean="0">
                <a:latin typeface="Verdana" pitchFamily="34" charset="0"/>
                <a:ea typeface="굴림" charset="-127"/>
              </a:rPr>
              <a:t>Roles (Security)</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dirty="0" smtClean="0">
                <a:latin typeface="Verdana" pitchFamily="34" charset="0"/>
                <a:ea typeface="굴림" charset="-127"/>
              </a:rPr>
              <a:t>Security Development Lifecycle</a:t>
            </a:r>
          </a:p>
          <a:p>
            <a:pPr lvl="1">
              <a:lnSpc>
                <a:spcPct val="80000"/>
              </a:lnSpc>
            </a:pPr>
            <a:r>
              <a:rPr lang="en-US" altLang="ko-KR" sz="1400" dirty="0" smtClean="0">
                <a:latin typeface="Verdana" pitchFamily="34" charset="0"/>
                <a:ea typeface="굴림" charset="-127"/>
              </a:rPr>
              <a:t>Microsoft SDL </a:t>
            </a:r>
          </a:p>
          <a:p>
            <a:pPr lvl="1">
              <a:lnSpc>
                <a:spcPct val="80000"/>
              </a:lnSpc>
            </a:pPr>
            <a:r>
              <a:rPr lang="en-US" altLang="ko-KR" sz="1400" dirty="0" smtClean="0">
                <a:latin typeface="Verdana" pitchFamily="34" charset="0"/>
                <a:ea typeface="굴림" charset="-127"/>
              </a:rPr>
              <a:t>Phases to incorporate</a:t>
            </a:r>
          </a:p>
          <a:p>
            <a:pPr lvl="1">
              <a:lnSpc>
                <a:spcPct val="80000"/>
              </a:lnSpc>
            </a:pPr>
            <a:r>
              <a:rPr lang="en-US" altLang="ko-KR" sz="1400" dirty="0" smtClean="0">
                <a:latin typeface="Verdana" pitchFamily="34" charset="0"/>
                <a:ea typeface="굴림" charset="-127"/>
              </a:rPr>
              <a:t>How are the software giants doing?</a:t>
            </a:r>
            <a:br>
              <a:rPr lang="en-US" altLang="ko-KR" sz="1400" dirty="0" smtClean="0">
                <a:latin typeface="Verdana" pitchFamily="34" charset="0"/>
                <a:ea typeface="굴림" charset="-127"/>
              </a:rPr>
            </a:br>
            <a:endParaRPr lang="en-US" altLang="ko-KR" sz="1400" dirty="0" smtClean="0">
              <a:latin typeface="Verdana" pitchFamily="34" charset="0"/>
              <a:ea typeface="굴림" charset="-127"/>
            </a:endParaRPr>
          </a:p>
          <a:p>
            <a:pPr>
              <a:lnSpc>
                <a:spcPct val="80000"/>
              </a:lnSpc>
            </a:pPr>
            <a:r>
              <a:rPr lang="en-US" altLang="ko-KR" sz="1800" dirty="0" smtClean="0">
                <a:latin typeface="Verdana" pitchFamily="34" charset="0"/>
                <a:ea typeface="굴림" charset="-127"/>
              </a:rPr>
              <a:t>Threat Models</a:t>
            </a:r>
          </a:p>
          <a:p>
            <a:pPr lvl="1">
              <a:lnSpc>
                <a:spcPct val="80000"/>
              </a:lnSpc>
            </a:pPr>
            <a:r>
              <a:rPr lang="en-US" altLang="ko-KR" sz="1400" dirty="0" smtClean="0">
                <a:latin typeface="Verdana" pitchFamily="34" charset="0"/>
                <a:ea typeface="굴림" charset="-127"/>
              </a:rPr>
              <a:t>What is STRIDE?</a:t>
            </a:r>
          </a:p>
          <a:p>
            <a:pPr lvl="1">
              <a:lnSpc>
                <a:spcPct val="80000"/>
              </a:lnSpc>
            </a:pPr>
            <a:r>
              <a:rPr lang="en-US" altLang="ko-KR" sz="1400" dirty="0" smtClean="0">
                <a:latin typeface="Verdana" pitchFamily="34" charset="0"/>
                <a:ea typeface="굴림" charset="-127"/>
              </a:rPr>
              <a:t>What is DREAD?</a:t>
            </a:r>
          </a:p>
          <a:p>
            <a:pPr lvl="1">
              <a:lnSpc>
                <a:spcPct val="80000"/>
              </a:lnSpc>
            </a:pPr>
            <a:r>
              <a:rPr lang="en-US" altLang="ko-KR" sz="1400" dirty="0" smtClean="0">
                <a:latin typeface="Verdana" pitchFamily="34" charset="0"/>
                <a:ea typeface="굴림" charset="-127"/>
              </a:rPr>
              <a:t>Microsoft</a:t>
            </a:r>
            <a:r>
              <a:rPr lang="en-US" altLang="ko-KR" sz="14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Application Threat Modeling</a:t>
            </a:r>
            <a:br>
              <a:rPr lang="en-US" sz="1400" dirty="0" smtClean="0">
                <a:latin typeface="Verdana" pitchFamily="34" charset="0"/>
                <a:ea typeface="Verdana" pitchFamily="34" charset="0"/>
                <a:cs typeface="Verdana" pitchFamily="34" charset="0"/>
              </a:rPr>
            </a:br>
            <a:endParaRPr lang="en-US" altLang="ko-KR" sz="1400" dirty="0" smtClean="0">
              <a:latin typeface="Verdana" pitchFamily="34" charset="0"/>
              <a:ea typeface="Verdana" pitchFamily="34" charset="0"/>
              <a:cs typeface="Verdana" pitchFamily="34" charset="0"/>
            </a:endParaRPr>
          </a:p>
          <a:p>
            <a:pPr>
              <a:lnSpc>
                <a:spcPct val="80000"/>
              </a:lnSpc>
            </a:pPr>
            <a:r>
              <a:rPr lang="en-US" altLang="ko-KR" sz="1800" b="1" dirty="0" smtClean="0">
                <a:latin typeface="Verdana" pitchFamily="34" charset="0"/>
                <a:ea typeface="굴림" charset="-127"/>
              </a:rPr>
              <a:t>How to justify?</a:t>
            </a:r>
          </a:p>
          <a:p>
            <a:pPr lvl="1">
              <a:lnSpc>
                <a:spcPct val="80000"/>
              </a:lnSpc>
            </a:pPr>
            <a:r>
              <a:rPr lang="en-US" sz="1400" b="1" dirty="0" smtClean="0">
                <a:latin typeface="Verdana" pitchFamily="34" charset="0"/>
                <a:ea typeface="굴림" charset="-127"/>
              </a:rPr>
              <a:t>Statement</a:t>
            </a:r>
          </a:p>
          <a:p>
            <a:pPr lvl="1">
              <a:lnSpc>
                <a:spcPct val="80000"/>
              </a:lnSpc>
            </a:pPr>
            <a:r>
              <a:rPr lang="en-US" sz="1400" b="1" dirty="0" smtClean="0">
                <a:latin typeface="Verdana" pitchFamily="34" charset="0"/>
                <a:ea typeface="굴림" charset="-127"/>
              </a:rPr>
              <a:t>Economic Impact</a:t>
            </a:r>
            <a:endParaRPr lang="en-US"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SDLC</a:t>
            </a:r>
            <a:endParaRPr lang="es-US" dirty="0"/>
          </a:p>
        </p:txBody>
      </p:sp>
      <p:sp>
        <p:nvSpPr>
          <p:cNvPr id="3" name="Content Placeholder 2"/>
          <p:cNvSpPr>
            <a:spLocks noGrp="1"/>
          </p:cNvSpPr>
          <p:nvPr>
            <p:ph idx="1"/>
          </p:nvPr>
        </p:nvSpPr>
        <p:spPr>
          <a:xfrm>
            <a:off x="609600" y="2057400"/>
            <a:ext cx="7848600" cy="4114800"/>
          </a:xfrm>
        </p:spPr>
        <p:txBody>
          <a:bodyPr/>
          <a:lstStyle/>
          <a:p>
            <a:r>
              <a:rPr lang="en-US" sz="2800" dirty="0" smtClean="0"/>
              <a:t>A </a:t>
            </a:r>
            <a:r>
              <a:rPr lang="en-US" sz="2800" b="1" dirty="0" smtClean="0"/>
              <a:t>software development process</a:t>
            </a:r>
            <a:r>
              <a:rPr lang="en-US" sz="2800" dirty="0" smtClean="0"/>
              <a:t> is a structure imposed on the development of a software product. Synonyms include </a:t>
            </a:r>
            <a:r>
              <a:rPr lang="en-US" sz="2800" dirty="0" smtClean="0">
                <a:hlinkClick r:id="rId2" action="ppaction://hlinkfile" tooltip="Software Lifecycle Processes"/>
              </a:rPr>
              <a:t>software life cycle</a:t>
            </a:r>
            <a:r>
              <a:rPr lang="en-US" sz="2800" dirty="0" smtClean="0"/>
              <a:t> and </a:t>
            </a:r>
            <a:r>
              <a:rPr lang="en-US" sz="2800" i="1" dirty="0" smtClean="0"/>
              <a:t>software process</a:t>
            </a:r>
            <a:r>
              <a:rPr lang="en-US" sz="2800" dirty="0" smtClean="0"/>
              <a:t>.</a:t>
            </a:r>
          </a:p>
          <a:p>
            <a:r>
              <a:rPr lang="en-US" sz="2800" dirty="0" smtClean="0"/>
              <a:t> There are several </a:t>
            </a:r>
            <a:r>
              <a:rPr lang="en-US" sz="2800" dirty="0" smtClean="0">
                <a:hlinkClick r:id="rId3" action="ppaction://hlinkfile" tooltip="Software development process"/>
              </a:rPr>
              <a:t>models</a:t>
            </a:r>
            <a:r>
              <a:rPr lang="en-US" sz="2800" dirty="0" smtClean="0"/>
              <a:t> for such processes, each describing approaches to a variety of </a:t>
            </a:r>
            <a:r>
              <a:rPr lang="en-US" sz="2800" dirty="0" smtClean="0">
                <a:hlinkClick r:id="rId4" action="ppaction://hlinkfile" tooltip="Software development process"/>
              </a:rPr>
              <a:t>tasks or activities</a:t>
            </a:r>
            <a:r>
              <a:rPr lang="en-US" sz="2800" dirty="0" smtClean="0"/>
              <a:t> that take place during the process.</a:t>
            </a:r>
            <a:endParaRPr lang="es-US" sz="2800" dirty="0"/>
          </a:p>
        </p:txBody>
      </p:sp>
      <p:sp>
        <p:nvSpPr>
          <p:cNvPr id="4" name="TextBox 3"/>
          <p:cNvSpPr txBox="1"/>
          <p:nvPr/>
        </p:nvSpPr>
        <p:spPr>
          <a:xfrm>
            <a:off x="304800" y="5943600"/>
            <a:ext cx="8229600" cy="461665"/>
          </a:xfrm>
          <a:prstGeom prst="rect">
            <a:avLst/>
          </a:prstGeom>
          <a:noFill/>
        </p:spPr>
        <p:txBody>
          <a:bodyPr wrap="square" rtlCol="0">
            <a:spAutoFit/>
          </a:bodyPr>
          <a:lstStyle/>
          <a:p>
            <a:r>
              <a:rPr lang="en-US" b="1" i="1" dirty="0" smtClean="0">
                <a:solidFill>
                  <a:srgbClr val="C00000"/>
                </a:solidFill>
              </a:rPr>
              <a:t>Security should be one of those activities / tasks</a:t>
            </a:r>
            <a:endParaRPr lang="es-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7"/>
          <p:cNvSpPr>
            <a:spLocks noChangeArrowheads="1"/>
          </p:cNvSpPr>
          <p:nvPr/>
        </p:nvSpPr>
        <p:spPr bwMode="auto">
          <a:xfrm>
            <a:off x="440960" y="2673084"/>
            <a:ext cx="4014216" cy="3333256"/>
          </a:xfrm>
          <a:prstGeom prst="rect">
            <a:avLst/>
          </a:prstGeom>
          <a:gradFill>
            <a:gsLst>
              <a:gs pos="0">
                <a:srgbClr val="5E9EFF"/>
              </a:gs>
              <a:gs pos="39999">
                <a:srgbClr val="85C2FF"/>
              </a:gs>
              <a:gs pos="70000">
                <a:srgbClr val="C4D6EB"/>
              </a:gs>
              <a:gs pos="100000">
                <a:srgbClr val="FFEBFA"/>
              </a:gs>
            </a:gsLst>
            <a:lin ang="5400000" scaled="0"/>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4" name="AutoShape 7"/>
          <p:cNvSpPr>
            <a:spLocks noChangeArrowheads="1"/>
          </p:cNvSpPr>
          <p:nvPr/>
        </p:nvSpPr>
        <p:spPr bwMode="auto">
          <a:xfrm>
            <a:off x="4643851" y="2673084"/>
            <a:ext cx="4014216" cy="3333256"/>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p:txBody>
          <a:bodyPr/>
          <a:lstStyle/>
          <a:p>
            <a:r>
              <a:rPr lang="en-US" dirty="0" smtClean="0"/>
              <a:t>A Short Quiz</a:t>
            </a:r>
            <a:endParaRPr lang="en-US" dirty="0"/>
          </a:p>
        </p:txBody>
      </p:sp>
      <p:pic>
        <p:nvPicPr>
          <p:cNvPr id="245769" name="Picture 9"/>
          <p:cNvPicPr>
            <a:picLocks noChangeAspect="1" noChangeArrowheads="1"/>
          </p:cNvPicPr>
          <p:nvPr/>
        </p:nvPicPr>
        <p:blipFill>
          <a:blip r:embed="rId3" cstate="print"/>
          <a:srcRect/>
          <a:stretch>
            <a:fillRect/>
          </a:stretch>
        </p:blipFill>
        <p:spPr bwMode="auto">
          <a:xfrm>
            <a:off x="5507959" y="4267480"/>
            <a:ext cx="2286000" cy="1631156"/>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0" y="6017770"/>
            <a:ext cx="9144000" cy="840230"/>
          </a:xfrm>
          <a:prstGeom prst="rect">
            <a:avLst/>
          </a:prstGeom>
          <a:noFill/>
        </p:spPr>
        <p:txBody>
          <a:bodyPr wrap="square" rtlCol="0">
            <a:spAutoFit/>
          </a:bodyPr>
          <a:lstStyle/>
          <a:p>
            <a:pPr algn="ctr" defTabSz="914363">
              <a:lnSpc>
                <a:spcPct val="90000"/>
              </a:lnSpc>
              <a:spcBef>
                <a:spcPct val="20000"/>
              </a:spcBef>
            </a:pPr>
            <a:r>
              <a:rPr lang="en-US" sz="5400" b="1" i="1"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38100" dist="38100" dir="2700000" algn="tl">
                    <a:srgbClr val="000000">
                      <a:alpha val="75000"/>
                    </a:srgbClr>
                  </a:outerShdw>
                </a:effectLst>
                <a:latin typeface="Trebuchet MS" pitchFamily="34" charset="0"/>
                <a:sym typeface="Wingdings" pitchFamily="2" charset="2"/>
              </a:rPr>
              <a:t>Who makes more money?</a:t>
            </a:r>
          </a:p>
        </p:txBody>
      </p:sp>
      <p:sp>
        <p:nvSpPr>
          <p:cNvPr id="10" name="AutoShape 7"/>
          <p:cNvSpPr>
            <a:spLocks noChangeArrowheads="1"/>
          </p:cNvSpPr>
          <p:nvPr/>
        </p:nvSpPr>
        <p:spPr bwMode="auto">
          <a:xfrm>
            <a:off x="440960" y="2025930"/>
            <a:ext cx="4011117" cy="561288"/>
          </a:xfrm>
          <a:prstGeom prst="chevron">
            <a:avLst>
              <a:gd name="adj" fmla="val 0"/>
            </a:avLst>
          </a:prstGeom>
          <a:gradFill flip="none" rotWithShape="1">
            <a:gsLst>
              <a:gs pos="0">
                <a:srgbClr val="03D4A8"/>
              </a:gs>
              <a:gs pos="25000">
                <a:srgbClr val="21D6E0"/>
              </a:gs>
              <a:gs pos="75000">
                <a:srgbClr val="0087E6"/>
              </a:gs>
              <a:gs pos="100000">
                <a:srgbClr val="005CBF"/>
              </a:gs>
            </a:gsLst>
            <a:lin ang="5400000" scaled="0"/>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dirty="0" smtClean="0">
                <a:solidFill>
                  <a:schemeClr val="tx1"/>
                </a:solidFill>
                <a:effectLst>
                  <a:outerShdw blurRad="38100" dist="38100" dir="2700000" algn="tl">
                    <a:srgbClr val="000000">
                      <a:alpha val="43137"/>
                    </a:srgbClr>
                  </a:outerShdw>
                </a:effectLst>
              </a:rPr>
              <a:t>Joe is a drug dealer</a:t>
            </a:r>
          </a:p>
        </p:txBody>
      </p:sp>
      <p:sp>
        <p:nvSpPr>
          <p:cNvPr id="11" name="AutoShape 7"/>
          <p:cNvSpPr>
            <a:spLocks noChangeArrowheads="1"/>
          </p:cNvSpPr>
          <p:nvPr/>
        </p:nvSpPr>
        <p:spPr bwMode="auto">
          <a:xfrm>
            <a:off x="4646950" y="2025930"/>
            <a:ext cx="4011117" cy="561288"/>
          </a:xfrm>
          <a:prstGeom prst="chevron">
            <a:avLst>
              <a:gd name="adj" fmla="val 0"/>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a:headEnd type="none" w="med" len="med"/>
            <a:tailEnd type="none" w="med" len="med"/>
          </a:ln>
          <a:effectLst>
            <a:outerShdw blurRad="127000" dist="127000" dir="5400000" algn="t" rotWithShape="0">
              <a:prstClr val="black">
                <a:alpha val="40000"/>
              </a:prstClr>
            </a:outerShdw>
          </a:effectLst>
          <a:scene3d>
            <a:camera prst="orthographicFront">
              <a:rot lat="0" lon="0" rev="0"/>
            </a:camera>
            <a:lightRig rig="brightRoom" dir="t">
              <a:rot lat="0" lon="0" rev="12000000"/>
            </a:lightRig>
          </a:scene3d>
          <a:sp3d prstMaterial="softEdge">
            <a:bevelT w="127000" h="63500" prst="softRoun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dirty="0" smtClean="0">
                <a:solidFill>
                  <a:schemeClr val="tx1"/>
                </a:solidFill>
                <a:effectLst>
                  <a:outerShdw blurRad="38100" dist="38100" dir="2700000" algn="tl">
                    <a:srgbClr val="000000">
                      <a:alpha val="43137"/>
                    </a:srgbClr>
                  </a:outerShdw>
                </a:effectLst>
              </a:rPr>
              <a:t>Steve is a cyber criminal</a:t>
            </a:r>
          </a:p>
        </p:txBody>
      </p:sp>
      <p:grpSp>
        <p:nvGrpSpPr>
          <p:cNvPr id="3" name="Group 20"/>
          <p:cNvGrpSpPr/>
          <p:nvPr/>
        </p:nvGrpSpPr>
        <p:grpSpPr>
          <a:xfrm>
            <a:off x="1883114" y="2803776"/>
            <a:ext cx="1129910" cy="1131088"/>
            <a:chOff x="1752600" y="2057400"/>
            <a:chExt cx="1522413" cy="1524000"/>
          </a:xfrm>
          <a:effectLst>
            <a:outerShdw blurRad="63500" sx="102000" sy="102000" algn="ctr" rotWithShape="0">
              <a:prstClr val="black">
                <a:alpha val="40000"/>
              </a:prstClr>
            </a:outerShdw>
          </a:effectLst>
        </p:grpSpPr>
        <p:sp>
          <p:nvSpPr>
            <p:cNvPr id="1027" name="AutoShape 3"/>
            <p:cNvSpPr>
              <a:spLocks noChangeAspect="1" noChangeArrowheads="1" noTextEdit="1"/>
            </p:cNvSpPr>
            <p:nvPr/>
          </p:nvSpPr>
          <p:spPr bwMode="auto">
            <a:xfrm>
              <a:off x="1752600" y="2057400"/>
              <a:ext cx="1522413"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1752600" y="2057400"/>
              <a:ext cx="1522413" cy="1524000"/>
            </a:xfrm>
            <a:custGeom>
              <a:avLst/>
              <a:gdLst/>
              <a:ahLst/>
              <a:cxnLst>
                <a:cxn ang="0">
                  <a:pos x="1820" y="61"/>
                </a:cxn>
                <a:cxn ang="0">
                  <a:pos x="1776" y="33"/>
                </a:cxn>
                <a:cxn ang="0">
                  <a:pos x="1728" y="12"/>
                </a:cxn>
                <a:cxn ang="0">
                  <a:pos x="1678" y="2"/>
                </a:cxn>
                <a:cxn ang="0">
                  <a:pos x="267" y="0"/>
                </a:cxn>
                <a:cxn ang="0">
                  <a:pos x="163" y="21"/>
                </a:cxn>
                <a:cxn ang="0">
                  <a:pos x="79" y="79"/>
                </a:cxn>
                <a:cxn ang="0">
                  <a:pos x="21" y="165"/>
                </a:cxn>
                <a:cxn ang="0">
                  <a:pos x="0" y="269"/>
                </a:cxn>
                <a:cxn ang="0">
                  <a:pos x="2" y="1680"/>
                </a:cxn>
                <a:cxn ang="0">
                  <a:pos x="12" y="1730"/>
                </a:cxn>
                <a:cxn ang="0">
                  <a:pos x="31" y="1780"/>
                </a:cxn>
                <a:cxn ang="0">
                  <a:pos x="60" y="1824"/>
                </a:cxn>
                <a:cxn ang="0">
                  <a:pos x="96" y="1860"/>
                </a:cxn>
                <a:cxn ang="0">
                  <a:pos x="140" y="1889"/>
                </a:cxn>
                <a:cxn ang="0">
                  <a:pos x="190" y="1908"/>
                </a:cxn>
                <a:cxn ang="0">
                  <a:pos x="240" y="1918"/>
                </a:cxn>
                <a:cxn ang="0">
                  <a:pos x="1183" y="1920"/>
                </a:cxn>
                <a:cxn ang="0">
                  <a:pos x="267" y="1820"/>
                </a:cxn>
                <a:cxn ang="0">
                  <a:pos x="234" y="1816"/>
                </a:cxn>
                <a:cxn ang="0">
                  <a:pos x="204" y="1807"/>
                </a:cxn>
                <a:cxn ang="0">
                  <a:pos x="175" y="1791"/>
                </a:cxn>
                <a:cxn ang="0">
                  <a:pos x="150" y="1770"/>
                </a:cxn>
                <a:cxn ang="0">
                  <a:pos x="113" y="1716"/>
                </a:cxn>
                <a:cxn ang="0">
                  <a:pos x="100" y="1653"/>
                </a:cxn>
                <a:cxn ang="0">
                  <a:pos x="104" y="236"/>
                </a:cxn>
                <a:cxn ang="0">
                  <a:pos x="129" y="177"/>
                </a:cxn>
                <a:cxn ang="0">
                  <a:pos x="161" y="140"/>
                </a:cxn>
                <a:cxn ang="0">
                  <a:pos x="188" y="121"/>
                </a:cxn>
                <a:cxn ang="0">
                  <a:pos x="219" y="109"/>
                </a:cxn>
                <a:cxn ang="0">
                  <a:pos x="250" y="102"/>
                </a:cxn>
                <a:cxn ang="0">
                  <a:pos x="1651" y="102"/>
                </a:cxn>
                <a:cxn ang="0">
                  <a:pos x="1684" y="106"/>
                </a:cxn>
                <a:cxn ang="0">
                  <a:pos x="1714" y="115"/>
                </a:cxn>
                <a:cxn ang="0">
                  <a:pos x="1743" y="131"/>
                </a:cxn>
                <a:cxn ang="0">
                  <a:pos x="1768" y="152"/>
                </a:cxn>
                <a:cxn ang="0">
                  <a:pos x="1805" y="205"/>
                </a:cxn>
                <a:cxn ang="0">
                  <a:pos x="1818" y="269"/>
                </a:cxn>
                <a:cxn ang="0">
                  <a:pos x="1814" y="1688"/>
                </a:cxn>
                <a:cxn ang="0">
                  <a:pos x="1789" y="1747"/>
                </a:cxn>
                <a:cxn ang="0">
                  <a:pos x="1745" y="1791"/>
                </a:cxn>
                <a:cxn ang="0">
                  <a:pos x="1686" y="1816"/>
                </a:cxn>
                <a:cxn ang="0">
                  <a:pos x="1183" y="1820"/>
                </a:cxn>
                <a:cxn ang="0">
                  <a:pos x="1651" y="1920"/>
                </a:cxn>
                <a:cxn ang="0">
                  <a:pos x="1703" y="1914"/>
                </a:cxn>
                <a:cxn ang="0">
                  <a:pos x="1753" y="1901"/>
                </a:cxn>
                <a:cxn ang="0">
                  <a:pos x="1799" y="1876"/>
                </a:cxn>
                <a:cxn ang="0">
                  <a:pos x="1839" y="1843"/>
                </a:cxn>
                <a:cxn ang="0">
                  <a:pos x="1874" y="1801"/>
                </a:cxn>
                <a:cxn ang="0">
                  <a:pos x="1899" y="1755"/>
                </a:cxn>
                <a:cxn ang="0">
                  <a:pos x="1912" y="1705"/>
                </a:cxn>
                <a:cxn ang="0">
                  <a:pos x="1918" y="1653"/>
                </a:cxn>
                <a:cxn ang="0">
                  <a:pos x="1916" y="242"/>
                </a:cxn>
                <a:cxn ang="0">
                  <a:pos x="1906" y="192"/>
                </a:cxn>
                <a:cxn ang="0">
                  <a:pos x="1887" y="142"/>
                </a:cxn>
                <a:cxn ang="0">
                  <a:pos x="1858" y="98"/>
                </a:cxn>
              </a:cxnLst>
              <a:rect l="0" t="0" r="r" b="b"/>
              <a:pathLst>
                <a:path w="1918" h="1920">
                  <a:moveTo>
                    <a:pt x="1839" y="79"/>
                  </a:moveTo>
                  <a:lnTo>
                    <a:pt x="1820" y="61"/>
                  </a:lnTo>
                  <a:lnTo>
                    <a:pt x="1799" y="46"/>
                  </a:lnTo>
                  <a:lnTo>
                    <a:pt x="1776" y="33"/>
                  </a:lnTo>
                  <a:lnTo>
                    <a:pt x="1753" y="21"/>
                  </a:lnTo>
                  <a:lnTo>
                    <a:pt x="1728" y="12"/>
                  </a:lnTo>
                  <a:lnTo>
                    <a:pt x="1703" y="6"/>
                  </a:lnTo>
                  <a:lnTo>
                    <a:pt x="1678" y="2"/>
                  </a:lnTo>
                  <a:lnTo>
                    <a:pt x="1651" y="0"/>
                  </a:lnTo>
                  <a:lnTo>
                    <a:pt x="267" y="0"/>
                  </a:lnTo>
                  <a:lnTo>
                    <a:pt x="213" y="6"/>
                  </a:lnTo>
                  <a:lnTo>
                    <a:pt x="163" y="21"/>
                  </a:lnTo>
                  <a:lnTo>
                    <a:pt x="117" y="46"/>
                  </a:lnTo>
                  <a:lnTo>
                    <a:pt x="79" y="79"/>
                  </a:lnTo>
                  <a:lnTo>
                    <a:pt x="46" y="119"/>
                  </a:lnTo>
                  <a:lnTo>
                    <a:pt x="21" y="165"/>
                  </a:lnTo>
                  <a:lnTo>
                    <a:pt x="6" y="215"/>
                  </a:lnTo>
                  <a:lnTo>
                    <a:pt x="0" y="269"/>
                  </a:lnTo>
                  <a:lnTo>
                    <a:pt x="0" y="1653"/>
                  </a:lnTo>
                  <a:lnTo>
                    <a:pt x="2" y="1680"/>
                  </a:lnTo>
                  <a:lnTo>
                    <a:pt x="6" y="1705"/>
                  </a:lnTo>
                  <a:lnTo>
                    <a:pt x="12" y="1730"/>
                  </a:lnTo>
                  <a:lnTo>
                    <a:pt x="21" y="1755"/>
                  </a:lnTo>
                  <a:lnTo>
                    <a:pt x="31" y="1780"/>
                  </a:lnTo>
                  <a:lnTo>
                    <a:pt x="44" y="1801"/>
                  </a:lnTo>
                  <a:lnTo>
                    <a:pt x="60" y="1824"/>
                  </a:lnTo>
                  <a:lnTo>
                    <a:pt x="77" y="1843"/>
                  </a:lnTo>
                  <a:lnTo>
                    <a:pt x="96" y="1860"/>
                  </a:lnTo>
                  <a:lnTo>
                    <a:pt x="119" y="1876"/>
                  </a:lnTo>
                  <a:lnTo>
                    <a:pt x="140" y="1889"/>
                  </a:lnTo>
                  <a:lnTo>
                    <a:pt x="165" y="1901"/>
                  </a:lnTo>
                  <a:lnTo>
                    <a:pt x="190" y="1908"/>
                  </a:lnTo>
                  <a:lnTo>
                    <a:pt x="215" y="1914"/>
                  </a:lnTo>
                  <a:lnTo>
                    <a:pt x="240" y="1918"/>
                  </a:lnTo>
                  <a:lnTo>
                    <a:pt x="267" y="1920"/>
                  </a:lnTo>
                  <a:lnTo>
                    <a:pt x="1183" y="1920"/>
                  </a:lnTo>
                  <a:lnTo>
                    <a:pt x="1183" y="1820"/>
                  </a:lnTo>
                  <a:lnTo>
                    <a:pt x="267" y="1820"/>
                  </a:lnTo>
                  <a:lnTo>
                    <a:pt x="250" y="1820"/>
                  </a:lnTo>
                  <a:lnTo>
                    <a:pt x="234" y="1816"/>
                  </a:lnTo>
                  <a:lnTo>
                    <a:pt x="219" y="1812"/>
                  </a:lnTo>
                  <a:lnTo>
                    <a:pt x="204" y="1807"/>
                  </a:lnTo>
                  <a:lnTo>
                    <a:pt x="188" y="1801"/>
                  </a:lnTo>
                  <a:lnTo>
                    <a:pt x="175" y="1791"/>
                  </a:lnTo>
                  <a:lnTo>
                    <a:pt x="161" y="1782"/>
                  </a:lnTo>
                  <a:lnTo>
                    <a:pt x="150" y="1770"/>
                  </a:lnTo>
                  <a:lnTo>
                    <a:pt x="129" y="1745"/>
                  </a:lnTo>
                  <a:lnTo>
                    <a:pt x="113" y="1716"/>
                  </a:lnTo>
                  <a:lnTo>
                    <a:pt x="104" y="1686"/>
                  </a:lnTo>
                  <a:lnTo>
                    <a:pt x="100" y="1653"/>
                  </a:lnTo>
                  <a:lnTo>
                    <a:pt x="100" y="269"/>
                  </a:lnTo>
                  <a:lnTo>
                    <a:pt x="104" y="236"/>
                  </a:lnTo>
                  <a:lnTo>
                    <a:pt x="113" y="205"/>
                  </a:lnTo>
                  <a:lnTo>
                    <a:pt x="129" y="177"/>
                  </a:lnTo>
                  <a:lnTo>
                    <a:pt x="150" y="152"/>
                  </a:lnTo>
                  <a:lnTo>
                    <a:pt x="161" y="140"/>
                  </a:lnTo>
                  <a:lnTo>
                    <a:pt x="175" y="131"/>
                  </a:lnTo>
                  <a:lnTo>
                    <a:pt x="188" y="121"/>
                  </a:lnTo>
                  <a:lnTo>
                    <a:pt x="204" y="115"/>
                  </a:lnTo>
                  <a:lnTo>
                    <a:pt x="219" y="109"/>
                  </a:lnTo>
                  <a:lnTo>
                    <a:pt x="234" y="106"/>
                  </a:lnTo>
                  <a:lnTo>
                    <a:pt x="250" y="102"/>
                  </a:lnTo>
                  <a:lnTo>
                    <a:pt x="267" y="102"/>
                  </a:lnTo>
                  <a:lnTo>
                    <a:pt x="1651" y="102"/>
                  </a:lnTo>
                  <a:lnTo>
                    <a:pt x="1668" y="102"/>
                  </a:lnTo>
                  <a:lnTo>
                    <a:pt x="1684" y="106"/>
                  </a:lnTo>
                  <a:lnTo>
                    <a:pt x="1699" y="109"/>
                  </a:lnTo>
                  <a:lnTo>
                    <a:pt x="1714" y="115"/>
                  </a:lnTo>
                  <a:lnTo>
                    <a:pt x="1730" y="121"/>
                  </a:lnTo>
                  <a:lnTo>
                    <a:pt x="1743" y="131"/>
                  </a:lnTo>
                  <a:lnTo>
                    <a:pt x="1757" y="140"/>
                  </a:lnTo>
                  <a:lnTo>
                    <a:pt x="1768" y="152"/>
                  </a:lnTo>
                  <a:lnTo>
                    <a:pt x="1789" y="177"/>
                  </a:lnTo>
                  <a:lnTo>
                    <a:pt x="1805" y="205"/>
                  </a:lnTo>
                  <a:lnTo>
                    <a:pt x="1814" y="236"/>
                  </a:lnTo>
                  <a:lnTo>
                    <a:pt x="1818" y="269"/>
                  </a:lnTo>
                  <a:lnTo>
                    <a:pt x="1818" y="1653"/>
                  </a:lnTo>
                  <a:lnTo>
                    <a:pt x="1814" y="1688"/>
                  </a:lnTo>
                  <a:lnTo>
                    <a:pt x="1805" y="1718"/>
                  </a:lnTo>
                  <a:lnTo>
                    <a:pt x="1789" y="1747"/>
                  </a:lnTo>
                  <a:lnTo>
                    <a:pt x="1770" y="1770"/>
                  </a:lnTo>
                  <a:lnTo>
                    <a:pt x="1745" y="1791"/>
                  </a:lnTo>
                  <a:lnTo>
                    <a:pt x="1716" y="1807"/>
                  </a:lnTo>
                  <a:lnTo>
                    <a:pt x="1686" y="1816"/>
                  </a:lnTo>
                  <a:lnTo>
                    <a:pt x="1651" y="1820"/>
                  </a:lnTo>
                  <a:lnTo>
                    <a:pt x="1183" y="1820"/>
                  </a:lnTo>
                  <a:lnTo>
                    <a:pt x="1183" y="1920"/>
                  </a:lnTo>
                  <a:lnTo>
                    <a:pt x="1651" y="1920"/>
                  </a:lnTo>
                  <a:lnTo>
                    <a:pt x="1678" y="1918"/>
                  </a:lnTo>
                  <a:lnTo>
                    <a:pt x="1703" y="1914"/>
                  </a:lnTo>
                  <a:lnTo>
                    <a:pt x="1728" y="1908"/>
                  </a:lnTo>
                  <a:lnTo>
                    <a:pt x="1753" y="1901"/>
                  </a:lnTo>
                  <a:lnTo>
                    <a:pt x="1776" y="1889"/>
                  </a:lnTo>
                  <a:lnTo>
                    <a:pt x="1799" y="1876"/>
                  </a:lnTo>
                  <a:lnTo>
                    <a:pt x="1820" y="1860"/>
                  </a:lnTo>
                  <a:lnTo>
                    <a:pt x="1839" y="1843"/>
                  </a:lnTo>
                  <a:lnTo>
                    <a:pt x="1858" y="1824"/>
                  </a:lnTo>
                  <a:lnTo>
                    <a:pt x="1874" y="1801"/>
                  </a:lnTo>
                  <a:lnTo>
                    <a:pt x="1887" y="1780"/>
                  </a:lnTo>
                  <a:lnTo>
                    <a:pt x="1899" y="1755"/>
                  </a:lnTo>
                  <a:lnTo>
                    <a:pt x="1906" y="1730"/>
                  </a:lnTo>
                  <a:lnTo>
                    <a:pt x="1912" y="1705"/>
                  </a:lnTo>
                  <a:lnTo>
                    <a:pt x="1916" y="1680"/>
                  </a:lnTo>
                  <a:lnTo>
                    <a:pt x="1918" y="1653"/>
                  </a:lnTo>
                  <a:lnTo>
                    <a:pt x="1918" y="269"/>
                  </a:lnTo>
                  <a:lnTo>
                    <a:pt x="1916" y="242"/>
                  </a:lnTo>
                  <a:lnTo>
                    <a:pt x="1912" y="217"/>
                  </a:lnTo>
                  <a:lnTo>
                    <a:pt x="1906" y="192"/>
                  </a:lnTo>
                  <a:lnTo>
                    <a:pt x="1899" y="167"/>
                  </a:lnTo>
                  <a:lnTo>
                    <a:pt x="1887" y="142"/>
                  </a:lnTo>
                  <a:lnTo>
                    <a:pt x="1874" y="121"/>
                  </a:lnTo>
                  <a:lnTo>
                    <a:pt x="1858" y="98"/>
                  </a:lnTo>
                  <a:lnTo>
                    <a:pt x="1839" y="7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009775" y="2316163"/>
              <a:ext cx="1008063" cy="1008063"/>
            </a:xfrm>
            <a:custGeom>
              <a:avLst/>
              <a:gdLst/>
              <a:ahLst/>
              <a:cxnLst>
                <a:cxn ang="0">
                  <a:pos x="1268" y="598"/>
                </a:cxn>
                <a:cxn ang="0">
                  <a:pos x="1268" y="594"/>
                </a:cxn>
                <a:cxn ang="0">
                  <a:pos x="1264" y="555"/>
                </a:cxn>
                <a:cxn ang="0">
                  <a:pos x="1225" y="404"/>
                </a:cxn>
                <a:cxn ang="0">
                  <a:pos x="1060" y="166"/>
                </a:cxn>
                <a:cxn ang="0">
                  <a:pos x="905" y="60"/>
                </a:cxn>
                <a:cxn ang="0">
                  <a:pos x="945" y="202"/>
                </a:cxn>
                <a:cxn ang="0">
                  <a:pos x="876" y="386"/>
                </a:cxn>
                <a:cxn ang="0">
                  <a:pos x="909" y="392"/>
                </a:cxn>
                <a:cxn ang="0">
                  <a:pos x="953" y="457"/>
                </a:cxn>
                <a:cxn ang="0">
                  <a:pos x="909" y="523"/>
                </a:cxn>
                <a:cxn ang="0">
                  <a:pos x="832" y="507"/>
                </a:cxn>
                <a:cxn ang="0">
                  <a:pos x="457" y="473"/>
                </a:cxn>
                <a:cxn ang="0">
                  <a:pos x="402" y="526"/>
                </a:cxn>
                <a:cxn ang="0">
                  <a:pos x="329" y="496"/>
                </a:cxn>
                <a:cxn ang="0">
                  <a:pos x="329" y="417"/>
                </a:cxn>
                <a:cxn ang="0">
                  <a:pos x="404" y="388"/>
                </a:cxn>
                <a:cxn ang="0">
                  <a:pos x="457" y="442"/>
                </a:cxn>
                <a:cxn ang="0">
                  <a:pos x="811" y="459"/>
                </a:cxn>
                <a:cxn ang="0">
                  <a:pos x="815" y="430"/>
                </a:cxn>
                <a:cxn ang="0">
                  <a:pos x="876" y="386"/>
                </a:cxn>
                <a:cxn ang="0">
                  <a:pos x="342" y="190"/>
                </a:cxn>
                <a:cxn ang="0">
                  <a:pos x="480" y="125"/>
                </a:cxn>
                <a:cxn ang="0">
                  <a:pos x="634" y="102"/>
                </a:cxn>
                <a:cxn ang="0">
                  <a:pos x="820" y="135"/>
                </a:cxn>
                <a:cxn ang="0">
                  <a:pos x="790" y="20"/>
                </a:cxn>
                <a:cxn ang="0">
                  <a:pos x="594" y="2"/>
                </a:cxn>
                <a:cxn ang="0">
                  <a:pos x="371" y="58"/>
                </a:cxn>
                <a:cxn ang="0">
                  <a:pos x="189" y="185"/>
                </a:cxn>
                <a:cxn ang="0">
                  <a:pos x="112" y="275"/>
                </a:cxn>
                <a:cxn ang="0">
                  <a:pos x="64" y="359"/>
                </a:cxn>
                <a:cxn ang="0">
                  <a:pos x="54" y="381"/>
                </a:cxn>
                <a:cxn ang="0">
                  <a:pos x="48" y="394"/>
                </a:cxn>
                <a:cxn ang="0">
                  <a:pos x="39" y="421"/>
                </a:cxn>
                <a:cxn ang="0">
                  <a:pos x="31" y="442"/>
                </a:cxn>
                <a:cxn ang="0">
                  <a:pos x="24" y="467"/>
                </a:cxn>
                <a:cxn ang="0">
                  <a:pos x="18" y="488"/>
                </a:cxn>
                <a:cxn ang="0">
                  <a:pos x="14" y="507"/>
                </a:cxn>
                <a:cxn ang="0">
                  <a:pos x="8" y="538"/>
                </a:cxn>
                <a:cxn ang="0">
                  <a:pos x="6" y="557"/>
                </a:cxn>
                <a:cxn ang="0">
                  <a:pos x="2" y="580"/>
                </a:cxn>
                <a:cxn ang="0">
                  <a:pos x="2" y="598"/>
                </a:cxn>
                <a:cxn ang="0">
                  <a:pos x="4" y="697"/>
                </a:cxn>
                <a:cxn ang="0">
                  <a:pos x="144" y="1037"/>
                </a:cxn>
                <a:cxn ang="0">
                  <a:pos x="310" y="1179"/>
                </a:cxn>
                <a:cxn ang="0">
                  <a:pos x="479" y="1250"/>
                </a:cxn>
                <a:cxn ang="0">
                  <a:pos x="663" y="1270"/>
                </a:cxn>
                <a:cxn ang="0">
                  <a:pos x="832" y="1239"/>
                </a:cxn>
                <a:cxn ang="0">
                  <a:pos x="751" y="1154"/>
                </a:cxn>
                <a:cxn ang="0">
                  <a:pos x="582" y="1166"/>
                </a:cxn>
                <a:cxn ang="0">
                  <a:pos x="431" y="1127"/>
                </a:cxn>
                <a:cxn ang="0">
                  <a:pos x="298" y="1047"/>
                </a:cxn>
                <a:cxn ang="0">
                  <a:pos x="146" y="845"/>
                </a:cxn>
                <a:cxn ang="0">
                  <a:pos x="1166" y="690"/>
                </a:cxn>
                <a:cxn ang="0">
                  <a:pos x="1097" y="901"/>
                </a:cxn>
                <a:cxn ang="0">
                  <a:pos x="953" y="1062"/>
                </a:cxn>
                <a:cxn ang="0">
                  <a:pos x="920" y="1202"/>
                </a:cxn>
                <a:cxn ang="0">
                  <a:pos x="1083" y="1083"/>
                </a:cxn>
                <a:cxn ang="0">
                  <a:pos x="1258" y="759"/>
                </a:cxn>
              </a:cxnLst>
              <a:rect l="0" t="0" r="r" b="b"/>
              <a:pathLst>
                <a:path w="1270" h="1270">
                  <a:moveTo>
                    <a:pt x="1270" y="634"/>
                  </a:moveTo>
                  <a:lnTo>
                    <a:pt x="1270" y="624"/>
                  </a:lnTo>
                  <a:lnTo>
                    <a:pt x="1270" y="615"/>
                  </a:lnTo>
                  <a:lnTo>
                    <a:pt x="1268" y="607"/>
                  </a:lnTo>
                  <a:lnTo>
                    <a:pt x="1268" y="598"/>
                  </a:lnTo>
                  <a:lnTo>
                    <a:pt x="1268" y="598"/>
                  </a:lnTo>
                  <a:lnTo>
                    <a:pt x="1268" y="598"/>
                  </a:lnTo>
                  <a:lnTo>
                    <a:pt x="1268" y="598"/>
                  </a:lnTo>
                  <a:lnTo>
                    <a:pt x="1268" y="598"/>
                  </a:lnTo>
                  <a:lnTo>
                    <a:pt x="1268" y="596"/>
                  </a:lnTo>
                  <a:lnTo>
                    <a:pt x="1268" y="594"/>
                  </a:lnTo>
                  <a:lnTo>
                    <a:pt x="1268" y="594"/>
                  </a:lnTo>
                  <a:lnTo>
                    <a:pt x="1268" y="592"/>
                  </a:lnTo>
                  <a:lnTo>
                    <a:pt x="1266" y="582"/>
                  </a:lnTo>
                  <a:lnTo>
                    <a:pt x="1266" y="574"/>
                  </a:lnTo>
                  <a:lnTo>
                    <a:pt x="1266" y="565"/>
                  </a:lnTo>
                  <a:lnTo>
                    <a:pt x="1264" y="557"/>
                  </a:lnTo>
                  <a:lnTo>
                    <a:pt x="1264" y="555"/>
                  </a:lnTo>
                  <a:lnTo>
                    <a:pt x="1264" y="555"/>
                  </a:lnTo>
                  <a:lnTo>
                    <a:pt x="1264" y="553"/>
                  </a:lnTo>
                  <a:lnTo>
                    <a:pt x="1264" y="553"/>
                  </a:lnTo>
                  <a:lnTo>
                    <a:pt x="1256" y="502"/>
                  </a:lnTo>
                  <a:lnTo>
                    <a:pt x="1243" y="452"/>
                  </a:lnTo>
                  <a:lnTo>
                    <a:pt x="1225" y="404"/>
                  </a:lnTo>
                  <a:lnTo>
                    <a:pt x="1204" y="356"/>
                  </a:lnTo>
                  <a:lnTo>
                    <a:pt x="1179" y="310"/>
                  </a:lnTo>
                  <a:lnTo>
                    <a:pt x="1150" y="267"/>
                  </a:lnTo>
                  <a:lnTo>
                    <a:pt x="1120" y="225"/>
                  </a:lnTo>
                  <a:lnTo>
                    <a:pt x="1083" y="187"/>
                  </a:lnTo>
                  <a:lnTo>
                    <a:pt x="1060" y="166"/>
                  </a:lnTo>
                  <a:lnTo>
                    <a:pt x="1037" y="144"/>
                  </a:lnTo>
                  <a:lnTo>
                    <a:pt x="1012" y="125"/>
                  </a:lnTo>
                  <a:lnTo>
                    <a:pt x="985" y="106"/>
                  </a:lnTo>
                  <a:lnTo>
                    <a:pt x="960" y="91"/>
                  </a:lnTo>
                  <a:lnTo>
                    <a:pt x="932" y="75"/>
                  </a:lnTo>
                  <a:lnTo>
                    <a:pt x="905" y="60"/>
                  </a:lnTo>
                  <a:lnTo>
                    <a:pt x="876" y="48"/>
                  </a:lnTo>
                  <a:lnTo>
                    <a:pt x="876" y="160"/>
                  </a:lnTo>
                  <a:lnTo>
                    <a:pt x="893" y="169"/>
                  </a:lnTo>
                  <a:lnTo>
                    <a:pt x="912" y="179"/>
                  </a:lnTo>
                  <a:lnTo>
                    <a:pt x="930" y="190"/>
                  </a:lnTo>
                  <a:lnTo>
                    <a:pt x="945" y="202"/>
                  </a:lnTo>
                  <a:lnTo>
                    <a:pt x="962" y="214"/>
                  </a:lnTo>
                  <a:lnTo>
                    <a:pt x="978" y="227"/>
                  </a:lnTo>
                  <a:lnTo>
                    <a:pt x="993" y="240"/>
                  </a:lnTo>
                  <a:lnTo>
                    <a:pt x="1008" y="256"/>
                  </a:lnTo>
                  <a:lnTo>
                    <a:pt x="876" y="256"/>
                  </a:lnTo>
                  <a:lnTo>
                    <a:pt x="876" y="386"/>
                  </a:lnTo>
                  <a:lnTo>
                    <a:pt x="878" y="386"/>
                  </a:lnTo>
                  <a:lnTo>
                    <a:pt x="880" y="386"/>
                  </a:lnTo>
                  <a:lnTo>
                    <a:pt x="880" y="386"/>
                  </a:lnTo>
                  <a:lnTo>
                    <a:pt x="882" y="386"/>
                  </a:lnTo>
                  <a:lnTo>
                    <a:pt x="895" y="388"/>
                  </a:lnTo>
                  <a:lnTo>
                    <a:pt x="909" y="392"/>
                  </a:lnTo>
                  <a:lnTo>
                    <a:pt x="920" y="398"/>
                  </a:lnTo>
                  <a:lnTo>
                    <a:pt x="932" y="407"/>
                  </a:lnTo>
                  <a:lnTo>
                    <a:pt x="941" y="417"/>
                  </a:lnTo>
                  <a:lnTo>
                    <a:pt x="947" y="429"/>
                  </a:lnTo>
                  <a:lnTo>
                    <a:pt x="951" y="442"/>
                  </a:lnTo>
                  <a:lnTo>
                    <a:pt x="953" y="457"/>
                  </a:lnTo>
                  <a:lnTo>
                    <a:pt x="951" y="471"/>
                  </a:lnTo>
                  <a:lnTo>
                    <a:pt x="947" y="484"/>
                  </a:lnTo>
                  <a:lnTo>
                    <a:pt x="941" y="496"/>
                  </a:lnTo>
                  <a:lnTo>
                    <a:pt x="932" y="507"/>
                  </a:lnTo>
                  <a:lnTo>
                    <a:pt x="920" y="517"/>
                  </a:lnTo>
                  <a:lnTo>
                    <a:pt x="909" y="523"/>
                  </a:lnTo>
                  <a:lnTo>
                    <a:pt x="895" y="526"/>
                  </a:lnTo>
                  <a:lnTo>
                    <a:pt x="882" y="528"/>
                  </a:lnTo>
                  <a:lnTo>
                    <a:pt x="866" y="526"/>
                  </a:lnTo>
                  <a:lnTo>
                    <a:pt x="853" y="523"/>
                  </a:lnTo>
                  <a:lnTo>
                    <a:pt x="841" y="517"/>
                  </a:lnTo>
                  <a:lnTo>
                    <a:pt x="832" y="507"/>
                  </a:lnTo>
                  <a:lnTo>
                    <a:pt x="822" y="498"/>
                  </a:lnTo>
                  <a:lnTo>
                    <a:pt x="816" y="486"/>
                  </a:lnTo>
                  <a:lnTo>
                    <a:pt x="813" y="473"/>
                  </a:lnTo>
                  <a:lnTo>
                    <a:pt x="811" y="459"/>
                  </a:lnTo>
                  <a:lnTo>
                    <a:pt x="459" y="459"/>
                  </a:lnTo>
                  <a:lnTo>
                    <a:pt x="457" y="473"/>
                  </a:lnTo>
                  <a:lnTo>
                    <a:pt x="454" y="486"/>
                  </a:lnTo>
                  <a:lnTo>
                    <a:pt x="448" y="498"/>
                  </a:lnTo>
                  <a:lnTo>
                    <a:pt x="438" y="507"/>
                  </a:lnTo>
                  <a:lnTo>
                    <a:pt x="427" y="517"/>
                  </a:lnTo>
                  <a:lnTo>
                    <a:pt x="415" y="523"/>
                  </a:lnTo>
                  <a:lnTo>
                    <a:pt x="402" y="526"/>
                  </a:lnTo>
                  <a:lnTo>
                    <a:pt x="388" y="528"/>
                  </a:lnTo>
                  <a:lnTo>
                    <a:pt x="373" y="526"/>
                  </a:lnTo>
                  <a:lnTo>
                    <a:pt x="359" y="523"/>
                  </a:lnTo>
                  <a:lnTo>
                    <a:pt x="348" y="517"/>
                  </a:lnTo>
                  <a:lnTo>
                    <a:pt x="338" y="507"/>
                  </a:lnTo>
                  <a:lnTo>
                    <a:pt x="329" y="496"/>
                  </a:lnTo>
                  <a:lnTo>
                    <a:pt x="323" y="484"/>
                  </a:lnTo>
                  <a:lnTo>
                    <a:pt x="319" y="471"/>
                  </a:lnTo>
                  <a:lnTo>
                    <a:pt x="317" y="457"/>
                  </a:lnTo>
                  <a:lnTo>
                    <a:pt x="319" y="442"/>
                  </a:lnTo>
                  <a:lnTo>
                    <a:pt x="323" y="429"/>
                  </a:lnTo>
                  <a:lnTo>
                    <a:pt x="329" y="417"/>
                  </a:lnTo>
                  <a:lnTo>
                    <a:pt x="338" y="407"/>
                  </a:lnTo>
                  <a:lnTo>
                    <a:pt x="348" y="398"/>
                  </a:lnTo>
                  <a:lnTo>
                    <a:pt x="359" y="392"/>
                  </a:lnTo>
                  <a:lnTo>
                    <a:pt x="373" y="388"/>
                  </a:lnTo>
                  <a:lnTo>
                    <a:pt x="388" y="386"/>
                  </a:lnTo>
                  <a:lnTo>
                    <a:pt x="404" y="388"/>
                  </a:lnTo>
                  <a:lnTo>
                    <a:pt x="417" y="392"/>
                  </a:lnTo>
                  <a:lnTo>
                    <a:pt x="429" y="398"/>
                  </a:lnTo>
                  <a:lnTo>
                    <a:pt x="438" y="407"/>
                  </a:lnTo>
                  <a:lnTo>
                    <a:pt x="448" y="417"/>
                  </a:lnTo>
                  <a:lnTo>
                    <a:pt x="454" y="429"/>
                  </a:lnTo>
                  <a:lnTo>
                    <a:pt x="457" y="442"/>
                  </a:lnTo>
                  <a:lnTo>
                    <a:pt x="459" y="457"/>
                  </a:lnTo>
                  <a:lnTo>
                    <a:pt x="459" y="457"/>
                  </a:lnTo>
                  <a:lnTo>
                    <a:pt x="459" y="457"/>
                  </a:lnTo>
                  <a:lnTo>
                    <a:pt x="459" y="457"/>
                  </a:lnTo>
                  <a:lnTo>
                    <a:pt x="459" y="459"/>
                  </a:lnTo>
                  <a:lnTo>
                    <a:pt x="811" y="459"/>
                  </a:lnTo>
                  <a:lnTo>
                    <a:pt x="811" y="457"/>
                  </a:lnTo>
                  <a:lnTo>
                    <a:pt x="811" y="457"/>
                  </a:lnTo>
                  <a:lnTo>
                    <a:pt x="809" y="457"/>
                  </a:lnTo>
                  <a:lnTo>
                    <a:pt x="809" y="457"/>
                  </a:lnTo>
                  <a:lnTo>
                    <a:pt x="811" y="444"/>
                  </a:lnTo>
                  <a:lnTo>
                    <a:pt x="815" y="430"/>
                  </a:lnTo>
                  <a:lnTo>
                    <a:pt x="820" y="419"/>
                  </a:lnTo>
                  <a:lnTo>
                    <a:pt x="828" y="407"/>
                  </a:lnTo>
                  <a:lnTo>
                    <a:pt x="839" y="400"/>
                  </a:lnTo>
                  <a:lnTo>
                    <a:pt x="851" y="392"/>
                  </a:lnTo>
                  <a:lnTo>
                    <a:pt x="863" y="388"/>
                  </a:lnTo>
                  <a:lnTo>
                    <a:pt x="876" y="386"/>
                  </a:lnTo>
                  <a:lnTo>
                    <a:pt x="876" y="256"/>
                  </a:lnTo>
                  <a:lnTo>
                    <a:pt x="262" y="256"/>
                  </a:lnTo>
                  <a:lnTo>
                    <a:pt x="281" y="238"/>
                  </a:lnTo>
                  <a:lnTo>
                    <a:pt x="300" y="221"/>
                  </a:lnTo>
                  <a:lnTo>
                    <a:pt x="321" y="204"/>
                  </a:lnTo>
                  <a:lnTo>
                    <a:pt x="342" y="190"/>
                  </a:lnTo>
                  <a:lnTo>
                    <a:pt x="363" y="175"/>
                  </a:lnTo>
                  <a:lnTo>
                    <a:pt x="386" y="164"/>
                  </a:lnTo>
                  <a:lnTo>
                    <a:pt x="409" y="152"/>
                  </a:lnTo>
                  <a:lnTo>
                    <a:pt x="432" y="141"/>
                  </a:lnTo>
                  <a:lnTo>
                    <a:pt x="457" y="133"/>
                  </a:lnTo>
                  <a:lnTo>
                    <a:pt x="480" y="125"/>
                  </a:lnTo>
                  <a:lnTo>
                    <a:pt x="505" y="118"/>
                  </a:lnTo>
                  <a:lnTo>
                    <a:pt x="530" y="112"/>
                  </a:lnTo>
                  <a:lnTo>
                    <a:pt x="555" y="108"/>
                  </a:lnTo>
                  <a:lnTo>
                    <a:pt x="582" y="104"/>
                  </a:lnTo>
                  <a:lnTo>
                    <a:pt x="607" y="102"/>
                  </a:lnTo>
                  <a:lnTo>
                    <a:pt x="634" y="102"/>
                  </a:lnTo>
                  <a:lnTo>
                    <a:pt x="667" y="102"/>
                  </a:lnTo>
                  <a:lnTo>
                    <a:pt x="697" y="106"/>
                  </a:lnTo>
                  <a:lnTo>
                    <a:pt x="730" y="110"/>
                  </a:lnTo>
                  <a:lnTo>
                    <a:pt x="761" y="116"/>
                  </a:lnTo>
                  <a:lnTo>
                    <a:pt x="790" y="125"/>
                  </a:lnTo>
                  <a:lnTo>
                    <a:pt x="820" y="135"/>
                  </a:lnTo>
                  <a:lnTo>
                    <a:pt x="849" y="146"/>
                  </a:lnTo>
                  <a:lnTo>
                    <a:pt x="876" y="160"/>
                  </a:lnTo>
                  <a:lnTo>
                    <a:pt x="876" y="48"/>
                  </a:lnTo>
                  <a:lnTo>
                    <a:pt x="847" y="37"/>
                  </a:lnTo>
                  <a:lnTo>
                    <a:pt x="818" y="27"/>
                  </a:lnTo>
                  <a:lnTo>
                    <a:pt x="790" y="20"/>
                  </a:lnTo>
                  <a:lnTo>
                    <a:pt x="759" y="12"/>
                  </a:lnTo>
                  <a:lnTo>
                    <a:pt x="728" y="8"/>
                  </a:lnTo>
                  <a:lnTo>
                    <a:pt x="697" y="4"/>
                  </a:lnTo>
                  <a:lnTo>
                    <a:pt x="665" y="0"/>
                  </a:lnTo>
                  <a:lnTo>
                    <a:pt x="634" y="0"/>
                  </a:lnTo>
                  <a:lnTo>
                    <a:pt x="594" y="2"/>
                  </a:lnTo>
                  <a:lnTo>
                    <a:pt x="555" y="6"/>
                  </a:lnTo>
                  <a:lnTo>
                    <a:pt x="517" y="12"/>
                  </a:lnTo>
                  <a:lnTo>
                    <a:pt x="479" y="20"/>
                  </a:lnTo>
                  <a:lnTo>
                    <a:pt x="442" y="31"/>
                  </a:lnTo>
                  <a:lnTo>
                    <a:pt x="407" y="43"/>
                  </a:lnTo>
                  <a:lnTo>
                    <a:pt x="371" y="58"/>
                  </a:lnTo>
                  <a:lnTo>
                    <a:pt x="338" y="75"/>
                  </a:lnTo>
                  <a:lnTo>
                    <a:pt x="306" y="93"/>
                  </a:lnTo>
                  <a:lnTo>
                    <a:pt x="275" y="114"/>
                  </a:lnTo>
                  <a:lnTo>
                    <a:pt x="244" y="137"/>
                  </a:lnTo>
                  <a:lnTo>
                    <a:pt x="215" y="160"/>
                  </a:lnTo>
                  <a:lnTo>
                    <a:pt x="189" y="185"/>
                  </a:lnTo>
                  <a:lnTo>
                    <a:pt x="162" y="214"/>
                  </a:lnTo>
                  <a:lnTo>
                    <a:pt x="139" y="240"/>
                  </a:lnTo>
                  <a:lnTo>
                    <a:pt x="116" y="271"/>
                  </a:lnTo>
                  <a:lnTo>
                    <a:pt x="114" y="273"/>
                  </a:lnTo>
                  <a:lnTo>
                    <a:pt x="114" y="273"/>
                  </a:lnTo>
                  <a:lnTo>
                    <a:pt x="112" y="275"/>
                  </a:lnTo>
                  <a:lnTo>
                    <a:pt x="112" y="277"/>
                  </a:lnTo>
                  <a:lnTo>
                    <a:pt x="98" y="298"/>
                  </a:lnTo>
                  <a:lnTo>
                    <a:pt x="85" y="317"/>
                  </a:lnTo>
                  <a:lnTo>
                    <a:pt x="73" y="338"/>
                  </a:lnTo>
                  <a:lnTo>
                    <a:pt x="64" y="359"/>
                  </a:lnTo>
                  <a:lnTo>
                    <a:pt x="64" y="359"/>
                  </a:lnTo>
                  <a:lnTo>
                    <a:pt x="64" y="359"/>
                  </a:lnTo>
                  <a:lnTo>
                    <a:pt x="64" y="361"/>
                  </a:lnTo>
                  <a:lnTo>
                    <a:pt x="62" y="361"/>
                  </a:lnTo>
                  <a:lnTo>
                    <a:pt x="60" y="369"/>
                  </a:lnTo>
                  <a:lnTo>
                    <a:pt x="56" y="375"/>
                  </a:lnTo>
                  <a:lnTo>
                    <a:pt x="54" y="381"/>
                  </a:lnTo>
                  <a:lnTo>
                    <a:pt x="50" y="388"/>
                  </a:lnTo>
                  <a:lnTo>
                    <a:pt x="50" y="388"/>
                  </a:lnTo>
                  <a:lnTo>
                    <a:pt x="50" y="388"/>
                  </a:lnTo>
                  <a:lnTo>
                    <a:pt x="50" y="388"/>
                  </a:lnTo>
                  <a:lnTo>
                    <a:pt x="50" y="388"/>
                  </a:lnTo>
                  <a:lnTo>
                    <a:pt x="48" y="394"/>
                  </a:lnTo>
                  <a:lnTo>
                    <a:pt x="47" y="400"/>
                  </a:lnTo>
                  <a:lnTo>
                    <a:pt x="43" y="407"/>
                  </a:lnTo>
                  <a:lnTo>
                    <a:pt x="41" y="413"/>
                  </a:lnTo>
                  <a:lnTo>
                    <a:pt x="39" y="415"/>
                  </a:lnTo>
                  <a:lnTo>
                    <a:pt x="39" y="417"/>
                  </a:lnTo>
                  <a:lnTo>
                    <a:pt x="39" y="421"/>
                  </a:lnTo>
                  <a:lnTo>
                    <a:pt x="37" y="423"/>
                  </a:lnTo>
                  <a:lnTo>
                    <a:pt x="35" y="427"/>
                  </a:lnTo>
                  <a:lnTo>
                    <a:pt x="35" y="430"/>
                  </a:lnTo>
                  <a:lnTo>
                    <a:pt x="33" y="436"/>
                  </a:lnTo>
                  <a:lnTo>
                    <a:pt x="31" y="440"/>
                  </a:lnTo>
                  <a:lnTo>
                    <a:pt x="31" y="442"/>
                  </a:lnTo>
                  <a:lnTo>
                    <a:pt x="31" y="444"/>
                  </a:lnTo>
                  <a:lnTo>
                    <a:pt x="29" y="448"/>
                  </a:lnTo>
                  <a:lnTo>
                    <a:pt x="29" y="450"/>
                  </a:lnTo>
                  <a:lnTo>
                    <a:pt x="27" y="455"/>
                  </a:lnTo>
                  <a:lnTo>
                    <a:pt x="25" y="461"/>
                  </a:lnTo>
                  <a:lnTo>
                    <a:pt x="24" y="467"/>
                  </a:lnTo>
                  <a:lnTo>
                    <a:pt x="22" y="473"/>
                  </a:lnTo>
                  <a:lnTo>
                    <a:pt x="22" y="475"/>
                  </a:lnTo>
                  <a:lnTo>
                    <a:pt x="22" y="478"/>
                  </a:lnTo>
                  <a:lnTo>
                    <a:pt x="20" y="480"/>
                  </a:lnTo>
                  <a:lnTo>
                    <a:pt x="20" y="484"/>
                  </a:lnTo>
                  <a:lnTo>
                    <a:pt x="18" y="488"/>
                  </a:lnTo>
                  <a:lnTo>
                    <a:pt x="18" y="492"/>
                  </a:lnTo>
                  <a:lnTo>
                    <a:pt x="16" y="494"/>
                  </a:lnTo>
                  <a:lnTo>
                    <a:pt x="16" y="498"/>
                  </a:lnTo>
                  <a:lnTo>
                    <a:pt x="14" y="502"/>
                  </a:lnTo>
                  <a:lnTo>
                    <a:pt x="14" y="503"/>
                  </a:lnTo>
                  <a:lnTo>
                    <a:pt x="14" y="507"/>
                  </a:lnTo>
                  <a:lnTo>
                    <a:pt x="12" y="511"/>
                  </a:lnTo>
                  <a:lnTo>
                    <a:pt x="12" y="517"/>
                  </a:lnTo>
                  <a:lnTo>
                    <a:pt x="10" y="523"/>
                  </a:lnTo>
                  <a:lnTo>
                    <a:pt x="10" y="528"/>
                  </a:lnTo>
                  <a:lnTo>
                    <a:pt x="8" y="534"/>
                  </a:lnTo>
                  <a:lnTo>
                    <a:pt x="8" y="538"/>
                  </a:lnTo>
                  <a:lnTo>
                    <a:pt x="8" y="540"/>
                  </a:lnTo>
                  <a:lnTo>
                    <a:pt x="8" y="544"/>
                  </a:lnTo>
                  <a:lnTo>
                    <a:pt x="6" y="548"/>
                  </a:lnTo>
                  <a:lnTo>
                    <a:pt x="6" y="551"/>
                  </a:lnTo>
                  <a:lnTo>
                    <a:pt x="6" y="553"/>
                  </a:lnTo>
                  <a:lnTo>
                    <a:pt x="6" y="557"/>
                  </a:lnTo>
                  <a:lnTo>
                    <a:pt x="4" y="561"/>
                  </a:lnTo>
                  <a:lnTo>
                    <a:pt x="4" y="565"/>
                  </a:lnTo>
                  <a:lnTo>
                    <a:pt x="4" y="567"/>
                  </a:lnTo>
                  <a:lnTo>
                    <a:pt x="4" y="571"/>
                  </a:lnTo>
                  <a:lnTo>
                    <a:pt x="4" y="574"/>
                  </a:lnTo>
                  <a:lnTo>
                    <a:pt x="2" y="580"/>
                  </a:lnTo>
                  <a:lnTo>
                    <a:pt x="2" y="586"/>
                  </a:lnTo>
                  <a:lnTo>
                    <a:pt x="2" y="592"/>
                  </a:lnTo>
                  <a:lnTo>
                    <a:pt x="2" y="598"/>
                  </a:lnTo>
                  <a:lnTo>
                    <a:pt x="2" y="598"/>
                  </a:lnTo>
                  <a:lnTo>
                    <a:pt x="2" y="598"/>
                  </a:lnTo>
                  <a:lnTo>
                    <a:pt x="2" y="598"/>
                  </a:lnTo>
                  <a:lnTo>
                    <a:pt x="2" y="598"/>
                  </a:lnTo>
                  <a:lnTo>
                    <a:pt x="0" y="607"/>
                  </a:lnTo>
                  <a:lnTo>
                    <a:pt x="0" y="615"/>
                  </a:lnTo>
                  <a:lnTo>
                    <a:pt x="0" y="624"/>
                  </a:lnTo>
                  <a:lnTo>
                    <a:pt x="0" y="634"/>
                  </a:lnTo>
                  <a:lnTo>
                    <a:pt x="4" y="697"/>
                  </a:lnTo>
                  <a:lnTo>
                    <a:pt x="12" y="759"/>
                  </a:lnTo>
                  <a:lnTo>
                    <a:pt x="27" y="820"/>
                  </a:lnTo>
                  <a:lnTo>
                    <a:pt x="48" y="878"/>
                  </a:lnTo>
                  <a:lnTo>
                    <a:pt x="75" y="934"/>
                  </a:lnTo>
                  <a:lnTo>
                    <a:pt x="106" y="987"/>
                  </a:lnTo>
                  <a:lnTo>
                    <a:pt x="144" y="1037"/>
                  </a:lnTo>
                  <a:lnTo>
                    <a:pt x="187" y="1083"/>
                  </a:lnTo>
                  <a:lnTo>
                    <a:pt x="210" y="1104"/>
                  </a:lnTo>
                  <a:lnTo>
                    <a:pt x="233" y="1126"/>
                  </a:lnTo>
                  <a:lnTo>
                    <a:pt x="258" y="1145"/>
                  </a:lnTo>
                  <a:lnTo>
                    <a:pt x="283" y="1162"/>
                  </a:lnTo>
                  <a:lnTo>
                    <a:pt x="310" y="1179"/>
                  </a:lnTo>
                  <a:lnTo>
                    <a:pt x="336" y="1195"/>
                  </a:lnTo>
                  <a:lnTo>
                    <a:pt x="363" y="1208"/>
                  </a:lnTo>
                  <a:lnTo>
                    <a:pt x="392" y="1222"/>
                  </a:lnTo>
                  <a:lnTo>
                    <a:pt x="421" y="1233"/>
                  </a:lnTo>
                  <a:lnTo>
                    <a:pt x="450" y="1243"/>
                  </a:lnTo>
                  <a:lnTo>
                    <a:pt x="479" y="1250"/>
                  </a:lnTo>
                  <a:lnTo>
                    <a:pt x="509" y="1258"/>
                  </a:lnTo>
                  <a:lnTo>
                    <a:pt x="540" y="1262"/>
                  </a:lnTo>
                  <a:lnTo>
                    <a:pt x="571" y="1266"/>
                  </a:lnTo>
                  <a:lnTo>
                    <a:pt x="603" y="1270"/>
                  </a:lnTo>
                  <a:lnTo>
                    <a:pt x="634" y="1270"/>
                  </a:lnTo>
                  <a:lnTo>
                    <a:pt x="663" y="1270"/>
                  </a:lnTo>
                  <a:lnTo>
                    <a:pt x="692" y="1268"/>
                  </a:lnTo>
                  <a:lnTo>
                    <a:pt x="720" y="1264"/>
                  </a:lnTo>
                  <a:lnTo>
                    <a:pt x="749" y="1258"/>
                  </a:lnTo>
                  <a:lnTo>
                    <a:pt x="778" y="1252"/>
                  </a:lnTo>
                  <a:lnTo>
                    <a:pt x="805" y="1246"/>
                  </a:lnTo>
                  <a:lnTo>
                    <a:pt x="832" y="1239"/>
                  </a:lnTo>
                  <a:lnTo>
                    <a:pt x="859" y="1229"/>
                  </a:lnTo>
                  <a:lnTo>
                    <a:pt x="859" y="1118"/>
                  </a:lnTo>
                  <a:lnTo>
                    <a:pt x="832" y="1129"/>
                  </a:lnTo>
                  <a:lnTo>
                    <a:pt x="805" y="1139"/>
                  </a:lnTo>
                  <a:lnTo>
                    <a:pt x="778" y="1149"/>
                  </a:lnTo>
                  <a:lnTo>
                    <a:pt x="751" y="1154"/>
                  </a:lnTo>
                  <a:lnTo>
                    <a:pt x="722" y="1160"/>
                  </a:lnTo>
                  <a:lnTo>
                    <a:pt x="694" y="1164"/>
                  </a:lnTo>
                  <a:lnTo>
                    <a:pt x="665" y="1168"/>
                  </a:lnTo>
                  <a:lnTo>
                    <a:pt x="634" y="1168"/>
                  </a:lnTo>
                  <a:lnTo>
                    <a:pt x="607" y="1168"/>
                  </a:lnTo>
                  <a:lnTo>
                    <a:pt x="582" y="1166"/>
                  </a:lnTo>
                  <a:lnTo>
                    <a:pt x="555" y="1162"/>
                  </a:lnTo>
                  <a:lnTo>
                    <a:pt x="530" y="1158"/>
                  </a:lnTo>
                  <a:lnTo>
                    <a:pt x="503" y="1152"/>
                  </a:lnTo>
                  <a:lnTo>
                    <a:pt x="479" y="1145"/>
                  </a:lnTo>
                  <a:lnTo>
                    <a:pt x="455" y="1137"/>
                  </a:lnTo>
                  <a:lnTo>
                    <a:pt x="431" y="1127"/>
                  </a:lnTo>
                  <a:lnTo>
                    <a:pt x="407" y="1118"/>
                  </a:lnTo>
                  <a:lnTo>
                    <a:pt x="384" y="1104"/>
                  </a:lnTo>
                  <a:lnTo>
                    <a:pt x="361" y="1093"/>
                  </a:lnTo>
                  <a:lnTo>
                    <a:pt x="340" y="1079"/>
                  </a:lnTo>
                  <a:lnTo>
                    <a:pt x="317" y="1064"/>
                  </a:lnTo>
                  <a:lnTo>
                    <a:pt x="298" y="1047"/>
                  </a:lnTo>
                  <a:lnTo>
                    <a:pt x="277" y="1030"/>
                  </a:lnTo>
                  <a:lnTo>
                    <a:pt x="258" y="1012"/>
                  </a:lnTo>
                  <a:lnTo>
                    <a:pt x="223" y="974"/>
                  </a:lnTo>
                  <a:lnTo>
                    <a:pt x="194" y="934"/>
                  </a:lnTo>
                  <a:lnTo>
                    <a:pt x="167" y="891"/>
                  </a:lnTo>
                  <a:lnTo>
                    <a:pt x="146" y="845"/>
                  </a:lnTo>
                  <a:lnTo>
                    <a:pt x="127" y="799"/>
                  </a:lnTo>
                  <a:lnTo>
                    <a:pt x="114" y="751"/>
                  </a:lnTo>
                  <a:lnTo>
                    <a:pt x="106" y="701"/>
                  </a:lnTo>
                  <a:lnTo>
                    <a:pt x="102" y="651"/>
                  </a:lnTo>
                  <a:lnTo>
                    <a:pt x="1168" y="651"/>
                  </a:lnTo>
                  <a:lnTo>
                    <a:pt x="1166" y="690"/>
                  </a:lnTo>
                  <a:lnTo>
                    <a:pt x="1160" y="728"/>
                  </a:lnTo>
                  <a:lnTo>
                    <a:pt x="1152" y="765"/>
                  </a:lnTo>
                  <a:lnTo>
                    <a:pt x="1143" y="801"/>
                  </a:lnTo>
                  <a:lnTo>
                    <a:pt x="1129" y="836"/>
                  </a:lnTo>
                  <a:lnTo>
                    <a:pt x="1114" y="868"/>
                  </a:lnTo>
                  <a:lnTo>
                    <a:pt x="1097" y="901"/>
                  </a:lnTo>
                  <a:lnTo>
                    <a:pt x="1078" y="932"/>
                  </a:lnTo>
                  <a:lnTo>
                    <a:pt x="1056" y="962"/>
                  </a:lnTo>
                  <a:lnTo>
                    <a:pt x="1033" y="989"/>
                  </a:lnTo>
                  <a:lnTo>
                    <a:pt x="1008" y="1016"/>
                  </a:lnTo>
                  <a:lnTo>
                    <a:pt x="982" y="1039"/>
                  </a:lnTo>
                  <a:lnTo>
                    <a:pt x="953" y="1062"/>
                  </a:lnTo>
                  <a:lnTo>
                    <a:pt x="922" y="1083"/>
                  </a:lnTo>
                  <a:lnTo>
                    <a:pt x="891" y="1102"/>
                  </a:lnTo>
                  <a:lnTo>
                    <a:pt x="859" y="1118"/>
                  </a:lnTo>
                  <a:lnTo>
                    <a:pt x="859" y="1229"/>
                  </a:lnTo>
                  <a:lnTo>
                    <a:pt x="889" y="1216"/>
                  </a:lnTo>
                  <a:lnTo>
                    <a:pt x="920" y="1202"/>
                  </a:lnTo>
                  <a:lnTo>
                    <a:pt x="949" y="1185"/>
                  </a:lnTo>
                  <a:lnTo>
                    <a:pt x="978" y="1168"/>
                  </a:lnTo>
                  <a:lnTo>
                    <a:pt x="1005" y="1150"/>
                  </a:lnTo>
                  <a:lnTo>
                    <a:pt x="1031" y="1129"/>
                  </a:lnTo>
                  <a:lnTo>
                    <a:pt x="1058" y="1106"/>
                  </a:lnTo>
                  <a:lnTo>
                    <a:pt x="1083" y="1083"/>
                  </a:lnTo>
                  <a:lnTo>
                    <a:pt x="1126" y="1037"/>
                  </a:lnTo>
                  <a:lnTo>
                    <a:pt x="1162" y="987"/>
                  </a:lnTo>
                  <a:lnTo>
                    <a:pt x="1195" y="934"/>
                  </a:lnTo>
                  <a:lnTo>
                    <a:pt x="1222" y="878"/>
                  </a:lnTo>
                  <a:lnTo>
                    <a:pt x="1243" y="820"/>
                  </a:lnTo>
                  <a:lnTo>
                    <a:pt x="1258" y="759"/>
                  </a:lnTo>
                  <a:lnTo>
                    <a:pt x="1266" y="697"/>
                  </a:lnTo>
                  <a:lnTo>
                    <a:pt x="1270" y="63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2397125" y="3092450"/>
              <a:ext cx="233363" cy="73025"/>
            </a:xfrm>
            <a:custGeom>
              <a:avLst/>
              <a:gdLst/>
              <a:ahLst/>
              <a:cxnLst>
                <a:cxn ang="0">
                  <a:pos x="248" y="0"/>
                </a:cxn>
                <a:cxn ang="0">
                  <a:pos x="46" y="0"/>
                </a:cxn>
                <a:cxn ang="0">
                  <a:pos x="27" y="4"/>
                </a:cxn>
                <a:cxn ang="0">
                  <a:pos x="14" y="13"/>
                </a:cxn>
                <a:cxn ang="0">
                  <a:pos x="4" y="28"/>
                </a:cxn>
                <a:cxn ang="0">
                  <a:pos x="0" y="46"/>
                </a:cxn>
                <a:cxn ang="0">
                  <a:pos x="4" y="63"/>
                </a:cxn>
                <a:cxn ang="0">
                  <a:pos x="14" y="78"/>
                </a:cxn>
                <a:cxn ang="0">
                  <a:pos x="27" y="88"/>
                </a:cxn>
                <a:cxn ang="0">
                  <a:pos x="46" y="92"/>
                </a:cxn>
                <a:cxn ang="0">
                  <a:pos x="248" y="92"/>
                </a:cxn>
                <a:cxn ang="0">
                  <a:pos x="265" y="88"/>
                </a:cxn>
                <a:cxn ang="0">
                  <a:pos x="280" y="78"/>
                </a:cxn>
                <a:cxn ang="0">
                  <a:pos x="290" y="63"/>
                </a:cxn>
                <a:cxn ang="0">
                  <a:pos x="294" y="46"/>
                </a:cxn>
                <a:cxn ang="0">
                  <a:pos x="290" y="28"/>
                </a:cxn>
                <a:cxn ang="0">
                  <a:pos x="280" y="13"/>
                </a:cxn>
                <a:cxn ang="0">
                  <a:pos x="265" y="4"/>
                </a:cxn>
                <a:cxn ang="0">
                  <a:pos x="248" y="0"/>
                </a:cxn>
              </a:cxnLst>
              <a:rect l="0" t="0" r="r" b="b"/>
              <a:pathLst>
                <a:path w="294" h="92">
                  <a:moveTo>
                    <a:pt x="248" y="0"/>
                  </a:moveTo>
                  <a:lnTo>
                    <a:pt x="46" y="0"/>
                  </a:lnTo>
                  <a:lnTo>
                    <a:pt x="27" y="4"/>
                  </a:lnTo>
                  <a:lnTo>
                    <a:pt x="14" y="13"/>
                  </a:lnTo>
                  <a:lnTo>
                    <a:pt x="4" y="28"/>
                  </a:lnTo>
                  <a:lnTo>
                    <a:pt x="0" y="46"/>
                  </a:lnTo>
                  <a:lnTo>
                    <a:pt x="4" y="63"/>
                  </a:lnTo>
                  <a:lnTo>
                    <a:pt x="14" y="78"/>
                  </a:lnTo>
                  <a:lnTo>
                    <a:pt x="27" y="88"/>
                  </a:lnTo>
                  <a:lnTo>
                    <a:pt x="46" y="92"/>
                  </a:lnTo>
                  <a:lnTo>
                    <a:pt x="248" y="92"/>
                  </a:lnTo>
                  <a:lnTo>
                    <a:pt x="265" y="88"/>
                  </a:lnTo>
                  <a:lnTo>
                    <a:pt x="280" y="78"/>
                  </a:lnTo>
                  <a:lnTo>
                    <a:pt x="290" y="63"/>
                  </a:lnTo>
                  <a:lnTo>
                    <a:pt x="294" y="46"/>
                  </a:lnTo>
                  <a:lnTo>
                    <a:pt x="290" y="28"/>
                  </a:lnTo>
                  <a:lnTo>
                    <a:pt x="280" y="13"/>
                  </a:lnTo>
                  <a:lnTo>
                    <a:pt x="265" y="4"/>
                  </a:lnTo>
                  <a:lnTo>
                    <a:pt x="248"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21"/>
          <p:cNvGrpSpPr/>
          <p:nvPr/>
        </p:nvGrpSpPr>
        <p:grpSpPr>
          <a:xfrm>
            <a:off x="6086005" y="2803776"/>
            <a:ext cx="1129910" cy="1131088"/>
            <a:chOff x="1752600" y="2057400"/>
            <a:chExt cx="1522413" cy="1524000"/>
          </a:xfrm>
          <a:effectLst>
            <a:outerShdw blurRad="63500" sx="102000" sy="102000" algn="ctr" rotWithShape="0">
              <a:prstClr val="black">
                <a:alpha val="40000"/>
              </a:prstClr>
            </a:outerShdw>
          </a:effectLst>
        </p:grpSpPr>
        <p:sp>
          <p:nvSpPr>
            <p:cNvPr id="23" name="AutoShape 3"/>
            <p:cNvSpPr>
              <a:spLocks noChangeAspect="1" noChangeArrowheads="1" noTextEdit="1"/>
            </p:cNvSpPr>
            <p:nvPr/>
          </p:nvSpPr>
          <p:spPr bwMode="auto">
            <a:xfrm>
              <a:off x="1752600" y="2057400"/>
              <a:ext cx="1522413"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a:off x="1752600" y="2057400"/>
              <a:ext cx="1522413" cy="1524000"/>
            </a:xfrm>
            <a:custGeom>
              <a:avLst/>
              <a:gdLst/>
              <a:ahLst/>
              <a:cxnLst>
                <a:cxn ang="0">
                  <a:pos x="1820" y="61"/>
                </a:cxn>
                <a:cxn ang="0">
                  <a:pos x="1776" y="33"/>
                </a:cxn>
                <a:cxn ang="0">
                  <a:pos x="1728" y="12"/>
                </a:cxn>
                <a:cxn ang="0">
                  <a:pos x="1678" y="2"/>
                </a:cxn>
                <a:cxn ang="0">
                  <a:pos x="267" y="0"/>
                </a:cxn>
                <a:cxn ang="0">
                  <a:pos x="163" y="21"/>
                </a:cxn>
                <a:cxn ang="0">
                  <a:pos x="79" y="79"/>
                </a:cxn>
                <a:cxn ang="0">
                  <a:pos x="21" y="165"/>
                </a:cxn>
                <a:cxn ang="0">
                  <a:pos x="0" y="269"/>
                </a:cxn>
                <a:cxn ang="0">
                  <a:pos x="2" y="1680"/>
                </a:cxn>
                <a:cxn ang="0">
                  <a:pos x="12" y="1730"/>
                </a:cxn>
                <a:cxn ang="0">
                  <a:pos x="31" y="1780"/>
                </a:cxn>
                <a:cxn ang="0">
                  <a:pos x="60" y="1824"/>
                </a:cxn>
                <a:cxn ang="0">
                  <a:pos x="96" y="1860"/>
                </a:cxn>
                <a:cxn ang="0">
                  <a:pos x="140" y="1889"/>
                </a:cxn>
                <a:cxn ang="0">
                  <a:pos x="190" y="1908"/>
                </a:cxn>
                <a:cxn ang="0">
                  <a:pos x="240" y="1918"/>
                </a:cxn>
                <a:cxn ang="0">
                  <a:pos x="1183" y="1920"/>
                </a:cxn>
                <a:cxn ang="0">
                  <a:pos x="267" y="1820"/>
                </a:cxn>
                <a:cxn ang="0">
                  <a:pos x="234" y="1816"/>
                </a:cxn>
                <a:cxn ang="0">
                  <a:pos x="204" y="1807"/>
                </a:cxn>
                <a:cxn ang="0">
                  <a:pos x="175" y="1791"/>
                </a:cxn>
                <a:cxn ang="0">
                  <a:pos x="150" y="1770"/>
                </a:cxn>
                <a:cxn ang="0">
                  <a:pos x="113" y="1716"/>
                </a:cxn>
                <a:cxn ang="0">
                  <a:pos x="100" y="1653"/>
                </a:cxn>
                <a:cxn ang="0">
                  <a:pos x="104" y="236"/>
                </a:cxn>
                <a:cxn ang="0">
                  <a:pos x="129" y="177"/>
                </a:cxn>
                <a:cxn ang="0">
                  <a:pos x="161" y="140"/>
                </a:cxn>
                <a:cxn ang="0">
                  <a:pos x="188" y="121"/>
                </a:cxn>
                <a:cxn ang="0">
                  <a:pos x="219" y="109"/>
                </a:cxn>
                <a:cxn ang="0">
                  <a:pos x="250" y="102"/>
                </a:cxn>
                <a:cxn ang="0">
                  <a:pos x="1651" y="102"/>
                </a:cxn>
                <a:cxn ang="0">
                  <a:pos x="1684" y="106"/>
                </a:cxn>
                <a:cxn ang="0">
                  <a:pos x="1714" y="115"/>
                </a:cxn>
                <a:cxn ang="0">
                  <a:pos x="1743" y="131"/>
                </a:cxn>
                <a:cxn ang="0">
                  <a:pos x="1768" y="152"/>
                </a:cxn>
                <a:cxn ang="0">
                  <a:pos x="1805" y="205"/>
                </a:cxn>
                <a:cxn ang="0">
                  <a:pos x="1818" y="269"/>
                </a:cxn>
                <a:cxn ang="0">
                  <a:pos x="1814" y="1688"/>
                </a:cxn>
                <a:cxn ang="0">
                  <a:pos x="1789" y="1747"/>
                </a:cxn>
                <a:cxn ang="0">
                  <a:pos x="1745" y="1791"/>
                </a:cxn>
                <a:cxn ang="0">
                  <a:pos x="1686" y="1816"/>
                </a:cxn>
                <a:cxn ang="0">
                  <a:pos x="1183" y="1820"/>
                </a:cxn>
                <a:cxn ang="0">
                  <a:pos x="1651" y="1920"/>
                </a:cxn>
                <a:cxn ang="0">
                  <a:pos x="1703" y="1914"/>
                </a:cxn>
                <a:cxn ang="0">
                  <a:pos x="1753" y="1901"/>
                </a:cxn>
                <a:cxn ang="0">
                  <a:pos x="1799" y="1876"/>
                </a:cxn>
                <a:cxn ang="0">
                  <a:pos x="1839" y="1843"/>
                </a:cxn>
                <a:cxn ang="0">
                  <a:pos x="1874" y="1801"/>
                </a:cxn>
                <a:cxn ang="0">
                  <a:pos x="1899" y="1755"/>
                </a:cxn>
                <a:cxn ang="0">
                  <a:pos x="1912" y="1705"/>
                </a:cxn>
                <a:cxn ang="0">
                  <a:pos x="1918" y="1653"/>
                </a:cxn>
                <a:cxn ang="0">
                  <a:pos x="1916" y="242"/>
                </a:cxn>
                <a:cxn ang="0">
                  <a:pos x="1906" y="192"/>
                </a:cxn>
                <a:cxn ang="0">
                  <a:pos x="1887" y="142"/>
                </a:cxn>
                <a:cxn ang="0">
                  <a:pos x="1858" y="98"/>
                </a:cxn>
              </a:cxnLst>
              <a:rect l="0" t="0" r="r" b="b"/>
              <a:pathLst>
                <a:path w="1918" h="1920">
                  <a:moveTo>
                    <a:pt x="1839" y="79"/>
                  </a:moveTo>
                  <a:lnTo>
                    <a:pt x="1820" y="61"/>
                  </a:lnTo>
                  <a:lnTo>
                    <a:pt x="1799" y="46"/>
                  </a:lnTo>
                  <a:lnTo>
                    <a:pt x="1776" y="33"/>
                  </a:lnTo>
                  <a:lnTo>
                    <a:pt x="1753" y="21"/>
                  </a:lnTo>
                  <a:lnTo>
                    <a:pt x="1728" y="12"/>
                  </a:lnTo>
                  <a:lnTo>
                    <a:pt x="1703" y="6"/>
                  </a:lnTo>
                  <a:lnTo>
                    <a:pt x="1678" y="2"/>
                  </a:lnTo>
                  <a:lnTo>
                    <a:pt x="1651" y="0"/>
                  </a:lnTo>
                  <a:lnTo>
                    <a:pt x="267" y="0"/>
                  </a:lnTo>
                  <a:lnTo>
                    <a:pt x="213" y="6"/>
                  </a:lnTo>
                  <a:lnTo>
                    <a:pt x="163" y="21"/>
                  </a:lnTo>
                  <a:lnTo>
                    <a:pt x="117" y="46"/>
                  </a:lnTo>
                  <a:lnTo>
                    <a:pt x="79" y="79"/>
                  </a:lnTo>
                  <a:lnTo>
                    <a:pt x="46" y="119"/>
                  </a:lnTo>
                  <a:lnTo>
                    <a:pt x="21" y="165"/>
                  </a:lnTo>
                  <a:lnTo>
                    <a:pt x="6" y="215"/>
                  </a:lnTo>
                  <a:lnTo>
                    <a:pt x="0" y="269"/>
                  </a:lnTo>
                  <a:lnTo>
                    <a:pt x="0" y="1653"/>
                  </a:lnTo>
                  <a:lnTo>
                    <a:pt x="2" y="1680"/>
                  </a:lnTo>
                  <a:lnTo>
                    <a:pt x="6" y="1705"/>
                  </a:lnTo>
                  <a:lnTo>
                    <a:pt x="12" y="1730"/>
                  </a:lnTo>
                  <a:lnTo>
                    <a:pt x="21" y="1755"/>
                  </a:lnTo>
                  <a:lnTo>
                    <a:pt x="31" y="1780"/>
                  </a:lnTo>
                  <a:lnTo>
                    <a:pt x="44" y="1801"/>
                  </a:lnTo>
                  <a:lnTo>
                    <a:pt x="60" y="1824"/>
                  </a:lnTo>
                  <a:lnTo>
                    <a:pt x="77" y="1843"/>
                  </a:lnTo>
                  <a:lnTo>
                    <a:pt x="96" y="1860"/>
                  </a:lnTo>
                  <a:lnTo>
                    <a:pt x="119" y="1876"/>
                  </a:lnTo>
                  <a:lnTo>
                    <a:pt x="140" y="1889"/>
                  </a:lnTo>
                  <a:lnTo>
                    <a:pt x="165" y="1901"/>
                  </a:lnTo>
                  <a:lnTo>
                    <a:pt x="190" y="1908"/>
                  </a:lnTo>
                  <a:lnTo>
                    <a:pt x="215" y="1914"/>
                  </a:lnTo>
                  <a:lnTo>
                    <a:pt x="240" y="1918"/>
                  </a:lnTo>
                  <a:lnTo>
                    <a:pt x="267" y="1920"/>
                  </a:lnTo>
                  <a:lnTo>
                    <a:pt x="1183" y="1920"/>
                  </a:lnTo>
                  <a:lnTo>
                    <a:pt x="1183" y="1820"/>
                  </a:lnTo>
                  <a:lnTo>
                    <a:pt x="267" y="1820"/>
                  </a:lnTo>
                  <a:lnTo>
                    <a:pt x="250" y="1820"/>
                  </a:lnTo>
                  <a:lnTo>
                    <a:pt x="234" y="1816"/>
                  </a:lnTo>
                  <a:lnTo>
                    <a:pt x="219" y="1812"/>
                  </a:lnTo>
                  <a:lnTo>
                    <a:pt x="204" y="1807"/>
                  </a:lnTo>
                  <a:lnTo>
                    <a:pt x="188" y="1801"/>
                  </a:lnTo>
                  <a:lnTo>
                    <a:pt x="175" y="1791"/>
                  </a:lnTo>
                  <a:lnTo>
                    <a:pt x="161" y="1782"/>
                  </a:lnTo>
                  <a:lnTo>
                    <a:pt x="150" y="1770"/>
                  </a:lnTo>
                  <a:lnTo>
                    <a:pt x="129" y="1745"/>
                  </a:lnTo>
                  <a:lnTo>
                    <a:pt x="113" y="1716"/>
                  </a:lnTo>
                  <a:lnTo>
                    <a:pt x="104" y="1686"/>
                  </a:lnTo>
                  <a:lnTo>
                    <a:pt x="100" y="1653"/>
                  </a:lnTo>
                  <a:lnTo>
                    <a:pt x="100" y="269"/>
                  </a:lnTo>
                  <a:lnTo>
                    <a:pt x="104" y="236"/>
                  </a:lnTo>
                  <a:lnTo>
                    <a:pt x="113" y="205"/>
                  </a:lnTo>
                  <a:lnTo>
                    <a:pt x="129" y="177"/>
                  </a:lnTo>
                  <a:lnTo>
                    <a:pt x="150" y="152"/>
                  </a:lnTo>
                  <a:lnTo>
                    <a:pt x="161" y="140"/>
                  </a:lnTo>
                  <a:lnTo>
                    <a:pt x="175" y="131"/>
                  </a:lnTo>
                  <a:lnTo>
                    <a:pt x="188" y="121"/>
                  </a:lnTo>
                  <a:lnTo>
                    <a:pt x="204" y="115"/>
                  </a:lnTo>
                  <a:lnTo>
                    <a:pt x="219" y="109"/>
                  </a:lnTo>
                  <a:lnTo>
                    <a:pt x="234" y="106"/>
                  </a:lnTo>
                  <a:lnTo>
                    <a:pt x="250" y="102"/>
                  </a:lnTo>
                  <a:lnTo>
                    <a:pt x="267" y="102"/>
                  </a:lnTo>
                  <a:lnTo>
                    <a:pt x="1651" y="102"/>
                  </a:lnTo>
                  <a:lnTo>
                    <a:pt x="1668" y="102"/>
                  </a:lnTo>
                  <a:lnTo>
                    <a:pt x="1684" y="106"/>
                  </a:lnTo>
                  <a:lnTo>
                    <a:pt x="1699" y="109"/>
                  </a:lnTo>
                  <a:lnTo>
                    <a:pt x="1714" y="115"/>
                  </a:lnTo>
                  <a:lnTo>
                    <a:pt x="1730" y="121"/>
                  </a:lnTo>
                  <a:lnTo>
                    <a:pt x="1743" y="131"/>
                  </a:lnTo>
                  <a:lnTo>
                    <a:pt x="1757" y="140"/>
                  </a:lnTo>
                  <a:lnTo>
                    <a:pt x="1768" y="152"/>
                  </a:lnTo>
                  <a:lnTo>
                    <a:pt x="1789" y="177"/>
                  </a:lnTo>
                  <a:lnTo>
                    <a:pt x="1805" y="205"/>
                  </a:lnTo>
                  <a:lnTo>
                    <a:pt x="1814" y="236"/>
                  </a:lnTo>
                  <a:lnTo>
                    <a:pt x="1818" y="269"/>
                  </a:lnTo>
                  <a:lnTo>
                    <a:pt x="1818" y="1653"/>
                  </a:lnTo>
                  <a:lnTo>
                    <a:pt x="1814" y="1688"/>
                  </a:lnTo>
                  <a:lnTo>
                    <a:pt x="1805" y="1718"/>
                  </a:lnTo>
                  <a:lnTo>
                    <a:pt x="1789" y="1747"/>
                  </a:lnTo>
                  <a:lnTo>
                    <a:pt x="1770" y="1770"/>
                  </a:lnTo>
                  <a:lnTo>
                    <a:pt x="1745" y="1791"/>
                  </a:lnTo>
                  <a:lnTo>
                    <a:pt x="1716" y="1807"/>
                  </a:lnTo>
                  <a:lnTo>
                    <a:pt x="1686" y="1816"/>
                  </a:lnTo>
                  <a:lnTo>
                    <a:pt x="1651" y="1820"/>
                  </a:lnTo>
                  <a:lnTo>
                    <a:pt x="1183" y="1820"/>
                  </a:lnTo>
                  <a:lnTo>
                    <a:pt x="1183" y="1920"/>
                  </a:lnTo>
                  <a:lnTo>
                    <a:pt x="1651" y="1920"/>
                  </a:lnTo>
                  <a:lnTo>
                    <a:pt x="1678" y="1918"/>
                  </a:lnTo>
                  <a:lnTo>
                    <a:pt x="1703" y="1914"/>
                  </a:lnTo>
                  <a:lnTo>
                    <a:pt x="1728" y="1908"/>
                  </a:lnTo>
                  <a:lnTo>
                    <a:pt x="1753" y="1901"/>
                  </a:lnTo>
                  <a:lnTo>
                    <a:pt x="1776" y="1889"/>
                  </a:lnTo>
                  <a:lnTo>
                    <a:pt x="1799" y="1876"/>
                  </a:lnTo>
                  <a:lnTo>
                    <a:pt x="1820" y="1860"/>
                  </a:lnTo>
                  <a:lnTo>
                    <a:pt x="1839" y="1843"/>
                  </a:lnTo>
                  <a:lnTo>
                    <a:pt x="1858" y="1824"/>
                  </a:lnTo>
                  <a:lnTo>
                    <a:pt x="1874" y="1801"/>
                  </a:lnTo>
                  <a:lnTo>
                    <a:pt x="1887" y="1780"/>
                  </a:lnTo>
                  <a:lnTo>
                    <a:pt x="1899" y="1755"/>
                  </a:lnTo>
                  <a:lnTo>
                    <a:pt x="1906" y="1730"/>
                  </a:lnTo>
                  <a:lnTo>
                    <a:pt x="1912" y="1705"/>
                  </a:lnTo>
                  <a:lnTo>
                    <a:pt x="1916" y="1680"/>
                  </a:lnTo>
                  <a:lnTo>
                    <a:pt x="1918" y="1653"/>
                  </a:lnTo>
                  <a:lnTo>
                    <a:pt x="1918" y="269"/>
                  </a:lnTo>
                  <a:lnTo>
                    <a:pt x="1916" y="242"/>
                  </a:lnTo>
                  <a:lnTo>
                    <a:pt x="1912" y="217"/>
                  </a:lnTo>
                  <a:lnTo>
                    <a:pt x="1906" y="192"/>
                  </a:lnTo>
                  <a:lnTo>
                    <a:pt x="1899" y="167"/>
                  </a:lnTo>
                  <a:lnTo>
                    <a:pt x="1887" y="142"/>
                  </a:lnTo>
                  <a:lnTo>
                    <a:pt x="1874" y="121"/>
                  </a:lnTo>
                  <a:lnTo>
                    <a:pt x="1858" y="98"/>
                  </a:lnTo>
                  <a:lnTo>
                    <a:pt x="1839" y="7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p:cNvSpPr>
            <p:nvPr/>
          </p:nvSpPr>
          <p:spPr bwMode="auto">
            <a:xfrm>
              <a:off x="2009775" y="2316163"/>
              <a:ext cx="1008063" cy="1008063"/>
            </a:xfrm>
            <a:custGeom>
              <a:avLst/>
              <a:gdLst/>
              <a:ahLst/>
              <a:cxnLst>
                <a:cxn ang="0">
                  <a:pos x="1268" y="598"/>
                </a:cxn>
                <a:cxn ang="0">
                  <a:pos x="1268" y="594"/>
                </a:cxn>
                <a:cxn ang="0">
                  <a:pos x="1264" y="555"/>
                </a:cxn>
                <a:cxn ang="0">
                  <a:pos x="1225" y="404"/>
                </a:cxn>
                <a:cxn ang="0">
                  <a:pos x="1060" y="166"/>
                </a:cxn>
                <a:cxn ang="0">
                  <a:pos x="905" y="60"/>
                </a:cxn>
                <a:cxn ang="0">
                  <a:pos x="945" y="202"/>
                </a:cxn>
                <a:cxn ang="0">
                  <a:pos x="876" y="386"/>
                </a:cxn>
                <a:cxn ang="0">
                  <a:pos x="909" y="392"/>
                </a:cxn>
                <a:cxn ang="0">
                  <a:pos x="953" y="457"/>
                </a:cxn>
                <a:cxn ang="0">
                  <a:pos x="909" y="523"/>
                </a:cxn>
                <a:cxn ang="0">
                  <a:pos x="832" y="507"/>
                </a:cxn>
                <a:cxn ang="0">
                  <a:pos x="457" y="473"/>
                </a:cxn>
                <a:cxn ang="0">
                  <a:pos x="402" y="526"/>
                </a:cxn>
                <a:cxn ang="0">
                  <a:pos x="329" y="496"/>
                </a:cxn>
                <a:cxn ang="0">
                  <a:pos x="329" y="417"/>
                </a:cxn>
                <a:cxn ang="0">
                  <a:pos x="404" y="388"/>
                </a:cxn>
                <a:cxn ang="0">
                  <a:pos x="457" y="442"/>
                </a:cxn>
                <a:cxn ang="0">
                  <a:pos x="811" y="459"/>
                </a:cxn>
                <a:cxn ang="0">
                  <a:pos x="815" y="430"/>
                </a:cxn>
                <a:cxn ang="0">
                  <a:pos x="876" y="386"/>
                </a:cxn>
                <a:cxn ang="0">
                  <a:pos x="342" y="190"/>
                </a:cxn>
                <a:cxn ang="0">
                  <a:pos x="480" y="125"/>
                </a:cxn>
                <a:cxn ang="0">
                  <a:pos x="634" y="102"/>
                </a:cxn>
                <a:cxn ang="0">
                  <a:pos x="820" y="135"/>
                </a:cxn>
                <a:cxn ang="0">
                  <a:pos x="790" y="20"/>
                </a:cxn>
                <a:cxn ang="0">
                  <a:pos x="594" y="2"/>
                </a:cxn>
                <a:cxn ang="0">
                  <a:pos x="371" y="58"/>
                </a:cxn>
                <a:cxn ang="0">
                  <a:pos x="189" y="185"/>
                </a:cxn>
                <a:cxn ang="0">
                  <a:pos x="112" y="275"/>
                </a:cxn>
                <a:cxn ang="0">
                  <a:pos x="64" y="359"/>
                </a:cxn>
                <a:cxn ang="0">
                  <a:pos x="54" y="381"/>
                </a:cxn>
                <a:cxn ang="0">
                  <a:pos x="48" y="394"/>
                </a:cxn>
                <a:cxn ang="0">
                  <a:pos x="39" y="421"/>
                </a:cxn>
                <a:cxn ang="0">
                  <a:pos x="31" y="442"/>
                </a:cxn>
                <a:cxn ang="0">
                  <a:pos x="24" y="467"/>
                </a:cxn>
                <a:cxn ang="0">
                  <a:pos x="18" y="488"/>
                </a:cxn>
                <a:cxn ang="0">
                  <a:pos x="14" y="507"/>
                </a:cxn>
                <a:cxn ang="0">
                  <a:pos x="8" y="538"/>
                </a:cxn>
                <a:cxn ang="0">
                  <a:pos x="6" y="557"/>
                </a:cxn>
                <a:cxn ang="0">
                  <a:pos x="2" y="580"/>
                </a:cxn>
                <a:cxn ang="0">
                  <a:pos x="2" y="598"/>
                </a:cxn>
                <a:cxn ang="0">
                  <a:pos x="4" y="697"/>
                </a:cxn>
                <a:cxn ang="0">
                  <a:pos x="144" y="1037"/>
                </a:cxn>
                <a:cxn ang="0">
                  <a:pos x="310" y="1179"/>
                </a:cxn>
                <a:cxn ang="0">
                  <a:pos x="479" y="1250"/>
                </a:cxn>
                <a:cxn ang="0">
                  <a:pos x="663" y="1270"/>
                </a:cxn>
                <a:cxn ang="0">
                  <a:pos x="832" y="1239"/>
                </a:cxn>
                <a:cxn ang="0">
                  <a:pos x="751" y="1154"/>
                </a:cxn>
                <a:cxn ang="0">
                  <a:pos x="582" y="1166"/>
                </a:cxn>
                <a:cxn ang="0">
                  <a:pos x="431" y="1127"/>
                </a:cxn>
                <a:cxn ang="0">
                  <a:pos x="298" y="1047"/>
                </a:cxn>
                <a:cxn ang="0">
                  <a:pos x="146" y="845"/>
                </a:cxn>
                <a:cxn ang="0">
                  <a:pos x="1166" y="690"/>
                </a:cxn>
                <a:cxn ang="0">
                  <a:pos x="1097" y="901"/>
                </a:cxn>
                <a:cxn ang="0">
                  <a:pos x="953" y="1062"/>
                </a:cxn>
                <a:cxn ang="0">
                  <a:pos x="920" y="1202"/>
                </a:cxn>
                <a:cxn ang="0">
                  <a:pos x="1083" y="1083"/>
                </a:cxn>
                <a:cxn ang="0">
                  <a:pos x="1258" y="759"/>
                </a:cxn>
              </a:cxnLst>
              <a:rect l="0" t="0" r="r" b="b"/>
              <a:pathLst>
                <a:path w="1270" h="1270">
                  <a:moveTo>
                    <a:pt x="1270" y="634"/>
                  </a:moveTo>
                  <a:lnTo>
                    <a:pt x="1270" y="624"/>
                  </a:lnTo>
                  <a:lnTo>
                    <a:pt x="1270" y="615"/>
                  </a:lnTo>
                  <a:lnTo>
                    <a:pt x="1268" y="607"/>
                  </a:lnTo>
                  <a:lnTo>
                    <a:pt x="1268" y="598"/>
                  </a:lnTo>
                  <a:lnTo>
                    <a:pt x="1268" y="598"/>
                  </a:lnTo>
                  <a:lnTo>
                    <a:pt x="1268" y="598"/>
                  </a:lnTo>
                  <a:lnTo>
                    <a:pt x="1268" y="598"/>
                  </a:lnTo>
                  <a:lnTo>
                    <a:pt x="1268" y="598"/>
                  </a:lnTo>
                  <a:lnTo>
                    <a:pt x="1268" y="596"/>
                  </a:lnTo>
                  <a:lnTo>
                    <a:pt x="1268" y="594"/>
                  </a:lnTo>
                  <a:lnTo>
                    <a:pt x="1268" y="594"/>
                  </a:lnTo>
                  <a:lnTo>
                    <a:pt x="1268" y="592"/>
                  </a:lnTo>
                  <a:lnTo>
                    <a:pt x="1266" y="582"/>
                  </a:lnTo>
                  <a:lnTo>
                    <a:pt x="1266" y="574"/>
                  </a:lnTo>
                  <a:lnTo>
                    <a:pt x="1266" y="565"/>
                  </a:lnTo>
                  <a:lnTo>
                    <a:pt x="1264" y="557"/>
                  </a:lnTo>
                  <a:lnTo>
                    <a:pt x="1264" y="555"/>
                  </a:lnTo>
                  <a:lnTo>
                    <a:pt x="1264" y="555"/>
                  </a:lnTo>
                  <a:lnTo>
                    <a:pt x="1264" y="553"/>
                  </a:lnTo>
                  <a:lnTo>
                    <a:pt x="1264" y="553"/>
                  </a:lnTo>
                  <a:lnTo>
                    <a:pt x="1256" y="502"/>
                  </a:lnTo>
                  <a:lnTo>
                    <a:pt x="1243" y="452"/>
                  </a:lnTo>
                  <a:lnTo>
                    <a:pt x="1225" y="404"/>
                  </a:lnTo>
                  <a:lnTo>
                    <a:pt x="1204" y="356"/>
                  </a:lnTo>
                  <a:lnTo>
                    <a:pt x="1179" y="310"/>
                  </a:lnTo>
                  <a:lnTo>
                    <a:pt x="1150" y="267"/>
                  </a:lnTo>
                  <a:lnTo>
                    <a:pt x="1120" y="225"/>
                  </a:lnTo>
                  <a:lnTo>
                    <a:pt x="1083" y="187"/>
                  </a:lnTo>
                  <a:lnTo>
                    <a:pt x="1060" y="166"/>
                  </a:lnTo>
                  <a:lnTo>
                    <a:pt x="1037" y="144"/>
                  </a:lnTo>
                  <a:lnTo>
                    <a:pt x="1012" y="125"/>
                  </a:lnTo>
                  <a:lnTo>
                    <a:pt x="985" y="106"/>
                  </a:lnTo>
                  <a:lnTo>
                    <a:pt x="960" y="91"/>
                  </a:lnTo>
                  <a:lnTo>
                    <a:pt x="932" y="75"/>
                  </a:lnTo>
                  <a:lnTo>
                    <a:pt x="905" y="60"/>
                  </a:lnTo>
                  <a:lnTo>
                    <a:pt x="876" y="48"/>
                  </a:lnTo>
                  <a:lnTo>
                    <a:pt x="876" y="160"/>
                  </a:lnTo>
                  <a:lnTo>
                    <a:pt x="893" y="169"/>
                  </a:lnTo>
                  <a:lnTo>
                    <a:pt x="912" y="179"/>
                  </a:lnTo>
                  <a:lnTo>
                    <a:pt x="930" y="190"/>
                  </a:lnTo>
                  <a:lnTo>
                    <a:pt x="945" y="202"/>
                  </a:lnTo>
                  <a:lnTo>
                    <a:pt x="962" y="214"/>
                  </a:lnTo>
                  <a:lnTo>
                    <a:pt x="978" y="227"/>
                  </a:lnTo>
                  <a:lnTo>
                    <a:pt x="993" y="240"/>
                  </a:lnTo>
                  <a:lnTo>
                    <a:pt x="1008" y="256"/>
                  </a:lnTo>
                  <a:lnTo>
                    <a:pt x="876" y="256"/>
                  </a:lnTo>
                  <a:lnTo>
                    <a:pt x="876" y="386"/>
                  </a:lnTo>
                  <a:lnTo>
                    <a:pt x="878" y="386"/>
                  </a:lnTo>
                  <a:lnTo>
                    <a:pt x="880" y="386"/>
                  </a:lnTo>
                  <a:lnTo>
                    <a:pt x="880" y="386"/>
                  </a:lnTo>
                  <a:lnTo>
                    <a:pt x="882" y="386"/>
                  </a:lnTo>
                  <a:lnTo>
                    <a:pt x="895" y="388"/>
                  </a:lnTo>
                  <a:lnTo>
                    <a:pt x="909" y="392"/>
                  </a:lnTo>
                  <a:lnTo>
                    <a:pt x="920" y="398"/>
                  </a:lnTo>
                  <a:lnTo>
                    <a:pt x="932" y="407"/>
                  </a:lnTo>
                  <a:lnTo>
                    <a:pt x="941" y="417"/>
                  </a:lnTo>
                  <a:lnTo>
                    <a:pt x="947" y="429"/>
                  </a:lnTo>
                  <a:lnTo>
                    <a:pt x="951" y="442"/>
                  </a:lnTo>
                  <a:lnTo>
                    <a:pt x="953" y="457"/>
                  </a:lnTo>
                  <a:lnTo>
                    <a:pt x="951" y="471"/>
                  </a:lnTo>
                  <a:lnTo>
                    <a:pt x="947" y="484"/>
                  </a:lnTo>
                  <a:lnTo>
                    <a:pt x="941" y="496"/>
                  </a:lnTo>
                  <a:lnTo>
                    <a:pt x="932" y="507"/>
                  </a:lnTo>
                  <a:lnTo>
                    <a:pt x="920" y="517"/>
                  </a:lnTo>
                  <a:lnTo>
                    <a:pt x="909" y="523"/>
                  </a:lnTo>
                  <a:lnTo>
                    <a:pt x="895" y="526"/>
                  </a:lnTo>
                  <a:lnTo>
                    <a:pt x="882" y="528"/>
                  </a:lnTo>
                  <a:lnTo>
                    <a:pt x="866" y="526"/>
                  </a:lnTo>
                  <a:lnTo>
                    <a:pt x="853" y="523"/>
                  </a:lnTo>
                  <a:lnTo>
                    <a:pt x="841" y="517"/>
                  </a:lnTo>
                  <a:lnTo>
                    <a:pt x="832" y="507"/>
                  </a:lnTo>
                  <a:lnTo>
                    <a:pt x="822" y="498"/>
                  </a:lnTo>
                  <a:lnTo>
                    <a:pt x="816" y="486"/>
                  </a:lnTo>
                  <a:lnTo>
                    <a:pt x="813" y="473"/>
                  </a:lnTo>
                  <a:lnTo>
                    <a:pt x="811" y="459"/>
                  </a:lnTo>
                  <a:lnTo>
                    <a:pt x="459" y="459"/>
                  </a:lnTo>
                  <a:lnTo>
                    <a:pt x="457" y="473"/>
                  </a:lnTo>
                  <a:lnTo>
                    <a:pt x="454" y="486"/>
                  </a:lnTo>
                  <a:lnTo>
                    <a:pt x="448" y="498"/>
                  </a:lnTo>
                  <a:lnTo>
                    <a:pt x="438" y="507"/>
                  </a:lnTo>
                  <a:lnTo>
                    <a:pt x="427" y="517"/>
                  </a:lnTo>
                  <a:lnTo>
                    <a:pt x="415" y="523"/>
                  </a:lnTo>
                  <a:lnTo>
                    <a:pt x="402" y="526"/>
                  </a:lnTo>
                  <a:lnTo>
                    <a:pt x="388" y="528"/>
                  </a:lnTo>
                  <a:lnTo>
                    <a:pt x="373" y="526"/>
                  </a:lnTo>
                  <a:lnTo>
                    <a:pt x="359" y="523"/>
                  </a:lnTo>
                  <a:lnTo>
                    <a:pt x="348" y="517"/>
                  </a:lnTo>
                  <a:lnTo>
                    <a:pt x="338" y="507"/>
                  </a:lnTo>
                  <a:lnTo>
                    <a:pt x="329" y="496"/>
                  </a:lnTo>
                  <a:lnTo>
                    <a:pt x="323" y="484"/>
                  </a:lnTo>
                  <a:lnTo>
                    <a:pt x="319" y="471"/>
                  </a:lnTo>
                  <a:lnTo>
                    <a:pt x="317" y="457"/>
                  </a:lnTo>
                  <a:lnTo>
                    <a:pt x="319" y="442"/>
                  </a:lnTo>
                  <a:lnTo>
                    <a:pt x="323" y="429"/>
                  </a:lnTo>
                  <a:lnTo>
                    <a:pt x="329" y="417"/>
                  </a:lnTo>
                  <a:lnTo>
                    <a:pt x="338" y="407"/>
                  </a:lnTo>
                  <a:lnTo>
                    <a:pt x="348" y="398"/>
                  </a:lnTo>
                  <a:lnTo>
                    <a:pt x="359" y="392"/>
                  </a:lnTo>
                  <a:lnTo>
                    <a:pt x="373" y="388"/>
                  </a:lnTo>
                  <a:lnTo>
                    <a:pt x="388" y="386"/>
                  </a:lnTo>
                  <a:lnTo>
                    <a:pt x="404" y="388"/>
                  </a:lnTo>
                  <a:lnTo>
                    <a:pt x="417" y="392"/>
                  </a:lnTo>
                  <a:lnTo>
                    <a:pt x="429" y="398"/>
                  </a:lnTo>
                  <a:lnTo>
                    <a:pt x="438" y="407"/>
                  </a:lnTo>
                  <a:lnTo>
                    <a:pt x="448" y="417"/>
                  </a:lnTo>
                  <a:lnTo>
                    <a:pt x="454" y="429"/>
                  </a:lnTo>
                  <a:lnTo>
                    <a:pt x="457" y="442"/>
                  </a:lnTo>
                  <a:lnTo>
                    <a:pt x="459" y="457"/>
                  </a:lnTo>
                  <a:lnTo>
                    <a:pt x="459" y="457"/>
                  </a:lnTo>
                  <a:lnTo>
                    <a:pt x="459" y="457"/>
                  </a:lnTo>
                  <a:lnTo>
                    <a:pt x="459" y="457"/>
                  </a:lnTo>
                  <a:lnTo>
                    <a:pt x="459" y="459"/>
                  </a:lnTo>
                  <a:lnTo>
                    <a:pt x="811" y="459"/>
                  </a:lnTo>
                  <a:lnTo>
                    <a:pt x="811" y="457"/>
                  </a:lnTo>
                  <a:lnTo>
                    <a:pt x="811" y="457"/>
                  </a:lnTo>
                  <a:lnTo>
                    <a:pt x="809" y="457"/>
                  </a:lnTo>
                  <a:lnTo>
                    <a:pt x="809" y="457"/>
                  </a:lnTo>
                  <a:lnTo>
                    <a:pt x="811" y="444"/>
                  </a:lnTo>
                  <a:lnTo>
                    <a:pt x="815" y="430"/>
                  </a:lnTo>
                  <a:lnTo>
                    <a:pt x="820" y="419"/>
                  </a:lnTo>
                  <a:lnTo>
                    <a:pt x="828" y="407"/>
                  </a:lnTo>
                  <a:lnTo>
                    <a:pt x="839" y="400"/>
                  </a:lnTo>
                  <a:lnTo>
                    <a:pt x="851" y="392"/>
                  </a:lnTo>
                  <a:lnTo>
                    <a:pt x="863" y="388"/>
                  </a:lnTo>
                  <a:lnTo>
                    <a:pt x="876" y="386"/>
                  </a:lnTo>
                  <a:lnTo>
                    <a:pt x="876" y="256"/>
                  </a:lnTo>
                  <a:lnTo>
                    <a:pt x="262" y="256"/>
                  </a:lnTo>
                  <a:lnTo>
                    <a:pt x="281" y="238"/>
                  </a:lnTo>
                  <a:lnTo>
                    <a:pt x="300" y="221"/>
                  </a:lnTo>
                  <a:lnTo>
                    <a:pt x="321" y="204"/>
                  </a:lnTo>
                  <a:lnTo>
                    <a:pt x="342" y="190"/>
                  </a:lnTo>
                  <a:lnTo>
                    <a:pt x="363" y="175"/>
                  </a:lnTo>
                  <a:lnTo>
                    <a:pt x="386" y="164"/>
                  </a:lnTo>
                  <a:lnTo>
                    <a:pt x="409" y="152"/>
                  </a:lnTo>
                  <a:lnTo>
                    <a:pt x="432" y="141"/>
                  </a:lnTo>
                  <a:lnTo>
                    <a:pt x="457" y="133"/>
                  </a:lnTo>
                  <a:lnTo>
                    <a:pt x="480" y="125"/>
                  </a:lnTo>
                  <a:lnTo>
                    <a:pt x="505" y="118"/>
                  </a:lnTo>
                  <a:lnTo>
                    <a:pt x="530" y="112"/>
                  </a:lnTo>
                  <a:lnTo>
                    <a:pt x="555" y="108"/>
                  </a:lnTo>
                  <a:lnTo>
                    <a:pt x="582" y="104"/>
                  </a:lnTo>
                  <a:lnTo>
                    <a:pt x="607" y="102"/>
                  </a:lnTo>
                  <a:lnTo>
                    <a:pt x="634" y="102"/>
                  </a:lnTo>
                  <a:lnTo>
                    <a:pt x="667" y="102"/>
                  </a:lnTo>
                  <a:lnTo>
                    <a:pt x="697" y="106"/>
                  </a:lnTo>
                  <a:lnTo>
                    <a:pt x="730" y="110"/>
                  </a:lnTo>
                  <a:lnTo>
                    <a:pt x="761" y="116"/>
                  </a:lnTo>
                  <a:lnTo>
                    <a:pt x="790" y="125"/>
                  </a:lnTo>
                  <a:lnTo>
                    <a:pt x="820" y="135"/>
                  </a:lnTo>
                  <a:lnTo>
                    <a:pt x="849" y="146"/>
                  </a:lnTo>
                  <a:lnTo>
                    <a:pt x="876" y="160"/>
                  </a:lnTo>
                  <a:lnTo>
                    <a:pt x="876" y="48"/>
                  </a:lnTo>
                  <a:lnTo>
                    <a:pt x="847" y="37"/>
                  </a:lnTo>
                  <a:lnTo>
                    <a:pt x="818" y="27"/>
                  </a:lnTo>
                  <a:lnTo>
                    <a:pt x="790" y="20"/>
                  </a:lnTo>
                  <a:lnTo>
                    <a:pt x="759" y="12"/>
                  </a:lnTo>
                  <a:lnTo>
                    <a:pt x="728" y="8"/>
                  </a:lnTo>
                  <a:lnTo>
                    <a:pt x="697" y="4"/>
                  </a:lnTo>
                  <a:lnTo>
                    <a:pt x="665" y="0"/>
                  </a:lnTo>
                  <a:lnTo>
                    <a:pt x="634" y="0"/>
                  </a:lnTo>
                  <a:lnTo>
                    <a:pt x="594" y="2"/>
                  </a:lnTo>
                  <a:lnTo>
                    <a:pt x="555" y="6"/>
                  </a:lnTo>
                  <a:lnTo>
                    <a:pt x="517" y="12"/>
                  </a:lnTo>
                  <a:lnTo>
                    <a:pt x="479" y="20"/>
                  </a:lnTo>
                  <a:lnTo>
                    <a:pt x="442" y="31"/>
                  </a:lnTo>
                  <a:lnTo>
                    <a:pt x="407" y="43"/>
                  </a:lnTo>
                  <a:lnTo>
                    <a:pt x="371" y="58"/>
                  </a:lnTo>
                  <a:lnTo>
                    <a:pt x="338" y="75"/>
                  </a:lnTo>
                  <a:lnTo>
                    <a:pt x="306" y="93"/>
                  </a:lnTo>
                  <a:lnTo>
                    <a:pt x="275" y="114"/>
                  </a:lnTo>
                  <a:lnTo>
                    <a:pt x="244" y="137"/>
                  </a:lnTo>
                  <a:lnTo>
                    <a:pt x="215" y="160"/>
                  </a:lnTo>
                  <a:lnTo>
                    <a:pt x="189" y="185"/>
                  </a:lnTo>
                  <a:lnTo>
                    <a:pt x="162" y="214"/>
                  </a:lnTo>
                  <a:lnTo>
                    <a:pt x="139" y="240"/>
                  </a:lnTo>
                  <a:lnTo>
                    <a:pt x="116" y="271"/>
                  </a:lnTo>
                  <a:lnTo>
                    <a:pt x="114" y="273"/>
                  </a:lnTo>
                  <a:lnTo>
                    <a:pt x="114" y="273"/>
                  </a:lnTo>
                  <a:lnTo>
                    <a:pt x="112" y="275"/>
                  </a:lnTo>
                  <a:lnTo>
                    <a:pt x="112" y="277"/>
                  </a:lnTo>
                  <a:lnTo>
                    <a:pt x="98" y="298"/>
                  </a:lnTo>
                  <a:lnTo>
                    <a:pt x="85" y="317"/>
                  </a:lnTo>
                  <a:lnTo>
                    <a:pt x="73" y="338"/>
                  </a:lnTo>
                  <a:lnTo>
                    <a:pt x="64" y="359"/>
                  </a:lnTo>
                  <a:lnTo>
                    <a:pt x="64" y="359"/>
                  </a:lnTo>
                  <a:lnTo>
                    <a:pt x="64" y="359"/>
                  </a:lnTo>
                  <a:lnTo>
                    <a:pt x="64" y="361"/>
                  </a:lnTo>
                  <a:lnTo>
                    <a:pt x="62" y="361"/>
                  </a:lnTo>
                  <a:lnTo>
                    <a:pt x="60" y="369"/>
                  </a:lnTo>
                  <a:lnTo>
                    <a:pt x="56" y="375"/>
                  </a:lnTo>
                  <a:lnTo>
                    <a:pt x="54" y="381"/>
                  </a:lnTo>
                  <a:lnTo>
                    <a:pt x="50" y="388"/>
                  </a:lnTo>
                  <a:lnTo>
                    <a:pt x="50" y="388"/>
                  </a:lnTo>
                  <a:lnTo>
                    <a:pt x="50" y="388"/>
                  </a:lnTo>
                  <a:lnTo>
                    <a:pt x="50" y="388"/>
                  </a:lnTo>
                  <a:lnTo>
                    <a:pt x="50" y="388"/>
                  </a:lnTo>
                  <a:lnTo>
                    <a:pt x="48" y="394"/>
                  </a:lnTo>
                  <a:lnTo>
                    <a:pt x="47" y="400"/>
                  </a:lnTo>
                  <a:lnTo>
                    <a:pt x="43" y="407"/>
                  </a:lnTo>
                  <a:lnTo>
                    <a:pt x="41" y="413"/>
                  </a:lnTo>
                  <a:lnTo>
                    <a:pt x="39" y="415"/>
                  </a:lnTo>
                  <a:lnTo>
                    <a:pt x="39" y="417"/>
                  </a:lnTo>
                  <a:lnTo>
                    <a:pt x="39" y="421"/>
                  </a:lnTo>
                  <a:lnTo>
                    <a:pt x="37" y="423"/>
                  </a:lnTo>
                  <a:lnTo>
                    <a:pt x="35" y="427"/>
                  </a:lnTo>
                  <a:lnTo>
                    <a:pt x="35" y="430"/>
                  </a:lnTo>
                  <a:lnTo>
                    <a:pt x="33" y="436"/>
                  </a:lnTo>
                  <a:lnTo>
                    <a:pt x="31" y="440"/>
                  </a:lnTo>
                  <a:lnTo>
                    <a:pt x="31" y="442"/>
                  </a:lnTo>
                  <a:lnTo>
                    <a:pt x="31" y="444"/>
                  </a:lnTo>
                  <a:lnTo>
                    <a:pt x="29" y="448"/>
                  </a:lnTo>
                  <a:lnTo>
                    <a:pt x="29" y="450"/>
                  </a:lnTo>
                  <a:lnTo>
                    <a:pt x="27" y="455"/>
                  </a:lnTo>
                  <a:lnTo>
                    <a:pt x="25" y="461"/>
                  </a:lnTo>
                  <a:lnTo>
                    <a:pt x="24" y="467"/>
                  </a:lnTo>
                  <a:lnTo>
                    <a:pt x="22" y="473"/>
                  </a:lnTo>
                  <a:lnTo>
                    <a:pt x="22" y="475"/>
                  </a:lnTo>
                  <a:lnTo>
                    <a:pt x="22" y="478"/>
                  </a:lnTo>
                  <a:lnTo>
                    <a:pt x="20" y="480"/>
                  </a:lnTo>
                  <a:lnTo>
                    <a:pt x="20" y="484"/>
                  </a:lnTo>
                  <a:lnTo>
                    <a:pt x="18" y="488"/>
                  </a:lnTo>
                  <a:lnTo>
                    <a:pt x="18" y="492"/>
                  </a:lnTo>
                  <a:lnTo>
                    <a:pt x="16" y="494"/>
                  </a:lnTo>
                  <a:lnTo>
                    <a:pt x="16" y="498"/>
                  </a:lnTo>
                  <a:lnTo>
                    <a:pt x="14" y="502"/>
                  </a:lnTo>
                  <a:lnTo>
                    <a:pt x="14" y="503"/>
                  </a:lnTo>
                  <a:lnTo>
                    <a:pt x="14" y="507"/>
                  </a:lnTo>
                  <a:lnTo>
                    <a:pt x="12" y="511"/>
                  </a:lnTo>
                  <a:lnTo>
                    <a:pt x="12" y="517"/>
                  </a:lnTo>
                  <a:lnTo>
                    <a:pt x="10" y="523"/>
                  </a:lnTo>
                  <a:lnTo>
                    <a:pt x="10" y="528"/>
                  </a:lnTo>
                  <a:lnTo>
                    <a:pt x="8" y="534"/>
                  </a:lnTo>
                  <a:lnTo>
                    <a:pt x="8" y="538"/>
                  </a:lnTo>
                  <a:lnTo>
                    <a:pt x="8" y="540"/>
                  </a:lnTo>
                  <a:lnTo>
                    <a:pt x="8" y="544"/>
                  </a:lnTo>
                  <a:lnTo>
                    <a:pt x="6" y="548"/>
                  </a:lnTo>
                  <a:lnTo>
                    <a:pt x="6" y="551"/>
                  </a:lnTo>
                  <a:lnTo>
                    <a:pt x="6" y="553"/>
                  </a:lnTo>
                  <a:lnTo>
                    <a:pt x="6" y="557"/>
                  </a:lnTo>
                  <a:lnTo>
                    <a:pt x="4" y="561"/>
                  </a:lnTo>
                  <a:lnTo>
                    <a:pt x="4" y="565"/>
                  </a:lnTo>
                  <a:lnTo>
                    <a:pt x="4" y="567"/>
                  </a:lnTo>
                  <a:lnTo>
                    <a:pt x="4" y="571"/>
                  </a:lnTo>
                  <a:lnTo>
                    <a:pt x="4" y="574"/>
                  </a:lnTo>
                  <a:lnTo>
                    <a:pt x="2" y="580"/>
                  </a:lnTo>
                  <a:lnTo>
                    <a:pt x="2" y="586"/>
                  </a:lnTo>
                  <a:lnTo>
                    <a:pt x="2" y="592"/>
                  </a:lnTo>
                  <a:lnTo>
                    <a:pt x="2" y="598"/>
                  </a:lnTo>
                  <a:lnTo>
                    <a:pt x="2" y="598"/>
                  </a:lnTo>
                  <a:lnTo>
                    <a:pt x="2" y="598"/>
                  </a:lnTo>
                  <a:lnTo>
                    <a:pt x="2" y="598"/>
                  </a:lnTo>
                  <a:lnTo>
                    <a:pt x="2" y="598"/>
                  </a:lnTo>
                  <a:lnTo>
                    <a:pt x="0" y="607"/>
                  </a:lnTo>
                  <a:lnTo>
                    <a:pt x="0" y="615"/>
                  </a:lnTo>
                  <a:lnTo>
                    <a:pt x="0" y="624"/>
                  </a:lnTo>
                  <a:lnTo>
                    <a:pt x="0" y="634"/>
                  </a:lnTo>
                  <a:lnTo>
                    <a:pt x="4" y="697"/>
                  </a:lnTo>
                  <a:lnTo>
                    <a:pt x="12" y="759"/>
                  </a:lnTo>
                  <a:lnTo>
                    <a:pt x="27" y="820"/>
                  </a:lnTo>
                  <a:lnTo>
                    <a:pt x="48" y="878"/>
                  </a:lnTo>
                  <a:lnTo>
                    <a:pt x="75" y="934"/>
                  </a:lnTo>
                  <a:lnTo>
                    <a:pt x="106" y="987"/>
                  </a:lnTo>
                  <a:lnTo>
                    <a:pt x="144" y="1037"/>
                  </a:lnTo>
                  <a:lnTo>
                    <a:pt x="187" y="1083"/>
                  </a:lnTo>
                  <a:lnTo>
                    <a:pt x="210" y="1104"/>
                  </a:lnTo>
                  <a:lnTo>
                    <a:pt x="233" y="1126"/>
                  </a:lnTo>
                  <a:lnTo>
                    <a:pt x="258" y="1145"/>
                  </a:lnTo>
                  <a:lnTo>
                    <a:pt x="283" y="1162"/>
                  </a:lnTo>
                  <a:lnTo>
                    <a:pt x="310" y="1179"/>
                  </a:lnTo>
                  <a:lnTo>
                    <a:pt x="336" y="1195"/>
                  </a:lnTo>
                  <a:lnTo>
                    <a:pt x="363" y="1208"/>
                  </a:lnTo>
                  <a:lnTo>
                    <a:pt x="392" y="1222"/>
                  </a:lnTo>
                  <a:lnTo>
                    <a:pt x="421" y="1233"/>
                  </a:lnTo>
                  <a:lnTo>
                    <a:pt x="450" y="1243"/>
                  </a:lnTo>
                  <a:lnTo>
                    <a:pt x="479" y="1250"/>
                  </a:lnTo>
                  <a:lnTo>
                    <a:pt x="509" y="1258"/>
                  </a:lnTo>
                  <a:lnTo>
                    <a:pt x="540" y="1262"/>
                  </a:lnTo>
                  <a:lnTo>
                    <a:pt x="571" y="1266"/>
                  </a:lnTo>
                  <a:lnTo>
                    <a:pt x="603" y="1270"/>
                  </a:lnTo>
                  <a:lnTo>
                    <a:pt x="634" y="1270"/>
                  </a:lnTo>
                  <a:lnTo>
                    <a:pt x="663" y="1270"/>
                  </a:lnTo>
                  <a:lnTo>
                    <a:pt x="692" y="1268"/>
                  </a:lnTo>
                  <a:lnTo>
                    <a:pt x="720" y="1264"/>
                  </a:lnTo>
                  <a:lnTo>
                    <a:pt x="749" y="1258"/>
                  </a:lnTo>
                  <a:lnTo>
                    <a:pt x="778" y="1252"/>
                  </a:lnTo>
                  <a:lnTo>
                    <a:pt x="805" y="1246"/>
                  </a:lnTo>
                  <a:lnTo>
                    <a:pt x="832" y="1239"/>
                  </a:lnTo>
                  <a:lnTo>
                    <a:pt x="859" y="1229"/>
                  </a:lnTo>
                  <a:lnTo>
                    <a:pt x="859" y="1118"/>
                  </a:lnTo>
                  <a:lnTo>
                    <a:pt x="832" y="1129"/>
                  </a:lnTo>
                  <a:lnTo>
                    <a:pt x="805" y="1139"/>
                  </a:lnTo>
                  <a:lnTo>
                    <a:pt x="778" y="1149"/>
                  </a:lnTo>
                  <a:lnTo>
                    <a:pt x="751" y="1154"/>
                  </a:lnTo>
                  <a:lnTo>
                    <a:pt x="722" y="1160"/>
                  </a:lnTo>
                  <a:lnTo>
                    <a:pt x="694" y="1164"/>
                  </a:lnTo>
                  <a:lnTo>
                    <a:pt x="665" y="1168"/>
                  </a:lnTo>
                  <a:lnTo>
                    <a:pt x="634" y="1168"/>
                  </a:lnTo>
                  <a:lnTo>
                    <a:pt x="607" y="1168"/>
                  </a:lnTo>
                  <a:lnTo>
                    <a:pt x="582" y="1166"/>
                  </a:lnTo>
                  <a:lnTo>
                    <a:pt x="555" y="1162"/>
                  </a:lnTo>
                  <a:lnTo>
                    <a:pt x="530" y="1158"/>
                  </a:lnTo>
                  <a:lnTo>
                    <a:pt x="503" y="1152"/>
                  </a:lnTo>
                  <a:lnTo>
                    <a:pt x="479" y="1145"/>
                  </a:lnTo>
                  <a:lnTo>
                    <a:pt x="455" y="1137"/>
                  </a:lnTo>
                  <a:lnTo>
                    <a:pt x="431" y="1127"/>
                  </a:lnTo>
                  <a:lnTo>
                    <a:pt x="407" y="1118"/>
                  </a:lnTo>
                  <a:lnTo>
                    <a:pt x="384" y="1104"/>
                  </a:lnTo>
                  <a:lnTo>
                    <a:pt x="361" y="1093"/>
                  </a:lnTo>
                  <a:lnTo>
                    <a:pt x="340" y="1079"/>
                  </a:lnTo>
                  <a:lnTo>
                    <a:pt x="317" y="1064"/>
                  </a:lnTo>
                  <a:lnTo>
                    <a:pt x="298" y="1047"/>
                  </a:lnTo>
                  <a:lnTo>
                    <a:pt x="277" y="1030"/>
                  </a:lnTo>
                  <a:lnTo>
                    <a:pt x="258" y="1012"/>
                  </a:lnTo>
                  <a:lnTo>
                    <a:pt x="223" y="974"/>
                  </a:lnTo>
                  <a:lnTo>
                    <a:pt x="194" y="934"/>
                  </a:lnTo>
                  <a:lnTo>
                    <a:pt x="167" y="891"/>
                  </a:lnTo>
                  <a:lnTo>
                    <a:pt x="146" y="845"/>
                  </a:lnTo>
                  <a:lnTo>
                    <a:pt x="127" y="799"/>
                  </a:lnTo>
                  <a:lnTo>
                    <a:pt x="114" y="751"/>
                  </a:lnTo>
                  <a:lnTo>
                    <a:pt x="106" y="701"/>
                  </a:lnTo>
                  <a:lnTo>
                    <a:pt x="102" y="651"/>
                  </a:lnTo>
                  <a:lnTo>
                    <a:pt x="1168" y="651"/>
                  </a:lnTo>
                  <a:lnTo>
                    <a:pt x="1166" y="690"/>
                  </a:lnTo>
                  <a:lnTo>
                    <a:pt x="1160" y="728"/>
                  </a:lnTo>
                  <a:lnTo>
                    <a:pt x="1152" y="765"/>
                  </a:lnTo>
                  <a:lnTo>
                    <a:pt x="1143" y="801"/>
                  </a:lnTo>
                  <a:lnTo>
                    <a:pt x="1129" y="836"/>
                  </a:lnTo>
                  <a:lnTo>
                    <a:pt x="1114" y="868"/>
                  </a:lnTo>
                  <a:lnTo>
                    <a:pt x="1097" y="901"/>
                  </a:lnTo>
                  <a:lnTo>
                    <a:pt x="1078" y="932"/>
                  </a:lnTo>
                  <a:lnTo>
                    <a:pt x="1056" y="962"/>
                  </a:lnTo>
                  <a:lnTo>
                    <a:pt x="1033" y="989"/>
                  </a:lnTo>
                  <a:lnTo>
                    <a:pt x="1008" y="1016"/>
                  </a:lnTo>
                  <a:lnTo>
                    <a:pt x="982" y="1039"/>
                  </a:lnTo>
                  <a:lnTo>
                    <a:pt x="953" y="1062"/>
                  </a:lnTo>
                  <a:lnTo>
                    <a:pt x="922" y="1083"/>
                  </a:lnTo>
                  <a:lnTo>
                    <a:pt x="891" y="1102"/>
                  </a:lnTo>
                  <a:lnTo>
                    <a:pt x="859" y="1118"/>
                  </a:lnTo>
                  <a:lnTo>
                    <a:pt x="859" y="1229"/>
                  </a:lnTo>
                  <a:lnTo>
                    <a:pt x="889" y="1216"/>
                  </a:lnTo>
                  <a:lnTo>
                    <a:pt x="920" y="1202"/>
                  </a:lnTo>
                  <a:lnTo>
                    <a:pt x="949" y="1185"/>
                  </a:lnTo>
                  <a:lnTo>
                    <a:pt x="978" y="1168"/>
                  </a:lnTo>
                  <a:lnTo>
                    <a:pt x="1005" y="1150"/>
                  </a:lnTo>
                  <a:lnTo>
                    <a:pt x="1031" y="1129"/>
                  </a:lnTo>
                  <a:lnTo>
                    <a:pt x="1058" y="1106"/>
                  </a:lnTo>
                  <a:lnTo>
                    <a:pt x="1083" y="1083"/>
                  </a:lnTo>
                  <a:lnTo>
                    <a:pt x="1126" y="1037"/>
                  </a:lnTo>
                  <a:lnTo>
                    <a:pt x="1162" y="987"/>
                  </a:lnTo>
                  <a:lnTo>
                    <a:pt x="1195" y="934"/>
                  </a:lnTo>
                  <a:lnTo>
                    <a:pt x="1222" y="878"/>
                  </a:lnTo>
                  <a:lnTo>
                    <a:pt x="1243" y="820"/>
                  </a:lnTo>
                  <a:lnTo>
                    <a:pt x="1258" y="759"/>
                  </a:lnTo>
                  <a:lnTo>
                    <a:pt x="1266" y="697"/>
                  </a:lnTo>
                  <a:lnTo>
                    <a:pt x="1270" y="63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p:nvSpPr>
          <p:spPr bwMode="auto">
            <a:xfrm>
              <a:off x="2397125" y="3092450"/>
              <a:ext cx="233363" cy="73025"/>
            </a:xfrm>
            <a:custGeom>
              <a:avLst/>
              <a:gdLst/>
              <a:ahLst/>
              <a:cxnLst>
                <a:cxn ang="0">
                  <a:pos x="248" y="0"/>
                </a:cxn>
                <a:cxn ang="0">
                  <a:pos x="46" y="0"/>
                </a:cxn>
                <a:cxn ang="0">
                  <a:pos x="27" y="4"/>
                </a:cxn>
                <a:cxn ang="0">
                  <a:pos x="14" y="13"/>
                </a:cxn>
                <a:cxn ang="0">
                  <a:pos x="4" y="28"/>
                </a:cxn>
                <a:cxn ang="0">
                  <a:pos x="0" y="46"/>
                </a:cxn>
                <a:cxn ang="0">
                  <a:pos x="4" y="63"/>
                </a:cxn>
                <a:cxn ang="0">
                  <a:pos x="14" y="78"/>
                </a:cxn>
                <a:cxn ang="0">
                  <a:pos x="27" y="88"/>
                </a:cxn>
                <a:cxn ang="0">
                  <a:pos x="46" y="92"/>
                </a:cxn>
                <a:cxn ang="0">
                  <a:pos x="248" y="92"/>
                </a:cxn>
                <a:cxn ang="0">
                  <a:pos x="265" y="88"/>
                </a:cxn>
                <a:cxn ang="0">
                  <a:pos x="280" y="78"/>
                </a:cxn>
                <a:cxn ang="0">
                  <a:pos x="290" y="63"/>
                </a:cxn>
                <a:cxn ang="0">
                  <a:pos x="294" y="46"/>
                </a:cxn>
                <a:cxn ang="0">
                  <a:pos x="290" y="28"/>
                </a:cxn>
                <a:cxn ang="0">
                  <a:pos x="280" y="13"/>
                </a:cxn>
                <a:cxn ang="0">
                  <a:pos x="265" y="4"/>
                </a:cxn>
                <a:cxn ang="0">
                  <a:pos x="248" y="0"/>
                </a:cxn>
              </a:cxnLst>
              <a:rect l="0" t="0" r="r" b="b"/>
              <a:pathLst>
                <a:path w="294" h="92">
                  <a:moveTo>
                    <a:pt x="248" y="0"/>
                  </a:moveTo>
                  <a:lnTo>
                    <a:pt x="46" y="0"/>
                  </a:lnTo>
                  <a:lnTo>
                    <a:pt x="27" y="4"/>
                  </a:lnTo>
                  <a:lnTo>
                    <a:pt x="14" y="13"/>
                  </a:lnTo>
                  <a:lnTo>
                    <a:pt x="4" y="28"/>
                  </a:lnTo>
                  <a:lnTo>
                    <a:pt x="0" y="46"/>
                  </a:lnTo>
                  <a:lnTo>
                    <a:pt x="4" y="63"/>
                  </a:lnTo>
                  <a:lnTo>
                    <a:pt x="14" y="78"/>
                  </a:lnTo>
                  <a:lnTo>
                    <a:pt x="27" y="88"/>
                  </a:lnTo>
                  <a:lnTo>
                    <a:pt x="46" y="92"/>
                  </a:lnTo>
                  <a:lnTo>
                    <a:pt x="248" y="92"/>
                  </a:lnTo>
                  <a:lnTo>
                    <a:pt x="265" y="88"/>
                  </a:lnTo>
                  <a:lnTo>
                    <a:pt x="280" y="78"/>
                  </a:lnTo>
                  <a:lnTo>
                    <a:pt x="290" y="63"/>
                  </a:lnTo>
                  <a:lnTo>
                    <a:pt x="294" y="46"/>
                  </a:lnTo>
                  <a:lnTo>
                    <a:pt x="290" y="28"/>
                  </a:lnTo>
                  <a:lnTo>
                    <a:pt x="280" y="13"/>
                  </a:lnTo>
                  <a:lnTo>
                    <a:pt x="265" y="4"/>
                  </a:lnTo>
                  <a:lnTo>
                    <a:pt x="248"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10"/>
          <p:cNvGrpSpPr>
            <a:grpSpLocks noChangeAspect="1"/>
          </p:cNvGrpSpPr>
          <p:nvPr/>
        </p:nvGrpSpPr>
        <p:grpSpPr bwMode="auto">
          <a:xfrm>
            <a:off x="1117600" y="4191280"/>
            <a:ext cx="2660650" cy="1600200"/>
            <a:chOff x="704" y="2256"/>
            <a:chExt cx="1676" cy="1008"/>
          </a:xfrm>
          <a:effectLst>
            <a:outerShdw blurRad="63500" sx="102000" sy="102000" algn="ctr" rotWithShape="0">
              <a:prstClr val="black">
                <a:alpha val="40000"/>
              </a:prstClr>
            </a:outerShdw>
          </a:effectLst>
        </p:grpSpPr>
        <p:sp>
          <p:nvSpPr>
            <p:cNvPr id="1033" name="AutoShape 9"/>
            <p:cNvSpPr>
              <a:spLocks noChangeAspect="1" noChangeArrowheads="1" noTextEdit="1"/>
            </p:cNvSpPr>
            <p:nvPr/>
          </p:nvSpPr>
          <p:spPr bwMode="auto">
            <a:xfrm>
              <a:off x="704" y="2256"/>
              <a:ext cx="1676" cy="1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957" y="2338"/>
              <a:ext cx="189" cy="76"/>
            </a:xfrm>
            <a:custGeom>
              <a:avLst/>
              <a:gdLst/>
              <a:ahLst/>
              <a:cxnLst>
                <a:cxn ang="0">
                  <a:pos x="3" y="72"/>
                </a:cxn>
                <a:cxn ang="0">
                  <a:pos x="24" y="56"/>
                </a:cxn>
                <a:cxn ang="0">
                  <a:pos x="55" y="31"/>
                </a:cxn>
                <a:cxn ang="0">
                  <a:pos x="85" y="11"/>
                </a:cxn>
                <a:cxn ang="0">
                  <a:pos x="112" y="5"/>
                </a:cxn>
                <a:cxn ang="0">
                  <a:pos x="157" y="4"/>
                </a:cxn>
                <a:cxn ang="0">
                  <a:pos x="207" y="2"/>
                </a:cxn>
                <a:cxn ang="0">
                  <a:pos x="246" y="0"/>
                </a:cxn>
                <a:cxn ang="0">
                  <a:pos x="261" y="2"/>
                </a:cxn>
                <a:cxn ang="0">
                  <a:pos x="291" y="13"/>
                </a:cxn>
                <a:cxn ang="0">
                  <a:pos x="328" y="28"/>
                </a:cxn>
                <a:cxn ang="0">
                  <a:pos x="354" y="39"/>
                </a:cxn>
                <a:cxn ang="0">
                  <a:pos x="351" y="39"/>
                </a:cxn>
                <a:cxn ang="0">
                  <a:pos x="300" y="31"/>
                </a:cxn>
                <a:cxn ang="0">
                  <a:pos x="228" y="22"/>
                </a:cxn>
                <a:cxn ang="0">
                  <a:pos x="172" y="15"/>
                </a:cxn>
                <a:cxn ang="0">
                  <a:pos x="150" y="17"/>
                </a:cxn>
                <a:cxn ang="0">
                  <a:pos x="123" y="24"/>
                </a:cxn>
                <a:cxn ang="0">
                  <a:pos x="90" y="35"/>
                </a:cxn>
                <a:cxn ang="0">
                  <a:pos x="63" y="48"/>
                </a:cxn>
                <a:cxn ang="0">
                  <a:pos x="46" y="61"/>
                </a:cxn>
                <a:cxn ang="0">
                  <a:pos x="36" y="70"/>
                </a:cxn>
                <a:cxn ang="0">
                  <a:pos x="46" y="87"/>
                </a:cxn>
                <a:cxn ang="0">
                  <a:pos x="61" y="96"/>
                </a:cxn>
                <a:cxn ang="0">
                  <a:pos x="76" y="106"/>
                </a:cxn>
                <a:cxn ang="0">
                  <a:pos x="87" y="109"/>
                </a:cxn>
                <a:cxn ang="0">
                  <a:pos x="93" y="111"/>
                </a:cxn>
                <a:cxn ang="0">
                  <a:pos x="127" y="117"/>
                </a:cxn>
                <a:cxn ang="0">
                  <a:pos x="177" y="126"/>
                </a:cxn>
                <a:cxn ang="0">
                  <a:pos x="222" y="130"/>
                </a:cxn>
                <a:cxn ang="0">
                  <a:pos x="247" y="124"/>
                </a:cxn>
                <a:cxn ang="0">
                  <a:pos x="280" y="115"/>
                </a:cxn>
                <a:cxn ang="0">
                  <a:pos x="312" y="104"/>
                </a:cxn>
                <a:cxn ang="0">
                  <a:pos x="334" y="96"/>
                </a:cxn>
                <a:cxn ang="0">
                  <a:pos x="376" y="76"/>
                </a:cxn>
                <a:cxn ang="0">
                  <a:pos x="370" y="81"/>
                </a:cxn>
                <a:cxn ang="0">
                  <a:pos x="355" y="96"/>
                </a:cxn>
                <a:cxn ang="0">
                  <a:pos x="336" y="111"/>
                </a:cxn>
                <a:cxn ang="0">
                  <a:pos x="315" y="124"/>
                </a:cxn>
                <a:cxn ang="0">
                  <a:pos x="282" y="133"/>
                </a:cxn>
                <a:cxn ang="0">
                  <a:pos x="234" y="143"/>
                </a:cxn>
                <a:cxn ang="0">
                  <a:pos x="190" y="148"/>
                </a:cxn>
                <a:cxn ang="0">
                  <a:pos x="171" y="152"/>
                </a:cxn>
                <a:cxn ang="0">
                  <a:pos x="78" y="133"/>
                </a:cxn>
                <a:cxn ang="0">
                  <a:pos x="55" y="124"/>
                </a:cxn>
                <a:cxn ang="0">
                  <a:pos x="24" y="107"/>
                </a:cxn>
                <a:cxn ang="0">
                  <a:pos x="1" y="87"/>
                </a:cxn>
              </a:cxnLst>
              <a:rect l="0" t="0" r="r" b="b"/>
              <a:pathLst>
                <a:path w="376" h="152">
                  <a:moveTo>
                    <a:pt x="0" y="76"/>
                  </a:moveTo>
                  <a:lnTo>
                    <a:pt x="3" y="72"/>
                  </a:lnTo>
                  <a:lnTo>
                    <a:pt x="12" y="65"/>
                  </a:lnTo>
                  <a:lnTo>
                    <a:pt x="24" y="56"/>
                  </a:lnTo>
                  <a:lnTo>
                    <a:pt x="39" y="43"/>
                  </a:lnTo>
                  <a:lnTo>
                    <a:pt x="55" y="31"/>
                  </a:lnTo>
                  <a:lnTo>
                    <a:pt x="70" y="20"/>
                  </a:lnTo>
                  <a:lnTo>
                    <a:pt x="85" y="11"/>
                  </a:lnTo>
                  <a:lnTo>
                    <a:pt x="97" y="7"/>
                  </a:lnTo>
                  <a:lnTo>
                    <a:pt x="112" y="5"/>
                  </a:lnTo>
                  <a:lnTo>
                    <a:pt x="132" y="5"/>
                  </a:lnTo>
                  <a:lnTo>
                    <a:pt x="157" y="4"/>
                  </a:lnTo>
                  <a:lnTo>
                    <a:pt x="183" y="2"/>
                  </a:lnTo>
                  <a:lnTo>
                    <a:pt x="207" y="2"/>
                  </a:lnTo>
                  <a:lnTo>
                    <a:pt x="229" y="0"/>
                  </a:lnTo>
                  <a:lnTo>
                    <a:pt x="246" y="0"/>
                  </a:lnTo>
                  <a:lnTo>
                    <a:pt x="253" y="0"/>
                  </a:lnTo>
                  <a:lnTo>
                    <a:pt x="261" y="2"/>
                  </a:lnTo>
                  <a:lnTo>
                    <a:pt x="274" y="5"/>
                  </a:lnTo>
                  <a:lnTo>
                    <a:pt x="291" y="13"/>
                  </a:lnTo>
                  <a:lnTo>
                    <a:pt x="310" y="20"/>
                  </a:lnTo>
                  <a:lnTo>
                    <a:pt x="328" y="28"/>
                  </a:lnTo>
                  <a:lnTo>
                    <a:pt x="343" y="35"/>
                  </a:lnTo>
                  <a:lnTo>
                    <a:pt x="354" y="39"/>
                  </a:lnTo>
                  <a:lnTo>
                    <a:pt x="358" y="41"/>
                  </a:lnTo>
                  <a:lnTo>
                    <a:pt x="351" y="39"/>
                  </a:lnTo>
                  <a:lnTo>
                    <a:pt x="330" y="37"/>
                  </a:lnTo>
                  <a:lnTo>
                    <a:pt x="300" y="31"/>
                  </a:lnTo>
                  <a:lnTo>
                    <a:pt x="264" y="26"/>
                  </a:lnTo>
                  <a:lnTo>
                    <a:pt x="228" y="22"/>
                  </a:lnTo>
                  <a:lnTo>
                    <a:pt x="196" y="17"/>
                  </a:lnTo>
                  <a:lnTo>
                    <a:pt x="172" y="15"/>
                  </a:lnTo>
                  <a:lnTo>
                    <a:pt x="159" y="15"/>
                  </a:lnTo>
                  <a:lnTo>
                    <a:pt x="150" y="17"/>
                  </a:lnTo>
                  <a:lnTo>
                    <a:pt x="138" y="20"/>
                  </a:lnTo>
                  <a:lnTo>
                    <a:pt x="123" y="24"/>
                  </a:lnTo>
                  <a:lnTo>
                    <a:pt x="106" y="30"/>
                  </a:lnTo>
                  <a:lnTo>
                    <a:pt x="90" y="35"/>
                  </a:lnTo>
                  <a:lnTo>
                    <a:pt x="75" y="41"/>
                  </a:lnTo>
                  <a:lnTo>
                    <a:pt x="63" y="48"/>
                  </a:lnTo>
                  <a:lnTo>
                    <a:pt x="55" y="54"/>
                  </a:lnTo>
                  <a:lnTo>
                    <a:pt x="46" y="61"/>
                  </a:lnTo>
                  <a:lnTo>
                    <a:pt x="39" y="65"/>
                  </a:lnTo>
                  <a:lnTo>
                    <a:pt x="36" y="70"/>
                  </a:lnTo>
                  <a:lnTo>
                    <a:pt x="40" y="80"/>
                  </a:lnTo>
                  <a:lnTo>
                    <a:pt x="46" y="87"/>
                  </a:lnTo>
                  <a:lnTo>
                    <a:pt x="52" y="93"/>
                  </a:lnTo>
                  <a:lnTo>
                    <a:pt x="61" y="96"/>
                  </a:lnTo>
                  <a:lnTo>
                    <a:pt x="69" y="102"/>
                  </a:lnTo>
                  <a:lnTo>
                    <a:pt x="76" y="106"/>
                  </a:lnTo>
                  <a:lnTo>
                    <a:pt x="82" y="107"/>
                  </a:lnTo>
                  <a:lnTo>
                    <a:pt x="87" y="109"/>
                  </a:lnTo>
                  <a:lnTo>
                    <a:pt x="88" y="109"/>
                  </a:lnTo>
                  <a:lnTo>
                    <a:pt x="93" y="111"/>
                  </a:lnTo>
                  <a:lnTo>
                    <a:pt x="108" y="113"/>
                  </a:lnTo>
                  <a:lnTo>
                    <a:pt x="127" y="117"/>
                  </a:lnTo>
                  <a:lnTo>
                    <a:pt x="151" y="120"/>
                  </a:lnTo>
                  <a:lnTo>
                    <a:pt x="177" y="126"/>
                  </a:lnTo>
                  <a:lnTo>
                    <a:pt x="201" y="128"/>
                  </a:lnTo>
                  <a:lnTo>
                    <a:pt x="222" y="130"/>
                  </a:lnTo>
                  <a:lnTo>
                    <a:pt x="235" y="128"/>
                  </a:lnTo>
                  <a:lnTo>
                    <a:pt x="247" y="124"/>
                  </a:lnTo>
                  <a:lnTo>
                    <a:pt x="264" y="119"/>
                  </a:lnTo>
                  <a:lnTo>
                    <a:pt x="280" y="115"/>
                  </a:lnTo>
                  <a:lnTo>
                    <a:pt x="297" y="107"/>
                  </a:lnTo>
                  <a:lnTo>
                    <a:pt x="312" y="104"/>
                  </a:lnTo>
                  <a:lnTo>
                    <a:pt x="325" y="98"/>
                  </a:lnTo>
                  <a:lnTo>
                    <a:pt x="334" y="96"/>
                  </a:lnTo>
                  <a:lnTo>
                    <a:pt x="337" y="94"/>
                  </a:lnTo>
                  <a:lnTo>
                    <a:pt x="376" y="76"/>
                  </a:lnTo>
                  <a:lnTo>
                    <a:pt x="375" y="78"/>
                  </a:lnTo>
                  <a:lnTo>
                    <a:pt x="370" y="81"/>
                  </a:lnTo>
                  <a:lnTo>
                    <a:pt x="364" y="89"/>
                  </a:lnTo>
                  <a:lnTo>
                    <a:pt x="355" y="96"/>
                  </a:lnTo>
                  <a:lnTo>
                    <a:pt x="345" y="104"/>
                  </a:lnTo>
                  <a:lnTo>
                    <a:pt x="336" y="111"/>
                  </a:lnTo>
                  <a:lnTo>
                    <a:pt x="325" y="119"/>
                  </a:lnTo>
                  <a:lnTo>
                    <a:pt x="315" y="124"/>
                  </a:lnTo>
                  <a:lnTo>
                    <a:pt x="301" y="128"/>
                  </a:lnTo>
                  <a:lnTo>
                    <a:pt x="282" y="133"/>
                  </a:lnTo>
                  <a:lnTo>
                    <a:pt x="259" y="137"/>
                  </a:lnTo>
                  <a:lnTo>
                    <a:pt x="234" y="143"/>
                  </a:lnTo>
                  <a:lnTo>
                    <a:pt x="210" y="146"/>
                  </a:lnTo>
                  <a:lnTo>
                    <a:pt x="190" y="148"/>
                  </a:lnTo>
                  <a:lnTo>
                    <a:pt x="175" y="152"/>
                  </a:lnTo>
                  <a:lnTo>
                    <a:pt x="171" y="152"/>
                  </a:lnTo>
                  <a:lnTo>
                    <a:pt x="82" y="135"/>
                  </a:lnTo>
                  <a:lnTo>
                    <a:pt x="78" y="133"/>
                  </a:lnTo>
                  <a:lnTo>
                    <a:pt x="69" y="130"/>
                  </a:lnTo>
                  <a:lnTo>
                    <a:pt x="55" y="124"/>
                  </a:lnTo>
                  <a:lnTo>
                    <a:pt x="39" y="117"/>
                  </a:lnTo>
                  <a:lnTo>
                    <a:pt x="24" y="107"/>
                  </a:lnTo>
                  <a:lnTo>
                    <a:pt x="10" y="98"/>
                  </a:lnTo>
                  <a:lnTo>
                    <a:pt x="1" y="87"/>
                  </a:lnTo>
                  <a:lnTo>
                    <a:pt x="0" y="7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957" y="2397"/>
              <a:ext cx="9" cy="56"/>
            </a:xfrm>
            <a:custGeom>
              <a:avLst/>
              <a:gdLst/>
              <a:ahLst/>
              <a:cxnLst>
                <a:cxn ang="0">
                  <a:pos x="0" y="0"/>
                </a:cxn>
                <a:cxn ang="0">
                  <a:pos x="6" y="113"/>
                </a:cxn>
                <a:cxn ang="0">
                  <a:pos x="18" y="113"/>
                </a:cxn>
                <a:cxn ang="0">
                  <a:pos x="15" y="14"/>
                </a:cxn>
                <a:cxn ang="0">
                  <a:pos x="0" y="0"/>
                </a:cxn>
              </a:cxnLst>
              <a:rect l="0" t="0" r="r" b="b"/>
              <a:pathLst>
                <a:path w="18" h="113">
                  <a:moveTo>
                    <a:pt x="0" y="0"/>
                  </a:moveTo>
                  <a:lnTo>
                    <a:pt x="6" y="113"/>
                  </a:lnTo>
                  <a:lnTo>
                    <a:pt x="18" y="113"/>
                  </a:lnTo>
                  <a:lnTo>
                    <a:pt x="15" y="14"/>
                  </a:lnTo>
                  <a:lnTo>
                    <a:pt x="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972" y="2403"/>
              <a:ext cx="9" cy="57"/>
            </a:xfrm>
            <a:custGeom>
              <a:avLst/>
              <a:gdLst/>
              <a:ahLst/>
              <a:cxnLst>
                <a:cxn ang="0">
                  <a:pos x="0" y="0"/>
                </a:cxn>
                <a:cxn ang="0">
                  <a:pos x="6" y="113"/>
                </a:cxn>
                <a:cxn ang="0">
                  <a:pos x="18" y="113"/>
                </a:cxn>
                <a:cxn ang="0">
                  <a:pos x="15" y="14"/>
                </a:cxn>
                <a:cxn ang="0">
                  <a:pos x="0" y="0"/>
                </a:cxn>
              </a:cxnLst>
              <a:rect l="0" t="0" r="r" b="b"/>
              <a:pathLst>
                <a:path w="18" h="113">
                  <a:moveTo>
                    <a:pt x="0" y="0"/>
                  </a:moveTo>
                  <a:lnTo>
                    <a:pt x="6" y="113"/>
                  </a:lnTo>
                  <a:lnTo>
                    <a:pt x="18" y="113"/>
                  </a:lnTo>
                  <a:lnTo>
                    <a:pt x="15" y="14"/>
                  </a:lnTo>
                  <a:lnTo>
                    <a:pt x="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989" y="2410"/>
              <a:ext cx="9" cy="56"/>
            </a:xfrm>
            <a:custGeom>
              <a:avLst/>
              <a:gdLst/>
              <a:ahLst/>
              <a:cxnLst>
                <a:cxn ang="0">
                  <a:pos x="0" y="0"/>
                </a:cxn>
                <a:cxn ang="0">
                  <a:pos x="6" y="113"/>
                </a:cxn>
                <a:cxn ang="0">
                  <a:pos x="18" y="113"/>
                </a:cxn>
                <a:cxn ang="0">
                  <a:pos x="15" y="14"/>
                </a:cxn>
                <a:cxn ang="0">
                  <a:pos x="0" y="0"/>
                </a:cxn>
              </a:cxnLst>
              <a:rect l="0" t="0" r="r" b="b"/>
              <a:pathLst>
                <a:path w="18" h="113">
                  <a:moveTo>
                    <a:pt x="0" y="0"/>
                  </a:moveTo>
                  <a:lnTo>
                    <a:pt x="6" y="113"/>
                  </a:lnTo>
                  <a:lnTo>
                    <a:pt x="18" y="113"/>
                  </a:lnTo>
                  <a:lnTo>
                    <a:pt x="15" y="14"/>
                  </a:lnTo>
                  <a:lnTo>
                    <a:pt x="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1006" y="2414"/>
              <a:ext cx="9" cy="56"/>
            </a:xfrm>
            <a:custGeom>
              <a:avLst/>
              <a:gdLst/>
              <a:ahLst/>
              <a:cxnLst>
                <a:cxn ang="0">
                  <a:pos x="0" y="0"/>
                </a:cxn>
                <a:cxn ang="0">
                  <a:pos x="6" y="113"/>
                </a:cxn>
                <a:cxn ang="0">
                  <a:pos x="18" y="113"/>
                </a:cxn>
                <a:cxn ang="0">
                  <a:pos x="15" y="15"/>
                </a:cxn>
                <a:cxn ang="0">
                  <a:pos x="0" y="0"/>
                </a:cxn>
              </a:cxnLst>
              <a:rect l="0" t="0" r="r" b="b"/>
              <a:pathLst>
                <a:path w="18" h="113">
                  <a:moveTo>
                    <a:pt x="0" y="0"/>
                  </a:moveTo>
                  <a:lnTo>
                    <a:pt x="6" y="113"/>
                  </a:lnTo>
                  <a:lnTo>
                    <a:pt x="18" y="113"/>
                  </a:lnTo>
                  <a:lnTo>
                    <a:pt x="15" y="15"/>
                  </a:lnTo>
                  <a:lnTo>
                    <a:pt x="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957" y="2446"/>
              <a:ext cx="184" cy="45"/>
            </a:xfrm>
            <a:custGeom>
              <a:avLst/>
              <a:gdLst/>
              <a:ahLst/>
              <a:cxnLst>
                <a:cxn ang="0">
                  <a:pos x="0" y="0"/>
                </a:cxn>
                <a:cxn ang="0">
                  <a:pos x="103" y="48"/>
                </a:cxn>
                <a:cxn ang="0">
                  <a:pos x="159" y="57"/>
                </a:cxn>
                <a:cxn ang="0">
                  <a:pos x="211" y="57"/>
                </a:cxn>
                <a:cxn ang="0">
                  <a:pos x="273" y="57"/>
                </a:cxn>
                <a:cxn ang="0">
                  <a:pos x="318" y="39"/>
                </a:cxn>
                <a:cxn ang="0">
                  <a:pos x="367" y="0"/>
                </a:cxn>
                <a:cxn ang="0">
                  <a:pos x="364" y="4"/>
                </a:cxn>
                <a:cxn ang="0">
                  <a:pos x="357" y="11"/>
                </a:cxn>
                <a:cxn ang="0">
                  <a:pos x="345" y="20"/>
                </a:cxn>
                <a:cxn ang="0">
                  <a:pos x="330" y="33"/>
                </a:cxn>
                <a:cxn ang="0">
                  <a:pos x="315" y="46"/>
                </a:cxn>
                <a:cxn ang="0">
                  <a:pos x="301" y="59"/>
                </a:cxn>
                <a:cxn ang="0">
                  <a:pos x="289" y="70"/>
                </a:cxn>
                <a:cxn ang="0">
                  <a:pos x="282" y="76"/>
                </a:cxn>
                <a:cxn ang="0">
                  <a:pos x="274" y="80"/>
                </a:cxn>
                <a:cxn ang="0">
                  <a:pos x="265" y="83"/>
                </a:cxn>
                <a:cxn ang="0">
                  <a:pos x="253" y="85"/>
                </a:cxn>
                <a:cxn ang="0">
                  <a:pos x="241" y="87"/>
                </a:cxn>
                <a:cxn ang="0">
                  <a:pos x="229" y="89"/>
                </a:cxn>
                <a:cxn ang="0">
                  <a:pos x="216" y="91"/>
                </a:cxn>
                <a:cxn ang="0">
                  <a:pos x="205" y="91"/>
                </a:cxn>
                <a:cxn ang="0">
                  <a:pos x="196" y="91"/>
                </a:cxn>
                <a:cxn ang="0">
                  <a:pos x="186" y="91"/>
                </a:cxn>
                <a:cxn ang="0">
                  <a:pos x="172" y="89"/>
                </a:cxn>
                <a:cxn ang="0">
                  <a:pos x="157" y="87"/>
                </a:cxn>
                <a:cxn ang="0">
                  <a:pos x="141" y="85"/>
                </a:cxn>
                <a:cxn ang="0">
                  <a:pos x="127" y="83"/>
                </a:cxn>
                <a:cxn ang="0">
                  <a:pos x="115" y="81"/>
                </a:cxn>
                <a:cxn ang="0">
                  <a:pos x="106" y="80"/>
                </a:cxn>
                <a:cxn ang="0">
                  <a:pos x="103" y="80"/>
                </a:cxn>
                <a:cxn ang="0">
                  <a:pos x="37" y="54"/>
                </a:cxn>
                <a:cxn ang="0">
                  <a:pos x="6" y="15"/>
                </a:cxn>
                <a:cxn ang="0">
                  <a:pos x="0" y="0"/>
                </a:cxn>
              </a:cxnLst>
              <a:rect l="0" t="0" r="r" b="b"/>
              <a:pathLst>
                <a:path w="367" h="91">
                  <a:moveTo>
                    <a:pt x="0" y="0"/>
                  </a:moveTo>
                  <a:lnTo>
                    <a:pt x="103" y="48"/>
                  </a:lnTo>
                  <a:lnTo>
                    <a:pt x="159" y="57"/>
                  </a:lnTo>
                  <a:lnTo>
                    <a:pt x="211" y="57"/>
                  </a:lnTo>
                  <a:lnTo>
                    <a:pt x="273" y="57"/>
                  </a:lnTo>
                  <a:lnTo>
                    <a:pt x="318" y="39"/>
                  </a:lnTo>
                  <a:lnTo>
                    <a:pt x="367" y="0"/>
                  </a:lnTo>
                  <a:lnTo>
                    <a:pt x="364" y="4"/>
                  </a:lnTo>
                  <a:lnTo>
                    <a:pt x="357" y="11"/>
                  </a:lnTo>
                  <a:lnTo>
                    <a:pt x="345" y="20"/>
                  </a:lnTo>
                  <a:lnTo>
                    <a:pt x="330" y="33"/>
                  </a:lnTo>
                  <a:lnTo>
                    <a:pt x="315" y="46"/>
                  </a:lnTo>
                  <a:lnTo>
                    <a:pt x="301" y="59"/>
                  </a:lnTo>
                  <a:lnTo>
                    <a:pt x="289" y="70"/>
                  </a:lnTo>
                  <a:lnTo>
                    <a:pt x="282" y="76"/>
                  </a:lnTo>
                  <a:lnTo>
                    <a:pt x="274" y="80"/>
                  </a:lnTo>
                  <a:lnTo>
                    <a:pt x="265" y="83"/>
                  </a:lnTo>
                  <a:lnTo>
                    <a:pt x="253" y="85"/>
                  </a:lnTo>
                  <a:lnTo>
                    <a:pt x="241" y="87"/>
                  </a:lnTo>
                  <a:lnTo>
                    <a:pt x="229" y="89"/>
                  </a:lnTo>
                  <a:lnTo>
                    <a:pt x="216" y="91"/>
                  </a:lnTo>
                  <a:lnTo>
                    <a:pt x="205" y="91"/>
                  </a:lnTo>
                  <a:lnTo>
                    <a:pt x="196" y="91"/>
                  </a:lnTo>
                  <a:lnTo>
                    <a:pt x="186" y="91"/>
                  </a:lnTo>
                  <a:lnTo>
                    <a:pt x="172" y="89"/>
                  </a:lnTo>
                  <a:lnTo>
                    <a:pt x="157" y="87"/>
                  </a:lnTo>
                  <a:lnTo>
                    <a:pt x="141" y="85"/>
                  </a:lnTo>
                  <a:lnTo>
                    <a:pt x="127" y="83"/>
                  </a:lnTo>
                  <a:lnTo>
                    <a:pt x="115" y="81"/>
                  </a:lnTo>
                  <a:lnTo>
                    <a:pt x="106" y="80"/>
                  </a:lnTo>
                  <a:lnTo>
                    <a:pt x="103" y="80"/>
                  </a:lnTo>
                  <a:lnTo>
                    <a:pt x="37" y="54"/>
                  </a:lnTo>
                  <a:lnTo>
                    <a:pt x="6" y="15"/>
                  </a:lnTo>
                  <a:lnTo>
                    <a:pt x="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897" y="2473"/>
              <a:ext cx="307" cy="628"/>
            </a:xfrm>
            <a:custGeom>
              <a:avLst/>
              <a:gdLst/>
              <a:ahLst/>
              <a:cxnLst>
                <a:cxn ang="0">
                  <a:pos x="156" y="51"/>
                </a:cxn>
                <a:cxn ang="0">
                  <a:pos x="150" y="59"/>
                </a:cxn>
                <a:cxn ang="0">
                  <a:pos x="134" y="79"/>
                </a:cxn>
                <a:cxn ang="0">
                  <a:pos x="114" y="105"/>
                </a:cxn>
                <a:cxn ang="0">
                  <a:pos x="98" y="127"/>
                </a:cxn>
                <a:cxn ang="0">
                  <a:pos x="81" y="150"/>
                </a:cxn>
                <a:cxn ang="0">
                  <a:pos x="63" y="172"/>
                </a:cxn>
                <a:cxn ang="0">
                  <a:pos x="48" y="189"/>
                </a:cxn>
                <a:cxn ang="0">
                  <a:pos x="42" y="196"/>
                </a:cxn>
                <a:cxn ang="0">
                  <a:pos x="0" y="492"/>
                </a:cxn>
                <a:cxn ang="0">
                  <a:pos x="24" y="1173"/>
                </a:cxn>
                <a:cxn ang="0">
                  <a:pos x="93" y="1206"/>
                </a:cxn>
                <a:cxn ang="0">
                  <a:pos x="120" y="1217"/>
                </a:cxn>
                <a:cxn ang="0">
                  <a:pos x="159" y="1234"/>
                </a:cxn>
                <a:cxn ang="0">
                  <a:pos x="195" y="1245"/>
                </a:cxn>
                <a:cxn ang="0">
                  <a:pos x="218" y="1250"/>
                </a:cxn>
                <a:cxn ang="0">
                  <a:pos x="248" y="1252"/>
                </a:cxn>
                <a:cxn ang="0">
                  <a:pos x="281" y="1254"/>
                </a:cxn>
                <a:cxn ang="0">
                  <a:pos x="312" y="1256"/>
                </a:cxn>
                <a:cxn ang="0">
                  <a:pos x="339" y="1256"/>
                </a:cxn>
                <a:cxn ang="0">
                  <a:pos x="390" y="1252"/>
                </a:cxn>
                <a:cxn ang="0">
                  <a:pos x="449" y="1248"/>
                </a:cxn>
                <a:cxn ang="0">
                  <a:pos x="489" y="1245"/>
                </a:cxn>
                <a:cxn ang="0">
                  <a:pos x="578" y="1193"/>
                </a:cxn>
                <a:cxn ang="0">
                  <a:pos x="608" y="1143"/>
                </a:cxn>
                <a:cxn ang="0">
                  <a:pos x="558" y="1165"/>
                </a:cxn>
                <a:cxn ang="0">
                  <a:pos x="489" y="1197"/>
                </a:cxn>
                <a:cxn ang="0">
                  <a:pos x="434" y="1219"/>
                </a:cxn>
                <a:cxn ang="0">
                  <a:pos x="413" y="1223"/>
                </a:cxn>
                <a:cxn ang="0">
                  <a:pos x="380" y="1221"/>
                </a:cxn>
                <a:cxn ang="0">
                  <a:pos x="333" y="1219"/>
                </a:cxn>
                <a:cxn ang="0">
                  <a:pos x="282" y="1210"/>
                </a:cxn>
                <a:cxn ang="0">
                  <a:pos x="234" y="1197"/>
                </a:cxn>
                <a:cxn ang="0">
                  <a:pos x="200" y="1187"/>
                </a:cxn>
                <a:cxn ang="0">
                  <a:pos x="177" y="1182"/>
                </a:cxn>
                <a:cxn ang="0">
                  <a:pos x="167" y="1180"/>
                </a:cxn>
                <a:cxn ang="0">
                  <a:pos x="80" y="1154"/>
                </a:cxn>
                <a:cxn ang="0">
                  <a:pos x="71" y="1137"/>
                </a:cxn>
                <a:cxn ang="0">
                  <a:pos x="60" y="1102"/>
                </a:cxn>
                <a:cxn ang="0">
                  <a:pos x="44" y="752"/>
                </a:cxn>
                <a:cxn ang="0">
                  <a:pos x="27" y="422"/>
                </a:cxn>
                <a:cxn ang="0">
                  <a:pos x="41" y="348"/>
                </a:cxn>
                <a:cxn ang="0">
                  <a:pos x="54" y="261"/>
                </a:cxn>
                <a:cxn ang="0">
                  <a:pos x="66" y="222"/>
                </a:cxn>
                <a:cxn ang="0">
                  <a:pos x="77" y="200"/>
                </a:cxn>
                <a:cxn ang="0">
                  <a:pos x="180" y="76"/>
                </a:cxn>
                <a:cxn ang="0">
                  <a:pos x="159" y="0"/>
                </a:cxn>
              </a:cxnLst>
              <a:rect l="0" t="0" r="r" b="b"/>
              <a:pathLst>
                <a:path w="615" h="1256">
                  <a:moveTo>
                    <a:pt x="159" y="0"/>
                  </a:moveTo>
                  <a:lnTo>
                    <a:pt x="156" y="51"/>
                  </a:lnTo>
                  <a:lnTo>
                    <a:pt x="155" y="53"/>
                  </a:lnTo>
                  <a:lnTo>
                    <a:pt x="150" y="59"/>
                  </a:lnTo>
                  <a:lnTo>
                    <a:pt x="143" y="68"/>
                  </a:lnTo>
                  <a:lnTo>
                    <a:pt x="134" y="79"/>
                  </a:lnTo>
                  <a:lnTo>
                    <a:pt x="125" y="92"/>
                  </a:lnTo>
                  <a:lnTo>
                    <a:pt x="114" y="105"/>
                  </a:lnTo>
                  <a:lnTo>
                    <a:pt x="105" y="116"/>
                  </a:lnTo>
                  <a:lnTo>
                    <a:pt x="98" y="127"/>
                  </a:lnTo>
                  <a:lnTo>
                    <a:pt x="90" y="139"/>
                  </a:lnTo>
                  <a:lnTo>
                    <a:pt x="81" y="150"/>
                  </a:lnTo>
                  <a:lnTo>
                    <a:pt x="72" y="161"/>
                  </a:lnTo>
                  <a:lnTo>
                    <a:pt x="63" y="172"/>
                  </a:lnTo>
                  <a:lnTo>
                    <a:pt x="56" y="181"/>
                  </a:lnTo>
                  <a:lnTo>
                    <a:pt x="48" y="189"/>
                  </a:lnTo>
                  <a:lnTo>
                    <a:pt x="44" y="194"/>
                  </a:lnTo>
                  <a:lnTo>
                    <a:pt x="42" y="196"/>
                  </a:lnTo>
                  <a:lnTo>
                    <a:pt x="6" y="348"/>
                  </a:lnTo>
                  <a:lnTo>
                    <a:pt x="0" y="492"/>
                  </a:lnTo>
                  <a:lnTo>
                    <a:pt x="0" y="644"/>
                  </a:lnTo>
                  <a:lnTo>
                    <a:pt x="24" y="1173"/>
                  </a:lnTo>
                  <a:lnTo>
                    <a:pt x="89" y="1204"/>
                  </a:lnTo>
                  <a:lnTo>
                    <a:pt x="93" y="1206"/>
                  </a:lnTo>
                  <a:lnTo>
                    <a:pt x="104" y="1210"/>
                  </a:lnTo>
                  <a:lnTo>
                    <a:pt x="120" y="1217"/>
                  </a:lnTo>
                  <a:lnTo>
                    <a:pt x="140" y="1224"/>
                  </a:lnTo>
                  <a:lnTo>
                    <a:pt x="159" y="1234"/>
                  </a:lnTo>
                  <a:lnTo>
                    <a:pt x="179" y="1239"/>
                  </a:lnTo>
                  <a:lnTo>
                    <a:pt x="195" y="1245"/>
                  </a:lnTo>
                  <a:lnTo>
                    <a:pt x="207" y="1248"/>
                  </a:lnTo>
                  <a:lnTo>
                    <a:pt x="218" y="1250"/>
                  </a:lnTo>
                  <a:lnTo>
                    <a:pt x="233" y="1250"/>
                  </a:lnTo>
                  <a:lnTo>
                    <a:pt x="248" y="1252"/>
                  </a:lnTo>
                  <a:lnTo>
                    <a:pt x="264" y="1254"/>
                  </a:lnTo>
                  <a:lnTo>
                    <a:pt x="281" y="1254"/>
                  </a:lnTo>
                  <a:lnTo>
                    <a:pt x="297" y="1256"/>
                  </a:lnTo>
                  <a:lnTo>
                    <a:pt x="312" y="1256"/>
                  </a:lnTo>
                  <a:lnTo>
                    <a:pt x="324" y="1256"/>
                  </a:lnTo>
                  <a:lnTo>
                    <a:pt x="339" y="1256"/>
                  </a:lnTo>
                  <a:lnTo>
                    <a:pt x="362" y="1254"/>
                  </a:lnTo>
                  <a:lnTo>
                    <a:pt x="390" y="1252"/>
                  </a:lnTo>
                  <a:lnTo>
                    <a:pt x="420" y="1250"/>
                  </a:lnTo>
                  <a:lnTo>
                    <a:pt x="449" y="1248"/>
                  </a:lnTo>
                  <a:lnTo>
                    <a:pt x="473" y="1247"/>
                  </a:lnTo>
                  <a:lnTo>
                    <a:pt x="489" y="1245"/>
                  </a:lnTo>
                  <a:lnTo>
                    <a:pt x="495" y="1245"/>
                  </a:lnTo>
                  <a:lnTo>
                    <a:pt x="578" y="1193"/>
                  </a:lnTo>
                  <a:lnTo>
                    <a:pt x="615" y="1139"/>
                  </a:lnTo>
                  <a:lnTo>
                    <a:pt x="608" y="1143"/>
                  </a:lnTo>
                  <a:lnTo>
                    <a:pt x="587" y="1152"/>
                  </a:lnTo>
                  <a:lnTo>
                    <a:pt x="558" y="1165"/>
                  </a:lnTo>
                  <a:lnTo>
                    <a:pt x="524" y="1180"/>
                  </a:lnTo>
                  <a:lnTo>
                    <a:pt x="489" y="1197"/>
                  </a:lnTo>
                  <a:lnTo>
                    <a:pt x="458" y="1210"/>
                  </a:lnTo>
                  <a:lnTo>
                    <a:pt x="434" y="1219"/>
                  </a:lnTo>
                  <a:lnTo>
                    <a:pt x="422" y="1223"/>
                  </a:lnTo>
                  <a:lnTo>
                    <a:pt x="413" y="1223"/>
                  </a:lnTo>
                  <a:lnTo>
                    <a:pt x="399" y="1223"/>
                  </a:lnTo>
                  <a:lnTo>
                    <a:pt x="380" y="1221"/>
                  </a:lnTo>
                  <a:lnTo>
                    <a:pt x="357" y="1221"/>
                  </a:lnTo>
                  <a:lnTo>
                    <a:pt x="333" y="1219"/>
                  </a:lnTo>
                  <a:lnTo>
                    <a:pt x="308" y="1215"/>
                  </a:lnTo>
                  <a:lnTo>
                    <a:pt x="282" y="1210"/>
                  </a:lnTo>
                  <a:lnTo>
                    <a:pt x="257" y="1204"/>
                  </a:lnTo>
                  <a:lnTo>
                    <a:pt x="234" y="1197"/>
                  </a:lnTo>
                  <a:lnTo>
                    <a:pt x="215" y="1191"/>
                  </a:lnTo>
                  <a:lnTo>
                    <a:pt x="200" y="1187"/>
                  </a:lnTo>
                  <a:lnTo>
                    <a:pt x="186" y="1184"/>
                  </a:lnTo>
                  <a:lnTo>
                    <a:pt x="177" y="1182"/>
                  </a:lnTo>
                  <a:lnTo>
                    <a:pt x="170" y="1180"/>
                  </a:lnTo>
                  <a:lnTo>
                    <a:pt x="167" y="1180"/>
                  </a:lnTo>
                  <a:lnTo>
                    <a:pt x="165" y="1180"/>
                  </a:lnTo>
                  <a:lnTo>
                    <a:pt x="80" y="1154"/>
                  </a:lnTo>
                  <a:lnTo>
                    <a:pt x="77" y="1150"/>
                  </a:lnTo>
                  <a:lnTo>
                    <a:pt x="71" y="1137"/>
                  </a:lnTo>
                  <a:lnTo>
                    <a:pt x="63" y="1121"/>
                  </a:lnTo>
                  <a:lnTo>
                    <a:pt x="60" y="1102"/>
                  </a:lnTo>
                  <a:lnTo>
                    <a:pt x="56" y="984"/>
                  </a:lnTo>
                  <a:lnTo>
                    <a:pt x="44" y="752"/>
                  </a:lnTo>
                  <a:lnTo>
                    <a:pt x="32" y="524"/>
                  </a:lnTo>
                  <a:lnTo>
                    <a:pt x="27" y="422"/>
                  </a:lnTo>
                  <a:lnTo>
                    <a:pt x="32" y="400"/>
                  </a:lnTo>
                  <a:lnTo>
                    <a:pt x="41" y="348"/>
                  </a:lnTo>
                  <a:lnTo>
                    <a:pt x="50" y="294"/>
                  </a:lnTo>
                  <a:lnTo>
                    <a:pt x="54" y="261"/>
                  </a:lnTo>
                  <a:lnTo>
                    <a:pt x="57" y="242"/>
                  </a:lnTo>
                  <a:lnTo>
                    <a:pt x="66" y="222"/>
                  </a:lnTo>
                  <a:lnTo>
                    <a:pt x="74" y="207"/>
                  </a:lnTo>
                  <a:lnTo>
                    <a:pt x="77" y="200"/>
                  </a:lnTo>
                  <a:lnTo>
                    <a:pt x="131" y="127"/>
                  </a:lnTo>
                  <a:lnTo>
                    <a:pt x="180" y="76"/>
                  </a:lnTo>
                  <a:lnTo>
                    <a:pt x="183" y="3"/>
                  </a:lnTo>
                  <a:lnTo>
                    <a:pt x="159"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122" y="2471"/>
              <a:ext cx="88" cy="559"/>
            </a:xfrm>
            <a:custGeom>
              <a:avLst/>
              <a:gdLst/>
              <a:ahLst/>
              <a:cxnLst>
                <a:cxn ang="0">
                  <a:pos x="22" y="0"/>
                </a:cxn>
                <a:cxn ang="0">
                  <a:pos x="34" y="94"/>
                </a:cxn>
                <a:cxn ang="0">
                  <a:pos x="36" y="96"/>
                </a:cxn>
                <a:cxn ang="0">
                  <a:pos x="40" y="102"/>
                </a:cxn>
                <a:cxn ang="0">
                  <a:pos x="48" y="109"/>
                </a:cxn>
                <a:cxn ang="0">
                  <a:pos x="57" y="117"/>
                </a:cxn>
                <a:cxn ang="0">
                  <a:pos x="66" y="126"/>
                </a:cxn>
                <a:cxn ang="0">
                  <a:pos x="75" y="135"/>
                </a:cxn>
                <a:cxn ang="0">
                  <a:pos x="81" y="143"/>
                </a:cxn>
                <a:cxn ang="0">
                  <a:pos x="87" y="146"/>
                </a:cxn>
                <a:cxn ang="0">
                  <a:pos x="91" y="152"/>
                </a:cxn>
                <a:cxn ang="0">
                  <a:pos x="99" y="159"/>
                </a:cxn>
                <a:cxn ang="0">
                  <a:pos x="108" y="170"/>
                </a:cxn>
                <a:cxn ang="0">
                  <a:pos x="117" y="183"/>
                </a:cxn>
                <a:cxn ang="0">
                  <a:pos x="126" y="194"/>
                </a:cxn>
                <a:cxn ang="0">
                  <a:pos x="133" y="206"/>
                </a:cxn>
                <a:cxn ang="0">
                  <a:pos x="139" y="213"/>
                </a:cxn>
                <a:cxn ang="0">
                  <a:pos x="141" y="215"/>
                </a:cxn>
                <a:cxn ang="0">
                  <a:pos x="166" y="295"/>
                </a:cxn>
                <a:cxn ang="0">
                  <a:pos x="172" y="370"/>
                </a:cxn>
                <a:cxn ang="0">
                  <a:pos x="175" y="461"/>
                </a:cxn>
                <a:cxn ang="0">
                  <a:pos x="172" y="1117"/>
                </a:cxn>
                <a:cxn ang="0">
                  <a:pos x="153" y="465"/>
                </a:cxn>
                <a:cxn ang="0">
                  <a:pos x="126" y="276"/>
                </a:cxn>
                <a:cxn ang="0">
                  <a:pos x="121" y="265"/>
                </a:cxn>
                <a:cxn ang="0">
                  <a:pos x="111" y="241"/>
                </a:cxn>
                <a:cxn ang="0">
                  <a:pos x="97" y="213"/>
                </a:cxn>
                <a:cxn ang="0">
                  <a:pos x="90" y="196"/>
                </a:cxn>
                <a:cxn ang="0">
                  <a:pos x="85" y="189"/>
                </a:cxn>
                <a:cxn ang="0">
                  <a:pos x="78" y="180"/>
                </a:cxn>
                <a:cxn ang="0">
                  <a:pos x="67" y="167"/>
                </a:cxn>
                <a:cxn ang="0">
                  <a:pos x="55" y="152"/>
                </a:cxn>
                <a:cxn ang="0">
                  <a:pos x="45" y="139"/>
                </a:cxn>
                <a:cxn ang="0">
                  <a:pos x="34" y="128"/>
                </a:cxn>
                <a:cxn ang="0">
                  <a:pos x="28" y="120"/>
                </a:cxn>
                <a:cxn ang="0">
                  <a:pos x="25" y="117"/>
                </a:cxn>
                <a:cxn ang="0">
                  <a:pos x="0" y="94"/>
                </a:cxn>
                <a:cxn ang="0">
                  <a:pos x="0" y="7"/>
                </a:cxn>
                <a:cxn ang="0">
                  <a:pos x="22" y="0"/>
                </a:cxn>
              </a:cxnLst>
              <a:rect l="0" t="0" r="r" b="b"/>
              <a:pathLst>
                <a:path w="175" h="1117">
                  <a:moveTo>
                    <a:pt x="22" y="0"/>
                  </a:moveTo>
                  <a:lnTo>
                    <a:pt x="34" y="94"/>
                  </a:lnTo>
                  <a:lnTo>
                    <a:pt x="36" y="96"/>
                  </a:lnTo>
                  <a:lnTo>
                    <a:pt x="40" y="102"/>
                  </a:lnTo>
                  <a:lnTo>
                    <a:pt x="48" y="109"/>
                  </a:lnTo>
                  <a:lnTo>
                    <a:pt x="57" y="117"/>
                  </a:lnTo>
                  <a:lnTo>
                    <a:pt x="66" y="126"/>
                  </a:lnTo>
                  <a:lnTo>
                    <a:pt x="75" y="135"/>
                  </a:lnTo>
                  <a:lnTo>
                    <a:pt x="81" y="143"/>
                  </a:lnTo>
                  <a:lnTo>
                    <a:pt x="87" y="146"/>
                  </a:lnTo>
                  <a:lnTo>
                    <a:pt x="91" y="152"/>
                  </a:lnTo>
                  <a:lnTo>
                    <a:pt x="99" y="159"/>
                  </a:lnTo>
                  <a:lnTo>
                    <a:pt x="108" y="170"/>
                  </a:lnTo>
                  <a:lnTo>
                    <a:pt x="117" y="183"/>
                  </a:lnTo>
                  <a:lnTo>
                    <a:pt x="126" y="194"/>
                  </a:lnTo>
                  <a:lnTo>
                    <a:pt x="133" y="206"/>
                  </a:lnTo>
                  <a:lnTo>
                    <a:pt x="139" y="213"/>
                  </a:lnTo>
                  <a:lnTo>
                    <a:pt x="141" y="215"/>
                  </a:lnTo>
                  <a:lnTo>
                    <a:pt x="166" y="295"/>
                  </a:lnTo>
                  <a:lnTo>
                    <a:pt x="172" y="370"/>
                  </a:lnTo>
                  <a:lnTo>
                    <a:pt x="175" y="461"/>
                  </a:lnTo>
                  <a:lnTo>
                    <a:pt x="172" y="1117"/>
                  </a:lnTo>
                  <a:lnTo>
                    <a:pt x="153" y="465"/>
                  </a:lnTo>
                  <a:lnTo>
                    <a:pt x="126" y="276"/>
                  </a:lnTo>
                  <a:lnTo>
                    <a:pt x="121" y="265"/>
                  </a:lnTo>
                  <a:lnTo>
                    <a:pt x="111" y="241"/>
                  </a:lnTo>
                  <a:lnTo>
                    <a:pt x="97" y="213"/>
                  </a:lnTo>
                  <a:lnTo>
                    <a:pt x="90" y="196"/>
                  </a:lnTo>
                  <a:lnTo>
                    <a:pt x="85" y="189"/>
                  </a:lnTo>
                  <a:lnTo>
                    <a:pt x="78" y="180"/>
                  </a:lnTo>
                  <a:lnTo>
                    <a:pt x="67" y="167"/>
                  </a:lnTo>
                  <a:lnTo>
                    <a:pt x="55" y="152"/>
                  </a:lnTo>
                  <a:lnTo>
                    <a:pt x="45" y="139"/>
                  </a:lnTo>
                  <a:lnTo>
                    <a:pt x="34" y="128"/>
                  </a:lnTo>
                  <a:lnTo>
                    <a:pt x="28" y="120"/>
                  </a:lnTo>
                  <a:lnTo>
                    <a:pt x="25" y="117"/>
                  </a:lnTo>
                  <a:lnTo>
                    <a:pt x="0" y="94"/>
                  </a:lnTo>
                  <a:lnTo>
                    <a:pt x="0" y="7"/>
                  </a:lnTo>
                  <a:lnTo>
                    <a:pt x="2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927" y="2615"/>
              <a:ext cx="246" cy="81"/>
            </a:xfrm>
            <a:custGeom>
              <a:avLst/>
              <a:gdLst/>
              <a:ahLst/>
              <a:cxnLst>
                <a:cxn ang="0">
                  <a:pos x="492" y="67"/>
                </a:cxn>
                <a:cxn ang="0">
                  <a:pos x="477" y="74"/>
                </a:cxn>
                <a:cxn ang="0">
                  <a:pos x="453" y="85"/>
                </a:cxn>
                <a:cxn ang="0">
                  <a:pos x="426" y="96"/>
                </a:cxn>
                <a:cxn ang="0">
                  <a:pos x="401" y="100"/>
                </a:cxn>
                <a:cxn ang="0">
                  <a:pos x="362" y="104"/>
                </a:cxn>
                <a:cxn ang="0">
                  <a:pos x="324" y="109"/>
                </a:cxn>
                <a:cxn ang="0">
                  <a:pos x="299" y="113"/>
                </a:cxn>
                <a:cxn ang="0">
                  <a:pos x="138" y="113"/>
                </a:cxn>
                <a:cxn ang="0">
                  <a:pos x="23" y="30"/>
                </a:cxn>
                <a:cxn ang="0">
                  <a:pos x="56" y="0"/>
                </a:cxn>
                <a:cxn ang="0">
                  <a:pos x="39" y="6"/>
                </a:cxn>
                <a:cxn ang="0">
                  <a:pos x="17" y="13"/>
                </a:cxn>
                <a:cxn ang="0">
                  <a:pos x="2" y="22"/>
                </a:cxn>
                <a:cxn ang="0">
                  <a:pos x="8" y="37"/>
                </a:cxn>
                <a:cxn ang="0">
                  <a:pos x="27" y="63"/>
                </a:cxn>
                <a:cxn ang="0">
                  <a:pos x="35" y="72"/>
                </a:cxn>
                <a:cxn ang="0">
                  <a:pos x="53" y="96"/>
                </a:cxn>
                <a:cxn ang="0">
                  <a:pos x="83" y="130"/>
                </a:cxn>
                <a:cxn ang="0">
                  <a:pos x="114" y="154"/>
                </a:cxn>
                <a:cxn ang="0">
                  <a:pos x="143" y="161"/>
                </a:cxn>
                <a:cxn ang="0">
                  <a:pos x="173" y="163"/>
                </a:cxn>
                <a:cxn ang="0">
                  <a:pos x="197" y="163"/>
                </a:cxn>
                <a:cxn ang="0">
                  <a:pos x="213" y="163"/>
                </a:cxn>
                <a:cxn ang="0">
                  <a:pos x="216" y="163"/>
                </a:cxn>
                <a:cxn ang="0">
                  <a:pos x="227" y="159"/>
                </a:cxn>
                <a:cxn ang="0">
                  <a:pos x="248" y="154"/>
                </a:cxn>
                <a:cxn ang="0">
                  <a:pos x="285" y="150"/>
                </a:cxn>
                <a:cxn ang="0">
                  <a:pos x="332" y="150"/>
                </a:cxn>
                <a:cxn ang="0">
                  <a:pos x="362" y="148"/>
                </a:cxn>
                <a:cxn ang="0">
                  <a:pos x="380" y="143"/>
                </a:cxn>
                <a:cxn ang="0">
                  <a:pos x="395" y="135"/>
                </a:cxn>
                <a:cxn ang="0">
                  <a:pos x="419" y="124"/>
                </a:cxn>
                <a:cxn ang="0">
                  <a:pos x="449" y="104"/>
                </a:cxn>
                <a:cxn ang="0">
                  <a:pos x="476" y="82"/>
                </a:cxn>
                <a:cxn ang="0">
                  <a:pos x="491" y="67"/>
                </a:cxn>
              </a:cxnLst>
              <a:rect l="0" t="0" r="r" b="b"/>
              <a:pathLst>
                <a:path w="494" h="163">
                  <a:moveTo>
                    <a:pt x="494" y="65"/>
                  </a:moveTo>
                  <a:lnTo>
                    <a:pt x="492" y="67"/>
                  </a:lnTo>
                  <a:lnTo>
                    <a:pt x="486" y="71"/>
                  </a:lnTo>
                  <a:lnTo>
                    <a:pt x="477" y="74"/>
                  </a:lnTo>
                  <a:lnTo>
                    <a:pt x="465" y="80"/>
                  </a:lnTo>
                  <a:lnTo>
                    <a:pt x="453" y="85"/>
                  </a:lnTo>
                  <a:lnTo>
                    <a:pt x="440" y="91"/>
                  </a:lnTo>
                  <a:lnTo>
                    <a:pt x="426" y="96"/>
                  </a:lnTo>
                  <a:lnTo>
                    <a:pt x="414" y="98"/>
                  </a:lnTo>
                  <a:lnTo>
                    <a:pt x="401" y="100"/>
                  </a:lnTo>
                  <a:lnTo>
                    <a:pt x="383" y="102"/>
                  </a:lnTo>
                  <a:lnTo>
                    <a:pt x="362" y="104"/>
                  </a:lnTo>
                  <a:lnTo>
                    <a:pt x="342" y="108"/>
                  </a:lnTo>
                  <a:lnTo>
                    <a:pt x="324" y="109"/>
                  </a:lnTo>
                  <a:lnTo>
                    <a:pt x="309" y="111"/>
                  </a:lnTo>
                  <a:lnTo>
                    <a:pt x="299" y="113"/>
                  </a:lnTo>
                  <a:lnTo>
                    <a:pt x="294" y="113"/>
                  </a:lnTo>
                  <a:lnTo>
                    <a:pt x="138" y="113"/>
                  </a:lnTo>
                  <a:lnTo>
                    <a:pt x="74" y="80"/>
                  </a:lnTo>
                  <a:lnTo>
                    <a:pt x="23" y="30"/>
                  </a:lnTo>
                  <a:lnTo>
                    <a:pt x="59" y="0"/>
                  </a:lnTo>
                  <a:lnTo>
                    <a:pt x="56" y="0"/>
                  </a:lnTo>
                  <a:lnTo>
                    <a:pt x="48" y="2"/>
                  </a:lnTo>
                  <a:lnTo>
                    <a:pt x="39" y="6"/>
                  </a:lnTo>
                  <a:lnTo>
                    <a:pt x="27" y="9"/>
                  </a:lnTo>
                  <a:lnTo>
                    <a:pt x="17" y="13"/>
                  </a:lnTo>
                  <a:lnTo>
                    <a:pt x="6" y="17"/>
                  </a:lnTo>
                  <a:lnTo>
                    <a:pt x="2" y="22"/>
                  </a:lnTo>
                  <a:lnTo>
                    <a:pt x="0" y="26"/>
                  </a:lnTo>
                  <a:lnTo>
                    <a:pt x="8" y="37"/>
                  </a:lnTo>
                  <a:lnTo>
                    <a:pt x="18" y="52"/>
                  </a:lnTo>
                  <a:lnTo>
                    <a:pt x="27" y="63"/>
                  </a:lnTo>
                  <a:lnTo>
                    <a:pt x="32" y="69"/>
                  </a:lnTo>
                  <a:lnTo>
                    <a:pt x="35" y="72"/>
                  </a:lnTo>
                  <a:lnTo>
                    <a:pt x="42" y="82"/>
                  </a:lnTo>
                  <a:lnTo>
                    <a:pt x="53" y="96"/>
                  </a:lnTo>
                  <a:lnTo>
                    <a:pt x="68" y="113"/>
                  </a:lnTo>
                  <a:lnTo>
                    <a:pt x="83" y="130"/>
                  </a:lnTo>
                  <a:lnTo>
                    <a:pt x="99" y="143"/>
                  </a:lnTo>
                  <a:lnTo>
                    <a:pt x="114" y="154"/>
                  </a:lnTo>
                  <a:lnTo>
                    <a:pt x="129" y="159"/>
                  </a:lnTo>
                  <a:lnTo>
                    <a:pt x="143" y="161"/>
                  </a:lnTo>
                  <a:lnTo>
                    <a:pt x="158" y="161"/>
                  </a:lnTo>
                  <a:lnTo>
                    <a:pt x="173" y="163"/>
                  </a:lnTo>
                  <a:lnTo>
                    <a:pt x="186" y="163"/>
                  </a:lnTo>
                  <a:lnTo>
                    <a:pt x="197" y="163"/>
                  </a:lnTo>
                  <a:lnTo>
                    <a:pt x="206" y="163"/>
                  </a:lnTo>
                  <a:lnTo>
                    <a:pt x="213" y="163"/>
                  </a:lnTo>
                  <a:lnTo>
                    <a:pt x="215" y="163"/>
                  </a:lnTo>
                  <a:lnTo>
                    <a:pt x="216" y="163"/>
                  </a:lnTo>
                  <a:lnTo>
                    <a:pt x="219" y="161"/>
                  </a:lnTo>
                  <a:lnTo>
                    <a:pt x="227" y="159"/>
                  </a:lnTo>
                  <a:lnTo>
                    <a:pt x="236" y="156"/>
                  </a:lnTo>
                  <a:lnTo>
                    <a:pt x="248" y="154"/>
                  </a:lnTo>
                  <a:lnTo>
                    <a:pt x="264" y="152"/>
                  </a:lnTo>
                  <a:lnTo>
                    <a:pt x="285" y="150"/>
                  </a:lnTo>
                  <a:lnTo>
                    <a:pt x="309" y="150"/>
                  </a:lnTo>
                  <a:lnTo>
                    <a:pt x="332" y="150"/>
                  </a:lnTo>
                  <a:lnTo>
                    <a:pt x="350" y="148"/>
                  </a:lnTo>
                  <a:lnTo>
                    <a:pt x="362" y="148"/>
                  </a:lnTo>
                  <a:lnTo>
                    <a:pt x="372" y="146"/>
                  </a:lnTo>
                  <a:lnTo>
                    <a:pt x="380" y="143"/>
                  </a:lnTo>
                  <a:lnTo>
                    <a:pt x="387" y="141"/>
                  </a:lnTo>
                  <a:lnTo>
                    <a:pt x="395" y="135"/>
                  </a:lnTo>
                  <a:lnTo>
                    <a:pt x="405" y="132"/>
                  </a:lnTo>
                  <a:lnTo>
                    <a:pt x="419" y="124"/>
                  </a:lnTo>
                  <a:lnTo>
                    <a:pt x="434" y="115"/>
                  </a:lnTo>
                  <a:lnTo>
                    <a:pt x="449" y="104"/>
                  </a:lnTo>
                  <a:lnTo>
                    <a:pt x="464" y="93"/>
                  </a:lnTo>
                  <a:lnTo>
                    <a:pt x="476" y="82"/>
                  </a:lnTo>
                  <a:lnTo>
                    <a:pt x="485" y="72"/>
                  </a:lnTo>
                  <a:lnTo>
                    <a:pt x="491" y="67"/>
                  </a:lnTo>
                  <a:lnTo>
                    <a:pt x="494" y="6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941" y="2981"/>
              <a:ext cx="249" cy="46"/>
            </a:xfrm>
            <a:custGeom>
              <a:avLst/>
              <a:gdLst/>
              <a:ahLst/>
              <a:cxnLst>
                <a:cxn ang="0">
                  <a:pos x="1" y="20"/>
                </a:cxn>
                <a:cxn ang="0">
                  <a:pos x="19" y="44"/>
                </a:cxn>
                <a:cxn ang="0">
                  <a:pos x="52" y="52"/>
                </a:cxn>
                <a:cxn ang="0">
                  <a:pos x="85" y="50"/>
                </a:cxn>
                <a:cxn ang="0">
                  <a:pos x="117" y="44"/>
                </a:cxn>
                <a:cxn ang="0">
                  <a:pos x="141" y="39"/>
                </a:cxn>
                <a:cxn ang="0">
                  <a:pos x="154" y="35"/>
                </a:cxn>
                <a:cxn ang="0">
                  <a:pos x="189" y="24"/>
                </a:cxn>
                <a:cxn ang="0">
                  <a:pos x="231" y="11"/>
                </a:cxn>
                <a:cxn ang="0">
                  <a:pos x="261" y="2"/>
                </a:cxn>
                <a:cxn ang="0">
                  <a:pos x="327" y="4"/>
                </a:cxn>
                <a:cxn ang="0">
                  <a:pos x="498" y="56"/>
                </a:cxn>
                <a:cxn ang="0">
                  <a:pos x="492" y="56"/>
                </a:cxn>
                <a:cxn ang="0">
                  <a:pos x="475" y="54"/>
                </a:cxn>
                <a:cxn ang="0">
                  <a:pos x="459" y="52"/>
                </a:cxn>
                <a:cxn ang="0">
                  <a:pos x="447" y="52"/>
                </a:cxn>
                <a:cxn ang="0">
                  <a:pos x="447" y="50"/>
                </a:cxn>
                <a:cxn ang="0">
                  <a:pos x="445" y="44"/>
                </a:cxn>
                <a:cxn ang="0">
                  <a:pos x="423" y="41"/>
                </a:cxn>
                <a:cxn ang="0">
                  <a:pos x="354" y="41"/>
                </a:cxn>
                <a:cxn ang="0">
                  <a:pos x="271" y="46"/>
                </a:cxn>
                <a:cxn ang="0">
                  <a:pos x="217" y="56"/>
                </a:cxn>
                <a:cxn ang="0">
                  <a:pos x="189" y="63"/>
                </a:cxn>
                <a:cxn ang="0">
                  <a:pos x="180" y="67"/>
                </a:cxn>
                <a:cxn ang="0">
                  <a:pos x="141" y="74"/>
                </a:cxn>
                <a:cxn ang="0">
                  <a:pos x="135" y="78"/>
                </a:cxn>
                <a:cxn ang="0">
                  <a:pos x="120" y="82"/>
                </a:cxn>
                <a:cxn ang="0">
                  <a:pos x="94" y="87"/>
                </a:cxn>
                <a:cxn ang="0">
                  <a:pos x="57" y="93"/>
                </a:cxn>
                <a:cxn ang="0">
                  <a:pos x="28" y="93"/>
                </a:cxn>
                <a:cxn ang="0">
                  <a:pos x="12" y="91"/>
                </a:cxn>
                <a:cxn ang="0">
                  <a:pos x="4" y="87"/>
                </a:cxn>
                <a:cxn ang="0">
                  <a:pos x="0" y="15"/>
                </a:cxn>
              </a:cxnLst>
              <a:rect l="0" t="0" r="r" b="b"/>
              <a:pathLst>
                <a:path w="498" h="93">
                  <a:moveTo>
                    <a:pt x="0" y="15"/>
                  </a:moveTo>
                  <a:lnTo>
                    <a:pt x="1" y="20"/>
                  </a:lnTo>
                  <a:lnTo>
                    <a:pt x="7" y="32"/>
                  </a:lnTo>
                  <a:lnTo>
                    <a:pt x="19" y="44"/>
                  </a:lnTo>
                  <a:lnTo>
                    <a:pt x="39" y="52"/>
                  </a:lnTo>
                  <a:lnTo>
                    <a:pt x="52" y="52"/>
                  </a:lnTo>
                  <a:lnTo>
                    <a:pt x="69" y="52"/>
                  </a:lnTo>
                  <a:lnTo>
                    <a:pt x="85" y="50"/>
                  </a:lnTo>
                  <a:lnTo>
                    <a:pt x="102" y="46"/>
                  </a:lnTo>
                  <a:lnTo>
                    <a:pt x="117" y="44"/>
                  </a:lnTo>
                  <a:lnTo>
                    <a:pt x="130" y="41"/>
                  </a:lnTo>
                  <a:lnTo>
                    <a:pt x="141" y="39"/>
                  </a:lnTo>
                  <a:lnTo>
                    <a:pt x="147" y="37"/>
                  </a:lnTo>
                  <a:lnTo>
                    <a:pt x="154" y="35"/>
                  </a:lnTo>
                  <a:lnTo>
                    <a:pt x="169" y="30"/>
                  </a:lnTo>
                  <a:lnTo>
                    <a:pt x="189" y="24"/>
                  </a:lnTo>
                  <a:lnTo>
                    <a:pt x="210" y="17"/>
                  </a:lnTo>
                  <a:lnTo>
                    <a:pt x="231" y="11"/>
                  </a:lnTo>
                  <a:lnTo>
                    <a:pt x="249" y="6"/>
                  </a:lnTo>
                  <a:lnTo>
                    <a:pt x="261" y="2"/>
                  </a:lnTo>
                  <a:lnTo>
                    <a:pt x="265" y="0"/>
                  </a:lnTo>
                  <a:lnTo>
                    <a:pt x="327" y="4"/>
                  </a:lnTo>
                  <a:lnTo>
                    <a:pt x="397" y="22"/>
                  </a:lnTo>
                  <a:lnTo>
                    <a:pt x="498" y="56"/>
                  </a:lnTo>
                  <a:lnTo>
                    <a:pt x="496" y="56"/>
                  </a:lnTo>
                  <a:lnTo>
                    <a:pt x="492" y="56"/>
                  </a:lnTo>
                  <a:lnTo>
                    <a:pt x="484" y="54"/>
                  </a:lnTo>
                  <a:lnTo>
                    <a:pt x="475" y="54"/>
                  </a:lnTo>
                  <a:lnTo>
                    <a:pt x="466" y="54"/>
                  </a:lnTo>
                  <a:lnTo>
                    <a:pt x="459" y="52"/>
                  </a:lnTo>
                  <a:lnTo>
                    <a:pt x="451" y="52"/>
                  </a:lnTo>
                  <a:lnTo>
                    <a:pt x="447" y="52"/>
                  </a:lnTo>
                  <a:lnTo>
                    <a:pt x="445" y="52"/>
                  </a:lnTo>
                  <a:lnTo>
                    <a:pt x="447" y="50"/>
                  </a:lnTo>
                  <a:lnTo>
                    <a:pt x="448" y="48"/>
                  </a:lnTo>
                  <a:lnTo>
                    <a:pt x="445" y="44"/>
                  </a:lnTo>
                  <a:lnTo>
                    <a:pt x="438" y="43"/>
                  </a:lnTo>
                  <a:lnTo>
                    <a:pt x="423" y="41"/>
                  </a:lnTo>
                  <a:lnTo>
                    <a:pt x="396" y="41"/>
                  </a:lnTo>
                  <a:lnTo>
                    <a:pt x="354" y="41"/>
                  </a:lnTo>
                  <a:lnTo>
                    <a:pt x="309" y="43"/>
                  </a:lnTo>
                  <a:lnTo>
                    <a:pt x="271" y="46"/>
                  </a:lnTo>
                  <a:lnTo>
                    <a:pt x="241" y="50"/>
                  </a:lnTo>
                  <a:lnTo>
                    <a:pt x="217" y="56"/>
                  </a:lnTo>
                  <a:lnTo>
                    <a:pt x="201" y="59"/>
                  </a:lnTo>
                  <a:lnTo>
                    <a:pt x="189" y="63"/>
                  </a:lnTo>
                  <a:lnTo>
                    <a:pt x="181" y="65"/>
                  </a:lnTo>
                  <a:lnTo>
                    <a:pt x="180" y="67"/>
                  </a:lnTo>
                  <a:lnTo>
                    <a:pt x="141" y="74"/>
                  </a:lnTo>
                  <a:lnTo>
                    <a:pt x="141" y="74"/>
                  </a:lnTo>
                  <a:lnTo>
                    <a:pt x="138" y="76"/>
                  </a:lnTo>
                  <a:lnTo>
                    <a:pt x="135" y="78"/>
                  </a:lnTo>
                  <a:lnTo>
                    <a:pt x="129" y="80"/>
                  </a:lnTo>
                  <a:lnTo>
                    <a:pt x="120" y="82"/>
                  </a:lnTo>
                  <a:lnTo>
                    <a:pt x="109" y="85"/>
                  </a:lnTo>
                  <a:lnTo>
                    <a:pt x="94" y="87"/>
                  </a:lnTo>
                  <a:lnTo>
                    <a:pt x="76" y="91"/>
                  </a:lnTo>
                  <a:lnTo>
                    <a:pt x="57" y="93"/>
                  </a:lnTo>
                  <a:lnTo>
                    <a:pt x="42" y="93"/>
                  </a:lnTo>
                  <a:lnTo>
                    <a:pt x="28" y="93"/>
                  </a:lnTo>
                  <a:lnTo>
                    <a:pt x="19" y="91"/>
                  </a:lnTo>
                  <a:lnTo>
                    <a:pt x="12" y="91"/>
                  </a:lnTo>
                  <a:lnTo>
                    <a:pt x="6" y="89"/>
                  </a:lnTo>
                  <a:lnTo>
                    <a:pt x="4" y="87"/>
                  </a:lnTo>
                  <a:lnTo>
                    <a:pt x="3" y="87"/>
                  </a:lnTo>
                  <a:lnTo>
                    <a:pt x="0" y="1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1101" y="2714"/>
              <a:ext cx="105" cy="240"/>
            </a:xfrm>
            <a:custGeom>
              <a:avLst/>
              <a:gdLst/>
              <a:ahLst/>
              <a:cxnLst>
                <a:cxn ang="0">
                  <a:pos x="208" y="0"/>
                </a:cxn>
                <a:cxn ang="0">
                  <a:pos x="180" y="58"/>
                </a:cxn>
                <a:cxn ang="0">
                  <a:pos x="178" y="58"/>
                </a:cxn>
                <a:cxn ang="0">
                  <a:pos x="172" y="58"/>
                </a:cxn>
                <a:cxn ang="0">
                  <a:pos x="165" y="60"/>
                </a:cxn>
                <a:cxn ang="0">
                  <a:pos x="156" y="60"/>
                </a:cxn>
                <a:cxn ang="0">
                  <a:pos x="145" y="60"/>
                </a:cxn>
                <a:cxn ang="0">
                  <a:pos x="135" y="62"/>
                </a:cxn>
                <a:cxn ang="0">
                  <a:pos x="126" y="62"/>
                </a:cxn>
                <a:cxn ang="0">
                  <a:pos x="118" y="62"/>
                </a:cxn>
                <a:cxn ang="0">
                  <a:pos x="111" y="62"/>
                </a:cxn>
                <a:cxn ang="0">
                  <a:pos x="97" y="62"/>
                </a:cxn>
                <a:cxn ang="0">
                  <a:pos x="82" y="62"/>
                </a:cxn>
                <a:cxn ang="0">
                  <a:pos x="67" y="62"/>
                </a:cxn>
                <a:cxn ang="0">
                  <a:pos x="52" y="62"/>
                </a:cxn>
                <a:cxn ang="0">
                  <a:pos x="39" y="62"/>
                </a:cxn>
                <a:cxn ang="0">
                  <a:pos x="30" y="62"/>
                </a:cxn>
                <a:cxn ang="0">
                  <a:pos x="27" y="62"/>
                </a:cxn>
                <a:cxn ang="0">
                  <a:pos x="0" y="62"/>
                </a:cxn>
                <a:cxn ang="0">
                  <a:pos x="0" y="136"/>
                </a:cxn>
                <a:cxn ang="0">
                  <a:pos x="24" y="334"/>
                </a:cxn>
                <a:cxn ang="0">
                  <a:pos x="30" y="454"/>
                </a:cxn>
                <a:cxn ang="0">
                  <a:pos x="39" y="473"/>
                </a:cxn>
                <a:cxn ang="0">
                  <a:pos x="42" y="473"/>
                </a:cxn>
                <a:cxn ang="0">
                  <a:pos x="51" y="475"/>
                </a:cxn>
                <a:cxn ang="0">
                  <a:pos x="64" y="475"/>
                </a:cxn>
                <a:cxn ang="0">
                  <a:pos x="81" y="477"/>
                </a:cxn>
                <a:cxn ang="0">
                  <a:pos x="96" y="478"/>
                </a:cxn>
                <a:cxn ang="0">
                  <a:pos x="112" y="478"/>
                </a:cxn>
                <a:cxn ang="0">
                  <a:pos x="124" y="480"/>
                </a:cxn>
                <a:cxn ang="0">
                  <a:pos x="132" y="480"/>
                </a:cxn>
                <a:cxn ang="0">
                  <a:pos x="138" y="478"/>
                </a:cxn>
                <a:cxn ang="0">
                  <a:pos x="145" y="475"/>
                </a:cxn>
                <a:cxn ang="0">
                  <a:pos x="156" y="469"/>
                </a:cxn>
                <a:cxn ang="0">
                  <a:pos x="165" y="464"/>
                </a:cxn>
                <a:cxn ang="0">
                  <a:pos x="174" y="458"/>
                </a:cxn>
                <a:cxn ang="0">
                  <a:pos x="181" y="452"/>
                </a:cxn>
                <a:cxn ang="0">
                  <a:pos x="187" y="449"/>
                </a:cxn>
                <a:cxn ang="0">
                  <a:pos x="189" y="447"/>
                </a:cxn>
                <a:cxn ang="0">
                  <a:pos x="126" y="451"/>
                </a:cxn>
                <a:cxn ang="0">
                  <a:pos x="52" y="436"/>
                </a:cxn>
                <a:cxn ang="0">
                  <a:pos x="42" y="284"/>
                </a:cxn>
                <a:cxn ang="0">
                  <a:pos x="30" y="125"/>
                </a:cxn>
                <a:cxn ang="0">
                  <a:pos x="138" y="121"/>
                </a:cxn>
                <a:cxn ang="0">
                  <a:pos x="202" y="41"/>
                </a:cxn>
                <a:cxn ang="0">
                  <a:pos x="208" y="0"/>
                </a:cxn>
              </a:cxnLst>
              <a:rect l="0" t="0" r="r" b="b"/>
              <a:pathLst>
                <a:path w="208" h="480">
                  <a:moveTo>
                    <a:pt x="208" y="0"/>
                  </a:moveTo>
                  <a:lnTo>
                    <a:pt x="180" y="58"/>
                  </a:lnTo>
                  <a:lnTo>
                    <a:pt x="178" y="58"/>
                  </a:lnTo>
                  <a:lnTo>
                    <a:pt x="172" y="58"/>
                  </a:lnTo>
                  <a:lnTo>
                    <a:pt x="165" y="60"/>
                  </a:lnTo>
                  <a:lnTo>
                    <a:pt x="156" y="60"/>
                  </a:lnTo>
                  <a:lnTo>
                    <a:pt x="145" y="60"/>
                  </a:lnTo>
                  <a:lnTo>
                    <a:pt x="135" y="62"/>
                  </a:lnTo>
                  <a:lnTo>
                    <a:pt x="126" y="62"/>
                  </a:lnTo>
                  <a:lnTo>
                    <a:pt x="118" y="62"/>
                  </a:lnTo>
                  <a:lnTo>
                    <a:pt x="111" y="62"/>
                  </a:lnTo>
                  <a:lnTo>
                    <a:pt x="97" y="62"/>
                  </a:lnTo>
                  <a:lnTo>
                    <a:pt x="82" y="62"/>
                  </a:lnTo>
                  <a:lnTo>
                    <a:pt x="67" y="62"/>
                  </a:lnTo>
                  <a:lnTo>
                    <a:pt x="52" y="62"/>
                  </a:lnTo>
                  <a:lnTo>
                    <a:pt x="39" y="62"/>
                  </a:lnTo>
                  <a:lnTo>
                    <a:pt x="30" y="62"/>
                  </a:lnTo>
                  <a:lnTo>
                    <a:pt x="27" y="62"/>
                  </a:lnTo>
                  <a:lnTo>
                    <a:pt x="0" y="62"/>
                  </a:lnTo>
                  <a:lnTo>
                    <a:pt x="0" y="136"/>
                  </a:lnTo>
                  <a:lnTo>
                    <a:pt x="24" y="334"/>
                  </a:lnTo>
                  <a:lnTo>
                    <a:pt x="30" y="454"/>
                  </a:lnTo>
                  <a:lnTo>
                    <a:pt x="39" y="473"/>
                  </a:lnTo>
                  <a:lnTo>
                    <a:pt x="42" y="473"/>
                  </a:lnTo>
                  <a:lnTo>
                    <a:pt x="51" y="475"/>
                  </a:lnTo>
                  <a:lnTo>
                    <a:pt x="64" y="475"/>
                  </a:lnTo>
                  <a:lnTo>
                    <a:pt x="81" y="477"/>
                  </a:lnTo>
                  <a:lnTo>
                    <a:pt x="96" y="478"/>
                  </a:lnTo>
                  <a:lnTo>
                    <a:pt x="112" y="478"/>
                  </a:lnTo>
                  <a:lnTo>
                    <a:pt x="124" y="480"/>
                  </a:lnTo>
                  <a:lnTo>
                    <a:pt x="132" y="480"/>
                  </a:lnTo>
                  <a:lnTo>
                    <a:pt x="138" y="478"/>
                  </a:lnTo>
                  <a:lnTo>
                    <a:pt x="145" y="475"/>
                  </a:lnTo>
                  <a:lnTo>
                    <a:pt x="156" y="469"/>
                  </a:lnTo>
                  <a:lnTo>
                    <a:pt x="165" y="464"/>
                  </a:lnTo>
                  <a:lnTo>
                    <a:pt x="174" y="458"/>
                  </a:lnTo>
                  <a:lnTo>
                    <a:pt x="181" y="452"/>
                  </a:lnTo>
                  <a:lnTo>
                    <a:pt x="187" y="449"/>
                  </a:lnTo>
                  <a:lnTo>
                    <a:pt x="189" y="447"/>
                  </a:lnTo>
                  <a:lnTo>
                    <a:pt x="126" y="451"/>
                  </a:lnTo>
                  <a:lnTo>
                    <a:pt x="52" y="436"/>
                  </a:lnTo>
                  <a:lnTo>
                    <a:pt x="42" y="284"/>
                  </a:lnTo>
                  <a:lnTo>
                    <a:pt x="30" y="125"/>
                  </a:lnTo>
                  <a:lnTo>
                    <a:pt x="138" y="121"/>
                  </a:lnTo>
                  <a:lnTo>
                    <a:pt x="202" y="41"/>
                  </a:lnTo>
                  <a:lnTo>
                    <a:pt x="208"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1182" y="2278"/>
              <a:ext cx="135" cy="55"/>
            </a:xfrm>
            <a:custGeom>
              <a:avLst/>
              <a:gdLst/>
              <a:ahLst/>
              <a:cxnLst>
                <a:cxn ang="0">
                  <a:pos x="269" y="52"/>
                </a:cxn>
                <a:cxn ang="0">
                  <a:pos x="254" y="39"/>
                </a:cxn>
                <a:cxn ang="0">
                  <a:pos x="231" y="23"/>
                </a:cxn>
                <a:cxn ang="0">
                  <a:pos x="209" y="10"/>
                </a:cxn>
                <a:cxn ang="0">
                  <a:pos x="189" y="6"/>
                </a:cxn>
                <a:cxn ang="0">
                  <a:pos x="158" y="4"/>
                </a:cxn>
                <a:cxn ang="0">
                  <a:pos x="122" y="2"/>
                </a:cxn>
                <a:cxn ang="0">
                  <a:pos x="95" y="0"/>
                </a:cxn>
                <a:cxn ang="0">
                  <a:pos x="83" y="2"/>
                </a:cxn>
                <a:cxn ang="0">
                  <a:pos x="62" y="10"/>
                </a:cxn>
                <a:cxn ang="0">
                  <a:pos x="36" y="21"/>
                </a:cxn>
                <a:cxn ang="0">
                  <a:pos x="17" y="28"/>
                </a:cxn>
                <a:cxn ang="0">
                  <a:pos x="20" y="30"/>
                </a:cxn>
                <a:cxn ang="0">
                  <a:pos x="56" y="25"/>
                </a:cxn>
                <a:cxn ang="0">
                  <a:pos x="107" y="17"/>
                </a:cxn>
                <a:cxn ang="0">
                  <a:pos x="147" y="12"/>
                </a:cxn>
                <a:cxn ang="0">
                  <a:pos x="162" y="13"/>
                </a:cxn>
                <a:cxn ang="0">
                  <a:pos x="182" y="19"/>
                </a:cxn>
                <a:cxn ang="0">
                  <a:pos x="206" y="26"/>
                </a:cxn>
                <a:cxn ang="0">
                  <a:pos x="225" y="36"/>
                </a:cxn>
                <a:cxn ang="0">
                  <a:pos x="237" y="45"/>
                </a:cxn>
                <a:cxn ang="0">
                  <a:pos x="245" y="51"/>
                </a:cxn>
                <a:cxn ang="0">
                  <a:pos x="233" y="67"/>
                </a:cxn>
                <a:cxn ang="0">
                  <a:pos x="210" y="76"/>
                </a:cxn>
                <a:cxn ang="0">
                  <a:pos x="203" y="78"/>
                </a:cxn>
                <a:cxn ang="0">
                  <a:pos x="179" y="84"/>
                </a:cxn>
                <a:cxn ang="0">
                  <a:pos x="143" y="91"/>
                </a:cxn>
                <a:cxn ang="0">
                  <a:pos x="111" y="95"/>
                </a:cxn>
                <a:cxn ang="0">
                  <a:pos x="92" y="91"/>
                </a:cxn>
                <a:cxn ang="0">
                  <a:pos x="69" y="84"/>
                </a:cxn>
                <a:cxn ang="0">
                  <a:pos x="47" y="75"/>
                </a:cxn>
                <a:cxn ang="0">
                  <a:pos x="32" y="69"/>
                </a:cxn>
                <a:cxn ang="0">
                  <a:pos x="0" y="54"/>
                </a:cxn>
                <a:cxn ang="0">
                  <a:pos x="15" y="69"/>
                </a:cxn>
                <a:cxn ang="0">
                  <a:pos x="44" y="89"/>
                </a:cxn>
                <a:cxn ang="0">
                  <a:pos x="68" y="97"/>
                </a:cxn>
                <a:cxn ang="0">
                  <a:pos x="102" y="102"/>
                </a:cxn>
                <a:cxn ang="0">
                  <a:pos x="134" y="108"/>
                </a:cxn>
                <a:cxn ang="0">
                  <a:pos x="147" y="110"/>
                </a:cxn>
                <a:cxn ang="0">
                  <a:pos x="213" y="97"/>
                </a:cxn>
                <a:cxn ang="0">
                  <a:pos x="230" y="91"/>
                </a:cxn>
                <a:cxn ang="0">
                  <a:pos x="254" y="78"/>
                </a:cxn>
                <a:cxn ang="0">
                  <a:pos x="269" y="62"/>
                </a:cxn>
              </a:cxnLst>
              <a:rect l="0" t="0" r="r" b="b"/>
              <a:pathLst>
                <a:path w="270" h="110">
                  <a:moveTo>
                    <a:pt x="270" y="54"/>
                  </a:moveTo>
                  <a:lnTo>
                    <a:pt x="269" y="52"/>
                  </a:lnTo>
                  <a:lnTo>
                    <a:pt x="261" y="47"/>
                  </a:lnTo>
                  <a:lnTo>
                    <a:pt x="254" y="39"/>
                  </a:lnTo>
                  <a:lnTo>
                    <a:pt x="242" y="32"/>
                  </a:lnTo>
                  <a:lnTo>
                    <a:pt x="231" y="23"/>
                  </a:lnTo>
                  <a:lnTo>
                    <a:pt x="219" y="15"/>
                  </a:lnTo>
                  <a:lnTo>
                    <a:pt x="209" y="10"/>
                  </a:lnTo>
                  <a:lnTo>
                    <a:pt x="200" y="6"/>
                  </a:lnTo>
                  <a:lnTo>
                    <a:pt x="189" y="6"/>
                  </a:lnTo>
                  <a:lnTo>
                    <a:pt x="176" y="4"/>
                  </a:lnTo>
                  <a:lnTo>
                    <a:pt x="158" y="4"/>
                  </a:lnTo>
                  <a:lnTo>
                    <a:pt x="140" y="2"/>
                  </a:lnTo>
                  <a:lnTo>
                    <a:pt x="122" y="2"/>
                  </a:lnTo>
                  <a:lnTo>
                    <a:pt x="105" y="0"/>
                  </a:lnTo>
                  <a:lnTo>
                    <a:pt x="95" y="0"/>
                  </a:lnTo>
                  <a:lnTo>
                    <a:pt x="89" y="0"/>
                  </a:lnTo>
                  <a:lnTo>
                    <a:pt x="83" y="2"/>
                  </a:lnTo>
                  <a:lnTo>
                    <a:pt x="74" y="4"/>
                  </a:lnTo>
                  <a:lnTo>
                    <a:pt x="62" y="10"/>
                  </a:lnTo>
                  <a:lnTo>
                    <a:pt x="48" y="15"/>
                  </a:lnTo>
                  <a:lnTo>
                    <a:pt x="36" y="21"/>
                  </a:lnTo>
                  <a:lnTo>
                    <a:pt x="24" y="25"/>
                  </a:lnTo>
                  <a:lnTo>
                    <a:pt x="17" y="28"/>
                  </a:lnTo>
                  <a:lnTo>
                    <a:pt x="14" y="30"/>
                  </a:lnTo>
                  <a:lnTo>
                    <a:pt x="20" y="30"/>
                  </a:lnTo>
                  <a:lnTo>
                    <a:pt x="35" y="26"/>
                  </a:lnTo>
                  <a:lnTo>
                    <a:pt x="56" y="25"/>
                  </a:lnTo>
                  <a:lnTo>
                    <a:pt x="81" y="21"/>
                  </a:lnTo>
                  <a:lnTo>
                    <a:pt x="107" y="17"/>
                  </a:lnTo>
                  <a:lnTo>
                    <a:pt x="129" y="13"/>
                  </a:lnTo>
                  <a:lnTo>
                    <a:pt x="147" y="12"/>
                  </a:lnTo>
                  <a:lnTo>
                    <a:pt x="156" y="12"/>
                  </a:lnTo>
                  <a:lnTo>
                    <a:pt x="162" y="13"/>
                  </a:lnTo>
                  <a:lnTo>
                    <a:pt x="171" y="15"/>
                  </a:lnTo>
                  <a:lnTo>
                    <a:pt x="182" y="19"/>
                  </a:lnTo>
                  <a:lnTo>
                    <a:pt x="194" y="23"/>
                  </a:lnTo>
                  <a:lnTo>
                    <a:pt x="206" y="26"/>
                  </a:lnTo>
                  <a:lnTo>
                    <a:pt x="216" y="30"/>
                  </a:lnTo>
                  <a:lnTo>
                    <a:pt x="225" y="36"/>
                  </a:lnTo>
                  <a:lnTo>
                    <a:pt x="230" y="39"/>
                  </a:lnTo>
                  <a:lnTo>
                    <a:pt x="237" y="45"/>
                  </a:lnTo>
                  <a:lnTo>
                    <a:pt x="243" y="47"/>
                  </a:lnTo>
                  <a:lnTo>
                    <a:pt x="245" y="51"/>
                  </a:lnTo>
                  <a:lnTo>
                    <a:pt x="242" y="58"/>
                  </a:lnTo>
                  <a:lnTo>
                    <a:pt x="233" y="67"/>
                  </a:lnTo>
                  <a:lnTo>
                    <a:pt x="221" y="73"/>
                  </a:lnTo>
                  <a:lnTo>
                    <a:pt x="210" y="76"/>
                  </a:lnTo>
                  <a:lnTo>
                    <a:pt x="206" y="78"/>
                  </a:lnTo>
                  <a:lnTo>
                    <a:pt x="203" y="78"/>
                  </a:lnTo>
                  <a:lnTo>
                    <a:pt x="192" y="82"/>
                  </a:lnTo>
                  <a:lnTo>
                    <a:pt x="179" y="84"/>
                  </a:lnTo>
                  <a:lnTo>
                    <a:pt x="161" y="88"/>
                  </a:lnTo>
                  <a:lnTo>
                    <a:pt x="143" y="91"/>
                  </a:lnTo>
                  <a:lnTo>
                    <a:pt x="126" y="93"/>
                  </a:lnTo>
                  <a:lnTo>
                    <a:pt x="111" y="95"/>
                  </a:lnTo>
                  <a:lnTo>
                    <a:pt x="101" y="93"/>
                  </a:lnTo>
                  <a:lnTo>
                    <a:pt x="92" y="91"/>
                  </a:lnTo>
                  <a:lnTo>
                    <a:pt x="81" y="88"/>
                  </a:lnTo>
                  <a:lnTo>
                    <a:pt x="69" y="84"/>
                  </a:lnTo>
                  <a:lnTo>
                    <a:pt x="57" y="78"/>
                  </a:lnTo>
                  <a:lnTo>
                    <a:pt x="47" y="75"/>
                  </a:lnTo>
                  <a:lnTo>
                    <a:pt x="38" y="73"/>
                  </a:lnTo>
                  <a:lnTo>
                    <a:pt x="32" y="69"/>
                  </a:lnTo>
                  <a:lnTo>
                    <a:pt x="29" y="69"/>
                  </a:lnTo>
                  <a:lnTo>
                    <a:pt x="0" y="54"/>
                  </a:lnTo>
                  <a:lnTo>
                    <a:pt x="5" y="58"/>
                  </a:lnTo>
                  <a:lnTo>
                    <a:pt x="15" y="69"/>
                  </a:lnTo>
                  <a:lnTo>
                    <a:pt x="30" y="80"/>
                  </a:lnTo>
                  <a:lnTo>
                    <a:pt x="44" y="89"/>
                  </a:lnTo>
                  <a:lnTo>
                    <a:pt x="53" y="93"/>
                  </a:lnTo>
                  <a:lnTo>
                    <a:pt x="68" y="97"/>
                  </a:lnTo>
                  <a:lnTo>
                    <a:pt x="84" y="101"/>
                  </a:lnTo>
                  <a:lnTo>
                    <a:pt x="102" y="102"/>
                  </a:lnTo>
                  <a:lnTo>
                    <a:pt x="119" y="106"/>
                  </a:lnTo>
                  <a:lnTo>
                    <a:pt x="134" y="108"/>
                  </a:lnTo>
                  <a:lnTo>
                    <a:pt x="144" y="110"/>
                  </a:lnTo>
                  <a:lnTo>
                    <a:pt x="147" y="110"/>
                  </a:lnTo>
                  <a:lnTo>
                    <a:pt x="210" y="99"/>
                  </a:lnTo>
                  <a:lnTo>
                    <a:pt x="213" y="97"/>
                  </a:lnTo>
                  <a:lnTo>
                    <a:pt x="221" y="95"/>
                  </a:lnTo>
                  <a:lnTo>
                    <a:pt x="230" y="91"/>
                  </a:lnTo>
                  <a:lnTo>
                    <a:pt x="242" y="84"/>
                  </a:lnTo>
                  <a:lnTo>
                    <a:pt x="254" y="78"/>
                  </a:lnTo>
                  <a:lnTo>
                    <a:pt x="263" y="71"/>
                  </a:lnTo>
                  <a:lnTo>
                    <a:pt x="269" y="62"/>
                  </a:lnTo>
                  <a:lnTo>
                    <a:pt x="270" y="5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1310" y="2320"/>
              <a:ext cx="7" cy="41"/>
            </a:xfrm>
            <a:custGeom>
              <a:avLst/>
              <a:gdLst/>
              <a:ahLst/>
              <a:cxnLst>
                <a:cxn ang="0">
                  <a:pos x="13" y="0"/>
                </a:cxn>
                <a:cxn ang="0">
                  <a:pos x="9" y="81"/>
                </a:cxn>
                <a:cxn ang="0">
                  <a:pos x="0" y="81"/>
                </a:cxn>
                <a:cxn ang="0">
                  <a:pos x="1" y="11"/>
                </a:cxn>
                <a:cxn ang="0">
                  <a:pos x="13" y="0"/>
                </a:cxn>
              </a:cxnLst>
              <a:rect l="0" t="0" r="r" b="b"/>
              <a:pathLst>
                <a:path w="13" h="81">
                  <a:moveTo>
                    <a:pt x="13" y="0"/>
                  </a:moveTo>
                  <a:lnTo>
                    <a:pt x="9" y="81"/>
                  </a:lnTo>
                  <a:lnTo>
                    <a:pt x="0" y="81"/>
                  </a:lnTo>
                  <a:lnTo>
                    <a:pt x="1" y="11"/>
                  </a:lnTo>
                  <a:lnTo>
                    <a:pt x="13"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1299" y="2325"/>
              <a:ext cx="7" cy="40"/>
            </a:xfrm>
            <a:custGeom>
              <a:avLst/>
              <a:gdLst/>
              <a:ahLst/>
              <a:cxnLst>
                <a:cxn ang="0">
                  <a:pos x="13" y="0"/>
                </a:cxn>
                <a:cxn ang="0">
                  <a:pos x="9" y="82"/>
                </a:cxn>
                <a:cxn ang="0">
                  <a:pos x="0" y="82"/>
                </a:cxn>
                <a:cxn ang="0">
                  <a:pos x="3" y="11"/>
                </a:cxn>
                <a:cxn ang="0">
                  <a:pos x="13" y="0"/>
                </a:cxn>
              </a:cxnLst>
              <a:rect l="0" t="0" r="r" b="b"/>
              <a:pathLst>
                <a:path w="13" h="82">
                  <a:moveTo>
                    <a:pt x="13" y="0"/>
                  </a:moveTo>
                  <a:lnTo>
                    <a:pt x="9" y="82"/>
                  </a:lnTo>
                  <a:lnTo>
                    <a:pt x="0" y="82"/>
                  </a:lnTo>
                  <a:lnTo>
                    <a:pt x="3" y="11"/>
                  </a:lnTo>
                  <a:lnTo>
                    <a:pt x="13"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1287" y="2329"/>
              <a:ext cx="7" cy="41"/>
            </a:xfrm>
            <a:custGeom>
              <a:avLst/>
              <a:gdLst/>
              <a:ahLst/>
              <a:cxnLst>
                <a:cxn ang="0">
                  <a:pos x="13" y="0"/>
                </a:cxn>
                <a:cxn ang="0">
                  <a:pos x="9" y="82"/>
                </a:cxn>
                <a:cxn ang="0">
                  <a:pos x="0" y="82"/>
                </a:cxn>
                <a:cxn ang="0">
                  <a:pos x="3" y="12"/>
                </a:cxn>
                <a:cxn ang="0">
                  <a:pos x="13" y="0"/>
                </a:cxn>
              </a:cxnLst>
              <a:rect l="0" t="0" r="r" b="b"/>
              <a:pathLst>
                <a:path w="13" h="82">
                  <a:moveTo>
                    <a:pt x="13" y="0"/>
                  </a:moveTo>
                  <a:lnTo>
                    <a:pt x="9" y="82"/>
                  </a:lnTo>
                  <a:lnTo>
                    <a:pt x="0" y="82"/>
                  </a:lnTo>
                  <a:lnTo>
                    <a:pt x="3" y="12"/>
                  </a:lnTo>
                  <a:lnTo>
                    <a:pt x="13"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1275" y="2332"/>
              <a:ext cx="7" cy="41"/>
            </a:xfrm>
            <a:custGeom>
              <a:avLst/>
              <a:gdLst/>
              <a:ahLst/>
              <a:cxnLst>
                <a:cxn ang="0">
                  <a:pos x="13" y="0"/>
                </a:cxn>
                <a:cxn ang="0">
                  <a:pos x="9" y="81"/>
                </a:cxn>
                <a:cxn ang="0">
                  <a:pos x="0" y="81"/>
                </a:cxn>
                <a:cxn ang="0">
                  <a:pos x="1" y="11"/>
                </a:cxn>
                <a:cxn ang="0">
                  <a:pos x="13" y="0"/>
                </a:cxn>
              </a:cxnLst>
              <a:rect l="0" t="0" r="r" b="b"/>
              <a:pathLst>
                <a:path w="13" h="81">
                  <a:moveTo>
                    <a:pt x="13" y="0"/>
                  </a:moveTo>
                  <a:lnTo>
                    <a:pt x="9" y="81"/>
                  </a:lnTo>
                  <a:lnTo>
                    <a:pt x="0" y="81"/>
                  </a:lnTo>
                  <a:lnTo>
                    <a:pt x="1" y="11"/>
                  </a:lnTo>
                  <a:lnTo>
                    <a:pt x="13"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1185" y="2355"/>
              <a:ext cx="132" cy="33"/>
            </a:xfrm>
            <a:custGeom>
              <a:avLst/>
              <a:gdLst/>
              <a:ahLst/>
              <a:cxnLst>
                <a:cxn ang="0">
                  <a:pos x="262" y="0"/>
                </a:cxn>
                <a:cxn ang="0">
                  <a:pos x="189" y="35"/>
                </a:cxn>
                <a:cxn ang="0">
                  <a:pos x="148" y="41"/>
                </a:cxn>
                <a:cxn ang="0">
                  <a:pos x="111" y="41"/>
                </a:cxn>
                <a:cxn ang="0">
                  <a:pos x="67" y="41"/>
                </a:cxn>
                <a:cxn ang="0">
                  <a:pos x="34" y="28"/>
                </a:cxn>
                <a:cxn ang="0">
                  <a:pos x="0" y="0"/>
                </a:cxn>
                <a:cxn ang="0">
                  <a:pos x="1" y="2"/>
                </a:cxn>
                <a:cxn ang="0">
                  <a:pos x="7" y="8"/>
                </a:cxn>
                <a:cxn ang="0">
                  <a:pos x="16" y="15"/>
                </a:cxn>
                <a:cxn ang="0">
                  <a:pos x="27" y="24"/>
                </a:cxn>
                <a:cxn ang="0">
                  <a:pos x="37" y="34"/>
                </a:cxn>
                <a:cxn ang="0">
                  <a:pos x="46" y="43"/>
                </a:cxn>
                <a:cxn ang="0">
                  <a:pos x="55" y="50"/>
                </a:cxn>
                <a:cxn ang="0">
                  <a:pos x="61" y="56"/>
                </a:cxn>
                <a:cxn ang="0">
                  <a:pos x="66" y="58"/>
                </a:cxn>
                <a:cxn ang="0">
                  <a:pos x="73" y="60"/>
                </a:cxn>
                <a:cxn ang="0">
                  <a:pos x="81" y="61"/>
                </a:cxn>
                <a:cxn ang="0">
                  <a:pos x="90" y="63"/>
                </a:cxn>
                <a:cxn ang="0">
                  <a:pos x="99" y="63"/>
                </a:cxn>
                <a:cxn ang="0">
                  <a:pos x="108" y="65"/>
                </a:cxn>
                <a:cxn ang="0">
                  <a:pos x="115" y="65"/>
                </a:cxn>
                <a:cxn ang="0">
                  <a:pos x="121" y="65"/>
                </a:cxn>
                <a:cxn ang="0">
                  <a:pos x="129" y="65"/>
                </a:cxn>
                <a:cxn ang="0">
                  <a:pos x="139" y="63"/>
                </a:cxn>
                <a:cxn ang="0">
                  <a:pos x="150" y="63"/>
                </a:cxn>
                <a:cxn ang="0">
                  <a:pos x="160" y="61"/>
                </a:cxn>
                <a:cxn ang="0">
                  <a:pos x="171" y="60"/>
                </a:cxn>
                <a:cxn ang="0">
                  <a:pos x="180" y="60"/>
                </a:cxn>
                <a:cxn ang="0">
                  <a:pos x="186" y="58"/>
                </a:cxn>
                <a:cxn ang="0">
                  <a:pos x="187" y="58"/>
                </a:cxn>
                <a:cxn ang="0">
                  <a:pos x="235" y="39"/>
                </a:cxn>
                <a:cxn ang="0">
                  <a:pos x="258" y="11"/>
                </a:cxn>
                <a:cxn ang="0">
                  <a:pos x="262" y="0"/>
                </a:cxn>
              </a:cxnLst>
              <a:rect l="0" t="0" r="r" b="b"/>
              <a:pathLst>
                <a:path w="262" h="65">
                  <a:moveTo>
                    <a:pt x="262" y="0"/>
                  </a:moveTo>
                  <a:lnTo>
                    <a:pt x="189" y="35"/>
                  </a:lnTo>
                  <a:lnTo>
                    <a:pt x="148" y="41"/>
                  </a:lnTo>
                  <a:lnTo>
                    <a:pt x="111" y="41"/>
                  </a:lnTo>
                  <a:lnTo>
                    <a:pt x="67" y="41"/>
                  </a:lnTo>
                  <a:lnTo>
                    <a:pt x="34" y="28"/>
                  </a:lnTo>
                  <a:lnTo>
                    <a:pt x="0" y="0"/>
                  </a:lnTo>
                  <a:lnTo>
                    <a:pt x="1" y="2"/>
                  </a:lnTo>
                  <a:lnTo>
                    <a:pt x="7" y="8"/>
                  </a:lnTo>
                  <a:lnTo>
                    <a:pt x="16" y="15"/>
                  </a:lnTo>
                  <a:lnTo>
                    <a:pt x="27" y="24"/>
                  </a:lnTo>
                  <a:lnTo>
                    <a:pt x="37" y="34"/>
                  </a:lnTo>
                  <a:lnTo>
                    <a:pt x="46" y="43"/>
                  </a:lnTo>
                  <a:lnTo>
                    <a:pt x="55" y="50"/>
                  </a:lnTo>
                  <a:lnTo>
                    <a:pt x="61" y="56"/>
                  </a:lnTo>
                  <a:lnTo>
                    <a:pt x="66" y="58"/>
                  </a:lnTo>
                  <a:lnTo>
                    <a:pt x="73" y="60"/>
                  </a:lnTo>
                  <a:lnTo>
                    <a:pt x="81" y="61"/>
                  </a:lnTo>
                  <a:lnTo>
                    <a:pt x="90" y="63"/>
                  </a:lnTo>
                  <a:lnTo>
                    <a:pt x="99" y="63"/>
                  </a:lnTo>
                  <a:lnTo>
                    <a:pt x="108" y="65"/>
                  </a:lnTo>
                  <a:lnTo>
                    <a:pt x="115" y="65"/>
                  </a:lnTo>
                  <a:lnTo>
                    <a:pt x="121" y="65"/>
                  </a:lnTo>
                  <a:lnTo>
                    <a:pt x="129" y="65"/>
                  </a:lnTo>
                  <a:lnTo>
                    <a:pt x="139" y="63"/>
                  </a:lnTo>
                  <a:lnTo>
                    <a:pt x="150" y="63"/>
                  </a:lnTo>
                  <a:lnTo>
                    <a:pt x="160" y="61"/>
                  </a:lnTo>
                  <a:lnTo>
                    <a:pt x="171" y="60"/>
                  </a:lnTo>
                  <a:lnTo>
                    <a:pt x="180" y="60"/>
                  </a:lnTo>
                  <a:lnTo>
                    <a:pt x="186" y="58"/>
                  </a:lnTo>
                  <a:lnTo>
                    <a:pt x="187" y="58"/>
                  </a:lnTo>
                  <a:lnTo>
                    <a:pt x="235" y="39"/>
                  </a:lnTo>
                  <a:lnTo>
                    <a:pt x="258" y="11"/>
                  </a:lnTo>
                  <a:lnTo>
                    <a:pt x="26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1162" y="2476"/>
              <a:ext cx="176" cy="58"/>
            </a:xfrm>
            <a:custGeom>
              <a:avLst/>
              <a:gdLst/>
              <a:ahLst/>
              <a:cxnLst>
                <a:cxn ang="0">
                  <a:pos x="2" y="48"/>
                </a:cxn>
                <a:cxn ang="0">
                  <a:pos x="12" y="54"/>
                </a:cxn>
                <a:cxn ang="0">
                  <a:pos x="29" y="61"/>
                </a:cxn>
                <a:cxn ang="0">
                  <a:pos x="48" y="69"/>
                </a:cxn>
                <a:cxn ang="0">
                  <a:pos x="68" y="72"/>
                </a:cxn>
                <a:cxn ang="0">
                  <a:pos x="95" y="76"/>
                </a:cxn>
                <a:cxn ang="0">
                  <a:pos x="122" y="80"/>
                </a:cxn>
                <a:cxn ang="0">
                  <a:pos x="140" y="82"/>
                </a:cxn>
                <a:cxn ang="0">
                  <a:pos x="254" y="82"/>
                </a:cxn>
                <a:cxn ang="0">
                  <a:pos x="338" y="22"/>
                </a:cxn>
                <a:cxn ang="0">
                  <a:pos x="312" y="0"/>
                </a:cxn>
                <a:cxn ang="0">
                  <a:pos x="326" y="4"/>
                </a:cxn>
                <a:cxn ang="0">
                  <a:pos x="341" y="9"/>
                </a:cxn>
                <a:cxn ang="0">
                  <a:pos x="353" y="15"/>
                </a:cxn>
                <a:cxn ang="0">
                  <a:pos x="347" y="28"/>
                </a:cxn>
                <a:cxn ang="0">
                  <a:pos x="333" y="45"/>
                </a:cxn>
                <a:cxn ang="0">
                  <a:pos x="329" y="50"/>
                </a:cxn>
                <a:cxn ang="0">
                  <a:pos x="315" y="69"/>
                </a:cxn>
                <a:cxn ang="0">
                  <a:pos x="294" y="91"/>
                </a:cxn>
                <a:cxn ang="0">
                  <a:pos x="272" y="109"/>
                </a:cxn>
                <a:cxn ang="0">
                  <a:pos x="251" y="115"/>
                </a:cxn>
                <a:cxn ang="0">
                  <a:pos x="230" y="117"/>
                </a:cxn>
                <a:cxn ang="0">
                  <a:pos x="212" y="117"/>
                </a:cxn>
                <a:cxn ang="0">
                  <a:pos x="201" y="117"/>
                </a:cxn>
                <a:cxn ang="0">
                  <a:pos x="198" y="117"/>
                </a:cxn>
                <a:cxn ang="0">
                  <a:pos x="191" y="115"/>
                </a:cxn>
                <a:cxn ang="0">
                  <a:pos x="176" y="111"/>
                </a:cxn>
                <a:cxn ang="0">
                  <a:pos x="149" y="109"/>
                </a:cxn>
                <a:cxn ang="0">
                  <a:pos x="116" y="109"/>
                </a:cxn>
                <a:cxn ang="0">
                  <a:pos x="93" y="108"/>
                </a:cxn>
                <a:cxn ang="0">
                  <a:pos x="81" y="104"/>
                </a:cxn>
                <a:cxn ang="0">
                  <a:pos x="71" y="98"/>
                </a:cxn>
                <a:cxn ang="0">
                  <a:pos x="53" y="89"/>
                </a:cxn>
                <a:cxn ang="0">
                  <a:pos x="32" y="74"/>
                </a:cxn>
                <a:cxn ang="0">
                  <a:pos x="14" y="59"/>
                </a:cxn>
                <a:cxn ang="0">
                  <a:pos x="2" y="48"/>
                </a:cxn>
              </a:cxnLst>
              <a:rect l="0" t="0" r="r" b="b"/>
              <a:pathLst>
                <a:path w="353" h="117">
                  <a:moveTo>
                    <a:pt x="0" y="46"/>
                  </a:moveTo>
                  <a:lnTo>
                    <a:pt x="2" y="48"/>
                  </a:lnTo>
                  <a:lnTo>
                    <a:pt x="6" y="50"/>
                  </a:lnTo>
                  <a:lnTo>
                    <a:pt x="12" y="54"/>
                  </a:lnTo>
                  <a:lnTo>
                    <a:pt x="20" y="58"/>
                  </a:lnTo>
                  <a:lnTo>
                    <a:pt x="29" y="61"/>
                  </a:lnTo>
                  <a:lnTo>
                    <a:pt x="39" y="67"/>
                  </a:lnTo>
                  <a:lnTo>
                    <a:pt x="48" y="69"/>
                  </a:lnTo>
                  <a:lnTo>
                    <a:pt x="57" y="71"/>
                  </a:lnTo>
                  <a:lnTo>
                    <a:pt x="68" y="72"/>
                  </a:lnTo>
                  <a:lnTo>
                    <a:pt x="80" y="74"/>
                  </a:lnTo>
                  <a:lnTo>
                    <a:pt x="95" y="76"/>
                  </a:lnTo>
                  <a:lnTo>
                    <a:pt x="108" y="78"/>
                  </a:lnTo>
                  <a:lnTo>
                    <a:pt x="122" y="80"/>
                  </a:lnTo>
                  <a:lnTo>
                    <a:pt x="132" y="80"/>
                  </a:lnTo>
                  <a:lnTo>
                    <a:pt x="140" y="82"/>
                  </a:lnTo>
                  <a:lnTo>
                    <a:pt x="143" y="82"/>
                  </a:lnTo>
                  <a:lnTo>
                    <a:pt x="254" y="82"/>
                  </a:lnTo>
                  <a:lnTo>
                    <a:pt x="300" y="58"/>
                  </a:lnTo>
                  <a:lnTo>
                    <a:pt x="338" y="22"/>
                  </a:lnTo>
                  <a:lnTo>
                    <a:pt x="311" y="0"/>
                  </a:lnTo>
                  <a:lnTo>
                    <a:pt x="312" y="0"/>
                  </a:lnTo>
                  <a:lnTo>
                    <a:pt x="318" y="2"/>
                  </a:lnTo>
                  <a:lnTo>
                    <a:pt x="326" y="4"/>
                  </a:lnTo>
                  <a:lnTo>
                    <a:pt x="333" y="6"/>
                  </a:lnTo>
                  <a:lnTo>
                    <a:pt x="341" y="9"/>
                  </a:lnTo>
                  <a:lnTo>
                    <a:pt x="348" y="13"/>
                  </a:lnTo>
                  <a:lnTo>
                    <a:pt x="353" y="15"/>
                  </a:lnTo>
                  <a:lnTo>
                    <a:pt x="353" y="19"/>
                  </a:lnTo>
                  <a:lnTo>
                    <a:pt x="347" y="28"/>
                  </a:lnTo>
                  <a:lnTo>
                    <a:pt x="339" y="37"/>
                  </a:lnTo>
                  <a:lnTo>
                    <a:pt x="333" y="45"/>
                  </a:lnTo>
                  <a:lnTo>
                    <a:pt x="330" y="48"/>
                  </a:lnTo>
                  <a:lnTo>
                    <a:pt x="329" y="50"/>
                  </a:lnTo>
                  <a:lnTo>
                    <a:pt x="323" y="58"/>
                  </a:lnTo>
                  <a:lnTo>
                    <a:pt x="315" y="69"/>
                  </a:lnTo>
                  <a:lnTo>
                    <a:pt x="305" y="80"/>
                  </a:lnTo>
                  <a:lnTo>
                    <a:pt x="294" y="91"/>
                  </a:lnTo>
                  <a:lnTo>
                    <a:pt x="282" y="102"/>
                  </a:lnTo>
                  <a:lnTo>
                    <a:pt x="272" y="109"/>
                  </a:lnTo>
                  <a:lnTo>
                    <a:pt x="261" y="113"/>
                  </a:lnTo>
                  <a:lnTo>
                    <a:pt x="251" y="115"/>
                  </a:lnTo>
                  <a:lnTo>
                    <a:pt x="240" y="115"/>
                  </a:lnTo>
                  <a:lnTo>
                    <a:pt x="230" y="117"/>
                  </a:lnTo>
                  <a:lnTo>
                    <a:pt x="221" y="117"/>
                  </a:lnTo>
                  <a:lnTo>
                    <a:pt x="212" y="117"/>
                  </a:lnTo>
                  <a:lnTo>
                    <a:pt x="206" y="117"/>
                  </a:lnTo>
                  <a:lnTo>
                    <a:pt x="201" y="117"/>
                  </a:lnTo>
                  <a:lnTo>
                    <a:pt x="200" y="117"/>
                  </a:lnTo>
                  <a:lnTo>
                    <a:pt x="198" y="117"/>
                  </a:lnTo>
                  <a:lnTo>
                    <a:pt x="197" y="115"/>
                  </a:lnTo>
                  <a:lnTo>
                    <a:pt x="191" y="115"/>
                  </a:lnTo>
                  <a:lnTo>
                    <a:pt x="185" y="113"/>
                  </a:lnTo>
                  <a:lnTo>
                    <a:pt x="176" y="111"/>
                  </a:lnTo>
                  <a:lnTo>
                    <a:pt x="164" y="111"/>
                  </a:lnTo>
                  <a:lnTo>
                    <a:pt x="149" y="109"/>
                  </a:lnTo>
                  <a:lnTo>
                    <a:pt x="132" y="109"/>
                  </a:lnTo>
                  <a:lnTo>
                    <a:pt x="116" y="109"/>
                  </a:lnTo>
                  <a:lnTo>
                    <a:pt x="104" y="108"/>
                  </a:lnTo>
                  <a:lnTo>
                    <a:pt x="93" y="108"/>
                  </a:lnTo>
                  <a:lnTo>
                    <a:pt x="87" y="106"/>
                  </a:lnTo>
                  <a:lnTo>
                    <a:pt x="81" y="104"/>
                  </a:lnTo>
                  <a:lnTo>
                    <a:pt x="77" y="100"/>
                  </a:lnTo>
                  <a:lnTo>
                    <a:pt x="71" y="98"/>
                  </a:lnTo>
                  <a:lnTo>
                    <a:pt x="63" y="95"/>
                  </a:lnTo>
                  <a:lnTo>
                    <a:pt x="53" y="89"/>
                  </a:lnTo>
                  <a:lnTo>
                    <a:pt x="42" y="82"/>
                  </a:lnTo>
                  <a:lnTo>
                    <a:pt x="32" y="74"/>
                  </a:lnTo>
                  <a:lnTo>
                    <a:pt x="23" y="67"/>
                  </a:lnTo>
                  <a:lnTo>
                    <a:pt x="14" y="59"/>
                  </a:lnTo>
                  <a:lnTo>
                    <a:pt x="6" y="52"/>
                  </a:lnTo>
                  <a:lnTo>
                    <a:pt x="2" y="48"/>
                  </a:lnTo>
                  <a:lnTo>
                    <a:pt x="0" y="4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737" y="3143"/>
              <a:ext cx="372" cy="94"/>
            </a:xfrm>
            <a:custGeom>
              <a:avLst/>
              <a:gdLst/>
              <a:ahLst/>
              <a:cxnLst>
                <a:cxn ang="0">
                  <a:pos x="744" y="0"/>
                </a:cxn>
                <a:cxn ang="0">
                  <a:pos x="0" y="186"/>
                </a:cxn>
                <a:cxn ang="0">
                  <a:pos x="40" y="189"/>
                </a:cxn>
                <a:cxn ang="0">
                  <a:pos x="738" y="47"/>
                </a:cxn>
                <a:cxn ang="0">
                  <a:pos x="744" y="0"/>
                </a:cxn>
              </a:cxnLst>
              <a:rect l="0" t="0" r="r" b="b"/>
              <a:pathLst>
                <a:path w="744" h="189">
                  <a:moveTo>
                    <a:pt x="744" y="0"/>
                  </a:moveTo>
                  <a:lnTo>
                    <a:pt x="0" y="186"/>
                  </a:lnTo>
                  <a:lnTo>
                    <a:pt x="40" y="189"/>
                  </a:lnTo>
                  <a:lnTo>
                    <a:pt x="738" y="47"/>
                  </a:lnTo>
                  <a:lnTo>
                    <a:pt x="74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1106" y="3088"/>
              <a:ext cx="150" cy="87"/>
            </a:xfrm>
            <a:custGeom>
              <a:avLst/>
              <a:gdLst/>
              <a:ahLst/>
              <a:cxnLst>
                <a:cxn ang="0">
                  <a:pos x="21" y="83"/>
                </a:cxn>
                <a:cxn ang="0">
                  <a:pos x="109" y="48"/>
                </a:cxn>
                <a:cxn ang="0">
                  <a:pos x="294" y="0"/>
                </a:cxn>
                <a:cxn ang="0">
                  <a:pos x="276" y="18"/>
                </a:cxn>
                <a:cxn ang="0">
                  <a:pos x="21" y="109"/>
                </a:cxn>
                <a:cxn ang="0">
                  <a:pos x="24" y="139"/>
                </a:cxn>
                <a:cxn ang="0">
                  <a:pos x="49" y="143"/>
                </a:cxn>
                <a:cxn ang="0">
                  <a:pos x="297" y="102"/>
                </a:cxn>
                <a:cxn ang="0">
                  <a:pos x="300" y="120"/>
                </a:cxn>
                <a:cxn ang="0">
                  <a:pos x="21" y="174"/>
                </a:cxn>
                <a:cxn ang="0">
                  <a:pos x="0" y="156"/>
                </a:cxn>
                <a:cxn ang="0">
                  <a:pos x="3" y="124"/>
                </a:cxn>
                <a:cxn ang="0">
                  <a:pos x="21" y="83"/>
                </a:cxn>
              </a:cxnLst>
              <a:rect l="0" t="0" r="r" b="b"/>
              <a:pathLst>
                <a:path w="300" h="174">
                  <a:moveTo>
                    <a:pt x="21" y="83"/>
                  </a:moveTo>
                  <a:lnTo>
                    <a:pt x="109" y="48"/>
                  </a:lnTo>
                  <a:lnTo>
                    <a:pt x="294" y="0"/>
                  </a:lnTo>
                  <a:lnTo>
                    <a:pt x="276" y="18"/>
                  </a:lnTo>
                  <a:lnTo>
                    <a:pt x="21" y="109"/>
                  </a:lnTo>
                  <a:lnTo>
                    <a:pt x="24" y="139"/>
                  </a:lnTo>
                  <a:lnTo>
                    <a:pt x="49" y="143"/>
                  </a:lnTo>
                  <a:lnTo>
                    <a:pt x="297" y="102"/>
                  </a:lnTo>
                  <a:lnTo>
                    <a:pt x="300" y="120"/>
                  </a:lnTo>
                  <a:lnTo>
                    <a:pt x="21" y="174"/>
                  </a:lnTo>
                  <a:lnTo>
                    <a:pt x="0" y="156"/>
                  </a:lnTo>
                  <a:lnTo>
                    <a:pt x="3" y="124"/>
                  </a:lnTo>
                  <a:lnTo>
                    <a:pt x="21" y="8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1244" y="3044"/>
              <a:ext cx="73" cy="84"/>
            </a:xfrm>
            <a:custGeom>
              <a:avLst/>
              <a:gdLst/>
              <a:ahLst/>
              <a:cxnLst>
                <a:cxn ang="0">
                  <a:pos x="0" y="65"/>
                </a:cxn>
                <a:cxn ang="0">
                  <a:pos x="6" y="33"/>
                </a:cxn>
                <a:cxn ang="0">
                  <a:pos x="45" y="22"/>
                </a:cxn>
                <a:cxn ang="0">
                  <a:pos x="147" y="0"/>
                </a:cxn>
                <a:cxn ang="0">
                  <a:pos x="45" y="37"/>
                </a:cxn>
                <a:cxn ang="0">
                  <a:pos x="36" y="46"/>
                </a:cxn>
                <a:cxn ang="0">
                  <a:pos x="54" y="87"/>
                </a:cxn>
                <a:cxn ang="0">
                  <a:pos x="54" y="98"/>
                </a:cxn>
                <a:cxn ang="0">
                  <a:pos x="54" y="122"/>
                </a:cxn>
                <a:cxn ang="0">
                  <a:pos x="54" y="150"/>
                </a:cxn>
                <a:cxn ang="0">
                  <a:pos x="54" y="167"/>
                </a:cxn>
                <a:cxn ang="0">
                  <a:pos x="51" y="161"/>
                </a:cxn>
                <a:cxn ang="0">
                  <a:pos x="45" y="137"/>
                </a:cxn>
                <a:cxn ang="0">
                  <a:pos x="39" y="111"/>
                </a:cxn>
                <a:cxn ang="0">
                  <a:pos x="36" y="98"/>
                </a:cxn>
                <a:cxn ang="0">
                  <a:pos x="27" y="72"/>
                </a:cxn>
                <a:cxn ang="0">
                  <a:pos x="0" y="65"/>
                </a:cxn>
              </a:cxnLst>
              <a:rect l="0" t="0" r="r" b="b"/>
              <a:pathLst>
                <a:path w="147" h="167">
                  <a:moveTo>
                    <a:pt x="0" y="65"/>
                  </a:moveTo>
                  <a:lnTo>
                    <a:pt x="6" y="33"/>
                  </a:lnTo>
                  <a:lnTo>
                    <a:pt x="45" y="22"/>
                  </a:lnTo>
                  <a:lnTo>
                    <a:pt x="147" y="0"/>
                  </a:lnTo>
                  <a:lnTo>
                    <a:pt x="45" y="37"/>
                  </a:lnTo>
                  <a:lnTo>
                    <a:pt x="36" y="46"/>
                  </a:lnTo>
                  <a:lnTo>
                    <a:pt x="54" y="87"/>
                  </a:lnTo>
                  <a:lnTo>
                    <a:pt x="54" y="98"/>
                  </a:lnTo>
                  <a:lnTo>
                    <a:pt x="54" y="122"/>
                  </a:lnTo>
                  <a:lnTo>
                    <a:pt x="54" y="150"/>
                  </a:lnTo>
                  <a:lnTo>
                    <a:pt x="54" y="167"/>
                  </a:lnTo>
                  <a:lnTo>
                    <a:pt x="51" y="161"/>
                  </a:lnTo>
                  <a:lnTo>
                    <a:pt x="45" y="137"/>
                  </a:lnTo>
                  <a:lnTo>
                    <a:pt x="39" y="111"/>
                  </a:lnTo>
                  <a:lnTo>
                    <a:pt x="36" y="98"/>
                  </a:lnTo>
                  <a:lnTo>
                    <a:pt x="27" y="72"/>
                  </a:lnTo>
                  <a:lnTo>
                    <a:pt x="0" y="6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1254" y="3146"/>
              <a:ext cx="90" cy="25"/>
            </a:xfrm>
            <a:custGeom>
              <a:avLst/>
              <a:gdLst/>
              <a:ahLst/>
              <a:cxnLst>
                <a:cxn ang="0">
                  <a:pos x="3" y="18"/>
                </a:cxn>
                <a:cxn ang="0">
                  <a:pos x="30" y="31"/>
                </a:cxn>
                <a:cxn ang="0">
                  <a:pos x="174" y="0"/>
                </a:cxn>
                <a:cxn ang="0">
                  <a:pos x="175" y="3"/>
                </a:cxn>
                <a:cxn ang="0">
                  <a:pos x="178" y="11"/>
                </a:cxn>
                <a:cxn ang="0">
                  <a:pos x="178" y="18"/>
                </a:cxn>
                <a:cxn ang="0">
                  <a:pos x="174" y="22"/>
                </a:cxn>
                <a:cxn ang="0">
                  <a:pos x="166" y="22"/>
                </a:cxn>
                <a:cxn ang="0">
                  <a:pos x="153" y="26"/>
                </a:cxn>
                <a:cxn ang="0">
                  <a:pos x="135" y="27"/>
                </a:cxn>
                <a:cxn ang="0">
                  <a:pos x="117" y="31"/>
                </a:cxn>
                <a:cxn ang="0">
                  <a:pos x="97" y="37"/>
                </a:cxn>
                <a:cxn ang="0">
                  <a:pos x="82" y="39"/>
                </a:cxn>
                <a:cxn ang="0">
                  <a:pos x="72" y="42"/>
                </a:cxn>
                <a:cxn ang="0">
                  <a:pos x="67" y="42"/>
                </a:cxn>
                <a:cxn ang="0">
                  <a:pos x="0" y="50"/>
                </a:cxn>
                <a:cxn ang="0">
                  <a:pos x="3" y="18"/>
                </a:cxn>
              </a:cxnLst>
              <a:rect l="0" t="0" r="r" b="b"/>
              <a:pathLst>
                <a:path w="178" h="50">
                  <a:moveTo>
                    <a:pt x="3" y="18"/>
                  </a:moveTo>
                  <a:lnTo>
                    <a:pt x="30" y="31"/>
                  </a:lnTo>
                  <a:lnTo>
                    <a:pt x="174" y="0"/>
                  </a:lnTo>
                  <a:lnTo>
                    <a:pt x="175" y="3"/>
                  </a:lnTo>
                  <a:lnTo>
                    <a:pt x="178" y="11"/>
                  </a:lnTo>
                  <a:lnTo>
                    <a:pt x="178" y="18"/>
                  </a:lnTo>
                  <a:lnTo>
                    <a:pt x="174" y="22"/>
                  </a:lnTo>
                  <a:lnTo>
                    <a:pt x="166" y="22"/>
                  </a:lnTo>
                  <a:lnTo>
                    <a:pt x="153" y="26"/>
                  </a:lnTo>
                  <a:lnTo>
                    <a:pt x="135" y="27"/>
                  </a:lnTo>
                  <a:lnTo>
                    <a:pt x="117" y="31"/>
                  </a:lnTo>
                  <a:lnTo>
                    <a:pt x="97" y="37"/>
                  </a:lnTo>
                  <a:lnTo>
                    <a:pt x="82" y="39"/>
                  </a:lnTo>
                  <a:lnTo>
                    <a:pt x="72" y="42"/>
                  </a:lnTo>
                  <a:lnTo>
                    <a:pt x="67" y="42"/>
                  </a:lnTo>
                  <a:lnTo>
                    <a:pt x="0" y="50"/>
                  </a:lnTo>
                  <a:lnTo>
                    <a:pt x="3" y="1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314" y="2790"/>
              <a:ext cx="645" cy="354"/>
            </a:xfrm>
            <a:custGeom>
              <a:avLst/>
              <a:gdLst/>
              <a:ahLst/>
              <a:cxnLst>
                <a:cxn ang="0">
                  <a:pos x="0" y="484"/>
                </a:cxn>
                <a:cxn ang="0">
                  <a:pos x="14" y="456"/>
                </a:cxn>
                <a:cxn ang="0">
                  <a:pos x="1128" y="173"/>
                </a:cxn>
                <a:cxn ang="0">
                  <a:pos x="1134" y="91"/>
                </a:cxn>
                <a:cxn ang="0">
                  <a:pos x="1151" y="0"/>
                </a:cxn>
                <a:cxn ang="0">
                  <a:pos x="1187" y="0"/>
                </a:cxn>
                <a:cxn ang="0">
                  <a:pos x="1251" y="45"/>
                </a:cxn>
                <a:cxn ang="0">
                  <a:pos x="1290" y="343"/>
                </a:cxn>
                <a:cxn ang="0">
                  <a:pos x="1269" y="627"/>
                </a:cxn>
                <a:cxn ang="0">
                  <a:pos x="1245" y="638"/>
                </a:cxn>
                <a:cxn ang="0">
                  <a:pos x="1266" y="339"/>
                </a:cxn>
                <a:cxn ang="0">
                  <a:pos x="1221" y="56"/>
                </a:cxn>
                <a:cxn ang="0">
                  <a:pos x="1172" y="23"/>
                </a:cxn>
                <a:cxn ang="0">
                  <a:pos x="1145" y="186"/>
                </a:cxn>
                <a:cxn ang="0">
                  <a:pos x="1190" y="189"/>
                </a:cxn>
                <a:cxn ang="0">
                  <a:pos x="1236" y="288"/>
                </a:cxn>
                <a:cxn ang="0">
                  <a:pos x="1236" y="371"/>
                </a:cxn>
                <a:cxn ang="0">
                  <a:pos x="1196" y="256"/>
                </a:cxn>
                <a:cxn ang="0">
                  <a:pos x="1163" y="215"/>
                </a:cxn>
                <a:cxn ang="0">
                  <a:pos x="1083" y="219"/>
                </a:cxn>
                <a:cxn ang="0">
                  <a:pos x="26" y="477"/>
                </a:cxn>
                <a:cxn ang="0">
                  <a:pos x="87" y="567"/>
                </a:cxn>
                <a:cxn ang="0">
                  <a:pos x="96" y="638"/>
                </a:cxn>
                <a:cxn ang="0">
                  <a:pos x="96" y="710"/>
                </a:cxn>
                <a:cxn ang="0">
                  <a:pos x="92" y="690"/>
                </a:cxn>
                <a:cxn ang="0">
                  <a:pos x="83" y="643"/>
                </a:cxn>
                <a:cxn ang="0">
                  <a:pos x="71" y="595"/>
                </a:cxn>
                <a:cxn ang="0">
                  <a:pos x="62" y="567"/>
                </a:cxn>
                <a:cxn ang="0">
                  <a:pos x="53" y="552"/>
                </a:cxn>
                <a:cxn ang="0">
                  <a:pos x="41" y="534"/>
                </a:cxn>
                <a:cxn ang="0">
                  <a:pos x="30" y="519"/>
                </a:cxn>
                <a:cxn ang="0">
                  <a:pos x="26" y="514"/>
                </a:cxn>
                <a:cxn ang="0">
                  <a:pos x="0" y="484"/>
                </a:cxn>
              </a:cxnLst>
              <a:rect l="0" t="0" r="r" b="b"/>
              <a:pathLst>
                <a:path w="1290" h="710">
                  <a:moveTo>
                    <a:pt x="0" y="484"/>
                  </a:moveTo>
                  <a:lnTo>
                    <a:pt x="14" y="456"/>
                  </a:lnTo>
                  <a:lnTo>
                    <a:pt x="1128" y="173"/>
                  </a:lnTo>
                  <a:lnTo>
                    <a:pt x="1134" y="91"/>
                  </a:lnTo>
                  <a:lnTo>
                    <a:pt x="1151" y="0"/>
                  </a:lnTo>
                  <a:lnTo>
                    <a:pt x="1187" y="0"/>
                  </a:lnTo>
                  <a:lnTo>
                    <a:pt x="1251" y="45"/>
                  </a:lnTo>
                  <a:lnTo>
                    <a:pt x="1290" y="343"/>
                  </a:lnTo>
                  <a:lnTo>
                    <a:pt x="1269" y="627"/>
                  </a:lnTo>
                  <a:lnTo>
                    <a:pt x="1245" y="638"/>
                  </a:lnTo>
                  <a:lnTo>
                    <a:pt x="1266" y="339"/>
                  </a:lnTo>
                  <a:lnTo>
                    <a:pt x="1221" y="56"/>
                  </a:lnTo>
                  <a:lnTo>
                    <a:pt x="1172" y="23"/>
                  </a:lnTo>
                  <a:lnTo>
                    <a:pt x="1145" y="186"/>
                  </a:lnTo>
                  <a:lnTo>
                    <a:pt x="1190" y="189"/>
                  </a:lnTo>
                  <a:lnTo>
                    <a:pt x="1236" y="288"/>
                  </a:lnTo>
                  <a:lnTo>
                    <a:pt x="1236" y="371"/>
                  </a:lnTo>
                  <a:lnTo>
                    <a:pt x="1196" y="256"/>
                  </a:lnTo>
                  <a:lnTo>
                    <a:pt x="1163" y="215"/>
                  </a:lnTo>
                  <a:lnTo>
                    <a:pt x="1083" y="219"/>
                  </a:lnTo>
                  <a:lnTo>
                    <a:pt x="26" y="477"/>
                  </a:lnTo>
                  <a:lnTo>
                    <a:pt x="87" y="567"/>
                  </a:lnTo>
                  <a:lnTo>
                    <a:pt x="96" y="638"/>
                  </a:lnTo>
                  <a:lnTo>
                    <a:pt x="96" y="710"/>
                  </a:lnTo>
                  <a:lnTo>
                    <a:pt x="92" y="690"/>
                  </a:lnTo>
                  <a:lnTo>
                    <a:pt x="83" y="643"/>
                  </a:lnTo>
                  <a:lnTo>
                    <a:pt x="71" y="595"/>
                  </a:lnTo>
                  <a:lnTo>
                    <a:pt x="62" y="567"/>
                  </a:lnTo>
                  <a:lnTo>
                    <a:pt x="53" y="552"/>
                  </a:lnTo>
                  <a:lnTo>
                    <a:pt x="41" y="534"/>
                  </a:lnTo>
                  <a:lnTo>
                    <a:pt x="30" y="519"/>
                  </a:lnTo>
                  <a:lnTo>
                    <a:pt x="26" y="514"/>
                  </a:lnTo>
                  <a:lnTo>
                    <a:pt x="0" y="4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1346" y="2997"/>
              <a:ext cx="574" cy="185"/>
            </a:xfrm>
            <a:custGeom>
              <a:avLst/>
              <a:gdLst/>
              <a:ahLst/>
              <a:cxnLst>
                <a:cxn ang="0">
                  <a:pos x="0" y="345"/>
                </a:cxn>
                <a:cxn ang="0">
                  <a:pos x="46" y="349"/>
                </a:cxn>
                <a:cxn ang="0">
                  <a:pos x="1125" y="65"/>
                </a:cxn>
                <a:cxn ang="0">
                  <a:pos x="1149" y="0"/>
                </a:cxn>
                <a:cxn ang="0">
                  <a:pos x="1143" y="54"/>
                </a:cxn>
                <a:cxn ang="0">
                  <a:pos x="1134" y="84"/>
                </a:cxn>
                <a:cxn ang="0">
                  <a:pos x="25" y="371"/>
                </a:cxn>
                <a:cxn ang="0">
                  <a:pos x="0" y="345"/>
                </a:cxn>
              </a:cxnLst>
              <a:rect l="0" t="0" r="r" b="b"/>
              <a:pathLst>
                <a:path w="1149" h="371">
                  <a:moveTo>
                    <a:pt x="0" y="345"/>
                  </a:moveTo>
                  <a:lnTo>
                    <a:pt x="46" y="349"/>
                  </a:lnTo>
                  <a:lnTo>
                    <a:pt x="1125" y="65"/>
                  </a:lnTo>
                  <a:lnTo>
                    <a:pt x="1149" y="0"/>
                  </a:lnTo>
                  <a:lnTo>
                    <a:pt x="1143" y="54"/>
                  </a:lnTo>
                  <a:lnTo>
                    <a:pt x="1134" y="84"/>
                  </a:lnTo>
                  <a:lnTo>
                    <a:pt x="25" y="371"/>
                  </a:lnTo>
                  <a:lnTo>
                    <a:pt x="0" y="34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887" y="3030"/>
              <a:ext cx="43" cy="78"/>
            </a:xfrm>
            <a:custGeom>
              <a:avLst/>
              <a:gdLst/>
              <a:ahLst/>
              <a:cxnLst>
                <a:cxn ang="0">
                  <a:pos x="0" y="34"/>
                </a:cxn>
                <a:cxn ang="0">
                  <a:pos x="18" y="121"/>
                </a:cxn>
                <a:cxn ang="0">
                  <a:pos x="85" y="158"/>
                </a:cxn>
                <a:cxn ang="0">
                  <a:pos x="48" y="121"/>
                </a:cxn>
                <a:cxn ang="0">
                  <a:pos x="51" y="0"/>
                </a:cxn>
                <a:cxn ang="0">
                  <a:pos x="0" y="34"/>
                </a:cxn>
              </a:cxnLst>
              <a:rect l="0" t="0" r="r" b="b"/>
              <a:pathLst>
                <a:path w="85" h="158">
                  <a:moveTo>
                    <a:pt x="0" y="34"/>
                  </a:moveTo>
                  <a:lnTo>
                    <a:pt x="18" y="121"/>
                  </a:lnTo>
                  <a:lnTo>
                    <a:pt x="85" y="158"/>
                  </a:lnTo>
                  <a:lnTo>
                    <a:pt x="48" y="121"/>
                  </a:lnTo>
                  <a:lnTo>
                    <a:pt x="51" y="0"/>
                  </a:lnTo>
                  <a:lnTo>
                    <a:pt x="0" y="3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1942" y="2814"/>
              <a:ext cx="358" cy="78"/>
            </a:xfrm>
            <a:custGeom>
              <a:avLst/>
              <a:gdLst/>
              <a:ahLst/>
              <a:cxnLst>
                <a:cxn ang="0">
                  <a:pos x="0" y="121"/>
                </a:cxn>
                <a:cxn ang="0">
                  <a:pos x="521" y="0"/>
                </a:cxn>
                <a:cxn ang="0">
                  <a:pos x="716" y="12"/>
                </a:cxn>
                <a:cxn ang="0">
                  <a:pos x="710" y="23"/>
                </a:cxn>
                <a:cxn ang="0">
                  <a:pos x="701" y="23"/>
                </a:cxn>
                <a:cxn ang="0">
                  <a:pos x="680" y="23"/>
                </a:cxn>
                <a:cxn ang="0">
                  <a:pos x="648" y="25"/>
                </a:cxn>
                <a:cxn ang="0">
                  <a:pos x="611" y="25"/>
                </a:cxn>
                <a:cxn ang="0">
                  <a:pos x="575" y="25"/>
                </a:cxn>
                <a:cxn ang="0">
                  <a:pos x="542" y="26"/>
                </a:cxn>
                <a:cxn ang="0">
                  <a:pos x="518" y="26"/>
                </a:cxn>
                <a:cxn ang="0">
                  <a:pos x="506" y="26"/>
                </a:cxn>
                <a:cxn ang="0">
                  <a:pos x="498" y="28"/>
                </a:cxn>
                <a:cxn ang="0">
                  <a:pos x="482" y="32"/>
                </a:cxn>
                <a:cxn ang="0">
                  <a:pos x="455" y="38"/>
                </a:cxn>
                <a:cxn ang="0">
                  <a:pos x="423" y="47"/>
                </a:cxn>
                <a:cxn ang="0">
                  <a:pos x="384" y="56"/>
                </a:cxn>
                <a:cxn ang="0">
                  <a:pos x="342" y="67"/>
                </a:cxn>
                <a:cxn ang="0">
                  <a:pos x="297" y="78"/>
                </a:cxn>
                <a:cxn ang="0">
                  <a:pos x="251" y="91"/>
                </a:cxn>
                <a:cxn ang="0">
                  <a:pos x="204" y="104"/>
                </a:cxn>
                <a:cxn ang="0">
                  <a:pos x="159" y="115"/>
                </a:cxn>
                <a:cxn ang="0">
                  <a:pos x="117" y="126"/>
                </a:cxn>
                <a:cxn ang="0">
                  <a:pos x="80" y="136"/>
                </a:cxn>
                <a:cxn ang="0">
                  <a:pos x="48" y="145"/>
                </a:cxn>
                <a:cxn ang="0">
                  <a:pos x="24" y="151"/>
                </a:cxn>
                <a:cxn ang="0">
                  <a:pos x="9" y="154"/>
                </a:cxn>
                <a:cxn ang="0">
                  <a:pos x="3" y="156"/>
                </a:cxn>
                <a:cxn ang="0">
                  <a:pos x="0" y="121"/>
                </a:cxn>
              </a:cxnLst>
              <a:rect l="0" t="0" r="r" b="b"/>
              <a:pathLst>
                <a:path w="716" h="156">
                  <a:moveTo>
                    <a:pt x="0" y="121"/>
                  </a:moveTo>
                  <a:lnTo>
                    <a:pt x="521" y="0"/>
                  </a:lnTo>
                  <a:lnTo>
                    <a:pt x="716" y="12"/>
                  </a:lnTo>
                  <a:lnTo>
                    <a:pt x="710" y="23"/>
                  </a:lnTo>
                  <a:lnTo>
                    <a:pt x="701" y="23"/>
                  </a:lnTo>
                  <a:lnTo>
                    <a:pt x="680" y="23"/>
                  </a:lnTo>
                  <a:lnTo>
                    <a:pt x="648" y="25"/>
                  </a:lnTo>
                  <a:lnTo>
                    <a:pt x="611" y="25"/>
                  </a:lnTo>
                  <a:lnTo>
                    <a:pt x="575" y="25"/>
                  </a:lnTo>
                  <a:lnTo>
                    <a:pt x="542" y="26"/>
                  </a:lnTo>
                  <a:lnTo>
                    <a:pt x="518" y="26"/>
                  </a:lnTo>
                  <a:lnTo>
                    <a:pt x="506" y="26"/>
                  </a:lnTo>
                  <a:lnTo>
                    <a:pt x="498" y="28"/>
                  </a:lnTo>
                  <a:lnTo>
                    <a:pt x="482" y="32"/>
                  </a:lnTo>
                  <a:lnTo>
                    <a:pt x="455" y="38"/>
                  </a:lnTo>
                  <a:lnTo>
                    <a:pt x="423" y="47"/>
                  </a:lnTo>
                  <a:lnTo>
                    <a:pt x="384" y="56"/>
                  </a:lnTo>
                  <a:lnTo>
                    <a:pt x="342" y="67"/>
                  </a:lnTo>
                  <a:lnTo>
                    <a:pt x="297" y="78"/>
                  </a:lnTo>
                  <a:lnTo>
                    <a:pt x="251" y="91"/>
                  </a:lnTo>
                  <a:lnTo>
                    <a:pt x="204" y="104"/>
                  </a:lnTo>
                  <a:lnTo>
                    <a:pt x="159" y="115"/>
                  </a:lnTo>
                  <a:lnTo>
                    <a:pt x="117" y="126"/>
                  </a:lnTo>
                  <a:lnTo>
                    <a:pt x="80" y="136"/>
                  </a:lnTo>
                  <a:lnTo>
                    <a:pt x="48" y="145"/>
                  </a:lnTo>
                  <a:lnTo>
                    <a:pt x="24" y="151"/>
                  </a:lnTo>
                  <a:lnTo>
                    <a:pt x="9" y="154"/>
                  </a:lnTo>
                  <a:lnTo>
                    <a:pt x="3" y="156"/>
                  </a:lnTo>
                  <a:lnTo>
                    <a:pt x="0" y="121"/>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953" y="2844"/>
              <a:ext cx="384" cy="106"/>
            </a:xfrm>
            <a:custGeom>
              <a:avLst/>
              <a:gdLst/>
              <a:ahLst/>
              <a:cxnLst>
                <a:cxn ang="0">
                  <a:pos x="0" y="181"/>
                </a:cxn>
                <a:cxn ang="0">
                  <a:pos x="618" y="59"/>
                </a:cxn>
                <a:cxn ang="0">
                  <a:pos x="762" y="0"/>
                </a:cxn>
                <a:cxn ang="0">
                  <a:pos x="768" y="22"/>
                </a:cxn>
                <a:cxn ang="0">
                  <a:pos x="641" y="90"/>
                </a:cxn>
                <a:cxn ang="0">
                  <a:pos x="3" y="211"/>
                </a:cxn>
                <a:cxn ang="0">
                  <a:pos x="0" y="181"/>
                </a:cxn>
              </a:cxnLst>
              <a:rect l="0" t="0" r="r" b="b"/>
              <a:pathLst>
                <a:path w="768" h="211">
                  <a:moveTo>
                    <a:pt x="0" y="181"/>
                  </a:moveTo>
                  <a:lnTo>
                    <a:pt x="618" y="59"/>
                  </a:lnTo>
                  <a:lnTo>
                    <a:pt x="762" y="0"/>
                  </a:lnTo>
                  <a:lnTo>
                    <a:pt x="768" y="22"/>
                  </a:lnTo>
                  <a:lnTo>
                    <a:pt x="641" y="90"/>
                  </a:lnTo>
                  <a:lnTo>
                    <a:pt x="3" y="211"/>
                  </a:lnTo>
                  <a:lnTo>
                    <a:pt x="0" y="181"/>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1951" y="2880"/>
              <a:ext cx="372" cy="136"/>
            </a:xfrm>
            <a:custGeom>
              <a:avLst/>
              <a:gdLst/>
              <a:ahLst/>
              <a:cxnLst>
                <a:cxn ang="0">
                  <a:pos x="0" y="230"/>
                </a:cxn>
                <a:cxn ang="0">
                  <a:pos x="548" y="124"/>
                </a:cxn>
                <a:cxn ang="0">
                  <a:pos x="744" y="0"/>
                </a:cxn>
                <a:cxn ang="0">
                  <a:pos x="735" y="26"/>
                </a:cxn>
                <a:cxn ang="0">
                  <a:pos x="551" y="143"/>
                </a:cxn>
                <a:cxn ang="0">
                  <a:pos x="3" y="270"/>
                </a:cxn>
                <a:cxn ang="0">
                  <a:pos x="0" y="230"/>
                </a:cxn>
              </a:cxnLst>
              <a:rect l="0" t="0" r="r" b="b"/>
              <a:pathLst>
                <a:path w="744" h="270">
                  <a:moveTo>
                    <a:pt x="0" y="230"/>
                  </a:moveTo>
                  <a:lnTo>
                    <a:pt x="548" y="124"/>
                  </a:lnTo>
                  <a:lnTo>
                    <a:pt x="744" y="0"/>
                  </a:lnTo>
                  <a:lnTo>
                    <a:pt x="735" y="26"/>
                  </a:lnTo>
                  <a:lnTo>
                    <a:pt x="551" y="143"/>
                  </a:lnTo>
                  <a:lnTo>
                    <a:pt x="3" y="270"/>
                  </a:lnTo>
                  <a:lnTo>
                    <a:pt x="0" y="23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2280" y="2766"/>
              <a:ext cx="80" cy="177"/>
            </a:xfrm>
            <a:custGeom>
              <a:avLst/>
              <a:gdLst/>
              <a:ahLst/>
              <a:cxnLst>
                <a:cxn ang="0">
                  <a:pos x="0" y="106"/>
                </a:cxn>
                <a:cxn ang="0">
                  <a:pos x="24" y="46"/>
                </a:cxn>
                <a:cxn ang="0">
                  <a:pos x="55" y="0"/>
                </a:cxn>
                <a:cxn ang="0">
                  <a:pos x="82" y="4"/>
                </a:cxn>
                <a:cxn ang="0">
                  <a:pos x="129" y="50"/>
                </a:cxn>
                <a:cxn ang="0">
                  <a:pos x="156" y="106"/>
                </a:cxn>
                <a:cxn ang="0">
                  <a:pos x="159" y="215"/>
                </a:cxn>
                <a:cxn ang="0">
                  <a:pos x="132" y="337"/>
                </a:cxn>
                <a:cxn ang="0">
                  <a:pos x="94" y="352"/>
                </a:cxn>
                <a:cxn ang="0">
                  <a:pos x="67" y="334"/>
                </a:cxn>
                <a:cxn ang="0">
                  <a:pos x="106" y="330"/>
                </a:cxn>
                <a:cxn ang="0">
                  <a:pos x="135" y="280"/>
                </a:cxn>
                <a:cxn ang="0">
                  <a:pos x="135" y="185"/>
                </a:cxn>
                <a:cxn ang="0">
                  <a:pos x="103" y="76"/>
                </a:cxn>
                <a:cxn ang="0">
                  <a:pos x="58" y="33"/>
                </a:cxn>
                <a:cxn ang="0">
                  <a:pos x="39" y="61"/>
                </a:cxn>
                <a:cxn ang="0">
                  <a:pos x="33" y="117"/>
                </a:cxn>
                <a:cxn ang="0">
                  <a:pos x="0" y="106"/>
                </a:cxn>
              </a:cxnLst>
              <a:rect l="0" t="0" r="r" b="b"/>
              <a:pathLst>
                <a:path w="159" h="352">
                  <a:moveTo>
                    <a:pt x="0" y="106"/>
                  </a:moveTo>
                  <a:lnTo>
                    <a:pt x="24" y="46"/>
                  </a:lnTo>
                  <a:lnTo>
                    <a:pt x="55" y="0"/>
                  </a:lnTo>
                  <a:lnTo>
                    <a:pt x="82" y="4"/>
                  </a:lnTo>
                  <a:lnTo>
                    <a:pt x="129" y="50"/>
                  </a:lnTo>
                  <a:lnTo>
                    <a:pt x="156" y="106"/>
                  </a:lnTo>
                  <a:lnTo>
                    <a:pt x="159" y="215"/>
                  </a:lnTo>
                  <a:lnTo>
                    <a:pt x="132" y="337"/>
                  </a:lnTo>
                  <a:lnTo>
                    <a:pt x="94" y="352"/>
                  </a:lnTo>
                  <a:lnTo>
                    <a:pt x="67" y="334"/>
                  </a:lnTo>
                  <a:lnTo>
                    <a:pt x="106" y="330"/>
                  </a:lnTo>
                  <a:lnTo>
                    <a:pt x="135" y="280"/>
                  </a:lnTo>
                  <a:lnTo>
                    <a:pt x="135" y="185"/>
                  </a:lnTo>
                  <a:lnTo>
                    <a:pt x="103" y="76"/>
                  </a:lnTo>
                  <a:lnTo>
                    <a:pt x="58" y="33"/>
                  </a:lnTo>
                  <a:lnTo>
                    <a:pt x="39" y="61"/>
                  </a:lnTo>
                  <a:lnTo>
                    <a:pt x="33" y="117"/>
                  </a:lnTo>
                  <a:lnTo>
                    <a:pt x="0" y="10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1968" y="2837"/>
              <a:ext cx="357" cy="86"/>
            </a:xfrm>
            <a:custGeom>
              <a:avLst/>
              <a:gdLst/>
              <a:ahLst/>
              <a:cxnLst>
                <a:cxn ang="0">
                  <a:pos x="676" y="18"/>
                </a:cxn>
                <a:cxn ang="0">
                  <a:pos x="0" y="172"/>
                </a:cxn>
                <a:cxn ang="0">
                  <a:pos x="657" y="0"/>
                </a:cxn>
                <a:cxn ang="0">
                  <a:pos x="712" y="11"/>
                </a:cxn>
                <a:cxn ang="0">
                  <a:pos x="676" y="18"/>
                </a:cxn>
              </a:cxnLst>
              <a:rect l="0" t="0" r="r" b="b"/>
              <a:pathLst>
                <a:path w="712" h="172">
                  <a:moveTo>
                    <a:pt x="676" y="18"/>
                  </a:moveTo>
                  <a:lnTo>
                    <a:pt x="0" y="172"/>
                  </a:lnTo>
                  <a:lnTo>
                    <a:pt x="657" y="0"/>
                  </a:lnTo>
                  <a:lnTo>
                    <a:pt x="712" y="11"/>
                  </a:lnTo>
                  <a:lnTo>
                    <a:pt x="676" y="1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372" y="3101"/>
              <a:ext cx="11" cy="49"/>
            </a:xfrm>
            <a:custGeom>
              <a:avLst/>
              <a:gdLst/>
              <a:ahLst/>
              <a:cxnLst>
                <a:cxn ang="0">
                  <a:pos x="12" y="0"/>
                </a:cxn>
                <a:cxn ang="0">
                  <a:pos x="9" y="65"/>
                </a:cxn>
                <a:cxn ang="0">
                  <a:pos x="0" y="98"/>
                </a:cxn>
                <a:cxn ang="0">
                  <a:pos x="18" y="91"/>
                </a:cxn>
                <a:cxn ang="0">
                  <a:pos x="21" y="57"/>
                </a:cxn>
                <a:cxn ang="0">
                  <a:pos x="12" y="0"/>
                </a:cxn>
              </a:cxnLst>
              <a:rect l="0" t="0" r="r" b="b"/>
              <a:pathLst>
                <a:path w="21" h="98">
                  <a:moveTo>
                    <a:pt x="12" y="0"/>
                  </a:moveTo>
                  <a:lnTo>
                    <a:pt x="9" y="65"/>
                  </a:lnTo>
                  <a:lnTo>
                    <a:pt x="0" y="98"/>
                  </a:lnTo>
                  <a:lnTo>
                    <a:pt x="18" y="91"/>
                  </a:lnTo>
                  <a:lnTo>
                    <a:pt x="21" y="57"/>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1388" y="3097"/>
              <a:ext cx="10" cy="49"/>
            </a:xfrm>
            <a:custGeom>
              <a:avLst/>
              <a:gdLst/>
              <a:ahLst/>
              <a:cxnLst>
                <a:cxn ang="0">
                  <a:pos x="12" y="0"/>
                </a:cxn>
                <a:cxn ang="0">
                  <a:pos x="9" y="65"/>
                </a:cxn>
                <a:cxn ang="0">
                  <a:pos x="0" y="99"/>
                </a:cxn>
                <a:cxn ang="0">
                  <a:pos x="18" y="91"/>
                </a:cxn>
                <a:cxn ang="0">
                  <a:pos x="21" y="58"/>
                </a:cxn>
                <a:cxn ang="0">
                  <a:pos x="12" y="0"/>
                </a:cxn>
              </a:cxnLst>
              <a:rect l="0" t="0" r="r" b="b"/>
              <a:pathLst>
                <a:path w="21" h="99">
                  <a:moveTo>
                    <a:pt x="12" y="0"/>
                  </a:moveTo>
                  <a:lnTo>
                    <a:pt x="9" y="65"/>
                  </a:lnTo>
                  <a:lnTo>
                    <a:pt x="0" y="99"/>
                  </a:lnTo>
                  <a:lnTo>
                    <a:pt x="18" y="91"/>
                  </a:lnTo>
                  <a:lnTo>
                    <a:pt x="21" y="58"/>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403" y="3094"/>
              <a:ext cx="11" cy="49"/>
            </a:xfrm>
            <a:custGeom>
              <a:avLst/>
              <a:gdLst/>
              <a:ahLst/>
              <a:cxnLst>
                <a:cxn ang="0">
                  <a:pos x="13" y="0"/>
                </a:cxn>
                <a:cxn ang="0">
                  <a:pos x="10" y="65"/>
                </a:cxn>
                <a:cxn ang="0">
                  <a:pos x="0" y="98"/>
                </a:cxn>
                <a:cxn ang="0">
                  <a:pos x="19" y="91"/>
                </a:cxn>
                <a:cxn ang="0">
                  <a:pos x="22" y="58"/>
                </a:cxn>
                <a:cxn ang="0">
                  <a:pos x="13" y="0"/>
                </a:cxn>
              </a:cxnLst>
              <a:rect l="0" t="0" r="r" b="b"/>
              <a:pathLst>
                <a:path w="22" h="98">
                  <a:moveTo>
                    <a:pt x="13" y="0"/>
                  </a:moveTo>
                  <a:lnTo>
                    <a:pt x="10" y="65"/>
                  </a:lnTo>
                  <a:lnTo>
                    <a:pt x="0" y="98"/>
                  </a:lnTo>
                  <a:lnTo>
                    <a:pt x="19" y="91"/>
                  </a:lnTo>
                  <a:lnTo>
                    <a:pt x="22" y="58"/>
                  </a:lnTo>
                  <a:lnTo>
                    <a:pt x="13"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1419" y="3090"/>
              <a:ext cx="10" cy="49"/>
            </a:xfrm>
            <a:custGeom>
              <a:avLst/>
              <a:gdLst/>
              <a:ahLst/>
              <a:cxnLst>
                <a:cxn ang="0">
                  <a:pos x="12" y="0"/>
                </a:cxn>
                <a:cxn ang="0">
                  <a:pos x="9" y="65"/>
                </a:cxn>
                <a:cxn ang="0">
                  <a:pos x="0" y="98"/>
                </a:cxn>
                <a:cxn ang="0">
                  <a:pos x="18" y="90"/>
                </a:cxn>
                <a:cxn ang="0">
                  <a:pos x="21" y="55"/>
                </a:cxn>
                <a:cxn ang="0">
                  <a:pos x="12" y="0"/>
                </a:cxn>
              </a:cxnLst>
              <a:rect l="0" t="0" r="r" b="b"/>
              <a:pathLst>
                <a:path w="21" h="98">
                  <a:moveTo>
                    <a:pt x="12" y="0"/>
                  </a:moveTo>
                  <a:lnTo>
                    <a:pt x="9" y="65"/>
                  </a:lnTo>
                  <a:lnTo>
                    <a:pt x="0" y="98"/>
                  </a:lnTo>
                  <a:lnTo>
                    <a:pt x="18" y="90"/>
                  </a:lnTo>
                  <a:lnTo>
                    <a:pt x="21" y="55"/>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434" y="3086"/>
              <a:ext cx="11" cy="49"/>
            </a:xfrm>
            <a:custGeom>
              <a:avLst/>
              <a:gdLst/>
              <a:ahLst/>
              <a:cxnLst>
                <a:cxn ang="0">
                  <a:pos x="12" y="0"/>
                </a:cxn>
                <a:cxn ang="0">
                  <a:pos x="9" y="63"/>
                </a:cxn>
                <a:cxn ang="0">
                  <a:pos x="0" y="98"/>
                </a:cxn>
                <a:cxn ang="0">
                  <a:pos x="18" y="91"/>
                </a:cxn>
                <a:cxn ang="0">
                  <a:pos x="21" y="56"/>
                </a:cxn>
                <a:cxn ang="0">
                  <a:pos x="12" y="0"/>
                </a:cxn>
              </a:cxnLst>
              <a:rect l="0" t="0" r="r" b="b"/>
              <a:pathLst>
                <a:path w="21" h="98">
                  <a:moveTo>
                    <a:pt x="12" y="0"/>
                  </a:moveTo>
                  <a:lnTo>
                    <a:pt x="9" y="63"/>
                  </a:lnTo>
                  <a:lnTo>
                    <a:pt x="0" y="98"/>
                  </a:lnTo>
                  <a:lnTo>
                    <a:pt x="18" y="91"/>
                  </a:lnTo>
                  <a:lnTo>
                    <a:pt x="21" y="56"/>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1449" y="3048"/>
              <a:ext cx="12" cy="84"/>
            </a:xfrm>
            <a:custGeom>
              <a:avLst/>
              <a:gdLst/>
              <a:ahLst/>
              <a:cxnLst>
                <a:cxn ang="0">
                  <a:pos x="0" y="0"/>
                </a:cxn>
                <a:cxn ang="0">
                  <a:pos x="12" y="132"/>
                </a:cxn>
                <a:cxn ang="0">
                  <a:pos x="3" y="167"/>
                </a:cxn>
                <a:cxn ang="0">
                  <a:pos x="21" y="160"/>
                </a:cxn>
                <a:cxn ang="0">
                  <a:pos x="24" y="124"/>
                </a:cxn>
                <a:cxn ang="0">
                  <a:pos x="0" y="0"/>
                </a:cxn>
              </a:cxnLst>
              <a:rect l="0" t="0" r="r" b="b"/>
              <a:pathLst>
                <a:path w="24" h="167">
                  <a:moveTo>
                    <a:pt x="0" y="0"/>
                  </a:moveTo>
                  <a:lnTo>
                    <a:pt x="12" y="132"/>
                  </a:lnTo>
                  <a:lnTo>
                    <a:pt x="3" y="167"/>
                  </a:lnTo>
                  <a:lnTo>
                    <a:pt x="21" y="160"/>
                  </a:lnTo>
                  <a:lnTo>
                    <a:pt x="24" y="124"/>
                  </a:lnTo>
                  <a:lnTo>
                    <a:pt x="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1465" y="3078"/>
              <a:ext cx="11" cy="50"/>
            </a:xfrm>
            <a:custGeom>
              <a:avLst/>
              <a:gdLst/>
              <a:ahLst/>
              <a:cxnLst>
                <a:cxn ang="0">
                  <a:pos x="14" y="0"/>
                </a:cxn>
                <a:cxn ang="0">
                  <a:pos x="9" y="64"/>
                </a:cxn>
                <a:cxn ang="0">
                  <a:pos x="0" y="100"/>
                </a:cxn>
                <a:cxn ang="0">
                  <a:pos x="20" y="90"/>
                </a:cxn>
                <a:cxn ang="0">
                  <a:pos x="23" y="57"/>
                </a:cxn>
                <a:cxn ang="0">
                  <a:pos x="14" y="0"/>
                </a:cxn>
              </a:cxnLst>
              <a:rect l="0" t="0" r="r" b="b"/>
              <a:pathLst>
                <a:path w="23" h="100">
                  <a:moveTo>
                    <a:pt x="14" y="0"/>
                  </a:moveTo>
                  <a:lnTo>
                    <a:pt x="9" y="64"/>
                  </a:lnTo>
                  <a:lnTo>
                    <a:pt x="0" y="100"/>
                  </a:lnTo>
                  <a:lnTo>
                    <a:pt x="20" y="90"/>
                  </a:lnTo>
                  <a:lnTo>
                    <a:pt x="23" y="57"/>
                  </a:lnTo>
                  <a:lnTo>
                    <a:pt x="1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1481" y="3074"/>
              <a:ext cx="10" cy="49"/>
            </a:xfrm>
            <a:custGeom>
              <a:avLst/>
              <a:gdLst/>
              <a:ahLst/>
              <a:cxnLst>
                <a:cxn ang="0">
                  <a:pos x="12" y="0"/>
                </a:cxn>
                <a:cxn ang="0">
                  <a:pos x="9" y="65"/>
                </a:cxn>
                <a:cxn ang="0">
                  <a:pos x="0" y="98"/>
                </a:cxn>
                <a:cxn ang="0">
                  <a:pos x="18" y="91"/>
                </a:cxn>
                <a:cxn ang="0">
                  <a:pos x="21" y="58"/>
                </a:cxn>
                <a:cxn ang="0">
                  <a:pos x="12" y="0"/>
                </a:cxn>
              </a:cxnLst>
              <a:rect l="0" t="0" r="r" b="b"/>
              <a:pathLst>
                <a:path w="21" h="98">
                  <a:moveTo>
                    <a:pt x="12" y="0"/>
                  </a:moveTo>
                  <a:lnTo>
                    <a:pt x="9" y="65"/>
                  </a:lnTo>
                  <a:lnTo>
                    <a:pt x="0" y="98"/>
                  </a:lnTo>
                  <a:lnTo>
                    <a:pt x="18" y="91"/>
                  </a:lnTo>
                  <a:lnTo>
                    <a:pt x="21" y="58"/>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1497" y="3070"/>
              <a:ext cx="10" cy="49"/>
            </a:xfrm>
            <a:custGeom>
              <a:avLst/>
              <a:gdLst/>
              <a:ahLst/>
              <a:cxnLst>
                <a:cxn ang="0">
                  <a:pos x="12" y="0"/>
                </a:cxn>
                <a:cxn ang="0">
                  <a:pos x="9" y="65"/>
                </a:cxn>
                <a:cxn ang="0">
                  <a:pos x="0" y="98"/>
                </a:cxn>
                <a:cxn ang="0">
                  <a:pos x="18" y="91"/>
                </a:cxn>
                <a:cxn ang="0">
                  <a:pos x="21" y="57"/>
                </a:cxn>
                <a:cxn ang="0">
                  <a:pos x="12" y="0"/>
                </a:cxn>
              </a:cxnLst>
              <a:rect l="0" t="0" r="r" b="b"/>
              <a:pathLst>
                <a:path w="21" h="98">
                  <a:moveTo>
                    <a:pt x="12" y="0"/>
                  </a:moveTo>
                  <a:lnTo>
                    <a:pt x="9" y="65"/>
                  </a:lnTo>
                  <a:lnTo>
                    <a:pt x="0" y="98"/>
                  </a:lnTo>
                  <a:lnTo>
                    <a:pt x="18" y="91"/>
                  </a:lnTo>
                  <a:lnTo>
                    <a:pt x="21" y="57"/>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1512" y="3067"/>
              <a:ext cx="11" cy="49"/>
            </a:xfrm>
            <a:custGeom>
              <a:avLst/>
              <a:gdLst/>
              <a:ahLst/>
              <a:cxnLst>
                <a:cxn ang="0">
                  <a:pos x="12" y="0"/>
                </a:cxn>
                <a:cxn ang="0">
                  <a:pos x="9" y="65"/>
                </a:cxn>
                <a:cxn ang="0">
                  <a:pos x="0" y="99"/>
                </a:cxn>
                <a:cxn ang="0">
                  <a:pos x="18" y="91"/>
                </a:cxn>
                <a:cxn ang="0">
                  <a:pos x="21" y="58"/>
                </a:cxn>
                <a:cxn ang="0">
                  <a:pos x="12" y="0"/>
                </a:cxn>
              </a:cxnLst>
              <a:rect l="0" t="0" r="r" b="b"/>
              <a:pathLst>
                <a:path w="21" h="99">
                  <a:moveTo>
                    <a:pt x="12" y="0"/>
                  </a:moveTo>
                  <a:lnTo>
                    <a:pt x="9" y="65"/>
                  </a:lnTo>
                  <a:lnTo>
                    <a:pt x="0" y="99"/>
                  </a:lnTo>
                  <a:lnTo>
                    <a:pt x="18" y="91"/>
                  </a:lnTo>
                  <a:lnTo>
                    <a:pt x="21" y="58"/>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1527" y="3035"/>
              <a:ext cx="12" cy="77"/>
            </a:xfrm>
            <a:custGeom>
              <a:avLst/>
              <a:gdLst/>
              <a:ahLst/>
              <a:cxnLst>
                <a:cxn ang="0">
                  <a:pos x="7" y="0"/>
                </a:cxn>
                <a:cxn ang="0">
                  <a:pos x="9" y="121"/>
                </a:cxn>
                <a:cxn ang="0">
                  <a:pos x="0" y="154"/>
                </a:cxn>
                <a:cxn ang="0">
                  <a:pos x="19" y="147"/>
                </a:cxn>
                <a:cxn ang="0">
                  <a:pos x="22" y="113"/>
                </a:cxn>
                <a:cxn ang="0">
                  <a:pos x="7" y="0"/>
                </a:cxn>
              </a:cxnLst>
              <a:rect l="0" t="0" r="r" b="b"/>
              <a:pathLst>
                <a:path w="22" h="154">
                  <a:moveTo>
                    <a:pt x="7" y="0"/>
                  </a:moveTo>
                  <a:lnTo>
                    <a:pt x="9" y="121"/>
                  </a:lnTo>
                  <a:lnTo>
                    <a:pt x="0" y="154"/>
                  </a:lnTo>
                  <a:lnTo>
                    <a:pt x="19" y="147"/>
                  </a:lnTo>
                  <a:lnTo>
                    <a:pt x="22" y="113"/>
                  </a:lnTo>
                  <a:lnTo>
                    <a:pt x="7"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1543" y="3059"/>
              <a:ext cx="11" cy="49"/>
            </a:xfrm>
            <a:custGeom>
              <a:avLst/>
              <a:gdLst/>
              <a:ahLst/>
              <a:cxnLst>
                <a:cxn ang="0">
                  <a:pos x="12" y="0"/>
                </a:cxn>
                <a:cxn ang="0">
                  <a:pos x="9" y="63"/>
                </a:cxn>
                <a:cxn ang="0">
                  <a:pos x="0" y="98"/>
                </a:cxn>
                <a:cxn ang="0">
                  <a:pos x="18" y="90"/>
                </a:cxn>
                <a:cxn ang="0">
                  <a:pos x="21" y="55"/>
                </a:cxn>
                <a:cxn ang="0">
                  <a:pos x="12" y="0"/>
                </a:cxn>
              </a:cxnLst>
              <a:rect l="0" t="0" r="r" b="b"/>
              <a:pathLst>
                <a:path w="21" h="98">
                  <a:moveTo>
                    <a:pt x="12" y="0"/>
                  </a:moveTo>
                  <a:lnTo>
                    <a:pt x="9" y="63"/>
                  </a:lnTo>
                  <a:lnTo>
                    <a:pt x="0" y="98"/>
                  </a:lnTo>
                  <a:lnTo>
                    <a:pt x="18" y="90"/>
                  </a:lnTo>
                  <a:lnTo>
                    <a:pt x="21" y="55"/>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1559" y="3056"/>
              <a:ext cx="10" cy="49"/>
            </a:xfrm>
            <a:custGeom>
              <a:avLst/>
              <a:gdLst/>
              <a:ahLst/>
              <a:cxnLst>
                <a:cxn ang="0">
                  <a:pos x="10" y="0"/>
                </a:cxn>
                <a:cxn ang="0">
                  <a:pos x="7" y="63"/>
                </a:cxn>
                <a:cxn ang="0">
                  <a:pos x="0" y="98"/>
                </a:cxn>
                <a:cxn ang="0">
                  <a:pos x="16" y="91"/>
                </a:cxn>
                <a:cxn ang="0">
                  <a:pos x="19" y="56"/>
                </a:cxn>
                <a:cxn ang="0">
                  <a:pos x="10" y="0"/>
                </a:cxn>
              </a:cxnLst>
              <a:rect l="0" t="0" r="r" b="b"/>
              <a:pathLst>
                <a:path w="19" h="98">
                  <a:moveTo>
                    <a:pt x="10" y="0"/>
                  </a:moveTo>
                  <a:lnTo>
                    <a:pt x="7" y="63"/>
                  </a:lnTo>
                  <a:lnTo>
                    <a:pt x="0" y="98"/>
                  </a:lnTo>
                  <a:lnTo>
                    <a:pt x="16" y="91"/>
                  </a:lnTo>
                  <a:lnTo>
                    <a:pt x="19" y="56"/>
                  </a:lnTo>
                  <a:lnTo>
                    <a:pt x="1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1573" y="3052"/>
              <a:ext cx="11" cy="49"/>
            </a:xfrm>
            <a:custGeom>
              <a:avLst/>
              <a:gdLst/>
              <a:ahLst/>
              <a:cxnLst>
                <a:cxn ang="0">
                  <a:pos x="14" y="0"/>
                </a:cxn>
                <a:cxn ang="0">
                  <a:pos x="11" y="63"/>
                </a:cxn>
                <a:cxn ang="0">
                  <a:pos x="0" y="98"/>
                </a:cxn>
                <a:cxn ang="0">
                  <a:pos x="20" y="90"/>
                </a:cxn>
                <a:cxn ang="0">
                  <a:pos x="23" y="55"/>
                </a:cxn>
                <a:cxn ang="0">
                  <a:pos x="14" y="0"/>
                </a:cxn>
              </a:cxnLst>
              <a:rect l="0" t="0" r="r" b="b"/>
              <a:pathLst>
                <a:path w="23" h="98">
                  <a:moveTo>
                    <a:pt x="14" y="0"/>
                  </a:moveTo>
                  <a:lnTo>
                    <a:pt x="11" y="63"/>
                  </a:lnTo>
                  <a:lnTo>
                    <a:pt x="0" y="98"/>
                  </a:lnTo>
                  <a:lnTo>
                    <a:pt x="20" y="90"/>
                  </a:lnTo>
                  <a:lnTo>
                    <a:pt x="23" y="55"/>
                  </a:lnTo>
                  <a:lnTo>
                    <a:pt x="1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1589" y="3047"/>
              <a:ext cx="10" cy="49"/>
            </a:xfrm>
            <a:custGeom>
              <a:avLst/>
              <a:gdLst/>
              <a:ahLst/>
              <a:cxnLst>
                <a:cxn ang="0">
                  <a:pos x="12" y="0"/>
                </a:cxn>
                <a:cxn ang="0">
                  <a:pos x="9" y="65"/>
                </a:cxn>
                <a:cxn ang="0">
                  <a:pos x="0" y="99"/>
                </a:cxn>
                <a:cxn ang="0">
                  <a:pos x="18" y="91"/>
                </a:cxn>
                <a:cxn ang="0">
                  <a:pos x="21" y="58"/>
                </a:cxn>
                <a:cxn ang="0">
                  <a:pos x="12" y="0"/>
                </a:cxn>
              </a:cxnLst>
              <a:rect l="0" t="0" r="r" b="b"/>
              <a:pathLst>
                <a:path w="21" h="99">
                  <a:moveTo>
                    <a:pt x="12" y="0"/>
                  </a:moveTo>
                  <a:lnTo>
                    <a:pt x="9" y="65"/>
                  </a:lnTo>
                  <a:lnTo>
                    <a:pt x="0" y="99"/>
                  </a:lnTo>
                  <a:lnTo>
                    <a:pt x="18" y="91"/>
                  </a:lnTo>
                  <a:lnTo>
                    <a:pt x="21" y="58"/>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1605" y="3016"/>
              <a:ext cx="10" cy="77"/>
            </a:xfrm>
            <a:custGeom>
              <a:avLst/>
              <a:gdLst/>
              <a:ahLst/>
              <a:cxnLst>
                <a:cxn ang="0">
                  <a:pos x="8" y="0"/>
                </a:cxn>
                <a:cxn ang="0">
                  <a:pos x="9" y="121"/>
                </a:cxn>
                <a:cxn ang="0">
                  <a:pos x="0" y="154"/>
                </a:cxn>
                <a:cxn ang="0">
                  <a:pos x="18" y="147"/>
                </a:cxn>
                <a:cxn ang="0">
                  <a:pos x="21" y="113"/>
                </a:cxn>
                <a:cxn ang="0">
                  <a:pos x="8" y="0"/>
                </a:cxn>
              </a:cxnLst>
              <a:rect l="0" t="0" r="r" b="b"/>
              <a:pathLst>
                <a:path w="21" h="154">
                  <a:moveTo>
                    <a:pt x="8" y="0"/>
                  </a:moveTo>
                  <a:lnTo>
                    <a:pt x="9" y="121"/>
                  </a:lnTo>
                  <a:lnTo>
                    <a:pt x="0" y="154"/>
                  </a:lnTo>
                  <a:lnTo>
                    <a:pt x="18" y="147"/>
                  </a:lnTo>
                  <a:lnTo>
                    <a:pt x="21" y="113"/>
                  </a:lnTo>
                  <a:lnTo>
                    <a:pt x="8"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1620" y="3040"/>
              <a:ext cx="11" cy="49"/>
            </a:xfrm>
            <a:custGeom>
              <a:avLst/>
              <a:gdLst/>
              <a:ahLst/>
              <a:cxnLst>
                <a:cxn ang="0">
                  <a:pos x="12" y="0"/>
                </a:cxn>
                <a:cxn ang="0">
                  <a:pos x="9" y="64"/>
                </a:cxn>
                <a:cxn ang="0">
                  <a:pos x="0" y="98"/>
                </a:cxn>
                <a:cxn ang="0">
                  <a:pos x="18" y="90"/>
                </a:cxn>
                <a:cxn ang="0">
                  <a:pos x="21" y="57"/>
                </a:cxn>
                <a:cxn ang="0">
                  <a:pos x="12" y="0"/>
                </a:cxn>
              </a:cxnLst>
              <a:rect l="0" t="0" r="r" b="b"/>
              <a:pathLst>
                <a:path w="21" h="98">
                  <a:moveTo>
                    <a:pt x="12" y="0"/>
                  </a:moveTo>
                  <a:lnTo>
                    <a:pt x="9" y="64"/>
                  </a:lnTo>
                  <a:lnTo>
                    <a:pt x="0" y="98"/>
                  </a:lnTo>
                  <a:lnTo>
                    <a:pt x="18" y="90"/>
                  </a:lnTo>
                  <a:lnTo>
                    <a:pt x="21" y="57"/>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1635" y="3036"/>
              <a:ext cx="12" cy="49"/>
            </a:xfrm>
            <a:custGeom>
              <a:avLst/>
              <a:gdLst/>
              <a:ahLst/>
              <a:cxnLst>
                <a:cxn ang="0">
                  <a:pos x="13" y="0"/>
                </a:cxn>
                <a:cxn ang="0">
                  <a:pos x="10" y="65"/>
                </a:cxn>
                <a:cxn ang="0">
                  <a:pos x="0" y="98"/>
                </a:cxn>
                <a:cxn ang="0">
                  <a:pos x="19" y="91"/>
                </a:cxn>
                <a:cxn ang="0">
                  <a:pos x="22" y="58"/>
                </a:cxn>
                <a:cxn ang="0">
                  <a:pos x="13" y="0"/>
                </a:cxn>
              </a:cxnLst>
              <a:rect l="0" t="0" r="r" b="b"/>
              <a:pathLst>
                <a:path w="22" h="98">
                  <a:moveTo>
                    <a:pt x="13" y="0"/>
                  </a:moveTo>
                  <a:lnTo>
                    <a:pt x="10" y="65"/>
                  </a:lnTo>
                  <a:lnTo>
                    <a:pt x="0" y="98"/>
                  </a:lnTo>
                  <a:lnTo>
                    <a:pt x="19" y="91"/>
                  </a:lnTo>
                  <a:lnTo>
                    <a:pt x="22" y="58"/>
                  </a:lnTo>
                  <a:lnTo>
                    <a:pt x="13"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1651" y="3032"/>
              <a:ext cx="11" cy="49"/>
            </a:xfrm>
            <a:custGeom>
              <a:avLst/>
              <a:gdLst/>
              <a:ahLst/>
              <a:cxnLst>
                <a:cxn ang="0">
                  <a:pos x="12" y="0"/>
                </a:cxn>
                <a:cxn ang="0">
                  <a:pos x="9" y="65"/>
                </a:cxn>
                <a:cxn ang="0">
                  <a:pos x="0" y="98"/>
                </a:cxn>
                <a:cxn ang="0">
                  <a:pos x="18" y="91"/>
                </a:cxn>
                <a:cxn ang="0">
                  <a:pos x="21" y="55"/>
                </a:cxn>
                <a:cxn ang="0">
                  <a:pos x="12" y="0"/>
                </a:cxn>
              </a:cxnLst>
              <a:rect l="0" t="0" r="r" b="b"/>
              <a:pathLst>
                <a:path w="21" h="98">
                  <a:moveTo>
                    <a:pt x="12" y="0"/>
                  </a:moveTo>
                  <a:lnTo>
                    <a:pt x="9" y="65"/>
                  </a:lnTo>
                  <a:lnTo>
                    <a:pt x="0" y="98"/>
                  </a:lnTo>
                  <a:lnTo>
                    <a:pt x="18" y="91"/>
                  </a:lnTo>
                  <a:lnTo>
                    <a:pt x="21" y="55"/>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1667" y="3029"/>
              <a:ext cx="10" cy="49"/>
            </a:xfrm>
            <a:custGeom>
              <a:avLst/>
              <a:gdLst/>
              <a:ahLst/>
              <a:cxnLst>
                <a:cxn ang="0">
                  <a:pos x="12" y="0"/>
                </a:cxn>
                <a:cxn ang="0">
                  <a:pos x="9" y="63"/>
                </a:cxn>
                <a:cxn ang="0">
                  <a:pos x="0" y="99"/>
                </a:cxn>
                <a:cxn ang="0">
                  <a:pos x="18" y="91"/>
                </a:cxn>
                <a:cxn ang="0">
                  <a:pos x="21" y="56"/>
                </a:cxn>
                <a:cxn ang="0">
                  <a:pos x="12" y="0"/>
                </a:cxn>
              </a:cxnLst>
              <a:rect l="0" t="0" r="r" b="b"/>
              <a:pathLst>
                <a:path w="21" h="99">
                  <a:moveTo>
                    <a:pt x="12" y="0"/>
                  </a:moveTo>
                  <a:lnTo>
                    <a:pt x="9" y="63"/>
                  </a:lnTo>
                  <a:lnTo>
                    <a:pt x="0" y="99"/>
                  </a:lnTo>
                  <a:lnTo>
                    <a:pt x="18" y="91"/>
                  </a:lnTo>
                  <a:lnTo>
                    <a:pt x="21" y="56"/>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1683" y="3025"/>
              <a:ext cx="10" cy="49"/>
            </a:xfrm>
            <a:custGeom>
              <a:avLst/>
              <a:gdLst/>
              <a:ahLst/>
              <a:cxnLst>
                <a:cxn ang="0">
                  <a:pos x="12" y="0"/>
                </a:cxn>
                <a:cxn ang="0">
                  <a:pos x="9" y="63"/>
                </a:cxn>
                <a:cxn ang="0">
                  <a:pos x="0" y="98"/>
                </a:cxn>
                <a:cxn ang="0">
                  <a:pos x="18" y="91"/>
                </a:cxn>
                <a:cxn ang="0">
                  <a:pos x="21" y="56"/>
                </a:cxn>
                <a:cxn ang="0">
                  <a:pos x="12" y="0"/>
                </a:cxn>
              </a:cxnLst>
              <a:rect l="0" t="0" r="r" b="b"/>
              <a:pathLst>
                <a:path w="21" h="98">
                  <a:moveTo>
                    <a:pt x="12" y="0"/>
                  </a:moveTo>
                  <a:lnTo>
                    <a:pt x="9" y="63"/>
                  </a:lnTo>
                  <a:lnTo>
                    <a:pt x="0" y="98"/>
                  </a:lnTo>
                  <a:lnTo>
                    <a:pt x="18" y="91"/>
                  </a:lnTo>
                  <a:lnTo>
                    <a:pt x="21" y="56"/>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1698" y="2990"/>
              <a:ext cx="11" cy="80"/>
            </a:xfrm>
            <a:custGeom>
              <a:avLst/>
              <a:gdLst/>
              <a:ahLst/>
              <a:cxnLst>
                <a:cxn ang="0">
                  <a:pos x="9" y="0"/>
                </a:cxn>
                <a:cxn ang="0">
                  <a:pos x="9" y="126"/>
                </a:cxn>
                <a:cxn ang="0">
                  <a:pos x="0" y="161"/>
                </a:cxn>
                <a:cxn ang="0">
                  <a:pos x="20" y="151"/>
                </a:cxn>
                <a:cxn ang="0">
                  <a:pos x="23" y="118"/>
                </a:cxn>
                <a:cxn ang="0">
                  <a:pos x="9" y="0"/>
                </a:cxn>
              </a:cxnLst>
              <a:rect l="0" t="0" r="r" b="b"/>
              <a:pathLst>
                <a:path w="23" h="161">
                  <a:moveTo>
                    <a:pt x="9" y="0"/>
                  </a:moveTo>
                  <a:lnTo>
                    <a:pt x="9" y="126"/>
                  </a:lnTo>
                  <a:lnTo>
                    <a:pt x="0" y="161"/>
                  </a:lnTo>
                  <a:lnTo>
                    <a:pt x="20" y="151"/>
                  </a:lnTo>
                  <a:lnTo>
                    <a:pt x="23" y="118"/>
                  </a:lnTo>
                  <a:lnTo>
                    <a:pt x="9"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1713" y="3017"/>
              <a:ext cx="11" cy="49"/>
            </a:xfrm>
            <a:custGeom>
              <a:avLst/>
              <a:gdLst/>
              <a:ahLst/>
              <a:cxnLst>
                <a:cxn ang="0">
                  <a:pos x="12" y="0"/>
                </a:cxn>
                <a:cxn ang="0">
                  <a:pos x="9" y="65"/>
                </a:cxn>
                <a:cxn ang="0">
                  <a:pos x="0" y="98"/>
                </a:cxn>
                <a:cxn ang="0">
                  <a:pos x="18" y="91"/>
                </a:cxn>
                <a:cxn ang="0">
                  <a:pos x="21" y="58"/>
                </a:cxn>
                <a:cxn ang="0">
                  <a:pos x="12" y="0"/>
                </a:cxn>
              </a:cxnLst>
              <a:rect l="0" t="0" r="r" b="b"/>
              <a:pathLst>
                <a:path w="21" h="98">
                  <a:moveTo>
                    <a:pt x="12" y="0"/>
                  </a:moveTo>
                  <a:lnTo>
                    <a:pt x="9" y="65"/>
                  </a:lnTo>
                  <a:lnTo>
                    <a:pt x="0" y="98"/>
                  </a:lnTo>
                  <a:lnTo>
                    <a:pt x="18" y="91"/>
                  </a:lnTo>
                  <a:lnTo>
                    <a:pt x="21" y="58"/>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1729" y="3013"/>
              <a:ext cx="11" cy="49"/>
            </a:xfrm>
            <a:custGeom>
              <a:avLst/>
              <a:gdLst/>
              <a:ahLst/>
              <a:cxnLst>
                <a:cxn ang="0">
                  <a:pos x="12" y="0"/>
                </a:cxn>
                <a:cxn ang="0">
                  <a:pos x="9" y="65"/>
                </a:cxn>
                <a:cxn ang="0">
                  <a:pos x="0" y="98"/>
                </a:cxn>
                <a:cxn ang="0">
                  <a:pos x="18" y="91"/>
                </a:cxn>
                <a:cxn ang="0">
                  <a:pos x="21" y="57"/>
                </a:cxn>
                <a:cxn ang="0">
                  <a:pos x="12" y="0"/>
                </a:cxn>
              </a:cxnLst>
              <a:rect l="0" t="0" r="r" b="b"/>
              <a:pathLst>
                <a:path w="21" h="98">
                  <a:moveTo>
                    <a:pt x="12" y="0"/>
                  </a:moveTo>
                  <a:lnTo>
                    <a:pt x="9" y="65"/>
                  </a:lnTo>
                  <a:lnTo>
                    <a:pt x="0" y="98"/>
                  </a:lnTo>
                  <a:lnTo>
                    <a:pt x="18" y="91"/>
                  </a:lnTo>
                  <a:lnTo>
                    <a:pt x="21" y="57"/>
                  </a:lnTo>
                  <a:lnTo>
                    <a:pt x="12"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1744" y="3009"/>
              <a:ext cx="11" cy="49"/>
            </a:xfrm>
            <a:custGeom>
              <a:avLst/>
              <a:gdLst/>
              <a:ahLst/>
              <a:cxnLst>
                <a:cxn ang="0">
                  <a:pos x="14" y="0"/>
                </a:cxn>
                <a:cxn ang="0">
                  <a:pos x="11" y="65"/>
                </a:cxn>
                <a:cxn ang="0">
                  <a:pos x="0" y="99"/>
                </a:cxn>
                <a:cxn ang="0">
                  <a:pos x="20" y="91"/>
                </a:cxn>
                <a:cxn ang="0">
                  <a:pos x="23" y="58"/>
                </a:cxn>
                <a:cxn ang="0">
                  <a:pos x="14" y="0"/>
                </a:cxn>
              </a:cxnLst>
              <a:rect l="0" t="0" r="r" b="b"/>
              <a:pathLst>
                <a:path w="23" h="99">
                  <a:moveTo>
                    <a:pt x="14" y="0"/>
                  </a:moveTo>
                  <a:lnTo>
                    <a:pt x="11" y="65"/>
                  </a:lnTo>
                  <a:lnTo>
                    <a:pt x="0" y="99"/>
                  </a:lnTo>
                  <a:lnTo>
                    <a:pt x="20" y="91"/>
                  </a:lnTo>
                  <a:lnTo>
                    <a:pt x="23" y="58"/>
                  </a:lnTo>
                  <a:lnTo>
                    <a:pt x="1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1760" y="2981"/>
              <a:ext cx="10" cy="74"/>
            </a:xfrm>
            <a:custGeom>
              <a:avLst/>
              <a:gdLst/>
              <a:ahLst/>
              <a:cxnLst>
                <a:cxn ang="0">
                  <a:pos x="6" y="0"/>
                </a:cxn>
                <a:cxn ang="0">
                  <a:pos x="9" y="115"/>
                </a:cxn>
                <a:cxn ang="0">
                  <a:pos x="0" y="148"/>
                </a:cxn>
                <a:cxn ang="0">
                  <a:pos x="18" y="141"/>
                </a:cxn>
                <a:cxn ang="0">
                  <a:pos x="21" y="107"/>
                </a:cxn>
                <a:cxn ang="0">
                  <a:pos x="6" y="0"/>
                </a:cxn>
              </a:cxnLst>
              <a:rect l="0" t="0" r="r" b="b"/>
              <a:pathLst>
                <a:path w="21" h="148">
                  <a:moveTo>
                    <a:pt x="6" y="0"/>
                  </a:moveTo>
                  <a:lnTo>
                    <a:pt x="9" y="115"/>
                  </a:lnTo>
                  <a:lnTo>
                    <a:pt x="0" y="148"/>
                  </a:lnTo>
                  <a:lnTo>
                    <a:pt x="18" y="141"/>
                  </a:lnTo>
                  <a:lnTo>
                    <a:pt x="21" y="107"/>
                  </a:lnTo>
                  <a:lnTo>
                    <a:pt x="6"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1241" y="2740"/>
              <a:ext cx="88" cy="30"/>
            </a:xfrm>
            <a:custGeom>
              <a:avLst/>
              <a:gdLst/>
              <a:ahLst/>
              <a:cxnLst>
                <a:cxn ang="0">
                  <a:pos x="147" y="34"/>
                </a:cxn>
                <a:cxn ang="0">
                  <a:pos x="136" y="34"/>
                </a:cxn>
                <a:cxn ang="0">
                  <a:pos x="126" y="34"/>
                </a:cxn>
                <a:cxn ang="0">
                  <a:pos x="114" y="32"/>
                </a:cxn>
                <a:cxn ang="0">
                  <a:pos x="102" y="30"/>
                </a:cxn>
                <a:cxn ang="0">
                  <a:pos x="91" y="28"/>
                </a:cxn>
                <a:cxn ang="0">
                  <a:pos x="81" y="24"/>
                </a:cxn>
                <a:cxn ang="0">
                  <a:pos x="75" y="24"/>
                </a:cxn>
                <a:cxn ang="0">
                  <a:pos x="70" y="22"/>
                </a:cxn>
                <a:cxn ang="0">
                  <a:pos x="67" y="21"/>
                </a:cxn>
                <a:cxn ang="0">
                  <a:pos x="61" y="19"/>
                </a:cxn>
                <a:cxn ang="0">
                  <a:pos x="52" y="17"/>
                </a:cxn>
                <a:cxn ang="0">
                  <a:pos x="42" y="13"/>
                </a:cxn>
                <a:cxn ang="0">
                  <a:pos x="31" y="10"/>
                </a:cxn>
                <a:cxn ang="0">
                  <a:pos x="19" y="6"/>
                </a:cxn>
                <a:cxn ang="0">
                  <a:pos x="9" y="4"/>
                </a:cxn>
                <a:cxn ang="0">
                  <a:pos x="0" y="0"/>
                </a:cxn>
                <a:cxn ang="0">
                  <a:pos x="0" y="32"/>
                </a:cxn>
                <a:cxn ang="0">
                  <a:pos x="12" y="34"/>
                </a:cxn>
                <a:cxn ang="0">
                  <a:pos x="21" y="35"/>
                </a:cxn>
                <a:cxn ang="0">
                  <a:pos x="28" y="39"/>
                </a:cxn>
                <a:cxn ang="0">
                  <a:pos x="36" y="41"/>
                </a:cxn>
                <a:cxn ang="0">
                  <a:pos x="40" y="43"/>
                </a:cxn>
                <a:cxn ang="0">
                  <a:pos x="43" y="43"/>
                </a:cxn>
                <a:cxn ang="0">
                  <a:pos x="46" y="45"/>
                </a:cxn>
                <a:cxn ang="0">
                  <a:pos x="46" y="45"/>
                </a:cxn>
                <a:cxn ang="0">
                  <a:pos x="75" y="48"/>
                </a:cxn>
                <a:cxn ang="0">
                  <a:pos x="75" y="48"/>
                </a:cxn>
                <a:cxn ang="0">
                  <a:pos x="76" y="50"/>
                </a:cxn>
                <a:cxn ang="0">
                  <a:pos x="79" y="50"/>
                </a:cxn>
                <a:cxn ang="0">
                  <a:pos x="82" y="52"/>
                </a:cxn>
                <a:cxn ang="0">
                  <a:pos x="88" y="54"/>
                </a:cxn>
                <a:cxn ang="0">
                  <a:pos x="96" y="56"/>
                </a:cxn>
                <a:cxn ang="0">
                  <a:pos x="106" y="58"/>
                </a:cxn>
                <a:cxn ang="0">
                  <a:pos x="120" y="60"/>
                </a:cxn>
                <a:cxn ang="0">
                  <a:pos x="133" y="61"/>
                </a:cxn>
                <a:cxn ang="0">
                  <a:pos x="145" y="61"/>
                </a:cxn>
                <a:cxn ang="0">
                  <a:pos x="154" y="61"/>
                </a:cxn>
                <a:cxn ang="0">
                  <a:pos x="162" y="61"/>
                </a:cxn>
                <a:cxn ang="0">
                  <a:pos x="166" y="60"/>
                </a:cxn>
                <a:cxn ang="0">
                  <a:pos x="169" y="60"/>
                </a:cxn>
                <a:cxn ang="0">
                  <a:pos x="172" y="58"/>
                </a:cxn>
                <a:cxn ang="0">
                  <a:pos x="172" y="58"/>
                </a:cxn>
                <a:cxn ang="0">
                  <a:pos x="175" y="6"/>
                </a:cxn>
                <a:cxn ang="0">
                  <a:pos x="174" y="10"/>
                </a:cxn>
                <a:cxn ang="0">
                  <a:pos x="171" y="19"/>
                </a:cxn>
                <a:cxn ang="0">
                  <a:pos x="162" y="28"/>
                </a:cxn>
                <a:cxn ang="0">
                  <a:pos x="147" y="34"/>
                </a:cxn>
              </a:cxnLst>
              <a:rect l="0" t="0" r="r" b="b"/>
              <a:pathLst>
                <a:path w="175" h="61">
                  <a:moveTo>
                    <a:pt x="147" y="34"/>
                  </a:moveTo>
                  <a:lnTo>
                    <a:pt x="136" y="34"/>
                  </a:lnTo>
                  <a:lnTo>
                    <a:pt x="126" y="34"/>
                  </a:lnTo>
                  <a:lnTo>
                    <a:pt x="114" y="32"/>
                  </a:lnTo>
                  <a:lnTo>
                    <a:pt x="102" y="30"/>
                  </a:lnTo>
                  <a:lnTo>
                    <a:pt x="91" y="28"/>
                  </a:lnTo>
                  <a:lnTo>
                    <a:pt x="81" y="24"/>
                  </a:lnTo>
                  <a:lnTo>
                    <a:pt x="75" y="24"/>
                  </a:lnTo>
                  <a:lnTo>
                    <a:pt x="70" y="22"/>
                  </a:lnTo>
                  <a:lnTo>
                    <a:pt x="67" y="21"/>
                  </a:lnTo>
                  <a:lnTo>
                    <a:pt x="61" y="19"/>
                  </a:lnTo>
                  <a:lnTo>
                    <a:pt x="52" y="17"/>
                  </a:lnTo>
                  <a:lnTo>
                    <a:pt x="42" y="13"/>
                  </a:lnTo>
                  <a:lnTo>
                    <a:pt x="31" y="10"/>
                  </a:lnTo>
                  <a:lnTo>
                    <a:pt x="19" y="6"/>
                  </a:lnTo>
                  <a:lnTo>
                    <a:pt x="9" y="4"/>
                  </a:lnTo>
                  <a:lnTo>
                    <a:pt x="0" y="0"/>
                  </a:lnTo>
                  <a:lnTo>
                    <a:pt x="0" y="32"/>
                  </a:lnTo>
                  <a:lnTo>
                    <a:pt x="12" y="34"/>
                  </a:lnTo>
                  <a:lnTo>
                    <a:pt x="21" y="35"/>
                  </a:lnTo>
                  <a:lnTo>
                    <a:pt x="28" y="39"/>
                  </a:lnTo>
                  <a:lnTo>
                    <a:pt x="36" y="41"/>
                  </a:lnTo>
                  <a:lnTo>
                    <a:pt x="40" y="43"/>
                  </a:lnTo>
                  <a:lnTo>
                    <a:pt x="43" y="43"/>
                  </a:lnTo>
                  <a:lnTo>
                    <a:pt x="46" y="45"/>
                  </a:lnTo>
                  <a:lnTo>
                    <a:pt x="46" y="45"/>
                  </a:lnTo>
                  <a:lnTo>
                    <a:pt x="75" y="48"/>
                  </a:lnTo>
                  <a:lnTo>
                    <a:pt x="75" y="48"/>
                  </a:lnTo>
                  <a:lnTo>
                    <a:pt x="76" y="50"/>
                  </a:lnTo>
                  <a:lnTo>
                    <a:pt x="79" y="50"/>
                  </a:lnTo>
                  <a:lnTo>
                    <a:pt x="82" y="52"/>
                  </a:lnTo>
                  <a:lnTo>
                    <a:pt x="88" y="54"/>
                  </a:lnTo>
                  <a:lnTo>
                    <a:pt x="96" y="56"/>
                  </a:lnTo>
                  <a:lnTo>
                    <a:pt x="106" y="58"/>
                  </a:lnTo>
                  <a:lnTo>
                    <a:pt x="120" y="60"/>
                  </a:lnTo>
                  <a:lnTo>
                    <a:pt x="133" y="61"/>
                  </a:lnTo>
                  <a:lnTo>
                    <a:pt x="145" y="61"/>
                  </a:lnTo>
                  <a:lnTo>
                    <a:pt x="154" y="61"/>
                  </a:lnTo>
                  <a:lnTo>
                    <a:pt x="162" y="61"/>
                  </a:lnTo>
                  <a:lnTo>
                    <a:pt x="166" y="60"/>
                  </a:lnTo>
                  <a:lnTo>
                    <a:pt x="169" y="60"/>
                  </a:lnTo>
                  <a:lnTo>
                    <a:pt x="172" y="58"/>
                  </a:lnTo>
                  <a:lnTo>
                    <a:pt x="172" y="58"/>
                  </a:lnTo>
                  <a:lnTo>
                    <a:pt x="175" y="6"/>
                  </a:lnTo>
                  <a:lnTo>
                    <a:pt x="174" y="10"/>
                  </a:lnTo>
                  <a:lnTo>
                    <a:pt x="171" y="19"/>
                  </a:lnTo>
                  <a:lnTo>
                    <a:pt x="162" y="28"/>
                  </a:lnTo>
                  <a:lnTo>
                    <a:pt x="147" y="3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1241" y="2375"/>
              <a:ext cx="119" cy="449"/>
            </a:xfrm>
            <a:custGeom>
              <a:avLst/>
              <a:gdLst/>
              <a:ahLst/>
              <a:cxnLst>
                <a:cxn ang="0">
                  <a:pos x="208" y="141"/>
                </a:cxn>
                <a:cxn ang="0">
                  <a:pos x="193" y="124"/>
                </a:cxn>
                <a:cxn ang="0">
                  <a:pos x="168" y="91"/>
                </a:cxn>
                <a:cxn ang="0">
                  <a:pos x="144" y="58"/>
                </a:cxn>
                <a:cxn ang="0">
                  <a:pos x="127" y="37"/>
                </a:cxn>
                <a:cxn ang="0">
                  <a:pos x="108" y="2"/>
                </a:cxn>
                <a:cxn ang="0">
                  <a:pos x="144" y="91"/>
                </a:cxn>
                <a:cxn ang="0">
                  <a:pos x="187" y="148"/>
                </a:cxn>
                <a:cxn ang="0">
                  <a:pos x="196" y="173"/>
                </a:cxn>
                <a:cxn ang="0">
                  <a:pos x="202" y="210"/>
                </a:cxn>
                <a:cxn ang="0">
                  <a:pos x="216" y="286"/>
                </a:cxn>
                <a:cxn ang="0">
                  <a:pos x="216" y="376"/>
                </a:cxn>
                <a:cxn ang="0">
                  <a:pos x="199" y="704"/>
                </a:cxn>
                <a:cxn ang="0">
                  <a:pos x="193" y="801"/>
                </a:cxn>
                <a:cxn ang="0">
                  <a:pos x="183" y="821"/>
                </a:cxn>
                <a:cxn ang="0">
                  <a:pos x="120" y="843"/>
                </a:cxn>
                <a:cxn ang="0">
                  <a:pos x="117" y="843"/>
                </a:cxn>
                <a:cxn ang="0">
                  <a:pos x="105" y="847"/>
                </a:cxn>
                <a:cxn ang="0">
                  <a:pos x="84" y="853"/>
                </a:cxn>
                <a:cxn ang="0">
                  <a:pos x="55" y="860"/>
                </a:cxn>
                <a:cxn ang="0">
                  <a:pos x="42" y="864"/>
                </a:cxn>
                <a:cxn ang="0">
                  <a:pos x="28" y="867"/>
                </a:cxn>
                <a:cxn ang="0">
                  <a:pos x="13" y="869"/>
                </a:cxn>
                <a:cxn ang="0">
                  <a:pos x="0" y="871"/>
                </a:cxn>
                <a:cxn ang="0">
                  <a:pos x="1" y="899"/>
                </a:cxn>
                <a:cxn ang="0">
                  <a:pos x="4" y="899"/>
                </a:cxn>
                <a:cxn ang="0">
                  <a:pos x="15" y="899"/>
                </a:cxn>
                <a:cxn ang="0">
                  <a:pos x="37" y="897"/>
                </a:cxn>
                <a:cxn ang="0">
                  <a:pos x="61" y="895"/>
                </a:cxn>
                <a:cxn ang="0">
                  <a:pos x="82" y="893"/>
                </a:cxn>
                <a:cxn ang="0">
                  <a:pos x="99" y="891"/>
                </a:cxn>
                <a:cxn ang="0">
                  <a:pos x="124" y="880"/>
                </a:cxn>
                <a:cxn ang="0">
                  <a:pos x="153" y="869"/>
                </a:cxn>
                <a:cxn ang="0">
                  <a:pos x="172" y="862"/>
                </a:cxn>
                <a:cxn ang="0">
                  <a:pos x="220" y="840"/>
                </a:cxn>
                <a:cxn ang="0">
                  <a:pos x="238" y="354"/>
                </a:cxn>
              </a:cxnLst>
              <a:rect l="0" t="0" r="r" b="b"/>
              <a:pathLst>
                <a:path w="238" h="899">
                  <a:moveTo>
                    <a:pt x="234" y="248"/>
                  </a:moveTo>
                  <a:lnTo>
                    <a:pt x="208" y="141"/>
                  </a:lnTo>
                  <a:lnTo>
                    <a:pt x="204" y="135"/>
                  </a:lnTo>
                  <a:lnTo>
                    <a:pt x="193" y="124"/>
                  </a:lnTo>
                  <a:lnTo>
                    <a:pt x="180" y="108"/>
                  </a:lnTo>
                  <a:lnTo>
                    <a:pt x="168" y="91"/>
                  </a:lnTo>
                  <a:lnTo>
                    <a:pt x="156" y="74"/>
                  </a:lnTo>
                  <a:lnTo>
                    <a:pt x="144" y="58"/>
                  </a:lnTo>
                  <a:lnTo>
                    <a:pt x="132" y="43"/>
                  </a:lnTo>
                  <a:lnTo>
                    <a:pt x="127" y="37"/>
                  </a:lnTo>
                  <a:lnTo>
                    <a:pt x="124" y="0"/>
                  </a:lnTo>
                  <a:lnTo>
                    <a:pt x="108" y="2"/>
                  </a:lnTo>
                  <a:lnTo>
                    <a:pt x="109" y="54"/>
                  </a:lnTo>
                  <a:lnTo>
                    <a:pt x="144" y="91"/>
                  </a:lnTo>
                  <a:lnTo>
                    <a:pt x="184" y="143"/>
                  </a:lnTo>
                  <a:lnTo>
                    <a:pt x="187" y="148"/>
                  </a:lnTo>
                  <a:lnTo>
                    <a:pt x="192" y="160"/>
                  </a:lnTo>
                  <a:lnTo>
                    <a:pt x="196" y="173"/>
                  </a:lnTo>
                  <a:lnTo>
                    <a:pt x="199" y="185"/>
                  </a:lnTo>
                  <a:lnTo>
                    <a:pt x="202" y="210"/>
                  </a:lnTo>
                  <a:lnTo>
                    <a:pt x="210" y="248"/>
                  </a:lnTo>
                  <a:lnTo>
                    <a:pt x="216" y="286"/>
                  </a:lnTo>
                  <a:lnTo>
                    <a:pt x="219" y="302"/>
                  </a:lnTo>
                  <a:lnTo>
                    <a:pt x="216" y="376"/>
                  </a:lnTo>
                  <a:lnTo>
                    <a:pt x="207" y="538"/>
                  </a:lnTo>
                  <a:lnTo>
                    <a:pt x="199" y="704"/>
                  </a:lnTo>
                  <a:lnTo>
                    <a:pt x="195" y="788"/>
                  </a:lnTo>
                  <a:lnTo>
                    <a:pt x="193" y="801"/>
                  </a:lnTo>
                  <a:lnTo>
                    <a:pt x="189" y="814"/>
                  </a:lnTo>
                  <a:lnTo>
                    <a:pt x="183" y="821"/>
                  </a:lnTo>
                  <a:lnTo>
                    <a:pt x="181" y="825"/>
                  </a:lnTo>
                  <a:lnTo>
                    <a:pt x="120" y="843"/>
                  </a:lnTo>
                  <a:lnTo>
                    <a:pt x="118" y="843"/>
                  </a:lnTo>
                  <a:lnTo>
                    <a:pt x="117" y="843"/>
                  </a:lnTo>
                  <a:lnTo>
                    <a:pt x="111" y="845"/>
                  </a:lnTo>
                  <a:lnTo>
                    <a:pt x="105" y="847"/>
                  </a:lnTo>
                  <a:lnTo>
                    <a:pt x="96" y="849"/>
                  </a:lnTo>
                  <a:lnTo>
                    <a:pt x="84" y="853"/>
                  </a:lnTo>
                  <a:lnTo>
                    <a:pt x="70" y="856"/>
                  </a:lnTo>
                  <a:lnTo>
                    <a:pt x="55" y="860"/>
                  </a:lnTo>
                  <a:lnTo>
                    <a:pt x="48" y="862"/>
                  </a:lnTo>
                  <a:lnTo>
                    <a:pt x="42" y="864"/>
                  </a:lnTo>
                  <a:lnTo>
                    <a:pt x="34" y="866"/>
                  </a:lnTo>
                  <a:lnTo>
                    <a:pt x="28" y="867"/>
                  </a:lnTo>
                  <a:lnTo>
                    <a:pt x="21" y="867"/>
                  </a:lnTo>
                  <a:lnTo>
                    <a:pt x="13" y="869"/>
                  </a:lnTo>
                  <a:lnTo>
                    <a:pt x="7" y="871"/>
                  </a:lnTo>
                  <a:lnTo>
                    <a:pt x="0" y="871"/>
                  </a:lnTo>
                  <a:lnTo>
                    <a:pt x="0" y="899"/>
                  </a:lnTo>
                  <a:lnTo>
                    <a:pt x="1" y="899"/>
                  </a:lnTo>
                  <a:lnTo>
                    <a:pt x="3" y="899"/>
                  </a:lnTo>
                  <a:lnTo>
                    <a:pt x="4" y="899"/>
                  </a:lnTo>
                  <a:lnTo>
                    <a:pt x="6" y="899"/>
                  </a:lnTo>
                  <a:lnTo>
                    <a:pt x="15" y="899"/>
                  </a:lnTo>
                  <a:lnTo>
                    <a:pt x="25" y="899"/>
                  </a:lnTo>
                  <a:lnTo>
                    <a:pt x="37" y="897"/>
                  </a:lnTo>
                  <a:lnTo>
                    <a:pt x="49" y="897"/>
                  </a:lnTo>
                  <a:lnTo>
                    <a:pt x="61" y="895"/>
                  </a:lnTo>
                  <a:lnTo>
                    <a:pt x="72" y="895"/>
                  </a:lnTo>
                  <a:lnTo>
                    <a:pt x="82" y="893"/>
                  </a:lnTo>
                  <a:lnTo>
                    <a:pt x="90" y="893"/>
                  </a:lnTo>
                  <a:lnTo>
                    <a:pt x="99" y="891"/>
                  </a:lnTo>
                  <a:lnTo>
                    <a:pt x="111" y="886"/>
                  </a:lnTo>
                  <a:lnTo>
                    <a:pt x="124" y="880"/>
                  </a:lnTo>
                  <a:lnTo>
                    <a:pt x="139" y="875"/>
                  </a:lnTo>
                  <a:lnTo>
                    <a:pt x="153" y="869"/>
                  </a:lnTo>
                  <a:lnTo>
                    <a:pt x="165" y="866"/>
                  </a:lnTo>
                  <a:lnTo>
                    <a:pt x="172" y="862"/>
                  </a:lnTo>
                  <a:lnTo>
                    <a:pt x="175" y="860"/>
                  </a:lnTo>
                  <a:lnTo>
                    <a:pt x="220" y="840"/>
                  </a:lnTo>
                  <a:lnTo>
                    <a:pt x="238" y="462"/>
                  </a:lnTo>
                  <a:lnTo>
                    <a:pt x="238" y="354"/>
                  </a:lnTo>
                  <a:lnTo>
                    <a:pt x="234" y="24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000" fill="hold"/>
                                        <p:tgtEl>
                                          <p:spTgt spid="20"/>
                                        </p:tgtEl>
                                        <p:attrNameLst>
                                          <p:attrName>ppt_w</p:attrName>
                                        </p:attrNameLst>
                                      </p:cBhvr>
                                      <p:tavLst>
                                        <p:tav tm="0">
                                          <p:val>
                                            <p:fltVal val="0"/>
                                          </p:val>
                                        </p:tav>
                                        <p:tav tm="100000">
                                          <p:val>
                                            <p:strVal val="#ppt_w"/>
                                          </p:val>
                                        </p:tav>
                                      </p:tavLst>
                                    </p:anim>
                                    <p:anim calcmode="lin" valueType="num">
                                      <p:cBhvr>
                                        <p:cTn id="8" dur="2000" fill="hold"/>
                                        <p:tgtEl>
                                          <p:spTgt spid="20"/>
                                        </p:tgtEl>
                                        <p:attrNameLst>
                                          <p:attrName>ppt_h</p:attrName>
                                        </p:attrNameLst>
                                      </p:cBhvr>
                                      <p:tavLst>
                                        <p:tav tm="0">
                                          <p:val>
                                            <p:fltVal val="0"/>
                                          </p:val>
                                        </p:tav>
                                        <p:tav tm="100000">
                                          <p:val>
                                            <p:strVal val="#ppt_h"/>
                                          </p:val>
                                        </p:tav>
                                      </p:tavLst>
                                    </p:anim>
                                    <p:animEffect transition="in" filter="fade">
                                      <p:cBhvr>
                                        <p:cTn id="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7"/>
          <p:cNvSpPr>
            <a:spLocks noChangeArrowheads="1"/>
          </p:cNvSpPr>
          <p:nvPr/>
        </p:nvSpPr>
        <p:spPr bwMode="auto">
          <a:xfrm>
            <a:off x="5292904" y="5214406"/>
            <a:ext cx="3102963" cy="1495034"/>
          </a:xfrm>
          <a:prstGeom prst="rect">
            <a:avLst/>
          </a:prstGeom>
          <a:gradFill>
            <a:gsLst>
              <a:gs pos="40000">
                <a:schemeClr val="accent2">
                  <a:lumMod val="50000"/>
                  <a:alpha val="50000"/>
                </a:schemeClr>
              </a:gs>
              <a:gs pos="100000">
                <a:srgbClr val="002060">
                  <a:alpha val="50000"/>
                </a:srgbClr>
              </a:gs>
            </a:gsLst>
            <a:lin ang="5400000" scaled="1"/>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p:txBody>
          <a:bodyPr/>
          <a:lstStyle/>
          <a:p>
            <a:r>
              <a:rPr lang="en-US" dirty="0" smtClean="0"/>
              <a:t>The Evolution Of Cybercrime</a:t>
            </a:r>
            <a:endParaRPr lang="en-US" dirty="0"/>
          </a:p>
        </p:txBody>
      </p:sp>
      <p:pic>
        <p:nvPicPr>
          <p:cNvPr id="4" name="Picture 46" descr="cooltools-shape"/>
          <p:cNvPicPr>
            <a:picLocks noChangeAspect="1" noChangeArrowheads="1"/>
          </p:cNvPicPr>
          <p:nvPr/>
        </p:nvPicPr>
        <p:blipFill>
          <a:blip r:embed="rId3" cstate="print"/>
          <a:srcRect/>
          <a:stretch>
            <a:fillRect/>
          </a:stretch>
        </p:blipFill>
        <p:spPr bwMode="auto">
          <a:xfrm>
            <a:off x="133504" y="2422489"/>
            <a:ext cx="2243137" cy="2438400"/>
          </a:xfrm>
          <a:prstGeom prst="rect">
            <a:avLst/>
          </a:prstGeom>
          <a:noFill/>
          <a:ln w="12700" algn="ctr">
            <a:noFill/>
            <a:miter lim="800000"/>
            <a:headEnd/>
            <a:tailEnd/>
          </a:ln>
        </p:spPr>
      </p:pic>
      <p:sp>
        <p:nvSpPr>
          <p:cNvPr id="5" name="Rectangle 17"/>
          <p:cNvSpPr>
            <a:spLocks noChangeArrowheads="1"/>
          </p:cNvSpPr>
          <p:nvPr/>
        </p:nvSpPr>
        <p:spPr bwMode="auto">
          <a:xfrm>
            <a:off x="233427" y="3862933"/>
            <a:ext cx="2053922" cy="824841"/>
          </a:xfrm>
          <a:prstGeom prst="rect">
            <a:avLst/>
          </a:prstGeom>
          <a:noFill/>
          <a:ln w="9525">
            <a:noFill/>
            <a:miter lim="800000"/>
            <a:headEnd/>
            <a:tailEnd/>
          </a:ln>
        </p:spPr>
        <p:txBody>
          <a:bodyPr>
            <a:spAutoFit/>
          </a:bodyPr>
          <a:lstStyle/>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LANs </a:t>
            </a:r>
            <a:endParaRPr lang="en-US" sz="1400" b="1" dirty="0">
              <a:latin typeface="Trebuchet MS" pitchFamily="34" charset="0"/>
            </a:endParaRPr>
          </a:p>
          <a:p>
            <a:pPr marL="233363" indent="-233363" defTabSz="912813" eaLnBrk="1" hangingPunct="1">
              <a:spcBef>
                <a:spcPct val="20000"/>
              </a:spcBef>
              <a:buClr>
                <a:schemeClr val="tx2"/>
              </a:buClr>
              <a:buSzPct val="115000"/>
              <a:buFontTx/>
              <a:buBlip>
                <a:blip r:embed="rId4"/>
              </a:buBlip>
            </a:pPr>
            <a:r>
              <a:rPr lang="en-US" sz="1400" b="1" dirty="0">
                <a:latin typeface="Trebuchet MS" pitchFamily="34" charset="0"/>
              </a:rPr>
              <a:t>First PC virus</a:t>
            </a:r>
          </a:p>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Motivation: damage</a:t>
            </a:r>
          </a:p>
        </p:txBody>
      </p:sp>
      <p:pic>
        <p:nvPicPr>
          <p:cNvPr id="6" name="Picture 47" descr="3-01545_Orange-box"/>
          <p:cNvPicPr>
            <a:picLocks noChangeAspect="1" noChangeArrowheads="1"/>
          </p:cNvPicPr>
          <p:nvPr/>
        </p:nvPicPr>
        <p:blipFill>
          <a:blip r:embed="rId5" cstate="print">
            <a:lum bright="6000" contrast="12000"/>
          </a:blip>
          <a:srcRect/>
          <a:stretch>
            <a:fillRect/>
          </a:stretch>
        </p:blipFill>
        <p:spPr bwMode="auto">
          <a:xfrm>
            <a:off x="365456" y="2643928"/>
            <a:ext cx="1718102" cy="1191381"/>
          </a:xfrm>
          <a:prstGeom prst="rect">
            <a:avLst/>
          </a:prstGeom>
          <a:noFill/>
          <a:ln w="9525">
            <a:noFill/>
            <a:miter lim="800000"/>
            <a:headEnd/>
            <a:tailEnd/>
          </a:ln>
        </p:spPr>
      </p:pic>
      <p:pic>
        <p:nvPicPr>
          <p:cNvPr id="7" name="Picture 38" descr="6-00370_s06-virus"/>
          <p:cNvPicPr>
            <a:picLocks noChangeAspect="1" noChangeArrowheads="1"/>
          </p:cNvPicPr>
          <p:nvPr/>
        </p:nvPicPr>
        <p:blipFill>
          <a:blip r:embed="rId6" cstate="print"/>
          <a:srcRect/>
          <a:stretch>
            <a:fillRect/>
          </a:stretch>
        </p:blipFill>
        <p:spPr bwMode="auto">
          <a:xfrm>
            <a:off x="611341" y="2823252"/>
            <a:ext cx="1152525" cy="832732"/>
          </a:xfrm>
          <a:prstGeom prst="rect">
            <a:avLst/>
          </a:prstGeom>
          <a:noFill/>
          <a:ln w="9525">
            <a:noFill/>
            <a:miter lim="800000"/>
            <a:headEnd/>
            <a:tailEnd/>
          </a:ln>
          <a:effectLst>
            <a:outerShdw blurRad="63500" sx="102000" sy="102000" algn="ctr" rotWithShape="0">
              <a:schemeClr val="tx1"/>
            </a:outerShdw>
          </a:effectLst>
        </p:spPr>
      </p:pic>
      <p:sp>
        <p:nvSpPr>
          <p:cNvPr id="8" name="Rectangle 9"/>
          <p:cNvSpPr>
            <a:spLocks noChangeArrowheads="1"/>
          </p:cNvSpPr>
          <p:nvPr/>
        </p:nvSpPr>
        <p:spPr bwMode="auto">
          <a:xfrm>
            <a:off x="340982" y="1965289"/>
            <a:ext cx="1930400" cy="523220"/>
          </a:xfrm>
          <a:prstGeom prst="rect">
            <a:avLst/>
          </a:prstGeom>
          <a:noFill/>
          <a:ln w="12700" algn="ctr">
            <a:noFill/>
            <a:miter lim="800000"/>
            <a:headEnd/>
            <a:tailEnd/>
          </a:ln>
        </p:spPr>
        <p:txBody>
          <a:bodyPr>
            <a:spAutoFit/>
          </a:bodyPr>
          <a:lstStyle/>
          <a:p>
            <a:pPr defTabSz="914363" eaLnBrk="1" hangingPunct="1">
              <a:defRPr/>
            </a:pPr>
            <a:r>
              <a:rPr lang="en-US" sz="2800" spc="-150" dirty="0" smtClean="0">
                <a:ln w="3175">
                  <a:noFill/>
                </a:ln>
                <a:effectLst>
                  <a:outerShdw blurRad="50800" dist="38100" dir="2700000" algn="tl" rotWithShape="0">
                    <a:prstClr val="black">
                      <a:alpha val="40000"/>
                    </a:prstClr>
                  </a:outerShdw>
                </a:effectLst>
                <a:latin typeface="Trebuchet MS" pitchFamily="34" charset="0"/>
                <a:ea typeface="ＭＳ Ｐゴシック" charset="-128"/>
              </a:rPr>
              <a:t>1986–1995</a:t>
            </a:r>
            <a:endParaRPr lang="en-US" sz="2800" spc="-150" dirty="0">
              <a:ln w="3175">
                <a:noFill/>
              </a:ln>
              <a:effectLst>
                <a:outerShdw blurRad="50800" dist="38100" dir="2700000" algn="tl" rotWithShape="0">
                  <a:prstClr val="black">
                    <a:alpha val="40000"/>
                  </a:prstClr>
                </a:outerShdw>
              </a:effectLst>
              <a:latin typeface="Trebuchet MS" pitchFamily="34" charset="0"/>
              <a:ea typeface="ＭＳ Ｐゴシック" charset="-128"/>
            </a:endParaRPr>
          </a:p>
        </p:txBody>
      </p:sp>
      <p:pic>
        <p:nvPicPr>
          <p:cNvPr id="9" name="Picture 46" descr="cooltools-shape"/>
          <p:cNvPicPr>
            <a:picLocks noChangeAspect="1" noChangeArrowheads="1"/>
          </p:cNvPicPr>
          <p:nvPr/>
        </p:nvPicPr>
        <p:blipFill>
          <a:blip r:embed="rId3" cstate="print"/>
          <a:srcRect/>
          <a:stretch>
            <a:fillRect/>
          </a:stretch>
        </p:blipFill>
        <p:spPr bwMode="auto">
          <a:xfrm>
            <a:off x="2333779" y="2422489"/>
            <a:ext cx="2243137" cy="2438400"/>
          </a:xfrm>
          <a:prstGeom prst="rect">
            <a:avLst/>
          </a:prstGeom>
          <a:noFill/>
          <a:ln w="12700" algn="ctr">
            <a:noFill/>
            <a:miter lim="800000"/>
            <a:headEnd/>
            <a:tailEnd/>
          </a:ln>
        </p:spPr>
      </p:pic>
      <p:pic>
        <p:nvPicPr>
          <p:cNvPr id="10" name="Picture 51" descr="cooltools-shape"/>
          <p:cNvPicPr>
            <a:picLocks noChangeAspect="1" noChangeArrowheads="1"/>
          </p:cNvPicPr>
          <p:nvPr/>
        </p:nvPicPr>
        <p:blipFill>
          <a:blip r:embed="rId7" cstate="print"/>
          <a:srcRect/>
          <a:stretch>
            <a:fillRect/>
          </a:stretch>
        </p:blipFill>
        <p:spPr bwMode="auto">
          <a:xfrm>
            <a:off x="2532587" y="2643928"/>
            <a:ext cx="1767066" cy="1191381"/>
          </a:xfrm>
          <a:prstGeom prst="rect">
            <a:avLst/>
          </a:prstGeom>
          <a:noFill/>
          <a:ln w="12700" algn="ctr">
            <a:noFill/>
            <a:miter lim="800000"/>
            <a:headEnd/>
            <a:tailEnd/>
          </a:ln>
        </p:spPr>
      </p:pic>
      <p:sp>
        <p:nvSpPr>
          <p:cNvPr id="11" name="Rectangle 18"/>
          <p:cNvSpPr>
            <a:spLocks noChangeArrowheads="1"/>
          </p:cNvSpPr>
          <p:nvPr/>
        </p:nvSpPr>
        <p:spPr bwMode="auto">
          <a:xfrm>
            <a:off x="2394608" y="3862933"/>
            <a:ext cx="2042608" cy="824841"/>
          </a:xfrm>
          <a:prstGeom prst="rect">
            <a:avLst/>
          </a:prstGeom>
          <a:noFill/>
          <a:ln w="9525">
            <a:noFill/>
            <a:miter lim="800000"/>
            <a:headEnd/>
            <a:tailEnd/>
          </a:ln>
        </p:spPr>
        <p:txBody>
          <a:bodyPr wrap="square">
            <a:spAutoFit/>
          </a:bodyPr>
          <a:lstStyle/>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Internet Era </a:t>
            </a:r>
            <a:endParaRPr lang="en-US" sz="1400" b="1" dirty="0">
              <a:latin typeface="Trebuchet MS" pitchFamily="34" charset="0"/>
            </a:endParaRPr>
          </a:p>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“Big Worms”</a:t>
            </a:r>
            <a:endParaRPr lang="en-US" sz="1400" b="1" dirty="0">
              <a:latin typeface="Trebuchet MS" pitchFamily="34" charset="0"/>
            </a:endParaRPr>
          </a:p>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Motivation: damage</a:t>
            </a:r>
            <a:endParaRPr lang="en-US" sz="1400" b="1" dirty="0">
              <a:latin typeface="Trebuchet MS" pitchFamily="34" charset="0"/>
            </a:endParaRPr>
          </a:p>
        </p:txBody>
      </p:sp>
      <p:pic>
        <p:nvPicPr>
          <p:cNvPr id="12" name="Picture 39" descr="6-00370_s06-sat"/>
          <p:cNvPicPr>
            <a:picLocks noChangeAspect="1" noChangeArrowheads="1"/>
          </p:cNvPicPr>
          <p:nvPr/>
        </p:nvPicPr>
        <p:blipFill>
          <a:blip r:embed="rId8" cstate="print"/>
          <a:srcRect/>
          <a:stretch>
            <a:fillRect/>
          </a:stretch>
        </p:blipFill>
        <p:spPr bwMode="auto">
          <a:xfrm>
            <a:off x="2848129" y="2792368"/>
            <a:ext cx="1046162" cy="894501"/>
          </a:xfrm>
          <a:prstGeom prst="rect">
            <a:avLst/>
          </a:prstGeom>
          <a:noFill/>
          <a:ln w="9525">
            <a:noFill/>
            <a:miter lim="800000"/>
            <a:headEnd/>
            <a:tailEnd/>
          </a:ln>
          <a:effectLst>
            <a:outerShdw blurRad="63500" sx="102000" sy="102000" algn="ctr" rotWithShape="0">
              <a:schemeClr val="tx1"/>
            </a:outerShdw>
          </a:effectLst>
        </p:spPr>
      </p:pic>
      <p:sp>
        <p:nvSpPr>
          <p:cNvPr id="13" name="Rectangle 10"/>
          <p:cNvSpPr>
            <a:spLocks noChangeArrowheads="1"/>
          </p:cNvSpPr>
          <p:nvPr/>
        </p:nvSpPr>
        <p:spPr bwMode="auto">
          <a:xfrm>
            <a:off x="2509507" y="1965289"/>
            <a:ext cx="1905000" cy="523220"/>
          </a:xfrm>
          <a:prstGeom prst="rect">
            <a:avLst/>
          </a:prstGeom>
          <a:noFill/>
          <a:ln w="12700" algn="ctr">
            <a:noFill/>
            <a:miter lim="800000"/>
            <a:headEnd/>
            <a:tailEnd/>
          </a:ln>
        </p:spPr>
        <p:txBody>
          <a:bodyPr>
            <a:spAutoFit/>
          </a:bodyPr>
          <a:lstStyle/>
          <a:p>
            <a:pPr defTabSz="914363" eaLnBrk="1" hangingPunct="1">
              <a:defRPr/>
            </a:pPr>
            <a:r>
              <a:rPr lang="en-US" sz="2800" spc="-150" dirty="0" smtClean="0">
                <a:ln w="3175">
                  <a:noFill/>
                </a:ln>
                <a:effectLst>
                  <a:outerShdw blurRad="50800" dist="38100" dir="2700000" algn="tl" rotWithShape="0">
                    <a:prstClr val="black">
                      <a:alpha val="40000"/>
                    </a:prstClr>
                  </a:outerShdw>
                </a:effectLst>
                <a:latin typeface="Trebuchet MS" pitchFamily="34" charset="0"/>
                <a:ea typeface="ＭＳ Ｐゴシック" charset="-128"/>
              </a:rPr>
              <a:t>1995–2003</a:t>
            </a:r>
            <a:endParaRPr lang="en-US" sz="2800" spc="-150" dirty="0">
              <a:ln w="3175">
                <a:noFill/>
              </a:ln>
              <a:effectLst>
                <a:outerShdw blurRad="50800" dist="38100" dir="2700000" algn="tl" rotWithShape="0">
                  <a:prstClr val="black">
                    <a:alpha val="40000"/>
                  </a:prstClr>
                </a:outerShdw>
              </a:effectLst>
              <a:latin typeface="Trebuchet MS" pitchFamily="34" charset="0"/>
              <a:ea typeface="ＭＳ Ｐゴシック" charset="-128"/>
            </a:endParaRPr>
          </a:p>
        </p:txBody>
      </p:sp>
      <p:pic>
        <p:nvPicPr>
          <p:cNvPr id="14" name="Picture 46" descr="cooltools-shape"/>
          <p:cNvPicPr>
            <a:picLocks noChangeAspect="1" noChangeArrowheads="1"/>
          </p:cNvPicPr>
          <p:nvPr/>
        </p:nvPicPr>
        <p:blipFill>
          <a:blip r:embed="rId3" cstate="print"/>
          <a:srcRect/>
          <a:stretch>
            <a:fillRect/>
          </a:stretch>
        </p:blipFill>
        <p:spPr bwMode="auto">
          <a:xfrm>
            <a:off x="4534055" y="2422489"/>
            <a:ext cx="2244244" cy="2438400"/>
          </a:xfrm>
          <a:prstGeom prst="rect">
            <a:avLst/>
          </a:prstGeom>
          <a:noFill/>
          <a:ln w="12700" algn="ctr">
            <a:noFill/>
            <a:miter lim="800000"/>
            <a:headEnd/>
            <a:tailEnd/>
          </a:ln>
        </p:spPr>
      </p:pic>
      <p:pic>
        <p:nvPicPr>
          <p:cNvPr id="15" name="Picture 53" descr="cooltools-shape"/>
          <p:cNvPicPr>
            <a:picLocks noChangeAspect="1" noChangeArrowheads="1"/>
          </p:cNvPicPr>
          <p:nvPr/>
        </p:nvPicPr>
        <p:blipFill>
          <a:blip r:embed="rId9" cstate="print"/>
          <a:srcRect/>
          <a:stretch>
            <a:fillRect/>
          </a:stretch>
        </p:blipFill>
        <p:spPr bwMode="auto">
          <a:xfrm>
            <a:off x="4712680" y="2643928"/>
            <a:ext cx="1801080" cy="1191381"/>
          </a:xfrm>
          <a:prstGeom prst="rect">
            <a:avLst/>
          </a:prstGeom>
          <a:noFill/>
          <a:ln w="12700" algn="ctr">
            <a:noFill/>
            <a:miter lim="800000"/>
            <a:headEnd/>
            <a:tailEnd/>
          </a:ln>
        </p:spPr>
      </p:pic>
      <p:sp>
        <p:nvSpPr>
          <p:cNvPr id="16" name="Rectangle 19"/>
          <p:cNvSpPr>
            <a:spLocks noChangeArrowheads="1"/>
          </p:cNvSpPr>
          <p:nvPr/>
        </p:nvSpPr>
        <p:spPr bwMode="auto">
          <a:xfrm>
            <a:off x="4585683" y="3862933"/>
            <a:ext cx="2194683" cy="824841"/>
          </a:xfrm>
          <a:prstGeom prst="rect">
            <a:avLst/>
          </a:prstGeom>
          <a:noFill/>
          <a:ln w="9525">
            <a:noFill/>
            <a:miter lim="800000"/>
            <a:headEnd/>
            <a:tailEnd/>
          </a:ln>
        </p:spPr>
        <p:txBody>
          <a:bodyPr>
            <a:spAutoFit/>
          </a:bodyPr>
          <a:lstStyle/>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OS, DB attacks</a:t>
            </a:r>
            <a:endParaRPr lang="en-US" sz="1400" b="1" dirty="0">
              <a:latin typeface="Trebuchet MS" pitchFamily="34" charset="0"/>
            </a:endParaRPr>
          </a:p>
          <a:p>
            <a:pPr marL="233363" indent="-233363" defTabSz="912813" eaLnBrk="1" hangingPunct="1">
              <a:spcBef>
                <a:spcPct val="20000"/>
              </a:spcBef>
              <a:buClr>
                <a:schemeClr val="tx2"/>
              </a:buClr>
              <a:buSzPct val="115000"/>
              <a:buFontTx/>
              <a:buBlip>
                <a:blip r:embed="rId4"/>
              </a:buBlip>
            </a:pPr>
            <a:r>
              <a:rPr lang="en-US" sz="1400" b="1" dirty="0">
                <a:latin typeface="Trebuchet MS" pitchFamily="34" charset="0"/>
              </a:rPr>
              <a:t>Spyware, Spam</a:t>
            </a:r>
          </a:p>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Motivation: Financial</a:t>
            </a:r>
            <a:endParaRPr lang="en-US" sz="1400" b="1" dirty="0">
              <a:latin typeface="Trebuchet MS" pitchFamily="34" charset="0"/>
            </a:endParaRPr>
          </a:p>
        </p:txBody>
      </p:sp>
      <p:pic>
        <p:nvPicPr>
          <p:cNvPr id="17" name="Picture 40" descr="6-00370_s06-money"/>
          <p:cNvPicPr>
            <a:picLocks noChangeAspect="1" noChangeArrowheads="1"/>
          </p:cNvPicPr>
          <p:nvPr/>
        </p:nvPicPr>
        <p:blipFill>
          <a:blip r:embed="rId10" cstate="print"/>
          <a:srcRect/>
          <a:stretch>
            <a:fillRect/>
          </a:stretch>
        </p:blipFill>
        <p:spPr bwMode="auto">
          <a:xfrm>
            <a:off x="4951566" y="2775210"/>
            <a:ext cx="1435100" cy="928817"/>
          </a:xfrm>
          <a:prstGeom prst="rect">
            <a:avLst/>
          </a:prstGeom>
          <a:noFill/>
          <a:ln w="9525">
            <a:noFill/>
            <a:miter lim="800000"/>
            <a:headEnd/>
            <a:tailEnd/>
          </a:ln>
          <a:effectLst>
            <a:outerShdw blurRad="63500" sx="102000" sy="102000" algn="ctr" rotWithShape="0">
              <a:schemeClr val="tx1"/>
            </a:outerShdw>
          </a:effectLst>
        </p:spPr>
      </p:pic>
      <p:sp>
        <p:nvSpPr>
          <p:cNvPr id="18" name="Rectangle 10"/>
          <p:cNvSpPr>
            <a:spLocks noChangeArrowheads="1"/>
          </p:cNvSpPr>
          <p:nvPr/>
        </p:nvSpPr>
        <p:spPr bwMode="auto">
          <a:xfrm>
            <a:off x="5046816" y="1965289"/>
            <a:ext cx="1066800" cy="523220"/>
          </a:xfrm>
          <a:prstGeom prst="rect">
            <a:avLst/>
          </a:prstGeom>
          <a:noFill/>
          <a:ln w="12700" algn="ctr">
            <a:noFill/>
            <a:miter lim="800000"/>
            <a:headEnd/>
            <a:tailEnd/>
          </a:ln>
        </p:spPr>
        <p:txBody>
          <a:bodyPr wrap="square">
            <a:spAutoFit/>
          </a:bodyPr>
          <a:lstStyle/>
          <a:p>
            <a:pPr defTabSz="914363" eaLnBrk="1" hangingPunct="1">
              <a:defRPr/>
            </a:pPr>
            <a:r>
              <a:rPr lang="en-US" sz="2800" spc="-150" dirty="0" smtClean="0">
                <a:ln w="3175">
                  <a:noFill/>
                </a:ln>
                <a:effectLst>
                  <a:outerShdw blurRad="50800" dist="38100" dir="2700000" algn="tl" rotWithShape="0">
                    <a:prstClr val="black">
                      <a:alpha val="40000"/>
                    </a:prstClr>
                  </a:outerShdw>
                </a:effectLst>
                <a:latin typeface="Trebuchet MS" pitchFamily="34" charset="0"/>
                <a:ea typeface="ＭＳ Ｐゴシック" charset="-128"/>
              </a:rPr>
              <a:t>2004+</a:t>
            </a:r>
            <a:endParaRPr lang="en-US" sz="2800" spc="-150" dirty="0">
              <a:ln w="3175">
                <a:noFill/>
              </a:ln>
              <a:effectLst>
                <a:outerShdw blurRad="50800" dist="38100" dir="2700000" algn="tl" rotWithShape="0">
                  <a:prstClr val="black">
                    <a:alpha val="40000"/>
                  </a:prstClr>
                </a:outerShdw>
              </a:effectLst>
              <a:latin typeface="Trebuchet MS" pitchFamily="34" charset="0"/>
              <a:ea typeface="ＭＳ Ｐゴシック" charset="-128"/>
            </a:endParaRPr>
          </a:p>
        </p:txBody>
      </p:sp>
      <p:pic>
        <p:nvPicPr>
          <p:cNvPr id="19" name="Picture 46" descr="cooltools-shape"/>
          <p:cNvPicPr>
            <a:picLocks noChangeAspect="1" noChangeArrowheads="1"/>
          </p:cNvPicPr>
          <p:nvPr/>
        </p:nvPicPr>
        <p:blipFill>
          <a:blip r:embed="rId3" cstate="print"/>
          <a:srcRect/>
          <a:stretch>
            <a:fillRect/>
          </a:stretch>
        </p:blipFill>
        <p:spPr bwMode="auto">
          <a:xfrm>
            <a:off x="6735916" y="2422489"/>
            <a:ext cx="2243138" cy="2438400"/>
          </a:xfrm>
          <a:prstGeom prst="rect">
            <a:avLst/>
          </a:prstGeom>
          <a:noFill/>
          <a:ln w="12700" algn="ctr">
            <a:noFill/>
            <a:miter lim="800000"/>
            <a:headEnd/>
            <a:tailEnd/>
          </a:ln>
        </p:spPr>
      </p:pic>
      <p:pic>
        <p:nvPicPr>
          <p:cNvPr id="20" name="Picture 52" descr="cooltools-shape"/>
          <p:cNvPicPr>
            <a:picLocks noChangeAspect="1" noChangeArrowheads="1"/>
          </p:cNvPicPr>
          <p:nvPr/>
        </p:nvPicPr>
        <p:blipFill>
          <a:blip r:embed="rId11" cstate="print"/>
          <a:srcRect/>
          <a:stretch>
            <a:fillRect/>
          </a:stretch>
        </p:blipFill>
        <p:spPr bwMode="auto">
          <a:xfrm>
            <a:off x="6934200" y="2643928"/>
            <a:ext cx="1741145" cy="1191381"/>
          </a:xfrm>
          <a:prstGeom prst="rect">
            <a:avLst/>
          </a:prstGeom>
          <a:noFill/>
          <a:ln w="12700" algn="ctr">
            <a:noFill/>
            <a:miter lim="800000"/>
            <a:headEnd/>
            <a:tailEnd/>
          </a:ln>
        </p:spPr>
      </p:pic>
      <p:sp>
        <p:nvSpPr>
          <p:cNvPr id="21" name="Rectangle 30"/>
          <p:cNvSpPr>
            <a:spLocks noChangeArrowheads="1"/>
          </p:cNvSpPr>
          <p:nvPr/>
        </p:nvSpPr>
        <p:spPr bwMode="auto">
          <a:xfrm>
            <a:off x="6797043" y="3862933"/>
            <a:ext cx="2133285" cy="824841"/>
          </a:xfrm>
          <a:prstGeom prst="rect">
            <a:avLst/>
          </a:prstGeom>
          <a:noFill/>
          <a:ln w="9525">
            <a:noFill/>
            <a:miter lim="800000"/>
            <a:headEnd/>
            <a:tailEnd/>
          </a:ln>
        </p:spPr>
        <p:txBody>
          <a:bodyPr>
            <a:spAutoFit/>
          </a:bodyPr>
          <a:lstStyle/>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Targeted attacks</a:t>
            </a:r>
          </a:p>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Social </a:t>
            </a:r>
            <a:r>
              <a:rPr lang="en-US" sz="1400" b="1" dirty="0">
                <a:latin typeface="Trebuchet MS" pitchFamily="34" charset="0"/>
              </a:rPr>
              <a:t>engineering</a:t>
            </a:r>
          </a:p>
          <a:p>
            <a:pPr marL="233363" indent="-233363" defTabSz="912813" eaLnBrk="1" hangingPunct="1">
              <a:spcBef>
                <a:spcPct val="20000"/>
              </a:spcBef>
              <a:buClr>
                <a:schemeClr val="tx2"/>
              </a:buClr>
              <a:buSzPct val="115000"/>
              <a:buFontTx/>
              <a:buBlip>
                <a:blip r:embed="rId4"/>
              </a:buBlip>
            </a:pPr>
            <a:r>
              <a:rPr lang="en-US" sz="1400" b="1" dirty="0" smtClean="0">
                <a:latin typeface="Trebuchet MS" pitchFamily="34" charset="0"/>
              </a:rPr>
              <a:t>Financial + Political</a:t>
            </a:r>
          </a:p>
        </p:txBody>
      </p:sp>
      <p:pic>
        <p:nvPicPr>
          <p:cNvPr id="22" name="Picture 41" descr="6-00370_s06-target"/>
          <p:cNvPicPr>
            <a:picLocks noChangeAspect="1" noChangeArrowheads="1"/>
          </p:cNvPicPr>
          <p:nvPr/>
        </p:nvPicPr>
        <p:blipFill>
          <a:blip r:embed="rId12" cstate="print"/>
          <a:srcRect/>
          <a:stretch>
            <a:fillRect/>
          </a:stretch>
        </p:blipFill>
        <p:spPr bwMode="auto">
          <a:xfrm>
            <a:off x="7134379" y="2874726"/>
            <a:ext cx="1430337" cy="729784"/>
          </a:xfrm>
          <a:prstGeom prst="rect">
            <a:avLst/>
          </a:prstGeom>
          <a:noFill/>
          <a:ln w="9525">
            <a:noFill/>
            <a:miter lim="800000"/>
            <a:headEnd/>
            <a:tailEnd/>
          </a:ln>
          <a:effectLst>
            <a:outerShdw blurRad="63500" sx="102000" sy="102000" algn="ctr" rotWithShape="0">
              <a:schemeClr val="tx1"/>
            </a:outerShdw>
          </a:effectLst>
        </p:spPr>
      </p:pic>
      <p:sp>
        <p:nvSpPr>
          <p:cNvPr id="23" name="Rectangle 11"/>
          <p:cNvSpPr>
            <a:spLocks noChangeArrowheads="1"/>
          </p:cNvSpPr>
          <p:nvPr/>
        </p:nvSpPr>
        <p:spPr bwMode="auto">
          <a:xfrm>
            <a:off x="7256616" y="1965289"/>
            <a:ext cx="1371600" cy="523220"/>
          </a:xfrm>
          <a:prstGeom prst="rect">
            <a:avLst/>
          </a:prstGeom>
          <a:noFill/>
          <a:ln w="12700" algn="ctr">
            <a:noFill/>
            <a:miter lim="800000"/>
            <a:headEnd/>
            <a:tailEnd/>
          </a:ln>
        </p:spPr>
        <p:txBody>
          <a:bodyPr>
            <a:spAutoFit/>
          </a:bodyPr>
          <a:lstStyle/>
          <a:p>
            <a:pPr defTabSz="914363" eaLnBrk="1" hangingPunct="1">
              <a:defRPr/>
            </a:pPr>
            <a:r>
              <a:rPr lang="en-US" sz="2800" spc="-150" dirty="0">
                <a:ln w="3175">
                  <a:noFill/>
                </a:ln>
                <a:effectLst>
                  <a:outerShdw blurRad="50800" dist="38100" dir="2700000" algn="tl" rotWithShape="0">
                    <a:prstClr val="black">
                      <a:alpha val="40000"/>
                    </a:prstClr>
                  </a:outerShdw>
                </a:effectLst>
                <a:latin typeface="Trebuchet MS" pitchFamily="34" charset="0"/>
                <a:ea typeface="ＭＳ Ｐゴシック" charset="-128"/>
              </a:rPr>
              <a:t>2006+</a:t>
            </a:r>
          </a:p>
        </p:txBody>
      </p:sp>
      <p:graphicFrame>
        <p:nvGraphicFramePr>
          <p:cNvPr id="25" name="Table 24"/>
          <p:cNvGraphicFramePr>
            <a:graphicFrameLocks noGrp="1"/>
          </p:cNvGraphicFramePr>
          <p:nvPr/>
        </p:nvGraphicFramePr>
        <p:xfrm>
          <a:off x="5290656" y="5209409"/>
          <a:ext cx="3108960" cy="1493520"/>
        </p:xfrm>
        <a:graphic>
          <a:graphicData uri="http://schemas.openxmlformats.org/drawingml/2006/table">
            <a:tbl>
              <a:tblPr>
                <a:tableStyleId>{69012ECD-51FC-41F1-AA8D-1B2483CD663E}</a:tableStyleId>
              </a:tblPr>
              <a:tblGrid>
                <a:gridCol w="2120900"/>
                <a:gridCol w="988060"/>
              </a:tblGrid>
              <a:tr h="35872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2007 Market prices:</a:t>
                      </a:r>
                      <a:endParaRPr lang="en-US"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dirty="0"/>
                    </a:p>
                  </a:txBody>
                  <a:tcPr/>
                </a:tc>
              </a:tr>
              <a:tr h="298938">
                <a:tc>
                  <a:txBody>
                    <a:bodyPr/>
                    <a:lstStyle/>
                    <a:p>
                      <a:pPr algn="ctr"/>
                      <a:r>
                        <a:rPr lang="en-US" sz="1400" b="1" dirty="0" smtClean="0"/>
                        <a:t>Credit Card Number</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1" dirty="0" smtClean="0"/>
                        <a:t>$0.5-$20</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8938">
                <a:tc>
                  <a:txBody>
                    <a:bodyPr/>
                    <a:lstStyle/>
                    <a:p>
                      <a:pPr algn="ctr"/>
                      <a:r>
                        <a:rPr lang="en-US" sz="1400" b="1" dirty="0" smtClean="0"/>
                        <a:t>Full Identity</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1" dirty="0" smtClean="0"/>
                        <a:t>$1-$15</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8938">
                <a:tc>
                  <a:txBody>
                    <a:bodyPr/>
                    <a:lstStyle/>
                    <a:p>
                      <a:pPr algn="ctr"/>
                      <a:r>
                        <a:rPr lang="en-US" sz="1400" b="1" dirty="0" smtClean="0"/>
                        <a:t>Bank Account</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1" dirty="0" smtClean="0"/>
                        <a:t>$10-$1000</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26" name="Left Brace 25"/>
          <p:cNvSpPr/>
          <p:nvPr/>
        </p:nvSpPr>
        <p:spPr>
          <a:xfrm rot="16200000">
            <a:off x="6579350" y="3912554"/>
            <a:ext cx="363931" cy="2209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22417" y="5103674"/>
            <a:ext cx="4895538" cy="1754326"/>
          </a:xfrm>
          <a:prstGeom prst="rect">
            <a:avLst/>
          </a:prstGeom>
          <a:noFill/>
        </p:spPr>
        <p:txBody>
          <a:bodyPr wrap="square" rtlCol="0">
            <a:spAutoFit/>
          </a:bodyPr>
          <a:lstStyle/>
          <a:p>
            <a:pPr algn="r" defTabSz="914363">
              <a:lnSpc>
                <a:spcPct val="90000"/>
              </a:lnSpc>
              <a:spcBef>
                <a:spcPct val="20000"/>
              </a:spcBef>
            </a:pPr>
            <a:r>
              <a:rPr lang="en-US" sz="4000" b="1" i="1"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38100" dist="38100" dir="2700000" algn="tl">
                    <a:srgbClr val="000000">
                      <a:alpha val="75000"/>
                    </a:srgbClr>
                  </a:outerShdw>
                </a:effectLst>
                <a:latin typeface="Trebuchet MS" pitchFamily="34" charset="0"/>
                <a:sym typeface="Wingdings" pitchFamily="2" charset="2"/>
              </a:rPr>
              <a:t> Cost of U.S. cybercrime:  More than $100B</a:t>
            </a:r>
          </a:p>
        </p:txBody>
      </p:sp>
      <p:sp>
        <p:nvSpPr>
          <p:cNvPr id="30" name="TextBox 29"/>
          <p:cNvSpPr txBox="1"/>
          <p:nvPr/>
        </p:nvSpPr>
        <p:spPr>
          <a:xfrm>
            <a:off x="398616" y="4910859"/>
            <a:ext cx="2661306" cy="230832"/>
          </a:xfrm>
          <a:prstGeom prst="rect">
            <a:avLst/>
          </a:prstGeom>
          <a:noFill/>
        </p:spPr>
        <p:txBody>
          <a:bodyPr wrap="none" rtlCol="0">
            <a:spAutoFit/>
          </a:bodyPr>
          <a:lstStyle/>
          <a:p>
            <a:r>
              <a:rPr lang="en-US" sz="800" i="1" dirty="0" smtClean="0">
                <a:latin typeface="+mn-lt"/>
              </a:rPr>
              <a:t>Source: U.S. </a:t>
            </a:r>
            <a:r>
              <a:rPr lang="en-US" sz="900" i="1" dirty="0" smtClean="0">
                <a:latin typeface="+mn-lt"/>
              </a:rPr>
              <a:t>Government</a:t>
            </a:r>
            <a:r>
              <a:rPr lang="en-US" sz="800" i="1" dirty="0" smtClean="0">
                <a:latin typeface="+mn-lt"/>
              </a:rPr>
              <a:t> Accountability Office (GAO), FBI</a:t>
            </a:r>
            <a:endParaRPr lang="en-US" sz="800" i="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7"/>
          <p:cNvSpPr>
            <a:spLocks noChangeArrowheads="1"/>
          </p:cNvSpPr>
          <p:nvPr/>
        </p:nvSpPr>
        <p:spPr bwMode="auto">
          <a:xfrm>
            <a:off x="381000" y="2705099"/>
            <a:ext cx="8382000" cy="2403929"/>
          </a:xfrm>
          <a:prstGeom prst="rect">
            <a:avLst/>
          </a:prstGeom>
          <a:gradFill>
            <a:gsLst>
              <a:gs pos="40000">
                <a:schemeClr val="accent2">
                  <a:lumMod val="50000"/>
                  <a:alpha val="50000"/>
                </a:schemeClr>
              </a:gs>
              <a:gs pos="100000">
                <a:srgbClr val="002060">
                  <a:alpha val="50000"/>
                </a:srgbClr>
              </a:gs>
            </a:gsLst>
            <a:lin ang="5400000" scaled="1"/>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9" name="AutoShape 7"/>
          <p:cNvSpPr>
            <a:spLocks noChangeArrowheads="1"/>
          </p:cNvSpPr>
          <p:nvPr/>
        </p:nvSpPr>
        <p:spPr bwMode="auto">
          <a:xfrm>
            <a:off x="381000" y="5268688"/>
            <a:ext cx="8382000" cy="1230086"/>
          </a:xfrm>
          <a:prstGeom prst="rect">
            <a:avLst/>
          </a:prstGeom>
          <a:gradFill>
            <a:gsLst>
              <a:gs pos="40000">
                <a:schemeClr val="accent2">
                  <a:lumMod val="50000"/>
                  <a:alpha val="50000"/>
                </a:schemeClr>
              </a:gs>
              <a:gs pos="100000">
                <a:srgbClr val="002060">
                  <a:alpha val="50000"/>
                </a:srgbClr>
              </a:gs>
            </a:gsLst>
            <a:lin ang="5400000" scaled="1"/>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1507" name="Title 1"/>
          <p:cNvSpPr>
            <a:spLocks noGrp="1"/>
          </p:cNvSpPr>
          <p:nvPr>
            <p:ph type="title"/>
          </p:nvPr>
        </p:nvSpPr>
        <p:spPr>
          <a:xfrm>
            <a:off x="1676400" y="533400"/>
            <a:ext cx="7467600" cy="1329595"/>
          </a:xfrm>
        </p:spPr>
        <p:txBody>
          <a:bodyPr/>
          <a:lstStyle/>
          <a:p>
            <a:r>
              <a:rPr lang="en-US" dirty="0" smtClean="0"/>
              <a:t>Attacks Are Moving To Application Layer</a:t>
            </a:r>
          </a:p>
        </p:txBody>
      </p:sp>
      <p:sp>
        <p:nvSpPr>
          <p:cNvPr id="21508" name="Content Placeholder 3"/>
          <p:cNvSpPr>
            <a:spLocks noGrp="1"/>
          </p:cNvSpPr>
          <p:nvPr>
            <p:ph idx="4294967295"/>
          </p:nvPr>
        </p:nvSpPr>
        <p:spPr bwMode="auto">
          <a:xfrm>
            <a:off x="533400" y="5345122"/>
            <a:ext cx="8077200" cy="1175706"/>
          </a:xfrm>
          <a:noFill/>
          <a:ln>
            <a:miter lim="800000"/>
            <a:headEnd/>
            <a:tailEnd/>
          </a:ln>
        </p:spPr>
        <p:txBody>
          <a:bodyPr vert="horz" wrap="square" lIns="91440" tIns="45720" rIns="91440" bIns="45720" numCol="1" anchor="t" anchorCtr="0" compatLnSpc="1">
            <a:prstTxWarp prst="textNoShape">
              <a:avLst/>
            </a:prstTxWarp>
            <a:spAutoFit/>
          </a:bodyPr>
          <a:lstStyle/>
          <a:p>
            <a:pPr algn="ctr" eaLnBrk="1" hangingPunct="1">
              <a:buFont typeface="Wingdings" pitchFamily="2" charset="2"/>
              <a:buNone/>
            </a:pPr>
            <a:r>
              <a:rPr lang="en-US" b="1" dirty="0" smtClean="0">
                <a:solidFill>
                  <a:schemeClr val="bg1"/>
                </a:solidFill>
                <a:effectLst>
                  <a:outerShdw blurRad="38100" dist="38100" dir="2700000" algn="tl">
                    <a:srgbClr val="000000">
                      <a:alpha val="43137"/>
                    </a:srgbClr>
                  </a:outerShdw>
                </a:effectLst>
              </a:rPr>
              <a:t>~90%</a:t>
            </a:r>
            <a:r>
              <a:rPr lang="en-US" dirty="0" smtClean="0">
                <a:solidFill>
                  <a:schemeClr val="bg1"/>
                </a:solidFill>
                <a:effectLst>
                  <a:outerShdw blurRad="38100" dist="38100" dir="2700000" algn="tl">
                    <a:srgbClr val="000000">
                      <a:alpha val="43137"/>
                    </a:srgbClr>
                  </a:outerShdw>
                </a:effectLst>
              </a:rPr>
              <a:t> are exploitable remotely</a:t>
            </a:r>
          </a:p>
          <a:p>
            <a:pPr algn="ctr" eaLnBrk="1" hangingPunct="1">
              <a:buFont typeface="Wingdings" pitchFamily="2" charset="2"/>
              <a:buNone/>
            </a:pPr>
            <a:r>
              <a:rPr lang="en-US" b="1" dirty="0" smtClean="0">
                <a:solidFill>
                  <a:schemeClr val="bg1"/>
                </a:solidFill>
                <a:effectLst>
                  <a:outerShdw blurRad="38100" dist="38100" dir="2700000" algn="tl">
                    <a:srgbClr val="000000">
                      <a:alpha val="43137"/>
                    </a:srgbClr>
                  </a:outerShdw>
                </a:effectLst>
              </a:rPr>
              <a:t>~60%</a:t>
            </a:r>
            <a:r>
              <a:rPr lang="en-US" dirty="0" smtClean="0">
                <a:solidFill>
                  <a:schemeClr val="bg1"/>
                </a:solidFill>
                <a:effectLst>
                  <a:outerShdw blurRad="38100" dist="38100" dir="2700000" algn="tl">
                    <a:srgbClr val="000000">
                      <a:alpha val="43137"/>
                    </a:srgbClr>
                  </a:outerShdw>
                </a:effectLst>
              </a:rPr>
              <a:t> are in web applications</a:t>
            </a:r>
          </a:p>
        </p:txBody>
      </p:sp>
      <p:sp>
        <p:nvSpPr>
          <p:cNvPr id="6" name="TextBox 5"/>
          <p:cNvSpPr txBox="1"/>
          <p:nvPr/>
        </p:nvSpPr>
        <p:spPr>
          <a:xfrm>
            <a:off x="6027739" y="6529192"/>
            <a:ext cx="2759089" cy="215444"/>
          </a:xfrm>
          <a:prstGeom prst="rect">
            <a:avLst/>
          </a:prstGeom>
          <a:noFill/>
        </p:spPr>
        <p:txBody>
          <a:bodyPr wrap="none" rtlCol="0">
            <a:spAutoFit/>
          </a:bodyPr>
          <a:lstStyle/>
          <a:p>
            <a:r>
              <a:rPr lang="en-US" sz="800" i="1" dirty="0" smtClean="0">
                <a:latin typeface="+mn-lt"/>
              </a:rPr>
              <a:t>Sources:  IBM X-Force, Symantec 2007  Security Reports</a:t>
            </a:r>
            <a:endParaRPr lang="en-US" sz="800" i="1" dirty="0">
              <a:latin typeface="+mn-lt"/>
            </a:endParaRPr>
          </a:p>
        </p:txBody>
      </p:sp>
      <p:pic>
        <p:nvPicPr>
          <p:cNvPr id="1026" name="Picture 2" descr="C:\Program Files\Microsoft Resource DVD Artwork\DVD_ART\Artwork_Imagery\Shapes and Graphics\Arrows - arrow\Straight\wide blue arrow with fade.png"/>
          <p:cNvPicPr>
            <a:picLocks noChangeAspect="1" noChangeArrowheads="1"/>
          </p:cNvPicPr>
          <p:nvPr/>
        </p:nvPicPr>
        <p:blipFill>
          <a:blip r:embed="rId3" cstate="print"/>
          <a:srcRect/>
          <a:stretch>
            <a:fillRect/>
          </a:stretch>
        </p:blipFill>
        <p:spPr bwMode="auto">
          <a:xfrm rot="10800000">
            <a:off x="381000" y="4851402"/>
            <a:ext cx="8382000" cy="552450"/>
          </a:xfrm>
          <a:prstGeom prst="rect">
            <a:avLst/>
          </a:prstGeom>
          <a:noFill/>
        </p:spPr>
      </p:pic>
      <p:graphicFrame>
        <p:nvGraphicFramePr>
          <p:cNvPr id="11" name="Chart 10"/>
          <p:cNvGraphicFramePr/>
          <p:nvPr/>
        </p:nvGraphicFramePr>
        <p:xfrm>
          <a:off x="381000" y="1901825"/>
          <a:ext cx="8382000" cy="2974976"/>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3"/>
          <p:cNvSpPr txBox="1">
            <a:spLocks/>
          </p:cNvSpPr>
          <p:nvPr/>
        </p:nvSpPr>
        <p:spPr bwMode="auto">
          <a:xfrm>
            <a:off x="1390650" y="4268797"/>
            <a:ext cx="505267" cy="2585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396875" marR="0" lvl="0" indent="-396875" algn="ctr" defTabSz="914363" rtl="0" eaLnBrk="1" fontAlgn="auto" latinLnBrk="0" hangingPunct="1">
              <a:lnSpc>
                <a:spcPct val="90000"/>
              </a:lnSpc>
              <a:spcBef>
                <a:spcPct val="20000"/>
              </a:spcBef>
              <a:spcAft>
                <a:spcPts val="0"/>
              </a:spcAft>
              <a:buClrTx/>
              <a:buSzTx/>
              <a:buFont typeface="Wingdings" pitchFamily="2" charset="2"/>
              <a:buNone/>
              <a:tabLst/>
              <a:defRPr/>
            </a:pPr>
            <a:r>
              <a:rPr kumimoji="0" lang="en-US" sz="1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2004</a:t>
            </a:r>
          </a:p>
        </p:txBody>
      </p:sp>
      <p:sp>
        <p:nvSpPr>
          <p:cNvPr id="13" name="Content Placeholder 3"/>
          <p:cNvSpPr txBox="1">
            <a:spLocks/>
          </p:cNvSpPr>
          <p:nvPr/>
        </p:nvSpPr>
        <p:spPr bwMode="auto">
          <a:xfrm>
            <a:off x="2286000" y="4268797"/>
            <a:ext cx="505267" cy="2585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396875" marR="0" lvl="0" indent="-396875" algn="ctr" defTabSz="914363" rtl="0" eaLnBrk="1" fontAlgn="auto" latinLnBrk="0" hangingPunct="1">
              <a:lnSpc>
                <a:spcPct val="90000"/>
              </a:lnSpc>
              <a:spcBef>
                <a:spcPct val="20000"/>
              </a:spcBef>
              <a:spcAft>
                <a:spcPts val="0"/>
              </a:spcAft>
              <a:buClrTx/>
              <a:buSzTx/>
              <a:buFont typeface="Wingdings" pitchFamily="2" charset="2"/>
              <a:buNone/>
              <a:tabLst/>
              <a:defRPr/>
            </a:pPr>
            <a:r>
              <a:rPr kumimoji="0" lang="en-US" sz="1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2005</a:t>
            </a:r>
          </a:p>
        </p:txBody>
      </p:sp>
      <p:sp>
        <p:nvSpPr>
          <p:cNvPr id="14" name="Content Placeholder 3"/>
          <p:cNvSpPr txBox="1">
            <a:spLocks/>
          </p:cNvSpPr>
          <p:nvPr/>
        </p:nvSpPr>
        <p:spPr bwMode="auto">
          <a:xfrm>
            <a:off x="3190875" y="4268797"/>
            <a:ext cx="505267" cy="2585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396875" marR="0" lvl="0" indent="-396875" algn="ctr" defTabSz="914363" rtl="0" eaLnBrk="1" fontAlgn="auto" latinLnBrk="0" hangingPunct="1">
              <a:lnSpc>
                <a:spcPct val="90000"/>
              </a:lnSpc>
              <a:spcBef>
                <a:spcPct val="20000"/>
              </a:spcBef>
              <a:spcAft>
                <a:spcPts val="0"/>
              </a:spcAft>
              <a:buClrTx/>
              <a:buSzTx/>
              <a:buFont typeface="Wingdings" pitchFamily="2" charset="2"/>
              <a:buNone/>
              <a:tabLst/>
              <a:defRPr/>
            </a:pPr>
            <a:r>
              <a:rPr kumimoji="0" lang="en-US" sz="1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2006</a:t>
            </a:r>
          </a:p>
        </p:txBody>
      </p:sp>
      <p:sp>
        <p:nvSpPr>
          <p:cNvPr id="15" name="Content Placeholder 3"/>
          <p:cNvSpPr txBox="1">
            <a:spLocks/>
          </p:cNvSpPr>
          <p:nvPr/>
        </p:nvSpPr>
        <p:spPr bwMode="auto">
          <a:xfrm>
            <a:off x="5429250" y="4268797"/>
            <a:ext cx="505267" cy="2585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396875" marR="0" lvl="0" indent="-396875" algn="ctr" defTabSz="914363" rtl="0" eaLnBrk="1" fontAlgn="auto" latinLnBrk="0" hangingPunct="1">
              <a:lnSpc>
                <a:spcPct val="90000"/>
              </a:lnSpc>
              <a:spcBef>
                <a:spcPct val="20000"/>
              </a:spcBef>
              <a:spcAft>
                <a:spcPts val="0"/>
              </a:spcAft>
              <a:buClrTx/>
              <a:buSzTx/>
              <a:buFont typeface="Wingdings" pitchFamily="2" charset="2"/>
              <a:buNone/>
              <a:tabLst/>
              <a:defRPr/>
            </a:pPr>
            <a:r>
              <a:rPr kumimoji="0" lang="en-US" sz="1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2004</a:t>
            </a:r>
          </a:p>
        </p:txBody>
      </p:sp>
      <p:sp>
        <p:nvSpPr>
          <p:cNvPr id="16" name="Content Placeholder 3"/>
          <p:cNvSpPr txBox="1">
            <a:spLocks/>
          </p:cNvSpPr>
          <p:nvPr/>
        </p:nvSpPr>
        <p:spPr bwMode="auto">
          <a:xfrm>
            <a:off x="6324600" y="4268797"/>
            <a:ext cx="505267" cy="2585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396875" marR="0" lvl="0" indent="-396875" algn="ctr" defTabSz="914363" rtl="0" eaLnBrk="1" fontAlgn="auto" latinLnBrk="0" hangingPunct="1">
              <a:lnSpc>
                <a:spcPct val="90000"/>
              </a:lnSpc>
              <a:spcBef>
                <a:spcPct val="20000"/>
              </a:spcBef>
              <a:spcAft>
                <a:spcPts val="0"/>
              </a:spcAft>
              <a:buClrTx/>
              <a:buSzTx/>
              <a:buFont typeface="Wingdings" pitchFamily="2" charset="2"/>
              <a:buNone/>
              <a:tabLst/>
              <a:defRPr/>
            </a:pPr>
            <a:r>
              <a:rPr kumimoji="0" lang="en-US" sz="1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2005</a:t>
            </a:r>
          </a:p>
        </p:txBody>
      </p:sp>
      <p:sp>
        <p:nvSpPr>
          <p:cNvPr id="17" name="Content Placeholder 3"/>
          <p:cNvSpPr txBox="1">
            <a:spLocks/>
          </p:cNvSpPr>
          <p:nvPr/>
        </p:nvSpPr>
        <p:spPr bwMode="auto">
          <a:xfrm>
            <a:off x="7229475" y="4268797"/>
            <a:ext cx="505267" cy="2585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396875" marR="0" lvl="0" indent="-396875" algn="ctr" defTabSz="914363" rtl="0" eaLnBrk="1" fontAlgn="auto" latinLnBrk="0" hangingPunct="1">
              <a:lnSpc>
                <a:spcPct val="90000"/>
              </a:lnSpc>
              <a:spcBef>
                <a:spcPct val="20000"/>
              </a:spcBef>
              <a:spcAft>
                <a:spcPts val="0"/>
              </a:spcAft>
              <a:buClrTx/>
              <a:buSzTx/>
              <a:buFont typeface="Wingdings" pitchFamily="2" charset="2"/>
              <a:buNone/>
              <a:tabLst/>
              <a:defRPr/>
            </a:pPr>
            <a:r>
              <a:rPr kumimoji="0" lang="en-US" sz="1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2006</a:t>
            </a:r>
          </a:p>
        </p:txBody>
      </p:sp>
      <p:sp>
        <p:nvSpPr>
          <p:cNvPr id="18" name="Content Placeholder 3"/>
          <p:cNvSpPr txBox="1">
            <a:spLocks/>
          </p:cNvSpPr>
          <p:nvPr/>
        </p:nvSpPr>
        <p:spPr bwMode="auto">
          <a:xfrm>
            <a:off x="1581150" y="4602172"/>
            <a:ext cx="1954381" cy="3139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396875" marR="0" lvl="0" indent="-396875" algn="ctr" defTabSz="914363" rtl="0" eaLnBrk="1" fontAlgn="auto" latinLnBrk="0" hangingPunct="1">
              <a:lnSpc>
                <a:spcPct val="9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Operating Systems</a:t>
            </a:r>
          </a:p>
        </p:txBody>
      </p:sp>
      <p:sp>
        <p:nvSpPr>
          <p:cNvPr id="19" name="Content Placeholder 3"/>
          <p:cNvSpPr txBox="1">
            <a:spLocks/>
          </p:cNvSpPr>
          <p:nvPr/>
        </p:nvSpPr>
        <p:spPr bwMode="auto">
          <a:xfrm>
            <a:off x="5934075" y="4602172"/>
            <a:ext cx="1359668" cy="3139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396875" marR="0" lvl="0" indent="-396875" algn="ctr" defTabSz="914363" rtl="0" eaLnBrk="1" fontAlgn="auto" latinLnBrk="0" hangingPunct="1">
              <a:lnSpc>
                <a:spcPct val="9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rPr>
              <a:t>Applications</a:t>
            </a:r>
          </a:p>
        </p:txBody>
      </p:sp>
      <p:sp>
        <p:nvSpPr>
          <p:cNvPr id="7" name="TextBox 6"/>
          <p:cNvSpPr txBox="1"/>
          <p:nvPr/>
        </p:nvSpPr>
        <p:spPr>
          <a:xfrm>
            <a:off x="6112698" y="5076176"/>
            <a:ext cx="2674130" cy="215444"/>
          </a:xfrm>
          <a:prstGeom prst="rect">
            <a:avLst/>
          </a:prstGeom>
          <a:noFill/>
        </p:spPr>
        <p:txBody>
          <a:bodyPr wrap="none" rtlCol="0">
            <a:spAutoFit/>
          </a:bodyPr>
          <a:lstStyle/>
          <a:p>
            <a:r>
              <a:rPr lang="en-US" sz="800" i="1" dirty="0" smtClean="0">
                <a:latin typeface="+mn-lt"/>
              </a:rPr>
              <a:t>Source:  Microsoft Security Intelligence Report  2007</a:t>
            </a:r>
            <a:endParaRPr lang="en-US" sz="800" i="1" dirty="0">
              <a:latin typeface="+mn-l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381000" y="2359025"/>
            <a:ext cx="8382000" cy="4270375"/>
          </a:xfrm>
          <a:prstGeom prst="rect">
            <a:avLst/>
          </a:prstGeom>
          <a:gradFill>
            <a:gsLst>
              <a:gs pos="40000">
                <a:schemeClr val="accent2">
                  <a:lumMod val="50000"/>
                  <a:alpha val="50000"/>
                </a:schemeClr>
              </a:gs>
              <a:gs pos="100000">
                <a:srgbClr val="002060">
                  <a:alpha val="50000"/>
                </a:srgbClr>
              </a:gs>
            </a:gsLst>
            <a:lin ang="5400000" scaled="1"/>
          </a:gradFill>
          <a:ln w="12700" cmpd="sng">
            <a:gradFill>
              <a:gsLst>
                <a:gs pos="0">
                  <a:schemeClr val="tx1"/>
                </a:gs>
                <a:gs pos="15000">
                  <a:schemeClr val="accent2">
                    <a:lumMod val="40000"/>
                    <a:lumOff val="60000"/>
                  </a:schemeClr>
                </a:gs>
                <a:gs pos="50000">
                  <a:schemeClr val="accent2"/>
                </a:gs>
              </a:gsLst>
              <a:lin ang="5400000" scaled="0"/>
            </a:gra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914400" y="533400"/>
            <a:ext cx="8001000" cy="1329595"/>
          </a:xfrm>
        </p:spPr>
        <p:txBody>
          <a:bodyPr/>
          <a:lstStyle/>
          <a:p>
            <a:pPr>
              <a:tabLst>
                <a:tab pos="5948363" algn="l"/>
              </a:tabLst>
            </a:pPr>
            <a:r>
              <a:rPr lang="en-US" dirty="0" smtClean="0"/>
              <a:t>The Long Tail Of </a:t>
            </a:r>
            <a:br>
              <a:rPr lang="en-US" dirty="0" smtClean="0"/>
            </a:br>
            <a:r>
              <a:rPr lang="en-US" dirty="0" smtClean="0"/>
              <a:t>Security Vulnerabilities…</a:t>
            </a:r>
            <a:endParaRPr lang="en-US" dirty="0"/>
          </a:p>
        </p:txBody>
      </p:sp>
      <p:graphicFrame>
        <p:nvGraphicFramePr>
          <p:cNvPr id="5" name="Chart 4"/>
          <p:cNvGraphicFramePr/>
          <p:nvPr/>
        </p:nvGraphicFramePr>
        <p:xfrm>
          <a:off x="381000" y="1901824"/>
          <a:ext cx="8382000"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629400"/>
            <a:ext cx="2177199" cy="215444"/>
          </a:xfrm>
          <a:prstGeom prst="rect">
            <a:avLst/>
          </a:prstGeom>
          <a:noFill/>
        </p:spPr>
        <p:txBody>
          <a:bodyPr wrap="none" rtlCol="0">
            <a:spAutoFit/>
          </a:bodyPr>
          <a:lstStyle/>
          <a:p>
            <a:r>
              <a:rPr lang="en-US" sz="800" i="1" dirty="0" smtClean="0">
                <a:latin typeface="+mn-lt"/>
              </a:rPr>
              <a:t>Sources: IBM X-Force 2007 Security Report</a:t>
            </a:r>
            <a:endParaRPr lang="en-US" sz="800" i="1" dirty="0">
              <a:latin typeface="+mn-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828800" y="533400"/>
            <a:ext cx="6248400" cy="1219200"/>
          </a:xfrm>
          <a:noFill/>
          <a:ln>
            <a:miter lim="800000"/>
            <a:headEnd/>
            <a:tailEnd/>
          </a:ln>
        </p:spPr>
        <p:txBody>
          <a:bodyPr vert="horz" wrap="square" lIns="91440" tIns="45720" rIns="91440" bIns="45720" numCol="1" anchor="t" anchorCtr="0" compatLnSpc="1">
            <a:prstTxWarp prst="textNoShape">
              <a:avLst/>
            </a:prstTxWarp>
          </a:bodyPr>
          <a:lstStyle/>
          <a:p>
            <a:r>
              <a:rPr lang="es-US" b="1" dirty="0" smtClean="0"/>
              <a:t>ISO 9126</a:t>
            </a:r>
            <a:br>
              <a:rPr lang="es-US" b="1" dirty="0" smtClean="0"/>
            </a:br>
            <a:r>
              <a:rPr lang="en-US" dirty="0" smtClean="0"/>
              <a:t>Quality Attributes</a:t>
            </a:r>
          </a:p>
        </p:txBody>
      </p:sp>
      <p:sp>
        <p:nvSpPr>
          <p:cNvPr id="13315" name="AutoShape 3"/>
          <p:cNvSpPr>
            <a:spLocks noChangeArrowheads="1"/>
          </p:cNvSpPr>
          <p:nvPr/>
        </p:nvSpPr>
        <p:spPr bwMode="auto">
          <a:xfrm>
            <a:off x="2057400" y="2133600"/>
            <a:ext cx="4419600" cy="3048000"/>
          </a:xfrm>
          <a:prstGeom prst="triangle">
            <a:avLst>
              <a:gd name="adj" fmla="val 50000"/>
            </a:avLst>
          </a:prstGeom>
          <a:gradFill rotWithShape="0">
            <a:gsLst>
              <a:gs pos="0">
                <a:schemeClr val="accent2">
                  <a:lumMod val="75000"/>
                </a:schemeClr>
              </a:gs>
              <a:gs pos="100000">
                <a:srgbClr val="FF0066">
                  <a:gamma/>
                  <a:shade val="46275"/>
                  <a:invGamma/>
                </a:srgbClr>
              </a:gs>
            </a:gsLst>
            <a:lin ang="5400000" scaled="1"/>
          </a:gradFill>
          <a:ln w="25400">
            <a:solidFill>
              <a:schemeClr val="tx1"/>
            </a:solidFill>
            <a:miter lim="800000"/>
            <a:headEnd type="none" w="sm" len="sm"/>
            <a:tailEnd type="none" w="sm" len="sm"/>
          </a:ln>
          <a:effectLst/>
        </p:spPr>
        <p:txBody>
          <a:bodyPr wrap="none" anchor="ctr"/>
          <a:lstStyle/>
          <a:p>
            <a:pPr algn="ctr" eaLnBrk="0" hangingPunct="0">
              <a:defRPr/>
            </a:pPr>
            <a:endParaRPr lang="en-US" sz="2000" u="none">
              <a:latin typeface="+mn-lt"/>
            </a:endParaRPr>
          </a:p>
        </p:txBody>
      </p:sp>
      <p:sp>
        <p:nvSpPr>
          <p:cNvPr id="13316" name="Line 4"/>
          <p:cNvSpPr>
            <a:spLocks noChangeShapeType="1"/>
          </p:cNvSpPr>
          <p:nvPr/>
        </p:nvSpPr>
        <p:spPr bwMode="auto">
          <a:xfrm>
            <a:off x="4267200" y="2209800"/>
            <a:ext cx="0" cy="1752600"/>
          </a:xfrm>
          <a:prstGeom prst="line">
            <a:avLst/>
          </a:prstGeom>
          <a:noFill/>
          <a:ln w="25400">
            <a:solidFill>
              <a:schemeClr val="tx1"/>
            </a:solidFill>
            <a:round/>
            <a:headEnd type="none" w="sm" len="sm"/>
            <a:tailEnd type="none" w="sm" len="sm"/>
          </a:ln>
          <a:effectLst/>
        </p:spPr>
        <p:txBody>
          <a:bodyPr wrap="none" anchor="ctr"/>
          <a:lstStyle/>
          <a:p>
            <a:pPr>
              <a:defRPr/>
            </a:pPr>
            <a:endParaRPr lang="en-US" sz="2000" u="none">
              <a:latin typeface="+mn-lt"/>
            </a:endParaRPr>
          </a:p>
        </p:txBody>
      </p:sp>
      <p:sp>
        <p:nvSpPr>
          <p:cNvPr id="13317" name="Line 5"/>
          <p:cNvSpPr>
            <a:spLocks noChangeShapeType="1"/>
          </p:cNvSpPr>
          <p:nvPr/>
        </p:nvSpPr>
        <p:spPr bwMode="auto">
          <a:xfrm flipH="1" flipV="1">
            <a:off x="4267200" y="3962400"/>
            <a:ext cx="2209800" cy="1219200"/>
          </a:xfrm>
          <a:prstGeom prst="line">
            <a:avLst/>
          </a:prstGeom>
          <a:noFill/>
          <a:ln w="25400">
            <a:solidFill>
              <a:schemeClr val="tx1"/>
            </a:solidFill>
            <a:round/>
            <a:headEnd type="none" w="sm" len="sm"/>
            <a:tailEnd type="none" w="sm" len="sm"/>
          </a:ln>
          <a:effectLst/>
        </p:spPr>
        <p:txBody>
          <a:bodyPr wrap="none" anchor="ctr"/>
          <a:lstStyle/>
          <a:p>
            <a:pPr>
              <a:defRPr/>
            </a:pPr>
            <a:endParaRPr lang="en-US" sz="2000" u="none">
              <a:latin typeface="+mn-lt"/>
            </a:endParaRPr>
          </a:p>
        </p:txBody>
      </p:sp>
      <p:sp>
        <p:nvSpPr>
          <p:cNvPr id="13318" name="Text Box 6"/>
          <p:cNvSpPr txBox="1">
            <a:spLocks noChangeArrowheads="1"/>
          </p:cNvSpPr>
          <p:nvPr/>
        </p:nvSpPr>
        <p:spPr bwMode="auto">
          <a:xfrm>
            <a:off x="3608388" y="4419600"/>
            <a:ext cx="1417637" cy="646113"/>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sz="1800" b="1" u="none">
                <a:solidFill>
                  <a:schemeClr val="bg1"/>
                </a:solidFill>
                <a:latin typeface="+mn-lt"/>
              </a:rPr>
              <a:t>Product</a:t>
            </a:r>
          </a:p>
          <a:p>
            <a:pPr algn="ctr" eaLnBrk="0" hangingPunct="0">
              <a:defRPr/>
            </a:pPr>
            <a:r>
              <a:rPr lang="en-US" sz="1800" b="1" u="none">
                <a:solidFill>
                  <a:schemeClr val="bg1"/>
                </a:solidFill>
                <a:latin typeface="+mn-lt"/>
              </a:rPr>
              <a:t>Operations</a:t>
            </a:r>
          </a:p>
        </p:txBody>
      </p:sp>
      <p:sp>
        <p:nvSpPr>
          <p:cNvPr id="13319" name="Text Box 7"/>
          <p:cNvSpPr txBox="1">
            <a:spLocks noChangeArrowheads="1"/>
          </p:cNvSpPr>
          <p:nvPr/>
        </p:nvSpPr>
        <p:spPr bwMode="auto">
          <a:xfrm>
            <a:off x="4286250" y="3524250"/>
            <a:ext cx="1319213" cy="646113"/>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sz="1800" b="1" u="none" dirty="0">
                <a:solidFill>
                  <a:schemeClr val="bg1"/>
                </a:solidFill>
                <a:latin typeface="+mn-lt"/>
              </a:rPr>
              <a:t>Product </a:t>
            </a:r>
          </a:p>
          <a:p>
            <a:pPr algn="ctr" eaLnBrk="0" hangingPunct="0">
              <a:defRPr/>
            </a:pPr>
            <a:r>
              <a:rPr lang="en-US" sz="1800" b="1" u="none" dirty="0">
                <a:solidFill>
                  <a:schemeClr val="bg1"/>
                </a:solidFill>
                <a:latin typeface="+mn-lt"/>
              </a:rPr>
              <a:t>Transition</a:t>
            </a:r>
          </a:p>
        </p:txBody>
      </p:sp>
      <p:sp>
        <p:nvSpPr>
          <p:cNvPr id="13320" name="Line 8"/>
          <p:cNvSpPr>
            <a:spLocks noChangeShapeType="1"/>
          </p:cNvSpPr>
          <p:nvPr/>
        </p:nvSpPr>
        <p:spPr bwMode="auto">
          <a:xfrm flipV="1">
            <a:off x="2057400" y="3962400"/>
            <a:ext cx="2209800" cy="1219200"/>
          </a:xfrm>
          <a:prstGeom prst="line">
            <a:avLst/>
          </a:prstGeom>
          <a:noFill/>
          <a:ln w="25400">
            <a:solidFill>
              <a:schemeClr val="tx1"/>
            </a:solidFill>
            <a:round/>
            <a:headEnd type="none" w="sm" len="sm"/>
            <a:tailEnd type="none" w="sm" len="sm"/>
          </a:ln>
          <a:effectLst/>
        </p:spPr>
        <p:txBody>
          <a:bodyPr wrap="none" anchor="ctr"/>
          <a:lstStyle/>
          <a:p>
            <a:pPr>
              <a:defRPr/>
            </a:pPr>
            <a:endParaRPr lang="en-US" sz="2000" u="none">
              <a:latin typeface="+mn-lt"/>
            </a:endParaRPr>
          </a:p>
        </p:txBody>
      </p:sp>
      <p:sp>
        <p:nvSpPr>
          <p:cNvPr id="13321" name="Text Box 9"/>
          <p:cNvSpPr txBox="1">
            <a:spLocks noChangeArrowheads="1"/>
          </p:cNvSpPr>
          <p:nvPr/>
        </p:nvSpPr>
        <p:spPr bwMode="auto">
          <a:xfrm>
            <a:off x="3071813" y="3524250"/>
            <a:ext cx="1117600" cy="646113"/>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sz="1800" b="1" u="none" dirty="0">
                <a:solidFill>
                  <a:schemeClr val="bg1"/>
                </a:solidFill>
                <a:latin typeface="+mn-lt"/>
              </a:rPr>
              <a:t>Product</a:t>
            </a:r>
            <a:r>
              <a:rPr lang="en-US" sz="1800" u="none" dirty="0">
                <a:latin typeface="+mn-lt"/>
              </a:rPr>
              <a:t> </a:t>
            </a:r>
          </a:p>
          <a:p>
            <a:pPr algn="ctr" eaLnBrk="0" hangingPunct="0">
              <a:defRPr/>
            </a:pPr>
            <a:r>
              <a:rPr lang="en-US" sz="1800" b="1" u="none" dirty="0">
                <a:solidFill>
                  <a:schemeClr val="bg1"/>
                </a:solidFill>
                <a:latin typeface="+mn-lt"/>
              </a:rPr>
              <a:t>Revision</a:t>
            </a:r>
            <a:endParaRPr lang="en-US" sz="1800" b="1" u="none" dirty="0">
              <a:latin typeface="+mn-lt"/>
            </a:endParaRPr>
          </a:p>
        </p:txBody>
      </p:sp>
      <p:sp>
        <p:nvSpPr>
          <p:cNvPr id="13322" name="Text Box 10"/>
          <p:cNvSpPr txBox="1">
            <a:spLocks noChangeArrowheads="1"/>
          </p:cNvSpPr>
          <p:nvPr/>
        </p:nvSpPr>
        <p:spPr bwMode="auto">
          <a:xfrm>
            <a:off x="304800" y="2386013"/>
            <a:ext cx="3021013" cy="83026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600" b="1" u="none">
                <a:latin typeface="+mn-lt"/>
              </a:rPr>
              <a:t>Maintainability</a:t>
            </a:r>
            <a:r>
              <a:rPr lang="en-US" sz="1600" u="none">
                <a:latin typeface="+mn-lt"/>
              </a:rPr>
              <a:t> - </a:t>
            </a:r>
            <a:r>
              <a:rPr lang="en-US" sz="1600" i="1" u="none">
                <a:latin typeface="+mn-lt"/>
              </a:rPr>
              <a:t>Can I fix it?</a:t>
            </a:r>
            <a:endParaRPr lang="en-US" sz="1600" u="none">
              <a:latin typeface="+mn-lt"/>
            </a:endParaRPr>
          </a:p>
          <a:p>
            <a:pPr eaLnBrk="0" hangingPunct="0">
              <a:defRPr/>
            </a:pPr>
            <a:r>
              <a:rPr lang="en-US" sz="1600" b="1" u="none">
                <a:latin typeface="+mn-lt"/>
              </a:rPr>
              <a:t>Flexibility</a:t>
            </a:r>
            <a:r>
              <a:rPr lang="en-US" sz="1600" u="none">
                <a:latin typeface="+mn-lt"/>
              </a:rPr>
              <a:t> - </a:t>
            </a:r>
            <a:r>
              <a:rPr lang="en-US" sz="1600" i="1" u="none">
                <a:latin typeface="+mn-lt"/>
              </a:rPr>
              <a:t>Can I change it?</a:t>
            </a:r>
            <a:endParaRPr lang="en-US" sz="1600" u="none">
              <a:latin typeface="+mn-lt"/>
            </a:endParaRPr>
          </a:p>
          <a:p>
            <a:pPr eaLnBrk="0" hangingPunct="0">
              <a:defRPr/>
            </a:pPr>
            <a:r>
              <a:rPr lang="en-US" sz="1600" b="1" u="none">
                <a:latin typeface="+mn-lt"/>
              </a:rPr>
              <a:t>Testability</a:t>
            </a:r>
            <a:r>
              <a:rPr lang="en-US" sz="1600" u="none">
                <a:latin typeface="+mn-lt"/>
              </a:rPr>
              <a:t> - </a:t>
            </a:r>
            <a:r>
              <a:rPr lang="en-US" sz="1600" i="1" u="none">
                <a:latin typeface="+mn-lt"/>
              </a:rPr>
              <a:t>Can I test it?</a:t>
            </a:r>
          </a:p>
        </p:txBody>
      </p:sp>
      <p:sp>
        <p:nvSpPr>
          <p:cNvPr id="13323" name="Text Box 11"/>
          <p:cNvSpPr txBox="1">
            <a:spLocks noChangeArrowheads="1"/>
          </p:cNvSpPr>
          <p:nvPr/>
        </p:nvSpPr>
        <p:spPr bwMode="auto">
          <a:xfrm>
            <a:off x="3152393" y="5357813"/>
            <a:ext cx="5134739" cy="1323439"/>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600" b="1" u="none" dirty="0">
                <a:latin typeface="+mn-lt"/>
              </a:rPr>
              <a:t>Correctness</a:t>
            </a:r>
            <a:r>
              <a:rPr lang="en-US" sz="1600" u="none" dirty="0">
                <a:latin typeface="+mn-lt"/>
              </a:rPr>
              <a:t> - </a:t>
            </a:r>
            <a:r>
              <a:rPr lang="en-US" sz="1600" i="1" u="none" dirty="0">
                <a:latin typeface="+mn-lt"/>
              </a:rPr>
              <a:t>Does it do what I want?</a:t>
            </a:r>
          </a:p>
          <a:p>
            <a:pPr eaLnBrk="0" hangingPunct="0">
              <a:defRPr/>
            </a:pPr>
            <a:r>
              <a:rPr lang="en-US" sz="1600" b="1" u="none" dirty="0">
                <a:latin typeface="+mn-lt"/>
              </a:rPr>
              <a:t>Reliability </a:t>
            </a:r>
            <a:r>
              <a:rPr lang="en-US" sz="1600" u="none" dirty="0">
                <a:latin typeface="+mn-lt"/>
              </a:rPr>
              <a:t>- </a:t>
            </a:r>
            <a:r>
              <a:rPr lang="en-US" sz="1600" i="1" u="none" dirty="0">
                <a:latin typeface="+mn-lt"/>
              </a:rPr>
              <a:t>Does it do it accurately all the time?</a:t>
            </a:r>
            <a:endParaRPr lang="en-US" sz="1600" u="none" dirty="0">
              <a:latin typeface="+mn-lt"/>
            </a:endParaRPr>
          </a:p>
          <a:p>
            <a:pPr eaLnBrk="0" hangingPunct="0">
              <a:defRPr/>
            </a:pPr>
            <a:r>
              <a:rPr lang="en-US" sz="1600" b="1" u="none" dirty="0">
                <a:latin typeface="+mn-lt"/>
              </a:rPr>
              <a:t>Efficiency </a:t>
            </a:r>
            <a:r>
              <a:rPr lang="en-US" sz="1600" u="none" dirty="0">
                <a:latin typeface="+mn-lt"/>
              </a:rPr>
              <a:t>- </a:t>
            </a:r>
            <a:r>
              <a:rPr lang="en-US" sz="1600" i="1" u="none" dirty="0">
                <a:latin typeface="+mn-lt"/>
              </a:rPr>
              <a:t>Will it run on my machine as well as it can?</a:t>
            </a:r>
            <a:endParaRPr lang="en-US" sz="1600" u="none" dirty="0">
              <a:latin typeface="+mn-lt"/>
            </a:endParaRPr>
          </a:p>
          <a:p>
            <a:pPr eaLnBrk="0" hangingPunct="0">
              <a:defRPr/>
            </a:pPr>
            <a:r>
              <a:rPr lang="en-US" sz="1600" b="1" u="none" dirty="0">
                <a:solidFill>
                  <a:srgbClr val="C00000"/>
                </a:solidFill>
                <a:latin typeface="+mn-lt"/>
              </a:rPr>
              <a:t>Integrity </a:t>
            </a:r>
            <a:r>
              <a:rPr lang="en-US" sz="1600" u="none" dirty="0">
                <a:solidFill>
                  <a:srgbClr val="C00000"/>
                </a:solidFill>
                <a:latin typeface="+mn-lt"/>
              </a:rPr>
              <a:t>- </a:t>
            </a:r>
            <a:r>
              <a:rPr lang="en-US" sz="1600" i="1" u="none" dirty="0">
                <a:solidFill>
                  <a:srgbClr val="C00000"/>
                </a:solidFill>
                <a:latin typeface="+mn-lt"/>
              </a:rPr>
              <a:t>Is it secure?</a:t>
            </a:r>
            <a:endParaRPr lang="en-US" sz="1600" u="none" dirty="0">
              <a:solidFill>
                <a:srgbClr val="C00000"/>
              </a:solidFill>
              <a:latin typeface="+mn-lt"/>
            </a:endParaRPr>
          </a:p>
          <a:p>
            <a:pPr eaLnBrk="0" hangingPunct="0">
              <a:defRPr/>
            </a:pPr>
            <a:r>
              <a:rPr lang="en-US" sz="1600" b="1" u="none" dirty="0">
                <a:latin typeface="+mn-lt"/>
              </a:rPr>
              <a:t>Usability</a:t>
            </a:r>
            <a:r>
              <a:rPr lang="en-US" sz="1600" u="none" dirty="0">
                <a:latin typeface="+mn-lt"/>
              </a:rPr>
              <a:t> - </a:t>
            </a:r>
            <a:r>
              <a:rPr lang="en-US" sz="1600" i="1" u="none" dirty="0">
                <a:latin typeface="+mn-lt"/>
              </a:rPr>
              <a:t>Can I run it?</a:t>
            </a:r>
            <a:endParaRPr lang="en-US" sz="1600" u="none" dirty="0">
              <a:latin typeface="+mn-lt"/>
            </a:endParaRPr>
          </a:p>
        </p:txBody>
      </p:sp>
      <p:sp>
        <p:nvSpPr>
          <p:cNvPr id="13324" name="Text Box 12"/>
          <p:cNvSpPr txBox="1">
            <a:spLocks noChangeArrowheads="1"/>
          </p:cNvSpPr>
          <p:nvPr/>
        </p:nvSpPr>
        <p:spPr bwMode="auto">
          <a:xfrm>
            <a:off x="5715000" y="2133600"/>
            <a:ext cx="3429000" cy="1816100"/>
          </a:xfrm>
          <a:prstGeom prst="rect">
            <a:avLst/>
          </a:prstGeom>
          <a:noFill/>
          <a:ln w="12700">
            <a:noFill/>
            <a:miter lim="800000"/>
            <a:headEnd type="none" w="sm" len="sm"/>
            <a:tailEnd type="none" w="sm" len="sm"/>
          </a:ln>
          <a:effectLst/>
        </p:spPr>
        <p:txBody>
          <a:bodyPr>
            <a:spAutoFit/>
          </a:bodyPr>
          <a:lstStyle/>
          <a:p>
            <a:pPr eaLnBrk="0" hangingPunct="0">
              <a:defRPr/>
            </a:pPr>
            <a:r>
              <a:rPr lang="en-US" sz="1600" b="1" u="none" dirty="0">
                <a:latin typeface="+mn-lt"/>
              </a:rPr>
              <a:t>Portability</a:t>
            </a:r>
            <a:r>
              <a:rPr lang="en-US" sz="1600" u="none" dirty="0">
                <a:latin typeface="+mn-lt"/>
              </a:rPr>
              <a:t> - </a:t>
            </a:r>
            <a:r>
              <a:rPr lang="en-US" sz="1600" i="1" u="none" dirty="0">
                <a:latin typeface="+mn-lt"/>
              </a:rPr>
              <a:t>Will I be able to use on another machine?</a:t>
            </a:r>
            <a:endParaRPr lang="en-US" sz="1600" u="none" dirty="0">
              <a:latin typeface="+mn-lt"/>
            </a:endParaRPr>
          </a:p>
          <a:p>
            <a:pPr eaLnBrk="0" hangingPunct="0">
              <a:defRPr/>
            </a:pPr>
            <a:r>
              <a:rPr lang="en-US" sz="1600" b="1" u="none" dirty="0">
                <a:latin typeface="+mn-lt"/>
              </a:rPr>
              <a:t>Reusability</a:t>
            </a:r>
            <a:r>
              <a:rPr lang="en-US" sz="1600" u="none" dirty="0">
                <a:latin typeface="+mn-lt"/>
              </a:rPr>
              <a:t> - </a:t>
            </a:r>
            <a:r>
              <a:rPr lang="en-US" sz="1600" i="1" u="none" dirty="0">
                <a:latin typeface="+mn-lt"/>
              </a:rPr>
              <a:t>Will I be able to reuse some of the software?</a:t>
            </a:r>
            <a:endParaRPr lang="en-US" sz="1600" u="none" dirty="0">
              <a:latin typeface="+mn-lt"/>
            </a:endParaRPr>
          </a:p>
          <a:p>
            <a:pPr eaLnBrk="0" hangingPunct="0">
              <a:defRPr/>
            </a:pPr>
            <a:r>
              <a:rPr lang="en-US" sz="1600" b="1" u="none" dirty="0">
                <a:latin typeface="+mn-lt"/>
              </a:rPr>
              <a:t>Interoperability </a:t>
            </a:r>
            <a:r>
              <a:rPr lang="en-US" sz="1600" u="none" dirty="0">
                <a:latin typeface="+mn-lt"/>
              </a:rPr>
              <a:t>- </a:t>
            </a:r>
            <a:r>
              <a:rPr lang="en-US" sz="1600" i="1" u="none" dirty="0">
                <a:latin typeface="+mn-lt"/>
              </a:rPr>
              <a:t>Will I be able to interface it with another machine?</a:t>
            </a:r>
            <a:endParaRPr lang="en-US" sz="1600" u="non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blinds(horizontal)">
                                      <p:cBhvr>
                                        <p:cTn id="7" dur="500"/>
                                        <p:tgtEl>
                                          <p:spTgt spid="133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blinds(horizontal)">
                                      <p:cBhvr>
                                        <p:cTn id="12" dur="500"/>
                                        <p:tgtEl>
                                          <p:spTgt spid="133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blinds(horizontal)">
                                      <p:cBhvr>
                                        <p:cTn id="17"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3" grpId="0"/>
      <p:bldP spid="133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219200" y="762000"/>
            <a:ext cx="7467600" cy="990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Cost to fix errors</a:t>
            </a:r>
          </a:p>
        </p:txBody>
      </p:sp>
      <p:sp>
        <p:nvSpPr>
          <p:cNvPr id="19459" name="Text Placeholder 2"/>
          <p:cNvSpPr>
            <a:spLocks noGrp="1"/>
          </p:cNvSpPr>
          <p:nvPr>
            <p:ph type="body" sz="half" idx="1"/>
          </p:nvPr>
        </p:nvSpPr>
        <p:spPr bwMode="auto">
          <a:xfrm>
            <a:off x="457200" y="1885950"/>
            <a:ext cx="8472488"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i="1" smtClean="0">
                <a:solidFill>
                  <a:srgbClr val="FFC000"/>
                </a:solidFill>
              </a:rPr>
              <a:t>Phase In Which Found </a:t>
            </a:r>
            <a:r>
              <a:rPr lang="en-US" smtClean="0"/>
              <a:t>		      </a:t>
            </a:r>
            <a:r>
              <a:rPr lang="en-US" i="1" smtClean="0">
                <a:solidFill>
                  <a:srgbClr val="00B050"/>
                </a:solidFill>
              </a:rPr>
              <a:t>Cost Ratio</a:t>
            </a:r>
          </a:p>
          <a:p>
            <a:pPr>
              <a:buFontTx/>
              <a:buNone/>
            </a:pPr>
            <a:r>
              <a:rPr lang="en-US" smtClean="0"/>
              <a:t>Requirements 				      1</a:t>
            </a:r>
          </a:p>
          <a:p>
            <a:pPr>
              <a:buFontTx/>
              <a:buNone/>
            </a:pPr>
            <a:r>
              <a:rPr lang="en-US" smtClean="0"/>
              <a:t>Design 						    3-6</a:t>
            </a:r>
          </a:p>
          <a:p>
            <a:pPr>
              <a:buFontTx/>
              <a:buNone/>
            </a:pPr>
            <a:r>
              <a:rPr lang="en-US" smtClean="0"/>
              <a:t>Coding 						     10</a:t>
            </a:r>
          </a:p>
          <a:p>
            <a:pPr>
              <a:buFontTx/>
              <a:buNone/>
            </a:pPr>
            <a:r>
              <a:rPr lang="en-US" smtClean="0"/>
              <a:t>Development Testing 			  15-40</a:t>
            </a:r>
          </a:p>
          <a:p>
            <a:pPr>
              <a:buFontTx/>
              <a:buNone/>
            </a:pPr>
            <a:r>
              <a:rPr lang="en-US" smtClean="0"/>
              <a:t>Acceptance Testing 			  30-70</a:t>
            </a:r>
          </a:p>
          <a:p>
            <a:pPr>
              <a:buFontTx/>
              <a:buNone/>
            </a:pPr>
            <a:r>
              <a:rPr lang="en-US" smtClean="0"/>
              <a:t>Operation 					40-1000</a:t>
            </a:r>
          </a:p>
          <a:p>
            <a:endParaRPr lang="en-US" smtClean="0"/>
          </a:p>
        </p:txBody>
      </p:sp>
      <p:cxnSp>
        <p:nvCxnSpPr>
          <p:cNvPr id="6" name="Straight Connector 5"/>
          <p:cNvCxnSpPr/>
          <p:nvPr/>
        </p:nvCxnSpPr>
        <p:spPr bwMode="auto">
          <a:xfrm rot="10800000">
            <a:off x="571500" y="2428875"/>
            <a:ext cx="8215313" cy="1588"/>
          </a:xfrm>
          <a:prstGeom prst="line">
            <a:avLst/>
          </a:prstGeom>
          <a:solidFill>
            <a:schemeClr val="accent1"/>
          </a:solidFill>
          <a:ln w="25400" cap="flat" cmpd="sng" algn="ctr">
            <a:solidFill>
              <a:schemeClr val="accent2">
                <a:lumMod val="75000"/>
              </a:schemeClr>
            </a:solidFill>
            <a:prstDash val="solid"/>
            <a:round/>
            <a:headEnd type="none" w="med" len="med"/>
            <a:tailEnd type="none" w="med" len="med"/>
          </a:ln>
          <a:effectLst/>
        </p:spPr>
      </p:cxnSp>
      <p:pic>
        <p:nvPicPr>
          <p:cNvPr id="19461" name="Picture 2" descr="C:\Users\jonarce\AppData\Local\Microsoft\Windows\Temporary Internet Files\Content.IE5\8Q3YK2YG\MCj04315490000[1].png"/>
          <p:cNvPicPr>
            <a:picLocks noChangeAspect="1" noChangeArrowheads="1"/>
          </p:cNvPicPr>
          <p:nvPr/>
        </p:nvPicPr>
        <p:blipFill>
          <a:blip r:embed="rId2" cstate="print"/>
          <a:srcRect/>
          <a:stretch>
            <a:fillRect/>
          </a:stretch>
        </p:blipFill>
        <p:spPr bwMode="auto">
          <a:xfrm>
            <a:off x="7358063" y="5786438"/>
            <a:ext cx="1071562" cy="107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152400"/>
            <a:ext cx="6934200" cy="715963"/>
          </a:xfrm>
          <a:effectLst>
            <a:outerShdw dist="35921" dir="2700000" algn="ctr" rotWithShape="0">
              <a:schemeClr val="bg1"/>
            </a:outerShdw>
          </a:effectLst>
        </p:spPr>
        <p:txBody>
          <a:bodyPr/>
          <a:lstStyle/>
          <a:p>
            <a:pPr algn="l"/>
            <a:r>
              <a:rPr lang="en-US" sz="4000" dirty="0" smtClean="0">
                <a:solidFill>
                  <a:schemeClr val="bg2"/>
                </a:solidFill>
              </a:rPr>
              <a:t>Resources</a:t>
            </a:r>
            <a:endParaRPr lang="en-US" sz="4000" dirty="0">
              <a:solidFill>
                <a:schemeClr val="bg2"/>
              </a:solidFill>
            </a:endParaRPr>
          </a:p>
        </p:txBody>
      </p:sp>
      <p:sp>
        <p:nvSpPr>
          <p:cNvPr id="60419" name="Rectangle 3"/>
          <p:cNvSpPr>
            <a:spLocks noGrp="1" noChangeArrowheads="1"/>
          </p:cNvSpPr>
          <p:nvPr>
            <p:ph type="body" idx="1"/>
          </p:nvPr>
        </p:nvSpPr>
        <p:spPr>
          <a:xfrm>
            <a:off x="1981200" y="1066800"/>
            <a:ext cx="6934200" cy="5105400"/>
          </a:xfrm>
        </p:spPr>
        <p:txBody>
          <a:bodyPr/>
          <a:lstStyle/>
          <a:p>
            <a:r>
              <a:rPr lang="en-US" sz="2000" dirty="0" smtClean="0"/>
              <a:t> The following papers and standards cover information security and secure coding and offer insight, principles, and processes that you can integrate immediately to improve software security</a:t>
            </a:r>
          </a:p>
          <a:p>
            <a:pPr lvl="1"/>
            <a:r>
              <a:rPr lang="en-US" sz="1600" dirty="0" smtClean="0">
                <a:hlinkClick r:id="rId4" tooltip="You will be leaving HP.com"/>
              </a:rPr>
              <a:t>NIST Special Publication 800-64</a:t>
            </a:r>
            <a:r>
              <a:rPr lang="en-US" sz="1600" dirty="0" smtClean="0"/>
              <a:t>—Security Considerations in the Information System  </a:t>
            </a:r>
          </a:p>
          <a:p>
            <a:pPr lvl="1"/>
            <a:r>
              <a:rPr lang="en-US" sz="1600" dirty="0" smtClean="0">
                <a:hlinkClick r:id="rId5" tooltip="You will be leaving HP.com"/>
              </a:rPr>
              <a:t>NIST Special Publication 800-27</a:t>
            </a:r>
            <a:r>
              <a:rPr lang="en-US" sz="1600" dirty="0" smtClean="0"/>
              <a:t>—Engineering Principles for Information Technology Security  </a:t>
            </a:r>
          </a:p>
          <a:p>
            <a:pPr lvl="1"/>
            <a:r>
              <a:rPr lang="en-US" sz="1600" dirty="0" smtClean="0">
                <a:hlinkClick r:id="rId6" tooltip="You will be leaving HP.com"/>
              </a:rPr>
              <a:t>NIST Special Publication 800-55</a:t>
            </a:r>
            <a:r>
              <a:rPr lang="en-US" sz="1600" dirty="0" smtClean="0"/>
              <a:t>—Security Metrics Guide for Information Technology Systems </a:t>
            </a:r>
          </a:p>
          <a:p>
            <a:pPr lvl="1"/>
            <a:r>
              <a:rPr lang="en-US" sz="1600" dirty="0" smtClean="0">
                <a:hlinkClick r:id="rId7" tooltip="You will be leaving HP.com"/>
              </a:rPr>
              <a:t>ISO/IEC 12207:1995</a:t>
            </a:r>
            <a:r>
              <a:rPr lang="en-US" sz="1600" dirty="0" smtClean="0"/>
              <a:t>—Information technology—Software life cycle processes </a:t>
            </a:r>
          </a:p>
          <a:p>
            <a:pPr lvl="1"/>
            <a:r>
              <a:rPr lang="en-US" sz="1600" dirty="0" smtClean="0">
                <a:hlinkClick r:id="rId8" tooltip="You will be leaving HP.com"/>
              </a:rPr>
              <a:t>ISO/IEC 17799:2005</a:t>
            </a:r>
            <a:r>
              <a:rPr lang="en-US" sz="1600" dirty="0" smtClean="0"/>
              <a:t>—Information technology—Security techniques—Code of practice for information security management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762000"/>
            <a:ext cx="7239000" cy="914400"/>
          </a:xfrm>
        </p:spPr>
        <p:txBody>
          <a:bodyPr/>
          <a:lstStyle/>
          <a:p>
            <a:pPr eaLnBrk="1" hangingPunct="1"/>
            <a:r>
              <a:rPr lang="en-US" sz="4000" dirty="0" smtClean="0"/>
              <a:t>In the beginning …</a:t>
            </a:r>
            <a:br>
              <a:rPr lang="en-US" sz="4000" dirty="0" smtClean="0"/>
            </a:br>
            <a:r>
              <a:rPr lang="en-US" sz="4000" dirty="0" smtClean="0"/>
              <a:t>Waterfall Model</a:t>
            </a:r>
          </a:p>
        </p:txBody>
      </p:sp>
      <p:sp>
        <p:nvSpPr>
          <p:cNvPr id="10243" name="Rectangle 3"/>
          <p:cNvSpPr>
            <a:spLocks noChangeArrowheads="1"/>
          </p:cNvSpPr>
          <p:nvPr/>
        </p:nvSpPr>
        <p:spPr bwMode="auto">
          <a:xfrm>
            <a:off x="809625" y="2286000"/>
            <a:ext cx="2057400" cy="685800"/>
          </a:xfrm>
          <a:prstGeom prst="rect">
            <a:avLst/>
          </a:prstGeom>
          <a:solidFill>
            <a:srgbClr val="C0000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sz="2000" b="1" dirty="0">
                <a:solidFill>
                  <a:schemeClr val="bg1"/>
                </a:solidFill>
                <a:effectLst/>
                <a:latin typeface="Segoe Semibold" pitchFamily="34" charset="0"/>
              </a:rPr>
              <a:t>Requirements</a:t>
            </a:r>
          </a:p>
        </p:txBody>
      </p:sp>
      <p:sp>
        <p:nvSpPr>
          <p:cNvPr id="233476" name="Rectangle 4"/>
          <p:cNvSpPr>
            <a:spLocks noChangeArrowheads="1"/>
          </p:cNvSpPr>
          <p:nvPr/>
        </p:nvSpPr>
        <p:spPr bwMode="auto">
          <a:xfrm>
            <a:off x="2409825" y="3276600"/>
            <a:ext cx="2057400" cy="685800"/>
          </a:xfrm>
          <a:prstGeom prst="rect">
            <a:avLst/>
          </a:prstGeom>
          <a:solidFill>
            <a:srgbClr val="1984C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sz="2000" b="1" dirty="0">
                <a:solidFill>
                  <a:schemeClr val="bg1"/>
                </a:solidFill>
                <a:effectLst/>
                <a:latin typeface="Segoe Semibold" pitchFamily="34" charset="0"/>
              </a:rPr>
              <a:t>Design</a:t>
            </a:r>
          </a:p>
        </p:txBody>
      </p:sp>
      <p:sp>
        <p:nvSpPr>
          <p:cNvPr id="233477" name="Rectangle 5"/>
          <p:cNvSpPr>
            <a:spLocks noChangeArrowheads="1"/>
          </p:cNvSpPr>
          <p:nvPr/>
        </p:nvSpPr>
        <p:spPr bwMode="auto">
          <a:xfrm>
            <a:off x="3657600" y="4495800"/>
            <a:ext cx="2409825" cy="685800"/>
          </a:xfrm>
          <a:prstGeom prst="rect">
            <a:avLst/>
          </a:prstGeom>
          <a:solidFill>
            <a:srgbClr val="92D05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sz="2000" b="1" dirty="0">
                <a:solidFill>
                  <a:schemeClr val="bg1"/>
                </a:solidFill>
                <a:effectLst/>
                <a:latin typeface="Segoe Semibold" pitchFamily="34" charset="0"/>
              </a:rPr>
              <a:t>Implementation</a:t>
            </a:r>
          </a:p>
        </p:txBody>
      </p:sp>
      <p:sp>
        <p:nvSpPr>
          <p:cNvPr id="233478" name="Rectangle 6"/>
          <p:cNvSpPr>
            <a:spLocks noChangeArrowheads="1"/>
          </p:cNvSpPr>
          <p:nvPr/>
        </p:nvSpPr>
        <p:spPr bwMode="auto">
          <a:xfrm>
            <a:off x="5838825" y="5638800"/>
            <a:ext cx="2057400" cy="685800"/>
          </a:xfrm>
          <a:prstGeom prst="rect">
            <a:avLst/>
          </a:prstGeom>
          <a:solidFill>
            <a:srgbClr val="7030A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r>
              <a:rPr lang="en-US" sz="2000" b="1" dirty="0" smtClean="0">
                <a:solidFill>
                  <a:schemeClr val="bg1"/>
                </a:solidFill>
                <a:latin typeface="Segoe Semibold" pitchFamily="34" charset="0"/>
              </a:rPr>
              <a:t>Verification</a:t>
            </a:r>
            <a:endParaRPr lang="en-US" sz="2000" b="1" dirty="0">
              <a:solidFill>
                <a:schemeClr val="bg1"/>
              </a:solidFill>
              <a:effectLst/>
              <a:latin typeface="Segoe Semibold" pitchFamily="34" charset="0"/>
            </a:endParaRPr>
          </a:p>
        </p:txBody>
      </p:sp>
      <p:sp>
        <p:nvSpPr>
          <p:cNvPr id="10247" name="Text Box 7"/>
          <p:cNvSpPr txBox="1">
            <a:spLocks noChangeArrowheads="1"/>
          </p:cNvSpPr>
          <p:nvPr/>
        </p:nvSpPr>
        <p:spPr bwMode="auto">
          <a:xfrm>
            <a:off x="542925" y="5889625"/>
            <a:ext cx="2819400" cy="581025"/>
          </a:xfrm>
          <a:prstGeom prst="rect">
            <a:avLst/>
          </a:prstGeom>
          <a:noFill/>
          <a:ln w="12700">
            <a:noFill/>
            <a:miter lim="800000"/>
            <a:headEnd/>
            <a:tailEnd/>
          </a:ln>
        </p:spPr>
        <p:txBody>
          <a:bodyPr>
            <a:spAutoFit/>
          </a:bodyPr>
          <a:lstStyle/>
          <a:p>
            <a:pPr>
              <a:spcBef>
                <a:spcPct val="50000"/>
              </a:spcBef>
            </a:pPr>
            <a:r>
              <a:rPr lang="en-US" sz="1600" dirty="0">
                <a:effectLst/>
                <a:latin typeface="Segoe Semibold" pitchFamily="34" charset="0"/>
              </a:rPr>
              <a:t>Each phase “pours over” into the next phase.</a:t>
            </a:r>
          </a:p>
        </p:txBody>
      </p:sp>
      <p:sp>
        <p:nvSpPr>
          <p:cNvPr id="233480" name="AutoShape 8"/>
          <p:cNvSpPr>
            <a:spLocks noChangeArrowheads="1"/>
          </p:cNvSpPr>
          <p:nvPr/>
        </p:nvSpPr>
        <p:spPr bwMode="auto">
          <a:xfrm rot="5368022">
            <a:off x="2943225" y="2514600"/>
            <a:ext cx="685800" cy="685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1 256"/>
              <a:gd name="T9" fmla="*/ 5898240 1 256"/>
              <a:gd name="T10" fmla="*/ 5898240 1 256"/>
              <a:gd name="T11" fmla="*/ 0 1 25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5"/>
          </a:solidFill>
          <a:ln w="12700">
            <a:solidFill>
              <a:schemeClr val="tx1"/>
            </a:solidFill>
            <a:miter lim="800000"/>
            <a:headEnd/>
            <a:tailEnd/>
          </a:ln>
          <a:effectLst/>
        </p:spPr>
        <p:txBody>
          <a:bodyPr wrap="none" anchor="ctr"/>
          <a:lstStyle/>
          <a:p>
            <a:pPr>
              <a:defRPr/>
            </a:pPr>
            <a:endParaRPr lang="en-US"/>
          </a:p>
        </p:txBody>
      </p:sp>
      <p:sp>
        <p:nvSpPr>
          <p:cNvPr id="233481" name="AutoShape 9"/>
          <p:cNvSpPr>
            <a:spLocks noChangeArrowheads="1"/>
          </p:cNvSpPr>
          <p:nvPr/>
        </p:nvSpPr>
        <p:spPr bwMode="auto">
          <a:xfrm rot="5368022">
            <a:off x="4543425" y="3657600"/>
            <a:ext cx="685800" cy="685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1 256"/>
              <a:gd name="T9" fmla="*/ 5898240 1 256"/>
              <a:gd name="T10" fmla="*/ 5898240 1 256"/>
              <a:gd name="T11" fmla="*/ 0 1 25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5"/>
          </a:solidFill>
          <a:ln w="12700">
            <a:solidFill>
              <a:schemeClr val="tx1"/>
            </a:solidFill>
            <a:miter lim="800000"/>
            <a:headEnd/>
            <a:tailEnd/>
          </a:ln>
          <a:effectLst/>
        </p:spPr>
        <p:txBody>
          <a:bodyPr wrap="none" anchor="ctr"/>
          <a:lstStyle/>
          <a:p>
            <a:pPr>
              <a:defRPr/>
            </a:pPr>
            <a:endParaRPr lang="en-US"/>
          </a:p>
        </p:txBody>
      </p:sp>
      <p:sp>
        <p:nvSpPr>
          <p:cNvPr id="233482" name="AutoShape 10"/>
          <p:cNvSpPr>
            <a:spLocks noChangeArrowheads="1"/>
          </p:cNvSpPr>
          <p:nvPr/>
        </p:nvSpPr>
        <p:spPr bwMode="auto">
          <a:xfrm rot="5368022">
            <a:off x="6143625" y="4876800"/>
            <a:ext cx="685800" cy="685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1 256"/>
              <a:gd name="T9" fmla="*/ 5898240 1 256"/>
              <a:gd name="T10" fmla="*/ 5898240 1 256"/>
              <a:gd name="T11" fmla="*/ 0 1 25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5"/>
          </a:solidFill>
          <a:ln w="12700">
            <a:solidFill>
              <a:schemeClr val="tx1"/>
            </a:solidFill>
            <a:miter lim="800000"/>
            <a:headEnd/>
            <a:tailEnd/>
          </a:ln>
          <a:effectLst/>
        </p:spPr>
        <p:txBody>
          <a:bodyPr wrap="none" anchor="ctr"/>
          <a:lstStyle/>
          <a:p>
            <a:pPr>
              <a:defRPr/>
            </a:pPr>
            <a:endParaRPr lang="en-US"/>
          </a:p>
        </p:txBody>
      </p:sp>
      <p:sp>
        <p:nvSpPr>
          <p:cNvPr id="11" name="Text Box 7"/>
          <p:cNvSpPr txBox="1">
            <a:spLocks noChangeArrowheads="1"/>
          </p:cNvSpPr>
          <p:nvPr/>
        </p:nvSpPr>
        <p:spPr bwMode="auto">
          <a:xfrm>
            <a:off x="5867400" y="2438400"/>
            <a:ext cx="2819400" cy="369332"/>
          </a:xfrm>
          <a:prstGeom prst="rect">
            <a:avLst/>
          </a:prstGeom>
          <a:noFill/>
          <a:ln w="12700">
            <a:noFill/>
            <a:miter lim="800000"/>
            <a:headEnd/>
            <a:tailEnd/>
          </a:ln>
        </p:spPr>
        <p:txBody>
          <a:bodyPr>
            <a:spAutoFit/>
          </a:bodyPr>
          <a:lstStyle/>
          <a:p>
            <a:pPr>
              <a:spcBef>
                <a:spcPct val="50000"/>
              </a:spcBef>
            </a:pPr>
            <a:r>
              <a:rPr lang="en-US" sz="1800" b="1" i="1" dirty="0" smtClean="0">
                <a:solidFill>
                  <a:srgbClr val="FF0000"/>
                </a:solidFill>
                <a:effectLst/>
                <a:latin typeface="Segoe Semibold" pitchFamily="34" charset="0"/>
              </a:rPr>
              <a:t>Where was security?</a:t>
            </a:r>
            <a:endParaRPr lang="en-US" sz="1800" b="1" i="1" dirty="0">
              <a:solidFill>
                <a:srgbClr val="FF0000"/>
              </a:solidFill>
              <a:effectLst/>
              <a:latin typeface="Segoe Semibold" pitchFamily="34" charset="0"/>
            </a:endParaRPr>
          </a:p>
        </p:txBody>
      </p:sp>
      <p:pic>
        <p:nvPicPr>
          <p:cNvPr id="50178" name="Picture 2" descr="mainframe"/>
          <p:cNvPicPr>
            <a:picLocks noChangeAspect="1" noChangeArrowheads="1"/>
          </p:cNvPicPr>
          <p:nvPr/>
        </p:nvPicPr>
        <p:blipFill>
          <a:blip r:embed="rId3" cstate="print"/>
          <a:srcRect/>
          <a:stretch>
            <a:fillRect/>
          </a:stretch>
        </p:blipFill>
        <p:spPr bwMode="auto">
          <a:xfrm>
            <a:off x="6248400" y="2895600"/>
            <a:ext cx="1790700" cy="14287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3476"/>
                                        </p:tgtEl>
                                        <p:attrNameLst>
                                          <p:attrName>style.visibility</p:attrName>
                                        </p:attrNameLst>
                                      </p:cBhvr>
                                      <p:to>
                                        <p:strVal val="visible"/>
                                      </p:to>
                                    </p:set>
                                    <p:animEffect transition="in" filter="blinds(horizontal)">
                                      <p:cBhvr>
                                        <p:cTn id="7" dur="500"/>
                                        <p:tgtEl>
                                          <p:spTgt spid="2334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3480"/>
                                        </p:tgtEl>
                                        <p:attrNameLst>
                                          <p:attrName>style.visibility</p:attrName>
                                        </p:attrNameLst>
                                      </p:cBhvr>
                                      <p:to>
                                        <p:strVal val="visible"/>
                                      </p:to>
                                    </p:set>
                                    <p:animEffect transition="in" filter="blinds(horizontal)">
                                      <p:cBhvr>
                                        <p:cTn id="10" dur="500"/>
                                        <p:tgtEl>
                                          <p:spTgt spid="23348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3481"/>
                                        </p:tgtEl>
                                        <p:attrNameLst>
                                          <p:attrName>style.visibility</p:attrName>
                                        </p:attrNameLst>
                                      </p:cBhvr>
                                      <p:to>
                                        <p:strVal val="visible"/>
                                      </p:to>
                                    </p:set>
                                    <p:animEffect transition="in" filter="blinds(horizontal)">
                                      <p:cBhvr>
                                        <p:cTn id="15" dur="500"/>
                                        <p:tgtEl>
                                          <p:spTgt spid="23348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3477"/>
                                        </p:tgtEl>
                                        <p:attrNameLst>
                                          <p:attrName>style.visibility</p:attrName>
                                        </p:attrNameLst>
                                      </p:cBhvr>
                                      <p:to>
                                        <p:strVal val="visible"/>
                                      </p:to>
                                    </p:set>
                                    <p:animEffect transition="in" filter="blinds(horizontal)">
                                      <p:cBhvr>
                                        <p:cTn id="18" dur="500"/>
                                        <p:tgtEl>
                                          <p:spTgt spid="23347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3482"/>
                                        </p:tgtEl>
                                        <p:attrNameLst>
                                          <p:attrName>style.visibility</p:attrName>
                                        </p:attrNameLst>
                                      </p:cBhvr>
                                      <p:to>
                                        <p:strVal val="visible"/>
                                      </p:to>
                                    </p:set>
                                    <p:animEffect transition="in" filter="blinds(horizontal)">
                                      <p:cBhvr>
                                        <p:cTn id="23" dur="500"/>
                                        <p:tgtEl>
                                          <p:spTgt spid="23348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3478"/>
                                        </p:tgtEl>
                                        <p:attrNameLst>
                                          <p:attrName>style.visibility</p:attrName>
                                        </p:attrNameLst>
                                      </p:cBhvr>
                                      <p:to>
                                        <p:strVal val="visible"/>
                                      </p:to>
                                    </p:set>
                                    <p:animEffect transition="in" filter="blinds(horizontal)">
                                      <p:cBhvr>
                                        <p:cTn id="26" dur="500"/>
                                        <p:tgtEl>
                                          <p:spTgt spid="23347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50178"/>
                                        </p:tgtEl>
                                        <p:attrNameLst>
                                          <p:attrName>style.visibility</p:attrName>
                                        </p:attrNameLst>
                                      </p:cBhvr>
                                      <p:to>
                                        <p:strVal val="visible"/>
                                      </p:to>
                                    </p:set>
                                    <p:animEffect transition="in" filter="box(in)">
                                      <p:cBhvr>
                                        <p:cTn id="36"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6" grpId="0" animBg="1"/>
      <p:bldP spid="233477" grpId="0" animBg="1"/>
      <p:bldP spid="233478" grpId="0" animBg="1"/>
      <p:bldP spid="233480" grpId="0" animBg="1"/>
      <p:bldP spid="233481" grpId="0" animBg="1"/>
      <p:bldP spid="233482"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0" y="609600"/>
            <a:ext cx="6858000" cy="1295400"/>
          </a:xfrm>
        </p:spPr>
        <p:txBody>
          <a:bodyPr/>
          <a:lstStyle/>
          <a:p>
            <a:r>
              <a:rPr lang="en-US" dirty="0" smtClean="0"/>
              <a:t>Security and the System Development Lifecycle</a:t>
            </a:r>
            <a:endParaRPr lang="en-US" dirty="0"/>
          </a:p>
        </p:txBody>
      </p:sp>
      <p:sp>
        <p:nvSpPr>
          <p:cNvPr id="17411" name="Rectangle 3"/>
          <p:cNvSpPr>
            <a:spLocks noGrp="1" noChangeArrowheads="1"/>
          </p:cNvSpPr>
          <p:nvPr>
            <p:ph type="body" idx="1"/>
          </p:nvPr>
        </p:nvSpPr>
        <p:spPr>
          <a:xfrm>
            <a:off x="762000" y="2057400"/>
            <a:ext cx="7467600" cy="4800600"/>
          </a:xfrm>
        </p:spPr>
        <p:txBody>
          <a:bodyPr/>
          <a:lstStyle/>
          <a:p>
            <a:pPr>
              <a:buNone/>
            </a:pPr>
            <a:r>
              <a:rPr lang="en-US" sz="1600" dirty="0" smtClean="0"/>
              <a:t> </a:t>
            </a:r>
            <a:r>
              <a:rPr lang="en-US" sz="2000" dirty="0" smtClean="0"/>
              <a:t>There are three important aspects of computer security in relation to the systems development lifecycle:</a:t>
            </a:r>
            <a:br>
              <a:rPr lang="en-US" sz="2000" dirty="0" smtClean="0"/>
            </a:br>
            <a:r>
              <a:rPr lang="en-US" sz="2000" dirty="0" smtClean="0"/>
              <a:t> </a:t>
            </a:r>
          </a:p>
          <a:p>
            <a:pPr lvl="0">
              <a:buFont typeface="+mj-lt"/>
              <a:buAutoNum type="arabicPeriod"/>
            </a:pPr>
            <a:r>
              <a:rPr lang="en-US" sz="2000" dirty="0" smtClean="0"/>
              <a:t>Security must be considered from the </a:t>
            </a:r>
            <a:r>
              <a:rPr lang="en-US" sz="2000" dirty="0" smtClean="0">
                <a:solidFill>
                  <a:srgbClr val="C00000"/>
                </a:solidFill>
              </a:rPr>
              <a:t>first phase </a:t>
            </a:r>
            <a:r>
              <a:rPr lang="en-US" sz="2000" dirty="0" smtClean="0"/>
              <a:t>of the systems lifecycle.</a:t>
            </a:r>
          </a:p>
          <a:p>
            <a:pPr lvl="0">
              <a:buFont typeface="+mj-lt"/>
              <a:buAutoNum type="arabicPeriod"/>
            </a:pPr>
            <a:endParaRPr lang="en-US" sz="2000" dirty="0" smtClean="0"/>
          </a:p>
          <a:p>
            <a:pPr marL="457200" lvl="0" indent="-457200">
              <a:buAutoNum type="arabicPeriod" startAt="2"/>
            </a:pPr>
            <a:r>
              <a:rPr lang="en-US" sz="2000" dirty="0" smtClean="0"/>
              <a:t>Development of computer security is an </a:t>
            </a:r>
            <a:r>
              <a:rPr lang="en-US" sz="2000" dirty="0" smtClean="0">
                <a:solidFill>
                  <a:srgbClr val="C00000"/>
                </a:solidFill>
              </a:rPr>
              <a:t>iterative process</a:t>
            </a:r>
            <a:r>
              <a:rPr lang="en-US" sz="2000" dirty="0" smtClean="0"/>
              <a:t>.  The identification of vulnerabilities and the selection and implementation of safeguards continue as the system progresses through the phases of the lifecycle, including </a:t>
            </a:r>
            <a:r>
              <a:rPr lang="en-US" sz="2000" dirty="0" smtClean="0">
                <a:solidFill>
                  <a:srgbClr val="FFC000"/>
                </a:solidFill>
              </a:rPr>
              <a:t>after the system has been released into production</a:t>
            </a:r>
            <a:r>
              <a:rPr lang="en-US" sz="2000" dirty="0" smtClean="0"/>
              <a:t>.</a:t>
            </a:r>
          </a:p>
          <a:p>
            <a:pPr marL="457200" lvl="0" indent="-457200">
              <a:buAutoNum type="arabicPeriod" startAt="2"/>
            </a:pPr>
            <a:endParaRPr lang="en-US" sz="2000" dirty="0" smtClean="0"/>
          </a:p>
          <a:p>
            <a:pPr lvl="0">
              <a:buNone/>
            </a:pPr>
            <a:r>
              <a:rPr lang="en-US" sz="2000" dirty="0" smtClean="0"/>
              <a:t>3.	</a:t>
            </a:r>
            <a:r>
              <a:rPr lang="en-US" sz="2000" dirty="0" smtClean="0">
                <a:solidFill>
                  <a:srgbClr val="C00000"/>
                </a:solidFill>
              </a:rPr>
              <a:t>All</a:t>
            </a:r>
            <a:r>
              <a:rPr lang="en-US" sz="2000" dirty="0" smtClean="0"/>
              <a:t> computer security considerations should be </a:t>
            </a:r>
            <a:r>
              <a:rPr lang="en-US" sz="2000" dirty="0" smtClean="0">
                <a:solidFill>
                  <a:srgbClr val="C00000"/>
                </a:solidFill>
              </a:rPr>
              <a:t>documented</a:t>
            </a:r>
            <a:r>
              <a:rPr lang="en-US" sz="2000" dirty="0" smtClean="0"/>
              <a:t> in the standard systems development lifecycle documents.</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77200" cy="1219200"/>
          </a:xfrm>
        </p:spPr>
        <p:txBody>
          <a:bodyPr/>
          <a:lstStyle/>
          <a:p>
            <a:r>
              <a:rPr lang="en-US" dirty="0" smtClean="0"/>
              <a:t>Present times …</a:t>
            </a:r>
            <a:br>
              <a:rPr lang="en-US" dirty="0" smtClean="0"/>
            </a:br>
            <a:r>
              <a:rPr lang="en-US" dirty="0" smtClean="0"/>
              <a:t>Agile - Scrum</a:t>
            </a:r>
            <a:endParaRPr lang="es-US" dirty="0"/>
          </a:p>
        </p:txBody>
      </p:sp>
      <p:pic>
        <p:nvPicPr>
          <p:cNvPr id="1028" name="Picture 4" descr="http://www.davenicolette.net/articles/scrum.png"/>
          <p:cNvPicPr>
            <a:picLocks noChangeAspect="1" noChangeArrowheads="1"/>
          </p:cNvPicPr>
          <p:nvPr/>
        </p:nvPicPr>
        <p:blipFill>
          <a:blip r:embed="rId3" cstate="print"/>
          <a:srcRect/>
          <a:stretch>
            <a:fillRect/>
          </a:stretch>
        </p:blipFill>
        <p:spPr bwMode="auto">
          <a:xfrm>
            <a:off x="0" y="2286000"/>
            <a:ext cx="9144000" cy="4245839"/>
          </a:xfrm>
          <a:prstGeom prst="rect">
            <a:avLst/>
          </a:prstGeom>
          <a:noFill/>
        </p:spPr>
      </p:pic>
      <p:sp>
        <p:nvSpPr>
          <p:cNvPr id="6" name="Rounded Rectangle 5"/>
          <p:cNvSpPr/>
          <p:nvPr/>
        </p:nvSpPr>
        <p:spPr bwMode="auto">
          <a:xfrm>
            <a:off x="228600" y="6172200"/>
            <a:ext cx="1143000" cy="457200"/>
          </a:xfrm>
          <a:prstGeom prst="roundRect">
            <a:avLst/>
          </a:prstGeom>
          <a:gradFill rotWithShape="1">
            <a:gsLst>
              <a:gs pos="77000">
                <a:srgbClr val="C7AC4C"/>
              </a:gs>
              <a:gs pos="77000">
                <a:srgbClr val="C7AC4C"/>
              </a:gs>
              <a:gs pos="77000">
                <a:schemeClr val="bg1">
                  <a:alpha val="61000"/>
                </a:schemeClr>
              </a:gs>
              <a:gs pos="100000">
                <a:srgbClr val="E6DCAC"/>
              </a:gs>
            </a:gsLst>
            <a:lin ang="5400000" scaled="0"/>
          </a:gra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Aharoni" pitchFamily="2" charset="-79"/>
              </a:rPr>
              <a:t>Security</a:t>
            </a:r>
            <a:endParaRPr kumimoji="0" lang="es-US" sz="1600" b="0" i="0" u="none" strike="noStrike" cap="none" normalizeH="0" baseline="0" dirty="0" smtClean="0">
              <a:ln>
                <a:noFill/>
              </a:ln>
              <a:solidFill>
                <a:schemeClr val="tx1"/>
              </a:solidFill>
              <a:effectLst/>
              <a:latin typeface="Arial Black" pitchFamily="34" charset="0"/>
              <a:cs typeface="Aharoni" pitchFamily="2" charset="-79"/>
            </a:endParaRPr>
          </a:p>
        </p:txBody>
      </p:sp>
      <p:cxnSp>
        <p:nvCxnSpPr>
          <p:cNvPr id="14" name="Straight Arrow Connector 13"/>
          <p:cNvCxnSpPr/>
          <p:nvPr/>
        </p:nvCxnSpPr>
        <p:spPr bwMode="auto">
          <a:xfrm>
            <a:off x="2743200" y="6858000"/>
            <a:ext cx="1524000" cy="1588"/>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cxnSp>
        <p:nvCxnSpPr>
          <p:cNvPr id="16" name="Straight Arrow Connector 15"/>
          <p:cNvCxnSpPr>
            <a:stCxn id="6" idx="0"/>
          </p:cNvCxnSpPr>
          <p:nvPr/>
        </p:nvCxnSpPr>
        <p:spPr bwMode="auto">
          <a:xfrm rot="5400000" flipH="1" flipV="1">
            <a:off x="704850" y="5505450"/>
            <a:ext cx="762000" cy="571500"/>
          </a:xfrm>
          <a:prstGeom prst="straightConnector1">
            <a:avLst/>
          </a:pr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triangle" w="med" len="sm"/>
          </a:ln>
          <a:effectLst/>
        </p:spPr>
      </p:cxnSp>
      <p:cxnSp>
        <p:nvCxnSpPr>
          <p:cNvPr id="19" name="Straight Arrow Connector 18"/>
          <p:cNvCxnSpPr>
            <a:stCxn id="6" idx="3"/>
          </p:cNvCxnSpPr>
          <p:nvPr/>
        </p:nvCxnSpPr>
        <p:spPr bwMode="auto">
          <a:xfrm flipV="1">
            <a:off x="1371600" y="5486400"/>
            <a:ext cx="6096000" cy="914400"/>
          </a:xfrm>
          <a:prstGeom prst="straightConnector1">
            <a:avLst/>
          </a:pr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triangle" w="med" len="sm"/>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1295400" y="609600"/>
            <a:ext cx="7620000" cy="1295400"/>
          </a:xfrm>
        </p:spPr>
        <p:txBody>
          <a:bodyPr/>
          <a:lstStyle/>
          <a:p>
            <a:pPr>
              <a:defRPr/>
            </a:pPr>
            <a:r>
              <a:rPr lang="en-US" dirty="0" smtClean="0"/>
              <a:t>Roles</a:t>
            </a:r>
            <a:br>
              <a:rPr lang="en-US" dirty="0" smtClean="0"/>
            </a:br>
            <a:r>
              <a:rPr lang="en-US" dirty="0" smtClean="0"/>
              <a:t>from Generalist to Specialist</a:t>
            </a:r>
          </a:p>
        </p:txBody>
      </p:sp>
      <p:sp>
        <p:nvSpPr>
          <p:cNvPr id="32771" name="Text Placeholder 4"/>
          <p:cNvSpPr>
            <a:spLocks noGrp="1"/>
          </p:cNvSpPr>
          <p:nvPr>
            <p:ph type="body" sz="half" idx="1"/>
          </p:nvPr>
        </p:nvSpPr>
        <p:spPr>
          <a:xfrm>
            <a:off x="228600" y="2057401"/>
            <a:ext cx="4406900" cy="4800599"/>
          </a:xfrm>
        </p:spPr>
        <p:txBody>
          <a:bodyPr/>
          <a:lstStyle/>
          <a:p>
            <a:pPr>
              <a:defRPr/>
            </a:pPr>
            <a:r>
              <a:rPr lang="en-US" sz="2400" dirty="0" smtClean="0"/>
              <a:t>Project Manager</a:t>
            </a:r>
          </a:p>
          <a:p>
            <a:pPr lvl="1">
              <a:defRPr/>
            </a:pPr>
            <a:r>
              <a:rPr lang="en-US" sz="2000" dirty="0" smtClean="0"/>
              <a:t>Business Project Owner</a:t>
            </a:r>
          </a:p>
          <a:p>
            <a:pPr lvl="1">
              <a:defRPr/>
            </a:pPr>
            <a:r>
              <a:rPr lang="en-US" sz="2000" dirty="0" smtClean="0"/>
              <a:t>Development  Manager</a:t>
            </a:r>
          </a:p>
          <a:p>
            <a:pPr lvl="1">
              <a:defRPr/>
            </a:pPr>
            <a:r>
              <a:rPr lang="en-US" sz="2000" dirty="0" smtClean="0"/>
              <a:t>Business Analyst</a:t>
            </a:r>
          </a:p>
          <a:p>
            <a:pPr>
              <a:defRPr/>
            </a:pPr>
            <a:r>
              <a:rPr lang="en-US" sz="2400" dirty="0" smtClean="0"/>
              <a:t>Architect</a:t>
            </a:r>
          </a:p>
          <a:p>
            <a:pPr lvl="1">
              <a:defRPr/>
            </a:pPr>
            <a:r>
              <a:rPr lang="en-US" sz="2000" dirty="0" smtClean="0"/>
              <a:t>Solution Architect</a:t>
            </a:r>
          </a:p>
          <a:p>
            <a:pPr lvl="1">
              <a:defRPr/>
            </a:pPr>
            <a:r>
              <a:rPr lang="en-US" sz="2000" dirty="0" smtClean="0"/>
              <a:t>Infrastructure Architect</a:t>
            </a:r>
          </a:p>
          <a:p>
            <a:pPr lvl="1">
              <a:defRPr/>
            </a:pPr>
            <a:r>
              <a:rPr lang="en-US" sz="2000" dirty="0" smtClean="0"/>
              <a:t>Database Architect</a:t>
            </a:r>
          </a:p>
          <a:p>
            <a:pPr lvl="1">
              <a:defRPr/>
            </a:pPr>
            <a:r>
              <a:rPr lang="en-US" sz="2000" dirty="0" smtClean="0"/>
              <a:t>Integration Architect</a:t>
            </a:r>
          </a:p>
          <a:p>
            <a:pPr>
              <a:defRPr/>
            </a:pPr>
            <a:r>
              <a:rPr lang="en-US" sz="2400" dirty="0" smtClean="0"/>
              <a:t>Developer</a:t>
            </a:r>
          </a:p>
          <a:p>
            <a:pPr lvl="1">
              <a:defRPr/>
            </a:pPr>
            <a:r>
              <a:rPr lang="en-US" sz="2000" dirty="0" smtClean="0"/>
              <a:t>Senior</a:t>
            </a:r>
          </a:p>
          <a:p>
            <a:pPr lvl="2">
              <a:defRPr/>
            </a:pPr>
            <a:r>
              <a:rPr lang="en-US" sz="1800" dirty="0" smtClean="0"/>
              <a:t>Business Objects &amp; Entities</a:t>
            </a:r>
          </a:p>
        </p:txBody>
      </p:sp>
      <p:sp>
        <p:nvSpPr>
          <p:cNvPr id="6" name="Text Placeholder 5"/>
          <p:cNvSpPr>
            <a:spLocks noGrp="1"/>
          </p:cNvSpPr>
          <p:nvPr>
            <p:ph type="body" sz="half" idx="2"/>
          </p:nvPr>
        </p:nvSpPr>
        <p:spPr>
          <a:xfrm>
            <a:off x="4765675" y="1981200"/>
            <a:ext cx="4117975" cy="4719638"/>
          </a:xfrm>
        </p:spPr>
        <p:txBody>
          <a:bodyPr/>
          <a:lstStyle/>
          <a:p>
            <a:pPr lvl="1">
              <a:defRPr/>
            </a:pPr>
            <a:r>
              <a:rPr lang="en-US" sz="2000" dirty="0" smtClean="0"/>
              <a:t>Junior</a:t>
            </a:r>
          </a:p>
          <a:p>
            <a:pPr lvl="2">
              <a:defRPr/>
            </a:pPr>
            <a:r>
              <a:rPr lang="en-US" sz="1800" dirty="0" smtClean="0"/>
              <a:t>UI / Web Interface</a:t>
            </a:r>
          </a:p>
          <a:p>
            <a:pPr>
              <a:defRPr/>
            </a:pPr>
            <a:r>
              <a:rPr lang="en-US" sz="2400" dirty="0" smtClean="0"/>
              <a:t>Integration Developer</a:t>
            </a:r>
          </a:p>
          <a:p>
            <a:pPr lvl="1">
              <a:defRPr/>
            </a:pPr>
            <a:r>
              <a:rPr lang="en-US" sz="2000" dirty="0" smtClean="0"/>
              <a:t>EAI / SOA</a:t>
            </a:r>
          </a:p>
          <a:p>
            <a:pPr>
              <a:defRPr/>
            </a:pPr>
            <a:r>
              <a:rPr lang="en-US" sz="2400" dirty="0" smtClean="0"/>
              <a:t>Database Developer</a:t>
            </a:r>
          </a:p>
          <a:p>
            <a:pPr lvl="1">
              <a:defRPr/>
            </a:pPr>
            <a:r>
              <a:rPr lang="en-US" sz="2000" dirty="0" smtClean="0"/>
              <a:t>DB schema / Reports</a:t>
            </a:r>
          </a:p>
          <a:p>
            <a:pPr lvl="1">
              <a:defRPr/>
            </a:pPr>
            <a:r>
              <a:rPr lang="en-US" sz="2000" dirty="0" smtClean="0"/>
              <a:t>Business Intelligence</a:t>
            </a:r>
          </a:p>
          <a:p>
            <a:pPr>
              <a:defRPr/>
            </a:pPr>
            <a:r>
              <a:rPr lang="en-US" sz="2400" dirty="0" smtClean="0"/>
              <a:t>Tester</a:t>
            </a:r>
          </a:p>
          <a:p>
            <a:pPr lvl="1">
              <a:defRPr/>
            </a:pPr>
            <a:r>
              <a:rPr lang="en-US" sz="2000" dirty="0" smtClean="0"/>
              <a:t>Product Quality</a:t>
            </a:r>
          </a:p>
          <a:p>
            <a:pPr lvl="1">
              <a:defRPr/>
            </a:pPr>
            <a:r>
              <a:rPr lang="en-US" sz="2000" dirty="0" smtClean="0"/>
              <a:t>Performance</a:t>
            </a:r>
          </a:p>
          <a:p>
            <a:pPr>
              <a:defRPr/>
            </a:pPr>
            <a:r>
              <a:rPr lang="en-US" sz="2400" b="1" i="1" dirty="0" smtClean="0">
                <a:solidFill>
                  <a:srgbClr val="C00000"/>
                </a:solidFill>
              </a:rPr>
              <a:t>Security Analyst</a:t>
            </a:r>
          </a:p>
          <a:p>
            <a:pPr>
              <a:defRPr/>
            </a:pPr>
            <a:r>
              <a:rPr lang="en-US" sz="2400" dirty="0" smtClean="0"/>
              <a:t>Model Consultant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828800" y="838200"/>
            <a:ext cx="7010400" cy="750887"/>
          </a:xfrm>
        </p:spPr>
        <p:txBody>
          <a:bodyPr/>
          <a:lstStyle/>
          <a:p>
            <a:pPr>
              <a:defRPr/>
            </a:pPr>
            <a:r>
              <a:rPr lang="en-US" dirty="0" smtClean="0"/>
              <a:t>Security Analyst by phase</a:t>
            </a:r>
          </a:p>
        </p:txBody>
      </p:sp>
      <p:sp>
        <p:nvSpPr>
          <p:cNvPr id="33795" name="Content Placeholder 2"/>
          <p:cNvSpPr>
            <a:spLocks noGrp="1"/>
          </p:cNvSpPr>
          <p:nvPr>
            <p:ph idx="1"/>
          </p:nvPr>
        </p:nvSpPr>
        <p:spPr>
          <a:xfrm>
            <a:off x="381000" y="5181600"/>
            <a:ext cx="8410575" cy="1676400"/>
          </a:xfrm>
        </p:spPr>
        <p:txBody>
          <a:bodyPr/>
          <a:lstStyle/>
          <a:p>
            <a:pPr>
              <a:defRPr/>
            </a:pPr>
            <a:r>
              <a:rPr lang="en-US" sz="2000" dirty="0" smtClean="0"/>
              <a:t>Critical Skills for Every Role</a:t>
            </a:r>
          </a:p>
          <a:p>
            <a:pPr lvl="1">
              <a:defRPr/>
            </a:pPr>
            <a:r>
              <a:rPr lang="en-US" sz="1800" dirty="0" smtClean="0"/>
              <a:t>Understanding Business</a:t>
            </a:r>
          </a:p>
          <a:p>
            <a:pPr lvl="1">
              <a:defRPr/>
            </a:pPr>
            <a:r>
              <a:rPr lang="en-US" sz="1800" dirty="0" smtClean="0"/>
              <a:t>Broad Understanding (like Infrastructure)</a:t>
            </a:r>
          </a:p>
          <a:p>
            <a:pPr lvl="1">
              <a:defRPr/>
            </a:pPr>
            <a:r>
              <a:rPr lang="en-US" sz="1800" dirty="0" smtClean="0"/>
              <a:t>Multiple Perspectives</a:t>
            </a:r>
          </a:p>
          <a:p>
            <a:pPr lvl="1">
              <a:defRPr/>
            </a:pPr>
            <a:r>
              <a:rPr lang="en-US" sz="1800" dirty="0" smtClean="0"/>
              <a:t>People Skills / Lifelong Learning</a:t>
            </a:r>
          </a:p>
        </p:txBody>
      </p:sp>
      <p:pic>
        <p:nvPicPr>
          <p:cNvPr id="8196" name="Picture 2" descr="http://www.developer.com/img/articles/2005/03/22/Overview.gif"/>
          <p:cNvPicPr>
            <a:picLocks noChangeAspect="1" noChangeArrowheads="1"/>
          </p:cNvPicPr>
          <p:nvPr/>
        </p:nvPicPr>
        <p:blipFill>
          <a:blip r:embed="rId3" cstate="print"/>
          <a:srcRect/>
          <a:stretch>
            <a:fillRect/>
          </a:stretch>
        </p:blipFill>
        <p:spPr bwMode="auto">
          <a:xfrm>
            <a:off x="0" y="1905000"/>
            <a:ext cx="9144000" cy="2674937"/>
          </a:xfrm>
          <a:prstGeom prst="rect">
            <a:avLst/>
          </a:prstGeom>
          <a:noFill/>
          <a:ln w="9525">
            <a:noFill/>
            <a:miter lim="800000"/>
            <a:headEnd/>
            <a:tailEnd/>
          </a:ln>
        </p:spPr>
      </p:pic>
      <p:sp>
        <p:nvSpPr>
          <p:cNvPr id="5" name="Rectangle 4"/>
          <p:cNvSpPr/>
          <p:nvPr/>
        </p:nvSpPr>
        <p:spPr bwMode="auto">
          <a:xfrm>
            <a:off x="2519363" y="3971925"/>
            <a:ext cx="1041400" cy="433387"/>
          </a:xfrm>
          <a:prstGeom prst="rect">
            <a:avLst/>
          </a:prstGeom>
          <a:solidFill>
            <a:schemeClr val="accent3">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dirty="0" err="1">
                <a:solidFill>
                  <a:schemeClr val="bg2"/>
                </a:solidFill>
                <a:latin typeface="Segoe Semibold"/>
              </a:rPr>
              <a:t>Infraestructure</a:t>
            </a:r>
            <a:r>
              <a:rPr lang="en-US" sz="1000" dirty="0">
                <a:solidFill>
                  <a:schemeClr val="bg2"/>
                </a:solidFill>
                <a:latin typeface="Segoe Semibold"/>
              </a:rPr>
              <a:t> Architect</a:t>
            </a:r>
          </a:p>
        </p:txBody>
      </p:sp>
      <p:sp>
        <p:nvSpPr>
          <p:cNvPr id="6" name="Rectangle 5"/>
          <p:cNvSpPr/>
          <p:nvPr/>
        </p:nvSpPr>
        <p:spPr bwMode="auto">
          <a:xfrm>
            <a:off x="1387475" y="4589462"/>
            <a:ext cx="1042988" cy="433388"/>
          </a:xfrm>
          <a:prstGeom prst="rect">
            <a:avLst/>
          </a:prstGeom>
          <a:solidFill>
            <a:srgbClr val="FFC000"/>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dirty="0">
                <a:solidFill>
                  <a:schemeClr val="bg2"/>
                </a:solidFill>
                <a:latin typeface="Segoe Semibold"/>
              </a:rPr>
              <a:t>Security</a:t>
            </a:r>
          </a:p>
          <a:p>
            <a:pPr algn="ctr">
              <a:defRPr/>
            </a:pPr>
            <a:r>
              <a:rPr lang="en-US" sz="1000" dirty="0">
                <a:solidFill>
                  <a:schemeClr val="bg2"/>
                </a:solidFill>
                <a:latin typeface="Segoe Semibold"/>
              </a:rPr>
              <a:t>Analyst</a:t>
            </a:r>
          </a:p>
        </p:txBody>
      </p:sp>
      <p:sp>
        <p:nvSpPr>
          <p:cNvPr id="7" name="Rectangle 6"/>
          <p:cNvSpPr/>
          <p:nvPr/>
        </p:nvSpPr>
        <p:spPr bwMode="auto">
          <a:xfrm>
            <a:off x="6264275" y="4589462"/>
            <a:ext cx="1042988" cy="433388"/>
          </a:xfrm>
          <a:prstGeom prst="rect">
            <a:avLst/>
          </a:prstGeom>
          <a:solidFill>
            <a:srgbClr val="FFC000"/>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dirty="0">
                <a:solidFill>
                  <a:schemeClr val="bg2"/>
                </a:solidFill>
                <a:latin typeface="Segoe Semibold"/>
              </a:rPr>
              <a:t>Security</a:t>
            </a:r>
          </a:p>
          <a:p>
            <a:pPr algn="ctr">
              <a:defRPr/>
            </a:pPr>
            <a:r>
              <a:rPr lang="en-US" sz="1000" dirty="0">
                <a:solidFill>
                  <a:schemeClr val="bg2"/>
                </a:solidFill>
                <a:latin typeface="Segoe Semibold"/>
              </a:rPr>
              <a:t>Analyst</a:t>
            </a:r>
          </a:p>
        </p:txBody>
      </p:sp>
      <p:sp>
        <p:nvSpPr>
          <p:cNvPr id="9" name="Rectangle 8"/>
          <p:cNvSpPr/>
          <p:nvPr/>
        </p:nvSpPr>
        <p:spPr bwMode="auto">
          <a:xfrm>
            <a:off x="4916488" y="2633662"/>
            <a:ext cx="1042987" cy="431800"/>
          </a:xfrm>
          <a:prstGeom prst="rect">
            <a:avLst/>
          </a:prstGeom>
          <a:solidFill>
            <a:schemeClr val="accent3">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dirty="0">
                <a:solidFill>
                  <a:schemeClr val="bg2"/>
                </a:solidFill>
                <a:latin typeface="Segoe Semibold"/>
              </a:rPr>
              <a:t>Developer UI</a:t>
            </a:r>
          </a:p>
        </p:txBody>
      </p:sp>
      <p:sp>
        <p:nvSpPr>
          <p:cNvPr id="10" name="Rectangle 9"/>
          <p:cNvSpPr/>
          <p:nvPr/>
        </p:nvSpPr>
        <p:spPr bwMode="auto">
          <a:xfrm>
            <a:off x="4916488" y="3603625"/>
            <a:ext cx="1042987" cy="433387"/>
          </a:xfrm>
          <a:prstGeom prst="rect">
            <a:avLst/>
          </a:prstGeom>
          <a:solidFill>
            <a:schemeClr val="accent3">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dirty="0">
                <a:solidFill>
                  <a:schemeClr val="bg2"/>
                </a:solidFill>
                <a:latin typeface="Segoe Semibold"/>
              </a:rPr>
              <a:t>Developer</a:t>
            </a:r>
          </a:p>
          <a:p>
            <a:pPr algn="ctr">
              <a:defRPr/>
            </a:pPr>
            <a:r>
              <a:rPr lang="en-US" sz="1000" dirty="0">
                <a:solidFill>
                  <a:schemeClr val="bg2"/>
                </a:solidFill>
                <a:latin typeface="Segoe Semibold"/>
              </a:rPr>
              <a:t>Database</a:t>
            </a:r>
          </a:p>
        </p:txBody>
      </p:sp>
      <p:sp>
        <p:nvSpPr>
          <p:cNvPr id="11" name="Rectangle 10"/>
          <p:cNvSpPr/>
          <p:nvPr/>
        </p:nvSpPr>
        <p:spPr bwMode="auto">
          <a:xfrm>
            <a:off x="4916488" y="3114675"/>
            <a:ext cx="1042987" cy="433387"/>
          </a:xfrm>
          <a:prstGeom prst="rect">
            <a:avLst/>
          </a:prstGeom>
          <a:solidFill>
            <a:schemeClr val="accent3">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dirty="0">
                <a:solidFill>
                  <a:schemeClr val="bg2"/>
                </a:solidFill>
                <a:latin typeface="Segoe Semibold"/>
              </a:rPr>
              <a:t>Developer</a:t>
            </a:r>
          </a:p>
          <a:p>
            <a:pPr algn="ctr">
              <a:defRPr/>
            </a:pPr>
            <a:r>
              <a:rPr lang="en-US" sz="1000" dirty="0">
                <a:solidFill>
                  <a:schemeClr val="bg2"/>
                </a:solidFill>
                <a:latin typeface="Segoe Semibold"/>
              </a:rPr>
              <a:t>Business Logic</a:t>
            </a:r>
          </a:p>
        </p:txBody>
      </p:sp>
      <p:sp>
        <p:nvSpPr>
          <p:cNvPr id="12" name="Rectangle 11"/>
          <p:cNvSpPr/>
          <p:nvPr/>
        </p:nvSpPr>
        <p:spPr bwMode="auto">
          <a:xfrm>
            <a:off x="4916488" y="4124325"/>
            <a:ext cx="1042987" cy="433387"/>
          </a:xfrm>
          <a:prstGeom prst="rect">
            <a:avLst/>
          </a:prstGeom>
          <a:solidFill>
            <a:schemeClr val="accent3">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dirty="0">
                <a:solidFill>
                  <a:schemeClr val="bg2"/>
                </a:solidFill>
                <a:latin typeface="Segoe Semibold"/>
              </a:rPr>
              <a:t>Developer</a:t>
            </a:r>
          </a:p>
          <a:p>
            <a:pPr algn="ctr">
              <a:defRPr/>
            </a:pPr>
            <a:r>
              <a:rPr lang="en-US" sz="1000" dirty="0">
                <a:solidFill>
                  <a:schemeClr val="bg2"/>
                </a:solidFill>
                <a:latin typeface="Segoe Semibold"/>
              </a:rPr>
              <a:t>Integration</a:t>
            </a:r>
          </a:p>
        </p:txBody>
      </p:sp>
      <p:sp>
        <p:nvSpPr>
          <p:cNvPr id="13" name="Rectangle 12"/>
          <p:cNvSpPr/>
          <p:nvPr/>
        </p:nvSpPr>
        <p:spPr bwMode="auto">
          <a:xfrm>
            <a:off x="7515225" y="2825750"/>
            <a:ext cx="1042988" cy="433387"/>
          </a:xfrm>
          <a:prstGeom prst="rect">
            <a:avLst/>
          </a:prstGeom>
          <a:solidFill>
            <a:schemeClr val="accent3">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dirty="0">
                <a:solidFill>
                  <a:schemeClr val="bg2"/>
                </a:solidFill>
                <a:latin typeface="Segoe Semibold"/>
              </a:rPr>
              <a:t>Performance</a:t>
            </a:r>
          </a:p>
          <a:p>
            <a:pPr algn="ctr">
              <a:defRPr/>
            </a:pPr>
            <a:r>
              <a:rPr lang="en-US" sz="1000" dirty="0">
                <a:solidFill>
                  <a:schemeClr val="bg2"/>
                </a:solidFill>
                <a:latin typeface="Segoe Semibold"/>
              </a:rPr>
              <a:t>Testing</a:t>
            </a:r>
          </a:p>
        </p:txBody>
      </p:sp>
      <p:sp>
        <p:nvSpPr>
          <p:cNvPr id="14" name="Rectangle 13"/>
          <p:cNvSpPr/>
          <p:nvPr/>
        </p:nvSpPr>
        <p:spPr bwMode="auto">
          <a:xfrm>
            <a:off x="3729038" y="4606925"/>
            <a:ext cx="1042987" cy="431800"/>
          </a:xfrm>
          <a:prstGeom prst="rect">
            <a:avLst/>
          </a:prstGeom>
          <a:solidFill>
            <a:srgbClr val="FFC000"/>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dirty="0">
                <a:solidFill>
                  <a:schemeClr val="bg2"/>
                </a:solidFill>
                <a:latin typeface="Segoe Semibold"/>
              </a:rPr>
              <a:t>Security</a:t>
            </a:r>
          </a:p>
          <a:p>
            <a:pPr algn="ctr">
              <a:defRPr/>
            </a:pPr>
            <a:r>
              <a:rPr lang="en-US" sz="1000" dirty="0">
                <a:solidFill>
                  <a:schemeClr val="bg2"/>
                </a:solidFill>
                <a:latin typeface="Segoe Semibold"/>
              </a:rPr>
              <a:t>Analyst</a:t>
            </a:r>
          </a:p>
        </p:txBody>
      </p:sp>
      <p:sp>
        <p:nvSpPr>
          <p:cNvPr id="15" name="Rectangle 14"/>
          <p:cNvSpPr/>
          <p:nvPr/>
        </p:nvSpPr>
        <p:spPr bwMode="auto">
          <a:xfrm>
            <a:off x="7620000" y="1676400"/>
            <a:ext cx="1042988" cy="433387"/>
          </a:xfrm>
          <a:prstGeom prst="rect">
            <a:avLst/>
          </a:prstGeom>
          <a:solidFill>
            <a:schemeClr val="accent3">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algn="ctr">
              <a:defRPr/>
            </a:pPr>
            <a:r>
              <a:rPr lang="en-US" sz="1000" i="1" dirty="0">
                <a:latin typeface="Segoe Semibold"/>
              </a:rPr>
              <a:t>Model Consultant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1" nodeType="clickEffect">
                                  <p:stCondLst>
                                    <p:cond delay="0"/>
                                  </p:stCondLst>
                                  <p:childTnLst>
                                    <p:animMotion origin="layout" path="M 0 0  L 0.25 0  E" pathEditMode="relative" ptsTypes="">
                                      <p:cBhvr>
                                        <p:cTn id="46" dur="2000" fill="hold"/>
                                        <p:tgtEl>
                                          <p:spTgt spid="6"/>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2" nodeType="clickEffect">
                                  <p:stCondLst>
                                    <p:cond delay="0"/>
                                  </p:stCondLst>
                                  <p:childTnLst>
                                    <p:animEffect transition="out" filter="blinds(horizontal)">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1" nodeType="clickEffect">
                                  <p:stCondLst>
                                    <p:cond delay="0"/>
                                  </p:stCondLst>
                                  <p:childTnLst>
                                    <p:animMotion origin="layout" path="M -5.55556E-7 3.75723E-6 L 0.2658 3.75723E-6 " pathEditMode="relative" rAng="0" ptsTypes="AA">
                                      <p:cBhvr>
                                        <p:cTn id="60" dur="2000" fill="hold"/>
                                        <p:tgtEl>
                                          <p:spTgt spid="14"/>
                                        </p:tgtEl>
                                        <p:attrNameLst>
                                          <p:attrName>ppt_x</p:attrName>
                                          <p:attrName>ppt_y</p:attrName>
                                        </p:attrNameLst>
                                      </p:cBhvr>
                                      <p:rCtr x="133" y="0"/>
                                    </p:animMotion>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2" nodeType="clickEffect">
                                  <p:stCondLst>
                                    <p:cond delay="0"/>
                                  </p:stCondLst>
                                  <p:childTnLst>
                                    <p:animEffect transition="out" filter="blinds(horizontal)">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1"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linds(horizontal)">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grpId="0" nodeType="clickEffect">
                                  <p:stCondLst>
                                    <p:cond delay="0"/>
                                  </p:stCondLst>
                                  <p:childTnLst>
                                    <p:animMotion origin="layout" path="M -3.88889E-6 3.75723E-6 L 0.1974 3.75723E-6 " pathEditMode="relative" rAng="0" ptsTypes="AA">
                                      <p:cBhvr>
                                        <p:cTn id="74" dur="2000" fill="hold"/>
                                        <p:tgtEl>
                                          <p:spTgt spid="7"/>
                                        </p:tgtEl>
                                        <p:attrNameLst>
                                          <p:attrName>ppt_x</p:attrName>
                                          <p:attrName>ppt_y</p:attrName>
                                        </p:attrNameLst>
                                      </p:cBhvr>
                                      <p:rCtr x="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P spid="7" grpId="0" animBg="1"/>
      <p:bldP spid="7" grpId="1" animBg="1"/>
      <p:bldP spid="9" grpId="0" animBg="1"/>
      <p:bldP spid="10" grpId="0" animBg="1"/>
      <p:bldP spid="11" grpId="0" animBg="1"/>
      <p:bldP spid="12" grpId="0" animBg="1"/>
      <p:bldP spid="13" grpId="0" animBg="1"/>
      <p:bldP spid="14" grpId="0" animBg="1"/>
      <p:bldP spid="14" grpId="1" animBg="1"/>
      <p:bldP spid="14" grpId="2" animBg="1"/>
      <p:bldP spid="15" grpId="0" animBg="1"/>
    </p:bldLst>
  </p:timing>
</p:sld>
</file>

<file path=ppt/theme/theme1.xml><?xml version="1.0" encoding="utf-8"?>
<a:theme xmlns:a="http://schemas.openxmlformats.org/drawingml/2006/main" name="Key PowerPoint Template">
  <a:themeElements>
    <a:clrScheme name="powerpoint-template-24 9">
      <a:dk1>
        <a:srgbClr val="4D4D4D"/>
      </a:dk1>
      <a:lt1>
        <a:srgbClr val="FFFFFF"/>
      </a:lt1>
      <a:dk2>
        <a:srgbClr val="4D4D4D"/>
      </a:dk2>
      <a:lt2>
        <a:srgbClr val="2F404B"/>
      </a:lt2>
      <a:accent1>
        <a:srgbClr val="48596C"/>
      </a:accent1>
      <a:accent2>
        <a:srgbClr val="ADADAD"/>
      </a:accent2>
      <a:accent3>
        <a:srgbClr val="FFFFFF"/>
      </a:accent3>
      <a:accent4>
        <a:srgbClr val="404040"/>
      </a:accent4>
      <a:accent5>
        <a:srgbClr val="B1B5BA"/>
      </a:accent5>
      <a:accent6>
        <a:srgbClr val="9C9C9C"/>
      </a:accent6>
      <a:hlink>
        <a:srgbClr val="6282A1"/>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2D50"/>
        </a:lt2>
        <a:accent1>
          <a:srgbClr val="2B6B95"/>
        </a:accent1>
        <a:accent2>
          <a:srgbClr val="073A61"/>
        </a:accent2>
        <a:accent3>
          <a:srgbClr val="FFFFFF"/>
        </a:accent3>
        <a:accent4>
          <a:srgbClr val="404040"/>
        </a:accent4>
        <a:accent5>
          <a:srgbClr val="ACBAC8"/>
        </a:accent5>
        <a:accent6>
          <a:srgbClr val="063457"/>
        </a:accent6>
        <a:hlink>
          <a:srgbClr val="15548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2F404B"/>
        </a:lt2>
        <a:accent1>
          <a:srgbClr val="48596C"/>
        </a:accent1>
        <a:accent2>
          <a:srgbClr val="ADADAD"/>
        </a:accent2>
        <a:accent3>
          <a:srgbClr val="FFFFFF"/>
        </a:accent3>
        <a:accent4>
          <a:srgbClr val="404040"/>
        </a:accent4>
        <a:accent5>
          <a:srgbClr val="B1B5BA"/>
        </a:accent5>
        <a:accent6>
          <a:srgbClr val="9C9C9C"/>
        </a:accent6>
        <a:hlink>
          <a:srgbClr val="6282A1"/>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Key PowerPoint Template</Template>
  <TotalTime>1133</TotalTime>
  <Words>5196</Words>
  <Application>Microsoft Office PowerPoint</Application>
  <PresentationFormat>On-screen Show (4:3)</PresentationFormat>
  <Paragraphs>700</Paragraphs>
  <Slides>46</Slides>
  <Notes>35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Key PowerPoint Template</vt:lpstr>
      <vt:lpstr>Integrating Security in Application Development</vt:lpstr>
      <vt:lpstr>Agenda</vt:lpstr>
      <vt:lpstr>Agenda</vt:lpstr>
      <vt:lpstr>Definition of SDLC</vt:lpstr>
      <vt:lpstr>In the beginning … Waterfall Model</vt:lpstr>
      <vt:lpstr>Security and the System Development Lifecycle</vt:lpstr>
      <vt:lpstr>Present times … Agile - Scrum</vt:lpstr>
      <vt:lpstr>Roles from Generalist to Specialist</vt:lpstr>
      <vt:lpstr>Security Analyst by phase</vt:lpstr>
      <vt:lpstr>Agenda</vt:lpstr>
      <vt:lpstr>S-SDL</vt:lpstr>
      <vt:lpstr>SD3 + C</vt:lpstr>
      <vt:lpstr>SDL Phases</vt:lpstr>
      <vt:lpstr>Embedding Security  Into Software And Culture</vt:lpstr>
      <vt:lpstr>Processes</vt:lpstr>
      <vt:lpstr>Deliverables by  phases for S-SDL</vt:lpstr>
      <vt:lpstr>Deliverables by Development Timeline</vt:lpstr>
      <vt:lpstr>Slide 18</vt:lpstr>
      <vt:lpstr>Microsoft S-SDL</vt:lpstr>
      <vt:lpstr>Microsoft S-SDL</vt:lpstr>
      <vt:lpstr>Microsoft S-SDL</vt:lpstr>
      <vt:lpstr>Microsoft S-SDL</vt:lpstr>
      <vt:lpstr>Microsoft S-SDL</vt:lpstr>
      <vt:lpstr>Microsoft S-SDL</vt:lpstr>
      <vt:lpstr>Phases added for SDL</vt:lpstr>
      <vt:lpstr>Software Giants on SDL</vt:lpstr>
      <vt:lpstr>Social Security Adm. Policy</vt:lpstr>
      <vt:lpstr>Slide 28</vt:lpstr>
      <vt:lpstr>Slide 29</vt:lpstr>
      <vt:lpstr>Microsoft SDL And Internet Explorer (IE)</vt:lpstr>
      <vt:lpstr>Agenda</vt:lpstr>
      <vt:lpstr>Threat Models</vt:lpstr>
      <vt:lpstr>Threat Models</vt:lpstr>
      <vt:lpstr>Threat Modeling Process</vt:lpstr>
      <vt:lpstr>Countermeasures</vt:lpstr>
      <vt:lpstr>Countermeasures</vt:lpstr>
      <vt:lpstr>DREAD  classification in Microsoft</vt:lpstr>
      <vt:lpstr>Threat Modeling tool</vt:lpstr>
      <vt:lpstr>Agenda</vt:lpstr>
      <vt:lpstr>A Short Quiz</vt:lpstr>
      <vt:lpstr>The Evolution Of Cybercrime</vt:lpstr>
      <vt:lpstr>Attacks Are Moving To Application Layer</vt:lpstr>
      <vt:lpstr>The Long Tail Of  Security Vulnerabilities…</vt:lpstr>
      <vt:lpstr>ISO 9126 Quality Attributes</vt:lpstr>
      <vt:lpstr>Cost to fix errors</vt:lpstr>
      <vt:lpstr>Resources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Security in Application Development</dc:title>
  <dc:creator>jonarce</dc:creator>
  <cp:keywords>Security in SDLC</cp:keywords>
  <cp:lastModifiedBy>Jon Arce</cp:lastModifiedBy>
  <cp:revision>95</cp:revision>
  <dcterms:created xsi:type="dcterms:W3CDTF">2009-08-11T23:17:47Z</dcterms:created>
  <dcterms:modified xsi:type="dcterms:W3CDTF">2009-08-20T19:52:12Z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TC300026861033</vt:lpwstr>
  </property>
</Properties>
</file>