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96" r:id="rId1"/>
  </p:sldMasterIdLst>
  <p:notesMasterIdLst>
    <p:notesMasterId r:id="rId19"/>
  </p:notesMasterIdLst>
  <p:handoutMasterIdLst>
    <p:handoutMasterId r:id="rId20"/>
  </p:handoutMasterIdLst>
  <p:sldIdLst>
    <p:sldId id="996" r:id="rId2"/>
    <p:sldId id="1001" r:id="rId3"/>
    <p:sldId id="1002" r:id="rId4"/>
    <p:sldId id="926" r:id="rId5"/>
    <p:sldId id="1003" r:id="rId6"/>
    <p:sldId id="1013" r:id="rId7"/>
    <p:sldId id="998" r:id="rId8"/>
    <p:sldId id="1011" r:id="rId9"/>
    <p:sldId id="997" r:id="rId10"/>
    <p:sldId id="1012" r:id="rId11"/>
    <p:sldId id="1005" r:id="rId12"/>
    <p:sldId id="1009" r:id="rId13"/>
    <p:sldId id="1006" r:id="rId14"/>
    <p:sldId id="1007" r:id="rId15"/>
    <p:sldId id="999" r:id="rId16"/>
    <p:sldId id="1010" r:id="rId17"/>
    <p:sldId id="1000" r:id="rId18"/>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7947" autoAdjust="0"/>
    <p:restoredTop sz="66558" autoAdjust="0"/>
  </p:normalViewPr>
  <p:slideViewPr>
    <p:cSldViewPr snapToGrid="0" snapToObjects="1">
      <p:cViewPr>
        <p:scale>
          <a:sx n="50" d="100"/>
          <a:sy n="50" d="100"/>
        </p:scale>
        <p:origin x="-1464" y="-498"/>
      </p:cViewPr>
      <p:guideLst>
        <p:guide orient="horz" pos="2160"/>
        <p:guide pos="2880"/>
      </p:guideLst>
    </p:cSldViewPr>
  </p:slideViewPr>
  <p:outlineViewPr>
    <p:cViewPr>
      <p:scale>
        <a:sx n="33" d="100"/>
        <a:sy n="33" d="100"/>
      </p:scale>
      <p:origin x="0" y="1328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5">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F91D6E-033B-FF44-B39E-3C9D5CBAF906}" type="doc">
      <dgm:prSet loTypeId="urn:microsoft.com/office/officeart/2005/8/layout/hList6" loCatId="list" qsTypeId="urn:microsoft.com/office/officeart/2005/8/quickstyle/simple4" qsCatId="simple" csTypeId="urn:microsoft.com/office/officeart/2005/8/colors/accent1_2#5" csCatId="accent1" phldr="1"/>
      <dgm:spPr/>
      <dgm:t>
        <a:bodyPr/>
        <a:lstStyle/>
        <a:p>
          <a:endParaRPr lang="en-US"/>
        </a:p>
      </dgm:t>
    </dgm:pt>
    <dgm:pt modelId="{74E2D8D9-02A6-E441-A513-B3E505D063C9}">
      <dgm:prSet/>
      <dgm:spPr>
        <a:solidFill>
          <a:schemeClr val="accent5">
            <a:lumMod val="20000"/>
            <a:lumOff val="80000"/>
          </a:schemeClr>
        </a:solidFill>
      </dgm:spPr>
      <dgm:t>
        <a:bodyPr/>
        <a:lstStyle/>
        <a:p>
          <a:pPr rtl="0"/>
          <a:r>
            <a:rPr lang="en-US" dirty="0" smtClean="0">
              <a:solidFill>
                <a:srgbClr val="000000"/>
              </a:solidFill>
            </a:rPr>
            <a:t>HTML Body</a:t>
          </a:r>
          <a:endParaRPr lang="en-US" dirty="0">
            <a:solidFill>
              <a:srgbClr val="000000"/>
            </a:solidFill>
          </a:endParaRPr>
        </a:p>
      </dgm:t>
    </dgm:pt>
    <dgm:pt modelId="{3B4659E2-48ED-7745-AB88-18B6F0F0B002}" type="parTrans" cxnId="{7B8A10D9-60BE-0243-9DAE-49FB0E4A54BA}">
      <dgm:prSet/>
      <dgm:spPr/>
      <dgm:t>
        <a:bodyPr/>
        <a:lstStyle/>
        <a:p>
          <a:endParaRPr lang="en-US"/>
        </a:p>
      </dgm:t>
    </dgm:pt>
    <dgm:pt modelId="{F7368377-E022-4148-8146-A27A8BBB86EC}" type="sibTrans" cxnId="{7B8A10D9-60BE-0243-9DAE-49FB0E4A54BA}">
      <dgm:prSet/>
      <dgm:spPr/>
      <dgm:t>
        <a:bodyPr/>
        <a:lstStyle/>
        <a:p>
          <a:endParaRPr lang="en-US"/>
        </a:p>
      </dgm:t>
    </dgm:pt>
    <dgm:pt modelId="{8F793CA0-0DBA-704C-B579-4DCA9B2B11C0}">
      <dgm:prSet/>
      <dgm:spPr>
        <a:solidFill>
          <a:schemeClr val="accent1">
            <a:lumMod val="20000"/>
            <a:lumOff val="80000"/>
          </a:schemeClr>
        </a:solidFill>
      </dgm:spPr>
      <dgm:t>
        <a:bodyPr/>
        <a:lstStyle/>
        <a:p>
          <a:pPr rtl="0"/>
          <a:r>
            <a:rPr lang="en-US" dirty="0" smtClean="0">
              <a:solidFill>
                <a:srgbClr val="000000"/>
              </a:solidFill>
            </a:rPr>
            <a:t>HTML Attributes</a:t>
          </a:r>
          <a:endParaRPr lang="en-US" dirty="0">
            <a:solidFill>
              <a:srgbClr val="000000"/>
            </a:solidFill>
          </a:endParaRPr>
        </a:p>
      </dgm:t>
    </dgm:pt>
    <dgm:pt modelId="{B649EF79-BBFB-EF47-B6CA-6D65D82837F6}" type="parTrans" cxnId="{4A19CF65-DF67-9A4F-8C90-C03193CD9567}">
      <dgm:prSet/>
      <dgm:spPr/>
      <dgm:t>
        <a:bodyPr/>
        <a:lstStyle/>
        <a:p>
          <a:endParaRPr lang="en-US"/>
        </a:p>
      </dgm:t>
    </dgm:pt>
    <dgm:pt modelId="{202F7CE4-241C-DC47-BE0B-259274E169B4}" type="sibTrans" cxnId="{4A19CF65-DF67-9A4F-8C90-C03193CD9567}">
      <dgm:prSet/>
      <dgm:spPr/>
      <dgm:t>
        <a:bodyPr/>
        <a:lstStyle/>
        <a:p>
          <a:endParaRPr lang="en-US"/>
        </a:p>
      </dgm:t>
    </dgm:pt>
    <dgm:pt modelId="{9FE94A01-FEB9-C144-B460-F73D550E6417}">
      <dgm:prSet/>
      <dgm:spPr>
        <a:solidFill>
          <a:schemeClr val="accent2">
            <a:lumMod val="20000"/>
            <a:lumOff val="80000"/>
          </a:schemeClr>
        </a:solidFill>
      </dgm:spPr>
      <dgm:t>
        <a:bodyPr/>
        <a:lstStyle/>
        <a:p>
          <a:pPr rtl="0"/>
          <a:r>
            <a:rPr lang="en-US" dirty="0" smtClean="0">
              <a:solidFill>
                <a:srgbClr val="000000"/>
              </a:solidFill>
            </a:rPr>
            <a:t>&lt;STYLE&gt; Context</a:t>
          </a:r>
          <a:endParaRPr lang="en-US" dirty="0">
            <a:solidFill>
              <a:srgbClr val="000000"/>
            </a:solidFill>
          </a:endParaRPr>
        </a:p>
      </dgm:t>
    </dgm:pt>
    <dgm:pt modelId="{7CFF9172-48EE-0547-86E5-CABD491F6294}" type="parTrans" cxnId="{210D5F37-00B0-564A-95A0-65454DD5CC2D}">
      <dgm:prSet/>
      <dgm:spPr/>
      <dgm:t>
        <a:bodyPr/>
        <a:lstStyle/>
        <a:p>
          <a:endParaRPr lang="en-US"/>
        </a:p>
      </dgm:t>
    </dgm:pt>
    <dgm:pt modelId="{3DCA652D-0E72-984A-9569-507FC4BC64D3}" type="sibTrans" cxnId="{210D5F37-00B0-564A-95A0-65454DD5CC2D}">
      <dgm:prSet/>
      <dgm:spPr/>
      <dgm:t>
        <a:bodyPr/>
        <a:lstStyle/>
        <a:p>
          <a:endParaRPr lang="en-US"/>
        </a:p>
      </dgm:t>
    </dgm:pt>
    <dgm:pt modelId="{E5E8513D-BE12-FB49-B3D0-A0FC7A863E0C}">
      <dgm:prSet/>
      <dgm:spPr>
        <a:solidFill>
          <a:schemeClr val="accent6">
            <a:lumMod val="20000"/>
            <a:lumOff val="80000"/>
          </a:schemeClr>
        </a:solidFill>
      </dgm:spPr>
      <dgm:t>
        <a:bodyPr/>
        <a:lstStyle/>
        <a:p>
          <a:pPr rtl="0"/>
          <a:r>
            <a:rPr lang="en-US" dirty="0" smtClean="0">
              <a:solidFill>
                <a:srgbClr val="000000"/>
              </a:solidFill>
            </a:rPr>
            <a:t>&lt;SCRIPT&gt; Context</a:t>
          </a:r>
          <a:endParaRPr lang="en-US" dirty="0">
            <a:solidFill>
              <a:srgbClr val="000000"/>
            </a:solidFill>
          </a:endParaRPr>
        </a:p>
      </dgm:t>
    </dgm:pt>
    <dgm:pt modelId="{6A201616-2769-7846-BA67-23978D558CDC}" type="parTrans" cxnId="{6F1E2BCC-C665-B147-A081-466437790617}">
      <dgm:prSet/>
      <dgm:spPr/>
      <dgm:t>
        <a:bodyPr/>
        <a:lstStyle/>
        <a:p>
          <a:endParaRPr lang="en-US"/>
        </a:p>
      </dgm:t>
    </dgm:pt>
    <dgm:pt modelId="{14334D6F-76B6-C941-8B44-F52D197B3A92}" type="sibTrans" cxnId="{6F1E2BCC-C665-B147-A081-466437790617}">
      <dgm:prSet/>
      <dgm:spPr/>
      <dgm:t>
        <a:bodyPr/>
        <a:lstStyle/>
        <a:p>
          <a:endParaRPr lang="en-US"/>
        </a:p>
      </dgm:t>
    </dgm:pt>
    <dgm:pt modelId="{A638B9B3-8D81-0A4D-A307-4A2F26EBA039}">
      <dgm:prSet/>
      <dgm:spPr>
        <a:solidFill>
          <a:schemeClr val="tx2">
            <a:lumMod val="20000"/>
            <a:lumOff val="80000"/>
          </a:schemeClr>
        </a:solidFill>
      </dgm:spPr>
      <dgm:t>
        <a:bodyPr/>
        <a:lstStyle/>
        <a:p>
          <a:pPr rtl="0"/>
          <a:r>
            <a:rPr lang="en-US" dirty="0" smtClean="0">
              <a:solidFill>
                <a:srgbClr val="000000"/>
              </a:solidFill>
            </a:rPr>
            <a:t>URL Context</a:t>
          </a:r>
          <a:endParaRPr lang="en-US" dirty="0">
            <a:solidFill>
              <a:srgbClr val="000000"/>
            </a:solidFill>
          </a:endParaRPr>
        </a:p>
      </dgm:t>
    </dgm:pt>
    <dgm:pt modelId="{81DA697B-609B-9F47-A447-E3407B489F84}" type="parTrans" cxnId="{6C88D08A-B128-EA40-9E5F-6F3C70E2ACD3}">
      <dgm:prSet/>
      <dgm:spPr/>
      <dgm:t>
        <a:bodyPr/>
        <a:lstStyle/>
        <a:p>
          <a:endParaRPr lang="en-US"/>
        </a:p>
      </dgm:t>
    </dgm:pt>
    <dgm:pt modelId="{54ED3555-529C-F64A-BAFB-00081D5870C6}" type="sibTrans" cxnId="{6C88D08A-B128-EA40-9E5F-6F3C70E2ACD3}">
      <dgm:prSet/>
      <dgm:spPr/>
      <dgm:t>
        <a:bodyPr/>
        <a:lstStyle/>
        <a:p>
          <a:endParaRPr lang="en-US"/>
        </a:p>
      </dgm:t>
    </dgm:pt>
    <dgm:pt modelId="{4D8B51FA-0BB3-0B42-ABC9-02405668E337}" type="pres">
      <dgm:prSet presAssocID="{F7F91D6E-033B-FF44-B39E-3C9D5CBAF906}" presName="Name0" presStyleCnt="0">
        <dgm:presLayoutVars>
          <dgm:dir/>
          <dgm:resizeHandles val="exact"/>
        </dgm:presLayoutVars>
      </dgm:prSet>
      <dgm:spPr/>
      <dgm:t>
        <a:bodyPr/>
        <a:lstStyle/>
        <a:p>
          <a:endParaRPr lang="en-US"/>
        </a:p>
      </dgm:t>
    </dgm:pt>
    <dgm:pt modelId="{1EE22549-8102-2D45-B846-4FE0957967EE}" type="pres">
      <dgm:prSet presAssocID="{74E2D8D9-02A6-E441-A513-B3E505D063C9}" presName="node" presStyleLbl="node1" presStyleIdx="0" presStyleCnt="5">
        <dgm:presLayoutVars>
          <dgm:bulletEnabled val="1"/>
        </dgm:presLayoutVars>
      </dgm:prSet>
      <dgm:spPr/>
      <dgm:t>
        <a:bodyPr/>
        <a:lstStyle/>
        <a:p>
          <a:endParaRPr lang="en-US"/>
        </a:p>
      </dgm:t>
    </dgm:pt>
    <dgm:pt modelId="{9E0B8F78-0BBA-AA46-B962-22639D981152}" type="pres">
      <dgm:prSet presAssocID="{F7368377-E022-4148-8146-A27A8BBB86EC}" presName="sibTrans" presStyleCnt="0"/>
      <dgm:spPr/>
    </dgm:pt>
    <dgm:pt modelId="{1A7446FE-F90E-4E4C-B3DA-7A481C53E541}" type="pres">
      <dgm:prSet presAssocID="{8F793CA0-0DBA-704C-B579-4DCA9B2B11C0}" presName="node" presStyleLbl="node1" presStyleIdx="1" presStyleCnt="5">
        <dgm:presLayoutVars>
          <dgm:bulletEnabled val="1"/>
        </dgm:presLayoutVars>
      </dgm:prSet>
      <dgm:spPr/>
      <dgm:t>
        <a:bodyPr/>
        <a:lstStyle/>
        <a:p>
          <a:endParaRPr lang="en-US"/>
        </a:p>
      </dgm:t>
    </dgm:pt>
    <dgm:pt modelId="{95AAC3EE-C7EB-4446-A048-BCA2F4F25D9B}" type="pres">
      <dgm:prSet presAssocID="{202F7CE4-241C-DC47-BE0B-259274E169B4}" presName="sibTrans" presStyleCnt="0"/>
      <dgm:spPr/>
    </dgm:pt>
    <dgm:pt modelId="{50A9A8DB-061F-3F4E-8E49-2B660BE390EF}" type="pres">
      <dgm:prSet presAssocID="{9FE94A01-FEB9-C144-B460-F73D550E6417}" presName="node" presStyleLbl="node1" presStyleIdx="2" presStyleCnt="5">
        <dgm:presLayoutVars>
          <dgm:bulletEnabled val="1"/>
        </dgm:presLayoutVars>
      </dgm:prSet>
      <dgm:spPr/>
      <dgm:t>
        <a:bodyPr/>
        <a:lstStyle/>
        <a:p>
          <a:endParaRPr lang="en-US"/>
        </a:p>
      </dgm:t>
    </dgm:pt>
    <dgm:pt modelId="{B4FB27A6-E588-4C4E-915B-6176DB16DF0A}" type="pres">
      <dgm:prSet presAssocID="{3DCA652D-0E72-984A-9569-507FC4BC64D3}" presName="sibTrans" presStyleCnt="0"/>
      <dgm:spPr/>
    </dgm:pt>
    <dgm:pt modelId="{A61C0244-57DA-AE4B-A52B-65AA43E922E6}" type="pres">
      <dgm:prSet presAssocID="{E5E8513D-BE12-FB49-B3D0-A0FC7A863E0C}" presName="node" presStyleLbl="node1" presStyleIdx="3" presStyleCnt="5">
        <dgm:presLayoutVars>
          <dgm:bulletEnabled val="1"/>
        </dgm:presLayoutVars>
      </dgm:prSet>
      <dgm:spPr/>
      <dgm:t>
        <a:bodyPr/>
        <a:lstStyle/>
        <a:p>
          <a:endParaRPr lang="en-US"/>
        </a:p>
      </dgm:t>
    </dgm:pt>
    <dgm:pt modelId="{0FE7361F-F91D-1D42-8C54-52A9A053451A}" type="pres">
      <dgm:prSet presAssocID="{14334D6F-76B6-C941-8B44-F52D197B3A92}" presName="sibTrans" presStyleCnt="0"/>
      <dgm:spPr/>
    </dgm:pt>
    <dgm:pt modelId="{59688A4F-5061-8940-AE10-D9C68121784B}" type="pres">
      <dgm:prSet presAssocID="{A638B9B3-8D81-0A4D-A307-4A2F26EBA039}" presName="node" presStyleLbl="node1" presStyleIdx="4" presStyleCnt="5">
        <dgm:presLayoutVars>
          <dgm:bulletEnabled val="1"/>
        </dgm:presLayoutVars>
      </dgm:prSet>
      <dgm:spPr/>
      <dgm:t>
        <a:bodyPr/>
        <a:lstStyle/>
        <a:p>
          <a:endParaRPr lang="en-US"/>
        </a:p>
      </dgm:t>
    </dgm:pt>
  </dgm:ptLst>
  <dgm:cxnLst>
    <dgm:cxn modelId="{6C88D08A-B128-EA40-9E5F-6F3C70E2ACD3}" srcId="{F7F91D6E-033B-FF44-B39E-3C9D5CBAF906}" destId="{A638B9B3-8D81-0A4D-A307-4A2F26EBA039}" srcOrd="4" destOrd="0" parTransId="{81DA697B-609B-9F47-A447-E3407B489F84}" sibTransId="{54ED3555-529C-F64A-BAFB-00081D5870C6}"/>
    <dgm:cxn modelId="{7B8A10D9-60BE-0243-9DAE-49FB0E4A54BA}" srcId="{F7F91D6E-033B-FF44-B39E-3C9D5CBAF906}" destId="{74E2D8D9-02A6-E441-A513-B3E505D063C9}" srcOrd="0" destOrd="0" parTransId="{3B4659E2-48ED-7745-AB88-18B6F0F0B002}" sibTransId="{F7368377-E022-4148-8146-A27A8BBB86EC}"/>
    <dgm:cxn modelId="{4A19CF65-DF67-9A4F-8C90-C03193CD9567}" srcId="{F7F91D6E-033B-FF44-B39E-3C9D5CBAF906}" destId="{8F793CA0-0DBA-704C-B579-4DCA9B2B11C0}" srcOrd="1" destOrd="0" parTransId="{B649EF79-BBFB-EF47-B6CA-6D65D82837F6}" sibTransId="{202F7CE4-241C-DC47-BE0B-259274E169B4}"/>
    <dgm:cxn modelId="{FB0501C6-5753-6444-8E32-CC412A2AD9D2}" type="presOf" srcId="{74E2D8D9-02A6-E441-A513-B3E505D063C9}" destId="{1EE22549-8102-2D45-B846-4FE0957967EE}" srcOrd="0" destOrd="0" presId="urn:microsoft.com/office/officeart/2005/8/layout/hList6"/>
    <dgm:cxn modelId="{B8733A4B-0092-124F-A0C6-B6C1AC8E6A81}" type="presOf" srcId="{E5E8513D-BE12-FB49-B3D0-A0FC7A863E0C}" destId="{A61C0244-57DA-AE4B-A52B-65AA43E922E6}" srcOrd="0" destOrd="0" presId="urn:microsoft.com/office/officeart/2005/8/layout/hList6"/>
    <dgm:cxn modelId="{DE9B5640-F0C9-3648-939D-509E9A40A5D4}" type="presOf" srcId="{9FE94A01-FEB9-C144-B460-F73D550E6417}" destId="{50A9A8DB-061F-3F4E-8E49-2B660BE390EF}" srcOrd="0" destOrd="0" presId="urn:microsoft.com/office/officeart/2005/8/layout/hList6"/>
    <dgm:cxn modelId="{4A65FAF5-9A67-CE4C-8DA2-969A4E11A1F8}" type="presOf" srcId="{F7F91D6E-033B-FF44-B39E-3C9D5CBAF906}" destId="{4D8B51FA-0BB3-0B42-ABC9-02405668E337}" srcOrd="0" destOrd="0" presId="urn:microsoft.com/office/officeart/2005/8/layout/hList6"/>
    <dgm:cxn modelId="{2B106DBD-61F3-3D44-9CFB-0D423509F8C4}" type="presOf" srcId="{8F793CA0-0DBA-704C-B579-4DCA9B2B11C0}" destId="{1A7446FE-F90E-4E4C-B3DA-7A481C53E541}" srcOrd="0" destOrd="0" presId="urn:microsoft.com/office/officeart/2005/8/layout/hList6"/>
    <dgm:cxn modelId="{6F1E2BCC-C665-B147-A081-466437790617}" srcId="{F7F91D6E-033B-FF44-B39E-3C9D5CBAF906}" destId="{E5E8513D-BE12-FB49-B3D0-A0FC7A863E0C}" srcOrd="3" destOrd="0" parTransId="{6A201616-2769-7846-BA67-23978D558CDC}" sibTransId="{14334D6F-76B6-C941-8B44-F52D197B3A92}"/>
    <dgm:cxn modelId="{3607AD3B-60F7-2C43-826B-218287F919B2}" type="presOf" srcId="{A638B9B3-8D81-0A4D-A307-4A2F26EBA039}" destId="{59688A4F-5061-8940-AE10-D9C68121784B}" srcOrd="0" destOrd="0" presId="urn:microsoft.com/office/officeart/2005/8/layout/hList6"/>
    <dgm:cxn modelId="{210D5F37-00B0-564A-95A0-65454DD5CC2D}" srcId="{F7F91D6E-033B-FF44-B39E-3C9D5CBAF906}" destId="{9FE94A01-FEB9-C144-B460-F73D550E6417}" srcOrd="2" destOrd="0" parTransId="{7CFF9172-48EE-0547-86E5-CABD491F6294}" sibTransId="{3DCA652D-0E72-984A-9569-507FC4BC64D3}"/>
    <dgm:cxn modelId="{9ED0B9B9-6B37-6A4B-B9F2-C29056C76387}" type="presParOf" srcId="{4D8B51FA-0BB3-0B42-ABC9-02405668E337}" destId="{1EE22549-8102-2D45-B846-4FE0957967EE}" srcOrd="0" destOrd="0" presId="urn:microsoft.com/office/officeart/2005/8/layout/hList6"/>
    <dgm:cxn modelId="{878707E7-85EA-D342-A8DE-6386CF041CE4}" type="presParOf" srcId="{4D8B51FA-0BB3-0B42-ABC9-02405668E337}" destId="{9E0B8F78-0BBA-AA46-B962-22639D981152}" srcOrd="1" destOrd="0" presId="urn:microsoft.com/office/officeart/2005/8/layout/hList6"/>
    <dgm:cxn modelId="{58D2762F-F8CF-C943-9D55-55652053C898}" type="presParOf" srcId="{4D8B51FA-0BB3-0B42-ABC9-02405668E337}" destId="{1A7446FE-F90E-4E4C-B3DA-7A481C53E541}" srcOrd="2" destOrd="0" presId="urn:microsoft.com/office/officeart/2005/8/layout/hList6"/>
    <dgm:cxn modelId="{7A81067E-CCD3-E34E-92CD-5B67371DBE55}" type="presParOf" srcId="{4D8B51FA-0BB3-0B42-ABC9-02405668E337}" destId="{95AAC3EE-C7EB-4446-A048-BCA2F4F25D9B}" srcOrd="3" destOrd="0" presId="urn:microsoft.com/office/officeart/2005/8/layout/hList6"/>
    <dgm:cxn modelId="{3E692632-78F8-3C40-9439-EAAE7AE4AB2A}" type="presParOf" srcId="{4D8B51FA-0BB3-0B42-ABC9-02405668E337}" destId="{50A9A8DB-061F-3F4E-8E49-2B660BE390EF}" srcOrd="4" destOrd="0" presId="urn:microsoft.com/office/officeart/2005/8/layout/hList6"/>
    <dgm:cxn modelId="{6798A4FF-DAED-A643-8F3E-81A582C8D69D}" type="presParOf" srcId="{4D8B51FA-0BB3-0B42-ABC9-02405668E337}" destId="{B4FB27A6-E588-4C4E-915B-6176DB16DF0A}" srcOrd="5" destOrd="0" presId="urn:microsoft.com/office/officeart/2005/8/layout/hList6"/>
    <dgm:cxn modelId="{ACBAC70F-6C04-2945-A5AB-44A5CE8346BA}" type="presParOf" srcId="{4D8B51FA-0BB3-0B42-ABC9-02405668E337}" destId="{A61C0244-57DA-AE4B-A52B-65AA43E922E6}" srcOrd="6" destOrd="0" presId="urn:microsoft.com/office/officeart/2005/8/layout/hList6"/>
    <dgm:cxn modelId="{E8BFF887-CDD0-0F4A-8A63-3EB3E7570FB8}" type="presParOf" srcId="{4D8B51FA-0BB3-0B42-ABC9-02405668E337}" destId="{0FE7361F-F91D-1D42-8C54-52A9A053451A}" srcOrd="7" destOrd="0" presId="urn:microsoft.com/office/officeart/2005/8/layout/hList6"/>
    <dgm:cxn modelId="{FBA9E01F-8926-1649-BD50-E5787699CEE2}" type="presParOf" srcId="{4D8B51FA-0BB3-0B42-ABC9-02405668E337}" destId="{59688A4F-5061-8940-AE10-D9C68121784B}" srcOrd="8"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E22549-8102-2D45-B846-4FE0957967EE}">
      <dsp:nvSpPr>
        <dsp:cNvPr id="0" name=""/>
        <dsp:cNvSpPr/>
      </dsp:nvSpPr>
      <dsp:spPr>
        <a:xfrm rot="16200000">
          <a:off x="-1456620" y="1460659"/>
          <a:ext cx="4338392" cy="1417073"/>
        </a:xfrm>
        <a:prstGeom prst="flowChartManualOperation">
          <a:avLst/>
        </a:prstGeom>
        <a:solidFill>
          <a:schemeClr val="accent5">
            <a:lumMod val="20000"/>
            <a:lumOff val="80000"/>
          </a:schemeClr>
        </a:solidFill>
        <a:ln>
          <a:noFill/>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accent1">
              <a:hueOff val="0"/>
              <a:satOff val="0"/>
              <a:lumOff val="0"/>
              <a:alphaOff val="0"/>
              <a:shade val="8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133350" tIns="0" rIns="132209" bIns="0" numCol="1" spcCol="1270" anchor="ctr" anchorCtr="0">
          <a:noAutofit/>
        </a:bodyPr>
        <a:lstStyle/>
        <a:p>
          <a:pPr lvl="0" algn="ctr" defTabSz="933450" rtl="0">
            <a:lnSpc>
              <a:spcPct val="90000"/>
            </a:lnSpc>
            <a:spcBef>
              <a:spcPct val="0"/>
            </a:spcBef>
            <a:spcAft>
              <a:spcPct val="35000"/>
            </a:spcAft>
          </a:pPr>
          <a:r>
            <a:rPr lang="en-US" sz="2100" kern="1200" dirty="0" smtClean="0">
              <a:solidFill>
                <a:srgbClr val="000000"/>
              </a:solidFill>
            </a:rPr>
            <a:t>HTML Body</a:t>
          </a:r>
          <a:endParaRPr lang="en-US" sz="2100" kern="1200" dirty="0">
            <a:solidFill>
              <a:srgbClr val="000000"/>
            </a:solidFill>
          </a:endParaRPr>
        </a:p>
      </dsp:txBody>
      <dsp:txXfrm rot="5400000">
        <a:off x="4039" y="867678"/>
        <a:ext cx="1417073" cy="2603036"/>
      </dsp:txXfrm>
    </dsp:sp>
    <dsp:sp modelId="{1A7446FE-F90E-4E4C-B3DA-7A481C53E541}">
      <dsp:nvSpPr>
        <dsp:cNvPr id="0" name=""/>
        <dsp:cNvSpPr/>
      </dsp:nvSpPr>
      <dsp:spPr>
        <a:xfrm rot="16200000">
          <a:off x="66733" y="1460659"/>
          <a:ext cx="4338392" cy="1417073"/>
        </a:xfrm>
        <a:prstGeom prst="flowChartManualOperation">
          <a:avLst/>
        </a:prstGeom>
        <a:solidFill>
          <a:schemeClr val="accent1">
            <a:lumMod val="20000"/>
            <a:lumOff val="80000"/>
          </a:schemeClr>
        </a:solidFill>
        <a:ln>
          <a:noFill/>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accent1">
              <a:hueOff val="0"/>
              <a:satOff val="0"/>
              <a:lumOff val="0"/>
              <a:alphaOff val="0"/>
              <a:shade val="8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133350" tIns="0" rIns="132209" bIns="0" numCol="1" spcCol="1270" anchor="ctr" anchorCtr="0">
          <a:noAutofit/>
        </a:bodyPr>
        <a:lstStyle/>
        <a:p>
          <a:pPr lvl="0" algn="ctr" defTabSz="933450" rtl="0">
            <a:lnSpc>
              <a:spcPct val="90000"/>
            </a:lnSpc>
            <a:spcBef>
              <a:spcPct val="0"/>
            </a:spcBef>
            <a:spcAft>
              <a:spcPct val="35000"/>
            </a:spcAft>
          </a:pPr>
          <a:r>
            <a:rPr lang="en-US" sz="2100" kern="1200" dirty="0" smtClean="0">
              <a:solidFill>
                <a:srgbClr val="000000"/>
              </a:solidFill>
            </a:rPr>
            <a:t>HTML Attributes</a:t>
          </a:r>
          <a:endParaRPr lang="en-US" sz="2100" kern="1200" dirty="0">
            <a:solidFill>
              <a:srgbClr val="000000"/>
            </a:solidFill>
          </a:endParaRPr>
        </a:p>
      </dsp:txBody>
      <dsp:txXfrm rot="5400000">
        <a:off x="1527392" y="867678"/>
        <a:ext cx="1417073" cy="2603036"/>
      </dsp:txXfrm>
    </dsp:sp>
    <dsp:sp modelId="{50A9A8DB-061F-3F4E-8E49-2B660BE390EF}">
      <dsp:nvSpPr>
        <dsp:cNvPr id="0" name=""/>
        <dsp:cNvSpPr/>
      </dsp:nvSpPr>
      <dsp:spPr>
        <a:xfrm rot="16200000">
          <a:off x="1590087" y="1460659"/>
          <a:ext cx="4338392" cy="1417073"/>
        </a:xfrm>
        <a:prstGeom prst="flowChartManualOperation">
          <a:avLst/>
        </a:prstGeom>
        <a:solidFill>
          <a:schemeClr val="accent2">
            <a:lumMod val="20000"/>
            <a:lumOff val="80000"/>
          </a:schemeClr>
        </a:solidFill>
        <a:ln>
          <a:noFill/>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accent1">
              <a:hueOff val="0"/>
              <a:satOff val="0"/>
              <a:lumOff val="0"/>
              <a:alphaOff val="0"/>
              <a:shade val="8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133350" tIns="0" rIns="132209" bIns="0" numCol="1" spcCol="1270" anchor="ctr" anchorCtr="0">
          <a:noAutofit/>
        </a:bodyPr>
        <a:lstStyle/>
        <a:p>
          <a:pPr lvl="0" algn="ctr" defTabSz="933450" rtl="0">
            <a:lnSpc>
              <a:spcPct val="90000"/>
            </a:lnSpc>
            <a:spcBef>
              <a:spcPct val="0"/>
            </a:spcBef>
            <a:spcAft>
              <a:spcPct val="35000"/>
            </a:spcAft>
          </a:pPr>
          <a:r>
            <a:rPr lang="en-US" sz="2100" kern="1200" dirty="0" smtClean="0">
              <a:solidFill>
                <a:srgbClr val="000000"/>
              </a:solidFill>
            </a:rPr>
            <a:t>&lt;STYLE&gt; Context</a:t>
          </a:r>
          <a:endParaRPr lang="en-US" sz="2100" kern="1200" dirty="0">
            <a:solidFill>
              <a:srgbClr val="000000"/>
            </a:solidFill>
          </a:endParaRPr>
        </a:p>
      </dsp:txBody>
      <dsp:txXfrm rot="5400000">
        <a:off x="3050746" y="867678"/>
        <a:ext cx="1417073" cy="2603036"/>
      </dsp:txXfrm>
    </dsp:sp>
    <dsp:sp modelId="{A61C0244-57DA-AE4B-A52B-65AA43E922E6}">
      <dsp:nvSpPr>
        <dsp:cNvPr id="0" name=""/>
        <dsp:cNvSpPr/>
      </dsp:nvSpPr>
      <dsp:spPr>
        <a:xfrm rot="16200000">
          <a:off x="3113440" y="1460659"/>
          <a:ext cx="4338392" cy="1417073"/>
        </a:xfrm>
        <a:prstGeom prst="flowChartManualOperation">
          <a:avLst/>
        </a:prstGeom>
        <a:solidFill>
          <a:schemeClr val="accent6">
            <a:lumMod val="20000"/>
            <a:lumOff val="80000"/>
          </a:schemeClr>
        </a:solidFill>
        <a:ln>
          <a:noFill/>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accent1">
              <a:hueOff val="0"/>
              <a:satOff val="0"/>
              <a:lumOff val="0"/>
              <a:alphaOff val="0"/>
              <a:shade val="8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133350" tIns="0" rIns="132209" bIns="0" numCol="1" spcCol="1270" anchor="ctr" anchorCtr="0">
          <a:noAutofit/>
        </a:bodyPr>
        <a:lstStyle/>
        <a:p>
          <a:pPr lvl="0" algn="ctr" defTabSz="933450" rtl="0">
            <a:lnSpc>
              <a:spcPct val="90000"/>
            </a:lnSpc>
            <a:spcBef>
              <a:spcPct val="0"/>
            </a:spcBef>
            <a:spcAft>
              <a:spcPct val="35000"/>
            </a:spcAft>
          </a:pPr>
          <a:r>
            <a:rPr lang="en-US" sz="2100" kern="1200" dirty="0" smtClean="0">
              <a:solidFill>
                <a:srgbClr val="000000"/>
              </a:solidFill>
            </a:rPr>
            <a:t>&lt;SCRIPT&gt; Context</a:t>
          </a:r>
          <a:endParaRPr lang="en-US" sz="2100" kern="1200" dirty="0">
            <a:solidFill>
              <a:srgbClr val="000000"/>
            </a:solidFill>
          </a:endParaRPr>
        </a:p>
      </dsp:txBody>
      <dsp:txXfrm rot="5400000">
        <a:off x="4574099" y="867678"/>
        <a:ext cx="1417073" cy="2603036"/>
      </dsp:txXfrm>
    </dsp:sp>
    <dsp:sp modelId="{59688A4F-5061-8940-AE10-D9C68121784B}">
      <dsp:nvSpPr>
        <dsp:cNvPr id="0" name=""/>
        <dsp:cNvSpPr/>
      </dsp:nvSpPr>
      <dsp:spPr>
        <a:xfrm rot="16200000">
          <a:off x="4636794" y="1460659"/>
          <a:ext cx="4338392" cy="1417073"/>
        </a:xfrm>
        <a:prstGeom prst="flowChartManualOperation">
          <a:avLst/>
        </a:prstGeom>
        <a:solidFill>
          <a:schemeClr val="tx2">
            <a:lumMod val="20000"/>
            <a:lumOff val="80000"/>
          </a:schemeClr>
        </a:solidFill>
        <a:ln>
          <a:noFill/>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accent1">
              <a:hueOff val="0"/>
              <a:satOff val="0"/>
              <a:lumOff val="0"/>
              <a:alphaOff val="0"/>
              <a:shade val="8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133350" tIns="0" rIns="132209" bIns="0" numCol="1" spcCol="1270" anchor="ctr" anchorCtr="0">
          <a:noAutofit/>
        </a:bodyPr>
        <a:lstStyle/>
        <a:p>
          <a:pPr lvl="0" algn="ctr" defTabSz="933450" rtl="0">
            <a:lnSpc>
              <a:spcPct val="90000"/>
            </a:lnSpc>
            <a:spcBef>
              <a:spcPct val="0"/>
            </a:spcBef>
            <a:spcAft>
              <a:spcPct val="35000"/>
            </a:spcAft>
          </a:pPr>
          <a:r>
            <a:rPr lang="en-US" sz="2100" kern="1200" dirty="0" smtClean="0">
              <a:solidFill>
                <a:srgbClr val="000000"/>
              </a:solidFill>
            </a:rPr>
            <a:t>URL Context</a:t>
          </a:r>
          <a:endParaRPr lang="en-US" sz="2100" kern="1200" dirty="0">
            <a:solidFill>
              <a:srgbClr val="000000"/>
            </a:solidFill>
          </a:endParaRPr>
        </a:p>
      </dsp:txBody>
      <dsp:txXfrm rot="5400000">
        <a:off x="6097453" y="867678"/>
        <a:ext cx="1417073" cy="2603036"/>
      </dsp:txXfrm>
    </dsp:sp>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D4576DB6-52E7-4F66-B748-049FED5CB450}" type="datetimeFigureOut">
              <a:rPr lang="en-US"/>
              <a:pPr>
                <a:defRPr/>
              </a:pPr>
              <a:t>5/26/2011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387CE1FB-0361-44E9-92ED-36B4AEE28166}" type="slidenum">
              <a:rPr lang="en-US"/>
              <a:pPr>
                <a:defRPr/>
              </a:pPr>
              <a:t>‹N°›</a:t>
            </a:fld>
            <a:endParaRPr lang="en-US"/>
          </a:p>
        </p:txBody>
      </p:sp>
    </p:spTree>
    <p:extLst>
      <p:ext uri="{BB962C8B-B14F-4D97-AF65-F5344CB8AC3E}">
        <p14:creationId xmlns:p14="http://schemas.microsoft.com/office/powerpoint/2010/main" val="26527786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16F8558-FC81-4901-A0E0-4809151D52BD}" type="datetimeFigureOut">
              <a:rPr lang="en-US"/>
              <a:pPr>
                <a:defRPr/>
              </a:pPr>
              <a:t>5/26/2011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38B8ED58-8B49-4213-B2C1-E196E8407573}" type="slidenum">
              <a:rPr lang="en-US"/>
              <a:pPr>
                <a:defRPr/>
              </a:pPr>
              <a:t>‹N°›</a:t>
            </a:fld>
            <a:endParaRPr lang="en-US"/>
          </a:p>
        </p:txBody>
      </p:sp>
    </p:spTree>
    <p:extLst>
      <p:ext uri="{BB962C8B-B14F-4D97-AF65-F5344CB8AC3E}">
        <p14:creationId xmlns:p14="http://schemas.microsoft.com/office/powerpoint/2010/main" val="2753051159"/>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Reflection_(computer_science)"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people.mozilla.com/~bsterne/content-security-policy/details.html#event-handling"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TextEdit="1"/>
          </p:cNvSpPr>
          <p:nvPr>
            <p:ph type="sldImg"/>
          </p:nvPr>
        </p:nvSpPr>
        <p:spPr bwMode="auto">
          <a:noFill/>
          <a:ln>
            <a:solidFill>
              <a:srgbClr val="000000"/>
            </a:solidFill>
            <a:miter lim="800000"/>
            <a:headEnd/>
            <a:tailEnd/>
          </a:ln>
        </p:spPr>
      </p:sp>
      <p:sp>
        <p:nvSpPr>
          <p:cNvPr id="56323"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AuthN, AuthZ</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marL="0" lvl="1" eaLnBrk="1" fontAlgn="auto" hangingPunct="1">
              <a:spcBef>
                <a:spcPts val="0"/>
              </a:spcBef>
              <a:spcAft>
                <a:spcPts val="0"/>
              </a:spcAft>
              <a:defRPr/>
            </a:pPr>
            <a:r>
              <a:rPr lang="en-US" dirty="0" smtClean="0"/>
              <a:t>Allows highly selective use of powers that would have been forbidden by the sandbox</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For the truly non-technical, you might think of </a:t>
            </a:r>
            <a:r>
              <a:rPr lang="en-US" dirty="0" err="1" smtClean="0"/>
              <a:t>capabilties</a:t>
            </a:r>
            <a:r>
              <a:rPr lang="en-US" dirty="0" smtClean="0"/>
              <a:t> as a 'magic word' system. The permission to do a particular operation on a particular piece of data is represented by a magic word. Moreover, the magic word itself contains information about when it can be said, and by whom. And it can be different every time, so you can't just write it down and reuse it later. So rather than putting everyone in a sandbox, we get smart about what magic words are created, and what they can do, and who gets them. They can be passed along, but if someone tries to say them in the wrong context, nothing happens. For instance, the JavaScript embedded within a Webmail could be given the magic word that allows it to display something, but never given the magic words that allow read or write access to the mail directory.</a:t>
            </a:r>
          </a:p>
          <a:p>
            <a:pPr eaLnBrk="1" fontAlgn="auto" hangingPunct="1">
              <a:spcBef>
                <a:spcPts val="0"/>
              </a:spcBef>
              <a:spcAft>
                <a:spcPts val="0"/>
              </a:spcAft>
              <a:defRPr/>
            </a:pPr>
            <a:endParaRPr lang="en-US" dirty="0" smtClean="0"/>
          </a:p>
          <a:p>
            <a:pPr eaLnBrk="1" fontAlgn="auto" hangingPunct="1">
              <a:spcBef>
                <a:spcPts val="0"/>
              </a:spcBef>
              <a:spcAft>
                <a:spcPts val="0"/>
              </a:spcAft>
              <a:defRPr/>
            </a:pPr>
            <a:r>
              <a:rPr lang="en-US" dirty="0" smtClean="0"/>
              <a:t>For the slightly more technical, </a:t>
            </a:r>
            <a:r>
              <a:rPr lang="en-US" dirty="0" err="1" smtClean="0"/>
              <a:t>Caja</a:t>
            </a:r>
            <a:r>
              <a:rPr lang="en-US" dirty="0" smtClean="0"/>
              <a:t> is taking advantage of a general characteristic of object oriented (OO) languages, JavaScript being one. A true OO language never allows direct programmatic access to a piece of data. Reading or modifying the data requires invoking a 'method' (a small program) that hides the details of the operation. Data is never naked in an OO system, instead it is 'encapsulated' by an enclosing object and the associated methods. This is obviously fairly close to the 'magic word' notion - if you don't know the name of the particular object, and the right method to call, nothing happens. But few OO languages have any notion of program or user identity at a fundamental level. Most also have built-in methods (often related to </a:t>
            </a:r>
            <a:r>
              <a:rPr lang="en-US" u="sng" dirty="0" smtClean="0">
                <a:hlinkClick r:id="rId3"/>
              </a:rPr>
              <a:t>reflection</a:t>
            </a:r>
            <a:r>
              <a:rPr lang="en-US" dirty="0" smtClean="0"/>
              <a:t>) that could be used to circumvent a capabilities model if left exposed.</a:t>
            </a:r>
          </a:p>
          <a:p>
            <a:pPr eaLnBrk="1" fontAlgn="auto" hangingPunct="1">
              <a:spcBef>
                <a:spcPts val="0"/>
              </a:spcBef>
              <a:spcAft>
                <a:spcPts val="0"/>
              </a:spcAft>
              <a:defRPr/>
            </a:pPr>
            <a:endParaRPr lang="en-US" dirty="0"/>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29C1EF6-4636-460D-BA35-FBED7B248266}" type="slidenum">
              <a:rPr lang="en-US"/>
              <a:pPr fontAlgn="base">
                <a:spcBef>
                  <a:spcPct val="0"/>
                </a:spcBef>
                <a:spcAft>
                  <a:spcPct val="0"/>
                </a:spcAft>
                <a:defRPr/>
              </a:pPr>
              <a:t>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TextEdit="1"/>
          </p:cNvSpPr>
          <p:nvPr>
            <p:ph type="sldImg"/>
          </p:nvPr>
        </p:nvSpPr>
        <p:spPr bwMode="auto">
          <a:noFill/>
          <a:ln>
            <a:solidFill>
              <a:srgbClr val="000000"/>
            </a:solidFill>
            <a:miter lim="800000"/>
            <a:headEnd/>
            <a:tailEnd/>
          </a:ln>
        </p:spPr>
      </p:sp>
      <p:sp>
        <p:nvSpPr>
          <p:cNvPr id="52227" name="Rectangle 3"/>
          <p:cNvSpPr>
            <a:spLocks noGrp="1"/>
          </p:cNvSpPr>
          <p:nvPr>
            <p:ph type="body" idx="1"/>
          </p:nvPr>
        </p:nvSpPr>
        <p:spPr bwMode="auto">
          <a:noFill/>
        </p:spPr>
        <p:txBody>
          <a:bodyPr wrap="square" numCol="1" anchor="t" anchorCtr="0" compatLnSpc="1">
            <a:prstTxWarp prst="textNoShape">
              <a:avLst/>
            </a:prstTxWarp>
          </a:bodyPr>
          <a:lstStyle/>
          <a:p>
            <a:r>
              <a:rPr lang="en-US" smtClean="0"/>
              <a:t>first layer was an iframe, the iframe was created each time of execution enabling fresh prototypes and a throw away box </a:t>
            </a:r>
          </a:p>
          <a:p>
            <a:r>
              <a:rPr lang="en-US" smtClean="0"/>
              <a:t>whitelisted the entire JavaScript objects/properties, this was done by forcing all methods to use suffix/prefix of “$”</a:t>
            </a:r>
          </a:p>
          <a:p>
            <a:r>
              <a:rPr lang="en-US" smtClean="0"/>
              <a:t> Each variable assignment was then localized using var to force local variables.</a:t>
            </a:r>
          </a:p>
          <a:p>
            <a:r>
              <a:rPr lang="en-US" smtClean="0"/>
              <a:t>Each object was also checked to ensure it didn’t contain a window reference.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noTextEdit="1"/>
          </p:cNvSpPr>
          <p:nvPr>
            <p:ph type="sldImg"/>
          </p:nvPr>
        </p:nvSpPr>
        <p:spPr bwMode="auto">
          <a:noFill/>
          <a:ln>
            <a:solidFill>
              <a:srgbClr val="000000"/>
            </a:solidFill>
            <a:miter lim="800000"/>
            <a:headEnd/>
            <a:tailEnd/>
          </a:ln>
        </p:spPr>
      </p:sp>
      <p:sp>
        <p:nvSpPr>
          <p:cNvPr id="2662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Weak static analysis. Although Caja is less dynamic than JavaScript, we still assume that it is impractical to perform any interesting analysis, such as type inference, both statically and safely. As a result, Caja's static restrictions can only enforce simple syntactic rules. Remaining restrictions must be enforced by runtime checks.</a:t>
            </a:r>
          </a:p>
        </p:txBody>
      </p:sp>
      <p:sp>
        <p:nvSpPr>
          <p:cNvPr id="26627" name="Slide Number Placeholder 3"/>
          <p:cNvSpPr txBox="1">
            <a:spLocks noGrp="1"/>
          </p:cNvSpPr>
          <p:nvPr/>
        </p:nvSpPr>
        <p:spPr bwMode="auto">
          <a:xfrm>
            <a:off x="3884613" y="8685213"/>
            <a:ext cx="2971800" cy="457200"/>
          </a:xfrm>
          <a:prstGeom prst="rect">
            <a:avLst/>
          </a:prstGeom>
          <a:noFill/>
          <a:ln w="9525">
            <a:noFill/>
            <a:miter lim="800000"/>
            <a:headEnd/>
            <a:tailEnd/>
          </a:ln>
        </p:spPr>
        <p:txBody>
          <a:bodyPr anchor="b"/>
          <a:lstStyle/>
          <a:p>
            <a:pPr algn="r"/>
            <a:fld id="{AE70F47F-D601-4B1E-A204-DDC5D2D9181E}" type="slidenum">
              <a:rPr lang="en-US" sz="1200">
                <a:latin typeface="Calibri" pitchFamily="34" charset="0"/>
              </a:rPr>
              <a:pPr algn="r"/>
              <a:t>10</a:t>
            </a:fld>
            <a:endParaRPr lang="en-US" sz="120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Rot="1" noChangeAspect="1" noTextEdit="1"/>
          </p:cNvSpPr>
          <p:nvPr>
            <p:ph type="sldImg"/>
          </p:nvPr>
        </p:nvSpPr>
        <p:spPr bwMode="auto">
          <a:noFill/>
          <a:ln>
            <a:solidFill>
              <a:srgbClr val="000000"/>
            </a:solidFill>
            <a:miter lim="800000"/>
            <a:headEnd/>
            <a:tailEnd/>
          </a:ln>
        </p:spPr>
      </p:sp>
      <p:sp>
        <p:nvSpPr>
          <p:cNvPr id="3072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r>
              <a:rPr lang="en-US" smtClean="0"/>
              <a:t>The subset of Caja without “this" is a perfectly reasonable and expressive programming language. </a:t>
            </a:r>
          </a:p>
          <a:p>
            <a:pPr eaLnBrk="1" hangingPunct="1"/>
            <a:r>
              <a:rPr lang="en-US" smtClean="0"/>
              <a:t>Caja supports “this" in order to ease the porting of old code. </a:t>
            </a:r>
          </a:p>
          <a:p>
            <a:pPr eaLnBrk="1" hangingPunct="1"/>
            <a:r>
              <a:rPr lang="en-US" smtClean="0"/>
              <a:t>For new code, we recommend sticking to the this subset of Caja, which we refer to as Cajita, the diminutive, meaning “small box".</a:t>
            </a:r>
          </a:p>
          <a:p>
            <a:pPr eaLnBrk="1" hangingPunct="1"/>
            <a:r>
              <a:rPr lang="en-US" smtClean="0"/>
              <a:t>The Caja runtime will provide a safe caja.eval operation. </a:t>
            </a:r>
          </a:p>
          <a:p>
            <a:pPr eaLnBrk="1" hangingPunct="1"/>
            <a:r>
              <a:rPr lang="en-US" smtClean="0"/>
              <a:t>For caja.eval to accept Caja code, the Caja sanitizer would need to be written in JavaScript and included in the Caja download. </a:t>
            </a:r>
          </a:p>
          <a:p>
            <a:pPr eaLnBrk="1" hangingPunct="1"/>
            <a:r>
              <a:rPr lang="en-US" smtClean="0"/>
              <a:t>To minimize download size, caja.eval will instead accept only Cajita code.</a:t>
            </a:r>
          </a:p>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p:spPr>
      </p:sp>
      <p:sp>
        <p:nvSpPr>
          <p:cNvPr id="34818" name="Notes Placeholder 2"/>
          <p:cNvSpPr>
            <a:spLocks noGrp="1"/>
          </p:cNvSpPr>
          <p:nvPr>
            <p:ph type="body" idx="1"/>
          </p:nvPr>
        </p:nvSpPr>
        <p:spPr bwMode="auto">
          <a:noFill/>
        </p:spPr>
        <p:txBody>
          <a:bodyPr wrap="square" numCol="1" anchor="t" anchorCtr="0" compatLnSpc="1">
            <a:prstTxWarp prst="textNoShape">
              <a:avLst/>
            </a:prstTxWarp>
          </a:bodyPr>
          <a:lstStyle/>
          <a:p>
            <a:pPr marL="0" lvl="1" eaLnBrk="1" hangingPunct="1">
              <a:spcBef>
                <a:spcPct val="0"/>
              </a:spcBef>
            </a:pPr>
            <a:r>
              <a:rPr lang="en-US" smtClean="0"/>
              <a:t>CSP: Note: </a:t>
            </a:r>
            <a:r>
              <a:rPr lang="en-US" smtClean="0">
                <a:hlinkClick r:id="rId3"/>
              </a:rPr>
              <a:t>event-handling</a:t>
            </a:r>
            <a:r>
              <a:rPr lang="en-US" smtClean="0"/>
              <a:t> is still enabled in CSP without using HTML attributes.</a:t>
            </a:r>
          </a:p>
          <a:p>
            <a:pPr eaLnBrk="1" hangingPunct="1">
              <a:spcBef>
                <a:spcPct val="0"/>
              </a:spcBef>
            </a:pPr>
            <a:endParaRPr lang="en-US" smtClean="0"/>
          </a:p>
        </p:txBody>
      </p:sp>
      <p:sp>
        <p:nvSpPr>
          <p:cNvPr id="2355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4550CDC-172A-4D92-91CB-E829F37517BA}" type="slidenum">
              <a:rPr lang="en-US"/>
              <a:pPr fontAlgn="base">
                <a:spcBef>
                  <a:spcPct val="0"/>
                </a:spcBef>
                <a:spcAft>
                  <a:spcPct val="0"/>
                </a:spcAft>
                <a:defRPr/>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a:p>
        </p:txBody>
      </p:sp>
      <p:sp>
        <p:nvSpPr>
          <p:cNvPr id="5" name="Oval 8"/>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en-US"/>
          </a:p>
        </p:txBody>
      </p:sp>
      <p:sp>
        <p:nvSpPr>
          <p:cNvPr id="14" name="Title 13"/>
          <p:cNvSpPr>
            <a:spLocks noGrp="1"/>
          </p:cNvSpPr>
          <p:nvPr>
            <p:ph type="ctrTitle"/>
          </p:nvPr>
        </p:nvSpPr>
        <p:spPr>
          <a:xfrm>
            <a:off x="1432560" y="359898"/>
            <a:ext cx="7406640" cy="1472184"/>
          </a:xfrm>
        </p:spPr>
        <p:txBody>
          <a:bodyPr anchor="b"/>
          <a:lstStyle>
            <a:lvl1pPr algn="l">
              <a:defRPr/>
            </a:lvl1pPr>
          </a:lstStyle>
          <a:p>
            <a:r>
              <a:rPr lang="en-US" dirty="0" smtClean="0"/>
              <a:t>Click to edit Master title style</a:t>
            </a:r>
            <a:endParaRPr lang="en-US" dirty="0"/>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6" name="Footer Placeholder 19"/>
          <p:cNvSpPr>
            <a:spLocks noGrp="1"/>
          </p:cNvSpPr>
          <p:nvPr>
            <p:ph type="ftr" sz="quarter" idx="10"/>
          </p:nvPr>
        </p:nvSpPr>
        <p:spPr>
          <a:xfrm>
            <a:off x="1200150" y="6523038"/>
            <a:ext cx="7410450" cy="334962"/>
          </a:xfrm>
          <a:prstGeom prst="rect">
            <a:avLst/>
          </a:prstGeom>
        </p:spPr>
        <p:txBody>
          <a:bodyPr numCol="1" anchor="b" anchorCtr="0"/>
          <a:lstStyle>
            <a:lvl1pPr fontAlgn="auto">
              <a:spcBef>
                <a:spcPts val="0"/>
              </a:spcBef>
              <a:spcAft>
                <a:spcPts val="0"/>
              </a:spcAft>
              <a:defRPr sz="1200">
                <a:solidFill>
                  <a:schemeClr val="bg1">
                    <a:lumMod val="75000"/>
                  </a:schemeClr>
                </a:solidFill>
                <a:latin typeface="+mn-lt"/>
              </a:defRPr>
            </a:lvl1pPr>
          </a:lstStyle>
          <a:p>
            <a:pPr>
              <a:defRPr/>
            </a:pPr>
            <a:r>
              <a:rPr lang="en-US"/>
              <a:t>Copyright 2010 - AppSec Training LLC                 </a:t>
            </a:r>
          </a:p>
        </p:txBody>
      </p:sp>
      <p:sp>
        <p:nvSpPr>
          <p:cNvPr id="7" name="Slide Number Placeholder 9"/>
          <p:cNvSpPr>
            <a:spLocks noGrp="1"/>
          </p:cNvSpPr>
          <p:nvPr>
            <p:ph type="sldNum" sz="quarter" idx="11"/>
          </p:nvPr>
        </p:nvSpPr>
        <p:spPr/>
        <p:txBody>
          <a:bodyPr/>
          <a:lstStyle>
            <a:lvl1pPr>
              <a:defRPr/>
            </a:lvl1pPr>
          </a:lstStyle>
          <a:p>
            <a:pPr>
              <a:defRPr/>
            </a:pPr>
            <a:fld id="{F5E41255-9671-40A5-B848-0CFFBF51318E}" type="slidenum">
              <a:rPr lang="en-US"/>
              <a:pPr>
                <a:defRPr/>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Picture with Caption">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lstStyle>
          <a:p>
            <a:pPr>
              <a:defRPr/>
            </a:pPr>
            <a:fld id="{541C301D-7187-483A-BFA9-34C49E21BFC0}" type="datetime1">
              <a:rPr lang="en-US"/>
              <a:pPr>
                <a:defRPr/>
              </a:pPr>
              <a:t>5/26/2011</a:t>
            </a:fld>
            <a:endParaRPr lang="en-US"/>
          </a:p>
        </p:txBody>
      </p:sp>
      <p:sp>
        <p:nvSpPr>
          <p:cNvPr id="5" name="Footer Placeholder 4"/>
          <p:cNvSpPr>
            <a:spLocks noGrp="1"/>
          </p:cNvSpPr>
          <p:nvPr>
            <p:ph type="ftr" sz="quarter" idx="11"/>
          </p:nvPr>
        </p:nvSpPr>
        <p:spPr>
          <a:xfrm>
            <a:off x="1200150" y="6305550"/>
            <a:ext cx="7410450" cy="476250"/>
          </a:xfrm>
          <a:prstGeom prst="rect">
            <a:avLst/>
          </a:prstGeom>
        </p:spPr>
        <p:txBody>
          <a:bodyPr/>
          <a:lstStyle>
            <a:lvl1pPr fontAlgn="auto">
              <a:spcBef>
                <a:spcPts val="0"/>
              </a:spcBef>
              <a:spcAft>
                <a:spcPts val="0"/>
              </a:spcAft>
              <a:defRPr>
                <a:latin typeface="+mn-lt"/>
              </a:defRPr>
            </a:lvl1pPr>
          </a:lstStyle>
          <a:p>
            <a:pPr>
              <a:defRPr/>
            </a:pPr>
            <a:r>
              <a:rPr lang="en-US"/>
              <a:t>Copyright 2010 - AppSec Training LLC                 Version:2010-03-10.001</a:t>
            </a:r>
          </a:p>
        </p:txBody>
      </p:sp>
      <p:sp>
        <p:nvSpPr>
          <p:cNvPr id="6" name="Slide Number Placeholder 5"/>
          <p:cNvSpPr>
            <a:spLocks noGrp="1"/>
          </p:cNvSpPr>
          <p:nvPr>
            <p:ph type="sldNum" sz="quarter" idx="12"/>
          </p:nvPr>
        </p:nvSpPr>
        <p:spPr/>
        <p:txBody>
          <a:bodyPr/>
          <a:lstStyle>
            <a:lvl1pPr>
              <a:defRPr/>
            </a:lvl1pPr>
          </a:lstStyle>
          <a:p>
            <a:pPr>
              <a:defRPr/>
            </a:pPr>
            <a:fld id="{480EA41E-D585-499E-A87A-E38EAE70CD42}" type="slidenum">
              <a:rPr lang="en-US"/>
              <a:pPr>
                <a:defRPr/>
              </a:pPr>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lstStyle>
          <a:p>
            <a:pPr>
              <a:defRPr/>
            </a:pPr>
            <a:fld id="{8FCAE9C6-CA77-4DF8-A64E-F07C4BDB4B5C}" type="datetime1">
              <a:rPr lang="en-US"/>
              <a:pPr>
                <a:defRPr/>
              </a:pPr>
              <a:t>5/26/2011</a:t>
            </a:fld>
            <a:endParaRPr lang="en-US"/>
          </a:p>
        </p:txBody>
      </p:sp>
      <p:sp>
        <p:nvSpPr>
          <p:cNvPr id="5" name="Footer Placeholder 4"/>
          <p:cNvSpPr>
            <a:spLocks noGrp="1"/>
          </p:cNvSpPr>
          <p:nvPr>
            <p:ph type="ftr" sz="quarter" idx="11"/>
          </p:nvPr>
        </p:nvSpPr>
        <p:spPr>
          <a:xfrm>
            <a:off x="1200150" y="6305550"/>
            <a:ext cx="7410450" cy="476250"/>
          </a:xfrm>
          <a:prstGeom prst="rect">
            <a:avLst/>
          </a:prstGeom>
        </p:spPr>
        <p:txBody>
          <a:bodyPr/>
          <a:lstStyle>
            <a:lvl1pPr fontAlgn="auto">
              <a:spcBef>
                <a:spcPts val="0"/>
              </a:spcBef>
              <a:spcAft>
                <a:spcPts val="0"/>
              </a:spcAft>
              <a:defRPr>
                <a:latin typeface="+mn-lt"/>
              </a:defRPr>
            </a:lvl1pPr>
          </a:lstStyle>
          <a:p>
            <a:pPr>
              <a:defRPr/>
            </a:pPr>
            <a:r>
              <a:rPr lang="en-US"/>
              <a:t>Copyright 2010 - AppSec Training LLC                 Version:2010-03-10.001</a:t>
            </a:r>
          </a:p>
        </p:txBody>
      </p:sp>
      <p:sp>
        <p:nvSpPr>
          <p:cNvPr id="6" name="Slide Number Placeholder 5"/>
          <p:cNvSpPr>
            <a:spLocks noGrp="1"/>
          </p:cNvSpPr>
          <p:nvPr>
            <p:ph type="sldNum" sz="quarter" idx="12"/>
          </p:nvPr>
        </p:nvSpPr>
        <p:spPr/>
        <p:txBody>
          <a:bodyPr/>
          <a:lstStyle>
            <a:lvl1pPr>
              <a:defRPr/>
            </a:lvl1pPr>
          </a:lstStyle>
          <a:p>
            <a:pPr>
              <a:defRPr/>
            </a:pPr>
            <a:fld id="{60BF5025-ADB8-4D88-A117-F3D2C4B77130}"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5"/>
          <p:cNvSpPr>
            <a:spLocks noGrp="1"/>
          </p:cNvSpPr>
          <p:nvPr>
            <p:ph type="sldNum" sz="quarter" idx="10"/>
          </p:nvPr>
        </p:nvSpPr>
        <p:spPr/>
        <p:txBody>
          <a:bodyPr/>
          <a:lstStyle>
            <a:lvl1pPr>
              <a:defRPr/>
            </a:lvl1pPr>
          </a:lstStyle>
          <a:p>
            <a:pPr>
              <a:defRPr/>
            </a:pPr>
            <a:fld id="{2F39E6F1-9BB9-4CFB-84C9-1082066DBD6A}" type="slidenum">
              <a:rPr lang="en-US"/>
              <a:pPr>
                <a:defRPr/>
              </a:pPr>
              <a:t>‹N°›</a:t>
            </a:fld>
            <a:endParaRPr lang="en-US"/>
          </a:p>
        </p:txBody>
      </p:sp>
      <p:sp>
        <p:nvSpPr>
          <p:cNvPr id="5" name="Footer Placeholder 19"/>
          <p:cNvSpPr>
            <a:spLocks noGrp="1"/>
          </p:cNvSpPr>
          <p:nvPr>
            <p:ph type="ftr" sz="quarter" idx="11"/>
          </p:nvPr>
        </p:nvSpPr>
        <p:spPr>
          <a:xfrm>
            <a:off x="1200150" y="6523038"/>
            <a:ext cx="7410450" cy="334962"/>
          </a:xfrm>
          <a:prstGeom prst="rect">
            <a:avLst/>
          </a:prstGeom>
        </p:spPr>
        <p:txBody>
          <a:bodyPr anchor="b" anchorCtr="0"/>
          <a:lstStyle>
            <a:lvl1pPr fontAlgn="auto">
              <a:spcBef>
                <a:spcPts val="0"/>
              </a:spcBef>
              <a:spcAft>
                <a:spcPts val="0"/>
              </a:spcAft>
              <a:defRPr sz="800">
                <a:solidFill>
                  <a:schemeClr val="bg1">
                    <a:lumMod val="75000"/>
                  </a:schemeClr>
                </a:solidFill>
                <a:latin typeface="+mn-lt"/>
              </a:defRPr>
            </a:lvl1pPr>
          </a:lstStyle>
          <a:p>
            <a:pPr>
              <a:defRPr/>
            </a:pPr>
            <a:r>
              <a:rPr lang="en-US"/>
              <a:t>Copyright 2010 - </a:t>
            </a:r>
            <a:r>
              <a:rPr lang="en-US" err="1"/>
              <a:t>AppSec</a:t>
            </a:r>
            <a:r>
              <a:rPr lang="en-US"/>
              <a:t> Training LLC                 </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6"/>
          <p:cNvSpPr/>
          <p:nvPr/>
        </p:nvSpPr>
        <p:spPr>
          <a:xfrm>
            <a:off x="1730375" y="0"/>
            <a:ext cx="741045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9"/>
          <p:cNvSpPr/>
          <p:nvPr/>
        </p:nvSpPr>
        <p:spPr bwMode="invGray">
          <a:xfrm>
            <a:off x="1730375" y="0"/>
            <a:ext cx="46038"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6" name="Picture 7" descr="local security policy.ico"/>
          <p:cNvPicPr>
            <a:picLocks noChangeAspect="1"/>
          </p:cNvPicPr>
          <p:nvPr userDrawn="1"/>
        </p:nvPicPr>
        <p:blipFill>
          <a:blip r:embed="rId2"/>
          <a:srcRect/>
          <a:stretch>
            <a:fillRect/>
          </a:stretch>
        </p:blipFill>
        <p:spPr bwMode="auto">
          <a:xfrm>
            <a:off x="509588" y="241300"/>
            <a:ext cx="823912" cy="825500"/>
          </a:xfrm>
          <a:prstGeom prst="rect">
            <a:avLst/>
          </a:prstGeom>
          <a:noFill/>
          <a:ln w="9525">
            <a:noFill/>
            <a:miter lim="800000"/>
            <a:headEnd/>
            <a:tailEnd/>
          </a:ln>
        </p:spPr>
      </p:pic>
      <p:sp>
        <p:nvSpPr>
          <p:cNvPr id="7" name="Pie 11"/>
          <p:cNvSpPr/>
          <p:nvPr userDrawn="1"/>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2"/>
          <p:cNvSpPr/>
          <p:nvPr userDrawn="1"/>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Donut 13"/>
          <p:cNvSpPr/>
          <p:nvPr userDrawn="1"/>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14"/>
          <p:cNvSpPr/>
          <p:nvPr userDrawn="1"/>
        </p:nvSpPr>
        <p:spPr>
          <a:xfrm rot="16200000">
            <a:off x="-2467096" y="3867738"/>
            <a:ext cx="5457413" cy="523220"/>
          </a:xfrm>
          <a:prstGeom prst="rect">
            <a:avLst/>
          </a:prstGeom>
          <a:noFill/>
        </p:spPr>
        <p:txBody>
          <a:bodyPr>
            <a:spAutoFit/>
          </a:bodyPr>
          <a:lstStyle/>
          <a:p>
            <a:pPr fontAlgn="auto">
              <a:spcBef>
                <a:spcPts val="0"/>
              </a:spcBef>
              <a:spcAft>
                <a:spcPts val="0"/>
              </a:spcAft>
              <a:defRPr/>
            </a:pPr>
            <a:r>
              <a:rPr lang="en-US" sz="2800" b="1" dirty="0">
                <a:ln w="18000">
                  <a:solidFill>
                    <a:schemeClr val="accent2">
                      <a:lumMod val="20000"/>
                      <a:lumOff val="80000"/>
                    </a:schemeClr>
                  </a:solidFill>
                  <a:prstDash val="solid"/>
                  <a:miter lim="800000"/>
                </a:ln>
                <a:noFill/>
                <a:effectLst>
                  <a:outerShdw blurRad="25500" dist="23000" dir="7020000" algn="tl">
                    <a:srgbClr val="000000">
                      <a:alpha val="50000"/>
                    </a:srgbClr>
                  </a:outerShdw>
                </a:effectLst>
                <a:latin typeface="+mn-lt"/>
              </a:rPr>
              <a:t>AppSecTraining.com</a:t>
            </a:r>
          </a:p>
        </p:txBody>
      </p:sp>
      <p:sp>
        <p:nvSpPr>
          <p:cNvPr id="2" name="Title 1"/>
          <p:cNvSpPr>
            <a:spLocks noGrp="1"/>
          </p:cNvSpPr>
          <p:nvPr>
            <p:ph type="title"/>
          </p:nvPr>
        </p:nvSpPr>
        <p:spPr>
          <a:xfrm>
            <a:off x="1776703" y="2600325"/>
            <a:ext cx="7202489" cy="2286000"/>
          </a:xfrm>
        </p:spPr>
        <p:txBody>
          <a:bodyPr anchor="t"/>
          <a:lstStyle>
            <a:lvl1pPr algn="l">
              <a:lnSpc>
                <a:spcPts val="4500"/>
              </a:lnSpc>
              <a:buNone/>
              <a:defRPr sz="4000" b="1" cap="none"/>
            </a:lvl1pPr>
          </a:lstStyle>
          <a:p>
            <a:r>
              <a:rPr lang="en-US" dirty="0" smtClean="0"/>
              <a:t>Click to edit Master title style</a:t>
            </a:r>
            <a:endParaRPr lang="en-US" dirty="0"/>
          </a:p>
        </p:txBody>
      </p:sp>
      <p:sp>
        <p:nvSpPr>
          <p:cNvPr id="3" name="Text Placeholder 2"/>
          <p:cNvSpPr>
            <a:spLocks noGrp="1"/>
          </p:cNvSpPr>
          <p:nvPr>
            <p:ph type="body" idx="1"/>
          </p:nvPr>
        </p:nvSpPr>
        <p:spPr>
          <a:xfrm>
            <a:off x="1776703" y="1066800"/>
            <a:ext cx="7202489"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11" name="Slide Number Placeholder 5"/>
          <p:cNvSpPr>
            <a:spLocks noGrp="1"/>
          </p:cNvSpPr>
          <p:nvPr>
            <p:ph type="sldNum" sz="quarter" idx="10"/>
          </p:nvPr>
        </p:nvSpPr>
        <p:spPr/>
        <p:txBody>
          <a:bodyPr/>
          <a:lstStyle>
            <a:lvl1pPr>
              <a:defRPr>
                <a:solidFill>
                  <a:schemeClr val="bg1"/>
                </a:solidFill>
              </a:defRPr>
            </a:lvl1pPr>
          </a:lstStyle>
          <a:p>
            <a:pPr>
              <a:defRPr/>
            </a:pPr>
            <a:fld id="{5C23BA3B-AC9B-4351-8F0A-E7E47E92CAC4}" type="slidenum">
              <a:rPr lang="en-US"/>
              <a:pPr>
                <a:defRPr/>
              </a:pPr>
              <a:t>‹N°›</a:t>
            </a:fld>
            <a:endParaRPr lang="en-US" dirty="0"/>
          </a:p>
        </p:txBody>
      </p:sp>
      <p:sp>
        <p:nvSpPr>
          <p:cNvPr id="12" name="Footer Placeholder 19"/>
          <p:cNvSpPr>
            <a:spLocks noGrp="1"/>
          </p:cNvSpPr>
          <p:nvPr>
            <p:ph type="ftr" sz="quarter" idx="11"/>
          </p:nvPr>
        </p:nvSpPr>
        <p:spPr>
          <a:xfrm>
            <a:off x="1916113" y="6523038"/>
            <a:ext cx="6394450" cy="334962"/>
          </a:xfrm>
          <a:prstGeom prst="rect">
            <a:avLst/>
          </a:prstGeom>
        </p:spPr>
        <p:txBody>
          <a:bodyPr anchor="b" anchorCtr="0"/>
          <a:lstStyle>
            <a:lvl1pPr fontAlgn="auto">
              <a:spcBef>
                <a:spcPts val="0"/>
              </a:spcBef>
              <a:spcAft>
                <a:spcPts val="0"/>
              </a:spcAft>
              <a:defRPr sz="800">
                <a:solidFill>
                  <a:schemeClr val="bg1">
                    <a:lumMod val="75000"/>
                  </a:schemeClr>
                </a:solidFill>
                <a:latin typeface="+mn-lt"/>
              </a:defRPr>
            </a:lvl1pPr>
          </a:lstStyle>
          <a:p>
            <a:pPr>
              <a:defRPr/>
            </a:pPr>
            <a:r>
              <a:rPr lang="en-US"/>
              <a:t>Copyright 2010 - </a:t>
            </a:r>
            <a:r>
              <a:rPr lang="en-US" err="1"/>
              <a:t>AppSec</a:t>
            </a:r>
            <a:r>
              <a:rPr lang="en-US"/>
              <a:t> Training LLC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lstStyle>
          <a:p>
            <a:pPr>
              <a:defRPr/>
            </a:pPr>
            <a:fld id="{E50E824D-B8EE-423F-A7A9-D4F542F8718F}" type="datetime1">
              <a:rPr lang="en-US"/>
              <a:pPr>
                <a:defRPr/>
              </a:pPr>
              <a:t>5/26/2011</a:t>
            </a:fld>
            <a:endParaRPr lang="en-US"/>
          </a:p>
        </p:txBody>
      </p:sp>
      <p:sp>
        <p:nvSpPr>
          <p:cNvPr id="6" name="Footer Placeholder 5"/>
          <p:cNvSpPr>
            <a:spLocks noGrp="1"/>
          </p:cNvSpPr>
          <p:nvPr>
            <p:ph type="ftr" sz="quarter" idx="11"/>
          </p:nvPr>
        </p:nvSpPr>
        <p:spPr>
          <a:xfrm>
            <a:off x="1200150" y="6305550"/>
            <a:ext cx="7410450" cy="476250"/>
          </a:xfrm>
          <a:prstGeom prst="rect">
            <a:avLst/>
          </a:prstGeom>
        </p:spPr>
        <p:txBody>
          <a:bodyPr/>
          <a:lstStyle>
            <a:lvl1pPr fontAlgn="auto">
              <a:spcBef>
                <a:spcPts val="0"/>
              </a:spcBef>
              <a:spcAft>
                <a:spcPts val="0"/>
              </a:spcAft>
              <a:defRPr>
                <a:latin typeface="+mn-lt"/>
              </a:defRPr>
            </a:lvl1pPr>
          </a:lstStyle>
          <a:p>
            <a:pPr>
              <a:defRPr/>
            </a:pPr>
            <a:r>
              <a:rPr lang="en-US"/>
              <a:t>Copyright 2010 - AppSec Training LLC                 Version:2010-03-10.001</a:t>
            </a:r>
          </a:p>
        </p:txBody>
      </p:sp>
      <p:sp>
        <p:nvSpPr>
          <p:cNvPr id="7" name="Slide Number Placeholder 6"/>
          <p:cNvSpPr>
            <a:spLocks noGrp="1"/>
          </p:cNvSpPr>
          <p:nvPr>
            <p:ph type="sldNum" sz="quarter" idx="12"/>
          </p:nvPr>
        </p:nvSpPr>
        <p:spPr/>
        <p:txBody>
          <a:bodyPr/>
          <a:lstStyle>
            <a:lvl1pPr>
              <a:defRPr/>
            </a:lvl1pPr>
          </a:lstStyle>
          <a:p>
            <a:pPr>
              <a:defRPr/>
            </a:pPr>
            <a:fld id="{495447BB-FDDE-4BF1-93B0-03C421F3D672}"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lstStyle>
            <a:lvl1pPr algn="ctr">
              <a:defRPr sz="45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8"/>
          <p:cNvSpPr>
            <a:spLocks noGrp="1"/>
          </p:cNvSpPr>
          <p:nvPr>
            <p:ph type="sldNum" sz="quarter" idx="10"/>
          </p:nvPr>
        </p:nvSpPr>
        <p:spPr/>
        <p:txBody>
          <a:bodyPr/>
          <a:lstStyle>
            <a:lvl1pPr>
              <a:defRPr/>
            </a:lvl1pPr>
          </a:lstStyle>
          <a:p>
            <a:pPr>
              <a:defRPr/>
            </a:pPr>
            <a:fld id="{73DF08F7-C437-4245-A418-D47FB56DCE38}"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lstStyle>
          <a:p>
            <a:pPr>
              <a:defRPr/>
            </a:pPr>
            <a:fld id="{8F6199B6-5436-493B-9FA9-281AF018834A}" type="datetime1">
              <a:rPr lang="en-US"/>
              <a:pPr>
                <a:defRPr/>
              </a:pPr>
              <a:t>5/26/2011</a:t>
            </a:fld>
            <a:endParaRPr lang="en-US"/>
          </a:p>
        </p:txBody>
      </p:sp>
      <p:sp>
        <p:nvSpPr>
          <p:cNvPr id="4" name="Footer Placeholder 3"/>
          <p:cNvSpPr>
            <a:spLocks noGrp="1"/>
          </p:cNvSpPr>
          <p:nvPr>
            <p:ph type="ftr" sz="quarter" idx="11"/>
          </p:nvPr>
        </p:nvSpPr>
        <p:spPr>
          <a:xfrm>
            <a:off x="1200150" y="6305550"/>
            <a:ext cx="7410450" cy="476250"/>
          </a:xfrm>
          <a:prstGeom prst="rect">
            <a:avLst/>
          </a:prstGeom>
        </p:spPr>
        <p:txBody>
          <a:bodyPr/>
          <a:lstStyle>
            <a:lvl1pPr fontAlgn="auto">
              <a:spcBef>
                <a:spcPts val="0"/>
              </a:spcBef>
              <a:spcAft>
                <a:spcPts val="0"/>
              </a:spcAft>
              <a:defRPr>
                <a:latin typeface="+mn-lt"/>
              </a:defRPr>
            </a:lvl1pPr>
          </a:lstStyle>
          <a:p>
            <a:pPr>
              <a:defRPr/>
            </a:pPr>
            <a:r>
              <a:rPr lang="en-US"/>
              <a:t>Copyright 2010 - AppSec Training LLC                 Version:2010-03-10.001</a:t>
            </a:r>
          </a:p>
        </p:txBody>
      </p:sp>
      <p:sp>
        <p:nvSpPr>
          <p:cNvPr id="5" name="Slide Number Placeholder 4"/>
          <p:cNvSpPr>
            <a:spLocks noGrp="1"/>
          </p:cNvSpPr>
          <p:nvPr>
            <p:ph type="sldNum" sz="quarter" idx="12"/>
          </p:nvPr>
        </p:nvSpPr>
        <p:spPr/>
        <p:txBody>
          <a:bodyPr/>
          <a:lstStyle>
            <a:lvl1pPr>
              <a:defRPr/>
            </a:lvl1pPr>
          </a:lstStyle>
          <a:p>
            <a:pPr>
              <a:defRPr/>
            </a:pPr>
            <a:fld id="{B552DC96-A691-41EA-B914-DE457D30EFCE}"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Rectangle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1"/>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lstStyle>
          <a:p>
            <a:pPr>
              <a:defRPr/>
            </a:pPr>
            <a:fld id="{5219AF7A-EA2C-4033-AAB6-932B35B6BAB9}" type="datetime1">
              <a:rPr lang="en-US"/>
              <a:pPr>
                <a:defRPr/>
              </a:pPr>
              <a:t>5/26/2011</a:t>
            </a:fld>
            <a:endParaRPr lang="en-US"/>
          </a:p>
        </p:txBody>
      </p:sp>
      <p:sp>
        <p:nvSpPr>
          <p:cNvPr id="5" name="Footer Placeholder 2"/>
          <p:cNvSpPr>
            <a:spLocks noGrp="1"/>
          </p:cNvSpPr>
          <p:nvPr>
            <p:ph type="ftr" sz="quarter" idx="11"/>
          </p:nvPr>
        </p:nvSpPr>
        <p:spPr>
          <a:xfrm>
            <a:off x="1200150" y="6305550"/>
            <a:ext cx="7410450" cy="476250"/>
          </a:xfrm>
          <a:prstGeom prst="rect">
            <a:avLst/>
          </a:prstGeom>
        </p:spPr>
        <p:txBody>
          <a:bodyPr/>
          <a:lstStyle>
            <a:lvl1pPr fontAlgn="auto">
              <a:spcBef>
                <a:spcPts val="0"/>
              </a:spcBef>
              <a:spcAft>
                <a:spcPts val="0"/>
              </a:spcAft>
              <a:defRPr>
                <a:latin typeface="+mn-lt"/>
              </a:defRPr>
            </a:lvl1pPr>
          </a:lstStyle>
          <a:p>
            <a:pPr>
              <a:defRPr/>
            </a:pPr>
            <a:r>
              <a:rPr lang="en-US"/>
              <a:t>Copyright 2010 - AppSec Training LLC                 Version:2010-03-10.001</a:t>
            </a:r>
          </a:p>
        </p:txBody>
      </p:sp>
      <p:sp>
        <p:nvSpPr>
          <p:cNvPr id="6" name="Slide Number Placeholder 3"/>
          <p:cNvSpPr>
            <a:spLocks noGrp="1"/>
          </p:cNvSpPr>
          <p:nvPr>
            <p:ph type="sldNum" sz="quarter" idx="12"/>
          </p:nvPr>
        </p:nvSpPr>
        <p:spPr/>
        <p:txBody>
          <a:bodyPr/>
          <a:lstStyle>
            <a:lvl1pPr>
              <a:defRPr/>
            </a:lvl1pPr>
          </a:lstStyle>
          <a:p>
            <a:pPr>
              <a:defRPr/>
            </a:pPr>
            <a:fld id="{47A9483B-28B5-4B44-829A-A40558C85CD8}"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lstStyle>
          <a:p>
            <a:r>
              <a:rPr lang="en-US" smtClean="0"/>
              <a:t>Click to edit Master title style</a:t>
            </a:r>
            <a:endParaRPr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lstStyle>
          <a:p>
            <a:pPr>
              <a:defRPr/>
            </a:pPr>
            <a:fld id="{474441AB-D4ED-46BC-A953-6E3A0779D9B3}" type="datetime1">
              <a:rPr lang="en-US"/>
              <a:pPr>
                <a:defRPr/>
              </a:pPr>
              <a:t>5/26/2011</a:t>
            </a:fld>
            <a:endParaRPr lang="en-US"/>
          </a:p>
        </p:txBody>
      </p:sp>
      <p:sp>
        <p:nvSpPr>
          <p:cNvPr id="6" name="Footer Placeholder 5"/>
          <p:cNvSpPr>
            <a:spLocks noGrp="1"/>
          </p:cNvSpPr>
          <p:nvPr>
            <p:ph type="ftr" sz="quarter" idx="11"/>
          </p:nvPr>
        </p:nvSpPr>
        <p:spPr>
          <a:xfrm>
            <a:off x="1200150" y="6305550"/>
            <a:ext cx="7410450" cy="476250"/>
          </a:xfrm>
          <a:prstGeom prst="rect">
            <a:avLst/>
          </a:prstGeom>
        </p:spPr>
        <p:txBody>
          <a:bodyPr/>
          <a:lstStyle>
            <a:lvl1pPr fontAlgn="auto">
              <a:spcBef>
                <a:spcPts val="0"/>
              </a:spcBef>
              <a:spcAft>
                <a:spcPts val="0"/>
              </a:spcAft>
              <a:defRPr>
                <a:latin typeface="+mn-lt"/>
              </a:defRPr>
            </a:lvl1pPr>
          </a:lstStyle>
          <a:p>
            <a:pPr>
              <a:defRPr/>
            </a:pPr>
            <a:r>
              <a:rPr lang="en-US"/>
              <a:t>Copyright 2010 - AppSec Training LLC                 Version:2010-03-10.001</a:t>
            </a:r>
          </a:p>
        </p:txBody>
      </p:sp>
      <p:sp>
        <p:nvSpPr>
          <p:cNvPr id="7" name="Slide Number Placeholder 6"/>
          <p:cNvSpPr>
            <a:spLocks noGrp="1"/>
          </p:cNvSpPr>
          <p:nvPr>
            <p:ph type="sldNum" sz="quarter" idx="12"/>
          </p:nvPr>
        </p:nvSpPr>
        <p:spPr/>
        <p:txBody>
          <a:bodyPr/>
          <a:lstStyle>
            <a:lvl1pPr>
              <a:defRPr/>
            </a:lvl1pPr>
          </a:lstStyle>
          <a:p>
            <a:pPr>
              <a:defRPr/>
            </a:pPr>
            <a:fld id="{1443B34D-FED9-4E6B-8016-C76710C7B3A6}"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endParaRPr>
          </a:p>
        </p:txBody>
      </p:sp>
      <p:sp>
        <p:nvSpPr>
          <p:cNvPr id="6" name="Process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Process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lstStyle>
          <a:p>
            <a:r>
              <a:rPr lang="en-US" smtClean="0"/>
              <a:t>Click to edit Master title style</a:t>
            </a:r>
            <a:endParaRPr lang="en-US"/>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8" name="Date Placeholder 4"/>
          <p:cNvSpPr>
            <a:spLocks noGrp="1"/>
          </p:cNvSpPr>
          <p:nvPr>
            <p:ph type="dt" sz="half" idx="10"/>
          </p:nvPr>
        </p:nvSpPr>
        <p:spPr>
          <a:xfrm>
            <a:off x="3581400" y="6305550"/>
            <a:ext cx="2133600" cy="476250"/>
          </a:xfrm>
          <a:prstGeom prst="rect">
            <a:avLst/>
          </a:prstGeom>
        </p:spPr>
        <p:txBody>
          <a:bodyPr/>
          <a:lstStyle>
            <a:lvl1pPr fontAlgn="auto">
              <a:spcBef>
                <a:spcPts val="0"/>
              </a:spcBef>
              <a:spcAft>
                <a:spcPts val="0"/>
              </a:spcAft>
              <a:defRPr>
                <a:latin typeface="+mn-lt"/>
              </a:defRPr>
            </a:lvl1pPr>
          </a:lstStyle>
          <a:p>
            <a:pPr>
              <a:defRPr/>
            </a:pPr>
            <a:fld id="{56512CC9-549D-4B2E-828E-64A337584BB3}" type="datetime1">
              <a:rPr lang="en-US"/>
              <a:pPr>
                <a:defRPr/>
              </a:pPr>
              <a:t>5/26/2011</a:t>
            </a:fld>
            <a:endParaRPr lang="en-US"/>
          </a:p>
        </p:txBody>
      </p:sp>
      <p:sp>
        <p:nvSpPr>
          <p:cNvPr id="9" name="Footer Placeholder 5"/>
          <p:cNvSpPr>
            <a:spLocks noGrp="1"/>
          </p:cNvSpPr>
          <p:nvPr>
            <p:ph type="ftr" sz="quarter" idx="11"/>
          </p:nvPr>
        </p:nvSpPr>
        <p:spPr>
          <a:xfrm>
            <a:off x="1200150" y="6305550"/>
            <a:ext cx="7410450" cy="476250"/>
          </a:xfrm>
          <a:prstGeom prst="rect">
            <a:avLst/>
          </a:prstGeom>
        </p:spPr>
        <p:txBody>
          <a:bodyPr/>
          <a:lstStyle>
            <a:lvl1pPr fontAlgn="auto">
              <a:spcBef>
                <a:spcPts val="0"/>
              </a:spcBef>
              <a:spcAft>
                <a:spcPts val="0"/>
              </a:spcAft>
              <a:defRPr>
                <a:latin typeface="+mn-lt"/>
              </a:defRPr>
            </a:lvl1pPr>
          </a:lstStyle>
          <a:p>
            <a:pPr>
              <a:defRPr/>
            </a:pPr>
            <a:r>
              <a:rPr lang="en-US"/>
              <a:t>Copyright 2010 - AppSec Training LLC                 Version:2010-03-10.001</a:t>
            </a:r>
          </a:p>
        </p:txBody>
      </p:sp>
      <p:sp>
        <p:nvSpPr>
          <p:cNvPr id="10" name="Slide Number Placeholder 6"/>
          <p:cNvSpPr>
            <a:spLocks noGrp="1"/>
          </p:cNvSpPr>
          <p:nvPr>
            <p:ph type="sldNum" sz="quarter" idx="12"/>
          </p:nvPr>
        </p:nvSpPr>
        <p:spPr/>
        <p:txBody>
          <a:bodyPr/>
          <a:lstStyle>
            <a:lvl1pPr>
              <a:defRPr/>
            </a:lvl1pPr>
          </a:lstStyle>
          <a:p>
            <a:pPr>
              <a:defRPr/>
            </a:pPr>
            <a:fld id="{919E9233-C1FF-4DC8-9A5B-C63093F93914}"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6" name="Pie 15"/>
          <p:cNvSpPr/>
          <p:nvPr userDrawn="1"/>
        </p:nvSpPr>
        <p:spPr>
          <a:xfrm>
            <a:off x="-665163" y="-611188"/>
            <a:ext cx="1309688" cy="1233488"/>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userDrawn="1"/>
        </p:nvSpPr>
        <p:spPr>
          <a:xfrm>
            <a:off x="168275" y="128588"/>
            <a:ext cx="1362075" cy="1281112"/>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 name="Donut 17"/>
          <p:cNvSpPr/>
          <p:nvPr userDrawn="1"/>
        </p:nvSpPr>
        <p:spPr>
          <a:xfrm rot="2315675">
            <a:off x="122323" y="913655"/>
            <a:ext cx="899913" cy="829403"/>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p:nvPr userDrawn="1"/>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Title Placeholder 4"/>
          <p:cNvSpPr>
            <a:spLocks noGrp="1"/>
          </p:cNvSpPr>
          <p:nvPr>
            <p:ph type="title"/>
          </p:nvPr>
        </p:nvSpPr>
        <p:spPr>
          <a:xfrm>
            <a:off x="1179513" y="120650"/>
            <a:ext cx="7497762" cy="701675"/>
          </a:xfrm>
          <a:prstGeom prst="rect">
            <a:avLst/>
          </a:prstGeom>
        </p:spPr>
        <p:txBody>
          <a:bodyPr anchor="ctr">
            <a:normAutofit/>
          </a:bodyPr>
          <a:lstStyle/>
          <a:p>
            <a:r>
              <a:rPr lang="en-US" dirty="0" smtClean="0"/>
              <a:t>Click to edit Master title style</a:t>
            </a:r>
            <a:endParaRPr lang="en-US" dirty="0"/>
          </a:p>
        </p:txBody>
      </p:sp>
      <p:sp>
        <p:nvSpPr>
          <p:cNvPr id="1033" name="Text Placeholder 8"/>
          <p:cNvSpPr>
            <a:spLocks noGrp="1"/>
          </p:cNvSpPr>
          <p:nvPr>
            <p:ph type="body" idx="1"/>
          </p:nvPr>
        </p:nvSpPr>
        <p:spPr bwMode="auto">
          <a:xfrm>
            <a:off x="1200150" y="1014413"/>
            <a:ext cx="7497763" cy="51720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 name="Slide Number Placeholder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a:solidFill>
                  <a:schemeClr val="bg2">
                    <a:shade val="50000"/>
                    <a:satMod val="200000"/>
                  </a:schemeClr>
                </a:solidFill>
                <a:effectLst/>
                <a:latin typeface="+mn-lt"/>
              </a:defRPr>
            </a:lvl1pPr>
          </a:lstStyle>
          <a:p>
            <a:pPr>
              <a:defRPr/>
            </a:pPr>
            <a:fld id="{0ED19714-08CD-4676-AE2D-FC1A18EAE66B}" type="slidenum">
              <a:rPr lang="en-US"/>
              <a:pPr>
                <a:defRPr/>
              </a:pPr>
              <a:t>‹N°›</a:t>
            </a:fld>
            <a:endParaRPr lang="en-US"/>
          </a:p>
        </p:txBody>
      </p:sp>
      <p:sp>
        <p:nvSpPr>
          <p:cNvPr id="15" name="Rectangle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036" name="Picture 12" descr="local security policy.ico"/>
          <p:cNvPicPr>
            <a:picLocks noChangeAspect="1"/>
          </p:cNvPicPr>
          <p:nvPr userDrawn="1"/>
        </p:nvPicPr>
        <p:blipFill>
          <a:blip r:embed="rId14">
            <a:lum bright="70000" contrast="-70000"/>
          </a:blip>
          <a:srcRect/>
          <a:stretch>
            <a:fillRect/>
          </a:stretch>
        </p:blipFill>
        <p:spPr bwMode="auto">
          <a:xfrm>
            <a:off x="65088" y="442913"/>
            <a:ext cx="881062" cy="88106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hf hdr="0" dt="0"/>
  <p:txStyles>
    <p:titleStyle>
      <a:lvl1pPr algn="l" rtl="0" eaLnBrk="0" fontAlgn="base" hangingPunct="0">
        <a:spcBef>
          <a:spcPct val="0"/>
        </a:spcBef>
        <a:spcAft>
          <a:spcPct val="0"/>
        </a:spcAft>
        <a:defRPr sz="2800" kern="1200">
          <a:solidFill>
            <a:srgbClr val="572314"/>
          </a:solidFill>
          <a:effectLst>
            <a:outerShdw blurRad="50000" dist="30000" dir="5400000" algn="tl" rotWithShape="0">
              <a:srgbClr val="000000">
                <a:alpha val="30000"/>
              </a:srgbClr>
            </a:outerShdw>
          </a:effectLst>
          <a:latin typeface="+mj-lt"/>
          <a:ea typeface="+mj-ea"/>
          <a:cs typeface="+mj-cs"/>
        </a:defRPr>
      </a:lvl1pPr>
      <a:lvl2pPr algn="l" rtl="0" eaLnBrk="0" fontAlgn="base" hangingPunct="0">
        <a:spcBef>
          <a:spcPct val="0"/>
        </a:spcBef>
        <a:spcAft>
          <a:spcPct val="0"/>
        </a:spcAft>
        <a:defRPr sz="2800">
          <a:solidFill>
            <a:srgbClr val="572314"/>
          </a:solidFill>
          <a:latin typeface="Gill Sans MT" pitchFamily="34" charset="0"/>
        </a:defRPr>
      </a:lvl2pPr>
      <a:lvl3pPr algn="l" rtl="0" eaLnBrk="0" fontAlgn="base" hangingPunct="0">
        <a:spcBef>
          <a:spcPct val="0"/>
        </a:spcBef>
        <a:spcAft>
          <a:spcPct val="0"/>
        </a:spcAft>
        <a:defRPr sz="2800">
          <a:solidFill>
            <a:srgbClr val="572314"/>
          </a:solidFill>
          <a:latin typeface="Gill Sans MT" pitchFamily="34" charset="0"/>
        </a:defRPr>
      </a:lvl3pPr>
      <a:lvl4pPr algn="l" rtl="0" eaLnBrk="0" fontAlgn="base" hangingPunct="0">
        <a:spcBef>
          <a:spcPct val="0"/>
        </a:spcBef>
        <a:spcAft>
          <a:spcPct val="0"/>
        </a:spcAft>
        <a:defRPr sz="2800">
          <a:solidFill>
            <a:srgbClr val="572314"/>
          </a:solidFill>
          <a:latin typeface="Gill Sans MT" pitchFamily="34" charset="0"/>
        </a:defRPr>
      </a:lvl4pPr>
      <a:lvl5pPr algn="l" rtl="0" eaLnBrk="0" fontAlgn="base" hangingPunct="0">
        <a:spcBef>
          <a:spcPct val="0"/>
        </a:spcBef>
        <a:spcAft>
          <a:spcPct val="0"/>
        </a:spcAft>
        <a:defRPr sz="2800">
          <a:solidFill>
            <a:srgbClr val="572314"/>
          </a:solidFill>
          <a:latin typeface="Gill Sans MT" pitchFamily="34" charset="0"/>
        </a:defRPr>
      </a:lvl5pPr>
      <a:lvl6pPr marL="457200" algn="l" rtl="0" fontAlgn="base">
        <a:spcBef>
          <a:spcPct val="0"/>
        </a:spcBef>
        <a:spcAft>
          <a:spcPct val="0"/>
        </a:spcAft>
        <a:defRPr sz="2800">
          <a:solidFill>
            <a:srgbClr val="572314"/>
          </a:solidFill>
          <a:latin typeface="Gill Sans MT" pitchFamily="34" charset="0"/>
        </a:defRPr>
      </a:lvl6pPr>
      <a:lvl7pPr marL="914400" algn="l" rtl="0" fontAlgn="base">
        <a:spcBef>
          <a:spcPct val="0"/>
        </a:spcBef>
        <a:spcAft>
          <a:spcPct val="0"/>
        </a:spcAft>
        <a:defRPr sz="2800">
          <a:solidFill>
            <a:srgbClr val="572314"/>
          </a:solidFill>
          <a:latin typeface="Gill Sans MT" pitchFamily="34" charset="0"/>
        </a:defRPr>
      </a:lvl7pPr>
      <a:lvl8pPr marL="1371600" algn="l" rtl="0" fontAlgn="base">
        <a:spcBef>
          <a:spcPct val="0"/>
        </a:spcBef>
        <a:spcAft>
          <a:spcPct val="0"/>
        </a:spcAft>
        <a:defRPr sz="2800">
          <a:solidFill>
            <a:srgbClr val="572314"/>
          </a:solidFill>
          <a:latin typeface="Gill Sans MT" pitchFamily="34" charset="0"/>
        </a:defRPr>
      </a:lvl8pPr>
      <a:lvl9pPr marL="1828800" algn="l" rtl="0" fontAlgn="base">
        <a:spcBef>
          <a:spcPct val="0"/>
        </a:spcBef>
        <a:spcAft>
          <a:spcPct val="0"/>
        </a:spcAft>
        <a:defRPr sz="2800">
          <a:solidFill>
            <a:srgbClr val="572314"/>
          </a:solidFill>
          <a:latin typeface="Gill Sans MT" pitchFamily="34" charset="0"/>
        </a:defRPr>
      </a:lvl9pPr>
    </p:titleStyle>
    <p:bodyStyle>
      <a:lvl1pPr marL="365125" indent="-282575" algn="l" rtl="0" eaLnBrk="0" fontAlgn="base" hangingPunct="0">
        <a:spcBef>
          <a:spcPts val="600"/>
        </a:spcBef>
        <a:spcAft>
          <a:spcPct val="0"/>
        </a:spcAft>
        <a:buClr>
          <a:schemeClr val="accent1"/>
        </a:buClr>
        <a:buSzPct val="80000"/>
        <a:buFont typeface="Wingdings 2" pitchFamily="18" charset="2"/>
        <a:buChar char=""/>
        <a:defRPr sz="2200" kern="1200">
          <a:solidFill>
            <a:schemeClr val="tx1"/>
          </a:solidFill>
          <a:latin typeface="+mn-lt"/>
          <a:ea typeface="+mn-ea"/>
          <a:cs typeface="+mn-cs"/>
        </a:defRPr>
      </a:lvl1pPr>
      <a:lvl2pPr marL="639763" indent="-236538" algn="l" rtl="0" eaLnBrk="0" fontAlgn="base" hangingPunct="0">
        <a:spcBef>
          <a:spcPts val="550"/>
        </a:spcBef>
        <a:spcAft>
          <a:spcPct val="0"/>
        </a:spcAft>
        <a:buClr>
          <a:schemeClr val="accent1"/>
        </a:buClr>
        <a:buFont typeface="Verdana" pitchFamily="34" charset="0"/>
        <a:buChar char="◦"/>
        <a:defRPr sz="2000" kern="1200">
          <a:solidFill>
            <a:schemeClr val="tx1"/>
          </a:solidFill>
          <a:latin typeface="+mn-lt"/>
          <a:ea typeface="+mn-ea"/>
          <a:cs typeface="+mn-cs"/>
        </a:defRPr>
      </a:lvl2pPr>
      <a:lvl3pPr marL="885825" indent="-228600" algn="l" rtl="0" eaLnBrk="0" fontAlgn="base" hangingPunct="0">
        <a:spcBef>
          <a:spcPct val="20000"/>
        </a:spcBef>
        <a:spcAft>
          <a:spcPct val="0"/>
        </a:spcAft>
        <a:buClr>
          <a:schemeClr val="accent2"/>
        </a:buClr>
        <a:buFont typeface="Wingdings 2" pitchFamily="18" charset="2"/>
        <a:buChar char=""/>
        <a:defRPr kern="1200">
          <a:solidFill>
            <a:schemeClr val="tx1"/>
          </a:solidFill>
          <a:latin typeface="+mn-lt"/>
          <a:ea typeface="+mn-ea"/>
          <a:cs typeface="+mn-cs"/>
        </a:defRPr>
      </a:lvl3pPr>
      <a:lvl4pPr marL="1096963" indent="-173038" algn="l" rtl="0" eaLnBrk="0" fontAlgn="base" hangingPunct="0">
        <a:spcBef>
          <a:spcPct val="20000"/>
        </a:spcBef>
        <a:spcAft>
          <a:spcPct val="0"/>
        </a:spcAft>
        <a:buClr>
          <a:srgbClr val="C32D2E"/>
        </a:buClr>
        <a:buFont typeface="Wingdings 2" pitchFamily="18" charset="2"/>
        <a:buChar char=""/>
        <a:defRPr kern="1200">
          <a:solidFill>
            <a:schemeClr val="tx1"/>
          </a:solidFill>
          <a:latin typeface="+mn-lt"/>
          <a:ea typeface="+mn-ea"/>
          <a:cs typeface="+mn-cs"/>
        </a:defRPr>
      </a:lvl4pPr>
      <a:lvl5pPr marL="1296988" indent="-182563" algn="l" rtl="0" eaLnBrk="0" fontAlgn="base" hangingPunct="0">
        <a:spcBef>
          <a:spcPct val="20000"/>
        </a:spcBef>
        <a:spcAft>
          <a:spcPct val="0"/>
        </a:spcAft>
        <a:buClr>
          <a:srgbClr val="84AA33"/>
        </a:buClr>
        <a:buFont typeface="Wingdings 2" pitchFamily="18" charset="2"/>
        <a:buChar char=""/>
        <a:defRPr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87F6D370-E47E-4252-A823-1F1BF32F4718}" type="slidenum">
              <a:rPr lang="en-US"/>
              <a:pPr>
                <a:defRPr/>
              </a:pPr>
              <a:t>0</a:t>
            </a:fld>
            <a:endParaRPr lang="en-US"/>
          </a:p>
        </p:txBody>
      </p:sp>
      <p:sp>
        <p:nvSpPr>
          <p:cNvPr id="9" name="Title 3"/>
          <p:cNvSpPr txBox="1">
            <a:spLocks/>
          </p:cNvSpPr>
          <p:nvPr/>
        </p:nvSpPr>
        <p:spPr>
          <a:xfrm>
            <a:off x="1411288" y="2286000"/>
            <a:ext cx="7202487" cy="2286000"/>
          </a:xfrm>
          <a:prstGeom prst="rect">
            <a:avLst/>
          </a:prstGeom>
        </p:spPr>
        <p:txBody>
          <a:bodyPr anchor="ctr"/>
          <a:lstStyle/>
          <a:p>
            <a:pPr defTabSz="914400">
              <a:defRPr/>
            </a:pPr>
            <a:r>
              <a:rPr lang="en-US" sz="4800">
                <a:solidFill>
                  <a:srgbClr val="572314"/>
                </a:solidFill>
                <a:effectLst>
                  <a:outerShdw blurRad="38100" dist="38100" dir="2700000" algn="tl">
                    <a:srgbClr val="C0C0C0"/>
                  </a:outerShdw>
                </a:effectLst>
                <a:latin typeface="Gill Sans MT" pitchFamily="34" charset="0"/>
              </a:rPr>
              <a:t>The Past, Present and Future of XSS Defense</a:t>
            </a:r>
          </a:p>
          <a:p>
            <a:pPr defTabSz="914400">
              <a:defRPr/>
            </a:pPr>
            <a:endParaRPr lang="en-US" sz="2400">
              <a:solidFill>
                <a:srgbClr val="572314"/>
              </a:solidFill>
              <a:effectLst>
                <a:outerShdw blurRad="38100" dist="38100" dir="2700000" algn="tl">
                  <a:srgbClr val="C0C0C0"/>
                </a:outerShdw>
              </a:effectLst>
              <a:latin typeface="Gill Sans MT" pitchFamily="34" charset="0"/>
            </a:endParaRPr>
          </a:p>
          <a:p>
            <a:pPr defTabSz="914400">
              <a:defRPr/>
            </a:pPr>
            <a:r>
              <a:rPr lang="en-US" sz="4800">
                <a:solidFill>
                  <a:srgbClr val="572314"/>
                </a:solidFill>
                <a:effectLst>
                  <a:outerShdw blurRad="38100" dist="38100" dir="2700000" algn="tl">
                    <a:srgbClr val="C0C0C0"/>
                  </a:outerShdw>
                </a:effectLst>
                <a:latin typeface="Gill Sans MT" pitchFamily="34" charset="0"/>
              </a:rPr>
              <a:t>Jim Manico</a:t>
            </a:r>
          </a:p>
        </p:txBody>
      </p:sp>
      <p:sp>
        <p:nvSpPr>
          <p:cNvPr id="16387" name="Text Placeholder 4"/>
          <p:cNvSpPr txBox="1">
            <a:spLocks/>
          </p:cNvSpPr>
          <p:nvPr/>
        </p:nvSpPr>
        <p:spPr bwMode="auto">
          <a:xfrm>
            <a:off x="1411288" y="5699125"/>
            <a:ext cx="7202487" cy="606425"/>
          </a:xfrm>
          <a:prstGeom prst="rect">
            <a:avLst/>
          </a:prstGeom>
          <a:noFill/>
          <a:ln w="9525">
            <a:noFill/>
            <a:miter lim="800000"/>
            <a:headEnd/>
            <a:tailEnd/>
          </a:ln>
        </p:spPr>
        <p:txBody>
          <a:bodyPr/>
          <a:lstStyle/>
          <a:p>
            <a:pPr marL="365125" indent="-282575" defTabSz="914400">
              <a:spcBef>
                <a:spcPts val="600"/>
              </a:spcBef>
              <a:buClr>
                <a:schemeClr val="accent1"/>
              </a:buClr>
              <a:buSzPct val="80000"/>
            </a:pPr>
            <a:r>
              <a:rPr lang="en-US" sz="2200" dirty="0">
                <a:latin typeface="Gill Sans MT" pitchFamily="34" charset="0"/>
              </a:rPr>
              <a:t>2011 OWASP </a:t>
            </a:r>
            <a:r>
              <a:rPr lang="en-US" sz="2200" dirty="0" smtClean="0">
                <a:latin typeface="Gill Sans MT" pitchFamily="34" charset="0"/>
              </a:rPr>
              <a:t>Paris, May 24</a:t>
            </a:r>
            <a:endParaRPr lang="en-US" sz="2200" dirty="0">
              <a:latin typeface="Gill Sans MT" pitchFamily="34" charset="0"/>
            </a:endParaRPr>
          </a:p>
        </p:txBody>
      </p:sp>
      <p:pic>
        <p:nvPicPr>
          <p:cNvPr id="16388" name="Picture 10" descr="Infrared_final_logo.png"/>
          <p:cNvPicPr>
            <a:picLocks noChangeAspect="1"/>
          </p:cNvPicPr>
          <p:nvPr/>
        </p:nvPicPr>
        <p:blipFill>
          <a:blip r:embed="rId2"/>
          <a:srcRect/>
          <a:stretch>
            <a:fillRect/>
          </a:stretch>
        </p:blipFill>
        <p:spPr bwMode="auto">
          <a:xfrm>
            <a:off x="4841875" y="106363"/>
            <a:ext cx="4137025"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idx="4294967295"/>
          </p:nvPr>
        </p:nvSpPr>
        <p:spPr bwMode="auto">
          <a:noFill/>
        </p:spPr>
        <p:txBody>
          <a:bodyPr vert="horz" wrap="square" lIns="91440" tIns="45720" rIns="91440" bIns="45720" numCol="1" anchorCtr="0" compatLnSpc="1">
            <a:prstTxWarp prst="textNoShape">
              <a:avLst/>
            </a:prstTxWarp>
          </a:bodyPr>
          <a:lstStyle/>
          <a:p>
            <a:pPr eaLnBrk="1" hangingPunct="1"/>
            <a:r>
              <a:rPr lang="en-US" smtClean="0">
                <a:effectLst/>
              </a:rPr>
              <a:t>JSReg: Protecting JavaScript with JavaScript</a:t>
            </a:r>
          </a:p>
        </p:txBody>
      </p:sp>
      <p:sp>
        <p:nvSpPr>
          <p:cNvPr id="51203" name="Rectangle 3"/>
          <p:cNvSpPr>
            <a:spLocks noGrp="1"/>
          </p:cNvSpPr>
          <p:nvPr>
            <p:ph type="body" idx="4294967295"/>
          </p:nvPr>
        </p:nvSpPr>
        <p:spPr>
          <a:xfrm>
            <a:off x="1200150" y="1014413"/>
            <a:ext cx="7943850" cy="5614987"/>
          </a:xfrm>
        </p:spPr>
        <p:txBody>
          <a:bodyPr/>
          <a:lstStyle/>
          <a:p>
            <a:pPr eaLnBrk="1" hangingPunct="1"/>
            <a:r>
              <a:rPr lang="en-US" sz="2400" b="1" smtClean="0"/>
              <a:t>JavaScript re-writing</a:t>
            </a:r>
          </a:p>
          <a:p>
            <a:pPr marL="742950" lvl="1" indent="-285750" eaLnBrk="1" hangingPunct="1"/>
            <a:r>
              <a:rPr lang="en-US" sz="2400" smtClean="0"/>
              <a:t>Parses untrusted HTML and returns trusted HTML </a:t>
            </a:r>
          </a:p>
          <a:p>
            <a:pPr marL="742950" lvl="1" indent="-285750" eaLnBrk="1" hangingPunct="1"/>
            <a:r>
              <a:rPr lang="en-US" sz="2400" smtClean="0"/>
              <a:t>Utilizes the browser JS engine and regular expressions</a:t>
            </a:r>
          </a:p>
          <a:p>
            <a:pPr marL="742950" lvl="1" indent="-285750" eaLnBrk="1" hangingPunct="1"/>
            <a:r>
              <a:rPr lang="en-US" sz="2400" smtClean="0"/>
              <a:t>No third-party code</a:t>
            </a:r>
          </a:p>
          <a:p>
            <a:pPr marL="742950" lvl="1" indent="-285750" eaLnBrk="1" hangingPunct="1"/>
            <a:endParaRPr lang="en-US" sz="2400" smtClean="0"/>
          </a:p>
          <a:p>
            <a:r>
              <a:rPr lang="en-US" sz="2400" b="1" smtClean="0"/>
              <a:t>First layer is an iframe</a:t>
            </a:r>
            <a:r>
              <a:rPr lang="en-US" sz="2400" smtClean="0"/>
              <a:t> used as a safe throw away box </a:t>
            </a:r>
          </a:p>
          <a:p>
            <a:r>
              <a:rPr lang="en-US" sz="2400" b="1" smtClean="0"/>
              <a:t>The entire JavaScript objects/properties list was whitelisted</a:t>
            </a:r>
            <a:r>
              <a:rPr lang="en-US" sz="2400" smtClean="0"/>
              <a:t> by forcing all methods to use suffix/prefix of “$”</a:t>
            </a:r>
          </a:p>
          <a:p>
            <a:r>
              <a:rPr lang="en-US" sz="2400" b="1" smtClean="0"/>
              <a:t>Each variable assignment was then localized</a:t>
            </a:r>
            <a:r>
              <a:rPr lang="en-US" sz="2400" smtClean="0"/>
              <a:t> using var to force local variables</a:t>
            </a:r>
          </a:p>
          <a:p>
            <a:r>
              <a:rPr lang="en-US" sz="2400" smtClean="0"/>
              <a:t>Each object was also checked to ensure it didn’t contain a window reference</a:t>
            </a:r>
          </a:p>
        </p:txBody>
      </p:sp>
      <p:pic>
        <p:nvPicPr>
          <p:cNvPr id="51204" name="Picture 5" descr="Infrared_final_logo.png"/>
          <p:cNvPicPr>
            <a:picLocks noChangeAspect="1"/>
          </p:cNvPicPr>
          <p:nvPr/>
        </p:nvPicPr>
        <p:blipFill>
          <a:blip r:embed="rId3"/>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vert="horz" wrap="square" lIns="91440" tIns="45720" rIns="91440" bIns="45720" numCol="1" anchorCtr="0" compatLnSpc="1">
            <a:prstTxWarp prst="textNoShape">
              <a:avLst/>
            </a:prstTxWarp>
          </a:bodyPr>
          <a:lstStyle/>
          <a:p>
            <a:pPr eaLnBrk="1" hangingPunct="1">
              <a:defRPr/>
            </a:pPr>
            <a:r>
              <a:rPr lang="en-US" smtClean="0">
                <a:effectLst>
                  <a:outerShdw blurRad="38100" dist="38100" dir="2700000" algn="tl">
                    <a:srgbClr val="C0C0C0"/>
                  </a:outerShdw>
                </a:effectLst>
              </a:rPr>
              <a:t>Google CAJA: Subset of JavaScript</a:t>
            </a:r>
          </a:p>
        </p:txBody>
      </p:sp>
      <p:sp>
        <p:nvSpPr>
          <p:cNvPr id="25602" name="Content Placeholder 2"/>
          <p:cNvSpPr>
            <a:spLocks noGrp="1"/>
          </p:cNvSpPr>
          <p:nvPr>
            <p:ph idx="4294967295"/>
          </p:nvPr>
        </p:nvSpPr>
        <p:spPr/>
        <p:txBody>
          <a:bodyPr/>
          <a:lstStyle/>
          <a:p>
            <a:pPr eaLnBrk="1" hangingPunct="1"/>
            <a:r>
              <a:rPr lang="en-US" sz="2800" smtClean="0"/>
              <a:t>Caja sanitizes JavaScript into </a:t>
            </a:r>
            <a:r>
              <a:rPr lang="en-US" sz="2800" i="1" smtClean="0"/>
              <a:t>Cajoled</a:t>
            </a:r>
            <a:r>
              <a:rPr lang="en-US" sz="2800" smtClean="0"/>
              <a:t> JavaScript</a:t>
            </a:r>
          </a:p>
          <a:p>
            <a:pPr eaLnBrk="1" hangingPunct="1"/>
            <a:endParaRPr lang="en-US" sz="2800" smtClean="0"/>
          </a:p>
          <a:p>
            <a:pPr eaLnBrk="1" hangingPunct="1"/>
            <a:r>
              <a:rPr lang="en-US" sz="2800" smtClean="0"/>
              <a:t>Caja uses multiple sanitization techniques</a:t>
            </a:r>
          </a:p>
          <a:p>
            <a:pPr marL="742950" lvl="1" indent="-285750" eaLnBrk="1" hangingPunct="1"/>
            <a:r>
              <a:rPr lang="en-US" sz="2800" smtClean="0"/>
              <a:t>Caja uses STATIC ANALYSIS when it can</a:t>
            </a:r>
          </a:p>
          <a:p>
            <a:pPr marL="742950" lvl="1" indent="-285750" eaLnBrk="1" hangingPunct="1"/>
            <a:r>
              <a:rPr lang="en-US" sz="2800" smtClean="0"/>
              <a:t>Caja modifies JavaScript to include additional run-time checks for additional defense</a:t>
            </a:r>
          </a:p>
        </p:txBody>
      </p:sp>
      <p:sp>
        <p:nvSpPr>
          <p:cNvPr id="4" name="Slide Number Placeholder 3"/>
          <p:cNvSpPr txBox="1">
            <a:spLocks noGrp="1"/>
          </p:cNvSpPr>
          <p:nvPr/>
        </p:nvSpPr>
        <p:spPr>
          <a:xfrm>
            <a:off x="8613775" y="6305550"/>
            <a:ext cx="457200" cy="476250"/>
          </a:xfrm>
          <a:prstGeom prst="rect">
            <a:avLst/>
          </a:prstGeom>
          <a:noFill/>
        </p:spPr>
        <p:txBody>
          <a:bodyPr anchor="b"/>
          <a:lstStyle/>
          <a:p>
            <a:pPr algn="ctr" fontAlgn="auto">
              <a:spcBef>
                <a:spcPts val="0"/>
              </a:spcBef>
              <a:spcAft>
                <a:spcPts val="0"/>
              </a:spcAft>
              <a:defRPr/>
            </a:pPr>
            <a:fld id="{201F2739-115E-4EB0-ACA0-11E2A12B4244}" type="slidenum">
              <a:rPr lang="en-US" sz="1200">
                <a:solidFill>
                  <a:schemeClr val="bg2">
                    <a:shade val="50000"/>
                    <a:satMod val="200000"/>
                  </a:schemeClr>
                </a:solidFill>
                <a:latin typeface="+mn-lt"/>
              </a:rPr>
              <a:pPr algn="ctr" fontAlgn="auto">
                <a:spcBef>
                  <a:spcPts val="0"/>
                </a:spcBef>
                <a:spcAft>
                  <a:spcPts val="0"/>
                </a:spcAft>
                <a:defRPr/>
              </a:pPr>
              <a:t>10</a:t>
            </a:fld>
            <a:endParaRPr lang="en-US" sz="1200">
              <a:solidFill>
                <a:schemeClr val="bg2">
                  <a:shade val="50000"/>
                  <a:satMod val="200000"/>
                </a:schemeClr>
              </a:solidFill>
              <a:latin typeface="+mn-lt"/>
            </a:endParaRPr>
          </a:p>
        </p:txBody>
      </p:sp>
      <p:sp>
        <p:nvSpPr>
          <p:cNvPr id="5" name="Footer Placeholder 4"/>
          <p:cNvSpPr txBox="1">
            <a:spLocks noGrp="1"/>
          </p:cNvSpPr>
          <p:nvPr/>
        </p:nvSpPr>
        <p:spPr>
          <a:xfrm>
            <a:off x="1200150" y="6523038"/>
            <a:ext cx="7410450" cy="334962"/>
          </a:xfrm>
          <a:prstGeom prst="rect">
            <a:avLst/>
          </a:prstGeom>
          <a:noFill/>
        </p:spPr>
        <p:txBody>
          <a:bodyPr anchor="b"/>
          <a:lstStyle/>
          <a:p>
            <a:pPr fontAlgn="auto">
              <a:spcBef>
                <a:spcPts val="0"/>
              </a:spcBef>
              <a:spcAft>
                <a:spcPts val="0"/>
              </a:spcAft>
              <a:defRPr/>
            </a:pPr>
            <a:r>
              <a:rPr lang="en-US" sz="800">
                <a:solidFill>
                  <a:schemeClr val="bg1">
                    <a:lumMod val="75000"/>
                  </a:schemeClr>
                </a:solidFill>
                <a:latin typeface="+mn-lt"/>
              </a:rPr>
              <a:t>Copyright 2010 - AppSec Training LLC                 </a:t>
            </a:r>
            <a:endParaRPr lang="en-US" sz="800" dirty="0">
              <a:solidFill>
                <a:schemeClr val="bg1">
                  <a:lumMod val="75000"/>
                </a:schemeClr>
              </a:solidFill>
              <a:latin typeface="+mn-lt"/>
            </a:endParaRPr>
          </a:p>
        </p:txBody>
      </p:sp>
      <p:pic>
        <p:nvPicPr>
          <p:cNvPr id="25606" name="Picture 5" descr="Infrared_final_logo.png"/>
          <p:cNvPicPr>
            <a:picLocks noChangeAspect="1"/>
          </p:cNvPicPr>
          <p:nvPr/>
        </p:nvPicPr>
        <p:blipFill>
          <a:blip r:embed="rId3"/>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p:cNvSpPr>
          <p:nvPr>
            <p:ph type="title" idx="4294967295"/>
          </p:nvPr>
        </p:nvSpPr>
        <p:spPr bwMode="auto">
          <a:noFill/>
        </p:spPr>
        <p:txBody>
          <a:bodyPr vert="horz" wrap="square" lIns="91440" tIns="45720" rIns="91440" bIns="45720" numCol="1" anchorCtr="0" compatLnSpc="1">
            <a:prstTxWarp prst="textNoShape">
              <a:avLst/>
            </a:prstTxWarp>
          </a:bodyPr>
          <a:lstStyle/>
          <a:p>
            <a:r>
              <a:rPr lang="en-US" smtClean="0">
                <a:effectLst/>
              </a:rPr>
              <a:t>CAJA workflow</a:t>
            </a:r>
          </a:p>
        </p:txBody>
      </p:sp>
      <p:sp>
        <p:nvSpPr>
          <p:cNvPr id="27650" name="Rectangle 3"/>
          <p:cNvSpPr>
            <a:spLocks noGrp="1"/>
          </p:cNvSpPr>
          <p:nvPr>
            <p:ph type="body" idx="4294967295"/>
          </p:nvPr>
        </p:nvSpPr>
        <p:spPr/>
        <p:txBody>
          <a:bodyPr/>
          <a:lstStyle/>
          <a:p>
            <a:pPr eaLnBrk="1" hangingPunct="1"/>
            <a:r>
              <a:rPr lang="en-US" sz="2800" smtClean="0"/>
              <a:t>The web app loads the Caja runtime library, which is written in JavaScript</a:t>
            </a:r>
          </a:p>
          <a:p>
            <a:pPr eaLnBrk="1" hangingPunct="1"/>
            <a:endParaRPr lang="en-US" sz="2800" smtClean="0"/>
          </a:p>
          <a:p>
            <a:pPr eaLnBrk="1" hangingPunct="1"/>
            <a:r>
              <a:rPr lang="en-US" sz="2800" smtClean="0"/>
              <a:t>All un-trusted scripts must be provided as Caja source code, to be statically verified and cajoled by the Caja sanitizer</a:t>
            </a:r>
          </a:p>
          <a:p>
            <a:pPr eaLnBrk="1" hangingPunct="1"/>
            <a:endParaRPr lang="en-US" sz="2800" smtClean="0"/>
          </a:p>
          <a:p>
            <a:pPr eaLnBrk="1" hangingPunct="1"/>
            <a:r>
              <a:rPr lang="en-US" sz="2800" smtClean="0"/>
              <a:t>The sanitizer's output is either included directly in the containing web page or loaded by the Caja runtime engine</a:t>
            </a:r>
          </a:p>
          <a:p>
            <a:endParaRPr lang="en-US" sz="2800" smtClean="0"/>
          </a:p>
        </p:txBody>
      </p:sp>
      <p:pic>
        <p:nvPicPr>
          <p:cNvPr id="27652" name="Picture 5" descr="Infrared_final_logo.png"/>
          <p:cNvPicPr>
            <a:picLocks noChangeAspect="1"/>
          </p:cNvPicPr>
          <p:nvPr/>
        </p:nvPicPr>
        <p:blipFill>
          <a:blip r:embed="rId2"/>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vert="horz" wrap="square" lIns="91440" tIns="45720" rIns="91440" bIns="45720" numCol="1" anchorCtr="0" compatLnSpc="1">
            <a:prstTxWarp prst="textNoShape">
              <a:avLst/>
            </a:prstTxWarp>
          </a:bodyPr>
          <a:lstStyle/>
          <a:p>
            <a:pPr eaLnBrk="1" hangingPunct="1">
              <a:defRPr/>
            </a:pPr>
            <a:r>
              <a:rPr lang="en-US" smtClean="0">
                <a:effectLst>
                  <a:outerShdw blurRad="38100" dist="38100" dir="2700000" algn="tl">
                    <a:srgbClr val="C0C0C0"/>
                  </a:outerShdw>
                </a:effectLst>
              </a:rPr>
              <a:t>CAJA Compliant  Applications</a:t>
            </a:r>
          </a:p>
        </p:txBody>
      </p:sp>
      <p:sp>
        <p:nvSpPr>
          <p:cNvPr id="28674" name="Content Placeholder 2"/>
          <p:cNvSpPr>
            <a:spLocks noGrp="1"/>
          </p:cNvSpPr>
          <p:nvPr>
            <p:ph idx="4294967295"/>
          </p:nvPr>
        </p:nvSpPr>
        <p:spPr/>
        <p:txBody>
          <a:bodyPr/>
          <a:lstStyle/>
          <a:p>
            <a:pPr eaLnBrk="1" hangingPunct="1"/>
            <a:r>
              <a:rPr lang="en-US" sz="2400" b="1" smtClean="0"/>
              <a:t>A Caja-compliant JavaScript program is</a:t>
            </a:r>
            <a:r>
              <a:rPr lang="en-US" sz="2400" smtClean="0"/>
              <a:t> one which</a:t>
            </a:r>
          </a:p>
          <a:p>
            <a:pPr marL="742950" lvl="1" indent="-285750" eaLnBrk="1" hangingPunct="1"/>
            <a:r>
              <a:rPr lang="en-US" sz="2400" smtClean="0"/>
              <a:t>is statically accepted by the Caja sanitizer</a:t>
            </a:r>
          </a:p>
          <a:p>
            <a:pPr marL="742950" lvl="1" indent="-285750" eaLnBrk="1" hangingPunct="1"/>
            <a:r>
              <a:rPr lang="en-US" sz="2400" smtClean="0"/>
              <a:t>does not provoke Caja-induced failures when run cajoled</a:t>
            </a:r>
          </a:p>
          <a:p>
            <a:pPr marL="742950" lvl="1" indent="-285750" eaLnBrk="1" hangingPunct="1">
              <a:buFont typeface="Verdana" pitchFamily="34" charset="0"/>
              <a:buNone/>
            </a:pPr>
            <a:endParaRPr lang="en-US" sz="2400" smtClean="0"/>
          </a:p>
          <a:p>
            <a:pPr eaLnBrk="1" hangingPunct="1"/>
            <a:r>
              <a:rPr lang="en-US" sz="2400" b="1" smtClean="0"/>
              <a:t>Such a program should have the same semantics whether run </a:t>
            </a:r>
            <a:r>
              <a:rPr lang="en-US" sz="2400" b="1" i="1" smtClean="0"/>
              <a:t>cajoled</a:t>
            </a:r>
            <a:r>
              <a:rPr lang="en-US" sz="2400" b="1" smtClean="0"/>
              <a:t> or not</a:t>
            </a:r>
          </a:p>
        </p:txBody>
      </p:sp>
      <p:sp>
        <p:nvSpPr>
          <p:cNvPr id="4" name="Slide Number Placeholder 3"/>
          <p:cNvSpPr txBox="1">
            <a:spLocks noGrp="1"/>
          </p:cNvSpPr>
          <p:nvPr/>
        </p:nvSpPr>
        <p:spPr>
          <a:xfrm>
            <a:off x="8613775" y="6305550"/>
            <a:ext cx="457200" cy="476250"/>
          </a:xfrm>
          <a:prstGeom prst="rect">
            <a:avLst/>
          </a:prstGeom>
          <a:noFill/>
        </p:spPr>
        <p:txBody>
          <a:bodyPr anchor="b"/>
          <a:lstStyle/>
          <a:p>
            <a:pPr algn="ctr" fontAlgn="auto">
              <a:spcBef>
                <a:spcPts val="0"/>
              </a:spcBef>
              <a:spcAft>
                <a:spcPts val="0"/>
              </a:spcAft>
              <a:defRPr/>
            </a:pPr>
            <a:fld id="{E81309E7-3882-4D31-9124-0AA01D6D632F}" type="slidenum">
              <a:rPr lang="en-US" sz="1200">
                <a:solidFill>
                  <a:schemeClr val="bg2">
                    <a:shade val="50000"/>
                    <a:satMod val="200000"/>
                  </a:schemeClr>
                </a:solidFill>
                <a:latin typeface="+mn-lt"/>
              </a:rPr>
              <a:pPr algn="ctr" fontAlgn="auto">
                <a:spcBef>
                  <a:spcPts val="0"/>
                </a:spcBef>
                <a:spcAft>
                  <a:spcPts val="0"/>
                </a:spcAft>
                <a:defRPr/>
              </a:pPr>
              <a:t>12</a:t>
            </a:fld>
            <a:endParaRPr lang="en-US" sz="1200">
              <a:solidFill>
                <a:schemeClr val="bg2">
                  <a:shade val="50000"/>
                  <a:satMod val="200000"/>
                </a:schemeClr>
              </a:solidFill>
              <a:latin typeface="+mn-lt"/>
            </a:endParaRPr>
          </a:p>
        </p:txBody>
      </p:sp>
      <p:sp>
        <p:nvSpPr>
          <p:cNvPr id="5" name="Footer Placeholder 4"/>
          <p:cNvSpPr txBox="1">
            <a:spLocks noGrp="1"/>
          </p:cNvSpPr>
          <p:nvPr/>
        </p:nvSpPr>
        <p:spPr>
          <a:xfrm>
            <a:off x="1200150" y="6523038"/>
            <a:ext cx="7410450" cy="334962"/>
          </a:xfrm>
          <a:prstGeom prst="rect">
            <a:avLst/>
          </a:prstGeom>
          <a:noFill/>
        </p:spPr>
        <p:txBody>
          <a:bodyPr anchor="b"/>
          <a:lstStyle/>
          <a:p>
            <a:pPr fontAlgn="auto">
              <a:spcBef>
                <a:spcPts val="0"/>
              </a:spcBef>
              <a:spcAft>
                <a:spcPts val="0"/>
              </a:spcAft>
              <a:defRPr/>
            </a:pPr>
            <a:r>
              <a:rPr lang="en-US" sz="800">
                <a:solidFill>
                  <a:schemeClr val="bg1">
                    <a:lumMod val="75000"/>
                  </a:schemeClr>
                </a:solidFill>
                <a:latin typeface="+mn-lt"/>
              </a:rPr>
              <a:t>Copyright 2010 - AppSec Training LLC                 </a:t>
            </a:r>
            <a:endParaRPr lang="en-US" sz="800" dirty="0">
              <a:solidFill>
                <a:schemeClr val="bg1">
                  <a:lumMod val="75000"/>
                </a:schemeClr>
              </a:solidFill>
              <a:latin typeface="+mn-lt"/>
            </a:endParaRPr>
          </a:p>
        </p:txBody>
      </p:sp>
      <p:pic>
        <p:nvPicPr>
          <p:cNvPr id="28678" name="Picture 5" descr="Infrared_final_logo.png"/>
          <p:cNvPicPr>
            <a:picLocks noChangeAspect="1"/>
          </p:cNvPicPr>
          <p:nvPr/>
        </p:nvPicPr>
        <p:blipFill>
          <a:blip r:embed="rId2"/>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eaLnBrk="1" fontAlgn="auto" hangingPunct="1">
              <a:spcAft>
                <a:spcPts val="0"/>
              </a:spcAft>
              <a:defRPr/>
            </a:pPr>
            <a:r>
              <a:rPr lang="en-US" dirty="0" smtClean="0">
                <a:solidFill>
                  <a:schemeClr val="tx2">
                    <a:satMod val="130000"/>
                  </a:schemeClr>
                </a:solidFill>
              </a:rPr>
              <a:t>#@$( This</a:t>
            </a:r>
            <a:endParaRPr lang="en-US" dirty="0">
              <a:solidFill>
                <a:schemeClr val="tx2">
                  <a:satMod val="130000"/>
                </a:schemeClr>
              </a:solidFill>
            </a:endParaRPr>
          </a:p>
        </p:txBody>
      </p:sp>
      <p:sp>
        <p:nvSpPr>
          <p:cNvPr id="29698" name="Content Placeholder 2"/>
          <p:cNvSpPr>
            <a:spLocks noGrp="1"/>
          </p:cNvSpPr>
          <p:nvPr>
            <p:ph idx="4294967295"/>
          </p:nvPr>
        </p:nvSpPr>
        <p:spPr>
          <a:xfrm>
            <a:off x="1200150" y="822325"/>
            <a:ext cx="7497763" cy="5700713"/>
          </a:xfrm>
        </p:spPr>
        <p:txBody>
          <a:bodyPr/>
          <a:lstStyle/>
          <a:p>
            <a:pPr eaLnBrk="1" hangingPunct="1"/>
            <a:r>
              <a:rPr lang="en-US" sz="2400" b="1" smtClean="0"/>
              <a:t>Most of Caja’s complexity is needed to defend against JavaScript's rules regarding the binding of “this".</a:t>
            </a:r>
          </a:p>
          <a:p>
            <a:pPr eaLnBrk="1" hangingPunct="1">
              <a:buFont typeface="Wingdings 2" pitchFamily="18" charset="2"/>
              <a:buNone/>
            </a:pPr>
            <a:endParaRPr lang="en-US" sz="1000" b="1" smtClean="0"/>
          </a:p>
          <a:p>
            <a:pPr eaLnBrk="1" hangingPunct="1"/>
            <a:r>
              <a:rPr lang="en-US" sz="2400" b="1" smtClean="0"/>
              <a:t>JavaScript's rules for binding “this“ depends</a:t>
            </a:r>
            <a:r>
              <a:rPr lang="en-US" sz="2400" smtClean="0"/>
              <a:t> on whether a function is invoked </a:t>
            </a:r>
          </a:p>
          <a:p>
            <a:pPr marL="742950" lvl="1" indent="-285750" eaLnBrk="1" hangingPunct="1"/>
            <a:r>
              <a:rPr lang="en-US" sz="2400" smtClean="0"/>
              <a:t>by construction</a:t>
            </a:r>
          </a:p>
          <a:p>
            <a:pPr marL="742950" lvl="1" indent="-285750" eaLnBrk="1" hangingPunct="1"/>
            <a:r>
              <a:rPr lang="en-US" sz="2400" smtClean="0"/>
              <a:t>by method call</a:t>
            </a:r>
          </a:p>
          <a:p>
            <a:pPr marL="742950" lvl="1" indent="-285750" eaLnBrk="1" hangingPunct="1"/>
            <a:r>
              <a:rPr lang="en-US" sz="2400" smtClean="0"/>
              <a:t>by function call</a:t>
            </a:r>
          </a:p>
          <a:p>
            <a:pPr marL="742950" lvl="1" indent="-285750" eaLnBrk="1" hangingPunct="1"/>
            <a:r>
              <a:rPr lang="en-US" sz="2400" smtClean="0"/>
              <a:t>or by reflection</a:t>
            </a:r>
          </a:p>
          <a:p>
            <a:pPr eaLnBrk="1" hangingPunct="1">
              <a:buFont typeface="Wingdings 2" pitchFamily="18" charset="2"/>
              <a:buNone/>
            </a:pPr>
            <a:endParaRPr lang="en-US" sz="1000" smtClean="0"/>
          </a:p>
          <a:p>
            <a:pPr eaLnBrk="1" hangingPunct="1"/>
            <a:r>
              <a:rPr lang="en-US" sz="2400" smtClean="0"/>
              <a:t>If a function written to be called in one way is instead called in another way, its </a:t>
            </a:r>
            <a:r>
              <a:rPr lang="en-US" sz="2400" b="1" smtClean="0"/>
              <a:t>“this" might be rebound to a different object</a:t>
            </a:r>
            <a:r>
              <a:rPr lang="en-US" sz="2400" smtClean="0"/>
              <a:t> or even to the global environment.</a:t>
            </a:r>
          </a:p>
        </p:txBody>
      </p:sp>
      <p:sp>
        <p:nvSpPr>
          <p:cNvPr id="4" name="Slide Number Placeholder 3"/>
          <p:cNvSpPr txBox="1">
            <a:spLocks noGrp="1"/>
          </p:cNvSpPr>
          <p:nvPr/>
        </p:nvSpPr>
        <p:spPr>
          <a:xfrm>
            <a:off x="8613775" y="6305550"/>
            <a:ext cx="457200" cy="476250"/>
          </a:xfrm>
          <a:prstGeom prst="rect">
            <a:avLst/>
          </a:prstGeom>
          <a:noFill/>
        </p:spPr>
        <p:txBody>
          <a:bodyPr anchor="b"/>
          <a:lstStyle/>
          <a:p>
            <a:pPr algn="ctr" fontAlgn="auto">
              <a:spcBef>
                <a:spcPts val="0"/>
              </a:spcBef>
              <a:spcAft>
                <a:spcPts val="0"/>
              </a:spcAft>
              <a:defRPr/>
            </a:pPr>
            <a:fld id="{7B700DA6-4C74-4230-8B33-EE5677602743}" type="slidenum">
              <a:rPr lang="en-US" sz="1200">
                <a:solidFill>
                  <a:schemeClr val="bg2">
                    <a:shade val="50000"/>
                    <a:satMod val="200000"/>
                  </a:schemeClr>
                </a:solidFill>
                <a:latin typeface="+mn-lt"/>
              </a:rPr>
              <a:pPr algn="ctr" fontAlgn="auto">
                <a:spcBef>
                  <a:spcPts val="0"/>
                </a:spcBef>
                <a:spcAft>
                  <a:spcPts val="0"/>
                </a:spcAft>
                <a:defRPr/>
              </a:pPr>
              <a:t>13</a:t>
            </a:fld>
            <a:endParaRPr lang="en-US" sz="1200">
              <a:solidFill>
                <a:schemeClr val="bg2">
                  <a:shade val="50000"/>
                  <a:satMod val="200000"/>
                </a:schemeClr>
              </a:solidFill>
              <a:latin typeface="+mn-lt"/>
            </a:endParaRPr>
          </a:p>
        </p:txBody>
      </p:sp>
      <p:sp>
        <p:nvSpPr>
          <p:cNvPr id="5" name="Footer Placeholder 4"/>
          <p:cNvSpPr txBox="1">
            <a:spLocks noGrp="1"/>
          </p:cNvSpPr>
          <p:nvPr/>
        </p:nvSpPr>
        <p:spPr>
          <a:xfrm>
            <a:off x="1200150" y="6523038"/>
            <a:ext cx="7410450" cy="334962"/>
          </a:xfrm>
          <a:prstGeom prst="rect">
            <a:avLst/>
          </a:prstGeom>
          <a:noFill/>
        </p:spPr>
        <p:txBody>
          <a:bodyPr anchor="b"/>
          <a:lstStyle/>
          <a:p>
            <a:pPr fontAlgn="auto">
              <a:spcBef>
                <a:spcPts val="0"/>
              </a:spcBef>
              <a:spcAft>
                <a:spcPts val="0"/>
              </a:spcAft>
              <a:defRPr/>
            </a:pPr>
            <a:r>
              <a:rPr lang="en-US" sz="800">
                <a:solidFill>
                  <a:schemeClr val="bg1">
                    <a:lumMod val="75000"/>
                  </a:schemeClr>
                </a:solidFill>
                <a:latin typeface="+mn-lt"/>
              </a:rPr>
              <a:t>Copyright 2010 - AppSec Training LLC                 </a:t>
            </a:r>
            <a:endParaRPr lang="en-US" sz="800" dirty="0">
              <a:solidFill>
                <a:schemeClr val="bg1">
                  <a:lumMod val="75000"/>
                </a:schemeClr>
              </a:solidFill>
              <a:latin typeface="+mn-lt"/>
            </a:endParaRPr>
          </a:p>
        </p:txBody>
      </p:sp>
      <p:pic>
        <p:nvPicPr>
          <p:cNvPr id="29702" name="Picture 5" descr="Infrared_final_logo.png"/>
          <p:cNvPicPr>
            <a:picLocks noChangeAspect="1"/>
          </p:cNvPicPr>
          <p:nvPr/>
        </p:nvPicPr>
        <p:blipFill>
          <a:blip r:embed="rId3"/>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(3) Browser Protections</a:t>
            </a:r>
            <a:endParaRPr lang="en-US" dirty="0">
              <a:solidFill>
                <a:schemeClr val="tx2">
                  <a:satMod val="130000"/>
                </a:schemeClr>
              </a:solidFill>
            </a:endParaRPr>
          </a:p>
        </p:txBody>
      </p:sp>
      <p:sp>
        <p:nvSpPr>
          <p:cNvPr id="33794" name="Content Placeholder 2"/>
          <p:cNvSpPr>
            <a:spLocks noGrp="1"/>
          </p:cNvSpPr>
          <p:nvPr>
            <p:ph idx="1"/>
          </p:nvPr>
        </p:nvSpPr>
        <p:spPr>
          <a:xfrm>
            <a:off x="1200150" y="1014413"/>
            <a:ext cx="7477125" cy="5291137"/>
          </a:xfrm>
        </p:spPr>
        <p:txBody>
          <a:bodyPr/>
          <a:lstStyle/>
          <a:p>
            <a:pPr eaLnBrk="1" hangingPunct="1">
              <a:lnSpc>
                <a:spcPct val="90000"/>
              </a:lnSpc>
            </a:pPr>
            <a:r>
              <a:rPr lang="en-US" sz="2800" b="1" smtClean="0"/>
              <a:t>Content Security Policy</a:t>
            </a:r>
          </a:p>
          <a:p>
            <a:pPr lvl="1" eaLnBrk="1" hangingPunct="1">
              <a:lnSpc>
                <a:spcPct val="90000"/>
              </a:lnSpc>
            </a:pPr>
            <a:r>
              <a:rPr lang="en-US" sz="2400" smtClean="0"/>
              <a:t>JavaScript policy standard</a:t>
            </a:r>
          </a:p>
          <a:p>
            <a:pPr lvl="1" eaLnBrk="1" hangingPunct="1">
              <a:lnSpc>
                <a:spcPct val="90000"/>
              </a:lnSpc>
            </a:pPr>
            <a:endParaRPr lang="en-US" sz="2400" smtClean="0"/>
          </a:p>
          <a:p>
            <a:pPr eaLnBrk="1" hangingPunct="1">
              <a:lnSpc>
                <a:spcPct val="90000"/>
              </a:lnSpc>
            </a:pPr>
            <a:r>
              <a:rPr lang="en-US" sz="2800" b="1" smtClean="0"/>
              <a:t>Reflective Defense XSS in Chrome</a:t>
            </a:r>
            <a:endParaRPr lang="en-US" sz="2800" smtClean="0"/>
          </a:p>
          <a:p>
            <a:pPr eaLnBrk="1" hangingPunct="1">
              <a:lnSpc>
                <a:spcPct val="90000"/>
              </a:lnSpc>
            </a:pPr>
            <a:r>
              <a:rPr lang="en-US" sz="2800" b="1" smtClean="0"/>
              <a:t>IE 8 Cross-Site Scripting Filter</a:t>
            </a:r>
          </a:p>
          <a:p>
            <a:pPr lvl="1" eaLnBrk="1" hangingPunct="1">
              <a:lnSpc>
                <a:spcPct val="90000"/>
              </a:lnSpc>
            </a:pPr>
            <a:r>
              <a:rPr lang="en-US" sz="2400" smtClean="0"/>
              <a:t>Blacklist browser-based URL filters</a:t>
            </a:r>
          </a:p>
          <a:p>
            <a:pPr lvl="1" eaLnBrk="1" hangingPunct="1">
              <a:lnSpc>
                <a:spcPct val="90000"/>
              </a:lnSpc>
            </a:pPr>
            <a:r>
              <a:rPr lang="en-US" sz="2400" smtClean="0"/>
              <a:t>Early versions of IE8’s browser-based filter actually made XSS possible on sites that did not even have XSS vulns due to errors in MS’s filter</a:t>
            </a:r>
          </a:p>
        </p:txBody>
      </p:sp>
      <p:sp>
        <p:nvSpPr>
          <p:cNvPr id="4" name="Slide Number Placeholder 3"/>
          <p:cNvSpPr>
            <a:spLocks noGrp="1"/>
          </p:cNvSpPr>
          <p:nvPr>
            <p:ph type="sldNum" sz="quarter" idx="10"/>
          </p:nvPr>
        </p:nvSpPr>
        <p:spPr/>
        <p:txBody>
          <a:bodyPr/>
          <a:lstStyle/>
          <a:p>
            <a:pPr>
              <a:defRPr/>
            </a:pPr>
            <a:fld id="{9798B0BB-B39A-4B9F-826B-78C0C861EDC5}" type="slidenum">
              <a:rPr lang="en-US"/>
              <a:pPr>
                <a:defRPr/>
              </a:pPr>
              <a:t>14</a:t>
            </a:fld>
            <a:endParaRPr lang="en-US"/>
          </a:p>
        </p:txBody>
      </p:sp>
      <p:sp>
        <p:nvSpPr>
          <p:cNvPr id="5" name="Footer Placeholder 4"/>
          <p:cNvSpPr>
            <a:spLocks noGrp="1"/>
          </p:cNvSpPr>
          <p:nvPr>
            <p:ph type="ftr" sz="quarter" idx="11"/>
          </p:nvPr>
        </p:nvSpPr>
        <p:spPr/>
        <p:txBody>
          <a:bodyPr/>
          <a:lstStyle/>
          <a:p>
            <a:pPr>
              <a:defRPr/>
            </a:pPr>
            <a:r>
              <a:rPr lang="en-US"/>
              <a:t>Copyright 2010 - AppSec Training LLC                 </a:t>
            </a:r>
          </a:p>
        </p:txBody>
      </p:sp>
      <p:pic>
        <p:nvPicPr>
          <p:cNvPr id="33797" name="Picture 5" descr="Infrared_final_logo.png"/>
          <p:cNvPicPr>
            <a:picLocks noChangeAspect="1"/>
          </p:cNvPicPr>
          <p:nvPr/>
        </p:nvPicPr>
        <p:blipFill>
          <a:blip r:embed="rId3"/>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p:cNvSpPr>
          <p:nvPr>
            <p:ph type="title" idx="4294967295"/>
          </p:nvPr>
        </p:nvSpPr>
        <p:spPr bwMode="auto">
          <a:noFill/>
        </p:spPr>
        <p:txBody>
          <a:bodyPr vert="horz" wrap="square" lIns="91440" tIns="45720" rIns="91440" bIns="45720" numCol="1" anchorCtr="0" compatLnSpc="1">
            <a:prstTxWarp prst="textNoShape">
              <a:avLst/>
            </a:prstTxWarp>
          </a:bodyPr>
          <a:lstStyle/>
          <a:p>
            <a:r>
              <a:rPr lang="en-US" smtClean="0">
                <a:effectLst/>
              </a:rPr>
              <a:t>Awesomeness: Content Security Policy</a:t>
            </a:r>
          </a:p>
        </p:txBody>
      </p:sp>
      <p:sp>
        <p:nvSpPr>
          <p:cNvPr id="35842" name="Rectangle 3"/>
          <p:cNvSpPr>
            <a:spLocks noGrp="1"/>
          </p:cNvSpPr>
          <p:nvPr>
            <p:ph type="body" idx="4294967295"/>
          </p:nvPr>
        </p:nvSpPr>
        <p:spPr>
          <a:xfrm>
            <a:off x="1200150" y="1014413"/>
            <a:ext cx="7943850" cy="5843587"/>
          </a:xfrm>
        </p:spPr>
        <p:txBody>
          <a:bodyPr/>
          <a:lstStyle/>
          <a:p>
            <a:r>
              <a:rPr lang="en-US" sz="2400" b="1" smtClean="0"/>
              <a:t>Externalize all JavaScript within web pages</a:t>
            </a:r>
          </a:p>
          <a:p>
            <a:pPr lvl="1"/>
            <a:r>
              <a:rPr lang="en-US" sz="2400" smtClean="0"/>
              <a:t>No inline script tag</a:t>
            </a:r>
          </a:p>
          <a:p>
            <a:pPr lvl="1"/>
            <a:r>
              <a:rPr lang="en-US" sz="2400" smtClean="0"/>
              <a:t>No inline JavaScript for onclick or other handling events</a:t>
            </a:r>
          </a:p>
          <a:p>
            <a:pPr lvl="1"/>
            <a:r>
              <a:rPr lang="en-US" sz="2400" smtClean="0"/>
              <a:t>Push all JavaScript to formal .js files using event binding</a:t>
            </a:r>
          </a:p>
          <a:p>
            <a:pPr lvl="1"/>
            <a:endParaRPr lang="en-US" sz="2400" smtClean="0"/>
          </a:p>
          <a:p>
            <a:r>
              <a:rPr lang="en-US" sz="2400" b="1" smtClean="0"/>
              <a:t>Define the policy for your site</a:t>
            </a:r>
            <a:r>
              <a:rPr lang="en-US" sz="2400" smtClean="0"/>
              <a:t> and whitelist the allowed domains where the externalized JavaScript is located</a:t>
            </a:r>
          </a:p>
          <a:p>
            <a:endParaRPr lang="en-US" sz="2400" smtClean="0"/>
          </a:p>
          <a:p>
            <a:r>
              <a:rPr lang="en-US" sz="2400" b="1" smtClean="0"/>
              <a:t>Add the X-Content-Security-Policy response header</a:t>
            </a:r>
            <a:r>
              <a:rPr lang="en-US" sz="2400" smtClean="0"/>
              <a:t> to instruct the browser that CSP is in use</a:t>
            </a:r>
          </a:p>
          <a:p>
            <a:endParaRPr lang="en-US" sz="2400" smtClean="0"/>
          </a:p>
          <a:p>
            <a:r>
              <a:rPr lang="en-US" sz="2400" b="1" smtClean="0"/>
              <a:t>Will take 3-5 years</a:t>
            </a:r>
            <a:r>
              <a:rPr lang="en-US" sz="2400" smtClean="0"/>
              <a:t> for wide adoption and support</a:t>
            </a:r>
          </a:p>
        </p:txBody>
      </p:sp>
      <p:pic>
        <p:nvPicPr>
          <p:cNvPr id="35844" name="Picture 5" descr="Infrared_final_logo.png"/>
          <p:cNvPicPr>
            <a:picLocks noChangeAspect="1"/>
          </p:cNvPicPr>
          <p:nvPr/>
        </p:nvPicPr>
        <p:blipFill>
          <a:blip r:embed="rId2"/>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E354AEDC-893F-4193-A27D-AC3C5E3591E9}" type="slidenum">
              <a:rPr lang="en-US"/>
              <a:pPr>
                <a:defRPr/>
              </a:pPr>
              <a:t>16</a:t>
            </a:fld>
            <a:endParaRPr lang="en-US"/>
          </a:p>
        </p:txBody>
      </p:sp>
      <p:sp>
        <p:nvSpPr>
          <p:cNvPr id="9" name="Title 3"/>
          <p:cNvSpPr txBox="1">
            <a:spLocks/>
          </p:cNvSpPr>
          <p:nvPr/>
        </p:nvSpPr>
        <p:spPr>
          <a:xfrm>
            <a:off x="1411288" y="1554163"/>
            <a:ext cx="7202487" cy="2286000"/>
          </a:xfrm>
          <a:prstGeom prst="rect">
            <a:avLst/>
          </a:prstGeom>
        </p:spPr>
        <p:txBody>
          <a:bodyPr anchor="ctr"/>
          <a:lstStyle/>
          <a:p>
            <a:pPr defTabSz="914400">
              <a:defRPr/>
            </a:pPr>
            <a:r>
              <a:rPr lang="en-US" sz="4800">
                <a:solidFill>
                  <a:srgbClr val="572314"/>
                </a:solidFill>
                <a:effectLst>
                  <a:outerShdw blurRad="38100" dist="38100" dir="2700000" algn="tl">
                    <a:srgbClr val="C0C0C0"/>
                  </a:outerShdw>
                </a:effectLst>
                <a:latin typeface="Gill Sans MT" pitchFamily="34" charset="0"/>
              </a:rPr>
              <a:t>THANK YOU!</a:t>
            </a:r>
          </a:p>
          <a:p>
            <a:pPr defTabSz="914400">
              <a:defRPr/>
            </a:pPr>
            <a:endParaRPr lang="en-US" sz="800">
              <a:solidFill>
                <a:srgbClr val="572314"/>
              </a:solidFill>
              <a:effectLst>
                <a:outerShdw blurRad="38100" dist="38100" dir="2700000" algn="tl">
                  <a:srgbClr val="C0C0C0"/>
                </a:outerShdw>
              </a:effectLst>
              <a:latin typeface="Gill Sans MT" pitchFamily="34" charset="0"/>
            </a:endParaRPr>
          </a:p>
          <a:p>
            <a:pPr defTabSz="914400">
              <a:defRPr/>
            </a:pPr>
            <a:r>
              <a:rPr lang="en-US" sz="4800">
                <a:solidFill>
                  <a:srgbClr val="572314"/>
                </a:solidFill>
                <a:effectLst>
                  <a:outerShdw blurRad="38100" dist="38100" dir="2700000" algn="tl">
                    <a:srgbClr val="C0C0C0"/>
                  </a:outerShdw>
                </a:effectLst>
                <a:latin typeface="Gill Sans MT" pitchFamily="34" charset="0"/>
              </a:rPr>
              <a:t>                  jim@owasp.org</a:t>
            </a:r>
          </a:p>
        </p:txBody>
      </p:sp>
      <p:sp>
        <p:nvSpPr>
          <p:cNvPr id="36867" name="Text Placeholder 4"/>
          <p:cNvSpPr txBox="1">
            <a:spLocks/>
          </p:cNvSpPr>
          <p:nvPr/>
        </p:nvSpPr>
        <p:spPr bwMode="auto">
          <a:xfrm>
            <a:off x="1239838" y="5092700"/>
            <a:ext cx="7202487" cy="606425"/>
          </a:xfrm>
          <a:prstGeom prst="rect">
            <a:avLst/>
          </a:prstGeom>
          <a:noFill/>
          <a:ln w="9525">
            <a:noFill/>
            <a:miter lim="800000"/>
            <a:headEnd/>
            <a:tailEnd/>
          </a:ln>
        </p:spPr>
        <p:txBody>
          <a:bodyPr/>
          <a:lstStyle/>
          <a:p>
            <a:pPr marL="365125" indent="-282575" defTabSz="914400">
              <a:spcBef>
                <a:spcPts val="600"/>
              </a:spcBef>
              <a:buClr>
                <a:schemeClr val="accent1"/>
              </a:buClr>
              <a:buSzPct val="80000"/>
            </a:pPr>
            <a:r>
              <a:rPr lang="en-US" dirty="0"/>
              <a:t>2011 OWASP </a:t>
            </a:r>
            <a:r>
              <a:rPr lang="en-US" dirty="0" smtClean="0"/>
              <a:t>Paris</a:t>
            </a:r>
            <a:endParaRPr lang="en-US" dirty="0"/>
          </a:p>
        </p:txBody>
      </p:sp>
      <p:pic>
        <p:nvPicPr>
          <p:cNvPr id="36868" name="Picture 10" descr="Infrared_final_logo.png"/>
          <p:cNvPicPr>
            <a:picLocks noChangeAspect="1"/>
          </p:cNvPicPr>
          <p:nvPr/>
        </p:nvPicPr>
        <p:blipFill>
          <a:blip r:embed="rId2"/>
          <a:srcRect/>
          <a:stretch>
            <a:fillRect/>
          </a:stretch>
        </p:blipFill>
        <p:spPr bwMode="auto">
          <a:xfrm>
            <a:off x="4841875" y="106363"/>
            <a:ext cx="4137025" cy="1189037"/>
          </a:xfrm>
          <a:prstGeom prst="rect">
            <a:avLst/>
          </a:prstGeom>
          <a:noFill/>
          <a:ln w="9525">
            <a:noFill/>
            <a:miter lim="800000"/>
            <a:headEnd/>
            <a:tailEnd/>
          </a:ln>
        </p:spPr>
      </p:pic>
      <p:pic>
        <p:nvPicPr>
          <p:cNvPr id="36869" name="Picture 6" descr="shaka-sign.png"/>
          <p:cNvPicPr>
            <a:picLocks noChangeAspect="1"/>
          </p:cNvPicPr>
          <p:nvPr/>
        </p:nvPicPr>
        <p:blipFill>
          <a:blip r:embed="rId3"/>
          <a:srcRect/>
          <a:stretch>
            <a:fillRect/>
          </a:stretch>
        </p:blipFill>
        <p:spPr bwMode="auto">
          <a:xfrm>
            <a:off x="5257800" y="3960813"/>
            <a:ext cx="3721100" cy="28971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6" descr="Henckels Chef Knife.jpg"/>
          <p:cNvPicPr>
            <a:picLocks noChangeAspect="1"/>
          </p:cNvPicPr>
          <p:nvPr/>
        </p:nvPicPr>
        <p:blipFill>
          <a:blip r:embed="rId2"/>
          <a:srcRect/>
          <a:stretch>
            <a:fillRect/>
          </a:stretch>
        </p:blipFill>
        <p:spPr bwMode="auto">
          <a:xfrm rot="4663754">
            <a:off x="7139782" y="4574381"/>
            <a:ext cx="1830388" cy="1831975"/>
          </a:xfrm>
          <a:prstGeom prst="rect">
            <a:avLst/>
          </a:prstGeom>
          <a:noFill/>
          <a:ln w="9525">
            <a:noFill/>
            <a:miter lim="800000"/>
            <a:headEnd/>
            <a:tailEnd/>
          </a:ln>
        </p:spPr>
      </p:pic>
      <p:sp>
        <p:nvSpPr>
          <p:cNvPr id="4" name="Slide Number Placeholder 3"/>
          <p:cNvSpPr>
            <a:spLocks noGrp="1"/>
          </p:cNvSpPr>
          <p:nvPr>
            <p:ph type="sldNum" sz="quarter" idx="10"/>
          </p:nvPr>
        </p:nvSpPr>
        <p:spPr/>
        <p:txBody>
          <a:bodyPr/>
          <a:lstStyle/>
          <a:p>
            <a:pPr>
              <a:defRPr/>
            </a:pPr>
            <a:fld id="{BBE42FC7-2FCE-4C7B-9C7D-3350F0A1B431}" type="slidenum">
              <a:rPr lang="en-US"/>
              <a:pPr>
                <a:defRPr/>
              </a:pPr>
              <a:t>1</a:t>
            </a:fld>
            <a:endParaRPr lang="en-US"/>
          </a:p>
        </p:txBody>
      </p:sp>
      <p:sp>
        <p:nvSpPr>
          <p:cNvPr id="9" name="Title 3"/>
          <p:cNvSpPr txBox="1">
            <a:spLocks/>
          </p:cNvSpPr>
          <p:nvPr/>
        </p:nvSpPr>
        <p:spPr>
          <a:xfrm>
            <a:off x="1411288" y="1889125"/>
            <a:ext cx="7202487" cy="3871913"/>
          </a:xfrm>
          <a:prstGeom prst="rect">
            <a:avLst/>
          </a:prstGeom>
        </p:spPr>
        <p:txBody>
          <a:bodyPr anchor="ctr"/>
          <a:lstStyle/>
          <a:p>
            <a:pPr defTabSz="914400" fontAlgn="auto">
              <a:spcAft>
                <a:spcPts val="0"/>
              </a:spcAft>
              <a:defRPr/>
            </a:pPr>
            <a:r>
              <a:rPr lang="en-US" sz="48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Jim Manico</a:t>
            </a:r>
          </a:p>
          <a:p>
            <a:pPr defTabSz="914400" fontAlgn="auto">
              <a:spcAft>
                <a:spcPts val="0"/>
              </a:spcAft>
              <a:defRPr/>
            </a:pPr>
            <a:endParaRPr lang="en-US" sz="24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a:p>
            <a:pPr defTabSz="914400" fontAlgn="auto">
              <a:spcAft>
                <a:spcPts val="0"/>
              </a:spcAft>
              <a:buFont typeface="Arial" pitchFamily="34" charset="0"/>
              <a:buChar char="•"/>
              <a:defRPr/>
            </a:pPr>
            <a:r>
              <a:rPr lang="en-US"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Managing Partner, Infrared Security</a:t>
            </a:r>
          </a:p>
          <a:p>
            <a:pPr defTabSz="914400" fontAlgn="auto">
              <a:spcAft>
                <a:spcPts val="0"/>
              </a:spcAft>
              <a:buFont typeface="Arial" pitchFamily="34" charset="0"/>
              <a:buChar char="•"/>
              <a:defRPr/>
            </a:pPr>
            <a:r>
              <a:rPr lang="en-US"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Web Developer, 15+ Years</a:t>
            </a:r>
          </a:p>
          <a:p>
            <a:pPr defTabSz="914400" fontAlgn="auto">
              <a:spcAft>
                <a:spcPts val="0"/>
              </a:spcAft>
              <a:buFont typeface="Arial" pitchFamily="34" charset="0"/>
              <a:buChar char="•"/>
              <a:defRPr/>
            </a:pPr>
            <a:endParaRPr lang="en-US"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a:p>
            <a:pPr defTabSz="914400" fontAlgn="auto">
              <a:spcAft>
                <a:spcPts val="0"/>
              </a:spcAft>
              <a:buFont typeface="Arial" pitchFamily="34" charset="0"/>
              <a:buChar char="•"/>
              <a:defRPr/>
            </a:pPr>
            <a:r>
              <a:rPr lang="en-US"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OWASP Connections Committee Chair</a:t>
            </a:r>
          </a:p>
          <a:p>
            <a:pPr defTabSz="914400" fontAlgn="auto">
              <a:spcAft>
                <a:spcPts val="0"/>
              </a:spcAft>
              <a:buFont typeface="Arial" pitchFamily="34" charset="0"/>
              <a:buChar char="•"/>
              <a:defRPr/>
            </a:pPr>
            <a:r>
              <a:rPr lang="en-US"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OWASP ESAPI Project Manager</a:t>
            </a:r>
          </a:p>
          <a:p>
            <a:pPr defTabSz="914400" fontAlgn="auto">
              <a:spcAft>
                <a:spcPts val="0"/>
              </a:spcAft>
              <a:buFont typeface="Arial" pitchFamily="34" charset="0"/>
              <a:buChar char="•"/>
              <a:defRPr/>
            </a:pPr>
            <a:r>
              <a:rPr lang="en-US"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 OWASP Podcast Series Producer/Host</a:t>
            </a:r>
          </a:p>
          <a:p>
            <a:pPr defTabSz="914400" fontAlgn="auto">
              <a:spcAft>
                <a:spcPts val="0"/>
              </a:spcAft>
              <a:buFont typeface="Arial" pitchFamily="34" charset="0"/>
              <a:buChar char="•"/>
              <a:defRPr/>
            </a:pPr>
            <a:endParaRPr lang="en-US"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a:p>
            <a:pPr defTabSz="914400" fontAlgn="auto">
              <a:spcAft>
                <a:spcPts val="0"/>
              </a:spcAft>
              <a:buFont typeface="Arial" pitchFamily="34" charset="0"/>
              <a:buChar char="•"/>
              <a:defRPr/>
            </a:pPr>
            <a:r>
              <a:rPr lang="en-US"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rPr>
              <a:t>Kauai/Hawaii Resident with wife Tracey</a:t>
            </a:r>
          </a:p>
          <a:p>
            <a:pPr defTabSz="914400" fontAlgn="auto">
              <a:spcAft>
                <a:spcPts val="0"/>
              </a:spcAft>
              <a:buFont typeface="Arial" pitchFamily="34" charset="0"/>
              <a:buChar char="•"/>
              <a:defRPr/>
            </a:pPr>
            <a:endParaRPr lang="en-US"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a:p>
            <a:pPr defTabSz="914400" fontAlgn="auto">
              <a:spcAft>
                <a:spcPts val="0"/>
              </a:spcAft>
              <a:buFont typeface="Arial" pitchFamily="34" charset="0"/>
              <a:buChar char="•"/>
              <a:defRPr/>
            </a:pPr>
            <a:endParaRPr lang="en-US"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pic>
        <p:nvPicPr>
          <p:cNvPr id="17412" name="Picture 10" descr="Infrared_final_logo.png"/>
          <p:cNvPicPr>
            <a:picLocks noChangeAspect="1"/>
          </p:cNvPicPr>
          <p:nvPr/>
        </p:nvPicPr>
        <p:blipFill>
          <a:blip r:embed="rId3"/>
          <a:srcRect/>
          <a:stretch>
            <a:fillRect/>
          </a:stretch>
        </p:blipFill>
        <p:spPr bwMode="auto">
          <a:xfrm>
            <a:off x="4841875" y="106363"/>
            <a:ext cx="4137025" cy="1189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idx="4294967295"/>
          </p:nvPr>
        </p:nvSpPr>
        <p:spPr bwMode="auto">
          <a:noFill/>
        </p:spPr>
        <p:txBody>
          <a:bodyPr vert="horz" wrap="square" lIns="91440" tIns="45720" rIns="91440" bIns="45720" numCol="1" anchorCtr="0" compatLnSpc="1">
            <a:prstTxWarp prst="textNoShape">
              <a:avLst/>
            </a:prstTxWarp>
          </a:bodyPr>
          <a:lstStyle/>
          <a:p>
            <a:pPr eaLnBrk="1" hangingPunct="1"/>
            <a:r>
              <a:rPr lang="en-US" smtClean="0">
                <a:effectLst/>
              </a:rPr>
              <a:t>XSS Defense, Past Exploitable Defenses</a:t>
            </a:r>
          </a:p>
        </p:txBody>
      </p:sp>
      <p:sp>
        <p:nvSpPr>
          <p:cNvPr id="18434" name="Rectangle 3"/>
          <p:cNvSpPr>
            <a:spLocks noGrp="1"/>
          </p:cNvSpPr>
          <p:nvPr>
            <p:ph type="body" idx="4294967295"/>
          </p:nvPr>
        </p:nvSpPr>
        <p:spPr>
          <a:xfrm>
            <a:off x="1200150" y="1014413"/>
            <a:ext cx="7477125" cy="5576887"/>
          </a:xfrm>
        </p:spPr>
        <p:txBody>
          <a:bodyPr/>
          <a:lstStyle/>
          <a:p>
            <a:pPr eaLnBrk="1" hangingPunct="1"/>
            <a:r>
              <a:rPr lang="en-US" b="1" smtClean="0"/>
              <a:t>Input Validation Alone</a:t>
            </a:r>
          </a:p>
          <a:p>
            <a:pPr lvl="1" eaLnBrk="1" hangingPunct="1"/>
            <a:r>
              <a:rPr lang="en-US" sz="2400" smtClean="0"/>
              <a:t>Sometimes applications needs to support</a:t>
            </a:r>
          </a:p>
          <a:p>
            <a:pPr lvl="2" eaLnBrk="1" hangingPunct="1">
              <a:buFont typeface="Wingdings 2" pitchFamily="18" charset="2"/>
              <a:buNone/>
            </a:pPr>
            <a:r>
              <a:rPr lang="en-US" sz="2400" b="1" smtClean="0"/>
              <a:t>&lt; '  " &amp; </a:t>
            </a:r>
          </a:p>
          <a:p>
            <a:pPr lvl="2" eaLnBrk="1" hangingPunct="1">
              <a:buFont typeface="Wingdings 2" pitchFamily="18" charset="2"/>
              <a:buNone/>
            </a:pPr>
            <a:r>
              <a:rPr lang="en-US" sz="2400" smtClean="0"/>
              <a:t>… and other “dangerous” characters</a:t>
            </a:r>
          </a:p>
          <a:p>
            <a:pPr lvl="1" eaLnBrk="1" hangingPunct="1"/>
            <a:r>
              <a:rPr lang="en-US" sz="2400" smtClean="0"/>
              <a:t>Can be very difficult</a:t>
            </a:r>
          </a:p>
          <a:p>
            <a:pPr lvl="2" eaLnBrk="1" hangingPunct="1"/>
            <a:r>
              <a:rPr lang="en-US" sz="2400" smtClean="0"/>
              <a:t>File upload input</a:t>
            </a:r>
          </a:p>
          <a:p>
            <a:pPr lvl="2" eaLnBrk="1" hangingPunct="1"/>
            <a:r>
              <a:rPr lang="en-US" sz="2400" smtClean="0"/>
              <a:t>HTML inputs</a:t>
            </a:r>
          </a:p>
          <a:p>
            <a:pPr lvl="2" eaLnBrk="1" hangingPunct="1"/>
            <a:endParaRPr lang="en-US" sz="2400" smtClean="0"/>
          </a:p>
          <a:p>
            <a:pPr eaLnBrk="1" hangingPunct="1"/>
            <a:r>
              <a:rPr lang="en-US" b="1" smtClean="0"/>
              <a:t>HTML Entity Encoding Alone</a:t>
            </a:r>
          </a:p>
          <a:p>
            <a:pPr lvl="1" eaLnBrk="1" hangingPunct="1"/>
            <a:r>
              <a:rPr lang="en-US" sz="2400" smtClean="0"/>
              <a:t>Works well for untrusted data placed in HTML “normal” contexts</a:t>
            </a:r>
          </a:p>
          <a:p>
            <a:pPr lvl="1" eaLnBrk="1" hangingPunct="1"/>
            <a:r>
              <a:rPr lang="en-US" sz="2400" smtClean="0"/>
              <a:t>Does not stop XSS in unquoted HTML attribute and other contexts</a:t>
            </a:r>
          </a:p>
        </p:txBody>
      </p:sp>
      <p:pic>
        <p:nvPicPr>
          <p:cNvPr id="18436" name="Picture 5" descr="Infrared_final_logo.png"/>
          <p:cNvPicPr>
            <a:picLocks noChangeAspect="1"/>
          </p:cNvPicPr>
          <p:nvPr/>
        </p:nvPicPr>
        <p:blipFill>
          <a:blip r:embed="rId2"/>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91440" tIns="45720" rIns="91440" bIns="45720" numCol="1" anchorCtr="0" compatLnSpc="1">
            <a:prstTxWarp prst="textNoShape">
              <a:avLst/>
            </a:prstTxWarp>
          </a:bodyPr>
          <a:lstStyle/>
          <a:p>
            <a:pPr eaLnBrk="1" hangingPunct="1">
              <a:defRPr/>
            </a:pPr>
            <a:r>
              <a:rPr lang="en-US" smtClean="0">
                <a:effectLst>
                  <a:outerShdw blurRad="38100" dist="38100" dir="2700000" algn="tl">
                    <a:srgbClr val="C0C0C0"/>
                  </a:outerShdw>
                </a:effectLst>
              </a:rPr>
              <a:t>XSS Defense Today: Quite Challenging</a:t>
            </a:r>
          </a:p>
        </p:txBody>
      </p:sp>
      <p:sp>
        <p:nvSpPr>
          <p:cNvPr id="19458" name="Content Placeholder 2"/>
          <p:cNvSpPr>
            <a:spLocks noGrp="1"/>
          </p:cNvSpPr>
          <p:nvPr>
            <p:ph idx="1"/>
          </p:nvPr>
        </p:nvSpPr>
        <p:spPr>
          <a:xfrm>
            <a:off x="1108075" y="811213"/>
            <a:ext cx="7870825" cy="5767387"/>
          </a:xfrm>
        </p:spPr>
        <p:txBody>
          <a:bodyPr/>
          <a:lstStyle/>
          <a:p>
            <a:pPr eaLnBrk="1" hangingPunct="1">
              <a:lnSpc>
                <a:spcPct val="90000"/>
              </a:lnSpc>
              <a:buFont typeface="Wingdings 2" pitchFamily="18" charset="2"/>
              <a:buNone/>
            </a:pPr>
            <a:r>
              <a:rPr lang="en-US" sz="2400" smtClean="0"/>
              <a:t>1.  </a:t>
            </a:r>
            <a:r>
              <a:rPr lang="en-US" sz="2400" b="1" smtClean="0"/>
              <a:t>All untrusted data must first be canonicalized</a:t>
            </a:r>
          </a:p>
          <a:p>
            <a:pPr lvl="1" eaLnBrk="1" hangingPunct="1">
              <a:lnSpc>
                <a:spcPct val="90000"/>
              </a:lnSpc>
              <a:buFont typeface="Verdana" pitchFamily="34" charset="0"/>
              <a:buNone/>
            </a:pPr>
            <a:r>
              <a:rPr lang="en-US" sz="2400" smtClean="0"/>
              <a:t>Reduced to simplest form</a:t>
            </a:r>
          </a:p>
          <a:p>
            <a:pPr eaLnBrk="1" hangingPunct="1">
              <a:lnSpc>
                <a:spcPct val="90000"/>
              </a:lnSpc>
              <a:buFont typeface="Wingdings 2" pitchFamily="18" charset="2"/>
              <a:buNone/>
            </a:pPr>
            <a:endParaRPr lang="en-US" sz="1000" smtClean="0"/>
          </a:p>
          <a:p>
            <a:pPr eaLnBrk="1" hangingPunct="1">
              <a:lnSpc>
                <a:spcPct val="90000"/>
              </a:lnSpc>
              <a:buFont typeface="Wingdings 2" pitchFamily="18" charset="2"/>
              <a:buNone/>
            </a:pPr>
            <a:r>
              <a:rPr lang="en-US" sz="2400" smtClean="0"/>
              <a:t>2.  </a:t>
            </a:r>
            <a:r>
              <a:rPr lang="en-US" sz="2400" b="1" smtClean="0"/>
              <a:t>All untrusted data must be validated</a:t>
            </a:r>
          </a:p>
          <a:p>
            <a:pPr eaLnBrk="1" hangingPunct="1">
              <a:lnSpc>
                <a:spcPct val="90000"/>
              </a:lnSpc>
              <a:buFont typeface="Wingdings 2" pitchFamily="18" charset="2"/>
              <a:buNone/>
            </a:pPr>
            <a:r>
              <a:rPr lang="en-US" sz="2400" smtClean="0"/>
              <a:t>	Positive Regular Expression Rule</a:t>
            </a:r>
          </a:p>
          <a:p>
            <a:pPr lvl="1" eaLnBrk="1" hangingPunct="1">
              <a:lnSpc>
                <a:spcPct val="90000"/>
              </a:lnSpc>
              <a:buFont typeface="Verdana" pitchFamily="34" charset="0"/>
              <a:buNone/>
            </a:pPr>
            <a:r>
              <a:rPr lang="en-US" sz="2400" smtClean="0"/>
              <a:t>Blacklist Validation</a:t>
            </a:r>
          </a:p>
          <a:p>
            <a:pPr lvl="1" eaLnBrk="1" hangingPunct="1">
              <a:lnSpc>
                <a:spcPct val="90000"/>
              </a:lnSpc>
              <a:buFont typeface="Verdana" pitchFamily="34" charset="0"/>
              <a:buNone/>
            </a:pPr>
            <a:endParaRPr lang="en-US" sz="1000" smtClean="0"/>
          </a:p>
          <a:p>
            <a:pPr eaLnBrk="1" hangingPunct="1">
              <a:lnSpc>
                <a:spcPct val="90000"/>
              </a:lnSpc>
              <a:buFont typeface="Wingdings 2" pitchFamily="18" charset="2"/>
              <a:buNone/>
            </a:pPr>
            <a:r>
              <a:rPr lang="en-US" sz="2400" smtClean="0"/>
              <a:t>3.  </a:t>
            </a:r>
            <a:r>
              <a:rPr lang="en-US" sz="2400" b="1" smtClean="0"/>
              <a:t>Untrusted data must be contextually sanitized/encoded</a:t>
            </a:r>
          </a:p>
          <a:p>
            <a:pPr eaLnBrk="1" hangingPunct="1">
              <a:lnSpc>
                <a:spcPct val="90000"/>
              </a:lnSpc>
              <a:buFont typeface="Wingdings 2" pitchFamily="18" charset="2"/>
              <a:buNone/>
            </a:pPr>
            <a:r>
              <a:rPr lang="en-US" sz="2400" smtClean="0"/>
              <a:t>	 - HTML Body</a:t>
            </a:r>
          </a:p>
          <a:p>
            <a:pPr eaLnBrk="1" hangingPunct="1">
              <a:lnSpc>
                <a:spcPct val="90000"/>
              </a:lnSpc>
              <a:buFont typeface="Wingdings 2" pitchFamily="18" charset="2"/>
              <a:buNone/>
            </a:pPr>
            <a:r>
              <a:rPr lang="en-US" sz="2400" smtClean="0"/>
              <a:t>	 - HTML Attribute</a:t>
            </a:r>
          </a:p>
          <a:p>
            <a:pPr eaLnBrk="1" hangingPunct="1">
              <a:lnSpc>
                <a:spcPct val="90000"/>
              </a:lnSpc>
              <a:buFont typeface="Wingdings 2" pitchFamily="18" charset="2"/>
              <a:buNone/>
            </a:pPr>
            <a:r>
              <a:rPr lang="en-US" sz="2400" smtClean="0"/>
              <a:t>	 - URI Resource Locator</a:t>
            </a:r>
          </a:p>
          <a:p>
            <a:pPr eaLnBrk="1" hangingPunct="1">
              <a:lnSpc>
                <a:spcPct val="90000"/>
              </a:lnSpc>
              <a:buFont typeface="Wingdings 2" pitchFamily="18" charset="2"/>
              <a:buNone/>
            </a:pPr>
            <a:r>
              <a:rPr lang="en-US" sz="2400" smtClean="0"/>
              <a:t>	 - Style Tag</a:t>
            </a:r>
          </a:p>
          <a:p>
            <a:pPr eaLnBrk="1" hangingPunct="1">
              <a:lnSpc>
                <a:spcPct val="90000"/>
              </a:lnSpc>
              <a:buFont typeface="Wingdings 2" pitchFamily="18" charset="2"/>
              <a:buNone/>
            </a:pPr>
            <a:r>
              <a:rPr lang="en-US" sz="2400" smtClean="0"/>
              <a:t>	 - Event handler</a:t>
            </a:r>
          </a:p>
          <a:p>
            <a:pPr eaLnBrk="1" hangingPunct="1">
              <a:lnSpc>
                <a:spcPct val="90000"/>
              </a:lnSpc>
              <a:buFont typeface="Wingdings 2" pitchFamily="18" charset="2"/>
              <a:buNone/>
            </a:pPr>
            <a:r>
              <a:rPr lang="en-US" sz="2400" smtClean="0"/>
              <a:t>	 - Within Script tag </a:t>
            </a:r>
          </a:p>
        </p:txBody>
      </p:sp>
      <p:sp>
        <p:nvSpPr>
          <p:cNvPr id="4" name="Slide Number Placeholder 3"/>
          <p:cNvSpPr>
            <a:spLocks noGrp="1"/>
          </p:cNvSpPr>
          <p:nvPr>
            <p:ph type="sldNum" sz="quarter" idx="10"/>
          </p:nvPr>
        </p:nvSpPr>
        <p:spPr/>
        <p:txBody>
          <a:bodyPr/>
          <a:lstStyle/>
          <a:p>
            <a:pPr>
              <a:defRPr/>
            </a:pPr>
            <a:fld id="{97D60F5C-2B69-40EE-B1A4-453B150A4B6B}" type="slidenum">
              <a:rPr lang="en-US"/>
              <a:pPr>
                <a:defRPr/>
              </a:pPr>
              <a:t>3</a:t>
            </a:fld>
            <a:endParaRPr lang="en-US"/>
          </a:p>
        </p:txBody>
      </p:sp>
      <p:pic>
        <p:nvPicPr>
          <p:cNvPr id="19460" name="Picture 6"/>
          <p:cNvPicPr>
            <a:picLocks noChangeAspect="1"/>
          </p:cNvPicPr>
          <p:nvPr/>
        </p:nvPicPr>
        <p:blipFill>
          <a:blip r:embed="rId3"/>
          <a:srcRect/>
          <a:stretch>
            <a:fillRect/>
          </a:stretch>
        </p:blipFill>
        <p:spPr bwMode="auto">
          <a:xfrm>
            <a:off x="6645275" y="4611688"/>
            <a:ext cx="1965325" cy="1966912"/>
          </a:xfrm>
          <a:prstGeom prst="rect">
            <a:avLst/>
          </a:prstGeom>
          <a:noFill/>
          <a:ln w="9525">
            <a:noFill/>
            <a:miter lim="800000"/>
            <a:headEnd/>
            <a:tailEnd/>
          </a:ln>
        </p:spPr>
      </p:pic>
      <p:pic>
        <p:nvPicPr>
          <p:cNvPr id="19461" name="Picture 7" descr="Infrared_final_logo.png"/>
          <p:cNvPicPr>
            <a:picLocks noChangeAspect="1"/>
          </p:cNvPicPr>
          <p:nvPr/>
        </p:nvPicPr>
        <p:blipFill>
          <a:blip r:embed="rId4"/>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lstStyle/>
          <a:p>
            <a:pPr eaLnBrk="1" fontAlgn="auto" hangingPunct="1">
              <a:spcAft>
                <a:spcPts val="0"/>
              </a:spcAft>
              <a:defRPr/>
            </a:pPr>
            <a:r>
              <a:rPr lang="en-US" dirty="0" smtClean="0">
                <a:solidFill>
                  <a:schemeClr val="tx2">
                    <a:satMod val="130000"/>
                  </a:schemeClr>
                </a:solidFill>
              </a:rPr>
              <a:t>Danger: Multiple Contexts</a:t>
            </a:r>
            <a:endParaRPr lang="en-US" dirty="0">
              <a:solidFill>
                <a:schemeClr val="tx2">
                  <a:satMod val="130000"/>
                </a:schemeClr>
              </a:solidFill>
            </a:endParaRPr>
          </a:p>
        </p:txBody>
      </p:sp>
      <p:graphicFrame>
        <p:nvGraphicFramePr>
          <p:cNvPr id="6" name="Content Placeholder 5"/>
          <p:cNvGraphicFramePr>
            <a:graphicFrameLocks noGrp="1"/>
          </p:cNvGraphicFramePr>
          <p:nvPr>
            <p:ph idx="4294967295"/>
          </p:nvPr>
        </p:nvGraphicFramePr>
        <p:xfrm>
          <a:off x="1179533" y="1848556"/>
          <a:ext cx="7518566" cy="43383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txBox="1">
            <a:spLocks noGrp="1"/>
          </p:cNvSpPr>
          <p:nvPr/>
        </p:nvSpPr>
        <p:spPr>
          <a:xfrm>
            <a:off x="8613775" y="6305550"/>
            <a:ext cx="457200" cy="476250"/>
          </a:xfrm>
          <a:prstGeom prst="rect">
            <a:avLst/>
          </a:prstGeom>
          <a:noFill/>
        </p:spPr>
        <p:txBody>
          <a:bodyPr anchor="b"/>
          <a:lstStyle/>
          <a:p>
            <a:pPr algn="ctr" fontAlgn="auto">
              <a:spcBef>
                <a:spcPts val="0"/>
              </a:spcBef>
              <a:spcAft>
                <a:spcPts val="0"/>
              </a:spcAft>
              <a:defRPr/>
            </a:pPr>
            <a:fld id="{5183FECB-48C4-4FCE-86CF-73D1F67216F5}" type="slidenum">
              <a:rPr lang="en-US" sz="1200">
                <a:solidFill>
                  <a:schemeClr val="bg2">
                    <a:shade val="50000"/>
                    <a:satMod val="200000"/>
                  </a:schemeClr>
                </a:solidFill>
                <a:latin typeface="+mn-lt"/>
              </a:rPr>
              <a:pPr algn="ctr" fontAlgn="auto">
                <a:spcBef>
                  <a:spcPts val="0"/>
                </a:spcBef>
                <a:spcAft>
                  <a:spcPts val="0"/>
                </a:spcAft>
                <a:defRPr/>
              </a:pPr>
              <a:t>4</a:t>
            </a:fld>
            <a:endParaRPr lang="en-US" sz="1200">
              <a:solidFill>
                <a:schemeClr val="bg2">
                  <a:shade val="50000"/>
                  <a:satMod val="200000"/>
                </a:schemeClr>
              </a:solidFill>
              <a:latin typeface="+mn-lt"/>
            </a:endParaRPr>
          </a:p>
        </p:txBody>
      </p:sp>
      <p:sp>
        <p:nvSpPr>
          <p:cNvPr id="5" name="Footer Placeholder 4"/>
          <p:cNvSpPr txBox="1">
            <a:spLocks noGrp="1"/>
          </p:cNvSpPr>
          <p:nvPr/>
        </p:nvSpPr>
        <p:spPr>
          <a:xfrm>
            <a:off x="1200150" y="6523038"/>
            <a:ext cx="7410450" cy="334962"/>
          </a:xfrm>
          <a:prstGeom prst="rect">
            <a:avLst/>
          </a:prstGeom>
          <a:noFill/>
        </p:spPr>
        <p:txBody>
          <a:bodyPr anchor="b"/>
          <a:lstStyle/>
          <a:p>
            <a:pPr fontAlgn="auto">
              <a:spcBef>
                <a:spcPts val="0"/>
              </a:spcBef>
              <a:spcAft>
                <a:spcPts val="0"/>
              </a:spcAft>
              <a:defRPr/>
            </a:pPr>
            <a:r>
              <a:rPr lang="en-US" sz="800">
                <a:solidFill>
                  <a:schemeClr val="bg1">
                    <a:lumMod val="75000"/>
                  </a:schemeClr>
                </a:solidFill>
                <a:latin typeface="+mn-lt"/>
              </a:rPr>
              <a:t>Copyright 2010 - AppSec Training LLC                 Version:2010-03-10.001</a:t>
            </a:r>
            <a:endParaRPr lang="en-US" sz="800" dirty="0">
              <a:solidFill>
                <a:schemeClr val="bg1">
                  <a:lumMod val="75000"/>
                </a:schemeClr>
              </a:solidFill>
              <a:latin typeface="+mn-lt"/>
            </a:endParaRPr>
          </a:p>
        </p:txBody>
      </p:sp>
      <p:sp>
        <p:nvSpPr>
          <p:cNvPr id="20485" name="TextBox 6"/>
          <p:cNvSpPr txBox="1">
            <a:spLocks noChangeArrowheads="1"/>
          </p:cNvSpPr>
          <p:nvPr/>
        </p:nvSpPr>
        <p:spPr bwMode="auto">
          <a:xfrm>
            <a:off x="1200150" y="1066800"/>
            <a:ext cx="7445375" cy="461963"/>
          </a:xfrm>
          <a:prstGeom prst="rect">
            <a:avLst/>
          </a:prstGeom>
          <a:noFill/>
          <a:ln w="9525">
            <a:noFill/>
            <a:miter lim="800000"/>
            <a:headEnd/>
            <a:tailEnd/>
          </a:ln>
        </p:spPr>
        <p:txBody>
          <a:bodyPr wrap="none">
            <a:spAutoFit/>
          </a:bodyPr>
          <a:lstStyle/>
          <a:p>
            <a:r>
              <a:rPr lang="en-US" sz="2400">
                <a:latin typeface="Gill Sans MT" pitchFamily="34" charset="0"/>
                <a:cs typeface="Courier New" pitchFamily="49" charset="0"/>
              </a:rPr>
              <a:t>Browsers have multiple contexts that must be considered! </a:t>
            </a:r>
            <a:endParaRPr lang="en-US" sz="2400">
              <a:latin typeface="Gill Sans MT" pitchFamily="34" charset="0"/>
            </a:endParaRPr>
          </a:p>
        </p:txBody>
      </p:sp>
      <p:pic>
        <p:nvPicPr>
          <p:cNvPr id="20487" name="Picture 5" descr="Infrared_final_logo.png"/>
          <p:cNvPicPr>
            <a:picLocks noChangeAspect="1"/>
          </p:cNvPicPr>
          <p:nvPr/>
        </p:nvPicPr>
        <p:blipFill>
          <a:blip r:embed="rId7"/>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p:cNvSpPr>
          <p:nvPr>
            <p:ph type="title" idx="4294967295"/>
          </p:nvPr>
        </p:nvSpPr>
        <p:spPr bwMode="auto">
          <a:noFill/>
        </p:spPr>
        <p:txBody>
          <a:bodyPr vert="horz" wrap="square" lIns="91440" tIns="45720" rIns="91440" bIns="45720" numCol="1" anchorCtr="0" compatLnSpc="1">
            <a:prstTxWarp prst="textNoShape">
              <a:avLst/>
            </a:prstTxWarp>
          </a:bodyPr>
          <a:lstStyle/>
          <a:p>
            <a:r>
              <a:rPr lang="en-US" smtClean="0">
                <a:effectLst/>
              </a:rPr>
              <a:t>Danger: DOM Based XSS</a:t>
            </a:r>
          </a:p>
        </p:txBody>
      </p:sp>
      <p:sp>
        <p:nvSpPr>
          <p:cNvPr id="53251" name="Rectangle 3"/>
          <p:cNvSpPr>
            <a:spLocks noGrp="1"/>
          </p:cNvSpPr>
          <p:nvPr>
            <p:ph type="body" idx="4294967295"/>
          </p:nvPr>
        </p:nvSpPr>
        <p:spPr>
          <a:xfrm>
            <a:off x="1179513" y="822325"/>
            <a:ext cx="7497762" cy="5172075"/>
          </a:xfrm>
        </p:spPr>
        <p:txBody>
          <a:bodyPr/>
          <a:lstStyle/>
          <a:p>
            <a:pPr>
              <a:lnSpc>
                <a:spcPct val="80000"/>
              </a:lnSpc>
            </a:pPr>
            <a:r>
              <a:rPr lang="en-US" sz="1900" smtClean="0"/>
              <a:t>1. Untrusted data should only be treated as displayable text. </a:t>
            </a:r>
          </a:p>
          <a:p>
            <a:pPr>
              <a:lnSpc>
                <a:spcPct val="80000"/>
              </a:lnSpc>
            </a:pPr>
            <a:r>
              <a:rPr lang="en-US" sz="1900" smtClean="0"/>
              <a:t>2. Always JavaScript encode and delimit untrusted data as quoted strings</a:t>
            </a:r>
          </a:p>
          <a:p>
            <a:pPr>
              <a:lnSpc>
                <a:spcPct val="80000"/>
              </a:lnSpc>
            </a:pPr>
            <a:r>
              <a:rPr lang="en-US" sz="1900" smtClean="0"/>
              <a:t>3. Use document.createElement(“…”), element.setAttribute(“…”,”value”), element.appendChild(…), etc. to build dynamic interfaces. Avoid use of HTML rendering methods.</a:t>
            </a:r>
          </a:p>
          <a:p>
            <a:pPr>
              <a:lnSpc>
                <a:spcPct val="80000"/>
              </a:lnSpc>
            </a:pPr>
            <a:r>
              <a:rPr lang="en-US" sz="1900" smtClean="0"/>
              <a:t>4. Understand the dataflow of untrusted data through your JavaScript code. If you do have to use the methods above remember to HTML and then JavaScript encode the untrusted data</a:t>
            </a:r>
          </a:p>
          <a:p>
            <a:pPr>
              <a:lnSpc>
                <a:spcPct val="80000"/>
              </a:lnSpc>
            </a:pPr>
            <a:r>
              <a:rPr lang="en-US" sz="1900" smtClean="0"/>
              <a:t>5. Make sure that any untrusted data passed to eval() methods is delimited with string delimiters and enclosed within a closure or JavaScript encoded to N-levels based on usage, and wrapped in a custom function. </a:t>
            </a:r>
          </a:p>
          <a:p>
            <a:pPr>
              <a:lnSpc>
                <a:spcPct val="80000"/>
              </a:lnSpc>
            </a:pPr>
            <a:r>
              <a:rPr lang="en-US" sz="1900" smtClean="0"/>
              <a:t>6. Limit the usage of dynamic untrusted data to right side operations. And be aware of data which may be passed to the application which look like code (eg. location, eval()). 7. When URL encoding in DOM be aware of character set issues as the character set in JavaScript DOM is not clearly defined.</a:t>
            </a:r>
          </a:p>
          <a:p>
            <a:pPr>
              <a:lnSpc>
                <a:spcPct val="80000"/>
              </a:lnSpc>
            </a:pPr>
            <a:r>
              <a:rPr lang="en-US" sz="1900" smtClean="0"/>
              <a:t>8. Limit access to properties objects when using object[x] accessors</a:t>
            </a:r>
          </a:p>
          <a:p>
            <a:pPr>
              <a:lnSpc>
                <a:spcPct val="80000"/>
              </a:lnSpc>
            </a:pPr>
            <a:r>
              <a:rPr lang="en-US" sz="1900" smtClean="0"/>
              <a:t>9. Don’t eval() JSON to convert it to native JavaScript objects. Instead use JSON.toJSON() and JSON.parse()</a:t>
            </a:r>
          </a:p>
        </p:txBody>
      </p:sp>
      <p:pic>
        <p:nvPicPr>
          <p:cNvPr id="53252" name="Picture 5" descr="Infrared_final_logo.png"/>
          <p:cNvPicPr>
            <a:picLocks noChangeAspect="1"/>
          </p:cNvPicPr>
          <p:nvPr/>
        </p:nvPicPr>
        <p:blipFill>
          <a:blip r:embed="rId2"/>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(1) Auto-Escaping Template Technologies</a:t>
            </a:r>
            <a:endParaRPr lang="en-US" dirty="0">
              <a:solidFill>
                <a:schemeClr val="tx2">
                  <a:satMod val="130000"/>
                </a:schemeClr>
              </a:solidFill>
            </a:endParaRPr>
          </a:p>
        </p:txBody>
      </p:sp>
      <p:sp>
        <p:nvSpPr>
          <p:cNvPr id="3" name="Content Placeholder 2"/>
          <p:cNvSpPr>
            <a:spLocks noGrp="1"/>
          </p:cNvSpPr>
          <p:nvPr>
            <p:ph idx="1"/>
          </p:nvPr>
        </p:nvSpPr>
        <p:spPr>
          <a:xfrm>
            <a:off x="1200150" y="1014413"/>
            <a:ext cx="7497763" cy="5508625"/>
          </a:xfrm>
        </p:spPr>
        <p:txBody>
          <a:bodyPr>
            <a:normAutofit lnSpcReduction="10000"/>
          </a:bodyPr>
          <a:lstStyle/>
          <a:p>
            <a:pPr marL="365760" indent="-283464" eaLnBrk="1" fontAlgn="auto" hangingPunct="1">
              <a:spcAft>
                <a:spcPts val="0"/>
              </a:spcAft>
              <a:buFont typeface="Wingdings 2"/>
              <a:buChar char=""/>
              <a:defRPr/>
            </a:pPr>
            <a:r>
              <a:rPr lang="en-US" sz="2600" b="1" dirty="0" smtClean="0"/>
              <a:t>XHP from </a:t>
            </a:r>
            <a:r>
              <a:rPr lang="en-US" sz="2600" b="1" dirty="0" err="1" smtClean="0"/>
              <a:t>Facebook</a:t>
            </a:r>
            <a:r>
              <a:rPr lang="en-US" sz="2600" b="1" dirty="0" smtClean="0"/>
              <a:t> </a:t>
            </a:r>
          </a:p>
          <a:p>
            <a:pPr marL="640080" lvl="1" indent="-237744" eaLnBrk="1" fontAlgn="auto" hangingPunct="1">
              <a:spcAft>
                <a:spcPts val="0"/>
              </a:spcAft>
              <a:buFont typeface="Verdana"/>
              <a:buChar char="◦"/>
              <a:defRPr/>
            </a:pPr>
            <a:r>
              <a:rPr lang="en-US" sz="2400" dirty="0" smtClean="0"/>
              <a:t>Makes PHP understand XML document fragments similar to what E4X does for </a:t>
            </a:r>
            <a:r>
              <a:rPr lang="en-US" sz="2400" dirty="0" err="1" smtClean="0"/>
              <a:t>ECMAScript</a:t>
            </a:r>
            <a:endParaRPr lang="en-US" sz="2400" dirty="0" smtClean="0"/>
          </a:p>
          <a:p>
            <a:pPr marL="640080" lvl="1" indent="-237744" eaLnBrk="1" fontAlgn="auto" hangingPunct="1">
              <a:spcAft>
                <a:spcPts val="0"/>
              </a:spcAft>
              <a:buFont typeface="Verdana"/>
              <a:buChar char="◦"/>
              <a:defRPr/>
            </a:pPr>
            <a:endParaRPr lang="en-US" sz="2400" dirty="0" smtClean="0"/>
          </a:p>
          <a:p>
            <a:pPr marL="365760" indent="-283464" eaLnBrk="1" fontAlgn="auto" hangingPunct="1">
              <a:spcAft>
                <a:spcPts val="0"/>
              </a:spcAft>
              <a:buFont typeface="Wingdings 2"/>
              <a:buChar char=""/>
              <a:defRPr/>
            </a:pPr>
            <a:r>
              <a:rPr lang="en-US" sz="2600" b="1" dirty="0" smtClean="0"/>
              <a:t>Context-Sensitive Auto-Sanitization (CSAS) from Google</a:t>
            </a:r>
          </a:p>
          <a:p>
            <a:pPr marL="640080" lvl="1" indent="-237744" eaLnBrk="1" fontAlgn="auto" hangingPunct="1">
              <a:spcAft>
                <a:spcPts val="0"/>
              </a:spcAft>
              <a:buFont typeface="Verdana"/>
              <a:buChar char="◦"/>
              <a:defRPr/>
            </a:pPr>
            <a:r>
              <a:rPr lang="en-US" sz="2400" dirty="0" smtClean="0"/>
              <a:t>Runs during the compilation stage of the Google Closure Templates to add proper sanitization and runtime checks to ensure the correct sanitization.</a:t>
            </a:r>
          </a:p>
          <a:p>
            <a:pPr marL="640080" lvl="1" indent="-237744" eaLnBrk="1" fontAlgn="auto" hangingPunct="1">
              <a:spcAft>
                <a:spcPts val="0"/>
              </a:spcAft>
              <a:buFont typeface="Verdana"/>
              <a:buChar char="◦"/>
              <a:defRPr/>
            </a:pPr>
            <a:endParaRPr lang="en-US" sz="2400" dirty="0" smtClean="0"/>
          </a:p>
          <a:p>
            <a:pPr marL="365760" indent="-283464" eaLnBrk="1" fontAlgn="auto" hangingPunct="1">
              <a:spcAft>
                <a:spcPts val="0"/>
              </a:spcAft>
              <a:buFont typeface="Wingdings 2"/>
              <a:buChar char=""/>
              <a:defRPr/>
            </a:pPr>
            <a:r>
              <a:rPr lang="en-US" sz="2600" b="1" dirty="0" smtClean="0"/>
              <a:t>Java XML Templates (JXT) from OWASP</a:t>
            </a:r>
          </a:p>
          <a:p>
            <a:pPr marL="640080" lvl="1" indent="-237744" eaLnBrk="1" fontAlgn="auto" hangingPunct="1">
              <a:spcAft>
                <a:spcPts val="0"/>
              </a:spcAft>
              <a:buFont typeface="Verdana"/>
              <a:buChar char="◦"/>
              <a:defRPr/>
            </a:pPr>
            <a:r>
              <a:rPr lang="en-US" sz="2400" dirty="0" smtClean="0"/>
              <a:t>Fast and secure XHTML-compliant context-aware auto-encoding template language that runs on a model similar to JSP. </a:t>
            </a:r>
          </a:p>
        </p:txBody>
      </p:sp>
      <p:sp>
        <p:nvSpPr>
          <p:cNvPr id="4" name="Slide Number Placeholder 3"/>
          <p:cNvSpPr>
            <a:spLocks noGrp="1"/>
          </p:cNvSpPr>
          <p:nvPr>
            <p:ph type="sldNum" sz="quarter" idx="10"/>
          </p:nvPr>
        </p:nvSpPr>
        <p:spPr/>
        <p:txBody>
          <a:bodyPr/>
          <a:lstStyle/>
          <a:p>
            <a:pPr>
              <a:defRPr/>
            </a:pPr>
            <a:fld id="{D602D590-F900-4217-A3E7-75ED11965C74}" type="slidenum">
              <a:rPr lang="en-US"/>
              <a:pPr>
                <a:defRPr/>
              </a:pPr>
              <a:t>6</a:t>
            </a:fld>
            <a:endParaRPr lang="en-US"/>
          </a:p>
        </p:txBody>
      </p:sp>
      <p:sp>
        <p:nvSpPr>
          <p:cNvPr id="5" name="Footer Placeholder 4"/>
          <p:cNvSpPr>
            <a:spLocks noGrp="1"/>
          </p:cNvSpPr>
          <p:nvPr>
            <p:ph type="ftr" sz="quarter" idx="11"/>
          </p:nvPr>
        </p:nvSpPr>
        <p:spPr/>
        <p:txBody>
          <a:bodyPr/>
          <a:lstStyle/>
          <a:p>
            <a:pPr>
              <a:defRPr/>
            </a:pPr>
            <a:r>
              <a:rPr lang="en-US"/>
              <a:t>Copyright 2010 - AppSec Training LLC                 </a:t>
            </a:r>
          </a:p>
        </p:txBody>
      </p:sp>
      <p:pic>
        <p:nvPicPr>
          <p:cNvPr id="21509" name="Picture 5" descr="Infrared_final_logo.png"/>
          <p:cNvPicPr>
            <a:picLocks noChangeAspect="1"/>
          </p:cNvPicPr>
          <p:nvPr/>
        </p:nvPicPr>
        <p:blipFill>
          <a:blip r:embed="rId2"/>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idx="4294967295"/>
          </p:nvPr>
        </p:nvSpPr>
        <p:spPr bwMode="auto">
          <a:noFill/>
        </p:spPr>
        <p:txBody>
          <a:bodyPr vert="horz" wrap="square" lIns="91440" tIns="45720" rIns="91440" bIns="45720" numCol="1" anchorCtr="0" compatLnSpc="1">
            <a:prstTxWarp prst="textNoShape">
              <a:avLst/>
            </a:prstTxWarp>
          </a:bodyPr>
          <a:lstStyle/>
          <a:p>
            <a:r>
              <a:rPr lang="en-US" smtClean="0">
                <a:effectLst/>
              </a:rPr>
              <a:t>Context-aware Auto-escaping Tradeoffs</a:t>
            </a:r>
          </a:p>
        </p:txBody>
      </p:sp>
      <p:sp>
        <p:nvSpPr>
          <p:cNvPr id="22530" name="Rectangle 3"/>
          <p:cNvSpPr>
            <a:spLocks noGrp="1"/>
          </p:cNvSpPr>
          <p:nvPr>
            <p:ph type="body" idx="4294967295"/>
          </p:nvPr>
        </p:nvSpPr>
        <p:spPr/>
        <p:txBody>
          <a:bodyPr/>
          <a:lstStyle/>
          <a:p>
            <a:r>
              <a:rPr lang="en-US" sz="2400" b="1" smtClean="0"/>
              <a:t>Developers need to write highly compliant templates</a:t>
            </a:r>
          </a:p>
          <a:p>
            <a:pPr lvl="1"/>
            <a:r>
              <a:rPr lang="en-US" sz="2400" smtClean="0"/>
              <a:t>No “free and loose” coding like JSP</a:t>
            </a:r>
          </a:p>
          <a:p>
            <a:pPr lvl="1"/>
            <a:r>
              <a:rPr lang="en-US" sz="2400" smtClean="0"/>
              <a:t>Requires extra time, but increased quality</a:t>
            </a:r>
          </a:p>
          <a:p>
            <a:endParaRPr lang="en-US" sz="2400" smtClean="0"/>
          </a:p>
          <a:p>
            <a:r>
              <a:rPr lang="en-US" sz="2400" b="1" smtClean="0"/>
              <a:t>These technologies often do not support complex contexts</a:t>
            </a:r>
          </a:p>
          <a:p>
            <a:pPr lvl="1"/>
            <a:r>
              <a:rPr lang="en-US" sz="2400" smtClean="0"/>
              <a:t>Some choose to let developers disable auto-escaping on a case-by-case basis (really bad decision)</a:t>
            </a:r>
          </a:p>
          <a:p>
            <a:pPr lvl="1"/>
            <a:r>
              <a:rPr lang="en-US" sz="2400" smtClean="0"/>
              <a:t>Some choose to encode wrong (bad decision)</a:t>
            </a:r>
          </a:p>
          <a:p>
            <a:pPr lvl="1"/>
            <a:r>
              <a:rPr lang="en-US" sz="2400" smtClean="0"/>
              <a:t>Some choose to reject the template (better decision)</a:t>
            </a:r>
          </a:p>
          <a:p>
            <a:pPr lvl="1">
              <a:buFont typeface="Verdana" pitchFamily="34" charset="0"/>
              <a:buNone/>
            </a:pPr>
            <a:endParaRPr lang="en-US" sz="2400" smtClean="0"/>
          </a:p>
        </p:txBody>
      </p:sp>
      <p:pic>
        <p:nvPicPr>
          <p:cNvPr id="22532" name="Picture 5" descr="Infrared_final_logo.png"/>
          <p:cNvPicPr>
            <a:picLocks noChangeAspect="1"/>
          </p:cNvPicPr>
          <p:nvPr/>
        </p:nvPicPr>
        <p:blipFill>
          <a:blip r:embed="rId2"/>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dirty="0" smtClean="0">
                <a:solidFill>
                  <a:schemeClr val="tx2">
                    <a:satMod val="130000"/>
                  </a:schemeClr>
                </a:solidFill>
              </a:rPr>
              <a:t>(2) </a:t>
            </a:r>
            <a:r>
              <a:rPr lang="en-US" dirty="0" err="1" smtClean="0">
                <a:solidFill>
                  <a:schemeClr val="tx2">
                    <a:satMod val="130000"/>
                  </a:schemeClr>
                </a:solidFill>
              </a:rPr>
              <a:t>Javascript</a:t>
            </a:r>
            <a:r>
              <a:rPr lang="en-US" dirty="0" smtClean="0">
                <a:solidFill>
                  <a:schemeClr val="tx2">
                    <a:satMod val="130000"/>
                  </a:schemeClr>
                </a:solidFill>
              </a:rPr>
              <a:t> Sandboxing</a:t>
            </a:r>
            <a:endParaRPr lang="en-US" dirty="0">
              <a:solidFill>
                <a:schemeClr val="tx2">
                  <a:satMod val="130000"/>
                </a:schemeClr>
              </a:solidFill>
            </a:endParaRPr>
          </a:p>
        </p:txBody>
      </p:sp>
      <p:sp>
        <p:nvSpPr>
          <p:cNvPr id="23554" name="Content Placeholder 2"/>
          <p:cNvSpPr>
            <a:spLocks noGrp="1"/>
          </p:cNvSpPr>
          <p:nvPr>
            <p:ph idx="1"/>
          </p:nvPr>
        </p:nvSpPr>
        <p:spPr>
          <a:xfrm>
            <a:off x="1200150" y="1014413"/>
            <a:ext cx="7497763" cy="5508625"/>
          </a:xfrm>
        </p:spPr>
        <p:txBody>
          <a:bodyPr/>
          <a:lstStyle/>
          <a:p>
            <a:pPr eaLnBrk="1" hangingPunct="1">
              <a:lnSpc>
                <a:spcPct val="90000"/>
              </a:lnSpc>
            </a:pPr>
            <a:r>
              <a:rPr lang="en-US" sz="2600" b="1" smtClean="0"/>
              <a:t>Capabilities JavaScript (CAJA) from Google</a:t>
            </a:r>
          </a:p>
          <a:p>
            <a:pPr lvl="1" eaLnBrk="1" hangingPunct="1">
              <a:lnSpc>
                <a:spcPct val="90000"/>
              </a:lnSpc>
            </a:pPr>
            <a:r>
              <a:rPr lang="en-US" sz="2200" smtClean="0"/>
              <a:t>Applies an advanced security concept, </a:t>
            </a:r>
            <a:r>
              <a:rPr lang="en-US" sz="2200" u="sng" smtClean="0"/>
              <a:t>capabilities</a:t>
            </a:r>
            <a:r>
              <a:rPr lang="en-US" sz="2200" smtClean="0"/>
              <a:t>, to define a version of JavaScript that can be safer than the sandbox</a:t>
            </a:r>
          </a:p>
          <a:p>
            <a:pPr lvl="1" eaLnBrk="1" hangingPunct="1">
              <a:lnSpc>
                <a:spcPct val="90000"/>
              </a:lnSpc>
            </a:pPr>
            <a:endParaRPr lang="en-US" sz="1200" smtClean="0"/>
          </a:p>
          <a:p>
            <a:pPr eaLnBrk="1" hangingPunct="1">
              <a:lnSpc>
                <a:spcPct val="90000"/>
              </a:lnSpc>
            </a:pPr>
            <a:r>
              <a:rPr lang="en-US" sz="2600" b="1" smtClean="0"/>
              <a:t>JSReg  by Gareth Heyes</a:t>
            </a:r>
          </a:p>
          <a:p>
            <a:pPr lvl="1" eaLnBrk="1" hangingPunct="1">
              <a:lnSpc>
                <a:spcPct val="90000"/>
              </a:lnSpc>
            </a:pPr>
            <a:r>
              <a:rPr lang="en-US" sz="2200" smtClean="0"/>
              <a:t>Javascript sandbox which converts code using regular expressions</a:t>
            </a:r>
          </a:p>
          <a:p>
            <a:pPr lvl="1" eaLnBrk="1" hangingPunct="1">
              <a:lnSpc>
                <a:spcPct val="90000"/>
              </a:lnSpc>
            </a:pPr>
            <a:r>
              <a:rPr lang="en-US" sz="2200" smtClean="0"/>
              <a:t>The goal is to produce safe Javascript from a untrusted source</a:t>
            </a:r>
          </a:p>
          <a:p>
            <a:pPr eaLnBrk="1" hangingPunct="1">
              <a:lnSpc>
                <a:spcPct val="90000"/>
              </a:lnSpc>
            </a:pPr>
            <a:endParaRPr lang="en-US" sz="1200" smtClean="0"/>
          </a:p>
          <a:p>
            <a:pPr eaLnBrk="1" hangingPunct="1">
              <a:lnSpc>
                <a:spcPct val="90000"/>
              </a:lnSpc>
            </a:pPr>
            <a:r>
              <a:rPr lang="en-US" sz="2600" b="1" smtClean="0"/>
              <a:t>ECMAScript 5</a:t>
            </a:r>
          </a:p>
          <a:p>
            <a:pPr lvl="1" eaLnBrk="1" hangingPunct="1">
              <a:lnSpc>
                <a:spcPct val="90000"/>
              </a:lnSpc>
            </a:pPr>
            <a:r>
              <a:rPr lang="en-US" sz="2200" smtClean="0"/>
              <a:t>Object.seal( obj )</a:t>
            </a:r>
            <a:br>
              <a:rPr lang="en-US" sz="2200" smtClean="0"/>
            </a:br>
            <a:r>
              <a:rPr lang="en-US" sz="2200" smtClean="0"/>
              <a:t>Object.isSealed( obj )</a:t>
            </a:r>
          </a:p>
          <a:p>
            <a:pPr lvl="1" eaLnBrk="1" hangingPunct="1">
              <a:lnSpc>
                <a:spcPct val="90000"/>
              </a:lnSpc>
            </a:pPr>
            <a:r>
              <a:rPr lang="en-US" sz="2200" smtClean="0"/>
              <a:t>Sealing an object prevents other code from deleting, or changing the descriptors of, any of the object's properties</a:t>
            </a:r>
            <a:endParaRPr lang="en-US" sz="1800" smtClean="0"/>
          </a:p>
        </p:txBody>
      </p:sp>
      <p:sp>
        <p:nvSpPr>
          <p:cNvPr id="4" name="Slide Number Placeholder 3"/>
          <p:cNvSpPr>
            <a:spLocks noGrp="1"/>
          </p:cNvSpPr>
          <p:nvPr>
            <p:ph type="sldNum" sz="quarter" idx="10"/>
          </p:nvPr>
        </p:nvSpPr>
        <p:spPr/>
        <p:txBody>
          <a:bodyPr/>
          <a:lstStyle/>
          <a:p>
            <a:pPr>
              <a:defRPr/>
            </a:pPr>
            <a:fld id="{E6A60FE2-3C62-4B08-930E-A4B286AA6801}" type="slidenum">
              <a:rPr lang="en-US"/>
              <a:pPr>
                <a:defRPr/>
              </a:pPr>
              <a:t>8</a:t>
            </a:fld>
            <a:endParaRPr lang="en-US"/>
          </a:p>
        </p:txBody>
      </p:sp>
      <p:sp>
        <p:nvSpPr>
          <p:cNvPr id="5" name="Footer Placeholder 4"/>
          <p:cNvSpPr>
            <a:spLocks noGrp="1"/>
          </p:cNvSpPr>
          <p:nvPr>
            <p:ph type="ftr" sz="quarter" idx="11"/>
          </p:nvPr>
        </p:nvSpPr>
        <p:spPr/>
        <p:txBody>
          <a:bodyPr/>
          <a:lstStyle/>
          <a:p>
            <a:pPr>
              <a:defRPr/>
            </a:pPr>
            <a:r>
              <a:rPr lang="en-US"/>
              <a:t>Copyright 2010 - AppSec Training LLC                 </a:t>
            </a:r>
          </a:p>
        </p:txBody>
      </p:sp>
      <p:pic>
        <p:nvPicPr>
          <p:cNvPr id="23557" name="Picture 6" descr="Infrared_final_logo.png"/>
          <p:cNvPicPr>
            <a:picLocks noChangeAspect="1"/>
          </p:cNvPicPr>
          <p:nvPr/>
        </p:nvPicPr>
        <p:blipFill>
          <a:blip r:embed="rId3"/>
          <a:srcRect/>
          <a:stretch>
            <a:fillRect/>
          </a:stretch>
        </p:blipFill>
        <p:spPr bwMode="auto">
          <a:xfrm>
            <a:off x="7772400" y="303213"/>
            <a:ext cx="1206500" cy="346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16956</TotalTime>
  <Words>1548</Words>
  <Application>Microsoft Office PowerPoint</Application>
  <PresentationFormat>Affichage à l'écran (4:3)</PresentationFormat>
  <Paragraphs>187</Paragraphs>
  <Slides>17</Slides>
  <Notes>6</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Solstice</vt:lpstr>
      <vt:lpstr>Présentation PowerPoint</vt:lpstr>
      <vt:lpstr>Présentation PowerPoint</vt:lpstr>
      <vt:lpstr>XSS Defense, Past Exploitable Defenses</vt:lpstr>
      <vt:lpstr>XSS Defense Today: Quite Challenging</vt:lpstr>
      <vt:lpstr>Danger: Multiple Contexts</vt:lpstr>
      <vt:lpstr>Danger: DOM Based XSS</vt:lpstr>
      <vt:lpstr>(1) Auto-Escaping Template Technologies</vt:lpstr>
      <vt:lpstr>Context-aware Auto-escaping Tradeoffs</vt:lpstr>
      <vt:lpstr>(2) Javascript Sandboxing</vt:lpstr>
      <vt:lpstr>JSReg: Protecting JavaScript with JavaScript</vt:lpstr>
      <vt:lpstr>Google CAJA: Subset of JavaScript</vt:lpstr>
      <vt:lpstr>CAJA workflow</vt:lpstr>
      <vt:lpstr>CAJA Compliant  Applications</vt:lpstr>
      <vt:lpstr>#@$( This</vt:lpstr>
      <vt:lpstr>(3) Browser Protections</vt:lpstr>
      <vt:lpstr>Awesomeness: Content Security Policy</vt:lpstr>
      <vt:lpstr>Présentation PowerPoint</vt:lpstr>
    </vt:vector>
  </TitlesOfParts>
  <Company>Aspect Security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jerry Hoff</dc:creator>
  <cp:lastModifiedBy>PETIT, Ludovic</cp:lastModifiedBy>
  <cp:revision>390</cp:revision>
  <cp:lastPrinted>2010-03-08T15:52:18Z</cp:lastPrinted>
  <dcterms:created xsi:type="dcterms:W3CDTF">2010-10-02T05:58:26Z</dcterms:created>
  <dcterms:modified xsi:type="dcterms:W3CDTF">2011-05-26T09:01:36Z</dcterms:modified>
</cp:coreProperties>
</file>