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77" r:id="rId3"/>
    <p:sldId id="343" r:id="rId4"/>
    <p:sldId id="346" r:id="rId5"/>
    <p:sldId id="348" r:id="rId6"/>
    <p:sldId id="349" r:id="rId7"/>
    <p:sldId id="350" r:id="rId8"/>
    <p:sldId id="330" r:id="rId9"/>
    <p:sldId id="331" r:id="rId10"/>
    <p:sldId id="335" r:id="rId11"/>
    <p:sldId id="336" r:id="rId12"/>
    <p:sldId id="278" r:id="rId13"/>
    <p:sldId id="352" r:id="rId14"/>
    <p:sldId id="347" r:id="rId15"/>
    <p:sldId id="351" r:id="rId16"/>
    <p:sldId id="291" r:id="rId17"/>
    <p:sldId id="294" r:id="rId18"/>
    <p:sldId id="289" r:id="rId19"/>
    <p:sldId id="353" r:id="rId20"/>
    <p:sldId id="312" r:id="rId21"/>
    <p:sldId id="354" r:id="rId22"/>
    <p:sldId id="356" r:id="rId23"/>
    <p:sldId id="313" r:id="rId24"/>
    <p:sldId id="319" r:id="rId25"/>
    <p:sldId id="320" r:id="rId26"/>
    <p:sldId id="321" r:id="rId27"/>
    <p:sldId id="322" r:id="rId28"/>
    <p:sldId id="357" r:id="rId29"/>
    <p:sldId id="315" r:id="rId30"/>
    <p:sldId id="316" r:id="rId31"/>
    <p:sldId id="338" r:id="rId32"/>
    <p:sldId id="340" r:id="rId33"/>
    <p:sldId id="323" r:id="rId34"/>
    <p:sldId id="339" r:id="rId35"/>
    <p:sldId id="359" r:id="rId36"/>
    <p:sldId id="358" r:id="rId37"/>
    <p:sldId id="360" r:id="rId38"/>
    <p:sldId id="361" r:id="rId39"/>
    <p:sldId id="364" r:id="rId40"/>
    <p:sldId id="362" r:id="rId41"/>
    <p:sldId id="363" r:id="rId42"/>
    <p:sldId id="341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01"/>
    <a:srgbClr val="FF3300"/>
    <a:srgbClr val="EAEAEA"/>
    <a:srgbClr val="B2B2B2"/>
    <a:srgbClr val="FC9204"/>
    <a:srgbClr val="CC3300"/>
    <a:srgbClr val="FFCC00"/>
    <a:srgbClr val="EBEE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2083" autoAdjust="0"/>
  </p:normalViewPr>
  <p:slideViewPr>
    <p:cSldViewPr>
      <p:cViewPr varScale="1">
        <p:scale>
          <a:sx n="78" d="100"/>
          <a:sy n="78" d="100"/>
        </p:scale>
        <p:origin x="-67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EB69C-1228-4D2E-9732-B62042D4BB5B}" type="doc">
      <dgm:prSet loTypeId="urn:microsoft.com/office/officeart/2005/8/layout/vList5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7FBFFD-2ED4-40B6-BA3E-6FC635ACD9FD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Spoofing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05AE392F-2286-441F-8C2C-B01767A4DDAC}" type="parTrans" cxnId="{017567F2-F067-4283-8447-5D27CDC4CF88}">
      <dgm:prSet/>
      <dgm:spPr/>
      <dgm:t>
        <a:bodyPr/>
        <a:lstStyle/>
        <a:p>
          <a:endParaRPr lang="en-US"/>
        </a:p>
      </dgm:t>
    </dgm:pt>
    <dgm:pt modelId="{7F2718F8-4B16-45CE-9B59-02D72E459ED1}" type="sibTrans" cxnId="{017567F2-F067-4283-8447-5D27CDC4CF88}">
      <dgm:prSet/>
      <dgm:spPr/>
      <dgm:t>
        <a:bodyPr/>
        <a:lstStyle/>
        <a:p>
          <a:endParaRPr lang="en-US"/>
        </a:p>
      </dgm:t>
    </dgm:pt>
    <dgm:pt modelId="{4E485D9C-80A8-4B90-8DF3-894897295C60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Authentication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C25F63DC-DA5B-4F92-9FFC-E62D3CCDCDE8}" type="parTrans" cxnId="{2DA15B5B-1826-4C60-A3EE-9488715CB4D4}">
      <dgm:prSet/>
      <dgm:spPr/>
      <dgm:t>
        <a:bodyPr/>
        <a:lstStyle/>
        <a:p>
          <a:endParaRPr lang="en-US"/>
        </a:p>
      </dgm:t>
    </dgm:pt>
    <dgm:pt modelId="{AB513519-AA1B-4619-BFF0-BB4C630F7AE1}" type="sibTrans" cxnId="{2DA15B5B-1826-4C60-A3EE-9488715CB4D4}">
      <dgm:prSet/>
      <dgm:spPr/>
      <dgm:t>
        <a:bodyPr/>
        <a:lstStyle/>
        <a:p>
          <a:endParaRPr lang="en-US"/>
        </a:p>
      </dgm:t>
    </dgm:pt>
    <dgm:pt modelId="{D0B4D908-0781-46BA-ADE0-362707B5794F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Tempering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29352DD3-6A93-47F4-AF45-A022FEA54109}" type="parTrans" cxnId="{B799FB61-D9AD-4B5F-B2E9-92B5BF20C33A}">
      <dgm:prSet/>
      <dgm:spPr/>
      <dgm:t>
        <a:bodyPr/>
        <a:lstStyle/>
        <a:p>
          <a:endParaRPr lang="en-US"/>
        </a:p>
      </dgm:t>
    </dgm:pt>
    <dgm:pt modelId="{3F0924D0-456A-41D7-AE15-859830074931}" type="sibTrans" cxnId="{B799FB61-D9AD-4B5F-B2E9-92B5BF20C33A}">
      <dgm:prSet/>
      <dgm:spPr/>
      <dgm:t>
        <a:bodyPr/>
        <a:lstStyle/>
        <a:p>
          <a:endParaRPr lang="en-US"/>
        </a:p>
      </dgm:t>
    </dgm:pt>
    <dgm:pt modelId="{1AEB9384-EC2A-43B2-988E-4DFDC6EAC03C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Integrity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F24EAFF1-6DB7-4127-886A-DFAA4AB5A1DE}" type="parTrans" cxnId="{D42154EB-7AA2-49B8-8975-F05ACC67FF25}">
      <dgm:prSet/>
      <dgm:spPr/>
      <dgm:t>
        <a:bodyPr/>
        <a:lstStyle/>
        <a:p>
          <a:endParaRPr lang="en-US"/>
        </a:p>
      </dgm:t>
    </dgm:pt>
    <dgm:pt modelId="{4DAA573C-D08D-4666-B26A-EE645C0E337C}" type="sibTrans" cxnId="{D42154EB-7AA2-49B8-8975-F05ACC67FF25}">
      <dgm:prSet/>
      <dgm:spPr/>
      <dgm:t>
        <a:bodyPr/>
        <a:lstStyle/>
        <a:p>
          <a:endParaRPr lang="en-US"/>
        </a:p>
      </dgm:t>
    </dgm:pt>
    <dgm:pt modelId="{50193216-6D50-435C-9AAD-051602401637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Repudiation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2F0D3828-3C88-4B1D-890B-63C7EB3AD786}" type="parTrans" cxnId="{D4A6F6D8-B8A5-4A64-9717-3D58FED2B7F7}">
      <dgm:prSet/>
      <dgm:spPr/>
      <dgm:t>
        <a:bodyPr/>
        <a:lstStyle/>
        <a:p>
          <a:endParaRPr lang="en-US"/>
        </a:p>
      </dgm:t>
    </dgm:pt>
    <dgm:pt modelId="{25EFB94D-EC8B-421D-81A2-5F94F934FD44}" type="sibTrans" cxnId="{D4A6F6D8-B8A5-4A64-9717-3D58FED2B7F7}">
      <dgm:prSet/>
      <dgm:spPr/>
      <dgm:t>
        <a:bodyPr/>
        <a:lstStyle/>
        <a:p>
          <a:endParaRPr lang="en-US"/>
        </a:p>
      </dgm:t>
    </dgm:pt>
    <dgm:pt modelId="{7EE1054E-173C-4069-8E6B-C81BB266981E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Non – Repudiation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C2EC28AA-3E55-4562-B0EA-9FE9C8CD4073}" type="parTrans" cxnId="{B49A0C61-B651-4B67-BB28-B41A5B04D037}">
      <dgm:prSet/>
      <dgm:spPr/>
      <dgm:t>
        <a:bodyPr/>
        <a:lstStyle/>
        <a:p>
          <a:endParaRPr lang="en-US"/>
        </a:p>
      </dgm:t>
    </dgm:pt>
    <dgm:pt modelId="{CBA1E74E-6C84-4F88-B1FD-9EE26B623A87}" type="sibTrans" cxnId="{B49A0C61-B651-4B67-BB28-B41A5B04D037}">
      <dgm:prSet/>
      <dgm:spPr/>
      <dgm:t>
        <a:bodyPr/>
        <a:lstStyle/>
        <a:p>
          <a:endParaRPr lang="en-US"/>
        </a:p>
      </dgm:t>
    </dgm:pt>
    <dgm:pt modelId="{B4AE5A50-B966-4B91-AFB5-D23867FD2B3A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Information Disclosure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A258F6F8-5A90-431A-A3D0-0AE3A0E04F1C}" type="parTrans" cxnId="{2A10AAE3-1167-4496-93EE-FC378745C583}">
      <dgm:prSet/>
      <dgm:spPr/>
      <dgm:t>
        <a:bodyPr/>
        <a:lstStyle/>
        <a:p>
          <a:endParaRPr lang="en-US"/>
        </a:p>
      </dgm:t>
    </dgm:pt>
    <dgm:pt modelId="{96F514DF-1867-4C1F-8B81-88FD60CE0200}" type="sibTrans" cxnId="{2A10AAE3-1167-4496-93EE-FC378745C583}">
      <dgm:prSet/>
      <dgm:spPr/>
      <dgm:t>
        <a:bodyPr/>
        <a:lstStyle/>
        <a:p>
          <a:endParaRPr lang="en-US"/>
        </a:p>
      </dgm:t>
    </dgm:pt>
    <dgm:pt modelId="{45129371-1E56-451C-87E9-6FA7D854BBBE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Denial of Service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1E89D46-3E6F-43F3-B45C-AD448E0BC630}" type="parTrans" cxnId="{E692C318-A5D1-428E-8126-A8C508023A35}">
      <dgm:prSet/>
      <dgm:spPr/>
      <dgm:t>
        <a:bodyPr/>
        <a:lstStyle/>
        <a:p>
          <a:endParaRPr lang="en-US"/>
        </a:p>
      </dgm:t>
    </dgm:pt>
    <dgm:pt modelId="{52F911B0-A71E-4BB5-B24D-C65D66780D47}" type="sibTrans" cxnId="{E692C318-A5D1-428E-8126-A8C508023A35}">
      <dgm:prSet/>
      <dgm:spPr/>
      <dgm:t>
        <a:bodyPr/>
        <a:lstStyle/>
        <a:p>
          <a:endParaRPr lang="en-US"/>
        </a:p>
      </dgm:t>
    </dgm:pt>
    <dgm:pt modelId="{7CE9F132-11EF-4497-89FD-D3FF7347D9AC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Escalation of Privileges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E6805678-7AC1-4E2F-BD20-863D75E6AF6B}" type="parTrans" cxnId="{04A2596C-9B5B-40AA-9953-AF0934A327BE}">
      <dgm:prSet/>
      <dgm:spPr/>
      <dgm:t>
        <a:bodyPr/>
        <a:lstStyle/>
        <a:p>
          <a:endParaRPr lang="en-US"/>
        </a:p>
      </dgm:t>
    </dgm:pt>
    <dgm:pt modelId="{F867B1C7-EABF-4354-917D-C0C0A86D2A79}" type="sibTrans" cxnId="{04A2596C-9B5B-40AA-9953-AF0934A327BE}">
      <dgm:prSet/>
      <dgm:spPr/>
      <dgm:t>
        <a:bodyPr/>
        <a:lstStyle/>
        <a:p>
          <a:endParaRPr lang="en-US"/>
        </a:p>
      </dgm:t>
    </dgm:pt>
    <dgm:pt modelId="{EF477A32-13FF-4889-ADCD-FC18115A9EDC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Confidentiality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81307F75-423D-409C-AB2D-9415986B3C61}" type="parTrans" cxnId="{7438C620-4F05-4B2E-A380-68DE77018A2F}">
      <dgm:prSet/>
      <dgm:spPr/>
      <dgm:t>
        <a:bodyPr/>
        <a:lstStyle/>
        <a:p>
          <a:endParaRPr lang="en-US"/>
        </a:p>
      </dgm:t>
    </dgm:pt>
    <dgm:pt modelId="{F279B4AA-351F-479A-8BF4-3B283BACD90C}" type="sibTrans" cxnId="{7438C620-4F05-4B2E-A380-68DE77018A2F}">
      <dgm:prSet/>
      <dgm:spPr/>
      <dgm:t>
        <a:bodyPr/>
        <a:lstStyle/>
        <a:p>
          <a:endParaRPr lang="en-US"/>
        </a:p>
      </dgm:t>
    </dgm:pt>
    <dgm:pt modelId="{5C4609FF-7FE9-49FC-B116-A6E0C70364C0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Availability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DDD57C97-C7FF-47BA-A297-6100C0B6A451}" type="parTrans" cxnId="{7E8C2465-2101-4814-AD1A-FAB3B69FED22}">
      <dgm:prSet/>
      <dgm:spPr/>
      <dgm:t>
        <a:bodyPr/>
        <a:lstStyle/>
        <a:p>
          <a:endParaRPr lang="en-US"/>
        </a:p>
      </dgm:t>
    </dgm:pt>
    <dgm:pt modelId="{5B9AEB3E-BD2E-4BF2-8386-66AD34ECBE57}" type="sibTrans" cxnId="{7E8C2465-2101-4814-AD1A-FAB3B69FED22}">
      <dgm:prSet/>
      <dgm:spPr/>
      <dgm:t>
        <a:bodyPr/>
        <a:lstStyle/>
        <a:p>
          <a:endParaRPr lang="en-US"/>
        </a:p>
      </dgm:t>
    </dgm:pt>
    <dgm:pt modelId="{6D98E47B-773E-4962-890B-E6E3B91B58D7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Authorization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9CDA1C5C-7DDC-4A20-9106-DDEC16794658}" type="parTrans" cxnId="{51E8C7EB-7C8A-456E-84F4-30459152C866}">
      <dgm:prSet/>
      <dgm:spPr/>
      <dgm:t>
        <a:bodyPr/>
        <a:lstStyle/>
        <a:p>
          <a:endParaRPr lang="en-US"/>
        </a:p>
      </dgm:t>
    </dgm:pt>
    <dgm:pt modelId="{D79BF25C-A73E-4BE4-AA75-0FA3D559170D}" type="sibTrans" cxnId="{51E8C7EB-7C8A-456E-84F4-30459152C866}">
      <dgm:prSet/>
      <dgm:spPr/>
      <dgm:t>
        <a:bodyPr/>
        <a:lstStyle/>
        <a:p>
          <a:endParaRPr lang="en-US"/>
        </a:p>
      </dgm:t>
    </dgm:pt>
    <dgm:pt modelId="{E41D0210-08A4-4F97-8357-B942D156709E}" type="pres">
      <dgm:prSet presAssocID="{4B8EB69C-1228-4D2E-9732-B62042D4BB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330F81-1ED4-4ABD-B17C-CB94C9BB6750}" type="pres">
      <dgm:prSet presAssocID="{AF7FBFFD-2ED4-40B6-BA3E-6FC635ACD9FD}" presName="linNode" presStyleCnt="0"/>
      <dgm:spPr/>
    </dgm:pt>
    <dgm:pt modelId="{3E855422-915D-464D-8838-B2FB4221DB9E}" type="pres">
      <dgm:prSet presAssocID="{AF7FBFFD-2ED4-40B6-BA3E-6FC635ACD9FD}" presName="parentText" presStyleLbl="node1" presStyleIdx="0" presStyleCnt="6" custLinFactNeighborY="-118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AAEF4-F136-4900-85E3-1B2A6A9BB166}" type="pres">
      <dgm:prSet presAssocID="{AF7FBFFD-2ED4-40B6-BA3E-6FC635ACD9FD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7C0ED-E8E9-47BA-A90D-DB1E5DB481DE}" type="pres">
      <dgm:prSet presAssocID="{7F2718F8-4B16-45CE-9B59-02D72E459ED1}" presName="sp" presStyleCnt="0"/>
      <dgm:spPr/>
    </dgm:pt>
    <dgm:pt modelId="{7F71D07E-379B-4213-B40F-D5C72150B079}" type="pres">
      <dgm:prSet presAssocID="{D0B4D908-0781-46BA-ADE0-362707B5794F}" presName="linNode" presStyleCnt="0"/>
      <dgm:spPr/>
    </dgm:pt>
    <dgm:pt modelId="{1B4AC0FF-7655-45C0-999D-485B9C4EAF39}" type="pres">
      <dgm:prSet presAssocID="{D0B4D908-0781-46BA-ADE0-362707B5794F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4DFD2-0510-4779-97BB-51B7DCC48DA2}" type="pres">
      <dgm:prSet presAssocID="{D0B4D908-0781-46BA-ADE0-362707B5794F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E7415-E96E-4AD8-B387-FDA0EE70B03F}" type="pres">
      <dgm:prSet presAssocID="{3F0924D0-456A-41D7-AE15-859830074931}" presName="sp" presStyleCnt="0"/>
      <dgm:spPr/>
    </dgm:pt>
    <dgm:pt modelId="{FC2241D3-3521-4AC5-B6E0-7F94FBC0E73E}" type="pres">
      <dgm:prSet presAssocID="{50193216-6D50-435C-9AAD-051602401637}" presName="linNode" presStyleCnt="0"/>
      <dgm:spPr/>
    </dgm:pt>
    <dgm:pt modelId="{5D09AAC7-CDF3-46FF-A21B-8A7C71CB39A4}" type="pres">
      <dgm:prSet presAssocID="{50193216-6D50-435C-9AAD-051602401637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10FA6-4164-4D99-B11F-88ECBA6085EA}" type="pres">
      <dgm:prSet presAssocID="{50193216-6D50-435C-9AAD-051602401637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1DB5C-FEE5-4E87-B95C-270F84745EDE}" type="pres">
      <dgm:prSet presAssocID="{25EFB94D-EC8B-421D-81A2-5F94F934FD44}" presName="sp" presStyleCnt="0"/>
      <dgm:spPr/>
    </dgm:pt>
    <dgm:pt modelId="{5130A1DB-D70B-4812-884A-61380E0667DB}" type="pres">
      <dgm:prSet presAssocID="{B4AE5A50-B966-4B91-AFB5-D23867FD2B3A}" presName="linNode" presStyleCnt="0"/>
      <dgm:spPr/>
    </dgm:pt>
    <dgm:pt modelId="{5CFE1427-C30B-4B92-802A-3CCD641391C0}" type="pres">
      <dgm:prSet presAssocID="{B4AE5A50-B966-4B91-AFB5-D23867FD2B3A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78A38-4D43-4EEB-8A79-2360BD0E0069}" type="pres">
      <dgm:prSet presAssocID="{B4AE5A50-B966-4B91-AFB5-D23867FD2B3A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B136C-3037-449B-9A6E-11959EF7B8BE}" type="pres">
      <dgm:prSet presAssocID="{96F514DF-1867-4C1F-8B81-88FD60CE0200}" presName="sp" presStyleCnt="0"/>
      <dgm:spPr/>
    </dgm:pt>
    <dgm:pt modelId="{6FAC5235-38CB-4CAF-AB82-30F78D959A11}" type="pres">
      <dgm:prSet presAssocID="{45129371-1E56-451C-87E9-6FA7D854BBBE}" presName="linNode" presStyleCnt="0"/>
      <dgm:spPr/>
    </dgm:pt>
    <dgm:pt modelId="{137CF9C0-7B74-4B14-9194-EA05CBEF77A4}" type="pres">
      <dgm:prSet presAssocID="{45129371-1E56-451C-87E9-6FA7D854BBBE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920C9-F719-4D2A-8974-D51DD11E563A}" type="pres">
      <dgm:prSet presAssocID="{45129371-1E56-451C-87E9-6FA7D854BBBE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5F380-B95F-406A-A224-EB79E24974C5}" type="pres">
      <dgm:prSet presAssocID="{52F911B0-A71E-4BB5-B24D-C65D66780D47}" presName="sp" presStyleCnt="0"/>
      <dgm:spPr/>
    </dgm:pt>
    <dgm:pt modelId="{552A536C-560C-4C48-9DD6-33976B3CA3C6}" type="pres">
      <dgm:prSet presAssocID="{7CE9F132-11EF-4497-89FD-D3FF7347D9AC}" presName="linNode" presStyleCnt="0"/>
      <dgm:spPr/>
    </dgm:pt>
    <dgm:pt modelId="{ADFB175D-B989-4FC1-8A4C-ACA2C7F10885}" type="pres">
      <dgm:prSet presAssocID="{7CE9F132-11EF-4497-89FD-D3FF7347D9A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846BD-4C51-41C1-9938-6FE2E78AB1E2}" type="pres">
      <dgm:prSet presAssocID="{7CE9F132-11EF-4497-89FD-D3FF7347D9A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D1A17A-92E7-4870-ABAB-BE7C18C605E8}" type="presOf" srcId="{B4AE5A50-B966-4B91-AFB5-D23867FD2B3A}" destId="{5CFE1427-C30B-4B92-802A-3CCD641391C0}" srcOrd="0" destOrd="0" presId="urn:microsoft.com/office/officeart/2005/8/layout/vList5"/>
    <dgm:cxn modelId="{9FC594B0-0DFE-4755-ADA8-3D6EF0FDA379}" type="presOf" srcId="{1AEB9384-EC2A-43B2-988E-4DFDC6EAC03C}" destId="{DB94DFD2-0510-4779-97BB-51B7DCC48DA2}" srcOrd="0" destOrd="0" presId="urn:microsoft.com/office/officeart/2005/8/layout/vList5"/>
    <dgm:cxn modelId="{A84B8AF7-BC6F-4056-9AFF-D2C447F6D7CB}" type="presOf" srcId="{7CE9F132-11EF-4497-89FD-D3FF7347D9AC}" destId="{ADFB175D-B989-4FC1-8A4C-ACA2C7F10885}" srcOrd="0" destOrd="0" presId="urn:microsoft.com/office/officeart/2005/8/layout/vList5"/>
    <dgm:cxn modelId="{7438C620-4F05-4B2E-A380-68DE77018A2F}" srcId="{B4AE5A50-B966-4B91-AFB5-D23867FD2B3A}" destId="{EF477A32-13FF-4889-ADCD-FC18115A9EDC}" srcOrd="0" destOrd="0" parTransId="{81307F75-423D-409C-AB2D-9415986B3C61}" sibTransId="{F279B4AA-351F-479A-8BF4-3B283BACD90C}"/>
    <dgm:cxn modelId="{D4A6F6D8-B8A5-4A64-9717-3D58FED2B7F7}" srcId="{4B8EB69C-1228-4D2E-9732-B62042D4BB5B}" destId="{50193216-6D50-435C-9AAD-051602401637}" srcOrd="2" destOrd="0" parTransId="{2F0D3828-3C88-4B1D-890B-63C7EB3AD786}" sibTransId="{25EFB94D-EC8B-421D-81A2-5F94F934FD44}"/>
    <dgm:cxn modelId="{F6B0A3E3-27FA-4716-B10D-C03E9EBE56B0}" type="presOf" srcId="{45129371-1E56-451C-87E9-6FA7D854BBBE}" destId="{137CF9C0-7B74-4B14-9194-EA05CBEF77A4}" srcOrd="0" destOrd="0" presId="urn:microsoft.com/office/officeart/2005/8/layout/vList5"/>
    <dgm:cxn modelId="{A9519815-0BFB-412F-B3DB-E81207327237}" type="presOf" srcId="{7EE1054E-173C-4069-8E6B-C81BB266981E}" destId="{33610FA6-4164-4D99-B11F-88ECBA6085EA}" srcOrd="0" destOrd="0" presId="urn:microsoft.com/office/officeart/2005/8/layout/vList5"/>
    <dgm:cxn modelId="{51E8C7EB-7C8A-456E-84F4-30459152C866}" srcId="{7CE9F132-11EF-4497-89FD-D3FF7347D9AC}" destId="{6D98E47B-773E-4962-890B-E6E3B91B58D7}" srcOrd="0" destOrd="0" parTransId="{9CDA1C5C-7DDC-4A20-9106-DDEC16794658}" sibTransId="{D79BF25C-A73E-4BE4-AA75-0FA3D559170D}"/>
    <dgm:cxn modelId="{8FCED441-BD2B-4C2D-AB78-FC293D53D35F}" type="presOf" srcId="{6D98E47B-773E-4962-890B-E6E3B91B58D7}" destId="{995846BD-4C51-41C1-9938-6FE2E78AB1E2}" srcOrd="0" destOrd="0" presId="urn:microsoft.com/office/officeart/2005/8/layout/vList5"/>
    <dgm:cxn modelId="{7D580D84-B291-43E1-833F-AF7742F90E89}" type="presOf" srcId="{50193216-6D50-435C-9AAD-051602401637}" destId="{5D09AAC7-CDF3-46FF-A21B-8A7C71CB39A4}" srcOrd="0" destOrd="0" presId="urn:microsoft.com/office/officeart/2005/8/layout/vList5"/>
    <dgm:cxn modelId="{774B9C1E-178F-4A5B-9961-B89A805A19A9}" type="presOf" srcId="{AF7FBFFD-2ED4-40B6-BA3E-6FC635ACD9FD}" destId="{3E855422-915D-464D-8838-B2FB4221DB9E}" srcOrd="0" destOrd="0" presId="urn:microsoft.com/office/officeart/2005/8/layout/vList5"/>
    <dgm:cxn modelId="{7FF90F37-EBD8-4F6C-928D-F8A393FC59DF}" type="presOf" srcId="{D0B4D908-0781-46BA-ADE0-362707B5794F}" destId="{1B4AC0FF-7655-45C0-999D-485B9C4EAF39}" srcOrd="0" destOrd="0" presId="urn:microsoft.com/office/officeart/2005/8/layout/vList5"/>
    <dgm:cxn modelId="{B49A0C61-B651-4B67-BB28-B41A5B04D037}" srcId="{50193216-6D50-435C-9AAD-051602401637}" destId="{7EE1054E-173C-4069-8E6B-C81BB266981E}" srcOrd="0" destOrd="0" parTransId="{C2EC28AA-3E55-4562-B0EA-9FE9C8CD4073}" sibTransId="{CBA1E74E-6C84-4F88-B1FD-9EE26B623A87}"/>
    <dgm:cxn modelId="{B799FB61-D9AD-4B5F-B2E9-92B5BF20C33A}" srcId="{4B8EB69C-1228-4D2E-9732-B62042D4BB5B}" destId="{D0B4D908-0781-46BA-ADE0-362707B5794F}" srcOrd="1" destOrd="0" parTransId="{29352DD3-6A93-47F4-AF45-A022FEA54109}" sibTransId="{3F0924D0-456A-41D7-AE15-859830074931}"/>
    <dgm:cxn modelId="{6C09FE8E-34BC-49E0-94EF-DB38E92C028C}" type="presOf" srcId="{4B8EB69C-1228-4D2E-9732-B62042D4BB5B}" destId="{E41D0210-08A4-4F97-8357-B942D156709E}" srcOrd="0" destOrd="0" presId="urn:microsoft.com/office/officeart/2005/8/layout/vList5"/>
    <dgm:cxn modelId="{2DA15B5B-1826-4C60-A3EE-9488715CB4D4}" srcId="{AF7FBFFD-2ED4-40B6-BA3E-6FC635ACD9FD}" destId="{4E485D9C-80A8-4B90-8DF3-894897295C60}" srcOrd="0" destOrd="0" parTransId="{C25F63DC-DA5B-4F92-9FFC-E62D3CCDCDE8}" sibTransId="{AB513519-AA1B-4619-BFF0-BB4C630F7AE1}"/>
    <dgm:cxn modelId="{5D4BCF30-3310-4F87-A11E-FF76105063C0}" type="presOf" srcId="{5C4609FF-7FE9-49FC-B116-A6E0C70364C0}" destId="{D60920C9-F719-4D2A-8974-D51DD11E563A}" srcOrd="0" destOrd="0" presId="urn:microsoft.com/office/officeart/2005/8/layout/vList5"/>
    <dgm:cxn modelId="{04A2596C-9B5B-40AA-9953-AF0934A327BE}" srcId="{4B8EB69C-1228-4D2E-9732-B62042D4BB5B}" destId="{7CE9F132-11EF-4497-89FD-D3FF7347D9AC}" srcOrd="5" destOrd="0" parTransId="{E6805678-7AC1-4E2F-BD20-863D75E6AF6B}" sibTransId="{F867B1C7-EABF-4354-917D-C0C0A86D2A79}"/>
    <dgm:cxn modelId="{E692C318-A5D1-428E-8126-A8C508023A35}" srcId="{4B8EB69C-1228-4D2E-9732-B62042D4BB5B}" destId="{45129371-1E56-451C-87E9-6FA7D854BBBE}" srcOrd="4" destOrd="0" parTransId="{71E89D46-3E6F-43F3-B45C-AD448E0BC630}" sibTransId="{52F911B0-A71E-4BB5-B24D-C65D66780D47}"/>
    <dgm:cxn modelId="{7E8C2465-2101-4814-AD1A-FAB3B69FED22}" srcId="{45129371-1E56-451C-87E9-6FA7D854BBBE}" destId="{5C4609FF-7FE9-49FC-B116-A6E0C70364C0}" srcOrd="0" destOrd="0" parTransId="{DDD57C97-C7FF-47BA-A297-6100C0B6A451}" sibTransId="{5B9AEB3E-BD2E-4BF2-8386-66AD34ECBE57}"/>
    <dgm:cxn modelId="{017567F2-F067-4283-8447-5D27CDC4CF88}" srcId="{4B8EB69C-1228-4D2E-9732-B62042D4BB5B}" destId="{AF7FBFFD-2ED4-40B6-BA3E-6FC635ACD9FD}" srcOrd="0" destOrd="0" parTransId="{05AE392F-2286-441F-8C2C-B01767A4DDAC}" sibTransId="{7F2718F8-4B16-45CE-9B59-02D72E459ED1}"/>
    <dgm:cxn modelId="{2A10AAE3-1167-4496-93EE-FC378745C583}" srcId="{4B8EB69C-1228-4D2E-9732-B62042D4BB5B}" destId="{B4AE5A50-B966-4B91-AFB5-D23867FD2B3A}" srcOrd="3" destOrd="0" parTransId="{A258F6F8-5A90-431A-A3D0-0AE3A0E04F1C}" sibTransId="{96F514DF-1867-4C1F-8B81-88FD60CE0200}"/>
    <dgm:cxn modelId="{7BCC6E5F-60D4-45B6-BC16-05CD6DFF37D9}" type="presOf" srcId="{EF477A32-13FF-4889-ADCD-FC18115A9EDC}" destId="{13078A38-4D43-4EEB-8A79-2360BD0E0069}" srcOrd="0" destOrd="0" presId="urn:microsoft.com/office/officeart/2005/8/layout/vList5"/>
    <dgm:cxn modelId="{D42154EB-7AA2-49B8-8975-F05ACC67FF25}" srcId="{D0B4D908-0781-46BA-ADE0-362707B5794F}" destId="{1AEB9384-EC2A-43B2-988E-4DFDC6EAC03C}" srcOrd="0" destOrd="0" parTransId="{F24EAFF1-6DB7-4127-886A-DFAA4AB5A1DE}" sibTransId="{4DAA573C-D08D-4666-B26A-EE645C0E337C}"/>
    <dgm:cxn modelId="{DC0555A2-0937-4A4B-BC4D-47749E5AD932}" type="presOf" srcId="{4E485D9C-80A8-4B90-8DF3-894897295C60}" destId="{558AAEF4-F136-4900-85E3-1B2A6A9BB166}" srcOrd="0" destOrd="0" presId="urn:microsoft.com/office/officeart/2005/8/layout/vList5"/>
    <dgm:cxn modelId="{FA9834A1-3CC7-4C51-926A-51171C3C86F5}" type="presParOf" srcId="{E41D0210-08A4-4F97-8357-B942D156709E}" destId="{B0330F81-1ED4-4ABD-B17C-CB94C9BB6750}" srcOrd="0" destOrd="0" presId="urn:microsoft.com/office/officeart/2005/8/layout/vList5"/>
    <dgm:cxn modelId="{DEE626BD-61DE-4988-AA91-A27BE499A023}" type="presParOf" srcId="{B0330F81-1ED4-4ABD-B17C-CB94C9BB6750}" destId="{3E855422-915D-464D-8838-B2FB4221DB9E}" srcOrd="0" destOrd="0" presId="urn:microsoft.com/office/officeart/2005/8/layout/vList5"/>
    <dgm:cxn modelId="{5305280B-5E66-4514-9003-F674B49B2114}" type="presParOf" srcId="{B0330F81-1ED4-4ABD-B17C-CB94C9BB6750}" destId="{558AAEF4-F136-4900-85E3-1B2A6A9BB166}" srcOrd="1" destOrd="0" presId="urn:microsoft.com/office/officeart/2005/8/layout/vList5"/>
    <dgm:cxn modelId="{C18C1BBC-EC85-4F9D-B187-21632CF4E14D}" type="presParOf" srcId="{E41D0210-08A4-4F97-8357-B942D156709E}" destId="{1AE7C0ED-E8E9-47BA-A90D-DB1E5DB481DE}" srcOrd="1" destOrd="0" presId="urn:microsoft.com/office/officeart/2005/8/layout/vList5"/>
    <dgm:cxn modelId="{A9D14D57-860F-48D9-83DF-91D0AE3DA86E}" type="presParOf" srcId="{E41D0210-08A4-4F97-8357-B942D156709E}" destId="{7F71D07E-379B-4213-B40F-D5C72150B079}" srcOrd="2" destOrd="0" presId="urn:microsoft.com/office/officeart/2005/8/layout/vList5"/>
    <dgm:cxn modelId="{AEC4D50F-51EA-4EF8-8625-DC444B57C383}" type="presParOf" srcId="{7F71D07E-379B-4213-B40F-D5C72150B079}" destId="{1B4AC0FF-7655-45C0-999D-485B9C4EAF39}" srcOrd="0" destOrd="0" presId="urn:microsoft.com/office/officeart/2005/8/layout/vList5"/>
    <dgm:cxn modelId="{D21A516B-EA8E-4D26-8A94-9BAF69684934}" type="presParOf" srcId="{7F71D07E-379B-4213-B40F-D5C72150B079}" destId="{DB94DFD2-0510-4779-97BB-51B7DCC48DA2}" srcOrd="1" destOrd="0" presId="urn:microsoft.com/office/officeart/2005/8/layout/vList5"/>
    <dgm:cxn modelId="{E35EDD16-2AF6-4AE0-865E-3C75F9D96434}" type="presParOf" srcId="{E41D0210-08A4-4F97-8357-B942D156709E}" destId="{722E7415-E96E-4AD8-B387-FDA0EE70B03F}" srcOrd="3" destOrd="0" presId="urn:microsoft.com/office/officeart/2005/8/layout/vList5"/>
    <dgm:cxn modelId="{93FE46EF-C499-4A52-91AB-B94217BE5492}" type="presParOf" srcId="{E41D0210-08A4-4F97-8357-B942D156709E}" destId="{FC2241D3-3521-4AC5-B6E0-7F94FBC0E73E}" srcOrd="4" destOrd="0" presId="urn:microsoft.com/office/officeart/2005/8/layout/vList5"/>
    <dgm:cxn modelId="{1CDEC2F3-26B0-4DBF-BC40-2E08B2CA8378}" type="presParOf" srcId="{FC2241D3-3521-4AC5-B6E0-7F94FBC0E73E}" destId="{5D09AAC7-CDF3-46FF-A21B-8A7C71CB39A4}" srcOrd="0" destOrd="0" presId="urn:microsoft.com/office/officeart/2005/8/layout/vList5"/>
    <dgm:cxn modelId="{C8F66ACB-8267-44F0-8E88-D45828F1E0D6}" type="presParOf" srcId="{FC2241D3-3521-4AC5-B6E0-7F94FBC0E73E}" destId="{33610FA6-4164-4D99-B11F-88ECBA6085EA}" srcOrd="1" destOrd="0" presId="urn:microsoft.com/office/officeart/2005/8/layout/vList5"/>
    <dgm:cxn modelId="{FEC32927-7AFA-45A9-8CC3-15782B98416F}" type="presParOf" srcId="{E41D0210-08A4-4F97-8357-B942D156709E}" destId="{1541DB5C-FEE5-4E87-B95C-270F84745EDE}" srcOrd="5" destOrd="0" presId="urn:microsoft.com/office/officeart/2005/8/layout/vList5"/>
    <dgm:cxn modelId="{F6DAB7F6-70CE-471A-8A58-408A9BBC3BEF}" type="presParOf" srcId="{E41D0210-08A4-4F97-8357-B942D156709E}" destId="{5130A1DB-D70B-4812-884A-61380E0667DB}" srcOrd="6" destOrd="0" presId="urn:microsoft.com/office/officeart/2005/8/layout/vList5"/>
    <dgm:cxn modelId="{57D3FC65-6C59-4F34-AD12-38746EA05280}" type="presParOf" srcId="{5130A1DB-D70B-4812-884A-61380E0667DB}" destId="{5CFE1427-C30B-4B92-802A-3CCD641391C0}" srcOrd="0" destOrd="0" presId="urn:microsoft.com/office/officeart/2005/8/layout/vList5"/>
    <dgm:cxn modelId="{294BE8A1-99A8-4F23-8142-E2ACB9C08556}" type="presParOf" srcId="{5130A1DB-D70B-4812-884A-61380E0667DB}" destId="{13078A38-4D43-4EEB-8A79-2360BD0E0069}" srcOrd="1" destOrd="0" presId="urn:microsoft.com/office/officeart/2005/8/layout/vList5"/>
    <dgm:cxn modelId="{AD80658F-F155-41A7-85B1-AAA9DF9F4ED3}" type="presParOf" srcId="{E41D0210-08A4-4F97-8357-B942D156709E}" destId="{5B4B136C-3037-449B-9A6E-11959EF7B8BE}" srcOrd="7" destOrd="0" presId="urn:microsoft.com/office/officeart/2005/8/layout/vList5"/>
    <dgm:cxn modelId="{CF1A3FF5-EA16-463F-905F-71023BD282DE}" type="presParOf" srcId="{E41D0210-08A4-4F97-8357-B942D156709E}" destId="{6FAC5235-38CB-4CAF-AB82-30F78D959A11}" srcOrd="8" destOrd="0" presId="urn:microsoft.com/office/officeart/2005/8/layout/vList5"/>
    <dgm:cxn modelId="{639DD100-BF3A-42EB-BDF7-0BB92FC047F9}" type="presParOf" srcId="{6FAC5235-38CB-4CAF-AB82-30F78D959A11}" destId="{137CF9C0-7B74-4B14-9194-EA05CBEF77A4}" srcOrd="0" destOrd="0" presId="urn:microsoft.com/office/officeart/2005/8/layout/vList5"/>
    <dgm:cxn modelId="{40362BF6-F2D8-4951-81A7-04DC94C54D04}" type="presParOf" srcId="{6FAC5235-38CB-4CAF-AB82-30F78D959A11}" destId="{D60920C9-F719-4D2A-8974-D51DD11E563A}" srcOrd="1" destOrd="0" presId="urn:microsoft.com/office/officeart/2005/8/layout/vList5"/>
    <dgm:cxn modelId="{2CD1F72B-2EB4-42BD-9017-E1D0E2D94352}" type="presParOf" srcId="{E41D0210-08A4-4F97-8357-B942D156709E}" destId="{9AD5F380-B95F-406A-A224-EB79E24974C5}" srcOrd="9" destOrd="0" presId="urn:microsoft.com/office/officeart/2005/8/layout/vList5"/>
    <dgm:cxn modelId="{C05AA0FD-523F-43FF-9809-C2B400740887}" type="presParOf" srcId="{E41D0210-08A4-4F97-8357-B942D156709E}" destId="{552A536C-560C-4C48-9DD6-33976B3CA3C6}" srcOrd="10" destOrd="0" presId="urn:microsoft.com/office/officeart/2005/8/layout/vList5"/>
    <dgm:cxn modelId="{1EB77905-6F8C-4D1A-B070-94A3ADBAE82F}" type="presParOf" srcId="{552A536C-560C-4C48-9DD6-33976B3CA3C6}" destId="{ADFB175D-B989-4FC1-8A4C-ACA2C7F10885}" srcOrd="0" destOrd="0" presId="urn:microsoft.com/office/officeart/2005/8/layout/vList5"/>
    <dgm:cxn modelId="{EF5A3E1B-F1BA-4DF9-BDAD-8220F4F9AF34}" type="presParOf" srcId="{552A536C-560C-4C48-9DD6-33976B3CA3C6}" destId="{995846BD-4C51-41C1-9938-6FE2E78AB1E2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0EADC06-A572-4C12-9B5F-4E63E6F8E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2567E-19BC-4963-98C2-907D9A871C08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D3EA6-CF85-411A-8DE8-14F26BDF9379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447800" y="762000"/>
            <a:ext cx="7696200" cy="4953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715000"/>
            <a:ext cx="9144000" cy="11493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cs typeface="+mn-cs"/>
            </a:endParaRPr>
          </a:p>
        </p:txBody>
      </p:sp>
      <p:pic>
        <p:nvPicPr>
          <p:cNvPr id="7" name="Picture 6" descr="owas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066800"/>
            <a:ext cx="1371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038600" y="5165725"/>
            <a:ext cx="419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969696"/>
                </a:solidFill>
                <a:latin typeface="Tahoma" pitchFamily="34" charset="0"/>
                <a:cs typeface="+mn-cs"/>
              </a:rPr>
              <a:t>Copyright © The OWASP Foundation</a:t>
            </a:r>
          </a:p>
          <a:p>
            <a:pPr>
              <a:defRPr/>
            </a:pPr>
            <a:r>
              <a:rPr lang="en-US" sz="1000">
                <a:solidFill>
                  <a:srgbClr val="969696"/>
                </a:solidFill>
                <a:latin typeface="Tahoma" pitchFamily="34" charset="0"/>
                <a:cs typeface="+mn-cs"/>
              </a:rPr>
              <a:t>Permission is granted to copy, distribute and/or modify this document under the terms of the OWASP License.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609600"/>
            <a:ext cx="9144000" cy="1524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  <a:cs typeface="+mn-cs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6350" y="755650"/>
            <a:ext cx="1417638" cy="3740150"/>
          </a:xfrm>
          <a:prstGeom prst="rect">
            <a:avLst/>
          </a:prstGeom>
          <a:solidFill>
            <a:srgbClr val="003399">
              <a:alpha val="5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  <a:cs typeface="+mn-cs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350" y="5302250"/>
            <a:ext cx="1417638" cy="412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  <a:cs typeface="+mn-cs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6350" y="4845050"/>
            <a:ext cx="1417638" cy="56515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  <a:cs typeface="+mn-cs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6350" y="2667000"/>
            <a:ext cx="1417638" cy="1219200"/>
          </a:xfrm>
          <a:prstGeom prst="rect">
            <a:avLst/>
          </a:prstGeom>
          <a:solidFill>
            <a:srgbClr val="0033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  <a:cs typeface="+mn-cs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45256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  <a:cs typeface="+mn-cs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217011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  <a:cs typeface="+mn-cs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0" y="2641600"/>
            <a:ext cx="9144000" cy="26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  <a:cs typeface="+mn-cs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038600" y="593725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EAEAEA"/>
                </a:solidFill>
                <a:latin typeface="Tahoma" pitchFamily="34" charset="0"/>
                <a:cs typeface="+mn-cs"/>
              </a:rPr>
              <a:t>The OWASP Foundation</a:t>
            </a: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846296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  <a:cs typeface="+mn-cs"/>
            </a:endParaRPr>
          </a:p>
        </p:txBody>
      </p:sp>
      <p:sp>
        <p:nvSpPr>
          <p:cNvPr id="19" name="Freeform 29"/>
          <p:cNvSpPr>
            <a:spLocks/>
          </p:cNvSpPr>
          <p:nvPr/>
        </p:nvSpPr>
        <p:spPr bwMode="auto">
          <a:xfrm>
            <a:off x="2705100" y="2667000"/>
            <a:ext cx="10287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192" y="528"/>
              </a:cxn>
              <a:cxn ang="0">
                <a:pos x="452" y="260"/>
              </a:cxn>
              <a:cxn ang="0">
                <a:pos x="456" y="1"/>
              </a:cxn>
              <a:cxn ang="0">
                <a:pos x="0" y="0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IN">
              <a:cs typeface="+mn-cs"/>
            </a:endParaRPr>
          </a:p>
        </p:txBody>
      </p:sp>
      <p:sp>
        <p:nvSpPr>
          <p:cNvPr id="20" name="Freeform 30"/>
          <p:cNvSpPr>
            <a:spLocks/>
          </p:cNvSpPr>
          <p:nvPr/>
        </p:nvSpPr>
        <p:spPr bwMode="auto">
          <a:xfrm rot="10800000">
            <a:off x="7385050" y="2667000"/>
            <a:ext cx="10287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192" y="528"/>
              </a:cxn>
              <a:cxn ang="0">
                <a:pos x="452" y="260"/>
              </a:cxn>
              <a:cxn ang="0">
                <a:pos x="456" y="1"/>
              </a:cxn>
              <a:cxn ang="0">
                <a:pos x="0" y="0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IN">
              <a:cs typeface="+mn-cs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1524000" y="42291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777777"/>
                </a:solidFill>
                <a:latin typeface="Tahoma" pitchFamily="34" charset="0"/>
                <a:cs typeface="+mn-cs"/>
              </a:rPr>
              <a:t>OWASP</a:t>
            </a: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4038600" y="6326188"/>
            <a:ext cx="480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u="sng">
                <a:solidFill>
                  <a:srgbClr val="EAEAEA"/>
                </a:solidFill>
                <a:latin typeface="Tahoma" pitchFamily="34" charset="0"/>
                <a:cs typeface="+mn-cs"/>
              </a:rPr>
              <a:t>http://www.owasp.org</a:t>
            </a:r>
            <a:r>
              <a:rPr lang="en-US" sz="1600">
                <a:solidFill>
                  <a:srgbClr val="EAEAEA"/>
                </a:solidFill>
                <a:latin typeface="Tahoma" pitchFamily="34" charset="0"/>
                <a:cs typeface="+mn-cs"/>
              </a:rPr>
              <a:t>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762000"/>
            <a:ext cx="5867400" cy="1905000"/>
          </a:xfrm>
        </p:spPr>
        <p:txBody>
          <a:bodyPr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3260725"/>
            <a:ext cx="4648200" cy="1752600"/>
          </a:xfrm>
        </p:spPr>
        <p:txBody>
          <a:bodyPr/>
          <a:lstStyle>
            <a:lvl1pPr marL="0" indent="0">
              <a:spcBef>
                <a:spcPct val="5000"/>
              </a:spcBef>
              <a:buFont typeface="Webdings" pitchFamily="18" charset="2"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51F8B-A31C-410E-BEC6-13FD080E4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381F-6EF9-4130-9A2B-CF2F29CAD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90043-D1FD-4901-8FCC-7E8F2C37F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842C3-8963-4363-9D3B-EC36B81B1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78115-E835-40F4-8E28-D8C1FC8C6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B9DA8-DA10-4A7D-8F69-1A4B83198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17E7-1F13-481A-AC1F-6D493998C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8140E-85F9-4B59-B2B8-73FD3CD3E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93F7E-5FFD-4B90-A459-78C4573FC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FDE-38AE-4065-A13F-12D4A6095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8462-6C8C-4DAB-AE91-55C8C491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F350A-1402-45BA-872E-6DDBDE87E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1445F-6CAC-4BC4-A8A9-2192F639D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D8AB-1A5E-4E5B-B825-2D951AFCE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4892C-B214-4295-961B-B818316E2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F1926-866B-4F4B-94F9-4D3DBE25A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6FBB5-A6A4-4E01-A1BC-A921AA83E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4C2A3-1261-42D6-94ED-F88F69C34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CD0C5-5AC1-4441-AE3D-97FF60D7C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5C7E-4A97-48AE-B642-921C735AA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71195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cs typeface="+mn-cs"/>
            </a:endParaRPr>
          </a:p>
        </p:txBody>
      </p:sp>
      <p:pic>
        <p:nvPicPr>
          <p:cNvPr id="1030" name="Picture 9" descr="owas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7200" y="6248400"/>
            <a:ext cx="381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96969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8389E-DF56-4188-9E32-82A7B6380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96969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1D4CFE-7087-4912-9722-D5D585A93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5689600" y="6270625"/>
            <a:ext cx="238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969696"/>
                </a:solidFill>
                <a:latin typeface="Tahoma" pitchFamily="34" charset="0"/>
                <a:cs typeface="+mn-cs"/>
              </a:rPr>
              <a:t>OWASP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&lt;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4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Threat Modeling -  An Overview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All Your Data is Mine</a:t>
            </a:r>
          </a:p>
        </p:txBody>
      </p:sp>
      <p:sp>
        <p:nvSpPr>
          <p:cNvPr id="14338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260725"/>
            <a:ext cx="3733800" cy="1400175"/>
          </a:xfrm>
        </p:spPr>
        <p:txBody>
          <a:bodyPr/>
          <a:lstStyle/>
          <a:p>
            <a:pPr eaLnBrk="1" hangingPunct="1"/>
            <a:r>
              <a:rPr lang="en-US" b="1" smtClean="0"/>
              <a:t>Megha Anand</a:t>
            </a:r>
          </a:p>
          <a:p>
            <a:pPr eaLnBrk="1" hangingPunct="1"/>
            <a:r>
              <a:rPr lang="en-US" b="1" smtClean="0"/>
              <a:t>itsmeghaanand-at-gmail-dot-com</a:t>
            </a:r>
          </a:p>
        </p:txBody>
      </p:sp>
      <p:sp>
        <p:nvSpPr>
          <p:cNvPr id="14339" name="Rectangle 17"/>
          <p:cNvSpPr>
            <a:spLocks noChangeArrowheads="1"/>
          </p:cNvSpPr>
          <p:nvPr/>
        </p:nvSpPr>
        <p:spPr bwMode="auto">
          <a:xfrm>
            <a:off x="1563688" y="4648200"/>
            <a:ext cx="87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777777"/>
                </a:solidFill>
                <a:latin typeface="Tahoma" pitchFamily="34" charset="0"/>
              </a:rPr>
              <a:t>&lt;date&gt;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Security Controls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Guard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CCTV Cameras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ATM Machine should be made of Steel/Iron</a:t>
            </a:r>
          </a:p>
          <a:p>
            <a:pPr eaLnBrk="1" hangingPunct="1"/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ebdings" pitchFamily="18" charset="2"/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But threat still persists!!!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D6FC58-FBA0-49CA-8944-A9A8CE29B0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355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Terminology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Key Point: 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We can reduce the risk but cannot rid of completely!!!</a:t>
            </a:r>
          </a:p>
          <a:p>
            <a:pPr eaLnBrk="1" hangingPunct="1">
              <a:buFont typeface="Webdings" pitchFamily="18" charset="2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Assumption: 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Lets engage in repetitive penetration testing</a:t>
            </a:r>
          </a:p>
          <a:p>
            <a:pPr eaLnBrk="1" hangingPunct="1">
              <a:buFont typeface="Webdings" pitchFamily="18" charset="2"/>
              <a:buNone/>
            </a:pPr>
            <a:endParaRPr lang="en-US" sz="1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Question: 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During Development? At deployment? After deployment?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4531F-A2AF-4FAA-89D2-BBED25C679C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457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Take Away!!!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 eaLnBrk="1" hangingPunct="1"/>
            <a:r>
              <a:rPr lang="en-IN" sz="1800" smtClean="0">
                <a:latin typeface="Times New Roman" pitchFamily="18" charset="0"/>
                <a:cs typeface="Times New Roman" pitchFamily="18" charset="0"/>
              </a:rPr>
              <a:t>Threat modeling is a procedure for optimizing application’s security by identifying objectives and vulnerabilities, and then defining countermeasures to prevent, or mitigate the effects of, threats to the system.</a:t>
            </a:r>
          </a:p>
          <a:p>
            <a:pPr marL="266700" indent="-266700" eaLnBrk="1" hangingPunct="1">
              <a:buFont typeface="Webdings" pitchFamily="18" charset="2"/>
              <a:buNone/>
            </a:pPr>
            <a:endParaRPr lang="en-IN" sz="1800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hangingPunct="1"/>
            <a:r>
              <a:rPr lang="en-IN" sz="1800" smtClean="0">
                <a:latin typeface="Times New Roman" pitchFamily="18" charset="0"/>
                <a:cs typeface="Times New Roman" pitchFamily="18" charset="0"/>
              </a:rPr>
              <a:t>The key to threat modeling is to determine where the most effort should be applied to keep a system secure.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EDF6C-8F98-4DA4-89AB-3114BDA86F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560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Threat Modeling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Benefits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In order to manage all risks efficiently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Security budget can be optimally utilized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Strengths &amp; weakness of a system can be characterized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Flaws can be found at earlier stage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Rather than performing penetration testing for all cases, targeted penetration testing can be performed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027F-24E0-4383-AAD6-4D67472476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990600" y="3962400"/>
            <a:ext cx="6705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7401"/>
                </a:solidFill>
              </a:rPr>
              <a:t>Avoids CSD = Compulsive Security Disorder!!!</a:t>
            </a:r>
            <a:endParaRPr lang="en-IN" sz="2800" b="1">
              <a:solidFill>
                <a:srgbClr val="FF74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839C4-C92C-45B8-9E9E-9DF5153B03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7848600" cy="4495800"/>
          </a:xfrm>
          <a:prstGeom prst="rect">
            <a:avLst/>
          </a:prstGeom>
          <a:noFill/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2765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Another Way to Look At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Costs of an exploited vulnerability: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Cost of application is unavailable 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Cost of deploying incident response team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Cost of developing patch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Cost of testing patch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Potential regulatory fines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Risk of litigation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Reputation risk to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8D624-6B05-4D61-9CCA-7FD68D30B9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AB4B-457D-457A-8B79-EAEE8886B6A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 descr="hour glass final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71600"/>
            <a:ext cx="4343400" cy="3962400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9699" name="TextBox 8"/>
          <p:cNvSpPr txBox="1">
            <a:spLocks noChangeArrowheads="1"/>
          </p:cNvSpPr>
          <p:nvPr/>
        </p:nvSpPr>
        <p:spPr bwMode="auto">
          <a:xfrm>
            <a:off x="381000" y="24384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ea typeface="Tahoma" pitchFamily="34" charset="0"/>
                <a:cs typeface="Times New Roman" pitchFamily="18" charset="0"/>
              </a:rPr>
              <a:t>Requirement Gathering</a:t>
            </a:r>
          </a:p>
          <a:p>
            <a:pPr algn="just"/>
            <a:r>
              <a:rPr lang="en-US" b="1">
                <a:ea typeface="Tahoma" pitchFamily="34" charset="0"/>
                <a:cs typeface="Times New Roman" pitchFamily="18" charset="0"/>
              </a:rPr>
              <a:t>	or</a:t>
            </a:r>
          </a:p>
          <a:p>
            <a:pPr algn="just"/>
            <a:r>
              <a:rPr lang="en-US" b="1">
                <a:ea typeface="Tahoma" pitchFamily="34" charset="0"/>
                <a:cs typeface="Times New Roman" pitchFamily="18" charset="0"/>
              </a:rPr>
              <a:t>Early stages of SDLC</a:t>
            </a:r>
            <a:endParaRPr lang="en-IN" b="1"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970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Pre-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5" descr="question-mark-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981200"/>
            <a:ext cx="5486400" cy="3962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54AB16-08C5-44BA-978F-0C4055D6450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0723" name="Picture 4" descr="f_127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371600"/>
            <a:ext cx="3048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Post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Information Gathering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Decompose Application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Understand attacker &amp; abuse cases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Threat Analysis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Risk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37EA9-E265-46C1-85F1-45075FC4F0F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174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Threat Modeling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Information Gathering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4830763"/>
          </a:xfrm>
        </p:spPr>
        <p:txBody>
          <a:bodyPr/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Sessions with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- Architects 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- Developers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- Business Analyst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	- Information Risk Officers</a:t>
            </a:r>
          </a:p>
          <a:p>
            <a:pPr eaLnBrk="1" hangingPunct="1">
              <a:buFont typeface="Webdings" pitchFamily="18" charset="2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Review Architecture Document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Collect information about user roles,  data sensitivity, Intranet/Internet, application components.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Identify Business Security Objectives</a:t>
            </a:r>
          </a:p>
          <a:p>
            <a:pPr eaLnBrk="1" hangingPunct="1">
              <a:buFont typeface="Webdings" pitchFamily="18" charset="2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Font typeface="Webdings" pitchFamily="18" charset="2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0CE2-3F87-40CB-AA15-D9519377AB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19200"/>
            <a:ext cx="3771900" cy="4724400"/>
          </a:xfrm>
          <a:prstGeom prst="rect">
            <a:avLst/>
          </a:prstGeom>
          <a:noFill/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8EE2D9-D239-4602-983C-DE66A6C1731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5105400"/>
          </a:xfrm>
        </p:spPr>
        <p:txBody>
          <a:bodyPr/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Statistics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Terminology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Terminology Example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Threat Modeling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Benefits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Threat Modeling Steps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STRIDE &amp; its Relation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Threat Tree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Risk Assessment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Case Study</a:t>
            </a:r>
          </a:p>
          <a:p>
            <a:pPr eaLnBrk="1" hangingPunct="1">
              <a:buFont typeface="Webdings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536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Agenda</a:t>
            </a:r>
            <a:endParaRPr lang="en-IN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It’s a high level overview of what security issues need to be addressed in order to maintain business objective.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Generate security objective with help of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	 - Confidentiality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 - Integrity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 - Availability</a:t>
            </a:r>
            <a:endParaRPr lang="en-IN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C263F-BF79-4131-9D79-C87623FAF58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481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Business Security Objective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Decompose Application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C81C3-2E06-47C9-BAFE-7D56ABE9B14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752600"/>
            <a:ext cx="990600" cy="1000125"/>
          </a:xfrm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819400"/>
            <a:ext cx="838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486400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267200"/>
            <a:ext cx="838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11"/>
          <p:cNvSpPr txBox="1">
            <a:spLocks noChangeArrowheads="1"/>
          </p:cNvSpPr>
          <p:nvPr/>
        </p:nvSpPr>
        <p:spPr bwMode="auto">
          <a:xfrm>
            <a:off x="2667000" y="19050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User – Admin/Normal User, Client</a:t>
            </a:r>
          </a:p>
        </p:txBody>
      </p:sp>
      <p:sp>
        <p:nvSpPr>
          <p:cNvPr id="35848" name="TextBox 12"/>
          <p:cNvSpPr txBox="1">
            <a:spLocks noChangeArrowheads="1"/>
          </p:cNvSpPr>
          <p:nvPr/>
        </p:nvSpPr>
        <p:spPr bwMode="auto">
          <a:xfrm>
            <a:off x="2667000" y="30480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Web Server -  Web Tier</a:t>
            </a:r>
          </a:p>
        </p:txBody>
      </p:sp>
      <p:sp>
        <p:nvSpPr>
          <p:cNvPr id="35849" name="TextBox 13"/>
          <p:cNvSpPr txBox="1">
            <a:spLocks noChangeArrowheads="1"/>
          </p:cNvSpPr>
          <p:nvPr/>
        </p:nvSpPr>
        <p:spPr bwMode="auto">
          <a:xfrm>
            <a:off x="2743200" y="43434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App Server -  Business Logic Tier</a:t>
            </a:r>
          </a:p>
        </p:txBody>
      </p:sp>
      <p:sp>
        <p:nvSpPr>
          <p:cNvPr id="35850" name="TextBox 14"/>
          <p:cNvSpPr txBox="1">
            <a:spLocks noChangeArrowheads="1"/>
          </p:cNvSpPr>
          <p:nvPr/>
        </p:nvSpPr>
        <p:spPr bwMode="auto">
          <a:xfrm>
            <a:off x="2743200" y="57150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DB Server -  Backend Tier</a:t>
            </a:r>
          </a:p>
        </p:txBody>
      </p:sp>
      <p:sp>
        <p:nvSpPr>
          <p:cNvPr id="35851" name="TextBox 15"/>
          <p:cNvSpPr txBox="1">
            <a:spLocks noChangeArrowheads="1"/>
          </p:cNvSpPr>
          <p:nvPr/>
        </p:nvSpPr>
        <p:spPr bwMode="auto">
          <a:xfrm>
            <a:off x="533400" y="1143000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List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Data Flow Diagram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Visual representation of data flow between different components of an application.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 - Level 0 DFD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 - Level 1 DFD</a:t>
            </a:r>
          </a:p>
          <a:p>
            <a:pPr eaLnBrk="1" hangingPunct="1"/>
            <a:endParaRPr lang="en-US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40AD52-D91C-4F8B-ADF2-1C150CCA560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 descr="Data_flow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43200"/>
            <a:ext cx="7239000" cy="324802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2225">
            <a:solidFill>
              <a:schemeClr val="accent1">
                <a:lumMod val="10000"/>
              </a:schemeClr>
            </a:solidFill>
          </a:ln>
        </p:spPr>
        <p:txBody>
          <a:bodyPr/>
          <a:lstStyle/>
          <a:p>
            <a:pPr eaLnBrk="1" hangingPunct="1">
              <a:buFont typeface="Webdings" pitchFamily="18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455A3-1676-4B4F-92C7-28296E03F48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1981200"/>
            <a:ext cx="1524000" cy="1143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cap="rnd"/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  <a:scene3d>
            <a:camera prst="obliqueBottomLeft"/>
            <a:lightRig rig="twoPt" dir="t"/>
          </a:scene3d>
          <a:sp3d extrusionH="76200" prstMaterial="dkEdge">
            <a:bevelT/>
            <a:bevelB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Customer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1905000"/>
            <a:ext cx="1752600" cy="12192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cap="sq"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wo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Web Server</a:t>
            </a:r>
            <a:endParaRPr lang="en-IN" b="1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00800" y="2057400"/>
            <a:ext cx="1828800" cy="914400"/>
            <a:chOff x="6400800" y="1981200"/>
            <a:chExt cx="1828800" cy="914400"/>
          </a:xfrm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grpSpPr>
        <p:cxnSp>
          <p:nvCxnSpPr>
            <p:cNvPr id="9" name="Straight Connector 8"/>
            <p:cNvCxnSpPr/>
            <p:nvPr/>
          </p:nvCxnSpPr>
          <p:spPr>
            <a:xfrm>
              <a:off x="6477000" y="1981200"/>
              <a:ext cx="1752600" cy="15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77000" y="2894012"/>
              <a:ext cx="1752600" cy="15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400800" y="2133600"/>
              <a:ext cx="1828800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Data Store</a:t>
              </a:r>
              <a:endParaRPr lang="en-IN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2286000" y="2286000"/>
            <a:ext cx="12954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2286000" y="2819400"/>
            <a:ext cx="13716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57800" y="2286000"/>
            <a:ext cx="1219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257800" y="2819400"/>
            <a:ext cx="11430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0" name="TextBox 24"/>
          <p:cNvSpPr txBox="1">
            <a:spLocks noChangeArrowheads="1"/>
          </p:cNvSpPr>
          <p:nvPr/>
        </p:nvSpPr>
        <p:spPr bwMode="auto">
          <a:xfrm>
            <a:off x="2514600" y="19050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Request</a:t>
            </a:r>
            <a:endParaRPr lang="en-IN" sz="1400"/>
          </a:p>
        </p:txBody>
      </p:sp>
      <p:sp>
        <p:nvSpPr>
          <p:cNvPr id="37901" name="TextBox 25"/>
          <p:cNvSpPr txBox="1">
            <a:spLocks noChangeArrowheads="1"/>
          </p:cNvSpPr>
          <p:nvPr/>
        </p:nvSpPr>
        <p:spPr bwMode="auto">
          <a:xfrm>
            <a:off x="5334000" y="19050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Request</a:t>
            </a:r>
            <a:endParaRPr lang="en-IN" sz="1400"/>
          </a:p>
        </p:txBody>
      </p:sp>
      <p:sp>
        <p:nvSpPr>
          <p:cNvPr id="37902" name="TextBox 26"/>
          <p:cNvSpPr txBox="1">
            <a:spLocks noChangeArrowheads="1"/>
          </p:cNvSpPr>
          <p:nvPr/>
        </p:nvSpPr>
        <p:spPr bwMode="auto">
          <a:xfrm>
            <a:off x="2590800" y="29718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Response</a:t>
            </a:r>
            <a:endParaRPr lang="en-IN" sz="1400"/>
          </a:p>
        </p:txBody>
      </p:sp>
      <p:sp>
        <p:nvSpPr>
          <p:cNvPr id="37903" name="TextBox 27"/>
          <p:cNvSpPr txBox="1">
            <a:spLocks noChangeArrowheads="1"/>
          </p:cNvSpPr>
          <p:nvPr/>
        </p:nvSpPr>
        <p:spPr bwMode="auto">
          <a:xfrm>
            <a:off x="5257800" y="29718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Response</a:t>
            </a:r>
            <a:endParaRPr lang="en-IN" sz="1400"/>
          </a:p>
        </p:txBody>
      </p:sp>
      <p:sp>
        <p:nvSpPr>
          <p:cNvPr id="31" name="Arc 30"/>
          <p:cNvSpPr/>
          <p:nvPr/>
        </p:nvSpPr>
        <p:spPr>
          <a:xfrm rot="19773696">
            <a:off x="5829300" y="1609725"/>
            <a:ext cx="1417638" cy="1568450"/>
          </a:xfrm>
          <a:prstGeom prst="arc">
            <a:avLst>
              <a:gd name="adj1" fmla="val 7426952"/>
              <a:gd name="adj2" fmla="val 17462704"/>
            </a:avLst>
          </a:prstGeom>
          <a:ln w="1270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2" name="Arc 31"/>
          <p:cNvSpPr/>
          <p:nvPr/>
        </p:nvSpPr>
        <p:spPr>
          <a:xfrm rot="19773696">
            <a:off x="3271838" y="1774825"/>
            <a:ext cx="1416050" cy="1568450"/>
          </a:xfrm>
          <a:prstGeom prst="arc">
            <a:avLst>
              <a:gd name="adj1" fmla="val 7426952"/>
              <a:gd name="adj2" fmla="val 17462704"/>
            </a:avLst>
          </a:prstGeom>
          <a:ln w="1270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7906" name="TextBox 32"/>
          <p:cNvSpPr txBox="1">
            <a:spLocks noChangeArrowheads="1"/>
          </p:cNvSpPr>
          <p:nvPr/>
        </p:nvSpPr>
        <p:spPr bwMode="auto">
          <a:xfrm>
            <a:off x="1066800" y="48006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ea typeface="Tahoma" pitchFamily="34" charset="0"/>
                <a:cs typeface="Times New Roman" pitchFamily="18" charset="0"/>
              </a:rPr>
              <a:t>External Entity -  Entry point of application</a:t>
            </a:r>
            <a:endParaRPr lang="en-IN" b="1"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4" name="Down Arrow 33"/>
          <p:cNvSpPr/>
          <p:nvPr/>
        </p:nvSpPr>
        <p:spPr>
          <a:xfrm rot="8386060">
            <a:off x="1546081" y="3184486"/>
            <a:ext cx="956322" cy="16002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50800" dir="5400000" algn="ctr" rotWithShape="0">
              <a:schemeClr val="accent6"/>
            </a:outerShdw>
          </a:effectLst>
          <a:scene3d>
            <a:camera prst="obliqueTopRight"/>
            <a:lightRig rig="sunrise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7908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DFD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2225">
            <a:solidFill>
              <a:schemeClr val="accent1">
                <a:lumMod val="10000"/>
              </a:schemeClr>
            </a:solidFill>
          </a:ln>
        </p:spPr>
        <p:txBody>
          <a:bodyPr/>
          <a:lstStyle/>
          <a:p>
            <a:pPr eaLnBrk="1" hangingPunct="1">
              <a:buFont typeface="Webdings" pitchFamily="18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FB6BB-05FC-4E5D-A2DE-4354480CCD2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1981200"/>
            <a:ext cx="1524000" cy="1143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cap="rnd"/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  <a:scene3d>
            <a:camera prst="obliqueBottomLeft"/>
            <a:lightRig rig="twoPt" dir="t"/>
          </a:scene3d>
          <a:sp3d extrusionH="76200" prstMaterial="dkEdge">
            <a:bevelT/>
            <a:bevelB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Customer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1905000"/>
            <a:ext cx="1752600" cy="12192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cap="sq"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wo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Web Server</a:t>
            </a:r>
            <a:endParaRPr lang="en-IN" b="1" dirty="0">
              <a:solidFill>
                <a:schemeClr val="tx1"/>
              </a:solidFill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6400800" y="2057400"/>
            <a:ext cx="1828800" cy="914400"/>
            <a:chOff x="6400800" y="1981200"/>
            <a:chExt cx="1828800" cy="914400"/>
          </a:xfrm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grpSpPr>
        <p:cxnSp>
          <p:nvCxnSpPr>
            <p:cNvPr id="9" name="Straight Connector 8"/>
            <p:cNvCxnSpPr/>
            <p:nvPr/>
          </p:nvCxnSpPr>
          <p:spPr>
            <a:xfrm>
              <a:off x="6477000" y="1981200"/>
              <a:ext cx="1752600" cy="15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77000" y="2894012"/>
              <a:ext cx="1752600" cy="15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400800" y="2133600"/>
              <a:ext cx="1828800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Data Store</a:t>
              </a:r>
              <a:endParaRPr lang="en-IN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2286000" y="2286000"/>
            <a:ext cx="12954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2286000" y="2819400"/>
            <a:ext cx="13716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57800" y="2286000"/>
            <a:ext cx="1219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257800" y="2819400"/>
            <a:ext cx="11430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TextBox 24"/>
          <p:cNvSpPr txBox="1">
            <a:spLocks noChangeArrowheads="1"/>
          </p:cNvSpPr>
          <p:nvPr/>
        </p:nvSpPr>
        <p:spPr bwMode="auto">
          <a:xfrm>
            <a:off x="2514600" y="19050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Request</a:t>
            </a:r>
            <a:endParaRPr lang="en-IN" sz="1400"/>
          </a:p>
        </p:txBody>
      </p:sp>
      <p:sp>
        <p:nvSpPr>
          <p:cNvPr id="38925" name="TextBox 25"/>
          <p:cNvSpPr txBox="1">
            <a:spLocks noChangeArrowheads="1"/>
          </p:cNvSpPr>
          <p:nvPr/>
        </p:nvSpPr>
        <p:spPr bwMode="auto">
          <a:xfrm>
            <a:off x="5334000" y="19050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Request</a:t>
            </a:r>
            <a:endParaRPr lang="en-IN" sz="1400"/>
          </a:p>
        </p:txBody>
      </p:sp>
      <p:sp>
        <p:nvSpPr>
          <p:cNvPr id="38926" name="TextBox 26"/>
          <p:cNvSpPr txBox="1">
            <a:spLocks noChangeArrowheads="1"/>
          </p:cNvSpPr>
          <p:nvPr/>
        </p:nvSpPr>
        <p:spPr bwMode="auto">
          <a:xfrm>
            <a:off x="2590800" y="29718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Response</a:t>
            </a:r>
            <a:endParaRPr lang="en-IN" sz="1400"/>
          </a:p>
        </p:txBody>
      </p:sp>
      <p:sp>
        <p:nvSpPr>
          <p:cNvPr id="38927" name="TextBox 27"/>
          <p:cNvSpPr txBox="1">
            <a:spLocks noChangeArrowheads="1"/>
          </p:cNvSpPr>
          <p:nvPr/>
        </p:nvSpPr>
        <p:spPr bwMode="auto">
          <a:xfrm>
            <a:off x="5257800" y="29718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Response</a:t>
            </a:r>
            <a:endParaRPr lang="en-IN" sz="1400"/>
          </a:p>
        </p:txBody>
      </p:sp>
      <p:sp>
        <p:nvSpPr>
          <p:cNvPr id="31" name="Arc 30"/>
          <p:cNvSpPr/>
          <p:nvPr/>
        </p:nvSpPr>
        <p:spPr>
          <a:xfrm rot="19773696">
            <a:off x="5829300" y="1609725"/>
            <a:ext cx="1417638" cy="1568450"/>
          </a:xfrm>
          <a:prstGeom prst="arc">
            <a:avLst>
              <a:gd name="adj1" fmla="val 7426952"/>
              <a:gd name="adj2" fmla="val 17462704"/>
            </a:avLst>
          </a:prstGeom>
          <a:ln w="1270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2" name="Arc 31"/>
          <p:cNvSpPr/>
          <p:nvPr/>
        </p:nvSpPr>
        <p:spPr>
          <a:xfrm rot="19773696">
            <a:off x="3271838" y="1774825"/>
            <a:ext cx="1416050" cy="1568450"/>
          </a:xfrm>
          <a:prstGeom prst="arc">
            <a:avLst>
              <a:gd name="adj1" fmla="val 7426952"/>
              <a:gd name="adj2" fmla="val 17462704"/>
            </a:avLst>
          </a:prstGeom>
          <a:ln w="1270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8930" name="TextBox 32"/>
          <p:cNvSpPr txBox="1">
            <a:spLocks noChangeArrowheads="1"/>
          </p:cNvSpPr>
          <p:nvPr/>
        </p:nvSpPr>
        <p:spPr bwMode="auto">
          <a:xfrm>
            <a:off x="1981200" y="4800600"/>
            <a:ext cx="662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ea typeface="Tahoma" pitchFamily="34" charset="0"/>
                <a:cs typeface="Times New Roman" pitchFamily="18" charset="0"/>
              </a:rPr>
              <a:t>Process -  Perform an Action</a:t>
            </a:r>
            <a:endParaRPr lang="en-IN" b="1"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4" name="Down Arrow 33"/>
          <p:cNvSpPr/>
          <p:nvPr/>
        </p:nvSpPr>
        <p:spPr>
          <a:xfrm rot="13333839">
            <a:off x="3690252" y="3161711"/>
            <a:ext cx="956322" cy="16002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50800" dir="5400000" algn="ctr" rotWithShape="0">
              <a:schemeClr val="accent6"/>
            </a:outerShdw>
          </a:effectLst>
          <a:scene3d>
            <a:camera prst="obliqueTopRight"/>
            <a:lightRig rig="sunrise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8932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DFD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2225">
            <a:solidFill>
              <a:schemeClr val="accent1">
                <a:lumMod val="10000"/>
              </a:schemeClr>
            </a:solidFill>
          </a:ln>
        </p:spPr>
        <p:txBody>
          <a:bodyPr/>
          <a:lstStyle/>
          <a:p>
            <a:pPr eaLnBrk="1" hangingPunct="1">
              <a:buFont typeface="Webdings" pitchFamily="18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B8E39-F72C-4682-AFBB-F6F4BF285B9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1981200"/>
            <a:ext cx="1524000" cy="1143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cap="rnd"/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  <a:scene3d>
            <a:camera prst="obliqueBottomLeft"/>
            <a:lightRig rig="twoPt" dir="t"/>
          </a:scene3d>
          <a:sp3d extrusionH="76200" prstMaterial="dkEdge">
            <a:bevelT/>
            <a:bevelB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Customer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1905000"/>
            <a:ext cx="1752600" cy="12192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cap="sq"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wo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Web Server</a:t>
            </a:r>
            <a:endParaRPr lang="en-IN" b="1" dirty="0">
              <a:solidFill>
                <a:schemeClr val="tx1"/>
              </a:solidFill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6400800" y="2057400"/>
            <a:ext cx="1828800" cy="914400"/>
            <a:chOff x="6400800" y="1981200"/>
            <a:chExt cx="1828800" cy="914400"/>
          </a:xfrm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grpSpPr>
        <p:cxnSp>
          <p:nvCxnSpPr>
            <p:cNvPr id="9" name="Straight Connector 8"/>
            <p:cNvCxnSpPr/>
            <p:nvPr/>
          </p:nvCxnSpPr>
          <p:spPr>
            <a:xfrm>
              <a:off x="6477000" y="1981200"/>
              <a:ext cx="1752600" cy="15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77000" y="2894012"/>
              <a:ext cx="1752600" cy="15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400800" y="2133600"/>
              <a:ext cx="1828800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Data Store</a:t>
              </a:r>
              <a:endParaRPr lang="en-IN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2286000" y="2286000"/>
            <a:ext cx="12954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2286000" y="2819400"/>
            <a:ext cx="13716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57800" y="2286000"/>
            <a:ext cx="1219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257800" y="2819400"/>
            <a:ext cx="11430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8" name="TextBox 24"/>
          <p:cNvSpPr txBox="1">
            <a:spLocks noChangeArrowheads="1"/>
          </p:cNvSpPr>
          <p:nvPr/>
        </p:nvSpPr>
        <p:spPr bwMode="auto">
          <a:xfrm>
            <a:off x="2514600" y="19050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Request</a:t>
            </a:r>
            <a:endParaRPr lang="en-IN" sz="1400"/>
          </a:p>
        </p:txBody>
      </p:sp>
      <p:sp>
        <p:nvSpPr>
          <p:cNvPr id="39949" name="TextBox 25"/>
          <p:cNvSpPr txBox="1">
            <a:spLocks noChangeArrowheads="1"/>
          </p:cNvSpPr>
          <p:nvPr/>
        </p:nvSpPr>
        <p:spPr bwMode="auto">
          <a:xfrm>
            <a:off x="5334000" y="19050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Request</a:t>
            </a:r>
            <a:endParaRPr lang="en-IN" sz="1400"/>
          </a:p>
        </p:txBody>
      </p:sp>
      <p:sp>
        <p:nvSpPr>
          <p:cNvPr id="39950" name="TextBox 26"/>
          <p:cNvSpPr txBox="1">
            <a:spLocks noChangeArrowheads="1"/>
          </p:cNvSpPr>
          <p:nvPr/>
        </p:nvSpPr>
        <p:spPr bwMode="auto">
          <a:xfrm>
            <a:off x="2590800" y="29718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Response</a:t>
            </a:r>
            <a:endParaRPr lang="en-IN" sz="1400"/>
          </a:p>
        </p:txBody>
      </p:sp>
      <p:sp>
        <p:nvSpPr>
          <p:cNvPr id="39951" name="TextBox 27"/>
          <p:cNvSpPr txBox="1">
            <a:spLocks noChangeArrowheads="1"/>
          </p:cNvSpPr>
          <p:nvPr/>
        </p:nvSpPr>
        <p:spPr bwMode="auto">
          <a:xfrm>
            <a:off x="5257800" y="29718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Response</a:t>
            </a:r>
            <a:endParaRPr lang="en-IN" sz="1400"/>
          </a:p>
        </p:txBody>
      </p:sp>
      <p:sp>
        <p:nvSpPr>
          <p:cNvPr id="31" name="Arc 30"/>
          <p:cNvSpPr/>
          <p:nvPr/>
        </p:nvSpPr>
        <p:spPr>
          <a:xfrm rot="19773696">
            <a:off x="5829300" y="1609725"/>
            <a:ext cx="1417638" cy="1568450"/>
          </a:xfrm>
          <a:prstGeom prst="arc">
            <a:avLst>
              <a:gd name="adj1" fmla="val 7426952"/>
              <a:gd name="adj2" fmla="val 17462704"/>
            </a:avLst>
          </a:prstGeom>
          <a:ln w="1270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2" name="Arc 31"/>
          <p:cNvSpPr/>
          <p:nvPr/>
        </p:nvSpPr>
        <p:spPr>
          <a:xfrm rot="19773696">
            <a:off x="3271838" y="1774825"/>
            <a:ext cx="1416050" cy="1568450"/>
          </a:xfrm>
          <a:prstGeom prst="arc">
            <a:avLst>
              <a:gd name="adj1" fmla="val 7426952"/>
              <a:gd name="adj2" fmla="val 17462704"/>
            </a:avLst>
          </a:prstGeom>
          <a:ln w="1270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9954" name="TextBox 32"/>
          <p:cNvSpPr txBox="1">
            <a:spLocks noChangeArrowheads="1"/>
          </p:cNvSpPr>
          <p:nvPr/>
        </p:nvSpPr>
        <p:spPr bwMode="auto">
          <a:xfrm>
            <a:off x="1828800" y="4648200"/>
            <a:ext cx="640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ea typeface="Tahoma" pitchFamily="34" charset="0"/>
                <a:cs typeface="Times New Roman" pitchFamily="18" charset="0"/>
              </a:rPr>
              <a:t>Data store  -  Where data is stored</a:t>
            </a:r>
            <a:endParaRPr lang="en-IN" b="1"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4" name="Down Arrow 33"/>
          <p:cNvSpPr/>
          <p:nvPr/>
        </p:nvSpPr>
        <p:spPr>
          <a:xfrm rot="13333839">
            <a:off x="6509651" y="3009310"/>
            <a:ext cx="956322" cy="16002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50800" dir="5400000" algn="ctr" rotWithShape="0">
              <a:schemeClr val="accent6"/>
            </a:outerShdw>
          </a:effectLst>
          <a:scene3d>
            <a:camera prst="obliqueTopRight"/>
            <a:lightRig rig="sunrise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9956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DFD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2225">
            <a:solidFill>
              <a:schemeClr val="accent1">
                <a:lumMod val="10000"/>
              </a:schemeClr>
            </a:solidFill>
          </a:ln>
        </p:spPr>
        <p:txBody>
          <a:bodyPr/>
          <a:lstStyle/>
          <a:p>
            <a:pPr eaLnBrk="1" hangingPunct="1">
              <a:buFont typeface="Webdings" pitchFamily="18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A29CC-4A5E-4CB1-90A4-18761B2DAF5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1981200"/>
            <a:ext cx="1524000" cy="1143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cap="rnd"/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  <a:scene3d>
            <a:camera prst="obliqueBottomLeft"/>
            <a:lightRig rig="twoPt" dir="t"/>
          </a:scene3d>
          <a:sp3d extrusionH="76200" prstMaterial="dkEdge">
            <a:bevelT/>
            <a:bevelB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Customer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1905000"/>
            <a:ext cx="1752600" cy="12192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cap="sq"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wo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Web Server</a:t>
            </a:r>
            <a:endParaRPr lang="en-IN" b="1" dirty="0">
              <a:solidFill>
                <a:schemeClr val="tx1"/>
              </a:solidFill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6400800" y="2057400"/>
            <a:ext cx="1828800" cy="914400"/>
            <a:chOff x="6400800" y="1981200"/>
            <a:chExt cx="1828800" cy="914400"/>
          </a:xfrm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grpSpPr>
        <p:cxnSp>
          <p:nvCxnSpPr>
            <p:cNvPr id="9" name="Straight Connector 8"/>
            <p:cNvCxnSpPr/>
            <p:nvPr/>
          </p:nvCxnSpPr>
          <p:spPr>
            <a:xfrm>
              <a:off x="6477000" y="1981200"/>
              <a:ext cx="1752600" cy="15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77000" y="2894012"/>
              <a:ext cx="1752600" cy="15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400800" y="2133600"/>
              <a:ext cx="1828800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Data Store</a:t>
              </a:r>
              <a:endParaRPr lang="en-IN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2286000" y="2286000"/>
            <a:ext cx="12954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2286000" y="2819400"/>
            <a:ext cx="13716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57800" y="2286000"/>
            <a:ext cx="1219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257800" y="2819400"/>
            <a:ext cx="11430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2" name="TextBox 24"/>
          <p:cNvSpPr txBox="1">
            <a:spLocks noChangeArrowheads="1"/>
          </p:cNvSpPr>
          <p:nvPr/>
        </p:nvSpPr>
        <p:spPr bwMode="auto">
          <a:xfrm>
            <a:off x="2514600" y="19050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Request</a:t>
            </a:r>
            <a:endParaRPr lang="en-IN" sz="1400"/>
          </a:p>
        </p:txBody>
      </p:sp>
      <p:sp>
        <p:nvSpPr>
          <p:cNvPr id="40973" name="TextBox 25"/>
          <p:cNvSpPr txBox="1">
            <a:spLocks noChangeArrowheads="1"/>
          </p:cNvSpPr>
          <p:nvPr/>
        </p:nvSpPr>
        <p:spPr bwMode="auto">
          <a:xfrm>
            <a:off x="5334000" y="19050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Request</a:t>
            </a:r>
            <a:endParaRPr lang="en-IN" sz="1400"/>
          </a:p>
        </p:txBody>
      </p:sp>
      <p:sp>
        <p:nvSpPr>
          <p:cNvPr id="40974" name="TextBox 26"/>
          <p:cNvSpPr txBox="1">
            <a:spLocks noChangeArrowheads="1"/>
          </p:cNvSpPr>
          <p:nvPr/>
        </p:nvSpPr>
        <p:spPr bwMode="auto">
          <a:xfrm>
            <a:off x="2590800" y="29718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Response</a:t>
            </a:r>
            <a:endParaRPr lang="en-IN" sz="1400"/>
          </a:p>
        </p:txBody>
      </p:sp>
      <p:sp>
        <p:nvSpPr>
          <p:cNvPr id="40975" name="TextBox 27"/>
          <p:cNvSpPr txBox="1">
            <a:spLocks noChangeArrowheads="1"/>
          </p:cNvSpPr>
          <p:nvPr/>
        </p:nvSpPr>
        <p:spPr bwMode="auto">
          <a:xfrm>
            <a:off x="5257800" y="29718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Response</a:t>
            </a:r>
            <a:endParaRPr lang="en-IN" sz="1400"/>
          </a:p>
        </p:txBody>
      </p:sp>
      <p:sp>
        <p:nvSpPr>
          <p:cNvPr id="31" name="Arc 30"/>
          <p:cNvSpPr/>
          <p:nvPr/>
        </p:nvSpPr>
        <p:spPr>
          <a:xfrm rot="19773696">
            <a:off x="5829300" y="1609725"/>
            <a:ext cx="1417638" cy="1568450"/>
          </a:xfrm>
          <a:prstGeom prst="arc">
            <a:avLst>
              <a:gd name="adj1" fmla="val 7426952"/>
              <a:gd name="adj2" fmla="val 17462704"/>
            </a:avLst>
          </a:prstGeom>
          <a:ln w="1270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2" name="Arc 31"/>
          <p:cNvSpPr/>
          <p:nvPr/>
        </p:nvSpPr>
        <p:spPr>
          <a:xfrm rot="19773696">
            <a:off x="3271838" y="1774825"/>
            <a:ext cx="1416050" cy="1568450"/>
          </a:xfrm>
          <a:prstGeom prst="arc">
            <a:avLst>
              <a:gd name="adj1" fmla="val 7426952"/>
              <a:gd name="adj2" fmla="val 17462704"/>
            </a:avLst>
          </a:prstGeom>
          <a:ln w="1270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0978" name="TextBox 32"/>
          <p:cNvSpPr txBox="1">
            <a:spLocks noChangeArrowheads="1"/>
          </p:cNvSpPr>
          <p:nvPr/>
        </p:nvSpPr>
        <p:spPr bwMode="auto">
          <a:xfrm>
            <a:off x="1828800" y="4648200"/>
            <a:ext cx="640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ea typeface="Tahoma" pitchFamily="34" charset="0"/>
                <a:cs typeface="Times New Roman" pitchFamily="18" charset="0"/>
              </a:rPr>
              <a:t>Data Flows  -  Direction of Data Movement</a:t>
            </a:r>
            <a:endParaRPr lang="en-IN" b="1"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4" name="Down Arrow 33"/>
          <p:cNvSpPr/>
          <p:nvPr/>
        </p:nvSpPr>
        <p:spPr>
          <a:xfrm rot="10800000">
            <a:off x="2242452" y="2933110"/>
            <a:ext cx="956322" cy="16002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50800" dir="5400000" algn="ctr" rotWithShape="0">
              <a:schemeClr val="accent6"/>
            </a:outerShdw>
          </a:effectLst>
          <a:scene3d>
            <a:camera prst="obliqueTopRight"/>
            <a:lightRig rig="sunrise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0980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DFD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2225">
            <a:solidFill>
              <a:schemeClr val="accent1">
                <a:lumMod val="10000"/>
              </a:schemeClr>
            </a:solidFill>
          </a:ln>
        </p:spPr>
        <p:txBody>
          <a:bodyPr/>
          <a:lstStyle/>
          <a:p>
            <a:pPr eaLnBrk="1" hangingPunct="1">
              <a:buFont typeface="Webdings" pitchFamily="18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D081E4-A2F8-47DE-B054-117D5457C9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1981200"/>
            <a:ext cx="1524000" cy="1143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cap="rnd"/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  <a:scene3d>
            <a:camera prst="obliqueBottomLeft"/>
            <a:lightRig rig="twoPt" dir="t"/>
          </a:scene3d>
          <a:sp3d extrusionH="76200" prstMaterial="dkEdge">
            <a:bevelT/>
            <a:bevelB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Customer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1905000"/>
            <a:ext cx="1752600" cy="12192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cap="sq"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wo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Web Server</a:t>
            </a:r>
            <a:endParaRPr lang="en-IN" b="1" dirty="0">
              <a:solidFill>
                <a:schemeClr val="tx1"/>
              </a:solidFill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6400800" y="2057400"/>
            <a:ext cx="1828800" cy="914400"/>
            <a:chOff x="6400800" y="1981200"/>
            <a:chExt cx="1828800" cy="914400"/>
          </a:xfrm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grpSpPr>
        <p:cxnSp>
          <p:nvCxnSpPr>
            <p:cNvPr id="9" name="Straight Connector 8"/>
            <p:cNvCxnSpPr/>
            <p:nvPr/>
          </p:nvCxnSpPr>
          <p:spPr>
            <a:xfrm>
              <a:off x="6477000" y="1981200"/>
              <a:ext cx="1752600" cy="15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77000" y="2894012"/>
              <a:ext cx="1752600" cy="15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400800" y="2133600"/>
              <a:ext cx="1828800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Data Store</a:t>
              </a:r>
              <a:endParaRPr lang="en-IN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2286000" y="2286000"/>
            <a:ext cx="12954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2286000" y="2819400"/>
            <a:ext cx="13716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57800" y="2286000"/>
            <a:ext cx="1219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257800" y="2819400"/>
            <a:ext cx="11430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6" name="TextBox 24"/>
          <p:cNvSpPr txBox="1">
            <a:spLocks noChangeArrowheads="1"/>
          </p:cNvSpPr>
          <p:nvPr/>
        </p:nvSpPr>
        <p:spPr bwMode="auto">
          <a:xfrm>
            <a:off x="2514600" y="19050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Request</a:t>
            </a:r>
            <a:endParaRPr lang="en-IN" sz="1400"/>
          </a:p>
        </p:txBody>
      </p:sp>
      <p:sp>
        <p:nvSpPr>
          <p:cNvPr id="41997" name="TextBox 25"/>
          <p:cNvSpPr txBox="1">
            <a:spLocks noChangeArrowheads="1"/>
          </p:cNvSpPr>
          <p:nvPr/>
        </p:nvSpPr>
        <p:spPr bwMode="auto">
          <a:xfrm>
            <a:off x="5334000" y="19050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Request</a:t>
            </a:r>
            <a:endParaRPr lang="en-IN" sz="1400"/>
          </a:p>
        </p:txBody>
      </p:sp>
      <p:sp>
        <p:nvSpPr>
          <p:cNvPr id="41998" name="TextBox 26"/>
          <p:cNvSpPr txBox="1">
            <a:spLocks noChangeArrowheads="1"/>
          </p:cNvSpPr>
          <p:nvPr/>
        </p:nvSpPr>
        <p:spPr bwMode="auto">
          <a:xfrm>
            <a:off x="2590800" y="29718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Response</a:t>
            </a:r>
            <a:endParaRPr lang="en-IN" sz="1400"/>
          </a:p>
        </p:txBody>
      </p:sp>
      <p:sp>
        <p:nvSpPr>
          <p:cNvPr id="41999" name="TextBox 27"/>
          <p:cNvSpPr txBox="1">
            <a:spLocks noChangeArrowheads="1"/>
          </p:cNvSpPr>
          <p:nvPr/>
        </p:nvSpPr>
        <p:spPr bwMode="auto">
          <a:xfrm>
            <a:off x="5257800" y="29718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Response</a:t>
            </a:r>
            <a:endParaRPr lang="en-IN" sz="1400"/>
          </a:p>
        </p:txBody>
      </p:sp>
      <p:sp>
        <p:nvSpPr>
          <p:cNvPr id="31" name="Arc 30"/>
          <p:cNvSpPr/>
          <p:nvPr/>
        </p:nvSpPr>
        <p:spPr>
          <a:xfrm rot="19773696">
            <a:off x="5829300" y="1609725"/>
            <a:ext cx="1417638" cy="1568450"/>
          </a:xfrm>
          <a:prstGeom prst="arc">
            <a:avLst>
              <a:gd name="adj1" fmla="val 7426952"/>
              <a:gd name="adj2" fmla="val 17462704"/>
            </a:avLst>
          </a:prstGeom>
          <a:ln w="1270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2" name="Arc 31"/>
          <p:cNvSpPr/>
          <p:nvPr/>
        </p:nvSpPr>
        <p:spPr>
          <a:xfrm rot="19773696">
            <a:off x="3271838" y="1774825"/>
            <a:ext cx="1416050" cy="1568450"/>
          </a:xfrm>
          <a:prstGeom prst="arc">
            <a:avLst>
              <a:gd name="adj1" fmla="val 7426952"/>
              <a:gd name="adj2" fmla="val 17462704"/>
            </a:avLst>
          </a:prstGeom>
          <a:ln w="1270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2002" name="TextBox 32"/>
          <p:cNvSpPr txBox="1">
            <a:spLocks noChangeArrowheads="1"/>
          </p:cNvSpPr>
          <p:nvPr/>
        </p:nvSpPr>
        <p:spPr bwMode="auto">
          <a:xfrm>
            <a:off x="762000" y="4648200"/>
            <a:ext cx="746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ea typeface="Tahoma" pitchFamily="34" charset="0"/>
                <a:cs typeface="Times New Roman" pitchFamily="18" charset="0"/>
              </a:rPr>
              <a:t>Trust Boundary – Physical or Logical</a:t>
            </a:r>
            <a:endParaRPr lang="en-IN" b="1"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4" name="Down Arrow 33"/>
          <p:cNvSpPr/>
          <p:nvPr/>
        </p:nvSpPr>
        <p:spPr>
          <a:xfrm rot="10800000">
            <a:off x="3352800" y="3352800"/>
            <a:ext cx="956322" cy="1295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50800" dir="5400000" algn="ctr" rotWithShape="0">
              <a:schemeClr val="accent6"/>
            </a:outerShdw>
          </a:effectLst>
          <a:scene3d>
            <a:camera prst="obliqueTopRight"/>
            <a:lightRig rig="sunrise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2004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DFD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Simple Approach – Threat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8454B-6CA9-40C1-823F-62C253D2DB8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990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981200"/>
            <a:ext cx="838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057400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U-Turn Arrow 12"/>
          <p:cNvSpPr/>
          <p:nvPr/>
        </p:nvSpPr>
        <p:spPr>
          <a:xfrm>
            <a:off x="4419600" y="1371600"/>
            <a:ext cx="24384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U-Turn Arrow 13"/>
          <p:cNvSpPr/>
          <p:nvPr/>
        </p:nvSpPr>
        <p:spPr>
          <a:xfrm rot="10800000">
            <a:off x="4343400" y="3048000"/>
            <a:ext cx="24384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U-Turn Arrow 14"/>
          <p:cNvSpPr/>
          <p:nvPr/>
        </p:nvSpPr>
        <p:spPr>
          <a:xfrm rot="10800000">
            <a:off x="1371600" y="3124200"/>
            <a:ext cx="24384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-Turn Arrow 15"/>
          <p:cNvSpPr/>
          <p:nvPr/>
        </p:nvSpPr>
        <p:spPr>
          <a:xfrm>
            <a:off x="1524000" y="1371600"/>
            <a:ext cx="24384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30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4196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TextBox 21"/>
          <p:cNvSpPr txBox="1">
            <a:spLocks noChangeArrowheads="1"/>
          </p:cNvSpPr>
          <p:nvPr/>
        </p:nvSpPr>
        <p:spPr bwMode="auto">
          <a:xfrm>
            <a:off x="228600" y="29718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/>
              <a:t>Front -End</a:t>
            </a:r>
          </a:p>
        </p:txBody>
      </p:sp>
      <p:sp>
        <p:nvSpPr>
          <p:cNvPr id="43020" name="TextBox 22"/>
          <p:cNvSpPr txBox="1">
            <a:spLocks noChangeArrowheads="1"/>
          </p:cNvSpPr>
          <p:nvPr/>
        </p:nvSpPr>
        <p:spPr bwMode="auto">
          <a:xfrm>
            <a:off x="7162800" y="29718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/>
              <a:t>Backend Layer</a:t>
            </a:r>
          </a:p>
        </p:txBody>
      </p:sp>
      <p:sp>
        <p:nvSpPr>
          <p:cNvPr id="43021" name="TextBox 23"/>
          <p:cNvSpPr txBox="1">
            <a:spLocks noChangeArrowheads="1"/>
          </p:cNvSpPr>
          <p:nvPr/>
        </p:nvSpPr>
        <p:spPr bwMode="auto">
          <a:xfrm>
            <a:off x="4343400" y="28194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/>
              <a:t>Middle Layer</a:t>
            </a:r>
          </a:p>
        </p:txBody>
      </p:sp>
      <p:sp>
        <p:nvSpPr>
          <p:cNvPr id="43022" name="TextBox 17"/>
          <p:cNvSpPr txBox="1">
            <a:spLocks noChangeArrowheads="1"/>
          </p:cNvSpPr>
          <p:nvPr/>
        </p:nvSpPr>
        <p:spPr bwMode="auto">
          <a:xfrm>
            <a:off x="2057400" y="16764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Request</a:t>
            </a:r>
            <a:endParaRPr lang="en-IN" sz="1600"/>
          </a:p>
        </p:txBody>
      </p:sp>
      <p:sp>
        <p:nvSpPr>
          <p:cNvPr id="43023" name="TextBox 18"/>
          <p:cNvSpPr txBox="1">
            <a:spLocks noChangeArrowheads="1"/>
          </p:cNvSpPr>
          <p:nvPr/>
        </p:nvSpPr>
        <p:spPr bwMode="auto">
          <a:xfrm>
            <a:off x="5029200" y="16764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Request</a:t>
            </a:r>
            <a:endParaRPr lang="en-IN" sz="1600"/>
          </a:p>
        </p:txBody>
      </p:sp>
      <p:sp>
        <p:nvSpPr>
          <p:cNvPr id="43024" name="TextBox 19"/>
          <p:cNvSpPr txBox="1">
            <a:spLocks noChangeArrowheads="1"/>
          </p:cNvSpPr>
          <p:nvPr/>
        </p:nvSpPr>
        <p:spPr bwMode="auto">
          <a:xfrm>
            <a:off x="2133600" y="32766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Response</a:t>
            </a:r>
            <a:endParaRPr lang="en-IN" sz="1600"/>
          </a:p>
        </p:txBody>
      </p:sp>
      <p:sp>
        <p:nvSpPr>
          <p:cNvPr id="43025" name="TextBox 20"/>
          <p:cNvSpPr txBox="1">
            <a:spLocks noChangeArrowheads="1"/>
          </p:cNvSpPr>
          <p:nvPr/>
        </p:nvSpPr>
        <p:spPr bwMode="auto">
          <a:xfrm>
            <a:off x="5257800" y="32004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Response</a:t>
            </a:r>
            <a:endParaRPr lang="en-IN" sz="1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poofing</a:t>
            </a:r>
          </a:p>
          <a:p>
            <a:pPr eaLnBrk="1" hangingPunct="1"/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empering</a:t>
            </a:r>
          </a:p>
          <a:p>
            <a:pPr eaLnBrk="1" hangingPunct="1"/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epudiation</a:t>
            </a:r>
          </a:p>
          <a:p>
            <a:pPr eaLnBrk="1" hangingPunct="1"/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nformation Disclosure</a:t>
            </a:r>
          </a:p>
          <a:p>
            <a:pPr eaLnBrk="1" hangingPunct="1"/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enial of Service</a:t>
            </a:r>
          </a:p>
          <a:p>
            <a:pPr eaLnBrk="1" hangingPunct="1"/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scalation of Privileges</a:t>
            </a:r>
            <a:endParaRPr lang="en-IN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E353B-1921-4B0D-B0E1-8AED0F7F0AD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403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STRIDE – Threat Categories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How bad it 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43DF2-DC5F-41C5-85E6-54F860915F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77724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FB793-2C51-4DAF-BC11-691C22CF863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18" name="Diagram 17"/>
          <p:cNvGraphicFramePr/>
          <p:nvPr/>
        </p:nvGraphicFramePr>
        <p:xfrm>
          <a:off x="1143000" y="144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5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Threat Categories &amp; Security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0398B5-E6AD-4DC1-9729-A7E3BFACE69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1905000"/>
          <a:ext cx="6572293" cy="342901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{D27102A9-8310-4765-A935-A1911B00CA55}</a:tableStyleId>
              </a:tblPr>
              <a:tblGrid>
                <a:gridCol w="2684455"/>
                <a:gridCol w="647973"/>
                <a:gridCol w="647973"/>
                <a:gridCol w="647973"/>
                <a:gridCol w="647973"/>
                <a:gridCol w="647973"/>
                <a:gridCol w="647973"/>
              </a:tblGrid>
              <a:tr h="628654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DFD Component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Entity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X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X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X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X</a:t>
                      </a:r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X</a:t>
                      </a:r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X</a:t>
                      </a:r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X</a:t>
                      </a:r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X</a:t>
                      </a:r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Data Flow</a:t>
                      </a:r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X</a:t>
                      </a:r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X</a:t>
                      </a:r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X</a:t>
                      </a:r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Data Store</a:t>
                      </a:r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X</a:t>
                      </a:r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X</a:t>
                      </a:r>
                      <a:endParaRPr lang="en-GB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X</a:t>
                      </a:r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X</a:t>
                      </a:r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4608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Threat – Element 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46D09-AB13-43D7-95EC-E2E458FB4EE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47106" name="Picture 4" descr="threattre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Threat Tree</a:t>
            </a:r>
            <a:endParaRPr lang="en-IN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Simplest Approach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Low, Medium, High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Impact/Likelihood Matrix</a:t>
            </a:r>
          </a:p>
          <a:p>
            <a:pPr eaLnBrk="1" hangingPunct="1"/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210B43-6AF0-4987-A20A-8DEFBEA8CEF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3200400"/>
          <a:ext cx="6400800" cy="251461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{D27102A9-8310-4765-A935-A1911B00CA55}</a:tableStyleId>
              </a:tblPr>
              <a:tblGrid>
                <a:gridCol w="2133600"/>
                <a:gridCol w="1524000"/>
                <a:gridCol w="1447800"/>
                <a:gridCol w="1295400"/>
              </a:tblGrid>
              <a:tr h="6286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654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</a:tr>
              <a:tr h="628654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8654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813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Risk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9A2110-B29D-44C8-9253-7BD8A093F8F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01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Case Study</a:t>
            </a: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5029200" y="1828800"/>
            <a:ext cx="3581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DFD Components</a:t>
            </a:r>
          </a:p>
          <a:p>
            <a:r>
              <a:rPr lang="en-US"/>
              <a:t>External Entity – Customer</a:t>
            </a:r>
          </a:p>
          <a:p>
            <a:r>
              <a:rPr lang="en-US"/>
              <a:t>Process  -  Web Server</a:t>
            </a:r>
          </a:p>
          <a:p>
            <a:r>
              <a:rPr lang="en-US"/>
              <a:t>Data Flows -  b/w Client to Web Server</a:t>
            </a:r>
            <a:endParaRPr lang="en-IN"/>
          </a:p>
        </p:txBody>
      </p:sp>
      <p:sp>
        <p:nvSpPr>
          <p:cNvPr id="50180" name="TextBox 6"/>
          <p:cNvSpPr txBox="1">
            <a:spLocks noChangeArrowheads="1"/>
          </p:cNvSpPr>
          <p:nvPr/>
        </p:nvSpPr>
        <p:spPr bwMode="auto">
          <a:xfrm>
            <a:off x="457200" y="12192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Internet based application hosted on dedicated environment.</a:t>
            </a:r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3962400" cy="39624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0182" name="TextBox 8"/>
          <p:cNvSpPr txBox="1">
            <a:spLocks noChangeArrowheads="1"/>
          </p:cNvSpPr>
          <p:nvPr/>
        </p:nvSpPr>
        <p:spPr bwMode="auto">
          <a:xfrm>
            <a:off x="5105400" y="3276600"/>
            <a:ext cx="3581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STRIDE  Applicability</a:t>
            </a:r>
          </a:p>
          <a:p>
            <a:r>
              <a:rPr lang="en-US"/>
              <a:t>External Entity –  Spoofing, Repudiation</a:t>
            </a:r>
          </a:p>
          <a:p>
            <a:endParaRPr lang="en-US"/>
          </a:p>
          <a:p>
            <a:r>
              <a:rPr lang="en-US"/>
              <a:t>Process  -  Spoofing, Tempering, Repudiation, Information Disclosure, Denial of Service, Escalation of privileges.</a:t>
            </a:r>
          </a:p>
          <a:p>
            <a:endParaRPr lang="en-US"/>
          </a:p>
          <a:p>
            <a:r>
              <a:rPr lang="en-US"/>
              <a:t>Data Flow – Tempering, Information disclosure, Denial of service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 eaLnBrk="1" hangingPunct="1">
              <a:buFont typeface="Webdings" pitchFamily="18" charset="2"/>
              <a:buNone/>
              <a:defRPr/>
            </a:pPr>
            <a:endParaRPr lang="en-US" b="1" dirty="0" smtClean="0">
              <a:effectLst>
                <a:outerShdw blurRad="50800" dist="38100" dir="13500000" algn="br" rotWithShape="0">
                  <a:schemeClr val="accent2">
                    <a:lumMod val="60000"/>
                    <a:lumOff val="4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ebdings" pitchFamily="18" charset="2"/>
              <a:buNone/>
              <a:defRPr/>
            </a:pPr>
            <a:endParaRPr lang="en-US" b="1" dirty="0" smtClean="0">
              <a:effectLst>
                <a:outerShdw blurRad="50800" dist="38100" dir="13500000" algn="br" rotWithShape="0">
                  <a:schemeClr val="accent2">
                    <a:lumMod val="60000"/>
                    <a:lumOff val="4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ebdings" pitchFamily="18" charset="2"/>
              <a:buNone/>
              <a:defRPr/>
            </a:pPr>
            <a:endParaRPr lang="en-US" b="1" dirty="0" smtClean="0">
              <a:effectLst>
                <a:outerShdw blurRad="50800" dist="38100" dir="13500000" algn="br" rotWithShape="0">
                  <a:schemeClr val="accent2">
                    <a:lumMod val="60000"/>
                    <a:lumOff val="4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ebdings" pitchFamily="18" charset="2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Now, raw material is ready. </a:t>
            </a:r>
          </a:p>
          <a:p>
            <a:pPr algn="ctr" eaLnBrk="1" hangingPunct="1">
              <a:buFont typeface="Webdings" pitchFamily="18" charset="2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Lets prepare gravy…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BC15F-FAD9-4A3F-A487-BDCA4816A04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Lets Understand Threats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7239000" cy="3505200"/>
          </a:xfrm>
        </p:spPr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External Entity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800" smtClean="0">
                <a:latin typeface="Times New Roman" pitchFamily="18" charset="0"/>
                <a:cs typeface="Times New Roman" pitchFamily="18" charset="0"/>
              </a:rPr>
              <a:t>Credentials held at the client are often disclosed or tampered with, leading to future spoofing attacks</a:t>
            </a:r>
          </a:p>
          <a:p>
            <a:pPr eaLnBrk="1" hangingPunct="1"/>
            <a:r>
              <a:rPr lang="en-IN" sz="1800" smtClean="0">
                <a:latin typeface="Times New Roman" pitchFamily="18" charset="0"/>
                <a:cs typeface="Times New Roman" pitchFamily="18" charset="0"/>
              </a:rPr>
              <a:t>Credentials on the wire are often subject to snooping attacks.</a:t>
            </a:r>
          </a:p>
          <a:p>
            <a:pPr eaLnBrk="1" hangingPunct="1"/>
            <a:r>
              <a:rPr lang="en-IN" sz="1800" smtClean="0">
                <a:latin typeface="Times New Roman" pitchFamily="18" charset="0"/>
                <a:cs typeface="Times New Roman" pitchFamily="18" charset="0"/>
              </a:rPr>
              <a:t>Dataflow without sequence numbers or timestamps are captured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Does your web server supports anonymous user.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What is username/password policy.</a:t>
            </a:r>
            <a:endParaRPr lang="en-IN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What makes logging triggered.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Type of data captured in logs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Access to log 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148E-B4D7-4CCC-A312-0BB1FBAC890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010400" cy="12954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7D603-57E8-433F-9CB8-353CC8FE979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830763"/>
          </a:xfrm>
        </p:spPr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Data Flows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800" smtClean="0">
                <a:latin typeface="Times New Roman" pitchFamily="18" charset="0"/>
                <a:cs typeface="Times New Roman" pitchFamily="18" charset="0"/>
              </a:rPr>
              <a:t>Is the dataflow time stamped/sequenced and integrity protected?</a:t>
            </a:r>
          </a:p>
          <a:p>
            <a:pPr eaLnBrk="1" hangingPunct="1"/>
            <a:r>
              <a:rPr lang="en-IN" sz="1800" smtClean="0">
                <a:latin typeface="Times New Roman" pitchFamily="18" charset="0"/>
                <a:cs typeface="Times New Roman" pitchFamily="18" charset="0"/>
              </a:rPr>
              <a:t>Is there a cryptographically strong channel integrity system?</a:t>
            </a:r>
          </a:p>
          <a:p>
            <a:pPr eaLnBrk="1" hangingPunct="1"/>
            <a:r>
              <a:rPr lang="en-IN" sz="1800" smtClean="0">
                <a:latin typeface="Times New Roman" pitchFamily="18" charset="0"/>
                <a:cs typeface="Times New Roman" pitchFamily="18" charset="0"/>
              </a:rPr>
              <a:t>Is there a cryptographically strong message confidentiality system? </a:t>
            </a:r>
          </a:p>
          <a:p>
            <a:pPr eaLnBrk="1" hangingPunct="1"/>
            <a:r>
              <a:rPr lang="en-IN" sz="1800" smtClean="0">
                <a:latin typeface="Times New Roman" pitchFamily="18" charset="0"/>
                <a:cs typeface="Times New Roman" pitchFamily="18" charset="0"/>
              </a:rPr>
              <a:t>Are all endpoints mutually authenticated with keys obtained? 	</a:t>
            </a:r>
          </a:p>
          <a:p>
            <a:pPr eaLnBrk="1" hangingPunct="1"/>
            <a:r>
              <a:rPr lang="en-IN" sz="1800" smtClean="0">
                <a:latin typeface="Times New Roman" pitchFamily="18" charset="0"/>
                <a:cs typeface="Times New Roman" pitchFamily="18" charset="0"/>
              </a:rPr>
              <a:t>Does the app validate messages are arriving in the right order?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How channel/message integrity is been maintained?</a:t>
            </a:r>
          </a:p>
          <a:p>
            <a:pPr eaLnBrk="1" hangingPunct="1">
              <a:buFont typeface="Webdings" pitchFamily="18" charset="2"/>
              <a:buNone/>
            </a:pPr>
            <a:endParaRPr lang="en-IN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BE22C-ACE2-4392-95D1-082364FC8F0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830763"/>
          </a:xfrm>
        </p:spPr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Process</a:t>
            </a:r>
          </a:p>
          <a:p>
            <a:pPr eaLnBrk="1" hangingPunct="1"/>
            <a:r>
              <a:rPr lang="en-IN" sz="1800" smtClean="0">
                <a:latin typeface="Times New Roman" pitchFamily="18" charset="0"/>
                <a:cs typeface="Times New Roman" pitchFamily="18" charset="0"/>
              </a:rPr>
              <a:t>Credentials held at the server are often disclosed or tampered with, leading to future spoofing attacks.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Username/Password Policy.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Anonymous access allowed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Is all input verified (server side validation for all data)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What makes logging triggered.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Type of data captured in logs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Access to log files</a:t>
            </a:r>
          </a:p>
          <a:p>
            <a:pPr eaLnBrk="1" hangingPunct="1"/>
            <a:r>
              <a:rPr lang="en-IN" sz="1800" smtClean="0">
                <a:latin typeface="Times New Roman" pitchFamily="18" charset="0"/>
                <a:cs typeface="Times New Roman" pitchFamily="18" charset="0"/>
              </a:rPr>
              <a:t>Is there a cryptographically strong channel integrity system?</a:t>
            </a:r>
          </a:p>
          <a:p>
            <a:pPr eaLnBrk="1" hangingPunct="1"/>
            <a:r>
              <a:rPr lang="en-IN" sz="1800" smtClean="0">
                <a:latin typeface="Times New Roman" pitchFamily="18" charset="0"/>
                <a:cs typeface="Times New Roman" pitchFamily="18" charset="0"/>
              </a:rPr>
              <a:t>Is there a cryptographically strong message confidentiality system? </a:t>
            </a:r>
          </a:p>
          <a:p>
            <a:pPr eaLnBrk="1" hangingPunct="1"/>
            <a:r>
              <a:rPr lang="en-IN" sz="1800" smtClean="0">
                <a:latin typeface="Times New Roman" pitchFamily="18" charset="0"/>
                <a:cs typeface="Times New Roman" pitchFamily="18" charset="0"/>
              </a:rPr>
              <a:t>Is the dataflow time stamped/sequenced and integrity protected?</a:t>
            </a:r>
          </a:p>
          <a:p>
            <a:pPr eaLnBrk="1" hangingPunct="1">
              <a:buFont typeface="Webdings" pitchFamily="18" charset="2"/>
              <a:buNone/>
            </a:pPr>
            <a:endParaRPr lang="en-IN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307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Webdings" pitchFamily="18" charset="2"/>
              <a:buNone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ebdings" pitchFamily="18" charset="2"/>
              <a:buNone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ebdings" pitchFamily="18" charset="2"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ebdings" pitchFamily="18" charset="2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All your DATA is mine</a:t>
            </a:r>
            <a:endParaRPr lang="en-I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051D2-7707-44AB-9789-0DA3BC3C806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bliqueTopLeft"/>
              <a:lightRig rig="threePt" dir="t"/>
            </a:scene3d>
            <a:sp3d extrusionH="57150" prstMaterial="dkEdge">
              <a:bevelT w="38100" h="38100"/>
              <a:bevelB w="38100" h="38100"/>
            </a:sp3d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 at Me!!!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Content Placeholder 4" descr="table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066800"/>
            <a:ext cx="5257800" cy="1600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7B8FE-2DE9-4300-9CDB-91D5A5457A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7412" name="Picture 5" descr="vulnstatsQ309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124200"/>
            <a:ext cx="5257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4572000" y="6248400"/>
            <a:ext cx="1676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Source: nCircle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5181600" y="2667000"/>
            <a:ext cx="1676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Source: Jeremiah's Blog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Continue…</a:t>
            </a:r>
            <a:endParaRPr lang="en-I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3733800" y="1295400"/>
            <a:ext cx="4800600" cy="1600200"/>
          </a:xfrm>
        </p:spPr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DFD Components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Data Store – Customer Account data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Process  -   Service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Data Flows -  b/w Process to Data Store</a:t>
            </a:r>
            <a:endParaRPr lang="en-IN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EF1CF7-6CC3-4580-AF03-DC670A18A58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2895600" cy="46482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6325" name="TextBox 7"/>
          <p:cNvSpPr txBox="1">
            <a:spLocks noChangeArrowheads="1"/>
          </p:cNvSpPr>
          <p:nvPr/>
        </p:nvSpPr>
        <p:spPr bwMode="auto">
          <a:xfrm>
            <a:off x="3886200" y="2895600"/>
            <a:ext cx="4191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STRIDE  Applicability</a:t>
            </a:r>
          </a:p>
          <a:p>
            <a:r>
              <a:rPr lang="en-US"/>
              <a:t>Data Store  -  Tempering, Repudiation, Information Disclosure, Denial of Service</a:t>
            </a:r>
          </a:p>
          <a:p>
            <a:endParaRPr lang="en-US"/>
          </a:p>
          <a:p>
            <a:r>
              <a:rPr lang="en-US"/>
              <a:t>Process  -  Spoofing, Tempering, Repudiation, Information Disclosure, Denial of Service, Escalation of privileges.</a:t>
            </a:r>
          </a:p>
          <a:p>
            <a:endParaRPr lang="en-US"/>
          </a:p>
          <a:p>
            <a:r>
              <a:rPr lang="en-US"/>
              <a:t>Data Flow – Tempering, Information disclosure, Denial of service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17F7D-2B25-4B87-8B1E-31C1CCBC406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609600"/>
            <a:ext cx="7239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ebdings" pitchFamily="18" charset="2"/>
              <a:buNone/>
              <a:defRPr/>
            </a:pPr>
            <a:r>
              <a:rPr lang="en-US" b="1" kern="0" dirty="0">
                <a:cs typeface="Times New Roman" pitchFamily="18" charset="0"/>
              </a:rPr>
              <a:t>Data Store</a:t>
            </a:r>
          </a:p>
          <a:p>
            <a:pPr marL="342900" indent="-342900">
              <a:spcBef>
                <a:spcPct val="20000"/>
              </a:spcBef>
              <a:buFont typeface="Webdings" pitchFamily="18" charset="2"/>
              <a:buChar char="&lt;"/>
              <a:defRPr/>
            </a:pPr>
            <a:r>
              <a:rPr lang="en-IN" kern="0" dirty="0">
                <a:cs typeface="Times New Roman" pitchFamily="18" charset="0"/>
              </a:rPr>
              <a:t>Protection plan for data.</a:t>
            </a:r>
          </a:p>
          <a:p>
            <a:pPr marL="342900" indent="-342900">
              <a:spcBef>
                <a:spcPct val="20000"/>
              </a:spcBef>
              <a:buFont typeface="Webdings" pitchFamily="18" charset="2"/>
              <a:buChar char="&lt;"/>
              <a:defRPr/>
            </a:pPr>
            <a:r>
              <a:rPr lang="en-US" kern="0" dirty="0">
                <a:cs typeface="Times New Roman" pitchFamily="18" charset="0"/>
              </a:rPr>
              <a:t>Permissions set for accessibility to DB.</a:t>
            </a:r>
          </a:p>
          <a:p>
            <a:pPr marL="342900" indent="-342900">
              <a:spcBef>
                <a:spcPct val="20000"/>
              </a:spcBef>
              <a:buFont typeface="Webdings" pitchFamily="18" charset="2"/>
              <a:buChar char="&lt;"/>
              <a:defRPr/>
            </a:pPr>
            <a:r>
              <a:rPr lang="en-US" kern="0" dirty="0">
                <a:cs typeface="Times New Roman" pitchFamily="18" charset="0"/>
              </a:rPr>
              <a:t>Does log capture enough data.</a:t>
            </a:r>
          </a:p>
          <a:p>
            <a:pPr marL="342900" indent="-342900">
              <a:spcBef>
                <a:spcPct val="20000"/>
              </a:spcBef>
              <a:buFont typeface="Webdings" pitchFamily="18" charset="2"/>
              <a:buChar char="&lt;"/>
              <a:defRPr/>
            </a:pPr>
            <a:r>
              <a:rPr lang="en-US" kern="0" dirty="0">
                <a:cs typeface="Times New Roman" pitchFamily="18" charset="0"/>
              </a:rPr>
              <a:t>How sensitive data is been stored</a:t>
            </a:r>
          </a:p>
          <a:p>
            <a:pPr marL="342900" indent="-342900">
              <a:spcBef>
                <a:spcPct val="20000"/>
              </a:spcBef>
              <a:buFont typeface="Webdings" pitchFamily="18" charset="2"/>
              <a:buChar char="&lt;"/>
              <a:defRPr/>
            </a:pPr>
            <a:r>
              <a:rPr lang="en-US" kern="0" dirty="0">
                <a:cs typeface="Times New Roman" pitchFamily="18" charset="0"/>
              </a:rPr>
              <a:t>Configuration issues with DB.</a:t>
            </a:r>
          </a:p>
          <a:p>
            <a:pPr marL="342900" indent="-342900">
              <a:spcBef>
                <a:spcPct val="20000"/>
              </a:spcBef>
              <a:buFont typeface="Webdings" pitchFamily="18" charset="2"/>
              <a:buChar char="&lt;"/>
              <a:defRPr/>
            </a:pPr>
            <a:r>
              <a:rPr lang="en-US" kern="0" dirty="0">
                <a:cs typeface="Times New Roman" pitchFamily="18" charset="0"/>
              </a:rPr>
              <a:t>DB credentials in .</a:t>
            </a:r>
            <a:r>
              <a:rPr lang="en-US" kern="0" dirty="0" err="1">
                <a:cs typeface="Times New Roman" pitchFamily="18" charset="0"/>
              </a:rPr>
              <a:t>config</a:t>
            </a:r>
            <a:r>
              <a:rPr lang="en-US" kern="0" dirty="0">
                <a:cs typeface="Times New Roman" pitchFamily="18" charset="0"/>
              </a:rPr>
              <a:t> file.</a:t>
            </a:r>
          </a:p>
          <a:p>
            <a:pPr marL="342900" indent="-342900">
              <a:spcBef>
                <a:spcPct val="20000"/>
              </a:spcBef>
              <a:buFont typeface="Webdings" pitchFamily="18" charset="2"/>
              <a:buChar char="&lt;"/>
              <a:defRPr/>
            </a:pPr>
            <a:endParaRPr lang="en-IN" kern="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IN" kern="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EFC95-AC2D-445A-BE63-8845C161194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738188"/>
            <a:ext cx="809625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flatTx/>
          </a:bodyPr>
          <a:lstStyle/>
          <a:p>
            <a:pPr algn="ctr" eaLnBrk="1" hangingPunct="1">
              <a:buFont typeface="Webdings" pitchFamily="18" charset="2"/>
              <a:buNone/>
              <a:defRPr/>
            </a:pPr>
            <a:endParaRPr lang="en-US" sz="4800" b="1" dirty="0" smtClean="0">
              <a:solidFill>
                <a:schemeClr val="accent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ebdings" pitchFamily="18" charset="2"/>
              <a:buNone/>
              <a:defRPr/>
            </a:pPr>
            <a:endParaRPr lang="en-US" sz="6600" b="1" dirty="0" smtClean="0">
              <a:solidFill>
                <a:schemeClr val="accent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ebdings" pitchFamily="18" charset="2"/>
              <a:buNone/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Solutions</a:t>
            </a:r>
            <a:endParaRPr lang="en-US" sz="5400" b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1AC3F-69F5-4178-A931-0F9BBA996CD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Security into SDLC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53B6F-B47F-49E6-AA95-6C0AA49A0E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39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6781800" y="5943600"/>
            <a:ext cx="1676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Source: Software Security, by Gary McGraw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Assumptions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sz="1800" smtClean="0">
                <a:latin typeface="Times New Roman" pitchFamily="18" charset="0"/>
                <a:cs typeface="Times New Roman" pitchFamily="18" charset="0"/>
              </a:rPr>
              <a:t>You are an application architect or otherwise interested in understanding how to effectively create security design requirements</a:t>
            </a:r>
          </a:p>
          <a:p>
            <a:pPr eaLnBrk="1" hangingPunct="1"/>
            <a:r>
              <a:rPr lang="en-IN" sz="1800" smtClean="0">
                <a:latin typeface="Times New Roman" pitchFamily="18" charset="0"/>
                <a:cs typeface="Times New Roman" pitchFamily="18" charset="0"/>
              </a:rPr>
              <a:t>You have gone through the Michael Howard webinar before participating in threat modelling exercise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E741F-B42A-462C-B80F-01677F945D1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Asset: Things to protect (tangible or intangible)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Entry/Exit Points: Ways to get at an asset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Threat: Risks to an asset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Attack / exploit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An action taken that harms an asset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Vulnerability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Specific ways to execute the attack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Risk: Likelihood that vulnerability could be exploited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Mitigation / Countermeasure: Something that addresses a specific vulnerability 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can mitigate vulnerabilities… </a:t>
            </a:r>
            <a:b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…but the threat still exists!!!</a:t>
            </a:r>
          </a:p>
          <a:p>
            <a:pPr eaLnBrk="1" hangingPunct="1"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AC9D4-CBFF-4107-9783-21024C4C3C3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1507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Terminology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m-machi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31623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3B630-22A9-424E-B6A4-7B78E10839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1672882">
            <a:off x="519113" y="2312988"/>
            <a:ext cx="342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7401"/>
                </a:solidFill>
                <a:ea typeface="Tahoma" pitchFamily="34" charset="0"/>
                <a:cs typeface="Times New Roman" pitchFamily="18" charset="0"/>
              </a:rPr>
              <a:t>Asset – ATM </a:t>
            </a:r>
            <a:endParaRPr lang="en-IN" sz="3200" b="1">
              <a:solidFill>
                <a:srgbClr val="FF7401"/>
              </a:solidFill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76800" y="1066800"/>
            <a:ext cx="3733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Use Case</a:t>
            </a:r>
          </a:p>
          <a:p>
            <a:r>
              <a:rPr lang="en-US" sz="1600"/>
              <a:t>a)  Customer withdraws cash from ATM</a:t>
            </a:r>
          </a:p>
          <a:p>
            <a:r>
              <a:rPr lang="en-US" sz="1600"/>
              <a:t> b) Checks balance in his/her account</a:t>
            </a:r>
          </a:p>
          <a:p>
            <a:r>
              <a:rPr lang="en-US" sz="1600"/>
              <a:t> c) Transfers cash to some other account</a:t>
            </a:r>
            <a:endParaRPr lang="en-IN" sz="1600"/>
          </a:p>
        </p:txBody>
      </p:sp>
      <p:pic>
        <p:nvPicPr>
          <p:cNvPr id="9" name="Picture 8" descr="burglar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7338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48006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Attacker – Burglar</a:t>
            </a:r>
            <a:endParaRPr lang="en-IN" sz="24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105400" y="3124200"/>
            <a:ext cx="3200400" cy="2133600"/>
            <a:chOff x="5105400" y="1143000"/>
            <a:chExt cx="3200400" cy="4648200"/>
          </a:xfrm>
        </p:grpSpPr>
        <p:pic>
          <p:nvPicPr>
            <p:cNvPr id="22539" name="Picture 11" descr="atm-machine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05400" y="1143000"/>
              <a:ext cx="316230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Connector 12"/>
            <p:cNvCxnSpPr/>
            <p:nvPr/>
          </p:nvCxnSpPr>
          <p:spPr>
            <a:xfrm rot="5400000" flipH="1" flipV="1">
              <a:off x="4419543" y="1904944"/>
              <a:ext cx="4572113" cy="3200400"/>
            </a:xfrm>
            <a:prstGeom prst="line">
              <a:avLst/>
            </a:prstGeom>
            <a:ln w="1270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V="1">
              <a:off x="4419543" y="1981144"/>
              <a:ext cx="4572113" cy="3048000"/>
            </a:xfrm>
            <a:prstGeom prst="line">
              <a:avLst/>
            </a:prstGeom>
            <a:ln w="1270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62600" y="39624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ea typeface="Tahoma" pitchFamily="34" charset="0"/>
                <a:cs typeface="Times New Roman" pitchFamily="18" charset="0"/>
              </a:rPr>
              <a:t>Closed</a:t>
            </a:r>
            <a:endParaRPr lang="en-IN" sz="2400" b="1">
              <a:solidFill>
                <a:srgbClr val="FF0000"/>
              </a:solidFill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95800" y="53340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>
                <a:ea typeface="Tahoma" pitchFamily="34" charset="0"/>
                <a:cs typeface="Times New Roman" pitchFamily="18" charset="0"/>
              </a:rPr>
              <a:t>Threat – Denial of Service</a:t>
            </a:r>
          </a:p>
          <a:p>
            <a:pPr algn="just">
              <a:lnSpc>
                <a:spcPct val="150000"/>
              </a:lnSpc>
            </a:pPr>
            <a:r>
              <a:rPr lang="en-US" sz="1600" b="1">
                <a:ea typeface="Tahoma" pitchFamily="34" charset="0"/>
                <a:cs typeface="Times New Roman" pitchFamily="18" charset="0"/>
              </a:rPr>
              <a:t>Attack – Physically tempered</a:t>
            </a:r>
          </a:p>
          <a:p>
            <a:pPr algn="just">
              <a:lnSpc>
                <a:spcPct val="150000"/>
              </a:lnSpc>
            </a:pPr>
            <a:r>
              <a:rPr lang="en-US" sz="1600" b="1">
                <a:ea typeface="Tahoma" pitchFamily="34" charset="0"/>
                <a:cs typeface="Times New Roman" pitchFamily="18" charset="0"/>
              </a:rPr>
              <a:t>Vulnerability – Plastic made</a:t>
            </a:r>
            <a:endParaRPr lang="en-IN" sz="1600" b="1"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228600" y="2286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 kern="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Terminology Example</a:t>
            </a:r>
            <a:endParaRPr lang="en-US" sz="2800" b="1" kern="0" dirty="0">
              <a:solidFill>
                <a:schemeClr val="tx2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WASP Presentation Template">
  <a:themeElements>
    <a:clrScheme name="OWASP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WASP Presentatio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WASP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OWASP Presentation Template</Template>
  <TotalTime>2239</TotalTime>
  <Words>977</Words>
  <Application>Microsoft Office PowerPoint</Application>
  <PresentationFormat>On-screen Show (4:3)</PresentationFormat>
  <Paragraphs>286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Times New Roman</vt:lpstr>
      <vt:lpstr>Arial</vt:lpstr>
      <vt:lpstr>Tahoma</vt:lpstr>
      <vt:lpstr>Webdings</vt:lpstr>
      <vt:lpstr>Wingdings</vt:lpstr>
      <vt:lpstr>OWASP Presentation Template</vt:lpstr>
      <vt:lpstr>OWASP Presentation Template</vt:lpstr>
      <vt:lpstr>Threat Modeling -  An Overview  All Your Data is Mine</vt:lpstr>
      <vt:lpstr>Agenda</vt:lpstr>
      <vt:lpstr>How bad it is?</vt:lpstr>
      <vt:lpstr>Slide 4</vt:lpstr>
      <vt:lpstr>Slide 5</vt:lpstr>
      <vt:lpstr>Security into SDLC</vt:lpstr>
      <vt:lpstr>Assumptions</vt:lpstr>
      <vt:lpstr>Terminology </vt:lpstr>
      <vt:lpstr>Slide 9</vt:lpstr>
      <vt:lpstr>Terminology Example</vt:lpstr>
      <vt:lpstr>Take Away!!!</vt:lpstr>
      <vt:lpstr>Threat Modeling</vt:lpstr>
      <vt:lpstr>Benefits</vt:lpstr>
      <vt:lpstr>Cost</vt:lpstr>
      <vt:lpstr>Another Way to Look At</vt:lpstr>
      <vt:lpstr>Pre- Production</vt:lpstr>
      <vt:lpstr>Post Production</vt:lpstr>
      <vt:lpstr>Threat Modeling Steps</vt:lpstr>
      <vt:lpstr>Information Gathering</vt:lpstr>
      <vt:lpstr>Business Security Objective</vt:lpstr>
      <vt:lpstr>Decompose Application </vt:lpstr>
      <vt:lpstr>Data Flow Diagram</vt:lpstr>
      <vt:lpstr>DFD Components</vt:lpstr>
      <vt:lpstr>DFD Components</vt:lpstr>
      <vt:lpstr>DFD Components</vt:lpstr>
      <vt:lpstr>DFD Components</vt:lpstr>
      <vt:lpstr>DFD Components</vt:lpstr>
      <vt:lpstr>Simple Approach – Threat Profile</vt:lpstr>
      <vt:lpstr>STRIDE – Threat Categories</vt:lpstr>
      <vt:lpstr>Threat Categories &amp; Security Control</vt:lpstr>
      <vt:lpstr>Threat – Element Relation</vt:lpstr>
      <vt:lpstr>Threat Tree</vt:lpstr>
      <vt:lpstr>Risk Assessment</vt:lpstr>
      <vt:lpstr>Case Study</vt:lpstr>
      <vt:lpstr>Slide 35</vt:lpstr>
      <vt:lpstr>Lets Understand Threats</vt:lpstr>
      <vt:lpstr>Slide 37</vt:lpstr>
      <vt:lpstr>Slide 38</vt:lpstr>
      <vt:lpstr>Slide 39</vt:lpstr>
      <vt:lpstr>Continue…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Plan - Strawman</dc:title>
  <dc:subject>Application Security</dc:subject>
  <dc:creator>Jeff Williams</dc:creator>
  <cp:keywords>Application Security</cp:keywords>
  <dc:description>http://www.owasp.org</dc:description>
  <cp:lastModifiedBy>43276349</cp:lastModifiedBy>
  <cp:revision>584</cp:revision>
  <dcterms:created xsi:type="dcterms:W3CDTF">2005-03-04T17:51:41Z</dcterms:created>
  <dcterms:modified xsi:type="dcterms:W3CDTF">2010-10-27T06:53:12Z</dcterms:modified>
  <cp:category>Application Security</cp:category>
</cp:coreProperties>
</file>