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5"/>
  </p:notesMasterIdLst>
  <p:handoutMasterIdLst>
    <p:handoutMasterId r:id="rId56"/>
  </p:handoutMasterIdLst>
  <p:sldIdLst>
    <p:sldId id="256" r:id="rId2"/>
    <p:sldId id="281" r:id="rId3"/>
    <p:sldId id="290" r:id="rId4"/>
    <p:sldId id="291" r:id="rId5"/>
    <p:sldId id="292" r:id="rId6"/>
    <p:sldId id="293" r:id="rId7"/>
    <p:sldId id="294" r:id="rId8"/>
    <p:sldId id="295" r:id="rId9"/>
    <p:sldId id="296" r:id="rId10"/>
    <p:sldId id="297" r:id="rId11"/>
    <p:sldId id="298" r:id="rId12"/>
    <p:sldId id="299" r:id="rId13"/>
    <p:sldId id="300" r:id="rId14"/>
    <p:sldId id="301" r:id="rId15"/>
    <p:sldId id="302" r:id="rId16"/>
    <p:sldId id="303" r:id="rId17"/>
    <p:sldId id="316" r:id="rId18"/>
    <p:sldId id="317" r:id="rId19"/>
    <p:sldId id="318" r:id="rId20"/>
    <p:sldId id="319" r:id="rId21"/>
    <p:sldId id="320" r:id="rId22"/>
    <p:sldId id="321" r:id="rId23"/>
    <p:sldId id="347" r:id="rId24"/>
    <p:sldId id="322" r:id="rId25"/>
    <p:sldId id="323" r:id="rId26"/>
    <p:sldId id="324" r:id="rId27"/>
    <p:sldId id="325" r:id="rId28"/>
    <p:sldId id="346" r:id="rId29"/>
    <p:sldId id="326" r:id="rId30"/>
    <p:sldId id="345" r:id="rId31"/>
    <p:sldId id="348" r:id="rId32"/>
    <p:sldId id="350" r:id="rId33"/>
    <p:sldId id="327" r:id="rId34"/>
    <p:sldId id="328" r:id="rId35"/>
    <p:sldId id="329" r:id="rId36"/>
    <p:sldId id="330" r:id="rId37"/>
    <p:sldId id="331" r:id="rId38"/>
    <p:sldId id="332" r:id="rId39"/>
    <p:sldId id="333" r:id="rId40"/>
    <p:sldId id="334" r:id="rId41"/>
    <p:sldId id="335" r:id="rId42"/>
    <p:sldId id="336" r:id="rId43"/>
    <p:sldId id="337" r:id="rId44"/>
    <p:sldId id="338" r:id="rId45"/>
    <p:sldId id="352" r:id="rId46"/>
    <p:sldId id="339" r:id="rId47"/>
    <p:sldId id="340" r:id="rId48"/>
    <p:sldId id="341" r:id="rId49"/>
    <p:sldId id="342" r:id="rId50"/>
    <p:sldId id="343" r:id="rId51"/>
    <p:sldId id="353" r:id="rId52"/>
    <p:sldId id="344" r:id="rId53"/>
    <p:sldId id="351" r:id="rId5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EAEA"/>
    <a:srgbClr val="B2B2B2"/>
    <a:srgbClr val="FF7401"/>
    <a:srgbClr val="FC9204"/>
    <a:srgbClr val="CC3300"/>
    <a:srgbClr val="FF3300"/>
    <a:srgbClr val="FFCC00"/>
    <a:srgbClr val="EBEE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257" autoAdjust="0"/>
    <p:restoredTop sz="92083" autoAdjust="0"/>
  </p:normalViewPr>
  <p:slideViewPr>
    <p:cSldViewPr>
      <p:cViewPr varScale="1">
        <p:scale>
          <a:sx n="60" d="100"/>
          <a:sy n="60" d="100"/>
        </p:scale>
        <p:origin x="-66" y="-2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87E26F30-844E-4D71-AE68-AA7E72D2F32F}" type="datetimeFigureOut">
              <a:rPr lang="nl-BE"/>
              <a:pPr>
                <a:defRPr/>
              </a:pPr>
              <a:t>14/05/2009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571F3FE7-25A6-4578-9018-0C1303B7D76E}" type="slidenum">
              <a:rPr lang="nl-BE"/>
              <a:pPr>
                <a:defRPr/>
              </a:pPr>
              <a:t>‹#›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0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D1771153-9F68-45F3-9AC9-37BD9FF4CE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1447800" y="762000"/>
            <a:ext cx="7696200" cy="4953000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latin typeface="Tahoma" pitchFamily="34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solidFill>
            <a:srgbClr val="3366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latin typeface="Tahoma" pitchFamily="34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0" y="5715000"/>
            <a:ext cx="9144000" cy="1149350"/>
          </a:xfrm>
          <a:prstGeom prst="rect">
            <a:avLst/>
          </a:prstGeom>
          <a:solidFill>
            <a:srgbClr val="3366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GB"/>
          </a:p>
        </p:txBody>
      </p:sp>
      <p:pic>
        <p:nvPicPr>
          <p:cNvPr id="7" name="Picture 11" descr="owasp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76400" y="1066800"/>
            <a:ext cx="1371600" cy="1258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4038600" y="5165725"/>
            <a:ext cx="41910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000">
                <a:solidFill>
                  <a:srgbClr val="969696"/>
                </a:solidFill>
                <a:latin typeface="Tahoma" pitchFamily="34" charset="0"/>
              </a:rPr>
              <a:t>Copyright © The OWASP Foundation</a:t>
            </a:r>
          </a:p>
          <a:p>
            <a:pPr>
              <a:defRPr/>
            </a:pPr>
            <a:r>
              <a:rPr lang="en-US" sz="1000">
                <a:solidFill>
                  <a:srgbClr val="969696"/>
                </a:solidFill>
                <a:latin typeface="Tahoma" pitchFamily="34" charset="0"/>
              </a:rPr>
              <a:t>Permission is granted to copy, distribute and/or modify this document under the terms of the OWASP License.</a:t>
            </a:r>
          </a:p>
        </p:txBody>
      </p:sp>
      <p:sp>
        <p:nvSpPr>
          <p:cNvPr id="9" name="Rectangle 14"/>
          <p:cNvSpPr>
            <a:spLocks noChangeArrowheads="1"/>
          </p:cNvSpPr>
          <p:nvPr/>
        </p:nvSpPr>
        <p:spPr bwMode="auto">
          <a:xfrm>
            <a:off x="0" y="609600"/>
            <a:ext cx="9144000" cy="152400"/>
          </a:xfrm>
          <a:prstGeom prst="rect">
            <a:avLst/>
          </a:prstGeom>
          <a:solidFill>
            <a:srgbClr val="777777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latin typeface="Tahoma" pitchFamily="34" charset="0"/>
            </a:endParaRPr>
          </a:p>
        </p:txBody>
      </p:sp>
      <p:sp>
        <p:nvSpPr>
          <p:cNvPr id="10" name="Rectangle 16"/>
          <p:cNvSpPr>
            <a:spLocks noChangeArrowheads="1"/>
          </p:cNvSpPr>
          <p:nvPr/>
        </p:nvSpPr>
        <p:spPr bwMode="auto">
          <a:xfrm>
            <a:off x="6350" y="755650"/>
            <a:ext cx="1417638" cy="3740150"/>
          </a:xfrm>
          <a:prstGeom prst="rect">
            <a:avLst/>
          </a:prstGeom>
          <a:solidFill>
            <a:srgbClr val="003399">
              <a:alpha val="59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latin typeface="Tahoma" pitchFamily="34" charset="0"/>
            </a:endParaRPr>
          </a:p>
        </p:txBody>
      </p:sp>
      <p:sp>
        <p:nvSpPr>
          <p:cNvPr id="11" name="Rectangle 18"/>
          <p:cNvSpPr>
            <a:spLocks noChangeArrowheads="1"/>
          </p:cNvSpPr>
          <p:nvPr/>
        </p:nvSpPr>
        <p:spPr bwMode="auto">
          <a:xfrm>
            <a:off x="6350" y="5302250"/>
            <a:ext cx="1417638" cy="412750"/>
          </a:xfrm>
          <a:prstGeom prst="rect">
            <a:avLst/>
          </a:prstGeom>
          <a:gradFill rotWithShape="0">
            <a:gsLst>
              <a:gs pos="0">
                <a:schemeClr val="tx1"/>
              </a:gs>
              <a:gs pos="100000">
                <a:schemeClr val="tx1">
                  <a:gamma/>
                  <a:shade val="0"/>
                  <a:invGamma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latin typeface="Tahoma" pitchFamily="34" charset="0"/>
            </a:endParaRPr>
          </a:p>
        </p:txBody>
      </p:sp>
      <p:sp>
        <p:nvSpPr>
          <p:cNvPr id="12" name="Rectangle 19"/>
          <p:cNvSpPr>
            <a:spLocks noChangeArrowheads="1"/>
          </p:cNvSpPr>
          <p:nvPr/>
        </p:nvSpPr>
        <p:spPr bwMode="auto">
          <a:xfrm>
            <a:off x="6350" y="4845050"/>
            <a:ext cx="1417638" cy="565150"/>
          </a:xfrm>
          <a:prstGeom prst="rect">
            <a:avLst/>
          </a:prstGeom>
          <a:solidFill>
            <a:srgbClr val="339933">
              <a:alpha val="71001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latin typeface="Tahoma" pitchFamily="34" charset="0"/>
            </a:endParaRPr>
          </a:p>
        </p:txBody>
      </p:sp>
      <p:sp>
        <p:nvSpPr>
          <p:cNvPr id="13" name="Rectangle 20"/>
          <p:cNvSpPr>
            <a:spLocks noChangeArrowheads="1"/>
          </p:cNvSpPr>
          <p:nvPr/>
        </p:nvSpPr>
        <p:spPr bwMode="auto">
          <a:xfrm>
            <a:off x="6350" y="2667000"/>
            <a:ext cx="1417638" cy="1219200"/>
          </a:xfrm>
          <a:prstGeom prst="rect">
            <a:avLst/>
          </a:prstGeom>
          <a:solidFill>
            <a:srgbClr val="003366">
              <a:alpha val="60001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latin typeface="Tahoma" pitchFamily="34" charset="0"/>
            </a:endParaRPr>
          </a:p>
        </p:txBody>
      </p:sp>
      <p:sp>
        <p:nvSpPr>
          <p:cNvPr id="14" name="Rectangle 21"/>
          <p:cNvSpPr>
            <a:spLocks noChangeArrowheads="1"/>
          </p:cNvSpPr>
          <p:nvPr/>
        </p:nvSpPr>
        <p:spPr bwMode="auto">
          <a:xfrm>
            <a:off x="1452563" y="2667000"/>
            <a:ext cx="681037" cy="1219200"/>
          </a:xfrm>
          <a:prstGeom prst="rect">
            <a:avLst/>
          </a:prstGeom>
          <a:solidFill>
            <a:srgbClr val="339933">
              <a:alpha val="71001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latin typeface="Tahoma" pitchFamily="34" charset="0"/>
            </a:endParaRPr>
          </a:p>
        </p:txBody>
      </p:sp>
      <p:sp>
        <p:nvSpPr>
          <p:cNvPr id="15" name="Rectangle 22"/>
          <p:cNvSpPr>
            <a:spLocks noChangeArrowheads="1"/>
          </p:cNvSpPr>
          <p:nvPr/>
        </p:nvSpPr>
        <p:spPr bwMode="auto">
          <a:xfrm>
            <a:off x="2170113" y="2667000"/>
            <a:ext cx="681037" cy="1219200"/>
          </a:xfrm>
          <a:prstGeom prst="rect">
            <a:avLst/>
          </a:prstGeom>
          <a:solidFill>
            <a:srgbClr val="339933">
              <a:alpha val="71001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latin typeface="Tahoma" pitchFamily="34" charset="0"/>
            </a:endParaRPr>
          </a:p>
        </p:txBody>
      </p:sp>
      <p:sp>
        <p:nvSpPr>
          <p:cNvPr id="16" name="Rectangle 23"/>
          <p:cNvSpPr>
            <a:spLocks noChangeArrowheads="1"/>
          </p:cNvSpPr>
          <p:nvPr/>
        </p:nvSpPr>
        <p:spPr bwMode="auto">
          <a:xfrm>
            <a:off x="0" y="2641600"/>
            <a:ext cx="9144000" cy="269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latin typeface="Tahoma" pitchFamily="34" charset="0"/>
            </a:endParaRPr>
          </a:p>
        </p:txBody>
      </p:sp>
      <p:sp>
        <p:nvSpPr>
          <p:cNvPr id="17" name="Text Box 26"/>
          <p:cNvSpPr txBox="1">
            <a:spLocks noChangeArrowheads="1"/>
          </p:cNvSpPr>
          <p:nvPr/>
        </p:nvSpPr>
        <p:spPr bwMode="auto">
          <a:xfrm>
            <a:off x="4038600" y="5937250"/>
            <a:ext cx="4800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1">
                <a:solidFill>
                  <a:srgbClr val="EAEAEA"/>
                </a:solidFill>
                <a:latin typeface="Tahoma" pitchFamily="34" charset="0"/>
              </a:rPr>
              <a:t>The OWASP Foundation</a:t>
            </a:r>
          </a:p>
        </p:txBody>
      </p:sp>
      <p:sp>
        <p:nvSpPr>
          <p:cNvPr id="18" name="Rectangle 28"/>
          <p:cNvSpPr>
            <a:spLocks noChangeArrowheads="1"/>
          </p:cNvSpPr>
          <p:nvPr/>
        </p:nvSpPr>
        <p:spPr bwMode="auto">
          <a:xfrm>
            <a:off x="8462963" y="2667000"/>
            <a:ext cx="681037" cy="1219200"/>
          </a:xfrm>
          <a:prstGeom prst="rect">
            <a:avLst/>
          </a:prstGeom>
          <a:solidFill>
            <a:srgbClr val="339933">
              <a:alpha val="71001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latin typeface="Tahoma" pitchFamily="34" charset="0"/>
            </a:endParaRPr>
          </a:p>
        </p:txBody>
      </p:sp>
      <p:sp>
        <p:nvSpPr>
          <p:cNvPr id="19" name="Freeform 29"/>
          <p:cNvSpPr>
            <a:spLocks/>
          </p:cNvSpPr>
          <p:nvPr/>
        </p:nvSpPr>
        <p:spPr bwMode="auto">
          <a:xfrm>
            <a:off x="2705100" y="2667000"/>
            <a:ext cx="1028700" cy="12192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528"/>
              </a:cxn>
              <a:cxn ang="0">
                <a:pos x="192" y="528"/>
              </a:cxn>
              <a:cxn ang="0">
                <a:pos x="452" y="260"/>
              </a:cxn>
              <a:cxn ang="0">
                <a:pos x="456" y="1"/>
              </a:cxn>
              <a:cxn ang="0">
                <a:pos x="0" y="0"/>
              </a:cxn>
            </a:cxnLst>
            <a:rect l="0" t="0" r="r" b="b"/>
            <a:pathLst>
              <a:path w="456" h="528">
                <a:moveTo>
                  <a:pt x="0" y="0"/>
                </a:moveTo>
                <a:lnTo>
                  <a:pt x="0" y="528"/>
                </a:lnTo>
                <a:lnTo>
                  <a:pt x="192" y="528"/>
                </a:lnTo>
                <a:lnTo>
                  <a:pt x="452" y="260"/>
                </a:lnTo>
                <a:lnTo>
                  <a:pt x="456" y="1"/>
                </a:lnTo>
                <a:lnTo>
                  <a:pt x="0" y="0"/>
                </a:lnTo>
                <a:close/>
              </a:path>
            </a:pathLst>
          </a:custGeom>
          <a:solidFill>
            <a:srgbClr val="339933">
              <a:alpha val="33000"/>
            </a:srgbClr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20" name="Freeform 30"/>
          <p:cNvSpPr>
            <a:spLocks/>
          </p:cNvSpPr>
          <p:nvPr/>
        </p:nvSpPr>
        <p:spPr bwMode="auto">
          <a:xfrm rot="10800000">
            <a:off x="7385050" y="2667000"/>
            <a:ext cx="1028700" cy="12192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528"/>
              </a:cxn>
              <a:cxn ang="0">
                <a:pos x="192" y="528"/>
              </a:cxn>
              <a:cxn ang="0">
                <a:pos x="452" y="260"/>
              </a:cxn>
              <a:cxn ang="0">
                <a:pos x="456" y="1"/>
              </a:cxn>
              <a:cxn ang="0">
                <a:pos x="0" y="0"/>
              </a:cxn>
            </a:cxnLst>
            <a:rect l="0" t="0" r="r" b="b"/>
            <a:pathLst>
              <a:path w="456" h="528">
                <a:moveTo>
                  <a:pt x="0" y="0"/>
                </a:moveTo>
                <a:lnTo>
                  <a:pt x="0" y="528"/>
                </a:lnTo>
                <a:lnTo>
                  <a:pt x="192" y="528"/>
                </a:lnTo>
                <a:lnTo>
                  <a:pt x="452" y="260"/>
                </a:lnTo>
                <a:lnTo>
                  <a:pt x="456" y="1"/>
                </a:lnTo>
                <a:lnTo>
                  <a:pt x="0" y="0"/>
                </a:lnTo>
                <a:close/>
              </a:path>
            </a:pathLst>
          </a:custGeom>
          <a:solidFill>
            <a:srgbClr val="339933">
              <a:alpha val="33000"/>
            </a:srgbClr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21" name="Text Box 33"/>
          <p:cNvSpPr txBox="1">
            <a:spLocks noChangeArrowheads="1"/>
          </p:cNvSpPr>
          <p:nvPr/>
        </p:nvSpPr>
        <p:spPr bwMode="auto">
          <a:xfrm>
            <a:off x="1524000" y="4229100"/>
            <a:ext cx="26670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1" dirty="0">
                <a:solidFill>
                  <a:srgbClr val="777777"/>
                </a:solidFill>
                <a:latin typeface="Tahoma" pitchFamily="34" charset="0"/>
              </a:rPr>
              <a:t>OWASP</a:t>
            </a:r>
          </a:p>
          <a:p>
            <a:pPr>
              <a:defRPr/>
            </a:pPr>
            <a:r>
              <a:rPr lang="en-US" sz="2800" b="1" dirty="0">
                <a:solidFill>
                  <a:srgbClr val="777777"/>
                </a:solidFill>
                <a:latin typeface="Tahoma" pitchFamily="34" charset="0"/>
              </a:rPr>
              <a:t>EU09 Poland</a:t>
            </a:r>
          </a:p>
        </p:txBody>
      </p:sp>
      <p:sp>
        <p:nvSpPr>
          <p:cNvPr id="22" name="Text Box 34"/>
          <p:cNvSpPr txBox="1">
            <a:spLocks noChangeArrowheads="1"/>
          </p:cNvSpPr>
          <p:nvPr/>
        </p:nvSpPr>
        <p:spPr bwMode="auto">
          <a:xfrm>
            <a:off x="4038600" y="6326188"/>
            <a:ext cx="4800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600" u="sng">
                <a:solidFill>
                  <a:srgbClr val="EAEAEA"/>
                </a:solidFill>
                <a:latin typeface="Tahoma" pitchFamily="34" charset="0"/>
              </a:rPr>
              <a:t>http://www.owasp.org</a:t>
            </a:r>
            <a:r>
              <a:rPr lang="en-US" sz="1600">
                <a:solidFill>
                  <a:srgbClr val="EAEAEA"/>
                </a:solidFill>
                <a:latin typeface="Tahoma" pitchFamily="34" charset="0"/>
              </a:rPr>
              <a:t> 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76600" y="762000"/>
            <a:ext cx="5867400" cy="1905000"/>
          </a:xfrm>
        </p:spPr>
        <p:txBody>
          <a:bodyPr/>
          <a:lstStyle>
            <a:lvl1pPr>
              <a:defRPr>
                <a:solidFill>
                  <a:srgbClr val="777777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038600" y="3260725"/>
            <a:ext cx="4648200" cy="1752600"/>
          </a:xfrm>
        </p:spPr>
        <p:txBody>
          <a:bodyPr/>
          <a:lstStyle>
            <a:lvl1pPr marL="0" indent="0">
              <a:spcBef>
                <a:spcPct val="5000"/>
              </a:spcBef>
              <a:buFont typeface="Webdings" pitchFamily="18" charset="2"/>
              <a:buNone/>
              <a:defRPr sz="1600">
                <a:solidFill>
                  <a:srgbClr val="969696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8A3530-6F7C-4D0B-9053-8E253B2307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45043B-881E-4FF6-8573-87CD92121E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1D17EF-15AF-4266-9635-79B364373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7AF939-6F64-48BF-810C-A9193E3212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4830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0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07C16A-B3B0-44E4-A9E9-A9B94539BF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6D5FC2-D4A0-4F61-8C44-E955AEFFB0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4A3864-0914-498D-82A6-8124C0A1C6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A13A3F-F7DE-499A-8D36-2D35AFC5B2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5ECBA9-94E7-49C2-9360-FDE7E0C165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A1D294-D867-466B-8A1E-834DB5734F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9144000" cy="152400"/>
          </a:xfrm>
          <a:prstGeom prst="rect">
            <a:avLst/>
          </a:prstGeom>
          <a:solidFill>
            <a:srgbClr val="3366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GB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6711950"/>
            <a:ext cx="9144000" cy="152400"/>
          </a:xfrm>
          <a:prstGeom prst="rect">
            <a:avLst/>
          </a:prstGeom>
          <a:solidFill>
            <a:srgbClr val="3366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GB"/>
          </a:p>
        </p:txBody>
      </p:sp>
      <p:pic>
        <p:nvPicPr>
          <p:cNvPr id="1030" name="Picture 9" descr="owasp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077200" y="6248400"/>
            <a:ext cx="381000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85200" y="6308725"/>
            <a:ext cx="4064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b="1">
                <a:solidFill>
                  <a:srgbClr val="969696"/>
                </a:solidFill>
                <a:latin typeface="+mn-lt"/>
              </a:defRPr>
            </a:lvl1pPr>
          </a:lstStyle>
          <a:p>
            <a:pPr>
              <a:defRPr/>
            </a:pPr>
            <a:fld id="{6BD360C7-DA8F-4D41-A894-E0ADD54C08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54" name="Text Box 30"/>
          <p:cNvSpPr txBox="1">
            <a:spLocks noChangeArrowheads="1"/>
          </p:cNvSpPr>
          <p:nvPr/>
        </p:nvSpPr>
        <p:spPr bwMode="auto">
          <a:xfrm>
            <a:off x="5029200" y="6270625"/>
            <a:ext cx="30480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1400" b="1" dirty="0">
                <a:solidFill>
                  <a:srgbClr val="969696"/>
                </a:solidFill>
                <a:latin typeface="Tahoma" pitchFamily="34" charset="0"/>
              </a:rPr>
              <a:t>OWASP AppSecEU09 Poland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ebdings" pitchFamily="18" charset="2"/>
        <a:buChar char="&lt;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ebdings" pitchFamily="18" charset="2"/>
        <a:buChar char="4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CSRF: </a:t>
            </a:r>
            <a:br>
              <a:rPr lang="en-US" smtClean="0"/>
            </a:br>
            <a:r>
              <a:rPr lang="en-US" smtClean="0"/>
              <a:t>the nightmare becomes reality?</a:t>
            </a:r>
          </a:p>
        </p:txBody>
      </p:sp>
      <p:sp>
        <p:nvSpPr>
          <p:cNvPr id="3075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4343400" y="3260725"/>
            <a:ext cx="3733800" cy="1400175"/>
          </a:xfrm>
        </p:spPr>
        <p:txBody>
          <a:bodyPr/>
          <a:lstStyle/>
          <a:p>
            <a:pPr eaLnBrk="1" hangingPunct="1"/>
            <a:r>
              <a:rPr lang="en-US" b="1" smtClean="0"/>
              <a:t>Lieven Desmet</a:t>
            </a:r>
          </a:p>
          <a:p>
            <a:pPr eaLnBrk="1" hangingPunct="1"/>
            <a:endParaRPr lang="en-US" b="1" smtClean="0"/>
          </a:p>
          <a:p>
            <a:pPr eaLnBrk="1" hangingPunct="1"/>
            <a:r>
              <a:rPr lang="en-US" b="1" smtClean="0"/>
              <a:t>Katholieke Universiteit Leuven</a:t>
            </a:r>
          </a:p>
          <a:p>
            <a:pPr eaLnBrk="1" hangingPunct="1"/>
            <a:r>
              <a:rPr lang="en-US" smtClean="0"/>
              <a:t>Lieven.Desmet@cs.kuleuven.be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Same origin policy solves XSRF?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What can be the harm of injecting scripts if the Same Origin Policy is enforced?</a:t>
            </a:r>
          </a:p>
          <a:p>
            <a:endParaRPr lang="en-US" smtClean="0"/>
          </a:p>
          <a:p>
            <a:r>
              <a:rPr lang="en-US" smtClean="0"/>
              <a:t>Although the same origin policy, documents of different origins can still interact:</a:t>
            </a:r>
          </a:p>
          <a:p>
            <a:pPr lvl="2"/>
            <a:r>
              <a:rPr lang="en-US" smtClean="0"/>
              <a:t>By means of links to other documents</a:t>
            </a:r>
          </a:p>
          <a:p>
            <a:pPr lvl="2"/>
            <a:r>
              <a:rPr lang="en-US" smtClean="0"/>
              <a:t>By using iframes</a:t>
            </a:r>
          </a:p>
          <a:p>
            <a:pPr lvl="2"/>
            <a:r>
              <a:rPr lang="en-US" smtClean="0"/>
              <a:t>By using external scripts</a:t>
            </a:r>
          </a:p>
          <a:p>
            <a:pPr lvl="2"/>
            <a:r>
              <a:rPr lang="en-US" smtClean="0"/>
              <a:t>By submitting requests</a:t>
            </a:r>
          </a:p>
          <a:p>
            <a:pPr lvl="2"/>
            <a:r>
              <a:rPr lang="en-US" smtClean="0"/>
              <a:t>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</a:t>
            </a:r>
            <a:r>
              <a:rPr lang="en-US" sz="3200" dirty="0" smtClean="0"/>
              <a:t>ross-domain </a:t>
            </a:r>
            <a:r>
              <a:rPr lang="en-US" sz="3200" dirty="0" smtClean="0"/>
              <a:t>interactions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Links to other documents</a:t>
            </a:r>
          </a:p>
          <a:p>
            <a:pPr lvl="2"/>
            <a:endParaRPr lang="en-US" smtClean="0"/>
          </a:p>
          <a:p>
            <a:pPr lvl="2"/>
            <a:endParaRPr lang="en-US" smtClean="0"/>
          </a:p>
          <a:p>
            <a:pPr lvl="2"/>
            <a:endParaRPr lang="en-US" smtClean="0"/>
          </a:p>
          <a:p>
            <a:pPr lvl="2"/>
            <a:r>
              <a:rPr lang="en-US" smtClean="0"/>
              <a:t>Links are loaded in the browser (with or without user interaction) possibly using cached credentials</a:t>
            </a:r>
          </a:p>
          <a:p>
            <a:r>
              <a:rPr lang="en-US" smtClean="0"/>
              <a:t>Using iframes/frames</a:t>
            </a:r>
          </a:p>
          <a:p>
            <a:pPr lvl="2"/>
            <a:endParaRPr lang="en-US" smtClean="0"/>
          </a:p>
          <a:p>
            <a:pPr lvl="2"/>
            <a:endParaRPr lang="en-US" smtClean="0"/>
          </a:p>
          <a:p>
            <a:pPr lvl="2"/>
            <a:r>
              <a:rPr lang="en-US" smtClean="0"/>
              <a:t>Link is loaded in the browser without user interaction, but in a different origin domain</a:t>
            </a:r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684213" y="1916113"/>
            <a:ext cx="7129462" cy="720725"/>
          </a:xfrm>
          <a:prstGeom prst="rect">
            <a:avLst/>
          </a:prstGeom>
          <a:solidFill>
            <a:srgbClr val="FFFF99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339725" indent="-339725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>
                <a:latin typeface="Arial" pitchFamily="34" charset="0"/>
              </a:rPr>
              <a:t>&lt;</a:t>
            </a:r>
            <a:r>
              <a:rPr lang="en-US" b="1">
                <a:latin typeface="Arial" pitchFamily="34" charset="0"/>
              </a:rPr>
              <a:t>a</a:t>
            </a:r>
            <a:r>
              <a:rPr lang="en-US">
                <a:latin typeface="Arial" pitchFamily="34" charset="0"/>
              </a:rPr>
              <a:t> </a:t>
            </a:r>
            <a:r>
              <a:rPr lang="en-US" b="1">
                <a:latin typeface="Arial" pitchFamily="34" charset="0"/>
              </a:rPr>
              <a:t>href</a:t>
            </a:r>
            <a:r>
              <a:rPr lang="en-US">
                <a:latin typeface="Arial" pitchFamily="34" charset="0"/>
              </a:rPr>
              <a:t>=“http://www.domain.com/path“&gt;Click here!&lt;/</a:t>
            </a:r>
            <a:r>
              <a:rPr lang="en-US" b="1">
                <a:latin typeface="Arial" pitchFamily="34" charset="0"/>
              </a:rPr>
              <a:t>a</a:t>
            </a:r>
            <a:r>
              <a:rPr lang="en-US">
                <a:latin typeface="Arial" pitchFamily="34" charset="0"/>
              </a:rPr>
              <a:t>&gt;</a:t>
            </a:r>
          </a:p>
          <a:p>
            <a:pPr marL="339725" indent="-339725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>
                <a:latin typeface="Arial" pitchFamily="34" charset="0"/>
              </a:rPr>
              <a:t>&lt;</a:t>
            </a:r>
            <a:r>
              <a:rPr lang="en-US" b="1">
                <a:latin typeface="Arial" pitchFamily="34" charset="0"/>
              </a:rPr>
              <a:t>img src</a:t>
            </a:r>
            <a:r>
              <a:rPr lang="en-US">
                <a:latin typeface="Arial" pitchFamily="34" charset="0"/>
              </a:rPr>
              <a:t>=“http://www.domain.com/path”/&gt;</a:t>
            </a: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684213" y="4114800"/>
            <a:ext cx="8002587" cy="576263"/>
          </a:xfrm>
          <a:prstGeom prst="rect">
            <a:avLst/>
          </a:prstGeom>
          <a:solidFill>
            <a:srgbClr val="FFFF99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339725" indent="-339725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>
                <a:latin typeface="Arial" pitchFamily="34" charset="0"/>
              </a:rPr>
              <a:t>&lt;</a:t>
            </a:r>
            <a:r>
              <a:rPr lang="en-US" b="1">
                <a:latin typeface="Arial" pitchFamily="34" charset="0"/>
              </a:rPr>
              <a:t>iframe</a:t>
            </a:r>
            <a:r>
              <a:rPr lang="en-US">
                <a:latin typeface="Arial" pitchFamily="34" charset="0"/>
              </a:rPr>
              <a:t> style=“display: none;” </a:t>
            </a:r>
            <a:r>
              <a:rPr lang="en-US" b="1">
                <a:latin typeface="Arial" pitchFamily="34" charset="0"/>
              </a:rPr>
              <a:t>src</a:t>
            </a:r>
            <a:r>
              <a:rPr lang="en-US">
                <a:latin typeface="Arial" pitchFamily="34" charset="0"/>
              </a:rPr>
              <a:t>=“http://www.domain.com/path”&gt;&lt;/</a:t>
            </a:r>
            <a:r>
              <a:rPr lang="en-US" b="1">
                <a:latin typeface="Arial" pitchFamily="34" charset="0"/>
              </a:rPr>
              <a:t>iframe</a:t>
            </a:r>
            <a:r>
              <a:rPr lang="en-US">
                <a:latin typeface="Arial" pitchFamily="34" charset="0"/>
              </a:rPr>
              <a:t>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</a:t>
            </a:r>
            <a:r>
              <a:rPr lang="en-US" sz="3200" dirty="0" smtClean="0"/>
              <a:t>ross-domain interactions (2)</a:t>
            </a:r>
            <a:endParaRPr lang="en-US" sz="3200" dirty="0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Loading external scripts</a:t>
            </a:r>
          </a:p>
          <a:p>
            <a:endParaRPr lang="en-US" smtClean="0"/>
          </a:p>
          <a:p>
            <a:endParaRPr lang="en-US" smtClean="0"/>
          </a:p>
          <a:p>
            <a:pPr lvl="1"/>
            <a:r>
              <a:rPr lang="en-US" smtClean="0"/>
              <a:t>The origin domain of the script seems to be www.domain.com, </a:t>
            </a:r>
          </a:p>
          <a:p>
            <a:pPr lvl="1"/>
            <a:r>
              <a:rPr lang="en-US" smtClean="0"/>
              <a:t>However, the script is evaluated in the context of the enclosing page </a:t>
            </a:r>
          </a:p>
          <a:p>
            <a:pPr lvl="1"/>
            <a:r>
              <a:rPr lang="en-US" smtClean="0"/>
              <a:t>Result:</a:t>
            </a:r>
          </a:p>
          <a:p>
            <a:pPr lvl="2"/>
            <a:r>
              <a:rPr lang="en-US" smtClean="0"/>
              <a:t>The script can inspect the properties of the enclosing page</a:t>
            </a:r>
          </a:p>
          <a:p>
            <a:pPr lvl="2"/>
            <a:r>
              <a:rPr lang="en-US" smtClean="0"/>
              <a:t>The enclosing page can define the evaluation environment for the script</a:t>
            </a: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684213" y="1844675"/>
            <a:ext cx="7129462" cy="1079500"/>
          </a:xfrm>
          <a:prstGeom prst="rect">
            <a:avLst/>
          </a:prstGeom>
          <a:solidFill>
            <a:srgbClr val="FFFF99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339725" indent="-339725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>
                <a:latin typeface="Arial" pitchFamily="34" charset="0"/>
              </a:rPr>
              <a:t>…</a:t>
            </a:r>
          </a:p>
          <a:p>
            <a:pPr marL="339725" indent="-339725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>
                <a:latin typeface="Arial" pitchFamily="34" charset="0"/>
              </a:rPr>
              <a:t>&lt;</a:t>
            </a:r>
            <a:r>
              <a:rPr lang="en-US" b="1">
                <a:latin typeface="Arial" pitchFamily="34" charset="0"/>
              </a:rPr>
              <a:t>script</a:t>
            </a:r>
            <a:r>
              <a:rPr lang="en-US">
                <a:latin typeface="Arial" pitchFamily="34" charset="0"/>
              </a:rPr>
              <a:t> </a:t>
            </a:r>
            <a:r>
              <a:rPr lang="en-US" b="1">
                <a:latin typeface="Arial" pitchFamily="34" charset="0"/>
              </a:rPr>
              <a:t>src</a:t>
            </a:r>
            <a:r>
              <a:rPr lang="en-US">
                <a:latin typeface="Arial" pitchFamily="34" charset="0"/>
              </a:rPr>
              <a:t>=“http://www.domain.com/path”&gt;&lt;/</a:t>
            </a:r>
            <a:r>
              <a:rPr lang="en-US" b="1">
                <a:latin typeface="Arial" pitchFamily="34" charset="0"/>
              </a:rPr>
              <a:t>script</a:t>
            </a:r>
            <a:r>
              <a:rPr lang="en-US">
                <a:latin typeface="Arial" pitchFamily="34" charset="0"/>
              </a:rPr>
              <a:t>&gt;</a:t>
            </a:r>
          </a:p>
          <a:p>
            <a:pPr marL="339725" indent="-339725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>
                <a:latin typeface="Arial" pitchFamily="34" charset="0"/>
              </a:rPr>
              <a:t>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</a:t>
            </a:r>
            <a:r>
              <a:rPr lang="en-US" sz="3200" dirty="0" smtClean="0"/>
              <a:t>ross-domain interactions (3)</a:t>
            </a:r>
            <a:endParaRPr lang="en-US" sz="3200" dirty="0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Initiating HTTP POST requests</a:t>
            </a:r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pPr>
              <a:buFont typeface="Webdings" pitchFamily="18" charset="2"/>
              <a:buNone/>
            </a:pPr>
            <a:endParaRPr lang="en-US" smtClean="0"/>
          </a:p>
          <a:p>
            <a:pPr lvl="2"/>
            <a:r>
              <a:rPr lang="en-US" smtClean="0"/>
              <a:t>Form is hidden and automatically submitted by the browser, using the cached credentials</a:t>
            </a:r>
          </a:p>
          <a:p>
            <a:pPr lvl="2"/>
            <a:r>
              <a:rPr lang="en-US" smtClean="0"/>
              <a:t>The form is submitted as if the user has clicked the submit button in the form</a:t>
            </a: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538163" y="1822450"/>
            <a:ext cx="8301037" cy="2520950"/>
          </a:xfrm>
          <a:prstGeom prst="rect">
            <a:avLst/>
          </a:prstGeom>
          <a:solidFill>
            <a:srgbClr val="FFFF99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339725" indent="-339725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>
                <a:latin typeface="Arial" pitchFamily="34" charset="0"/>
              </a:rPr>
              <a:t>&lt;form name=“myform” method=“POST” action=“http://mydomain.com/process”&gt;</a:t>
            </a:r>
          </a:p>
          <a:p>
            <a:pPr marL="339725" indent="-339725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>
                <a:latin typeface="Arial" pitchFamily="34" charset="0"/>
              </a:rPr>
              <a:t>	&lt;input type=“hidden” name=“newPassword” value=“31337”/&gt;</a:t>
            </a:r>
          </a:p>
          <a:p>
            <a:pPr marL="339725" indent="-339725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>
                <a:latin typeface="Arial" pitchFamily="34" charset="0"/>
              </a:rPr>
              <a:t>	…</a:t>
            </a:r>
          </a:p>
          <a:p>
            <a:pPr marL="339725" indent="-339725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>
                <a:latin typeface="Arial" pitchFamily="34" charset="0"/>
              </a:rPr>
              <a:t>&lt;/form&gt;</a:t>
            </a:r>
          </a:p>
          <a:p>
            <a:pPr marL="339725" indent="-339725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>
                <a:latin typeface="Arial" pitchFamily="34" charset="0"/>
              </a:rPr>
              <a:t>&lt;script&gt;</a:t>
            </a:r>
          </a:p>
          <a:p>
            <a:pPr marL="339725" indent="-339725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>
                <a:latin typeface="Arial" pitchFamily="34" charset="0"/>
              </a:rPr>
              <a:t>	document.myform.submit();</a:t>
            </a:r>
          </a:p>
          <a:p>
            <a:pPr marL="339725" indent="-339725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>
                <a:latin typeface="Arial" pitchFamily="34" charset="0"/>
              </a:rPr>
              <a:t>&lt;/script&gt;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Cross-domain interactions (4)</a:t>
            </a:r>
            <a:endParaRPr lang="nl-BE" dirty="0" smtClean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381000" y="1295400"/>
            <a:ext cx="7772400" cy="55197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177800" indent="-177800" eaLnBrk="0" hangingPunct="0">
              <a:lnSpc>
                <a:spcPct val="80000"/>
              </a:lnSpc>
              <a:spcBef>
                <a:spcPct val="50000"/>
              </a:spcBef>
              <a:spcAft>
                <a:spcPct val="10000"/>
              </a:spcAft>
              <a:buClr>
                <a:schemeClr val="tx2"/>
              </a:buClr>
              <a:buSzPct val="125000"/>
              <a:buFont typeface="Monotype Sorts" pitchFamily="2" charset="2"/>
              <a:buChar char="w"/>
              <a:defRPr/>
            </a:pPr>
            <a:r>
              <a:rPr lang="en-US" sz="2800" b="1" kern="0" dirty="0">
                <a:latin typeface="+mn-lt"/>
              </a:rPr>
              <a:t>Via the Image o</a:t>
            </a:r>
            <a:r>
              <a:rPr lang="en-US" sz="2800" b="1" kern="0" dirty="0" err="1">
                <a:latin typeface="+mn-lt"/>
              </a:rPr>
              <a:t>bject</a:t>
            </a:r>
            <a:endParaRPr lang="en-US" sz="2800" b="1" kern="0" dirty="0">
              <a:latin typeface="+mn-lt"/>
            </a:endParaRPr>
          </a:p>
          <a:p>
            <a:pPr marL="177800" indent="-177800" eaLnBrk="0" hangingPunct="0">
              <a:lnSpc>
                <a:spcPct val="80000"/>
              </a:lnSpc>
              <a:spcBef>
                <a:spcPct val="50000"/>
              </a:spcBef>
              <a:spcAft>
                <a:spcPct val="10000"/>
              </a:spcAft>
              <a:buClr>
                <a:schemeClr val="tx2"/>
              </a:buClr>
              <a:buSzPct val="125000"/>
              <a:buFont typeface="Monotype Sorts" pitchFamily="2" charset="2"/>
              <a:buChar char="w"/>
              <a:defRPr/>
            </a:pPr>
            <a:endParaRPr lang="en-US" sz="2000" b="1" kern="0" dirty="0">
              <a:latin typeface="+mn-lt"/>
            </a:endParaRPr>
          </a:p>
          <a:p>
            <a:pPr marL="177800" indent="-177800" eaLnBrk="0" hangingPunct="0">
              <a:lnSpc>
                <a:spcPct val="80000"/>
              </a:lnSpc>
              <a:spcBef>
                <a:spcPct val="50000"/>
              </a:spcBef>
              <a:spcAft>
                <a:spcPct val="10000"/>
              </a:spcAft>
              <a:buClr>
                <a:schemeClr val="tx2"/>
              </a:buClr>
              <a:buSzPct val="125000"/>
              <a:buFont typeface="Monotype Sorts" pitchFamily="2" charset="2"/>
              <a:buChar char="w"/>
              <a:defRPr/>
            </a:pPr>
            <a:endParaRPr lang="en-US" b="1" kern="0" dirty="0">
              <a:latin typeface="+mn-lt"/>
            </a:endParaRPr>
          </a:p>
          <a:p>
            <a:pPr marL="177800" indent="-177800" eaLnBrk="0" hangingPunct="0">
              <a:lnSpc>
                <a:spcPct val="80000"/>
              </a:lnSpc>
              <a:spcBef>
                <a:spcPct val="50000"/>
              </a:spcBef>
              <a:spcAft>
                <a:spcPct val="10000"/>
              </a:spcAft>
              <a:buClr>
                <a:schemeClr val="tx2"/>
              </a:buClr>
              <a:buSzPct val="125000"/>
              <a:buFont typeface="Monotype Sorts" pitchFamily="2" charset="2"/>
              <a:buChar char="w"/>
              <a:defRPr/>
            </a:pPr>
            <a:endParaRPr lang="en-US" sz="2400" b="1" kern="0" dirty="0">
              <a:latin typeface="+mn-lt"/>
            </a:endParaRPr>
          </a:p>
          <a:p>
            <a:pPr marL="177800" indent="-177800" eaLnBrk="0" hangingPunct="0">
              <a:lnSpc>
                <a:spcPct val="80000"/>
              </a:lnSpc>
              <a:spcBef>
                <a:spcPct val="50000"/>
              </a:spcBef>
              <a:spcAft>
                <a:spcPct val="10000"/>
              </a:spcAft>
              <a:buClr>
                <a:schemeClr val="tx2"/>
              </a:buClr>
              <a:buSzPct val="125000"/>
              <a:buFont typeface="Monotype Sorts" pitchFamily="2" charset="2"/>
              <a:buChar char="w"/>
              <a:defRPr/>
            </a:pPr>
            <a:r>
              <a:rPr lang="en-US" sz="2800" b="1" kern="0" dirty="0" smtClean="0">
                <a:latin typeface="+mn-lt"/>
              </a:rPr>
              <a:t>Via </a:t>
            </a:r>
            <a:r>
              <a:rPr lang="en-US" sz="2800" b="1" kern="0" dirty="0">
                <a:latin typeface="+mn-lt"/>
              </a:rPr>
              <a:t>document.* </a:t>
            </a:r>
            <a:r>
              <a:rPr lang="en-US" sz="2800" b="1" kern="0" dirty="0" smtClean="0">
                <a:latin typeface="+mn-lt"/>
              </a:rPr>
              <a:t>properties</a:t>
            </a:r>
          </a:p>
          <a:p>
            <a:pPr marL="177800" indent="-177800" eaLnBrk="0" hangingPunct="0">
              <a:lnSpc>
                <a:spcPct val="80000"/>
              </a:lnSpc>
              <a:spcBef>
                <a:spcPct val="50000"/>
              </a:spcBef>
              <a:spcAft>
                <a:spcPct val="10000"/>
              </a:spcAft>
              <a:buClr>
                <a:schemeClr val="tx2"/>
              </a:buClr>
              <a:buSzPct val="125000"/>
              <a:buFont typeface="Monotype Sorts" pitchFamily="2" charset="2"/>
              <a:buChar char="w"/>
              <a:defRPr/>
            </a:pPr>
            <a:endParaRPr lang="en-US" sz="1400" b="1" kern="0" dirty="0" smtClean="0">
              <a:latin typeface="+mn-lt"/>
            </a:endParaRPr>
          </a:p>
          <a:p>
            <a:pPr marL="177800" indent="-177800" eaLnBrk="0" hangingPunct="0">
              <a:lnSpc>
                <a:spcPct val="80000"/>
              </a:lnSpc>
              <a:spcBef>
                <a:spcPct val="50000"/>
              </a:spcBef>
              <a:spcAft>
                <a:spcPct val="10000"/>
              </a:spcAft>
              <a:buClr>
                <a:schemeClr val="tx2"/>
              </a:buClr>
              <a:buSzPct val="125000"/>
              <a:buFont typeface="Monotype Sorts" pitchFamily="2" charset="2"/>
              <a:buChar char="w"/>
              <a:defRPr/>
            </a:pPr>
            <a:endParaRPr lang="en-US" sz="2400" b="1" kern="0" dirty="0">
              <a:latin typeface="+mn-lt"/>
            </a:endParaRPr>
          </a:p>
          <a:p>
            <a:pPr marL="177800" indent="-177800" eaLnBrk="0" hangingPunct="0">
              <a:lnSpc>
                <a:spcPct val="80000"/>
              </a:lnSpc>
              <a:spcBef>
                <a:spcPct val="50000"/>
              </a:spcBef>
              <a:spcAft>
                <a:spcPct val="10000"/>
              </a:spcAft>
              <a:buClr>
                <a:schemeClr val="tx2"/>
              </a:buClr>
              <a:buSzPct val="125000"/>
              <a:buFont typeface="Monotype Sorts" pitchFamily="2" charset="2"/>
              <a:buChar char="w"/>
              <a:defRPr/>
            </a:pPr>
            <a:r>
              <a:rPr lang="en-US" sz="2800" b="1" dirty="0" smtClean="0">
                <a:latin typeface="+mn-lt"/>
              </a:rPr>
              <a:t>Redirecting via the meta directive</a:t>
            </a:r>
            <a:endParaRPr lang="en-US" sz="2800" b="1" dirty="0">
              <a:latin typeface="+mn-lt"/>
            </a:endParaRP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538163" y="1714500"/>
            <a:ext cx="7634287" cy="1300163"/>
          </a:xfrm>
          <a:prstGeom prst="rect">
            <a:avLst/>
          </a:prstGeom>
          <a:solidFill>
            <a:srgbClr val="FFFF99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339725" indent="-339725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>
                <a:latin typeface="Arial" pitchFamily="34" charset="0"/>
              </a:rPr>
              <a:t>&lt;script&gt;</a:t>
            </a:r>
          </a:p>
          <a:p>
            <a:pPr marL="339725" indent="-339725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>
                <a:latin typeface="Arial" pitchFamily="34" charset="0"/>
              </a:rPr>
              <a:t>var myImg = new Image();</a:t>
            </a:r>
          </a:p>
          <a:p>
            <a:pPr marL="339725" indent="-339725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>
                <a:latin typeface="Arial" pitchFamily="34" charset="0"/>
              </a:rPr>
              <a:t>myImg.src = http://bank.com/xfer?from=1234&amp;to=21543&amp;amount=399;</a:t>
            </a:r>
          </a:p>
          <a:p>
            <a:pPr marL="339725" indent="-339725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>
                <a:latin typeface="Arial" pitchFamily="34" charset="0"/>
              </a:rPr>
              <a:t>&lt;/script&gt;</a:t>
            </a:r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500063" y="3733800"/>
            <a:ext cx="8186737" cy="571500"/>
          </a:xfrm>
          <a:prstGeom prst="rect">
            <a:avLst/>
          </a:prstGeom>
          <a:solidFill>
            <a:srgbClr val="FFFF99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339725" indent="-339725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>
                <a:latin typeface="Arial" pitchFamily="34" charset="0"/>
              </a:rPr>
              <a:t>document.location = http://bank.com/xfer?from=1234&amp;to=21543&amp;amount=399; </a:t>
            </a: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538163" y="5362575"/>
            <a:ext cx="8148637" cy="657225"/>
          </a:xfrm>
          <a:prstGeom prst="rect">
            <a:avLst/>
          </a:prstGeom>
          <a:solidFill>
            <a:srgbClr val="FFFF99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339725" indent="-339725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>
                <a:latin typeface="Arial" pitchFamily="34" charset="0"/>
              </a:rPr>
              <a:t>&lt;meta http-equiv="refresh" content="0; URL=http://www.yourbank.com/xfer" /&gt;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Cross-domain interactions (5)</a:t>
            </a:r>
            <a:endParaRPr lang="nl-BE" dirty="0" smtClean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381000" y="1295400"/>
            <a:ext cx="7772400" cy="55197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177800" indent="-177800" eaLnBrk="0" hangingPunct="0">
              <a:lnSpc>
                <a:spcPct val="80000"/>
              </a:lnSpc>
              <a:spcBef>
                <a:spcPct val="50000"/>
              </a:spcBef>
              <a:spcAft>
                <a:spcPct val="10000"/>
              </a:spcAft>
              <a:buClr>
                <a:schemeClr val="tx2"/>
              </a:buClr>
              <a:buSzPct val="125000"/>
              <a:buFont typeface="Monotype Sorts" pitchFamily="2" charset="2"/>
              <a:buChar char="w"/>
              <a:defRPr/>
            </a:pPr>
            <a:r>
              <a:rPr lang="en-US" sz="2800" b="1" kern="0" dirty="0" smtClean="0">
                <a:latin typeface="+mn-lt"/>
              </a:rPr>
              <a:t>Via </a:t>
            </a:r>
            <a:r>
              <a:rPr lang="en-US" sz="2800" b="1" kern="0" dirty="0">
                <a:latin typeface="+mn-lt"/>
              </a:rPr>
              <a:t>URLs in style/CSS</a:t>
            </a:r>
          </a:p>
          <a:p>
            <a:pPr marL="177800" indent="-177800" eaLnBrk="0" hangingPunct="0">
              <a:lnSpc>
                <a:spcPct val="80000"/>
              </a:lnSpc>
              <a:spcBef>
                <a:spcPct val="50000"/>
              </a:spcBef>
              <a:spcAft>
                <a:spcPct val="10000"/>
              </a:spcAft>
              <a:buClr>
                <a:schemeClr val="tx2"/>
              </a:buClr>
              <a:buSzPct val="125000"/>
              <a:buFont typeface="Monotype Sorts" pitchFamily="2" charset="2"/>
              <a:buChar char="w"/>
              <a:defRPr/>
            </a:pPr>
            <a:endParaRPr lang="en-US" sz="2800" b="1" kern="0" dirty="0">
              <a:latin typeface="+mn-lt"/>
            </a:endParaRPr>
          </a:p>
          <a:p>
            <a:pPr marL="635000" lvl="1" indent="-177800" eaLnBrk="0" hangingPunct="0">
              <a:lnSpc>
                <a:spcPct val="80000"/>
              </a:lnSpc>
              <a:spcBef>
                <a:spcPct val="50000"/>
              </a:spcBef>
              <a:spcAft>
                <a:spcPct val="10000"/>
              </a:spcAft>
              <a:buClr>
                <a:schemeClr val="tx2"/>
              </a:buClr>
              <a:buSzPct val="125000"/>
              <a:defRPr/>
            </a:pPr>
            <a:endParaRPr lang="en-US" sz="2800" b="1" kern="0" dirty="0">
              <a:latin typeface="+mn-lt"/>
            </a:endParaRPr>
          </a:p>
          <a:p>
            <a:pPr marL="635000" lvl="1" indent="-177800" eaLnBrk="0" hangingPunct="0">
              <a:lnSpc>
                <a:spcPct val="80000"/>
              </a:lnSpc>
              <a:spcBef>
                <a:spcPct val="50000"/>
              </a:spcBef>
              <a:spcAft>
                <a:spcPct val="10000"/>
              </a:spcAft>
              <a:buClr>
                <a:schemeClr val="tx2"/>
              </a:buClr>
              <a:buSzPct val="125000"/>
              <a:defRPr/>
            </a:pPr>
            <a:endParaRPr lang="en-US" sz="2800" b="1" kern="0" dirty="0">
              <a:latin typeface="+mn-lt"/>
            </a:endParaRPr>
          </a:p>
          <a:p>
            <a:pPr marL="635000" lvl="1" indent="-177800" eaLnBrk="0" hangingPunct="0">
              <a:lnSpc>
                <a:spcPct val="80000"/>
              </a:lnSpc>
              <a:spcBef>
                <a:spcPct val="50000"/>
              </a:spcBef>
              <a:spcAft>
                <a:spcPct val="10000"/>
              </a:spcAft>
              <a:buClr>
                <a:schemeClr val="tx2"/>
              </a:buClr>
              <a:buSzPct val="125000"/>
              <a:defRPr/>
            </a:pPr>
            <a:endParaRPr lang="en-US" sz="2400" b="1" kern="0" dirty="0">
              <a:latin typeface="+mn-lt"/>
            </a:endParaRPr>
          </a:p>
          <a:p>
            <a:pPr marL="177800" indent="-177800" eaLnBrk="0" hangingPunct="0">
              <a:lnSpc>
                <a:spcPct val="80000"/>
              </a:lnSpc>
              <a:spcBef>
                <a:spcPct val="50000"/>
              </a:spcBef>
              <a:spcAft>
                <a:spcPct val="10000"/>
              </a:spcAft>
              <a:buClr>
                <a:schemeClr val="tx2"/>
              </a:buClr>
              <a:buSzPct val="125000"/>
              <a:buFont typeface="Monotype Sorts" pitchFamily="2" charset="2"/>
              <a:buChar char="w"/>
              <a:defRPr/>
            </a:pPr>
            <a:r>
              <a:rPr lang="en-US" sz="2800" b="1" kern="0" dirty="0">
                <a:latin typeface="+mn-lt"/>
              </a:rPr>
              <a:t>Using proxies, Yahoo pipes, …</a:t>
            </a: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500063" y="1905000"/>
            <a:ext cx="7634287" cy="1085850"/>
          </a:xfrm>
          <a:prstGeom prst="rect">
            <a:avLst/>
          </a:prstGeom>
          <a:solidFill>
            <a:srgbClr val="FFFF99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339725" indent="-339725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>
                <a:latin typeface="Arial" pitchFamily="34" charset="0"/>
                <a:cs typeface="Arial" pitchFamily="34" charset="0"/>
              </a:rPr>
              <a:t>body</a:t>
            </a:r>
            <a:br>
              <a:rPr lang="en-US" dirty="0">
                <a:latin typeface="Arial" pitchFamily="34" charset="0"/>
                <a:cs typeface="Arial" pitchFamily="34" charset="0"/>
              </a:rPr>
            </a:br>
            <a:r>
              <a:rPr lang="en-US" dirty="0">
                <a:latin typeface="Arial" pitchFamily="34" charset="0"/>
                <a:cs typeface="Arial" pitchFamily="34" charset="0"/>
              </a:rPr>
              <a:t>{ </a:t>
            </a:r>
            <a:br>
              <a:rPr lang="en-US" dirty="0">
                <a:latin typeface="Arial" pitchFamily="34" charset="0"/>
                <a:cs typeface="Arial" pitchFamily="34" charset="0"/>
              </a:rPr>
            </a:br>
            <a:r>
              <a:rPr lang="en-US" dirty="0">
                <a:latin typeface="Arial" pitchFamily="34" charset="0"/>
                <a:cs typeface="Arial" pitchFamily="34" charset="0"/>
              </a:rPr>
              <a:t>background: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url</a:t>
            </a:r>
            <a:r>
              <a:rPr lang="en-US" dirty="0">
                <a:latin typeface="Arial" pitchFamily="34" charset="0"/>
                <a:cs typeface="Arial" pitchFamily="34" charset="0"/>
              </a:rPr>
              <a:t>(‘http://www.yourbank.com/xfer’) no-repeat top</a:t>
            </a:r>
            <a:br>
              <a:rPr lang="en-US" dirty="0">
                <a:latin typeface="Arial" pitchFamily="34" charset="0"/>
                <a:cs typeface="Arial" pitchFamily="34" charset="0"/>
              </a:rPr>
            </a:br>
            <a:r>
              <a:rPr lang="en-US" dirty="0">
                <a:latin typeface="Arial" pitchFamily="34" charset="0"/>
                <a:cs typeface="Arial" pitchFamily="34" charset="0"/>
              </a:rPr>
              <a:t>}</a:t>
            </a:r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500063" y="3124200"/>
            <a:ext cx="7634287" cy="714375"/>
          </a:xfrm>
          <a:prstGeom prst="rect">
            <a:avLst/>
          </a:prstGeom>
          <a:solidFill>
            <a:srgbClr val="FFFF99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339725" indent="-339725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>
                <a:latin typeface="Arial" pitchFamily="34" charset="0"/>
                <a:cs typeface="Arial" pitchFamily="34" charset="0"/>
              </a:rPr>
              <a:t>&lt;p style=</a:t>
            </a:r>
            <a:r>
              <a:rPr lang="nl-BE">
                <a:latin typeface="Arial" pitchFamily="34" charset="0"/>
                <a:cs typeface="Arial" pitchFamily="34" charset="0"/>
              </a:rPr>
              <a:t>"background:url(‘</a:t>
            </a:r>
            <a:r>
              <a:rPr lang="en-US">
                <a:latin typeface="Arial" pitchFamily="34" charset="0"/>
                <a:cs typeface="Arial" pitchFamily="34" charset="0"/>
              </a:rPr>
              <a:t>http://www.yourbank.com/xfer’</a:t>
            </a:r>
            <a:r>
              <a:rPr lang="nl-BE">
                <a:latin typeface="Arial" pitchFamily="34" charset="0"/>
                <a:cs typeface="Arial" pitchFamily="34" charset="0"/>
              </a:rPr>
              <a:t>);”&gt;Text&lt;/p&gt;</a:t>
            </a: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7415" name="Rectangle 8"/>
          <p:cNvSpPr>
            <a:spLocks noChangeArrowheads="1"/>
          </p:cNvSpPr>
          <p:nvPr/>
        </p:nvSpPr>
        <p:spPr bwMode="auto">
          <a:xfrm>
            <a:off x="500063" y="4953000"/>
            <a:ext cx="8034337" cy="714375"/>
          </a:xfrm>
          <a:prstGeom prst="rect">
            <a:avLst/>
          </a:prstGeom>
          <a:solidFill>
            <a:srgbClr val="FFFF99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339725" indent="-339725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>
                <a:latin typeface="Arial" pitchFamily="34" charset="0"/>
                <a:cs typeface="Arial" pitchFamily="34" charset="0"/>
              </a:rPr>
              <a:t>&lt;LINK href=" http://www.yourbank.com/xfer “ rel="stylesheet" type="text/css"&gt;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And what about…</a:t>
            </a:r>
            <a:endParaRPr lang="nl-BE" smtClean="0"/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Cross-Site Tracing (XST)</a:t>
            </a:r>
          </a:p>
          <a:p>
            <a:r>
              <a:rPr lang="en-US" dirty="0" smtClean="0"/>
              <a:t>Request/response </a:t>
            </a:r>
            <a:r>
              <a:rPr lang="en-US" dirty="0" smtClean="0"/>
              <a:t>splitting</a:t>
            </a:r>
          </a:p>
          <a:p>
            <a:r>
              <a:rPr lang="en-US" dirty="0" smtClean="0"/>
              <a:t>…</a:t>
            </a:r>
            <a:endParaRPr lang="nl-B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4"/>
          <p:cNvSpPr>
            <a:spLocks noChangeArrowheads="1"/>
          </p:cNvSpPr>
          <p:nvPr/>
        </p:nvSpPr>
        <p:spPr bwMode="auto">
          <a:xfrm>
            <a:off x="428625" y="2362200"/>
            <a:ext cx="3071813" cy="5048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nl-BE"/>
          </a:p>
        </p:txBody>
      </p:sp>
      <p:sp>
        <p:nvSpPr>
          <p:cNvPr id="1945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Overview</a:t>
            </a:r>
            <a:endParaRPr lang="nl-BE" smtClean="0"/>
          </a:p>
        </p:txBody>
      </p:sp>
      <p:sp>
        <p:nvSpPr>
          <p:cNvPr id="1946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Cross-Site Request Forgery</a:t>
            </a:r>
          </a:p>
          <a:p>
            <a:r>
              <a:rPr lang="en-US" smtClean="0"/>
              <a:t>Same Origin Policy</a:t>
            </a:r>
          </a:p>
          <a:p>
            <a:r>
              <a:rPr lang="en-US" smtClean="0"/>
              <a:t>Impact of CSRF</a:t>
            </a:r>
          </a:p>
          <a:p>
            <a:pPr lvl="1"/>
            <a:r>
              <a:rPr lang="en-US" smtClean="0"/>
              <a:t>CSRF objectives</a:t>
            </a:r>
          </a:p>
          <a:p>
            <a:pPr lvl="1"/>
            <a:r>
              <a:rPr lang="en-US" smtClean="0"/>
              <a:t>CSRF in practice</a:t>
            </a:r>
          </a:p>
          <a:p>
            <a:r>
              <a:rPr lang="en-US" smtClean="0"/>
              <a:t>Countermeasures</a:t>
            </a:r>
          </a:p>
          <a:p>
            <a:pPr lvl="1"/>
            <a:endParaRPr lang="nl-BE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CSRF objectives</a:t>
            </a:r>
            <a:endParaRPr lang="nl-BE" smtClean="0"/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Sending unauthorized requests</a:t>
            </a:r>
          </a:p>
          <a:p>
            <a:r>
              <a:rPr lang="en-US" smtClean="0"/>
              <a:t>Login CSRF</a:t>
            </a:r>
          </a:p>
          <a:p>
            <a:r>
              <a:rPr lang="en-US" smtClean="0"/>
              <a:t>Attacking the Intranet</a:t>
            </a:r>
            <a:endParaRPr lang="nl-BE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Sending unauthorized </a:t>
            </a:r>
            <a:r>
              <a:rPr lang="en-US" dirty="0" smtClean="0"/>
              <a:t>requests</a:t>
            </a:r>
            <a:endParaRPr lang="nl-BE" dirty="0" smtClean="0"/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Requests to the target server</a:t>
            </a:r>
          </a:p>
          <a:p>
            <a:pPr lvl="1"/>
            <a:r>
              <a:rPr lang="en-US" smtClean="0"/>
              <a:t>Using implicit authentication</a:t>
            </a:r>
          </a:p>
          <a:p>
            <a:pPr lvl="1"/>
            <a:r>
              <a:rPr lang="en-US" smtClean="0"/>
              <a:t>Unauthorized, and mostly transparent for the end user</a:t>
            </a:r>
          </a:p>
          <a:p>
            <a:r>
              <a:rPr lang="en-US" smtClean="0"/>
              <a:t>Typical examples:</a:t>
            </a:r>
          </a:p>
          <a:p>
            <a:pPr lvl="1"/>
            <a:r>
              <a:rPr lang="en-US" smtClean="0"/>
              <a:t>Transferring money</a:t>
            </a:r>
          </a:p>
          <a:p>
            <a:pPr lvl="1"/>
            <a:r>
              <a:rPr lang="en-US" smtClean="0"/>
              <a:t>Buying products on e-commerce sites</a:t>
            </a:r>
          </a:p>
          <a:p>
            <a:pPr lvl="1"/>
            <a:r>
              <a:rPr lang="en-US" smtClean="0"/>
              <a:t>Submitting false reviews/blog entries</a:t>
            </a:r>
          </a:p>
          <a:p>
            <a:pPr lvl="1"/>
            <a:r>
              <a:rPr lang="en-US" smtClean="0"/>
              <a:t>Linking friends in social networks</a:t>
            </a:r>
          </a:p>
          <a:p>
            <a:pPr lvl="1"/>
            <a:r>
              <a:rPr lang="en-US" smtClean="0"/>
              <a:t>DoS attacks</a:t>
            </a:r>
          </a:p>
          <a:p>
            <a:pPr lvl="1"/>
            <a:r>
              <a:rPr lang="en-US" smtClean="0"/>
              <a:t>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428625" y="1295400"/>
            <a:ext cx="4905375" cy="5048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nl-BE"/>
          </a:p>
        </p:txBody>
      </p:sp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Overview</a:t>
            </a:r>
            <a:endParaRPr lang="nl-BE" smtClean="0"/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Cross-Site Request Forgery</a:t>
            </a:r>
          </a:p>
          <a:p>
            <a:r>
              <a:rPr lang="en-US" smtClean="0"/>
              <a:t>Same Origin Policy</a:t>
            </a:r>
          </a:p>
          <a:p>
            <a:r>
              <a:rPr lang="en-US" smtClean="0"/>
              <a:t>Impact of CSRF</a:t>
            </a:r>
          </a:p>
          <a:p>
            <a:r>
              <a:rPr lang="en-US" smtClean="0"/>
              <a:t>Countermeasures</a:t>
            </a:r>
          </a:p>
          <a:p>
            <a:pPr lvl="1"/>
            <a:endParaRPr lang="nl-BE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Login CSRF</a:t>
            </a:r>
            <a:endParaRPr lang="nl-BE" smtClean="0"/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CSRF typically leverages on browser’s state</a:t>
            </a:r>
          </a:p>
          <a:p>
            <a:pPr lvl="1"/>
            <a:r>
              <a:rPr lang="en-US" dirty="0" smtClean="0"/>
              <a:t>E.g. via cached credentials, …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Login CSRF leverages on server’s state</a:t>
            </a:r>
          </a:p>
          <a:p>
            <a:pPr lvl="1"/>
            <a:r>
              <a:rPr lang="en-US" dirty="0" smtClean="0"/>
              <a:t>Attacker forges request to a honest site</a:t>
            </a:r>
          </a:p>
          <a:p>
            <a:pPr lvl="1"/>
            <a:r>
              <a:rPr lang="en-US" dirty="0" smtClean="0"/>
              <a:t>Attacker logs in with his own credentials, establishing a user session of the attacker</a:t>
            </a:r>
          </a:p>
          <a:p>
            <a:pPr lvl="1"/>
            <a:r>
              <a:rPr lang="en-US" dirty="0" smtClean="0"/>
              <a:t>Subsequent requests of the user to the honest site are done within </a:t>
            </a:r>
            <a:r>
              <a:rPr lang="en-US" dirty="0" smtClean="0"/>
              <a:t>the </a:t>
            </a:r>
            <a:r>
              <a:rPr lang="en-US" dirty="0" smtClean="0"/>
              <a:t>user session of the attacker</a:t>
            </a:r>
          </a:p>
        </p:txBody>
      </p:sp>
      <p:sp>
        <p:nvSpPr>
          <p:cNvPr id="4" name="Rectangle 3"/>
          <p:cNvSpPr/>
          <p:nvPr/>
        </p:nvSpPr>
        <p:spPr>
          <a:xfrm>
            <a:off x="7772400" y="1981200"/>
            <a:ext cx="1096775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nl-BE" dirty="0" smtClean="0"/>
              <a:t>[BJM08</a:t>
            </a:r>
            <a:r>
              <a:rPr lang="nl-BE" dirty="0"/>
              <a:t>]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Login CSRF examples</a:t>
            </a:r>
            <a:endParaRPr lang="nl-BE" smtClean="0"/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Search engines (Yahoo!, Google, …)</a:t>
            </a:r>
          </a:p>
          <a:p>
            <a:pPr lvl="2"/>
            <a:r>
              <a:rPr lang="en-US" smtClean="0"/>
              <a:t>Search requests of the user are recorded in the search history of the attacker’s account</a:t>
            </a:r>
          </a:p>
          <a:p>
            <a:pPr lvl="2"/>
            <a:r>
              <a:rPr lang="en-US" smtClean="0"/>
              <a:t>Sensitive details of the searches or personal search interests are exposed to the attacker</a:t>
            </a:r>
          </a:p>
          <a:p>
            <a:r>
              <a:rPr lang="en-US" smtClean="0"/>
              <a:t>PayPal</a:t>
            </a:r>
          </a:p>
          <a:p>
            <a:pPr lvl="2"/>
            <a:r>
              <a:rPr lang="en-US" smtClean="0"/>
              <a:t>Newly enrolled credit cards are recorded in the profile of the attacker</a:t>
            </a:r>
          </a:p>
          <a:p>
            <a:r>
              <a:rPr lang="en-US" smtClean="0"/>
              <a:t>iGoogle</a:t>
            </a:r>
          </a:p>
          <a:p>
            <a:pPr lvl="2"/>
            <a:r>
              <a:rPr lang="en-US" smtClean="0"/>
              <a:t>User uses the attacker’s profile, including his preferences of gadgets</a:t>
            </a:r>
          </a:p>
          <a:p>
            <a:pPr lvl="2"/>
            <a:r>
              <a:rPr lang="en-US" smtClean="0"/>
              <a:t>Inline, possible malicious gadgets run in the domain of https://www.google.com</a:t>
            </a:r>
            <a:endParaRPr lang="nl-BE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Attacking the Intranet</a:t>
            </a:r>
            <a:endParaRPr lang="nl-BE" smtClean="0"/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Targeted domain can reside on the intranet</a:t>
            </a:r>
          </a:p>
          <a:p>
            <a:endParaRPr lang="en-US" dirty="0" smtClean="0"/>
          </a:p>
          <a:p>
            <a:r>
              <a:rPr lang="en-US" dirty="0" smtClean="0"/>
              <a:t>Typical scenario’s:</a:t>
            </a:r>
          </a:p>
          <a:p>
            <a:pPr lvl="1"/>
            <a:r>
              <a:rPr lang="en-US" dirty="0" smtClean="0"/>
              <a:t>Port </a:t>
            </a:r>
            <a:r>
              <a:rPr lang="en-US" dirty="0" smtClean="0"/>
              <a:t>scanning</a:t>
            </a:r>
            <a:endParaRPr lang="en-US" dirty="0" smtClean="0"/>
          </a:p>
          <a:p>
            <a:pPr lvl="1"/>
            <a:r>
              <a:rPr lang="en-US" dirty="0" smtClean="0"/>
              <a:t>Fingerprinting</a:t>
            </a:r>
            <a:endParaRPr lang="en-US" dirty="0" smtClean="0"/>
          </a:p>
          <a:p>
            <a:pPr lvl="1"/>
            <a:r>
              <a:rPr lang="en-US" dirty="0" smtClean="0"/>
              <a:t>Exploitation of vulnerable software</a:t>
            </a:r>
          </a:p>
          <a:p>
            <a:pPr lvl="1"/>
            <a:r>
              <a:rPr lang="en-US" dirty="0" smtClean="0"/>
              <a:t>Cross-protocol communication</a:t>
            </a:r>
          </a:p>
          <a:p>
            <a:pPr lvl="2"/>
            <a:r>
              <a:rPr lang="en-US" dirty="0" smtClean="0"/>
              <a:t>E.g. sending mail from within domain</a:t>
            </a:r>
          </a:p>
          <a:p>
            <a:pPr lvl="2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4"/>
          <p:cNvSpPr>
            <a:spLocks noChangeArrowheads="1"/>
          </p:cNvSpPr>
          <p:nvPr/>
        </p:nvSpPr>
        <p:spPr bwMode="auto">
          <a:xfrm>
            <a:off x="966787" y="3228975"/>
            <a:ext cx="2614613" cy="50482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nl-BE"/>
          </a:p>
        </p:txBody>
      </p:sp>
      <p:sp>
        <p:nvSpPr>
          <p:cNvPr id="1945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Overview</a:t>
            </a:r>
            <a:endParaRPr lang="nl-BE" smtClean="0"/>
          </a:p>
        </p:txBody>
      </p:sp>
      <p:sp>
        <p:nvSpPr>
          <p:cNvPr id="1946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Cross-Site Request Forgery</a:t>
            </a:r>
          </a:p>
          <a:p>
            <a:r>
              <a:rPr lang="en-US" dirty="0" smtClean="0"/>
              <a:t>Same Origin Policy</a:t>
            </a:r>
          </a:p>
          <a:p>
            <a:r>
              <a:rPr lang="en-US" dirty="0" smtClean="0"/>
              <a:t>Impact of CSRF</a:t>
            </a:r>
          </a:p>
          <a:p>
            <a:pPr lvl="1"/>
            <a:r>
              <a:rPr lang="en-US" dirty="0" smtClean="0"/>
              <a:t>CSRF objectives</a:t>
            </a:r>
          </a:p>
          <a:p>
            <a:pPr lvl="1"/>
            <a:r>
              <a:rPr lang="en-US" dirty="0" smtClean="0"/>
              <a:t>CSRF in practice</a:t>
            </a:r>
          </a:p>
          <a:p>
            <a:r>
              <a:rPr lang="en-US" dirty="0" smtClean="0"/>
              <a:t>Countermeasures</a:t>
            </a:r>
          </a:p>
          <a:p>
            <a:pPr lvl="1"/>
            <a:endParaRPr lang="nl-B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Impact of XSS/XSRF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Examples</a:t>
            </a:r>
          </a:p>
          <a:p>
            <a:pPr lvl="1"/>
            <a:r>
              <a:rPr lang="en-US" smtClean="0"/>
              <a:t>Overtaking Google Desktop</a:t>
            </a:r>
          </a:p>
          <a:p>
            <a:pPr lvl="2"/>
            <a:r>
              <a:rPr lang="en-US" smtClean="0"/>
              <a:t>http://www.owasp.org/index.php/Image:OWASP_IL_7_Overtaking_Google_Desktop.pdf</a:t>
            </a:r>
          </a:p>
          <a:p>
            <a:pPr lvl="1"/>
            <a:r>
              <a:rPr lang="en-US" smtClean="0"/>
              <a:t>XSS-Proxy (XSS attack tool )</a:t>
            </a:r>
          </a:p>
          <a:p>
            <a:pPr lvl="2"/>
            <a:r>
              <a:rPr lang="en-US" smtClean="0"/>
              <a:t>http://xss-proxy.sourceforge.net/</a:t>
            </a:r>
          </a:p>
          <a:p>
            <a:pPr lvl="1"/>
            <a:r>
              <a:rPr lang="en-US" smtClean="0"/>
              <a:t>Browser Exploitation Framework (BeEF)</a:t>
            </a:r>
          </a:p>
          <a:p>
            <a:pPr lvl="2"/>
            <a:r>
              <a:rPr lang="en-US" smtClean="0"/>
              <a:t>http://www.bindshell.net/tools/beef/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XSRF in practice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W. Zeller and W. Felten, </a:t>
            </a:r>
            <a:r>
              <a:rPr lang="en-US" i="1" smtClean="0"/>
              <a:t>Cross-site Request Forgeries: Exploitation and Prevention</a:t>
            </a:r>
            <a:r>
              <a:rPr lang="en-US" smtClean="0"/>
              <a:t>, Technical Report</a:t>
            </a:r>
          </a:p>
          <a:p>
            <a:endParaRPr lang="en-US" smtClean="0"/>
          </a:p>
          <a:p>
            <a:r>
              <a:rPr lang="en-US" smtClean="0"/>
              <a:t>XSRF in the ‘real’ world</a:t>
            </a:r>
          </a:p>
          <a:p>
            <a:pPr lvl="1"/>
            <a:r>
              <a:rPr lang="en-US" smtClean="0"/>
              <a:t>New York Times (nytimes.com)</a:t>
            </a:r>
          </a:p>
          <a:p>
            <a:pPr lvl="1"/>
            <a:r>
              <a:rPr lang="en-US" smtClean="0"/>
              <a:t>ING Direct (ingdirect.com)</a:t>
            </a:r>
          </a:p>
          <a:p>
            <a:pPr lvl="1"/>
            <a:r>
              <a:rPr lang="en-US" smtClean="0"/>
              <a:t>Metafilter (metafilter.com)</a:t>
            </a:r>
          </a:p>
          <a:p>
            <a:pPr lvl="1"/>
            <a:r>
              <a:rPr lang="en-US" smtClean="0"/>
              <a:t>YouTube (youtube.com)</a:t>
            </a:r>
          </a:p>
        </p:txBody>
      </p:sp>
      <p:sp>
        <p:nvSpPr>
          <p:cNvPr id="4" name="Rectangle 3"/>
          <p:cNvSpPr/>
          <p:nvPr/>
        </p:nvSpPr>
        <p:spPr>
          <a:xfrm>
            <a:off x="8001000" y="2286000"/>
            <a:ext cx="896938" cy="36988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nl-BE" dirty="0"/>
              <a:t>[ZF08]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XSRF: ING Direct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XSRF attack scenario:</a:t>
            </a:r>
          </a:p>
          <a:p>
            <a:pPr lvl="1"/>
            <a:r>
              <a:rPr lang="en-US" smtClean="0"/>
              <a:t>Attacker creates an account on behalf of the user with an initial transfer from the user’s savings account</a:t>
            </a:r>
          </a:p>
          <a:p>
            <a:pPr lvl="1"/>
            <a:r>
              <a:rPr lang="en-US" smtClean="0"/>
              <a:t>The attacker adds himself as a payee to the user’s account</a:t>
            </a:r>
          </a:p>
          <a:p>
            <a:pPr lvl="1"/>
            <a:r>
              <a:rPr lang="en-US" smtClean="0"/>
              <a:t>The attacker transfer funds from the user’s account to his own account</a:t>
            </a:r>
          </a:p>
          <a:p>
            <a:pPr lvl="1"/>
            <a:endParaRPr lang="en-US" smtClean="0"/>
          </a:p>
          <a:p>
            <a:r>
              <a:rPr lang="en-US" smtClean="0"/>
              <a:t>Requirement:</a:t>
            </a:r>
          </a:p>
          <a:p>
            <a:pPr lvl="1"/>
            <a:r>
              <a:rPr lang="en-US" smtClean="0"/>
              <a:t>Attacker creates a page that generate a sequence of GET and POST events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ING Direct request protocol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BE" smtClean="0"/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304800" y="1143000"/>
            <a:ext cx="8686800" cy="4953000"/>
          </a:xfrm>
          <a:prstGeom prst="rect">
            <a:avLst/>
          </a:prstGeom>
          <a:solidFill>
            <a:srgbClr val="FFFF99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339725" indent="-339725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1100">
                <a:solidFill>
                  <a:srgbClr val="FF0000"/>
                </a:solidFill>
                <a:latin typeface="Arial" pitchFamily="34" charset="0"/>
              </a:rPr>
              <a:t>GET</a:t>
            </a:r>
            <a:r>
              <a:rPr lang="en-US" sz="1100">
                <a:latin typeface="Arial" pitchFamily="34" charset="0"/>
              </a:rPr>
              <a:t> https://secure.ingdirect.com/myaccount/INGDirect.html?command=gotoOpenOCA</a:t>
            </a:r>
          </a:p>
          <a:p>
            <a:pPr marL="339725" indent="-339725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1100">
                <a:solidFill>
                  <a:srgbClr val="FF0000"/>
                </a:solidFill>
                <a:latin typeface="Arial" pitchFamily="34" charset="0"/>
              </a:rPr>
              <a:t>POST</a:t>
            </a:r>
            <a:r>
              <a:rPr lang="en-US" sz="1100">
                <a:latin typeface="Arial" pitchFamily="34" charset="0"/>
              </a:rPr>
              <a:t> </a:t>
            </a:r>
            <a:r>
              <a:rPr lang="en-US" sz="1200">
                <a:latin typeface="Arial" pitchFamily="34" charset="0"/>
              </a:rPr>
              <a:t>https</a:t>
            </a:r>
            <a:r>
              <a:rPr lang="en-US" sz="1100">
                <a:latin typeface="Arial" pitchFamily="34" charset="0"/>
              </a:rPr>
              <a:t>://secure.ingdirect.com/myaccount/INGDirect.html</a:t>
            </a:r>
          </a:p>
          <a:p>
            <a:pPr marL="339725" indent="-339725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1100">
                <a:latin typeface="Arial" pitchFamily="34" charset="0"/>
              </a:rPr>
              <a:t>	</a:t>
            </a:r>
            <a:r>
              <a:rPr lang="en-US" sz="1100">
                <a:solidFill>
                  <a:srgbClr val="7030A0"/>
                </a:solidFill>
                <a:latin typeface="Arial" pitchFamily="34" charset="0"/>
              </a:rPr>
              <a:t>command=ocaOpenInitial&amp;YES, I WANT TO CONTINUE..x=44&amp;YES, I WANT TO CONTINUE..y=25</a:t>
            </a:r>
          </a:p>
          <a:p>
            <a:pPr marL="339725" indent="-339725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1100">
                <a:solidFill>
                  <a:srgbClr val="FF0000"/>
                </a:solidFill>
                <a:latin typeface="Arial" pitchFamily="34" charset="0"/>
              </a:rPr>
              <a:t>POST</a:t>
            </a:r>
            <a:r>
              <a:rPr lang="en-US" sz="1100">
                <a:latin typeface="Arial" pitchFamily="34" charset="0"/>
              </a:rPr>
              <a:t> https://secure.ingdirect.com/myaccount/INGDirect.html</a:t>
            </a:r>
          </a:p>
          <a:p>
            <a:pPr marL="339725" indent="-339725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1100">
                <a:latin typeface="Arial" pitchFamily="34" charset="0"/>
              </a:rPr>
              <a:t>	</a:t>
            </a:r>
            <a:r>
              <a:rPr lang="en-US" sz="1100">
                <a:solidFill>
                  <a:srgbClr val="7030A0"/>
                </a:solidFill>
                <a:latin typeface="Arial" pitchFamily="34" charset="0"/>
              </a:rPr>
              <a:t>command=ocaValidateFunding&amp;PRIMARY CARD=true&amp;JOINTCARD=true&amp;Account Nickname=[ACCOUNT NAME]&amp;</a:t>
            </a:r>
          </a:p>
          <a:p>
            <a:pPr marL="339725" indent="-339725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1100">
                <a:solidFill>
                  <a:srgbClr val="7030A0"/>
                </a:solidFill>
                <a:latin typeface="Arial" pitchFamily="34" charset="0"/>
              </a:rPr>
              <a:t>	FROMACCT= 0&amp;TAMT=[INITIAL AMOUNT]&amp;YES, I WANT TO CONTINUE..x=44&amp;YES, I WANT TO CONTINUE..y=25&amp;</a:t>
            </a:r>
          </a:p>
          <a:p>
            <a:pPr marL="339725" indent="-339725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1100">
                <a:solidFill>
                  <a:srgbClr val="7030A0"/>
                </a:solidFill>
                <a:latin typeface="Arial" pitchFamily="34" charset="0"/>
              </a:rPr>
              <a:t>	XTYPE=4000USD &amp;XBCRCD=USD</a:t>
            </a:r>
          </a:p>
          <a:p>
            <a:pPr marL="339725" indent="-339725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1100">
                <a:solidFill>
                  <a:srgbClr val="FF0000"/>
                </a:solidFill>
                <a:latin typeface="Arial" pitchFamily="34" charset="0"/>
              </a:rPr>
              <a:t>POST</a:t>
            </a:r>
            <a:r>
              <a:rPr lang="en-US" sz="1100">
                <a:latin typeface="Arial" pitchFamily="34" charset="0"/>
              </a:rPr>
              <a:t> https://secure.ingdirect.com/myaccount/INGDirect.html</a:t>
            </a:r>
          </a:p>
          <a:p>
            <a:pPr marL="339725" indent="-339725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1100">
                <a:solidFill>
                  <a:srgbClr val="7030A0"/>
                </a:solidFill>
                <a:latin typeface="Arial" pitchFamily="34" charset="0"/>
              </a:rPr>
              <a:t>	command=ocaOpenAccount&amp;AgreeElectronicDisclosure=yes&amp;AgreeTermsConditions=yes&amp;YES, I WANT TO CONTINUE..x=44&amp;</a:t>
            </a:r>
          </a:p>
          <a:p>
            <a:pPr marL="339725" indent="-339725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1100">
                <a:solidFill>
                  <a:srgbClr val="7030A0"/>
                </a:solidFill>
                <a:latin typeface="Arial" pitchFamily="34" charset="0"/>
              </a:rPr>
              <a:t>	YES, I WANT TO CONTINUE..y=25&amp;YES</a:t>
            </a:r>
          </a:p>
          <a:p>
            <a:pPr marL="339725" indent="-339725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sz="1100">
              <a:solidFill>
                <a:srgbClr val="FF0000"/>
              </a:solidFill>
              <a:latin typeface="Arial" pitchFamily="34" charset="0"/>
            </a:endParaRPr>
          </a:p>
          <a:p>
            <a:pPr marL="339725" indent="-339725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sz="1100">
              <a:solidFill>
                <a:srgbClr val="FF0000"/>
              </a:solidFill>
              <a:latin typeface="Arial" pitchFamily="34" charset="0"/>
            </a:endParaRPr>
          </a:p>
          <a:p>
            <a:pPr marL="339725" indent="-339725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sz="1100">
              <a:solidFill>
                <a:srgbClr val="FF0000"/>
              </a:solidFill>
              <a:latin typeface="Arial" pitchFamily="34" charset="0"/>
            </a:endParaRPr>
          </a:p>
          <a:p>
            <a:pPr marL="339725" indent="-339725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1100">
                <a:solidFill>
                  <a:srgbClr val="FF0000"/>
                </a:solidFill>
                <a:latin typeface="Arial" pitchFamily="34" charset="0"/>
              </a:rPr>
              <a:t>GET</a:t>
            </a:r>
            <a:r>
              <a:rPr lang="en-US" sz="1100">
                <a:latin typeface="Arial" pitchFamily="34" charset="0"/>
              </a:rPr>
              <a:t> https://secure.ingdirect.com/myaccount/INGDirect.html?command=goToModifyPersonalPayee&amp;Mode=Add&amp;from=displayEmailMoney</a:t>
            </a:r>
          </a:p>
          <a:p>
            <a:pPr marL="339725" indent="-339725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1100">
                <a:solidFill>
                  <a:srgbClr val="FF0000"/>
                </a:solidFill>
                <a:latin typeface="Arial" pitchFamily="34" charset="0"/>
              </a:rPr>
              <a:t>POST</a:t>
            </a:r>
            <a:r>
              <a:rPr lang="en-US" sz="1100">
                <a:latin typeface="Arial" pitchFamily="34" charset="0"/>
              </a:rPr>
              <a:t> https://secure.ingdirect.com/myaccount/INGDirect.html</a:t>
            </a:r>
          </a:p>
          <a:p>
            <a:pPr marL="339725" indent="-339725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1100">
                <a:solidFill>
                  <a:srgbClr val="7030A0"/>
                </a:solidFill>
                <a:latin typeface="Arial" pitchFamily="34" charset="0"/>
              </a:rPr>
              <a:t>	command=validateModifyPersonalPayee&amp;from=displayEmailMoney&amp;PayeeName=[PAYEE NAME]&amp;PayeeNickname=&amp;</a:t>
            </a:r>
          </a:p>
          <a:p>
            <a:pPr marL="339725" indent="-339725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1100">
                <a:solidFill>
                  <a:srgbClr val="7030A0"/>
                </a:solidFill>
                <a:latin typeface="Arial" pitchFamily="34" charset="0"/>
              </a:rPr>
              <a:t>	chkEmail=on&amp;PayeeEmail=[PAYEE EMAIL]&amp;PayeeIsEmailToOrange=true&amp;PayeeOrangeAccount=[PAYEE ACCOUNT NUM]&amp;</a:t>
            </a:r>
          </a:p>
          <a:p>
            <a:pPr marL="339725" indent="-339725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1100">
                <a:solidFill>
                  <a:srgbClr val="7030A0"/>
                </a:solidFill>
                <a:latin typeface="Arial" pitchFamily="34" charset="0"/>
              </a:rPr>
              <a:t>	YES, I WANT TO CONTINUE..x=44&amp;YES, I WANT TO CONTINUE..y=25</a:t>
            </a:r>
          </a:p>
          <a:p>
            <a:pPr marL="339725" indent="-339725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1100">
                <a:solidFill>
                  <a:srgbClr val="FF0000"/>
                </a:solidFill>
                <a:latin typeface="Arial" pitchFamily="34" charset="0"/>
              </a:rPr>
              <a:t>POST</a:t>
            </a:r>
            <a:r>
              <a:rPr lang="en-US" sz="1100">
                <a:latin typeface="Arial" pitchFamily="34" charset="0"/>
              </a:rPr>
              <a:t> https://secure.ingdirect.com/myaccount/INGDirect.html</a:t>
            </a:r>
          </a:p>
          <a:p>
            <a:pPr marL="339725" indent="-339725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1100">
                <a:solidFill>
                  <a:srgbClr val="7030A0"/>
                </a:solidFill>
                <a:latin typeface="Arial" pitchFamily="34" charset="0"/>
              </a:rPr>
              <a:t>	command=modifyPersonalPayee&amp;from=displayEmailMoney&amp;YES, I WANT TO CONTINUE..x=44</a:t>
            </a:r>
          </a:p>
          <a:p>
            <a:pPr marL="339725" indent="-339725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sz="1100">
              <a:solidFill>
                <a:srgbClr val="FF0000"/>
              </a:solidFill>
              <a:latin typeface="Arial" pitchFamily="34" charset="0"/>
            </a:endParaRPr>
          </a:p>
          <a:p>
            <a:pPr marL="339725" indent="-339725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sz="1100">
              <a:solidFill>
                <a:srgbClr val="FF0000"/>
              </a:solidFill>
              <a:latin typeface="Arial" pitchFamily="34" charset="0"/>
            </a:endParaRPr>
          </a:p>
          <a:p>
            <a:pPr marL="339725" indent="-339725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sz="1100">
              <a:solidFill>
                <a:srgbClr val="FF0000"/>
              </a:solidFill>
              <a:latin typeface="Arial" pitchFamily="34" charset="0"/>
            </a:endParaRPr>
          </a:p>
          <a:p>
            <a:pPr marL="339725" indent="-339725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1100">
                <a:solidFill>
                  <a:srgbClr val="FF0000"/>
                </a:solidFill>
                <a:latin typeface="Arial" pitchFamily="34" charset="0"/>
              </a:rPr>
              <a:t>POST</a:t>
            </a:r>
            <a:r>
              <a:rPr lang="en-US" sz="1100">
                <a:latin typeface="Arial" pitchFamily="34" charset="0"/>
              </a:rPr>
              <a:t> https://secure.ingdirect.com/myaccount/INGDirect.html</a:t>
            </a:r>
          </a:p>
          <a:p>
            <a:pPr marL="339725" indent="-339725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1100">
                <a:solidFill>
                  <a:srgbClr val="7030A0"/>
                </a:solidFill>
                <a:latin typeface="Arial" pitchFamily="34" charset="0"/>
              </a:rPr>
              <a:t>	command=validateEmailMoney&amp;CNSPayID=5000&amp;Amount=[TRANSFER AMOUNT]&amp;Comments=[TRANSFER MESSAGE]&amp;</a:t>
            </a:r>
          </a:p>
          <a:p>
            <a:pPr marL="339725" indent="-339725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1100">
                <a:solidFill>
                  <a:srgbClr val="7030A0"/>
                </a:solidFill>
                <a:latin typeface="Arial" pitchFamily="34" charset="0"/>
              </a:rPr>
              <a:t>	YES, I WANT TO CONTINUE..x=44 &amp;YES, I WANT TO CONTINUE..y=25&amp;show=1&amp;button=SendMoney</a:t>
            </a:r>
          </a:p>
          <a:p>
            <a:pPr marL="339725" indent="-339725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1100">
                <a:solidFill>
                  <a:srgbClr val="FF0000"/>
                </a:solidFill>
                <a:latin typeface="Arial" pitchFamily="34" charset="0"/>
              </a:rPr>
              <a:t>POST</a:t>
            </a:r>
            <a:r>
              <a:rPr lang="en-US" sz="1100">
                <a:latin typeface="Arial" pitchFamily="34" charset="0"/>
              </a:rPr>
              <a:t> https://secure.ingdirect.com/myaccount/INGDirect.html</a:t>
            </a:r>
          </a:p>
          <a:p>
            <a:pPr marL="339725" indent="-339725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1100">
                <a:solidFill>
                  <a:srgbClr val="7030A0"/>
                </a:solidFill>
                <a:latin typeface="Arial" pitchFamily="34" charset="0"/>
              </a:rPr>
              <a:t>	command=emailMoney&amp;Amount=[TRANSFER AMOUNT]Comments=[TRANSFER MESSAGE]&amp;</a:t>
            </a:r>
          </a:p>
          <a:p>
            <a:pPr marL="339725" indent="-339725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1100">
                <a:solidFill>
                  <a:srgbClr val="7030A0"/>
                </a:solidFill>
                <a:latin typeface="Arial" pitchFamily="34" charset="0"/>
              </a:rPr>
              <a:t>	YES, I WANT TO CONTINUE..x=44&amp;YES, I WANT TO CONTINUE..y=25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ING Direct wrap up</a:t>
            </a:r>
            <a:endParaRPr lang="nl-BE" smtClean="0"/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Static protocol</a:t>
            </a:r>
          </a:p>
          <a:p>
            <a:pPr lvl="1"/>
            <a:r>
              <a:rPr lang="en-US" dirty="0" smtClean="0"/>
              <a:t>No information needed about vulnerable client</a:t>
            </a:r>
          </a:p>
          <a:p>
            <a:pPr lvl="1"/>
            <a:r>
              <a:rPr lang="en-US" dirty="0" smtClean="0"/>
              <a:t>Can be encoded as a single </a:t>
            </a:r>
            <a:r>
              <a:rPr lang="en-US" dirty="0" smtClean="0"/>
              <a:t>sequence</a:t>
            </a:r>
            <a:endParaRPr lang="en-US" dirty="0" smtClean="0"/>
          </a:p>
          <a:p>
            <a:pPr lvl="2"/>
            <a:r>
              <a:rPr lang="en-US" dirty="0" smtClean="0"/>
              <a:t>2 GET requests</a:t>
            </a:r>
          </a:p>
          <a:p>
            <a:pPr lvl="2"/>
            <a:r>
              <a:rPr lang="en-US" dirty="0" smtClean="0"/>
              <a:t>7 POST requests</a:t>
            </a:r>
          </a:p>
          <a:p>
            <a:r>
              <a:rPr lang="en-US" dirty="0" smtClean="0"/>
              <a:t>Can be transparent for the vulnerable client</a:t>
            </a:r>
          </a:p>
          <a:p>
            <a:endParaRPr lang="en-US" dirty="0" smtClean="0"/>
          </a:p>
          <a:p>
            <a:r>
              <a:rPr lang="en-US" dirty="0" smtClean="0"/>
              <a:t>Single requirement: vulnerable client is implicitly authenticated</a:t>
            </a:r>
          </a:p>
          <a:p>
            <a:endParaRPr lang="nl-B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A040BE-802B-4B3F-BA1E-A0756732D5A8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4"/>
          <p:cNvSpPr>
            <a:spLocks noChangeArrowheads="1"/>
          </p:cNvSpPr>
          <p:nvPr/>
        </p:nvSpPr>
        <p:spPr bwMode="auto">
          <a:xfrm>
            <a:off x="428625" y="2895600"/>
            <a:ext cx="3429000" cy="5048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nl-BE"/>
          </a:p>
        </p:txBody>
      </p:sp>
      <p:sp>
        <p:nvSpPr>
          <p:cNvPr id="3072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Overview</a:t>
            </a:r>
            <a:endParaRPr lang="nl-BE" smtClean="0"/>
          </a:p>
        </p:txBody>
      </p:sp>
      <p:sp>
        <p:nvSpPr>
          <p:cNvPr id="3072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Cross-Site Request Forgery</a:t>
            </a:r>
          </a:p>
          <a:p>
            <a:r>
              <a:rPr lang="en-US" smtClean="0"/>
              <a:t>Same Origin Policy</a:t>
            </a:r>
          </a:p>
          <a:p>
            <a:r>
              <a:rPr lang="en-US" smtClean="0"/>
              <a:t>Impact of CSRF</a:t>
            </a:r>
          </a:p>
          <a:p>
            <a:r>
              <a:rPr lang="en-US" smtClean="0"/>
              <a:t>Countermeasures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Cross-Site Request Forgery (CSRF)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Synonyms: one click attack, session riding, CSRF, …</a:t>
            </a:r>
          </a:p>
          <a:p>
            <a:endParaRPr lang="en-US" smtClean="0"/>
          </a:p>
          <a:p>
            <a:r>
              <a:rPr lang="en-US" smtClean="0"/>
              <a:t>Description:</a:t>
            </a:r>
          </a:p>
          <a:p>
            <a:pPr lvl="1"/>
            <a:r>
              <a:rPr lang="en-US" smtClean="0"/>
              <a:t>web application is vulnerable for injection of links or scripts</a:t>
            </a:r>
          </a:p>
          <a:p>
            <a:pPr lvl="1"/>
            <a:r>
              <a:rPr lang="en-US" smtClean="0"/>
              <a:t>injected links or scripts trigger unauthorized requests from the victim’s browser to remote websites</a:t>
            </a:r>
          </a:p>
          <a:p>
            <a:pPr lvl="1"/>
            <a:r>
              <a:rPr lang="en-US" smtClean="0"/>
              <a:t>the requests are trusted by the remote websites since they behave as legitimate requests from the victim</a:t>
            </a:r>
          </a:p>
          <a:p>
            <a:pPr lvl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Countermeasures</a:t>
            </a:r>
            <a:endParaRPr lang="nl-BE" smtClean="0"/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Input/output validation</a:t>
            </a:r>
          </a:p>
          <a:p>
            <a:r>
              <a:rPr lang="en-US" dirty="0" smtClean="0"/>
              <a:t>Taint </a:t>
            </a:r>
            <a:r>
              <a:rPr lang="en-US" dirty="0" smtClean="0"/>
              <a:t>analysis</a:t>
            </a:r>
          </a:p>
          <a:p>
            <a:r>
              <a:rPr lang="en-US" dirty="0" smtClean="0"/>
              <a:t>Anomaly detection</a:t>
            </a:r>
            <a:endParaRPr lang="en-US" dirty="0" smtClean="0"/>
          </a:p>
          <a:p>
            <a:r>
              <a:rPr lang="en-US" dirty="0" smtClean="0"/>
              <a:t>Limit requests to POST method</a:t>
            </a:r>
          </a:p>
          <a:p>
            <a:r>
              <a:rPr lang="en-US" dirty="0" err="1" smtClean="0"/>
              <a:t>Referer</a:t>
            </a:r>
            <a:r>
              <a:rPr lang="en-US" dirty="0" smtClean="0"/>
              <a:t> checking</a:t>
            </a:r>
          </a:p>
          <a:p>
            <a:r>
              <a:rPr lang="en-US" dirty="0" smtClean="0"/>
              <a:t>Token-based approaches</a:t>
            </a:r>
          </a:p>
          <a:p>
            <a:r>
              <a:rPr lang="en-US" dirty="0" smtClean="0"/>
              <a:t>Explicit authentication</a:t>
            </a:r>
          </a:p>
          <a:p>
            <a:r>
              <a:rPr lang="en-US" dirty="0" smtClean="0"/>
              <a:t>Policy-based cross-domain restrictions</a:t>
            </a:r>
          </a:p>
          <a:p>
            <a:r>
              <a:rPr lang="en-US" dirty="0" smtClean="0"/>
              <a:t>…</a:t>
            </a:r>
            <a:endParaRPr lang="nl-BE" dirty="0" smtClean="0"/>
          </a:p>
          <a:p>
            <a:endParaRPr lang="nl-B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1D216AE-65A2-4189-9C03-39515E5CDF03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Mitigation overview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1D17EF-15AF-4266-9635-79B364373162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304800" y="4343400"/>
            <a:ext cx="1676400" cy="533400"/>
            <a:chOff x="304800" y="1981200"/>
            <a:chExt cx="8458200" cy="2895600"/>
          </a:xfrm>
        </p:grpSpPr>
        <p:sp>
          <p:nvSpPr>
            <p:cNvPr id="5" name="Rectangle 4"/>
            <p:cNvSpPr/>
            <p:nvPr/>
          </p:nvSpPr>
          <p:spPr>
            <a:xfrm>
              <a:off x="304800" y="1981200"/>
              <a:ext cx="1371600" cy="28956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7391400" y="1981200"/>
              <a:ext cx="1371600" cy="28956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5029200" y="1981200"/>
              <a:ext cx="1371600" cy="28956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2645974" y="1981200"/>
              <a:ext cx="1371600" cy="28956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Left-Right Arrow 9"/>
            <p:cNvSpPr/>
            <p:nvPr/>
          </p:nvSpPr>
          <p:spPr>
            <a:xfrm>
              <a:off x="1752600" y="3200400"/>
              <a:ext cx="838200" cy="304800"/>
            </a:xfrm>
            <a:prstGeom prst="left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Left-Right Arrow 10"/>
            <p:cNvSpPr/>
            <p:nvPr/>
          </p:nvSpPr>
          <p:spPr>
            <a:xfrm>
              <a:off x="4114800" y="3200400"/>
              <a:ext cx="838200" cy="304800"/>
            </a:xfrm>
            <a:prstGeom prst="left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Left-Right Arrow 11"/>
            <p:cNvSpPr/>
            <p:nvPr/>
          </p:nvSpPr>
          <p:spPr>
            <a:xfrm>
              <a:off x="6477000" y="3200400"/>
              <a:ext cx="838200" cy="304800"/>
            </a:xfrm>
            <a:prstGeom prst="left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Mitigation overview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1D17EF-15AF-4266-9635-79B364373162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4800" y="1981200"/>
            <a:ext cx="1371600" cy="28956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391400" y="1981200"/>
            <a:ext cx="1371600" cy="28956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029200" y="1981200"/>
            <a:ext cx="1371600" cy="28956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645974" y="1981200"/>
            <a:ext cx="1371600" cy="28956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Left-Right Arrow 9"/>
          <p:cNvSpPr/>
          <p:nvPr/>
        </p:nvSpPr>
        <p:spPr>
          <a:xfrm>
            <a:off x="1752600" y="3200400"/>
            <a:ext cx="838200" cy="30480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Left-Right Arrow 10"/>
          <p:cNvSpPr/>
          <p:nvPr/>
        </p:nvSpPr>
        <p:spPr>
          <a:xfrm>
            <a:off x="4114800" y="3200400"/>
            <a:ext cx="838200" cy="30480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Left-Right Arrow 11"/>
          <p:cNvSpPr/>
          <p:nvPr/>
        </p:nvSpPr>
        <p:spPr>
          <a:xfrm>
            <a:off x="6477000" y="3200400"/>
            <a:ext cx="838200" cy="30480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304800" y="3505200"/>
            <a:ext cx="11065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Browser</a:t>
            </a:r>
            <a:endParaRPr lang="en-US" sz="20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2898122" y="3505200"/>
            <a:ext cx="8356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Proxy</a:t>
            </a:r>
            <a:endParaRPr lang="en-US" sz="20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5257800" y="3505200"/>
            <a:ext cx="90621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WAF</a:t>
            </a:r>
          </a:p>
          <a:p>
            <a:r>
              <a:rPr lang="en-US" sz="2000" b="1" dirty="0" smtClean="0"/>
              <a:t>/Proxy</a:t>
            </a:r>
            <a:endParaRPr lang="en-US" sz="20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7396831" y="3505200"/>
            <a:ext cx="146546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Server/</a:t>
            </a:r>
          </a:p>
          <a:p>
            <a:r>
              <a:rPr lang="en-US" sz="2000" b="1" dirty="0" smtClean="0"/>
              <a:t>Application</a:t>
            </a:r>
            <a:endParaRPr 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Input and output validation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95400"/>
            <a:ext cx="8151813" cy="5519738"/>
          </a:xfrm>
        </p:spPr>
        <p:txBody>
          <a:bodyPr/>
          <a:lstStyle/>
          <a:p>
            <a:r>
              <a:rPr lang="en-US" dirty="0" smtClean="0"/>
              <a:t>Character escaping/encoding (&lt;, &gt;, ‘, &amp;, “, …)</a:t>
            </a:r>
          </a:p>
          <a:p>
            <a:r>
              <a:rPr lang="en-US" dirty="0" smtClean="0"/>
              <a:t>Filtering based on white-lists and regular expressions</a:t>
            </a:r>
          </a:p>
          <a:p>
            <a:r>
              <a:rPr lang="en-US" dirty="0" smtClean="0"/>
              <a:t>HTML cleanup and filtering libraries:</a:t>
            </a:r>
          </a:p>
          <a:p>
            <a:pPr lvl="2"/>
            <a:r>
              <a:rPr lang="en-US" dirty="0" err="1" smtClean="0"/>
              <a:t>AntiSamy</a:t>
            </a:r>
            <a:endParaRPr lang="en-US" dirty="0" smtClean="0"/>
          </a:p>
          <a:p>
            <a:pPr lvl="2"/>
            <a:r>
              <a:rPr lang="en-US" dirty="0" smtClean="0"/>
              <a:t>HTML-Tidy</a:t>
            </a:r>
          </a:p>
          <a:p>
            <a:pPr lvl="2"/>
            <a:r>
              <a:rPr lang="en-US" dirty="0" smtClean="0"/>
              <a:t>…</a:t>
            </a:r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r>
              <a:rPr lang="en-US" dirty="0" smtClean="0"/>
              <a:t>But, how do you protect your application against CSRF?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13" name="Rectangle 12"/>
          <p:cNvSpPr/>
          <p:nvPr/>
        </p:nvSpPr>
        <p:spPr>
          <a:xfrm>
            <a:off x="7162800" y="457200"/>
            <a:ext cx="271849" cy="533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8567351" y="457200"/>
            <a:ext cx="271849" cy="5334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8099168" y="457200"/>
            <a:ext cx="271849" cy="533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7626816" y="457200"/>
            <a:ext cx="271849" cy="533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Left-Right Arrow 16"/>
          <p:cNvSpPr/>
          <p:nvPr/>
        </p:nvSpPr>
        <p:spPr>
          <a:xfrm>
            <a:off x="7449751" y="681789"/>
            <a:ext cx="166130" cy="56147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Left-Right Arrow 17"/>
          <p:cNvSpPr/>
          <p:nvPr/>
        </p:nvSpPr>
        <p:spPr>
          <a:xfrm>
            <a:off x="7917935" y="681789"/>
            <a:ext cx="166130" cy="56147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Left-Right Arrow 18"/>
          <p:cNvSpPr/>
          <p:nvPr/>
        </p:nvSpPr>
        <p:spPr>
          <a:xfrm>
            <a:off x="8386119" y="681789"/>
            <a:ext cx="166130" cy="56147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Input/output validation is hard!</a:t>
            </a:r>
            <a:endParaRPr lang="nl-BE" smtClean="0"/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XSRF/XSS have multiple vectors</a:t>
            </a:r>
          </a:p>
          <a:p>
            <a:pPr lvl="1"/>
            <a:r>
              <a:rPr lang="en-US" smtClean="0"/>
              <a:t>Some of them presented before</a:t>
            </a:r>
          </a:p>
          <a:p>
            <a:pPr lvl="1"/>
            <a:r>
              <a:rPr lang="en-US" smtClean="0"/>
              <a:t>100+ vectors described at http://ha.ckers.org/xss.html</a:t>
            </a:r>
          </a:p>
          <a:p>
            <a:pPr lvl="1"/>
            <a:endParaRPr lang="en-US" smtClean="0"/>
          </a:p>
          <a:p>
            <a:r>
              <a:rPr lang="en-US" smtClean="0"/>
              <a:t>Use of different encodings</a:t>
            </a:r>
          </a:p>
          <a:p>
            <a:endParaRPr lang="en-US" smtClean="0"/>
          </a:p>
          <a:p>
            <a:r>
              <a:rPr lang="en-US" smtClean="0"/>
              <a:t>Several browser quirks</a:t>
            </a:r>
          </a:p>
          <a:p>
            <a:pPr lvl="1"/>
            <a:r>
              <a:rPr lang="en-US" smtClean="0"/>
              <a:t>Browsers are very forgiving</a:t>
            </a:r>
          </a:p>
          <a:p>
            <a:pPr lvl="1"/>
            <a:r>
              <a:rPr lang="en-US" smtClean="0"/>
              <a:t>Resulting processing is sometimes counter-intuitive</a:t>
            </a:r>
            <a:endParaRPr lang="nl-BE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Taint analysis</a:t>
            </a:r>
            <a:endParaRPr lang="nl-BE" smtClean="0"/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Vogt et al (NDSS 2007) propose a combination of dynamic tainting and static analysis</a:t>
            </a:r>
          </a:p>
          <a:p>
            <a:endParaRPr lang="en-US" smtClean="0"/>
          </a:p>
          <a:p>
            <a:r>
              <a:rPr lang="en-US" smtClean="0"/>
              <a:t>All sensitive data in the browser is tainted</a:t>
            </a:r>
          </a:p>
          <a:p>
            <a:r>
              <a:rPr lang="en-US" smtClean="0"/>
              <a:t>Taint is tracked in:</a:t>
            </a:r>
          </a:p>
          <a:p>
            <a:pPr lvl="1"/>
            <a:r>
              <a:rPr lang="en-US" smtClean="0"/>
              <a:t>The Javascript engine</a:t>
            </a:r>
          </a:p>
          <a:p>
            <a:pPr lvl="1"/>
            <a:r>
              <a:rPr lang="en-US" smtClean="0"/>
              <a:t>the DOM</a:t>
            </a:r>
          </a:p>
          <a:p>
            <a:r>
              <a:rPr lang="en-US" smtClean="0"/>
              <a:t>No cross-domain requests with tainted data are allowed</a:t>
            </a:r>
            <a:endParaRPr lang="nl-BE" smtClean="0"/>
          </a:p>
        </p:txBody>
      </p:sp>
      <p:sp>
        <p:nvSpPr>
          <p:cNvPr id="4" name="Rectangle 3"/>
          <p:cNvSpPr/>
          <p:nvPr/>
        </p:nvSpPr>
        <p:spPr>
          <a:xfrm>
            <a:off x="7696200" y="1828800"/>
            <a:ext cx="1179513" cy="36988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nl-BE" dirty="0"/>
              <a:t>[VNJ+07] </a:t>
            </a:r>
          </a:p>
        </p:txBody>
      </p:sp>
      <p:sp>
        <p:nvSpPr>
          <p:cNvPr id="6" name="Rectangle 5"/>
          <p:cNvSpPr/>
          <p:nvPr/>
        </p:nvSpPr>
        <p:spPr>
          <a:xfrm>
            <a:off x="7162800" y="457200"/>
            <a:ext cx="271849" cy="5334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/>
          </a:p>
        </p:txBody>
      </p:sp>
      <p:sp>
        <p:nvSpPr>
          <p:cNvPr id="7" name="Rectangle 6"/>
          <p:cNvSpPr/>
          <p:nvPr/>
        </p:nvSpPr>
        <p:spPr>
          <a:xfrm>
            <a:off x="8567351" y="457200"/>
            <a:ext cx="271849" cy="533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u="sng"/>
          </a:p>
        </p:txBody>
      </p:sp>
      <p:sp>
        <p:nvSpPr>
          <p:cNvPr id="8" name="Rectangle 7"/>
          <p:cNvSpPr/>
          <p:nvPr/>
        </p:nvSpPr>
        <p:spPr>
          <a:xfrm>
            <a:off x="8099168" y="457200"/>
            <a:ext cx="271849" cy="533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u="sng"/>
          </a:p>
        </p:txBody>
      </p:sp>
      <p:sp>
        <p:nvSpPr>
          <p:cNvPr id="9" name="Rectangle 8"/>
          <p:cNvSpPr/>
          <p:nvPr/>
        </p:nvSpPr>
        <p:spPr>
          <a:xfrm>
            <a:off x="7626816" y="457200"/>
            <a:ext cx="271849" cy="533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u="sng"/>
          </a:p>
        </p:txBody>
      </p:sp>
      <p:sp>
        <p:nvSpPr>
          <p:cNvPr id="10" name="Left-Right Arrow 9"/>
          <p:cNvSpPr/>
          <p:nvPr/>
        </p:nvSpPr>
        <p:spPr>
          <a:xfrm>
            <a:off x="7449751" y="681789"/>
            <a:ext cx="166130" cy="56147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/>
          </a:p>
        </p:txBody>
      </p:sp>
      <p:sp>
        <p:nvSpPr>
          <p:cNvPr id="11" name="Left-Right Arrow 10"/>
          <p:cNvSpPr/>
          <p:nvPr/>
        </p:nvSpPr>
        <p:spPr>
          <a:xfrm>
            <a:off x="7917935" y="681789"/>
            <a:ext cx="166130" cy="56147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/>
          </a:p>
        </p:txBody>
      </p:sp>
      <p:sp>
        <p:nvSpPr>
          <p:cNvPr id="12" name="Left-Right Arrow 11"/>
          <p:cNvSpPr/>
          <p:nvPr/>
        </p:nvSpPr>
        <p:spPr>
          <a:xfrm>
            <a:off x="8386119" y="681789"/>
            <a:ext cx="166130" cy="56147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Anomaly detection</a:t>
            </a:r>
            <a:endParaRPr lang="nl-BE" smtClean="0"/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XSSDS combines 2 server-side XSS detectors (ACSAC 2008 by Johns, Engelmann and Posegga)</a:t>
            </a:r>
          </a:p>
          <a:p>
            <a:endParaRPr lang="en-US" smtClean="0"/>
          </a:p>
          <a:p>
            <a:r>
              <a:rPr lang="en-US" smtClean="0"/>
              <a:t>Reflected XSS detector</a:t>
            </a:r>
          </a:p>
          <a:p>
            <a:pPr lvl="1"/>
            <a:r>
              <a:rPr lang="en-US" smtClean="0"/>
              <a:t>Request/response matching for scripting code</a:t>
            </a:r>
          </a:p>
          <a:p>
            <a:pPr lvl="1"/>
            <a:endParaRPr lang="en-US" smtClean="0"/>
          </a:p>
          <a:p>
            <a:r>
              <a:rPr lang="en-US" smtClean="0"/>
              <a:t>Generic XSS detector</a:t>
            </a:r>
          </a:p>
          <a:p>
            <a:pPr lvl="1"/>
            <a:r>
              <a:rPr lang="en-US" smtClean="0"/>
              <a:t>Trains the detector by observing scripts in legitimate traffic</a:t>
            </a:r>
          </a:p>
          <a:p>
            <a:pPr lvl="1"/>
            <a:r>
              <a:rPr lang="en-US" smtClean="0"/>
              <a:t>Detects variances on the trained data set</a:t>
            </a:r>
            <a:endParaRPr lang="nl-BE" smtClean="0"/>
          </a:p>
        </p:txBody>
      </p:sp>
      <p:sp>
        <p:nvSpPr>
          <p:cNvPr id="4" name="Rectangle 3"/>
          <p:cNvSpPr/>
          <p:nvPr/>
        </p:nvSpPr>
        <p:spPr>
          <a:xfrm>
            <a:off x="7848600" y="1763713"/>
            <a:ext cx="985838" cy="36988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nl-BE" dirty="0"/>
              <a:t>[JEP08] </a:t>
            </a:r>
          </a:p>
        </p:txBody>
      </p:sp>
      <p:sp>
        <p:nvSpPr>
          <p:cNvPr id="6" name="Rectangle 5"/>
          <p:cNvSpPr/>
          <p:nvPr/>
        </p:nvSpPr>
        <p:spPr>
          <a:xfrm>
            <a:off x="7162800" y="457200"/>
            <a:ext cx="271849" cy="533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u="sng"/>
          </a:p>
        </p:txBody>
      </p:sp>
      <p:sp>
        <p:nvSpPr>
          <p:cNvPr id="7" name="Rectangle 6"/>
          <p:cNvSpPr/>
          <p:nvPr/>
        </p:nvSpPr>
        <p:spPr>
          <a:xfrm>
            <a:off x="8567351" y="457200"/>
            <a:ext cx="271849" cy="533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u="sng"/>
          </a:p>
        </p:txBody>
      </p:sp>
      <p:sp>
        <p:nvSpPr>
          <p:cNvPr id="8" name="Rectangle 7"/>
          <p:cNvSpPr/>
          <p:nvPr/>
        </p:nvSpPr>
        <p:spPr>
          <a:xfrm>
            <a:off x="8099168" y="457200"/>
            <a:ext cx="271849" cy="5334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/>
          </a:p>
        </p:txBody>
      </p:sp>
      <p:sp>
        <p:nvSpPr>
          <p:cNvPr id="9" name="Rectangle 8"/>
          <p:cNvSpPr/>
          <p:nvPr/>
        </p:nvSpPr>
        <p:spPr>
          <a:xfrm>
            <a:off x="7626816" y="457200"/>
            <a:ext cx="271849" cy="533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u="sng"/>
          </a:p>
        </p:txBody>
      </p:sp>
      <p:sp>
        <p:nvSpPr>
          <p:cNvPr id="10" name="Left-Right Arrow 9"/>
          <p:cNvSpPr/>
          <p:nvPr/>
        </p:nvSpPr>
        <p:spPr>
          <a:xfrm>
            <a:off x="7449751" y="681789"/>
            <a:ext cx="166130" cy="56147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/>
          </a:p>
        </p:txBody>
      </p:sp>
      <p:sp>
        <p:nvSpPr>
          <p:cNvPr id="11" name="Left-Right Arrow 10"/>
          <p:cNvSpPr/>
          <p:nvPr/>
        </p:nvSpPr>
        <p:spPr>
          <a:xfrm>
            <a:off x="7917935" y="681789"/>
            <a:ext cx="166130" cy="56147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/>
          </a:p>
        </p:txBody>
      </p:sp>
      <p:sp>
        <p:nvSpPr>
          <p:cNvPr id="12" name="Left-Right Arrow 11"/>
          <p:cNvSpPr/>
          <p:nvPr/>
        </p:nvSpPr>
        <p:spPr>
          <a:xfrm>
            <a:off x="8386119" y="681789"/>
            <a:ext cx="166130" cy="56147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Limit requests to POST method</a:t>
            </a:r>
            <a:endParaRPr lang="nl-BE" smtClean="0"/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This is often presented as an effective mitigation technique against XSRF</a:t>
            </a:r>
          </a:p>
          <a:p>
            <a:r>
              <a:rPr lang="en-US" smtClean="0"/>
              <a:t>However, also POST requests can be forged via multiple vectors</a:t>
            </a:r>
          </a:p>
          <a:p>
            <a:endParaRPr lang="en-US" smtClean="0"/>
          </a:p>
          <a:p>
            <a:r>
              <a:rPr lang="en-US" smtClean="0"/>
              <a:t>Simple example:</a:t>
            </a:r>
          </a:p>
          <a:p>
            <a:pPr lvl="1"/>
            <a:r>
              <a:rPr lang="en-US" smtClean="0"/>
              <a:t>Form embedded in iframe</a:t>
            </a:r>
          </a:p>
          <a:p>
            <a:pPr lvl="1"/>
            <a:r>
              <a:rPr lang="en-US" smtClean="0"/>
              <a:t>Javascript does automatically submit the form</a:t>
            </a:r>
            <a:endParaRPr lang="nl-BE" smtClean="0"/>
          </a:p>
        </p:txBody>
      </p:sp>
      <p:sp>
        <p:nvSpPr>
          <p:cNvPr id="5" name="Rectangle 4"/>
          <p:cNvSpPr/>
          <p:nvPr/>
        </p:nvSpPr>
        <p:spPr>
          <a:xfrm>
            <a:off x="7162800" y="457200"/>
            <a:ext cx="271849" cy="533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8567351" y="457200"/>
            <a:ext cx="271849" cy="5334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099168" y="457200"/>
            <a:ext cx="271849" cy="533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6816" y="457200"/>
            <a:ext cx="271849" cy="533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Left-Right Arrow 8"/>
          <p:cNvSpPr/>
          <p:nvPr/>
        </p:nvSpPr>
        <p:spPr>
          <a:xfrm>
            <a:off x="7449751" y="681789"/>
            <a:ext cx="166130" cy="56147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Left-Right Arrow 9"/>
          <p:cNvSpPr/>
          <p:nvPr/>
        </p:nvSpPr>
        <p:spPr>
          <a:xfrm>
            <a:off x="7917935" y="681789"/>
            <a:ext cx="166130" cy="56147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Left-Right Arrow 10"/>
          <p:cNvSpPr/>
          <p:nvPr/>
        </p:nvSpPr>
        <p:spPr>
          <a:xfrm>
            <a:off x="8386119" y="681789"/>
            <a:ext cx="166130" cy="56147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Referer checking</a:t>
            </a:r>
            <a:endParaRPr lang="nl-BE" smtClean="0"/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What about using the referer to decide where the request came from?</a:t>
            </a:r>
          </a:p>
          <a:p>
            <a:endParaRPr lang="en-US" smtClean="0"/>
          </a:p>
          <a:p>
            <a:r>
              <a:rPr lang="en-US" smtClean="0"/>
              <a:t>Unfortunately:</a:t>
            </a:r>
          </a:p>
          <a:p>
            <a:pPr lvl="1"/>
            <a:r>
              <a:rPr lang="en-US" smtClean="0"/>
              <a:t>Attackers can trigger requests without a referer or even worse fake a referer</a:t>
            </a:r>
          </a:p>
          <a:p>
            <a:pPr lvl="2"/>
            <a:r>
              <a:rPr lang="en-US" smtClean="0"/>
              <a:t>e.g. dynamically filled frame</a:t>
            </a:r>
          </a:p>
          <a:p>
            <a:pPr lvl="2"/>
            <a:r>
              <a:rPr lang="en-US" smtClean="0"/>
              <a:t>e.g. request splitting, flash, …</a:t>
            </a:r>
          </a:p>
          <a:p>
            <a:pPr lvl="1"/>
            <a:r>
              <a:rPr lang="en-US" smtClean="0"/>
              <a:t>Some browsers/proxies/… strip out referers due to privacy concerns</a:t>
            </a:r>
          </a:p>
          <a:p>
            <a:pPr lvl="2"/>
            <a:r>
              <a:rPr lang="en-US" smtClean="0"/>
              <a:t>3-11% of requests (adv experiment with 300K requests)</a:t>
            </a:r>
          </a:p>
          <a:p>
            <a:pPr lvl="3"/>
            <a:endParaRPr lang="nl-BE" smtClean="0"/>
          </a:p>
        </p:txBody>
      </p:sp>
      <p:sp>
        <p:nvSpPr>
          <p:cNvPr id="5" name="Rectangle 4"/>
          <p:cNvSpPr/>
          <p:nvPr/>
        </p:nvSpPr>
        <p:spPr>
          <a:xfrm>
            <a:off x="7162800" y="457200"/>
            <a:ext cx="271849" cy="533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8567351" y="457200"/>
            <a:ext cx="271849" cy="5334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099168" y="457200"/>
            <a:ext cx="271849" cy="533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6816" y="457200"/>
            <a:ext cx="271849" cy="533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Left-Right Arrow 8"/>
          <p:cNvSpPr/>
          <p:nvPr/>
        </p:nvSpPr>
        <p:spPr>
          <a:xfrm>
            <a:off x="7449751" y="681789"/>
            <a:ext cx="166130" cy="56147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Left-Right Arrow 9"/>
          <p:cNvSpPr/>
          <p:nvPr/>
        </p:nvSpPr>
        <p:spPr>
          <a:xfrm>
            <a:off x="7917935" y="681789"/>
            <a:ext cx="166130" cy="56147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Left-Right Arrow 10"/>
          <p:cNvSpPr/>
          <p:nvPr/>
        </p:nvSpPr>
        <p:spPr>
          <a:xfrm>
            <a:off x="8386119" y="681789"/>
            <a:ext cx="166130" cy="56147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Referer checking can work …</a:t>
            </a:r>
            <a:endParaRPr lang="nl-BE" smtClean="0"/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a HTTPS environment</a:t>
            </a:r>
          </a:p>
          <a:p>
            <a:pPr lvl="2"/>
            <a:r>
              <a:rPr lang="en-US" dirty="0" smtClean="0"/>
              <a:t>&lt;0.25% of the </a:t>
            </a:r>
            <a:r>
              <a:rPr lang="en-US" dirty="0" err="1" smtClean="0"/>
              <a:t>referers</a:t>
            </a:r>
            <a:r>
              <a:rPr lang="en-US" dirty="0" smtClean="0"/>
              <a:t> is stripped out</a:t>
            </a:r>
          </a:p>
          <a:p>
            <a:pPr lvl="2"/>
            <a:endParaRPr lang="en-US" dirty="0" smtClean="0"/>
          </a:p>
          <a:p>
            <a:r>
              <a:rPr lang="en-US" dirty="0" err="1" smtClean="0"/>
              <a:t>Referers</a:t>
            </a:r>
            <a:r>
              <a:rPr lang="en-US" dirty="0" smtClean="0"/>
              <a:t> can be made less privacy-intrusive and more robust</a:t>
            </a:r>
          </a:p>
          <a:p>
            <a:pPr lvl="2"/>
            <a:r>
              <a:rPr lang="en-US" dirty="0" smtClean="0"/>
              <a:t>D</a:t>
            </a:r>
            <a:r>
              <a:rPr lang="en-US" dirty="0" smtClean="0"/>
              <a:t>istinct </a:t>
            </a:r>
            <a:r>
              <a:rPr lang="en-US" dirty="0" smtClean="0"/>
              <a:t>from existing </a:t>
            </a:r>
            <a:r>
              <a:rPr lang="en-US" dirty="0" err="1" smtClean="0"/>
              <a:t>referer</a:t>
            </a:r>
            <a:endParaRPr lang="en-US" dirty="0" smtClean="0"/>
          </a:p>
          <a:p>
            <a:pPr lvl="2"/>
            <a:r>
              <a:rPr lang="en-US" dirty="0" smtClean="0"/>
              <a:t>Contains only domain-information</a:t>
            </a:r>
          </a:p>
          <a:p>
            <a:pPr lvl="2"/>
            <a:r>
              <a:rPr lang="en-US" dirty="0" smtClean="0"/>
              <a:t>Is only used for POST requests</a:t>
            </a:r>
          </a:p>
          <a:p>
            <a:pPr lvl="2"/>
            <a:r>
              <a:rPr lang="en-US" dirty="0" smtClean="0"/>
              <a:t>No suppression for supporting browsers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CSRF example</a:t>
            </a:r>
          </a:p>
        </p:txBody>
      </p:sp>
      <p:pic>
        <p:nvPicPr>
          <p:cNvPr id="6147" name="Picture 5" descr="j0195384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550862" y="3711575"/>
            <a:ext cx="1482725" cy="151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8" name="Text Box 6"/>
          <p:cNvSpPr txBox="1">
            <a:spLocks noChangeArrowheads="1"/>
          </p:cNvSpPr>
          <p:nvPr/>
        </p:nvSpPr>
        <p:spPr bwMode="auto">
          <a:xfrm>
            <a:off x="838200" y="5224463"/>
            <a:ext cx="736600" cy="319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39725" indent="-339725" algn="ctr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>
                <a:latin typeface="Arial" pitchFamily="34" charset="0"/>
              </a:rPr>
              <a:t>Victim</a:t>
            </a:r>
          </a:p>
        </p:txBody>
      </p:sp>
      <p:pic>
        <p:nvPicPr>
          <p:cNvPr id="6149" name="Picture 7" descr="j0230337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32625" y="1395413"/>
            <a:ext cx="1014412" cy="1668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50" name="Text Box 8"/>
          <p:cNvSpPr txBox="1">
            <a:spLocks noChangeArrowheads="1"/>
          </p:cNvSpPr>
          <p:nvPr/>
        </p:nvSpPr>
        <p:spPr bwMode="auto">
          <a:xfrm>
            <a:off x="6816725" y="3184525"/>
            <a:ext cx="1774825" cy="3190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39725" indent="-339725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>
                <a:latin typeface="Arial" pitchFamily="34" charset="0"/>
              </a:rPr>
              <a:t>Vulnerable server</a:t>
            </a:r>
          </a:p>
        </p:txBody>
      </p:sp>
      <p:sp>
        <p:nvSpPr>
          <p:cNvPr id="528393" name="Line 9"/>
          <p:cNvSpPr>
            <a:spLocks noChangeShapeType="1"/>
          </p:cNvSpPr>
          <p:nvPr/>
        </p:nvSpPr>
        <p:spPr bwMode="auto">
          <a:xfrm>
            <a:off x="2063750" y="1784350"/>
            <a:ext cx="4895850" cy="2159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8394" name="Line 10"/>
          <p:cNvSpPr>
            <a:spLocks noChangeShapeType="1"/>
          </p:cNvSpPr>
          <p:nvPr/>
        </p:nvSpPr>
        <p:spPr bwMode="auto">
          <a:xfrm flipH="1" flipV="1">
            <a:off x="1847850" y="2216150"/>
            <a:ext cx="5040312" cy="2159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8395" name="Text Box 11"/>
          <p:cNvSpPr txBox="1">
            <a:spLocks noChangeArrowheads="1"/>
          </p:cNvSpPr>
          <p:nvPr/>
        </p:nvSpPr>
        <p:spPr bwMode="auto">
          <a:xfrm>
            <a:off x="2711450" y="2360613"/>
            <a:ext cx="1576387" cy="319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39725" indent="-339725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b="1">
                <a:solidFill>
                  <a:srgbClr val="0000FF"/>
                </a:solidFill>
              </a:rPr>
              <a:t>HTTP response</a:t>
            </a:r>
          </a:p>
        </p:txBody>
      </p:sp>
      <p:sp>
        <p:nvSpPr>
          <p:cNvPr id="528396" name="Text Box 12"/>
          <p:cNvSpPr txBox="1">
            <a:spLocks noChangeArrowheads="1"/>
          </p:cNvSpPr>
          <p:nvPr/>
        </p:nvSpPr>
        <p:spPr bwMode="auto">
          <a:xfrm>
            <a:off x="2208212" y="1065213"/>
            <a:ext cx="4456113" cy="635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39725" indent="-339725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b="1">
                <a:solidFill>
                  <a:srgbClr val="0000FF"/>
                </a:solidFill>
              </a:rPr>
              <a:t>HTTP request injecting a script</a:t>
            </a:r>
          </a:p>
          <a:p>
            <a:pPr marL="339725" indent="-339725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b="1">
                <a:solidFill>
                  <a:srgbClr val="0000FF"/>
                </a:solidFill>
              </a:rPr>
              <a:t>into the persistent storage of the vulnerable server</a:t>
            </a:r>
          </a:p>
        </p:txBody>
      </p:sp>
      <p:sp>
        <p:nvSpPr>
          <p:cNvPr id="6155" name="Oval 13"/>
          <p:cNvSpPr>
            <a:spLocks noChangeArrowheads="1"/>
          </p:cNvSpPr>
          <p:nvPr/>
        </p:nvSpPr>
        <p:spPr bwMode="auto">
          <a:xfrm>
            <a:off x="6527800" y="993775"/>
            <a:ext cx="2159000" cy="2879725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nl-BE"/>
          </a:p>
        </p:txBody>
      </p:sp>
      <p:sp>
        <p:nvSpPr>
          <p:cNvPr id="528398" name="Line 14"/>
          <p:cNvSpPr>
            <a:spLocks noChangeShapeType="1"/>
          </p:cNvSpPr>
          <p:nvPr/>
        </p:nvSpPr>
        <p:spPr bwMode="auto">
          <a:xfrm flipV="1">
            <a:off x="2279650" y="2719388"/>
            <a:ext cx="4464050" cy="136842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8399" name="Line 15"/>
          <p:cNvSpPr>
            <a:spLocks noChangeShapeType="1"/>
          </p:cNvSpPr>
          <p:nvPr/>
        </p:nvSpPr>
        <p:spPr bwMode="auto">
          <a:xfrm flipH="1">
            <a:off x="2208212" y="3152775"/>
            <a:ext cx="4606925" cy="15113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8400" name="Text Box 16"/>
          <p:cNvSpPr txBox="1">
            <a:spLocks noChangeArrowheads="1"/>
          </p:cNvSpPr>
          <p:nvPr/>
        </p:nvSpPr>
        <p:spPr bwMode="auto">
          <a:xfrm>
            <a:off x="2640012" y="3079750"/>
            <a:ext cx="1949450" cy="3190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39725" indent="-339725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b="1">
                <a:solidFill>
                  <a:srgbClr val="FF0000"/>
                </a:solidFill>
              </a:rPr>
              <a:t>Regular http request</a:t>
            </a:r>
          </a:p>
        </p:txBody>
      </p:sp>
      <p:sp>
        <p:nvSpPr>
          <p:cNvPr id="528401" name="Text Box 17"/>
          <p:cNvSpPr txBox="1">
            <a:spLocks noChangeArrowheads="1"/>
          </p:cNvSpPr>
          <p:nvPr/>
        </p:nvSpPr>
        <p:spPr bwMode="auto">
          <a:xfrm>
            <a:off x="3648075" y="4102100"/>
            <a:ext cx="3182937" cy="635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39725" indent="-339725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b="1">
                <a:solidFill>
                  <a:srgbClr val="FF0000"/>
                </a:solidFill>
              </a:rPr>
              <a:t>Http response containing</a:t>
            </a:r>
          </a:p>
          <a:p>
            <a:pPr marL="339725" indent="-339725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b="1">
                <a:solidFill>
                  <a:srgbClr val="FF0000"/>
                </a:solidFill>
              </a:rPr>
              <a:t>script as part of executable content</a:t>
            </a:r>
          </a:p>
        </p:txBody>
      </p:sp>
      <p:pic>
        <p:nvPicPr>
          <p:cNvPr id="528402" name="Picture 1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87487" y="5456238"/>
            <a:ext cx="647700" cy="5619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528403" name="Rectangle 19"/>
          <p:cNvSpPr>
            <a:spLocks noChangeArrowheads="1"/>
          </p:cNvSpPr>
          <p:nvPr/>
        </p:nvSpPr>
        <p:spPr bwMode="auto">
          <a:xfrm>
            <a:off x="1271587" y="1712913"/>
            <a:ext cx="504825" cy="576262"/>
          </a:xfrm>
          <a:prstGeom prst="rect">
            <a:avLst/>
          </a:prstGeom>
          <a:solidFill>
            <a:srgbClr val="FF33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339725" indent="-339725" algn="ctr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 b="1">
                <a:solidFill>
                  <a:schemeClr val="bg1"/>
                </a:solidFill>
              </a:rPr>
              <a:t>D</a:t>
            </a:r>
          </a:p>
        </p:txBody>
      </p:sp>
      <p:pic>
        <p:nvPicPr>
          <p:cNvPr id="6162" name="Picture 20" descr="j0195384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407987" y="990600"/>
            <a:ext cx="1482725" cy="151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63" name="Text Box 21"/>
          <p:cNvSpPr txBox="1">
            <a:spLocks noChangeArrowheads="1"/>
          </p:cNvSpPr>
          <p:nvPr/>
        </p:nvSpPr>
        <p:spPr bwMode="auto">
          <a:xfrm>
            <a:off x="623887" y="2576513"/>
            <a:ext cx="930275" cy="319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39725" indent="-339725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>
                <a:latin typeface="Arial" pitchFamily="34" charset="0"/>
              </a:rPr>
              <a:t>Attacker</a:t>
            </a:r>
          </a:p>
        </p:txBody>
      </p:sp>
      <p:sp>
        <p:nvSpPr>
          <p:cNvPr id="528406" name="Rectangle 22"/>
          <p:cNvSpPr>
            <a:spLocks noChangeArrowheads="1"/>
          </p:cNvSpPr>
          <p:nvPr/>
        </p:nvSpPr>
        <p:spPr bwMode="auto">
          <a:xfrm>
            <a:off x="8112125" y="2143125"/>
            <a:ext cx="504825" cy="576263"/>
          </a:xfrm>
          <a:prstGeom prst="rect">
            <a:avLst/>
          </a:prstGeom>
          <a:solidFill>
            <a:srgbClr val="FF33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339725" indent="-339725" algn="ctr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 b="1">
                <a:solidFill>
                  <a:schemeClr val="bg1"/>
                </a:solidFill>
              </a:rPr>
              <a:t>D</a:t>
            </a:r>
          </a:p>
        </p:txBody>
      </p:sp>
      <p:pic>
        <p:nvPicPr>
          <p:cNvPr id="6165" name="Picture 23" descr="j0230337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59600" y="4376738"/>
            <a:ext cx="1014412" cy="1668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66" name="Text Box 24"/>
          <p:cNvSpPr txBox="1">
            <a:spLocks noChangeArrowheads="1"/>
          </p:cNvSpPr>
          <p:nvPr/>
        </p:nvSpPr>
        <p:spPr bwMode="auto">
          <a:xfrm>
            <a:off x="6743700" y="5943600"/>
            <a:ext cx="1619250" cy="3190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39725" indent="-339725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>
                <a:latin typeface="Arial" pitchFamily="34" charset="0"/>
              </a:rPr>
              <a:t>Targeted server</a:t>
            </a:r>
          </a:p>
        </p:txBody>
      </p:sp>
      <p:sp>
        <p:nvSpPr>
          <p:cNvPr id="528409" name="Line 25"/>
          <p:cNvSpPr>
            <a:spLocks noChangeShapeType="1"/>
          </p:cNvSpPr>
          <p:nvPr/>
        </p:nvSpPr>
        <p:spPr bwMode="auto">
          <a:xfrm>
            <a:off x="2208212" y="4881563"/>
            <a:ext cx="4608513" cy="792162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8410" name="Line 26"/>
          <p:cNvSpPr>
            <a:spLocks noChangeShapeType="1"/>
          </p:cNvSpPr>
          <p:nvPr/>
        </p:nvSpPr>
        <p:spPr bwMode="auto">
          <a:xfrm flipH="1" flipV="1">
            <a:off x="2135187" y="5240338"/>
            <a:ext cx="4608513" cy="792162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8411" name="Text Box 27"/>
          <p:cNvSpPr txBox="1">
            <a:spLocks noChangeArrowheads="1"/>
          </p:cNvSpPr>
          <p:nvPr/>
        </p:nvSpPr>
        <p:spPr bwMode="auto">
          <a:xfrm>
            <a:off x="3287712" y="5673725"/>
            <a:ext cx="1576388" cy="3190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39725" indent="-339725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b="1">
                <a:solidFill>
                  <a:schemeClr val="folHlink"/>
                </a:solidFill>
              </a:rPr>
              <a:t>HTTP response</a:t>
            </a:r>
          </a:p>
        </p:txBody>
      </p:sp>
      <p:sp>
        <p:nvSpPr>
          <p:cNvPr id="528412" name="Text Box 28"/>
          <p:cNvSpPr txBox="1">
            <a:spLocks noChangeArrowheads="1"/>
          </p:cNvSpPr>
          <p:nvPr/>
        </p:nvSpPr>
        <p:spPr bwMode="auto">
          <a:xfrm>
            <a:off x="3359150" y="4808538"/>
            <a:ext cx="2689225" cy="319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39725" indent="-339725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b="1">
                <a:solidFill>
                  <a:schemeClr val="folHlink"/>
                </a:solidFill>
              </a:rPr>
              <a:t>Unauthorized HTTP request</a:t>
            </a:r>
          </a:p>
        </p:txBody>
      </p:sp>
      <p:sp>
        <p:nvSpPr>
          <p:cNvPr id="6171" name="Oval 29"/>
          <p:cNvSpPr>
            <a:spLocks noChangeArrowheads="1"/>
          </p:cNvSpPr>
          <p:nvPr/>
        </p:nvSpPr>
        <p:spPr bwMode="auto">
          <a:xfrm>
            <a:off x="6456362" y="3944938"/>
            <a:ext cx="2159000" cy="2879725"/>
          </a:xfrm>
          <a:prstGeom prst="ellipse">
            <a:avLst/>
          </a:prstGeom>
          <a:noFill/>
          <a:ln w="9525" algn="ctr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nl-B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18 -0.00023 C 0.09271 0.01248 0.17396 0.02543 0.2967 0.03607 C 0.41944 0.0467 0.58385 0.05456 0.74809 0.06266 " pathEditMode="relative" rAng="0" ptsTypes="aaA">
                                      <p:cBhvr>
                                        <p:cTn id="14" dur="2000" fill="hold"/>
                                        <p:tgtEl>
                                          <p:spTgt spid="5284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8" y="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2777 0.03982 -0.05555 0.07963 -0.11666 0.11783 C -0.17777 0.15602 -0.26545 0.1875 -0.36666 0.22894 C -0.46788 0.27037 -0.59565 0.31852 -0.72343 0.36667 " pathEditMode="relative" ptsTypes="aaaA">
                                      <p:cBhvr>
                                        <p:cTn id="37" dur="2000" fill="hold"/>
                                        <p:tgtEl>
                                          <p:spTgt spid="5284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4" dur="2000" fill="hold"/>
                                        <p:tgtEl>
                                          <p:spTgt spid="52840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8393" grpId="0" animBg="1"/>
      <p:bldP spid="528394" grpId="0" animBg="1"/>
      <p:bldP spid="528395" grpId="0"/>
      <p:bldP spid="528396" grpId="0"/>
      <p:bldP spid="528398" grpId="0" animBg="1"/>
      <p:bldP spid="528399" grpId="0" animBg="1"/>
      <p:bldP spid="528400" grpId="0"/>
      <p:bldP spid="528401" grpId="0"/>
      <p:bldP spid="528403" grpId="0" animBg="1"/>
      <p:bldP spid="528403" grpId="1" animBg="1"/>
      <p:bldP spid="528406" grpId="0" animBg="1"/>
      <p:bldP spid="528406" grpId="1" animBg="1"/>
      <p:bldP spid="528406" grpId="2" animBg="1"/>
      <p:bldP spid="528409" grpId="0" animBg="1"/>
      <p:bldP spid="528410" grpId="0" animBg="1"/>
      <p:bldP spid="528411" grpId="0"/>
      <p:bldP spid="528412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new referer: Origin</a:t>
            </a:r>
            <a:endParaRPr lang="nl-BE" smtClean="0"/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Proposed by Barth, Jackson and Mitchell at CCS’08</a:t>
            </a:r>
          </a:p>
          <a:p>
            <a:pPr lvl="1"/>
            <a:r>
              <a:rPr lang="en-US" smtClean="0"/>
              <a:t>Robust Defenses for Cross-Site Request Forgery</a:t>
            </a:r>
          </a:p>
          <a:p>
            <a:endParaRPr lang="en-US" smtClean="0"/>
          </a:p>
          <a:p>
            <a:r>
              <a:rPr lang="en-US" smtClean="0"/>
              <a:t>Merges several header proposals:</a:t>
            </a:r>
          </a:p>
          <a:p>
            <a:pPr lvl="1"/>
            <a:r>
              <a:rPr lang="en-US" smtClean="0"/>
              <a:t>CSS’08 paper by Barth, Jackson and Mitchell</a:t>
            </a:r>
          </a:p>
          <a:p>
            <a:pPr lvl="1"/>
            <a:r>
              <a:rPr lang="en-US" smtClean="0"/>
              <a:t>Access-Control-Origin header, proposed by the  cross-site XMLHttpRequest standard</a:t>
            </a:r>
          </a:p>
          <a:p>
            <a:pPr lvl="1"/>
            <a:r>
              <a:rPr lang="en-US" smtClean="0"/>
              <a:t>XDomainRequest (Internet Explorer 8 beta 1)</a:t>
            </a:r>
          </a:p>
          <a:p>
            <a:pPr lvl="1"/>
            <a:r>
              <a:rPr lang="en-US" smtClean="0"/>
              <a:t>Domain header of JSONRequest</a:t>
            </a:r>
          </a:p>
          <a:p>
            <a:pPr lvl="1"/>
            <a:endParaRPr lang="en-US" smtClean="0"/>
          </a:p>
          <a:p>
            <a:pPr lvl="1"/>
            <a:endParaRPr lang="nl-BE" smtClean="0"/>
          </a:p>
        </p:txBody>
      </p:sp>
      <p:sp>
        <p:nvSpPr>
          <p:cNvPr id="4" name="Rectangle 3"/>
          <p:cNvSpPr/>
          <p:nvPr/>
        </p:nvSpPr>
        <p:spPr>
          <a:xfrm>
            <a:off x="7772400" y="1752600"/>
            <a:ext cx="1076325" cy="36988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nl-BE" dirty="0"/>
              <a:t>[BJM08]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Token-based approaches</a:t>
            </a:r>
            <a:endParaRPr lang="nl-BE" smtClean="0"/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Distinguish “genuine” requests by hiding a secret, one-time token in web forms</a:t>
            </a:r>
          </a:p>
          <a:p>
            <a:pPr lvl="2"/>
            <a:r>
              <a:rPr lang="en-US" smtClean="0"/>
              <a:t>Only forms generated by the targeted server contain a correct token</a:t>
            </a:r>
          </a:p>
          <a:p>
            <a:pPr lvl="2"/>
            <a:r>
              <a:rPr lang="en-US" smtClean="0"/>
              <a:t>Because of the same origin policy, other origin domains can’t inspect the web form</a:t>
            </a:r>
          </a:p>
          <a:p>
            <a:r>
              <a:rPr lang="en-US" smtClean="0"/>
              <a:t>Several approaches:</a:t>
            </a:r>
          </a:p>
          <a:p>
            <a:pPr lvl="2"/>
            <a:r>
              <a:rPr lang="en-US" smtClean="0"/>
              <a:t>RequestRodeo</a:t>
            </a:r>
          </a:p>
          <a:p>
            <a:pPr lvl="2"/>
            <a:r>
              <a:rPr lang="en-US" smtClean="0"/>
              <a:t>NoForge</a:t>
            </a:r>
          </a:p>
          <a:p>
            <a:pPr lvl="2"/>
            <a:r>
              <a:rPr lang="en-US" smtClean="0"/>
              <a:t>CSRFGuard</a:t>
            </a:r>
          </a:p>
          <a:p>
            <a:pPr lvl="2"/>
            <a:r>
              <a:rPr lang="en-US" smtClean="0"/>
              <a:t>CSRFx</a:t>
            </a:r>
          </a:p>
          <a:p>
            <a:pPr lvl="2"/>
            <a:r>
              <a:rPr lang="en-US" smtClean="0"/>
              <a:t>Ruby-On-Rails</a:t>
            </a:r>
          </a:p>
          <a:p>
            <a:pPr lvl="2"/>
            <a:r>
              <a:rPr lang="nl-BE" smtClean="0"/>
              <a:t>ViewStateUserKey in ASP.NET</a:t>
            </a:r>
          </a:p>
          <a:p>
            <a:pPr lvl="2"/>
            <a:r>
              <a:rPr lang="en-US" smtClean="0"/>
              <a:t>…</a:t>
            </a:r>
          </a:p>
          <a:p>
            <a:endParaRPr lang="nl-BE" smtClean="0"/>
          </a:p>
        </p:txBody>
      </p:sp>
      <p:sp>
        <p:nvSpPr>
          <p:cNvPr id="13" name="Rectangle 12"/>
          <p:cNvSpPr/>
          <p:nvPr/>
        </p:nvSpPr>
        <p:spPr>
          <a:xfrm>
            <a:off x="7162800" y="457200"/>
            <a:ext cx="271849" cy="533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8567351" y="457200"/>
            <a:ext cx="271849" cy="5334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8099168" y="457200"/>
            <a:ext cx="271849" cy="533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7626816" y="457200"/>
            <a:ext cx="271849" cy="5334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Left-Right Arrow 16"/>
          <p:cNvSpPr/>
          <p:nvPr/>
        </p:nvSpPr>
        <p:spPr>
          <a:xfrm>
            <a:off x="7449751" y="681789"/>
            <a:ext cx="166130" cy="56147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Left-Right Arrow 17"/>
          <p:cNvSpPr/>
          <p:nvPr/>
        </p:nvSpPr>
        <p:spPr>
          <a:xfrm>
            <a:off x="7917935" y="681789"/>
            <a:ext cx="166130" cy="56147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Left-Right Arrow 18"/>
          <p:cNvSpPr/>
          <p:nvPr/>
        </p:nvSpPr>
        <p:spPr>
          <a:xfrm>
            <a:off x="8386119" y="681789"/>
            <a:ext cx="166130" cy="56147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RequestRodeo</a:t>
            </a:r>
            <a:endParaRPr lang="nl-BE" smtClean="0"/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Proposed by Johns and Winter (OWASP AppSec EU 2006)</a:t>
            </a:r>
          </a:p>
          <a:p>
            <a:r>
              <a:rPr lang="en-US" smtClean="0"/>
              <a:t>Client-side proxy against XSRF</a:t>
            </a:r>
          </a:p>
          <a:p>
            <a:pPr lvl="1"/>
            <a:r>
              <a:rPr lang="en-US" smtClean="0"/>
              <a:t>Scan all incoming responses for URLs and add a token to them</a:t>
            </a:r>
          </a:p>
          <a:p>
            <a:pPr lvl="1"/>
            <a:r>
              <a:rPr lang="en-US" smtClean="0"/>
              <a:t>Check all outgoing requests</a:t>
            </a:r>
          </a:p>
          <a:p>
            <a:pPr lvl="2"/>
            <a:r>
              <a:rPr lang="en-US" smtClean="0"/>
              <a:t>In case of a legitimate token and conforming to the Same Origin Policy: pass</a:t>
            </a:r>
          </a:p>
          <a:p>
            <a:pPr lvl="2"/>
            <a:r>
              <a:rPr lang="en-US" smtClean="0"/>
              <a:t>Otherwise: </a:t>
            </a:r>
          </a:p>
          <a:p>
            <a:pPr lvl="3"/>
            <a:r>
              <a:rPr lang="en-US" smtClean="0"/>
              <a:t>Remove authentication credentials from the request (cookie and authorization header)</a:t>
            </a:r>
          </a:p>
          <a:p>
            <a:pPr lvl="3"/>
            <a:r>
              <a:rPr lang="en-US" smtClean="0"/>
              <a:t>Reroute request as coming from outside the local network</a:t>
            </a:r>
          </a:p>
          <a:p>
            <a:endParaRPr lang="en-US" smtClean="0"/>
          </a:p>
          <a:p>
            <a:endParaRPr lang="nl-BE" smtClean="0"/>
          </a:p>
        </p:txBody>
      </p:sp>
      <p:sp>
        <p:nvSpPr>
          <p:cNvPr id="4" name="Rectangle 3"/>
          <p:cNvSpPr/>
          <p:nvPr/>
        </p:nvSpPr>
        <p:spPr>
          <a:xfrm>
            <a:off x="8001000" y="1828800"/>
            <a:ext cx="935038" cy="36988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nl-BE" dirty="0"/>
              <a:t>[JW06] </a:t>
            </a:r>
          </a:p>
        </p:txBody>
      </p:sp>
      <p:sp>
        <p:nvSpPr>
          <p:cNvPr id="6" name="Rectangle 5"/>
          <p:cNvSpPr/>
          <p:nvPr/>
        </p:nvSpPr>
        <p:spPr>
          <a:xfrm>
            <a:off x="7162800" y="457200"/>
            <a:ext cx="271849" cy="533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567351" y="457200"/>
            <a:ext cx="271849" cy="533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099168" y="457200"/>
            <a:ext cx="271849" cy="533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626816" y="457200"/>
            <a:ext cx="271849" cy="5334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Left-Right Arrow 9"/>
          <p:cNvSpPr/>
          <p:nvPr/>
        </p:nvSpPr>
        <p:spPr>
          <a:xfrm>
            <a:off x="7449751" y="681789"/>
            <a:ext cx="166130" cy="56147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Left-Right Arrow 10"/>
          <p:cNvSpPr/>
          <p:nvPr/>
        </p:nvSpPr>
        <p:spPr>
          <a:xfrm>
            <a:off x="7917935" y="681789"/>
            <a:ext cx="166130" cy="56147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Left-Right Arrow 11"/>
          <p:cNvSpPr/>
          <p:nvPr/>
        </p:nvSpPr>
        <p:spPr>
          <a:xfrm>
            <a:off x="8386119" y="681789"/>
            <a:ext cx="166130" cy="56147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7162800" y="457200"/>
            <a:ext cx="271849" cy="533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567351" y="457200"/>
            <a:ext cx="271849" cy="5334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099168" y="457200"/>
            <a:ext cx="271849" cy="533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626816" y="457200"/>
            <a:ext cx="271849" cy="533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Left-Right Arrow 9"/>
          <p:cNvSpPr/>
          <p:nvPr/>
        </p:nvSpPr>
        <p:spPr>
          <a:xfrm>
            <a:off x="7449751" y="681789"/>
            <a:ext cx="166130" cy="56147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Left-Right Arrow 10"/>
          <p:cNvSpPr/>
          <p:nvPr/>
        </p:nvSpPr>
        <p:spPr>
          <a:xfrm>
            <a:off x="7917935" y="681789"/>
            <a:ext cx="166130" cy="56147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Left-Right Arrow 11"/>
          <p:cNvSpPr/>
          <p:nvPr/>
        </p:nvSpPr>
        <p:spPr>
          <a:xfrm>
            <a:off x="8386119" y="681789"/>
            <a:ext cx="166130" cy="56147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0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Proposed by Jovanovic, Kirda, and Kruegel (SecureComm 2006)</a:t>
            </a:r>
          </a:p>
          <a:p>
            <a:r>
              <a:rPr lang="en-US" smtClean="0"/>
              <a:t>Server-side proxy against XSRF</a:t>
            </a:r>
          </a:p>
          <a:p>
            <a:pPr lvl="1"/>
            <a:r>
              <a:rPr lang="en-US" smtClean="0"/>
              <a:t>For each new session, a token is generated and the tupple (token-sessionid) is stored server-side</a:t>
            </a:r>
          </a:p>
          <a:p>
            <a:pPr lvl="1"/>
            <a:r>
              <a:rPr lang="en-US" smtClean="0"/>
              <a:t>Outgoing responses are rewritten to include the token specific to the current session</a:t>
            </a:r>
          </a:p>
          <a:p>
            <a:pPr lvl="1"/>
            <a:r>
              <a:rPr lang="en-US" smtClean="0"/>
              <a:t>For incoming requests containing implicit authentication (i.e. session ID), tokens are verified</a:t>
            </a:r>
          </a:p>
          <a:p>
            <a:pPr lvl="2"/>
            <a:r>
              <a:rPr lang="en-US" smtClean="0"/>
              <a:t>Request must belong to an existing session</a:t>
            </a:r>
          </a:p>
          <a:p>
            <a:pPr lvl="2"/>
            <a:r>
              <a:rPr lang="en-US" smtClean="0"/>
              <a:t>Token-sessionid tupple matches</a:t>
            </a:r>
          </a:p>
          <a:p>
            <a:endParaRPr lang="nl-BE" smtClean="0"/>
          </a:p>
        </p:txBody>
      </p:sp>
      <p:sp>
        <p:nvSpPr>
          <p:cNvPr id="4" name="Rectangle 3"/>
          <p:cNvSpPr/>
          <p:nvPr/>
        </p:nvSpPr>
        <p:spPr>
          <a:xfrm>
            <a:off x="7864475" y="1382713"/>
            <a:ext cx="1050925" cy="36988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nl-BE" dirty="0"/>
              <a:t>[JKK06] </a:t>
            </a:r>
          </a:p>
        </p:txBody>
      </p:sp>
      <p:sp>
        <p:nvSpPr>
          <p:cNvPr id="430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NoForge</a:t>
            </a:r>
            <a:endParaRPr lang="nl-BE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CSRFGuard</a:t>
            </a:r>
            <a:endParaRPr lang="nl-BE" smtClean="0"/>
          </a:p>
        </p:txBody>
      </p:sp>
      <p:sp>
        <p:nvSpPr>
          <p:cNvPr id="440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OWASP Project for Java EE applications</a:t>
            </a:r>
          </a:p>
          <a:p>
            <a:endParaRPr lang="en-US" dirty="0" smtClean="0"/>
          </a:p>
          <a:p>
            <a:r>
              <a:rPr lang="en-US" dirty="0" smtClean="0"/>
              <a:t>Implemented as a Java EE filter</a:t>
            </a:r>
          </a:p>
          <a:p>
            <a:pPr lvl="1"/>
            <a:r>
              <a:rPr lang="en-US" dirty="0" smtClean="0"/>
              <a:t>For each new session, a specific token is generated</a:t>
            </a:r>
          </a:p>
          <a:p>
            <a:pPr lvl="1"/>
            <a:r>
              <a:rPr lang="en-US" dirty="0" smtClean="0"/>
              <a:t>Outgoing responses are rewritten to include the token of the specific session</a:t>
            </a:r>
          </a:p>
          <a:p>
            <a:pPr lvl="1"/>
            <a:r>
              <a:rPr lang="en-US" dirty="0" smtClean="0"/>
              <a:t>Incoming requests are filtered upon the existence of the token: request matches token, of is invalidated</a:t>
            </a:r>
          </a:p>
          <a:p>
            <a:pPr lvl="1"/>
            <a:endParaRPr lang="en-US" dirty="0" smtClean="0"/>
          </a:p>
        </p:txBody>
      </p:sp>
      <p:sp>
        <p:nvSpPr>
          <p:cNvPr id="5" name="Rectangle 4"/>
          <p:cNvSpPr/>
          <p:nvPr/>
        </p:nvSpPr>
        <p:spPr>
          <a:xfrm>
            <a:off x="7162800" y="457200"/>
            <a:ext cx="271849" cy="533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8567351" y="457200"/>
            <a:ext cx="271849" cy="5334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099168" y="457200"/>
            <a:ext cx="271849" cy="533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6816" y="457200"/>
            <a:ext cx="271849" cy="533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Left-Right Arrow 8"/>
          <p:cNvSpPr/>
          <p:nvPr/>
        </p:nvSpPr>
        <p:spPr>
          <a:xfrm>
            <a:off x="7449751" y="681789"/>
            <a:ext cx="166130" cy="56147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Left-Right Arrow 9"/>
          <p:cNvSpPr/>
          <p:nvPr/>
        </p:nvSpPr>
        <p:spPr>
          <a:xfrm>
            <a:off x="7917935" y="681789"/>
            <a:ext cx="166130" cy="56147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Left-Right Arrow 10"/>
          <p:cNvSpPr/>
          <p:nvPr/>
        </p:nvSpPr>
        <p:spPr>
          <a:xfrm>
            <a:off x="8386119" y="681789"/>
            <a:ext cx="166130" cy="56147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Token-based approaches in frameworks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Ruby-On-Rails</a:t>
            </a:r>
          </a:p>
          <a:p>
            <a:r>
              <a:rPr lang="en-US" dirty="0" err="1" smtClean="0"/>
              <a:t>ViewStateUserKey</a:t>
            </a:r>
            <a:r>
              <a:rPr lang="en-US" dirty="0" smtClean="0"/>
              <a:t> in ASP.NET</a:t>
            </a:r>
          </a:p>
          <a:p>
            <a:r>
              <a:rPr lang="en-US" dirty="0" smtClean="0"/>
              <a:t>…</a:t>
            </a:r>
          </a:p>
          <a:p>
            <a:endParaRPr lang="en-US" dirty="0" smtClean="0"/>
          </a:p>
          <a:p>
            <a:r>
              <a:rPr lang="en-US" dirty="0" smtClean="0"/>
              <a:t>Very valuable solution if integrated in you application framework!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1D17EF-15AF-4266-9635-79B364373162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Tokens</a:t>
            </a:r>
            <a:endParaRPr lang="nl-BE" smtClean="0"/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Important considerations:</a:t>
            </a:r>
          </a:p>
          <a:p>
            <a:pPr lvl="1"/>
            <a:r>
              <a:rPr lang="en-US" dirty="0" smtClean="0"/>
              <a:t>Tokens need to be unique for each session</a:t>
            </a:r>
          </a:p>
          <a:p>
            <a:pPr lvl="2"/>
            <a:r>
              <a:rPr lang="en-US" dirty="0" smtClean="0"/>
              <a:t>To prevent reuse of a pre-fetched token</a:t>
            </a:r>
          </a:p>
          <a:p>
            <a:pPr lvl="1"/>
            <a:r>
              <a:rPr lang="en-US" dirty="0" smtClean="0"/>
              <a:t>Tokens need to be limited in life-time</a:t>
            </a:r>
          </a:p>
          <a:p>
            <a:pPr lvl="2"/>
            <a:r>
              <a:rPr lang="en-US" dirty="0" smtClean="0"/>
              <a:t>To prevent replay of an existing token</a:t>
            </a:r>
          </a:p>
          <a:p>
            <a:pPr lvl="1"/>
            <a:r>
              <a:rPr lang="en-US" dirty="0" smtClean="0"/>
              <a:t>Tokens may not easily be captured</a:t>
            </a:r>
          </a:p>
          <a:p>
            <a:pPr lvl="2"/>
            <a:r>
              <a:rPr lang="en-US" dirty="0" smtClean="0"/>
              <a:t>E.g. tokens encoded in URLs may leak through </a:t>
            </a:r>
            <a:r>
              <a:rPr lang="en-US" dirty="0" err="1" smtClean="0"/>
              <a:t>referers</a:t>
            </a:r>
            <a:r>
              <a:rPr lang="en-US" dirty="0" smtClean="0"/>
              <a:t>, </a:t>
            </a:r>
            <a:r>
              <a:rPr lang="en-US" dirty="0" err="1" smtClean="0"/>
              <a:t>document.history</a:t>
            </a:r>
            <a:r>
              <a:rPr lang="en-US" dirty="0" smtClean="0"/>
              <a:t>, </a:t>
            </a:r>
            <a:r>
              <a:rPr lang="en-US" dirty="0" smtClean="0"/>
              <a:t>…</a:t>
            </a:r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r>
              <a:rPr lang="en-US" dirty="0" smtClean="0"/>
              <a:t>Most token-based techniques behave badly in a web 2.0 context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Explicit authentication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Additional application-level authentication is added to mitigate XSRF</a:t>
            </a:r>
          </a:p>
          <a:p>
            <a:pPr lvl="2"/>
            <a:endParaRPr lang="en-US" smtClean="0"/>
          </a:p>
          <a:p>
            <a:r>
              <a:rPr lang="en-US" smtClean="0"/>
              <a:t>To protect users from sending unauthorized requests via XSRF using cached credentials</a:t>
            </a:r>
          </a:p>
          <a:p>
            <a:r>
              <a:rPr lang="en-US" smtClean="0"/>
              <a:t>End-user has to authorize requests explicitly</a:t>
            </a:r>
          </a:p>
        </p:txBody>
      </p:sp>
      <p:sp>
        <p:nvSpPr>
          <p:cNvPr id="5" name="Rectangle 4"/>
          <p:cNvSpPr/>
          <p:nvPr/>
        </p:nvSpPr>
        <p:spPr>
          <a:xfrm>
            <a:off x="7162800" y="457200"/>
            <a:ext cx="271849" cy="533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8567351" y="457200"/>
            <a:ext cx="271849" cy="5334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099168" y="457200"/>
            <a:ext cx="271849" cy="533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6816" y="457200"/>
            <a:ext cx="271849" cy="533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Left-Right Arrow 8"/>
          <p:cNvSpPr/>
          <p:nvPr/>
        </p:nvSpPr>
        <p:spPr>
          <a:xfrm>
            <a:off x="7449751" y="681789"/>
            <a:ext cx="166130" cy="56147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Left-Right Arrow 9"/>
          <p:cNvSpPr/>
          <p:nvPr/>
        </p:nvSpPr>
        <p:spPr>
          <a:xfrm>
            <a:off x="7917935" y="681789"/>
            <a:ext cx="166130" cy="56147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Left-Right Arrow 10"/>
          <p:cNvSpPr/>
          <p:nvPr/>
        </p:nvSpPr>
        <p:spPr>
          <a:xfrm>
            <a:off x="8386119" y="681789"/>
            <a:ext cx="166130" cy="56147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Policy-based cross-domain barriers</a:t>
            </a:r>
          </a:p>
        </p:txBody>
      </p:sp>
      <p:sp>
        <p:nvSpPr>
          <p:cNvPr id="471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Microsoft</a:t>
            </a:r>
          </a:p>
          <a:p>
            <a:pPr lvl="1"/>
            <a:r>
              <a:rPr lang="en-US" smtClean="0"/>
              <a:t>Cross Domain Request (XDomainRequest)</a:t>
            </a:r>
          </a:p>
          <a:p>
            <a:pPr lvl="1"/>
            <a:r>
              <a:rPr lang="en-US" smtClean="0"/>
              <a:t>Cross Domain Messaging (XDM)</a:t>
            </a:r>
          </a:p>
          <a:p>
            <a:pPr lvl="1"/>
            <a:endParaRPr lang="en-US" smtClean="0"/>
          </a:p>
          <a:p>
            <a:r>
              <a:rPr lang="en-US" smtClean="0"/>
              <a:t>Adobe</a:t>
            </a:r>
          </a:p>
          <a:p>
            <a:pPr lvl="1"/>
            <a:r>
              <a:rPr lang="en-US" smtClean="0"/>
              <a:t>Cross-domain policy</a:t>
            </a:r>
          </a:p>
          <a:p>
            <a:pPr lvl="1"/>
            <a:endParaRPr lang="en-US" smtClean="0"/>
          </a:p>
          <a:p>
            <a:r>
              <a:rPr lang="en-US" smtClean="0"/>
              <a:t>HTML 5</a:t>
            </a:r>
          </a:p>
          <a:p>
            <a:pPr lvl="1"/>
            <a:r>
              <a:rPr lang="en-US" smtClean="0"/>
              <a:t>Cross Domain Messaging (postMessage)</a:t>
            </a:r>
          </a:p>
          <a:p>
            <a:pPr lvl="1"/>
            <a:r>
              <a:rPr lang="en-US" smtClean="0"/>
              <a:t>XMLHttpRequest Level 2</a:t>
            </a:r>
          </a:p>
          <a:p>
            <a:pPr lvl="1"/>
            <a:r>
              <a:rPr lang="en-US" smtClean="0"/>
              <a:t>Access Control for Cross-Site Requests</a:t>
            </a:r>
          </a:p>
        </p:txBody>
      </p:sp>
      <p:sp>
        <p:nvSpPr>
          <p:cNvPr id="5" name="Rectangle 4"/>
          <p:cNvSpPr/>
          <p:nvPr/>
        </p:nvSpPr>
        <p:spPr>
          <a:xfrm>
            <a:off x="7162800" y="990600"/>
            <a:ext cx="271849" cy="5334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8567351" y="990600"/>
            <a:ext cx="271849" cy="5334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099168" y="990600"/>
            <a:ext cx="271849" cy="533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6816" y="990600"/>
            <a:ext cx="271849" cy="533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Left-Right Arrow 8"/>
          <p:cNvSpPr/>
          <p:nvPr/>
        </p:nvSpPr>
        <p:spPr>
          <a:xfrm>
            <a:off x="7449751" y="1215189"/>
            <a:ext cx="166130" cy="56147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Left-Right Arrow 9"/>
          <p:cNvSpPr/>
          <p:nvPr/>
        </p:nvSpPr>
        <p:spPr>
          <a:xfrm>
            <a:off x="7917935" y="1215189"/>
            <a:ext cx="166130" cy="56147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Left-Right Arrow 10"/>
          <p:cNvSpPr/>
          <p:nvPr/>
        </p:nvSpPr>
        <p:spPr>
          <a:xfrm>
            <a:off x="8386119" y="1215189"/>
            <a:ext cx="166130" cy="56147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Adobe cross-domain policy</a:t>
            </a:r>
            <a:endParaRPr lang="nl-BE" smtClean="0"/>
          </a:p>
        </p:txBody>
      </p:sp>
      <p:sp>
        <p:nvSpPr>
          <p:cNvPr id="481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smtClean="0"/>
              <a:t>Limits the cross-domain interactions towards a given domain</a:t>
            </a:r>
          </a:p>
          <a:p>
            <a:r>
              <a:rPr lang="en-US" sz="2400" smtClean="0"/>
              <a:t>Is used in Flash, but also some browser plugins implement policy enforcement</a:t>
            </a:r>
            <a:endParaRPr lang="nl-BE" sz="2400" smtClean="0"/>
          </a:p>
        </p:txBody>
      </p:sp>
      <p:sp>
        <p:nvSpPr>
          <p:cNvPr id="48132" name="Rectangle 4"/>
          <p:cNvSpPr>
            <a:spLocks noChangeArrowheads="1"/>
          </p:cNvSpPr>
          <p:nvPr/>
        </p:nvSpPr>
        <p:spPr bwMode="auto">
          <a:xfrm>
            <a:off x="1000125" y="2971800"/>
            <a:ext cx="7000875" cy="3276600"/>
          </a:xfrm>
          <a:prstGeom prst="rect">
            <a:avLst/>
          </a:prstGeom>
          <a:solidFill>
            <a:srgbClr val="FFFF99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339725" indent="-339725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>
                <a:latin typeface="Arial" pitchFamily="34" charset="0"/>
                <a:cs typeface="Arial" pitchFamily="34" charset="0"/>
              </a:rPr>
              <a:t>&lt;?xml version="1.0"?&gt;</a:t>
            </a:r>
          </a:p>
          <a:p>
            <a:pPr marL="339725" indent="-339725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>
                <a:latin typeface="Arial" pitchFamily="34" charset="0"/>
                <a:cs typeface="Arial" pitchFamily="34" charset="0"/>
              </a:rPr>
              <a:t>&lt;!DOCTYPE cross-domain-policy SYSTEM </a:t>
            </a:r>
          </a:p>
          <a:p>
            <a:pPr marL="339725" indent="-339725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>
                <a:latin typeface="Arial" pitchFamily="34" charset="0"/>
                <a:cs typeface="Arial" pitchFamily="34" charset="0"/>
              </a:rPr>
              <a:t>"http://www.adobe.com/xml/dtds/cross-domain-policy.dtd"&gt;</a:t>
            </a:r>
          </a:p>
          <a:p>
            <a:pPr marL="339725" indent="-339725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>
                <a:latin typeface="Arial" pitchFamily="34" charset="0"/>
                <a:cs typeface="Arial" pitchFamily="34" charset="0"/>
              </a:rPr>
              <a:t>&lt;cross-domain-policy&gt;</a:t>
            </a:r>
          </a:p>
          <a:p>
            <a:pPr marL="339725" indent="-339725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>
                <a:latin typeface="Arial" pitchFamily="34" charset="0"/>
                <a:cs typeface="Arial" pitchFamily="34" charset="0"/>
              </a:rPr>
              <a:t>    &lt;allow-access-from domain="*" to-ports="1100,1200,1212"/&gt;</a:t>
            </a:r>
          </a:p>
          <a:p>
            <a:pPr marL="339725" indent="-339725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>
                <a:latin typeface="Arial" pitchFamily="34" charset="0"/>
                <a:cs typeface="Arial" pitchFamily="34" charset="0"/>
              </a:rPr>
              <a:t>    &lt;allow-access-from domain="*.example.com”/&gt;</a:t>
            </a:r>
          </a:p>
          <a:p>
            <a:pPr marL="339725" indent="-339725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>
                <a:latin typeface="Arial" pitchFamily="34" charset="0"/>
                <a:cs typeface="Arial" pitchFamily="34" charset="0"/>
              </a:rPr>
              <a:t>    &lt;allow-http-request-headers-from domain="www.example.com" </a:t>
            </a:r>
          </a:p>
          <a:p>
            <a:pPr marL="339725" indent="-339725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>
                <a:latin typeface="Arial" pitchFamily="34" charset="0"/>
                <a:cs typeface="Arial" pitchFamily="34" charset="0"/>
              </a:rPr>
              <a:t>        headers="Authorization,X-Foo*"/&gt; </a:t>
            </a:r>
          </a:p>
          <a:p>
            <a:pPr marL="339725" indent="-339725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>
                <a:latin typeface="Arial" pitchFamily="34" charset="0"/>
                <a:cs typeface="Arial" pitchFamily="34" charset="0"/>
              </a:rPr>
              <a:t>    &lt;allow-http-request-headers-from domain="foo.example.com" </a:t>
            </a:r>
          </a:p>
          <a:p>
            <a:pPr marL="339725" indent="-339725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>
                <a:latin typeface="Arial" pitchFamily="34" charset="0"/>
                <a:cs typeface="Arial" pitchFamily="34" charset="0"/>
              </a:rPr>
              <a:t>        headers="X-Foo*"/&gt;</a:t>
            </a:r>
          </a:p>
          <a:p>
            <a:pPr marL="339725" indent="-339725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>
                <a:latin typeface="Arial" pitchFamily="34" charset="0"/>
                <a:cs typeface="Arial" pitchFamily="34" charset="0"/>
              </a:rPr>
              <a:t>&lt;/cross-domain-policy&gt;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Implicit authentication</a:t>
            </a:r>
            <a:endParaRPr lang="nl-BE" smtClean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XSRF exploits the fact that requests are implicitly authenticated</a:t>
            </a:r>
          </a:p>
          <a:p>
            <a:r>
              <a:rPr lang="en-US" smtClean="0"/>
              <a:t>Implicit authentication:</a:t>
            </a:r>
          </a:p>
          <a:p>
            <a:pPr lvl="1"/>
            <a:r>
              <a:rPr lang="en-US" smtClean="0"/>
              <a:t>HTTP authentication: basic, digest, NTLM, …</a:t>
            </a:r>
          </a:p>
          <a:p>
            <a:pPr lvl="1"/>
            <a:r>
              <a:rPr lang="en-US" smtClean="0"/>
              <a:t>Cookies containing session identifiers</a:t>
            </a:r>
          </a:p>
          <a:p>
            <a:pPr lvl="1"/>
            <a:r>
              <a:rPr lang="en-US" smtClean="0"/>
              <a:t>Client-side SSL authentication</a:t>
            </a:r>
          </a:p>
          <a:p>
            <a:pPr lvl="1"/>
            <a:r>
              <a:rPr lang="en-US" smtClean="0"/>
              <a:t>IP-address based authentication</a:t>
            </a:r>
          </a:p>
          <a:p>
            <a:pPr lvl="1"/>
            <a:r>
              <a:rPr lang="en-US" smtClean="0"/>
              <a:t>…</a:t>
            </a:r>
          </a:p>
          <a:p>
            <a:r>
              <a:rPr lang="en-US" smtClean="0"/>
              <a:t>Notice that some mechanisms are even completely transparent to the end user!</a:t>
            </a:r>
          </a:p>
          <a:p>
            <a:pPr lvl="1"/>
            <a:r>
              <a:rPr lang="en-US" smtClean="0"/>
              <a:t>NTLM, IP-address based, …</a:t>
            </a:r>
            <a:endParaRPr lang="nl-BE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Noxes</a:t>
            </a:r>
            <a:endParaRPr lang="en-US" sz="3200" smtClean="0"/>
          </a:p>
        </p:txBody>
      </p:sp>
      <p:sp>
        <p:nvSpPr>
          <p:cNvPr id="491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Proposed by Kirda, </a:t>
            </a:r>
            <a:r>
              <a:rPr lang="nl-BE" smtClean="0"/>
              <a:t>Kruegel, Vigna and  Jovanovic </a:t>
            </a:r>
            <a:r>
              <a:rPr lang="en-US" smtClean="0"/>
              <a:t>(SAC’06)</a:t>
            </a:r>
          </a:p>
          <a:p>
            <a:endParaRPr lang="en-US" smtClean="0"/>
          </a:p>
          <a:p>
            <a:r>
              <a:rPr lang="en-US" smtClean="0"/>
              <a:t>Client-side proxy</a:t>
            </a:r>
          </a:p>
          <a:p>
            <a:pPr lvl="1"/>
            <a:r>
              <a:rPr lang="en-US" smtClean="0"/>
              <a:t>Parses incoming pages</a:t>
            </a:r>
          </a:p>
          <a:p>
            <a:pPr lvl="1"/>
            <a:r>
              <a:rPr lang="en-US" smtClean="0"/>
              <a:t>Builds list of allowed static URLs</a:t>
            </a:r>
          </a:p>
          <a:p>
            <a:pPr lvl="1"/>
            <a:r>
              <a:rPr lang="en-US" smtClean="0"/>
              <a:t>Filters outgoing cross-domain requests based on the list of allowed URLs</a:t>
            </a:r>
          </a:p>
          <a:p>
            <a:r>
              <a:rPr lang="en-US" smtClean="0"/>
              <a:t>Limitations:</a:t>
            </a:r>
          </a:p>
          <a:p>
            <a:pPr lvl="1"/>
            <a:r>
              <a:rPr lang="en-US" smtClean="0"/>
              <a:t>Allowed dynamically generated links</a:t>
            </a:r>
          </a:p>
          <a:p>
            <a:pPr lvl="1"/>
            <a:r>
              <a:rPr lang="en-US" smtClean="0"/>
              <a:t>Injection of static links to fool proxy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543800" y="1382713"/>
            <a:ext cx="1200150" cy="36988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nl-BE" dirty="0"/>
              <a:t>[KKV+06]</a:t>
            </a:r>
          </a:p>
        </p:txBody>
      </p:sp>
      <p:sp>
        <p:nvSpPr>
          <p:cNvPr id="6" name="Rectangle 5"/>
          <p:cNvSpPr/>
          <p:nvPr/>
        </p:nvSpPr>
        <p:spPr>
          <a:xfrm>
            <a:off x="7162800" y="457200"/>
            <a:ext cx="271849" cy="533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567351" y="457200"/>
            <a:ext cx="271849" cy="533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099168" y="457200"/>
            <a:ext cx="271849" cy="533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626816" y="457200"/>
            <a:ext cx="271849" cy="5334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Left-Right Arrow 9"/>
          <p:cNvSpPr/>
          <p:nvPr/>
        </p:nvSpPr>
        <p:spPr>
          <a:xfrm>
            <a:off x="7449751" y="681789"/>
            <a:ext cx="166130" cy="56147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Left-Right Arrow 10"/>
          <p:cNvSpPr/>
          <p:nvPr/>
        </p:nvSpPr>
        <p:spPr>
          <a:xfrm>
            <a:off x="7917935" y="681789"/>
            <a:ext cx="166130" cy="56147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Left-Right Arrow 11"/>
          <p:cNvSpPr/>
          <p:nvPr/>
        </p:nvSpPr>
        <p:spPr>
          <a:xfrm>
            <a:off x="8386119" y="681789"/>
            <a:ext cx="166130" cy="56147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Browser </a:t>
            </a:r>
            <a:r>
              <a:rPr lang="en-US" dirty="0" err="1" smtClean="0"/>
              <a:t>plugins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CSRF protector</a:t>
            </a:r>
          </a:p>
          <a:p>
            <a:pPr lvl="1"/>
            <a:r>
              <a:rPr lang="en-US" dirty="0" smtClean="0"/>
              <a:t>Strips cookies from cross-domain POST requests</a:t>
            </a:r>
          </a:p>
          <a:p>
            <a:r>
              <a:rPr lang="en-US" dirty="0" smtClean="0"/>
              <a:t>BEAP (</a:t>
            </a:r>
            <a:r>
              <a:rPr lang="en-US" dirty="0" err="1" smtClean="0"/>
              <a:t>antiCSRF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Strips cookies from</a:t>
            </a:r>
          </a:p>
          <a:p>
            <a:pPr lvl="2"/>
            <a:r>
              <a:rPr lang="en-US" dirty="0" smtClean="0"/>
              <a:t>Cross-site POST requests</a:t>
            </a:r>
          </a:p>
          <a:p>
            <a:pPr lvl="2"/>
            <a:r>
              <a:rPr lang="en-US" dirty="0" smtClean="0"/>
              <a:t>Cross-site GET requests over HTTPS</a:t>
            </a:r>
          </a:p>
          <a:p>
            <a:r>
              <a:rPr lang="en-US" dirty="0" err="1" smtClean="0"/>
              <a:t>RequestPolicy</a:t>
            </a:r>
            <a:endParaRPr lang="en-US" dirty="0" smtClean="0"/>
          </a:p>
          <a:p>
            <a:pPr lvl="1"/>
            <a:r>
              <a:rPr lang="en-US" dirty="0" smtClean="0"/>
              <a:t>User-controlled cross-domain interaction</a:t>
            </a:r>
          </a:p>
          <a:p>
            <a:r>
              <a:rPr lang="en-US" dirty="0" err="1" smtClean="0"/>
              <a:t>NoScript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1D17EF-15AF-4266-9635-79B364373162}" type="slidenum">
              <a:rPr lang="en-US" smtClean="0"/>
              <a:pPr>
                <a:defRPr/>
              </a:pPr>
              <a:t>51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7162800" y="457200"/>
            <a:ext cx="271849" cy="5334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/>
          </a:p>
        </p:txBody>
      </p:sp>
      <p:sp>
        <p:nvSpPr>
          <p:cNvPr id="6" name="Rectangle 5"/>
          <p:cNvSpPr/>
          <p:nvPr/>
        </p:nvSpPr>
        <p:spPr>
          <a:xfrm>
            <a:off x="8567351" y="457200"/>
            <a:ext cx="271849" cy="533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u="sng"/>
          </a:p>
        </p:txBody>
      </p:sp>
      <p:sp>
        <p:nvSpPr>
          <p:cNvPr id="7" name="Rectangle 6"/>
          <p:cNvSpPr/>
          <p:nvPr/>
        </p:nvSpPr>
        <p:spPr>
          <a:xfrm>
            <a:off x="8099168" y="457200"/>
            <a:ext cx="271849" cy="533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u="sng"/>
          </a:p>
        </p:txBody>
      </p:sp>
      <p:sp>
        <p:nvSpPr>
          <p:cNvPr id="8" name="Rectangle 7"/>
          <p:cNvSpPr/>
          <p:nvPr/>
        </p:nvSpPr>
        <p:spPr>
          <a:xfrm>
            <a:off x="7626816" y="457200"/>
            <a:ext cx="271849" cy="533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u="sng"/>
          </a:p>
        </p:txBody>
      </p:sp>
      <p:sp>
        <p:nvSpPr>
          <p:cNvPr id="9" name="Left-Right Arrow 8"/>
          <p:cNvSpPr/>
          <p:nvPr/>
        </p:nvSpPr>
        <p:spPr>
          <a:xfrm>
            <a:off x="7449751" y="681789"/>
            <a:ext cx="166130" cy="56147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/>
          </a:p>
        </p:txBody>
      </p:sp>
      <p:sp>
        <p:nvSpPr>
          <p:cNvPr id="10" name="Left-Right Arrow 9"/>
          <p:cNvSpPr/>
          <p:nvPr/>
        </p:nvSpPr>
        <p:spPr>
          <a:xfrm>
            <a:off x="7917935" y="681789"/>
            <a:ext cx="166130" cy="56147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/>
          </a:p>
        </p:txBody>
      </p:sp>
      <p:sp>
        <p:nvSpPr>
          <p:cNvPr id="11" name="Left-Right Arrow 10"/>
          <p:cNvSpPr/>
          <p:nvPr/>
        </p:nvSpPr>
        <p:spPr>
          <a:xfrm>
            <a:off x="8386119" y="681789"/>
            <a:ext cx="166130" cy="56147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/>
          </a:p>
        </p:txBody>
      </p:sp>
      <p:sp>
        <p:nvSpPr>
          <p:cNvPr id="12" name="Rectangle 11"/>
          <p:cNvSpPr/>
          <p:nvPr/>
        </p:nvSpPr>
        <p:spPr>
          <a:xfrm>
            <a:off x="8610601" y="838200"/>
            <a:ext cx="228600" cy="1524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Bibliography</a:t>
            </a:r>
            <a:endParaRPr lang="nl-BE" smtClean="0"/>
          </a:p>
        </p:txBody>
      </p:sp>
      <p:sp>
        <p:nvSpPr>
          <p:cNvPr id="501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sz="1400" smtClean="0"/>
              <a:t>[KKV+06] E. Kirda, C. Kruegel, G. Vigna, and N. Jovanovic. Noxes: A Client-Side Solution for Mitigating Cross Site Scripting Attacks, Security Track of the 21st ACM Symposium on Applied Computing (SAC 2006), Dijon, France, April 2006.</a:t>
            </a:r>
          </a:p>
          <a:p>
            <a:r>
              <a:rPr lang="nl-BE" sz="1400" smtClean="0"/>
              <a:t>[JKK06] N. Jovanovic, E. Kirda, and C. Kruegel. Preventing Cross Site Request Forgery Attacks, IEEE International Conference on Security and Privacy in Communication Networks (SecureComm), Baltimore, MD, USA, August 2006.</a:t>
            </a:r>
          </a:p>
          <a:p>
            <a:r>
              <a:rPr lang="nl-BE" sz="1400" smtClean="0"/>
              <a:t>[JW06] M. Johns and J. Winter. RequestRodeo: client side protection against session riding, Proceedings of the OWASP Europe 2006 Conference, Report CW448, Departement Computerwetenschappen, Katholieke Universiteit Leuven, Belgium, May 2006.</a:t>
            </a:r>
          </a:p>
          <a:p>
            <a:r>
              <a:rPr lang="nl-BE" sz="1400" smtClean="0"/>
              <a:t>[BJM08] A. Barth, C. Jackson, and J. Mitchell. Robust Defenses for Cross-Site Request Forgery, Proceedings of the 15th ACM conference on Computer and communications security (CCS'08), Alexandria, Virginia, USA, 2008.</a:t>
            </a:r>
          </a:p>
          <a:p>
            <a:r>
              <a:rPr lang="nl-BE" sz="1400" smtClean="0"/>
              <a:t>[JEP08] M. Johns, B. Engelmann, and J. Posegga. XSSDS: Server-Side Detection of Cross-Site Scripting Attacks, Annual Computer Security Applications Conference (ACSAC '08), December 2008.</a:t>
            </a:r>
          </a:p>
          <a:p>
            <a:r>
              <a:rPr lang="nl-BE" sz="1400" smtClean="0"/>
              <a:t>[VNJ+07] P. Vogt, F. Nentwich, N. Jovanovic, E. Kirda, C. Kruegel, and G. Vigna. Cross Site Scripting Prevention with Dynamic Data Tainting and Static Analysis, Proceeding of the Network and Distributed System Security Symposium (NDSS), San Diego, CA, February 2007. </a:t>
            </a:r>
          </a:p>
          <a:p>
            <a:r>
              <a:rPr lang="nl-BE" sz="1400" smtClean="0"/>
              <a:t>[ZF08] W. Zeller and W. Felten, Cross-site Request Forgeries: Exploitation and Prevention, Technical Report, October 2008.</a:t>
            </a:r>
          </a:p>
          <a:p>
            <a:r>
              <a:rPr lang="nl-BE" sz="1400" smtClean="0"/>
              <a:t>...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37AD1A6-664F-4661-928E-6F084D6E4C49}" type="slidenum">
              <a:rPr lang="en-US" smtClean="0"/>
              <a:pPr>
                <a:defRPr/>
              </a:pPr>
              <a:t>52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1D17EF-15AF-4266-9635-79B364373162}" type="slidenum">
              <a:rPr lang="en-US" smtClean="0"/>
              <a:pPr>
                <a:defRPr/>
              </a:pPr>
              <a:t>53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4"/>
          <p:cNvSpPr>
            <a:spLocks noChangeArrowheads="1"/>
          </p:cNvSpPr>
          <p:nvPr/>
        </p:nvSpPr>
        <p:spPr bwMode="auto">
          <a:xfrm>
            <a:off x="428625" y="1785938"/>
            <a:ext cx="3643313" cy="5048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nl-BE"/>
          </a:p>
        </p:txBody>
      </p:sp>
      <p:sp>
        <p:nvSpPr>
          <p:cNvPr id="819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Overview</a:t>
            </a:r>
            <a:endParaRPr lang="nl-BE" smtClean="0"/>
          </a:p>
        </p:txBody>
      </p:sp>
      <p:sp>
        <p:nvSpPr>
          <p:cNvPr id="819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Cross-Site Request Forgery</a:t>
            </a:r>
          </a:p>
          <a:p>
            <a:r>
              <a:rPr lang="en-US" smtClean="0"/>
              <a:t>Same Origin Policy</a:t>
            </a:r>
          </a:p>
          <a:p>
            <a:pPr lvl="1"/>
            <a:r>
              <a:rPr lang="en-US" smtClean="0"/>
              <a:t>Same Origin Policy</a:t>
            </a:r>
          </a:p>
          <a:p>
            <a:pPr lvl="1"/>
            <a:r>
              <a:rPr lang="en-US" smtClean="0"/>
              <a:t>Allowed cross-domain interactions</a:t>
            </a:r>
          </a:p>
          <a:p>
            <a:r>
              <a:rPr lang="en-US" smtClean="0"/>
              <a:t>Impact of CSRF</a:t>
            </a:r>
          </a:p>
          <a:p>
            <a:r>
              <a:rPr lang="en-US" smtClean="0"/>
              <a:t>Countermeasures</a:t>
            </a:r>
          </a:p>
          <a:p>
            <a:pPr lvl="1"/>
            <a:endParaRPr lang="nl-BE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611188" y="2349500"/>
            <a:ext cx="7127875" cy="1800225"/>
          </a:xfrm>
          <a:prstGeom prst="rect">
            <a:avLst/>
          </a:prstGeom>
          <a:solidFill>
            <a:srgbClr val="FFFF99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339725" indent="-339725" algn="ctr" defTabSz="457200" eaLnBrk="0" hangingPunct="0">
              <a:lnSpc>
                <a:spcPct val="80000"/>
              </a:lnSpc>
              <a:spcBef>
                <a:spcPct val="50000"/>
              </a:spcBef>
              <a:spcAft>
                <a:spcPct val="10000"/>
              </a:spcAft>
              <a:buClr>
                <a:schemeClr val="tx2"/>
              </a:buClr>
              <a:buSzPct val="125000"/>
              <a:buFont typeface="Monotype Sorts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 b="1">
                <a:solidFill>
                  <a:srgbClr val="FF0000"/>
                </a:solidFill>
              </a:rPr>
              <a:t>“Scripts can only access properties associated </a:t>
            </a:r>
          </a:p>
          <a:p>
            <a:pPr marL="339725" indent="-339725" algn="ctr" defTabSz="457200" eaLnBrk="0" hangingPunct="0">
              <a:lnSpc>
                <a:spcPct val="80000"/>
              </a:lnSpc>
              <a:spcBef>
                <a:spcPct val="50000"/>
              </a:spcBef>
              <a:spcAft>
                <a:spcPct val="10000"/>
              </a:spcAft>
              <a:buClr>
                <a:schemeClr val="tx2"/>
              </a:buClr>
              <a:buSzPct val="125000"/>
              <a:buFont typeface="Monotype Sorts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 b="1">
                <a:solidFill>
                  <a:srgbClr val="FF0000"/>
                </a:solidFill>
              </a:rPr>
              <a:t>with documents from the same origin”</a:t>
            </a:r>
            <a:endParaRPr lang="en-US" sz="3600">
              <a:solidFill>
                <a:srgbClr val="FF0000"/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Same Origin Policy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Important security measure in browsers for client-side scripting</a:t>
            </a:r>
          </a:p>
          <a:p>
            <a:endParaRPr lang="en-US" smtClean="0"/>
          </a:p>
          <a:p>
            <a:pPr>
              <a:buFont typeface="Monotype Sorts"/>
              <a:buNone/>
            </a:pPr>
            <a:endParaRPr lang="en-US" smtClean="0"/>
          </a:p>
          <a:p>
            <a:pPr>
              <a:buFont typeface="Monotype Sorts"/>
              <a:buNone/>
            </a:pPr>
            <a:endParaRPr lang="en-US" smtClean="0"/>
          </a:p>
          <a:p>
            <a:pPr>
              <a:buFont typeface="Monotype Sorts"/>
              <a:buNone/>
            </a:pPr>
            <a:endParaRPr lang="en-US" smtClean="0"/>
          </a:p>
          <a:p>
            <a:r>
              <a:rPr lang="en-US" smtClean="0"/>
              <a:t>Origin reflects the triple:</a:t>
            </a:r>
          </a:p>
          <a:p>
            <a:pPr lvl="2"/>
            <a:r>
              <a:rPr lang="en-US" smtClean="0"/>
              <a:t>Hostname</a:t>
            </a:r>
          </a:p>
          <a:p>
            <a:pPr lvl="2"/>
            <a:r>
              <a:rPr lang="en-US" smtClean="0"/>
              <a:t>Protocol</a:t>
            </a:r>
          </a:p>
          <a:p>
            <a:pPr lvl="2"/>
            <a:r>
              <a:rPr lang="en-US" smtClean="0"/>
              <a:t>Port (*)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Same origin policy example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http://www.company.com/jobs/index.html</a:t>
            </a:r>
          </a:p>
          <a:p>
            <a:pPr>
              <a:lnSpc>
                <a:spcPct val="70000"/>
              </a:lnSpc>
            </a:pPr>
            <a:endParaRPr lang="en-US" dirty="0" smtClean="0"/>
          </a:p>
          <a:p>
            <a:pPr lvl="1">
              <a:lnSpc>
                <a:spcPct val="90000"/>
              </a:lnSpc>
            </a:pPr>
            <a:r>
              <a:rPr lang="en-US" dirty="0" smtClean="0"/>
              <a:t>http://www.company.com/news/index.html</a:t>
            </a:r>
          </a:p>
          <a:p>
            <a:pPr lvl="2">
              <a:lnSpc>
                <a:spcPct val="80000"/>
              </a:lnSpc>
            </a:pPr>
            <a:r>
              <a:rPr lang="en-US" dirty="0" smtClean="0"/>
              <a:t>Same origin (same host, protocol, port)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http</a:t>
            </a:r>
            <a:r>
              <a:rPr lang="en-US" dirty="0" smtClean="0">
                <a:solidFill>
                  <a:srgbClr val="FF0000"/>
                </a:solidFill>
              </a:rPr>
              <a:t>s</a:t>
            </a:r>
            <a:r>
              <a:rPr lang="en-US" dirty="0" smtClean="0"/>
              <a:t>://www.company.com/jobs/index.html</a:t>
            </a:r>
          </a:p>
          <a:p>
            <a:pPr lvl="2">
              <a:lnSpc>
                <a:spcPct val="80000"/>
              </a:lnSpc>
            </a:pPr>
            <a:r>
              <a:rPr lang="en-US" dirty="0" smtClean="0"/>
              <a:t>Different origin (different protocol)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http://www.company.com</a:t>
            </a:r>
            <a:r>
              <a:rPr lang="en-US" dirty="0" smtClean="0">
                <a:solidFill>
                  <a:srgbClr val="FF0000"/>
                </a:solidFill>
              </a:rPr>
              <a:t>:81</a:t>
            </a:r>
            <a:r>
              <a:rPr lang="en-US" dirty="0" smtClean="0"/>
              <a:t>/jobs/index.html</a:t>
            </a:r>
          </a:p>
          <a:p>
            <a:pPr lvl="2">
              <a:lnSpc>
                <a:spcPct val="80000"/>
              </a:lnSpc>
            </a:pPr>
            <a:r>
              <a:rPr lang="en-US" dirty="0" smtClean="0"/>
              <a:t>Different origin (different port)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http://</a:t>
            </a:r>
            <a:r>
              <a:rPr lang="en-US" dirty="0" smtClean="0">
                <a:solidFill>
                  <a:srgbClr val="FF0000"/>
                </a:solidFill>
              </a:rPr>
              <a:t>company.com</a:t>
            </a:r>
            <a:r>
              <a:rPr lang="en-US" dirty="0" smtClean="0"/>
              <a:t>/jobs/index.html</a:t>
            </a:r>
          </a:p>
          <a:p>
            <a:pPr lvl="2">
              <a:lnSpc>
                <a:spcPct val="80000"/>
              </a:lnSpc>
            </a:pPr>
            <a:r>
              <a:rPr lang="en-US" dirty="0" smtClean="0"/>
              <a:t>Different origin (different host)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http://</a:t>
            </a:r>
            <a:r>
              <a:rPr lang="en-US" dirty="0" smtClean="0">
                <a:solidFill>
                  <a:srgbClr val="FF0000"/>
                </a:solidFill>
              </a:rPr>
              <a:t>extranet.company.com</a:t>
            </a:r>
            <a:r>
              <a:rPr lang="en-US" dirty="0" smtClean="0"/>
              <a:t>/jobs/index.html</a:t>
            </a:r>
          </a:p>
          <a:p>
            <a:pPr lvl="2">
              <a:lnSpc>
                <a:spcPct val="80000"/>
              </a:lnSpc>
            </a:pPr>
            <a:r>
              <a:rPr lang="en-US" dirty="0" smtClean="0"/>
              <a:t>Different origin (different host)</a:t>
            </a:r>
          </a:p>
          <a:p>
            <a:pPr lvl="2">
              <a:lnSpc>
                <a:spcPct val="80000"/>
              </a:lnSpc>
              <a:buNone/>
            </a:pPr>
            <a:endParaRPr lang="en-US" dirty="0" smtClean="0"/>
          </a:p>
          <a:p>
            <a:pPr>
              <a:lnSpc>
                <a:spcPct val="70000"/>
              </a:lnSpc>
            </a:pPr>
            <a:endParaRPr lang="en-US" dirty="0" smtClean="0"/>
          </a:p>
          <a:p>
            <a:pPr>
              <a:lnSpc>
                <a:spcPct val="70000"/>
              </a:lnSpc>
            </a:pP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457200" y="6248400"/>
            <a:ext cx="21852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(*) domain relaxation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Effects of the Same Origin Policy</a:t>
            </a:r>
            <a:endParaRPr lang="nl-BE" smtClean="0"/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Restricts network capabilities</a:t>
            </a:r>
          </a:p>
          <a:p>
            <a:pPr lvl="1"/>
            <a:r>
              <a:rPr lang="en-US" dirty="0" smtClean="0"/>
              <a:t>Bound by the origin triplet</a:t>
            </a:r>
          </a:p>
          <a:p>
            <a:pPr lvl="1"/>
            <a:r>
              <a:rPr lang="en-US" dirty="0" smtClean="0"/>
              <a:t>Important exception: cross-domain </a:t>
            </a:r>
            <a:r>
              <a:rPr lang="en-US" dirty="0" smtClean="0"/>
              <a:t>links </a:t>
            </a:r>
            <a:r>
              <a:rPr lang="en-US" dirty="0" smtClean="0"/>
              <a:t>in the DOM are allowed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Access to DOM elements is restricted to the same origin domain</a:t>
            </a:r>
          </a:p>
          <a:p>
            <a:pPr lvl="1"/>
            <a:r>
              <a:rPr lang="en-US" dirty="0" smtClean="0"/>
              <a:t>Scripts can’t read DOM elements from another domain</a:t>
            </a:r>
            <a:endParaRPr lang="nl-B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WASP Presentation Template">
  <a:themeElements>
    <a:clrScheme name="OWASP Presentation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WASP Presentation Template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WASP Presentatio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WASP Presentation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WASP Presentatio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WASP Presentation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WASP Presentation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WASP Presentation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WASP Presentation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WASP Presentation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WASP Presentation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WASP Presentation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WASP Presentation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WASP Presentation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OWASP Presentation Template</Template>
  <TotalTime>217</TotalTime>
  <Words>2463</Words>
  <Application>Microsoft Office PowerPoint</Application>
  <PresentationFormat>On-screen Show (4:3)</PresentationFormat>
  <Paragraphs>507</Paragraphs>
  <Slides>53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53</vt:i4>
      </vt:variant>
    </vt:vector>
  </HeadingPairs>
  <TitlesOfParts>
    <vt:vector size="60" baseType="lpstr">
      <vt:lpstr>Times New Roman</vt:lpstr>
      <vt:lpstr>Arial</vt:lpstr>
      <vt:lpstr>Tahoma</vt:lpstr>
      <vt:lpstr>Webdings</vt:lpstr>
      <vt:lpstr>Wingdings</vt:lpstr>
      <vt:lpstr>Monotype Sorts</vt:lpstr>
      <vt:lpstr>OWASP Presentation Template</vt:lpstr>
      <vt:lpstr>CSRF:  the nightmare becomes reality?</vt:lpstr>
      <vt:lpstr>Overview</vt:lpstr>
      <vt:lpstr>Cross-Site Request Forgery (CSRF)</vt:lpstr>
      <vt:lpstr>CSRF example</vt:lpstr>
      <vt:lpstr>Implicit authentication</vt:lpstr>
      <vt:lpstr>Overview</vt:lpstr>
      <vt:lpstr>Same Origin Policy</vt:lpstr>
      <vt:lpstr>Same origin policy example</vt:lpstr>
      <vt:lpstr>Effects of the Same Origin Policy</vt:lpstr>
      <vt:lpstr>Same origin policy solves XSRF?</vt:lpstr>
      <vt:lpstr>Cross-domain interactions</vt:lpstr>
      <vt:lpstr>Cross-domain interactions (2)</vt:lpstr>
      <vt:lpstr>Cross-domain interactions (3)</vt:lpstr>
      <vt:lpstr>Cross-domain interactions (4)</vt:lpstr>
      <vt:lpstr>Cross-domain interactions (5)</vt:lpstr>
      <vt:lpstr>And what about…</vt:lpstr>
      <vt:lpstr>Overview</vt:lpstr>
      <vt:lpstr>CSRF objectives</vt:lpstr>
      <vt:lpstr>Sending unauthorized requests</vt:lpstr>
      <vt:lpstr>Login CSRF</vt:lpstr>
      <vt:lpstr>Login CSRF examples</vt:lpstr>
      <vt:lpstr>Attacking the Intranet</vt:lpstr>
      <vt:lpstr>Overview</vt:lpstr>
      <vt:lpstr>Impact of XSS/XSRF</vt:lpstr>
      <vt:lpstr>XSRF in practice</vt:lpstr>
      <vt:lpstr>XSRF: ING Direct</vt:lpstr>
      <vt:lpstr>ING Direct request protocol</vt:lpstr>
      <vt:lpstr>ING Direct wrap up</vt:lpstr>
      <vt:lpstr>Overview</vt:lpstr>
      <vt:lpstr>Countermeasures</vt:lpstr>
      <vt:lpstr>Mitigation overview</vt:lpstr>
      <vt:lpstr>Mitigation overview</vt:lpstr>
      <vt:lpstr>Input and output validation</vt:lpstr>
      <vt:lpstr>Input/output validation is hard!</vt:lpstr>
      <vt:lpstr>Taint analysis</vt:lpstr>
      <vt:lpstr>Anomaly detection</vt:lpstr>
      <vt:lpstr>Limit requests to POST method</vt:lpstr>
      <vt:lpstr>Referer checking</vt:lpstr>
      <vt:lpstr>Referer checking can work …</vt:lpstr>
      <vt:lpstr>The new referer: Origin</vt:lpstr>
      <vt:lpstr>Token-based approaches</vt:lpstr>
      <vt:lpstr>RequestRodeo</vt:lpstr>
      <vt:lpstr>NoForge</vt:lpstr>
      <vt:lpstr>CSRFGuard</vt:lpstr>
      <vt:lpstr>Token-based approaches in frameworks</vt:lpstr>
      <vt:lpstr>Tokens</vt:lpstr>
      <vt:lpstr>Explicit authentication</vt:lpstr>
      <vt:lpstr>Policy-based cross-domain barriers</vt:lpstr>
      <vt:lpstr>Adobe cross-domain policy</vt:lpstr>
      <vt:lpstr>Noxes</vt:lpstr>
      <vt:lpstr>Browser plugins</vt:lpstr>
      <vt:lpstr>Bibliography</vt:lpstr>
      <vt:lpstr>Questions 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OWASP Plan - Strawman</dc:title>
  <dc:subject>Application Security</dc:subject>
  <dc:creator>Jeff Williams</dc:creator>
  <cp:keywords>Application Security</cp:keywords>
  <dc:description>http://www.owasp.org</dc:description>
  <cp:lastModifiedBy>Lieven Desmet</cp:lastModifiedBy>
  <cp:revision>33</cp:revision>
  <dcterms:created xsi:type="dcterms:W3CDTF">2005-03-04T17:51:41Z</dcterms:created>
  <dcterms:modified xsi:type="dcterms:W3CDTF">2009-05-14T09:03:01Z</dcterms:modified>
  <cp:category>Application Security</cp:category>
</cp:coreProperties>
</file>