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4"/>
  </p:notesMasterIdLst>
  <p:sldIdLst>
    <p:sldId id="256" r:id="rId4"/>
    <p:sldId id="258" r:id="rId5"/>
    <p:sldId id="259" r:id="rId6"/>
    <p:sldId id="298" r:id="rId7"/>
    <p:sldId id="294" r:id="rId8"/>
    <p:sldId id="295" r:id="rId9"/>
    <p:sldId id="318" r:id="rId10"/>
    <p:sldId id="316" r:id="rId11"/>
    <p:sldId id="319" r:id="rId12"/>
    <p:sldId id="320" r:id="rId1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1pPr>
    <a:lvl2pPr marL="457155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2pPr>
    <a:lvl3pPr marL="91430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3pPr>
    <a:lvl4pPr marL="1371463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4pPr>
    <a:lvl5pPr marL="1828617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5pPr>
    <a:lvl6pPr marL="2285772" algn="l" defTabSz="914308" rtl="0" eaLnBrk="1" latinLnBrk="0" hangingPunct="1"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6pPr>
    <a:lvl7pPr marL="2742925" algn="l" defTabSz="914308" rtl="0" eaLnBrk="1" latinLnBrk="0" hangingPunct="1"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7pPr>
    <a:lvl8pPr marL="3200080" algn="l" defTabSz="914308" rtl="0" eaLnBrk="1" latinLnBrk="0" hangingPunct="1"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8pPr>
    <a:lvl9pPr marL="3657234" algn="l" defTabSz="914308" rtl="0" eaLnBrk="1" latinLnBrk="0" hangingPunct="1"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89773" autoAdjust="0"/>
  </p:normalViewPr>
  <p:slideViewPr>
    <p:cSldViewPr>
      <p:cViewPr>
        <p:scale>
          <a:sx n="66" d="100"/>
          <a:sy n="66" d="100"/>
        </p:scale>
        <p:origin x="-1926" y="-444"/>
      </p:cViewPr>
      <p:guideLst>
        <p:guide orient="horz" pos="3073"/>
        <p:guide pos="40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C10C3924-AB98-4169-AC78-7821728DDFBD}" type="datetimeFigureOut">
              <a:rPr lang="nl-NL"/>
              <a:pPr>
                <a:defRPr/>
              </a:pPr>
              <a:t>25-9-2012</a:t>
            </a:fld>
            <a:endParaRPr lang="nl-NL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A424A975-DCD2-42F1-A695-33444F5323F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312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1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30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4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6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772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5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REMEMBER… </a:t>
            </a:r>
            <a:r>
              <a:rPr lang="en-US" b="1" smtClean="0"/>
              <a:t>OWASP IS JUST PEOPLE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You are all probably familiar with OWASP, so I’d like to take this opportunity to share a few metrics and give you an idea of where OWASP is headed.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I’ve been the volunteer chair of OWASP since 2004, and I’ve spent quite a lot of time, effort, and my own money developing the organization.  Why do I do all this?  Why do I care?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AppSec is about not about tools or technology… it’s about people. OWASP is about community.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______________</a:t>
            </a:r>
            <a:endParaRPr lang="en-US" smtClean="0">
              <a:solidFill>
                <a:srgbClr val="262626"/>
              </a:solidFill>
            </a:endParaRPr>
          </a:p>
          <a:p>
            <a:pPr eaLnBrk="1" hangingPunct="1"/>
            <a:endParaRPr lang="en-US" smtClean="0">
              <a:solidFill>
                <a:srgbClr val="262626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algn="r" eaLnBrk="1" hangingPunct="1"/>
            <a:fld id="{02AB2B9E-B72C-41C3-B9D3-5ACE2425A388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4</a:t>
            </a:fld>
            <a:endParaRPr 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algn="r" eaLnBrk="1" hangingPunct="1"/>
            <a:fld id="{0D16940F-C8FC-4F80-8515-CA67A7149747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5</a:t>
            </a:fld>
            <a:endParaRPr 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39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08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2" indent="0" algn="ctr">
              <a:buNone/>
              <a:defRPr/>
            </a:lvl6pPr>
            <a:lvl7pPr marL="2742925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854200"/>
            <a:ext cx="2616200" cy="694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1" y="1854200"/>
            <a:ext cx="7696200" cy="694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39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08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2" indent="0" algn="ctr">
              <a:buNone/>
              <a:defRPr/>
            </a:lvl6pPr>
            <a:lvl7pPr marL="2742925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8A61E-2777-46DB-9AAA-A7D898055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6D55-DB85-4E04-B58A-35C96A5F5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4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4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5" indent="0">
              <a:buNone/>
              <a:defRPr sz="1800"/>
            </a:lvl2pPr>
            <a:lvl3pPr marL="914308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2" indent="0">
              <a:buNone/>
              <a:defRPr sz="1400"/>
            </a:lvl6pPr>
            <a:lvl7pPr marL="2742925" indent="0">
              <a:buNone/>
              <a:defRPr sz="1400"/>
            </a:lvl7pPr>
            <a:lvl8pPr marL="3200080" indent="0">
              <a:buNone/>
              <a:defRPr sz="1400"/>
            </a:lvl8pPr>
            <a:lvl9pPr marL="36572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CF1A5-F902-49BD-AAE4-76402E3AE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3276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276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35DA-6A2C-4418-98D7-B95C444D4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4"/>
            <a:ext cx="11703050" cy="16256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4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1C555-F116-4CE9-94FC-6DCC56581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5AAE4-B4DA-4355-AB3B-A328624FC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4000C-1807-4969-BCE7-4224DB65B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6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5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CFD5-526D-441D-96E0-E4F71C646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4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9"/>
            <a:ext cx="7802563" cy="5851525"/>
          </a:xfrm>
        </p:spPr>
        <p:txBody>
          <a:bodyPr lIns="50795" tIns="50795" rIns="50795" bIns="50795"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8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2" indent="0">
              <a:buNone/>
              <a:defRPr sz="2000"/>
            </a:lvl6pPr>
            <a:lvl7pPr marL="2742925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5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C9BDB-4A16-4B64-817E-404B538FF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6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404A-4231-4BD4-BD74-785CECD62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762001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1" y="762001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B4878-985F-47A4-B1FB-21D7991A1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39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5" cy="2492375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08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2" indent="0" algn="ctr">
              <a:buNone/>
              <a:defRPr/>
            </a:lvl6pPr>
            <a:lvl7pPr marL="2742925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5"/>
            <a:ext cx="11703050" cy="6435725"/>
          </a:xfrm>
          <a:prstGeom prst="rect">
            <a:avLst/>
          </a:prstGeom>
        </p:spPr>
        <p:txBody>
          <a:bodyPr lIns="91431" tIns="45716" rIns="91431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4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4" y="4133850"/>
            <a:ext cx="11053762" cy="2133600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2000"/>
            </a:lvl1pPr>
            <a:lvl2pPr marL="457155" indent="0">
              <a:buNone/>
              <a:defRPr sz="1800"/>
            </a:lvl2pPr>
            <a:lvl3pPr marL="914308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2" indent="0">
              <a:buNone/>
              <a:defRPr sz="1400"/>
            </a:lvl6pPr>
            <a:lvl7pPr marL="2742925" indent="0">
              <a:buNone/>
              <a:defRPr sz="1400"/>
            </a:lvl7pPr>
            <a:lvl8pPr marL="3200080" indent="0">
              <a:buNone/>
              <a:defRPr sz="1400"/>
            </a:lvl8pPr>
            <a:lvl9pPr marL="36572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7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1" y="2276475"/>
            <a:ext cx="5775325" cy="643572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0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4"/>
            <a:ext cx="11703050" cy="16256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7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4"/>
            <a:ext cx="5748337" cy="909637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10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43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4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4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5" indent="0">
              <a:buNone/>
              <a:defRPr sz="1800"/>
            </a:lvl2pPr>
            <a:lvl3pPr marL="914308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2" indent="0">
              <a:buNone/>
              <a:defRPr sz="1400"/>
            </a:lvl6pPr>
            <a:lvl7pPr marL="2742925" indent="0">
              <a:buNone/>
              <a:defRPr sz="1400"/>
            </a:lvl7pPr>
            <a:lvl8pPr marL="3200080" indent="0">
              <a:buNone/>
              <a:defRPr sz="1400"/>
            </a:lvl8pPr>
            <a:lvl9pPr marL="36572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9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6" y="2041525"/>
            <a:ext cx="4278313" cy="6670675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5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34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9"/>
            <a:ext cx="7802563" cy="5851525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8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2" indent="0">
              <a:buNone/>
              <a:defRPr sz="2000"/>
            </a:lvl6pPr>
            <a:lvl7pPr marL="2742925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5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9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5"/>
            <a:ext cx="11703050" cy="6435725"/>
          </a:xfrm>
          <a:prstGeom prst="rect">
            <a:avLst/>
          </a:prstGeom>
        </p:spPr>
        <p:txBody>
          <a:bodyPr vert="eaVert" lIns="91431" tIns="45716" rIns="91431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5"/>
            <a:ext cx="8624888" cy="6435725"/>
          </a:xfrm>
          <a:prstGeom prst="rect">
            <a:avLst/>
          </a:prstGeom>
        </p:spPr>
        <p:txBody>
          <a:bodyPr vert="eaVert" lIns="91431" tIns="45716" rIns="91431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5740400"/>
            <a:ext cx="5156200" cy="306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740400"/>
            <a:ext cx="5156200" cy="306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5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4"/>
            <a:ext cx="11703050" cy="16256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4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6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4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6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5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7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9"/>
            <a:ext cx="7802563" cy="5851525"/>
          </a:xfrm>
        </p:spPr>
        <p:txBody>
          <a:bodyPr lIns="50795" tIns="50795" rIns="50795" bIns="50795"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8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2" indent="0">
              <a:buNone/>
              <a:defRPr sz="2000"/>
            </a:lvl6pPr>
            <a:lvl7pPr marL="2742925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5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6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4" y="2070100"/>
            <a:ext cx="8751887" cy="87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9" y="5741988"/>
            <a:ext cx="104648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2" tIns="50792" rIns="50792" bIns="50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71589" y="18542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2" tIns="50792" rIns="50792" bIns="507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1" y="1"/>
            <a:ext cx="13004800" cy="2043113"/>
            <a:chOff x="0" y="0"/>
            <a:chExt cx="8192" cy="1288"/>
          </a:xfrm>
        </p:grpSpPr>
        <p:sp>
          <p:nvSpPr>
            <p:cNvPr id="1034" name="Rectangle 5"/>
            <p:cNvSpPr>
              <a:spLocks/>
            </p:cNvSpPr>
            <p:nvPr/>
          </p:nvSpPr>
          <p:spPr bwMode="auto">
            <a:xfrm>
              <a:off x="0" y="96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35" name="Rectangle 6"/>
            <p:cNvSpPr>
              <a:spLocks/>
            </p:cNvSpPr>
            <p:nvPr/>
          </p:nvSpPr>
          <p:spPr bwMode="auto">
            <a:xfrm>
              <a:off x="0" y="0"/>
              <a:ext cx="8192" cy="96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1036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" y="0"/>
              <a:ext cx="1288" cy="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Rectangle 8"/>
          <p:cNvSpPr>
            <a:spLocks/>
          </p:cNvSpPr>
          <p:nvPr/>
        </p:nvSpPr>
        <p:spPr bwMode="auto">
          <a:xfrm>
            <a:off x="7842250" y="268288"/>
            <a:ext cx="50292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>
                <a:solidFill>
                  <a:srgbClr val="808080"/>
                </a:solidFill>
              </a:rPr>
              <a:t>The OWASP Foundation</a:t>
            </a:r>
          </a:p>
          <a:p>
            <a:r>
              <a:rPr lang="en-US" sz="2800" dirty="0">
                <a:solidFill>
                  <a:srgbClr val="808080"/>
                </a:solidFill>
              </a:rPr>
              <a:t>http://www.owasp.org</a:t>
            </a:r>
          </a:p>
        </p:txBody>
      </p:sp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1" y="9372600"/>
            <a:ext cx="13004800" cy="381000"/>
            <a:chOff x="0" y="0"/>
            <a:chExt cx="8192" cy="240"/>
          </a:xfrm>
        </p:grpSpPr>
        <p:sp>
          <p:nvSpPr>
            <p:cNvPr id="1032" name="Rectangle 10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33" name="Rectangle 11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0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865" indent="-34286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875" indent="-28731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885" indent="-228577"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040" indent="-230165" algn="ct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195" indent="-228577" algn="ct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308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4" y="2070100"/>
            <a:ext cx="8751887" cy="87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1" y="0"/>
            <a:ext cx="13004800" cy="696913"/>
            <a:chOff x="0" y="0"/>
            <a:chExt cx="8192" cy="440"/>
          </a:xfrm>
        </p:grpSpPr>
        <p:sp>
          <p:nvSpPr>
            <p:cNvPr id="2058" name="Rectangle 3"/>
            <p:cNvSpPr>
              <a:spLocks/>
            </p:cNvSpPr>
            <p:nvPr/>
          </p:nvSpPr>
          <p:spPr bwMode="auto">
            <a:xfrm>
              <a:off x="0" y="0"/>
              <a:ext cx="8192" cy="4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03" t="22818" b="44373"/>
            <a:stretch>
              <a:fillRect/>
            </a:stretch>
          </p:blipFill>
          <p:spPr bwMode="auto">
            <a:xfrm>
              <a:off x="1" y="0"/>
              <a:ext cx="87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" name="Rectangle 5"/>
            <p:cNvSpPr>
              <a:spLocks/>
            </p:cNvSpPr>
            <p:nvPr/>
          </p:nvSpPr>
          <p:spPr bwMode="auto">
            <a:xfrm>
              <a:off x="0" y="40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71589" y="763589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2" tIns="50792" rIns="50792" bIns="507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9" y="3276600"/>
            <a:ext cx="104648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2" tIns="50792" rIns="50792" bIns="507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grpSp>
        <p:nvGrpSpPr>
          <p:cNvPr id="2054" name="Group 8"/>
          <p:cNvGrpSpPr>
            <a:grpSpLocks/>
          </p:cNvGrpSpPr>
          <p:nvPr/>
        </p:nvGrpSpPr>
        <p:grpSpPr bwMode="auto">
          <a:xfrm>
            <a:off x="1" y="9372600"/>
            <a:ext cx="13004800" cy="381000"/>
            <a:chOff x="0" y="0"/>
            <a:chExt cx="8192" cy="240"/>
          </a:xfrm>
        </p:grpSpPr>
        <p:sp>
          <p:nvSpPr>
            <p:cNvPr id="2056" name="Rectangle 9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57" name="Rectangle 10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059" name="Text Box 1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98400" y="9385300"/>
            <a:ext cx="34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26" tIns="45714" rIns="91426" bIns="45714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808080"/>
                </a:solidFill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fld id="{E08A2387-56BE-4F44-ACDE-1CBB7BA76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0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116" indent="-57144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571" indent="-57144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028" indent="-57144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483" indent="-57144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5939" indent="-569856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092" indent="-57144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247" indent="-57144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401" indent="-57144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4555" indent="-57144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4" y="2070100"/>
            <a:ext cx="8751887" cy="87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1589" y="2971801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2" tIns="50792" rIns="50792" bIns="507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1" y="1"/>
            <a:ext cx="13004800" cy="3084513"/>
            <a:chOff x="0" y="0"/>
            <a:chExt cx="8192" cy="1944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0" y="160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80" name="Rectangle 5"/>
            <p:cNvSpPr>
              <a:spLocks/>
            </p:cNvSpPr>
            <p:nvPr/>
          </p:nvSpPr>
          <p:spPr bwMode="auto">
            <a:xfrm>
              <a:off x="0" y="0"/>
              <a:ext cx="8192" cy="16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3081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" y="0"/>
              <a:ext cx="1944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7"/>
          <p:cNvSpPr>
            <a:spLocks/>
          </p:cNvSpPr>
          <p:nvPr/>
        </p:nvSpPr>
        <p:spPr bwMode="auto">
          <a:xfrm>
            <a:off x="1" y="7213600"/>
            <a:ext cx="13004800" cy="2540000"/>
          </a:xfrm>
          <a:prstGeom prst="rect">
            <a:avLst/>
          </a:prstGeom>
          <a:gradFill rotWithShape="0">
            <a:gsLst>
              <a:gs pos="0">
                <a:srgbClr val="1A2464"/>
              </a:gs>
              <a:gs pos="100000">
                <a:srgbClr val="46558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78" name="Rectangle 8"/>
          <p:cNvSpPr>
            <a:spLocks/>
          </p:cNvSpPr>
          <p:nvPr/>
        </p:nvSpPr>
        <p:spPr bwMode="auto">
          <a:xfrm>
            <a:off x="1" y="7150100"/>
            <a:ext cx="13004800" cy="63500"/>
          </a:xfrm>
          <a:prstGeom prst="rect">
            <a:avLst/>
          </a:prstGeom>
          <a:gradFill rotWithShape="0">
            <a:gsLst>
              <a:gs pos="0">
                <a:srgbClr val="B3B3B3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0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865" indent="-34286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875" indent="-28731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885" indent="-22857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040" indent="-230165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195" indent="-22857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30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lists.owasp.org/mailman/listinfo" TargetMode="External"/><Relationship Id="rId7" Type="http://schemas.openxmlformats.org/officeDocument/2006/relationships/hyperlink" Target="https://www.owasp.org/index.php/Global_Committee_Pages" TargetMode="External"/><Relationship Id="rId2" Type="http://schemas.openxmlformats.org/officeDocument/2006/relationships/hyperlink" Target="http://www.owasp.org/index.php/Category:OWASP_Projec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owasp.org/index.php/Funds_available_for_OWASP_Projects" TargetMode="External"/><Relationship Id="rId5" Type="http://schemas.openxmlformats.org/officeDocument/2006/relationships/hyperlink" Target="http://www.owasp.org/index.php/OWASP_Podcast" TargetMode="External"/><Relationship Id="rId4" Type="http://schemas.openxmlformats.org/officeDocument/2006/relationships/hyperlink" Target="http://www.owasp.org/index.php/Category:OWASP_AppSec_Conferen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owasp.be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225425" y="185738"/>
            <a:ext cx="50292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dirty="0">
                <a:solidFill>
                  <a:srgbClr val="B3B3B3"/>
                </a:solidFill>
              </a:rPr>
              <a:t>OWASP Belgium</a:t>
            </a:r>
          </a:p>
          <a:p>
            <a:r>
              <a:rPr lang="en-US" sz="3600" dirty="0">
                <a:solidFill>
                  <a:srgbClr val="B3B3B3"/>
                </a:solidFill>
              </a:rPr>
              <a:t>Chapter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OWASP</a:t>
            </a:r>
            <a:br>
              <a:rPr lang="en-US" dirty="0" smtClean="0"/>
            </a:br>
            <a:r>
              <a:rPr lang="en-US" sz="4600" i="1" dirty="0" smtClean="0"/>
              <a:t>Update </a:t>
            </a:r>
            <a:r>
              <a:rPr lang="en-US" sz="4600" i="1" dirty="0" smtClean="0"/>
              <a:t>26</a:t>
            </a:r>
            <a:r>
              <a:rPr lang="en-US" sz="4600" i="1" dirty="0" smtClean="0"/>
              <a:t>-Sep-2012</a:t>
            </a:r>
            <a:endParaRPr lang="en-US" sz="4600" i="1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1589" y="5715000"/>
            <a:ext cx="10464800" cy="3060700"/>
          </a:xfrm>
        </p:spPr>
        <p:txBody>
          <a:bodyPr/>
          <a:lstStyle/>
          <a:p>
            <a:pPr marL="0" lvl="4" indent="0" eaLnBrk="1" hangingPunct="1"/>
            <a:endParaRPr lang="en-US" dirty="0" smtClean="0">
              <a:solidFill>
                <a:srgbClr val="666666"/>
              </a:solidFill>
            </a:endParaRPr>
          </a:p>
          <a:p>
            <a:pPr marL="0" indent="0" eaLnBrk="1" hangingPunct="1"/>
            <a:r>
              <a:rPr lang="en-US" dirty="0" smtClean="0"/>
              <a:t>David </a:t>
            </a:r>
            <a:r>
              <a:rPr lang="en-US" dirty="0" err="1" smtClean="0"/>
              <a:t>Mathy</a:t>
            </a:r>
            <a:endParaRPr lang="en-US" dirty="0" smtClean="0"/>
          </a:p>
          <a:p>
            <a:pPr marL="0" lvl="4" indent="0" eaLnBrk="1" hangingPunct="1"/>
            <a:r>
              <a:rPr lang="en-US" dirty="0" smtClean="0">
                <a:solidFill>
                  <a:srgbClr val="666666"/>
                </a:solidFill>
              </a:rPr>
              <a:t>BE </a:t>
            </a:r>
            <a:r>
              <a:rPr lang="en-US" dirty="0" smtClean="0">
                <a:solidFill>
                  <a:srgbClr val="666666"/>
                </a:solidFill>
              </a:rPr>
              <a:t>Board</a:t>
            </a:r>
            <a:endParaRPr lang="en-US" dirty="0" smtClean="0"/>
          </a:p>
          <a:p>
            <a:pPr marL="0" lvl="1" indent="0" eaLnBrk="1" hangingPunct="1"/>
            <a:r>
              <a:rPr lang="en-US" dirty="0" smtClean="0"/>
              <a:t>David.mathy@owasp.org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12209463" y="8972550"/>
            <a:ext cx="5778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05" tIns="65003" rIns="130005" bIns="65003"/>
          <a:lstStyle>
            <a:lvl1pPr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CA51A27D-4A53-44BE-A532-519A46D91364}" type="slidenum">
              <a:rPr lang="en-US" sz="1400" b="1">
                <a:solidFill>
                  <a:srgbClr val="969696"/>
                </a:solidFill>
                <a:latin typeface="Tahoma" pitchFamily="34" charset="0"/>
              </a:rPr>
              <a:pPr eaLnBrk="1" hangingPunct="1"/>
              <a:t>10</a:t>
            </a:fld>
            <a:endParaRPr lang="en-US" sz="1400" b="1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title"/>
          </p:nvPr>
        </p:nvSpPr>
        <p:spPr/>
        <p:txBody>
          <a:bodyPr lIns="130005" tIns="65003" rIns="130005" bIns="65003"/>
          <a:lstStyle/>
          <a:p>
            <a:pPr eaLnBrk="1" hangingPunct="1"/>
            <a:r>
              <a:rPr lang="nl-BE" sz="5400" dirty="0"/>
              <a:t>W</a:t>
            </a:r>
            <a:r>
              <a:rPr lang="nl-BE" sz="5400" dirty="0" smtClean="0"/>
              <a:t>ant to support OWASP?</a:t>
            </a:r>
            <a:endParaRPr lang="en-US" sz="5400" dirty="0" smtClean="0"/>
          </a:p>
        </p:txBody>
      </p:sp>
      <p:sp>
        <p:nvSpPr>
          <p:cNvPr id="27652" name="Rectangle 8"/>
          <p:cNvSpPr>
            <a:spLocks noGrp="1" noChangeArrowheads="1"/>
          </p:cNvSpPr>
          <p:nvPr>
            <p:ph idx="1"/>
          </p:nvPr>
        </p:nvSpPr>
        <p:spPr>
          <a:xfrm>
            <a:off x="7150472" y="3276600"/>
            <a:ext cx="5636840" cy="5716588"/>
          </a:xfrm>
        </p:spPr>
        <p:txBody>
          <a:bodyPr lIns="130005" tIns="65003" rIns="130005" bIns="65003" anchor="t"/>
          <a:lstStyle/>
          <a:p>
            <a:pPr marL="266674" indent="0" eaLnBrk="1" hangingPunct="1">
              <a:buNone/>
            </a:pPr>
            <a:r>
              <a:rPr lang="en-US" sz="3200" dirty="0" smtClean="0"/>
              <a:t>Become member, annual </a:t>
            </a:r>
            <a:r>
              <a:rPr lang="en-US" sz="3200" dirty="0"/>
              <a:t>donation </a:t>
            </a:r>
            <a:r>
              <a:rPr lang="en-US" sz="3200" dirty="0" smtClean="0"/>
              <a:t>of: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$50 </a:t>
            </a:r>
            <a:r>
              <a:rPr lang="en-US" sz="3200" dirty="0"/>
              <a:t>Individual </a:t>
            </a:r>
            <a:endParaRPr lang="en-US" sz="32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$</a:t>
            </a:r>
            <a:r>
              <a:rPr lang="en-US" sz="3200" dirty="0"/>
              <a:t>5000 Corporate </a:t>
            </a:r>
            <a:endParaRPr lang="en-US" sz="3200" dirty="0" smtClean="0"/>
          </a:p>
          <a:p>
            <a:pPr marL="266674" indent="0" eaLnBrk="1" hangingPunct="1">
              <a:buNone/>
            </a:pPr>
            <a:r>
              <a:rPr lang="en-US" sz="3200" dirty="0" smtClean="0"/>
              <a:t>Enables </a:t>
            </a:r>
            <a:r>
              <a:rPr lang="en-US" sz="3200" dirty="0"/>
              <a:t>the support of OWASP </a:t>
            </a:r>
            <a:r>
              <a:rPr lang="en-US" sz="3200" dirty="0">
                <a:hlinkClick r:id="rId2" tooltip="http://www.owasp.org/index.php/Category:OWASP_Project"/>
              </a:rPr>
              <a:t>projects</a:t>
            </a:r>
            <a:r>
              <a:rPr lang="en-US" sz="3200" dirty="0"/>
              <a:t>, </a:t>
            </a:r>
            <a:r>
              <a:rPr lang="en-US" sz="3200" dirty="0">
                <a:hlinkClick r:id="rId3" tooltip="https://lists.owasp.org/mailman/listinfo"/>
              </a:rPr>
              <a:t>mailing lists</a:t>
            </a:r>
            <a:r>
              <a:rPr lang="en-US" sz="3200" dirty="0"/>
              <a:t>, </a:t>
            </a:r>
            <a:r>
              <a:rPr lang="en-US" sz="3200" dirty="0">
                <a:hlinkClick r:id="rId4" tooltip="http://www.owasp.org/index.php/Category:OWASP_AppSec_Conference"/>
              </a:rPr>
              <a:t>conferences</a:t>
            </a:r>
            <a:r>
              <a:rPr lang="en-US" sz="3200" dirty="0"/>
              <a:t>, </a:t>
            </a:r>
            <a:r>
              <a:rPr lang="en-US" sz="3200" dirty="0" smtClean="0">
                <a:hlinkClick r:id="rId5" tooltip="http://www.owasp.org/index.php/OWASP_Podcast#tab=Latest_Shows"/>
              </a:rPr>
              <a:t>podcasts</a:t>
            </a:r>
            <a:r>
              <a:rPr lang="en-US" sz="3200" dirty="0" smtClean="0"/>
              <a:t>,</a:t>
            </a:r>
            <a:r>
              <a:rPr lang="en-US" sz="3200" dirty="0"/>
              <a:t> </a:t>
            </a:r>
            <a:r>
              <a:rPr lang="en-US" sz="3200" dirty="0">
                <a:hlinkClick r:id="rId6" tooltip="http://www.owasp.org/index.php/Funds_available_for_OWASP_Projects"/>
              </a:rPr>
              <a:t>grants</a:t>
            </a:r>
            <a:r>
              <a:rPr lang="en-US" sz="3200" dirty="0"/>
              <a:t> and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hlinkClick r:id="rId7" tooltip="https://www.owasp.org/index.php/Global_Committee_Pages"/>
              </a:rPr>
              <a:t>global </a:t>
            </a:r>
            <a:r>
              <a:rPr lang="en-US" sz="3200" dirty="0">
                <a:hlinkClick r:id="rId7" tooltip="https://www.owasp.org/index.php/Global_Committee_Pages"/>
              </a:rPr>
              <a:t>steering </a:t>
            </a:r>
            <a:r>
              <a:rPr lang="en-US" sz="3200" dirty="0" smtClean="0">
                <a:hlinkClick r:id="rId7" tooltip="https://www.owasp.org/index.php/Global_Committee_Pages"/>
              </a:rPr>
              <a:t>activities</a:t>
            </a:r>
            <a:r>
              <a:rPr lang="en-US" sz="3200" dirty="0" smtClean="0"/>
              <a:t>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36" y="3076600"/>
            <a:ext cx="6048672" cy="522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Rectangle 5"/>
          <p:cNvSpPr/>
          <p:nvPr/>
        </p:nvSpPr>
        <p:spPr>
          <a:xfrm>
            <a:off x="381720" y="8405192"/>
            <a:ext cx="65024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2800" dirty="0" smtClean="0"/>
              <a:t>http://batchgeo.com/map/4f35033fd964eb692a5268d81d15e18c 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9699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875" indent="-285722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2885" indent="-228577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040" indent="-228577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195" indent="-228577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348" indent="-228577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503" indent="-228577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8657" indent="-228577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5812" indent="-228577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9ECF0D23-B63D-4371-9D74-AB7402766329}" type="slidenum">
              <a:rPr lang="en-US" sz="1800" smtClean="0">
                <a:solidFill>
                  <a:srgbClr val="808080"/>
                </a:solidFill>
              </a:rPr>
              <a:pPr eaLnBrk="1" hangingPunct="1"/>
              <a:t>2</a:t>
            </a:fld>
            <a:endParaRPr lang="en-US" sz="1800" dirty="0" smtClean="0">
              <a:solidFill>
                <a:srgbClr val="808080"/>
              </a:solidFill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8911" indent="-569856" eaLnBrk="1" hangingPunct="1">
              <a:buNone/>
            </a:pPr>
            <a:r>
              <a:rPr lang="en-GB" b="1" dirty="0" smtClean="0"/>
              <a:t>Introduction</a:t>
            </a:r>
          </a:p>
          <a:p>
            <a:pPr marL="888911" indent="-569856" eaLnBrk="1" hangingPunct="1">
              <a:buNone/>
            </a:pPr>
            <a:r>
              <a:rPr lang="nl-BE" b="1" dirty="0" smtClean="0"/>
              <a:t>OWASP Near You</a:t>
            </a:r>
            <a:endParaRPr lang="en-US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/>
        <p:txBody>
          <a:bodyPr lIns="130033" tIns="65017" rIns="130033" bIns="65017"/>
          <a:lstStyle/>
          <a:p>
            <a:r>
              <a:rPr lang="en-US" smtClean="0"/>
              <a:t>OWASP World</a:t>
            </a:r>
          </a:p>
        </p:txBody>
      </p:sp>
      <p:pic>
        <p:nvPicPr>
          <p:cNvPr id="17411" name="Picture 7" descr="http://www.favor.org.za/images/Favor-Faces-lo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1"/>
            <a:ext cx="13030200" cy="93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 b="37178"/>
          <a:stretch>
            <a:fillRect/>
          </a:stretch>
        </p:blipFill>
        <p:spPr bwMode="auto">
          <a:xfrm>
            <a:off x="1727752" y="1595659"/>
            <a:ext cx="9578474" cy="2975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1828800" y="4876800"/>
            <a:ext cx="4572000" cy="3405188"/>
          </a:xfrm>
          <a:prstGeom prst="rect">
            <a:avLst/>
          </a:prstGeom>
          <a:solidFill>
            <a:schemeClr val="bg1"/>
          </a:solidFill>
          <a:ln w="136525" algn="ctr">
            <a:solidFill>
              <a:srgbClr val="BFBFB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30033" tIns="65017" rIns="130033" bIns="65017"/>
          <a:lstStyle/>
          <a:p>
            <a:pPr algn="l" defTabSz="1300033"/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OWASP is a </a:t>
            </a:r>
            <a:r>
              <a:rPr lang="en-US" sz="2000" b="1" u="sng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worldwide</a:t>
            </a:r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000" b="1" u="sng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free and open community</a:t>
            </a:r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 focused on improving the security of application software.</a:t>
            </a:r>
          </a:p>
          <a:p>
            <a:pPr algn="l" defTabSz="1300033"/>
            <a:endParaRPr lang="en-US" sz="2000" b="1" dirty="0">
              <a:solidFill>
                <a:srgbClr val="262626"/>
              </a:solidFill>
              <a:latin typeface="Tahoma" pitchFamily="34" charset="0"/>
              <a:cs typeface="Arial" pitchFamily="34" charset="0"/>
            </a:endParaRPr>
          </a:p>
          <a:p>
            <a:pPr algn="l" defTabSz="1300033"/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Our mission is to make application security </a:t>
            </a:r>
            <a:r>
              <a:rPr lang="en-US" sz="2000" b="1" u="sng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visible</a:t>
            </a:r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 so that people and organizations can make informed decisions about application security risks.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6705600" y="4892675"/>
            <a:ext cx="4572000" cy="3438525"/>
          </a:xfrm>
          <a:prstGeom prst="rect">
            <a:avLst/>
          </a:prstGeom>
          <a:solidFill>
            <a:schemeClr val="bg1"/>
          </a:solidFill>
          <a:ln w="136525" algn="ctr">
            <a:solidFill>
              <a:srgbClr val="BFBFB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30033" tIns="65017" rIns="130033" bIns="65017"/>
          <a:lstStyle/>
          <a:p>
            <a:pPr algn="l" defTabSz="1300033"/>
            <a:r>
              <a:rPr lang="en-US" sz="2000" b="1" u="sng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Everyone</a:t>
            </a:r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 is free to participate in OWASP and all of our materials are available under a free and open software license.</a:t>
            </a:r>
          </a:p>
          <a:p>
            <a:pPr algn="l" defTabSz="1300033"/>
            <a:endParaRPr lang="en-US" sz="2000" b="1" dirty="0">
              <a:solidFill>
                <a:srgbClr val="262626"/>
              </a:solidFill>
              <a:latin typeface="Tahoma" pitchFamily="34" charset="0"/>
              <a:cs typeface="Arial" pitchFamily="34" charset="0"/>
            </a:endParaRPr>
          </a:p>
          <a:p>
            <a:pPr algn="l" defTabSz="1300033"/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The OWASP Foundation is a </a:t>
            </a:r>
            <a:r>
              <a:rPr lang="en-US" sz="2000" b="1" u="sng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501c3</a:t>
            </a:r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 not-for-profit charitable organization that ensures the ongoing availability and support for our work.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/>
          </p:cNvSpPr>
          <p:nvPr/>
        </p:nvSpPr>
        <p:spPr bwMode="auto">
          <a:xfrm>
            <a:off x="19576" y="1292741"/>
            <a:ext cx="13004800" cy="7994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nl-BE" sz="2400" dirty="0"/>
          </a:p>
        </p:txBody>
      </p:sp>
      <p:sp>
        <p:nvSpPr>
          <p:cNvPr id="18435" name="Slide Number Placeholder 4"/>
          <p:cNvSpPr txBox="1">
            <a:spLocks noGrp="1"/>
          </p:cNvSpPr>
          <p:nvPr/>
        </p:nvSpPr>
        <p:spPr bwMode="auto">
          <a:xfrm>
            <a:off x="12209463" y="8972550"/>
            <a:ext cx="5778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99" tIns="65000" rIns="129999" bIns="65000"/>
          <a:lstStyle>
            <a:lvl1pPr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51D4BC88-7F99-47DB-B026-101EB31C3C91}" type="slidenum">
              <a:rPr lang="en-US" sz="900" b="1">
                <a:solidFill>
                  <a:srgbClr val="969696"/>
                </a:solidFill>
                <a:latin typeface="Tahoma" pitchFamily="34" charset="0"/>
              </a:rPr>
              <a:pPr eaLnBrk="1" hangingPunct="1"/>
              <a:t>5</a:t>
            </a:fld>
            <a:endParaRPr lang="en-US" sz="900" b="1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" y="2716560"/>
            <a:ext cx="13004800" cy="6912768"/>
          </a:xfrm>
        </p:spPr>
        <p:txBody>
          <a:bodyPr lIns="129999" tIns="65000" rIns="129999" bIns="65000" anchor="t"/>
          <a:lstStyle/>
          <a:p>
            <a:pPr eaLnBrk="1" hangingPunct="1">
              <a:buFont typeface="Gill Sans" charset="0"/>
              <a:buNone/>
            </a:pPr>
            <a:r>
              <a:rPr lang="en-GB" sz="2000" b="1" dirty="0" smtClean="0"/>
              <a:t>			Location / </a:t>
            </a:r>
            <a:r>
              <a:rPr lang="en-GB" sz="2000" b="1" dirty="0" smtClean="0"/>
              <a:t>co hosting</a:t>
            </a:r>
            <a:r>
              <a:rPr lang="en-GB" sz="2000" b="1" dirty="0" smtClean="0"/>
              <a:t>	 				OWASP supporter</a:t>
            </a:r>
          </a:p>
          <a:p>
            <a:pPr lvl="1" eaLnBrk="1" hangingPunct="1">
              <a:buFont typeface="Gill Sans" charset="0"/>
              <a:buNone/>
            </a:pPr>
            <a:endParaRPr lang="en-GB" sz="2000" b="1" dirty="0" smtClean="0"/>
          </a:p>
          <a:p>
            <a:pPr eaLnBrk="1" hangingPunct="1">
              <a:buFont typeface="Gill Sans" charset="0"/>
              <a:buNone/>
            </a:pPr>
            <a:endParaRPr lang="en-GB" sz="2000" b="1" dirty="0" smtClean="0"/>
          </a:p>
          <a:p>
            <a:pPr algn="ctr" eaLnBrk="1" hangingPunct="1">
              <a:buFont typeface="Gill Sans" charset="0"/>
              <a:buNone/>
            </a:pPr>
            <a:endParaRPr lang="en-GB" sz="2000" b="1" dirty="0" smtClean="0"/>
          </a:p>
          <a:p>
            <a:pPr algn="ctr" eaLnBrk="1" hangingPunct="1">
              <a:buFont typeface="Gill Sans" charset="0"/>
              <a:buNone/>
            </a:pPr>
            <a:endParaRPr lang="en-GB" sz="2000" b="1" dirty="0" smtClean="0"/>
          </a:p>
          <a:p>
            <a:pPr algn="ctr" eaLnBrk="1" hangingPunct="1">
              <a:buFont typeface="Gill Sans" charset="0"/>
              <a:buNone/>
            </a:pPr>
            <a:endParaRPr lang="en-GB" sz="2000" b="1" dirty="0" smtClean="0"/>
          </a:p>
          <a:p>
            <a:pPr algn="ctr" eaLnBrk="1" hangingPunct="1">
              <a:buFont typeface="Gill Sans" charset="0"/>
              <a:buNone/>
            </a:pPr>
            <a:r>
              <a:rPr lang="en-GB" sz="2000" b="1" dirty="0" smtClean="0"/>
              <a:t>Sponsors Belgium 2011/2012</a:t>
            </a:r>
          </a:p>
          <a:p>
            <a:pPr eaLnBrk="1" hangingPunct="1"/>
            <a:endParaRPr lang="en-GB" sz="2000" b="1" dirty="0" smtClean="0"/>
          </a:p>
          <a:p>
            <a:pPr eaLnBrk="1" hangingPunct="1"/>
            <a:endParaRPr lang="en-GB" sz="2000" b="1" dirty="0" smtClean="0"/>
          </a:p>
          <a:p>
            <a:pPr eaLnBrk="1" hangingPunct="1">
              <a:buFont typeface="Gill Sans" charset="0"/>
              <a:buNone/>
            </a:pPr>
            <a:endParaRPr lang="en-GB" sz="2000" b="1" dirty="0" smtClean="0"/>
          </a:p>
          <a:p>
            <a:pPr eaLnBrk="1" hangingPunct="1">
              <a:buFont typeface="Gill Sans" charset="0"/>
              <a:buNone/>
            </a:pPr>
            <a:r>
              <a:rPr lang="en-GB" sz="2000" b="1" dirty="0" smtClean="0"/>
              <a:t>        OWASP cannot recommend the use of products, services, or recommend specific companies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1589" y="763588"/>
            <a:ext cx="10464800" cy="1808956"/>
          </a:xfrm>
        </p:spPr>
        <p:txBody>
          <a:bodyPr lIns="129999" tIns="65000" rIns="129999" bIns="65000"/>
          <a:lstStyle/>
          <a:p>
            <a:pPr eaLnBrk="1" hangingPunct="1"/>
            <a:r>
              <a:rPr lang="en-GB" sz="5400" dirty="0" smtClean="0"/>
              <a:t>Thank you</a:t>
            </a:r>
          </a:p>
        </p:txBody>
      </p:sp>
      <p:sp>
        <p:nvSpPr>
          <p:cNvPr id="18441" name="AutoShape 12" descr="?ui=2&amp;ik=ce683746c9&amp;view=att&amp;th=1267af3ead723956&amp;attid=0"/>
          <p:cNvSpPr>
            <a:spLocks noChangeAspect="1" noChangeArrowheads="1"/>
          </p:cNvSpPr>
          <p:nvPr/>
        </p:nvSpPr>
        <p:spPr bwMode="auto">
          <a:xfrm>
            <a:off x="6351589" y="437661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endParaRPr lang="nl-BE" sz="2400" dirty="0"/>
          </a:p>
        </p:txBody>
      </p:sp>
      <p:sp>
        <p:nvSpPr>
          <p:cNvPr id="18442" name="AutoShape 14" descr="?ui=2&amp;ik=ce683746c9&amp;view=att&amp;th=1267af3ead723956&amp;attid=0"/>
          <p:cNvSpPr>
            <a:spLocks noChangeAspect="1" noChangeArrowheads="1"/>
          </p:cNvSpPr>
          <p:nvPr/>
        </p:nvSpPr>
        <p:spPr bwMode="auto">
          <a:xfrm>
            <a:off x="6351589" y="437661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endParaRPr lang="nl-BE" sz="2400" dirty="0"/>
          </a:p>
        </p:txBody>
      </p:sp>
      <p:pic>
        <p:nvPicPr>
          <p:cNvPr id="18445" name="Picture 18" descr="ascure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3590803"/>
            <a:ext cx="196691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www.msec.be/wiscy/images/gc/distrinet.gif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8" name="Picture 4" descr="http://beta.v-ict-or.be/assets/4d7510d5aa6d63674100001c/Logo_Sait_Zenit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1" y="6883029"/>
            <a:ext cx="2990807" cy="81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zionsecurity.com/media/337296/logo_zion_e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5695" y="6893024"/>
            <a:ext cx="3242652" cy="805434"/>
          </a:xfrm>
          <a:prstGeom prst="rect">
            <a:avLst/>
          </a:prstGeom>
          <a:noFill/>
        </p:spPr>
      </p:pic>
      <p:pic>
        <p:nvPicPr>
          <p:cNvPr id="27654" name="Picture 6" descr="http://www.systekcon.net/images/barracuda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0111" y="6893025"/>
            <a:ext cx="2592288" cy="688235"/>
          </a:xfrm>
          <a:prstGeom prst="rect">
            <a:avLst/>
          </a:prstGeom>
          <a:noFill/>
        </p:spPr>
      </p:pic>
      <p:pic>
        <p:nvPicPr>
          <p:cNvPr id="27656" name="Picture 8" descr="http://www.innosys.nl/pics/f5b_Fullcol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70432" y="6749008"/>
            <a:ext cx="1232569" cy="1080120"/>
          </a:xfrm>
          <a:prstGeom prst="rect">
            <a:avLst/>
          </a:prstGeom>
          <a:noFill/>
        </p:spPr>
      </p:pic>
      <p:pic>
        <p:nvPicPr>
          <p:cNvPr id="3" name="Picture 2" descr="http://www.cartell.ie/car_check/wp-content/uploads/2011/05/Pwc-logo-20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8" y="3132967"/>
            <a:ext cx="2413663" cy="20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www.owasp.org/images/d/da/Issa_belgiu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80" y="3382617"/>
            <a:ext cx="1633376" cy="141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12209463" y="8972550"/>
            <a:ext cx="5778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99" tIns="65000" rIns="129999" bIns="65000"/>
          <a:lstStyle>
            <a:lvl1pPr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D0D8D646-0DD2-4EF6-89F6-B043D6F3D545}" type="slidenum">
              <a:rPr lang="en-US" sz="1400" b="1">
                <a:solidFill>
                  <a:srgbClr val="969696"/>
                </a:solidFill>
                <a:latin typeface="Tahoma" pitchFamily="34" charset="0"/>
              </a:rPr>
              <a:pPr eaLnBrk="1" hangingPunct="1"/>
              <a:t>6</a:t>
            </a:fld>
            <a:endParaRPr lang="en-US" sz="1400" b="1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29999" tIns="65000" rIns="129999" bIns="65000"/>
          <a:lstStyle/>
          <a:p>
            <a:pPr eaLnBrk="1" hangingPunct="1"/>
            <a:r>
              <a:rPr lang="en-GB" sz="5400" dirty="0" smtClean="0"/>
              <a:t>Program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0876" y="1408114"/>
            <a:ext cx="12353925" cy="8020050"/>
          </a:xfrm>
        </p:spPr>
        <p:txBody>
          <a:bodyPr lIns="129999" tIns="65000" rIns="129999" bIns="65000" anchor="t"/>
          <a:lstStyle/>
          <a:p>
            <a:pPr lvl="1"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Gill Sans" charset="0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/>
              <a:t>18h30 	</a:t>
            </a:r>
            <a:r>
              <a:rPr lang="en-US" sz="2800" dirty="0" smtClean="0"/>
              <a:t>		</a:t>
            </a:r>
            <a:r>
              <a:rPr lang="en-US" sz="2800" b="1" dirty="0" smtClean="0"/>
              <a:t>OWASP/ISSA </a:t>
            </a:r>
            <a:r>
              <a:rPr lang="en-US" sz="2800" b="1" dirty="0" smtClean="0"/>
              <a:t>update</a:t>
            </a:r>
            <a:r>
              <a:rPr lang="en-US" sz="2800" dirty="0" smtClean="0"/>
              <a:t> 	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			David </a:t>
            </a:r>
            <a:r>
              <a:rPr lang="en-US" sz="2800" dirty="0" err="1" smtClean="0"/>
              <a:t>Mathy</a:t>
            </a:r>
            <a:r>
              <a:rPr lang="en-US" sz="2800" dirty="0" smtClean="0"/>
              <a:t> / </a:t>
            </a:r>
            <a:r>
              <a:rPr lang="en-US" sz="2800" dirty="0" err="1" smtClean="0"/>
              <a:t>clément</a:t>
            </a:r>
            <a:r>
              <a:rPr lang="en-US" sz="2800" dirty="0" smtClean="0"/>
              <a:t> </a:t>
            </a:r>
            <a:r>
              <a:rPr lang="en-US" sz="2800" dirty="0" err="1" smtClean="0"/>
              <a:t>Herssens</a:t>
            </a:r>
            <a:endParaRPr lang="en-US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/>
              <a:t>18h30 – 19h15		</a:t>
            </a:r>
            <a:r>
              <a:rPr lang="en-US" sz="2800" b="1" dirty="0" smtClean="0"/>
              <a:t>Introducing the Smartphone Penetration </a:t>
            </a:r>
            <a:br>
              <a:rPr lang="en-US" sz="2800" b="1" dirty="0" smtClean="0"/>
            </a:br>
            <a:r>
              <a:rPr lang="en-US" sz="2800" b="1" dirty="0" smtClean="0"/>
              <a:t>				Testing Framework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				</a:t>
            </a:r>
            <a:r>
              <a:rPr lang="en-US" sz="2800" dirty="0" smtClean="0"/>
              <a:t>Georgia Weidman, Bulb Security LLC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/>
              <a:t>19h30 </a:t>
            </a:r>
            <a:r>
              <a:rPr lang="en-US" sz="2800" dirty="0" smtClean="0"/>
              <a:t>– </a:t>
            </a:r>
            <a:r>
              <a:rPr lang="en-US" sz="2800" dirty="0" smtClean="0"/>
              <a:t>19</a:t>
            </a:r>
            <a:r>
              <a:rPr lang="en-US" sz="2800" dirty="0" smtClean="0"/>
              <a:t>h45</a:t>
            </a:r>
            <a:r>
              <a:rPr lang="en-US" sz="2800" dirty="0" smtClean="0"/>
              <a:t>		</a:t>
            </a:r>
            <a:r>
              <a:rPr lang="en-US" sz="2800" i="1" dirty="0" smtClean="0"/>
              <a:t>Break</a:t>
            </a:r>
            <a:r>
              <a:rPr lang="en-US" sz="2800" b="1" dirty="0" smtClean="0"/>
              <a:t>	</a:t>
            </a:r>
            <a:endParaRPr lang="en-GB" sz="2800" dirty="0" smtClean="0"/>
          </a:p>
          <a:p>
            <a:pPr marL="266674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19h45 </a:t>
            </a:r>
            <a:r>
              <a:rPr lang="en-US" sz="2800" dirty="0"/>
              <a:t>– </a:t>
            </a:r>
            <a:r>
              <a:rPr lang="en-US" sz="2800" dirty="0" smtClean="0"/>
              <a:t>20h45</a:t>
            </a:r>
            <a:r>
              <a:rPr lang="en-US" sz="2800" dirty="0"/>
              <a:t>		</a:t>
            </a:r>
            <a:r>
              <a:rPr lang="en-US" sz="2800" b="1" dirty="0"/>
              <a:t> Why your security products suck...</a:t>
            </a:r>
            <a:br>
              <a:rPr lang="en-US" sz="2800" b="1" dirty="0"/>
            </a:br>
            <a:r>
              <a:rPr lang="en-US" sz="2800" b="1" dirty="0"/>
              <a:t>				</a:t>
            </a:r>
            <a:r>
              <a:rPr lang="en-US" sz="2800" dirty="0"/>
              <a:t> Joe McCray, </a:t>
            </a:r>
            <a:r>
              <a:rPr lang="en-US" sz="2800" dirty="0" err="1"/>
              <a:t>StrategicSec</a:t>
            </a:r>
            <a:r>
              <a:rPr lang="en-US" sz="2800" dirty="0"/>
              <a:t> </a:t>
            </a:r>
            <a:r>
              <a:rPr lang="en-US" sz="2800" b="1" dirty="0" smtClean="0"/>
              <a:t>	</a:t>
            </a:r>
            <a:br>
              <a:rPr lang="en-US" sz="2800" b="1" dirty="0" smtClean="0"/>
            </a:br>
            <a:endParaRPr lang="en-US" sz="2800" b="1" dirty="0" smtClean="0"/>
          </a:p>
          <a:p>
            <a:pPr marL="266674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20h45 </a:t>
            </a:r>
            <a:r>
              <a:rPr lang="en-US" sz="2800" dirty="0"/>
              <a:t>– </a:t>
            </a:r>
            <a:r>
              <a:rPr lang="en-US" sz="2800" dirty="0" smtClean="0"/>
              <a:t>21h15</a:t>
            </a:r>
            <a:r>
              <a:rPr lang="en-US" sz="2800" dirty="0"/>
              <a:t>		</a:t>
            </a:r>
            <a:r>
              <a:rPr lang="en-US" sz="2800" b="1" dirty="0"/>
              <a:t> </a:t>
            </a:r>
            <a:r>
              <a:rPr lang="nl-BE" sz="2800" b="1" dirty="0"/>
              <a:t>Discussion: pentesting, legal aspects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				</a:t>
            </a:r>
            <a:r>
              <a:rPr lang="en-US" sz="2800" dirty="0"/>
              <a:t> Steven </a:t>
            </a:r>
            <a:r>
              <a:rPr lang="en-US" sz="2800" dirty="0" err="1"/>
              <a:t>Wierckx</a:t>
            </a:r>
            <a:r>
              <a:rPr lang="en-US" sz="2800" dirty="0"/>
              <a:t> , </a:t>
            </a:r>
            <a:r>
              <a:rPr lang="en-US" sz="2800" dirty="0" err="1"/>
              <a:t>pstestware</a:t>
            </a:r>
            <a:r>
              <a:rPr lang="en-US" sz="2800" b="1" dirty="0"/>
              <a:t>	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OWASP near you</a:t>
            </a:r>
          </a:p>
        </p:txBody>
      </p:sp>
    </p:spTree>
    <p:extLst>
      <p:ext uri="{BB962C8B-B14F-4D97-AF65-F5344CB8AC3E}">
        <p14:creationId xmlns:p14="http://schemas.microsoft.com/office/powerpoint/2010/main" val="5246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BeNeLux</a:t>
            </a:r>
            <a:r>
              <a:rPr lang="nl-BE" dirty="0" smtClean="0"/>
              <a:t> 2012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8343" y="3276600"/>
            <a:ext cx="6768753" cy="5716588"/>
          </a:xfrm>
        </p:spPr>
        <p:txBody>
          <a:bodyPr/>
          <a:lstStyle/>
          <a:p>
            <a:r>
              <a:rPr lang="nl-BE" sz="4000" dirty="0" smtClean="0"/>
              <a:t>29-30 november 2012</a:t>
            </a:r>
          </a:p>
          <a:p>
            <a:pPr lvl="1"/>
            <a:r>
              <a:rPr lang="nl-BE" sz="4000" dirty="0" smtClean="0"/>
              <a:t>One day OWASP Training</a:t>
            </a:r>
          </a:p>
          <a:p>
            <a:pPr lvl="1"/>
            <a:r>
              <a:rPr lang="nl-BE" sz="4000" dirty="0" smtClean="0"/>
              <a:t>One day conference</a:t>
            </a:r>
          </a:p>
          <a:p>
            <a:r>
              <a:rPr lang="nl-BE" sz="4000" dirty="0" smtClean="0"/>
              <a:t>College De Valk Leuven</a:t>
            </a:r>
          </a:p>
          <a:p>
            <a:r>
              <a:rPr lang="nl-BE" sz="4000" dirty="0" smtClean="0"/>
              <a:t>Building agenda...</a:t>
            </a:r>
            <a:endParaRPr lang="nl-B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F6D55-DB85-4E04-B58A-35C96A5F5F3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04" y="844352"/>
            <a:ext cx="23622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36" y="4084713"/>
            <a:ext cx="490676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237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12209463" y="8972550"/>
            <a:ext cx="5778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05" tIns="65003" rIns="130005" bIns="65003"/>
          <a:lstStyle>
            <a:lvl1pPr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CA51A27D-4A53-44BE-A532-519A46D91364}" type="slidenum">
              <a:rPr lang="en-US" sz="1400" b="1">
                <a:solidFill>
                  <a:srgbClr val="969696"/>
                </a:solidFill>
                <a:latin typeface="Tahoma" pitchFamily="34" charset="0"/>
              </a:rPr>
              <a:pPr eaLnBrk="1" hangingPunct="1"/>
              <a:t>9</a:t>
            </a:fld>
            <a:endParaRPr lang="en-US" sz="1400" b="1" dirty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30005" tIns="65003" rIns="130005" bIns="65003"/>
          <a:lstStyle/>
          <a:p>
            <a:pPr eaLnBrk="1" hangingPunct="1"/>
            <a:r>
              <a:rPr lang="nl-BE" sz="5400" dirty="0" smtClean="0"/>
              <a:t>Subscribe mailing list</a:t>
            </a:r>
            <a:endParaRPr lang="en-US" sz="5400" dirty="0" smtClean="0"/>
          </a:p>
        </p:txBody>
      </p:sp>
      <p:sp>
        <p:nvSpPr>
          <p:cNvPr id="2765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649664" y="3481389"/>
            <a:ext cx="8756650" cy="5716587"/>
          </a:xfrm>
        </p:spPr>
        <p:txBody>
          <a:bodyPr lIns="130005" tIns="65003" rIns="130005" bIns="65003" anchor="t"/>
          <a:lstStyle/>
          <a:p>
            <a:pPr marL="266674" indent="0" eaLnBrk="1" hangingPunct="1">
              <a:buNone/>
            </a:pPr>
            <a:endParaRPr lang="nl-BE" dirty="0"/>
          </a:p>
          <a:p>
            <a:pPr marL="266674" indent="0" eaLnBrk="1" hangingPunct="1">
              <a:buNone/>
            </a:pPr>
            <a:r>
              <a:rPr lang="nl-BE" dirty="0" smtClean="0">
                <a:hlinkClick r:id="rId2"/>
              </a:rPr>
              <a:t>www.owasp.be</a:t>
            </a:r>
            <a:endParaRPr lang="nl-BE" dirty="0" smtClean="0"/>
          </a:p>
          <a:p>
            <a:pPr marL="266674" indent="0" eaLnBrk="1" hangingPunct="1">
              <a:buNone/>
            </a:pPr>
            <a:r>
              <a:rPr lang="nl-BE" dirty="0" smtClean="0"/>
              <a:t>Keep up to date!</a:t>
            </a:r>
            <a:endParaRPr lang="nl-BE" dirty="0" smtClean="0">
              <a:solidFill>
                <a:srgbClr val="FF0000"/>
              </a:solidFill>
            </a:endParaRPr>
          </a:p>
        </p:txBody>
      </p:sp>
      <p:pic>
        <p:nvPicPr>
          <p:cNvPr id="27653" name="Picture 6" descr="wewantyo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65464"/>
            <a:ext cx="348456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4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2/05/2009" val="LastModifie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Pages>0</Pages>
  <Words>264</Words>
  <Characters>0</Characters>
  <Application>Microsoft Office PowerPoint</Application>
  <PresentationFormat>Custom</PresentationFormat>
  <Lines>0</Lines>
  <Paragraphs>72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Title &amp; Subtitle</vt:lpstr>
      <vt:lpstr>Title &amp; Bullets</vt:lpstr>
      <vt:lpstr>Title - Center</vt:lpstr>
      <vt:lpstr>OWASP Update 26-Sep-2012</vt:lpstr>
      <vt:lpstr>Agenda</vt:lpstr>
      <vt:lpstr>Introduction</vt:lpstr>
      <vt:lpstr>OWASP World</vt:lpstr>
      <vt:lpstr>Thank you</vt:lpstr>
      <vt:lpstr>Program</vt:lpstr>
      <vt:lpstr>OWASP near you</vt:lpstr>
      <vt:lpstr>BeNeLux 2012</vt:lpstr>
      <vt:lpstr>Subscribe mailing list</vt:lpstr>
      <vt:lpstr>Want to support OWASP?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Secure SDLC Panel Real answers from real experience</dc:title>
  <dc:creator>Deleersnyder Sebastien</dc:creator>
  <cp:lastModifiedBy>Sebastien Deleersnyder</cp:lastModifiedBy>
  <cp:revision>56</cp:revision>
  <dcterms:modified xsi:type="dcterms:W3CDTF">2012-09-25T18:28:06Z</dcterms:modified>
</cp:coreProperties>
</file>