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96D34-37E9-4B43-A0C9-923A0B59FA5E}" type="datetimeFigureOut">
              <a:rPr lang="en-IE" smtClean="0"/>
              <a:t>07/04/2014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6E504-5513-43A0-8883-3AC5B58BB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126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5" name="Date Placeholder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fld id="{5B0B64CF-6DB9-4886-ACD6-C1425CABF5D5}" type="datetime4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defTabSz="950913"/>
              <a:t>April 7, 2014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24386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fld id="{F9219DF8-0D24-45A3-AD88-C13D970C3777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defTabSz="950913"/>
              <a:t>1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24387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endParaRPr lang="en-IE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24388" name="Header Placeholder 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©2007 Ernst &amp; Young Advanced Security Center</a:t>
            </a:r>
          </a:p>
        </p:txBody>
      </p:sp>
      <p:sp>
        <p:nvSpPr>
          <p:cNvPr id="1424389" name="Rectangle 1829889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solidFill>
              <a:schemeClr val="tx1"/>
            </a:solidFill>
            <a:headEnd/>
            <a:tailEnd/>
          </a:ln>
        </p:spPr>
      </p:sp>
      <p:sp>
        <p:nvSpPr>
          <p:cNvPr id="1424390" name="Rectangle 182989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0750"/>
            <a:endParaRPr lang="en-IE" noProof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3" name="Date Placeholder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fld id="{0B7BB3B3-9BC7-4D76-8A02-F51E5F31D5DA}" type="datetime4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defTabSz="950913"/>
              <a:t>April 7, 2014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26434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fld id="{830E5B13-B41F-40DF-8B4C-365555CBCD49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defTabSz="950913"/>
              <a:t>3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26435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endParaRPr lang="en-IE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26436" name="Header Placeholder 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©2007 Ernst &amp; Young Advanced Security Center</a:t>
            </a:r>
          </a:p>
        </p:txBody>
      </p:sp>
      <p:sp>
        <p:nvSpPr>
          <p:cNvPr id="1426437" name="Rectangle 183091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solidFill>
              <a:schemeClr val="tx1"/>
            </a:solidFill>
            <a:headEnd/>
            <a:tailEnd/>
          </a:ln>
        </p:spPr>
      </p:sp>
      <p:sp>
        <p:nvSpPr>
          <p:cNvPr id="1426438" name="Rectangle 183091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0750"/>
            <a:endParaRPr lang="en-IE" noProof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7" name="Date Placeholder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fld id="{4345B40D-981F-4A3D-A907-F8A4C486269B}" type="datetime4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defTabSz="950913"/>
              <a:t>April 7, 2014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2578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fld id="{998E5885-BDB2-4B78-A9D0-968BB77E435E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defTabSz="950913"/>
              <a:t>5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2579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endParaRPr lang="en-IE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2580" name="Header Placeholder 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defTabSz="950913"/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©2007 Ernst &amp; Young Advanced Security Center</a:t>
            </a:r>
          </a:p>
        </p:txBody>
      </p:sp>
      <p:sp>
        <p:nvSpPr>
          <p:cNvPr id="1432581" name="Rectangle 183603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solidFill>
              <a:schemeClr val="tx1"/>
            </a:solidFill>
            <a:headEnd/>
            <a:tailEnd/>
          </a:ln>
        </p:spPr>
      </p:sp>
      <p:sp>
        <p:nvSpPr>
          <p:cNvPr id="1432582" name="Rectangle 18360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0750"/>
            <a:endParaRPr lang="en-IE" noProof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76F6D8-2420-AA47-8D85-B22542597E2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76F6D8-2420-AA47-8D85-B22542597E2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76F6D8-2420-AA47-8D85-B22542597E2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76F6D8-2420-AA47-8D85-B22542597E2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76F6D8-2420-AA47-8D85-B22542597E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03734"/>
            <a:ext cx="1839516" cy="4884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303734"/>
            <a:ext cx="5411391" cy="4884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63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defTabSz="914306">
              <a:defRPr/>
            </a:pPr>
            <a:fld id="{97050FA0-2D97-6048-AA41-20CB5A61AED7}" type="slidenum">
              <a:rPr lang="en-US">
                <a:solidFill>
                  <a:srgbClr val="000000"/>
                </a:solidFill>
              </a:rPr>
              <a:pPr defTabSz="914306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6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  <a:p>
            <a:pPr lvl="2"/>
            <a:r>
              <a:rPr lang="en-US" dirty="0" smtClean="0"/>
              <a:t>Presenter email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56559"/>
            <a:ext cx="2911078" cy="397582"/>
          </a:xfrm>
        </p:spPr>
        <p:txBody>
          <a:bodyPr anchor="ctr">
            <a:normAutofit/>
          </a:bodyPr>
          <a:lstStyle>
            <a:lvl1pPr algn="ctr">
              <a:defRPr sz="1400" cap="all" spc="141" baseline="0"/>
            </a:lvl1pPr>
          </a:lstStyle>
          <a:p>
            <a:pPr lvl="0"/>
            <a:r>
              <a:rPr lang="en-US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0658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874" y="539646"/>
            <a:ext cx="8366659" cy="5165182"/>
          </a:xfrm>
        </p:spPr>
        <p:txBody>
          <a:bodyPr/>
          <a:lstStyle/>
          <a:p>
            <a:r>
              <a:rPr lang="en-US" dirty="0" smtClean="0"/>
              <a:t>Section Break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4934" y="6451422"/>
            <a:ext cx="2061420" cy="2676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914306"/>
            <a:fld id="{A7911636-7732-2B49-BB41-B328564F3838}" type="slidenum">
              <a:rPr lang="en-US" smtClean="0"/>
              <a:pPr defTabSz="914306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0281" y="6452828"/>
            <a:ext cx="2154926" cy="2747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spc="35">
                <a:solidFill>
                  <a:srgbClr val="FFFFFF"/>
                </a:solidFill>
              </a:defRPr>
            </a:lvl1pPr>
          </a:lstStyle>
          <a:p>
            <a:pPr algn="l" defTabSz="914306"/>
            <a:r>
              <a:rPr lang="en-US" dirty="0" smtClean="0"/>
              <a:t>© 2013 </a:t>
            </a:r>
            <a:r>
              <a:rPr lang="en-US" dirty="0" err="1" smtClean="0"/>
              <a:t>WhiteHat</a:t>
            </a:r>
            <a:r>
              <a:rPr lang="en-US" dirty="0" smtClean="0"/>
              <a:t> Security, Inc. &amp; BCC Risk Advisory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2550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ound Single Corner Rectangle 6"/>
          <p:cNvSpPr/>
          <p:nvPr userDrawn="1"/>
        </p:nvSpPr>
        <p:spPr>
          <a:xfrm flipV="1">
            <a:off x="0" y="1"/>
            <a:ext cx="2928470" cy="395941"/>
          </a:xfrm>
          <a:prstGeom prst="round1Rect">
            <a:avLst>
              <a:gd name="adj" fmla="val 50000"/>
            </a:avLst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392" tIns="45697" rIns="91392" bIns="45697" rtlCol="0" anchor="ctr"/>
          <a:lstStyle/>
          <a:p>
            <a:pPr algn="ctr" defTabSz="913930">
              <a:defRPr/>
            </a:pPr>
            <a:endParaRPr lang="en-US" kern="0" dirty="0">
              <a:solidFill>
                <a:sysClr val="window" lastClr="FFFFFF"/>
              </a:solidFill>
              <a:latin typeface="Arial"/>
            </a:endParaRPr>
          </a:p>
          <a:p>
            <a:pPr algn="ctr" defTabSz="913930">
              <a:defRPr/>
            </a:pPr>
            <a:endParaRPr lang="en-US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2928938" cy="395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cap="all" spc="0">
                <a:solidFill>
                  <a:srgbClr val="FFFFFF"/>
                </a:solidFill>
              </a:defRPr>
            </a:lvl1pPr>
            <a:lvl2pPr marL="456964" indent="0" algn="ctr">
              <a:buNone/>
              <a:defRPr sz="1400">
                <a:solidFill>
                  <a:srgbClr val="FFFFFF"/>
                </a:solidFill>
              </a:defRPr>
            </a:lvl2pPr>
            <a:lvl3pPr marL="913930" indent="0" algn="ctr">
              <a:buNone/>
              <a:defRPr sz="1400">
                <a:solidFill>
                  <a:srgbClr val="FFFFFF"/>
                </a:solidFill>
              </a:defRPr>
            </a:lvl3pPr>
            <a:lvl4pPr marL="1370900" indent="0" algn="ctr">
              <a:buNone/>
              <a:defRPr sz="1400">
                <a:solidFill>
                  <a:srgbClr val="FFFFFF"/>
                </a:solidFill>
              </a:defRPr>
            </a:lvl4pPr>
            <a:lvl5pPr marL="1827865" indent="0" algn="ctr"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9734" y="3259336"/>
            <a:ext cx="1955602" cy="330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9734" y="3259336"/>
            <a:ext cx="1955602" cy="330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9734" y="3259336"/>
            <a:ext cx="1955602" cy="330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9734" y="3259336"/>
            <a:ext cx="1955602" cy="330398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4934" y="6451422"/>
            <a:ext cx="2061420" cy="2676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914306"/>
            <a:fld id="{A7911636-7732-2B49-BB41-B328564F3838}" type="slidenum">
              <a:rPr lang="en-US" smtClean="0"/>
              <a:pPr defTabSz="914306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0281" y="6452828"/>
            <a:ext cx="2154926" cy="2747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spc="35">
                <a:solidFill>
                  <a:srgbClr val="FFFFFF"/>
                </a:solidFill>
              </a:defRPr>
            </a:lvl1pPr>
          </a:lstStyle>
          <a:p>
            <a:pPr algn="l" defTabSz="914306"/>
            <a:r>
              <a:rPr lang="en-US" dirty="0" smtClean="0"/>
              <a:t>© 2013 </a:t>
            </a:r>
            <a:r>
              <a:rPr lang="en-US" dirty="0" err="1" smtClean="0"/>
              <a:t>WhiteHat</a:t>
            </a:r>
            <a:r>
              <a:rPr lang="en-US" dirty="0" smtClean="0"/>
              <a:t> Security, Inc. &amp; BCC Risk Advisory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829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3734"/>
            <a:ext cx="8762999" cy="72570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762999" cy="4343399"/>
          </a:xfrm>
        </p:spPr>
        <p:txBody>
          <a:bodyPr/>
          <a:lstStyle>
            <a:lvl1pPr marL="342900" indent="-342900" algn="l">
              <a:buFont typeface="Arial"/>
              <a:buChar char="•"/>
              <a:defRPr/>
            </a:lvl1pPr>
            <a:lvl2pPr marL="342900" indent="-342900" algn="l">
              <a:buFont typeface="Arial"/>
              <a:buChar char="•"/>
              <a:defRPr/>
            </a:lvl2pPr>
            <a:lvl3pPr marL="342900" indent="-342900" algn="l">
              <a:buFont typeface="Arial"/>
              <a:buChar char="•"/>
              <a:defRPr/>
            </a:lvl3pPr>
            <a:lvl4pPr marL="285750" indent="-285750" algn="l">
              <a:buFont typeface="Arial"/>
              <a:buChar char="•"/>
              <a:defRPr/>
            </a:lvl4pPr>
            <a:lvl5pPr marL="285750" indent="-285750" algn="l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2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4036219"/>
            <a:ext cx="3625453" cy="215205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4036219"/>
            <a:ext cx="3625453" cy="215205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9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82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05883" y="1455540"/>
            <a:ext cx="6152555" cy="6152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1" y="4036219"/>
            <a:ext cx="7358063" cy="2152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2971" y="1303734"/>
            <a:ext cx="7358063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Presentation Title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1436564"/>
            <a:chOff x="0" y="0"/>
            <a:chExt cx="8192" cy="1288"/>
          </a:xfrm>
        </p:grpSpPr>
        <p:sp>
          <p:nvSpPr>
            <p:cNvPr id="1029" name="Rectangle 5"/>
            <p:cNvSpPr>
              <a:spLocks/>
            </p:cNvSpPr>
            <p:nvPr/>
          </p:nvSpPr>
          <p:spPr bwMode="auto">
            <a:xfrm>
              <a:off x="0" y="96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30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/>
            </p:cNvSpPr>
            <p:nvPr/>
          </p:nvSpPr>
          <p:spPr bwMode="auto">
            <a:xfrm>
              <a:off x="0" y="0"/>
              <a:ext cx="8192" cy="96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306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449" y="0"/>
              <a:ext cx="1288" cy="1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032" name="Rectangle 8"/>
          <p:cNvSpPr>
            <a:spLocks/>
          </p:cNvSpPr>
          <p:nvPr/>
        </p:nvSpPr>
        <p:spPr bwMode="auto">
          <a:xfrm>
            <a:off x="5385674" y="192205"/>
            <a:ext cx="3661260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4306"/>
            <a:r>
              <a:rPr lang="en-US" sz="2400" b="1">
                <a:solidFill>
                  <a:srgbClr val="919191"/>
                </a:solidFill>
                <a:ea typeface="Gill Sans" charset="0"/>
                <a:cs typeface="Gill Sans" charset="0"/>
              </a:rPr>
              <a:t>The OWASP Foundation</a:t>
            </a:r>
          </a:p>
          <a:p>
            <a:pPr defTabSz="914306"/>
            <a:r>
              <a:rPr lang="en-US" sz="2000">
                <a:solidFill>
                  <a:srgbClr val="919191"/>
                </a:solidFill>
                <a:ea typeface="Gill Sans" charset="0"/>
                <a:cs typeface="Gill Sans" charset="0"/>
              </a:rPr>
              <a:t>http://www.owasp.org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0" y="6590111"/>
            <a:ext cx="9144000" cy="267891"/>
            <a:chOff x="0" y="0"/>
            <a:chExt cx="8192" cy="240"/>
          </a:xfrm>
        </p:grpSpPr>
        <p:sp>
          <p:nvSpPr>
            <p:cNvPr id="1034" name="Rectangle 10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30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306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69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hiro.apache.org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1" name="Title 1153025"/>
          <p:cNvSpPr>
            <a:spLocks noGrp="1" noChangeArrowheads="1"/>
          </p:cNvSpPr>
          <p:nvPr>
            <p:ph type="title"/>
          </p:nvPr>
        </p:nvSpPr>
        <p:spPr>
          <a:xfrm>
            <a:off x="152400" y="1371600"/>
            <a:ext cx="8763000" cy="3657600"/>
          </a:xfrm>
        </p:spPr>
        <p:txBody>
          <a:bodyPr/>
          <a:lstStyle/>
          <a:p>
            <a:r>
              <a:rPr lang="en-US" dirty="0" smtClean="0"/>
              <a:t>Web App</a:t>
            </a:r>
            <a:r>
              <a:rPr lang="en-US" dirty="0"/>
              <a:t> </a:t>
            </a:r>
            <a:r>
              <a:rPr dirty="0" smtClean="0"/>
              <a:t>Access</a:t>
            </a:r>
            <a:r>
              <a:rPr lang="en-US" dirty="0"/>
              <a:t/>
            </a:r>
            <a:br>
              <a:rPr lang="en-US" dirty="0"/>
            </a:br>
            <a:r>
              <a:rPr dirty="0" smtClean="0"/>
              <a:t>Control</a:t>
            </a:r>
            <a:r>
              <a:rPr lang="en-US" dirty="0" smtClean="0"/>
              <a:t> Design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36950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Rarely Depend on Untrusted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Never trust request data for access control decisions</a:t>
            </a:r>
          </a:p>
          <a:p>
            <a:endParaRPr lang="en-US" dirty="0" smtClean="0"/>
          </a:p>
          <a:p>
            <a:r>
              <a:rPr lang="en-US" dirty="0" smtClean="0"/>
              <a:t>Never make access control decisions in JavaScript</a:t>
            </a:r>
          </a:p>
          <a:p>
            <a:endParaRPr lang="en-US" dirty="0" smtClean="0"/>
          </a:p>
          <a:p>
            <a:r>
              <a:rPr lang="en-US" dirty="0" smtClean="0"/>
              <a:t>Never make authorization decisions </a:t>
            </a:r>
            <a:r>
              <a:rPr lang="en-US" b="1" i="1" dirty="0" smtClean="0"/>
              <a:t>based solely on: </a:t>
            </a:r>
            <a:endParaRPr lang="en-US" dirty="0" smtClean="0"/>
          </a:p>
          <a:p>
            <a:pPr marL="0" lvl="3" indent="0">
              <a:buNone/>
            </a:pPr>
            <a:r>
              <a:rPr lang="en-US" dirty="0"/>
              <a:t>	</a:t>
            </a:r>
            <a:r>
              <a:rPr lang="en-US" dirty="0" smtClean="0"/>
              <a:t>hidden fields</a:t>
            </a:r>
          </a:p>
          <a:p>
            <a:pPr marL="0" lvl="1" indent="0">
              <a:spcBef>
                <a:spcPts val="422"/>
              </a:spcBef>
              <a:buNone/>
            </a:pPr>
            <a:r>
              <a:rPr lang="en-US" i="1" dirty="0" smtClean="0"/>
              <a:t>	cookie values</a:t>
            </a:r>
          </a:p>
          <a:p>
            <a:pPr marL="0" lvl="1" indent="0">
              <a:spcBef>
                <a:spcPts val="422"/>
              </a:spcBef>
              <a:buNone/>
            </a:pPr>
            <a:r>
              <a:rPr lang="en-US" i="1" dirty="0" smtClean="0"/>
              <a:t>	form parameters</a:t>
            </a:r>
          </a:p>
          <a:p>
            <a:pPr marL="0" lvl="1" indent="0">
              <a:spcBef>
                <a:spcPts val="422"/>
              </a:spcBef>
              <a:buNone/>
            </a:pPr>
            <a:r>
              <a:rPr lang="en-US" i="1" dirty="0" smtClean="0"/>
              <a:t>	URL parameters</a:t>
            </a:r>
          </a:p>
          <a:p>
            <a:pPr marL="0" lvl="1" indent="0">
              <a:spcBef>
                <a:spcPts val="422"/>
              </a:spcBef>
              <a:buNone/>
            </a:pPr>
            <a:r>
              <a:rPr lang="en-US" i="1" dirty="0" smtClean="0"/>
              <a:t>	anything else from the request</a:t>
            </a:r>
          </a:p>
          <a:p>
            <a:pPr marL="0" lvl="1" indent="0">
              <a:spcBef>
                <a:spcPts val="422"/>
              </a:spcBef>
              <a:buNone/>
            </a:pPr>
            <a:endParaRPr lang="en-US" i="1" dirty="0" smtClean="0"/>
          </a:p>
          <a:p>
            <a:r>
              <a:rPr lang="en-US" dirty="0" smtClean="0"/>
              <a:t>Never depend on the order of values sent from the client</a:t>
            </a:r>
          </a:p>
        </p:txBody>
      </p:sp>
    </p:spTree>
    <p:extLst>
      <p:ext uri="{BB962C8B-B14F-4D97-AF65-F5344CB8AC3E}">
        <p14:creationId xmlns:p14="http://schemas.microsoft.com/office/powerpoint/2010/main" val="20692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8762999" cy="7257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Practice: Centralized </a:t>
            </a:r>
            <a:r>
              <a:rPr lang="en-US" dirty="0" err="1"/>
              <a:t>AuthZ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34866"/>
            <a:ext cx="8762999" cy="4343399"/>
          </a:xfrm>
        </p:spPr>
        <p:txBody>
          <a:bodyPr>
            <a:noAutofit/>
          </a:bodyPr>
          <a:lstStyle/>
          <a:p>
            <a:r>
              <a:rPr lang="en-US" dirty="0"/>
              <a:t>Define a centralized access controller</a:t>
            </a:r>
          </a:p>
          <a:p>
            <a:pPr lvl="1"/>
            <a:r>
              <a:rPr lang="en-US" dirty="0" err="1"/>
              <a:t>ACLService.isAuthorized</a:t>
            </a:r>
            <a:r>
              <a:rPr lang="en-US" dirty="0"/>
              <a:t>(PERMISSION_CONSTANT)</a:t>
            </a:r>
          </a:p>
          <a:p>
            <a:pPr lvl="1"/>
            <a:r>
              <a:rPr lang="en-US" dirty="0" err="1"/>
              <a:t>ACLService.assertAuthorized</a:t>
            </a:r>
            <a:r>
              <a:rPr lang="en-US" dirty="0"/>
              <a:t>(PERMISSION_CONSTANT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Access </a:t>
            </a:r>
            <a:r>
              <a:rPr lang="en-US" dirty="0"/>
              <a:t>control decisions go through these simple </a:t>
            </a:r>
            <a:r>
              <a:rPr lang="en-US" dirty="0" smtClean="0"/>
              <a:t>API’s</a:t>
            </a:r>
          </a:p>
          <a:p>
            <a:endParaRPr lang="en-US" dirty="0"/>
          </a:p>
          <a:p>
            <a:r>
              <a:rPr lang="en-US" dirty="0"/>
              <a:t>Centralized logic to drive policy behavior and </a:t>
            </a:r>
            <a:r>
              <a:rPr lang="en-US" dirty="0" smtClean="0"/>
              <a:t>persistence</a:t>
            </a:r>
          </a:p>
          <a:p>
            <a:endParaRPr lang="en-US" dirty="0"/>
          </a:p>
          <a:p>
            <a:r>
              <a:rPr lang="en-US" dirty="0"/>
              <a:t>May contain data-driven access control policy information</a:t>
            </a:r>
          </a:p>
        </p:txBody>
      </p:sp>
    </p:spTree>
    <p:extLst>
      <p:ext uri="{BB962C8B-B14F-4D97-AF65-F5344CB8AC3E}">
        <p14:creationId xmlns:p14="http://schemas.microsoft.com/office/powerpoint/2010/main" val="9689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Practice: Code to the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1"/>
            <a:ext cx="8305799" cy="43433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if (</a:t>
            </a:r>
            <a:r>
              <a:rPr lang="en-US" sz="2200" dirty="0" err="1">
                <a:latin typeface="Courier New"/>
                <a:cs typeface="Courier New"/>
              </a:rPr>
              <a:t>AC.hasAccess</a:t>
            </a:r>
            <a:r>
              <a:rPr lang="en-US" sz="2200" dirty="0">
                <a:latin typeface="Courier New"/>
                <a:cs typeface="Courier New"/>
              </a:rPr>
              <a:t>(“article:edit:12”))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	 //execute activity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}</a:t>
            </a:r>
            <a:endParaRPr lang="en-US" sz="2200" dirty="0"/>
          </a:p>
          <a:p>
            <a:r>
              <a:rPr lang="en-US" dirty="0" smtClean="0"/>
              <a:t>Code it once, never needs to change again</a:t>
            </a:r>
          </a:p>
          <a:p>
            <a:pPr>
              <a:spcBef>
                <a:spcPts val="1266"/>
              </a:spcBef>
            </a:pPr>
            <a:r>
              <a:rPr lang="en-US" dirty="0" smtClean="0"/>
              <a:t>Implies policy is centralized in some way</a:t>
            </a:r>
          </a:p>
          <a:p>
            <a:pPr>
              <a:spcBef>
                <a:spcPts val="1266"/>
              </a:spcBef>
            </a:pPr>
            <a:r>
              <a:rPr lang="en-US" dirty="0" smtClean="0"/>
              <a:t>Implies policy is persisted in some way</a:t>
            </a:r>
          </a:p>
          <a:p>
            <a:pPr>
              <a:spcBef>
                <a:spcPts val="1266"/>
              </a:spcBef>
            </a:pPr>
            <a:r>
              <a:rPr lang="en-US" dirty="0" smtClean="0"/>
              <a:t>Requires more design/work up front to get right</a:t>
            </a:r>
          </a:p>
        </p:txBody>
      </p:sp>
    </p:spTree>
    <p:extLst>
      <p:ext uri="{BB962C8B-B14F-4D97-AF65-F5344CB8AC3E}">
        <p14:creationId xmlns:p14="http://schemas.microsoft.com/office/powerpoint/2010/main" val="266426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Centralized Access Controller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Presentation </a:t>
            </a:r>
            <a:r>
              <a:rPr lang="en-US" dirty="0" smtClean="0"/>
              <a:t>Layer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if (</a:t>
            </a:r>
            <a:r>
              <a:rPr lang="en-US" sz="2200" dirty="0" err="1">
                <a:latin typeface="Courier New"/>
                <a:cs typeface="Courier New"/>
              </a:rPr>
              <a:t>isAuthorized</a:t>
            </a:r>
            <a:r>
              <a:rPr lang="en-US" sz="2200" dirty="0">
                <a:latin typeface="Courier New"/>
                <a:cs typeface="Courier New"/>
              </a:rPr>
              <a:t>(</a:t>
            </a:r>
            <a:r>
              <a:rPr lang="en-US" sz="2200" dirty="0" err="1">
                <a:latin typeface="Courier New"/>
                <a:cs typeface="Courier New"/>
              </a:rPr>
              <a:t>Permission.VIEW_LOG_PANEL</a:t>
            </a:r>
            <a:r>
              <a:rPr lang="en-US" sz="2200" dirty="0">
                <a:latin typeface="Courier New"/>
                <a:cs typeface="Courier New"/>
              </a:rPr>
              <a:t>))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{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	&lt;h2&gt;Here are the logs&lt;/h2&gt;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	&lt;%=</a:t>
            </a:r>
            <a:r>
              <a:rPr lang="en-US" sz="2200" dirty="0" err="1">
                <a:latin typeface="Courier New"/>
                <a:cs typeface="Courier New"/>
              </a:rPr>
              <a:t>getLogs</a:t>
            </a:r>
            <a:r>
              <a:rPr lang="en-US" sz="2200" dirty="0">
                <a:latin typeface="Courier New"/>
                <a:cs typeface="Courier New"/>
              </a:rPr>
              <a:t>();%/&gt;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183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Centralized Access Controller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Controller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try (</a:t>
            </a:r>
            <a:r>
              <a:rPr lang="en-US" sz="2200" dirty="0" err="1">
                <a:latin typeface="Courier New"/>
                <a:cs typeface="Courier New"/>
              </a:rPr>
              <a:t>assertAuthorized</a:t>
            </a:r>
            <a:r>
              <a:rPr lang="en-US" sz="2200" dirty="0">
                <a:latin typeface="Courier New"/>
                <a:cs typeface="Courier New"/>
              </a:rPr>
              <a:t>(</a:t>
            </a:r>
            <a:r>
              <a:rPr lang="en-US" sz="2200" dirty="0" err="1">
                <a:latin typeface="Courier New"/>
                <a:cs typeface="Courier New"/>
              </a:rPr>
              <a:t>Permission.DELETE_USER</a:t>
            </a:r>
            <a:r>
              <a:rPr lang="en-US" sz="2200" dirty="0">
                <a:latin typeface="Courier New"/>
                <a:cs typeface="Courier New"/>
              </a:rPr>
              <a:t>))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{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	</a:t>
            </a:r>
            <a:r>
              <a:rPr lang="en-US" sz="2200" dirty="0" err="1">
                <a:latin typeface="Courier New"/>
                <a:cs typeface="Courier New"/>
              </a:rPr>
              <a:t>deleteUser</a:t>
            </a:r>
            <a:r>
              <a:rPr lang="en-US" sz="2200" dirty="0">
                <a:latin typeface="Courier New"/>
                <a:cs typeface="Courier New"/>
              </a:rPr>
              <a:t>();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} catch (Exception e) {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 smtClean="0">
                <a:latin typeface="Courier New"/>
                <a:cs typeface="Courier New"/>
              </a:rPr>
              <a:t>     /</a:t>
            </a:r>
            <a:r>
              <a:rPr lang="en-US" sz="2200" dirty="0">
                <a:latin typeface="Courier New"/>
                <a:cs typeface="Courier New"/>
              </a:rPr>
              <a:t>/SOUND THE ALARM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20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Integrated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</a:t>
            </a:r>
            <a:r>
              <a:rPr lang="en-US" dirty="0" smtClean="0"/>
              <a:t>Feature</a:t>
            </a:r>
            <a:endParaRPr lang="en-US" dirty="0"/>
          </a:p>
          <a:p>
            <a:pPr marL="0" lvl="1" indent="0">
              <a:buNone/>
            </a:pPr>
            <a:r>
              <a:rPr lang="en-US" i="0" dirty="0" smtClean="0">
                <a:latin typeface="Courier New"/>
                <a:cs typeface="Courier New"/>
              </a:rPr>
              <a:t>http</a:t>
            </a:r>
            <a:r>
              <a:rPr lang="en-US" i="0" dirty="0">
                <a:latin typeface="Courier New"/>
                <a:cs typeface="Courier New"/>
              </a:rPr>
              <a:t>://</a:t>
            </a:r>
            <a:r>
              <a:rPr lang="en-US" i="0" dirty="0" err="1">
                <a:latin typeface="Courier New"/>
                <a:cs typeface="Courier New"/>
              </a:rPr>
              <a:t>mail.example.com</a:t>
            </a:r>
            <a:r>
              <a:rPr lang="en-US" i="0" dirty="0">
                <a:latin typeface="Courier New"/>
                <a:cs typeface="Courier New"/>
              </a:rPr>
              <a:t>/</a:t>
            </a:r>
            <a:r>
              <a:rPr lang="en-US" i="0" dirty="0" err="1">
                <a:latin typeface="Courier New"/>
                <a:cs typeface="Courier New"/>
              </a:rPr>
              <a:t>viewMessage?msgid</a:t>
            </a:r>
            <a:r>
              <a:rPr lang="en-US" i="0" dirty="0">
                <a:latin typeface="Courier New"/>
                <a:cs typeface="Courier New"/>
              </a:rPr>
              <a:t>=</a:t>
            </a:r>
            <a:r>
              <a:rPr lang="en-US" i="0" dirty="0" smtClean="0">
                <a:latin typeface="Courier New"/>
                <a:cs typeface="Courier New"/>
              </a:rPr>
              <a:t>2356342</a:t>
            </a:r>
          </a:p>
          <a:p>
            <a:pPr marL="0" lvl="1" indent="0">
              <a:buNone/>
            </a:pPr>
            <a:endParaRPr lang="en-US" i="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/>
              <a:t>This SQL would be vulnerable to </a:t>
            </a:r>
            <a:r>
              <a:rPr lang="en-US" dirty="0" smtClean="0"/>
              <a:t>tampering</a:t>
            </a:r>
            <a:endParaRPr lang="en-US" dirty="0"/>
          </a:p>
          <a:p>
            <a:pPr marL="0" lvl="1" indent="0">
              <a:buNone/>
            </a:pPr>
            <a:r>
              <a:rPr lang="en-US" i="0" dirty="0" smtClean="0">
                <a:latin typeface="Courier New"/>
                <a:cs typeface="Courier New"/>
              </a:rPr>
              <a:t>select </a:t>
            </a:r>
            <a:r>
              <a:rPr lang="en-US" i="0" dirty="0">
                <a:latin typeface="Courier New"/>
                <a:cs typeface="Courier New"/>
              </a:rPr>
              <a:t>* from messages where </a:t>
            </a:r>
            <a:r>
              <a:rPr lang="en-US" i="0" dirty="0" err="1">
                <a:latin typeface="Courier New"/>
                <a:cs typeface="Courier New"/>
              </a:rPr>
              <a:t>messageid</a:t>
            </a:r>
            <a:r>
              <a:rPr lang="en-US" i="0" dirty="0">
                <a:latin typeface="Courier New"/>
                <a:cs typeface="Courier New"/>
              </a:rPr>
              <a:t> = </a:t>
            </a:r>
            <a:r>
              <a:rPr lang="en-US" i="0" dirty="0" smtClean="0">
                <a:latin typeface="Courier New"/>
                <a:cs typeface="Courier New"/>
              </a:rPr>
              <a:t>2356342</a:t>
            </a:r>
          </a:p>
          <a:p>
            <a:pPr marL="0" lvl="1" indent="0">
              <a:buNone/>
            </a:pPr>
            <a:endParaRPr lang="en-US" i="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/>
              <a:t>Ensure the owner is referenced in the query</a:t>
            </a:r>
            <a:r>
              <a:rPr lang="en-US" dirty="0" smtClean="0"/>
              <a:t>!</a:t>
            </a:r>
            <a:endParaRPr lang="en-US" dirty="0"/>
          </a:p>
          <a:p>
            <a:pPr marL="0" lvl="1" indent="0">
              <a:buNone/>
            </a:pPr>
            <a:r>
              <a:rPr lang="en-US" i="0" dirty="0">
                <a:latin typeface="Courier New"/>
                <a:cs typeface="Courier New"/>
              </a:rPr>
              <a:t>select * from messages where </a:t>
            </a:r>
            <a:r>
              <a:rPr lang="en-US" i="0" dirty="0" err="1">
                <a:latin typeface="Courier New"/>
                <a:cs typeface="Courier New"/>
              </a:rPr>
              <a:t>messageid</a:t>
            </a:r>
            <a:r>
              <a:rPr lang="en-US" i="0" dirty="0">
                <a:latin typeface="Courier New"/>
                <a:cs typeface="Courier New"/>
              </a:rPr>
              <a:t> = 2356342 AND </a:t>
            </a:r>
            <a:r>
              <a:rPr lang="en-US" i="0" dirty="0" err="1">
                <a:latin typeface="Courier New"/>
                <a:cs typeface="Courier New"/>
              </a:rPr>
              <a:t>messages.message_owner</a:t>
            </a:r>
            <a:r>
              <a:rPr lang="en-US" i="0" dirty="0">
                <a:latin typeface="Courier New"/>
                <a:cs typeface="Courier New"/>
              </a:rPr>
              <a:t> = &lt;</a:t>
            </a:r>
            <a:r>
              <a:rPr lang="en-US" i="0" dirty="0" err="1">
                <a:latin typeface="Courier New"/>
                <a:cs typeface="Courier New"/>
              </a:rPr>
              <a:t>userid_from_session</a:t>
            </a:r>
            <a:r>
              <a:rPr lang="en-US" i="0" dirty="0">
                <a:latin typeface="Courier New"/>
                <a:cs typeface="Courier New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715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Data Contextual </a:t>
            </a:r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Data Contextual / Horizontal Access Control API examples:</a:t>
            </a:r>
          </a:p>
          <a:p>
            <a:pPr marL="0" lvl="1" indent="0" algn="l">
              <a:buNone/>
            </a:pPr>
            <a:r>
              <a:rPr lang="en-US" i="0" dirty="0" err="1">
                <a:latin typeface="Courier New"/>
                <a:cs typeface="Courier New"/>
              </a:rPr>
              <a:t>ACLService.isAuthorized</a:t>
            </a:r>
            <a:r>
              <a:rPr lang="en-US" i="0" dirty="0">
                <a:latin typeface="Courier New"/>
                <a:cs typeface="Courier New"/>
              </a:rPr>
              <a:t>(“car:view:321”)</a:t>
            </a:r>
          </a:p>
          <a:p>
            <a:pPr marL="0" lvl="1" indent="0" algn="l">
              <a:buNone/>
            </a:pPr>
            <a:r>
              <a:rPr lang="en-US" i="0" dirty="0" err="1">
                <a:latin typeface="Courier New"/>
                <a:cs typeface="Courier New"/>
              </a:rPr>
              <a:t>ACLService.assertAuthorized</a:t>
            </a:r>
            <a:r>
              <a:rPr lang="en-US" i="0" dirty="0">
                <a:latin typeface="Courier New"/>
                <a:cs typeface="Courier New"/>
              </a:rPr>
              <a:t>(“car:edit:321”</a:t>
            </a:r>
            <a:r>
              <a:rPr lang="en-US" i="0" dirty="0" smtClean="0">
                <a:latin typeface="Courier New"/>
                <a:cs typeface="Courier New"/>
              </a:rPr>
              <a:t>)</a:t>
            </a:r>
          </a:p>
          <a:p>
            <a:pPr marL="0" lvl="1" indent="0" algn="l">
              <a:buNone/>
            </a:pPr>
            <a:endParaRPr lang="en-US" i="0" dirty="0" smtClean="0"/>
          </a:p>
          <a:p>
            <a:pPr marL="0" indent="0" algn="l">
              <a:buNone/>
            </a:pPr>
            <a:r>
              <a:rPr lang="en-US" dirty="0" smtClean="0"/>
              <a:t>Long form:</a:t>
            </a:r>
          </a:p>
          <a:p>
            <a:pPr marL="0" lvl="1" indent="0" algn="l">
              <a:buNone/>
            </a:pPr>
            <a:r>
              <a:rPr lang="en-US" i="0" dirty="0" smtClean="0">
                <a:latin typeface="Courier New"/>
                <a:cs typeface="Courier New"/>
              </a:rPr>
              <a:t>Is Authorized</a:t>
            </a:r>
            <a:r>
              <a:rPr lang="en-US" i="0" dirty="0">
                <a:latin typeface="Courier New"/>
                <a:cs typeface="Courier New"/>
              </a:rPr>
              <a:t>(user, </a:t>
            </a:r>
            <a:r>
              <a:rPr lang="en-US" i="0" dirty="0" err="1">
                <a:latin typeface="Courier New"/>
                <a:cs typeface="Courier New"/>
              </a:rPr>
              <a:t>Perm.EDIT_CAR</a:t>
            </a:r>
            <a:r>
              <a:rPr lang="en-US" i="0" dirty="0">
                <a:latin typeface="Courier New"/>
                <a:cs typeface="Courier New"/>
              </a:rPr>
              <a:t>, </a:t>
            </a:r>
            <a:r>
              <a:rPr lang="en-US" i="0" dirty="0" err="1">
                <a:latin typeface="Courier New"/>
                <a:cs typeface="Courier New"/>
              </a:rPr>
              <a:t>Car.class</a:t>
            </a:r>
            <a:r>
              <a:rPr lang="en-US" i="0" dirty="0">
                <a:latin typeface="Courier New"/>
                <a:cs typeface="Courier New"/>
              </a:rPr>
              <a:t>, 14</a:t>
            </a:r>
            <a:r>
              <a:rPr lang="en-US" i="0" dirty="0" smtClean="0">
                <a:latin typeface="Courier New"/>
                <a:cs typeface="Courier New"/>
              </a:rPr>
              <a:t>)</a:t>
            </a:r>
            <a:endParaRPr lang="en-US" i="0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Check if the user has the right role in the context of a specific object</a:t>
            </a:r>
            <a:r>
              <a:rPr lang="en-US" dirty="0"/>
              <a:t> </a:t>
            </a:r>
            <a:r>
              <a:rPr lang="en-US" dirty="0" smtClean="0"/>
              <a:t>Protecting data a the lowest level!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7358063" cy="677466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Apache SHIRO</a:t>
            </a:r>
            <a:br>
              <a:rPr lang="en-US" sz="2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  <a:hlinkClick r:id="rId2"/>
              </a:rPr>
              <a:t>http://shiro.apache.org/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1" y="2433019"/>
            <a:ext cx="8641080" cy="4653581"/>
          </a:xfrm>
          <a:prstGeom prst="rect">
            <a:avLst/>
          </a:prstGeom>
          <a:noFill/>
        </p:spPr>
        <p:txBody>
          <a:bodyPr wrap="square" lIns="82293" tIns="41147" rIns="82293" bIns="41147" rtlCol="0">
            <a:spAutoFit/>
          </a:bodyPr>
          <a:lstStyle/>
          <a:p>
            <a:pPr marL="308599" lvl="1" indent="-308599" defTabSz="914306"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</a:rPr>
              <a:t>Apache </a:t>
            </a:r>
            <a:r>
              <a:rPr lang="en-US" sz="2700" dirty="0" err="1">
                <a:solidFill>
                  <a:srgbClr val="000000"/>
                </a:solidFill>
              </a:rPr>
              <a:t>Shiro</a:t>
            </a:r>
            <a:r>
              <a:rPr lang="en-US" sz="2700" dirty="0">
                <a:solidFill>
                  <a:srgbClr val="000000"/>
                </a:solidFill>
              </a:rPr>
              <a:t> is a powerful and easy to use Java security framework.</a:t>
            </a:r>
          </a:p>
          <a:p>
            <a:pPr marL="308599" lvl="1" indent="-308599" defTabSz="914306"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</a:rPr>
              <a:t>Offers developers an intuitive yet comprehensive solution to </a:t>
            </a:r>
            <a:r>
              <a:rPr lang="en-US" sz="2700" b="1" dirty="0">
                <a:solidFill>
                  <a:srgbClr val="000000"/>
                </a:solidFill>
              </a:rPr>
              <a:t>authentication, authorization</a:t>
            </a:r>
            <a:r>
              <a:rPr lang="en-US" sz="2700" dirty="0">
                <a:solidFill>
                  <a:srgbClr val="000000"/>
                </a:solidFill>
              </a:rPr>
              <a:t>, cryptography, and session management.</a:t>
            </a:r>
          </a:p>
          <a:p>
            <a:pPr marL="308599" lvl="1" indent="-308599" defTabSz="914306"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</a:rPr>
              <a:t>Built on sound interface-driven design and OO principles.</a:t>
            </a:r>
          </a:p>
          <a:p>
            <a:pPr marL="308599" lvl="1" indent="-308599" defTabSz="914306"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</a:rPr>
              <a:t>Enables custom behavior.</a:t>
            </a:r>
          </a:p>
          <a:p>
            <a:pPr marL="308599" lvl="1" indent="-308599" defTabSz="914306"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</a:rPr>
              <a:t>Sensible and secure defaults for everything.</a:t>
            </a:r>
          </a:p>
          <a:p>
            <a:pPr marL="308599" lvl="1" indent="-308599" defTabSz="914306">
              <a:buFont typeface="Arial"/>
              <a:buChar char="•"/>
            </a:pPr>
            <a:endParaRPr lang="en-US" sz="2700" dirty="0">
              <a:solidFill>
                <a:srgbClr val="000000"/>
              </a:solidFill>
            </a:endParaRPr>
          </a:p>
          <a:p>
            <a:pPr marL="308599" lvl="1" indent="-308599" defTabSz="914306">
              <a:buFont typeface="Arial"/>
              <a:buChar char="•"/>
            </a:pPr>
            <a:endParaRPr lang="en-US" sz="2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8546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497205" y="1681645"/>
            <a:ext cx="8149590" cy="8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defTabSz="914306" eaLnBrk="1" hangingPunct="1">
              <a:lnSpc>
                <a:spcPct val="95000"/>
              </a:lnSpc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Solving Real World Access Control Problems with the Apache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Shiro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" y="2938945"/>
            <a:ext cx="1453693" cy="3600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2293" tIns="41147" rIns="82293" bIns="41147">
            <a:spAutoFit/>
          </a:bodyPr>
          <a:lstStyle/>
          <a:p>
            <a:pPr defTabSz="914306">
              <a:defRPr/>
            </a:pPr>
            <a:r>
              <a:rPr lang="en-US" dirty="0">
                <a:solidFill>
                  <a:srgbClr val="000000"/>
                </a:solidFill>
              </a:rPr>
              <a:t>The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" y="3419005"/>
            <a:ext cx="8572500" cy="304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293" tIns="41147" rIns="82293" bIns="41147">
            <a:spAutoFit/>
          </a:bodyPr>
          <a:lstStyle/>
          <a:p>
            <a:pPr defTabSz="914306">
              <a:defRPr/>
            </a:pPr>
            <a:r>
              <a:rPr lang="en-US" sz="1400" dirty="0">
                <a:solidFill>
                  <a:srgbClr val="FFFFFF"/>
                </a:solidFill>
              </a:rPr>
              <a:t>Web Application needs secure access control mechanism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1" y="3967645"/>
            <a:ext cx="1443211" cy="3600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2293" tIns="41147" rIns="82293" bIns="41147">
            <a:spAutoFit/>
          </a:bodyPr>
          <a:lstStyle/>
          <a:p>
            <a:pPr defTabSz="914306">
              <a:defRPr/>
            </a:pPr>
            <a:r>
              <a:rPr lang="en-US" dirty="0">
                <a:solidFill>
                  <a:srgbClr val="000000"/>
                </a:solidFill>
              </a:rPr>
              <a:t>The 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" y="4447705"/>
            <a:ext cx="8709660" cy="11910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293" tIns="41147" rIns="82293" bIns="41147">
            <a:spAutoFit/>
          </a:bodyPr>
          <a:lstStyle/>
          <a:p>
            <a:pPr defTabSz="914306">
              <a:defRPr/>
            </a:pP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if ( 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currentUser.isPermitted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( "</a:t>
            </a:r>
            <a:r>
              <a:rPr lang="en-US" sz="1400" b="1" dirty="0" err="1">
                <a:solidFill>
                  <a:srgbClr val="000000"/>
                </a:solidFill>
                <a:latin typeface="Consolas"/>
                <a:cs typeface="Consolas"/>
              </a:rPr>
              <a:t>lightsaber:wield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" ) ) {</a:t>
            </a:r>
          </a:p>
          <a:p>
            <a:pPr defTabSz="914306">
              <a:defRPr/>
            </a:pP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log.info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("You may use a 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lightsaber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 ring.  Use it wisely.");</a:t>
            </a:r>
          </a:p>
          <a:p>
            <a:pPr defTabSz="914306">
              <a:defRPr/>
            </a:pP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} else {</a:t>
            </a:r>
          </a:p>
          <a:p>
            <a:pPr defTabSz="914306">
              <a:defRPr/>
            </a:pP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log.info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("Sorry, 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lightsaber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 rings are for 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schwartz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 masters only.");</a:t>
            </a:r>
          </a:p>
          <a:p>
            <a:pPr defTabSz="914306">
              <a:defRPr/>
            </a:pP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859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497205" y="1536246"/>
            <a:ext cx="8149590" cy="8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defTabSz="914306" eaLnBrk="1" hangingPunct="1">
              <a:lnSpc>
                <a:spcPct val="95000"/>
              </a:lnSpc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Solving Real World Access Control Problems with the Apache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Shiro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" y="2793546"/>
            <a:ext cx="1453693" cy="3600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2293" tIns="41147" rIns="82293" bIns="41147">
            <a:spAutoFit/>
          </a:bodyPr>
          <a:lstStyle/>
          <a:p>
            <a:pPr defTabSz="914306">
              <a:defRPr/>
            </a:pPr>
            <a:r>
              <a:rPr lang="en-US" dirty="0">
                <a:solidFill>
                  <a:srgbClr val="000000"/>
                </a:solidFill>
              </a:rPr>
              <a:t>The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" y="3273606"/>
            <a:ext cx="8572500" cy="304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293" tIns="41147" rIns="82293" bIns="41147">
            <a:spAutoFit/>
          </a:bodyPr>
          <a:lstStyle/>
          <a:p>
            <a:pPr defTabSz="914306">
              <a:defRPr/>
            </a:pPr>
            <a:r>
              <a:rPr lang="en-US" sz="1400" dirty="0">
                <a:solidFill>
                  <a:srgbClr val="FFFFFF"/>
                </a:solidFill>
              </a:rPr>
              <a:t>Web Application needs to secure access to a specific object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1" y="3822246"/>
            <a:ext cx="1443211" cy="3600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2293" tIns="41147" rIns="82293" bIns="41147">
            <a:spAutoFit/>
          </a:bodyPr>
          <a:lstStyle/>
          <a:p>
            <a:pPr defTabSz="914306">
              <a:defRPr/>
            </a:pPr>
            <a:r>
              <a:rPr lang="en-US" dirty="0">
                <a:solidFill>
                  <a:srgbClr val="000000"/>
                </a:solidFill>
              </a:rPr>
              <a:t>The 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" y="4302306"/>
            <a:ext cx="8709660" cy="1412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293" tIns="41147" rIns="82293" bIns="41147">
            <a:spAutoFit/>
          </a:bodyPr>
          <a:lstStyle/>
          <a:p>
            <a:pPr defTabSz="914306">
              <a:defRPr/>
            </a:pP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if ( 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currentUser.isPermitted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( "</a:t>
            </a:r>
            <a:r>
              <a:rPr lang="en-US" sz="1400" b="1" dirty="0" err="1">
                <a:solidFill>
                  <a:srgbClr val="000000"/>
                </a:solidFill>
                <a:latin typeface="Consolas"/>
                <a:cs typeface="Consolas"/>
              </a:rPr>
              <a:t>winnebago:drive</a:t>
            </a:r>
            <a:r>
              <a:rPr lang="en-US" sz="1400" b="1" dirty="0">
                <a:solidFill>
                  <a:srgbClr val="000000"/>
                </a:solidFill>
                <a:latin typeface="Consolas"/>
                <a:cs typeface="Consolas"/>
              </a:rPr>
              <a:t>: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" + 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win_id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) ) {</a:t>
            </a:r>
          </a:p>
          <a:p>
            <a:pPr defTabSz="914306">
              <a:defRPr/>
            </a:pP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log.info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("You are permitted to 'drive' the '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winnebago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' with license plate (id) 'eagle5'. Here are the keys - have fun!");</a:t>
            </a:r>
          </a:p>
          <a:p>
            <a:pPr defTabSz="914306">
              <a:defRPr/>
            </a:pP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} else {</a:t>
            </a:r>
          </a:p>
          <a:p>
            <a:pPr defTabSz="914306">
              <a:defRPr/>
            </a:pP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log.info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("Sorry, you aren't allowed to drive the 'eagle5' </a:t>
            </a:r>
            <a:r>
              <a:rPr lang="en-US" sz="1400" dirty="0" err="1">
                <a:solidFill>
                  <a:srgbClr val="000000"/>
                </a:solidFill>
                <a:latin typeface="Consolas"/>
                <a:cs typeface="Consolas"/>
              </a:rPr>
              <a:t>winnebago</a:t>
            </a: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!");</a:t>
            </a:r>
          </a:p>
          <a:p>
            <a:pPr defTabSz="914306">
              <a:defRPr/>
            </a:pPr>
            <a:r>
              <a:rPr lang="en-US" sz="1400" dirty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388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7358063" cy="67746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Access Control Anti-Patterns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1466"/>
            <a:ext cx="7358063" cy="4054674"/>
          </a:xfrm>
        </p:spPr>
        <p:txBody>
          <a:bodyPr>
            <a:noAutofit/>
          </a:bodyPr>
          <a:lstStyle/>
          <a:p>
            <a:pPr>
              <a:spcBef>
                <a:spcPts val="422"/>
              </a:spcBef>
            </a:pPr>
            <a:r>
              <a:rPr lang="en-US" dirty="0" smtClean="0"/>
              <a:t>Hard-coded role checks in application code</a:t>
            </a:r>
          </a:p>
          <a:p>
            <a:pPr>
              <a:spcBef>
                <a:spcPts val="422"/>
              </a:spcBef>
            </a:pPr>
            <a:r>
              <a:rPr lang="en-US" dirty="0" smtClean="0"/>
              <a:t>Lack of centralized access control logic</a:t>
            </a:r>
          </a:p>
          <a:p>
            <a:pPr>
              <a:spcBef>
                <a:spcPts val="422"/>
              </a:spcBef>
            </a:pPr>
            <a:r>
              <a:rPr lang="en-US" dirty="0" smtClean="0"/>
              <a:t>Untrusted data driving access control decisions</a:t>
            </a:r>
          </a:p>
          <a:p>
            <a:pPr>
              <a:spcBef>
                <a:spcPts val="422"/>
              </a:spcBef>
            </a:pPr>
            <a:r>
              <a:rPr lang="en-US" dirty="0" smtClean="0"/>
              <a:t>Access </a:t>
            </a:r>
            <a:r>
              <a:rPr lang="en-US" dirty="0"/>
              <a:t>control that is “open by default</a:t>
            </a:r>
            <a:r>
              <a:rPr lang="en-US" dirty="0" smtClean="0"/>
              <a:t>”</a:t>
            </a:r>
          </a:p>
          <a:p>
            <a:pPr>
              <a:spcBef>
                <a:spcPts val="422"/>
              </a:spcBef>
            </a:pPr>
            <a:r>
              <a:rPr lang="en-US" dirty="0"/>
              <a:t>Lack of addressing horizontal access control in a standardized way (if at all</a:t>
            </a:r>
            <a:r>
              <a:rPr lang="en-US" dirty="0" smtClean="0"/>
              <a:t>)</a:t>
            </a:r>
          </a:p>
          <a:p>
            <a:pPr>
              <a:spcBef>
                <a:spcPts val="422"/>
              </a:spcBef>
            </a:pPr>
            <a:r>
              <a:rPr lang="en-US" dirty="0"/>
              <a:t>Access control logic </a:t>
            </a:r>
            <a:r>
              <a:rPr lang="en-US" dirty="0" smtClean="0"/>
              <a:t>that needs to </a:t>
            </a:r>
            <a:r>
              <a:rPr lang="en-US" dirty="0"/>
              <a:t>be manually added to every endpoint in </a:t>
            </a:r>
            <a:r>
              <a:rPr lang="en-US" dirty="0" smtClean="0"/>
              <a:t>code</a:t>
            </a:r>
          </a:p>
          <a:p>
            <a:pPr>
              <a:spcBef>
                <a:spcPts val="422"/>
              </a:spcBef>
            </a:pPr>
            <a:r>
              <a:rPr lang="en-US" dirty="0" smtClean="0"/>
              <a:t>Access Control that is “sticky” per session</a:t>
            </a:r>
          </a:p>
          <a:p>
            <a:pPr>
              <a:spcBef>
                <a:spcPts val="422"/>
              </a:spcBef>
            </a:pPr>
            <a:r>
              <a:rPr lang="en-US" dirty="0" smtClean="0"/>
              <a:t>Access Control that requires per-user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09" name="Title 108953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is Access Control?</a:t>
            </a:r>
            <a:endParaRPr dirty="0" smtClean="0"/>
          </a:p>
        </p:txBody>
      </p:sp>
      <p:sp>
        <p:nvSpPr>
          <p:cNvPr id="1425410" name="Text Placeholder 1089538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dirty="0" smtClean="0"/>
              <a:t>Authorization is the process where a system determines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if a specific user has access to a resource</a:t>
            </a:r>
          </a:p>
          <a:p>
            <a:pPr>
              <a:spcBef>
                <a:spcPts val="1266"/>
              </a:spcBef>
            </a:pPr>
            <a:r>
              <a:rPr lang="en-US" b="1" dirty="0" smtClean="0"/>
              <a:t>Permission</a:t>
            </a:r>
            <a:r>
              <a:rPr lang="en-US" dirty="0" smtClean="0"/>
              <a:t>: Represents app behavior only</a:t>
            </a:r>
          </a:p>
          <a:p>
            <a:pPr>
              <a:spcBef>
                <a:spcPts val="1266"/>
              </a:spcBef>
            </a:pPr>
            <a:r>
              <a:rPr lang="en-US" b="1" dirty="0" smtClean="0"/>
              <a:t>Entitlement</a:t>
            </a:r>
            <a:r>
              <a:rPr lang="en-US" dirty="0" smtClean="0"/>
              <a:t>: What a user is actually allowed to do</a:t>
            </a:r>
          </a:p>
          <a:p>
            <a:pPr>
              <a:spcBef>
                <a:spcPts val="1266"/>
              </a:spcBef>
            </a:pPr>
            <a:r>
              <a:rPr lang="en-US" b="1" dirty="0" smtClean="0"/>
              <a:t>Principle/User</a:t>
            </a:r>
            <a:r>
              <a:rPr lang="en-US" dirty="0" smtClean="0"/>
              <a:t>: Who/what you are entitling</a:t>
            </a:r>
          </a:p>
          <a:p>
            <a:pPr>
              <a:spcBef>
                <a:spcPts val="1266"/>
              </a:spcBef>
            </a:pPr>
            <a:r>
              <a:rPr lang="en-US" b="1" dirty="0" smtClean="0"/>
              <a:t>Implicit Role</a:t>
            </a:r>
            <a:r>
              <a:rPr lang="en-US" dirty="0" smtClean="0"/>
              <a:t>:  Named permission, user associated</a:t>
            </a:r>
          </a:p>
          <a:p>
            <a:pPr lvl="1">
              <a:spcBef>
                <a:spcPts val="422"/>
              </a:spcBef>
            </a:pPr>
            <a:r>
              <a:rPr lang="en-US" dirty="0" smtClean="0"/>
              <a:t> if (</a:t>
            </a:r>
            <a:r>
              <a:rPr lang="en-US" dirty="0" err="1" smtClean="0"/>
              <a:t>user.isRole</a:t>
            </a:r>
            <a:r>
              <a:rPr lang="en-US" dirty="0" smtClean="0"/>
              <a:t>(“Manager”));</a:t>
            </a:r>
          </a:p>
          <a:p>
            <a:pPr>
              <a:spcBef>
                <a:spcPts val="1266"/>
              </a:spcBef>
            </a:pPr>
            <a:r>
              <a:rPr lang="en-US" b="1" dirty="0" smtClean="0"/>
              <a:t>Explicit Role</a:t>
            </a:r>
            <a:r>
              <a:rPr lang="en-US" dirty="0" smtClean="0"/>
              <a:t>: Named permission, resource associated</a:t>
            </a:r>
          </a:p>
          <a:p>
            <a:pPr lvl="1">
              <a:spcBef>
                <a:spcPts val="422"/>
              </a:spcBef>
            </a:pPr>
            <a:r>
              <a:rPr lang="en-US" dirty="0" smtClean="0"/>
              <a:t>if (</a:t>
            </a:r>
            <a:r>
              <a:rPr lang="en-US" dirty="0" err="1" smtClean="0"/>
              <a:t>user.isAuthorized</a:t>
            </a:r>
            <a:r>
              <a:rPr lang="en-US" dirty="0" smtClean="0"/>
              <a:t>(“report:view:3324”);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Vertical Access Control Attacks</a:t>
            </a:r>
            <a:endParaRPr lang="en-US" dirty="0"/>
          </a:p>
          <a:p>
            <a:pPr lvl="1"/>
            <a:r>
              <a:rPr lang="en-US" dirty="0" smtClean="0"/>
              <a:t>A standard user </a:t>
            </a:r>
            <a:r>
              <a:rPr lang="en-US" dirty="0"/>
              <a:t>accessing administration </a:t>
            </a:r>
            <a:r>
              <a:rPr lang="en-US" dirty="0" smtClean="0"/>
              <a:t>functionality</a:t>
            </a:r>
          </a:p>
          <a:p>
            <a:pPr lvl="0"/>
            <a:r>
              <a:rPr lang="en-US" dirty="0" smtClean="0"/>
              <a:t>Horizontal Access Control Attacks</a:t>
            </a:r>
            <a:endParaRPr lang="en-US" dirty="0"/>
          </a:p>
          <a:p>
            <a:pPr lvl="1"/>
            <a:r>
              <a:rPr lang="en-US" dirty="0" smtClean="0"/>
              <a:t>Same role, </a:t>
            </a:r>
            <a:r>
              <a:rPr lang="en-US" dirty="0"/>
              <a:t>but accessing another user's private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 smtClean="0"/>
              <a:t>Business Logic Access Control Attacks</a:t>
            </a:r>
          </a:p>
          <a:p>
            <a:pPr lvl="1"/>
            <a:r>
              <a:rPr lang="en-US" dirty="0" smtClean="0"/>
              <a:t>Abuse of one or more linked activities that collectively realize a business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3" name="Title 10946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Access Controls </a:t>
            </a:r>
            <a:r>
              <a:rPr lang="en-US" dirty="0" smtClean="0"/>
              <a:t>Impact</a:t>
            </a:r>
            <a:endParaRPr dirty="0" smtClean="0"/>
          </a:p>
        </p:txBody>
      </p:sp>
      <p:sp>
        <p:nvSpPr>
          <p:cNvPr id="1431554" name="Text Placeholder 109465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 of accountability</a:t>
            </a:r>
          </a:p>
          <a:p>
            <a:pPr lvl="1"/>
            <a:r>
              <a:rPr lang="en-US" dirty="0" smtClean="0"/>
              <a:t>Attackers maliciously execute actions as other users</a:t>
            </a:r>
          </a:p>
          <a:p>
            <a:pPr lvl="1"/>
            <a:r>
              <a:rPr lang="en-US" dirty="0"/>
              <a:t>Attackers maliciously execute </a:t>
            </a:r>
            <a:r>
              <a:rPr lang="en-US" dirty="0" smtClean="0"/>
              <a:t>higher level actions</a:t>
            </a:r>
            <a:endParaRPr dirty="0" smtClean="0"/>
          </a:p>
          <a:p>
            <a:r>
              <a:rPr dirty="0" smtClean="0"/>
              <a:t>Disclosure of confidential data</a:t>
            </a:r>
          </a:p>
          <a:p>
            <a:pPr lvl="1"/>
            <a:r>
              <a:rPr dirty="0" smtClean="0"/>
              <a:t>Compromising admin-level accounts often results in access to user’s confidential data</a:t>
            </a:r>
          </a:p>
          <a:p>
            <a:r>
              <a:rPr dirty="0" smtClean="0"/>
              <a:t>Data tampering</a:t>
            </a:r>
          </a:p>
          <a:p>
            <a:pPr lvl="1"/>
            <a:r>
              <a:rPr dirty="0" smtClean="0"/>
              <a:t>Privilege levels do not distinguish users who can only view data and users permitted to modify data</a:t>
            </a:r>
          </a:p>
        </p:txBody>
      </p:sp>
    </p:spTree>
    <p:extLst>
      <p:ext uri="{BB962C8B-B14F-4D97-AF65-F5344CB8AC3E}">
        <p14:creationId xmlns:p14="http://schemas.microsoft.com/office/powerpoint/2010/main" val="9902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Hard-Coded Roles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209800"/>
            <a:ext cx="8610599" cy="4267199"/>
          </a:xfrm>
        </p:spPr>
        <p:txBody>
          <a:bodyPr/>
          <a:lstStyle/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void </a:t>
            </a:r>
            <a:r>
              <a:rPr lang="en-US" sz="2200" dirty="0" err="1">
                <a:latin typeface="Courier New"/>
                <a:cs typeface="Courier New"/>
              </a:rPr>
              <a:t>editProfile</a:t>
            </a:r>
            <a:r>
              <a:rPr lang="en-US" sz="2200" dirty="0">
                <a:latin typeface="Courier New"/>
                <a:cs typeface="Courier New"/>
              </a:rPr>
              <a:t>(User u, </a:t>
            </a:r>
            <a:r>
              <a:rPr lang="en-US" sz="2200" dirty="0" err="1">
                <a:latin typeface="Courier New"/>
                <a:cs typeface="Courier New"/>
              </a:rPr>
              <a:t>EditUser</a:t>
            </a:r>
            <a:r>
              <a:rPr lang="en-US" sz="2200" dirty="0">
                <a:latin typeface="Courier New"/>
                <a:cs typeface="Courier New"/>
              </a:rPr>
              <a:t> </a:t>
            </a:r>
            <a:r>
              <a:rPr lang="en-US" sz="2200" dirty="0" err="1">
                <a:latin typeface="Courier New"/>
                <a:cs typeface="Courier New"/>
              </a:rPr>
              <a:t>eu</a:t>
            </a:r>
            <a:r>
              <a:rPr lang="en-US" sz="2200" dirty="0">
                <a:latin typeface="Courier New"/>
                <a:cs typeface="Courier New"/>
              </a:rPr>
              <a:t>) {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  if (</a:t>
            </a:r>
            <a:r>
              <a:rPr lang="en-US" sz="2200" dirty="0" err="1">
                <a:latin typeface="Courier New"/>
                <a:cs typeface="Courier New"/>
              </a:rPr>
              <a:t>u.isManager</a:t>
            </a:r>
            <a:r>
              <a:rPr lang="en-US" sz="2200" dirty="0">
                <a:latin typeface="Courier New"/>
                <a:cs typeface="Courier New"/>
              </a:rPr>
              <a:t>()) {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     </a:t>
            </a:r>
            <a:r>
              <a:rPr lang="en-US" sz="2200" dirty="0" err="1">
                <a:latin typeface="Courier New"/>
                <a:cs typeface="Courier New"/>
              </a:rPr>
              <a:t>editUser</a:t>
            </a:r>
            <a:r>
              <a:rPr lang="en-US" sz="2200" dirty="0">
                <a:latin typeface="Courier New"/>
                <a:cs typeface="Courier New"/>
              </a:rPr>
              <a:t>(</a:t>
            </a:r>
            <a:r>
              <a:rPr lang="en-US" sz="2200" dirty="0" err="1">
                <a:latin typeface="Courier New"/>
                <a:cs typeface="Courier New"/>
              </a:rPr>
              <a:t>eu</a:t>
            </a:r>
            <a:r>
              <a:rPr lang="en-US" sz="2200" dirty="0">
                <a:latin typeface="Courier New"/>
                <a:cs typeface="Courier New"/>
              </a:rPr>
              <a:t>)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  }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}</a:t>
            </a:r>
          </a:p>
          <a:p>
            <a:pPr>
              <a:spcBef>
                <a:spcPts val="422"/>
              </a:spcBef>
            </a:pPr>
            <a:endParaRPr lang="en-US" b="1" dirty="0">
              <a:latin typeface="Courier New"/>
              <a:cs typeface="Courier New"/>
            </a:endParaRPr>
          </a:p>
          <a:p>
            <a:pPr>
              <a:spcBef>
                <a:spcPts val="422"/>
              </a:spcBef>
            </a:pPr>
            <a:r>
              <a:rPr lang="en-US" dirty="0"/>
              <a:t>How do you change the policy of this code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Hard-Coded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2999" cy="4038599"/>
          </a:xfrm>
        </p:spPr>
        <p:txBody>
          <a:bodyPr>
            <a:normAutofit/>
          </a:bodyPr>
          <a:lstStyle/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if ((</a:t>
            </a:r>
            <a:r>
              <a:rPr lang="en-US" sz="2200" dirty="0" err="1">
                <a:latin typeface="Courier New"/>
                <a:cs typeface="Courier New"/>
              </a:rPr>
              <a:t>user.isManager</a:t>
            </a:r>
            <a:r>
              <a:rPr lang="en-US" sz="2200" dirty="0">
                <a:latin typeface="Courier New"/>
                <a:cs typeface="Courier New"/>
              </a:rPr>
              <a:t>() ||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			</a:t>
            </a:r>
            <a:r>
              <a:rPr lang="en-US" sz="2200" dirty="0" err="1">
                <a:latin typeface="Courier New"/>
                <a:cs typeface="Courier New"/>
              </a:rPr>
              <a:t>user.isAdministrator</a:t>
            </a:r>
            <a:r>
              <a:rPr lang="en-US" sz="2200" dirty="0">
                <a:latin typeface="Courier New"/>
                <a:cs typeface="Courier New"/>
              </a:rPr>
              <a:t>() ||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			</a:t>
            </a:r>
            <a:r>
              <a:rPr lang="en-US" sz="2200" dirty="0" err="1">
                <a:latin typeface="Courier New"/>
                <a:cs typeface="Courier New"/>
              </a:rPr>
              <a:t>user.isEditor</a:t>
            </a:r>
            <a:r>
              <a:rPr lang="en-US" sz="2200" dirty="0">
                <a:latin typeface="Courier New"/>
                <a:cs typeface="Courier New"/>
              </a:rPr>
              <a:t>()) &amp;&amp;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    </a:t>
            </a:r>
            <a:r>
              <a:rPr lang="en-US" sz="2200" dirty="0" err="1">
                <a:latin typeface="Courier New"/>
                <a:cs typeface="Courier New"/>
              </a:rPr>
              <a:t>user.id</a:t>
            </a:r>
            <a:r>
              <a:rPr lang="en-US" sz="2200" dirty="0">
                <a:latin typeface="Courier New"/>
                <a:cs typeface="Courier New"/>
              </a:rPr>
              <a:t>() != 1132)) 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{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    //execute action</a:t>
            </a:r>
          </a:p>
          <a:p>
            <a:pPr marL="0" indent="0">
              <a:spcBef>
                <a:spcPts val="422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}</a:t>
            </a:r>
          </a:p>
          <a:p>
            <a:pPr marL="0" indent="0">
              <a:spcBef>
                <a:spcPts val="422"/>
              </a:spcBef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06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Hard-Coded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Makes “proving” the policy of an application difficult for audit or Q/A purposes</a:t>
            </a:r>
          </a:p>
          <a:p>
            <a:r>
              <a:rPr lang="en-US" dirty="0" smtClean="0"/>
              <a:t>Any time access control policy needs to change, new code need to be pushed</a:t>
            </a:r>
            <a:endParaRPr lang="en-US" dirty="0"/>
          </a:p>
          <a:p>
            <a:r>
              <a:rPr lang="en-US" dirty="0" smtClean="0"/>
              <a:t>RBAC is often not granular enough </a:t>
            </a:r>
          </a:p>
          <a:p>
            <a:r>
              <a:rPr lang="en-US" dirty="0" smtClean="0"/>
              <a:t>Fragile, easy to make mistakes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Order- Specific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the following parameters</a:t>
            </a:r>
          </a:p>
          <a:p>
            <a:pPr marL="225020" lvl="1"/>
            <a:r>
              <a:rPr lang="en-US" sz="2200" spc="-14" dirty="0">
                <a:latin typeface="Courier New"/>
                <a:cs typeface="Courier New"/>
              </a:rPr>
              <a:t>http://</a:t>
            </a:r>
            <a:r>
              <a:rPr lang="en-US" sz="2200" spc="-14" dirty="0" err="1">
                <a:latin typeface="Courier New"/>
                <a:cs typeface="Courier New"/>
              </a:rPr>
              <a:t>example.com</a:t>
            </a:r>
            <a:r>
              <a:rPr lang="en-US" sz="2200" spc="-14" dirty="0">
                <a:latin typeface="Courier New"/>
                <a:cs typeface="Courier New"/>
              </a:rPr>
              <a:t>/</a:t>
            </a:r>
            <a:r>
              <a:rPr lang="en-US" sz="2200" spc="-14" dirty="0" err="1">
                <a:latin typeface="Courier New"/>
                <a:cs typeface="Courier New"/>
              </a:rPr>
              <a:t>buy?action</a:t>
            </a:r>
            <a:r>
              <a:rPr lang="en-US" sz="2200" spc="-14" dirty="0">
                <a:latin typeface="Courier New"/>
                <a:cs typeface="Courier New"/>
              </a:rPr>
              <a:t>=</a:t>
            </a:r>
            <a:r>
              <a:rPr lang="en-US" sz="2200" spc="-14" dirty="0" err="1">
                <a:latin typeface="Courier New"/>
                <a:cs typeface="Courier New"/>
              </a:rPr>
              <a:t>chooseDataPackage</a:t>
            </a:r>
            <a:endParaRPr lang="en-US" sz="2200" spc="-14" dirty="0">
              <a:latin typeface="Courier New"/>
              <a:cs typeface="Courier New"/>
            </a:endParaRPr>
          </a:p>
          <a:p>
            <a:pPr marL="225020" lvl="1"/>
            <a:r>
              <a:rPr lang="en-US" sz="2200" spc="-14" dirty="0">
                <a:latin typeface="Courier New"/>
                <a:cs typeface="Courier New"/>
              </a:rPr>
              <a:t>http://</a:t>
            </a:r>
            <a:r>
              <a:rPr lang="en-US" sz="2200" spc="-14" dirty="0" err="1">
                <a:latin typeface="Courier New"/>
                <a:cs typeface="Courier New"/>
              </a:rPr>
              <a:t>example.com</a:t>
            </a:r>
            <a:r>
              <a:rPr lang="en-US" sz="2200" spc="-14" dirty="0">
                <a:latin typeface="Courier New"/>
                <a:cs typeface="Courier New"/>
              </a:rPr>
              <a:t>/</a:t>
            </a:r>
            <a:r>
              <a:rPr lang="en-US" sz="2200" spc="-14" dirty="0" err="1">
                <a:latin typeface="Courier New"/>
                <a:cs typeface="Courier New"/>
              </a:rPr>
              <a:t>buy?action</a:t>
            </a:r>
            <a:r>
              <a:rPr lang="en-US" sz="2200" spc="-14" dirty="0">
                <a:latin typeface="Courier New"/>
                <a:cs typeface="Courier New"/>
              </a:rPr>
              <a:t>=</a:t>
            </a:r>
            <a:r>
              <a:rPr lang="en-US" sz="2200" spc="-14" dirty="0" err="1">
                <a:latin typeface="Courier New"/>
                <a:cs typeface="Courier New"/>
              </a:rPr>
              <a:t>customizePackage</a:t>
            </a:r>
            <a:endParaRPr lang="en-US" sz="2200" spc="-14" dirty="0">
              <a:latin typeface="Courier New"/>
              <a:cs typeface="Courier New"/>
            </a:endParaRPr>
          </a:p>
          <a:p>
            <a:pPr marL="225020" lvl="1"/>
            <a:r>
              <a:rPr lang="en-US" sz="2200" spc="-14" dirty="0">
                <a:latin typeface="Courier New"/>
                <a:cs typeface="Courier New"/>
              </a:rPr>
              <a:t>http://</a:t>
            </a:r>
            <a:r>
              <a:rPr lang="en-US" sz="2200" spc="-14" dirty="0" err="1">
                <a:latin typeface="Courier New"/>
                <a:cs typeface="Courier New"/>
              </a:rPr>
              <a:t>example.com</a:t>
            </a:r>
            <a:r>
              <a:rPr lang="en-US" sz="2200" spc="-14" dirty="0">
                <a:latin typeface="Courier New"/>
                <a:cs typeface="Courier New"/>
              </a:rPr>
              <a:t>/</a:t>
            </a:r>
            <a:r>
              <a:rPr lang="en-US" sz="2200" spc="-14" dirty="0" err="1">
                <a:latin typeface="Courier New"/>
                <a:cs typeface="Courier New"/>
              </a:rPr>
              <a:t>buy?action</a:t>
            </a:r>
            <a:r>
              <a:rPr lang="en-US" sz="2200" spc="-14" dirty="0">
                <a:latin typeface="Courier New"/>
                <a:cs typeface="Courier New"/>
              </a:rPr>
              <a:t>=</a:t>
            </a:r>
            <a:r>
              <a:rPr lang="en-US" sz="2200" spc="-14" dirty="0" err="1">
                <a:latin typeface="Courier New"/>
                <a:cs typeface="Courier New"/>
              </a:rPr>
              <a:t>makePayment</a:t>
            </a:r>
            <a:endParaRPr lang="en-US" sz="2200" spc="-14" dirty="0">
              <a:latin typeface="Courier New"/>
              <a:cs typeface="Courier New"/>
            </a:endParaRPr>
          </a:p>
          <a:p>
            <a:pPr marL="225020" lvl="1"/>
            <a:r>
              <a:rPr lang="en-US" sz="2200" spc="-14" dirty="0">
                <a:latin typeface="Courier New"/>
                <a:cs typeface="Courier New"/>
              </a:rPr>
              <a:t>http://</a:t>
            </a:r>
            <a:r>
              <a:rPr lang="en-US" sz="2200" spc="-14" dirty="0" err="1">
                <a:latin typeface="Courier New"/>
                <a:cs typeface="Courier New"/>
              </a:rPr>
              <a:t>example.com</a:t>
            </a:r>
            <a:r>
              <a:rPr lang="en-US" sz="2200" spc="-14" dirty="0">
                <a:latin typeface="Courier New"/>
                <a:cs typeface="Courier New"/>
              </a:rPr>
              <a:t>/</a:t>
            </a:r>
            <a:r>
              <a:rPr lang="en-US" sz="2200" spc="-14" dirty="0" err="1">
                <a:latin typeface="Courier New"/>
                <a:cs typeface="Courier New"/>
              </a:rPr>
              <a:t>buy?action</a:t>
            </a:r>
            <a:r>
              <a:rPr lang="en-US" sz="2200" spc="-14" dirty="0">
                <a:latin typeface="Courier New"/>
                <a:cs typeface="Courier New"/>
              </a:rPr>
              <a:t>=</a:t>
            </a:r>
            <a:r>
              <a:rPr lang="en-US" sz="2200" spc="-14" dirty="0" err="1">
                <a:latin typeface="Courier New"/>
                <a:cs typeface="Courier New"/>
              </a:rPr>
              <a:t>downloadData</a:t>
            </a:r>
            <a:r>
              <a:rPr lang="en-US" sz="2200" spc="-14" dirty="0">
                <a:latin typeface="Courier New"/>
                <a:cs typeface="Courier New"/>
              </a:rPr>
              <a:t/>
            </a:r>
            <a:br>
              <a:rPr lang="en-US" sz="2200" spc="-14" dirty="0">
                <a:latin typeface="Courier New"/>
                <a:cs typeface="Courier New"/>
              </a:rPr>
            </a:br>
            <a:endParaRPr lang="en-US" sz="2200" spc="-14" dirty="0">
              <a:latin typeface="Courier New"/>
              <a:cs typeface="Courier New"/>
            </a:endParaRPr>
          </a:p>
          <a:p>
            <a:r>
              <a:rPr lang="en-US" dirty="0"/>
              <a:t>Can an attacker control the sequence?</a:t>
            </a:r>
          </a:p>
          <a:p>
            <a:r>
              <a:rPr lang="en-US" dirty="0"/>
              <a:t>Can an attacker abuse this with concurrency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WASP-SDLC Panel[1].v2_templateFinal2">
  <a:themeElements>
    <a:clrScheme name="OWASP-SDLC Panel[1].v2_templateFina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-SDLC Panel[1].v2_templateFinal2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OWASP-SDLC Panel[1].v2_templateFina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On-screen Show (4:3)</PresentationFormat>
  <Paragraphs>168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OWASP-SDLC Panel[1].v2_templateFinal2</vt:lpstr>
      <vt:lpstr>Web App Access Control Design</vt:lpstr>
      <vt:lpstr>Access Control Anti-Patterns</vt:lpstr>
      <vt:lpstr>What is Access Control?</vt:lpstr>
      <vt:lpstr>Attacks on Access Control</vt:lpstr>
      <vt:lpstr>Access Controls Impact</vt:lpstr>
      <vt:lpstr>Hard-Coded Roles</vt:lpstr>
      <vt:lpstr>Hard-Coded Roles</vt:lpstr>
      <vt:lpstr>Hard-Coded Roles</vt:lpstr>
      <vt:lpstr>Order- Specific Operations</vt:lpstr>
      <vt:lpstr>Rarely Depend on Untrusted Data</vt:lpstr>
      <vt:lpstr>Best Practice: Centralized AuthZ </vt:lpstr>
      <vt:lpstr>Best Practice: Code to the Activity</vt:lpstr>
      <vt:lpstr>Using a Centralized Access Controller</vt:lpstr>
      <vt:lpstr>Using a Centralized Access Controller</vt:lpstr>
      <vt:lpstr>SQL Integrated Access Control</vt:lpstr>
      <vt:lpstr>Data Contextual Access Control</vt:lpstr>
      <vt:lpstr>Apache SHIRO http://shiro.apache.org/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App Access Control Design</dc:title>
  <dc:creator>Eoin Keary</dc:creator>
  <cp:lastModifiedBy>Eoin Keary</cp:lastModifiedBy>
  <cp:revision>1</cp:revision>
  <dcterms:created xsi:type="dcterms:W3CDTF">2014-04-07T11:13:53Z</dcterms:created>
  <dcterms:modified xsi:type="dcterms:W3CDTF">2014-04-07T11:14:22Z</dcterms:modified>
</cp:coreProperties>
</file>