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8" r:id="rId3"/>
    <p:sldId id="263" r:id="rId4"/>
    <p:sldId id="265" r:id="rId5"/>
    <p:sldId id="264" r:id="rId6"/>
    <p:sldId id="266" r:id="rId7"/>
    <p:sldId id="267" r:id="rId8"/>
    <p:sldId id="268" r:id="rId9"/>
    <p:sldId id="272" r:id="rId10"/>
    <p:sldId id="271" r:id="rId11"/>
    <p:sldId id="269" r:id="rId12"/>
    <p:sldId id="270" r:id="rId13"/>
    <p:sldId id="262" r:id="rId14"/>
    <p:sldId id="273" r:id="rId15"/>
    <p:sldId id="297" r:id="rId16"/>
    <p:sldId id="296" r:id="rId17"/>
    <p:sldId id="274" r:id="rId18"/>
    <p:sldId id="291" r:id="rId19"/>
    <p:sldId id="276" r:id="rId20"/>
    <p:sldId id="282" r:id="rId21"/>
    <p:sldId id="283" r:id="rId22"/>
    <p:sldId id="259" r:id="rId23"/>
    <p:sldId id="285" r:id="rId24"/>
    <p:sldId id="280" r:id="rId25"/>
    <p:sldId id="281" r:id="rId26"/>
    <p:sldId id="288" r:id="rId27"/>
    <p:sldId id="279" r:id="rId28"/>
    <p:sldId id="277" r:id="rId29"/>
    <p:sldId id="292" r:id="rId30"/>
    <p:sldId id="278" r:id="rId31"/>
    <p:sldId id="284" r:id="rId32"/>
    <p:sldId id="289" r:id="rId33"/>
    <p:sldId id="286" r:id="rId34"/>
    <p:sldId id="290" r:id="rId35"/>
    <p:sldId id="275" r:id="rId36"/>
    <p:sldId id="287" r:id="rId37"/>
    <p:sldId id="295" r:id="rId38"/>
    <p:sldId id="293" r:id="rId39"/>
    <p:sldId id="302" r:id="rId40"/>
    <p:sldId id="298" r:id="rId41"/>
    <p:sldId id="299" r:id="rId42"/>
    <p:sldId id="261" r:id="rId43"/>
    <p:sldId id="300" r:id="rId44"/>
    <p:sldId id="303" r:id="rId45"/>
    <p:sldId id="260" r:id="rId46"/>
    <p:sldId id="30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74A"/>
    <a:srgbClr val="1C1646"/>
    <a:srgbClr val="201D43"/>
    <a:srgbClr val="28235E"/>
    <a:srgbClr val="F4F4D0"/>
    <a:srgbClr val="004685"/>
    <a:srgbClr val="D8A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24" autoAdjust="0"/>
  </p:normalViewPr>
  <p:slideViewPr>
    <p:cSldViewPr snapToGrid="0" snapToObjects="1" showGuides="1">
      <p:cViewPr varScale="1">
        <p:scale>
          <a:sx n="147" d="100"/>
          <a:sy n="147" d="100"/>
        </p:scale>
        <p:origin x="-4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4580C5-9E51-5147-8621-8471C788B72D}" type="datetimeFigureOut">
              <a:rPr lang="en-US" smtClean="0"/>
              <a:t>27/08/15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1C32B-065F-C543-B153-30C70229D791}" type="slidenum">
              <a:rPr lang="en-US" smtClean="0"/>
              <a:t>‹#›</a:t>
            </a:fld>
            <a:endParaRPr lang="en-US"/>
          </a:p>
        </p:txBody>
      </p:sp>
    </p:spTree>
    <p:extLst>
      <p:ext uri="{BB962C8B-B14F-4D97-AF65-F5344CB8AC3E}">
        <p14:creationId xmlns:p14="http://schemas.microsoft.com/office/powerpoint/2010/main" val="34098041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web applications are not under a constant state of compromise, regardless of whether weaknesses and vulnerabilities are present. However, attackers are still using the software in a manner that causes significant pain to the owners/operators, and sometimes also the users.</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a:t>
            </a:fld>
            <a:endParaRPr lang="en-US"/>
          </a:p>
        </p:txBody>
      </p:sp>
    </p:spTree>
    <p:extLst>
      <p:ext uri="{BB962C8B-B14F-4D97-AF65-F5344CB8AC3E}">
        <p14:creationId xmlns:p14="http://schemas.microsoft.com/office/powerpoint/2010/main" val="108442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Those 600</a:t>
            </a:r>
            <a:r>
              <a:rPr lang="en-US" baseline="0" dirty="0" smtClean="0"/>
              <a:t> original data points </a:t>
            </a:r>
            <a:r>
              <a:rPr lang="en-US" dirty="0" smtClean="0"/>
              <a:t>were first converted into a large-scale diagram to aid with distilling them down. This attempted to remove duplication and highlight interrelationships. The diagram can be found on the OWASP wiki.</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Threat events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Attack vectors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Vulnerabilities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Motives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Naming not important, overlaps and duplication, and also things out-of-scope. Some of the out-of-scope were useful to define boundaries or to identify where similarities and differences exist.</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12</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cases, “automated web application” could be used as a prefix to each name. Thus, for example, OAT-012 Cashing Out is concerned only with using web applications to obtain cash or goods; the ontology’s scope excludes cashing out using ATMs. OAT-015 Denial of Service is web application denial of service, and not an SSL/TLS or network DoS. When referencing the terms in other contexts, it may be useful to ensure that the web application scope is identified.</a:t>
            </a:r>
          </a:p>
          <a:p>
            <a:endParaRPr lang="en-US" dirty="0" smtClean="0"/>
          </a:p>
          <a:p>
            <a:r>
              <a:rPr lang="en-US" dirty="0" smtClean="0"/>
              <a:t>Whenever possible, an existing term already used in literature or industry usage was preferred, but in many cases, it was difficult to identify such a term; as such, in some cases a more generic version had to be used. A good example of this is OAT-013 Sniping, where auction sniping is the most commonly cited case; it was determined that the characteristics of sniping also occur in threat events against other types of applications, and the selected name was thus made more general. </a:t>
            </a:r>
          </a:p>
          <a:p>
            <a:endParaRPr lang="en-US" dirty="0" smtClean="0"/>
          </a:p>
          <a:p>
            <a:r>
              <a:rPr lang="en-US" dirty="0" smtClean="0"/>
              <a:t>A handful of threat event names in the ontology are very specific since they are reported to occur frequently (e.g. OAT-001 Carding, OAT-019 Account Creation). Others are larger buckets (e.g. OAT-011 Scraping, OAT-017 Spamming, OAT-014 Vulnerability Scanning) that cannot be broken down easily without </a:t>
            </a:r>
            <a:r>
              <a:rPr lang="en-US" dirty="0" err="1" smtClean="0"/>
              <a:t>sharding</a:t>
            </a:r>
            <a:r>
              <a:rPr lang="en-US" dirty="0" smtClean="0"/>
              <a:t> the threat events into a multitude of sector-specific and function-specific examples.</a:t>
            </a:r>
          </a:p>
          <a:p>
            <a:endParaRPr lang="en-US" dirty="0" smtClean="0"/>
          </a:p>
          <a:p>
            <a:r>
              <a:rPr lang="en-US" dirty="0" smtClean="0"/>
              <a:t>For a while during the development of the ontology, aggregation of user accounts was temporarily included within OAT-011 Scraping. However, during final review it was felt the aspects of customer opt in, the </a:t>
            </a:r>
            <a:r>
              <a:rPr lang="en-US" dirty="0" err="1" smtClean="0"/>
              <a:t>intermediarisation</a:t>
            </a:r>
            <a:r>
              <a:rPr lang="en-US" dirty="0" smtClean="0"/>
              <a:t> and resulting disengagement were sufficiently different from scraping to make it a separate term. Furthermore, it was a threat commonly seen in financial services. The threat event was added back in as OAT-020 Account Aggregation. Other threat events described below were removed or consumed in other terms.</a:t>
            </a:r>
          </a:p>
          <a:p>
            <a:endParaRPr lang="en-US" dirty="0" smtClean="0"/>
          </a:p>
          <a:p>
            <a:r>
              <a:rPr lang="en-US" dirty="0" smtClean="0"/>
              <a:t>The only name newly created is OAT-006 Expediting, as there appeared to be a large number of sector-specific threats involving increased multi-step velocity that could otherwise not be aggregated together under a single name.</a:t>
            </a:r>
          </a:p>
          <a:p>
            <a:endParaRPr lang="en-US" dirty="0" smtClean="0"/>
          </a:p>
          <a:p>
            <a:r>
              <a:rPr lang="en-US" dirty="0" smtClean="0"/>
              <a:t>Fraud, legality and cheating - In general, the ontology tries to avoid the use of judgmental words like fraud. But in one case, the industry accepted term for the threat event includes this word: OAT-003 Ad Fraud. In legal terms, whether an action is fraudulent depends on legislation and jurisdiction. Some of the events in this ontology may be illegal actions in some jurisdictions, or may be prohibited in a commercial contract. This will also depend upon the types of data handled, regulation of the application and its owner, and application-specific mandates like terms of use.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Rather than being illegal, some threat events will be considered cheating by other normal users, including OAT-006 Expediting, OAT-005 Scalping, OAT-016 Skewing and OAT-013 Sniping. These will be sector, application and culturally specific views, but can undermine user trust and the reputation of the application and its owner.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13</a:t>
            </a:fld>
            <a:endParaRPr lang="en-US"/>
          </a:p>
        </p:txBody>
      </p:sp>
    </p:spTree>
    <p:extLst>
      <p:ext uri="{BB962C8B-B14F-4D97-AF65-F5344CB8AC3E}">
        <p14:creationId xmlns:p14="http://schemas.microsoft.com/office/powerpoint/2010/main" val="1465931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details of the </a:t>
            </a:r>
            <a:r>
              <a:rPr lang="en-US" dirty="0" err="1" smtClean="0"/>
              <a:t>finalised</a:t>
            </a:r>
            <a:r>
              <a:rPr lang="en-US" dirty="0" smtClean="0"/>
              <a:t> ontology threat events are provided shortly. A summary is </a:t>
            </a:r>
            <a:r>
              <a:rPr lang="en-US" dirty="0" smtClean="0"/>
              <a:t>here.</a:t>
            </a:r>
          </a:p>
          <a:p>
            <a:endParaRPr lang="en-US" dirty="0" smtClean="0"/>
          </a:p>
          <a:p>
            <a:r>
              <a:rPr lang="en-US" dirty="0" smtClean="0"/>
              <a:t>Not a top 10 or a top 20. 20 is a </a:t>
            </a:r>
            <a:r>
              <a:rPr lang="en-US" dirty="0" err="1" smtClean="0"/>
              <a:t>coicidence</a:t>
            </a:r>
            <a:r>
              <a:rPr lang="en-US" dirty="0" smtClean="0"/>
              <a:t>. Started with hundreds </a:t>
            </a:r>
            <a:r>
              <a:rPr lang="en-US" dirty="0" err="1" smtClean="0"/>
              <a:t>possibilitys</a:t>
            </a:r>
            <a:r>
              <a:rPr lang="en-US" dirty="0" smtClean="0"/>
              <a:t>, and</a:t>
            </a:r>
            <a:r>
              <a:rPr lang="en-US" baseline="0" dirty="0" smtClean="0"/>
              <a:t> thought that &gt;10 and &lt;50 was reasonable. Thought it would be about 30 for a while. Low point 19. but ended up being 20.</a:t>
            </a:r>
          </a:p>
          <a:p>
            <a:endParaRPr lang="en-US" baseline="0" dirty="0" smtClean="0"/>
          </a:p>
          <a:p>
            <a:r>
              <a:rPr lang="en-US" dirty="0" smtClean="0"/>
              <a:t>To enable internal cross-referencing and referencing from elsewhere, each threat event has been given an identification (ID) code. This is a three-digit number prefixed by a hyphen and an abbreviation for OWASP Automated Threat (OAT) e.g. OAT-015. The ID codes were randomly assigned in an attempt to stop the ontology being seen as an ordered list, and also to ensure that </a:t>
            </a:r>
            <a:r>
              <a:rPr lang="en-US" dirty="0" err="1" smtClean="0"/>
              <a:t>neighbouring</a:t>
            </a:r>
            <a:r>
              <a:rPr lang="en-US" dirty="0" smtClean="0"/>
              <a:t> items are not necessarily related. Other cross-referencing is provided. Currently codes 001 to 020 are used, and it is expected the total number should be many fewer than fifty, unless many sub-items are ever added. Three digits, rather than two, were allotted in case the first digit is used for some other aspect in future, e.g. perhaps mobile application automated threat events could be 1xx, and 2xx for embedded software, etc. </a:t>
            </a:r>
          </a:p>
          <a:p>
            <a:endParaRPr lang="en-US" dirty="0" smtClean="0"/>
          </a:p>
          <a:p>
            <a:r>
              <a:rPr lang="en-US" dirty="0" smtClean="0"/>
              <a:t>The details at the end of </a:t>
            </a:r>
            <a:r>
              <a:rPr lang="en-US" dirty="0" smtClean="0"/>
              <a:t>the </a:t>
            </a:r>
            <a:r>
              <a:rPr lang="en-US" dirty="0" smtClean="0"/>
              <a:t>handbook </a:t>
            </a:r>
            <a:r>
              <a:rPr lang="en-US" dirty="0" err="1" smtClean="0"/>
              <a:t>categorises</a:t>
            </a:r>
            <a:r>
              <a:rPr lang="en-US" dirty="0" smtClean="0"/>
              <a:t> </a:t>
            </a:r>
            <a:r>
              <a:rPr lang="en-US" dirty="0" smtClean="0"/>
              <a:t>the threat events by:</a:t>
            </a:r>
          </a:p>
          <a:p>
            <a:pPr marL="171450" indent="-171450">
              <a:buFont typeface="Arial"/>
              <a:buChar char="•"/>
            </a:pPr>
            <a:r>
              <a:rPr lang="en-US" dirty="0" smtClean="0"/>
              <a:t>Sectors Targeted - Sectors that are targeted more commonly than others for the specific threat event are highlighted in amber; this is currently just the author’s opinion, but the project is seeking information to define this aspect more accurately</a:t>
            </a:r>
          </a:p>
          <a:p>
            <a:pPr marL="171450" indent="-171450">
              <a:buFont typeface="Arial"/>
              <a:buChar char="•"/>
            </a:pPr>
            <a:r>
              <a:rPr lang="en-US" dirty="0" smtClean="0"/>
              <a:t>Parties Affected - Whether individuals, groups of people, the application owner and other parties are most often affected adversely by the threat event; the threat event may affect other parties depending upon the application and its data; the parties affected, excluding subsequent further misuse</a:t>
            </a:r>
          </a:p>
          <a:p>
            <a:pPr marL="171450" indent="-171450">
              <a:buFont typeface="Arial"/>
              <a:buChar char="•"/>
            </a:pPr>
            <a:r>
              <a:rPr lang="en-US" dirty="0" smtClean="0"/>
              <a:t>Data Commonly Misused - The types of data are web application specific; however, some threat events are more likely to occur for certain data types.</a:t>
            </a:r>
          </a:p>
          <a:p>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14</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scope focuses on threat events that involve multi-step and/or highly iterative interactions with the application. But by their nature, the identified threat events vary significantly in scale, and their timing, duration and frequency can all vary considerably. This is an area that could be explored further in future work.</a:t>
            </a:r>
          </a:p>
          <a:p>
            <a:endParaRPr lang="en-US" dirty="0" smtClean="0"/>
          </a:p>
          <a:p>
            <a:r>
              <a:rPr lang="en-US" dirty="0" smtClean="0"/>
              <a:t>Handbook also lists and assigns:</a:t>
            </a:r>
          </a:p>
          <a:p>
            <a:pPr marL="171450" indent="-171450">
              <a:buFontTx/>
              <a:buChar char="•"/>
            </a:pPr>
            <a:r>
              <a:rPr lang="en-US" dirty="0" smtClean="0"/>
              <a:t>Medical data</a:t>
            </a:r>
          </a:p>
          <a:p>
            <a:pPr marL="171450" indent="-171450">
              <a:buFontTx/>
              <a:buChar char="•"/>
            </a:pPr>
            <a:r>
              <a:rPr lang="en-US" dirty="0" smtClean="0"/>
              <a:t>Other personal data</a:t>
            </a:r>
          </a:p>
          <a:p>
            <a:pPr marL="171450" indent="-171450">
              <a:buFontTx/>
              <a:buChar char="•"/>
            </a:pPr>
            <a:r>
              <a:rPr lang="en-US" dirty="0" smtClean="0"/>
              <a:t>Intellectual property</a:t>
            </a:r>
          </a:p>
          <a:p>
            <a:pPr marL="171450" indent="-171450">
              <a:buFontTx/>
              <a:buChar char="•"/>
            </a:pPr>
            <a:r>
              <a:rPr lang="en-US" dirty="0" smtClean="0"/>
              <a:t>Other business data</a:t>
            </a:r>
          </a:p>
          <a:p>
            <a:pPr marL="171450" indent="-171450">
              <a:buFontTx/>
              <a:buChar char="•"/>
            </a:pPr>
            <a:r>
              <a:rPr lang="en-US" dirty="0" smtClean="0"/>
              <a:t>Public information</a:t>
            </a:r>
          </a:p>
          <a:p>
            <a:pPr marL="171450" indent="-171450">
              <a:buFontTx/>
              <a:buChar char="•"/>
            </a:pPr>
            <a:endParaRPr lang="en-US" dirty="0" smtClean="0"/>
          </a:p>
          <a:p>
            <a:pPr marL="0" indent="0">
              <a:buFontTx/>
              <a:buNone/>
            </a:pPr>
            <a:r>
              <a:rPr lang="en-US" dirty="0" smtClean="0"/>
              <a:t>All except OAT-015 Denial of Service and OAT-005 Scalping assigned to at least one of these “data commonly misused”.</a:t>
            </a:r>
          </a:p>
          <a:p>
            <a:pPr marL="0" indent="0">
              <a:buFontTx/>
              <a:buNone/>
            </a:pPr>
            <a:endParaRPr lang="en-US" dirty="0" smtClean="0"/>
          </a:p>
          <a:p>
            <a:pPr marL="0" indent="0">
              <a:buFontTx/>
              <a:buNone/>
            </a:pPr>
            <a:r>
              <a:rPr lang="en-US" dirty="0" smtClean="0"/>
              <a:t>I was hoping here</a:t>
            </a:r>
            <a:r>
              <a:rPr lang="en-US" baseline="0" dirty="0" smtClean="0"/>
              <a:t> to provide pointers for those undertaking data risk assessments, to help match against possible threat actors and their capabilities.</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15</a:t>
            </a:fld>
            <a:endParaRPr lang="en-US"/>
          </a:p>
        </p:txBody>
      </p:sp>
    </p:spTree>
    <p:extLst>
      <p:ext uri="{BB962C8B-B14F-4D97-AF65-F5344CB8AC3E}">
        <p14:creationId xmlns:p14="http://schemas.microsoft.com/office/powerpoint/2010/main" val="35122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Events related to automated threats can have impacts on more than just the application owner. Individuals, third parties and even society can be adversely affected. This ontology does not attempt to provide information on, or rank the threat events in terms of impact, since it will be organisation, data, threat actor and victim-perspective specific. An organisation may choose to use its own risk assessment processes to rank these threats for each operational entity, or each market, or even by individual application.</a:t>
            </a:r>
          </a:p>
          <a:p>
            <a:endParaRPr lang="en-US" dirty="0" smtClean="0"/>
          </a:p>
          <a:p>
            <a:r>
              <a:rPr lang="en-US" dirty="0" smtClean="0"/>
              <a:t>During the early stages of the ontology’s creation, it was believed it would be possible to suggest which threat actors might be most likely to initiate the threat event. These threat agents might be groups like competitors, journalists, petty criminals, organised crime, nation states, etc and of course users such as citizens, clients, customers and employees. However, on further inspection, the threat agents appear to be more closely related to the type of data, and thus sector, rather than the particular threat event. Consequently, it is believed threat agents should be re-considered in future sector-specific views of the ontology.</a:t>
            </a:r>
          </a:p>
          <a:p>
            <a:r>
              <a:rPr lang="en-US" dirty="0" smtClean="0"/>
              <a:t>Furthermore, some threat events may be undertaken by, or with the knowledge or implicit support of, application owners. For example, search engine indexing is generally encouraged due to the benefit of increased user traffic (OAT-011 Scraping); automated monitoring of web applications may be commissioned (OAT-011 Scraping); excessive account creation might contribute to enhanced market reputation when promoting the size of its customer base (OAT-019 Account Creation); the application owner with hosted advertisements could receive additional income for false impressions (OAT-003 Ad Fraud).</a:t>
            </a:r>
          </a:p>
          <a:p>
            <a:endParaRPr lang="en-US" dirty="0" smtClean="0"/>
          </a:p>
          <a:p>
            <a:r>
              <a:rPr lang="en-US" dirty="0" smtClean="0"/>
              <a:t>Each threat event is also cross-referenced with:</a:t>
            </a:r>
          </a:p>
          <a:p>
            <a:pPr marL="171450" indent="-171450">
              <a:buFont typeface="Arial"/>
              <a:buChar char="•"/>
            </a:pPr>
            <a:r>
              <a:rPr lang="en-US" dirty="0" err="1" smtClean="0"/>
              <a:t>Mitre</a:t>
            </a:r>
            <a:r>
              <a:rPr lang="en-US" dirty="0" smtClean="0"/>
              <a:t> CAPEC - best full and/or partial match CAPEC category IDs and/or attack pattern IDs</a:t>
            </a:r>
          </a:p>
          <a:p>
            <a:pPr marL="171450" indent="-171450">
              <a:buFont typeface="Arial"/>
              <a:buChar char="•"/>
            </a:pPr>
            <a:r>
              <a:rPr lang="en-US" dirty="0" smtClean="0"/>
              <a:t>WASC Threat Classification - best match to threat IDs</a:t>
            </a:r>
          </a:p>
          <a:p>
            <a:pPr marL="171450" indent="-171450">
              <a:buFont typeface="Arial"/>
              <a:buChar char="•"/>
            </a:pPr>
            <a:r>
              <a:rPr lang="en-US" dirty="0" err="1" smtClean="0"/>
              <a:t>Mitre</a:t>
            </a:r>
            <a:r>
              <a:rPr lang="en-US" dirty="0" smtClean="0"/>
              <a:t> Common Weakness Enumeration - closely related base, class &amp; variant weakness IDs</a:t>
            </a:r>
          </a:p>
          <a:p>
            <a:pPr marL="171450" indent="-171450">
              <a:buFont typeface="Arial"/>
              <a:buChar char="•"/>
            </a:pPr>
            <a:r>
              <a:rPr lang="en-US" dirty="0" smtClean="0"/>
              <a:t>Matching pages defining terms classified as attacks on the OWASP wiki.</a:t>
            </a:r>
          </a:p>
          <a:p>
            <a:pPr marL="0" indent="0">
              <a:buFont typeface="Arial"/>
              <a:buNone/>
            </a:pPr>
            <a:endParaRPr lang="en-US" dirty="0" smtClean="0"/>
          </a:p>
          <a:p>
            <a:pPr marL="0" indent="0">
              <a:buFont typeface="Arial"/>
              <a:buNone/>
            </a:pPr>
            <a:r>
              <a:rPr lang="en-US" dirty="0" smtClean="0"/>
              <a:t>We will look at these shortly, but</a:t>
            </a:r>
            <a:r>
              <a:rPr lang="en-US" baseline="0" dirty="0" smtClean="0"/>
              <a:t> first let me run through a few detailed threat events.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16</a:t>
            </a:fld>
            <a:endParaRPr lang="en-US"/>
          </a:p>
        </p:txBody>
      </p:sp>
    </p:spTree>
    <p:extLst>
      <p:ext uri="{BB962C8B-B14F-4D97-AF65-F5344CB8AC3E}">
        <p14:creationId xmlns:p14="http://schemas.microsoft.com/office/powerpoint/2010/main" val="1890851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Compilation of credentials and information from multiple application accounts into another system. This aggregation application may be used by a single user to merge information from multiple applications, or alternatively to merge information of many users of a single application. Commonly used for aggregating social media accounts, email accounts and financial accounts in order to obtain a consolidated overview, to provide integrated reporting and analysis, and to simplify usage and consumption by the user and/or their professional advisors. May include making changes to account properties and interacting with the aggregated application’s functionality.</a:t>
            </a:r>
          </a:p>
          <a:p>
            <a:r>
              <a:rPr lang="en-US" dirty="0" smtClean="0"/>
              <a:t>For other forms of data harvesting, including the distribution of content, see OAT-011 Scraping. For hastening progress, see OAT-006 Expediting instead.</a:t>
            </a:r>
          </a:p>
          <a:p>
            <a:endParaRPr lang="en-US" dirty="0" smtClean="0"/>
          </a:p>
          <a:p>
            <a:r>
              <a:rPr lang="en-US" dirty="0" smtClean="0"/>
              <a:t>Financial/Government/Social networking</a:t>
            </a:r>
          </a:p>
          <a:p>
            <a:r>
              <a:rPr lang="en-US" dirty="0" smtClean="0"/>
              <a:t>Many users/Application owner</a:t>
            </a:r>
          </a:p>
          <a:p>
            <a:r>
              <a:rPr lang="en-US" dirty="0" smtClean="0"/>
              <a:t>Authentication </a:t>
            </a:r>
            <a:r>
              <a:rPr lang="en-US" dirty="0" smtClean="0"/>
              <a:t>credentials</a:t>
            </a:r>
            <a:r>
              <a:rPr lang="en-US" dirty="0" smtClean="0"/>
              <a:t>/Payment</a:t>
            </a:r>
            <a:r>
              <a:rPr lang="en-US" baseline="0" dirty="0" smtClean="0"/>
              <a:t> cardholder data/Other financial data/Medical data/Other personal data/Other business data</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17</a:t>
            </a:fld>
            <a:endParaRPr lang="en-US"/>
          </a:p>
        </p:txBody>
      </p:sp>
    </p:spTree>
    <p:extLst>
      <p:ext uri="{BB962C8B-B14F-4D97-AF65-F5344CB8AC3E}">
        <p14:creationId xmlns:p14="http://schemas.microsoft.com/office/powerpoint/2010/main" val="1909264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Bulk account creation, and sometimes profile population, by using the application’s account sign-up processes. The accounts are subsequently misused for generating content spam, laundering cash and goods, spreading malware, affecting reputation, causing mischief, and skewing search engine </a:t>
            </a:r>
            <a:r>
              <a:rPr lang="en-US" dirty="0" err="1" smtClean="0"/>
              <a:t>optimisation</a:t>
            </a:r>
            <a:r>
              <a:rPr lang="en-US" dirty="0" smtClean="0"/>
              <a:t> (SEO), reviews and surveys.</a:t>
            </a:r>
          </a:p>
          <a:p>
            <a:r>
              <a:rPr lang="en-US" dirty="0" smtClean="0"/>
              <a:t>Account Creation generates new accounts - see OAT-007 Credential Cracking and OAT-008 Credential Stuffing for threat events that use existing accounts.</a:t>
            </a:r>
          </a:p>
          <a:p>
            <a:endParaRPr lang="en-US" dirty="0" smtClean="0"/>
          </a:p>
          <a:p>
            <a:r>
              <a:rPr lang="en-US" dirty="0" smtClean="0"/>
              <a:t>Education/Entertainment/Financial/Retail/Social</a:t>
            </a:r>
            <a:r>
              <a:rPr lang="en-US" baseline="0" dirty="0" smtClean="0"/>
              <a:t> networking</a:t>
            </a:r>
          </a:p>
          <a:p>
            <a:r>
              <a:rPr lang="en-US" baseline="0" dirty="0" smtClean="0"/>
              <a:t>Application owner</a:t>
            </a:r>
          </a:p>
          <a:p>
            <a:r>
              <a:rPr lang="en-US" baseline="0" dirty="0" smtClean="0"/>
              <a:t>Authentication credentials/Other business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18</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Falsification of the number of times an item such as an advert is clicked on, or the number of times an advertisement is displayed. Performed by owners of web sites displaying ads, competitors and vandals.</a:t>
            </a:r>
          </a:p>
          <a:p>
            <a:r>
              <a:rPr lang="en-US" dirty="0" smtClean="0"/>
              <a:t>See OAT-016 Skewing instead for similar activity that does not involve web-placed advertisements.</a:t>
            </a:r>
          </a:p>
          <a:p>
            <a:endParaRPr lang="en-US" dirty="0" smtClean="0"/>
          </a:p>
          <a:p>
            <a:r>
              <a:rPr lang="en-US" dirty="0" smtClean="0"/>
              <a:t>Entertainment/Financial/Health/Retail/Technology/Social networking</a:t>
            </a:r>
          </a:p>
          <a:p>
            <a:r>
              <a:rPr lang="en-US" dirty="0" smtClean="0"/>
              <a:t>Application owner/Third parties</a:t>
            </a:r>
          </a:p>
          <a:p>
            <a:r>
              <a:rPr lang="en-US" dirty="0" smtClean="0"/>
              <a:t>Other business data</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19</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Completely Automated Public Turing test to tell Computers and Humans Apart (CAPTCHA) challenges are used to distinguish normal users from bots. Automation is used in an attempt to analyse and determine the answer to visual and/or aural CAPTCHA tests and related puzzles. Apart from conventional visual and aural CAPTCHA, puzzle solving mini games or arithmetical exercises are sometimes used. Some of these may include context-specific challenges.</a:t>
            </a:r>
          </a:p>
          <a:p>
            <a:r>
              <a:rPr lang="en-US" dirty="0" smtClean="0"/>
              <a:t>The process that determines the answer may utilise tools to perform optical character recognition, or matching against a prepared database of pre-generated images, or using other machine reading, or human farms.</a:t>
            </a:r>
          </a:p>
          <a:p>
            <a:endParaRPr lang="en-US" dirty="0" smtClean="0"/>
          </a:p>
          <a:p>
            <a:r>
              <a:rPr lang="en-US" dirty="0" smtClean="0"/>
              <a:t>Entertainment/Entertainment/Financial/Government/Retail/Social</a:t>
            </a:r>
            <a:r>
              <a:rPr lang="en-US" baseline="0" dirty="0" smtClean="0"/>
              <a:t> networking</a:t>
            </a:r>
          </a:p>
          <a:p>
            <a:r>
              <a:rPr lang="en-US" baseline="0" dirty="0" smtClean="0"/>
              <a:t>Application owner</a:t>
            </a:r>
          </a:p>
          <a:p>
            <a:r>
              <a:rPr lang="en-US" baseline="0" dirty="0" smtClean="0"/>
              <a:t>Authentication credentials</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20</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Brute force attack against application payment card processes to identify the missing values for start date, expiry date and/or card security code (CSC), also referred to in many ways, including card validation number 2 (CVN2), card validation code (CVC), card verification value (CV2) and card identification number (CID).</a:t>
            </a:r>
          </a:p>
          <a:p>
            <a:r>
              <a:rPr lang="en-US" dirty="0" smtClean="0"/>
              <a:t>When these values are known as well as the Primary Account Number (PAN), OAT-001 Carding is used to validate the details, and OAT-012 Cashing Out to obtain goods or cash.</a:t>
            </a:r>
          </a:p>
          <a:p>
            <a:endParaRPr lang="en-US" dirty="0" smtClean="0"/>
          </a:p>
          <a:p>
            <a:r>
              <a:rPr lang="en-US" dirty="0" smtClean="0"/>
              <a:t>Retail</a:t>
            </a:r>
            <a:endParaRPr lang="en-US" baseline="0" dirty="0" smtClean="0"/>
          </a:p>
          <a:p>
            <a:r>
              <a:rPr lang="en-US" baseline="0" dirty="0" smtClean="0"/>
              <a:t>Many users/Application owner/Third parties</a:t>
            </a:r>
          </a:p>
          <a:p>
            <a:r>
              <a:rPr lang="en-US" baseline="0" dirty="0" smtClean="0"/>
              <a:t>Payment cardholder data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21</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work on OWASP AppSensor (application-specific attack detection and response) has identified 50 or so types of detection points, and I had speculated about which detection points would be most beneficial to implement first. All AppSensor detection points should have an extremely low false positive attack detection rate so that normal usage is never flagged as malicious, but I wondered which detection points might identify attackers sooner than others - before some potential vulnerability could be targeted. What I needed was a list of threats (probably automated threats) that were not just attempting to exploit individual implementation bugs or misconfigurations. In other words, what are attackers actually doing most of the time?</a:t>
            </a:r>
          </a:p>
          <a:p>
            <a:endParaRPr lang="en-US" dirty="0" smtClean="0"/>
          </a:p>
          <a:p>
            <a:r>
              <a:rPr lang="en-US" dirty="0" smtClean="0"/>
              <a:t>And here I came across a blocker - there did not seem to be a clear </a:t>
            </a:r>
            <a:r>
              <a:rPr lang="en-US" dirty="0" err="1" smtClean="0"/>
              <a:t>categorisation</a:t>
            </a:r>
            <a:r>
              <a:rPr lang="en-US" dirty="0" smtClean="0"/>
              <a:t> or quantification of the actual automated threats most web application owners have to deal with day to day. These are also mostly not included in “breach” statistics and discussions, even though breaches of security are occurring. Instead, there is a greater focus on individual types of weaknesses and vulnerabilities, root cause analysis of data confidentiality breaches, and capabilities from vendors about product/services.</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a:t>
            </a:fld>
            <a:endParaRPr lang="en-US"/>
          </a:p>
        </p:txBody>
      </p:sp>
    </p:spTree>
    <p:extLst>
      <p:ext uri="{BB962C8B-B14F-4D97-AF65-F5344CB8AC3E}">
        <p14:creationId xmlns:p14="http://schemas.microsoft.com/office/powerpoint/2010/main" val="272011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Lists of full credit and/or debit card data are tested against a merchant’s payment processes to identify valid card details. The quality of stolen data is often unknown, and Carding is used to identify good data of higher value. Payment cardholder data may have been stolen from another application, stolen from a different payment channel, or acquired from a criminal marketplace.</a:t>
            </a:r>
          </a:p>
          <a:p>
            <a:r>
              <a:rPr lang="en-US" dirty="0" smtClean="0"/>
              <a:t>When partial cardholder data is available, and the expiry date and/or security code are not known, the process is OAT-010 Card Cracking instead. The use of stolen cards to obtain cash or goods is OAT-012 Cashing Out.</a:t>
            </a:r>
          </a:p>
          <a:p>
            <a:endParaRPr lang="en-US" dirty="0" smtClean="0"/>
          </a:p>
          <a:p>
            <a:r>
              <a:rPr lang="en-US" dirty="0" smtClean="0"/>
              <a:t>Entertainment/Retail</a:t>
            </a:r>
          </a:p>
          <a:p>
            <a:r>
              <a:rPr lang="en-US" dirty="0" smtClean="0"/>
              <a:t>Many users/Application owner/Third parties</a:t>
            </a:r>
          </a:p>
          <a:p>
            <a:r>
              <a:rPr lang="en-US" dirty="0" smtClean="0"/>
              <a:t>Payment cardholder data</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22</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Obtaining currency or higher-value merchandise via the application using stolen, previously validated payment cards or other account login credentials. Cashing Out  sometimes may be undertaken in conjunction with product return fraud. For financial transactions, this is usually a transfer of funds to a mule’s account. For payment cards, this activity may occur following OAT-001 Carding of bulk stolen data, or OAT-010 Card Cracking, and the goods are dropped at a </a:t>
            </a:r>
            <a:r>
              <a:rPr lang="en-US" dirty="0" err="1" smtClean="0"/>
              <a:t>reshipper’s</a:t>
            </a:r>
            <a:r>
              <a:rPr lang="en-US" dirty="0" smtClean="0"/>
              <a:t> address. The refunding of payments via non-financial applications (e.g. tax refunds, claims payment) is also included in Cashing Out.</a:t>
            </a:r>
          </a:p>
          <a:p>
            <a:r>
              <a:rPr lang="en-US" dirty="0" smtClean="0"/>
              <a:t>Obtaining other information of value from the application is instead OAT-011 Scraping.</a:t>
            </a:r>
          </a:p>
          <a:p>
            <a:endParaRPr lang="en-US" dirty="0" smtClean="0"/>
          </a:p>
          <a:p>
            <a:r>
              <a:rPr lang="en-US" dirty="0" smtClean="0"/>
              <a:t>Entertainment/Financial/Government/Retail</a:t>
            </a:r>
          </a:p>
          <a:p>
            <a:r>
              <a:rPr lang="en-US" baseline="0" dirty="0" smtClean="0"/>
              <a:t>Many users/Application owner/Third parties</a:t>
            </a:r>
          </a:p>
          <a:p>
            <a:r>
              <a:rPr lang="en-US" baseline="0" dirty="0" smtClean="0"/>
              <a:t>Authentication credentials/Payment cardholder data/Other financial data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23</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Brute force, dictionary (word list) and guessing attacks used against authentication processes of the application to identify valid account credentials. This may utilise common usernames or passwords, or involve initial username evaluation. </a:t>
            </a:r>
          </a:p>
          <a:p>
            <a:r>
              <a:rPr lang="en-US" dirty="0" smtClean="0"/>
              <a:t>The use of stolen credential sets (paired username and passwords) to authenticate at one or more services is OAT-008 Credential Stuffing.</a:t>
            </a:r>
          </a:p>
          <a:p>
            <a:endParaRPr lang="en-US" dirty="0" smtClean="0"/>
          </a:p>
          <a:p>
            <a:r>
              <a:rPr lang="en-US" dirty="0" smtClean="0"/>
              <a:t>(all)</a:t>
            </a:r>
            <a:endParaRPr lang="en-US" baseline="0" dirty="0" smtClean="0"/>
          </a:p>
          <a:p>
            <a:r>
              <a:rPr lang="en-US" baseline="0" dirty="0" smtClean="0"/>
              <a:t>Many users/Application owner</a:t>
            </a:r>
          </a:p>
          <a:p>
            <a:r>
              <a:rPr lang="en-US" baseline="0" dirty="0" smtClean="0"/>
              <a:t>Authentication credentials</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24</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Lists of authentication credentials stolen from elsewhere are tested against the application’s authentication mechanisms to identify whether users have re-used the same login credentials. The stolen usernames (often email addresses) and password pairs could have been sourced directly from another application by the attacker, purchased in a criminal marketplace, or obtained from publicly available breach data dumps.</a:t>
            </a:r>
          </a:p>
          <a:p>
            <a:r>
              <a:rPr lang="en-US" dirty="0" smtClean="0"/>
              <a:t>Unlike OAT-007 Credential Cracking, Credential Stuffing does not involve any brute-forcing or guessing of values; instead credentials used in other applications are being tested for validity.</a:t>
            </a:r>
          </a:p>
          <a:p>
            <a:endParaRPr lang="en-US" dirty="0" smtClean="0"/>
          </a:p>
          <a:p>
            <a:r>
              <a:rPr lang="en-US" dirty="0" smtClean="0"/>
              <a:t>Entertainment/Financial/Government/Retail/Social</a:t>
            </a:r>
            <a:r>
              <a:rPr lang="en-US" baseline="0" dirty="0" smtClean="0"/>
              <a:t> networking</a:t>
            </a:r>
          </a:p>
          <a:p>
            <a:r>
              <a:rPr lang="en-US" baseline="0" dirty="0" smtClean="0"/>
              <a:t>Many users/Application owner</a:t>
            </a:r>
          </a:p>
          <a:p>
            <a:r>
              <a:rPr lang="en-US" baseline="0" dirty="0" smtClean="0"/>
              <a:t>Authentication credentials</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25</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Usage may resemble legitimate application usage, but leads to exhaustion of resources such as file system, memory, processes, threads, CPU, and human or financial resources. The resources might be related to web, application or databases servers or other services supporting the application, such as third party APIs, included third-party hosted content, or content delivery networks (CDNs). The application may be affected as a whole, or the attack may be against individual users such as account lockout.</a:t>
            </a:r>
          </a:p>
          <a:p>
            <a:r>
              <a:rPr lang="en-US" dirty="0" smtClean="0"/>
              <a:t>This ontology’s scope excludes other forms of denial of service that affect web applications, namely HTTP Flood DoS (GET, POST, Header with/without TLS), HTTP Slow DoS, IP layer 3 DoS, and TCP layer 4 DoS. Those protocol and lower layer aspects are covered adequately in other taxonomies and lists.</a:t>
            </a:r>
          </a:p>
          <a:p>
            <a:endParaRPr lang="en-US" dirty="0" smtClean="0"/>
          </a:p>
          <a:p>
            <a:r>
              <a:rPr lang="en-US" dirty="0" smtClean="0"/>
              <a:t>Entertainment/Financial/Government/Retail/Technology/Social</a:t>
            </a:r>
            <a:r>
              <a:rPr lang="en-US" baseline="0" dirty="0" smtClean="0"/>
              <a:t> networking</a:t>
            </a:r>
          </a:p>
          <a:p>
            <a:r>
              <a:rPr lang="en-US" baseline="0" dirty="0" smtClean="0"/>
              <a:t>Few individual users/Many users/Application owner</a:t>
            </a:r>
          </a:p>
          <a:p>
            <a:r>
              <a:rPr lang="en-US" baseline="0" dirty="0" smtClean="0"/>
              <a:t>NA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26</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speed to violate explicit or implicit assumptions about the application’s normal use to achieve unfair individual gain, often associated with deceit and loss to some other party.</a:t>
            </a:r>
          </a:p>
          <a:p>
            <a:r>
              <a:rPr lang="en-US" dirty="0" smtClean="0"/>
              <a:t>In contrast to OAT-016 Skewing which affects metrics, Expediting is purely related to faster progression through a series of application processes. And OAT-017 Spamming is different to Expediting, since the focus of spam is to add information, and may not involve the concept of process progression.</a:t>
            </a:r>
          </a:p>
          <a:p>
            <a:endParaRPr lang="en-US" dirty="0" smtClean="0"/>
          </a:p>
          <a:p>
            <a:r>
              <a:rPr lang="en-US" dirty="0" smtClean="0"/>
              <a:t>Entertainment/Financial/Government/Retail/Social</a:t>
            </a:r>
            <a:r>
              <a:rPr lang="en-US" baseline="0" dirty="0" smtClean="0"/>
              <a:t> networking</a:t>
            </a:r>
          </a:p>
          <a:p>
            <a:r>
              <a:rPr lang="en-US" baseline="0" dirty="0" smtClean="0"/>
              <a:t>Many users/Application owner</a:t>
            </a:r>
          </a:p>
          <a:p>
            <a:r>
              <a:rPr lang="en-US" baseline="0" dirty="0" smtClean="0"/>
              <a:t>Other business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27</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requests are sent to the application eliciting information in order to profile the application. This probing typically examine HTTP header names and values, session identifier names and formats, contents of error page messages, URL path case sensitivity, URL path patterns, file extensions, and whether software-specific files and directories exist. Fingerprinting is often reliant on information leakage and this profiling may also reveal some network architecture/topology. The fingerprinting may be undertaken without any direct usage of the application e.g. by </a:t>
            </a:r>
            <a:r>
              <a:rPr lang="en-US" dirty="0" err="1" smtClean="0"/>
              <a:t>quering</a:t>
            </a:r>
            <a:r>
              <a:rPr lang="en-US" dirty="0" smtClean="0"/>
              <a:t> a store of exposed application properties such as held in a search engine’s index.</a:t>
            </a:r>
          </a:p>
          <a:p>
            <a:r>
              <a:rPr lang="en-US" dirty="0" smtClean="0"/>
              <a:t>Fingerprinting seeks to identity application components, whereas OAT-018 Footprinting is a more detailed analysis of how the application works.</a:t>
            </a:r>
          </a:p>
          <a:p>
            <a:endParaRPr lang="en-US" dirty="0" smtClean="0"/>
          </a:p>
          <a:p>
            <a:r>
              <a:rPr lang="en-US" dirty="0" smtClean="0"/>
              <a:t>All sectors</a:t>
            </a:r>
          </a:p>
          <a:p>
            <a:r>
              <a:rPr lang="en-US" dirty="0" smtClean="0"/>
              <a:t>No specific party affected</a:t>
            </a:r>
          </a:p>
          <a:p>
            <a:r>
              <a:rPr lang="en-US" dirty="0" smtClean="0"/>
              <a:t>Public information</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28</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Information gathering with the objective of learning as much as possible about the composition, configuration and security mechanisms of the application. Unlike Scraping, Footprinting is an enumeration of the application itself, rather than the data. It is used to identify all the URL paths, parameters and values, and process sequences (i.e. to determine entry points, also collectively called the attack surface). As the application is explored, additional paths will be identified which in turn need to be examined.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Footprinting can also include brute force, dictionary and guessing of file and directory names. Fuzzing may also be used to identify further application resources and capabilities. However, it does not include attempts to exploit weaknesses.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(all)</a:t>
            </a:r>
            <a:endParaRPr lang="en-US" baseline="0" dirty="0" smtClean="0"/>
          </a:p>
          <a:p>
            <a:r>
              <a:rPr lang="en-US" baseline="0" dirty="0" smtClean="0"/>
              <a:t>Application owner</a:t>
            </a:r>
          </a:p>
          <a:p>
            <a:r>
              <a:rPr lang="en-US" baseline="0" dirty="0" smtClean="0"/>
              <a:t>Other business data/Public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29</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 acquisition of goods or services using the application in a manner that a normal user would be unable to undertake manually.</a:t>
            </a:r>
          </a:p>
          <a:p>
            <a:r>
              <a:rPr lang="en-US" dirty="0" smtClean="0"/>
              <a:t>Although Scalping may include monitoring awaiting availability of the goods or services, and then rapid action to beat normal users to obtain these, Scalping is not a “last minute” action like OAT-013 Sniping, nor just related to automation on behalf of the user such as in OAT-006 Expediting. This is because Scalping includes the additional concept of limited availability of sought-after goods or services, and is most well known in the ticketing business where the tickets acquired are then resold later at a profit by the scalpers/touts. This can also lead to a type of user denial of service since the goods or services become unavailable rapidly.</a:t>
            </a:r>
          </a:p>
          <a:p>
            <a:endParaRPr lang="en-US" dirty="0" smtClean="0"/>
          </a:p>
          <a:p>
            <a:r>
              <a:rPr lang="en-US" dirty="0" smtClean="0"/>
              <a:t>Entertainment/Financial/Retail</a:t>
            </a:r>
          </a:p>
          <a:p>
            <a:r>
              <a:rPr lang="en-US" dirty="0" smtClean="0"/>
              <a:t>Many users/Application owner</a:t>
            </a:r>
          </a:p>
          <a:p>
            <a:r>
              <a:rPr lang="en-US" dirty="0" smtClean="0"/>
              <a:t>-</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30</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 accessible data and/or processed output from the application. Some scraping may use fake or compromised accounts, or the information may be accessible without authentication. The scraper may attempt to read all accessible paths and parameter values for web pages and APIs, collecting the responses and extracting data from them. Scraping may occur in real time, or be more periodic in nature. Some Scraping may be used to gain insight into how it is constructed and operates - perhaps for cryptanalysis, reverse engineering, or session analysis.</a:t>
            </a:r>
          </a:p>
          <a:p>
            <a:r>
              <a:rPr lang="en-US" dirty="0" smtClean="0"/>
              <a:t>When another application is being used as an intermediary between the user(s) and the real application, see OAT-020 Account Aggregation. If the intent is to obtain cash or goods, see OAT-012 Cashing Out instead.</a:t>
            </a:r>
          </a:p>
          <a:p>
            <a:endParaRPr lang="en-US" dirty="0" smtClean="0"/>
          </a:p>
          <a:p>
            <a:r>
              <a:rPr lang="en-US" dirty="0" smtClean="0"/>
              <a:t>(all)</a:t>
            </a:r>
            <a:endParaRPr lang="en-US" baseline="0" dirty="0" smtClean="0"/>
          </a:p>
          <a:p>
            <a:r>
              <a:rPr lang="en-US" baseline="0" dirty="0" smtClean="0"/>
              <a:t>Many users/Application owner</a:t>
            </a:r>
          </a:p>
          <a:p>
            <a:r>
              <a:rPr lang="en-US" baseline="0" dirty="0" smtClean="0"/>
              <a:t>(all)</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31</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business owners are submerged in technical details that lead to a lack of comprehension about the relationships between security requirements, security activities during development, deployment and operation, and the operational impact of attacks. It also seems to be the case there is too great a focus on individual weaknesses/vulnerabilities in technical assurance activities, especially where the severity rating of each issue in isolation fails to provide the overall picture. For example, it is common for a number of individual low or medium severity issues to contribute to a much more significant business impact.</a:t>
            </a:r>
          </a:p>
          <a:p>
            <a:endParaRPr lang="en-US" dirty="0" smtClean="0"/>
          </a:p>
          <a:p>
            <a:r>
              <a:rPr lang="en-US" dirty="0" smtClean="0"/>
              <a:t>The potential misuse of valid functionality is also a concern, as this is an aspect where early design decisions have a significant effect on operational risk.</a:t>
            </a:r>
          </a:p>
          <a:p>
            <a:r>
              <a:rPr lang="en-US" dirty="0" smtClean="0"/>
              <a:t>In order to quantify these threats, it is necessary to be able to name them. This did not seem to exist in the usual dictionaries and classifications. Therefore, I decided to produce an ontology of automated threats from the perspective of defenders. To contain the scope somewhat, I decided to focus solely on web applications, reducing the size of the task.</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5</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Automated repeated clicking or requesting or submitting content, affecting application-based metrics such as counts and measures of frequency and/or rate. The metric or measurement may be visible to users (e.g. betting odds, likes, market pricing, visitor count, poll results, reviews) or hidden (e.g. application usage statistics, business performance indicators). Metrics may affect individuals as well as the application owner, e.g. user reputation, influence others, gain fame, or undermine someone else’s reputation.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malicious alteration of digital advertisement metrics, see OAT-003 Ad Fraud instead.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(all)</a:t>
            </a:r>
            <a:endParaRPr lang="en-US" baseline="0" dirty="0" smtClean="0"/>
          </a:p>
          <a:p>
            <a:r>
              <a:rPr lang="en-US" baseline="0" dirty="0" smtClean="0"/>
              <a:t>(all)</a:t>
            </a:r>
          </a:p>
          <a:p>
            <a:r>
              <a:rPr lang="en-US" baseline="0" dirty="0" smtClean="0"/>
              <a:t>Other personal data/Other business data/Public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32</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defining characteristic of Sniping is an action undertaken at the latest opportunity to achieve a particular objective, leaving insufficient time for another user to bid/offer. Sniping can also be the automated exploitation of system latencies in the form of timing attacks. Careful timing and prompt action are necessary parts. It is most well known as auction sniping, but the same threat event can be used in other types of applications. Sniping normally leads to some </a:t>
            </a:r>
            <a:r>
              <a:rPr lang="en-US" dirty="0" err="1" smtClean="0"/>
              <a:t>disbenefit</a:t>
            </a:r>
            <a:r>
              <a:rPr lang="en-US" dirty="0" smtClean="0"/>
              <a:t> for other users, and sometimes that might be considered a form of denial of service.</a:t>
            </a:r>
          </a:p>
          <a:p>
            <a:r>
              <a:rPr lang="en-US" dirty="0" smtClean="0"/>
              <a:t>In contrast, OAT-005 Scalping is the acquisition of limited availability of sought-after goods or services, and OAT-006 Expediting is the general hastening of progress.</a:t>
            </a:r>
          </a:p>
          <a:p>
            <a:endParaRPr lang="en-US" dirty="0" smtClean="0"/>
          </a:p>
          <a:p>
            <a:r>
              <a:rPr lang="en-US" dirty="0" smtClean="0"/>
              <a:t>Entertainment/Financial/Retail</a:t>
            </a:r>
            <a:endParaRPr lang="en-US" baseline="0" dirty="0" smtClean="0"/>
          </a:p>
          <a:p>
            <a:r>
              <a:rPr lang="en-US" baseline="0" dirty="0" smtClean="0"/>
              <a:t>Few individual users/Application owner/Third parties</a:t>
            </a:r>
          </a:p>
          <a:p>
            <a:r>
              <a:rPr lang="en-US" baseline="0" dirty="0" smtClean="0"/>
              <a:t>Other financial data/Other business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33</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Malicious content can include malware, IFRAME distribution, photographs &amp; videos, advertisements, referrer spam and tracking/surveillance code. The content might be less overtly malicious but be an attempt to cause mischief, undertake search engine </a:t>
            </a:r>
            <a:r>
              <a:rPr lang="en-US" dirty="0" err="1" smtClean="0"/>
              <a:t>optimisation</a:t>
            </a:r>
            <a:r>
              <a:rPr lang="en-US" dirty="0" smtClean="0"/>
              <a:t> (SEO) or to dilute/hide other posts.</a:t>
            </a:r>
          </a:p>
          <a:p>
            <a:r>
              <a:rPr lang="en-US" dirty="0" smtClean="0"/>
              <a:t>The mass abuse of broken form-to-email and form-to-SMS functions to send messages to unintended recipients is not included in this threat event, or any other in this ontology, since those are considered to be the exploitation of implementation flaws alone.</a:t>
            </a:r>
          </a:p>
          <a:p>
            <a:r>
              <a:rPr lang="en-US" dirty="0" smtClean="0"/>
              <a:t>For multiple use that distorts metrics, see OAT-016 Skewing instead.</a:t>
            </a:r>
          </a:p>
          <a:p>
            <a:endParaRPr lang="en-US" dirty="0" smtClean="0"/>
          </a:p>
          <a:p>
            <a:r>
              <a:rPr lang="en-US" dirty="0" smtClean="0"/>
              <a:t>Entertainment/Retail/Social</a:t>
            </a:r>
            <a:r>
              <a:rPr lang="en-US" baseline="0" dirty="0" smtClean="0"/>
              <a:t> networking</a:t>
            </a:r>
          </a:p>
          <a:p>
            <a:r>
              <a:rPr lang="en-US" baseline="0" dirty="0" smtClean="0"/>
              <a:t>(all)</a:t>
            </a:r>
          </a:p>
          <a:p>
            <a:r>
              <a:rPr lang="en-US" baseline="0" dirty="0" smtClean="0"/>
              <a:t>Other business data/Public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34</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Identification of valid token codes providing some form of user benefit within the application. The benefit may be a cash alternative, a non-cash credit, a discount, or an opportunity such as access to a limited offer.</a:t>
            </a:r>
          </a:p>
          <a:p>
            <a:r>
              <a:rPr lang="en-US" dirty="0" smtClean="0"/>
              <a:t>For cracking of usernames, see OAT-007 Credential Cracking instead.</a:t>
            </a:r>
          </a:p>
          <a:p>
            <a:endParaRPr lang="en-US" dirty="0" smtClean="0"/>
          </a:p>
          <a:p>
            <a:r>
              <a:rPr lang="en-US" dirty="0" smtClean="0"/>
              <a:t>Entertainment/Financial/Retail</a:t>
            </a:r>
          </a:p>
          <a:p>
            <a:r>
              <a:rPr lang="en-US" dirty="0" smtClean="0"/>
              <a:t>Application</a:t>
            </a:r>
            <a:r>
              <a:rPr lang="en-US" baseline="0" dirty="0" smtClean="0"/>
              <a:t> owner/Third parties</a:t>
            </a:r>
          </a:p>
          <a:p>
            <a:r>
              <a:rPr lang="en-US" baseline="0" dirty="0" smtClean="0"/>
              <a:t>Other business data</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35</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Systematic enumeration and examination of identifiable, guessable and unknown content locations, paths, file names, parameters, in order to find weaknesses and points where a security vulnerability might exist. Vulnerability Scanning includes both malicious scanning and friendly scanning by an </a:t>
            </a:r>
            <a:r>
              <a:rPr lang="en-US" dirty="0" err="1" smtClean="0"/>
              <a:t>authorised</a:t>
            </a:r>
            <a:r>
              <a:rPr lang="en-US" dirty="0" smtClean="0"/>
              <a:t> vulnerability scanning engine. It differs from OAT-011 Scraping in that its aim is to identify potential vulnerabilities.</a:t>
            </a:r>
          </a:p>
          <a:p>
            <a:r>
              <a:rPr lang="en-US" dirty="0" smtClean="0"/>
              <a:t>The exploitation of individual vulnerabilities is not included in the scope of this ontology, but this process of scanning, along with OAT-018 Footprinting, OAT-004 Fingerprinting and OAT-011 Scraping often form part of application penetration testing.</a:t>
            </a:r>
          </a:p>
          <a:p>
            <a:endParaRPr lang="en-US" dirty="0" smtClean="0"/>
          </a:p>
          <a:p>
            <a:r>
              <a:rPr lang="en-US" dirty="0" smtClean="0"/>
              <a:t>(all)</a:t>
            </a:r>
            <a:endParaRPr lang="en-US" baseline="0" dirty="0" smtClean="0"/>
          </a:p>
          <a:p>
            <a:r>
              <a:rPr lang="en-US" baseline="0" dirty="0" smtClean="0"/>
              <a:t>Application owner</a:t>
            </a:r>
          </a:p>
          <a:p>
            <a:r>
              <a:rPr lang="en-US" baseline="0" dirty="0" smtClean="0"/>
              <a:t>Other business data/Public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36</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 relative to the WASC Threat Classification and </a:t>
            </a:r>
            <a:r>
              <a:rPr lang="en-US" dirty="0" err="1" smtClean="0"/>
              <a:t>Mitre</a:t>
            </a:r>
            <a:r>
              <a:rPr lang="en-US" dirty="0" smtClean="0"/>
              <a:t> CAPEC were examined further to determine how those differ from this ontology.</a:t>
            </a:r>
          </a:p>
          <a:p>
            <a:endParaRPr lang="en-US" dirty="0" smtClean="0"/>
          </a:p>
          <a:p>
            <a:r>
              <a:rPr lang="en-US" dirty="0" smtClean="0"/>
              <a:t>The majority of the threat events are both the weakness WASC-21 Insufficient Anti-automation and the attack WASC-42 Abuse of Functionality. Three also relate to the attack WASC-11 Brute Force.  WASC-45 Fingerprinting includes both OAT-004 Fingerprinting and OAT-018 Footprinting. Both WASC and this ontology have a </a:t>
            </a:r>
            <a:r>
              <a:rPr lang="en-US" dirty="0" err="1" smtClean="0"/>
              <a:t>unqiue</a:t>
            </a:r>
            <a:r>
              <a:rPr lang="en-US" dirty="0" smtClean="0"/>
              <a:t> category for Denial of Service.</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37</a:t>
            </a:fld>
            <a:endParaRPr lang="en-US"/>
          </a:p>
        </p:txBody>
      </p:sp>
    </p:spTree>
    <p:extLst>
      <p:ext uri="{BB962C8B-B14F-4D97-AF65-F5344CB8AC3E}">
        <p14:creationId xmlns:p14="http://schemas.microsoft.com/office/powerpoint/2010/main" val="2539730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threat events in the CAPEC-210 Abuse of Functionality. CAPEC also has additional </a:t>
            </a:r>
            <a:r>
              <a:rPr lang="en-US" dirty="0" err="1" smtClean="0"/>
              <a:t>categorisations</a:t>
            </a:r>
            <a:r>
              <a:rPr lang="en-US" dirty="0" smtClean="0"/>
              <a:t> for brute force attacks and denial of service. Two threat events, OAT-009 CAPTCHA Bypass and OAT-014 Vulnerability Scanning, do not appear to exist within CAPEC.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38</a:t>
            </a:fld>
            <a:endParaRPr lang="en-US"/>
          </a:p>
        </p:txBody>
      </p:sp>
    </p:spTree>
    <p:extLst>
      <p:ext uri="{BB962C8B-B14F-4D97-AF65-F5344CB8AC3E}">
        <p14:creationId xmlns:p14="http://schemas.microsoft.com/office/powerpoint/2010/main" val="3563371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number of threat events were removed during analysis and review based on discussions with peers and website owners. The primary reason for removal was either being out of scope, or because the term could not be adequately distinguished from another. Other people may have alternative views on these, so the discarded temporary working names and justifications are provided below alphabetically.</a:t>
            </a:r>
          </a:p>
          <a:p>
            <a:r>
              <a:rPr lang="en-US" dirty="0" smtClean="0"/>
              <a:t> </a:t>
            </a:r>
          </a:p>
          <a:p>
            <a:r>
              <a:rPr lang="en-US" dirty="0" smtClean="0"/>
              <a:t>Application Consumption was a temporary working name given the misuse of the application to perform calculations, or process data, or perform other actions against other applications, hosts, or in the physical world, i.e. unauthorised real-time consumption of a normal application as if it were an API. Unlike data harvesting, in which information is gathered once or periodically, in consumption, the thought was the application is used on-demand by another system to provide calculated output, send requests to another application, or possibly affect physical assets the application provides direct control over. For example the application might be used to generate images or other files based on user input. In the second case, the application checks user submitted data (e.g. hostname, email address) by undertaking a reverse lookup, pingback or a reputation service check, contributing to a denial of service attack against that other host. In these situations, there seemed to be a close similarity with data harvesting and thus it was eventually concluded to be another example of OAT-011 Scraping.</a:t>
            </a:r>
          </a:p>
          <a:p>
            <a:endParaRPr lang="en-US" dirty="0" smtClean="0"/>
          </a:p>
          <a:p>
            <a:r>
              <a:rPr lang="en-US" dirty="0" smtClean="0"/>
              <a:t>Application Worms, also called cross-site scripting worms, are a combination of two different implementation flaws – cross-site request forgery (CSRF) and cross-site scripting (XSS). Additionally, the automation is undertaken by the web application itself in conjunction with often normal usage by innocent users. Therefore, it was decided this did not fall within the defined scope.</a:t>
            </a:r>
          </a:p>
          <a:p>
            <a:endParaRPr lang="en-US" dirty="0" smtClean="0"/>
          </a:p>
          <a:p>
            <a:r>
              <a:rPr lang="en-US" dirty="0" smtClean="0"/>
              <a:t>Asset Stripping was considered to encompass the removal of application stored non-data assets using compromised accounts and sessions, including data theft, collecting micro deposits, and collecting refunds. However, this asset removal, extraction or copying from applications used as repositories is no different from other data harvesting at the time of extraction. The only difference is the assets have value in other non-application contexts and may include fiat money, credit, refunds, financial instruments, reputation, virtual assets (e.g. status, score, virtual currency, identity), awards and points, and possible physical assets the application provides control over. But this value is often very subjective. Since these are data, it was considered this threat event was actually part of OAT-011 Scraping. The objectives of the attacker and consequences are data and application specific. Additionally, the transfer of money was included within OAT-012 Cashing Out. Consequently, Asset Stripping was not included as a separate term.</a:t>
            </a:r>
          </a:p>
          <a:p>
            <a:endParaRPr lang="en-US" dirty="0" smtClean="0"/>
          </a:p>
          <a:p>
            <a:r>
              <a:rPr lang="en-US" dirty="0" smtClean="0"/>
              <a:t>Attack Platform was at first used to describe the misuse of an application to mount automated attacks against another application or other external information system component. This would include reflected DoS, anti-spam check DoS, amplification DoS, and numerous HTML5 attacks. For example, if the application checks user submitted data (e.g. hostname, email address) by undertaking a reverse lookup, pingback or a reputation service check, contributing to a denial of service attack against that host. Or if an HTML application is compromised to undertake attacks against local and other remote systems. The affected host is not the application itself; instead, the application performs the attack on some other system. Ultimately, like the somewhat related Code Modification below, this was dropped from the ontology.</a:t>
            </a:r>
          </a:p>
          <a:p>
            <a:endParaRPr lang="en-US" dirty="0" smtClean="0"/>
          </a:p>
          <a:p>
            <a:r>
              <a:rPr lang="en-US" dirty="0" smtClean="0"/>
              <a:t>Code Modification relates to when the application logic is changed by modification of the source code, or the executing code, or the configuration, or some combination of these. The kinds of attacks included are malicious software download, malicious software update, advert injection, code tampering, DOM modification, web browser tools, form tampering, malicious software implanting, backdoor addition, shared data manipulation, use of untrusted code, memory modification, </a:t>
            </a:r>
            <a:r>
              <a:rPr lang="en-US" dirty="0" err="1" smtClean="0"/>
              <a:t>AngularJS</a:t>
            </a:r>
            <a:r>
              <a:rPr lang="en-US" dirty="0" smtClean="0"/>
              <a:t> attack, configuration data modification, exposed reflection, reflection injection, </a:t>
            </a:r>
            <a:r>
              <a:rPr lang="en-US" dirty="0" err="1" smtClean="0"/>
              <a:t>autobinding</a:t>
            </a:r>
            <a:r>
              <a:rPr lang="en-US" dirty="0" smtClean="0"/>
              <a:t>, and Rich Internet Application (RIA) attacks. The issue is made more significant with the growing use of client-side code. But it was felt these threats were related to lack of integrity checks, particularly during development and distribution, rather than being typical automated threats, and therefore Code Modification is not included in this ontology.</a:t>
            </a:r>
          </a:p>
          <a:p>
            <a:endParaRPr lang="en-US" dirty="0" smtClean="0"/>
          </a:p>
          <a:p>
            <a:r>
              <a:rPr lang="en-US" dirty="0" smtClean="0"/>
              <a:t>Form Hijacking (e.g. email spam, form to Email spam, SMS spam, use as a spam relay, and unsolicited bulk email) was initially thought to be a core threat event and would have been an ideal candidate for the threat event ontology. But again, it was </a:t>
            </a:r>
            <a:r>
              <a:rPr lang="en-US" dirty="0" err="1" smtClean="0"/>
              <a:t>realised</a:t>
            </a:r>
            <a:r>
              <a:rPr lang="en-US" dirty="0" smtClean="0"/>
              <a:t> that this is an implementation flaw that leverages vulnerabilities produced when an web server fails to validate input, and thus it does not fit into this ontology.</a:t>
            </a:r>
          </a:p>
          <a:p>
            <a:endParaRPr lang="en-US" dirty="0" smtClean="0"/>
          </a:p>
          <a:p>
            <a:r>
              <a:rPr lang="en-US" dirty="0" smtClean="0"/>
              <a:t>Man in the Browser (</a:t>
            </a:r>
            <a:r>
              <a:rPr lang="en-US" dirty="0" err="1" smtClean="0"/>
              <a:t>MitB</a:t>
            </a:r>
            <a:r>
              <a:rPr lang="en-US" dirty="0" smtClean="0"/>
              <a:t>), in which the attacker controls the user’s web browser, so that information being transferred can be observed, intercepted and manipulated, was another threat event that was thought at the start of the project would be in the final ontology. The most well-known use case is to undertake financial fraud, and is the result of compromise of the user’s device by a banking </a:t>
            </a:r>
            <a:r>
              <a:rPr lang="en-US" dirty="0" err="1" smtClean="0"/>
              <a:t>trojan</a:t>
            </a:r>
            <a:r>
              <a:rPr lang="en-US" dirty="0" smtClean="0"/>
              <a:t>, such as </a:t>
            </a:r>
            <a:r>
              <a:rPr lang="en-US" dirty="0" err="1" smtClean="0"/>
              <a:t>URLzone</a:t>
            </a:r>
            <a:r>
              <a:rPr lang="en-US" dirty="0" smtClean="0"/>
              <a:t>, </a:t>
            </a:r>
            <a:r>
              <a:rPr lang="en-US" dirty="0" err="1" smtClean="0"/>
              <a:t>Torpig</a:t>
            </a:r>
            <a:r>
              <a:rPr lang="en-US" dirty="0" smtClean="0"/>
              <a:t>, and Zeus. However, </a:t>
            </a:r>
            <a:r>
              <a:rPr lang="en-US" dirty="0" err="1" smtClean="0"/>
              <a:t>MitB</a:t>
            </a:r>
            <a:r>
              <a:rPr lang="en-US" dirty="0" smtClean="0"/>
              <a:t> can also be used for advert injection, and some simpler variants have been </a:t>
            </a:r>
            <a:r>
              <a:rPr lang="en-US" dirty="0" err="1" smtClean="0"/>
              <a:t>labelled</a:t>
            </a:r>
            <a:r>
              <a:rPr lang="en-US" dirty="0" smtClean="0"/>
              <a:t> Boy in the Browser (</a:t>
            </a:r>
            <a:r>
              <a:rPr lang="en-US" dirty="0" err="1" smtClean="0"/>
              <a:t>BitB</a:t>
            </a:r>
            <a:r>
              <a:rPr lang="en-US" dirty="0" smtClean="0"/>
              <a:t>). </a:t>
            </a:r>
            <a:r>
              <a:rPr lang="en-US" dirty="0" err="1" smtClean="0"/>
              <a:t>MitB</a:t>
            </a:r>
            <a:r>
              <a:rPr lang="en-US" dirty="0" smtClean="0"/>
              <a:t>/</a:t>
            </a:r>
            <a:r>
              <a:rPr lang="en-US" dirty="0" err="1" smtClean="0"/>
              <a:t>BitB</a:t>
            </a:r>
            <a:r>
              <a:rPr lang="en-US" dirty="0" smtClean="0"/>
              <a:t> are believed to be out-of-scope, since the </a:t>
            </a:r>
            <a:r>
              <a:rPr lang="en-US" dirty="0" err="1" smtClean="0"/>
              <a:t>trojan</a:t>
            </a:r>
            <a:r>
              <a:rPr lang="en-US" dirty="0" smtClean="0"/>
              <a:t> distribution, and the interception/change of information, are both occurring outside the web application’s boundaries.</a:t>
            </a:r>
          </a:p>
          <a:p>
            <a:endParaRPr lang="en-US" dirty="0" smtClean="0"/>
          </a:p>
          <a:p>
            <a:r>
              <a:rPr lang="en-US" dirty="0" smtClean="0"/>
              <a:t>Reverse Engineering is exercising an application or part of an application with the intent to gain insight into how it is constructed and operates. The purpose may be to understand the inner workings, and may be used to determine business logic such as pricing models, reproduce the application elsewhere, or to assist with vulnerability exploitation and data compromise. It was decided to be an intended outcome of a combination of other threat actions - typically, OAT-011 Scraping and OAT-018 Footprinting, which include the testing and collection of evidence to determine the underlying logic, structures, algorithms, functions, methods, and secrets of the application. Thus, as an outcome it was decided that Reverse Engineering is not a valid part of the ontology.</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39</a:t>
            </a:fld>
            <a:endParaRPr lang="en-US"/>
          </a:p>
        </p:txBody>
      </p:sp>
    </p:spTree>
    <p:extLst>
      <p:ext uri="{BB962C8B-B14F-4D97-AF65-F5344CB8AC3E}">
        <p14:creationId xmlns:p14="http://schemas.microsoft.com/office/powerpoint/2010/main" val="3562275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Vulnerability scanning – also in:</a:t>
            </a:r>
          </a:p>
          <a:p>
            <a:pPr marL="171450" indent="-171450">
              <a:buFontTx/>
              <a:buChar char="•"/>
            </a:pPr>
            <a:r>
              <a:rPr lang="en-US" dirty="0" smtClean="0"/>
              <a:t>Session Exception (SE)</a:t>
            </a:r>
          </a:p>
          <a:p>
            <a:pPr marL="171450" indent="-171450">
              <a:buFontTx/>
              <a:buChar char="•"/>
            </a:pPr>
            <a:r>
              <a:rPr lang="en-US" dirty="0" smtClean="0"/>
              <a:t>Input Exception (IE)</a:t>
            </a:r>
          </a:p>
          <a:p>
            <a:pPr marL="171450" indent="-171450">
              <a:buFontTx/>
              <a:buChar char="•"/>
            </a:pPr>
            <a:r>
              <a:rPr lang="en-US" dirty="0" smtClean="0"/>
              <a:t>Encoding Exception (EE)</a:t>
            </a:r>
          </a:p>
          <a:p>
            <a:pPr marL="171450" indent="-171450">
              <a:buFontTx/>
              <a:buChar char="•"/>
            </a:pPr>
            <a:r>
              <a:rPr lang="en-US" dirty="0" smtClean="0"/>
              <a:t>Command Injection Exception (CIE)</a:t>
            </a:r>
          </a:p>
          <a:p>
            <a:pPr marL="171450" indent="-171450">
              <a:buFontTx/>
              <a:buChar char="•"/>
            </a:pPr>
            <a:endParaRPr lang="en-US" dirty="0" smtClean="0"/>
          </a:p>
          <a:p>
            <a:pPr marL="0" indent="0">
              <a:buFontTx/>
              <a:buNone/>
            </a:pPr>
            <a:r>
              <a:rPr lang="en-US" dirty="0" smtClean="0"/>
              <a:t>Not included:</a:t>
            </a:r>
          </a:p>
          <a:p>
            <a:pPr marL="171450" indent="-171450">
              <a:buFontTx/>
              <a:buChar char="•"/>
            </a:pPr>
            <a:r>
              <a:rPr lang="en-US" dirty="0" smtClean="0"/>
              <a:t>File input/output exception (FIO)</a:t>
            </a:r>
          </a:p>
          <a:p>
            <a:pPr marL="171450" indent="-171450">
              <a:buFontTx/>
              <a:buChar char="•"/>
            </a:pPr>
            <a:r>
              <a:rPr lang="en-US" dirty="0" smtClean="0"/>
              <a:t>Honey trap (HT)</a:t>
            </a:r>
          </a:p>
          <a:p>
            <a:pPr marL="171450" indent="-171450">
              <a:buFontTx/>
              <a:buChar char="•"/>
            </a:pPr>
            <a:r>
              <a:rPr lang="en-US" dirty="0" smtClean="0"/>
              <a:t>Reputation (RP)</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40</a:t>
            </a:fld>
            <a:endParaRPr lang="en-US"/>
          </a:p>
        </p:txBody>
      </p:sp>
    </p:spTree>
    <p:extLst>
      <p:ext uri="{BB962C8B-B14F-4D97-AF65-F5344CB8AC3E}">
        <p14:creationId xmlns:p14="http://schemas.microsoft.com/office/powerpoint/2010/main" val="1740258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began on the project in late January 2015. Over 150 sources of information were identified, read and relevant threat information extracted. The full list of academic papers, blog posts, briefings, conference presentations, dictionaries, news stories, reports, technical papers and white papers is published on the OWASP wiki.</a:t>
            </a:r>
          </a:p>
          <a:p>
            <a:endParaRPr lang="en-US" dirty="0" smtClean="0"/>
          </a:p>
          <a:p>
            <a:r>
              <a:rPr lang="en-US" dirty="0" smtClean="0"/>
              <a:t>This created over 600 data points describing a mixture of threats, attacks and some vulnerabilities. Updates were periodically posted to the project pages on the OWASP wiki.</a:t>
            </a:r>
          </a:p>
          <a:p>
            <a:endParaRPr lang="en-US" dirty="0" smtClean="0"/>
          </a:p>
          <a:p>
            <a:r>
              <a:rPr lang="en-US" dirty="0" smtClean="0"/>
              <a:t>Anything relating to exploitation of implementation bugs was excluded. Forty or so clusters of threats were extracted from this diagram, and this was reduced further to a slightly smaller number of candid threat event names. Work then began to identify inter-relationships, similarities, overlaps and unique aspects. This process was undertaken over 1-2 months and reduced the number of recommended threat event names to just over twenty. Further de-duplication reduced the final count to nineteen. See below for a discussion of some of the candidate names that did not make the list.</a:t>
            </a:r>
          </a:p>
          <a:p>
            <a:endParaRPr lang="en-US" dirty="0" smtClean="0"/>
          </a:p>
          <a:p>
            <a:r>
              <a:rPr lang="en-US" dirty="0" smtClean="0"/>
              <a:t>The project was announced in the OWASP Foundation’s Connector newsletter sent to 60,000+ recipients in April 2015. It was also highlighted in a two-side </a:t>
            </a:r>
            <a:r>
              <a:rPr lang="en-US" dirty="0" err="1" smtClean="0"/>
              <a:t>colour</a:t>
            </a:r>
            <a:r>
              <a:rPr lang="en-US" dirty="0" smtClean="0"/>
              <a:t> flyer included in every delegate’s bag at </a:t>
            </a:r>
            <a:r>
              <a:rPr lang="en-US" dirty="0" err="1" smtClean="0"/>
              <a:t>AppSec</a:t>
            </a:r>
            <a:r>
              <a:rPr lang="en-US" dirty="0" smtClean="0"/>
              <a:t> EU 2015 in Amsterdam. A limited amount of peer review has been undertaken over a couple of months.</a:t>
            </a:r>
            <a:r>
              <a:rPr lang="en-US" baseline="0" dirty="0" smtClean="0"/>
              <a:t> The peer review led to clearer scope, suggestions for additional threats, and changes to both the names and descriptions of the threat events. Further peer review would be welcome.</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41</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significant body of knowledge about application vulnerability types, and some general consensus about identification and naming. But issues relating to the misuse of valid functionality(which may be caused by design flaws rather than implementation bugs) are less well defined. Yet these problems are seen day-in, day-out by web application owners.</a:t>
            </a:r>
          </a:p>
          <a:p>
            <a:endParaRPr lang="en-US" dirty="0" smtClean="0"/>
          </a:p>
          <a:p>
            <a:r>
              <a:rPr lang="en-US" dirty="0" smtClean="0"/>
              <a:t>Excessive abuse of functionality is commonly misreported as application denial-of-service (DoS) attacks, such as HTTP flooding or application resource exhaustion, when in fact the DoS is a side-effect. Most of these problems seen regularly by web application owners are not listed in any OWASP Top Ten or in any other top issue list or dictionary.</a:t>
            </a:r>
          </a:p>
          <a:p>
            <a:r>
              <a:rPr lang="en-US" dirty="0" smtClean="0"/>
              <a:t>This has contributed to inadequate visibility, and an inconsistency in naming such threats, with a consequent lack of clarity in attempts to address the issues.</a:t>
            </a:r>
          </a:p>
          <a:p>
            <a:endParaRPr lang="en-US" dirty="0" smtClean="0"/>
          </a:p>
          <a:p>
            <a:r>
              <a:rPr lang="en-US" dirty="0" smtClean="0"/>
              <a:t>The aim was to produce an ontology that would provide a common language for developers, architects, operators, business owners, security engineers, purchasers, and suppliers/vendors, in order to facilitate clear communication and help tackle these issues. The project also intends to identify symptoms, mitigations and controls in this problem area. Like all OWASP outputs, everything is free and published using an open source </a:t>
            </a:r>
            <a:r>
              <a:rPr lang="en-US" dirty="0" err="1" smtClean="0"/>
              <a:t>licence</a:t>
            </a:r>
            <a:r>
              <a:rPr lang="en-US" dirty="0" smtClean="0"/>
              <a:t>. </a:t>
            </a:r>
          </a:p>
          <a:p>
            <a:endParaRPr lang="en-US" dirty="0" smtClean="0"/>
          </a:p>
          <a:p>
            <a:r>
              <a:rPr lang="en-US" dirty="0" smtClean="0"/>
              <a:t>The objectives defined in early 2015 were:</a:t>
            </a:r>
          </a:p>
          <a:p>
            <a:r>
              <a:rPr lang="en-US" dirty="0" smtClean="0"/>
              <a:t>Provide a definition of the term “automated threat” </a:t>
            </a:r>
          </a:p>
          <a:p>
            <a:r>
              <a:rPr lang="en-US" dirty="0" smtClean="0"/>
              <a:t>Create a common vocabulary of automated threats and their relationships to each other that maintains consistency with existing literature.</a:t>
            </a:r>
          </a:p>
          <a:p>
            <a:r>
              <a:rPr lang="en-US" dirty="0" smtClean="0"/>
              <a:t>This would involve creating a listing of vendor-neutral, technology-agnostic terms that describe real-world automated threats to web applications, at a level of abstraction suitable for application owners. The ontology and other supporting materials need to be practical and useful for a range of activities throughout a secure software development lifecycle (S-SDLC).</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6</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web applications are not under a constant state of compromise, regardless of whether weaknesses and vulnerabilities are present. However, attackers are still using the software in a manner that causes significant pain to the owners/operators, and sometimes also the users.</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44</a:t>
            </a:fld>
            <a:endParaRPr lang="en-US"/>
          </a:p>
        </p:txBody>
      </p:sp>
    </p:spTree>
    <p:extLst>
      <p:ext uri="{BB962C8B-B14F-4D97-AF65-F5344CB8AC3E}">
        <p14:creationId xmlns:p14="http://schemas.microsoft.com/office/powerpoint/2010/main" val="1084427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mistakes and errors are my own</a:t>
            </a:r>
            <a:r>
              <a:rPr lang="en-US" baseline="0" dirty="0" smtClean="0"/>
              <a:t> – spotted some typos already, so will need to issue 1.01</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1C1C32B-065F-C543-B153-30C70229D791}" type="slidenum">
              <a:rPr lang="en-US" smtClean="0"/>
              <a:t>45</a:t>
            </a:fld>
            <a:endParaRPr lang="en-US"/>
          </a:p>
        </p:txBody>
      </p:sp>
    </p:spTree>
    <p:extLst>
      <p:ext uri="{BB962C8B-B14F-4D97-AF65-F5344CB8AC3E}">
        <p14:creationId xmlns:p14="http://schemas.microsoft.com/office/powerpoint/2010/main" val="1605856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46</a:t>
            </a:fld>
            <a:endParaRPr lang="en-US"/>
          </a:p>
        </p:txBody>
      </p:sp>
    </p:spTree>
    <p:extLst>
      <p:ext uri="{BB962C8B-B14F-4D97-AF65-F5344CB8AC3E}">
        <p14:creationId xmlns:p14="http://schemas.microsoft.com/office/powerpoint/2010/main" val="137620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 Defining application development security requirements</a:t>
            </a:r>
          </a:p>
          <a:p>
            <a:r>
              <a:rPr lang="en-US" dirty="0" err="1" smtClean="0"/>
              <a:t>Cinnaminta</a:t>
            </a:r>
            <a:r>
              <a:rPr lang="en-US" dirty="0" smtClean="0"/>
              <a:t> </a:t>
            </a:r>
            <a:r>
              <a:rPr lang="en-US" dirty="0" err="1" smtClean="0"/>
              <a:t>SpA</a:t>
            </a:r>
            <a:r>
              <a:rPr lang="en-US" dirty="0" smtClean="0"/>
              <a:t> intends to build and launch a new multi-lingual and multi-currency e-commerce website. The development will be outsourced and </a:t>
            </a:r>
            <a:r>
              <a:rPr lang="en-US" dirty="0" err="1" smtClean="0"/>
              <a:t>Cinnaminta</a:t>
            </a:r>
            <a:r>
              <a:rPr lang="en-US" dirty="0" smtClean="0"/>
              <a:t> has been working on the functional design document. Among many other requirements, the application security specification requires that the website must not include any vulnerabilities identified in PCI DSS v3.1 Requirement 6.5, nor any other vulnerabilities that could affect the protection of payment cardholder data. </a:t>
            </a:r>
            <a:r>
              <a:rPr lang="en-US" dirty="0" err="1" smtClean="0"/>
              <a:t>Cinnaminta</a:t>
            </a:r>
            <a:r>
              <a:rPr lang="en-US" dirty="0" smtClean="0"/>
              <a:t> specifies that the website’s payment functions must not be susceptible to the threat events OAT-001 Carding or OAT-010 Card Cracking, as defined in the OWASP Automated Threat Handbook. In addition, the application must interact with the company’s existing fraud detection system to counter OAT-012 Cashing Out. The requirements are specified in terms of these threat events, rather than particular product or service categories. Development houses responding to the call for bids use the ontology to focus their answers to these aspects appropriately.</a:t>
            </a:r>
          </a:p>
          <a:p>
            <a:endParaRPr lang="en-US" dirty="0" smtClean="0"/>
          </a:p>
          <a:p>
            <a:r>
              <a:rPr lang="en-US" dirty="0" smtClean="0"/>
              <a:t>Scenario: Sharing intelligence within a sector</a:t>
            </a:r>
          </a:p>
          <a:p>
            <a:r>
              <a:rPr lang="en-US" dirty="0" smtClean="0"/>
              <a:t>Unlimited Innovations </a:t>
            </a:r>
            <a:r>
              <a:rPr lang="en-US" dirty="0" err="1" smtClean="0"/>
              <a:t>Inc</a:t>
            </a:r>
            <a:r>
              <a:rPr lang="en-US" dirty="0" smtClean="0"/>
              <a:t> develops and supports patient-facing software solutions to a range of healthcare providers, many of which participate in the National Health Service Cyber Intelligence Sharing Center (NHS-CISC). Unlimited Innovations already builds continuous monitoring capabilities into its software and decides to provide an optional enhancement so that customers could choose to share their misuse event data with each other, to benefit from the combined threat intelligence. Rather than sharing large quantities of low-level data, Unlimited Innovations aggregates information and broadcasts validated and </a:t>
            </a:r>
            <a:r>
              <a:rPr lang="en-US" dirty="0" err="1" smtClean="0"/>
              <a:t>categorised</a:t>
            </a:r>
            <a:r>
              <a:rPr lang="en-US" dirty="0" smtClean="0"/>
              <a:t> threat data amongst the participating organisations. Automation attacks are classified according to the threat events defined in the OWASP Automated Threat Handbook so that each receiving party understands the nature of the threat. Even organisations that do not want to take part in this information sharing can benefit, since their own </a:t>
            </a:r>
            <a:r>
              <a:rPr lang="en-US" dirty="0" err="1" smtClean="0"/>
              <a:t>categorised</a:t>
            </a:r>
            <a:r>
              <a:rPr lang="en-US" dirty="0" smtClean="0"/>
              <a:t> information is made available to internal business management in the form of an easy-to-comprehend monitoring dashboard. The information gathered can also be fed into their other business information management systems to help improve patient service.</a:t>
            </a:r>
          </a:p>
          <a:p>
            <a:endParaRPr lang="en-US" dirty="0" smtClean="0"/>
          </a:p>
          <a:p>
            <a:r>
              <a:rPr lang="en-US" dirty="0" smtClean="0"/>
              <a:t>Scenario: Exchanging threat data between CERTs</a:t>
            </a:r>
          </a:p>
          <a:p>
            <a:r>
              <a:rPr lang="en-US" dirty="0" smtClean="0"/>
              <a:t>National Computer Emergency Response Teams (CERTs) </a:t>
            </a:r>
            <a:r>
              <a:rPr lang="en-US" dirty="0" err="1" smtClean="0"/>
              <a:t>recognise</a:t>
            </a:r>
            <a:r>
              <a:rPr lang="en-US" dirty="0" smtClean="0"/>
              <a:t> that sharing of local information can contribute to worldwide prevention of cyber attacks. Despite advances in cooperation between CERTs, anything to increase continuity and interoperability, such as standards for data exchange, is encouraged. CERT </a:t>
            </a:r>
            <a:r>
              <a:rPr lang="en-US" dirty="0" err="1" smtClean="0"/>
              <a:t>Zog</a:t>
            </a:r>
            <a:r>
              <a:rPr lang="en-US" dirty="0" smtClean="0"/>
              <a:t> is concerned about the </a:t>
            </a:r>
            <a:r>
              <a:rPr lang="en-US" dirty="0" err="1" smtClean="0"/>
              <a:t>sparsity</a:t>
            </a:r>
            <a:r>
              <a:rPr lang="en-US" dirty="0" smtClean="0"/>
              <a:t> of application-specific data it receives, and also the classification of that data. It has a particular concern about attacks and breaches that affect sectors defined in </a:t>
            </a:r>
            <a:r>
              <a:rPr lang="en-US" dirty="0" err="1" smtClean="0"/>
              <a:t>Zog’s</a:t>
            </a:r>
            <a:r>
              <a:rPr lang="en-US" dirty="0" smtClean="0"/>
              <a:t> 2015 national cyber security strategy. CERT </a:t>
            </a:r>
            <a:r>
              <a:rPr lang="en-US" dirty="0" err="1" smtClean="0"/>
              <a:t>Zog</a:t>
            </a:r>
            <a:r>
              <a:rPr lang="en-US" dirty="0" smtClean="0"/>
              <a:t> and its </a:t>
            </a:r>
            <a:r>
              <a:rPr lang="en-US" dirty="0" err="1" smtClean="0"/>
              <a:t>neighbour</a:t>
            </a:r>
            <a:r>
              <a:rPr lang="en-US" dirty="0" smtClean="0"/>
              <a:t> CERT </a:t>
            </a:r>
            <a:r>
              <a:rPr lang="en-US" dirty="0" err="1" smtClean="0"/>
              <a:t>Tarset</a:t>
            </a:r>
            <a:r>
              <a:rPr lang="en-US" dirty="0" smtClean="0"/>
              <a:t> agree to tag threat events using the OWASP Automated Threat Handbook, in order to add greater context to existing solutions being used for threat data exchange between them. The </a:t>
            </a:r>
            <a:r>
              <a:rPr lang="en-US" dirty="0" err="1" smtClean="0"/>
              <a:t>programme</a:t>
            </a:r>
            <a:r>
              <a:rPr lang="en-US" dirty="0" smtClean="0"/>
              <a:t> also collects sector metadata, so that all organisations within these can benefit from the centralised intelligence.</a:t>
            </a:r>
          </a:p>
          <a:p>
            <a:endParaRPr lang="en-US" dirty="0" smtClean="0"/>
          </a:p>
          <a:p>
            <a:r>
              <a:rPr lang="en-US" dirty="0" smtClean="0"/>
              <a:t>Scenario: Enhancing application penetration test findings</a:t>
            </a:r>
          </a:p>
          <a:p>
            <a:r>
              <a:rPr lang="en-US" dirty="0" smtClean="0"/>
              <a:t>Specialist application security penetration testing firm </a:t>
            </a:r>
            <a:r>
              <a:rPr lang="en-US" dirty="0" err="1" smtClean="0"/>
              <a:t>Cherak</a:t>
            </a:r>
            <a:r>
              <a:rPr lang="en-US" dirty="0" smtClean="0"/>
              <a:t> Industries </a:t>
            </a:r>
            <a:r>
              <a:rPr lang="en-US" dirty="0" err="1" smtClean="0"/>
              <a:t>Pte</a:t>
            </a:r>
            <a:r>
              <a:rPr lang="en-US" dirty="0" smtClean="0"/>
              <a:t> Ltd works primarily for financial services companies in the banking and insurance sectors, and is looking to expand its business throughout Asia. </a:t>
            </a:r>
            <a:r>
              <a:rPr lang="en-US" dirty="0" err="1" smtClean="0"/>
              <a:t>Cherak</a:t>
            </a:r>
            <a:r>
              <a:rPr lang="en-US" dirty="0" smtClean="0"/>
              <a:t> has some innovative pen test result reporting systems which integrate with client software fault and vulnerability tracking systems, and it actively looks for methods to provide additional value to its clients. </a:t>
            </a:r>
            <a:r>
              <a:rPr lang="en-US" dirty="0" err="1" smtClean="0"/>
              <a:t>Cherak</a:t>
            </a:r>
            <a:r>
              <a:rPr lang="en-US" dirty="0" smtClean="0"/>
              <a:t> has identified that pen test clients would benefit from help in understanding the effects of combinations of vulnerabilities, especially design flaws, and has decided to utilise the OWASP Automated Threat Handbook to define and explain the automation-related threats. The individual vulnerabilities were scored as normal using CVSSv2 and v3, the matching CWEs identified, and mitigations in place documented. In addition, </a:t>
            </a:r>
            <a:r>
              <a:rPr lang="en-US" dirty="0" err="1" smtClean="0"/>
              <a:t>Cherak</a:t>
            </a:r>
            <a:r>
              <a:rPr lang="en-US" dirty="0" smtClean="0"/>
              <a:t> uses the threat events defined in the OWASP Automated Threat Handbook to help create a new section in the executive summary that explains how combinations of the issues found could lead to automation threats and the possible technical and business impacts. For example, an assessment for one client had identified weaknesses in authentication so that there is a risk of OAT-008 Credential Stuffing. The defined identifier was provided to the client, so its technical staff could refer to additional information on the OWASP website.</a:t>
            </a:r>
          </a:p>
          <a:p>
            <a:endParaRPr lang="en-US" dirty="0" smtClean="0"/>
          </a:p>
          <a:p>
            <a:r>
              <a:rPr lang="en-US" dirty="0" smtClean="0"/>
              <a:t>Scenario: Specifying service acquisition needs</a:t>
            </a:r>
          </a:p>
          <a:p>
            <a:r>
              <a:rPr lang="en-US" dirty="0" err="1" smtClean="0"/>
              <a:t>Falstone</a:t>
            </a:r>
            <a:r>
              <a:rPr lang="en-US" dirty="0" smtClean="0"/>
              <a:t> Paradise </a:t>
            </a:r>
            <a:r>
              <a:rPr lang="en-US" dirty="0" err="1" smtClean="0"/>
              <a:t>Inc</a:t>
            </a:r>
            <a:r>
              <a:rPr lang="en-US" dirty="0" smtClean="0"/>
              <a:t> is concerned about malicious use of their portfolio of hotel and resort websites. The majority of the websites use a shared application platform, but there are some unique applications and a large number of other micro-sites, some of which use generic content management systems such as </a:t>
            </a:r>
            <a:r>
              <a:rPr lang="en-US" dirty="0" err="1" smtClean="0"/>
              <a:t>Wordpress</a:t>
            </a:r>
            <a:r>
              <a:rPr lang="en-US" dirty="0" smtClean="0"/>
              <a:t> and Drupal. </a:t>
            </a:r>
            <a:r>
              <a:rPr lang="en-US" dirty="0" err="1" smtClean="0"/>
              <a:t>Falstone</a:t>
            </a:r>
            <a:r>
              <a:rPr lang="en-US" dirty="0" smtClean="0"/>
              <a:t> Paradise has identified that its IT operations team are spending too much time dealing with the effects of automated misuse, such as cleaning up data, resetting customer accounts and providing extra capacity during attacks. Furthermore, the unwanted automation is also causing some instabilities leading to negative feedback from customers. Therefore </a:t>
            </a:r>
            <a:r>
              <a:rPr lang="en-US" dirty="0" err="1" smtClean="0"/>
              <a:t>Falstone</a:t>
            </a:r>
            <a:r>
              <a:rPr lang="en-US" dirty="0" smtClean="0"/>
              <a:t> Paradise decides to go out to the security marketplace to identify, assess and select products or services that might help address these automation issues for all its websites. Their buying team works with their information technology colleagues to write the detailed requirements in an Invitation to Tender (ITT) document. This describes the types of attacks its web applications are receiving, their frequency of occurrence and their magnitudes. These are defined according to the OWASP Automated Threat Handbook, so that vendors do not misunderstand the requirements, and each vendor’s offering can be assessed against the particular automation threat events of concern.</a:t>
            </a:r>
          </a:p>
          <a:p>
            <a:endParaRPr lang="en-US" dirty="0" smtClean="0"/>
          </a:p>
          <a:p>
            <a:r>
              <a:rPr lang="en-US" dirty="0" smtClean="0"/>
              <a:t>Scenario: Characterising vendor services</a:t>
            </a:r>
          </a:p>
          <a:p>
            <a:r>
              <a:rPr lang="en-US" dirty="0" smtClean="0"/>
              <a:t>Better Best Ltd has developed an innovative technology to help gaming companies defend against a range of automated threats that can otherwise permit cheating and distortion of the game, leading to disruption for normal players. The solution can be deployed on premises, but is also available in the cloud as a service. But Better Best is finding difficulty explaining its solution in the market place, especially since it does not fit into any conventional product category. Better Best decide to use the terminology and threat events listed in the OWASP Automated Threat Handbook to define their product’s capabilities. They hope this will provide some clarity about their offering, and also demonstrate how their product can be used to replace more than one other conventional security device. Additionally, Better Best writes a white paper describing how their product has been successfully used by one of their reference customers </a:t>
            </a:r>
            <a:r>
              <a:rPr lang="en-US" dirty="0" err="1" smtClean="0"/>
              <a:t>Hollybush</a:t>
            </a:r>
            <a:r>
              <a:rPr lang="en-US" dirty="0" smtClean="0"/>
              <a:t> Challenge Games to protect against OAT-006 Expediting, OAT-005 Scalping, OAT-016 Skewing and OAT-013 Sniping.</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7</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focus for the project is the abuse of functionality - misuse of inherent functionality and related design flaws, some of which are also referred to as business logic flaws. There is no coverage of implementation bugs. It is neither the case that implementation bugs are not the target of attacks, nor that their exploitation cannot be automated, but there is much more knowledge published in that area with a greater agreement on terminology. The intention was that all the threats must require the web to exist for the threat to be materialised; thus attacks that can be achieved without the web are out of scope. </a:t>
            </a:r>
          </a:p>
          <a:p>
            <a:endParaRPr lang="en-US" dirty="0" smtClean="0"/>
          </a:p>
          <a:p>
            <a:r>
              <a:rPr lang="en-US" dirty="0" smtClean="0"/>
              <a:t>The terms threat, threat event, web, applications and automated are defined in the glossary on</a:t>
            </a:r>
            <a:r>
              <a:rPr lang="en-US" baseline="0" dirty="0" smtClean="0"/>
              <a:t> the wiki page.</a:t>
            </a:r>
          </a:p>
          <a:p>
            <a:endParaRPr lang="en-US" dirty="0" smtClean="0"/>
          </a:p>
          <a:p>
            <a:r>
              <a:rPr lang="en-US" dirty="0" smtClean="0"/>
              <a:t>Some examples that are out of scope for this ontology are:</a:t>
            </a:r>
          </a:p>
          <a:p>
            <a:pPr marL="171450" indent="-171450">
              <a:buFont typeface="Arial"/>
              <a:buChar char="•"/>
            </a:pPr>
            <a:r>
              <a:rPr lang="en-US" dirty="0" smtClean="0"/>
              <a:t>Native mobile apps (but web application endpoint threats are in scope)</a:t>
            </a:r>
          </a:p>
          <a:p>
            <a:pPr marL="171450" indent="-171450">
              <a:buFont typeface="Arial"/>
              <a:buChar char="•"/>
            </a:pPr>
            <a:r>
              <a:rPr lang="en-US" dirty="0" smtClean="0"/>
              <a:t>Threats pre deployment (e.g. design, development, testing, deployment)</a:t>
            </a:r>
          </a:p>
          <a:p>
            <a:pPr marL="171450" indent="-171450">
              <a:buFont typeface="Arial"/>
              <a:buChar char="•"/>
            </a:pPr>
            <a:r>
              <a:rPr lang="en-US" dirty="0" smtClean="0"/>
              <a:t>Threats that affect web application businesses, but that are not undertaken using the web (e.g. in e-commerce: return fraud, wear &amp; return fraud, not delivered fraud, price arbitrage, nearby address fraud, cross-merchant no-receipt returns, friendly fraud)</a:t>
            </a:r>
          </a:p>
          <a:p>
            <a:pPr marL="171450" indent="-171450">
              <a:buFont typeface="Arial"/>
              <a:buChar char="•"/>
            </a:pPr>
            <a:r>
              <a:rPr lang="en-US" dirty="0" smtClean="0"/>
              <a:t>Other layer 7 protocols including e.g. FTP, SMTP</a:t>
            </a:r>
          </a:p>
          <a:p>
            <a:pPr marL="171450" indent="-171450">
              <a:buFont typeface="Arial"/>
              <a:buChar char="•"/>
            </a:pPr>
            <a:r>
              <a:rPr lang="en-US" dirty="0" smtClean="0"/>
              <a:t>Host addressing and identification</a:t>
            </a:r>
          </a:p>
          <a:p>
            <a:pPr marL="171450" indent="-171450">
              <a:buFont typeface="Arial"/>
              <a:buChar char="•"/>
            </a:pPr>
            <a:r>
              <a:rPr lang="en-US" dirty="0" smtClean="0"/>
              <a:t>Attacks targeting network infrastructure </a:t>
            </a:r>
          </a:p>
          <a:p>
            <a:pPr marL="171450" indent="-171450">
              <a:buFont typeface="Arial"/>
              <a:buChar char="•"/>
            </a:pPr>
            <a:r>
              <a:rPr lang="en-US" dirty="0" smtClean="0"/>
              <a:t>Network, HTTP and SSL/TLS denial of service</a:t>
            </a:r>
          </a:p>
          <a:p>
            <a:pPr marL="171450" indent="-171450">
              <a:buFont typeface="Arial"/>
              <a:buChar char="•"/>
            </a:pPr>
            <a:r>
              <a:rPr lang="en-US" dirty="0" smtClean="0"/>
              <a:t>Physical and environmental attacks against components supporting web applications.</a:t>
            </a:r>
          </a:p>
          <a:p>
            <a:r>
              <a:rPr lang="en-US" dirty="0" smtClean="0"/>
              <a:t>Therefore, attacks like phishing, pharming, and </a:t>
            </a:r>
            <a:r>
              <a:rPr lang="en-US" dirty="0" err="1" smtClean="0"/>
              <a:t>trojan</a:t>
            </a:r>
            <a:r>
              <a:rPr lang="en-US" dirty="0" smtClean="0"/>
              <a:t> distribution are excluded.</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8</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threat events are scenarios which are seen commonly by real operating web applications, and are multi-step and/or highly iterative and/or multiple weaknesses involved, and not primarily about events that relate to the tool-based exploitation of single-issue vulnerabilities of individual web applications. Essentially the ontology needs to be a list of concise answers to the operational question “what is happening right now?”.</a:t>
            </a:r>
          </a:p>
          <a:p>
            <a:r>
              <a:rPr lang="en-US" dirty="0" smtClean="0"/>
              <a:t>The summary definition created to describe this is “Threat events to web applications undertaken using automated actions”.</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9</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10</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began on the project in late January 2015. Over 150 sources of information were identified, read and relevant threat information extracted. The full list of academic papers, blog posts, briefings, conference presentations, dictionaries, news stories, reports, technical papers and white papers is published on the OWASP wiki.</a:t>
            </a:r>
          </a:p>
          <a:p>
            <a:endParaRPr lang="en-US" dirty="0" smtClean="0"/>
          </a:p>
          <a:p>
            <a:r>
              <a:rPr lang="en-US" dirty="0" smtClean="0"/>
              <a:t>This created over 600 data points describing a mixture of threats, attacks and some vulnerabilities. Updates were periodically posted to the project pages on the OWASP wiki.</a:t>
            </a:r>
          </a:p>
          <a:p>
            <a:endParaRPr lang="en-US" dirty="0" smtClean="0"/>
          </a:p>
          <a:p>
            <a:r>
              <a:rPr lang="en-US" dirty="0" smtClean="0"/>
              <a:t>Anything relating to exploitation of implementation bugs was excluded. Forty or so clusters of threats were extracted from this diagram, and this was reduced further to a slightly smaller number of candid threat event names. Work then began to identify inter-relationships, similarities, overlaps and unique aspects. This process was undertaken over 1-2 months and reduced the number of recommended threat event names to just over twenty. Further de-duplication reduced the final count to nineteen. See below for a discussion of some of the candidate names that did not make the list.</a:t>
            </a:r>
          </a:p>
          <a:p>
            <a:endParaRPr lang="en-US" dirty="0" smtClean="0"/>
          </a:p>
          <a:p>
            <a:r>
              <a:rPr lang="en-US" dirty="0" smtClean="0"/>
              <a:t>The project was announced in the OWASP Foundation’s Connector newsletter sent to 60,000+ recipients in April 2015. It was also highlighted in a two-side </a:t>
            </a:r>
            <a:r>
              <a:rPr lang="en-US" dirty="0" err="1" smtClean="0"/>
              <a:t>colour</a:t>
            </a:r>
            <a:r>
              <a:rPr lang="en-US" dirty="0" smtClean="0"/>
              <a:t> flyer included in every delegate’s bag at </a:t>
            </a:r>
            <a:r>
              <a:rPr lang="en-US" dirty="0" err="1" smtClean="0"/>
              <a:t>AppSec</a:t>
            </a:r>
            <a:r>
              <a:rPr lang="en-US" dirty="0" smtClean="0"/>
              <a:t> EU 2015 in Amsterdam. A limited amount of peer review has been undertaken over a couple of months.</a:t>
            </a:r>
            <a:r>
              <a:rPr lang="en-US" baseline="0" dirty="0" smtClean="0"/>
              <a:t> The peer review led to clearer scope, suggestions for additional threats, and changes to both the names and descriptions of the threat events. Further peer review would be welcome.</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11</a:t>
            </a:fld>
            <a:endParaRPr lang="en-US"/>
          </a:p>
        </p:txBody>
      </p:sp>
    </p:spTree>
    <p:extLst>
      <p:ext uri="{BB962C8B-B14F-4D97-AF65-F5344CB8AC3E}">
        <p14:creationId xmlns:p14="http://schemas.microsoft.com/office/powerpoint/2010/main" val="229954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2620" y="2279035"/>
            <a:ext cx="6809780" cy="1470025"/>
          </a:xfrm>
        </p:spPr>
        <p:txBody>
          <a:bodyPr/>
          <a:lstStyle>
            <a:lvl1pPr algn="l">
              <a:defRPr>
                <a:solidFill>
                  <a:srgbClr val="D8A51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2620" y="4034810"/>
            <a:ext cx="612398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8518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74962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303400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31412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13726" cy="5453591"/>
          </a:xfrm>
        </p:spPr>
        <p:txBody>
          <a:bodyPr/>
          <a:lstStyle>
            <a:lvl1pPr>
              <a:defRPr sz="2400"/>
            </a:lvl1pPr>
            <a:lvl2pPr>
              <a:defRPr sz="20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725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391080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264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72902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416626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64797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403191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0345699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12802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91796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4400" kern="1200">
          <a:solidFill>
            <a:srgbClr val="00468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New Ontology of Unwanted Web Automation</a:t>
            </a:r>
          </a:p>
        </p:txBody>
      </p:sp>
      <p:sp>
        <p:nvSpPr>
          <p:cNvPr id="3" name="Subtitle 2"/>
          <p:cNvSpPr>
            <a:spLocks noGrp="1"/>
          </p:cNvSpPr>
          <p:nvPr>
            <p:ph type="subTitle" idx="1"/>
          </p:nvPr>
        </p:nvSpPr>
        <p:spPr>
          <a:xfrm>
            <a:off x="962620" y="4034810"/>
            <a:ext cx="7417796" cy="786138"/>
          </a:xfrm>
        </p:spPr>
        <p:txBody>
          <a:bodyPr/>
          <a:lstStyle/>
          <a:p>
            <a:r>
              <a:rPr lang="en-US" dirty="0" smtClean="0"/>
              <a:t>Colin Watson</a:t>
            </a:r>
          </a:p>
          <a:p>
            <a:endParaRPr lang="en-US" dirty="0"/>
          </a:p>
        </p:txBody>
      </p:sp>
      <p:sp>
        <p:nvSpPr>
          <p:cNvPr id="5" name="Subtitle 2"/>
          <p:cNvSpPr txBox="1">
            <a:spLocks/>
          </p:cNvSpPr>
          <p:nvPr/>
        </p:nvSpPr>
        <p:spPr>
          <a:xfrm>
            <a:off x="962620" y="6350000"/>
            <a:ext cx="7417796" cy="35339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dirty="0" smtClean="0">
                <a:solidFill>
                  <a:schemeClr val="tx1"/>
                </a:solidFill>
              </a:rPr>
              <a:t>AppSec USA 2015, San Francisco, Thursday 24</a:t>
            </a:r>
            <a:r>
              <a:rPr lang="en-US" sz="1200" baseline="30000" dirty="0" smtClean="0">
                <a:solidFill>
                  <a:schemeClr val="tx1"/>
                </a:solidFill>
              </a:rPr>
              <a:t>th</a:t>
            </a:r>
            <a:r>
              <a:rPr lang="en-US" sz="1200" dirty="0" smtClean="0">
                <a:solidFill>
                  <a:schemeClr val="tx1"/>
                </a:solidFill>
              </a:rPr>
              <a:t> September 2015</a:t>
            </a:r>
            <a:endParaRPr lang="en-US" sz="1200" dirty="0">
              <a:solidFill>
                <a:schemeClr val="tx1"/>
              </a:solidFill>
            </a:endParaRPr>
          </a:p>
        </p:txBody>
      </p:sp>
    </p:spTree>
    <p:extLst>
      <p:ext uri="{BB962C8B-B14F-4D97-AF65-F5344CB8AC3E}">
        <p14:creationId xmlns:p14="http://schemas.microsoft.com/office/powerpoint/2010/main" val="37764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Other Lists</a:t>
            </a:r>
          </a:p>
          <a:p>
            <a:endParaRPr lang="en-US" dirty="0"/>
          </a:p>
        </p:txBody>
      </p:sp>
      <p:sp>
        <p:nvSpPr>
          <p:cNvPr id="8" name="Content Placeholder 1"/>
          <p:cNvSpPr>
            <a:spLocks noGrp="1"/>
          </p:cNvSpPr>
          <p:nvPr>
            <p:ph idx="1"/>
          </p:nvPr>
        </p:nvSpPr>
        <p:spPr>
          <a:xfrm>
            <a:off x="2915478" y="274638"/>
            <a:ext cx="5755447" cy="5453591"/>
          </a:xfrm>
        </p:spPr>
        <p:txBody>
          <a:bodyPr/>
          <a:lstStyle/>
          <a:p>
            <a:pPr>
              <a:spcAft>
                <a:spcPts val="1200"/>
              </a:spcAft>
            </a:pPr>
            <a:r>
              <a:rPr lang="en-US" dirty="0" err="1" smtClean="0"/>
              <a:t>Mitre</a:t>
            </a:r>
            <a:r>
              <a:rPr lang="en-US" dirty="0"/>
              <a:t> Common Attack Pattern Enumeration and Classification (CAPEC)</a:t>
            </a:r>
            <a:endParaRPr lang="en-US" dirty="0" smtClean="0"/>
          </a:p>
          <a:p>
            <a:pPr>
              <a:spcAft>
                <a:spcPts val="1200"/>
              </a:spcAft>
            </a:pPr>
            <a:r>
              <a:rPr lang="en-US" dirty="0" err="1" smtClean="0"/>
              <a:t>Mitre</a:t>
            </a:r>
            <a:r>
              <a:rPr lang="en-US" dirty="0" smtClean="0"/>
              <a:t> Common Weakness Enumeration (CWE)</a:t>
            </a:r>
          </a:p>
          <a:p>
            <a:pPr>
              <a:spcAft>
                <a:spcPts val="1200"/>
              </a:spcAft>
            </a:pPr>
            <a:r>
              <a:rPr lang="en-US" dirty="0"/>
              <a:t>Web Application Security Consortium (WASC) Threat </a:t>
            </a:r>
            <a:r>
              <a:rPr lang="en-US" dirty="0" smtClean="0"/>
              <a:t>Classification</a:t>
            </a:r>
          </a:p>
          <a:p>
            <a:pPr>
              <a:spcAft>
                <a:spcPts val="1200"/>
              </a:spcAft>
            </a:pPr>
            <a:r>
              <a:rPr lang="en-US" dirty="0" smtClean="0"/>
              <a:t>OWASP Top 10 [</a:t>
            </a:r>
            <a:r>
              <a:rPr lang="en-US" dirty="0" err="1" smtClean="0"/>
              <a:t>risks|controls|mobile</a:t>
            </a:r>
            <a:r>
              <a:rPr lang="en-US" dirty="0" smtClean="0"/>
              <a:t>|...]</a:t>
            </a:r>
          </a:p>
          <a:p>
            <a:pPr>
              <a:spcAft>
                <a:spcPts val="1200"/>
              </a:spcAft>
            </a:pPr>
            <a:r>
              <a:rPr lang="en-US" dirty="0" smtClean="0"/>
              <a:t>Lists of attack methods</a:t>
            </a:r>
          </a:p>
          <a:p>
            <a:pPr>
              <a:spcAft>
                <a:spcPts val="1200"/>
              </a:spcAft>
            </a:pPr>
            <a:r>
              <a:rPr lang="en-US" dirty="0" smtClean="0"/>
              <a:t>etc.</a:t>
            </a:r>
            <a:endParaRPr lang="en-US" dirty="0"/>
          </a:p>
        </p:txBody>
      </p:sp>
      <p:pic>
        <p:nvPicPr>
          <p:cNvPr id="2" name="Picture 1"/>
          <p:cNvPicPr>
            <a:picLocks noChangeAspect="1"/>
          </p:cNvPicPr>
          <p:nvPr/>
        </p:nvPicPr>
        <p:blipFill>
          <a:blip r:embed="rId3">
            <a:grayscl/>
          </a:blip>
          <a:stretch>
            <a:fillRect/>
          </a:stretch>
        </p:blipFill>
        <p:spPr>
          <a:xfrm>
            <a:off x="657037" y="3803225"/>
            <a:ext cx="1567129" cy="1610716"/>
          </a:xfrm>
          <a:prstGeom prst="rect">
            <a:avLst/>
          </a:prstGeom>
        </p:spPr>
      </p:pic>
      <p:sp>
        <p:nvSpPr>
          <p:cNvPr id="5" name="Rectangle 4"/>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Malicious Automation</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2851527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Manual Process</a:t>
            </a:r>
          </a:p>
          <a:p>
            <a:endParaRPr lang="en-US" dirty="0"/>
          </a:p>
        </p:txBody>
      </p:sp>
      <p:sp>
        <p:nvSpPr>
          <p:cNvPr id="8" name="Content Placeholder 1"/>
          <p:cNvSpPr>
            <a:spLocks noGrp="1"/>
          </p:cNvSpPr>
          <p:nvPr>
            <p:ph idx="1"/>
          </p:nvPr>
        </p:nvSpPr>
        <p:spPr>
          <a:xfrm>
            <a:off x="2915478" y="274638"/>
            <a:ext cx="5755447" cy="5453591"/>
          </a:xfrm>
        </p:spPr>
        <p:txBody>
          <a:bodyPr>
            <a:normAutofit lnSpcReduction="10000"/>
          </a:bodyPr>
          <a:lstStyle/>
          <a:p>
            <a:pPr>
              <a:spcAft>
                <a:spcPts val="1200"/>
              </a:spcAft>
            </a:pPr>
            <a:r>
              <a:rPr lang="en-US" dirty="0" smtClean="0"/>
              <a:t>Literature review</a:t>
            </a:r>
          </a:p>
          <a:p>
            <a:pPr lvl="1">
              <a:spcAft>
                <a:spcPts val="1200"/>
              </a:spcAft>
            </a:pPr>
            <a:r>
              <a:rPr lang="en-US" sz="1200" dirty="0"/>
              <a:t>https://</a:t>
            </a:r>
            <a:r>
              <a:rPr lang="en-US" sz="1200" dirty="0" err="1"/>
              <a:t>www.owasp.org</a:t>
            </a:r>
            <a:r>
              <a:rPr lang="en-US" sz="1200" dirty="0"/>
              <a:t>/</a:t>
            </a:r>
            <a:r>
              <a:rPr lang="en-US" sz="1200" dirty="0" err="1"/>
              <a:t>index.php</a:t>
            </a:r>
            <a:r>
              <a:rPr lang="en-US" sz="1200" dirty="0"/>
              <a:t>/</a:t>
            </a:r>
            <a:r>
              <a:rPr lang="en-US" sz="1200" dirty="0" err="1"/>
              <a:t>OWASP_Automated_Threats_to_Web_Applications#tab</a:t>
            </a:r>
            <a:r>
              <a:rPr lang="en-US" sz="1200" dirty="0"/>
              <a:t>=Bibliography</a:t>
            </a:r>
            <a:endParaRPr lang="en-US" sz="1200" dirty="0" smtClean="0"/>
          </a:p>
          <a:p>
            <a:pPr>
              <a:spcAft>
                <a:spcPts val="1200"/>
              </a:spcAft>
            </a:pPr>
            <a:r>
              <a:rPr lang="en-US" dirty="0" smtClean="0"/>
              <a:t>Analysis</a:t>
            </a:r>
          </a:p>
          <a:p>
            <a:pPr>
              <a:spcAft>
                <a:spcPts val="1200"/>
              </a:spcAft>
            </a:pPr>
            <a:r>
              <a:rPr lang="en-US" dirty="0"/>
              <a:t>Comparison with other lists &amp; </a:t>
            </a:r>
            <a:r>
              <a:rPr lang="en-US" dirty="0" smtClean="0"/>
              <a:t>taxonomies</a:t>
            </a:r>
          </a:p>
          <a:p>
            <a:pPr>
              <a:spcAft>
                <a:spcPts val="1200"/>
              </a:spcAft>
            </a:pPr>
            <a:r>
              <a:rPr lang="en-US" dirty="0" smtClean="0"/>
              <a:t>Peer review</a:t>
            </a:r>
          </a:p>
          <a:p>
            <a:pPr lvl="1"/>
            <a:r>
              <a:rPr lang="en-US" sz="1200" dirty="0"/>
              <a:t>Professional colleagues</a:t>
            </a:r>
          </a:p>
          <a:p>
            <a:pPr lvl="1"/>
            <a:r>
              <a:rPr lang="en-US" sz="1200" dirty="0"/>
              <a:t>Web application owners</a:t>
            </a:r>
          </a:p>
          <a:p>
            <a:pPr lvl="1"/>
            <a:r>
              <a:rPr lang="en-US" sz="1200" dirty="0"/>
              <a:t>Web application developers</a:t>
            </a:r>
          </a:p>
          <a:p>
            <a:pPr lvl="1"/>
            <a:r>
              <a:rPr lang="en-US" sz="1200" dirty="0"/>
              <a:t>Delegates at AppSec EU 2015 via an online and printed survey form</a:t>
            </a:r>
          </a:p>
          <a:p>
            <a:pPr lvl="1"/>
            <a:r>
              <a:rPr lang="en-US" sz="1200" dirty="0"/>
              <a:t>One-to-one interviews with participants of the OWASP Project Summit 2015 in Amsterdam</a:t>
            </a:r>
          </a:p>
          <a:p>
            <a:pPr lvl="1"/>
            <a:r>
              <a:rPr lang="en-US" sz="1200" dirty="0"/>
              <a:t>Others who found the project by search, or from coverage relating to a presentation to be given at AppSec USA in San Francisco in September 2015.</a:t>
            </a:r>
            <a:endParaRPr lang="en-US" sz="1200" dirty="0" smtClean="0"/>
          </a:p>
          <a:p>
            <a:pPr>
              <a:spcBef>
                <a:spcPts val="1176"/>
              </a:spcBef>
              <a:spcAft>
                <a:spcPts val="1200"/>
              </a:spcAft>
            </a:pPr>
            <a:r>
              <a:rPr lang="en-US" dirty="0" smtClean="0"/>
              <a:t>Version 1</a:t>
            </a:r>
          </a:p>
          <a:p>
            <a:pPr>
              <a:spcAft>
                <a:spcPts val="1200"/>
              </a:spcAft>
            </a:pPr>
            <a:r>
              <a:rPr lang="en-US" dirty="0" smtClean="0"/>
              <a:t>AppSec USA 2015</a:t>
            </a:r>
            <a:endParaRPr lang="en-US" dirty="0"/>
          </a:p>
        </p:txBody>
      </p:sp>
    </p:spTree>
    <p:extLst>
      <p:ext uri="{BB962C8B-B14F-4D97-AF65-F5344CB8AC3E}">
        <p14:creationId xmlns:p14="http://schemas.microsoft.com/office/powerpoint/2010/main" val="32284371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Threat Event Analysis</a:t>
            </a:r>
          </a:p>
          <a:p>
            <a:endParaRPr lang="en-US" dirty="0"/>
          </a:p>
        </p:txBody>
      </p:sp>
      <p:pic>
        <p:nvPicPr>
          <p:cNvPr id="3" name="Picture 2"/>
          <p:cNvPicPr>
            <a:picLocks noChangeAspect="1"/>
          </p:cNvPicPr>
          <p:nvPr/>
        </p:nvPicPr>
        <p:blipFill>
          <a:blip r:embed="rId3"/>
          <a:stretch>
            <a:fillRect/>
          </a:stretch>
        </p:blipFill>
        <p:spPr>
          <a:xfrm>
            <a:off x="81538" y="132521"/>
            <a:ext cx="4943891" cy="5786783"/>
          </a:xfrm>
          <a:prstGeom prst="rect">
            <a:avLst/>
          </a:prstGeom>
        </p:spPr>
      </p:pic>
      <p:pic>
        <p:nvPicPr>
          <p:cNvPr id="5" name="Picture 4"/>
          <p:cNvPicPr>
            <a:picLocks noChangeAspect="1"/>
          </p:cNvPicPr>
          <p:nvPr/>
        </p:nvPicPr>
        <p:blipFill>
          <a:blip r:embed="rId4"/>
          <a:stretch>
            <a:fillRect/>
          </a:stretch>
        </p:blipFill>
        <p:spPr>
          <a:xfrm>
            <a:off x="2801864" y="590273"/>
            <a:ext cx="3395980" cy="3315970"/>
          </a:xfrm>
          <a:prstGeom prst="rect">
            <a:avLst/>
          </a:prstGeom>
          <a:ln>
            <a:solidFill>
              <a:schemeClr val="tx1">
                <a:lumMod val="50000"/>
                <a:lumOff val="50000"/>
              </a:schemeClr>
            </a:solidFill>
          </a:ln>
        </p:spPr>
      </p:pic>
      <p:pic>
        <p:nvPicPr>
          <p:cNvPr id="6" name="Picture 5"/>
          <p:cNvPicPr>
            <a:picLocks noChangeAspect="1"/>
          </p:cNvPicPr>
          <p:nvPr/>
        </p:nvPicPr>
        <p:blipFill>
          <a:blip r:embed="rId5"/>
          <a:stretch>
            <a:fillRect/>
          </a:stretch>
        </p:blipFill>
        <p:spPr>
          <a:xfrm>
            <a:off x="4765876" y="1033118"/>
            <a:ext cx="3840480" cy="2364740"/>
          </a:xfrm>
          <a:prstGeom prst="rect">
            <a:avLst/>
          </a:prstGeom>
          <a:ln>
            <a:solidFill>
              <a:schemeClr val="tx1">
                <a:lumMod val="50000"/>
                <a:lumOff val="50000"/>
              </a:schemeClr>
            </a:solidFill>
          </a:ln>
        </p:spPr>
      </p:pic>
      <p:pic>
        <p:nvPicPr>
          <p:cNvPr id="7" name="Picture 6"/>
          <p:cNvPicPr>
            <a:picLocks noChangeAspect="1"/>
          </p:cNvPicPr>
          <p:nvPr/>
        </p:nvPicPr>
        <p:blipFill>
          <a:blip r:embed="rId6"/>
          <a:stretch>
            <a:fillRect/>
          </a:stretch>
        </p:blipFill>
        <p:spPr>
          <a:xfrm>
            <a:off x="1466022" y="1893404"/>
            <a:ext cx="6311900" cy="3671570"/>
          </a:xfrm>
          <a:prstGeom prst="rect">
            <a:avLst/>
          </a:prstGeom>
          <a:ln>
            <a:solidFill>
              <a:schemeClr val="tx1">
                <a:lumMod val="50000"/>
                <a:lumOff val="50000"/>
              </a:schemeClr>
            </a:solidFill>
          </a:ln>
        </p:spPr>
      </p:pic>
    </p:spTree>
    <p:extLst>
      <p:ext uri="{BB962C8B-B14F-4D97-AF65-F5344CB8AC3E}">
        <p14:creationId xmlns:p14="http://schemas.microsoft.com/office/powerpoint/2010/main" val="210040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Ontology Creation</a:t>
            </a:r>
            <a:endParaRPr lang="en-US" dirty="0" smtClean="0"/>
          </a:p>
          <a:p>
            <a:endParaRPr lang="en-US" dirty="0"/>
          </a:p>
        </p:txBody>
      </p:sp>
      <p:sp>
        <p:nvSpPr>
          <p:cNvPr id="5" name="Content Placeholder 1"/>
          <p:cNvSpPr>
            <a:spLocks noGrp="1"/>
          </p:cNvSpPr>
          <p:nvPr>
            <p:ph idx="1"/>
          </p:nvPr>
        </p:nvSpPr>
        <p:spPr>
          <a:xfrm>
            <a:off x="2915478" y="274638"/>
            <a:ext cx="5755447" cy="5453591"/>
          </a:xfrm>
        </p:spPr>
        <p:txBody>
          <a:bodyPr>
            <a:normAutofit/>
          </a:bodyPr>
          <a:lstStyle/>
          <a:p>
            <a:pPr>
              <a:spcAft>
                <a:spcPts val="1200"/>
              </a:spcAft>
            </a:pPr>
            <a:r>
              <a:rPr lang="en-US" dirty="0" smtClean="0"/>
              <a:t>Granularity</a:t>
            </a:r>
          </a:p>
          <a:p>
            <a:pPr>
              <a:spcAft>
                <a:spcPts val="1200"/>
              </a:spcAft>
            </a:pPr>
            <a:r>
              <a:rPr lang="en-US" dirty="0" smtClean="0"/>
              <a:t>N</a:t>
            </a:r>
            <a:r>
              <a:rPr lang="en-US" dirty="0" smtClean="0"/>
              <a:t>aming</a:t>
            </a:r>
          </a:p>
          <a:p>
            <a:pPr>
              <a:spcAft>
                <a:spcPts val="1200"/>
              </a:spcAft>
            </a:pPr>
            <a:r>
              <a:rPr lang="en-US" dirty="0"/>
              <a:t>Fraud, legality and </a:t>
            </a:r>
            <a:r>
              <a:rPr lang="en-US" dirty="0" smtClean="0"/>
              <a:t>cheating</a:t>
            </a:r>
            <a:endParaRPr lang="en-US" dirty="0"/>
          </a:p>
        </p:txBody>
      </p:sp>
    </p:spTree>
    <p:extLst>
      <p:ext uri="{BB962C8B-B14F-4D97-AF65-F5344CB8AC3E}">
        <p14:creationId xmlns:p14="http://schemas.microsoft.com/office/powerpoint/2010/main" val="4206348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Ontology</a:t>
            </a:r>
          </a:p>
          <a:p>
            <a:endParaRPr lang="en-US" dirty="0"/>
          </a:p>
        </p:txBody>
      </p:sp>
      <p:sp>
        <p:nvSpPr>
          <p:cNvPr id="8" name="Content Placeholder 1"/>
          <p:cNvSpPr>
            <a:spLocks noGrp="1"/>
          </p:cNvSpPr>
          <p:nvPr>
            <p:ph idx="1"/>
          </p:nvPr>
        </p:nvSpPr>
        <p:spPr>
          <a:xfrm>
            <a:off x="430696" y="273189"/>
            <a:ext cx="4041914" cy="5453591"/>
          </a:xfrm>
        </p:spPr>
        <p:txBody>
          <a:bodyPr>
            <a:normAutofit/>
          </a:bodyPr>
          <a:lstStyle/>
          <a:p>
            <a:pPr marL="0" indent="0">
              <a:spcAft>
                <a:spcPts val="1200"/>
              </a:spcAft>
              <a:buNone/>
            </a:pPr>
            <a:r>
              <a:rPr lang="en-US" sz="2000" dirty="0">
                <a:solidFill>
                  <a:srgbClr val="7F7F7F"/>
                </a:solidFill>
              </a:rPr>
              <a:t>OAT-020</a:t>
            </a:r>
            <a:r>
              <a:rPr lang="en-US" sz="2000" dirty="0"/>
              <a:t>	  Account Aggregation</a:t>
            </a:r>
          </a:p>
          <a:p>
            <a:pPr marL="0" indent="0">
              <a:spcAft>
                <a:spcPts val="1200"/>
              </a:spcAft>
              <a:buNone/>
            </a:pPr>
            <a:r>
              <a:rPr lang="en-US" sz="2000" dirty="0" smtClean="0">
                <a:solidFill>
                  <a:srgbClr val="7F7F7F"/>
                </a:solidFill>
              </a:rPr>
              <a:t>OAT</a:t>
            </a:r>
            <a:r>
              <a:rPr lang="en-US" sz="2000" dirty="0">
                <a:solidFill>
                  <a:srgbClr val="7F7F7F"/>
                </a:solidFill>
              </a:rPr>
              <a:t>-019</a:t>
            </a:r>
            <a:r>
              <a:rPr lang="en-US" sz="2000" dirty="0"/>
              <a:t>	  Account Creation</a:t>
            </a:r>
          </a:p>
          <a:p>
            <a:pPr marL="0" indent="0">
              <a:spcAft>
                <a:spcPts val="1200"/>
              </a:spcAft>
              <a:buNone/>
            </a:pPr>
            <a:r>
              <a:rPr lang="en-US" sz="2000" dirty="0" smtClean="0">
                <a:solidFill>
                  <a:srgbClr val="7F7F7F"/>
                </a:solidFill>
              </a:rPr>
              <a:t>OAT</a:t>
            </a:r>
            <a:r>
              <a:rPr lang="en-US" sz="2000" dirty="0">
                <a:solidFill>
                  <a:srgbClr val="7F7F7F"/>
                </a:solidFill>
              </a:rPr>
              <a:t>-003</a:t>
            </a:r>
            <a:r>
              <a:rPr lang="en-US" sz="2000" dirty="0"/>
              <a:t>	  Ad </a:t>
            </a:r>
            <a:r>
              <a:rPr lang="en-US" sz="2000" dirty="0" smtClean="0"/>
              <a:t>Fraud</a:t>
            </a:r>
          </a:p>
          <a:p>
            <a:pPr marL="0" indent="0">
              <a:spcAft>
                <a:spcPts val="1200"/>
              </a:spcAft>
              <a:buNone/>
            </a:pPr>
            <a:r>
              <a:rPr lang="en-US" sz="2000" dirty="0">
                <a:solidFill>
                  <a:srgbClr val="7F7F7F"/>
                </a:solidFill>
              </a:rPr>
              <a:t>OAT-009</a:t>
            </a:r>
            <a:r>
              <a:rPr lang="en-US" sz="2000" dirty="0"/>
              <a:t>	  CAPTCHA </a:t>
            </a:r>
            <a:r>
              <a:rPr lang="en-US" sz="2000" dirty="0" smtClean="0"/>
              <a:t>Bypass</a:t>
            </a:r>
          </a:p>
          <a:p>
            <a:pPr marL="0" indent="0">
              <a:spcAft>
                <a:spcPts val="1200"/>
              </a:spcAft>
              <a:buNone/>
            </a:pPr>
            <a:r>
              <a:rPr lang="en-US" sz="2000" dirty="0">
                <a:solidFill>
                  <a:srgbClr val="7F7F7F"/>
                </a:solidFill>
              </a:rPr>
              <a:t>OAT-010</a:t>
            </a:r>
            <a:r>
              <a:rPr lang="en-US" sz="2000" dirty="0"/>
              <a:t>	  Card </a:t>
            </a:r>
            <a:r>
              <a:rPr lang="en-US" sz="2000" dirty="0" smtClean="0"/>
              <a:t>Cracking</a:t>
            </a:r>
            <a:endParaRPr lang="en-US" sz="2000" dirty="0"/>
          </a:p>
          <a:p>
            <a:pPr marL="0" indent="0">
              <a:spcAft>
                <a:spcPts val="1200"/>
              </a:spcAft>
              <a:buNone/>
            </a:pPr>
            <a:r>
              <a:rPr lang="en-US" sz="2000" dirty="0" smtClean="0">
                <a:solidFill>
                  <a:srgbClr val="7F7F7F"/>
                </a:solidFill>
              </a:rPr>
              <a:t>OAT</a:t>
            </a:r>
            <a:r>
              <a:rPr lang="en-US" sz="2000" dirty="0">
                <a:solidFill>
                  <a:srgbClr val="7F7F7F"/>
                </a:solidFill>
              </a:rPr>
              <a:t>-001</a:t>
            </a:r>
            <a:r>
              <a:rPr lang="en-US" sz="2000" dirty="0"/>
              <a:t>	</a:t>
            </a:r>
            <a:r>
              <a:rPr lang="en-US" sz="2000" dirty="0" smtClean="0"/>
              <a:t>  Carding</a:t>
            </a:r>
          </a:p>
          <a:p>
            <a:pPr marL="0" indent="0">
              <a:spcAft>
                <a:spcPts val="1200"/>
              </a:spcAft>
              <a:buNone/>
            </a:pPr>
            <a:r>
              <a:rPr lang="en-US" sz="2000" dirty="0">
                <a:solidFill>
                  <a:srgbClr val="7F7F7F"/>
                </a:solidFill>
              </a:rPr>
              <a:t>OAT-012</a:t>
            </a:r>
            <a:r>
              <a:rPr lang="en-US" sz="2000" dirty="0"/>
              <a:t>	  Cashing </a:t>
            </a:r>
            <a:r>
              <a:rPr lang="en-US" sz="2000" dirty="0" smtClean="0"/>
              <a:t>Out</a:t>
            </a:r>
            <a:endParaRPr lang="en-US" sz="2000" dirty="0"/>
          </a:p>
          <a:p>
            <a:pPr marL="0" indent="0">
              <a:spcAft>
                <a:spcPts val="1200"/>
              </a:spcAft>
              <a:buNone/>
            </a:pPr>
            <a:r>
              <a:rPr lang="en-US" sz="2000" dirty="0" smtClean="0">
                <a:solidFill>
                  <a:srgbClr val="7F7F7F"/>
                </a:solidFill>
              </a:rPr>
              <a:t>OAT</a:t>
            </a:r>
            <a:r>
              <a:rPr lang="en-US" sz="2000" dirty="0">
                <a:solidFill>
                  <a:srgbClr val="7F7F7F"/>
                </a:solidFill>
              </a:rPr>
              <a:t>-007</a:t>
            </a:r>
            <a:r>
              <a:rPr lang="en-US" sz="2000" dirty="0"/>
              <a:t>	</a:t>
            </a:r>
            <a:r>
              <a:rPr lang="en-US" sz="2000" dirty="0" smtClean="0"/>
              <a:t>  Credential </a:t>
            </a:r>
            <a:r>
              <a:rPr lang="en-US" sz="2000" dirty="0"/>
              <a:t>Cracking</a:t>
            </a:r>
          </a:p>
          <a:p>
            <a:pPr marL="0" indent="0">
              <a:spcAft>
                <a:spcPts val="1200"/>
              </a:spcAft>
              <a:buNone/>
            </a:pPr>
            <a:r>
              <a:rPr lang="en-US" sz="2000" dirty="0">
                <a:solidFill>
                  <a:srgbClr val="7F7F7F"/>
                </a:solidFill>
              </a:rPr>
              <a:t>OAT-008</a:t>
            </a:r>
            <a:r>
              <a:rPr lang="en-US" sz="2000" dirty="0"/>
              <a:t>	</a:t>
            </a:r>
            <a:r>
              <a:rPr lang="en-US" sz="2000" dirty="0" smtClean="0"/>
              <a:t>  Credential </a:t>
            </a:r>
            <a:r>
              <a:rPr lang="en-US" sz="2000" dirty="0"/>
              <a:t>Stuffing</a:t>
            </a:r>
          </a:p>
          <a:p>
            <a:pPr marL="0" indent="0">
              <a:spcAft>
                <a:spcPts val="1200"/>
              </a:spcAft>
              <a:buNone/>
            </a:pPr>
            <a:r>
              <a:rPr lang="en-US" sz="2000" dirty="0">
                <a:solidFill>
                  <a:srgbClr val="7F7F7F"/>
                </a:solidFill>
              </a:rPr>
              <a:t>OAT-015</a:t>
            </a:r>
            <a:r>
              <a:rPr lang="en-US" sz="2000" dirty="0"/>
              <a:t>	  Denial of Service</a:t>
            </a:r>
          </a:p>
          <a:p>
            <a:pPr marL="0" indent="0">
              <a:spcAft>
                <a:spcPts val="1200"/>
              </a:spcAft>
              <a:buNone/>
            </a:pPr>
            <a:endParaRPr lang="en-US" sz="2000" dirty="0"/>
          </a:p>
          <a:p>
            <a:pPr>
              <a:spcAft>
                <a:spcPts val="1200"/>
              </a:spcAft>
            </a:pPr>
            <a:endParaRPr lang="en-US" sz="1600" dirty="0" smtClean="0"/>
          </a:p>
          <a:p>
            <a:pPr>
              <a:spcAft>
                <a:spcPts val="1200"/>
              </a:spcAft>
            </a:pPr>
            <a:endParaRPr lang="en-US" sz="1600" dirty="0"/>
          </a:p>
        </p:txBody>
      </p:sp>
      <p:sp>
        <p:nvSpPr>
          <p:cNvPr id="5" name="Content Placeholder 1"/>
          <p:cNvSpPr txBox="1">
            <a:spLocks/>
          </p:cNvSpPr>
          <p:nvPr/>
        </p:nvSpPr>
        <p:spPr>
          <a:xfrm>
            <a:off x="4665159" y="273189"/>
            <a:ext cx="4041914" cy="54535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r>
              <a:rPr lang="en-US" sz="2000" dirty="0" smtClean="0">
                <a:solidFill>
                  <a:srgbClr val="7F7F7F"/>
                </a:solidFill>
              </a:rPr>
              <a:t>OAT</a:t>
            </a:r>
            <a:r>
              <a:rPr lang="en-US" sz="2000" dirty="0">
                <a:solidFill>
                  <a:srgbClr val="7F7F7F"/>
                </a:solidFill>
              </a:rPr>
              <a:t>-006</a:t>
            </a:r>
            <a:r>
              <a:rPr lang="en-US" sz="2000" dirty="0"/>
              <a:t>	  Expediting</a:t>
            </a:r>
          </a:p>
          <a:p>
            <a:pPr marL="0" indent="0">
              <a:spcAft>
                <a:spcPts val="1200"/>
              </a:spcAft>
              <a:buNone/>
            </a:pPr>
            <a:r>
              <a:rPr lang="en-US" sz="2000" dirty="0">
                <a:solidFill>
                  <a:srgbClr val="7F7F7F"/>
                </a:solidFill>
              </a:rPr>
              <a:t>OAT-004</a:t>
            </a:r>
            <a:r>
              <a:rPr lang="en-US" sz="2000" dirty="0"/>
              <a:t>	  Fingerprinting</a:t>
            </a:r>
          </a:p>
          <a:p>
            <a:pPr marL="0" indent="0">
              <a:spcAft>
                <a:spcPts val="1200"/>
              </a:spcAft>
              <a:buNone/>
            </a:pPr>
            <a:r>
              <a:rPr lang="en-US" sz="2000" dirty="0" smtClean="0">
                <a:solidFill>
                  <a:srgbClr val="7F7F7F"/>
                </a:solidFill>
              </a:rPr>
              <a:t>OAT</a:t>
            </a:r>
            <a:r>
              <a:rPr lang="en-US" sz="2000" dirty="0">
                <a:solidFill>
                  <a:srgbClr val="7F7F7F"/>
                </a:solidFill>
              </a:rPr>
              <a:t>-018</a:t>
            </a:r>
            <a:r>
              <a:rPr lang="en-US" sz="2000" dirty="0"/>
              <a:t>	  </a:t>
            </a:r>
            <a:r>
              <a:rPr lang="en-US" sz="2000" dirty="0" smtClean="0"/>
              <a:t>Footprinting</a:t>
            </a:r>
          </a:p>
          <a:p>
            <a:pPr marL="0" indent="0">
              <a:spcAft>
                <a:spcPts val="1200"/>
              </a:spcAft>
              <a:buNone/>
            </a:pPr>
            <a:r>
              <a:rPr lang="en-US" sz="2000" dirty="0">
                <a:solidFill>
                  <a:srgbClr val="7F7F7F"/>
                </a:solidFill>
              </a:rPr>
              <a:t>OAT-005</a:t>
            </a:r>
            <a:r>
              <a:rPr lang="en-US" sz="2000" dirty="0"/>
              <a:t>	  </a:t>
            </a:r>
            <a:r>
              <a:rPr lang="en-US" sz="2000" dirty="0" smtClean="0"/>
              <a:t>Scalping</a:t>
            </a:r>
          </a:p>
          <a:p>
            <a:pPr marL="0" indent="0">
              <a:spcAft>
                <a:spcPts val="1200"/>
              </a:spcAft>
              <a:buNone/>
            </a:pPr>
            <a:r>
              <a:rPr lang="en-US" sz="2000" dirty="0">
                <a:solidFill>
                  <a:schemeClr val="tx1">
                    <a:lumMod val="50000"/>
                    <a:lumOff val="50000"/>
                  </a:schemeClr>
                </a:solidFill>
              </a:rPr>
              <a:t>OAT-011</a:t>
            </a:r>
            <a:r>
              <a:rPr lang="en-US" sz="2000" dirty="0"/>
              <a:t>	  </a:t>
            </a:r>
            <a:r>
              <a:rPr lang="en-US" sz="2000" dirty="0" smtClean="0"/>
              <a:t>Scraping</a:t>
            </a:r>
            <a:endParaRPr lang="en-US" sz="2000" dirty="0"/>
          </a:p>
          <a:p>
            <a:pPr marL="0" indent="0">
              <a:spcAft>
                <a:spcPts val="1200"/>
              </a:spcAft>
              <a:buNone/>
            </a:pPr>
            <a:r>
              <a:rPr lang="en-US" sz="2000" dirty="0">
                <a:solidFill>
                  <a:srgbClr val="7F7F7F"/>
                </a:solidFill>
              </a:rPr>
              <a:t>OAT-016</a:t>
            </a:r>
            <a:r>
              <a:rPr lang="en-US" sz="2000" dirty="0"/>
              <a:t>	</a:t>
            </a:r>
            <a:r>
              <a:rPr lang="en-US" sz="2000" dirty="0" smtClean="0"/>
              <a:t>  Skewing</a:t>
            </a:r>
          </a:p>
          <a:p>
            <a:pPr marL="0" indent="0">
              <a:spcAft>
                <a:spcPts val="1200"/>
              </a:spcAft>
              <a:buNone/>
            </a:pPr>
            <a:r>
              <a:rPr lang="en-US" sz="2000" dirty="0">
                <a:solidFill>
                  <a:srgbClr val="7F7F7F"/>
                </a:solidFill>
              </a:rPr>
              <a:t>OAT-013</a:t>
            </a:r>
            <a:r>
              <a:rPr lang="en-US" sz="2000" dirty="0"/>
              <a:t>	  </a:t>
            </a:r>
            <a:r>
              <a:rPr lang="en-US" sz="2000" dirty="0" smtClean="0"/>
              <a:t>Sniping</a:t>
            </a:r>
            <a:endParaRPr lang="en-US" sz="2000" dirty="0"/>
          </a:p>
          <a:p>
            <a:pPr marL="0" indent="0">
              <a:spcAft>
                <a:spcPts val="1200"/>
              </a:spcAft>
              <a:buNone/>
            </a:pPr>
            <a:r>
              <a:rPr lang="en-US" sz="2000" dirty="0">
                <a:solidFill>
                  <a:srgbClr val="7F7F7F"/>
                </a:solidFill>
              </a:rPr>
              <a:t>OAT-017</a:t>
            </a:r>
            <a:r>
              <a:rPr lang="en-US" sz="2000" dirty="0"/>
              <a:t>	</a:t>
            </a:r>
            <a:r>
              <a:rPr lang="en-US" sz="2000" dirty="0" smtClean="0"/>
              <a:t>  Spamming</a:t>
            </a:r>
            <a:endParaRPr lang="en-US" sz="2000" dirty="0"/>
          </a:p>
          <a:p>
            <a:pPr marL="0" indent="0">
              <a:spcAft>
                <a:spcPts val="1200"/>
              </a:spcAft>
              <a:buNone/>
            </a:pPr>
            <a:r>
              <a:rPr lang="en-US" sz="2000" dirty="0" smtClean="0">
                <a:solidFill>
                  <a:srgbClr val="7F7F7F"/>
                </a:solidFill>
              </a:rPr>
              <a:t>OAT</a:t>
            </a:r>
            <a:r>
              <a:rPr lang="en-US" sz="2000" dirty="0">
                <a:solidFill>
                  <a:srgbClr val="7F7F7F"/>
                </a:solidFill>
              </a:rPr>
              <a:t>-002</a:t>
            </a:r>
            <a:r>
              <a:rPr lang="en-US" sz="2000" dirty="0"/>
              <a:t>	  Token </a:t>
            </a:r>
            <a:r>
              <a:rPr lang="en-US" sz="2000" dirty="0" smtClean="0"/>
              <a:t>Cracking</a:t>
            </a:r>
          </a:p>
          <a:p>
            <a:pPr marL="0" indent="0">
              <a:spcAft>
                <a:spcPts val="1200"/>
              </a:spcAft>
              <a:buNone/>
            </a:pPr>
            <a:r>
              <a:rPr lang="en-US" sz="2000" dirty="0">
                <a:solidFill>
                  <a:srgbClr val="7F7F7F"/>
                </a:solidFill>
              </a:rPr>
              <a:t>OAT-014</a:t>
            </a:r>
            <a:r>
              <a:rPr lang="en-US" sz="2000" dirty="0"/>
              <a:t>	  Vulnerability Scanning</a:t>
            </a:r>
          </a:p>
          <a:p>
            <a:pPr marL="0" indent="0">
              <a:spcAft>
                <a:spcPts val="1200"/>
              </a:spcAft>
              <a:buNone/>
            </a:pPr>
            <a:endParaRPr lang="en-US" sz="2000" dirty="0"/>
          </a:p>
          <a:p>
            <a:pPr marL="0" indent="0">
              <a:spcAft>
                <a:spcPts val="1200"/>
              </a:spcAft>
              <a:buNone/>
            </a:pPr>
            <a:endParaRPr lang="en-US" sz="2000" dirty="0"/>
          </a:p>
          <a:p>
            <a:pPr>
              <a:spcAft>
                <a:spcPts val="1200"/>
              </a:spcAft>
            </a:pPr>
            <a:endParaRPr lang="en-US" sz="1600" dirty="0" smtClean="0"/>
          </a:p>
          <a:p>
            <a:pPr>
              <a:spcAft>
                <a:spcPts val="1200"/>
              </a:spcAft>
            </a:pPr>
            <a:endParaRPr lang="en-US" sz="1600" dirty="0"/>
          </a:p>
        </p:txBody>
      </p:sp>
    </p:spTree>
    <p:extLst>
      <p:ext uri="{BB962C8B-B14F-4D97-AF65-F5344CB8AC3E}">
        <p14:creationId xmlns:p14="http://schemas.microsoft.com/office/powerpoint/2010/main" val="9439398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940000"/>
          </a:xfrm>
          <a:prstGeom prst="rect">
            <a:avLst/>
          </a:prstGeom>
          <a:solidFill>
            <a:srgbClr val="1C1646"/>
          </a:solidFill>
        </p:spPr>
        <p:txBody>
          <a:bodyPr wrap="square" rtlCol="0">
            <a:spAutoFit/>
          </a:bodyPr>
          <a:lstStyle/>
          <a:p>
            <a:endParaRPr lang="en-US" dirty="0"/>
          </a:p>
        </p:txBody>
      </p:sp>
      <p:sp>
        <p:nvSpPr>
          <p:cNvPr id="7"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Data Misused View</a:t>
            </a:r>
            <a:endParaRPr lang="en-US" dirty="0" smtClean="0"/>
          </a:p>
          <a:p>
            <a:endParaRPr lang="en-US" dirty="0"/>
          </a:p>
        </p:txBody>
      </p:sp>
      <p:pic>
        <p:nvPicPr>
          <p:cNvPr id="2" name="Picture 1" descr="ontology-chart-datamisused-1v00-landsca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00" y="192900"/>
            <a:ext cx="8572500" cy="5486400"/>
          </a:xfrm>
          <a:prstGeom prst="rect">
            <a:avLst/>
          </a:prstGeom>
        </p:spPr>
      </p:pic>
    </p:spTree>
    <p:extLst>
      <p:ext uri="{BB962C8B-B14F-4D97-AF65-F5344CB8AC3E}">
        <p14:creationId xmlns:p14="http://schemas.microsoft.com/office/powerpoint/2010/main" val="251288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940000"/>
          </a:xfrm>
          <a:prstGeom prst="rect">
            <a:avLst/>
          </a:prstGeom>
          <a:solidFill>
            <a:srgbClr val="1C1646"/>
          </a:solidFill>
        </p:spPr>
        <p:txBody>
          <a:bodyPr wrap="square" rtlCol="0">
            <a:spAutoFit/>
          </a:bodyPr>
          <a:lstStyle/>
          <a:p>
            <a:endParaRPr lang="en-US" dirty="0"/>
          </a:p>
        </p:txBody>
      </p:sp>
      <p:sp>
        <p:nvSpPr>
          <p:cNvPr id="7"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Affected Party </a:t>
            </a:r>
            <a:r>
              <a:rPr lang="en-US" dirty="0" smtClean="0"/>
              <a:t>View</a:t>
            </a:r>
          </a:p>
          <a:p>
            <a:endParaRPr lang="en-US" dirty="0"/>
          </a:p>
        </p:txBody>
      </p:sp>
      <p:pic>
        <p:nvPicPr>
          <p:cNvPr id="4" name="Picture 3" descr="ontology-chart-affectedparty-1v00-landsca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260" y="0"/>
            <a:ext cx="7302500" cy="5865368"/>
          </a:xfrm>
          <a:prstGeom prst="rect">
            <a:avLst/>
          </a:prstGeom>
        </p:spPr>
      </p:pic>
      <p:sp>
        <p:nvSpPr>
          <p:cNvPr id="8" name="TextBox 7"/>
          <p:cNvSpPr txBox="1"/>
          <p:nvPr/>
        </p:nvSpPr>
        <p:spPr>
          <a:xfrm>
            <a:off x="8026244" y="-5512"/>
            <a:ext cx="1117756" cy="5940000"/>
          </a:xfrm>
          <a:prstGeom prst="rect">
            <a:avLst/>
          </a:prstGeom>
          <a:solidFill>
            <a:srgbClr val="1C1646"/>
          </a:solidFill>
        </p:spPr>
        <p:txBody>
          <a:bodyPr wrap="square" rtlCol="0">
            <a:spAutoFit/>
          </a:bodyPr>
          <a:lstStyle/>
          <a:p>
            <a:endParaRPr lang="en-US" dirty="0"/>
          </a:p>
        </p:txBody>
      </p:sp>
      <p:sp>
        <p:nvSpPr>
          <p:cNvPr id="9" name="TextBox 8"/>
          <p:cNvSpPr txBox="1"/>
          <p:nvPr/>
        </p:nvSpPr>
        <p:spPr>
          <a:xfrm>
            <a:off x="0" y="5770316"/>
            <a:ext cx="9000000" cy="144000"/>
          </a:xfrm>
          <a:prstGeom prst="rect">
            <a:avLst/>
          </a:prstGeom>
          <a:solidFill>
            <a:srgbClr val="1C1646"/>
          </a:solidFill>
        </p:spPr>
        <p:txBody>
          <a:bodyPr wrap="square" rtlCol="0">
            <a:spAutoFit/>
          </a:bodyPr>
          <a:lstStyle/>
          <a:p>
            <a:endParaRPr lang="en-US" dirty="0"/>
          </a:p>
        </p:txBody>
      </p:sp>
    </p:spTree>
    <p:extLst>
      <p:ext uri="{BB962C8B-B14F-4D97-AF65-F5344CB8AC3E}">
        <p14:creationId xmlns:p14="http://schemas.microsoft.com/office/powerpoint/2010/main" val="135383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fontScale="92500" lnSpcReduction="10000"/>
          </a:bodyPr>
          <a:lstStyle/>
          <a:p>
            <a:pPr marL="0" indent="0">
              <a:buNone/>
            </a:pPr>
            <a:r>
              <a:rPr lang="en-US" sz="2600" b="1" dirty="0" smtClean="0">
                <a:solidFill>
                  <a:schemeClr val="tx1">
                    <a:lumMod val="50000"/>
                    <a:lumOff val="50000"/>
                  </a:schemeClr>
                </a:solidFill>
              </a:rPr>
              <a:t>OAT-020 </a:t>
            </a:r>
            <a:r>
              <a:rPr lang="en-US" sz="2600" b="1" dirty="0" smtClean="0"/>
              <a:t>Account Aggregation</a:t>
            </a:r>
          </a:p>
          <a:p>
            <a:pPr marL="0" indent="0">
              <a:buNone/>
            </a:pPr>
            <a:r>
              <a:rPr lang="en-US" sz="2200" dirty="0"/>
              <a:t>Use by an intermediary application to collect together accounts and interact on their behalves</a:t>
            </a:r>
            <a:r>
              <a:rPr lang="en-US" dirty="0"/>
              <a:t>.</a:t>
            </a:r>
          </a:p>
          <a:p>
            <a:pPr marL="0" indent="0">
              <a:buNone/>
            </a:pP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OAT-020 Account Aggregation</a:t>
            </a:r>
          </a:p>
          <a:p>
            <a:endParaRPr lang="en-US" dirty="0"/>
          </a:p>
        </p:txBody>
      </p:sp>
      <p:pic>
        <p:nvPicPr>
          <p:cNvPr id="5" name="Picture 4" descr="oat-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00" dirty="0">
                <a:solidFill>
                  <a:srgbClr val="7F7F7F"/>
                </a:solidFill>
              </a:rPr>
              <a:t>AKA Account </a:t>
            </a:r>
            <a:r>
              <a:rPr lang="en-US" sz="1300" dirty="0" smtClean="0">
                <a:solidFill>
                  <a:srgbClr val="7F7F7F"/>
                </a:solidFill>
              </a:rPr>
              <a:t>automation</a:t>
            </a:r>
            <a:r>
              <a:rPr lang="en-US" sz="1300" dirty="0">
                <a:solidFill>
                  <a:srgbClr val="7F7F7F"/>
                </a:solidFill>
              </a:rPr>
              <a:t>; Aggregator; Client aggregator; Data aggregation; Financial account </a:t>
            </a:r>
            <a:r>
              <a:rPr lang="en-US" sz="1300" dirty="0" smtClean="0">
                <a:solidFill>
                  <a:srgbClr val="7F7F7F"/>
                </a:solidFill>
              </a:rPr>
              <a:t>aggregator; </a:t>
            </a:r>
            <a:r>
              <a:rPr lang="en-US" sz="1300" dirty="0">
                <a:solidFill>
                  <a:srgbClr val="7F7F7F"/>
                </a:solidFill>
              </a:rPr>
              <a:t>Account aggregation; Aggregator; Client aggregator; Data aggregation; Financial account </a:t>
            </a:r>
            <a:r>
              <a:rPr lang="en-US" sz="1300" dirty="0" smtClean="0">
                <a:solidFill>
                  <a:srgbClr val="7F7F7F"/>
                </a:solidFill>
              </a:rPr>
              <a:t>aggregator; </a:t>
            </a:r>
            <a:r>
              <a:rPr lang="en-US" sz="1300" dirty="0">
                <a:solidFill>
                  <a:srgbClr val="7F7F7F"/>
                </a:solidFill>
              </a:rPr>
              <a:t>Account aggregation; Aggregator; Client aggregator; Data aggregation; Financial account aggregator</a:t>
            </a:r>
          </a:p>
          <a:p>
            <a:pPr marL="0" indent="0">
              <a:buNone/>
            </a:pPr>
            <a:endParaRPr lang="en-US" sz="1400" dirty="0"/>
          </a:p>
          <a:p>
            <a:pPr marL="0" indent="0">
              <a:buFont typeface="Arial"/>
              <a:buNone/>
            </a:pPr>
            <a:endParaRPr lang="en-US" sz="1400" dirty="0"/>
          </a:p>
        </p:txBody>
      </p:sp>
    </p:spTree>
    <p:extLst>
      <p:ext uri="{BB962C8B-B14F-4D97-AF65-F5344CB8AC3E}">
        <p14:creationId xmlns:p14="http://schemas.microsoft.com/office/powerpoint/2010/main" val="34416797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OAT-019 </a:t>
            </a:r>
            <a:r>
              <a:rPr lang="en-US" b="1" dirty="0" smtClean="0"/>
              <a:t>Account Creation</a:t>
            </a:r>
          </a:p>
          <a:p>
            <a:pPr marL="0" indent="0">
              <a:buNone/>
            </a:pPr>
            <a:r>
              <a:rPr lang="en-US" sz="2000" dirty="0"/>
              <a:t>Create multiple accounts for subsequent </a:t>
            </a:r>
            <a:r>
              <a:rPr lang="en-US" sz="2000" dirty="0" smtClean="0"/>
              <a:t>misuse.</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OAT-019 Account Creation</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Account pharming; Fake account; Fake social media account creation; Impersonator bot; Massive account registration; New account creation; Registering many user accounts</a:t>
            </a:r>
            <a:endParaRPr lang="en-US" sz="1200" dirty="0"/>
          </a:p>
        </p:txBody>
      </p:sp>
      <p:pic>
        <p:nvPicPr>
          <p:cNvPr id="3" name="Picture 2" descr="oat-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1809530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chemeClr val="tx1">
                    <a:lumMod val="50000"/>
                    <a:lumOff val="50000"/>
                  </a:schemeClr>
                </a:solidFill>
              </a:rPr>
              <a:t>OAT-003 </a:t>
            </a:r>
            <a:r>
              <a:rPr lang="en-US" b="1" dirty="0" smtClean="0"/>
              <a:t>Ad Fraud</a:t>
            </a:r>
          </a:p>
          <a:p>
            <a:pPr marL="0" indent="0">
              <a:buNone/>
            </a:pPr>
            <a:r>
              <a:rPr lang="en-US" sz="2000" dirty="0"/>
              <a:t>False clicks and fraudulent display of web-placed advertisements.</a:t>
            </a:r>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OAT-003 Ad Fraud</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Advert fraud; Adware traffic; Click bot; Click fraud; Hit fraud; Impression fraud; Pay per click advertising abuse; </a:t>
            </a:r>
            <a:r>
              <a:rPr lang="en-US" sz="1200" dirty="0" err="1">
                <a:solidFill>
                  <a:srgbClr val="7F7F7F"/>
                </a:solidFill>
              </a:rPr>
              <a:t>Phoney</a:t>
            </a:r>
            <a:r>
              <a:rPr lang="en-US" sz="1200" dirty="0">
                <a:solidFill>
                  <a:srgbClr val="7F7F7F"/>
                </a:solidFill>
              </a:rPr>
              <a:t> ad traffic</a:t>
            </a:r>
            <a:endParaRPr lang="en-US" sz="1200" dirty="0"/>
          </a:p>
          <a:p>
            <a:pPr marL="0" indent="0">
              <a:buFont typeface="Arial"/>
              <a:buNone/>
            </a:pPr>
            <a:endParaRPr lang="en-US" sz="1200" dirty="0"/>
          </a:p>
        </p:txBody>
      </p:sp>
      <p:pic>
        <p:nvPicPr>
          <p:cNvPr id="3" name="Picture 2" descr="oat-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333354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Problem Definition</a:t>
            </a:r>
          </a:p>
          <a:p>
            <a:endParaRPr lang="en-US" dirty="0"/>
          </a:p>
        </p:txBody>
      </p:sp>
      <p:sp>
        <p:nvSpPr>
          <p:cNvPr id="8" name="Oval Callout 7"/>
          <p:cNvSpPr/>
          <p:nvPr/>
        </p:nvSpPr>
        <p:spPr>
          <a:xfrm>
            <a:off x="640518" y="1236863"/>
            <a:ext cx="2274949" cy="1562375"/>
          </a:xfrm>
          <a:prstGeom prst="wedgeEllipseCallout">
            <a:avLst>
              <a:gd name="adj1" fmla="val -11893"/>
              <a:gd name="adj2" fmla="val 81686"/>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All high and medium vulnerabilities eliminated, OWASP Top 10 covered, and the S-SDLC ticking along nicely</a:t>
            </a:r>
            <a:endParaRPr lang="en-US" sz="1200" dirty="0">
              <a:solidFill>
                <a:schemeClr val="tx1"/>
              </a:solidFill>
            </a:endParaRPr>
          </a:p>
        </p:txBody>
      </p:sp>
      <p:sp>
        <p:nvSpPr>
          <p:cNvPr id="9" name="Oval Callout 8"/>
          <p:cNvSpPr/>
          <p:nvPr/>
        </p:nvSpPr>
        <p:spPr>
          <a:xfrm>
            <a:off x="5897230" y="1645469"/>
            <a:ext cx="1855303" cy="1231070"/>
          </a:xfrm>
          <a:prstGeom prst="wedgeEllipseCallout">
            <a:avLst>
              <a:gd name="adj1" fmla="val 23167"/>
              <a:gd name="adj2" fmla="val 79360"/>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You need to buy </a:t>
            </a:r>
            <a:r>
              <a:rPr lang="en-US" sz="1200" smtClean="0">
                <a:solidFill>
                  <a:schemeClr val="tx1"/>
                </a:solidFill>
              </a:rPr>
              <a:t>our </a:t>
            </a:r>
            <a:r>
              <a:rPr lang="en-US" sz="1200" smtClean="0">
                <a:solidFill>
                  <a:schemeClr val="tx1"/>
                </a:solidFill>
              </a:rPr>
              <a:t>“</a:t>
            </a:r>
            <a:r>
              <a:rPr lang="en-US" sz="1200" smtClean="0">
                <a:solidFill>
                  <a:schemeClr val="tx1"/>
                </a:solidFill>
              </a:rPr>
              <a:t>DoesItAll</a:t>
            </a:r>
            <a:r>
              <a:rPr lang="en-US" sz="1200" dirty="0" smtClean="0">
                <a:solidFill>
                  <a:schemeClr val="tx1"/>
                </a:solidFill>
              </a:rPr>
              <a:t>”</a:t>
            </a:r>
            <a:r>
              <a:rPr lang="en-US" sz="1200" dirty="0" smtClean="0">
                <a:solidFill>
                  <a:schemeClr val="tx1"/>
                </a:solidFill>
              </a:rPr>
              <a:t> </a:t>
            </a:r>
            <a:r>
              <a:rPr lang="en-US" sz="1200" dirty="0" smtClean="0">
                <a:solidFill>
                  <a:schemeClr val="tx1"/>
                </a:solidFill>
              </a:rPr>
              <a:t>product as a service offering for that</a:t>
            </a:r>
            <a:endParaRPr lang="en-US" sz="1200" dirty="0">
              <a:solidFill>
                <a:schemeClr val="tx1"/>
              </a:solidFill>
            </a:endParaRPr>
          </a:p>
        </p:txBody>
      </p:sp>
      <p:sp>
        <p:nvSpPr>
          <p:cNvPr id="12" name="Oval Callout 11"/>
          <p:cNvSpPr/>
          <p:nvPr/>
        </p:nvSpPr>
        <p:spPr>
          <a:xfrm>
            <a:off x="3190859" y="1921559"/>
            <a:ext cx="1822880" cy="1099741"/>
          </a:xfrm>
          <a:prstGeom prst="wedgeEllipseCallout">
            <a:avLst>
              <a:gd name="adj1" fmla="val 5709"/>
              <a:gd name="adj2" fmla="val 64023"/>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Wait! My Ops team is battling against attacks all the time</a:t>
            </a:r>
            <a:endParaRPr lang="en-US" sz="1200" dirty="0">
              <a:solidFill>
                <a:schemeClr val="tx1"/>
              </a:solidFill>
            </a:endParaRPr>
          </a:p>
        </p:txBody>
      </p:sp>
      <p:sp>
        <p:nvSpPr>
          <p:cNvPr id="13" name="Rectangle 12"/>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Information Security Manager</a:t>
            </a:r>
            <a:endParaRPr lang="en-US" sz="1200" dirty="0">
              <a:solidFill>
                <a:schemeClr val="tx1">
                  <a:lumMod val="50000"/>
                  <a:lumOff val="50000"/>
                </a:schemeClr>
              </a:solidFill>
            </a:endParaRPr>
          </a:p>
        </p:txBody>
      </p:sp>
      <p:sp>
        <p:nvSpPr>
          <p:cNvPr id="14" name="Rectangle 13"/>
          <p:cNvSpPr/>
          <p:nvPr/>
        </p:nvSpPr>
        <p:spPr>
          <a:xfrm>
            <a:off x="3510561" y="5470663"/>
            <a:ext cx="1866348" cy="2429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Chief Operating Officer</a:t>
            </a:r>
            <a:endParaRPr lang="en-US" sz="1200" dirty="0">
              <a:solidFill>
                <a:schemeClr val="tx1">
                  <a:lumMod val="50000"/>
                  <a:lumOff val="50000"/>
                </a:schemeClr>
              </a:solidFill>
            </a:endParaRPr>
          </a:p>
        </p:txBody>
      </p:sp>
      <p:sp>
        <p:nvSpPr>
          <p:cNvPr id="15" name="Rectangle 14"/>
          <p:cNvSpPr/>
          <p:nvPr/>
        </p:nvSpPr>
        <p:spPr>
          <a:xfrm>
            <a:off x="6664030" y="5501584"/>
            <a:ext cx="1866348" cy="2429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Vendor Sales Rep</a:t>
            </a:r>
            <a:endParaRPr lang="en-US" sz="1200" dirty="0">
              <a:solidFill>
                <a:schemeClr val="tx1">
                  <a:lumMod val="50000"/>
                  <a:lumOff val="50000"/>
                </a:schemeClr>
              </a:solidFill>
            </a:endParaRPr>
          </a:p>
        </p:txBody>
      </p:sp>
      <p:pic>
        <p:nvPicPr>
          <p:cNvPr id="16" name="Picture 15"/>
          <p:cNvPicPr>
            <a:picLocks noChangeAspect="1"/>
          </p:cNvPicPr>
          <p:nvPr/>
        </p:nvPicPr>
        <p:blipFill>
          <a:blip r:embed="rId3">
            <a:grayscl/>
          </a:blip>
          <a:stretch>
            <a:fillRect/>
          </a:stretch>
        </p:blipFill>
        <p:spPr>
          <a:xfrm>
            <a:off x="3792329" y="3312674"/>
            <a:ext cx="1316736" cy="2135124"/>
          </a:xfrm>
          <a:prstGeom prst="rect">
            <a:avLst/>
          </a:prstGeom>
        </p:spPr>
      </p:pic>
      <p:pic>
        <p:nvPicPr>
          <p:cNvPr id="17" name="Picture 16"/>
          <p:cNvPicPr>
            <a:picLocks noChangeAspect="1"/>
          </p:cNvPicPr>
          <p:nvPr/>
        </p:nvPicPr>
        <p:blipFill>
          <a:blip r:embed="rId4">
            <a:grayscl/>
          </a:blip>
          <a:stretch>
            <a:fillRect/>
          </a:stretch>
        </p:blipFill>
        <p:spPr>
          <a:xfrm>
            <a:off x="7003222" y="3338582"/>
            <a:ext cx="1252728" cy="2109216"/>
          </a:xfrm>
          <a:prstGeom prst="rect">
            <a:avLst/>
          </a:prstGeom>
        </p:spPr>
      </p:pic>
      <p:pic>
        <p:nvPicPr>
          <p:cNvPr id="18" name="Picture 17"/>
          <p:cNvPicPr>
            <a:picLocks noChangeAspect="1"/>
          </p:cNvPicPr>
          <p:nvPr/>
        </p:nvPicPr>
        <p:blipFill>
          <a:blip r:embed="rId5">
            <a:grayscl/>
          </a:blip>
          <a:stretch>
            <a:fillRect/>
          </a:stretch>
        </p:blipFill>
        <p:spPr>
          <a:xfrm>
            <a:off x="852006" y="3454865"/>
            <a:ext cx="1254252" cy="2002536"/>
          </a:xfrm>
          <a:prstGeom prst="rect">
            <a:avLst/>
          </a:prstGeom>
        </p:spPr>
      </p:pic>
    </p:spTree>
    <p:extLst>
      <p:ext uri="{BB962C8B-B14F-4D97-AF65-F5344CB8AC3E}">
        <p14:creationId xmlns:p14="http://schemas.microsoft.com/office/powerpoint/2010/main" val="1703991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OAT-009 </a:t>
            </a:r>
            <a:r>
              <a:rPr lang="en-US" b="1" dirty="0" smtClean="0"/>
              <a:t>CAPTCHA Bypass</a:t>
            </a:r>
          </a:p>
          <a:p>
            <a:pPr marL="0" indent="0">
              <a:buNone/>
            </a:pPr>
            <a:r>
              <a:rPr lang="en-US" sz="2000" dirty="0"/>
              <a:t>Solve anti-automation </a:t>
            </a:r>
            <a:r>
              <a:rPr lang="en-US" sz="2000" dirty="0" smtClean="0"/>
              <a:t>tests.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OAT-009 CAPTCHA Bypass</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Breaking CAPTCHA; CAPTCHA breaker; CAPTCHA breaking; CAPTCHA decoding; CAPTCHA solver; CAPTCHA solving; Puzzle solving</a:t>
            </a:r>
            <a:endParaRPr lang="en-US" sz="1200" dirty="0"/>
          </a:p>
        </p:txBody>
      </p:sp>
      <p:pic>
        <p:nvPicPr>
          <p:cNvPr id="3" name="Picture 2" descr="oat-0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762506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OAT-010 </a:t>
            </a:r>
            <a:r>
              <a:rPr lang="en-US" b="1" dirty="0" smtClean="0"/>
              <a:t>Card Cracking</a:t>
            </a:r>
          </a:p>
          <a:p>
            <a:pPr marL="0" indent="0">
              <a:buNone/>
            </a:pPr>
            <a:r>
              <a:rPr lang="en-US" sz="2000" dirty="0"/>
              <a:t>Identify missing start/expiry dates and security codes for stolen payment card data by trying different </a:t>
            </a:r>
            <a:r>
              <a:rPr lang="en-US" sz="2000" dirty="0" smtClean="0"/>
              <a:t>values.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010 Card Cracking</a:t>
            </a:r>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Brute forcing credit card information; Card brute forcing; Credit card cracking</a:t>
            </a:r>
            <a:endParaRPr lang="en-US" sz="1200" dirty="0"/>
          </a:p>
        </p:txBody>
      </p:sp>
      <p:pic>
        <p:nvPicPr>
          <p:cNvPr id="3" name="Picture 2" descr="oat-0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22735204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fontScale="92500" lnSpcReduction="10000"/>
          </a:bodyPr>
          <a:lstStyle/>
          <a:p>
            <a:pPr marL="0" indent="0">
              <a:buNone/>
            </a:pPr>
            <a:r>
              <a:rPr lang="en-US" sz="2600" b="1" dirty="0" smtClean="0">
                <a:solidFill>
                  <a:schemeClr val="tx1">
                    <a:lumMod val="50000"/>
                    <a:lumOff val="50000"/>
                  </a:schemeClr>
                </a:solidFill>
              </a:rPr>
              <a:t>OAT-001 </a:t>
            </a:r>
            <a:r>
              <a:rPr lang="en-US" sz="2600" b="1" dirty="0" smtClean="0"/>
              <a:t>Carding</a:t>
            </a:r>
          </a:p>
          <a:p>
            <a:pPr marL="0" indent="0">
              <a:buNone/>
            </a:pPr>
            <a:r>
              <a:rPr lang="en-US" sz="2200" dirty="0"/>
              <a:t>Multiple payment authorisation attempts used to verify the validity of bulk stolen payment card data.</a:t>
            </a:r>
          </a:p>
          <a:p>
            <a:pPr marL="0" indent="0">
              <a:buNone/>
            </a:pP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OAT-001 Carding</a:t>
            </a:r>
          </a:p>
          <a:p>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Card stuffing; Credit card stuffing; Card verification</a:t>
            </a:r>
          </a:p>
          <a:p>
            <a:pPr marL="0" indent="0">
              <a:buNone/>
            </a:pPr>
            <a:endParaRPr lang="en-US" sz="1200" dirty="0"/>
          </a:p>
          <a:p>
            <a:pPr marL="0" indent="0">
              <a:buFont typeface="Arial"/>
              <a:buNone/>
            </a:pPr>
            <a:endParaRPr lang="en-US" sz="1200" dirty="0"/>
          </a:p>
        </p:txBody>
      </p:sp>
      <p:pic>
        <p:nvPicPr>
          <p:cNvPr id="3" name="Picture 2" descr="oat-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8921562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OAT-012 </a:t>
            </a:r>
            <a:r>
              <a:rPr lang="en-US" b="1" dirty="0" smtClean="0"/>
              <a:t>Cashing Out</a:t>
            </a:r>
          </a:p>
          <a:p>
            <a:pPr marL="0" indent="0">
              <a:buNone/>
            </a:pPr>
            <a:r>
              <a:rPr lang="en-US" sz="2000" dirty="0"/>
              <a:t>Buy goods or obtain cash utilising validated stolen payment card or other user account </a:t>
            </a:r>
            <a:r>
              <a:rPr lang="en-US" sz="2000" dirty="0" smtClean="0"/>
              <a:t>data.</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012 Cashing </a:t>
            </a:r>
            <a:r>
              <a:rPr lang="en-US" dirty="0" smtClean="0"/>
              <a:t>Out</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Money laundering; Online credit card fraud; Online payment card fraud; Refund fraud; Stolen identity refund fraud (SIRF)</a:t>
            </a:r>
            <a:endParaRPr lang="en-US" sz="1200" dirty="0"/>
          </a:p>
        </p:txBody>
      </p:sp>
      <p:pic>
        <p:nvPicPr>
          <p:cNvPr id="3" name="Picture 2" descr="oat-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153108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OAT-007 </a:t>
            </a:r>
            <a:r>
              <a:rPr lang="en-US" b="1" dirty="0" smtClean="0"/>
              <a:t>Credential </a:t>
            </a:r>
            <a:r>
              <a:rPr lang="en-US" b="1" dirty="0"/>
              <a:t>Cracking</a:t>
            </a:r>
            <a:endParaRPr lang="en-US" b="1" dirty="0" smtClean="0"/>
          </a:p>
          <a:p>
            <a:pPr marL="0" indent="0">
              <a:buNone/>
            </a:pPr>
            <a:r>
              <a:rPr lang="en-US" sz="2000" dirty="0"/>
              <a:t>Identify valid login credentials by trying different values for usernames and/or </a:t>
            </a:r>
            <a:r>
              <a:rPr lang="en-US" sz="2000" dirty="0" smtClean="0"/>
              <a:t>passwords.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OAT-007 Credential Cracking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Brute-force attacks against sign-in; Brute forcing log-in credentials; Brute-force password cracking; Cracking login credentials; Password brute-forcing; Password cracking; Reverse brute force attack; Username cracking; Username enumeration</a:t>
            </a:r>
            <a:endParaRPr lang="en-US" sz="1200" dirty="0"/>
          </a:p>
        </p:txBody>
      </p:sp>
      <p:pic>
        <p:nvPicPr>
          <p:cNvPr id="3" name="Picture 2" descr="oat-0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783750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OAT-008 </a:t>
            </a:r>
            <a:r>
              <a:rPr lang="en-US" b="1" dirty="0" smtClean="0"/>
              <a:t>Credential Stuffing</a:t>
            </a:r>
          </a:p>
          <a:p>
            <a:pPr marL="0" indent="0">
              <a:buNone/>
            </a:pPr>
            <a:r>
              <a:rPr lang="en-US" sz="2000" dirty="0"/>
              <a:t>Mass log in attempts used to verify the validity of stolen username/password </a:t>
            </a:r>
            <a:r>
              <a:rPr lang="en-US" sz="2000" dirty="0" smtClean="0"/>
              <a:t>pairs.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OAT-008 Credential Stuffing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Account checker attack; Account checking; Account takeover; Account takeover attack; Login Stuffing; Password list attack; Password re-use; Stolen credentials; Use of stolen credentials</a:t>
            </a:r>
            <a:endParaRPr lang="en-US" sz="1200" dirty="0"/>
          </a:p>
        </p:txBody>
      </p:sp>
      <p:pic>
        <p:nvPicPr>
          <p:cNvPr id="3" name="Picture 2" descr="oat-0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9994025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OAT-015 </a:t>
            </a:r>
            <a:r>
              <a:rPr lang="en-US" b="1" dirty="0" smtClean="0"/>
              <a:t>Denial </a:t>
            </a:r>
            <a:r>
              <a:rPr lang="en-US" b="1" dirty="0"/>
              <a:t>of </a:t>
            </a:r>
            <a:r>
              <a:rPr lang="en-US" b="1" dirty="0" smtClean="0"/>
              <a:t>Service</a:t>
            </a:r>
          </a:p>
          <a:p>
            <a:pPr marL="0" indent="0">
              <a:buNone/>
            </a:pPr>
            <a:r>
              <a:rPr lang="en-US" sz="2000" dirty="0"/>
              <a:t>Target resources of the application and database servers, or individual user accounts, to achieve denial of service (DoS</a:t>
            </a:r>
            <a:r>
              <a:rPr lang="en-US" sz="2000" dirty="0" smtClean="0"/>
              <a:t>).</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OAT-015 Denial of Service</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Account lockout; App layer DDoS; Asymmetric resource consumption (amplification); Business logic DDoS; Cash overflow; Forced deadlock; Hash DoS; Inefficient code; Indexer DoS; Large files DoS; Resource depletion, locking or exhaustion; Sustained client engagement </a:t>
            </a:r>
            <a:endParaRPr lang="en-US" sz="1200" dirty="0"/>
          </a:p>
        </p:txBody>
      </p:sp>
      <p:pic>
        <p:nvPicPr>
          <p:cNvPr id="3" name="Picture 2" descr="oat-0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908027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OAT-006 </a:t>
            </a:r>
            <a:r>
              <a:rPr lang="en-US" b="1" dirty="0" smtClean="0"/>
              <a:t>Expediting</a:t>
            </a:r>
          </a:p>
          <a:p>
            <a:pPr marL="0" indent="0">
              <a:buNone/>
            </a:pPr>
            <a:r>
              <a:rPr lang="en-US" sz="2000" dirty="0"/>
              <a:t>Perform actions to hasten progress of usually slow, tedious or time-consuming actions on behalf of a </a:t>
            </a:r>
            <a:r>
              <a:rPr lang="en-US" sz="2000" dirty="0" smtClean="0"/>
              <a:t>person.</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OAT-006 Expediting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Algorithmic trading; Automated stock trading; Betting automation; Game automation; Gaming bot; Gold farming; Financial instrument dealing; High frequency trading; Purchase automation; Ticketing automation; Trading automation; Virtual wealth generation </a:t>
            </a:r>
            <a:endParaRPr lang="en-US" sz="1200" dirty="0"/>
          </a:p>
        </p:txBody>
      </p:sp>
      <p:pic>
        <p:nvPicPr>
          <p:cNvPr id="5" name="Picture 4" descr="oat-0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7228009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OAT-004 </a:t>
            </a:r>
            <a:r>
              <a:rPr lang="en-US" b="1" dirty="0" smtClean="0"/>
              <a:t>Fingerprinting</a:t>
            </a:r>
          </a:p>
          <a:p>
            <a:pPr marL="0" indent="0">
              <a:buNone/>
            </a:pPr>
            <a:r>
              <a:rPr lang="en-US" sz="2000" dirty="0"/>
              <a:t>Elicit information from the web, application and database servers about the supporting software and framework types and versions.</a:t>
            </a:r>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OAT-004 Fingerprinting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Google </a:t>
            </a:r>
            <a:r>
              <a:rPr lang="en-US" sz="1200" dirty="0" err="1">
                <a:solidFill>
                  <a:srgbClr val="7F7F7F"/>
                </a:solidFill>
              </a:rPr>
              <a:t>dorking</a:t>
            </a:r>
            <a:r>
              <a:rPr lang="en-US" sz="1200" dirty="0">
                <a:solidFill>
                  <a:srgbClr val="7F7F7F"/>
                </a:solidFill>
              </a:rPr>
              <a:t>; Google hacking; </a:t>
            </a:r>
            <a:r>
              <a:rPr lang="en-US" sz="1200" dirty="0" err="1">
                <a:solidFill>
                  <a:srgbClr val="7F7F7F"/>
                </a:solidFill>
              </a:rPr>
              <a:t>Shodaning</a:t>
            </a:r>
            <a:r>
              <a:rPr lang="en-US" sz="1200" dirty="0">
                <a:solidFill>
                  <a:srgbClr val="7F7F7F"/>
                </a:solidFill>
              </a:rPr>
              <a:t>; Target acquisition; Target scanning; Finding potentially vulnerable applications; Reconnaissance; URL harvesting; Web application fingerprinting</a:t>
            </a:r>
            <a:endParaRPr lang="en-US" sz="1200" dirty="0"/>
          </a:p>
        </p:txBody>
      </p:sp>
      <p:pic>
        <p:nvPicPr>
          <p:cNvPr id="5" name="Picture 4" descr="oat-0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1433484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OAT-018 </a:t>
            </a:r>
            <a:r>
              <a:rPr lang="en-US" b="1" dirty="0" smtClean="0"/>
              <a:t>Footprinting</a:t>
            </a:r>
          </a:p>
          <a:p>
            <a:pPr marL="0" indent="0">
              <a:buNone/>
            </a:pPr>
            <a:r>
              <a:rPr lang="en-US" sz="2000" dirty="0"/>
              <a:t>Probe and explore application to identify its constituents and </a:t>
            </a:r>
            <a:r>
              <a:rPr lang="en-US" sz="2000" dirty="0" smtClean="0"/>
              <a:t>properties.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018 Footprinting</a:t>
            </a:r>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Application analysis; API discovery; Application enumeration; Automated scanning; CGI scanning; Crawler; Crawling; Excavation; Forced browsing; Forceful browsing; Fuzzing; Micro service discovery; Scanning; Spidering; WSDL scanning</a:t>
            </a:r>
            <a:endParaRPr lang="en-US" sz="1200" dirty="0"/>
          </a:p>
        </p:txBody>
      </p:sp>
      <p:pic>
        <p:nvPicPr>
          <p:cNvPr id="3" name="Picture 2" descr="oat-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1077996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AppSensor Detection Points</a:t>
            </a:r>
          </a:p>
          <a:p>
            <a:endParaRPr lang="en-US" dirty="0"/>
          </a:p>
        </p:txBody>
      </p:sp>
      <p:sp>
        <p:nvSpPr>
          <p:cNvPr id="16" name="Content Placeholder 1"/>
          <p:cNvSpPr>
            <a:spLocks noGrp="1"/>
          </p:cNvSpPr>
          <p:nvPr>
            <p:ph idx="1"/>
          </p:nvPr>
        </p:nvSpPr>
        <p:spPr>
          <a:xfrm>
            <a:off x="2915478" y="274638"/>
            <a:ext cx="5755447" cy="5453591"/>
          </a:xfrm>
        </p:spPr>
        <p:txBody>
          <a:bodyPr/>
          <a:lstStyle/>
          <a:p>
            <a:pPr>
              <a:spcAft>
                <a:spcPts val="1200"/>
              </a:spcAft>
            </a:pPr>
            <a:r>
              <a:rPr lang="en-US" dirty="0" smtClean="0"/>
              <a:t>AppSensor</a:t>
            </a:r>
            <a:endParaRPr lang="en-US" dirty="0"/>
          </a:p>
        </p:txBody>
      </p:sp>
    </p:spTree>
    <p:extLst>
      <p:ext uri="{BB962C8B-B14F-4D97-AF65-F5344CB8AC3E}">
        <p14:creationId xmlns:p14="http://schemas.microsoft.com/office/powerpoint/2010/main" val="39366365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OAT-005 </a:t>
            </a:r>
            <a:r>
              <a:rPr lang="en-US" b="1" dirty="0" smtClean="0"/>
              <a:t>Scalping</a:t>
            </a:r>
          </a:p>
          <a:p>
            <a:pPr marL="0" indent="0">
              <a:buNone/>
            </a:pPr>
            <a:r>
              <a:rPr lang="en-US" sz="2000" dirty="0"/>
              <a:t>Obtain limited-availability and/or preferred goods/services by unfair </a:t>
            </a:r>
            <a:r>
              <a:rPr lang="en-US" sz="2000" dirty="0" smtClean="0"/>
              <a:t>methods.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OAT-005 Scalping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Bulk purchase; Purchase automaton; Purchase bot; Restaurant table/hotel room reservation speed-booking; Queue jumping; Sale stampede; Ticket resale; Ticket scalping; Ticket touting</a:t>
            </a:r>
            <a:endParaRPr lang="en-US" sz="1200" dirty="0"/>
          </a:p>
        </p:txBody>
      </p:sp>
      <p:pic>
        <p:nvPicPr>
          <p:cNvPr id="3" name="Picture 2" descr="oat-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26891906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OAT-011 </a:t>
            </a:r>
            <a:r>
              <a:rPr lang="en-US" b="1" dirty="0" smtClean="0"/>
              <a:t>Scraping</a:t>
            </a:r>
          </a:p>
          <a:p>
            <a:pPr marL="0" indent="0">
              <a:buNone/>
            </a:pPr>
            <a:r>
              <a:rPr lang="en-US" sz="2000" dirty="0"/>
              <a:t>Collect application content and/or other data for use </a:t>
            </a:r>
            <a:r>
              <a:rPr lang="en-US" sz="2000" dirty="0" smtClean="0"/>
              <a:t>elsewhere.</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OAT-011 Scraping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API provisioning; Bargain hunting; Comparative shopping; Content scraping; Data aggregation; Database scraping; </a:t>
            </a:r>
            <a:r>
              <a:rPr lang="en-US" sz="1200" dirty="0" smtClean="0">
                <a:solidFill>
                  <a:srgbClr val="7F7F7F"/>
                </a:solidFill>
              </a:rPr>
              <a:t>Farming; Harvesting</a:t>
            </a:r>
            <a:r>
              <a:rPr lang="en-US" sz="1200" dirty="0">
                <a:solidFill>
                  <a:srgbClr val="7F7F7F"/>
                </a:solidFill>
              </a:rPr>
              <a:t>; Meta search scraper; Mining; Mirroring; Pagejacking; Powering APIs; Ripping; Scraper bot; Screen scraping; Search engine bot; Social media </a:t>
            </a:r>
            <a:r>
              <a:rPr lang="en-US" sz="1200" dirty="0" smtClean="0">
                <a:solidFill>
                  <a:srgbClr val="7F7F7F"/>
                </a:solidFill>
              </a:rPr>
              <a:t>bot</a:t>
            </a:r>
            <a:endParaRPr lang="en-US" sz="1200" dirty="0">
              <a:solidFill>
                <a:srgbClr val="7F7F7F"/>
              </a:solidFill>
            </a:endParaRPr>
          </a:p>
        </p:txBody>
      </p:sp>
      <p:pic>
        <p:nvPicPr>
          <p:cNvPr id="3" name="Picture 2" descr="oat-0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3506914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OAT-016 </a:t>
            </a:r>
            <a:r>
              <a:rPr lang="en-US" b="1" dirty="0" smtClean="0"/>
              <a:t>Skewing</a:t>
            </a:r>
          </a:p>
          <a:p>
            <a:pPr marL="0" indent="0">
              <a:buNone/>
            </a:pPr>
            <a:r>
              <a:rPr lang="en-US" sz="2000" dirty="0"/>
              <a:t>Repeated link clicks, page requests or form submissions intended to alter some </a:t>
            </a:r>
            <a:r>
              <a:rPr lang="en-US" sz="2000" dirty="0" smtClean="0"/>
              <a:t>metric.</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016 Skewing</a:t>
            </a:r>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Biasing KPIs; Boosting friends, visitors, and likes; Click fraud; Election fraud; Hit count fraud; Market distortion; Metric and statistic skewing; Page impression fraud; Poll fraud; Poll skewing; Poll/voting subversion; Rating/review skewing; SEO; Stock manipulation; Survey </a:t>
            </a:r>
            <a:r>
              <a:rPr lang="en-US" sz="1200" dirty="0" smtClean="0">
                <a:solidFill>
                  <a:srgbClr val="7F7F7F"/>
                </a:solidFill>
              </a:rPr>
              <a:t>skewing</a:t>
            </a:r>
            <a:endParaRPr lang="en-US" sz="1200" dirty="0">
              <a:solidFill>
                <a:srgbClr val="7F7F7F"/>
              </a:solidFill>
            </a:endParaRPr>
          </a:p>
        </p:txBody>
      </p:sp>
      <p:pic>
        <p:nvPicPr>
          <p:cNvPr id="3" name="Picture 2" descr="oat-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1406825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OAT-013 </a:t>
            </a:r>
            <a:r>
              <a:rPr lang="en-US" b="1" dirty="0" smtClean="0"/>
              <a:t>Sniping</a:t>
            </a:r>
          </a:p>
          <a:p>
            <a:pPr marL="0" indent="0">
              <a:buNone/>
            </a:pPr>
            <a:r>
              <a:rPr lang="en-US" sz="2000" dirty="0"/>
              <a:t>Last minute bid or offer for goods or </a:t>
            </a:r>
            <a:r>
              <a:rPr lang="en-US" sz="2000" dirty="0" smtClean="0"/>
              <a:t>services.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013 Sniping</a:t>
            </a:r>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Auction sniping; Bid sniper; Front-running; Last look; Last minute bet; Timing attack</a:t>
            </a:r>
            <a:endParaRPr lang="en-US" sz="1200" dirty="0"/>
          </a:p>
        </p:txBody>
      </p:sp>
      <p:pic>
        <p:nvPicPr>
          <p:cNvPr id="3" name="Picture 2" descr="oat-0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18129019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OAT-017 </a:t>
            </a:r>
            <a:r>
              <a:rPr lang="en-US" b="1" dirty="0" smtClean="0"/>
              <a:t>Spamming</a:t>
            </a:r>
          </a:p>
          <a:p>
            <a:pPr marL="0" indent="0">
              <a:buNone/>
            </a:pPr>
            <a:r>
              <a:rPr lang="en-US" sz="2000" dirty="0"/>
              <a:t>Malicious or questionable information addition that appears in public or private content, databases or user </a:t>
            </a:r>
            <a:r>
              <a:rPr lang="en-US" sz="2000" dirty="0" smtClean="0"/>
              <a:t>messages.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017 Spamming</a:t>
            </a:r>
          </a:p>
          <a:p>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Blog spam; Bulletin board spam; Comment spam; Content spam; Content spoofing; Form spam; Forum spam; Guestbook spam; Referrer spam; Response form spam; Review spam; SEO spam; Spam crawlers; Spam 2.0; Spambot; Wiki spam; Twitter </a:t>
            </a:r>
            <a:r>
              <a:rPr lang="en-US" sz="1200" dirty="0" smtClean="0">
                <a:solidFill>
                  <a:srgbClr val="7F7F7F"/>
                </a:solidFill>
              </a:rPr>
              <a:t>spam</a:t>
            </a:r>
            <a:endParaRPr lang="en-US" sz="1200" dirty="0">
              <a:solidFill>
                <a:srgbClr val="7F7F7F"/>
              </a:solidFill>
            </a:endParaRPr>
          </a:p>
        </p:txBody>
      </p:sp>
      <p:pic>
        <p:nvPicPr>
          <p:cNvPr id="3" name="Picture 2" descr="oat-0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2644656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fontScale="92500"/>
          </a:bodyPr>
          <a:lstStyle/>
          <a:p>
            <a:pPr marL="0" indent="0">
              <a:buNone/>
            </a:pPr>
            <a:r>
              <a:rPr lang="en-US" sz="2600" b="1" dirty="0" smtClean="0">
                <a:solidFill>
                  <a:schemeClr val="tx1">
                    <a:lumMod val="50000"/>
                    <a:lumOff val="50000"/>
                  </a:schemeClr>
                </a:solidFill>
              </a:rPr>
              <a:t>OAT-002 </a:t>
            </a:r>
            <a:r>
              <a:rPr lang="en-US" sz="2600" b="1" dirty="0" smtClean="0"/>
              <a:t>Token Cracking</a:t>
            </a:r>
          </a:p>
          <a:p>
            <a:pPr marL="0" indent="0">
              <a:buNone/>
            </a:pPr>
            <a:r>
              <a:rPr lang="en-US" sz="2200" dirty="0"/>
              <a:t>Mass enumeration of coupon numbers, voucher codes, discount tokens, </a:t>
            </a:r>
            <a:r>
              <a:rPr lang="en-US" sz="2200" dirty="0" smtClean="0"/>
              <a:t>etc.</a:t>
            </a:r>
            <a:endParaRPr lang="en-US" sz="2200" dirty="0"/>
          </a:p>
          <a:p>
            <a:pPr marL="0" indent="0">
              <a:buNone/>
            </a:pP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OAT-002 Token Cracking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Coupon guessing; Voucher, gift card and discount enumeration</a:t>
            </a:r>
          </a:p>
          <a:p>
            <a:pPr marL="0" indent="0">
              <a:buNone/>
            </a:pPr>
            <a:endParaRPr lang="en-US" sz="1200" dirty="0"/>
          </a:p>
          <a:p>
            <a:pPr marL="0" indent="0">
              <a:buFont typeface="Arial"/>
              <a:buNone/>
            </a:pPr>
            <a:endParaRPr lang="en-US" sz="1200" dirty="0"/>
          </a:p>
        </p:txBody>
      </p:sp>
      <p:pic>
        <p:nvPicPr>
          <p:cNvPr id="5" name="Picture 4" descr="oat-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630244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OAT-014 </a:t>
            </a:r>
            <a:r>
              <a:rPr lang="en-US" b="1" dirty="0" smtClean="0"/>
              <a:t>Vulnerability Scanning</a:t>
            </a:r>
          </a:p>
          <a:p>
            <a:pPr marL="0" indent="0">
              <a:buNone/>
            </a:pPr>
            <a:r>
              <a:rPr lang="en-US" sz="2000" dirty="0"/>
              <a:t>Crawl and fuzz application to identify weaknesses and possible </a:t>
            </a:r>
            <a:r>
              <a:rPr lang="en-US" sz="2000" dirty="0" smtClean="0"/>
              <a:t>vulnerabilities.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014 Vulnerability Scanning</a:t>
            </a:r>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Active/Passive scanning; Application-specific vulnerability discovery;  Identifying vulnerable content management systems (CMS) and CMS components; Known vulnerability scanning; Malicious crawling; Vulnerability reconnaissance</a:t>
            </a:r>
            <a:endParaRPr lang="en-US" sz="1200" dirty="0"/>
          </a:p>
        </p:txBody>
      </p:sp>
      <p:pic>
        <p:nvPicPr>
          <p:cNvPr id="3" name="Picture 2" descr="oat-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21503514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940000"/>
          </a:xfrm>
          <a:prstGeom prst="rect">
            <a:avLst/>
          </a:prstGeom>
          <a:solidFill>
            <a:srgbClr val="1C1646"/>
          </a:solidFill>
        </p:spPr>
        <p:txBody>
          <a:bodyPr wrap="square" rtlCol="0">
            <a:spAutoFit/>
          </a:bodyPr>
          <a:lstStyle/>
          <a:p>
            <a:endParaRPr lang="en-US" dirty="0"/>
          </a:p>
        </p:txBody>
      </p:sp>
      <p:sp>
        <p:nvSpPr>
          <p:cNvPr id="7"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WASC Threat Classification View</a:t>
            </a:r>
          </a:p>
          <a:p>
            <a:endParaRPr lang="en-US" dirty="0"/>
          </a:p>
        </p:txBody>
      </p:sp>
      <p:pic>
        <p:nvPicPr>
          <p:cNvPr id="3" name="Picture 2" descr="ontology-chart-wasc-1v00-landsca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40" y="0"/>
            <a:ext cx="7302500" cy="5865368"/>
          </a:xfrm>
          <a:prstGeom prst="rect">
            <a:avLst/>
          </a:prstGeom>
        </p:spPr>
      </p:pic>
      <p:sp>
        <p:nvSpPr>
          <p:cNvPr id="5" name="TextBox 4"/>
          <p:cNvSpPr txBox="1"/>
          <p:nvPr/>
        </p:nvSpPr>
        <p:spPr>
          <a:xfrm>
            <a:off x="8026244" y="-5512"/>
            <a:ext cx="1117756" cy="5940000"/>
          </a:xfrm>
          <a:prstGeom prst="rect">
            <a:avLst/>
          </a:prstGeom>
          <a:solidFill>
            <a:srgbClr val="1C1646"/>
          </a:solidFill>
        </p:spPr>
        <p:txBody>
          <a:bodyPr wrap="square" rtlCol="0">
            <a:spAutoFit/>
          </a:bodyPr>
          <a:lstStyle/>
          <a:p>
            <a:endParaRPr lang="en-US" dirty="0"/>
          </a:p>
        </p:txBody>
      </p:sp>
      <p:sp>
        <p:nvSpPr>
          <p:cNvPr id="8" name="TextBox 7"/>
          <p:cNvSpPr txBox="1"/>
          <p:nvPr/>
        </p:nvSpPr>
        <p:spPr>
          <a:xfrm>
            <a:off x="0" y="5770316"/>
            <a:ext cx="9000000" cy="144000"/>
          </a:xfrm>
          <a:prstGeom prst="rect">
            <a:avLst/>
          </a:prstGeom>
          <a:solidFill>
            <a:srgbClr val="1C1646"/>
          </a:solidFill>
        </p:spPr>
        <p:txBody>
          <a:bodyPr wrap="square" rtlCol="0">
            <a:spAutoFit/>
          </a:bodyPr>
          <a:lstStyle/>
          <a:p>
            <a:endParaRPr lang="en-US" dirty="0"/>
          </a:p>
        </p:txBody>
      </p:sp>
    </p:spTree>
    <p:extLst>
      <p:ext uri="{BB962C8B-B14F-4D97-AF65-F5344CB8AC3E}">
        <p14:creationId xmlns:p14="http://schemas.microsoft.com/office/powerpoint/2010/main" val="2261143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940000"/>
          </a:xfrm>
          <a:prstGeom prst="rect">
            <a:avLst/>
          </a:prstGeom>
          <a:solidFill>
            <a:srgbClr val="1D174A"/>
          </a:solidFill>
        </p:spPr>
        <p:txBody>
          <a:bodyPr wrap="square" rtlCol="0">
            <a:spAutoFit/>
          </a:bodyPr>
          <a:lstStyle/>
          <a:p>
            <a:endParaRPr lang="en-US" dirty="0"/>
          </a:p>
        </p:txBody>
      </p:sp>
      <p:sp>
        <p:nvSpPr>
          <p:cNvPr id="7"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smtClean="0"/>
              <a:t>Mitre</a:t>
            </a:r>
            <a:r>
              <a:rPr lang="en-US" dirty="0" smtClean="0"/>
              <a:t> CAPEC View</a:t>
            </a:r>
          </a:p>
          <a:p>
            <a:endParaRPr lang="en-US" dirty="0"/>
          </a:p>
        </p:txBody>
      </p:sp>
      <p:pic>
        <p:nvPicPr>
          <p:cNvPr id="2" name="Picture 1" descr="ontology-chart-capec-1v00-landsca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40" y="0"/>
            <a:ext cx="7302500" cy="5912104"/>
          </a:xfrm>
          <a:prstGeom prst="rect">
            <a:avLst/>
          </a:prstGeom>
        </p:spPr>
      </p:pic>
    </p:spTree>
    <p:extLst>
      <p:ext uri="{BB962C8B-B14F-4D97-AF65-F5344CB8AC3E}">
        <p14:creationId xmlns:p14="http://schemas.microsoft.com/office/powerpoint/2010/main" val="3038499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6000" y="274638"/>
            <a:ext cx="5810665" cy="5453591"/>
          </a:xfrm>
        </p:spPr>
        <p:txBody>
          <a:bodyPr/>
          <a:lstStyle/>
          <a:p>
            <a:pPr>
              <a:spcAft>
                <a:spcPts val="1200"/>
              </a:spcAft>
            </a:pPr>
            <a:r>
              <a:rPr lang="en-US" dirty="0" smtClean="0"/>
              <a:t>Application Consumption</a:t>
            </a:r>
          </a:p>
          <a:p>
            <a:pPr>
              <a:spcAft>
                <a:spcPts val="1200"/>
              </a:spcAft>
            </a:pPr>
            <a:r>
              <a:rPr lang="en-US" dirty="0" smtClean="0"/>
              <a:t>Application Worms</a:t>
            </a:r>
          </a:p>
          <a:p>
            <a:pPr>
              <a:spcAft>
                <a:spcPts val="1200"/>
              </a:spcAft>
            </a:pPr>
            <a:r>
              <a:rPr lang="en-US" dirty="0" smtClean="0"/>
              <a:t>Asset Stripping</a:t>
            </a:r>
          </a:p>
          <a:p>
            <a:pPr>
              <a:spcAft>
                <a:spcPts val="1200"/>
              </a:spcAft>
            </a:pPr>
            <a:r>
              <a:rPr lang="en-US" dirty="0" smtClean="0"/>
              <a:t>Attack Platform</a:t>
            </a:r>
          </a:p>
          <a:p>
            <a:pPr>
              <a:spcAft>
                <a:spcPts val="1200"/>
              </a:spcAft>
            </a:pPr>
            <a:r>
              <a:rPr lang="en-US" dirty="0" smtClean="0"/>
              <a:t>Code Modification</a:t>
            </a:r>
          </a:p>
          <a:p>
            <a:pPr>
              <a:spcAft>
                <a:spcPts val="1200"/>
              </a:spcAft>
            </a:pPr>
            <a:r>
              <a:rPr lang="en-US" dirty="0" smtClean="0"/>
              <a:t>Form Hijacking</a:t>
            </a:r>
          </a:p>
          <a:p>
            <a:pPr>
              <a:spcAft>
                <a:spcPts val="1200"/>
              </a:spcAft>
            </a:pPr>
            <a:r>
              <a:rPr lang="en-US" dirty="0" smtClean="0"/>
              <a:t>Man in the Browser (</a:t>
            </a:r>
            <a:r>
              <a:rPr lang="en-US" dirty="0" err="1" smtClean="0"/>
              <a:t>MitB</a:t>
            </a:r>
            <a:r>
              <a:rPr lang="en-US" dirty="0" smtClean="0"/>
              <a:t>)</a:t>
            </a:r>
          </a:p>
          <a:p>
            <a:pPr>
              <a:spcAft>
                <a:spcPts val="1200"/>
              </a:spcAft>
            </a:pPr>
            <a:r>
              <a:rPr lang="en-US" dirty="0" smtClean="0"/>
              <a:t>Reverse Engineering</a:t>
            </a: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Terms Excluded</a:t>
            </a:r>
            <a:endParaRPr lang="en-US" dirty="0" smtClean="0"/>
          </a:p>
          <a:p>
            <a:endParaRPr lang="en-US" dirty="0"/>
          </a:p>
        </p:txBody>
      </p:sp>
      <p:pic>
        <p:nvPicPr>
          <p:cNvPr id="7" name="Picture 6"/>
          <p:cNvPicPr>
            <a:picLocks noChangeAspect="1"/>
          </p:cNvPicPr>
          <p:nvPr/>
        </p:nvPicPr>
        <p:blipFill>
          <a:blip r:embed="rId3">
            <a:grayscl/>
          </a:blip>
          <a:stretch>
            <a:fillRect/>
          </a:stretch>
        </p:blipFill>
        <p:spPr>
          <a:xfrm>
            <a:off x="746554" y="3612600"/>
            <a:ext cx="1206551" cy="1777136"/>
          </a:xfrm>
          <a:prstGeom prst="rect">
            <a:avLst/>
          </a:prstGeom>
        </p:spPr>
      </p:pic>
      <p:sp>
        <p:nvSpPr>
          <p:cNvPr id="8" name="Rectangle 7"/>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Other Thingies</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67483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Good Automation</a:t>
            </a:r>
          </a:p>
          <a:p>
            <a:endParaRPr lang="en-US" dirty="0"/>
          </a:p>
        </p:txBody>
      </p:sp>
      <p:sp>
        <p:nvSpPr>
          <p:cNvPr id="13" name="Rectangle 12"/>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DevOps Lead</a:t>
            </a:r>
            <a:endParaRPr lang="en-US" sz="1200" dirty="0">
              <a:solidFill>
                <a:schemeClr val="tx1">
                  <a:lumMod val="50000"/>
                  <a:lumOff val="50000"/>
                </a:schemeClr>
              </a:solidFill>
            </a:endParaRPr>
          </a:p>
        </p:txBody>
      </p:sp>
      <p:pic>
        <p:nvPicPr>
          <p:cNvPr id="3" name="Picture 2"/>
          <p:cNvPicPr>
            <a:picLocks noChangeAspect="1"/>
          </p:cNvPicPr>
          <p:nvPr/>
        </p:nvPicPr>
        <p:blipFill>
          <a:blip r:embed="rId2">
            <a:grayscl/>
          </a:blip>
          <a:stretch>
            <a:fillRect/>
          </a:stretch>
        </p:blipFill>
        <p:spPr>
          <a:xfrm>
            <a:off x="900000" y="3240000"/>
            <a:ext cx="973836" cy="2159508"/>
          </a:xfrm>
          <a:prstGeom prst="rect">
            <a:avLst/>
          </a:prstGeom>
        </p:spPr>
      </p:pic>
      <p:sp>
        <p:nvSpPr>
          <p:cNvPr id="16" name="Content Placeholder 1"/>
          <p:cNvSpPr>
            <a:spLocks noGrp="1"/>
          </p:cNvSpPr>
          <p:nvPr>
            <p:ph idx="1"/>
          </p:nvPr>
        </p:nvSpPr>
        <p:spPr>
          <a:xfrm>
            <a:off x="2915478" y="274638"/>
            <a:ext cx="5755447" cy="5453591"/>
          </a:xfrm>
        </p:spPr>
        <p:txBody>
          <a:bodyPr/>
          <a:lstStyle/>
          <a:p>
            <a:pPr>
              <a:spcAft>
                <a:spcPts val="1200"/>
              </a:spcAft>
            </a:pPr>
            <a:r>
              <a:rPr lang="en-US" dirty="0" smtClean="0"/>
              <a:t>Continuous application security</a:t>
            </a:r>
          </a:p>
          <a:p>
            <a:pPr>
              <a:spcAft>
                <a:spcPts val="1200"/>
              </a:spcAft>
            </a:pPr>
            <a:r>
              <a:rPr lang="en-US" dirty="0" smtClean="0"/>
              <a:t>Automated static analysis</a:t>
            </a:r>
          </a:p>
          <a:p>
            <a:pPr>
              <a:spcAft>
                <a:spcPts val="1200"/>
              </a:spcAft>
            </a:pPr>
            <a:r>
              <a:rPr lang="en-US" dirty="0" smtClean="0"/>
              <a:t>Security testing automation</a:t>
            </a:r>
          </a:p>
          <a:p>
            <a:pPr>
              <a:spcAft>
                <a:spcPts val="1200"/>
              </a:spcAft>
            </a:pPr>
            <a:r>
              <a:rPr lang="en-US" dirty="0" smtClean="0"/>
              <a:t>Vulnerability scanning</a:t>
            </a:r>
          </a:p>
          <a:p>
            <a:pPr>
              <a:spcAft>
                <a:spcPts val="1200"/>
              </a:spcAft>
            </a:pPr>
            <a:r>
              <a:rPr lang="en-US" dirty="0" smtClean="0"/>
              <a:t>Application instrumentation</a:t>
            </a:r>
          </a:p>
          <a:p>
            <a:pPr>
              <a:spcAft>
                <a:spcPts val="1200"/>
              </a:spcAft>
            </a:pPr>
            <a:r>
              <a:rPr lang="en-US" dirty="0" smtClean="0"/>
              <a:t>Attack detection &amp; automated response</a:t>
            </a:r>
          </a:p>
          <a:p>
            <a:pPr>
              <a:spcAft>
                <a:spcPts val="1200"/>
              </a:spcAft>
            </a:pPr>
            <a:r>
              <a:rPr lang="en-US" dirty="0" err="1" smtClean="0"/>
              <a:t>AppSec</a:t>
            </a:r>
            <a:r>
              <a:rPr lang="en-US" dirty="0" smtClean="0"/>
              <a:t> dashboards</a:t>
            </a:r>
          </a:p>
          <a:p>
            <a:pPr>
              <a:spcAft>
                <a:spcPts val="1200"/>
              </a:spcAft>
            </a:pPr>
            <a:r>
              <a:rPr lang="en-US" dirty="0" smtClean="0"/>
              <a:t>etc.</a:t>
            </a:r>
            <a:endParaRPr lang="en-US" dirty="0"/>
          </a:p>
        </p:txBody>
      </p:sp>
    </p:spTree>
    <p:extLst>
      <p:ext uri="{BB962C8B-B14F-4D97-AF65-F5344CB8AC3E}">
        <p14:creationId xmlns:p14="http://schemas.microsoft.com/office/powerpoint/2010/main" val="25320034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940000"/>
          </a:xfrm>
          <a:prstGeom prst="rect">
            <a:avLst/>
          </a:prstGeom>
          <a:solidFill>
            <a:srgbClr val="1C1646"/>
          </a:solidFill>
        </p:spPr>
        <p:txBody>
          <a:bodyPr wrap="square" rtlCol="0">
            <a:spAutoFit/>
          </a:bodyPr>
          <a:lstStyle/>
          <a:p>
            <a:endParaRPr lang="en-US" dirty="0"/>
          </a:p>
        </p:txBody>
      </p:sp>
      <p:sp>
        <p:nvSpPr>
          <p:cNvPr id="7"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AppSensor Detection Point </a:t>
            </a:r>
            <a:r>
              <a:rPr lang="en-US" dirty="0" smtClean="0"/>
              <a:t>View</a:t>
            </a:r>
          </a:p>
          <a:p>
            <a:endParaRPr lang="en-US" dirty="0"/>
          </a:p>
        </p:txBody>
      </p:sp>
      <p:sp>
        <p:nvSpPr>
          <p:cNvPr id="5" name="TextBox 4"/>
          <p:cNvSpPr txBox="1"/>
          <p:nvPr/>
        </p:nvSpPr>
        <p:spPr>
          <a:xfrm>
            <a:off x="8026244" y="-5512"/>
            <a:ext cx="1117756" cy="5940000"/>
          </a:xfrm>
          <a:prstGeom prst="rect">
            <a:avLst/>
          </a:prstGeom>
          <a:solidFill>
            <a:srgbClr val="1C1646"/>
          </a:solidFill>
        </p:spPr>
        <p:txBody>
          <a:bodyPr wrap="square" rtlCol="0">
            <a:spAutoFit/>
          </a:bodyPr>
          <a:lstStyle/>
          <a:p>
            <a:endParaRPr lang="en-US" dirty="0"/>
          </a:p>
        </p:txBody>
      </p:sp>
      <p:sp>
        <p:nvSpPr>
          <p:cNvPr id="8" name="TextBox 7"/>
          <p:cNvSpPr txBox="1"/>
          <p:nvPr/>
        </p:nvSpPr>
        <p:spPr>
          <a:xfrm>
            <a:off x="0" y="5770316"/>
            <a:ext cx="9000000" cy="144000"/>
          </a:xfrm>
          <a:prstGeom prst="rect">
            <a:avLst/>
          </a:prstGeom>
          <a:solidFill>
            <a:srgbClr val="1C1646"/>
          </a:solidFill>
        </p:spPr>
        <p:txBody>
          <a:bodyPr wrap="square" rtlCol="0">
            <a:spAutoFit/>
          </a:bodyPr>
          <a:lstStyle/>
          <a:p>
            <a:endParaRPr lang="en-US" dirty="0"/>
          </a:p>
        </p:txBody>
      </p:sp>
      <p:pic>
        <p:nvPicPr>
          <p:cNvPr id="2" name="Picture 1" descr="ontology-chart-appsensor-1v00-landsca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560" y="95040"/>
            <a:ext cx="5397500" cy="5704078"/>
          </a:xfrm>
          <a:prstGeom prst="rect">
            <a:avLst/>
          </a:prstGeom>
        </p:spPr>
      </p:pic>
    </p:spTree>
    <p:extLst>
      <p:ext uri="{BB962C8B-B14F-4D97-AF65-F5344CB8AC3E}">
        <p14:creationId xmlns:p14="http://schemas.microsoft.com/office/powerpoint/2010/main" val="524018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More About AppSensor</a:t>
            </a:r>
            <a:endParaRPr lang="en-US" dirty="0" smtClean="0"/>
          </a:p>
          <a:p>
            <a:endParaRPr lang="en-US" dirty="0"/>
          </a:p>
        </p:txBody>
      </p:sp>
      <p:sp>
        <p:nvSpPr>
          <p:cNvPr id="8" name="Content Placeholder 1"/>
          <p:cNvSpPr>
            <a:spLocks noGrp="1"/>
          </p:cNvSpPr>
          <p:nvPr>
            <p:ph idx="1"/>
          </p:nvPr>
        </p:nvSpPr>
        <p:spPr>
          <a:xfrm>
            <a:off x="2915478" y="274638"/>
            <a:ext cx="5755447" cy="5453591"/>
          </a:xfrm>
        </p:spPr>
        <p:txBody>
          <a:bodyPr>
            <a:normAutofit/>
          </a:bodyPr>
          <a:lstStyle/>
          <a:p>
            <a:pPr>
              <a:spcAft>
                <a:spcPts val="1200"/>
              </a:spcAft>
            </a:pPr>
            <a:r>
              <a:rPr lang="en-US" dirty="0" smtClean="0"/>
              <a:t>AppSensor</a:t>
            </a:r>
            <a:endParaRPr lang="en-US" dirty="0" smtClean="0"/>
          </a:p>
          <a:p>
            <a:pPr lvl="1">
              <a:spcAft>
                <a:spcPts val="1200"/>
              </a:spcAft>
            </a:pPr>
            <a:r>
              <a:rPr lang="en-US" sz="1200" dirty="0"/>
              <a:t>https://</a:t>
            </a:r>
            <a:r>
              <a:rPr lang="en-US" sz="1200" dirty="0" err="1"/>
              <a:t>www.owasp.org</a:t>
            </a:r>
            <a:r>
              <a:rPr lang="en-US" sz="1200" dirty="0"/>
              <a:t>/</a:t>
            </a:r>
            <a:r>
              <a:rPr lang="en-US" sz="1200" dirty="0" err="1"/>
              <a:t>index.php</a:t>
            </a:r>
            <a:r>
              <a:rPr lang="en-US" sz="1200" dirty="0"/>
              <a:t>/</a:t>
            </a:r>
            <a:r>
              <a:rPr lang="en-US" sz="1200" dirty="0" err="1"/>
              <a:t>OWASP_AppSensor_Project</a:t>
            </a:r>
            <a:endParaRPr lang="en-US" sz="1200" dirty="0" smtClean="0"/>
          </a:p>
          <a:p>
            <a:pPr>
              <a:spcAft>
                <a:spcPts val="1200"/>
              </a:spcAft>
            </a:pPr>
            <a:r>
              <a:rPr lang="en-US" dirty="0" smtClean="0"/>
              <a:t>John </a:t>
            </a:r>
            <a:r>
              <a:rPr lang="en-US" dirty="0"/>
              <a:t>M</a:t>
            </a:r>
            <a:r>
              <a:rPr lang="en-US" dirty="0" smtClean="0"/>
              <a:t>elton at AppSec </a:t>
            </a:r>
            <a:r>
              <a:rPr lang="en-US" dirty="0" smtClean="0"/>
              <a:t>USA </a:t>
            </a:r>
            <a:r>
              <a:rPr lang="en-US" dirty="0" smtClean="0"/>
              <a:t>2015</a:t>
            </a:r>
          </a:p>
          <a:p>
            <a:pPr lvl="1">
              <a:spcAft>
                <a:spcPts val="1200"/>
              </a:spcAft>
            </a:pPr>
            <a:r>
              <a:rPr lang="en-US" dirty="0" smtClean="0"/>
              <a:t>Tomorrow at 2pm</a:t>
            </a:r>
          </a:p>
          <a:p>
            <a:pPr lvl="1">
              <a:spcAft>
                <a:spcPts val="1200"/>
              </a:spcAft>
            </a:pPr>
            <a:r>
              <a:rPr lang="en-US" dirty="0" smtClean="0"/>
              <a:t>Room C</a:t>
            </a:r>
          </a:p>
          <a:p>
            <a:pPr lvl="1">
              <a:spcAft>
                <a:spcPts val="1200"/>
              </a:spcAft>
            </a:pPr>
            <a:endParaRPr lang="en-US" dirty="0"/>
          </a:p>
        </p:txBody>
      </p:sp>
      <p:pic>
        <p:nvPicPr>
          <p:cNvPr id="2" name="Picture 1"/>
          <p:cNvPicPr>
            <a:picLocks noChangeAspect="1"/>
          </p:cNvPicPr>
          <p:nvPr/>
        </p:nvPicPr>
        <p:blipFill>
          <a:blip r:embed="rId3">
            <a:grayscl/>
          </a:blip>
          <a:stretch>
            <a:fillRect/>
          </a:stretch>
        </p:blipFill>
        <p:spPr>
          <a:xfrm>
            <a:off x="782711" y="3144359"/>
            <a:ext cx="1378001" cy="2341931"/>
          </a:xfrm>
          <a:prstGeom prst="rect">
            <a:avLst/>
          </a:prstGeom>
        </p:spPr>
      </p:pic>
      <p:sp>
        <p:nvSpPr>
          <p:cNvPr id="5" name="Rectangle 4"/>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John Melton</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58508237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OWASP Project Details</a:t>
            </a:r>
          </a:p>
          <a:p>
            <a:endParaRPr lang="en-US" dirty="0"/>
          </a:p>
        </p:txBody>
      </p:sp>
      <p:sp>
        <p:nvSpPr>
          <p:cNvPr id="5" name="Content Placeholder 1"/>
          <p:cNvSpPr txBox="1">
            <a:spLocks/>
          </p:cNvSpPr>
          <p:nvPr/>
        </p:nvSpPr>
        <p:spPr>
          <a:xfrm>
            <a:off x="2916000" y="354240"/>
            <a:ext cx="6319796" cy="53480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t>Automated Threats to Web Applications</a:t>
            </a:r>
            <a:endParaRPr lang="en-US" dirty="0"/>
          </a:p>
          <a:p>
            <a:pPr lvl="1">
              <a:spcAft>
                <a:spcPts val="1200"/>
              </a:spcAft>
            </a:pPr>
            <a:r>
              <a:rPr lang="en-US" sz="1200" spc="-50" dirty="0"/>
              <a:t>https://</a:t>
            </a:r>
            <a:r>
              <a:rPr lang="en-US" sz="1200" spc="-50" dirty="0" err="1"/>
              <a:t>www.owasp.org</a:t>
            </a:r>
            <a:r>
              <a:rPr lang="en-US" sz="1200" spc="-50" dirty="0"/>
              <a:t>/</a:t>
            </a:r>
            <a:r>
              <a:rPr lang="en-US" sz="1200" spc="-50" dirty="0" err="1"/>
              <a:t>index.php</a:t>
            </a:r>
            <a:r>
              <a:rPr lang="en-US" sz="1200" dirty="0"/>
              <a:t>/</a:t>
            </a:r>
            <a:r>
              <a:rPr lang="en-US" sz="1200" dirty="0" err="1" smtClean="0"/>
              <a:t>OWASP_Automated_Threats_to_Web_Applications</a:t>
            </a:r>
            <a:endParaRPr lang="en-US" sz="1200" dirty="0" smtClean="0"/>
          </a:p>
          <a:p>
            <a:pPr>
              <a:spcAft>
                <a:spcPts val="1200"/>
              </a:spcAft>
            </a:pPr>
            <a:r>
              <a:rPr lang="en-US" dirty="0" smtClean="0"/>
              <a:t>Wiki content</a:t>
            </a:r>
          </a:p>
          <a:p>
            <a:pPr lvl="1">
              <a:spcAft>
                <a:spcPts val="1200"/>
              </a:spcAft>
            </a:pPr>
            <a:r>
              <a:rPr lang="en-US" dirty="0" smtClean="0"/>
              <a:t>Summary</a:t>
            </a:r>
            <a:endParaRPr lang="en-US" dirty="0" smtClean="0"/>
          </a:p>
          <a:p>
            <a:pPr lvl="1">
              <a:spcAft>
                <a:spcPts val="1200"/>
              </a:spcAft>
            </a:pPr>
            <a:r>
              <a:rPr lang="en-US" dirty="0" smtClean="0"/>
              <a:t>Scope and definitions</a:t>
            </a:r>
          </a:p>
          <a:p>
            <a:pPr lvl="1">
              <a:spcAft>
                <a:spcPts val="1200"/>
              </a:spcAft>
            </a:pPr>
            <a:r>
              <a:rPr lang="en-US" dirty="0" smtClean="0"/>
              <a:t>Bibliography</a:t>
            </a:r>
          </a:p>
          <a:p>
            <a:pPr lvl="1">
              <a:spcAft>
                <a:spcPts val="1200"/>
              </a:spcAft>
            </a:pPr>
            <a:r>
              <a:rPr lang="en-US" dirty="0" smtClean="0"/>
              <a:t>FAQs</a:t>
            </a:r>
          </a:p>
          <a:p>
            <a:pPr lvl="1">
              <a:spcAft>
                <a:spcPts val="1200"/>
              </a:spcAft>
            </a:pPr>
            <a:r>
              <a:rPr lang="en-US" dirty="0" smtClean="0"/>
              <a:t>Roadmap</a:t>
            </a:r>
          </a:p>
          <a:p>
            <a:pPr lvl="1">
              <a:spcAft>
                <a:spcPts val="1200"/>
              </a:spcAft>
            </a:pPr>
            <a:r>
              <a:rPr lang="en-US" dirty="0" smtClean="0"/>
              <a:t>Getting involved</a:t>
            </a:r>
            <a:endParaRPr lang="en-US" dirty="0"/>
          </a:p>
        </p:txBody>
      </p:sp>
      <p:pic>
        <p:nvPicPr>
          <p:cNvPr id="3" name="Picture 2"/>
          <p:cNvPicPr>
            <a:picLocks noChangeAspect="1"/>
          </p:cNvPicPr>
          <p:nvPr/>
        </p:nvPicPr>
        <p:blipFill>
          <a:blip r:embed="rId2">
            <a:grayscl/>
          </a:blip>
          <a:stretch>
            <a:fillRect/>
          </a:stretch>
        </p:blipFill>
        <p:spPr>
          <a:xfrm>
            <a:off x="682565" y="3816482"/>
            <a:ext cx="1567129" cy="1561186"/>
          </a:xfrm>
          <a:prstGeom prst="rect">
            <a:avLst/>
          </a:prstGeom>
        </p:spPr>
      </p:pic>
      <p:sp>
        <p:nvSpPr>
          <p:cNvPr id="7" name="Rectangle 6"/>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Malicious Automation</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079830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6000" y="274638"/>
            <a:ext cx="5810665" cy="5453591"/>
          </a:xfrm>
        </p:spPr>
        <p:txBody>
          <a:bodyPr/>
          <a:lstStyle/>
          <a:p>
            <a:pPr>
              <a:spcAft>
                <a:spcPts val="1200"/>
              </a:spcAft>
            </a:pPr>
            <a:r>
              <a:rPr lang="en-US" dirty="0" smtClean="0"/>
              <a:t>Threats</a:t>
            </a:r>
          </a:p>
          <a:p>
            <a:pPr lvl="1">
              <a:spcAft>
                <a:spcPts val="1200"/>
              </a:spcAft>
            </a:pPr>
            <a:r>
              <a:rPr lang="en-US" dirty="0" smtClean="0"/>
              <a:t>Prevalence data</a:t>
            </a:r>
          </a:p>
          <a:p>
            <a:pPr lvl="1">
              <a:spcAft>
                <a:spcPts val="1200"/>
              </a:spcAft>
            </a:pPr>
            <a:r>
              <a:rPr lang="en-US" dirty="0" smtClean="0"/>
              <a:t>Symptoms</a:t>
            </a:r>
          </a:p>
          <a:p>
            <a:pPr lvl="1">
              <a:spcAft>
                <a:spcPts val="1200"/>
              </a:spcAft>
            </a:pPr>
            <a:r>
              <a:rPr lang="en-US" dirty="0"/>
              <a:t>I</a:t>
            </a:r>
            <a:r>
              <a:rPr lang="en-US" dirty="0" smtClean="0"/>
              <a:t>dentification metrics</a:t>
            </a:r>
            <a:endParaRPr lang="en-US" dirty="0" smtClean="0"/>
          </a:p>
          <a:p>
            <a:pPr>
              <a:spcAft>
                <a:spcPts val="1200"/>
              </a:spcAft>
            </a:pPr>
            <a:r>
              <a:rPr lang="en-US" dirty="0"/>
              <a:t>Mitigations</a:t>
            </a:r>
          </a:p>
          <a:p>
            <a:pPr lvl="1">
              <a:spcAft>
                <a:spcPts val="1200"/>
              </a:spcAft>
            </a:pPr>
            <a:r>
              <a:rPr lang="en-US" dirty="0" smtClean="0"/>
              <a:t>Guidance </a:t>
            </a:r>
            <a:r>
              <a:rPr lang="en-US" dirty="0"/>
              <a:t>for builders</a:t>
            </a:r>
          </a:p>
          <a:p>
            <a:pPr lvl="1">
              <a:spcAft>
                <a:spcPts val="1200"/>
              </a:spcAft>
            </a:pPr>
            <a:r>
              <a:rPr lang="en-US" dirty="0" smtClean="0"/>
              <a:t>Guidance </a:t>
            </a:r>
            <a:r>
              <a:rPr lang="en-US" dirty="0"/>
              <a:t>for defenders</a:t>
            </a:r>
          </a:p>
          <a:p>
            <a:pPr lvl="1">
              <a:spcAft>
                <a:spcPts val="1200"/>
              </a:spcAft>
            </a:pPr>
            <a:r>
              <a:rPr lang="en-US" dirty="0" smtClean="0"/>
              <a:t>Effectiveness </a:t>
            </a:r>
            <a:r>
              <a:rPr lang="en-US" dirty="0"/>
              <a:t>of </a:t>
            </a:r>
            <a:r>
              <a:rPr lang="en-US" dirty="0" smtClean="0"/>
              <a:t>controls</a:t>
            </a:r>
            <a:endParaRPr lang="en-US" dirty="0"/>
          </a:p>
          <a:p>
            <a:pPr>
              <a:spcAft>
                <a:spcPts val="1200"/>
              </a:spcAft>
            </a:pPr>
            <a:r>
              <a:rPr lang="en-US" dirty="0" smtClean="0"/>
              <a:t>Sector-specific guidance</a:t>
            </a: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Acknowledgements</a:t>
            </a:r>
          </a:p>
          <a:p>
            <a:endParaRPr lang="en-US" dirty="0"/>
          </a:p>
        </p:txBody>
      </p:sp>
      <p:pic>
        <p:nvPicPr>
          <p:cNvPr id="5" name="Picture 4"/>
          <p:cNvPicPr>
            <a:picLocks noChangeAspect="1"/>
          </p:cNvPicPr>
          <p:nvPr/>
        </p:nvPicPr>
        <p:blipFill>
          <a:blip r:embed="rId2">
            <a:grayscl/>
          </a:blip>
          <a:stretch>
            <a:fillRect/>
          </a:stretch>
        </p:blipFill>
        <p:spPr>
          <a:xfrm>
            <a:off x="800613" y="3243600"/>
            <a:ext cx="1316736" cy="2135124"/>
          </a:xfrm>
          <a:prstGeom prst="rect">
            <a:avLst/>
          </a:prstGeom>
        </p:spPr>
      </p:pic>
      <p:sp>
        <p:nvSpPr>
          <p:cNvPr id="6" name="Rectangle 5"/>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You</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585993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Problem </a:t>
            </a:r>
            <a:r>
              <a:rPr lang="en-US" dirty="0" smtClean="0"/>
              <a:t>Definition Revisited</a:t>
            </a:r>
            <a:endParaRPr lang="en-US" dirty="0" smtClean="0"/>
          </a:p>
          <a:p>
            <a:endParaRPr lang="en-US" dirty="0"/>
          </a:p>
        </p:txBody>
      </p:sp>
      <p:sp>
        <p:nvSpPr>
          <p:cNvPr id="8" name="Oval Callout 7"/>
          <p:cNvSpPr/>
          <p:nvPr/>
        </p:nvSpPr>
        <p:spPr>
          <a:xfrm>
            <a:off x="1045397" y="1297343"/>
            <a:ext cx="2172470" cy="1562375"/>
          </a:xfrm>
          <a:prstGeom prst="wedgeEllipseCallout">
            <a:avLst>
              <a:gd name="adj1" fmla="val -11893"/>
              <a:gd name="adj2" fmla="val 81686"/>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We are seeing a growth in </a:t>
            </a:r>
            <a:r>
              <a:rPr lang="en-US" sz="1200" b="1" dirty="0" smtClean="0">
                <a:solidFill>
                  <a:schemeClr val="tx1"/>
                </a:solidFill>
              </a:rPr>
              <a:t>OAT-020 Account Aggregation</a:t>
            </a:r>
            <a:r>
              <a:rPr lang="en-US" sz="1200" dirty="0" smtClean="0">
                <a:solidFill>
                  <a:schemeClr val="tx1"/>
                </a:solidFill>
              </a:rPr>
              <a:t>, as defined in the </a:t>
            </a:r>
            <a:r>
              <a:rPr lang="en-US" sz="1200" b="1" dirty="0" smtClean="0">
                <a:solidFill>
                  <a:schemeClr val="tx1"/>
                </a:solidFill>
              </a:rPr>
              <a:t>OWASP Automated Threat Handbook</a:t>
            </a:r>
            <a:endParaRPr lang="en-US" sz="1200" b="1" dirty="0">
              <a:solidFill>
                <a:schemeClr val="tx1"/>
              </a:solidFill>
            </a:endParaRPr>
          </a:p>
        </p:txBody>
      </p:sp>
      <p:sp>
        <p:nvSpPr>
          <p:cNvPr id="9" name="Oval Callout 8"/>
          <p:cNvSpPr/>
          <p:nvPr/>
        </p:nvSpPr>
        <p:spPr>
          <a:xfrm>
            <a:off x="6182350" y="1645469"/>
            <a:ext cx="2025338" cy="1231070"/>
          </a:xfrm>
          <a:prstGeom prst="wedgeEllipseCallout">
            <a:avLst>
              <a:gd name="adj1" fmla="val 23167"/>
              <a:gd name="adj2" fmla="val 79360"/>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We have a new cloud service that complements your own mitigations for </a:t>
            </a:r>
            <a:r>
              <a:rPr lang="en-US" sz="1200" b="1" dirty="0" smtClean="0">
                <a:solidFill>
                  <a:schemeClr val="tx1"/>
                </a:solidFill>
              </a:rPr>
              <a:t>OAT-020</a:t>
            </a:r>
            <a:endParaRPr lang="en-US" sz="1200" b="1" dirty="0">
              <a:solidFill>
                <a:schemeClr val="tx1"/>
              </a:solidFill>
            </a:endParaRPr>
          </a:p>
        </p:txBody>
      </p:sp>
      <p:sp>
        <p:nvSpPr>
          <p:cNvPr id="12" name="Oval Callout 11"/>
          <p:cNvSpPr/>
          <p:nvPr/>
        </p:nvSpPr>
        <p:spPr>
          <a:xfrm>
            <a:off x="2312229" y="2799238"/>
            <a:ext cx="1946660" cy="1250100"/>
          </a:xfrm>
          <a:prstGeom prst="wedgeEllipseCallout">
            <a:avLst>
              <a:gd name="adj1" fmla="val 59855"/>
              <a:gd name="adj2" fmla="val 37068"/>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Yes, marketing have some data about customer disengagement that supports this</a:t>
            </a:r>
            <a:endParaRPr lang="en-US" sz="1200" dirty="0">
              <a:solidFill>
                <a:schemeClr val="tx1"/>
              </a:solidFill>
            </a:endParaRPr>
          </a:p>
        </p:txBody>
      </p:sp>
      <p:sp>
        <p:nvSpPr>
          <p:cNvPr id="13" name="Rectangle 12"/>
          <p:cNvSpPr/>
          <p:nvPr/>
        </p:nvSpPr>
        <p:spPr>
          <a:xfrm>
            <a:off x="7210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Information Security Manager</a:t>
            </a:r>
            <a:endParaRPr lang="en-US" sz="1200" dirty="0">
              <a:solidFill>
                <a:schemeClr val="tx1">
                  <a:lumMod val="50000"/>
                  <a:lumOff val="50000"/>
                </a:schemeClr>
              </a:solidFill>
            </a:endParaRPr>
          </a:p>
        </p:txBody>
      </p:sp>
      <p:sp>
        <p:nvSpPr>
          <p:cNvPr id="14" name="Rectangle 13"/>
          <p:cNvSpPr/>
          <p:nvPr/>
        </p:nvSpPr>
        <p:spPr>
          <a:xfrm>
            <a:off x="3977121" y="5470663"/>
            <a:ext cx="1866348" cy="2429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Chief Operating Officer</a:t>
            </a:r>
            <a:endParaRPr lang="en-US" sz="1200" dirty="0">
              <a:solidFill>
                <a:schemeClr val="tx1">
                  <a:lumMod val="50000"/>
                  <a:lumOff val="50000"/>
                </a:schemeClr>
              </a:solidFill>
            </a:endParaRPr>
          </a:p>
        </p:txBody>
      </p:sp>
      <p:sp>
        <p:nvSpPr>
          <p:cNvPr id="15" name="Rectangle 14"/>
          <p:cNvSpPr/>
          <p:nvPr/>
        </p:nvSpPr>
        <p:spPr>
          <a:xfrm>
            <a:off x="6888670" y="5501584"/>
            <a:ext cx="1866348" cy="2429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Vendor Sales Rep</a:t>
            </a:r>
            <a:endParaRPr lang="en-US" sz="1200" dirty="0">
              <a:solidFill>
                <a:schemeClr val="tx1">
                  <a:lumMod val="50000"/>
                  <a:lumOff val="50000"/>
                </a:schemeClr>
              </a:solidFill>
            </a:endParaRPr>
          </a:p>
        </p:txBody>
      </p:sp>
      <p:pic>
        <p:nvPicPr>
          <p:cNvPr id="16" name="Picture 15"/>
          <p:cNvPicPr>
            <a:picLocks noChangeAspect="1"/>
          </p:cNvPicPr>
          <p:nvPr/>
        </p:nvPicPr>
        <p:blipFill>
          <a:blip r:embed="rId3">
            <a:grayscl/>
          </a:blip>
          <a:stretch>
            <a:fillRect/>
          </a:stretch>
        </p:blipFill>
        <p:spPr>
          <a:xfrm>
            <a:off x="4258889" y="3312674"/>
            <a:ext cx="1316736" cy="2135124"/>
          </a:xfrm>
          <a:prstGeom prst="rect">
            <a:avLst/>
          </a:prstGeom>
        </p:spPr>
      </p:pic>
      <p:pic>
        <p:nvPicPr>
          <p:cNvPr id="17" name="Picture 16"/>
          <p:cNvPicPr>
            <a:picLocks noChangeAspect="1"/>
          </p:cNvPicPr>
          <p:nvPr/>
        </p:nvPicPr>
        <p:blipFill>
          <a:blip r:embed="rId4">
            <a:grayscl/>
          </a:blip>
          <a:stretch>
            <a:fillRect/>
          </a:stretch>
        </p:blipFill>
        <p:spPr>
          <a:xfrm>
            <a:off x="7227862" y="3338582"/>
            <a:ext cx="1252728" cy="2109216"/>
          </a:xfrm>
          <a:prstGeom prst="rect">
            <a:avLst/>
          </a:prstGeom>
        </p:spPr>
      </p:pic>
      <p:pic>
        <p:nvPicPr>
          <p:cNvPr id="18" name="Picture 17"/>
          <p:cNvPicPr>
            <a:picLocks noChangeAspect="1"/>
          </p:cNvPicPr>
          <p:nvPr/>
        </p:nvPicPr>
        <p:blipFill>
          <a:blip r:embed="rId5">
            <a:grayscl/>
          </a:blip>
          <a:stretch>
            <a:fillRect/>
          </a:stretch>
        </p:blipFill>
        <p:spPr>
          <a:xfrm>
            <a:off x="1197606" y="3454865"/>
            <a:ext cx="1254252" cy="2002536"/>
          </a:xfrm>
          <a:prstGeom prst="rect">
            <a:avLst/>
          </a:prstGeom>
        </p:spPr>
      </p:pic>
      <p:sp>
        <p:nvSpPr>
          <p:cNvPr id="19" name="Oval Callout 18"/>
          <p:cNvSpPr/>
          <p:nvPr/>
        </p:nvSpPr>
        <p:spPr>
          <a:xfrm>
            <a:off x="3554827" y="406080"/>
            <a:ext cx="2302869" cy="2557440"/>
          </a:xfrm>
          <a:prstGeom prst="wedgeEllipseCallout">
            <a:avLst>
              <a:gd name="adj1" fmla="val 4705"/>
              <a:gd name="adj2" fmla="val 60624"/>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Let’s update the </a:t>
            </a:r>
            <a:r>
              <a:rPr lang="en-US" sz="1200" dirty="0">
                <a:solidFill>
                  <a:schemeClr val="tx1"/>
                </a:solidFill>
              </a:rPr>
              <a:t>risk </a:t>
            </a:r>
            <a:r>
              <a:rPr lang="en-US" sz="1200" dirty="0" smtClean="0">
                <a:solidFill>
                  <a:schemeClr val="tx1"/>
                </a:solidFill>
              </a:rPr>
              <a:t>assessment, after</a:t>
            </a:r>
            <a:endParaRPr lang="en-US" sz="1200" dirty="0">
              <a:solidFill>
                <a:schemeClr val="tx1"/>
              </a:solidFill>
            </a:endParaRPr>
          </a:p>
          <a:p>
            <a:pPr algn="ctr"/>
            <a:r>
              <a:rPr lang="en-US" sz="1200" dirty="0" smtClean="0">
                <a:solidFill>
                  <a:schemeClr val="tx1"/>
                </a:solidFill>
              </a:rPr>
              <a:t> reviewing our threat event detection capabilities and possible additional mitigations based on the </a:t>
            </a:r>
            <a:r>
              <a:rPr lang="en-US" sz="1200" b="1" dirty="0" smtClean="0">
                <a:solidFill>
                  <a:schemeClr val="tx1"/>
                </a:solidFill>
              </a:rPr>
              <a:t>OWASP Automated Threat Handbook</a:t>
            </a:r>
            <a:endParaRPr lang="en-US" sz="1200" b="1" dirty="0">
              <a:solidFill>
                <a:schemeClr val="tx1"/>
              </a:solidFill>
            </a:endParaRPr>
          </a:p>
        </p:txBody>
      </p:sp>
      <p:sp>
        <p:nvSpPr>
          <p:cNvPr id="20" name="Oval Callout 19"/>
          <p:cNvSpPr/>
          <p:nvPr/>
        </p:nvSpPr>
        <p:spPr>
          <a:xfrm>
            <a:off x="103675" y="2583238"/>
            <a:ext cx="1330507" cy="1633082"/>
          </a:xfrm>
          <a:prstGeom prst="wedgeEllipseCallout">
            <a:avLst>
              <a:gd name="adj1" fmla="val 49606"/>
              <a:gd name="adj2" fmla="val 34994"/>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We can raise </a:t>
            </a:r>
            <a:r>
              <a:rPr lang="en-US" sz="1200" b="1" dirty="0" smtClean="0">
                <a:solidFill>
                  <a:schemeClr val="tx1"/>
                </a:solidFill>
              </a:rPr>
              <a:t>OAT-020 </a:t>
            </a:r>
            <a:r>
              <a:rPr lang="en-US" sz="1200" dirty="0" smtClean="0">
                <a:solidFill>
                  <a:schemeClr val="tx1"/>
                </a:solidFill>
              </a:rPr>
              <a:t>at the next Cyber Intelligence Sharing Group</a:t>
            </a:r>
            <a:endParaRPr lang="en-US" sz="1200" dirty="0">
              <a:solidFill>
                <a:schemeClr val="tx1"/>
              </a:solidFill>
            </a:endParaRPr>
          </a:p>
        </p:txBody>
      </p:sp>
      <p:sp>
        <p:nvSpPr>
          <p:cNvPr id="21" name="Oval Callout 20"/>
          <p:cNvSpPr/>
          <p:nvPr/>
        </p:nvSpPr>
        <p:spPr>
          <a:xfrm>
            <a:off x="5490224" y="2849790"/>
            <a:ext cx="1309207" cy="977584"/>
          </a:xfrm>
          <a:prstGeom prst="wedgeEllipseCallout">
            <a:avLst>
              <a:gd name="adj1" fmla="val -60409"/>
              <a:gd name="adj2" fmla="val 28808"/>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What new products or services might help?</a:t>
            </a:r>
            <a:endParaRPr lang="en-US" sz="1200" dirty="0">
              <a:solidFill>
                <a:schemeClr val="tx1"/>
              </a:solidFill>
            </a:endParaRPr>
          </a:p>
        </p:txBody>
      </p:sp>
    </p:spTree>
    <p:extLst>
      <p:ext uri="{BB962C8B-B14F-4D97-AF65-F5344CB8AC3E}">
        <p14:creationId xmlns:p14="http://schemas.microsoft.com/office/powerpoint/2010/main" val="2691663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5" grpId="0"/>
      <p:bldP spid="19" grpId="0" animBg="1"/>
      <p:bldP spid="20"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6000" y="274638"/>
            <a:ext cx="5810665" cy="5453591"/>
          </a:xfrm>
        </p:spPr>
        <p:txBody>
          <a:bodyPr/>
          <a:lstStyle/>
          <a:p>
            <a:pPr marL="0" indent="0">
              <a:spcAft>
                <a:spcPts val="1200"/>
              </a:spcAft>
              <a:buNone/>
            </a:pPr>
            <a:r>
              <a:rPr lang="en-US" dirty="0" smtClean="0"/>
              <a:t>Colin Watson</a:t>
            </a:r>
          </a:p>
          <a:p>
            <a:pPr marL="0" indent="0">
              <a:spcAft>
                <a:spcPts val="1200"/>
              </a:spcAft>
              <a:buNone/>
            </a:pPr>
            <a:r>
              <a:rPr lang="en-US" dirty="0" smtClean="0"/>
              <a:t>Jason </a:t>
            </a:r>
            <a:r>
              <a:rPr lang="en-US" dirty="0"/>
              <a:t>Chan, Mark Hall, Andrew van der </a:t>
            </a:r>
            <a:r>
              <a:rPr lang="en-US" dirty="0" smtClean="0"/>
              <a:t>Stock</a:t>
            </a:r>
          </a:p>
          <a:p>
            <a:pPr marL="0" indent="0">
              <a:spcAft>
                <a:spcPts val="1200"/>
              </a:spcAft>
              <a:buNone/>
            </a:pPr>
            <a:r>
              <a:rPr lang="en-US" dirty="0" smtClean="0"/>
              <a:t>Everyone </a:t>
            </a:r>
            <a:r>
              <a:rPr lang="en-US" dirty="0"/>
              <a:t>else who contributed information anonymously</a:t>
            </a:r>
            <a:r>
              <a:rPr lang="en-US" dirty="0" smtClean="0"/>
              <a:t>, and </a:t>
            </a:r>
            <a:r>
              <a:rPr lang="en-US" dirty="0"/>
              <a:t>the information from the reference sources </a:t>
            </a:r>
            <a:r>
              <a:rPr lang="en-US" dirty="0" smtClean="0"/>
              <a:t>used</a:t>
            </a:r>
          </a:p>
          <a:p>
            <a:pPr marL="0" indent="0">
              <a:spcAft>
                <a:spcPts val="1200"/>
              </a:spcAft>
              <a:buNone/>
            </a:pPr>
            <a:r>
              <a:rPr lang="en-US" dirty="0" smtClean="0"/>
              <a:t>OWASP Foundation</a:t>
            </a:r>
            <a:endParaRPr lang="en-US" dirty="0"/>
          </a:p>
          <a:p>
            <a:pPr marL="0" indent="0">
              <a:buNone/>
            </a:pP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Acknowledgements</a:t>
            </a:r>
          </a:p>
          <a:p>
            <a:endParaRPr lang="en-US" dirty="0"/>
          </a:p>
        </p:txBody>
      </p:sp>
      <p:sp>
        <p:nvSpPr>
          <p:cNvPr id="6" name="Rectangle 5"/>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Colin Watson</a:t>
            </a:r>
            <a:endParaRPr lang="en-US" sz="1200" dirty="0">
              <a:solidFill>
                <a:schemeClr val="tx1">
                  <a:lumMod val="50000"/>
                  <a:lumOff val="50000"/>
                </a:schemeClr>
              </a:solidFill>
            </a:endParaRPr>
          </a:p>
        </p:txBody>
      </p:sp>
      <p:pic>
        <p:nvPicPr>
          <p:cNvPr id="3" name="Picture 2"/>
          <p:cNvPicPr>
            <a:picLocks noChangeAspect="1"/>
          </p:cNvPicPr>
          <p:nvPr/>
        </p:nvPicPr>
        <p:blipFill>
          <a:blip r:embed="rId3">
            <a:grayscl/>
          </a:blip>
          <a:stretch>
            <a:fillRect/>
          </a:stretch>
        </p:blipFill>
        <p:spPr>
          <a:xfrm>
            <a:off x="719780" y="3146388"/>
            <a:ext cx="1450086" cy="2320138"/>
          </a:xfrm>
          <a:prstGeom prst="rect">
            <a:avLst/>
          </a:prstGeom>
        </p:spPr>
      </p:pic>
    </p:spTree>
    <p:extLst>
      <p:ext uri="{BB962C8B-B14F-4D97-AF65-F5344CB8AC3E}">
        <p14:creationId xmlns:p14="http://schemas.microsoft.com/office/powerpoint/2010/main" val="34894888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6000" y="274638"/>
            <a:ext cx="6228000" cy="5453591"/>
          </a:xfrm>
        </p:spPr>
        <p:txBody>
          <a:bodyPr/>
          <a:lstStyle/>
          <a:p>
            <a:pPr>
              <a:spcAft>
                <a:spcPts val="1200"/>
              </a:spcAft>
            </a:pPr>
            <a:r>
              <a:rPr lang="en-US" dirty="0" smtClean="0"/>
              <a:t>Questions</a:t>
            </a:r>
          </a:p>
          <a:p>
            <a:pPr lvl="1">
              <a:spcAft>
                <a:spcPts val="1200"/>
              </a:spcAft>
            </a:pPr>
            <a:r>
              <a:rPr lang="en-US" dirty="0" smtClean="0"/>
              <a:t>Now</a:t>
            </a:r>
          </a:p>
          <a:p>
            <a:pPr lvl="1">
              <a:spcAft>
                <a:spcPts val="1200"/>
              </a:spcAft>
            </a:pPr>
            <a:r>
              <a:rPr lang="en-US" dirty="0" smtClean="0"/>
              <a:t>This evening at the social event</a:t>
            </a:r>
          </a:p>
          <a:p>
            <a:pPr lvl="1">
              <a:spcAft>
                <a:spcPts val="1200"/>
              </a:spcAft>
            </a:pPr>
            <a:r>
              <a:rPr lang="en-US" dirty="0" smtClean="0"/>
              <a:t>T</a:t>
            </a:r>
            <a:r>
              <a:rPr lang="en-US" dirty="0" smtClean="0"/>
              <a:t>omorrow during the conference</a:t>
            </a:r>
          </a:p>
          <a:p>
            <a:pPr lvl="1">
              <a:spcAft>
                <a:spcPts val="1200"/>
              </a:spcAft>
            </a:pPr>
            <a:r>
              <a:rPr lang="en-US" dirty="0" smtClean="0"/>
              <a:t>Project </a:t>
            </a:r>
            <a:r>
              <a:rPr lang="en-US" dirty="0"/>
              <a:t>mailing list</a:t>
            </a:r>
            <a:br>
              <a:rPr lang="en-US" dirty="0"/>
            </a:br>
            <a:r>
              <a:rPr lang="en-US" sz="1200" dirty="0"/>
              <a:t>https://</a:t>
            </a:r>
            <a:r>
              <a:rPr lang="en-US" sz="1200" dirty="0" err="1"/>
              <a:t>lists.owasp.org</a:t>
            </a:r>
            <a:r>
              <a:rPr lang="en-US" sz="1200" dirty="0"/>
              <a:t>/mailman/</a:t>
            </a:r>
            <a:r>
              <a:rPr lang="en-US" sz="1200" dirty="0" err="1"/>
              <a:t>listinfo</a:t>
            </a:r>
            <a:r>
              <a:rPr lang="en-US" sz="1200" dirty="0"/>
              <a:t>/</a:t>
            </a:r>
            <a:r>
              <a:rPr lang="en-US" sz="1200" dirty="0" err="1"/>
              <a:t>automated_threats_to_web_applications</a:t>
            </a:r>
            <a:endParaRPr lang="en-US" sz="1200" dirty="0" smtClean="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Questions</a:t>
            </a:r>
            <a:endParaRPr lang="en-US" dirty="0" smtClean="0"/>
          </a:p>
          <a:p>
            <a:endParaRPr lang="en-US" dirty="0"/>
          </a:p>
        </p:txBody>
      </p:sp>
      <p:sp>
        <p:nvSpPr>
          <p:cNvPr id="6" name="Rectangle 5"/>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Paperclip+</a:t>
            </a:r>
            <a:endParaRPr lang="en-US" sz="1200" dirty="0">
              <a:solidFill>
                <a:schemeClr val="tx1">
                  <a:lumMod val="50000"/>
                  <a:lumOff val="50000"/>
                </a:schemeClr>
              </a:solidFill>
            </a:endParaRPr>
          </a:p>
        </p:txBody>
      </p:sp>
      <p:pic>
        <p:nvPicPr>
          <p:cNvPr id="3" name="Picture 2"/>
          <p:cNvPicPr>
            <a:picLocks noChangeAspect="1"/>
          </p:cNvPicPr>
          <p:nvPr/>
        </p:nvPicPr>
        <p:blipFill>
          <a:blip r:embed="rId3">
            <a:grayscl/>
          </a:blip>
          <a:stretch>
            <a:fillRect/>
          </a:stretch>
        </p:blipFill>
        <p:spPr>
          <a:xfrm>
            <a:off x="832946" y="3466798"/>
            <a:ext cx="1206551" cy="1925726"/>
          </a:xfrm>
          <a:prstGeom prst="rect">
            <a:avLst/>
          </a:prstGeom>
        </p:spPr>
      </p:pic>
    </p:spTree>
    <p:extLst>
      <p:ext uri="{BB962C8B-B14F-4D97-AF65-F5344CB8AC3E}">
        <p14:creationId xmlns:p14="http://schemas.microsoft.com/office/powerpoint/2010/main" val="317601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Bad Automation</a:t>
            </a:r>
          </a:p>
          <a:p>
            <a:endParaRPr lang="en-US" dirty="0"/>
          </a:p>
        </p:txBody>
      </p:sp>
      <p:sp>
        <p:nvSpPr>
          <p:cNvPr id="13" name="Rectangle 12"/>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Malicious Automation</a:t>
            </a:r>
            <a:endParaRPr lang="en-US" sz="1200" dirty="0">
              <a:solidFill>
                <a:schemeClr val="tx1">
                  <a:lumMod val="50000"/>
                  <a:lumOff val="50000"/>
                </a:schemeClr>
              </a:solidFill>
            </a:endParaRPr>
          </a:p>
        </p:txBody>
      </p:sp>
      <p:pic>
        <p:nvPicPr>
          <p:cNvPr id="6" name="Picture 5"/>
          <p:cNvPicPr>
            <a:picLocks noChangeAspect="1"/>
          </p:cNvPicPr>
          <p:nvPr/>
        </p:nvPicPr>
        <p:blipFill>
          <a:blip r:embed="rId3">
            <a:grayscl/>
          </a:blip>
          <a:stretch>
            <a:fillRect/>
          </a:stretch>
        </p:blipFill>
        <p:spPr>
          <a:xfrm>
            <a:off x="830883" y="3616085"/>
            <a:ext cx="1250137" cy="1850441"/>
          </a:xfrm>
          <a:prstGeom prst="rect">
            <a:avLst/>
          </a:prstGeom>
        </p:spPr>
      </p:pic>
      <p:sp>
        <p:nvSpPr>
          <p:cNvPr id="8" name="Content Placeholder 1"/>
          <p:cNvSpPr>
            <a:spLocks noGrp="1"/>
          </p:cNvSpPr>
          <p:nvPr>
            <p:ph idx="1"/>
          </p:nvPr>
        </p:nvSpPr>
        <p:spPr>
          <a:xfrm>
            <a:off x="2915478" y="274638"/>
            <a:ext cx="5755447" cy="5453591"/>
          </a:xfrm>
        </p:spPr>
        <p:txBody>
          <a:bodyPr/>
          <a:lstStyle/>
          <a:p>
            <a:pPr>
              <a:spcAft>
                <a:spcPts val="1200"/>
              </a:spcAft>
            </a:pPr>
            <a:r>
              <a:rPr lang="en-US" dirty="0"/>
              <a:t>Account enumeration</a:t>
            </a:r>
          </a:p>
          <a:p>
            <a:pPr>
              <a:spcAft>
                <a:spcPts val="1200"/>
              </a:spcAft>
            </a:pPr>
            <a:r>
              <a:rPr lang="en-US" dirty="0"/>
              <a:t>Aggregation</a:t>
            </a:r>
          </a:p>
          <a:p>
            <a:pPr>
              <a:spcAft>
                <a:spcPts val="1200"/>
              </a:spcAft>
            </a:pPr>
            <a:r>
              <a:rPr lang="en-US" dirty="0"/>
              <a:t>Click fraud</a:t>
            </a:r>
          </a:p>
          <a:p>
            <a:pPr>
              <a:spcAft>
                <a:spcPts val="1200"/>
              </a:spcAft>
            </a:pPr>
            <a:r>
              <a:rPr lang="en-US" dirty="0"/>
              <a:t>Comment spam</a:t>
            </a:r>
          </a:p>
          <a:p>
            <a:pPr>
              <a:spcAft>
                <a:spcPts val="1200"/>
              </a:spcAft>
            </a:pPr>
            <a:r>
              <a:rPr lang="en-US" dirty="0"/>
              <a:t>Content scraping</a:t>
            </a:r>
          </a:p>
          <a:p>
            <a:pPr>
              <a:spcAft>
                <a:spcPts val="1200"/>
              </a:spcAft>
            </a:pPr>
            <a:r>
              <a:rPr lang="en-US" dirty="0"/>
              <a:t>etc</a:t>
            </a:r>
            <a:r>
              <a:rPr lang="en-US" dirty="0" smtClean="0"/>
              <a:t>.</a:t>
            </a:r>
            <a:endParaRPr lang="en-US" dirty="0"/>
          </a:p>
        </p:txBody>
      </p:sp>
    </p:spTree>
    <p:extLst>
      <p:ext uri="{BB962C8B-B14F-4D97-AF65-F5344CB8AC3E}">
        <p14:creationId xmlns:p14="http://schemas.microsoft.com/office/powerpoint/2010/main" val="34632837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Requirement and Objectives</a:t>
            </a:r>
          </a:p>
          <a:p>
            <a:endParaRPr lang="en-US" dirty="0"/>
          </a:p>
        </p:txBody>
      </p:sp>
      <p:sp>
        <p:nvSpPr>
          <p:cNvPr id="8" name="Content Placeholder 1"/>
          <p:cNvSpPr>
            <a:spLocks noGrp="1"/>
          </p:cNvSpPr>
          <p:nvPr>
            <p:ph idx="1"/>
          </p:nvPr>
        </p:nvSpPr>
        <p:spPr>
          <a:xfrm>
            <a:off x="2915478" y="274638"/>
            <a:ext cx="5755447" cy="5453591"/>
          </a:xfrm>
        </p:spPr>
        <p:txBody>
          <a:bodyPr/>
          <a:lstStyle/>
          <a:p>
            <a:pPr>
              <a:spcAft>
                <a:spcPts val="1200"/>
              </a:spcAft>
            </a:pPr>
            <a:r>
              <a:rPr lang="en-US" dirty="0" smtClean="0"/>
              <a:t>Definition</a:t>
            </a:r>
          </a:p>
          <a:p>
            <a:pPr>
              <a:spcAft>
                <a:spcPts val="1200"/>
              </a:spcAft>
            </a:pPr>
            <a:r>
              <a:rPr lang="en-US" dirty="0" smtClean="0"/>
              <a:t>Vocabulary</a:t>
            </a:r>
          </a:p>
          <a:p>
            <a:pPr>
              <a:spcAft>
                <a:spcPts val="1200"/>
              </a:spcAft>
            </a:pPr>
            <a:r>
              <a:rPr lang="en-US" dirty="0" smtClean="0"/>
              <a:t>Guidance for developers and operators</a:t>
            </a:r>
            <a:endParaRPr lang="en-US" dirty="0"/>
          </a:p>
        </p:txBody>
      </p:sp>
    </p:spTree>
    <p:extLst>
      <p:ext uri="{BB962C8B-B14F-4D97-AF65-F5344CB8AC3E}">
        <p14:creationId xmlns:p14="http://schemas.microsoft.com/office/powerpoint/2010/main" val="16216310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Use Case Scenarios</a:t>
            </a:r>
          </a:p>
          <a:p>
            <a:endParaRPr lang="en-US" dirty="0"/>
          </a:p>
        </p:txBody>
      </p:sp>
      <p:sp>
        <p:nvSpPr>
          <p:cNvPr id="8" name="Content Placeholder 1"/>
          <p:cNvSpPr>
            <a:spLocks noGrp="1"/>
          </p:cNvSpPr>
          <p:nvPr>
            <p:ph idx="1"/>
          </p:nvPr>
        </p:nvSpPr>
        <p:spPr>
          <a:xfrm>
            <a:off x="2915478" y="274638"/>
            <a:ext cx="5755447" cy="5453591"/>
          </a:xfrm>
        </p:spPr>
        <p:txBody>
          <a:bodyPr/>
          <a:lstStyle/>
          <a:p>
            <a:pPr>
              <a:spcAft>
                <a:spcPts val="1200"/>
              </a:spcAft>
            </a:pPr>
            <a:r>
              <a:rPr lang="en-US" dirty="0"/>
              <a:t>Defining application development security requirements</a:t>
            </a:r>
          </a:p>
          <a:p>
            <a:pPr>
              <a:spcAft>
                <a:spcPts val="1200"/>
              </a:spcAft>
            </a:pPr>
            <a:r>
              <a:rPr lang="en-US" dirty="0"/>
              <a:t>Sharing intelligence within a </a:t>
            </a:r>
            <a:r>
              <a:rPr lang="en-US" dirty="0" smtClean="0"/>
              <a:t>sector</a:t>
            </a:r>
          </a:p>
          <a:p>
            <a:pPr>
              <a:spcAft>
                <a:spcPts val="1200"/>
              </a:spcAft>
            </a:pPr>
            <a:r>
              <a:rPr lang="en-US" dirty="0"/>
              <a:t>Exchanging threat data between </a:t>
            </a:r>
            <a:r>
              <a:rPr lang="en-US" dirty="0" smtClean="0"/>
              <a:t>CERTs</a:t>
            </a:r>
          </a:p>
          <a:p>
            <a:pPr>
              <a:spcAft>
                <a:spcPts val="1200"/>
              </a:spcAft>
            </a:pPr>
            <a:r>
              <a:rPr lang="en-US" dirty="0"/>
              <a:t>Enhancing application penetration test </a:t>
            </a:r>
            <a:r>
              <a:rPr lang="en-US" dirty="0" smtClean="0"/>
              <a:t>findings</a:t>
            </a:r>
          </a:p>
          <a:p>
            <a:pPr>
              <a:spcAft>
                <a:spcPts val="1200"/>
              </a:spcAft>
            </a:pPr>
            <a:r>
              <a:rPr lang="en-US" dirty="0"/>
              <a:t>Specifying service acquisition </a:t>
            </a:r>
            <a:r>
              <a:rPr lang="en-US" dirty="0" smtClean="0"/>
              <a:t>needs</a:t>
            </a:r>
          </a:p>
          <a:p>
            <a:pPr>
              <a:spcAft>
                <a:spcPts val="1200"/>
              </a:spcAft>
            </a:pPr>
            <a:r>
              <a:rPr lang="en-US" dirty="0"/>
              <a:t>Characterising vendor services</a:t>
            </a:r>
          </a:p>
        </p:txBody>
      </p:sp>
      <p:pic>
        <p:nvPicPr>
          <p:cNvPr id="2" name="Picture 1"/>
          <p:cNvPicPr>
            <a:picLocks noChangeAspect="1"/>
          </p:cNvPicPr>
          <p:nvPr/>
        </p:nvPicPr>
        <p:blipFill>
          <a:blip r:embed="rId3">
            <a:grayscl/>
          </a:blip>
          <a:stretch>
            <a:fillRect/>
          </a:stretch>
        </p:blipFill>
        <p:spPr>
          <a:xfrm>
            <a:off x="922086" y="3240000"/>
            <a:ext cx="1152144" cy="2118360"/>
          </a:xfrm>
          <a:prstGeom prst="rect">
            <a:avLst/>
          </a:prstGeom>
        </p:spPr>
      </p:pic>
      <p:sp>
        <p:nvSpPr>
          <p:cNvPr id="5" name="Rectangle 4"/>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CISO</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2174382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Scope</a:t>
            </a:r>
          </a:p>
          <a:p>
            <a:endParaRPr lang="en-US" dirty="0"/>
          </a:p>
        </p:txBody>
      </p:sp>
      <p:sp>
        <p:nvSpPr>
          <p:cNvPr id="8" name="Content Placeholder 1"/>
          <p:cNvSpPr>
            <a:spLocks noGrp="1"/>
          </p:cNvSpPr>
          <p:nvPr>
            <p:ph idx="1"/>
          </p:nvPr>
        </p:nvSpPr>
        <p:spPr>
          <a:xfrm>
            <a:off x="2915478" y="274638"/>
            <a:ext cx="5755447" cy="5453591"/>
          </a:xfrm>
        </p:spPr>
        <p:txBody>
          <a:bodyPr/>
          <a:lstStyle/>
          <a:p>
            <a:pPr>
              <a:spcAft>
                <a:spcPts val="1200"/>
              </a:spcAft>
            </a:pPr>
            <a:r>
              <a:rPr lang="en-US" dirty="0" smtClean="0"/>
              <a:t>Threat </a:t>
            </a:r>
            <a:r>
              <a:rPr lang="en-US" dirty="0"/>
              <a:t>events to web applications undertaken using automated actions</a:t>
            </a:r>
            <a:endParaRPr lang="en-US" dirty="0" smtClean="0"/>
          </a:p>
          <a:p>
            <a:pPr>
              <a:spcAft>
                <a:spcPts val="1200"/>
              </a:spcAft>
            </a:pPr>
            <a:r>
              <a:rPr lang="en-US" dirty="0" smtClean="0"/>
              <a:t>Abuse </a:t>
            </a:r>
            <a:r>
              <a:rPr lang="en-US" dirty="0"/>
              <a:t>of functionality - misuse of inherent functionality and related design flaws, some of which are also referred to as business logic </a:t>
            </a:r>
            <a:r>
              <a:rPr lang="en-US" dirty="0" smtClean="0"/>
              <a:t>flaws</a:t>
            </a:r>
          </a:p>
          <a:p>
            <a:pPr>
              <a:spcAft>
                <a:spcPts val="1200"/>
              </a:spcAft>
            </a:pPr>
            <a:r>
              <a:rPr lang="en-US" dirty="0" smtClean="0"/>
              <a:t>No coverage </a:t>
            </a:r>
            <a:r>
              <a:rPr lang="en-US" dirty="0"/>
              <a:t>of implementation </a:t>
            </a:r>
            <a:r>
              <a:rPr lang="en-US" dirty="0" smtClean="0"/>
              <a:t>bugs</a:t>
            </a:r>
          </a:p>
          <a:p>
            <a:pPr>
              <a:spcAft>
                <a:spcPts val="1200"/>
              </a:spcAft>
            </a:pPr>
            <a:r>
              <a:rPr lang="en-US" dirty="0" smtClean="0"/>
              <a:t>All </a:t>
            </a:r>
            <a:r>
              <a:rPr lang="en-US" dirty="0"/>
              <a:t>the threats must require the web to exist for the threat to be materialised; thus attacks that can be achieved without the web are out of scope. </a:t>
            </a:r>
          </a:p>
          <a:p>
            <a:pPr marL="0" indent="0">
              <a:spcAft>
                <a:spcPts val="1200"/>
              </a:spcAft>
              <a:buNone/>
            </a:pPr>
            <a:endParaRPr lang="en-US" dirty="0"/>
          </a:p>
        </p:txBody>
      </p:sp>
      <p:pic>
        <p:nvPicPr>
          <p:cNvPr id="2" name="Picture 1"/>
          <p:cNvPicPr>
            <a:picLocks noChangeAspect="1"/>
          </p:cNvPicPr>
          <p:nvPr/>
        </p:nvPicPr>
        <p:blipFill>
          <a:blip r:embed="rId3">
            <a:grayscl/>
          </a:blip>
          <a:stretch>
            <a:fillRect/>
          </a:stretch>
        </p:blipFill>
        <p:spPr>
          <a:xfrm>
            <a:off x="999404" y="3295220"/>
            <a:ext cx="876910" cy="2071726"/>
          </a:xfrm>
          <a:prstGeom prst="rect">
            <a:avLst/>
          </a:prstGeom>
        </p:spPr>
      </p:pic>
      <p:sp>
        <p:nvSpPr>
          <p:cNvPr id="5" name="Rectangle 4"/>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Malicious Automation</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6878116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Automated Threat Event Ontology</a:t>
            </a:r>
          </a:p>
          <a:p>
            <a:endParaRPr lang="en-US" dirty="0"/>
          </a:p>
        </p:txBody>
      </p:sp>
      <p:sp>
        <p:nvSpPr>
          <p:cNvPr id="8" name="Content Placeholder 1"/>
          <p:cNvSpPr>
            <a:spLocks noGrp="1"/>
          </p:cNvSpPr>
          <p:nvPr>
            <p:ph idx="1"/>
          </p:nvPr>
        </p:nvSpPr>
        <p:spPr>
          <a:xfrm>
            <a:off x="2915478" y="274638"/>
            <a:ext cx="5755447" cy="5453591"/>
          </a:xfrm>
        </p:spPr>
        <p:txBody>
          <a:bodyPr/>
          <a:lstStyle/>
          <a:p>
            <a:pPr>
              <a:spcAft>
                <a:spcPts val="1200"/>
              </a:spcAft>
            </a:pPr>
            <a:r>
              <a:rPr lang="en-US" dirty="0" smtClean="0"/>
              <a:t>The </a:t>
            </a:r>
            <a:r>
              <a:rPr lang="en-US" dirty="0"/>
              <a:t>threat events are scenarios which are seen commonly by real operating web applications, and are multi-step and/or highly iterative and/or multiple weaknesses involved, and not primarily about events that relate to the tool-based exploitation of single-issue vulnerabilities of individual web </a:t>
            </a:r>
            <a:r>
              <a:rPr lang="en-US" dirty="0" smtClean="0"/>
              <a:t>applications.</a:t>
            </a:r>
          </a:p>
          <a:p>
            <a:pPr>
              <a:spcAft>
                <a:spcPts val="1200"/>
              </a:spcAft>
            </a:pPr>
            <a:r>
              <a:rPr lang="en-US" dirty="0" smtClean="0"/>
              <a:t>Essentially </a:t>
            </a:r>
            <a:r>
              <a:rPr lang="en-US" dirty="0"/>
              <a:t>the ontology needs to be a list of concise answers to the operational question “what is happening right now?”.</a:t>
            </a:r>
            <a:endParaRPr lang="en-US" dirty="0" smtClean="0"/>
          </a:p>
          <a:p>
            <a:pPr marL="0" indent="0">
              <a:spcAft>
                <a:spcPts val="1200"/>
              </a:spcAft>
              <a:buNone/>
            </a:pPr>
            <a:endParaRPr lang="en-US" dirty="0"/>
          </a:p>
        </p:txBody>
      </p:sp>
      <p:pic>
        <p:nvPicPr>
          <p:cNvPr id="5" name="Picture 4"/>
          <p:cNvPicPr>
            <a:picLocks noChangeAspect="1"/>
          </p:cNvPicPr>
          <p:nvPr/>
        </p:nvPicPr>
        <p:blipFill>
          <a:blip r:embed="rId3">
            <a:grayscl/>
          </a:blip>
          <a:stretch>
            <a:fillRect/>
          </a:stretch>
        </p:blipFill>
        <p:spPr>
          <a:xfrm>
            <a:off x="822699" y="3251043"/>
            <a:ext cx="1316736" cy="2135124"/>
          </a:xfrm>
          <a:prstGeom prst="rect">
            <a:avLst/>
          </a:prstGeom>
        </p:spPr>
      </p:pic>
      <p:sp>
        <p:nvSpPr>
          <p:cNvPr id="6" name="Rectangle 5"/>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CEO</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9953453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966</TotalTime>
  <Words>10449</Words>
  <Application>Microsoft Macintosh PowerPoint</Application>
  <PresentationFormat>On-screen Show (4:3)</PresentationFormat>
  <Paragraphs>568</Paragraphs>
  <Slides>46</Slides>
  <Notes>42</Notes>
  <HiddenSlides>10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A New Ontology of Unwanted Web Automation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OWASP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Ontology of Unwanted Web Automation</dc:title>
  <dc:subject>AppSec USA 2015</dc:subject>
  <dc:creator>Colin Watson</dc:creator>
  <cp:keywords/>
  <dc:description/>
  <cp:lastModifiedBy>Colin Watson</cp:lastModifiedBy>
  <cp:revision>76</cp:revision>
  <dcterms:created xsi:type="dcterms:W3CDTF">2013-10-03T18:23:08Z</dcterms:created>
  <dcterms:modified xsi:type="dcterms:W3CDTF">2015-08-27T17:02:52Z</dcterms:modified>
  <cp:category/>
</cp:coreProperties>
</file>