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8" r:id="rId3"/>
    <p:sldId id="263" r:id="rId4"/>
    <p:sldId id="265" r:id="rId5"/>
    <p:sldId id="264" r:id="rId6"/>
    <p:sldId id="266" r:id="rId7"/>
    <p:sldId id="267" r:id="rId8"/>
    <p:sldId id="268" r:id="rId9"/>
    <p:sldId id="272" r:id="rId10"/>
    <p:sldId id="271" r:id="rId11"/>
    <p:sldId id="269" r:id="rId12"/>
    <p:sldId id="270" r:id="rId13"/>
    <p:sldId id="262" r:id="rId14"/>
    <p:sldId id="273" r:id="rId15"/>
    <p:sldId id="297" r:id="rId16"/>
    <p:sldId id="296" r:id="rId17"/>
    <p:sldId id="274" r:id="rId18"/>
    <p:sldId id="291" r:id="rId19"/>
    <p:sldId id="276" r:id="rId20"/>
    <p:sldId id="282" r:id="rId21"/>
    <p:sldId id="283" r:id="rId22"/>
    <p:sldId id="259" r:id="rId23"/>
    <p:sldId id="285" r:id="rId24"/>
    <p:sldId id="280" r:id="rId25"/>
    <p:sldId id="281" r:id="rId26"/>
    <p:sldId id="288" r:id="rId27"/>
    <p:sldId id="279" r:id="rId28"/>
    <p:sldId id="277" r:id="rId29"/>
    <p:sldId id="292" r:id="rId30"/>
    <p:sldId id="278" r:id="rId31"/>
    <p:sldId id="284" r:id="rId32"/>
    <p:sldId id="289" r:id="rId33"/>
    <p:sldId id="286" r:id="rId34"/>
    <p:sldId id="290" r:id="rId35"/>
    <p:sldId id="275" r:id="rId36"/>
    <p:sldId id="287" r:id="rId37"/>
    <p:sldId id="295" r:id="rId38"/>
    <p:sldId id="293" r:id="rId39"/>
    <p:sldId id="298" r:id="rId40"/>
    <p:sldId id="299" r:id="rId41"/>
    <p:sldId id="261" r:id="rId42"/>
    <p:sldId id="300" r:id="rId43"/>
    <p:sldId id="260" r:id="rId44"/>
    <p:sldId id="301"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74A"/>
    <a:srgbClr val="1C1646"/>
    <a:srgbClr val="201D43"/>
    <a:srgbClr val="28235E"/>
    <a:srgbClr val="F4F4D0"/>
    <a:srgbClr val="004685"/>
    <a:srgbClr val="D8A5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24" autoAdjust="0"/>
  </p:normalViewPr>
  <p:slideViewPr>
    <p:cSldViewPr snapToGrid="0" snapToObjects="1" showGuides="1">
      <p:cViewPr varScale="1">
        <p:scale>
          <a:sx n="147" d="100"/>
          <a:sy n="147" d="100"/>
        </p:scale>
        <p:origin x="-40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4580C5-9E51-5147-8621-8471C788B72D}" type="datetimeFigureOut">
              <a:rPr lang="en-US" smtClean="0"/>
              <a:t>27/08/15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1C32B-065F-C543-B153-30C70229D791}" type="slidenum">
              <a:rPr lang="en-US" smtClean="0"/>
              <a:t>‹#›</a:t>
            </a:fld>
            <a:endParaRPr lang="en-US"/>
          </a:p>
        </p:txBody>
      </p:sp>
    </p:spTree>
    <p:extLst>
      <p:ext uri="{BB962C8B-B14F-4D97-AF65-F5344CB8AC3E}">
        <p14:creationId xmlns:p14="http://schemas.microsoft.com/office/powerpoint/2010/main" val="34098041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web applications are not under a constant state of compromise, regardless of whether weaknesses and vulnerabilities are present. However, attackers are still using the software in a manner that causes significant pain to the owners/operators, and sometimes also the users.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a:t>
            </a:fld>
            <a:endParaRPr lang="en-US"/>
          </a:p>
        </p:txBody>
      </p:sp>
    </p:spTree>
    <p:extLst>
      <p:ext uri="{BB962C8B-B14F-4D97-AF65-F5344CB8AC3E}">
        <p14:creationId xmlns:p14="http://schemas.microsoft.com/office/powerpoint/2010/main" val="108442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Those 600</a:t>
            </a:r>
            <a:r>
              <a:rPr lang="en-US" baseline="0" dirty="0" smtClean="0"/>
              <a:t> original data points </a:t>
            </a:r>
            <a:r>
              <a:rPr lang="en-US" dirty="0" smtClean="0"/>
              <a:t>were first converted into a large-scale diagram to aid with distilling them down. This attempted to remove duplication and highlight interrelationships. The diagram can be found on the OWASP wiki.</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Threat events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Attack vectors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Vulnerabilities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Naming not important, overlaps and duplication, and also things out-of-scope. Some of the out-of-scope were useful to define boundaries or to identify where similarities and differences exist.</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12</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details of the </a:t>
            </a:r>
            <a:r>
              <a:rPr lang="en-US" dirty="0" err="1" smtClean="0"/>
              <a:t>finalised</a:t>
            </a:r>
            <a:r>
              <a:rPr lang="en-US" dirty="0" smtClean="0"/>
              <a:t> ontology threat events are provided shortly. A summary is provided below. Table 1 lists the threat events ordered by ascending identity code, and Table 2 lists them by ascending name.</a:t>
            </a:r>
          </a:p>
          <a:p>
            <a:r>
              <a:rPr lang="en-US" dirty="0" smtClean="0"/>
              <a:t>The details at the end of this handbook </a:t>
            </a:r>
            <a:r>
              <a:rPr lang="en-US" dirty="0" err="1" smtClean="0"/>
              <a:t>categorise</a:t>
            </a:r>
            <a:r>
              <a:rPr lang="en-US" dirty="0" smtClean="0"/>
              <a:t> the threat events by:</a:t>
            </a:r>
          </a:p>
          <a:p>
            <a:pPr marL="171450" indent="-171450">
              <a:buFont typeface="Arial"/>
              <a:buChar char="•"/>
            </a:pPr>
            <a:r>
              <a:rPr lang="en-US" dirty="0" smtClean="0"/>
              <a:t>Sectors Targeted - Sectors that are targeted more commonly than others for the specific threat event are highlighted in amber; this is currently just the author’s opinion, but the project is seeking information to define this aspect more accurately</a:t>
            </a:r>
          </a:p>
          <a:p>
            <a:pPr marL="171450" indent="-171450">
              <a:buFont typeface="Arial"/>
              <a:buChar char="•"/>
            </a:pPr>
            <a:r>
              <a:rPr lang="en-US" dirty="0" smtClean="0"/>
              <a:t>Parties Affected - Whether individuals, groups of people, the application owner and other parties are most often affected adversely by the threat event; the threat event may affect other parties depending upon the application and its data; the parties affected, excluding subsequent further misuse</a:t>
            </a:r>
          </a:p>
          <a:p>
            <a:pPr marL="171450" indent="-171450">
              <a:buFont typeface="Arial"/>
              <a:buChar char="•"/>
            </a:pPr>
            <a:r>
              <a:rPr lang="en-US" dirty="0" smtClean="0"/>
              <a:t>Data Commonly Misused - The types of data are web application specific; however, some threat events are more likely to occur for certain data types.</a:t>
            </a:r>
          </a:p>
          <a:p>
            <a:r>
              <a:rPr lang="en-US" dirty="0" smtClean="0"/>
              <a:t>Each threat event is also cross-referenced with:</a:t>
            </a:r>
          </a:p>
          <a:p>
            <a:pPr marL="171450" indent="-171450">
              <a:buFont typeface="Arial"/>
              <a:buChar char="•"/>
            </a:pPr>
            <a:r>
              <a:rPr lang="en-US" dirty="0" err="1" smtClean="0"/>
              <a:t>Mitre</a:t>
            </a:r>
            <a:r>
              <a:rPr lang="en-US" dirty="0" smtClean="0"/>
              <a:t> CAPEC - best full and/or partial match CAPEC category IDs and/or attack pattern IDs</a:t>
            </a:r>
          </a:p>
          <a:p>
            <a:pPr marL="171450" indent="-171450">
              <a:buFont typeface="Arial"/>
              <a:buChar char="•"/>
            </a:pPr>
            <a:r>
              <a:rPr lang="en-US" dirty="0" smtClean="0"/>
              <a:t>WASC Threat Classification - best match to threat IDs</a:t>
            </a:r>
          </a:p>
          <a:p>
            <a:pPr marL="171450" indent="-171450">
              <a:buFont typeface="Arial"/>
              <a:buChar char="•"/>
            </a:pPr>
            <a:r>
              <a:rPr lang="en-US" dirty="0" err="1" smtClean="0"/>
              <a:t>Mitre</a:t>
            </a:r>
            <a:r>
              <a:rPr lang="en-US" dirty="0" smtClean="0"/>
              <a:t> Common Weakness Enumeration - closely related base, class &amp; variant weakness IDs</a:t>
            </a:r>
          </a:p>
          <a:p>
            <a:pPr marL="171450" indent="-171450">
              <a:buFont typeface="Arial"/>
              <a:buChar char="•"/>
            </a:pPr>
            <a:r>
              <a:rPr lang="en-US" dirty="0" smtClean="0"/>
              <a:t>Matching pages defining terms classified as attacks on the OWASP wiki.</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14</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Compilation of credentials and information from multiple application accounts into another system. This aggregation application may be used by a single user to merge information from multiple applications, or alternatively to merge information of many users of a single application. Commonly used for aggregating social media accounts, email accounts and financial accounts in order to obtain a consolidated overview, to provide integrated reporting and analysis, and to simplify usage and consumption by the user and/or their professional advisors. May include making changes to account properties and interacting with the aggregated application’s functionality.</a:t>
            </a:r>
          </a:p>
          <a:p>
            <a:r>
              <a:rPr lang="en-US" dirty="0" smtClean="0"/>
              <a:t>For other forms of data harvesting, including the distribution of content, see OAT-011 Scraping. For hastening progress, see OAT-006 Expediting instead.</a:t>
            </a:r>
          </a:p>
          <a:p>
            <a:endParaRPr lang="en-US" dirty="0" smtClean="0"/>
          </a:p>
          <a:p>
            <a:r>
              <a:rPr lang="en-US" dirty="0" smtClean="0"/>
              <a:t>Financial/Government/Social networking</a:t>
            </a:r>
          </a:p>
          <a:p>
            <a:r>
              <a:rPr lang="en-US" dirty="0" smtClean="0"/>
              <a:t>Many users/Application owner</a:t>
            </a:r>
          </a:p>
          <a:p>
            <a:r>
              <a:rPr lang="en-US" dirty="0" smtClean="0"/>
              <a:t>Authentication </a:t>
            </a:r>
            <a:r>
              <a:rPr lang="en-US" dirty="0" err="1" smtClean="0"/>
              <a:t>credentails</a:t>
            </a:r>
            <a:r>
              <a:rPr lang="en-US" dirty="0" smtClean="0"/>
              <a:t>/Payment</a:t>
            </a:r>
            <a:r>
              <a:rPr lang="en-US" baseline="0" dirty="0" smtClean="0"/>
              <a:t> cardholder data/Other financial data/Medical data/Other personal data/Other business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17</a:t>
            </a:fld>
            <a:endParaRPr lang="en-US"/>
          </a:p>
        </p:txBody>
      </p:sp>
    </p:spTree>
    <p:extLst>
      <p:ext uri="{BB962C8B-B14F-4D97-AF65-F5344CB8AC3E}">
        <p14:creationId xmlns:p14="http://schemas.microsoft.com/office/powerpoint/2010/main" val="190926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Bulk account creation, and sometimes profile population, by using the application’s account sign-up processes. The accounts are subsequently misused for generating content spam, laundering cash and goods, spreading malware, affecting reputation, causing mischief, and skewing search engine </a:t>
            </a:r>
            <a:r>
              <a:rPr lang="en-US" dirty="0" err="1" smtClean="0"/>
              <a:t>optimisation</a:t>
            </a:r>
            <a:r>
              <a:rPr lang="en-US" dirty="0" smtClean="0"/>
              <a:t> (SEO), reviews and surveys.</a:t>
            </a:r>
          </a:p>
          <a:p>
            <a:r>
              <a:rPr lang="en-US" dirty="0" smtClean="0"/>
              <a:t>Account Creation generates new accounts - see OAT-007 Credential Cracking and OAT-008 Credential Stuffing for threat events that use existing accounts.</a:t>
            </a:r>
          </a:p>
          <a:p>
            <a:endParaRPr lang="en-US" dirty="0" smtClean="0"/>
          </a:p>
          <a:p>
            <a:r>
              <a:rPr lang="en-US" dirty="0" smtClean="0"/>
              <a:t>Education/Entertainment/Financial/Retail/Social</a:t>
            </a:r>
            <a:r>
              <a:rPr lang="en-US" baseline="0" dirty="0" smtClean="0"/>
              <a:t> networking</a:t>
            </a:r>
          </a:p>
          <a:p>
            <a:r>
              <a:rPr lang="en-US" baseline="0" dirty="0" smtClean="0"/>
              <a:t>Application owner</a:t>
            </a:r>
          </a:p>
          <a:p>
            <a:r>
              <a:rPr lang="en-US" baseline="0" dirty="0" smtClean="0"/>
              <a:t>Authentication credentials/Other business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18</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Falsification of the number of times an item such as an advert is clicked on, or the number of times an advertisement is displayed. Performed by owners of web sites displaying ads, competitors and vandals.</a:t>
            </a:r>
          </a:p>
          <a:p>
            <a:r>
              <a:rPr lang="en-US" dirty="0" smtClean="0"/>
              <a:t>See OAT-016 Skewing instead for similar activity that does not involve web-placed advertisements.</a:t>
            </a:r>
          </a:p>
          <a:p>
            <a:endParaRPr lang="en-US" dirty="0" smtClean="0"/>
          </a:p>
          <a:p>
            <a:r>
              <a:rPr lang="en-US" dirty="0" smtClean="0"/>
              <a:t>Entertainment/Financial/Health/Retail/Technology/Social networking</a:t>
            </a:r>
          </a:p>
          <a:p>
            <a:r>
              <a:rPr lang="en-US" dirty="0" smtClean="0"/>
              <a:t>Application owner/Third parties</a:t>
            </a:r>
          </a:p>
          <a:p>
            <a:r>
              <a:rPr lang="en-US" dirty="0" smtClean="0"/>
              <a:t>Other business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19</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Completely Automated Public Turing test to tell Computers and Humans Apart (CAPTCHA) challenges are used to distinguish normal users from bots. Automation is used in an attempt to analyse and determine the answer to visual and/or aural CAPTCHA tests and related puzzles. Apart from conventional visual and aural CAPTCHA, puzzle solving mini games or arithmetical exercises are sometimes used. Some of these may include context-specific challenges.</a:t>
            </a:r>
          </a:p>
          <a:p>
            <a:r>
              <a:rPr lang="en-US" dirty="0" smtClean="0"/>
              <a:t>The process that determines the answer may utilise tools to perform optical character recognition, or matching against a prepared database of pre-generated images, or using other machine reading, or human farms.</a:t>
            </a:r>
          </a:p>
          <a:p>
            <a:endParaRPr lang="en-US" dirty="0" smtClean="0"/>
          </a:p>
          <a:p>
            <a:r>
              <a:rPr lang="en-US" dirty="0" smtClean="0"/>
              <a:t>Entertainment/Entertainment/Financial/Government/Retail/Social</a:t>
            </a:r>
            <a:r>
              <a:rPr lang="en-US" baseline="0" dirty="0" smtClean="0"/>
              <a:t> networking</a:t>
            </a:r>
          </a:p>
          <a:p>
            <a:r>
              <a:rPr lang="en-US" baseline="0" dirty="0" smtClean="0"/>
              <a:t>Application owner</a:t>
            </a:r>
          </a:p>
          <a:p>
            <a:r>
              <a:rPr lang="en-US" baseline="0" dirty="0" smtClean="0"/>
              <a:t>Authentication credentials</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20</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Brute force attack against application payment card processes to identify the missing values for start date, expiry date and/or card security code (CSC), also referred to in many ways, including card validation number 2 (CVN2), card validation code (CVC), card verification value (CV2) and card identification number (CID).</a:t>
            </a:r>
          </a:p>
          <a:p>
            <a:r>
              <a:rPr lang="en-US" dirty="0" smtClean="0"/>
              <a:t>When these values are known as well as the Primary Account Number (PAN), OAT-001 Carding is used to validate the details, and OAT-012 Cashing Out to obtain goods or cash.</a:t>
            </a:r>
          </a:p>
          <a:p>
            <a:endParaRPr lang="en-US" dirty="0" smtClean="0"/>
          </a:p>
          <a:p>
            <a:r>
              <a:rPr lang="en-US" dirty="0" smtClean="0"/>
              <a:t>Retail</a:t>
            </a:r>
            <a:endParaRPr lang="en-US" baseline="0" dirty="0" smtClean="0"/>
          </a:p>
          <a:p>
            <a:r>
              <a:rPr lang="en-US" baseline="0" dirty="0" smtClean="0"/>
              <a:t>Many users/Application owner/Third parties</a:t>
            </a:r>
          </a:p>
          <a:p>
            <a:r>
              <a:rPr lang="en-US" baseline="0" dirty="0" smtClean="0"/>
              <a:t>Payment cardholder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21</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of full credit and/or debit card data are tested against a merchant’s payment processes to identify valid card details. The quality of stolen data is often unknown, and Carding is used to identify good data of higher value. Payment cardholder data may have been stolen from another application, stolen from a different payment channel, or acquired from a criminal marketplace.</a:t>
            </a:r>
          </a:p>
          <a:p>
            <a:r>
              <a:rPr lang="en-US" dirty="0" smtClean="0"/>
              <a:t>When partial cardholder data is available, and the expiry date and/or security code are not known, the process is OAT-010 Card Cracking instead. The use of stolen cards to obtain cash or goods is OAT-012 Cashing Out.</a:t>
            </a:r>
          </a:p>
          <a:p>
            <a:endParaRPr lang="en-US" dirty="0" smtClean="0"/>
          </a:p>
          <a:p>
            <a:r>
              <a:rPr lang="en-US" dirty="0" smtClean="0"/>
              <a:t>Entertainment/Retail</a:t>
            </a:r>
          </a:p>
          <a:p>
            <a:r>
              <a:rPr lang="en-US" dirty="0" smtClean="0"/>
              <a:t>Many users/Application owner/Third parties</a:t>
            </a:r>
          </a:p>
          <a:p>
            <a:r>
              <a:rPr lang="en-US" dirty="0" smtClean="0"/>
              <a:t>Payment cardholder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22</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Obtaining currency or higher-value merchandise via the application using stolen, previously validated payment cards or other account login credentials. Cashing Out  sometimes may be undertaken in conjunction with product return fraud. For financial transactions, this is usually a transfer of funds to a mule’s account. For payment cards, this activity may occur following OAT-001 Carding of bulk stolen data, or OAT-010 Card Cracking, and the goods are dropped at a </a:t>
            </a:r>
            <a:r>
              <a:rPr lang="en-US" dirty="0" err="1" smtClean="0"/>
              <a:t>reshipper’s</a:t>
            </a:r>
            <a:r>
              <a:rPr lang="en-US" dirty="0" smtClean="0"/>
              <a:t> address. The refunding of payments via non-financial applications (e.g. tax refunds, claims payment) is also included in Cashing Out.</a:t>
            </a:r>
          </a:p>
          <a:p>
            <a:r>
              <a:rPr lang="en-US" dirty="0" smtClean="0"/>
              <a:t>Obtaining other information of value from the application is instead OAT-011 Scraping.</a:t>
            </a:r>
          </a:p>
          <a:p>
            <a:endParaRPr lang="en-US" dirty="0" smtClean="0"/>
          </a:p>
          <a:p>
            <a:r>
              <a:rPr lang="en-US" dirty="0" smtClean="0"/>
              <a:t>Entertainment/Financial/Government/Retail</a:t>
            </a:r>
          </a:p>
          <a:p>
            <a:r>
              <a:rPr lang="en-US" baseline="0" dirty="0" smtClean="0"/>
              <a:t>Many users/Application owner/Third parties</a:t>
            </a:r>
          </a:p>
          <a:p>
            <a:r>
              <a:rPr lang="en-US" baseline="0" dirty="0" smtClean="0"/>
              <a:t>Authentication credentials/Payment cardholder data/Other financial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23</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Brute force, dictionary (word list) and guessing attacks used against authentication processes of the application to identify valid account credentials. This may utilise common usernames or passwords, or involve initial username evaluation. </a:t>
            </a:r>
          </a:p>
          <a:p>
            <a:r>
              <a:rPr lang="en-US" dirty="0" smtClean="0"/>
              <a:t>The use of stolen credential sets (paired username and passwords) to authenticate at one or more services is OAT-008 Credential Stuffing.</a:t>
            </a:r>
          </a:p>
          <a:p>
            <a:endParaRPr lang="en-US" dirty="0" smtClean="0"/>
          </a:p>
          <a:p>
            <a:r>
              <a:rPr lang="en-US" dirty="0" smtClean="0"/>
              <a:t>(all)</a:t>
            </a:r>
            <a:endParaRPr lang="en-US" baseline="0" dirty="0" smtClean="0"/>
          </a:p>
          <a:p>
            <a:r>
              <a:rPr lang="en-US" baseline="0" dirty="0" smtClean="0"/>
              <a:t>Many users/Application owner</a:t>
            </a:r>
          </a:p>
          <a:p>
            <a:r>
              <a:rPr lang="en-US" baseline="0" dirty="0" smtClean="0"/>
              <a:t>Authentication credentials</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24</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work on OWASP AppSensor (application-specific attack detection and response) has identified 50 or so types of detection points, and I had speculated about which detection points would be most beneficial to implement first. All AppSensor detection points should have an extremely low false positive attack detection rate so that normal usage is never flagged as malicious, but I wondered which detection points might identify attackers sooner than others - before some potential vulnerability could be targeted. What I needed was a list of threats (probably automated threats) that were not just attempting to exploit individual implementation bugs or misconfigurations. In other words, what are attackers actually doing most of the time?</a:t>
            </a:r>
          </a:p>
          <a:p>
            <a:endParaRPr lang="en-US" dirty="0" smtClean="0"/>
          </a:p>
          <a:p>
            <a:r>
              <a:rPr lang="en-US" dirty="0" smtClean="0"/>
              <a:t>And here I came across a blocker - there did not seem to be a clear </a:t>
            </a:r>
            <a:r>
              <a:rPr lang="en-US" dirty="0" err="1" smtClean="0"/>
              <a:t>categorisation</a:t>
            </a:r>
            <a:r>
              <a:rPr lang="en-US" dirty="0" smtClean="0"/>
              <a:t> or quantification of the actual automated threats most web application owners have to deal with day to day. These are also mostly not included in “breach” statistics and discussions, even though breaches of security are occurring. Instead, there is a greater focus on individual types of weaknesses and vulnerabilities, root cause analysis of data confidentiality breaches, and capabilities from vendors about product/services.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a:t>
            </a:fld>
            <a:endParaRPr lang="en-US"/>
          </a:p>
        </p:txBody>
      </p:sp>
    </p:spTree>
    <p:extLst>
      <p:ext uri="{BB962C8B-B14F-4D97-AF65-F5344CB8AC3E}">
        <p14:creationId xmlns:p14="http://schemas.microsoft.com/office/powerpoint/2010/main" val="272011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Lists of authentication credentials stolen from elsewhere are tested against the application’s authentication mechanisms to identify whether users have re-used the same login credentials. The stolen usernames (often email addresses) and password pairs could have been sourced directly from another application by the attacker, purchased in a criminal marketplace, or obtained from publicly available breach data dumps.</a:t>
            </a:r>
          </a:p>
          <a:p>
            <a:r>
              <a:rPr lang="en-US" dirty="0" smtClean="0"/>
              <a:t>Unlike OAT-007 Credential Cracking, Credential Stuffing does not involve any brute-forcing or guessing of values; instead credentials used in other applications are being tested for validity.</a:t>
            </a:r>
          </a:p>
          <a:p>
            <a:endParaRPr lang="en-US" dirty="0" smtClean="0"/>
          </a:p>
          <a:p>
            <a:r>
              <a:rPr lang="en-US" dirty="0" smtClean="0"/>
              <a:t>Entertainment/Financial/Government/Retail/Social</a:t>
            </a:r>
            <a:r>
              <a:rPr lang="en-US" baseline="0" dirty="0" smtClean="0"/>
              <a:t> networking</a:t>
            </a:r>
          </a:p>
          <a:p>
            <a:r>
              <a:rPr lang="en-US" baseline="0" dirty="0" smtClean="0"/>
              <a:t>Many users/Application owner</a:t>
            </a:r>
          </a:p>
          <a:p>
            <a:r>
              <a:rPr lang="en-US" baseline="0" dirty="0" smtClean="0"/>
              <a:t>Authentication credentials</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25</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Usage may resemble legitimate application usage, but leads to exhaustion of resources such as file system, memory, processes, threads, CPU, and human or financial resources. The resources might be related to web, application or databases servers or other services supporting the application, such as third party APIs, included third-party hosted content, or content delivery networks (CDNs). The application may be affected as a whole, or the attack may be against individual users such as account lockout.</a:t>
            </a:r>
          </a:p>
          <a:p>
            <a:r>
              <a:rPr lang="en-US" dirty="0" smtClean="0"/>
              <a:t>This ontology’s scope excludes other forms of denial of service that affect web applications, namely HTTP Flood DoS (GET, POST, Header with/without TLS), HTTP Slow DoS, IP layer 3 DoS, and TCP layer 4 DoS. Those protocol and lower layer aspects are covered adequately in other taxonomies and lists.</a:t>
            </a:r>
          </a:p>
          <a:p>
            <a:endParaRPr lang="en-US" dirty="0" smtClean="0"/>
          </a:p>
          <a:p>
            <a:r>
              <a:rPr lang="en-US" dirty="0" smtClean="0"/>
              <a:t>Entertainment/Financial/Government/Retail/Technology/Social</a:t>
            </a:r>
            <a:r>
              <a:rPr lang="en-US" baseline="0" dirty="0" smtClean="0"/>
              <a:t> networking</a:t>
            </a:r>
          </a:p>
          <a:p>
            <a:r>
              <a:rPr lang="en-US" baseline="0" dirty="0" smtClean="0"/>
              <a:t>Few individual users/Many users/Application owner</a:t>
            </a:r>
          </a:p>
          <a:p>
            <a:r>
              <a:rPr lang="en-US" baseline="0" dirty="0" smtClean="0"/>
              <a:t>NA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26</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speed to violate explicit or implicit assumptions about the application’s normal use to achieve unfair individual gain, often associated with deceit and loss to some other party.</a:t>
            </a:r>
          </a:p>
          <a:p>
            <a:r>
              <a:rPr lang="en-US" dirty="0" smtClean="0"/>
              <a:t>In contrast to OAT-016 Skewing which affects metrics, Expediting is purely related to faster progression through a series of application processes. And OAT-017 Spamming is different to Expediting, since the focus of spam is to add information, and may not involve the concept of process progression.</a:t>
            </a:r>
          </a:p>
          <a:p>
            <a:endParaRPr lang="en-US" dirty="0" smtClean="0"/>
          </a:p>
          <a:p>
            <a:r>
              <a:rPr lang="en-US" dirty="0" smtClean="0"/>
              <a:t>Entertainment/Financial/Government/Retail/Social</a:t>
            </a:r>
            <a:r>
              <a:rPr lang="en-US" baseline="0" dirty="0" smtClean="0"/>
              <a:t> networking</a:t>
            </a:r>
          </a:p>
          <a:p>
            <a:r>
              <a:rPr lang="en-US" baseline="0" dirty="0" smtClean="0"/>
              <a:t>Many users/Application owner</a:t>
            </a:r>
          </a:p>
          <a:p>
            <a:r>
              <a:rPr lang="en-US" baseline="0" dirty="0" smtClean="0"/>
              <a:t>Other business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27</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requests are sent to the application eliciting information in order to profile the application. This probing typically examine HTTP header names and values, session identifier names and formats, contents of error page messages, URL path case sensitivity, URL path patterns, file extensions, and whether software-specific files and directories exist. Fingerprinting is often reliant on information leakage and this profiling may also reveal some network architecture/topology. The fingerprinting may be undertaken without any direct usage of the application e.g. by </a:t>
            </a:r>
            <a:r>
              <a:rPr lang="en-US" dirty="0" err="1" smtClean="0"/>
              <a:t>quering</a:t>
            </a:r>
            <a:r>
              <a:rPr lang="en-US" dirty="0" smtClean="0"/>
              <a:t> a store of exposed application properties such as held in a search engine’s index.</a:t>
            </a:r>
          </a:p>
          <a:p>
            <a:r>
              <a:rPr lang="en-US" dirty="0" smtClean="0"/>
              <a:t>Fingerprinting seeks to identity application components, whereas OAT-018 Footprinting is a more detailed analysis of how the application works.</a:t>
            </a:r>
          </a:p>
          <a:p>
            <a:endParaRPr lang="en-US" dirty="0" smtClean="0"/>
          </a:p>
          <a:p>
            <a:r>
              <a:rPr lang="en-US" dirty="0" smtClean="0"/>
              <a:t>All sectors</a:t>
            </a:r>
          </a:p>
          <a:p>
            <a:r>
              <a:rPr lang="en-US" dirty="0" smtClean="0"/>
              <a:t>No specific party affected</a:t>
            </a:r>
          </a:p>
          <a:p>
            <a:r>
              <a:rPr lang="en-US" dirty="0" smtClean="0"/>
              <a:t>Public information</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28</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Information gathering with the objective of learning as much as possible about the composition, configuration and security mechanisms of the application. Unlike Scraping, Footprinting is an enumeration of the application itself, rather than the data. It is used to identify all the URL paths, parameters and values, and process sequences (i.e. to determine entry points, also collectively called the attack surface). As the application is explored, additional paths will be identified which in turn need to be examined.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Footprinting can also include brute force, dictionary and guessing of file and directory names. Fuzzing may also be used to identify further application resources and capabilities. However, it does not include attempts to exploit weaknesses.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(all)</a:t>
            </a:r>
            <a:endParaRPr lang="en-US" baseline="0" dirty="0" smtClean="0"/>
          </a:p>
          <a:p>
            <a:r>
              <a:rPr lang="en-US" baseline="0" dirty="0" smtClean="0"/>
              <a:t>Application owner</a:t>
            </a:r>
          </a:p>
          <a:p>
            <a:r>
              <a:rPr lang="en-US" baseline="0" dirty="0" smtClean="0"/>
              <a:t>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29</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Mass acquisition of goods or services using the application in a manner that a normal user would be unable to undertake manually.</a:t>
            </a:r>
          </a:p>
          <a:p>
            <a:r>
              <a:rPr lang="en-US" dirty="0" smtClean="0"/>
              <a:t>Although Scalping may include monitoring awaiting availability of the goods or services, and then rapid action to beat normal users to obtain these, Scalping is not a “last minute” action like OAT-013 Sniping, nor just related to automation on behalf of the user such as in OAT-006 Expediting. This is because Scalping includes the additional concept of limited availability of sought-after goods or services, and is most well known in the ticketing business where the tickets acquired are then resold later at a profit by the scalpers/touts. This can also lead to a type of user denial of service since the goods or services become unavailable rapidly.</a:t>
            </a:r>
          </a:p>
          <a:p>
            <a:endParaRPr lang="en-US" dirty="0" smtClean="0"/>
          </a:p>
          <a:p>
            <a:r>
              <a:rPr lang="en-US" dirty="0" smtClean="0"/>
              <a:t>Entertainment/Financial/Retail</a:t>
            </a:r>
          </a:p>
          <a:p>
            <a:r>
              <a:rPr lang="en-US" dirty="0" smtClean="0"/>
              <a:t>Many users/Application owner</a:t>
            </a:r>
          </a:p>
          <a:p>
            <a:r>
              <a:rPr lang="en-US" dirty="0" smtClean="0"/>
              <a:t>-</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30</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Collecting accessible data and/or processed output from the application. Some scraping may use fake or compromised accounts, or the information may be accessible without authentication. The scraper may attempt to read all accessible paths and parameter values for web pages and APIs, collecting the responses and extracting data from them. Scraping may occur in real time, or be more periodic in nature. Some Scraping may be used to gain insight into how it is constructed and operates - perhaps for cryptanalysis, reverse engineering, or session analysis.</a:t>
            </a:r>
          </a:p>
          <a:p>
            <a:r>
              <a:rPr lang="en-US" dirty="0" smtClean="0"/>
              <a:t>When another application is being used as an intermediary between the user(s) and the real application, see OAT-020 Account Aggregation. If the intent is to obtain cash or goods, see OAT-012 Cashing Out instead.</a:t>
            </a:r>
          </a:p>
          <a:p>
            <a:endParaRPr lang="en-US" dirty="0" smtClean="0"/>
          </a:p>
          <a:p>
            <a:r>
              <a:rPr lang="en-US" dirty="0" smtClean="0"/>
              <a:t>(all)</a:t>
            </a:r>
            <a:endParaRPr lang="en-US" baseline="0" dirty="0" smtClean="0"/>
          </a:p>
          <a:p>
            <a:r>
              <a:rPr lang="en-US" baseline="0" dirty="0" smtClean="0"/>
              <a:t>Many users/Application owner</a:t>
            </a:r>
          </a:p>
          <a:p>
            <a:r>
              <a:rPr lang="en-US" baseline="0" dirty="0" smtClean="0"/>
              <a:t>(all)</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31</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Automated repeated clicking or requesting or submitting content, affecting application-based metrics such as counts and measures of frequency and/or rate. The metric or measurement may be visible to users (e.g. betting odds, likes, market pricing, visitor count, poll results, reviews) or hidden (e.g. application usage statistics, business performance indicators). Metrics may affect individuals as well as the application owner, e.g. user reputation, influence others, gain fame, or undermine someone else’s reputation.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malicious alteration of digital advertisement metrics, see OAT-003 Ad Fraud instead.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(all)</a:t>
            </a:r>
            <a:endParaRPr lang="en-US" baseline="0" dirty="0" smtClean="0"/>
          </a:p>
          <a:p>
            <a:r>
              <a:rPr lang="en-US" baseline="0" dirty="0" smtClean="0"/>
              <a:t>(all)</a:t>
            </a:r>
          </a:p>
          <a:p>
            <a:r>
              <a:rPr lang="en-US" baseline="0" dirty="0" smtClean="0"/>
              <a:t>Other personal data/Other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32</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defining characteristic of Sniping is an action undertaken at the latest opportunity to achieve a particular objective, leaving insufficient time for another user to bid/offer. Sniping can also be the automated exploitation of system latencies in the form of timing attacks. Careful timing and prompt action are necessary parts. It is most well known as auction sniping, but the same threat event can be used in other types of applications. Sniping normally leads to some </a:t>
            </a:r>
            <a:r>
              <a:rPr lang="en-US" dirty="0" err="1" smtClean="0"/>
              <a:t>disbenefit</a:t>
            </a:r>
            <a:r>
              <a:rPr lang="en-US" dirty="0" smtClean="0"/>
              <a:t> for other users, and sometimes that might be considered a form of denial of service.</a:t>
            </a:r>
          </a:p>
          <a:p>
            <a:r>
              <a:rPr lang="en-US" dirty="0" smtClean="0"/>
              <a:t>In contrast, OAT-005 Scalping is the acquisition of limited availability of sought-after goods or services, and OAT-006 Expediting is the general hastening of progress.</a:t>
            </a:r>
          </a:p>
          <a:p>
            <a:endParaRPr lang="en-US" dirty="0" smtClean="0"/>
          </a:p>
          <a:p>
            <a:r>
              <a:rPr lang="en-US" dirty="0" smtClean="0"/>
              <a:t>Entertainment/Financial/Retail</a:t>
            </a:r>
            <a:endParaRPr lang="en-US" baseline="0" dirty="0" smtClean="0"/>
          </a:p>
          <a:p>
            <a:r>
              <a:rPr lang="en-US" baseline="0" dirty="0" smtClean="0"/>
              <a:t>Few individual users/Application owner/Third parties</a:t>
            </a:r>
          </a:p>
          <a:p>
            <a:r>
              <a:rPr lang="en-US" baseline="0" dirty="0" smtClean="0"/>
              <a:t>Other financial data/Other business data</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33</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Malicious content can include malware, IFRAME distribution, photographs &amp; videos, advertisements, referrer spam and tracking/surveillance code. The content might be less overtly malicious but be an attempt to cause mischief, undertake search engine </a:t>
            </a:r>
            <a:r>
              <a:rPr lang="en-US" dirty="0" err="1" smtClean="0"/>
              <a:t>optimisation</a:t>
            </a:r>
            <a:r>
              <a:rPr lang="en-US" dirty="0" smtClean="0"/>
              <a:t> (SEO) or to dilute/hide other posts.</a:t>
            </a:r>
          </a:p>
          <a:p>
            <a:r>
              <a:rPr lang="en-US" dirty="0" smtClean="0"/>
              <a:t>The mass abuse of broken form-to-email and form-to-SMS functions to send messages to unintended recipients is not included in this threat event, or any other in this ontology, since those are considered to be the exploitation of implementation flaws alone.</a:t>
            </a:r>
          </a:p>
          <a:p>
            <a:r>
              <a:rPr lang="en-US" dirty="0" smtClean="0"/>
              <a:t>For multiple use that distorts metrics, see OAT-016 Skewing instead.</a:t>
            </a:r>
          </a:p>
          <a:p>
            <a:endParaRPr lang="en-US" dirty="0" smtClean="0"/>
          </a:p>
          <a:p>
            <a:r>
              <a:rPr lang="en-US" dirty="0" smtClean="0"/>
              <a:t>Entertainment/Retail/Social</a:t>
            </a:r>
            <a:r>
              <a:rPr lang="en-US" baseline="0" dirty="0" smtClean="0"/>
              <a:t> networking</a:t>
            </a:r>
          </a:p>
          <a:p>
            <a:r>
              <a:rPr lang="en-US" baseline="0" dirty="0" smtClean="0"/>
              <a:t>(all)</a:t>
            </a:r>
          </a:p>
          <a:p>
            <a:r>
              <a:rPr lang="en-US" baseline="0" dirty="0" smtClean="0"/>
              <a:t>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34</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business owners are submerged in technical details that lead to a lack of comprehension about the relationships between security requirements, security activities during development, deployment and operation, and the operational impact of attacks. It also seems to be the case there is too great a focus on individual weaknesses/vulnerabilities in technical assurance activities, especially where the severity rating of each issue in isolation fails to provide the overall picture. For example, it is common for a number of individual low or medium severity issues to contribute to a much more significant business impact.</a:t>
            </a:r>
          </a:p>
          <a:p>
            <a:endParaRPr lang="en-US" dirty="0" smtClean="0"/>
          </a:p>
          <a:p>
            <a:r>
              <a:rPr lang="en-US" dirty="0" smtClean="0"/>
              <a:t>The potential misuse of valid functionality is also a concern, as this is an aspect where early design decisions have a significant effect on operational risk.</a:t>
            </a:r>
          </a:p>
          <a:p>
            <a:r>
              <a:rPr lang="en-US" dirty="0" smtClean="0"/>
              <a:t>In order to quantify these threats, it is necessary to be able to name them. This did not seem to exist in the usual dictionaries and classifications. Therefore, I decided to produce an ontology of automated threats from the perspective of defenders. To contain the scope somewhat, I decided to focus solely on web applications, reducing the size of the task.</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5</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Identification of valid token codes providing some form of user benefit within the application. The benefit may be a cash alternative, a non-cash credit, a discount, or an opportunity such as access to a limited offer.</a:t>
            </a:r>
          </a:p>
          <a:p>
            <a:r>
              <a:rPr lang="en-US" dirty="0" smtClean="0"/>
              <a:t>For cracking of usernames, see OAT-007 Credential Cracking instead.</a:t>
            </a:r>
          </a:p>
          <a:p>
            <a:endParaRPr lang="en-US" dirty="0" smtClean="0"/>
          </a:p>
          <a:p>
            <a:r>
              <a:rPr lang="en-US" dirty="0" smtClean="0"/>
              <a:t>Entertainment/Financial/Retail</a:t>
            </a:r>
          </a:p>
          <a:p>
            <a:r>
              <a:rPr lang="en-US" dirty="0" smtClean="0"/>
              <a:t>Application</a:t>
            </a:r>
            <a:r>
              <a:rPr lang="en-US" baseline="0" dirty="0" smtClean="0"/>
              <a:t> owner/Third parties</a:t>
            </a:r>
          </a:p>
          <a:p>
            <a:r>
              <a:rPr lang="en-US" baseline="0" dirty="0" smtClean="0"/>
              <a:t>Other business data</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35</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Systematic enumeration and examination of identifiable, guessable and unknown content locations, paths, file names, parameters, in order to find weaknesses and points where a security vulnerability might exist. Vulnerability Scanning includes both malicious scanning and friendly scanning by an </a:t>
            </a:r>
            <a:r>
              <a:rPr lang="en-US" dirty="0" err="1" smtClean="0"/>
              <a:t>authorised</a:t>
            </a:r>
            <a:r>
              <a:rPr lang="en-US" dirty="0" smtClean="0"/>
              <a:t> vulnerability scanning engine. It differs from OAT-011 Scraping in that its aim is to identify potential vulnerabilities.</a:t>
            </a:r>
          </a:p>
          <a:p>
            <a:r>
              <a:rPr lang="en-US" dirty="0" smtClean="0"/>
              <a:t>The exploitation of individual vulnerabilities is not included in the scope of this ontology, but this process of scanning, along with OAT-018 Footprinting, OAT-004 Fingerprinting and OAT-011 Scraping often form part of application penetration testing.</a:t>
            </a:r>
          </a:p>
          <a:p>
            <a:endParaRPr lang="en-US" dirty="0" smtClean="0"/>
          </a:p>
          <a:p>
            <a:r>
              <a:rPr lang="en-US" dirty="0" smtClean="0"/>
              <a:t>(all)</a:t>
            </a:r>
            <a:endParaRPr lang="en-US" baseline="0" dirty="0" smtClean="0"/>
          </a:p>
          <a:p>
            <a:r>
              <a:rPr lang="en-US" baseline="0" dirty="0" smtClean="0"/>
              <a:t>Application owner</a:t>
            </a:r>
          </a:p>
          <a:p>
            <a:r>
              <a:rPr lang="en-US" baseline="0" dirty="0" smtClean="0"/>
              <a:t>Other business data/Public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36</a:t>
            </a:fld>
            <a:endParaRPr lang="en-US"/>
          </a:p>
        </p:txBody>
      </p:sp>
    </p:spTree>
    <p:extLst>
      <p:ext uri="{BB962C8B-B14F-4D97-AF65-F5344CB8AC3E}">
        <p14:creationId xmlns:p14="http://schemas.microsoft.com/office/powerpoint/2010/main" val="1353368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Vulnerability scanning – also in:</a:t>
            </a:r>
          </a:p>
          <a:p>
            <a:pPr marL="171450" indent="-171450">
              <a:buFontTx/>
              <a:buChar char="•"/>
            </a:pPr>
            <a:r>
              <a:rPr lang="en-US" dirty="0" smtClean="0"/>
              <a:t>Session Exception (SE)</a:t>
            </a:r>
          </a:p>
          <a:p>
            <a:pPr marL="171450" indent="-171450">
              <a:buFontTx/>
              <a:buChar char="•"/>
            </a:pPr>
            <a:r>
              <a:rPr lang="en-US" dirty="0" smtClean="0"/>
              <a:t>Input Exception (IE)</a:t>
            </a:r>
          </a:p>
          <a:p>
            <a:pPr marL="171450" indent="-171450">
              <a:buFontTx/>
              <a:buChar char="•"/>
            </a:pPr>
            <a:r>
              <a:rPr lang="en-US" dirty="0" smtClean="0"/>
              <a:t>Encoding Exception (EE)</a:t>
            </a:r>
          </a:p>
          <a:p>
            <a:pPr marL="171450" indent="-171450">
              <a:buFontTx/>
              <a:buChar char="•"/>
            </a:pPr>
            <a:r>
              <a:rPr lang="en-US" dirty="0" smtClean="0"/>
              <a:t>Command Injection Exception (CIE)</a:t>
            </a:r>
          </a:p>
          <a:p>
            <a:pPr marL="171450" indent="-171450">
              <a:buFontTx/>
              <a:buChar char="•"/>
            </a:pPr>
            <a:endParaRPr lang="en-US" dirty="0" smtClean="0"/>
          </a:p>
          <a:p>
            <a:pPr marL="0" indent="0">
              <a:buFontTx/>
              <a:buNone/>
            </a:pPr>
            <a:r>
              <a:rPr lang="en-US" dirty="0" smtClean="0"/>
              <a:t>Not included:</a:t>
            </a:r>
          </a:p>
          <a:p>
            <a:pPr marL="171450" indent="-171450">
              <a:buFontTx/>
              <a:buChar char="•"/>
            </a:pPr>
            <a:r>
              <a:rPr lang="en-US" dirty="0" smtClean="0"/>
              <a:t>File input/output exception (FIO)</a:t>
            </a:r>
          </a:p>
          <a:p>
            <a:pPr marL="171450" indent="-171450">
              <a:buFontTx/>
              <a:buChar char="•"/>
            </a:pPr>
            <a:r>
              <a:rPr lang="en-US" dirty="0" smtClean="0"/>
              <a:t>Honey trap (HT)</a:t>
            </a:r>
          </a:p>
          <a:p>
            <a:pPr marL="171450" indent="-171450">
              <a:buFontTx/>
              <a:buChar char="•"/>
            </a:pPr>
            <a:r>
              <a:rPr lang="en-US" dirty="0" err="1" smtClean="0"/>
              <a:t>Reputaion</a:t>
            </a:r>
            <a:r>
              <a:rPr lang="en-US" dirty="0" smtClean="0"/>
              <a:t> (RP)</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39</a:t>
            </a:fld>
            <a:endParaRPr lang="en-US"/>
          </a:p>
        </p:txBody>
      </p:sp>
    </p:spTree>
    <p:extLst>
      <p:ext uri="{BB962C8B-B14F-4D97-AF65-F5344CB8AC3E}">
        <p14:creationId xmlns:p14="http://schemas.microsoft.com/office/powerpoint/2010/main" val="1740258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began on the project in late January 2015. Over 150 sources of information were identified, read and relevant threat information extracted. The full list of academic papers, blog posts, briefings, conference presentations, dictionaries, news stories, reports, technical papers and white papers is published on the OWASP wiki.</a:t>
            </a:r>
          </a:p>
          <a:p>
            <a:endParaRPr lang="en-US" dirty="0" smtClean="0"/>
          </a:p>
          <a:p>
            <a:r>
              <a:rPr lang="en-US" dirty="0" smtClean="0"/>
              <a:t>This created over 600 data points describing a mixture of threats, attacks and some vulnerabilities. Updates were periodically posted to the project pages on the OWASP wiki.</a:t>
            </a:r>
          </a:p>
          <a:p>
            <a:endParaRPr lang="en-US" dirty="0" smtClean="0"/>
          </a:p>
          <a:p>
            <a:r>
              <a:rPr lang="en-US" dirty="0" smtClean="0"/>
              <a:t>Anything relating to exploitation of implementation bugs was excluded. Forty or so clusters of threats were extracted from this diagram, and this was reduced further to a slightly smaller number of candid threat event names. Work then began to identify inter-relationships, similarities, overlaps and unique aspects. This process was undertaken over 1-2 months and reduced the number of recommended threat event names to just over twenty. Further de-duplication reduced the final count to nineteen. See below for a discussion of some of the candidate names that did not make the list.</a:t>
            </a:r>
          </a:p>
          <a:p>
            <a:endParaRPr lang="en-US" dirty="0" smtClean="0"/>
          </a:p>
          <a:p>
            <a:r>
              <a:rPr lang="en-US" dirty="0" smtClean="0"/>
              <a:t>The project was announced in the OWASP Foundation’s Connector newsletter sent to 60,000+ recipients in April 2015. It was also highlighted in a two-side </a:t>
            </a:r>
            <a:r>
              <a:rPr lang="en-US" dirty="0" err="1" smtClean="0"/>
              <a:t>colour</a:t>
            </a:r>
            <a:r>
              <a:rPr lang="en-US" dirty="0" smtClean="0"/>
              <a:t> flyer included in every delegate’s bag at </a:t>
            </a:r>
            <a:r>
              <a:rPr lang="en-US" dirty="0" err="1" smtClean="0"/>
              <a:t>AppSec</a:t>
            </a:r>
            <a:r>
              <a:rPr lang="en-US" dirty="0" smtClean="0"/>
              <a:t> EU 2015 in Amsterdam. A limited amount of peer review has been undertaken over a couple of months.</a:t>
            </a:r>
            <a:r>
              <a:rPr lang="en-US" baseline="0" dirty="0" smtClean="0"/>
              <a:t> The peer review led to clearer scope, suggestions for additional threats, and changes to both the names and descriptions of the threat events. Further peer review would be welcome.</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40</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significant body of knowledge about application vulnerability types, and some general consensus about identification and naming. But issues relating to the misuse of valid functionality(which may be caused by design flaws rather than implementation bugs) are less well defined. Yet these problems are seen day-in, day-out by web application owners.</a:t>
            </a:r>
          </a:p>
          <a:p>
            <a:endParaRPr lang="en-US" dirty="0" smtClean="0"/>
          </a:p>
          <a:p>
            <a:r>
              <a:rPr lang="en-US" dirty="0" smtClean="0"/>
              <a:t>Excessive abuse of functionality is commonly misreported as application denial-of-service (DoS) attacks, such as HTTP flooding or application resource exhaustion, when in fact the DoS is a side-effect. Most of these problems seen regularly by web application owners are not listed in any OWASP Top Ten or in any other top issue list or dictionary.</a:t>
            </a:r>
          </a:p>
          <a:p>
            <a:r>
              <a:rPr lang="en-US" dirty="0" smtClean="0"/>
              <a:t>This has contributed to inadequate visibility, and an inconsistency in naming such threats, with a consequent lack of clarity in attempts to address the issues.</a:t>
            </a:r>
          </a:p>
          <a:p>
            <a:endParaRPr lang="en-US" dirty="0" smtClean="0"/>
          </a:p>
          <a:p>
            <a:r>
              <a:rPr lang="en-US" dirty="0" smtClean="0"/>
              <a:t>The aim was to produce an ontology that would provide a common language for developers, architects, operators, business owners, security engineers, purchasers, and suppliers/vendors, in order to facilitate clear communication and help tackle these issues. The project also intends to identify symptoms, mitigations and controls in this problem area. Like all OWASP outputs, everything is free and published using an open source </a:t>
            </a:r>
            <a:r>
              <a:rPr lang="en-US" dirty="0" err="1" smtClean="0"/>
              <a:t>licence</a:t>
            </a:r>
            <a:r>
              <a:rPr lang="en-US" dirty="0" smtClean="0"/>
              <a:t>. </a:t>
            </a:r>
          </a:p>
          <a:p>
            <a:endParaRPr lang="en-US" dirty="0" smtClean="0"/>
          </a:p>
          <a:p>
            <a:r>
              <a:rPr lang="en-US" dirty="0" smtClean="0"/>
              <a:t>The objectives defined in early 2015 were:</a:t>
            </a:r>
          </a:p>
          <a:p>
            <a:r>
              <a:rPr lang="en-US" dirty="0" smtClean="0"/>
              <a:t>Provide a definition of the term “automated threat” </a:t>
            </a:r>
          </a:p>
          <a:p>
            <a:r>
              <a:rPr lang="en-US" dirty="0" smtClean="0"/>
              <a:t>Create a common vocabulary of automated threats and their relationships to each other that maintains consistency with existing literature.</a:t>
            </a:r>
          </a:p>
          <a:p>
            <a:r>
              <a:rPr lang="en-US" dirty="0" smtClean="0"/>
              <a:t>This would involve creating a listing of vendor-neutral, technology-agnostic terms that describe real-world automated threats to web applications, at a level of abstraction suitable for application owners. The ontology and other supporting materials need to be practical and useful for a range of activities throughout a secure software development lifecycle (S-SDLC).</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6</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7</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for the project is the abuse of functionality - misuse of inherent functionality and related design flaws, some of which are also referred to as business logic flaws. There is no coverage of implementation bugs. It is neither the case that implementation bugs are not the target of attacks, nor that their exploitation cannot be automated, but there is much more knowledge published in that area with a greater agreement on terminology. The intention was that all the threats must require the web to exist for the threat to be materialised; thus attacks that can be achieved without the web are out of scope. </a:t>
            </a:r>
          </a:p>
          <a:p>
            <a:endParaRPr lang="en-US" dirty="0" smtClean="0"/>
          </a:p>
          <a:p>
            <a:r>
              <a:rPr lang="en-US" dirty="0" smtClean="0"/>
              <a:t>The terms threat, threat event, web, applications and automated are defined in the glossary on</a:t>
            </a:r>
            <a:r>
              <a:rPr lang="en-US" baseline="0" dirty="0" smtClean="0"/>
              <a:t> the wiki page.</a:t>
            </a:r>
          </a:p>
          <a:p>
            <a:endParaRPr lang="en-US" dirty="0" smtClean="0"/>
          </a:p>
          <a:p>
            <a:r>
              <a:rPr lang="en-US" dirty="0" smtClean="0"/>
              <a:t>Some examples that are out of scope for this ontology are:</a:t>
            </a:r>
          </a:p>
          <a:p>
            <a:pPr marL="171450" indent="-171450">
              <a:buFont typeface="Arial"/>
              <a:buChar char="•"/>
            </a:pPr>
            <a:r>
              <a:rPr lang="en-US" dirty="0" smtClean="0"/>
              <a:t>Native mobile apps (but web application endpoint threats are in scope)</a:t>
            </a:r>
          </a:p>
          <a:p>
            <a:pPr marL="171450" indent="-171450">
              <a:buFont typeface="Arial"/>
              <a:buChar char="•"/>
            </a:pPr>
            <a:r>
              <a:rPr lang="en-US" dirty="0" smtClean="0"/>
              <a:t>Threats pre deployment (e.g. design, development, testing, deployment)</a:t>
            </a:r>
          </a:p>
          <a:p>
            <a:pPr marL="171450" indent="-171450">
              <a:buFont typeface="Arial"/>
              <a:buChar char="•"/>
            </a:pPr>
            <a:r>
              <a:rPr lang="en-US" dirty="0" smtClean="0"/>
              <a:t>Threats that affect web application businesses, but that are not undertaken using the web (e.g. in e-commerce: return fraud, wear &amp; return fraud, not delivered fraud, price arbitrage, nearby address fraud, cross-merchant no-receipt returns, friendly fraud)</a:t>
            </a:r>
          </a:p>
          <a:p>
            <a:pPr marL="171450" indent="-171450">
              <a:buFont typeface="Arial"/>
              <a:buChar char="•"/>
            </a:pPr>
            <a:r>
              <a:rPr lang="en-US" dirty="0" smtClean="0"/>
              <a:t>Other layer 7 protocols including e.g. FTP, SMTP</a:t>
            </a:r>
          </a:p>
          <a:p>
            <a:pPr marL="171450" indent="-171450">
              <a:buFont typeface="Arial"/>
              <a:buChar char="•"/>
            </a:pPr>
            <a:r>
              <a:rPr lang="en-US" dirty="0" smtClean="0"/>
              <a:t>Host addressing and identification</a:t>
            </a:r>
          </a:p>
          <a:p>
            <a:pPr marL="171450" indent="-171450">
              <a:buFont typeface="Arial"/>
              <a:buChar char="•"/>
            </a:pPr>
            <a:r>
              <a:rPr lang="en-US" dirty="0" smtClean="0"/>
              <a:t>Attacks targeting network infrastructure </a:t>
            </a:r>
          </a:p>
          <a:p>
            <a:pPr marL="171450" indent="-171450">
              <a:buFont typeface="Arial"/>
              <a:buChar char="•"/>
            </a:pPr>
            <a:r>
              <a:rPr lang="en-US" dirty="0" smtClean="0"/>
              <a:t>Network, HTTP and SSL/TLS denial of service</a:t>
            </a:r>
          </a:p>
          <a:p>
            <a:pPr marL="171450" indent="-171450">
              <a:buFont typeface="Arial"/>
              <a:buChar char="•"/>
            </a:pPr>
            <a:r>
              <a:rPr lang="en-US" dirty="0" smtClean="0"/>
              <a:t>Physical and environmental attacks against components supporting web applications.</a:t>
            </a:r>
          </a:p>
          <a:p>
            <a:r>
              <a:rPr lang="en-US" dirty="0" smtClean="0"/>
              <a:t>Therefore, attacks like phishing, pharming, and </a:t>
            </a:r>
            <a:r>
              <a:rPr lang="en-US" dirty="0" err="1" smtClean="0"/>
              <a:t>trojan</a:t>
            </a:r>
            <a:r>
              <a:rPr lang="en-US" dirty="0" smtClean="0"/>
              <a:t> distribution are excluded.</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8</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threat events are scenarios which are seen commonly by real operating web applications, and are multi-step and/or highly iterative and/or multiple weaknesses involved, and not primarily about events that relate to the tool-based exploitation of single-issue vulnerabilities of individual web applications. Essentially the ontology needs to be a list of concise answers to the operational question “what is happening right now?”.</a:t>
            </a:r>
          </a:p>
          <a:p>
            <a:r>
              <a:rPr lang="en-US" dirty="0" smtClean="0"/>
              <a:t>The summary definition created to describe this is “Threat events to web applications undertaken using automated actions”.</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9</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10</a:t>
            </a:fld>
            <a:endParaRPr lang="en-US"/>
          </a:p>
        </p:txBody>
      </p:sp>
    </p:spTree>
    <p:extLst>
      <p:ext uri="{BB962C8B-B14F-4D97-AF65-F5344CB8AC3E}">
        <p14:creationId xmlns:p14="http://schemas.microsoft.com/office/powerpoint/2010/main" val="229954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began on the project in late January 2015. Over 150 sources of information were identified, read and relevant threat information extracted. The full list of academic papers, blog posts, briefings, conference presentations, dictionaries, news stories, reports, technical papers and white papers is published on the OWASP wiki.</a:t>
            </a:r>
          </a:p>
          <a:p>
            <a:endParaRPr lang="en-US" dirty="0" smtClean="0"/>
          </a:p>
          <a:p>
            <a:r>
              <a:rPr lang="en-US" dirty="0" smtClean="0"/>
              <a:t>This created over 600 data points describing a mixture of threats, attacks and some vulnerabilities. Updates were periodically posted to the project pages on the OWASP wiki.</a:t>
            </a:r>
          </a:p>
          <a:p>
            <a:endParaRPr lang="en-US" dirty="0" smtClean="0"/>
          </a:p>
          <a:p>
            <a:r>
              <a:rPr lang="en-US" dirty="0" smtClean="0"/>
              <a:t>Anything relating to exploitation of implementation bugs was excluded. Forty or so clusters of threats were extracted from this diagram, and this was reduced further to a slightly smaller number of candid threat event names. Work then began to identify inter-relationships, similarities, overlaps and unique aspects. This process was undertaken over 1-2 months and reduced the number of recommended threat event names to just over twenty. Further de-duplication reduced the final count to nineteen. See below for a discussion of some of the candidate names that did not make the list.</a:t>
            </a:r>
          </a:p>
          <a:p>
            <a:endParaRPr lang="en-US" dirty="0" smtClean="0"/>
          </a:p>
          <a:p>
            <a:r>
              <a:rPr lang="en-US" dirty="0" smtClean="0"/>
              <a:t>The project was announced in the OWASP Foundation’s Connector newsletter sent to 60,000+ recipients in April 2015. It was also highlighted in a two-side </a:t>
            </a:r>
            <a:r>
              <a:rPr lang="en-US" dirty="0" err="1" smtClean="0"/>
              <a:t>colour</a:t>
            </a:r>
            <a:r>
              <a:rPr lang="en-US" dirty="0" smtClean="0"/>
              <a:t> flyer included in every delegate’s bag at </a:t>
            </a:r>
            <a:r>
              <a:rPr lang="en-US" dirty="0" err="1" smtClean="0"/>
              <a:t>AppSec</a:t>
            </a:r>
            <a:r>
              <a:rPr lang="en-US" dirty="0" smtClean="0"/>
              <a:t> EU 2015 in Amsterdam. A limited amount of peer review has been undertaken over a couple of months.</a:t>
            </a:r>
            <a:r>
              <a:rPr lang="en-US" baseline="0" dirty="0" smtClean="0"/>
              <a:t> The peer review led to clearer scope, suggestions for additional threats, and changes to both the names and descriptions of the threat events. Further peer review would be welcome.</a:t>
            </a:r>
            <a:endParaRPr lang="en-US" dirty="0"/>
          </a:p>
        </p:txBody>
      </p:sp>
      <p:sp>
        <p:nvSpPr>
          <p:cNvPr id="4" name="Slide Number Placeholder 3"/>
          <p:cNvSpPr>
            <a:spLocks noGrp="1"/>
          </p:cNvSpPr>
          <p:nvPr>
            <p:ph type="sldNum" sz="quarter" idx="10"/>
          </p:nvPr>
        </p:nvSpPr>
        <p:spPr/>
        <p:txBody>
          <a:bodyPr/>
          <a:lstStyle/>
          <a:p>
            <a:fld id="{51C1C32B-065F-C543-B153-30C70229D791}" type="slidenum">
              <a:rPr lang="en-US" smtClean="0"/>
              <a:t>11</a:t>
            </a:fld>
            <a:endParaRPr lang="en-US"/>
          </a:p>
        </p:txBody>
      </p:sp>
    </p:spTree>
    <p:extLst>
      <p:ext uri="{BB962C8B-B14F-4D97-AF65-F5344CB8AC3E}">
        <p14:creationId xmlns:p14="http://schemas.microsoft.com/office/powerpoint/2010/main" val="229954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2620" y="2279035"/>
            <a:ext cx="6809780" cy="1470025"/>
          </a:xfrm>
        </p:spPr>
        <p:txBody>
          <a:bodyPr/>
          <a:lstStyle>
            <a:lvl1pPr algn="l">
              <a:defRPr>
                <a:solidFill>
                  <a:srgbClr val="D8A51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2620" y="4034810"/>
            <a:ext cx="612398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8518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4962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0340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31412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638"/>
            <a:ext cx="8213726" cy="5453591"/>
          </a:xfrm>
        </p:spPr>
        <p:txBody>
          <a:bodyPr/>
          <a:lstStyle>
            <a:lvl1pPr>
              <a:defRPr sz="24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725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391080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264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72902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16626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64797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403191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6F7C92-B666-BE4A-87BA-E45BF689715D}" type="datetimeFigureOut">
              <a:rPr lang="en-US" smtClean="0"/>
              <a:t>27/08/15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E9C67AB-B614-C742-93A2-1DCA2D6D2270}" type="slidenum">
              <a:rPr lang="en-US" smtClean="0"/>
              <a:t>‹#›</a:t>
            </a:fld>
            <a:endParaRPr lang="en-US"/>
          </a:p>
        </p:txBody>
      </p:sp>
    </p:spTree>
    <p:extLst>
      <p:ext uri="{BB962C8B-B14F-4D97-AF65-F5344CB8AC3E}">
        <p14:creationId xmlns:p14="http://schemas.microsoft.com/office/powerpoint/2010/main" val="20345699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280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91796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4400" kern="1200">
          <a:solidFill>
            <a:srgbClr val="00468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New Ontology of Unwanted Web Automation</a:t>
            </a:r>
          </a:p>
        </p:txBody>
      </p:sp>
      <p:sp>
        <p:nvSpPr>
          <p:cNvPr id="3" name="Subtitle 2"/>
          <p:cNvSpPr>
            <a:spLocks noGrp="1"/>
          </p:cNvSpPr>
          <p:nvPr>
            <p:ph type="subTitle" idx="1"/>
          </p:nvPr>
        </p:nvSpPr>
        <p:spPr>
          <a:xfrm>
            <a:off x="962620" y="4034810"/>
            <a:ext cx="7417796" cy="786138"/>
          </a:xfrm>
        </p:spPr>
        <p:txBody>
          <a:bodyPr/>
          <a:lstStyle/>
          <a:p>
            <a:r>
              <a:rPr lang="en-US" dirty="0" smtClean="0"/>
              <a:t>Colin Watson</a:t>
            </a:r>
          </a:p>
          <a:p>
            <a:endParaRPr lang="en-US" dirty="0"/>
          </a:p>
        </p:txBody>
      </p:sp>
      <p:sp>
        <p:nvSpPr>
          <p:cNvPr id="5" name="Subtitle 2"/>
          <p:cNvSpPr txBox="1">
            <a:spLocks/>
          </p:cNvSpPr>
          <p:nvPr/>
        </p:nvSpPr>
        <p:spPr>
          <a:xfrm>
            <a:off x="962620" y="6350000"/>
            <a:ext cx="7417796" cy="35339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32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dirty="0" smtClean="0">
                <a:solidFill>
                  <a:schemeClr val="tx1"/>
                </a:solidFill>
              </a:rPr>
              <a:t>AppSec USA 2015, San Francisco, Thursday 24</a:t>
            </a:r>
            <a:r>
              <a:rPr lang="en-US" sz="1200" baseline="30000" dirty="0" smtClean="0">
                <a:solidFill>
                  <a:schemeClr val="tx1"/>
                </a:solidFill>
              </a:rPr>
              <a:t>th</a:t>
            </a:r>
            <a:r>
              <a:rPr lang="en-US" sz="1200" dirty="0" smtClean="0">
                <a:solidFill>
                  <a:schemeClr val="tx1"/>
                </a:solidFill>
              </a:rPr>
              <a:t> September 2015</a:t>
            </a:r>
            <a:endParaRPr lang="en-US" sz="1200" dirty="0">
              <a:solidFill>
                <a:schemeClr val="tx1"/>
              </a:solidFill>
            </a:endParaRPr>
          </a:p>
        </p:txBody>
      </p:sp>
    </p:spTree>
    <p:extLst>
      <p:ext uri="{BB962C8B-B14F-4D97-AF65-F5344CB8AC3E}">
        <p14:creationId xmlns:p14="http://schemas.microsoft.com/office/powerpoint/2010/main" val="37764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Other Lists</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err="1" smtClean="0"/>
              <a:t>Mitre</a:t>
            </a:r>
            <a:r>
              <a:rPr lang="en-US" dirty="0"/>
              <a:t> Common Attack Pattern Enumeration and Classification (CAPEC)</a:t>
            </a:r>
            <a:endParaRPr lang="en-US" dirty="0" smtClean="0"/>
          </a:p>
          <a:p>
            <a:pPr>
              <a:spcAft>
                <a:spcPts val="1200"/>
              </a:spcAft>
            </a:pPr>
            <a:r>
              <a:rPr lang="en-US" dirty="0" err="1" smtClean="0"/>
              <a:t>Mitre</a:t>
            </a:r>
            <a:r>
              <a:rPr lang="en-US" dirty="0" smtClean="0"/>
              <a:t> Common Weakness Enumeration (CWE)</a:t>
            </a:r>
          </a:p>
          <a:p>
            <a:pPr>
              <a:spcAft>
                <a:spcPts val="1200"/>
              </a:spcAft>
            </a:pPr>
            <a:r>
              <a:rPr lang="en-US" dirty="0"/>
              <a:t>Web Application Security Consortium (WASC) Threat </a:t>
            </a:r>
            <a:r>
              <a:rPr lang="en-US" dirty="0" smtClean="0"/>
              <a:t>Classification</a:t>
            </a:r>
          </a:p>
          <a:p>
            <a:pPr>
              <a:spcAft>
                <a:spcPts val="1200"/>
              </a:spcAft>
            </a:pPr>
            <a:r>
              <a:rPr lang="en-US" dirty="0" smtClean="0"/>
              <a:t>OWASP Top 10 [</a:t>
            </a:r>
            <a:r>
              <a:rPr lang="en-US" dirty="0" err="1" smtClean="0"/>
              <a:t>risks|controls|mobile</a:t>
            </a:r>
            <a:r>
              <a:rPr lang="en-US" dirty="0" smtClean="0"/>
              <a:t>|...]</a:t>
            </a:r>
          </a:p>
          <a:p>
            <a:pPr>
              <a:spcAft>
                <a:spcPts val="1200"/>
              </a:spcAft>
            </a:pPr>
            <a:r>
              <a:rPr lang="en-US" dirty="0" smtClean="0"/>
              <a:t>Lists of attack methods</a:t>
            </a:r>
          </a:p>
          <a:p>
            <a:pPr>
              <a:spcAft>
                <a:spcPts val="1200"/>
              </a:spcAft>
            </a:pPr>
            <a:r>
              <a:rPr lang="en-US" dirty="0" smtClean="0"/>
              <a:t>etc.</a:t>
            </a:r>
            <a:endParaRPr lang="en-US" dirty="0"/>
          </a:p>
        </p:txBody>
      </p:sp>
      <p:pic>
        <p:nvPicPr>
          <p:cNvPr id="2" name="Picture 1"/>
          <p:cNvPicPr>
            <a:picLocks noChangeAspect="1"/>
          </p:cNvPicPr>
          <p:nvPr/>
        </p:nvPicPr>
        <p:blipFill>
          <a:blip r:embed="rId3">
            <a:grayscl/>
          </a:blip>
          <a:stretch>
            <a:fillRect/>
          </a:stretch>
        </p:blipFill>
        <p:spPr>
          <a:xfrm>
            <a:off x="657037" y="3803225"/>
            <a:ext cx="1567129" cy="1610716"/>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2851527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Manual Process</a:t>
            </a:r>
          </a:p>
          <a:p>
            <a:endParaRPr lang="en-US" dirty="0"/>
          </a:p>
        </p:txBody>
      </p:sp>
      <p:sp>
        <p:nvSpPr>
          <p:cNvPr id="8" name="Content Placeholder 1"/>
          <p:cNvSpPr>
            <a:spLocks noGrp="1"/>
          </p:cNvSpPr>
          <p:nvPr>
            <p:ph idx="1"/>
          </p:nvPr>
        </p:nvSpPr>
        <p:spPr>
          <a:xfrm>
            <a:off x="2915478" y="274638"/>
            <a:ext cx="5755447" cy="5453591"/>
          </a:xfrm>
        </p:spPr>
        <p:txBody>
          <a:bodyPr>
            <a:normAutofit lnSpcReduction="10000"/>
          </a:bodyPr>
          <a:lstStyle/>
          <a:p>
            <a:pPr>
              <a:spcAft>
                <a:spcPts val="1200"/>
              </a:spcAft>
            </a:pPr>
            <a:r>
              <a:rPr lang="en-US" dirty="0" smtClean="0"/>
              <a:t>Literature review</a:t>
            </a:r>
          </a:p>
          <a:p>
            <a:pPr lvl="1">
              <a:spcAft>
                <a:spcPts val="1200"/>
              </a:spcAft>
            </a:pPr>
            <a:r>
              <a:rPr lang="en-US" sz="1200" dirty="0"/>
              <a:t>https://</a:t>
            </a:r>
            <a:r>
              <a:rPr lang="en-US" sz="1200" dirty="0" err="1"/>
              <a:t>www.owasp.org</a:t>
            </a:r>
            <a:r>
              <a:rPr lang="en-US" sz="1200" dirty="0"/>
              <a:t>/</a:t>
            </a:r>
            <a:r>
              <a:rPr lang="en-US" sz="1200" dirty="0" err="1"/>
              <a:t>index.php</a:t>
            </a:r>
            <a:r>
              <a:rPr lang="en-US" sz="1200" dirty="0"/>
              <a:t>/</a:t>
            </a:r>
            <a:r>
              <a:rPr lang="en-US" sz="1200" dirty="0" err="1"/>
              <a:t>OWASP_Automated_Threats_to_Web_Applications#tab</a:t>
            </a:r>
            <a:r>
              <a:rPr lang="en-US" sz="1200" dirty="0"/>
              <a:t>=Bibliography</a:t>
            </a:r>
            <a:endParaRPr lang="en-US" sz="1200" dirty="0" smtClean="0"/>
          </a:p>
          <a:p>
            <a:pPr>
              <a:spcAft>
                <a:spcPts val="1200"/>
              </a:spcAft>
            </a:pPr>
            <a:r>
              <a:rPr lang="en-US" dirty="0" smtClean="0"/>
              <a:t>Analysis</a:t>
            </a:r>
          </a:p>
          <a:p>
            <a:pPr>
              <a:spcAft>
                <a:spcPts val="1200"/>
              </a:spcAft>
            </a:pPr>
            <a:r>
              <a:rPr lang="en-US" dirty="0"/>
              <a:t>Comparison with other lists &amp; </a:t>
            </a:r>
            <a:r>
              <a:rPr lang="en-US" dirty="0" smtClean="0"/>
              <a:t>taxonomies</a:t>
            </a:r>
          </a:p>
          <a:p>
            <a:pPr>
              <a:spcAft>
                <a:spcPts val="1200"/>
              </a:spcAft>
            </a:pPr>
            <a:r>
              <a:rPr lang="en-US" dirty="0" smtClean="0"/>
              <a:t>Peer review</a:t>
            </a:r>
          </a:p>
          <a:p>
            <a:pPr lvl="1"/>
            <a:r>
              <a:rPr lang="en-US" sz="1200" dirty="0"/>
              <a:t>Professional colleagues</a:t>
            </a:r>
          </a:p>
          <a:p>
            <a:pPr lvl="1"/>
            <a:r>
              <a:rPr lang="en-US" sz="1200" dirty="0"/>
              <a:t>Web application owners</a:t>
            </a:r>
          </a:p>
          <a:p>
            <a:pPr lvl="1"/>
            <a:r>
              <a:rPr lang="en-US" sz="1200" dirty="0"/>
              <a:t>Web application developers</a:t>
            </a:r>
          </a:p>
          <a:p>
            <a:pPr lvl="1"/>
            <a:r>
              <a:rPr lang="en-US" sz="1200" dirty="0"/>
              <a:t>Delegates at AppSec EU 2015 via an online and printed survey form</a:t>
            </a:r>
          </a:p>
          <a:p>
            <a:pPr lvl="1"/>
            <a:r>
              <a:rPr lang="en-US" sz="1200" dirty="0"/>
              <a:t>One-to-one interviews with participants of the OWASP Project Summit 2015 in Amsterdam</a:t>
            </a:r>
          </a:p>
          <a:p>
            <a:pPr lvl="1"/>
            <a:r>
              <a:rPr lang="en-US" sz="1200" dirty="0"/>
              <a:t>Others who found the project by search, or from coverage relating to a presentation to be given at AppSec USA in San Francisco in September 2015.</a:t>
            </a:r>
            <a:endParaRPr lang="en-US" sz="1200" dirty="0" smtClean="0"/>
          </a:p>
          <a:p>
            <a:pPr>
              <a:spcBef>
                <a:spcPts val="1176"/>
              </a:spcBef>
              <a:spcAft>
                <a:spcPts val="1200"/>
              </a:spcAft>
            </a:pPr>
            <a:r>
              <a:rPr lang="en-US" dirty="0" smtClean="0"/>
              <a:t>Version 1</a:t>
            </a:r>
          </a:p>
          <a:p>
            <a:pPr>
              <a:spcAft>
                <a:spcPts val="1200"/>
              </a:spcAft>
            </a:pPr>
            <a:r>
              <a:rPr lang="en-US" dirty="0" smtClean="0"/>
              <a:t>AppSec USA 2015</a:t>
            </a:r>
            <a:endParaRPr lang="en-US" dirty="0"/>
          </a:p>
        </p:txBody>
      </p:sp>
    </p:spTree>
    <p:extLst>
      <p:ext uri="{BB962C8B-B14F-4D97-AF65-F5344CB8AC3E}">
        <p14:creationId xmlns:p14="http://schemas.microsoft.com/office/powerpoint/2010/main" val="3228437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Threat Event Analysis</a:t>
            </a:r>
          </a:p>
          <a:p>
            <a:endParaRPr lang="en-US" dirty="0"/>
          </a:p>
        </p:txBody>
      </p:sp>
      <p:pic>
        <p:nvPicPr>
          <p:cNvPr id="3" name="Picture 2"/>
          <p:cNvPicPr>
            <a:picLocks noChangeAspect="1"/>
          </p:cNvPicPr>
          <p:nvPr/>
        </p:nvPicPr>
        <p:blipFill>
          <a:blip r:embed="rId3"/>
          <a:stretch>
            <a:fillRect/>
          </a:stretch>
        </p:blipFill>
        <p:spPr>
          <a:xfrm>
            <a:off x="81538" y="132521"/>
            <a:ext cx="4943891" cy="5786783"/>
          </a:xfrm>
          <a:prstGeom prst="rect">
            <a:avLst/>
          </a:prstGeom>
        </p:spPr>
      </p:pic>
      <p:pic>
        <p:nvPicPr>
          <p:cNvPr id="5" name="Picture 4"/>
          <p:cNvPicPr>
            <a:picLocks noChangeAspect="1"/>
          </p:cNvPicPr>
          <p:nvPr/>
        </p:nvPicPr>
        <p:blipFill>
          <a:blip r:embed="rId4"/>
          <a:stretch>
            <a:fillRect/>
          </a:stretch>
        </p:blipFill>
        <p:spPr>
          <a:xfrm>
            <a:off x="2801864" y="590273"/>
            <a:ext cx="3395980" cy="3315970"/>
          </a:xfrm>
          <a:prstGeom prst="rect">
            <a:avLst/>
          </a:prstGeom>
          <a:ln>
            <a:solidFill>
              <a:schemeClr val="tx1">
                <a:lumMod val="50000"/>
                <a:lumOff val="50000"/>
              </a:schemeClr>
            </a:solidFill>
          </a:ln>
        </p:spPr>
      </p:pic>
      <p:pic>
        <p:nvPicPr>
          <p:cNvPr id="6" name="Picture 5"/>
          <p:cNvPicPr>
            <a:picLocks noChangeAspect="1"/>
          </p:cNvPicPr>
          <p:nvPr/>
        </p:nvPicPr>
        <p:blipFill>
          <a:blip r:embed="rId5"/>
          <a:stretch>
            <a:fillRect/>
          </a:stretch>
        </p:blipFill>
        <p:spPr>
          <a:xfrm>
            <a:off x="4765876" y="1033118"/>
            <a:ext cx="3840480" cy="2364740"/>
          </a:xfrm>
          <a:prstGeom prst="rect">
            <a:avLst/>
          </a:prstGeom>
          <a:ln>
            <a:solidFill>
              <a:schemeClr val="tx1">
                <a:lumMod val="50000"/>
                <a:lumOff val="50000"/>
              </a:schemeClr>
            </a:solidFill>
          </a:ln>
        </p:spPr>
      </p:pic>
      <p:pic>
        <p:nvPicPr>
          <p:cNvPr id="7" name="Picture 6"/>
          <p:cNvPicPr>
            <a:picLocks noChangeAspect="1"/>
          </p:cNvPicPr>
          <p:nvPr/>
        </p:nvPicPr>
        <p:blipFill>
          <a:blip r:embed="rId6"/>
          <a:stretch>
            <a:fillRect/>
          </a:stretch>
        </p:blipFill>
        <p:spPr>
          <a:xfrm>
            <a:off x="1466022" y="1893404"/>
            <a:ext cx="6311900" cy="3671570"/>
          </a:xfrm>
          <a:prstGeom prst="rect">
            <a:avLst/>
          </a:prstGeom>
          <a:ln>
            <a:solidFill>
              <a:schemeClr val="tx1">
                <a:lumMod val="50000"/>
                <a:lumOff val="50000"/>
              </a:schemeClr>
            </a:solidFill>
          </a:ln>
        </p:spPr>
      </p:pic>
    </p:spTree>
    <p:extLst>
      <p:ext uri="{BB962C8B-B14F-4D97-AF65-F5344CB8AC3E}">
        <p14:creationId xmlns:p14="http://schemas.microsoft.com/office/powerpoint/2010/main" val="21004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ts val="1200"/>
              </a:spcAft>
            </a:pPr>
            <a:r>
              <a:rPr lang="en-US" dirty="0" smtClean="0"/>
              <a:t>Blank</a:t>
            </a: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Blank</a:t>
            </a:r>
          </a:p>
          <a:p>
            <a:endParaRPr lang="en-US" dirty="0"/>
          </a:p>
        </p:txBody>
      </p:sp>
    </p:spTree>
    <p:extLst>
      <p:ext uri="{BB962C8B-B14F-4D97-AF65-F5344CB8AC3E}">
        <p14:creationId xmlns:p14="http://schemas.microsoft.com/office/powerpoint/2010/main" val="4206348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Ontology</a:t>
            </a:r>
          </a:p>
          <a:p>
            <a:endParaRPr lang="en-US" dirty="0"/>
          </a:p>
        </p:txBody>
      </p:sp>
      <p:sp>
        <p:nvSpPr>
          <p:cNvPr id="8" name="Content Placeholder 1"/>
          <p:cNvSpPr>
            <a:spLocks noGrp="1"/>
          </p:cNvSpPr>
          <p:nvPr>
            <p:ph idx="1"/>
          </p:nvPr>
        </p:nvSpPr>
        <p:spPr>
          <a:xfrm>
            <a:off x="430696" y="273189"/>
            <a:ext cx="4041914" cy="5453591"/>
          </a:xfrm>
        </p:spPr>
        <p:txBody>
          <a:bodyPr>
            <a:normAutofit/>
          </a:bodyPr>
          <a:lstStyle/>
          <a:p>
            <a:pPr marL="0" indent="0">
              <a:spcAft>
                <a:spcPts val="1200"/>
              </a:spcAft>
              <a:buNone/>
            </a:pPr>
            <a:r>
              <a:rPr lang="en-US" sz="2000" dirty="0">
                <a:solidFill>
                  <a:srgbClr val="7F7F7F"/>
                </a:solidFill>
              </a:rPr>
              <a:t>OAT-020</a:t>
            </a:r>
            <a:r>
              <a:rPr lang="en-US" sz="2000" dirty="0"/>
              <a:t>	  Account Aggregation</a:t>
            </a:r>
          </a:p>
          <a:p>
            <a:pPr marL="0" indent="0">
              <a:spcAft>
                <a:spcPts val="1200"/>
              </a:spcAft>
              <a:buNone/>
            </a:pPr>
            <a:r>
              <a:rPr lang="en-US" sz="2000" dirty="0" smtClean="0">
                <a:solidFill>
                  <a:srgbClr val="7F7F7F"/>
                </a:solidFill>
              </a:rPr>
              <a:t>OAT</a:t>
            </a:r>
            <a:r>
              <a:rPr lang="en-US" sz="2000" dirty="0">
                <a:solidFill>
                  <a:srgbClr val="7F7F7F"/>
                </a:solidFill>
              </a:rPr>
              <a:t>-019</a:t>
            </a:r>
            <a:r>
              <a:rPr lang="en-US" sz="2000" dirty="0"/>
              <a:t>	  Account Creation</a:t>
            </a:r>
          </a:p>
          <a:p>
            <a:pPr marL="0" indent="0">
              <a:spcAft>
                <a:spcPts val="1200"/>
              </a:spcAft>
              <a:buNone/>
            </a:pPr>
            <a:r>
              <a:rPr lang="en-US" sz="2000" dirty="0" smtClean="0">
                <a:solidFill>
                  <a:srgbClr val="7F7F7F"/>
                </a:solidFill>
              </a:rPr>
              <a:t>OAT</a:t>
            </a:r>
            <a:r>
              <a:rPr lang="en-US" sz="2000" dirty="0">
                <a:solidFill>
                  <a:srgbClr val="7F7F7F"/>
                </a:solidFill>
              </a:rPr>
              <a:t>-003</a:t>
            </a:r>
            <a:r>
              <a:rPr lang="en-US" sz="2000" dirty="0"/>
              <a:t>	  Ad </a:t>
            </a:r>
            <a:r>
              <a:rPr lang="en-US" sz="2000" dirty="0" smtClean="0"/>
              <a:t>Fraud</a:t>
            </a:r>
          </a:p>
          <a:p>
            <a:pPr marL="0" indent="0">
              <a:spcAft>
                <a:spcPts val="1200"/>
              </a:spcAft>
              <a:buNone/>
            </a:pPr>
            <a:r>
              <a:rPr lang="en-US" sz="2000" dirty="0">
                <a:solidFill>
                  <a:srgbClr val="7F7F7F"/>
                </a:solidFill>
              </a:rPr>
              <a:t>OAT-009</a:t>
            </a:r>
            <a:r>
              <a:rPr lang="en-US" sz="2000" dirty="0"/>
              <a:t>	  CAPTCHA </a:t>
            </a:r>
            <a:r>
              <a:rPr lang="en-US" sz="2000" dirty="0" smtClean="0"/>
              <a:t>Bypass</a:t>
            </a:r>
          </a:p>
          <a:p>
            <a:pPr marL="0" indent="0">
              <a:spcAft>
                <a:spcPts val="1200"/>
              </a:spcAft>
              <a:buNone/>
            </a:pPr>
            <a:r>
              <a:rPr lang="en-US" sz="2000" dirty="0">
                <a:solidFill>
                  <a:srgbClr val="7F7F7F"/>
                </a:solidFill>
              </a:rPr>
              <a:t>OAT-010</a:t>
            </a:r>
            <a:r>
              <a:rPr lang="en-US" sz="2000" dirty="0"/>
              <a:t>	  Card </a:t>
            </a:r>
            <a:r>
              <a:rPr lang="en-US" sz="2000" dirty="0" smtClean="0"/>
              <a:t>Cracking</a:t>
            </a:r>
            <a:endParaRPr lang="en-US" sz="2000" dirty="0"/>
          </a:p>
          <a:p>
            <a:pPr marL="0" indent="0">
              <a:spcAft>
                <a:spcPts val="1200"/>
              </a:spcAft>
              <a:buNone/>
            </a:pPr>
            <a:r>
              <a:rPr lang="en-US" sz="2000" dirty="0" smtClean="0">
                <a:solidFill>
                  <a:srgbClr val="7F7F7F"/>
                </a:solidFill>
              </a:rPr>
              <a:t>OAT</a:t>
            </a:r>
            <a:r>
              <a:rPr lang="en-US" sz="2000" dirty="0">
                <a:solidFill>
                  <a:srgbClr val="7F7F7F"/>
                </a:solidFill>
              </a:rPr>
              <a:t>-001</a:t>
            </a:r>
            <a:r>
              <a:rPr lang="en-US" sz="2000" dirty="0"/>
              <a:t>	</a:t>
            </a:r>
            <a:r>
              <a:rPr lang="en-US" sz="2000" dirty="0" smtClean="0"/>
              <a:t>  Carding</a:t>
            </a:r>
          </a:p>
          <a:p>
            <a:pPr marL="0" indent="0">
              <a:spcAft>
                <a:spcPts val="1200"/>
              </a:spcAft>
              <a:buNone/>
            </a:pPr>
            <a:r>
              <a:rPr lang="en-US" sz="2000" dirty="0">
                <a:solidFill>
                  <a:srgbClr val="7F7F7F"/>
                </a:solidFill>
              </a:rPr>
              <a:t>OAT-012</a:t>
            </a:r>
            <a:r>
              <a:rPr lang="en-US" sz="2000" dirty="0"/>
              <a:t>	  Cashing </a:t>
            </a:r>
            <a:r>
              <a:rPr lang="en-US" sz="2000" dirty="0" smtClean="0"/>
              <a:t>Out</a:t>
            </a:r>
            <a:endParaRPr lang="en-US" sz="2000" dirty="0"/>
          </a:p>
          <a:p>
            <a:pPr marL="0" indent="0">
              <a:spcAft>
                <a:spcPts val="1200"/>
              </a:spcAft>
              <a:buNone/>
            </a:pPr>
            <a:r>
              <a:rPr lang="en-US" sz="2000" dirty="0" smtClean="0">
                <a:solidFill>
                  <a:srgbClr val="7F7F7F"/>
                </a:solidFill>
              </a:rPr>
              <a:t>OAT</a:t>
            </a:r>
            <a:r>
              <a:rPr lang="en-US" sz="2000" dirty="0">
                <a:solidFill>
                  <a:srgbClr val="7F7F7F"/>
                </a:solidFill>
              </a:rPr>
              <a:t>-007</a:t>
            </a:r>
            <a:r>
              <a:rPr lang="en-US" sz="2000" dirty="0"/>
              <a:t>	</a:t>
            </a:r>
            <a:r>
              <a:rPr lang="en-US" sz="2000" dirty="0" smtClean="0"/>
              <a:t>  Credential </a:t>
            </a:r>
            <a:r>
              <a:rPr lang="en-US" sz="2000" dirty="0"/>
              <a:t>Cracking</a:t>
            </a:r>
          </a:p>
          <a:p>
            <a:pPr marL="0" indent="0">
              <a:spcAft>
                <a:spcPts val="1200"/>
              </a:spcAft>
              <a:buNone/>
            </a:pPr>
            <a:r>
              <a:rPr lang="en-US" sz="2000" dirty="0">
                <a:solidFill>
                  <a:srgbClr val="7F7F7F"/>
                </a:solidFill>
              </a:rPr>
              <a:t>OAT-008</a:t>
            </a:r>
            <a:r>
              <a:rPr lang="en-US" sz="2000" dirty="0"/>
              <a:t>	</a:t>
            </a:r>
            <a:r>
              <a:rPr lang="en-US" sz="2000" dirty="0" smtClean="0"/>
              <a:t>  Credential </a:t>
            </a:r>
            <a:r>
              <a:rPr lang="en-US" sz="2000" dirty="0"/>
              <a:t>Stuffing</a:t>
            </a:r>
          </a:p>
          <a:p>
            <a:pPr marL="0" indent="0">
              <a:spcAft>
                <a:spcPts val="1200"/>
              </a:spcAft>
              <a:buNone/>
            </a:pPr>
            <a:r>
              <a:rPr lang="en-US" sz="2000" dirty="0">
                <a:solidFill>
                  <a:srgbClr val="7F7F7F"/>
                </a:solidFill>
              </a:rPr>
              <a:t>OAT-015</a:t>
            </a:r>
            <a:r>
              <a:rPr lang="en-US" sz="2000" dirty="0"/>
              <a:t>	  Denial of Service</a:t>
            </a:r>
          </a:p>
          <a:p>
            <a:pPr marL="0" indent="0">
              <a:spcAft>
                <a:spcPts val="1200"/>
              </a:spcAft>
              <a:buNone/>
            </a:pPr>
            <a:endParaRPr lang="en-US" sz="2000" dirty="0"/>
          </a:p>
          <a:p>
            <a:pPr>
              <a:spcAft>
                <a:spcPts val="1200"/>
              </a:spcAft>
            </a:pPr>
            <a:endParaRPr lang="en-US" sz="1600" dirty="0" smtClean="0"/>
          </a:p>
          <a:p>
            <a:pPr>
              <a:spcAft>
                <a:spcPts val="1200"/>
              </a:spcAft>
            </a:pPr>
            <a:endParaRPr lang="en-US" sz="1600" dirty="0"/>
          </a:p>
        </p:txBody>
      </p:sp>
      <p:sp>
        <p:nvSpPr>
          <p:cNvPr id="5" name="Content Placeholder 1"/>
          <p:cNvSpPr txBox="1">
            <a:spLocks/>
          </p:cNvSpPr>
          <p:nvPr/>
        </p:nvSpPr>
        <p:spPr>
          <a:xfrm>
            <a:off x="4665159" y="273189"/>
            <a:ext cx="4041914" cy="54535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sz="2000" dirty="0" smtClean="0">
                <a:solidFill>
                  <a:srgbClr val="7F7F7F"/>
                </a:solidFill>
              </a:rPr>
              <a:t>OAT</a:t>
            </a:r>
            <a:r>
              <a:rPr lang="en-US" sz="2000" dirty="0">
                <a:solidFill>
                  <a:srgbClr val="7F7F7F"/>
                </a:solidFill>
              </a:rPr>
              <a:t>-006</a:t>
            </a:r>
            <a:r>
              <a:rPr lang="en-US" sz="2000" dirty="0"/>
              <a:t>	  Expediting</a:t>
            </a:r>
          </a:p>
          <a:p>
            <a:pPr marL="0" indent="0">
              <a:spcAft>
                <a:spcPts val="1200"/>
              </a:spcAft>
              <a:buNone/>
            </a:pPr>
            <a:r>
              <a:rPr lang="en-US" sz="2000" dirty="0">
                <a:solidFill>
                  <a:srgbClr val="7F7F7F"/>
                </a:solidFill>
              </a:rPr>
              <a:t>OAT-004</a:t>
            </a:r>
            <a:r>
              <a:rPr lang="en-US" sz="2000" dirty="0"/>
              <a:t>	  Fingerprinting</a:t>
            </a:r>
          </a:p>
          <a:p>
            <a:pPr marL="0" indent="0">
              <a:spcAft>
                <a:spcPts val="1200"/>
              </a:spcAft>
              <a:buNone/>
            </a:pPr>
            <a:r>
              <a:rPr lang="en-US" sz="2000" dirty="0" smtClean="0">
                <a:solidFill>
                  <a:srgbClr val="7F7F7F"/>
                </a:solidFill>
              </a:rPr>
              <a:t>OAT</a:t>
            </a:r>
            <a:r>
              <a:rPr lang="en-US" sz="2000" dirty="0">
                <a:solidFill>
                  <a:srgbClr val="7F7F7F"/>
                </a:solidFill>
              </a:rPr>
              <a:t>-018</a:t>
            </a:r>
            <a:r>
              <a:rPr lang="en-US" sz="2000" dirty="0"/>
              <a:t>	  </a:t>
            </a:r>
            <a:r>
              <a:rPr lang="en-US" sz="2000" dirty="0" smtClean="0"/>
              <a:t>Footprinting</a:t>
            </a:r>
          </a:p>
          <a:p>
            <a:pPr marL="0" indent="0">
              <a:spcAft>
                <a:spcPts val="1200"/>
              </a:spcAft>
              <a:buNone/>
            </a:pPr>
            <a:r>
              <a:rPr lang="en-US" sz="2000" dirty="0">
                <a:solidFill>
                  <a:srgbClr val="7F7F7F"/>
                </a:solidFill>
              </a:rPr>
              <a:t>OAT-005</a:t>
            </a:r>
            <a:r>
              <a:rPr lang="en-US" sz="2000" dirty="0"/>
              <a:t>	  </a:t>
            </a:r>
            <a:r>
              <a:rPr lang="en-US" sz="2000" dirty="0" smtClean="0"/>
              <a:t>Scalping</a:t>
            </a:r>
          </a:p>
          <a:p>
            <a:pPr marL="0" indent="0">
              <a:spcAft>
                <a:spcPts val="1200"/>
              </a:spcAft>
              <a:buNone/>
            </a:pPr>
            <a:r>
              <a:rPr lang="en-US" sz="2000" dirty="0">
                <a:solidFill>
                  <a:schemeClr val="tx1">
                    <a:lumMod val="50000"/>
                    <a:lumOff val="50000"/>
                  </a:schemeClr>
                </a:solidFill>
              </a:rPr>
              <a:t>OAT-011</a:t>
            </a:r>
            <a:r>
              <a:rPr lang="en-US" sz="2000" dirty="0"/>
              <a:t>	  </a:t>
            </a:r>
            <a:r>
              <a:rPr lang="en-US" sz="2000" dirty="0" smtClean="0"/>
              <a:t>Scraping</a:t>
            </a:r>
            <a:endParaRPr lang="en-US" sz="2000" dirty="0"/>
          </a:p>
          <a:p>
            <a:pPr marL="0" indent="0">
              <a:spcAft>
                <a:spcPts val="1200"/>
              </a:spcAft>
              <a:buNone/>
            </a:pPr>
            <a:r>
              <a:rPr lang="en-US" sz="2000" dirty="0">
                <a:solidFill>
                  <a:srgbClr val="7F7F7F"/>
                </a:solidFill>
              </a:rPr>
              <a:t>OAT-016</a:t>
            </a:r>
            <a:r>
              <a:rPr lang="en-US" sz="2000" dirty="0"/>
              <a:t>	</a:t>
            </a:r>
            <a:r>
              <a:rPr lang="en-US" sz="2000" dirty="0" smtClean="0"/>
              <a:t>  Skewing</a:t>
            </a:r>
          </a:p>
          <a:p>
            <a:pPr marL="0" indent="0">
              <a:spcAft>
                <a:spcPts val="1200"/>
              </a:spcAft>
              <a:buNone/>
            </a:pPr>
            <a:r>
              <a:rPr lang="en-US" sz="2000" dirty="0">
                <a:solidFill>
                  <a:srgbClr val="7F7F7F"/>
                </a:solidFill>
              </a:rPr>
              <a:t>OAT-013</a:t>
            </a:r>
            <a:r>
              <a:rPr lang="en-US" sz="2000" dirty="0"/>
              <a:t>	  </a:t>
            </a:r>
            <a:r>
              <a:rPr lang="en-US" sz="2000" dirty="0" smtClean="0"/>
              <a:t>Sniping</a:t>
            </a:r>
            <a:endParaRPr lang="en-US" sz="2000" dirty="0"/>
          </a:p>
          <a:p>
            <a:pPr marL="0" indent="0">
              <a:spcAft>
                <a:spcPts val="1200"/>
              </a:spcAft>
              <a:buNone/>
            </a:pPr>
            <a:r>
              <a:rPr lang="en-US" sz="2000" dirty="0">
                <a:solidFill>
                  <a:srgbClr val="7F7F7F"/>
                </a:solidFill>
              </a:rPr>
              <a:t>OAT-017</a:t>
            </a:r>
            <a:r>
              <a:rPr lang="en-US" sz="2000" dirty="0"/>
              <a:t>	</a:t>
            </a:r>
            <a:r>
              <a:rPr lang="en-US" sz="2000" dirty="0" smtClean="0"/>
              <a:t>  Spamming</a:t>
            </a:r>
            <a:endParaRPr lang="en-US" sz="2000" dirty="0"/>
          </a:p>
          <a:p>
            <a:pPr marL="0" indent="0">
              <a:spcAft>
                <a:spcPts val="1200"/>
              </a:spcAft>
              <a:buNone/>
            </a:pPr>
            <a:r>
              <a:rPr lang="en-US" sz="2000" dirty="0" smtClean="0">
                <a:solidFill>
                  <a:srgbClr val="7F7F7F"/>
                </a:solidFill>
              </a:rPr>
              <a:t>OAT</a:t>
            </a:r>
            <a:r>
              <a:rPr lang="en-US" sz="2000" dirty="0">
                <a:solidFill>
                  <a:srgbClr val="7F7F7F"/>
                </a:solidFill>
              </a:rPr>
              <a:t>-002</a:t>
            </a:r>
            <a:r>
              <a:rPr lang="en-US" sz="2000" dirty="0"/>
              <a:t>	  Token </a:t>
            </a:r>
            <a:r>
              <a:rPr lang="en-US" sz="2000" dirty="0" smtClean="0"/>
              <a:t>Cracking</a:t>
            </a:r>
          </a:p>
          <a:p>
            <a:pPr marL="0" indent="0">
              <a:spcAft>
                <a:spcPts val="1200"/>
              </a:spcAft>
              <a:buNone/>
            </a:pPr>
            <a:r>
              <a:rPr lang="en-US" sz="2000" dirty="0">
                <a:solidFill>
                  <a:srgbClr val="7F7F7F"/>
                </a:solidFill>
              </a:rPr>
              <a:t>OAT-014</a:t>
            </a:r>
            <a:r>
              <a:rPr lang="en-US" sz="2000" dirty="0"/>
              <a:t>	  Vulnerability Scanning</a:t>
            </a:r>
          </a:p>
          <a:p>
            <a:pPr marL="0" indent="0">
              <a:spcAft>
                <a:spcPts val="1200"/>
              </a:spcAft>
              <a:buNone/>
            </a:pPr>
            <a:endParaRPr lang="en-US" sz="2000" dirty="0"/>
          </a:p>
          <a:p>
            <a:pPr marL="0" indent="0">
              <a:spcAft>
                <a:spcPts val="1200"/>
              </a:spcAft>
              <a:buNone/>
            </a:pPr>
            <a:endParaRPr lang="en-US" sz="2000" dirty="0"/>
          </a:p>
          <a:p>
            <a:pPr>
              <a:spcAft>
                <a:spcPts val="1200"/>
              </a:spcAft>
            </a:pPr>
            <a:endParaRPr lang="en-US" sz="1600" dirty="0" smtClean="0"/>
          </a:p>
          <a:p>
            <a:pPr>
              <a:spcAft>
                <a:spcPts val="1200"/>
              </a:spcAft>
            </a:pPr>
            <a:endParaRPr lang="en-US" sz="1600" dirty="0"/>
          </a:p>
        </p:txBody>
      </p:sp>
    </p:spTree>
    <p:extLst>
      <p:ext uri="{BB962C8B-B14F-4D97-AF65-F5344CB8AC3E}">
        <p14:creationId xmlns:p14="http://schemas.microsoft.com/office/powerpoint/2010/main" val="9439398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Data Misused View</a:t>
            </a:r>
            <a:endParaRPr lang="en-US" dirty="0" smtClean="0"/>
          </a:p>
          <a:p>
            <a:endParaRPr lang="en-US" dirty="0"/>
          </a:p>
        </p:txBody>
      </p:sp>
      <p:pic>
        <p:nvPicPr>
          <p:cNvPr id="2" name="Picture 1" descr="ontology-chart-datamisused-1v00-landsc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00" y="192900"/>
            <a:ext cx="8572500" cy="5486400"/>
          </a:xfrm>
          <a:prstGeom prst="rect">
            <a:avLst/>
          </a:prstGeom>
        </p:spPr>
      </p:pic>
    </p:spTree>
    <p:extLst>
      <p:ext uri="{BB962C8B-B14F-4D97-AF65-F5344CB8AC3E}">
        <p14:creationId xmlns:p14="http://schemas.microsoft.com/office/powerpoint/2010/main" val="251288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Affected Party </a:t>
            </a:r>
            <a:r>
              <a:rPr lang="en-US" dirty="0" smtClean="0"/>
              <a:t>View</a:t>
            </a:r>
          </a:p>
          <a:p>
            <a:endParaRPr lang="en-US" dirty="0"/>
          </a:p>
        </p:txBody>
      </p:sp>
      <p:pic>
        <p:nvPicPr>
          <p:cNvPr id="4" name="Picture 3" descr="ontology-chart-affectedparty-1v00-landsc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60" y="0"/>
            <a:ext cx="7302500" cy="5865368"/>
          </a:xfrm>
          <a:prstGeom prst="rect">
            <a:avLst/>
          </a:prstGeom>
        </p:spPr>
      </p:pic>
      <p:sp>
        <p:nvSpPr>
          <p:cNvPr id="8" name="TextBox 7"/>
          <p:cNvSpPr txBox="1"/>
          <p:nvPr/>
        </p:nvSpPr>
        <p:spPr>
          <a:xfrm>
            <a:off x="8026244" y="-5512"/>
            <a:ext cx="1117756" cy="5940000"/>
          </a:xfrm>
          <a:prstGeom prst="rect">
            <a:avLst/>
          </a:prstGeom>
          <a:solidFill>
            <a:srgbClr val="1C1646"/>
          </a:solidFill>
        </p:spPr>
        <p:txBody>
          <a:bodyPr wrap="square" rtlCol="0">
            <a:spAutoFit/>
          </a:bodyPr>
          <a:lstStyle/>
          <a:p>
            <a:endParaRPr lang="en-US" dirty="0"/>
          </a:p>
        </p:txBody>
      </p:sp>
      <p:sp>
        <p:nvSpPr>
          <p:cNvPr id="9" name="TextBox 8"/>
          <p:cNvSpPr txBox="1"/>
          <p:nvPr/>
        </p:nvSpPr>
        <p:spPr>
          <a:xfrm>
            <a:off x="0" y="5770316"/>
            <a:ext cx="9000000" cy="144000"/>
          </a:xfrm>
          <a:prstGeom prst="rect">
            <a:avLst/>
          </a:prstGeom>
          <a:solidFill>
            <a:srgbClr val="1C1646"/>
          </a:solidFill>
        </p:spPr>
        <p:txBody>
          <a:bodyPr wrap="square" rtlCol="0">
            <a:spAutoFit/>
          </a:bodyPr>
          <a:lstStyle/>
          <a:p>
            <a:endParaRPr lang="en-US" dirty="0"/>
          </a:p>
        </p:txBody>
      </p:sp>
    </p:spTree>
    <p:extLst>
      <p:ext uri="{BB962C8B-B14F-4D97-AF65-F5344CB8AC3E}">
        <p14:creationId xmlns:p14="http://schemas.microsoft.com/office/powerpoint/2010/main" val="1353837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fontScale="92500" lnSpcReduction="10000"/>
          </a:bodyPr>
          <a:lstStyle/>
          <a:p>
            <a:pPr marL="0" indent="0">
              <a:buNone/>
            </a:pPr>
            <a:r>
              <a:rPr lang="en-US" sz="2600" b="1" dirty="0" smtClean="0">
                <a:solidFill>
                  <a:schemeClr val="tx1">
                    <a:lumMod val="50000"/>
                    <a:lumOff val="50000"/>
                  </a:schemeClr>
                </a:solidFill>
              </a:rPr>
              <a:t>OAT-020 </a:t>
            </a:r>
            <a:r>
              <a:rPr lang="en-US" sz="2600" b="1" dirty="0" smtClean="0"/>
              <a:t>Account Aggregation</a:t>
            </a:r>
          </a:p>
          <a:p>
            <a:pPr marL="0" indent="0">
              <a:buNone/>
            </a:pPr>
            <a:r>
              <a:rPr lang="en-US" sz="2200" dirty="0"/>
              <a:t>Use by an intermediary application to collect together accounts and interact on their behalves</a:t>
            </a:r>
            <a:r>
              <a:rPr lang="en-US" dirty="0"/>
              <a:t>.</a:t>
            </a:r>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OAT-020 Account Aggregation</a:t>
            </a:r>
          </a:p>
          <a:p>
            <a:endParaRPr lang="en-US" dirty="0"/>
          </a:p>
        </p:txBody>
      </p:sp>
      <p:pic>
        <p:nvPicPr>
          <p:cNvPr id="5" name="Picture 4" descr="oat-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dirty="0">
                <a:solidFill>
                  <a:srgbClr val="7F7F7F"/>
                </a:solidFill>
              </a:rPr>
              <a:t>AKA Account </a:t>
            </a:r>
            <a:r>
              <a:rPr lang="en-US" sz="1300" dirty="0" smtClean="0">
                <a:solidFill>
                  <a:srgbClr val="7F7F7F"/>
                </a:solidFill>
              </a:rPr>
              <a:t>automation</a:t>
            </a:r>
            <a:r>
              <a:rPr lang="en-US" sz="1300" dirty="0">
                <a:solidFill>
                  <a:srgbClr val="7F7F7F"/>
                </a:solidFill>
              </a:rPr>
              <a:t>; Aggregator; Client aggregator; Data aggregation; Financial account </a:t>
            </a:r>
            <a:r>
              <a:rPr lang="en-US" sz="1300" dirty="0" smtClean="0">
                <a:solidFill>
                  <a:srgbClr val="7F7F7F"/>
                </a:solidFill>
              </a:rPr>
              <a:t>aggregator; </a:t>
            </a:r>
            <a:r>
              <a:rPr lang="en-US" sz="1300" dirty="0">
                <a:solidFill>
                  <a:srgbClr val="7F7F7F"/>
                </a:solidFill>
              </a:rPr>
              <a:t>Account aggregation; Aggregator; Client aggregator; Data aggregation; Financial account </a:t>
            </a:r>
            <a:r>
              <a:rPr lang="en-US" sz="1300" dirty="0" smtClean="0">
                <a:solidFill>
                  <a:srgbClr val="7F7F7F"/>
                </a:solidFill>
              </a:rPr>
              <a:t>aggregator; </a:t>
            </a:r>
            <a:r>
              <a:rPr lang="en-US" sz="1300" dirty="0">
                <a:solidFill>
                  <a:srgbClr val="7F7F7F"/>
                </a:solidFill>
              </a:rPr>
              <a:t>Account aggregation; Aggregator; Client aggregator; Data aggregation; Financial account aggregator</a:t>
            </a:r>
          </a:p>
          <a:p>
            <a:pPr marL="0" indent="0">
              <a:buNone/>
            </a:pPr>
            <a:endParaRPr lang="en-US" sz="1400" dirty="0"/>
          </a:p>
          <a:p>
            <a:pPr marL="0" indent="0">
              <a:buFont typeface="Arial"/>
              <a:buNone/>
            </a:pPr>
            <a:endParaRPr lang="en-US" sz="1400" dirty="0"/>
          </a:p>
        </p:txBody>
      </p:sp>
    </p:spTree>
    <p:extLst>
      <p:ext uri="{BB962C8B-B14F-4D97-AF65-F5344CB8AC3E}">
        <p14:creationId xmlns:p14="http://schemas.microsoft.com/office/powerpoint/2010/main" val="34416797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OAT-019 </a:t>
            </a:r>
            <a:r>
              <a:rPr lang="en-US" b="1" dirty="0" smtClean="0"/>
              <a:t>Account Creation</a:t>
            </a:r>
          </a:p>
          <a:p>
            <a:pPr marL="0" indent="0">
              <a:buNone/>
            </a:pPr>
            <a:r>
              <a:rPr lang="en-US" sz="2000" dirty="0"/>
              <a:t>Create multiple accounts for subsequent </a:t>
            </a:r>
            <a:r>
              <a:rPr lang="en-US" sz="2000" dirty="0" smtClean="0"/>
              <a:t>misuse.</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OAT-019 Account Creation</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Account pharming; Fake account; Fake social media account creation; Impersonator bot; Massive account registration; New account creation; Registering many user accounts</a:t>
            </a:r>
            <a:endParaRPr lang="en-US" sz="1200" dirty="0"/>
          </a:p>
        </p:txBody>
      </p:sp>
      <p:pic>
        <p:nvPicPr>
          <p:cNvPr id="3" name="Picture 2" descr="oat-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8095300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chemeClr val="tx1">
                    <a:lumMod val="50000"/>
                    <a:lumOff val="50000"/>
                  </a:schemeClr>
                </a:solidFill>
              </a:rPr>
              <a:t>OAT-003 </a:t>
            </a:r>
            <a:r>
              <a:rPr lang="en-US" b="1" dirty="0" smtClean="0"/>
              <a:t>Ad Fraud</a:t>
            </a:r>
          </a:p>
          <a:p>
            <a:pPr marL="0" indent="0">
              <a:buNone/>
            </a:pPr>
            <a:r>
              <a:rPr lang="en-US" sz="2000" dirty="0"/>
              <a:t>False clicks and fraudulent display of web-placed advertisements.</a:t>
            </a:r>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OAT-003 Ad Fraud</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Advert fraud; Adware traffic; Click bot; Click fraud; Hit fraud; Impression fraud; Pay per click advertising abuse; </a:t>
            </a:r>
            <a:r>
              <a:rPr lang="en-US" sz="1200" dirty="0" err="1">
                <a:solidFill>
                  <a:srgbClr val="7F7F7F"/>
                </a:solidFill>
              </a:rPr>
              <a:t>Phoney</a:t>
            </a:r>
            <a:r>
              <a:rPr lang="en-US" sz="1200" dirty="0">
                <a:solidFill>
                  <a:srgbClr val="7F7F7F"/>
                </a:solidFill>
              </a:rPr>
              <a:t> ad traffic</a:t>
            </a:r>
            <a:endParaRPr lang="en-US" sz="1200" dirty="0"/>
          </a:p>
          <a:p>
            <a:pPr marL="0" indent="0">
              <a:buFont typeface="Arial"/>
              <a:buNone/>
            </a:pPr>
            <a:endParaRPr lang="en-US" sz="1200" dirty="0"/>
          </a:p>
        </p:txBody>
      </p:sp>
      <p:pic>
        <p:nvPicPr>
          <p:cNvPr id="3" name="Picture 2" descr="oat-0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3333541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Problem Definition</a:t>
            </a:r>
          </a:p>
          <a:p>
            <a:endParaRPr lang="en-US" dirty="0"/>
          </a:p>
        </p:txBody>
      </p:sp>
      <p:sp>
        <p:nvSpPr>
          <p:cNvPr id="8" name="Oval Callout 7"/>
          <p:cNvSpPr/>
          <p:nvPr/>
        </p:nvSpPr>
        <p:spPr>
          <a:xfrm>
            <a:off x="640518" y="1236863"/>
            <a:ext cx="2274949" cy="1562375"/>
          </a:xfrm>
          <a:prstGeom prst="wedgeEllipseCallout">
            <a:avLst>
              <a:gd name="adj1" fmla="val -11893"/>
              <a:gd name="adj2" fmla="val 81686"/>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All high and medium vulnerabilities eliminated, OWASP Top 10 covered, and the S-SDLC ticking along nicely</a:t>
            </a:r>
            <a:endParaRPr lang="en-US" sz="1200" dirty="0">
              <a:solidFill>
                <a:schemeClr val="tx1"/>
              </a:solidFill>
            </a:endParaRPr>
          </a:p>
        </p:txBody>
      </p:sp>
      <p:sp>
        <p:nvSpPr>
          <p:cNvPr id="9" name="Oval Callout 8"/>
          <p:cNvSpPr/>
          <p:nvPr/>
        </p:nvSpPr>
        <p:spPr>
          <a:xfrm>
            <a:off x="5897230" y="1645469"/>
            <a:ext cx="1855303" cy="1231070"/>
          </a:xfrm>
          <a:prstGeom prst="wedgeEllipseCallout">
            <a:avLst>
              <a:gd name="adj1" fmla="val 23167"/>
              <a:gd name="adj2" fmla="val 79360"/>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You need to buy our new product as a service offering for that</a:t>
            </a:r>
            <a:endParaRPr lang="en-US" sz="1200" dirty="0">
              <a:solidFill>
                <a:schemeClr val="tx1"/>
              </a:solidFill>
            </a:endParaRPr>
          </a:p>
        </p:txBody>
      </p:sp>
      <p:sp>
        <p:nvSpPr>
          <p:cNvPr id="12" name="Oval Callout 11"/>
          <p:cNvSpPr/>
          <p:nvPr/>
        </p:nvSpPr>
        <p:spPr>
          <a:xfrm>
            <a:off x="3190859" y="1921559"/>
            <a:ext cx="1822880" cy="1099741"/>
          </a:xfrm>
          <a:prstGeom prst="wedgeEllipseCallout">
            <a:avLst>
              <a:gd name="adj1" fmla="val 5709"/>
              <a:gd name="adj2" fmla="val 64023"/>
            </a:avLst>
          </a:prstGeom>
          <a:solidFill>
            <a:srgbClr val="F4F4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Wait! My Ops team is battling against attacks all the time</a:t>
            </a:r>
            <a:endParaRPr lang="en-US" sz="1200" dirty="0">
              <a:solidFill>
                <a:schemeClr val="tx1"/>
              </a:solidFill>
            </a:endParaRPr>
          </a:p>
        </p:txBody>
      </p:sp>
      <p:sp>
        <p:nvSpPr>
          <p:cNvPr id="13" name="Rectangle 12"/>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Information Security Manager</a:t>
            </a:r>
            <a:endParaRPr lang="en-US" sz="1200" dirty="0">
              <a:solidFill>
                <a:schemeClr val="tx1">
                  <a:lumMod val="50000"/>
                  <a:lumOff val="50000"/>
                </a:schemeClr>
              </a:solidFill>
            </a:endParaRPr>
          </a:p>
        </p:txBody>
      </p:sp>
      <p:sp>
        <p:nvSpPr>
          <p:cNvPr id="14" name="Rectangle 13"/>
          <p:cNvSpPr/>
          <p:nvPr/>
        </p:nvSpPr>
        <p:spPr>
          <a:xfrm>
            <a:off x="3510561" y="5470663"/>
            <a:ext cx="1866348" cy="242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Chief Operating Officer</a:t>
            </a:r>
            <a:endParaRPr lang="en-US" sz="1200" dirty="0">
              <a:solidFill>
                <a:schemeClr val="tx1">
                  <a:lumMod val="50000"/>
                  <a:lumOff val="50000"/>
                </a:schemeClr>
              </a:solidFill>
            </a:endParaRPr>
          </a:p>
        </p:txBody>
      </p:sp>
      <p:sp>
        <p:nvSpPr>
          <p:cNvPr id="15" name="Rectangle 14"/>
          <p:cNvSpPr/>
          <p:nvPr/>
        </p:nvSpPr>
        <p:spPr>
          <a:xfrm>
            <a:off x="6664030" y="5501584"/>
            <a:ext cx="1866348" cy="24295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Vendor Sales Rep</a:t>
            </a:r>
            <a:endParaRPr lang="en-US" sz="1200" dirty="0">
              <a:solidFill>
                <a:schemeClr val="tx1">
                  <a:lumMod val="50000"/>
                  <a:lumOff val="50000"/>
                </a:schemeClr>
              </a:solidFill>
            </a:endParaRPr>
          </a:p>
        </p:txBody>
      </p:sp>
      <p:pic>
        <p:nvPicPr>
          <p:cNvPr id="16" name="Picture 15"/>
          <p:cNvPicPr>
            <a:picLocks noChangeAspect="1"/>
          </p:cNvPicPr>
          <p:nvPr/>
        </p:nvPicPr>
        <p:blipFill>
          <a:blip r:embed="rId3">
            <a:grayscl/>
          </a:blip>
          <a:stretch>
            <a:fillRect/>
          </a:stretch>
        </p:blipFill>
        <p:spPr>
          <a:xfrm>
            <a:off x="3792329" y="3312674"/>
            <a:ext cx="1316736" cy="2135124"/>
          </a:xfrm>
          <a:prstGeom prst="rect">
            <a:avLst/>
          </a:prstGeom>
        </p:spPr>
      </p:pic>
      <p:pic>
        <p:nvPicPr>
          <p:cNvPr id="17" name="Picture 16"/>
          <p:cNvPicPr>
            <a:picLocks noChangeAspect="1"/>
          </p:cNvPicPr>
          <p:nvPr/>
        </p:nvPicPr>
        <p:blipFill>
          <a:blip r:embed="rId4">
            <a:grayscl/>
          </a:blip>
          <a:stretch>
            <a:fillRect/>
          </a:stretch>
        </p:blipFill>
        <p:spPr>
          <a:xfrm>
            <a:off x="7003222" y="3338582"/>
            <a:ext cx="1252728" cy="2109216"/>
          </a:xfrm>
          <a:prstGeom prst="rect">
            <a:avLst/>
          </a:prstGeom>
        </p:spPr>
      </p:pic>
      <p:pic>
        <p:nvPicPr>
          <p:cNvPr id="18" name="Picture 17"/>
          <p:cNvPicPr>
            <a:picLocks noChangeAspect="1"/>
          </p:cNvPicPr>
          <p:nvPr/>
        </p:nvPicPr>
        <p:blipFill>
          <a:blip r:embed="rId5">
            <a:grayscl/>
          </a:blip>
          <a:stretch>
            <a:fillRect/>
          </a:stretch>
        </p:blipFill>
        <p:spPr>
          <a:xfrm>
            <a:off x="852006" y="3454865"/>
            <a:ext cx="1254252" cy="2002536"/>
          </a:xfrm>
          <a:prstGeom prst="rect">
            <a:avLst/>
          </a:prstGeom>
        </p:spPr>
      </p:pic>
    </p:spTree>
    <p:extLst>
      <p:ext uri="{BB962C8B-B14F-4D97-AF65-F5344CB8AC3E}">
        <p14:creationId xmlns:p14="http://schemas.microsoft.com/office/powerpoint/2010/main" val="1703991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OAT-009 </a:t>
            </a:r>
            <a:r>
              <a:rPr lang="en-US" b="1" dirty="0" smtClean="0"/>
              <a:t>CAPTCHA Bypass</a:t>
            </a:r>
          </a:p>
          <a:p>
            <a:pPr marL="0" indent="0">
              <a:buNone/>
            </a:pPr>
            <a:r>
              <a:rPr lang="en-US" sz="2000" dirty="0"/>
              <a:t>Solve anti-automation </a:t>
            </a:r>
            <a:r>
              <a:rPr lang="en-US" sz="2000" dirty="0" smtClean="0"/>
              <a:t>tests.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OAT-009 CAPTCHA Bypass</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Breaking CAPTCHA; CAPTCHA breaker; CAPTCHA breaking; CAPTCHA decoding; CAPTCHA solver; CAPTCHA solving; Puzzle solving</a:t>
            </a:r>
            <a:endParaRPr lang="en-US" sz="1200" dirty="0"/>
          </a:p>
        </p:txBody>
      </p:sp>
      <p:pic>
        <p:nvPicPr>
          <p:cNvPr id="3" name="Picture 2" descr="oat-0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7625069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OAT-010 </a:t>
            </a:r>
            <a:r>
              <a:rPr lang="en-US" b="1" dirty="0" smtClean="0"/>
              <a:t>Card Cracking</a:t>
            </a:r>
          </a:p>
          <a:p>
            <a:pPr marL="0" indent="0">
              <a:buNone/>
            </a:pPr>
            <a:r>
              <a:rPr lang="en-US" sz="2000" dirty="0"/>
              <a:t>Identify missing start/expiry dates and security codes for stolen payment card data by trying different </a:t>
            </a:r>
            <a:r>
              <a:rPr lang="en-US" sz="2000" dirty="0" smtClean="0"/>
              <a:t>values.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010 Card Cracking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Brute forcing credit card information; Card brute forcing; Credit card cracking</a:t>
            </a:r>
            <a:endParaRPr lang="en-US" sz="1200" dirty="0"/>
          </a:p>
        </p:txBody>
      </p:sp>
      <p:pic>
        <p:nvPicPr>
          <p:cNvPr id="3" name="Picture 2" descr="oat-0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2735204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fontScale="92500" lnSpcReduction="10000"/>
          </a:bodyPr>
          <a:lstStyle/>
          <a:p>
            <a:pPr marL="0" indent="0">
              <a:buNone/>
            </a:pPr>
            <a:r>
              <a:rPr lang="en-US" sz="2600" b="1" dirty="0" smtClean="0">
                <a:solidFill>
                  <a:schemeClr val="tx1">
                    <a:lumMod val="50000"/>
                    <a:lumOff val="50000"/>
                  </a:schemeClr>
                </a:solidFill>
              </a:rPr>
              <a:t>OAT-001 </a:t>
            </a:r>
            <a:r>
              <a:rPr lang="en-US" sz="2600" b="1" dirty="0" smtClean="0"/>
              <a:t>Carding</a:t>
            </a:r>
          </a:p>
          <a:p>
            <a:pPr marL="0" indent="0">
              <a:buNone/>
            </a:pPr>
            <a:r>
              <a:rPr lang="en-US" sz="2200" dirty="0"/>
              <a:t>Multiple payment authorisation attempts used to verify the validity of bulk stolen payment card data.</a:t>
            </a:r>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OAT-001 Carding</a:t>
            </a:r>
          </a:p>
          <a:p>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Card stuffing; Credit card stuffing; Card verification</a:t>
            </a:r>
          </a:p>
          <a:p>
            <a:pPr marL="0" indent="0">
              <a:buNone/>
            </a:pPr>
            <a:endParaRPr lang="en-US" sz="1200" dirty="0"/>
          </a:p>
          <a:p>
            <a:pPr marL="0" indent="0">
              <a:buFont typeface="Arial"/>
              <a:buNone/>
            </a:pPr>
            <a:endParaRPr lang="en-US" sz="1200" dirty="0"/>
          </a:p>
        </p:txBody>
      </p:sp>
      <p:pic>
        <p:nvPicPr>
          <p:cNvPr id="3" name="Picture 2" descr="oat-0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8921562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OAT-012 </a:t>
            </a:r>
            <a:r>
              <a:rPr lang="en-US" b="1" dirty="0" smtClean="0"/>
              <a:t>Cashing Out</a:t>
            </a:r>
          </a:p>
          <a:p>
            <a:pPr marL="0" indent="0">
              <a:buNone/>
            </a:pPr>
            <a:r>
              <a:rPr lang="en-US" sz="2000" dirty="0"/>
              <a:t>Buy goods or obtain cash utilising validated stolen payment card or other user account </a:t>
            </a:r>
            <a:r>
              <a:rPr lang="en-US" sz="2000" dirty="0" smtClean="0"/>
              <a:t>data.</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012 Cashing </a:t>
            </a:r>
            <a:r>
              <a:rPr lang="en-US" dirty="0" smtClean="0"/>
              <a:t>Out</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Money laundering; Online credit card fraud; Online payment card fraud; Refund fraud; Stolen identity refund fraud (SIRF)</a:t>
            </a:r>
            <a:endParaRPr lang="en-US" sz="1200" dirty="0"/>
          </a:p>
        </p:txBody>
      </p:sp>
      <p:pic>
        <p:nvPicPr>
          <p:cNvPr id="3" name="Picture 2" descr="oat-0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153108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OAT-007 </a:t>
            </a:r>
            <a:r>
              <a:rPr lang="en-US" b="1" dirty="0" smtClean="0"/>
              <a:t>Credential </a:t>
            </a:r>
            <a:r>
              <a:rPr lang="en-US" b="1" dirty="0"/>
              <a:t>Cracking</a:t>
            </a:r>
            <a:endParaRPr lang="en-US" b="1" dirty="0" smtClean="0"/>
          </a:p>
          <a:p>
            <a:pPr marL="0" indent="0">
              <a:buNone/>
            </a:pPr>
            <a:r>
              <a:rPr lang="en-US" sz="2000" dirty="0"/>
              <a:t>Identify valid login credentials by trying different values for usernames and/or </a:t>
            </a:r>
            <a:r>
              <a:rPr lang="en-US" sz="2000" dirty="0" smtClean="0"/>
              <a:t>passwords.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OAT-007 Credential Cracking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Brute-force attacks against sign-in; Brute forcing log-in credentials; Brute-force password cracking; Cracking login credentials; Password brute-forcing; Password cracking; Reverse brute force attack; Username cracking; Username enumeration</a:t>
            </a:r>
            <a:endParaRPr lang="en-US" sz="1200" dirty="0"/>
          </a:p>
        </p:txBody>
      </p:sp>
      <p:pic>
        <p:nvPicPr>
          <p:cNvPr id="3" name="Picture 2" descr="oat-0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78375046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OAT-008 </a:t>
            </a:r>
            <a:r>
              <a:rPr lang="en-US" b="1" dirty="0" smtClean="0"/>
              <a:t>Credential Stuffing</a:t>
            </a:r>
          </a:p>
          <a:p>
            <a:pPr marL="0" indent="0">
              <a:buNone/>
            </a:pPr>
            <a:r>
              <a:rPr lang="en-US" sz="2000" dirty="0"/>
              <a:t>Mass log in attempts used to verify the validity of stolen username/password </a:t>
            </a:r>
            <a:r>
              <a:rPr lang="en-US" sz="2000" dirty="0" smtClean="0"/>
              <a:t>pairs.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OAT-008 Credential Stuffing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Account checker attack; Account checking; Account takeover; Account takeover attack; Login Stuffing; Password list attack; Password re-use; Stolen credentials; Use of stolen credentials</a:t>
            </a:r>
            <a:endParaRPr lang="en-US" sz="1200" dirty="0"/>
          </a:p>
        </p:txBody>
      </p:sp>
      <p:pic>
        <p:nvPicPr>
          <p:cNvPr id="3" name="Picture 2" descr="oat-0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9994025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OAT-015 </a:t>
            </a:r>
            <a:r>
              <a:rPr lang="en-US" b="1" dirty="0" smtClean="0"/>
              <a:t>Denial </a:t>
            </a:r>
            <a:r>
              <a:rPr lang="en-US" b="1" dirty="0"/>
              <a:t>of </a:t>
            </a:r>
            <a:r>
              <a:rPr lang="en-US" b="1" dirty="0" smtClean="0"/>
              <a:t>Service</a:t>
            </a:r>
          </a:p>
          <a:p>
            <a:pPr marL="0" indent="0">
              <a:buNone/>
            </a:pPr>
            <a:r>
              <a:rPr lang="en-US" sz="2000" dirty="0"/>
              <a:t>Target resources of the application and database servers, or individual user accounts, to achieve denial of service (DoS</a:t>
            </a:r>
            <a:r>
              <a:rPr lang="en-US" sz="2000" dirty="0" smtClean="0"/>
              <a:t>).</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OAT-015 Denial of Service</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Account lockout; App layer DDoS; Asymmetric resource consumption (amplification); Business logic DDoS; Cash overflow; Forced deadlock; Hash DoS; Inefficient code; Indexer DoS; Large files DoS; Resource depletion, locking or exhaustion; Sustained client engagement </a:t>
            </a:r>
            <a:endParaRPr lang="en-US" sz="1200" dirty="0"/>
          </a:p>
        </p:txBody>
      </p:sp>
      <p:pic>
        <p:nvPicPr>
          <p:cNvPr id="3" name="Picture 2" descr="oat-0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9080279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OAT-006 </a:t>
            </a:r>
            <a:r>
              <a:rPr lang="en-US" b="1" dirty="0" smtClean="0"/>
              <a:t>Expediting</a:t>
            </a:r>
          </a:p>
          <a:p>
            <a:pPr marL="0" indent="0">
              <a:buNone/>
            </a:pPr>
            <a:r>
              <a:rPr lang="en-US" sz="2000" dirty="0"/>
              <a:t>Perform actions to hasten progress of usually slow, tedious or time-consuming actions on behalf of a </a:t>
            </a:r>
            <a:r>
              <a:rPr lang="en-US" sz="2000" dirty="0" smtClean="0"/>
              <a:t>person.</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OAT-006 Expediting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Algorithmic trading; Automated stock trading; Betting automation; Game automation; Gaming bot; Gold farming; Financial instrument dealing; High frequency trading; Purchase automation; Ticketing automation; Trading automation; Virtual wealth generation </a:t>
            </a:r>
            <a:endParaRPr lang="en-US" sz="1200" dirty="0"/>
          </a:p>
        </p:txBody>
      </p:sp>
      <p:pic>
        <p:nvPicPr>
          <p:cNvPr id="5" name="Picture 4" descr="oat-0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7228009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OAT-004 </a:t>
            </a:r>
            <a:r>
              <a:rPr lang="en-US" b="1" dirty="0" smtClean="0"/>
              <a:t>Fingerprinting</a:t>
            </a:r>
          </a:p>
          <a:p>
            <a:pPr marL="0" indent="0">
              <a:buNone/>
            </a:pPr>
            <a:r>
              <a:rPr lang="en-US" sz="2000" dirty="0"/>
              <a:t>Elicit information from the web, application and database servers about the supporting software and framework types and versions.</a:t>
            </a:r>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OAT-004 Fingerprinting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Google </a:t>
            </a:r>
            <a:r>
              <a:rPr lang="en-US" sz="1200" dirty="0" err="1">
                <a:solidFill>
                  <a:srgbClr val="7F7F7F"/>
                </a:solidFill>
              </a:rPr>
              <a:t>dorking</a:t>
            </a:r>
            <a:r>
              <a:rPr lang="en-US" sz="1200" dirty="0">
                <a:solidFill>
                  <a:srgbClr val="7F7F7F"/>
                </a:solidFill>
              </a:rPr>
              <a:t>; Google hacking; </a:t>
            </a:r>
            <a:r>
              <a:rPr lang="en-US" sz="1200" dirty="0" err="1">
                <a:solidFill>
                  <a:srgbClr val="7F7F7F"/>
                </a:solidFill>
              </a:rPr>
              <a:t>Shodaning</a:t>
            </a:r>
            <a:r>
              <a:rPr lang="en-US" sz="1200" dirty="0">
                <a:solidFill>
                  <a:srgbClr val="7F7F7F"/>
                </a:solidFill>
              </a:rPr>
              <a:t>; Target acquisition; Target scanning; Finding potentially vulnerable applications; Reconnaissance; URL harvesting; Web application fingerprinting</a:t>
            </a:r>
            <a:endParaRPr lang="en-US" sz="1200" dirty="0"/>
          </a:p>
        </p:txBody>
      </p:sp>
      <p:pic>
        <p:nvPicPr>
          <p:cNvPr id="5" name="Picture 4" descr="oat-0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4334840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OAT-018 </a:t>
            </a:r>
            <a:r>
              <a:rPr lang="en-US" b="1" dirty="0" smtClean="0"/>
              <a:t>Footprinting</a:t>
            </a:r>
          </a:p>
          <a:p>
            <a:pPr marL="0" indent="0">
              <a:buNone/>
            </a:pPr>
            <a:r>
              <a:rPr lang="en-US" sz="2000" dirty="0"/>
              <a:t>Probe and explore application to identify its constituents and </a:t>
            </a:r>
            <a:r>
              <a:rPr lang="en-US" sz="2000" dirty="0" smtClean="0"/>
              <a:t>properties.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018 Footprinting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Application analysis; API discovery; Application enumeration; Automated scanning; CGI scanning; Crawler; Crawling; Excavation; Forced browsing; Forceful browsing; Fuzzing; Micro service discovery; Scanning; Spidering; WSDL scanning</a:t>
            </a:r>
            <a:endParaRPr lang="en-US" sz="1200" dirty="0"/>
          </a:p>
        </p:txBody>
      </p:sp>
      <p:pic>
        <p:nvPicPr>
          <p:cNvPr id="3" name="Picture 2" descr="oat-0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0779960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AppSensor Detection Points</a:t>
            </a:r>
          </a:p>
          <a:p>
            <a:endParaRPr lang="en-US" dirty="0"/>
          </a:p>
        </p:txBody>
      </p:sp>
      <p:sp>
        <p:nvSpPr>
          <p:cNvPr id="16" name="Content Placeholder 1"/>
          <p:cNvSpPr>
            <a:spLocks noGrp="1"/>
          </p:cNvSpPr>
          <p:nvPr>
            <p:ph idx="1"/>
          </p:nvPr>
        </p:nvSpPr>
        <p:spPr>
          <a:xfrm>
            <a:off x="2915478" y="274638"/>
            <a:ext cx="5755447" cy="5453591"/>
          </a:xfrm>
        </p:spPr>
        <p:txBody>
          <a:bodyPr/>
          <a:lstStyle/>
          <a:p>
            <a:pPr>
              <a:spcAft>
                <a:spcPts val="1200"/>
              </a:spcAft>
            </a:pPr>
            <a:r>
              <a:rPr lang="en-US" dirty="0" smtClean="0"/>
              <a:t>AppSensor</a:t>
            </a:r>
            <a:endParaRPr lang="en-US" dirty="0"/>
          </a:p>
        </p:txBody>
      </p:sp>
    </p:spTree>
    <p:extLst>
      <p:ext uri="{BB962C8B-B14F-4D97-AF65-F5344CB8AC3E}">
        <p14:creationId xmlns:p14="http://schemas.microsoft.com/office/powerpoint/2010/main" val="3936636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OAT-005 </a:t>
            </a:r>
            <a:r>
              <a:rPr lang="en-US" b="1" dirty="0" smtClean="0"/>
              <a:t>Scalping</a:t>
            </a:r>
          </a:p>
          <a:p>
            <a:pPr marL="0" indent="0">
              <a:buNone/>
            </a:pPr>
            <a:r>
              <a:rPr lang="en-US" sz="2000" dirty="0"/>
              <a:t>Obtain limited-availability and/or preferred goods/services by unfair </a:t>
            </a:r>
            <a:r>
              <a:rPr lang="en-US" sz="2000" dirty="0" smtClean="0"/>
              <a:t>methods.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OAT-005 Scalping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Bulk purchase; Purchase automaton; Purchase bot; Restaurant table/hotel room reservation speed-booking; Queue jumping; Sale stampede; Ticket resale; Ticket scalping; Ticket touting</a:t>
            </a:r>
            <a:endParaRPr lang="en-US" sz="1200" dirty="0"/>
          </a:p>
        </p:txBody>
      </p:sp>
      <p:pic>
        <p:nvPicPr>
          <p:cNvPr id="3" name="Picture 2" descr="oat-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6891906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OAT-011 </a:t>
            </a:r>
            <a:r>
              <a:rPr lang="en-US" b="1" dirty="0" smtClean="0"/>
              <a:t>Scraping</a:t>
            </a:r>
          </a:p>
          <a:p>
            <a:pPr marL="0" indent="0">
              <a:buNone/>
            </a:pPr>
            <a:r>
              <a:rPr lang="en-US" sz="2000" dirty="0"/>
              <a:t>Collect application content and/or other data for use </a:t>
            </a:r>
            <a:r>
              <a:rPr lang="en-US" sz="2000" dirty="0" smtClean="0"/>
              <a:t>elsewhere.</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OAT-011 Scraping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API provisioning; Bargain hunting; Comparative shopping; Content scraping; Data aggregation; Database scraping; </a:t>
            </a:r>
            <a:r>
              <a:rPr lang="en-US" sz="1200" dirty="0" smtClean="0">
                <a:solidFill>
                  <a:srgbClr val="7F7F7F"/>
                </a:solidFill>
              </a:rPr>
              <a:t>Farming; Harvesting</a:t>
            </a:r>
            <a:r>
              <a:rPr lang="en-US" sz="1200" dirty="0">
                <a:solidFill>
                  <a:srgbClr val="7F7F7F"/>
                </a:solidFill>
              </a:rPr>
              <a:t>; Meta search scraper; Mining; Mirroring; Pagejacking; Powering APIs; Ripping; Scraper bot; Screen scraping; Search engine bot; Social media </a:t>
            </a:r>
            <a:r>
              <a:rPr lang="en-US" sz="1200" dirty="0" smtClean="0">
                <a:solidFill>
                  <a:srgbClr val="7F7F7F"/>
                </a:solidFill>
              </a:rPr>
              <a:t>bot</a:t>
            </a:r>
            <a:endParaRPr lang="en-US" sz="1200" dirty="0">
              <a:solidFill>
                <a:srgbClr val="7F7F7F"/>
              </a:solidFill>
            </a:endParaRPr>
          </a:p>
        </p:txBody>
      </p:sp>
      <p:pic>
        <p:nvPicPr>
          <p:cNvPr id="3" name="Picture 2" descr="oat-0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3506914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OAT-016 </a:t>
            </a:r>
            <a:r>
              <a:rPr lang="en-US" b="1" dirty="0" smtClean="0"/>
              <a:t>Skewing</a:t>
            </a:r>
          </a:p>
          <a:p>
            <a:pPr marL="0" indent="0">
              <a:buNone/>
            </a:pPr>
            <a:r>
              <a:rPr lang="en-US" sz="2000" dirty="0"/>
              <a:t>Repeated link clicks, page requests or form submissions intended to alter some </a:t>
            </a:r>
            <a:r>
              <a:rPr lang="en-US" sz="2000" dirty="0" smtClean="0"/>
              <a:t>metric.</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016 Skewing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Biasing KPIs; Boosting friends, visitors, and likes; Click fraud; Election fraud; Hit count fraud; Market distortion; Metric and statistic skewing; Page impression fraud; Poll fraud; Poll skewing; Poll/voting subversion; Rating/review skewing; SEO; Stock manipulation; Survey </a:t>
            </a:r>
            <a:r>
              <a:rPr lang="en-US" sz="1200" dirty="0" smtClean="0">
                <a:solidFill>
                  <a:srgbClr val="7F7F7F"/>
                </a:solidFill>
              </a:rPr>
              <a:t>skewing</a:t>
            </a:r>
            <a:endParaRPr lang="en-US" sz="1200" dirty="0">
              <a:solidFill>
                <a:srgbClr val="7F7F7F"/>
              </a:solidFill>
            </a:endParaRPr>
          </a:p>
        </p:txBody>
      </p:sp>
      <p:pic>
        <p:nvPicPr>
          <p:cNvPr id="3" name="Picture 2" descr="oat-0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31406825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OAT-013 </a:t>
            </a:r>
            <a:r>
              <a:rPr lang="en-US" b="1" dirty="0" smtClean="0"/>
              <a:t>Sniping</a:t>
            </a:r>
          </a:p>
          <a:p>
            <a:pPr marL="0" indent="0">
              <a:buNone/>
            </a:pPr>
            <a:r>
              <a:rPr lang="en-US" sz="2000" dirty="0"/>
              <a:t>Last minute bid or offer for goods or </a:t>
            </a:r>
            <a:r>
              <a:rPr lang="en-US" sz="2000" dirty="0" smtClean="0"/>
              <a:t>services.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013 Sniping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Auction sniping; Bid sniper; Front-running; Last look; Last minute bet; Timing attack</a:t>
            </a:r>
            <a:endParaRPr lang="en-US" sz="1200" dirty="0"/>
          </a:p>
        </p:txBody>
      </p:sp>
      <p:pic>
        <p:nvPicPr>
          <p:cNvPr id="3" name="Picture 2" descr="oat-0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18129019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lnSpcReduction="10000"/>
          </a:bodyPr>
          <a:lstStyle/>
          <a:p>
            <a:pPr marL="0" indent="0">
              <a:buNone/>
            </a:pPr>
            <a:r>
              <a:rPr lang="en-US" b="1" dirty="0" smtClean="0">
                <a:solidFill>
                  <a:srgbClr val="7F7F7F"/>
                </a:solidFill>
              </a:rPr>
              <a:t>OAT-017 </a:t>
            </a:r>
            <a:r>
              <a:rPr lang="en-US" b="1" dirty="0" smtClean="0"/>
              <a:t>Spamming</a:t>
            </a:r>
          </a:p>
          <a:p>
            <a:pPr marL="0" indent="0">
              <a:buNone/>
            </a:pPr>
            <a:r>
              <a:rPr lang="en-US" sz="2000" dirty="0"/>
              <a:t>Malicious or questionable information addition that appears in public or private content, databases or user </a:t>
            </a:r>
            <a:r>
              <a:rPr lang="en-US" sz="2000" dirty="0" smtClean="0"/>
              <a:t>messages.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017 Spamming</a:t>
            </a:r>
          </a:p>
          <a:p>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Blog spam; Bulletin board spam; Comment spam; Content spam; Content spoofing; Form spam; Forum spam; Guestbook spam; Referrer spam; Response form spam; Review spam; SEO spam; Spam crawlers; Spam 2.0; Spambot; Wiki spam; Twitter </a:t>
            </a:r>
            <a:r>
              <a:rPr lang="en-US" sz="1200" dirty="0" smtClean="0">
                <a:solidFill>
                  <a:srgbClr val="7F7F7F"/>
                </a:solidFill>
              </a:rPr>
              <a:t>spam</a:t>
            </a:r>
            <a:endParaRPr lang="en-US" sz="1200" dirty="0">
              <a:solidFill>
                <a:srgbClr val="7F7F7F"/>
              </a:solidFill>
            </a:endParaRPr>
          </a:p>
        </p:txBody>
      </p:sp>
      <p:pic>
        <p:nvPicPr>
          <p:cNvPr id="3" name="Picture 2" descr="oat-0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6446563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fontScale="92500"/>
          </a:bodyPr>
          <a:lstStyle/>
          <a:p>
            <a:pPr marL="0" indent="0">
              <a:buNone/>
            </a:pPr>
            <a:r>
              <a:rPr lang="en-US" sz="2600" b="1" dirty="0" smtClean="0">
                <a:solidFill>
                  <a:schemeClr val="tx1">
                    <a:lumMod val="50000"/>
                    <a:lumOff val="50000"/>
                  </a:schemeClr>
                </a:solidFill>
              </a:rPr>
              <a:t>OAT-002 </a:t>
            </a:r>
            <a:r>
              <a:rPr lang="en-US" sz="2600" b="1" dirty="0" smtClean="0"/>
              <a:t>Token Cracking</a:t>
            </a:r>
          </a:p>
          <a:p>
            <a:pPr marL="0" indent="0">
              <a:buNone/>
            </a:pPr>
            <a:r>
              <a:rPr lang="en-US" sz="2200" dirty="0"/>
              <a:t>Mass enumeration of coupon numbers, voucher codes, discount tokens, </a:t>
            </a:r>
            <a:r>
              <a:rPr lang="en-US" sz="2200" dirty="0" smtClean="0"/>
              <a:t>etc.</a:t>
            </a:r>
            <a:endParaRPr lang="en-US" sz="2200" dirty="0"/>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OAT-002 Token Cracking</a:t>
            </a:r>
            <a:endParaRPr lang="en-US" dirty="0"/>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Coupon guessing; Voucher, gift card and discount enumeration</a:t>
            </a:r>
          </a:p>
          <a:p>
            <a:pPr marL="0" indent="0">
              <a:buNone/>
            </a:pPr>
            <a:endParaRPr lang="en-US" sz="1200" dirty="0"/>
          </a:p>
          <a:p>
            <a:pPr marL="0" indent="0">
              <a:buFont typeface="Arial"/>
              <a:buNone/>
            </a:pPr>
            <a:endParaRPr lang="en-US" sz="1200" dirty="0"/>
          </a:p>
        </p:txBody>
      </p:sp>
      <p:pic>
        <p:nvPicPr>
          <p:cNvPr id="5" name="Picture 4" descr="oat-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6302442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940000"/>
          </a:xfrm>
          <a:prstGeom prst="rect">
            <a:avLst/>
          </a:prstGeom>
          <a:solidFill>
            <a:srgbClr val="F4F4D0"/>
          </a:solidFill>
        </p:spPr>
        <p:txBody>
          <a:bodyPr wrap="square" rtlCol="0">
            <a:spAutoFit/>
          </a:bodyPr>
          <a:lstStyle/>
          <a:p>
            <a:endParaRPr lang="en-US" dirty="0"/>
          </a:p>
        </p:txBody>
      </p:sp>
      <p:sp>
        <p:nvSpPr>
          <p:cNvPr id="2" name="Content Placeholder 1"/>
          <p:cNvSpPr>
            <a:spLocks noGrp="1"/>
          </p:cNvSpPr>
          <p:nvPr>
            <p:ph idx="1"/>
          </p:nvPr>
        </p:nvSpPr>
        <p:spPr>
          <a:xfrm>
            <a:off x="457200" y="274638"/>
            <a:ext cx="8213726" cy="1102776"/>
          </a:xfrm>
        </p:spPr>
        <p:txBody>
          <a:bodyPr>
            <a:normAutofit/>
          </a:bodyPr>
          <a:lstStyle/>
          <a:p>
            <a:pPr marL="0" indent="0">
              <a:buNone/>
            </a:pPr>
            <a:r>
              <a:rPr lang="en-US" b="1" dirty="0" smtClean="0">
                <a:solidFill>
                  <a:srgbClr val="7F7F7F"/>
                </a:solidFill>
              </a:rPr>
              <a:t>OAT-014 </a:t>
            </a:r>
            <a:r>
              <a:rPr lang="en-US" b="1" dirty="0" smtClean="0"/>
              <a:t>Vulnerability Scanning</a:t>
            </a:r>
          </a:p>
          <a:p>
            <a:pPr marL="0" indent="0">
              <a:buNone/>
            </a:pPr>
            <a:r>
              <a:rPr lang="en-US" sz="2000" dirty="0"/>
              <a:t>Crawl and fuzz application to identify weaknesses and possible </a:t>
            </a:r>
            <a:r>
              <a:rPr lang="en-US" sz="2000" dirty="0" smtClean="0"/>
              <a:t>vulnerabilities.</a:t>
            </a:r>
            <a:endParaRPr lang="en-US" sz="2000"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OAT-</a:t>
            </a:r>
            <a:r>
              <a:rPr lang="en-US" dirty="0"/>
              <a:t>014 Vulnerability Scanning</a:t>
            </a:r>
          </a:p>
        </p:txBody>
      </p:sp>
      <p:sp>
        <p:nvSpPr>
          <p:cNvPr id="6" name="Content Placeholder 1"/>
          <p:cNvSpPr txBox="1">
            <a:spLocks/>
          </p:cNvSpPr>
          <p:nvPr/>
        </p:nvSpPr>
        <p:spPr>
          <a:xfrm>
            <a:off x="609600" y="5187664"/>
            <a:ext cx="8213726" cy="6264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solidFill>
                  <a:srgbClr val="7F7F7F"/>
                </a:solidFill>
              </a:rPr>
              <a:t>AKA Active/Passive scanning; Application-specific vulnerability discovery;  Identifying vulnerable content management systems (CMS) and CMS components; Known vulnerability scanning; Malicious crawling; Vulnerability reconnaissance</a:t>
            </a:r>
            <a:endParaRPr lang="en-US" sz="1200" dirty="0"/>
          </a:p>
        </p:txBody>
      </p:sp>
      <p:pic>
        <p:nvPicPr>
          <p:cNvPr id="3" name="Picture 2" descr="oat-0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000" y="1350000"/>
            <a:ext cx="6032500" cy="3513328"/>
          </a:xfrm>
          <a:prstGeom prst="rect">
            <a:avLst/>
          </a:prstGeom>
        </p:spPr>
      </p:pic>
    </p:spTree>
    <p:extLst>
      <p:ext uri="{BB962C8B-B14F-4D97-AF65-F5344CB8AC3E}">
        <p14:creationId xmlns:p14="http://schemas.microsoft.com/office/powerpoint/2010/main" val="21503514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WASC Threat Classification View</a:t>
            </a:r>
          </a:p>
          <a:p>
            <a:endParaRPr lang="en-US" dirty="0"/>
          </a:p>
        </p:txBody>
      </p:sp>
      <p:pic>
        <p:nvPicPr>
          <p:cNvPr id="3" name="Picture 2" descr="ontology-chart-wasc-1v00-landsc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40" y="0"/>
            <a:ext cx="7302500" cy="5865368"/>
          </a:xfrm>
          <a:prstGeom prst="rect">
            <a:avLst/>
          </a:prstGeom>
        </p:spPr>
      </p:pic>
      <p:sp>
        <p:nvSpPr>
          <p:cNvPr id="5" name="TextBox 4"/>
          <p:cNvSpPr txBox="1"/>
          <p:nvPr/>
        </p:nvSpPr>
        <p:spPr>
          <a:xfrm>
            <a:off x="8026244" y="-5512"/>
            <a:ext cx="1117756" cy="5940000"/>
          </a:xfrm>
          <a:prstGeom prst="rect">
            <a:avLst/>
          </a:prstGeom>
          <a:solidFill>
            <a:srgbClr val="1C1646"/>
          </a:solidFill>
        </p:spPr>
        <p:txBody>
          <a:bodyPr wrap="square" rtlCol="0">
            <a:spAutoFit/>
          </a:bodyPr>
          <a:lstStyle/>
          <a:p>
            <a:endParaRPr lang="en-US" dirty="0"/>
          </a:p>
        </p:txBody>
      </p:sp>
      <p:sp>
        <p:nvSpPr>
          <p:cNvPr id="8" name="TextBox 7"/>
          <p:cNvSpPr txBox="1"/>
          <p:nvPr/>
        </p:nvSpPr>
        <p:spPr>
          <a:xfrm>
            <a:off x="0" y="5770316"/>
            <a:ext cx="9000000" cy="144000"/>
          </a:xfrm>
          <a:prstGeom prst="rect">
            <a:avLst/>
          </a:prstGeom>
          <a:solidFill>
            <a:srgbClr val="1C1646"/>
          </a:solidFill>
        </p:spPr>
        <p:txBody>
          <a:bodyPr wrap="square" rtlCol="0">
            <a:spAutoFit/>
          </a:bodyPr>
          <a:lstStyle/>
          <a:p>
            <a:endParaRPr lang="en-US" dirty="0"/>
          </a:p>
        </p:txBody>
      </p:sp>
    </p:spTree>
    <p:extLst>
      <p:ext uri="{BB962C8B-B14F-4D97-AF65-F5344CB8AC3E}">
        <p14:creationId xmlns:p14="http://schemas.microsoft.com/office/powerpoint/2010/main" val="2261143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D174A"/>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smtClean="0"/>
              <a:t>Mitre</a:t>
            </a:r>
            <a:r>
              <a:rPr lang="en-US" dirty="0" smtClean="0"/>
              <a:t> CAPEC View</a:t>
            </a:r>
          </a:p>
          <a:p>
            <a:endParaRPr lang="en-US" dirty="0"/>
          </a:p>
        </p:txBody>
      </p:sp>
      <p:pic>
        <p:nvPicPr>
          <p:cNvPr id="2" name="Picture 1" descr="ontology-chart-capec-1v00-landsc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40" y="0"/>
            <a:ext cx="7302500" cy="5912104"/>
          </a:xfrm>
          <a:prstGeom prst="rect">
            <a:avLst/>
          </a:prstGeom>
        </p:spPr>
      </p:pic>
    </p:spTree>
    <p:extLst>
      <p:ext uri="{BB962C8B-B14F-4D97-AF65-F5344CB8AC3E}">
        <p14:creationId xmlns:p14="http://schemas.microsoft.com/office/powerpoint/2010/main" val="3038499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5940000"/>
          </a:xfrm>
          <a:prstGeom prst="rect">
            <a:avLst/>
          </a:prstGeom>
          <a:solidFill>
            <a:srgbClr val="1C1646"/>
          </a:solidFill>
        </p:spPr>
        <p:txBody>
          <a:bodyPr wrap="square" rtlCol="0">
            <a:spAutoFit/>
          </a:bodyPr>
          <a:lstStyle/>
          <a:p>
            <a:endParaRPr lang="en-US" dirty="0"/>
          </a:p>
        </p:txBody>
      </p:sp>
      <p:sp>
        <p:nvSpPr>
          <p:cNvPr id="7"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AppSensor Detection Point </a:t>
            </a:r>
            <a:r>
              <a:rPr lang="en-US" dirty="0" smtClean="0"/>
              <a:t>View</a:t>
            </a:r>
          </a:p>
          <a:p>
            <a:endParaRPr lang="en-US" dirty="0"/>
          </a:p>
        </p:txBody>
      </p:sp>
      <p:sp>
        <p:nvSpPr>
          <p:cNvPr id="5" name="TextBox 4"/>
          <p:cNvSpPr txBox="1"/>
          <p:nvPr/>
        </p:nvSpPr>
        <p:spPr>
          <a:xfrm>
            <a:off x="8026244" y="-5512"/>
            <a:ext cx="1117756" cy="5940000"/>
          </a:xfrm>
          <a:prstGeom prst="rect">
            <a:avLst/>
          </a:prstGeom>
          <a:solidFill>
            <a:srgbClr val="1C1646"/>
          </a:solidFill>
        </p:spPr>
        <p:txBody>
          <a:bodyPr wrap="square" rtlCol="0">
            <a:spAutoFit/>
          </a:bodyPr>
          <a:lstStyle/>
          <a:p>
            <a:endParaRPr lang="en-US" dirty="0"/>
          </a:p>
        </p:txBody>
      </p:sp>
      <p:sp>
        <p:nvSpPr>
          <p:cNvPr id="8" name="TextBox 7"/>
          <p:cNvSpPr txBox="1"/>
          <p:nvPr/>
        </p:nvSpPr>
        <p:spPr>
          <a:xfrm>
            <a:off x="0" y="5770316"/>
            <a:ext cx="9000000" cy="144000"/>
          </a:xfrm>
          <a:prstGeom prst="rect">
            <a:avLst/>
          </a:prstGeom>
          <a:solidFill>
            <a:srgbClr val="1C1646"/>
          </a:solidFill>
        </p:spPr>
        <p:txBody>
          <a:bodyPr wrap="square" rtlCol="0">
            <a:spAutoFit/>
          </a:bodyPr>
          <a:lstStyle/>
          <a:p>
            <a:endParaRPr lang="en-US" dirty="0"/>
          </a:p>
        </p:txBody>
      </p:sp>
      <p:pic>
        <p:nvPicPr>
          <p:cNvPr id="2" name="Picture 1" descr="ontology-chart-appsensor-1v00-landsca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60" y="95040"/>
            <a:ext cx="5397500" cy="5704078"/>
          </a:xfrm>
          <a:prstGeom prst="rect">
            <a:avLst/>
          </a:prstGeom>
        </p:spPr>
      </p:pic>
    </p:spTree>
    <p:extLst>
      <p:ext uri="{BB962C8B-B14F-4D97-AF65-F5344CB8AC3E}">
        <p14:creationId xmlns:p14="http://schemas.microsoft.com/office/powerpoint/2010/main" val="52401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Good Automation</a:t>
            </a:r>
          </a:p>
          <a:p>
            <a:endParaRPr lang="en-US" dirty="0"/>
          </a:p>
        </p:txBody>
      </p:sp>
      <p:sp>
        <p:nvSpPr>
          <p:cNvPr id="13" name="Rectangle 12"/>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DevOps Lead</a:t>
            </a:r>
            <a:endParaRPr lang="en-US" sz="1200" dirty="0">
              <a:solidFill>
                <a:schemeClr val="tx1">
                  <a:lumMod val="50000"/>
                  <a:lumOff val="50000"/>
                </a:schemeClr>
              </a:solidFill>
            </a:endParaRPr>
          </a:p>
        </p:txBody>
      </p:sp>
      <p:pic>
        <p:nvPicPr>
          <p:cNvPr id="3" name="Picture 2"/>
          <p:cNvPicPr>
            <a:picLocks noChangeAspect="1"/>
          </p:cNvPicPr>
          <p:nvPr/>
        </p:nvPicPr>
        <p:blipFill>
          <a:blip r:embed="rId2">
            <a:grayscl/>
          </a:blip>
          <a:stretch>
            <a:fillRect/>
          </a:stretch>
        </p:blipFill>
        <p:spPr>
          <a:xfrm>
            <a:off x="900000" y="3240000"/>
            <a:ext cx="973836" cy="2159508"/>
          </a:xfrm>
          <a:prstGeom prst="rect">
            <a:avLst/>
          </a:prstGeom>
        </p:spPr>
      </p:pic>
      <p:sp>
        <p:nvSpPr>
          <p:cNvPr id="16" name="Content Placeholder 1"/>
          <p:cNvSpPr>
            <a:spLocks noGrp="1"/>
          </p:cNvSpPr>
          <p:nvPr>
            <p:ph idx="1"/>
          </p:nvPr>
        </p:nvSpPr>
        <p:spPr>
          <a:xfrm>
            <a:off x="2915478" y="274638"/>
            <a:ext cx="5755447" cy="5453591"/>
          </a:xfrm>
        </p:spPr>
        <p:txBody>
          <a:bodyPr/>
          <a:lstStyle/>
          <a:p>
            <a:pPr>
              <a:spcAft>
                <a:spcPts val="1200"/>
              </a:spcAft>
            </a:pPr>
            <a:r>
              <a:rPr lang="en-US" dirty="0" smtClean="0"/>
              <a:t>Continuous application security</a:t>
            </a:r>
          </a:p>
          <a:p>
            <a:pPr>
              <a:spcAft>
                <a:spcPts val="1200"/>
              </a:spcAft>
            </a:pPr>
            <a:r>
              <a:rPr lang="en-US" dirty="0" smtClean="0"/>
              <a:t>Automated static analysis</a:t>
            </a:r>
          </a:p>
          <a:p>
            <a:pPr>
              <a:spcAft>
                <a:spcPts val="1200"/>
              </a:spcAft>
            </a:pPr>
            <a:r>
              <a:rPr lang="en-US" dirty="0" smtClean="0"/>
              <a:t>Security testing automation</a:t>
            </a:r>
          </a:p>
          <a:p>
            <a:pPr>
              <a:spcAft>
                <a:spcPts val="1200"/>
              </a:spcAft>
            </a:pPr>
            <a:r>
              <a:rPr lang="en-US" dirty="0" smtClean="0"/>
              <a:t>Vulnerability scanning</a:t>
            </a:r>
          </a:p>
          <a:p>
            <a:pPr>
              <a:spcAft>
                <a:spcPts val="1200"/>
              </a:spcAft>
            </a:pPr>
            <a:r>
              <a:rPr lang="en-US" dirty="0" smtClean="0"/>
              <a:t>Application instrumentation</a:t>
            </a:r>
          </a:p>
          <a:p>
            <a:pPr>
              <a:spcAft>
                <a:spcPts val="1200"/>
              </a:spcAft>
            </a:pPr>
            <a:r>
              <a:rPr lang="en-US" dirty="0" smtClean="0"/>
              <a:t>Attack detection &amp; automated response</a:t>
            </a:r>
          </a:p>
          <a:p>
            <a:pPr>
              <a:spcAft>
                <a:spcPts val="1200"/>
              </a:spcAft>
            </a:pPr>
            <a:r>
              <a:rPr lang="en-US" dirty="0" err="1" smtClean="0"/>
              <a:t>AppSec</a:t>
            </a:r>
            <a:r>
              <a:rPr lang="en-US" dirty="0" smtClean="0"/>
              <a:t> dashboards</a:t>
            </a:r>
          </a:p>
          <a:p>
            <a:pPr>
              <a:spcAft>
                <a:spcPts val="1200"/>
              </a:spcAft>
            </a:pPr>
            <a:r>
              <a:rPr lang="en-US" dirty="0" smtClean="0"/>
              <a:t>etc.</a:t>
            </a:r>
            <a:endParaRPr lang="en-US" dirty="0"/>
          </a:p>
        </p:txBody>
      </p:sp>
    </p:spTree>
    <p:extLst>
      <p:ext uri="{BB962C8B-B14F-4D97-AF65-F5344CB8AC3E}">
        <p14:creationId xmlns:p14="http://schemas.microsoft.com/office/powerpoint/2010/main" val="253200346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More About AppSensor</a:t>
            </a:r>
            <a:endParaRPr lang="en-US" dirty="0" smtClean="0"/>
          </a:p>
          <a:p>
            <a:endParaRPr lang="en-US" dirty="0"/>
          </a:p>
        </p:txBody>
      </p:sp>
      <p:sp>
        <p:nvSpPr>
          <p:cNvPr id="8" name="Content Placeholder 1"/>
          <p:cNvSpPr>
            <a:spLocks noGrp="1"/>
          </p:cNvSpPr>
          <p:nvPr>
            <p:ph idx="1"/>
          </p:nvPr>
        </p:nvSpPr>
        <p:spPr>
          <a:xfrm>
            <a:off x="2915478" y="274638"/>
            <a:ext cx="5755447" cy="5453591"/>
          </a:xfrm>
        </p:spPr>
        <p:txBody>
          <a:bodyPr>
            <a:normAutofit/>
          </a:bodyPr>
          <a:lstStyle/>
          <a:p>
            <a:pPr>
              <a:spcAft>
                <a:spcPts val="1200"/>
              </a:spcAft>
            </a:pPr>
            <a:r>
              <a:rPr lang="en-US" dirty="0" smtClean="0"/>
              <a:t>AppSensor</a:t>
            </a:r>
            <a:endParaRPr lang="en-US" dirty="0" smtClean="0"/>
          </a:p>
          <a:p>
            <a:pPr lvl="1">
              <a:spcAft>
                <a:spcPts val="1200"/>
              </a:spcAft>
            </a:pPr>
            <a:r>
              <a:rPr lang="en-US" sz="1200" dirty="0"/>
              <a:t>https://</a:t>
            </a:r>
            <a:r>
              <a:rPr lang="en-US" sz="1200" dirty="0" err="1"/>
              <a:t>www.owasp.org</a:t>
            </a:r>
            <a:r>
              <a:rPr lang="en-US" sz="1200" dirty="0"/>
              <a:t>/</a:t>
            </a:r>
            <a:r>
              <a:rPr lang="en-US" sz="1200" dirty="0" err="1"/>
              <a:t>index.php</a:t>
            </a:r>
            <a:r>
              <a:rPr lang="en-US" sz="1200" dirty="0"/>
              <a:t>/</a:t>
            </a:r>
            <a:r>
              <a:rPr lang="en-US" sz="1200" dirty="0" err="1"/>
              <a:t>OWASP_AppSensor_Project</a:t>
            </a:r>
            <a:endParaRPr lang="en-US" sz="1200" dirty="0" smtClean="0"/>
          </a:p>
          <a:p>
            <a:pPr>
              <a:spcAft>
                <a:spcPts val="1200"/>
              </a:spcAft>
            </a:pPr>
            <a:r>
              <a:rPr lang="en-US" dirty="0" smtClean="0"/>
              <a:t>John </a:t>
            </a:r>
            <a:r>
              <a:rPr lang="en-US" dirty="0"/>
              <a:t>M</a:t>
            </a:r>
            <a:r>
              <a:rPr lang="en-US" dirty="0" smtClean="0"/>
              <a:t>elton at AppSec </a:t>
            </a:r>
            <a:r>
              <a:rPr lang="en-US" dirty="0" smtClean="0"/>
              <a:t>USA </a:t>
            </a:r>
            <a:r>
              <a:rPr lang="en-US" dirty="0" smtClean="0"/>
              <a:t>2015</a:t>
            </a:r>
          </a:p>
          <a:p>
            <a:pPr lvl="1">
              <a:spcAft>
                <a:spcPts val="1200"/>
              </a:spcAft>
            </a:pPr>
            <a:r>
              <a:rPr lang="en-US" dirty="0" smtClean="0"/>
              <a:t>Tomorrow at 2pm</a:t>
            </a:r>
          </a:p>
          <a:p>
            <a:pPr lvl="1">
              <a:spcAft>
                <a:spcPts val="1200"/>
              </a:spcAft>
            </a:pPr>
            <a:r>
              <a:rPr lang="en-US" dirty="0" smtClean="0"/>
              <a:t>Room C</a:t>
            </a:r>
          </a:p>
          <a:p>
            <a:pPr lvl="1">
              <a:spcAft>
                <a:spcPts val="1200"/>
              </a:spcAft>
            </a:pPr>
            <a:endParaRPr lang="en-US" dirty="0"/>
          </a:p>
        </p:txBody>
      </p:sp>
      <p:pic>
        <p:nvPicPr>
          <p:cNvPr id="2" name="Picture 1"/>
          <p:cNvPicPr>
            <a:picLocks noChangeAspect="1"/>
          </p:cNvPicPr>
          <p:nvPr/>
        </p:nvPicPr>
        <p:blipFill>
          <a:blip r:embed="rId3">
            <a:grayscl/>
          </a:blip>
          <a:stretch>
            <a:fillRect/>
          </a:stretch>
        </p:blipFill>
        <p:spPr>
          <a:xfrm>
            <a:off x="782711" y="3144359"/>
            <a:ext cx="1378001" cy="2341931"/>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John Melton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5850823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OWASP Project Details</a:t>
            </a:r>
          </a:p>
          <a:p>
            <a:endParaRPr lang="en-US" dirty="0"/>
          </a:p>
        </p:txBody>
      </p:sp>
      <p:sp>
        <p:nvSpPr>
          <p:cNvPr id="5" name="Content Placeholder 1"/>
          <p:cNvSpPr txBox="1">
            <a:spLocks/>
          </p:cNvSpPr>
          <p:nvPr/>
        </p:nvSpPr>
        <p:spPr>
          <a:xfrm>
            <a:off x="2916000" y="354240"/>
            <a:ext cx="6319796" cy="534800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dirty="0" smtClean="0"/>
              <a:t>Automated Threats to Web Applications</a:t>
            </a:r>
            <a:endParaRPr lang="en-US" dirty="0"/>
          </a:p>
          <a:p>
            <a:pPr lvl="1">
              <a:spcAft>
                <a:spcPts val="1200"/>
              </a:spcAft>
            </a:pPr>
            <a:r>
              <a:rPr lang="en-US" sz="1200" spc="-50" dirty="0"/>
              <a:t>https://</a:t>
            </a:r>
            <a:r>
              <a:rPr lang="en-US" sz="1200" spc="-50" dirty="0" err="1"/>
              <a:t>www.owasp.org</a:t>
            </a:r>
            <a:r>
              <a:rPr lang="en-US" sz="1200" spc="-50" dirty="0"/>
              <a:t>/</a:t>
            </a:r>
            <a:r>
              <a:rPr lang="en-US" sz="1200" spc="-50" dirty="0" err="1"/>
              <a:t>index.php</a:t>
            </a:r>
            <a:r>
              <a:rPr lang="en-US" sz="1200" dirty="0"/>
              <a:t>/</a:t>
            </a:r>
            <a:r>
              <a:rPr lang="en-US" sz="1200" dirty="0" err="1" smtClean="0"/>
              <a:t>OWASP_Automated_Threats_to_Web_Applications</a:t>
            </a:r>
            <a:endParaRPr lang="en-US" sz="1200" dirty="0" smtClean="0"/>
          </a:p>
          <a:p>
            <a:pPr>
              <a:spcAft>
                <a:spcPts val="1200"/>
              </a:spcAft>
            </a:pPr>
            <a:r>
              <a:rPr lang="en-US" dirty="0" smtClean="0"/>
              <a:t>Wiki content</a:t>
            </a:r>
          </a:p>
          <a:p>
            <a:pPr lvl="1">
              <a:spcAft>
                <a:spcPts val="1200"/>
              </a:spcAft>
            </a:pPr>
            <a:r>
              <a:rPr lang="en-US" dirty="0" smtClean="0"/>
              <a:t>Summary</a:t>
            </a:r>
            <a:endParaRPr lang="en-US" dirty="0" smtClean="0"/>
          </a:p>
          <a:p>
            <a:pPr lvl="1">
              <a:spcAft>
                <a:spcPts val="1200"/>
              </a:spcAft>
            </a:pPr>
            <a:r>
              <a:rPr lang="en-US" dirty="0" smtClean="0"/>
              <a:t>Scope and definitions</a:t>
            </a:r>
          </a:p>
          <a:p>
            <a:pPr lvl="1">
              <a:spcAft>
                <a:spcPts val="1200"/>
              </a:spcAft>
            </a:pPr>
            <a:r>
              <a:rPr lang="en-US" dirty="0" smtClean="0"/>
              <a:t>Bibliography</a:t>
            </a:r>
          </a:p>
          <a:p>
            <a:pPr lvl="1">
              <a:spcAft>
                <a:spcPts val="1200"/>
              </a:spcAft>
            </a:pPr>
            <a:r>
              <a:rPr lang="en-US" dirty="0" smtClean="0"/>
              <a:t>FAQs</a:t>
            </a:r>
          </a:p>
          <a:p>
            <a:pPr lvl="1">
              <a:spcAft>
                <a:spcPts val="1200"/>
              </a:spcAft>
            </a:pPr>
            <a:r>
              <a:rPr lang="en-US" dirty="0" smtClean="0"/>
              <a:t>Roadmap</a:t>
            </a:r>
          </a:p>
          <a:p>
            <a:pPr lvl="1">
              <a:spcAft>
                <a:spcPts val="1200"/>
              </a:spcAft>
            </a:pPr>
            <a:r>
              <a:rPr lang="en-US" dirty="0" smtClean="0"/>
              <a:t>Getting involved</a:t>
            </a:r>
            <a:endParaRPr lang="en-US" dirty="0"/>
          </a:p>
        </p:txBody>
      </p:sp>
      <p:pic>
        <p:nvPicPr>
          <p:cNvPr id="3" name="Picture 2"/>
          <p:cNvPicPr>
            <a:picLocks noChangeAspect="1"/>
          </p:cNvPicPr>
          <p:nvPr/>
        </p:nvPicPr>
        <p:blipFill>
          <a:blip r:embed="rId2">
            <a:grayscl/>
          </a:blip>
          <a:stretch>
            <a:fillRect/>
          </a:stretch>
        </p:blipFill>
        <p:spPr>
          <a:xfrm>
            <a:off x="682565" y="3816482"/>
            <a:ext cx="1567129" cy="1561186"/>
          </a:xfrm>
          <a:prstGeom prst="rect">
            <a:avLst/>
          </a:prstGeom>
        </p:spPr>
      </p:pic>
      <p:sp>
        <p:nvSpPr>
          <p:cNvPr id="7" name="Rectangle 6"/>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079830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5810665" cy="5453591"/>
          </a:xfrm>
        </p:spPr>
        <p:txBody>
          <a:bodyPr/>
          <a:lstStyle/>
          <a:p>
            <a:r>
              <a:rPr lang="en-US" dirty="0" smtClean="0"/>
              <a:t>Threats</a:t>
            </a:r>
          </a:p>
          <a:p>
            <a:pPr lvl="1"/>
            <a:r>
              <a:rPr lang="en-US" dirty="0" smtClean="0"/>
              <a:t>Prevalence data</a:t>
            </a:r>
          </a:p>
          <a:p>
            <a:pPr lvl="1"/>
            <a:r>
              <a:rPr lang="en-US" dirty="0" smtClean="0"/>
              <a:t>Symptoms</a:t>
            </a:r>
          </a:p>
          <a:p>
            <a:pPr lvl="1"/>
            <a:r>
              <a:rPr lang="en-US" dirty="0"/>
              <a:t>I</a:t>
            </a:r>
            <a:r>
              <a:rPr lang="en-US" dirty="0" smtClean="0"/>
              <a:t>dentification metrics</a:t>
            </a:r>
            <a:endParaRPr lang="en-US" dirty="0" smtClean="0"/>
          </a:p>
          <a:p>
            <a:r>
              <a:rPr lang="en-US" dirty="0"/>
              <a:t>Mitigations</a:t>
            </a:r>
          </a:p>
          <a:p>
            <a:pPr lvl="1"/>
            <a:r>
              <a:rPr lang="en-US" dirty="0" smtClean="0"/>
              <a:t>Guidance </a:t>
            </a:r>
            <a:r>
              <a:rPr lang="en-US" dirty="0"/>
              <a:t>for builders</a:t>
            </a:r>
          </a:p>
          <a:p>
            <a:pPr lvl="1"/>
            <a:r>
              <a:rPr lang="en-US" dirty="0" smtClean="0"/>
              <a:t>Guidance </a:t>
            </a:r>
            <a:r>
              <a:rPr lang="en-US" dirty="0"/>
              <a:t>for defenders</a:t>
            </a:r>
          </a:p>
          <a:p>
            <a:pPr lvl="1"/>
            <a:r>
              <a:rPr lang="en-US" dirty="0" smtClean="0"/>
              <a:t>Effectiveness </a:t>
            </a:r>
            <a:r>
              <a:rPr lang="en-US" dirty="0"/>
              <a:t>of </a:t>
            </a:r>
            <a:r>
              <a:rPr lang="en-US" dirty="0" smtClean="0"/>
              <a:t>controls</a:t>
            </a:r>
            <a:endParaRPr lang="en-US" dirty="0"/>
          </a:p>
          <a:p>
            <a:r>
              <a:rPr lang="en-US" dirty="0" smtClean="0"/>
              <a:t>Sector-specific guidance</a:t>
            </a: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Acknowledgements</a:t>
            </a:r>
          </a:p>
          <a:p>
            <a:endParaRPr lang="en-US" dirty="0"/>
          </a:p>
        </p:txBody>
      </p:sp>
      <p:pic>
        <p:nvPicPr>
          <p:cNvPr id="5" name="Picture 4"/>
          <p:cNvPicPr>
            <a:picLocks noChangeAspect="1"/>
          </p:cNvPicPr>
          <p:nvPr/>
        </p:nvPicPr>
        <p:blipFill>
          <a:blip r:embed="rId2">
            <a:grayscl/>
          </a:blip>
          <a:stretch>
            <a:fillRect/>
          </a:stretch>
        </p:blipFill>
        <p:spPr>
          <a:xfrm>
            <a:off x="800613" y="3243600"/>
            <a:ext cx="1316736" cy="2135124"/>
          </a:xfrm>
          <a:prstGeom prst="rect">
            <a:avLst/>
          </a:prstGeom>
        </p:spPr>
      </p:pic>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You</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58599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5810665" cy="5453591"/>
          </a:xfrm>
        </p:spPr>
        <p:txBody>
          <a:bodyPr/>
          <a:lstStyle/>
          <a:p>
            <a:pPr marL="0" indent="0">
              <a:spcAft>
                <a:spcPts val="1200"/>
              </a:spcAft>
              <a:buNone/>
            </a:pPr>
            <a:r>
              <a:rPr lang="en-US" dirty="0" smtClean="0"/>
              <a:t>Colin Watson</a:t>
            </a:r>
          </a:p>
          <a:p>
            <a:pPr marL="0" indent="0">
              <a:spcAft>
                <a:spcPts val="1200"/>
              </a:spcAft>
              <a:buNone/>
            </a:pPr>
            <a:r>
              <a:rPr lang="en-US" dirty="0" smtClean="0"/>
              <a:t>Jason </a:t>
            </a:r>
            <a:r>
              <a:rPr lang="en-US" dirty="0"/>
              <a:t>Chan, Mark Hall, Andrew van der </a:t>
            </a:r>
            <a:r>
              <a:rPr lang="en-US" dirty="0" smtClean="0"/>
              <a:t>Stock</a:t>
            </a:r>
          </a:p>
          <a:p>
            <a:pPr marL="0" indent="0">
              <a:spcAft>
                <a:spcPts val="1200"/>
              </a:spcAft>
              <a:buNone/>
            </a:pPr>
            <a:r>
              <a:rPr lang="en-US" dirty="0" smtClean="0"/>
              <a:t>Everyone </a:t>
            </a:r>
            <a:r>
              <a:rPr lang="en-US" dirty="0"/>
              <a:t>else who contributed information anonymously</a:t>
            </a:r>
            <a:r>
              <a:rPr lang="en-US" dirty="0" smtClean="0"/>
              <a:t>, and </a:t>
            </a:r>
            <a:r>
              <a:rPr lang="en-US" dirty="0"/>
              <a:t>the information from the reference sources </a:t>
            </a:r>
            <a:r>
              <a:rPr lang="en-US" dirty="0" smtClean="0"/>
              <a:t>used</a:t>
            </a:r>
          </a:p>
          <a:p>
            <a:pPr marL="0" indent="0">
              <a:spcAft>
                <a:spcPts val="1200"/>
              </a:spcAft>
              <a:buNone/>
            </a:pPr>
            <a:r>
              <a:rPr lang="en-US" dirty="0" smtClean="0"/>
              <a:t>OWASP Foundation</a:t>
            </a:r>
            <a:endParaRPr lang="en-US" dirty="0"/>
          </a:p>
          <a:p>
            <a:pPr marL="0" indent="0">
              <a:buNone/>
            </a:pPr>
            <a:endParaRPr lang="en-US" dirty="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Acknowledgements</a:t>
            </a:r>
          </a:p>
          <a:p>
            <a:endParaRPr lang="en-US" dirty="0"/>
          </a:p>
        </p:txBody>
      </p:sp>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Me</a:t>
            </a:r>
            <a:endParaRPr lang="en-US" sz="1200" dirty="0">
              <a:solidFill>
                <a:schemeClr val="tx1">
                  <a:lumMod val="50000"/>
                  <a:lumOff val="50000"/>
                </a:schemeClr>
              </a:solidFill>
            </a:endParaRPr>
          </a:p>
        </p:txBody>
      </p:sp>
      <p:pic>
        <p:nvPicPr>
          <p:cNvPr id="3" name="Picture 2"/>
          <p:cNvPicPr>
            <a:picLocks noChangeAspect="1"/>
          </p:cNvPicPr>
          <p:nvPr/>
        </p:nvPicPr>
        <p:blipFill>
          <a:blip r:embed="rId2">
            <a:grayscl/>
          </a:blip>
          <a:stretch>
            <a:fillRect/>
          </a:stretch>
        </p:blipFill>
        <p:spPr>
          <a:xfrm>
            <a:off x="719780" y="3146388"/>
            <a:ext cx="1450086" cy="2320138"/>
          </a:xfrm>
          <a:prstGeom prst="rect">
            <a:avLst/>
          </a:prstGeom>
        </p:spPr>
      </p:pic>
    </p:spTree>
    <p:extLst>
      <p:ext uri="{BB962C8B-B14F-4D97-AF65-F5344CB8AC3E}">
        <p14:creationId xmlns:p14="http://schemas.microsoft.com/office/powerpoint/2010/main" val="3489488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6000" y="274638"/>
            <a:ext cx="6228000" cy="5453591"/>
          </a:xfrm>
        </p:spPr>
        <p:txBody>
          <a:bodyPr/>
          <a:lstStyle/>
          <a:p>
            <a:r>
              <a:rPr lang="en-US" dirty="0" smtClean="0"/>
              <a:t>Questions</a:t>
            </a:r>
          </a:p>
          <a:p>
            <a:pPr lvl="1"/>
            <a:r>
              <a:rPr lang="en-US" dirty="0" smtClean="0"/>
              <a:t>Now</a:t>
            </a:r>
          </a:p>
          <a:p>
            <a:pPr lvl="1"/>
            <a:r>
              <a:rPr lang="en-US" dirty="0" smtClean="0"/>
              <a:t>This evening and tomorrow</a:t>
            </a:r>
          </a:p>
          <a:p>
            <a:pPr lvl="1"/>
            <a:r>
              <a:rPr lang="en-US" dirty="0" smtClean="0"/>
              <a:t>Project </a:t>
            </a:r>
            <a:r>
              <a:rPr lang="en-US" dirty="0"/>
              <a:t>mailing list</a:t>
            </a:r>
            <a:br>
              <a:rPr lang="en-US" dirty="0"/>
            </a:br>
            <a:r>
              <a:rPr lang="en-US" sz="1200" dirty="0"/>
              <a:t>https://</a:t>
            </a:r>
            <a:r>
              <a:rPr lang="en-US" sz="1200" dirty="0" err="1"/>
              <a:t>lists.owasp.org</a:t>
            </a:r>
            <a:r>
              <a:rPr lang="en-US" sz="1200" dirty="0"/>
              <a:t>/mailman/</a:t>
            </a:r>
            <a:r>
              <a:rPr lang="en-US" sz="1200" dirty="0" err="1"/>
              <a:t>listinfo</a:t>
            </a:r>
            <a:r>
              <a:rPr lang="en-US" sz="1200" dirty="0"/>
              <a:t>/</a:t>
            </a:r>
            <a:r>
              <a:rPr lang="en-US" sz="1200" dirty="0" err="1"/>
              <a:t>automated_threats_to_web_applications</a:t>
            </a:r>
            <a:endParaRPr lang="en-US" sz="1200" dirty="0" smtClean="0"/>
          </a:p>
        </p:txBody>
      </p:sp>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Questions</a:t>
            </a:r>
            <a:endParaRPr lang="en-US" dirty="0" smtClean="0"/>
          </a:p>
          <a:p>
            <a:endParaRPr lang="en-US" dirty="0"/>
          </a:p>
        </p:txBody>
      </p:sp>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lumMod val="50000"/>
                    <a:lumOff val="50000"/>
                  </a:schemeClr>
                </a:solidFill>
              </a:rPr>
              <a:t>?</a:t>
            </a:r>
            <a:endParaRPr lang="en-US" sz="1200" dirty="0">
              <a:solidFill>
                <a:schemeClr val="tx1">
                  <a:lumMod val="50000"/>
                  <a:lumOff val="50000"/>
                </a:schemeClr>
              </a:solidFill>
            </a:endParaRPr>
          </a:p>
        </p:txBody>
      </p:sp>
      <p:pic>
        <p:nvPicPr>
          <p:cNvPr id="3" name="Picture 2"/>
          <p:cNvPicPr>
            <a:picLocks noChangeAspect="1"/>
          </p:cNvPicPr>
          <p:nvPr/>
        </p:nvPicPr>
        <p:blipFill>
          <a:blip r:embed="rId2">
            <a:grayscl/>
          </a:blip>
          <a:stretch>
            <a:fillRect/>
          </a:stretch>
        </p:blipFill>
        <p:spPr>
          <a:xfrm>
            <a:off x="936626" y="3985198"/>
            <a:ext cx="928116" cy="1481328"/>
          </a:xfrm>
          <a:prstGeom prst="rect">
            <a:avLst/>
          </a:prstGeom>
        </p:spPr>
      </p:pic>
    </p:spTree>
    <p:extLst>
      <p:ext uri="{BB962C8B-B14F-4D97-AF65-F5344CB8AC3E}">
        <p14:creationId xmlns:p14="http://schemas.microsoft.com/office/powerpoint/2010/main" val="317601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Bad Automation</a:t>
            </a:r>
          </a:p>
          <a:p>
            <a:endParaRPr lang="en-US" dirty="0"/>
          </a:p>
        </p:txBody>
      </p:sp>
      <p:sp>
        <p:nvSpPr>
          <p:cNvPr id="13" name="Rectangle 12"/>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pic>
        <p:nvPicPr>
          <p:cNvPr id="6" name="Picture 5"/>
          <p:cNvPicPr>
            <a:picLocks noChangeAspect="1"/>
          </p:cNvPicPr>
          <p:nvPr/>
        </p:nvPicPr>
        <p:blipFill>
          <a:blip r:embed="rId3">
            <a:grayscl/>
          </a:blip>
          <a:stretch>
            <a:fillRect/>
          </a:stretch>
        </p:blipFill>
        <p:spPr>
          <a:xfrm>
            <a:off x="900000" y="3960000"/>
            <a:ext cx="961644" cy="1423416"/>
          </a:xfrm>
          <a:prstGeom prst="rect">
            <a:avLst/>
          </a:prstGeom>
        </p:spPr>
      </p:pic>
      <p:sp>
        <p:nvSpPr>
          <p:cNvPr id="8" name="Content Placeholder 1"/>
          <p:cNvSpPr>
            <a:spLocks noGrp="1"/>
          </p:cNvSpPr>
          <p:nvPr>
            <p:ph idx="1"/>
          </p:nvPr>
        </p:nvSpPr>
        <p:spPr>
          <a:xfrm>
            <a:off x="2915478" y="274638"/>
            <a:ext cx="5755447" cy="5453591"/>
          </a:xfrm>
        </p:spPr>
        <p:txBody>
          <a:bodyPr/>
          <a:lstStyle/>
          <a:p>
            <a:pPr>
              <a:spcAft>
                <a:spcPts val="1200"/>
              </a:spcAft>
            </a:pPr>
            <a:r>
              <a:rPr lang="en-US" dirty="0"/>
              <a:t>Account enumeration</a:t>
            </a:r>
          </a:p>
          <a:p>
            <a:pPr>
              <a:spcAft>
                <a:spcPts val="1200"/>
              </a:spcAft>
            </a:pPr>
            <a:r>
              <a:rPr lang="en-US" dirty="0"/>
              <a:t>Aggregation</a:t>
            </a:r>
          </a:p>
          <a:p>
            <a:pPr>
              <a:spcAft>
                <a:spcPts val="1200"/>
              </a:spcAft>
            </a:pPr>
            <a:r>
              <a:rPr lang="en-US" dirty="0"/>
              <a:t>Click fraud</a:t>
            </a:r>
          </a:p>
          <a:p>
            <a:pPr>
              <a:spcAft>
                <a:spcPts val="1200"/>
              </a:spcAft>
            </a:pPr>
            <a:r>
              <a:rPr lang="en-US" dirty="0"/>
              <a:t>Comment spam</a:t>
            </a:r>
          </a:p>
          <a:p>
            <a:pPr>
              <a:spcAft>
                <a:spcPts val="1200"/>
              </a:spcAft>
            </a:pPr>
            <a:r>
              <a:rPr lang="en-US" dirty="0"/>
              <a:t>Content scraping</a:t>
            </a:r>
          </a:p>
          <a:p>
            <a:pPr>
              <a:spcAft>
                <a:spcPts val="1200"/>
              </a:spcAft>
            </a:pPr>
            <a:r>
              <a:rPr lang="en-US" dirty="0"/>
              <a:t>etc</a:t>
            </a:r>
            <a:r>
              <a:rPr lang="en-US" dirty="0" smtClean="0"/>
              <a:t>.</a:t>
            </a:r>
            <a:endParaRPr lang="en-US" dirty="0"/>
          </a:p>
        </p:txBody>
      </p:sp>
    </p:spTree>
    <p:extLst>
      <p:ext uri="{BB962C8B-B14F-4D97-AF65-F5344CB8AC3E}">
        <p14:creationId xmlns:p14="http://schemas.microsoft.com/office/powerpoint/2010/main" val="34632837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Requirement and Objectives</a:t>
            </a:r>
          </a:p>
          <a:p>
            <a:endParaRPr lang="en-US" dirty="0"/>
          </a:p>
        </p:txBody>
      </p:sp>
      <p:sp>
        <p:nvSpPr>
          <p:cNvPr id="8" name="Content Placeholder 1"/>
          <p:cNvSpPr>
            <a:spLocks noGrp="1"/>
          </p:cNvSpPr>
          <p:nvPr>
            <p:ph idx="1"/>
          </p:nvPr>
        </p:nvSpPr>
        <p:spPr>
          <a:xfrm>
            <a:off x="2915478" y="274638"/>
            <a:ext cx="5755447" cy="5453591"/>
          </a:xfrm>
        </p:spPr>
        <p:txBody>
          <a:bodyPr/>
          <a:lstStyle/>
          <a:p>
            <a:r>
              <a:rPr lang="en-US" dirty="0" smtClean="0"/>
              <a:t>Definition</a:t>
            </a:r>
          </a:p>
          <a:p>
            <a:r>
              <a:rPr lang="en-US" dirty="0" smtClean="0"/>
              <a:t>Vocabulary</a:t>
            </a:r>
          </a:p>
          <a:p>
            <a:r>
              <a:rPr lang="en-US" dirty="0" smtClean="0"/>
              <a:t>Guidance for developers and operators</a:t>
            </a:r>
            <a:endParaRPr lang="en-US" dirty="0"/>
          </a:p>
        </p:txBody>
      </p:sp>
    </p:spTree>
    <p:extLst>
      <p:ext uri="{BB962C8B-B14F-4D97-AF65-F5344CB8AC3E}">
        <p14:creationId xmlns:p14="http://schemas.microsoft.com/office/powerpoint/2010/main" val="16216310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Use Case Scenarios</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a:t>Defining application development security requirements</a:t>
            </a:r>
          </a:p>
          <a:p>
            <a:pPr>
              <a:spcAft>
                <a:spcPts val="1200"/>
              </a:spcAft>
            </a:pPr>
            <a:r>
              <a:rPr lang="en-US" dirty="0"/>
              <a:t>Sharing intelligence within a </a:t>
            </a:r>
            <a:r>
              <a:rPr lang="en-US" dirty="0" smtClean="0"/>
              <a:t>sector</a:t>
            </a:r>
          </a:p>
          <a:p>
            <a:pPr>
              <a:spcAft>
                <a:spcPts val="1200"/>
              </a:spcAft>
            </a:pPr>
            <a:r>
              <a:rPr lang="en-US" dirty="0"/>
              <a:t>Exchanging threat data between </a:t>
            </a:r>
            <a:r>
              <a:rPr lang="en-US" dirty="0" smtClean="0"/>
              <a:t>CERTs</a:t>
            </a:r>
          </a:p>
          <a:p>
            <a:pPr>
              <a:spcAft>
                <a:spcPts val="1200"/>
              </a:spcAft>
            </a:pPr>
            <a:r>
              <a:rPr lang="en-US" dirty="0"/>
              <a:t>Enhancing application penetration test </a:t>
            </a:r>
            <a:r>
              <a:rPr lang="en-US" dirty="0" smtClean="0"/>
              <a:t>findings</a:t>
            </a:r>
          </a:p>
          <a:p>
            <a:pPr>
              <a:spcAft>
                <a:spcPts val="1200"/>
              </a:spcAft>
            </a:pPr>
            <a:r>
              <a:rPr lang="en-US" dirty="0"/>
              <a:t>Specifying service acquisition </a:t>
            </a:r>
            <a:r>
              <a:rPr lang="en-US" dirty="0" smtClean="0"/>
              <a:t>needs</a:t>
            </a:r>
          </a:p>
          <a:p>
            <a:pPr>
              <a:spcAft>
                <a:spcPts val="1200"/>
              </a:spcAft>
            </a:pPr>
            <a:r>
              <a:rPr lang="en-US" dirty="0"/>
              <a:t>Characterising vendor services</a:t>
            </a:r>
          </a:p>
        </p:txBody>
      </p:sp>
      <p:pic>
        <p:nvPicPr>
          <p:cNvPr id="2" name="Picture 1"/>
          <p:cNvPicPr>
            <a:picLocks noChangeAspect="1"/>
          </p:cNvPicPr>
          <p:nvPr/>
        </p:nvPicPr>
        <p:blipFill>
          <a:blip r:embed="rId3">
            <a:grayscl/>
          </a:blip>
          <a:stretch>
            <a:fillRect/>
          </a:stretch>
        </p:blipFill>
        <p:spPr>
          <a:xfrm>
            <a:off x="922086" y="3240000"/>
            <a:ext cx="1152144" cy="2118360"/>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CISO</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2174382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Scope</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smtClean="0"/>
              <a:t>Threat </a:t>
            </a:r>
            <a:r>
              <a:rPr lang="en-US" dirty="0"/>
              <a:t>events to web applications undertaken using automated actions</a:t>
            </a:r>
            <a:endParaRPr lang="en-US" dirty="0" smtClean="0"/>
          </a:p>
          <a:p>
            <a:pPr>
              <a:spcAft>
                <a:spcPts val="1200"/>
              </a:spcAft>
            </a:pPr>
            <a:r>
              <a:rPr lang="en-US" dirty="0" smtClean="0"/>
              <a:t>Abuse </a:t>
            </a:r>
            <a:r>
              <a:rPr lang="en-US" dirty="0"/>
              <a:t>of functionality - misuse of inherent functionality and related design flaws, some of which are also referred to as business logic </a:t>
            </a:r>
            <a:r>
              <a:rPr lang="en-US" dirty="0" smtClean="0"/>
              <a:t>flaws</a:t>
            </a:r>
          </a:p>
          <a:p>
            <a:pPr>
              <a:spcAft>
                <a:spcPts val="1200"/>
              </a:spcAft>
            </a:pPr>
            <a:r>
              <a:rPr lang="en-US" dirty="0" smtClean="0"/>
              <a:t>No coverage </a:t>
            </a:r>
            <a:r>
              <a:rPr lang="en-US" dirty="0"/>
              <a:t>of implementation </a:t>
            </a:r>
            <a:r>
              <a:rPr lang="en-US" dirty="0" smtClean="0"/>
              <a:t>bugs</a:t>
            </a:r>
          </a:p>
          <a:p>
            <a:pPr>
              <a:spcAft>
                <a:spcPts val="1200"/>
              </a:spcAft>
            </a:pPr>
            <a:r>
              <a:rPr lang="en-US" dirty="0" smtClean="0"/>
              <a:t>All </a:t>
            </a:r>
            <a:r>
              <a:rPr lang="en-US" dirty="0"/>
              <a:t>the threats must require the web to exist for the threat to be materialised; thus attacks that can be achieved without the web are out of scope. </a:t>
            </a:r>
          </a:p>
          <a:p>
            <a:pPr marL="0" indent="0">
              <a:spcAft>
                <a:spcPts val="1200"/>
              </a:spcAft>
              <a:buNone/>
            </a:pPr>
            <a:endParaRPr lang="en-US" dirty="0"/>
          </a:p>
        </p:txBody>
      </p:sp>
      <p:pic>
        <p:nvPicPr>
          <p:cNvPr id="2" name="Picture 1"/>
          <p:cNvPicPr>
            <a:picLocks noChangeAspect="1"/>
          </p:cNvPicPr>
          <p:nvPr/>
        </p:nvPicPr>
        <p:blipFill>
          <a:blip r:embed="rId3">
            <a:grayscl/>
          </a:blip>
          <a:stretch>
            <a:fillRect/>
          </a:stretch>
        </p:blipFill>
        <p:spPr>
          <a:xfrm>
            <a:off x="999404" y="3295220"/>
            <a:ext cx="876910" cy="2071726"/>
          </a:xfrm>
          <a:prstGeom prst="rect">
            <a:avLst/>
          </a:prstGeom>
        </p:spPr>
      </p:pic>
      <p:sp>
        <p:nvSpPr>
          <p:cNvPr id="5" name="Rectangle 4"/>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Malicious Automation</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6878116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2338038" y="6207210"/>
            <a:ext cx="4348078" cy="514266"/>
          </a:xfrm>
          <a:prstGeom prst="rect">
            <a:avLst/>
          </a:prstGeom>
        </p:spPr>
        <p:txBody>
          <a:bodyPr/>
          <a:lstStyle>
            <a:defPPr>
              <a:defRPr lang="en-US"/>
            </a:defPPr>
            <a:lvl1pPr marL="0" algn="ctr" defTabSz="457200" rtl="0" eaLnBrk="1" latinLnBrk="0" hangingPunct="1">
              <a:defRPr sz="1400" kern="1200" cap="small">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Automated Threat Event Ontology</a:t>
            </a:r>
          </a:p>
          <a:p>
            <a:endParaRPr lang="en-US" dirty="0"/>
          </a:p>
        </p:txBody>
      </p:sp>
      <p:sp>
        <p:nvSpPr>
          <p:cNvPr id="8" name="Content Placeholder 1"/>
          <p:cNvSpPr>
            <a:spLocks noGrp="1"/>
          </p:cNvSpPr>
          <p:nvPr>
            <p:ph idx="1"/>
          </p:nvPr>
        </p:nvSpPr>
        <p:spPr>
          <a:xfrm>
            <a:off x="2915478" y="274638"/>
            <a:ext cx="5755447" cy="5453591"/>
          </a:xfrm>
        </p:spPr>
        <p:txBody>
          <a:bodyPr/>
          <a:lstStyle/>
          <a:p>
            <a:pPr>
              <a:spcAft>
                <a:spcPts val="1200"/>
              </a:spcAft>
            </a:pPr>
            <a:r>
              <a:rPr lang="en-US" dirty="0" smtClean="0"/>
              <a:t>The </a:t>
            </a:r>
            <a:r>
              <a:rPr lang="en-US" dirty="0"/>
              <a:t>threat events are scenarios which are seen commonly by real operating web applications, and are multi-step and/or highly iterative and/or multiple weaknesses involved, and not primarily about events that relate to the tool-based exploitation of single-issue vulnerabilities of individual web </a:t>
            </a:r>
            <a:r>
              <a:rPr lang="en-US" dirty="0" smtClean="0"/>
              <a:t>applications.</a:t>
            </a:r>
          </a:p>
          <a:p>
            <a:pPr>
              <a:spcAft>
                <a:spcPts val="1200"/>
              </a:spcAft>
            </a:pPr>
            <a:r>
              <a:rPr lang="en-US" dirty="0" smtClean="0"/>
              <a:t>Essentially </a:t>
            </a:r>
            <a:r>
              <a:rPr lang="en-US" dirty="0"/>
              <a:t>the ontology needs to be a list of concise answers to the operational question “what is happening right now?”.</a:t>
            </a:r>
            <a:endParaRPr lang="en-US" dirty="0" smtClean="0"/>
          </a:p>
          <a:p>
            <a:pPr marL="0" indent="0">
              <a:spcAft>
                <a:spcPts val="1200"/>
              </a:spcAft>
              <a:buNone/>
            </a:pPr>
            <a:endParaRPr lang="en-US" dirty="0"/>
          </a:p>
        </p:txBody>
      </p:sp>
      <p:pic>
        <p:nvPicPr>
          <p:cNvPr id="5" name="Picture 4"/>
          <p:cNvPicPr>
            <a:picLocks noChangeAspect="1"/>
          </p:cNvPicPr>
          <p:nvPr/>
        </p:nvPicPr>
        <p:blipFill>
          <a:blip r:embed="rId3">
            <a:grayscl/>
          </a:blip>
          <a:stretch>
            <a:fillRect/>
          </a:stretch>
        </p:blipFill>
        <p:spPr>
          <a:xfrm>
            <a:off x="822699" y="3251043"/>
            <a:ext cx="1316736" cy="2135124"/>
          </a:xfrm>
          <a:prstGeom prst="rect">
            <a:avLst/>
          </a:prstGeom>
        </p:spPr>
      </p:pic>
      <p:sp>
        <p:nvSpPr>
          <p:cNvPr id="6" name="Rectangle 5"/>
          <p:cNvSpPr/>
          <p:nvPr/>
        </p:nvSpPr>
        <p:spPr>
          <a:xfrm>
            <a:off x="375487" y="5466526"/>
            <a:ext cx="2109300" cy="2470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lumMod val="50000"/>
                    <a:lumOff val="50000"/>
                  </a:schemeClr>
                </a:solidFill>
              </a:rPr>
              <a:t>CEO</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9953453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800</TotalTime>
  <Words>6447</Words>
  <Application>Microsoft Macintosh PowerPoint</Application>
  <PresentationFormat>On-screen Show (4:3)</PresentationFormat>
  <Paragraphs>458</Paragraphs>
  <Slides>44</Slides>
  <Notes>33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A New Ontology of Unwanted Web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OWASP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Ontology of Unwanted Web Automation</dc:title>
  <dc:subject>AppSec USA 2015</dc:subject>
  <dc:creator>Colin Watson</dc:creator>
  <cp:keywords/>
  <dc:description/>
  <cp:lastModifiedBy>Colin Watson</cp:lastModifiedBy>
  <cp:revision>65</cp:revision>
  <dcterms:created xsi:type="dcterms:W3CDTF">2013-10-03T18:23:08Z</dcterms:created>
  <dcterms:modified xsi:type="dcterms:W3CDTF">2015-08-27T14:16:49Z</dcterms:modified>
  <cp:category/>
</cp:coreProperties>
</file>