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6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4685"/>
    <a:srgbClr val="D8A51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61029" autoAdjust="0"/>
  </p:normalViewPr>
  <p:slideViewPr>
    <p:cSldViewPr snapToGrid="0" snapToObjects="1" showGuides="1">
      <p:cViewPr varScale="1">
        <p:scale>
          <a:sx n="70" d="100"/>
          <a:sy n="70" d="100"/>
        </p:scale>
        <p:origin x="-281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CE1D6F1-3932-405C-9F15-0E08B815B6AC}" type="datetimeFigureOut">
              <a:rPr lang="en-GB" smtClean="0"/>
              <a:t>22/05/2015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5828734-98E0-4D4D-9420-4EF7781C3A2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207546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owaspbwa/peruggia/index.php?action=account&amp;deleteuser=someoneiwanttodelete" TargetMode="External"/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828734-98E0-4D4D-9420-4EF7781C3A2C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6148143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828734-98E0-4D4D-9420-4EF7781C3A2C}" type="slidenum">
              <a:rPr lang="en-GB" smtClean="0"/>
              <a:t>24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8857905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altLang="en-US" dirty="0" smtClean="0"/>
              <a:t>Question – does anybody have any pen test experience?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828734-98E0-4D4D-9420-4EF7781C3A2C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3769616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828734-98E0-4D4D-9420-4EF7781C3A2C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6283491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 eaLnBrk="1" hangingPunct="1">
              <a:spcBef>
                <a:spcPct val="0"/>
              </a:spcBef>
              <a:buFont typeface="Calibri" pitchFamily="34" charset="0"/>
              <a:buAutoNum type="arabicPeriod"/>
            </a:pPr>
            <a:r>
              <a:rPr lang="en-GB" altLang="en-US" dirty="0" smtClean="0"/>
              <a:t>Default Passwords: 		Google “default passwords”</a:t>
            </a:r>
          </a:p>
          <a:p>
            <a:pPr marL="228600" indent="-228600" eaLnBrk="1" hangingPunct="1">
              <a:spcBef>
                <a:spcPct val="0"/>
              </a:spcBef>
              <a:buFont typeface="Calibri" pitchFamily="34" charset="0"/>
              <a:buAutoNum type="arabicPeriod"/>
            </a:pPr>
            <a:r>
              <a:rPr lang="en-GB" altLang="en-US" dirty="0" smtClean="0"/>
              <a:t>Weak Passwords: 		</a:t>
            </a:r>
            <a:r>
              <a:rPr lang="en-GB" altLang="en-US" dirty="0" err="1" smtClean="0"/>
              <a:t>OrangeHRM</a:t>
            </a:r>
            <a:r>
              <a:rPr lang="en-GB" altLang="en-US" dirty="0" smtClean="0"/>
              <a:t> - login with admin/admin</a:t>
            </a:r>
          </a:p>
          <a:p>
            <a:pPr marL="228600" indent="-228600" eaLnBrk="1" hangingPunct="1">
              <a:spcBef>
                <a:spcPct val="0"/>
              </a:spcBef>
              <a:buFont typeface="Calibri" pitchFamily="34" charset="0"/>
              <a:buAutoNum type="arabicPeriod"/>
            </a:pPr>
            <a:r>
              <a:rPr lang="en-GB" altLang="en-US" dirty="0" smtClean="0"/>
              <a:t>User enumeration based on error: 	</a:t>
            </a:r>
            <a:r>
              <a:rPr lang="en-GB" altLang="en-US" dirty="0" err="1" smtClean="0"/>
              <a:t>Getboo</a:t>
            </a:r>
            <a:r>
              <a:rPr lang="en-GB" altLang="en-US" dirty="0" smtClean="0"/>
              <a:t> - login page with error message based user enumeration at http://owaspbwa/getboo/login.php</a:t>
            </a:r>
          </a:p>
          <a:p>
            <a:pPr marL="228600" indent="-228600" eaLnBrk="1" hangingPunct="1">
              <a:spcBef>
                <a:spcPct val="0"/>
              </a:spcBef>
              <a:buFont typeface="Calibri" pitchFamily="34" charset="0"/>
              <a:buAutoNum type="arabicPeriod"/>
            </a:pPr>
            <a:r>
              <a:rPr lang="en-GB" altLang="en-US" dirty="0" smtClean="0"/>
              <a:t>User enumeration at user registration: </a:t>
            </a:r>
          </a:p>
          <a:p>
            <a:pPr marL="2057400" lvl="4" indent="-228600" eaLnBrk="1" hangingPunct="1">
              <a:spcBef>
                <a:spcPct val="0"/>
              </a:spcBef>
              <a:buFont typeface="+mj-lt"/>
              <a:buNone/>
            </a:pPr>
            <a:r>
              <a:rPr lang="en-GB" altLang="en-US" dirty="0" err="1" smtClean="0"/>
              <a:t>Getboo</a:t>
            </a:r>
            <a:r>
              <a:rPr lang="en-GB" altLang="en-US" dirty="0" smtClean="0"/>
              <a:t> – user registration allows user enumeration at http://owaspbwa/getboo/newuser.php</a:t>
            </a:r>
          </a:p>
          <a:p>
            <a:pPr marL="228600" indent="-228600" eaLnBrk="1" hangingPunct="1">
              <a:spcBef>
                <a:spcPct val="0"/>
              </a:spcBef>
              <a:buFont typeface="Calibri" pitchFamily="34" charset="0"/>
              <a:buAutoNum type="arabicPeriod"/>
            </a:pPr>
            <a:r>
              <a:rPr lang="en-GB" altLang="en-US" dirty="0" smtClean="0"/>
              <a:t>User enumeration at forgotten password: </a:t>
            </a:r>
          </a:p>
          <a:p>
            <a:pPr marL="2057400" lvl="4" indent="-228600" eaLnBrk="1" hangingPunct="1">
              <a:spcBef>
                <a:spcPct val="0"/>
              </a:spcBef>
              <a:buFont typeface="+mj-lt"/>
              <a:buNone/>
            </a:pPr>
            <a:r>
              <a:rPr lang="en-GB" altLang="en-US" dirty="0" err="1" smtClean="0"/>
              <a:t>Joomla</a:t>
            </a:r>
            <a:r>
              <a:rPr lang="en-GB" altLang="en-US" dirty="0" smtClean="0"/>
              <a:t> - forgotten password allows user enumeration at http://owaspbwa/joomla/index.php?option=com_user&amp;view=reset&amp;Itemid=2</a:t>
            </a:r>
          </a:p>
          <a:p>
            <a:pPr marL="228600" indent="-228600" eaLnBrk="1" hangingPunct="1">
              <a:spcBef>
                <a:spcPct val="0"/>
              </a:spcBef>
              <a:buFont typeface="Calibri" pitchFamily="34" charset="0"/>
              <a:buAutoNum type="arabicPeriod"/>
            </a:pPr>
            <a:r>
              <a:rPr lang="en-GB" altLang="en-US" dirty="0" smtClean="0"/>
              <a:t>Password hint weakness: 	</a:t>
            </a:r>
            <a:r>
              <a:rPr lang="en-GB" altLang="en-US" dirty="0" err="1" smtClean="0"/>
              <a:t>Getboo</a:t>
            </a:r>
            <a:r>
              <a:rPr lang="en-GB" altLang="en-US" dirty="0" smtClean="0"/>
              <a:t> - can setup a user with “test” as password and the password hint can be the same as the password</a:t>
            </a:r>
          </a:p>
          <a:p>
            <a:pPr marL="228600" indent="-228600" eaLnBrk="1" hangingPunct="1">
              <a:spcBef>
                <a:spcPct val="0"/>
              </a:spcBef>
              <a:buFont typeface="Calibri" pitchFamily="34" charset="0"/>
              <a:buAutoNum type="arabicPeriod"/>
            </a:pPr>
            <a:r>
              <a:rPr lang="en-GB" altLang="en-US" dirty="0" smtClean="0"/>
              <a:t>Brute force risk: 		</a:t>
            </a:r>
            <a:r>
              <a:rPr lang="en-GB" altLang="en-US" dirty="0" err="1" smtClean="0"/>
              <a:t>Wordpress</a:t>
            </a:r>
            <a:r>
              <a:rPr lang="en-GB" altLang="en-US" dirty="0" smtClean="0"/>
              <a:t> - there is no account lockout for the admin user</a:t>
            </a:r>
          </a:p>
          <a:p>
            <a:pPr marL="228600" indent="-228600" eaLnBrk="1" hangingPunct="1">
              <a:spcBef>
                <a:spcPct val="0"/>
              </a:spcBef>
              <a:buFont typeface="Calibri" pitchFamily="34" charset="0"/>
              <a:buAutoNum type="arabicPeriod"/>
            </a:pPr>
            <a:r>
              <a:rPr lang="en-GB" altLang="en-US" dirty="0" smtClean="0"/>
              <a:t>Known default pages: 		DVWA – hidden (default) information at http://owaspbwa/mutillidae/phpinfo.php</a:t>
            </a:r>
          </a:p>
          <a:p>
            <a:pPr marL="228600" indent="-228600" eaLnBrk="1" hangingPunct="1">
              <a:spcBef>
                <a:spcPct val="0"/>
              </a:spcBef>
              <a:buFont typeface="Calibri" pitchFamily="34" charset="0"/>
              <a:buAutoNum type="arabicPeriod"/>
            </a:pPr>
            <a:r>
              <a:rPr lang="en-GB" altLang="en-US" dirty="0" smtClean="0"/>
              <a:t>Robots.txt directory leakage: 	Mutillidae – robots.txt reveals interesting locations at http://owaspbwa/mutillidae/robots.txt</a:t>
            </a:r>
          </a:p>
          <a:p>
            <a:pPr marL="228600" indent="-228600" eaLnBrk="1" hangingPunct="1">
              <a:spcBef>
                <a:spcPct val="0"/>
              </a:spcBef>
              <a:buFont typeface="Calibri" pitchFamily="34" charset="0"/>
              <a:buAutoNum type="arabicPeriod"/>
            </a:pPr>
            <a:r>
              <a:rPr lang="en-GB" altLang="en-US" dirty="0" smtClean="0"/>
              <a:t>Authentication omission for guessable admin page: </a:t>
            </a:r>
          </a:p>
          <a:p>
            <a:pPr lvl="1" eaLnBrk="1" hangingPunct="1">
              <a:spcBef>
                <a:spcPct val="0"/>
              </a:spcBef>
              <a:buFont typeface="+mj-lt"/>
              <a:buNone/>
            </a:pPr>
            <a:r>
              <a:rPr lang="en-GB" altLang="en-US" dirty="0" smtClean="0"/>
              <a:t>			BodgeIt Store – guessing </a:t>
            </a:r>
            <a:r>
              <a:rPr lang="en-GB" altLang="en-US" dirty="0" err="1" smtClean="0"/>
              <a:t>admin.jsp</a:t>
            </a:r>
            <a:r>
              <a:rPr lang="en-GB" altLang="en-US" dirty="0" smtClean="0"/>
              <a:t> gives access without needing to authenticate at http://owaspbwa/bodgeit/admin.jsp</a:t>
            </a:r>
          </a:p>
          <a:p>
            <a:pPr marL="228600" indent="-228600" eaLnBrk="1" hangingPunct="1">
              <a:spcBef>
                <a:spcPct val="0"/>
              </a:spcBef>
              <a:buFont typeface="Calibri" pitchFamily="34" charset="0"/>
              <a:buAutoNum type="arabicPeriod"/>
            </a:pPr>
            <a:r>
              <a:rPr lang="en-GB" altLang="en-US" dirty="0" smtClean="0"/>
              <a:t>Change another user’s password:	</a:t>
            </a:r>
            <a:r>
              <a:rPr lang="en-GB" altLang="en-US" dirty="0" err="1" smtClean="0"/>
              <a:t>TikiWiki</a:t>
            </a:r>
            <a:r>
              <a:rPr lang="en-GB" altLang="en-US" dirty="0" smtClean="0"/>
              <a:t> – password change (when you login as user/user) could allow you to change another user’s password (e.g. admin)</a:t>
            </a:r>
          </a:p>
          <a:p>
            <a:pPr marL="228600" indent="-228600" eaLnBrk="1" hangingPunct="1">
              <a:spcBef>
                <a:spcPct val="0"/>
              </a:spcBef>
            </a:pPr>
            <a:endParaRPr lang="en-GB" altLang="en-US" dirty="0" smtClean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828734-98E0-4D4D-9420-4EF7781C3A2C}" type="slidenum">
              <a:rPr lang="en-GB" smtClean="0"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2143248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 eaLnBrk="1" hangingPunct="1">
              <a:spcBef>
                <a:spcPct val="0"/>
              </a:spcBef>
              <a:buFont typeface="Calibri" pitchFamily="34" charset="0"/>
              <a:buAutoNum type="arabicPeriod"/>
              <a:defRPr/>
            </a:pPr>
            <a:r>
              <a:rPr lang="en-GB" altLang="en-US" dirty="0" smtClean="0"/>
              <a:t>Cookie meaning:		</a:t>
            </a:r>
            <a:r>
              <a:rPr lang="en-GB" altLang="en-US" dirty="0" err="1" smtClean="0"/>
              <a:t>OrangeHRM</a:t>
            </a:r>
            <a:r>
              <a:rPr lang="en-GB" altLang="en-US" dirty="0" smtClean="0"/>
              <a:t> – setup a separate login as user1/user1 piping through ZAP in IE, switch the PHPSESSID with the admin one from before to show how access can be gained to Admin </a:t>
            </a:r>
          </a:p>
          <a:p>
            <a:pPr marL="228600" indent="-228600" eaLnBrk="1" hangingPunct="1">
              <a:spcBef>
                <a:spcPct val="0"/>
              </a:spcBef>
              <a:buFont typeface="Calibri" pitchFamily="34" charset="0"/>
              <a:buAutoNum type="arabicPeriod"/>
              <a:defRPr/>
            </a:pPr>
            <a:r>
              <a:rPr lang="en-GB" altLang="en-US" dirty="0" smtClean="0"/>
              <a:t>Cookie meaning using Repeater:	</a:t>
            </a:r>
            <a:r>
              <a:rPr lang="en-GB" altLang="en-US" dirty="0" err="1" smtClean="0"/>
              <a:t>Wordpress</a:t>
            </a:r>
            <a:r>
              <a:rPr lang="en-GB" altLang="en-US" dirty="0" smtClean="0"/>
              <a:t> – meaning of cookies and how they can be observed; login via 2 separate browsers both going through the same proxy (user/user, admin/admin), two cookies are set, show how in burp repeater that substituting the cookie values means everything in terms of access to the application.</a:t>
            </a:r>
          </a:p>
          <a:p>
            <a:pPr marL="228600" indent="-228600" eaLnBrk="1" hangingPunct="1">
              <a:spcBef>
                <a:spcPct val="0"/>
              </a:spcBef>
              <a:buFont typeface="Calibri" pitchFamily="34" charset="0"/>
              <a:buAutoNum type="arabicPeriod"/>
              <a:defRPr/>
            </a:pPr>
            <a:r>
              <a:rPr lang="en-GB" altLang="en-US" dirty="0" smtClean="0"/>
              <a:t>Decoding:			</a:t>
            </a:r>
            <a:r>
              <a:rPr lang="en-GB" altLang="en-US" dirty="0" err="1" smtClean="0"/>
              <a:t>Joomla</a:t>
            </a:r>
            <a:r>
              <a:rPr lang="en-GB" altLang="en-US" dirty="0" smtClean="0"/>
              <a:t> - show how a cookie response might be captured and decoded using burp decoder and also in ZAP (login with author/author); this won’t decode but principle is there to see</a:t>
            </a:r>
          </a:p>
          <a:p>
            <a:pPr marL="228600" indent="-228600" eaLnBrk="1" hangingPunct="1">
              <a:spcBef>
                <a:spcPct val="0"/>
              </a:spcBef>
              <a:buFont typeface="Calibri" pitchFamily="34" charset="0"/>
              <a:buAutoNum type="arabicPeriod"/>
              <a:defRPr/>
            </a:pPr>
            <a:r>
              <a:rPr lang="en-GB" altLang="en-US" dirty="0" smtClean="0"/>
              <a:t>Decoding:			Session token - </a:t>
            </a:r>
            <a:r>
              <a:rPr lang="en-GB" altLang="en-US" dirty="0" smtClean="0">
                <a:solidFill>
                  <a:schemeClr val="accent1"/>
                </a:solidFill>
              </a:rPr>
              <a:t>dXNlcj1ib2I7YXBwPWFkbWluO2RhdGU9MTAvMDkvMTQ – Base64</a:t>
            </a:r>
          </a:p>
          <a:p>
            <a:pPr marL="228600" indent="-228600" eaLnBrk="1" hangingPunct="1">
              <a:spcBef>
                <a:spcPct val="0"/>
              </a:spcBef>
              <a:buFontTx/>
              <a:buAutoNum type="arabicPeriod"/>
              <a:defRPr/>
            </a:pPr>
            <a:r>
              <a:rPr lang="en-GB" altLang="en-US" dirty="0" smtClean="0"/>
              <a:t>Cookie Entropy (1):		Web calendar – login as user/user, send the login POST request to sequencer and demonstrate an analysis</a:t>
            </a:r>
          </a:p>
          <a:p>
            <a:pPr marL="228600" indent="-228600" eaLnBrk="1" hangingPunct="1">
              <a:spcBef>
                <a:spcPct val="0"/>
              </a:spcBef>
              <a:buFontTx/>
              <a:buAutoNum type="arabicPeriod"/>
              <a:defRPr/>
            </a:pPr>
            <a:r>
              <a:rPr lang="en-GB" altLang="en-US" dirty="0" smtClean="0"/>
              <a:t>Cookie Entropy (2):		Web calendar – continue demo above by now sending a post-</a:t>
            </a:r>
            <a:r>
              <a:rPr lang="en-GB" altLang="en-US" dirty="0" err="1" smtClean="0"/>
              <a:t>auth</a:t>
            </a:r>
            <a:r>
              <a:rPr lang="en-GB" altLang="en-US" dirty="0" smtClean="0"/>
              <a:t> request to intruder and show the use of number substitution</a:t>
            </a:r>
          </a:p>
          <a:p>
            <a:pPr marL="228600" indent="-228600" eaLnBrk="1" hangingPunct="1">
              <a:spcBef>
                <a:spcPct val="0"/>
              </a:spcBef>
              <a:buFontTx/>
              <a:buAutoNum type="arabicPeriod"/>
              <a:defRPr/>
            </a:pPr>
            <a:r>
              <a:rPr lang="en-GB" altLang="en-US" dirty="0" smtClean="0"/>
              <a:t>Secure Flag:		Mutillidae over SSL – show how a cookie is set without the secure flag by capturing a response</a:t>
            </a:r>
          </a:p>
          <a:p>
            <a:pPr marL="228600" indent="-228600" eaLnBrk="1" hangingPunct="1">
              <a:spcBef>
                <a:spcPct val="0"/>
              </a:spcBef>
              <a:buFontTx/>
              <a:buAutoNum type="arabicPeriod"/>
              <a:defRPr/>
            </a:pPr>
            <a:r>
              <a:rPr lang="en-GB" altLang="en-US" dirty="0" smtClean="0"/>
              <a:t>Timeouts:			Pick a previously logged in example and attempt to replay a request (e.g. you should have logged into </a:t>
            </a:r>
            <a:r>
              <a:rPr lang="en-GB" altLang="en-US" dirty="0" err="1" smtClean="0"/>
              <a:t>Wordpress</a:t>
            </a:r>
            <a:r>
              <a:rPr lang="en-GB" altLang="en-US" dirty="0" smtClean="0"/>
              <a:t> a while back)</a:t>
            </a:r>
          </a:p>
          <a:p>
            <a:pPr marL="228600" indent="-228600" eaLnBrk="1" hangingPunct="1">
              <a:spcBef>
                <a:spcPct val="0"/>
              </a:spcBef>
              <a:buFontTx/>
              <a:buAutoNum type="arabicPeriod"/>
              <a:defRPr/>
            </a:pPr>
            <a:r>
              <a:rPr lang="en-GB" altLang="en-US" dirty="0" smtClean="0"/>
              <a:t>Duplicate Logins:		</a:t>
            </a:r>
            <a:r>
              <a:rPr lang="en-GB" altLang="en-US" dirty="0" err="1" smtClean="0"/>
              <a:t>Wordpress</a:t>
            </a:r>
            <a:r>
              <a:rPr lang="en-GB" altLang="en-US" dirty="0" smtClean="0"/>
              <a:t> – show how you can login as user/user from two separate browsers</a:t>
            </a:r>
          </a:p>
          <a:p>
            <a:pPr marL="228600" indent="-228600" eaLnBrk="1" hangingPunct="1">
              <a:spcBef>
                <a:spcPct val="0"/>
              </a:spcBef>
              <a:buFontTx/>
              <a:buAutoNum type="arabicPeriod"/>
              <a:defRPr/>
            </a:pPr>
            <a:r>
              <a:rPr lang="en-GB" altLang="en-US" dirty="0" smtClean="0"/>
              <a:t>Session Fixation:		</a:t>
            </a:r>
            <a:r>
              <a:rPr lang="en-GB" altLang="en-US" dirty="0" err="1" smtClean="0"/>
              <a:t>OrangeHRM</a:t>
            </a:r>
            <a:r>
              <a:rPr lang="en-GB" altLang="en-US" dirty="0" smtClean="0"/>
              <a:t> – capture PHPSESSID before login, change it, show it was accepted, and then login as admin/admin to show that it was also not changed after login</a:t>
            </a:r>
          </a:p>
          <a:p>
            <a:pPr eaLnBrk="1" hangingPunct="1">
              <a:spcBef>
                <a:spcPct val="0"/>
              </a:spcBef>
              <a:defRPr/>
            </a:pPr>
            <a:endParaRPr lang="en-GB" altLang="en-US" dirty="0" smtClean="0"/>
          </a:p>
          <a:p>
            <a:pPr eaLnBrk="1" hangingPunct="1">
              <a:spcBef>
                <a:spcPct val="0"/>
              </a:spcBef>
              <a:buFont typeface="Calibri" pitchFamily="34" charset="0"/>
              <a:buNone/>
              <a:defRPr/>
            </a:pPr>
            <a:endParaRPr lang="en-GB" altLang="en-US" dirty="0" smtClean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828734-98E0-4D4D-9420-4EF7781C3A2C}" type="slidenum">
              <a:rPr lang="en-GB" smtClean="0"/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5505891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 eaLnBrk="1" hangingPunct="1">
              <a:spcBef>
                <a:spcPct val="0"/>
              </a:spcBef>
              <a:buFont typeface="Calibri" pitchFamily="34" charset="0"/>
              <a:buAutoNum type="arabicPeriod"/>
            </a:pPr>
            <a:r>
              <a:rPr lang="en-GB" altLang="en-US" dirty="0" smtClean="0"/>
              <a:t>Vertical privilege escalation:	BodgeIt Store – guessing </a:t>
            </a:r>
            <a:r>
              <a:rPr lang="en-GB" altLang="en-US" dirty="0" err="1" smtClean="0"/>
              <a:t>admin.jsp</a:t>
            </a:r>
            <a:r>
              <a:rPr lang="en-GB" altLang="en-US" dirty="0" smtClean="0"/>
              <a:t> gives access without needing to authenticate at http://owaspbwa/bodgeit/admin.jsp</a:t>
            </a:r>
          </a:p>
          <a:p>
            <a:pPr marL="228600" indent="-228600" eaLnBrk="1" hangingPunct="1">
              <a:spcBef>
                <a:spcPct val="0"/>
              </a:spcBef>
              <a:buFont typeface="Calibri" pitchFamily="34" charset="0"/>
              <a:buAutoNum type="arabicPeriod"/>
            </a:pPr>
            <a:r>
              <a:rPr lang="en-GB" altLang="en-US" dirty="0" smtClean="0"/>
              <a:t>Vertical privilege escalation:	</a:t>
            </a:r>
            <a:r>
              <a:rPr lang="en-GB" altLang="en-US" dirty="0" err="1" smtClean="0"/>
              <a:t>OrangeHRM</a:t>
            </a:r>
            <a:r>
              <a:rPr lang="en-GB" altLang="en-US" dirty="0" smtClean="0"/>
              <a:t> – login as admin user first then a lower privileged user so you can see here there is an admin tab that does not appear for most users</a:t>
            </a:r>
          </a:p>
          <a:p>
            <a:pPr marL="228600" indent="-228600" eaLnBrk="1" hangingPunct="1">
              <a:spcBef>
                <a:spcPct val="0"/>
              </a:spcBef>
              <a:buFont typeface="Calibri" pitchFamily="34" charset="0"/>
              <a:buAutoNum type="arabicPeriod"/>
            </a:pPr>
            <a:r>
              <a:rPr lang="en-GB" altLang="en-US" dirty="0" smtClean="0"/>
              <a:t>Vertical privilege escalation:	Mutillidae – web server allows access to </a:t>
            </a:r>
            <a:r>
              <a:rPr lang="en-GB" altLang="en-US" dirty="0" err="1" smtClean="0"/>
              <a:t>passwd</a:t>
            </a:r>
            <a:r>
              <a:rPr lang="en-GB" altLang="en-US" dirty="0" smtClean="0"/>
              <a:t> file here http://owaspbwa/mutillidae/index.php?page=source-viewer.php if you intercept the request and change the file name to /../../etc/</a:t>
            </a:r>
            <a:r>
              <a:rPr lang="en-GB" altLang="en-US" dirty="0" err="1" smtClean="0"/>
              <a:t>passwd</a:t>
            </a:r>
            <a:endParaRPr lang="en-GB" altLang="en-US" dirty="0" smtClean="0"/>
          </a:p>
          <a:p>
            <a:pPr marL="228600" indent="-228600" eaLnBrk="1" hangingPunct="1">
              <a:spcBef>
                <a:spcPct val="0"/>
              </a:spcBef>
              <a:buFont typeface="Calibri" pitchFamily="34" charset="0"/>
              <a:buAutoNum type="arabicPeriod"/>
            </a:pPr>
            <a:r>
              <a:rPr lang="en-GB" altLang="en-US" dirty="0" smtClean="0"/>
              <a:t>Horizontal privilege escalation:	</a:t>
            </a:r>
            <a:r>
              <a:rPr lang="en-GB" altLang="en-US" dirty="0" err="1" smtClean="0"/>
              <a:t>Wordpress</a:t>
            </a:r>
            <a:r>
              <a:rPr lang="en-GB" altLang="en-US" dirty="0" smtClean="0"/>
              <a:t> – attempt if you login as user/user, try to change the password for the admin user (guessing UID=1); doesn’t work but demonstrates how to attack this</a:t>
            </a:r>
          </a:p>
          <a:p>
            <a:pPr marL="228600" indent="-228600" eaLnBrk="1" hangingPunct="1">
              <a:spcBef>
                <a:spcPct val="0"/>
              </a:spcBef>
              <a:buFont typeface="Calibri" pitchFamily="34" charset="0"/>
              <a:buAutoNum type="arabicPeriod"/>
            </a:pPr>
            <a:r>
              <a:rPr lang="en-GB" altLang="en-US" dirty="0" smtClean="0"/>
              <a:t>Horizontal privilege escalation:	</a:t>
            </a:r>
            <a:r>
              <a:rPr lang="en-GB" altLang="en-US" dirty="0" err="1" smtClean="0"/>
              <a:t>Peruggia</a:t>
            </a:r>
            <a:r>
              <a:rPr lang="en-GB" altLang="en-US" dirty="0" smtClean="0"/>
              <a:t> – design flaw because any user can delete any other user, e.g. </a:t>
            </a:r>
            <a:r>
              <a:rPr lang="en-GB" altLang="en-US" dirty="0" smtClean="0">
                <a:hlinkClick r:id="rId3"/>
              </a:rPr>
              <a:t>http://owaspbwa/peruggia/index.php?action=account&amp;deleteuser=someoneiwanttodelete</a:t>
            </a:r>
            <a:endParaRPr lang="en-GB" altLang="en-US" dirty="0" smtClean="0"/>
          </a:p>
          <a:p>
            <a:pPr marL="228600" indent="-228600" eaLnBrk="1" hangingPunct="1">
              <a:spcBef>
                <a:spcPct val="0"/>
              </a:spcBef>
              <a:buFont typeface="Calibri" pitchFamily="34" charset="0"/>
              <a:buAutoNum type="arabicPeriod"/>
            </a:pPr>
            <a:r>
              <a:rPr lang="en-GB" altLang="en-US" dirty="0" smtClean="0"/>
              <a:t>Horizontal privilege escalation:	</a:t>
            </a:r>
            <a:r>
              <a:rPr lang="en-GB" altLang="en-US" dirty="0" err="1" smtClean="0"/>
              <a:t>AppSense</a:t>
            </a:r>
            <a:r>
              <a:rPr lang="en-GB" altLang="en-US" dirty="0" smtClean="0"/>
              <a:t> – occurs when you enumerate or note the user ID of someone who is not a friend or a friend yet, respectively, e.g. http://owaspbwa/AppSensorDemo/viewProfile.jsp?profileID=&lt;here&gt;; so you can view other people’s profiles even though you are not a friend</a:t>
            </a:r>
          </a:p>
          <a:p>
            <a:pPr marL="228600" indent="-228600" eaLnBrk="1" hangingPunct="1">
              <a:spcBef>
                <a:spcPct val="0"/>
              </a:spcBef>
              <a:buFont typeface="Calibri" pitchFamily="34" charset="0"/>
              <a:buAutoNum type="arabicPeriod"/>
            </a:pPr>
            <a:r>
              <a:rPr lang="en-GB" altLang="en-US" dirty="0" smtClean="0"/>
              <a:t>Forced Browsing (Burp) :	BodgeIt Store – demo the Engagement Tools -&gt; Discover Content feature to locate the </a:t>
            </a:r>
            <a:r>
              <a:rPr lang="en-GB" altLang="en-US" dirty="0" err="1" smtClean="0"/>
              <a:t>admin.jsp</a:t>
            </a:r>
            <a:r>
              <a:rPr lang="en-GB" altLang="en-US" dirty="0" smtClean="0"/>
              <a:t> page</a:t>
            </a:r>
          </a:p>
          <a:p>
            <a:pPr marL="228600" indent="-228600" eaLnBrk="1" hangingPunct="1">
              <a:spcBef>
                <a:spcPct val="0"/>
              </a:spcBef>
              <a:buFont typeface="Calibri" pitchFamily="34" charset="0"/>
              <a:buAutoNum type="arabicPeriod"/>
            </a:pPr>
            <a:r>
              <a:rPr lang="en-GB" altLang="en-US" dirty="0" smtClean="0"/>
              <a:t>Forced Browsing (ZAP):		Do the same as above but using ZAP’s ‘Forced Browsing’ feature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828734-98E0-4D4D-9420-4EF7781C3A2C}" type="slidenum">
              <a:rPr lang="en-GB" smtClean="0"/>
              <a:t>17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5017267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 eaLnBrk="1" hangingPunct="1">
              <a:spcBef>
                <a:spcPct val="0"/>
              </a:spcBef>
              <a:buFontTx/>
              <a:buAutoNum type="arabicPeriod"/>
            </a:pPr>
            <a:r>
              <a:rPr lang="en-GB" altLang="en-US" dirty="0" smtClean="0"/>
              <a:t>User Agent manipulation:	Mutillidae - User Agent manipulation to reveal extra content at http://owaspbwa/mutillidae/index.php?page=user-agent-impersonation.php; take example of mobile content but often mistakenly used as a means of access control. Search online for user agent strings, show the user agent switcher add-on, show how the user agent can be edited in the request, show how burp intruder has user agent payloads. Show how burp can remove all JavaScript from a response.</a:t>
            </a:r>
          </a:p>
          <a:p>
            <a:pPr marL="228600" indent="-228600" eaLnBrk="1" hangingPunct="1">
              <a:spcBef>
                <a:spcPct val="0"/>
              </a:spcBef>
              <a:buFontTx/>
              <a:buAutoNum type="arabicPeriod"/>
            </a:pPr>
            <a:r>
              <a:rPr lang="en-GB" altLang="en-US" dirty="0" smtClean="0"/>
              <a:t>JavaScript Input length Bypass:	Mutillidae – JavaScript input length bypass at http://owaspbwa/mutillidae/index.php?page=login.php, show the input field length limits then show how you can set burp to ‘remove input field length limits’ or simply catch a valid response and edit the values in the proxy</a:t>
            </a:r>
          </a:p>
          <a:p>
            <a:pPr marL="228600" indent="-228600" eaLnBrk="1" hangingPunct="1">
              <a:spcBef>
                <a:spcPct val="0"/>
              </a:spcBef>
              <a:buFontTx/>
              <a:buAutoNum type="arabicPeriod"/>
            </a:pPr>
            <a:r>
              <a:rPr lang="en-GB" altLang="en-US" dirty="0" smtClean="0"/>
              <a:t>Hidden Form Fields:		BodgeIt Store – Hidden form fields: register an account, login then browse to http://owaspbwa/bodgeit/product.jsp?prodid=26, then set burp to unhide hidden form fields, explain that hidden form fields can be used to affect pricing</a:t>
            </a:r>
          </a:p>
          <a:p>
            <a:pPr marL="0" indent="0" eaLnBrk="1" hangingPunct="1">
              <a:spcBef>
                <a:spcPct val="0"/>
              </a:spcBef>
              <a:buFontTx/>
              <a:buNone/>
            </a:pPr>
            <a:endParaRPr lang="en-GB" altLang="en-US" dirty="0" smtClean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828734-98E0-4D4D-9420-4EF7781C3A2C}" type="slidenum">
              <a:rPr lang="en-GB" smtClean="0"/>
              <a:t>19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8076557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 typeface="+mj-lt"/>
              <a:buNone/>
              <a:defRPr/>
            </a:pPr>
            <a:r>
              <a:rPr lang="en-GB" dirty="0" smtClean="0"/>
              <a:t>Trivial SQL injection:	</a:t>
            </a:r>
            <a:r>
              <a:rPr lang="en-GB" dirty="0" err="1" smtClean="0"/>
              <a:t>Peruggia</a:t>
            </a:r>
            <a:r>
              <a:rPr lang="en-GB" dirty="0" smtClean="0"/>
              <a:t> - login can be bypassed with user: admin ‘ or 1=1--&lt;space at end&gt; password: anything				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 typeface="+mj-lt"/>
              <a:buNone/>
              <a:defRPr/>
            </a:pPr>
            <a:r>
              <a:rPr lang="en-GB" dirty="0" smtClean="0"/>
              <a:t>		http://owaspbwa/peruggia/index.php?action=comment&amp;pic_id=2%20union%20all%20select%201,2,3,@@version 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 typeface="+mj-lt"/>
              <a:buNone/>
              <a:defRPr/>
            </a:pPr>
            <a:endParaRPr lang="en-GB" dirty="0" smtClean="0"/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 typeface="+mj-lt"/>
              <a:buNone/>
              <a:defRPr/>
            </a:pPr>
            <a:r>
              <a:rPr lang="en-GB" dirty="0" smtClean="0"/>
              <a:t>Trivial SQL injection: 	BodgeIt Store – login for the admin user admin@thebodgeitstore.com can be bypassed by entering username: admin@thebodgeitstore.com' or '1'='1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 smtClean="0"/>
              <a:t>		the query is intended to be: select * from users where username='tester@tester.com' and password='tester'	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 smtClean="0"/>
              <a:t>		what you end up with is: select * from users where username=' tester@tester.com' or '1'='1' and password='anything'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 typeface="+mj-lt"/>
              <a:buNone/>
              <a:defRPr/>
            </a:pPr>
            <a:endParaRPr lang="en-GB" dirty="0" smtClean="0"/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 typeface="+mj-lt"/>
              <a:buNone/>
              <a:defRPr/>
            </a:pPr>
            <a:r>
              <a:rPr lang="en-GB" dirty="0" smtClean="0"/>
              <a:t>SQL injection detection:	BodgeIt Store – observe how in the login field a single tick causes a system error in the top left, whereas two ticks clear it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 typeface="+mj-lt"/>
              <a:buNone/>
              <a:defRPr/>
            </a:pPr>
            <a:r>
              <a:rPr lang="en-GB" dirty="0" smtClean="0"/>
              <a:t>			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 typeface="+mj-lt"/>
              <a:buNone/>
              <a:defRPr/>
            </a:pPr>
            <a:endParaRPr lang="en-GB" dirty="0" smtClean="0"/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 typeface="+mj-lt"/>
              <a:buNone/>
              <a:defRPr/>
            </a:pPr>
            <a:r>
              <a:rPr lang="en-GB" dirty="0" smtClean="0"/>
              <a:t>SQL injection detection:	Mutillidae - https://owaspbwa/mutillidae/index.php?page=captured-data.php has a vulnerable ‘</a:t>
            </a:r>
            <a:r>
              <a:rPr lang="en-GB" dirty="0" err="1" smtClean="0"/>
              <a:t>showhints</a:t>
            </a:r>
            <a:r>
              <a:rPr lang="en-GB" dirty="0" smtClean="0"/>
              <a:t>’ cookie; explain that you only need add a tick to the end of it to generate a MySQL error for a manual test of this – thus demonstrating that automated scanners are not necessarily trying as much as you might think</a:t>
            </a:r>
          </a:p>
          <a:p>
            <a:pPr marL="228600" indent="-228600" eaLnBrk="1" fontAlgn="auto" hangingPunct="1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endParaRPr lang="en-GB" dirty="0" smtClean="0"/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 typeface="+mj-lt"/>
              <a:buNone/>
              <a:defRPr/>
            </a:pPr>
            <a:r>
              <a:rPr lang="en-GB" dirty="0" smtClean="0"/>
              <a:t>SQLMAP:		Mutillidae - </a:t>
            </a:r>
            <a:r>
              <a:rPr lang="en-GB" dirty="0" err="1" smtClean="0"/>
              <a:t>sqlmap</a:t>
            </a:r>
            <a:r>
              <a:rPr lang="en-GB" dirty="0" smtClean="0"/>
              <a:t> -u https://192.168.x.x/mutillidae/index.php?page=login.php --data="username=</a:t>
            </a:r>
            <a:r>
              <a:rPr lang="en-GB" dirty="0" err="1" smtClean="0"/>
              <a:t>username&amp;password</a:t>
            </a:r>
            <a:r>
              <a:rPr lang="en-GB" dirty="0" smtClean="0"/>
              <a:t>=</a:t>
            </a:r>
            <a:r>
              <a:rPr lang="en-GB" dirty="0" err="1" smtClean="0"/>
              <a:t>password&amp;login-php-submit-button</a:t>
            </a:r>
            <a:r>
              <a:rPr lang="en-GB" dirty="0" smtClean="0"/>
              <a:t>=Login"  --passwords --flush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828734-98E0-4D4D-9420-4EF7781C3A2C}" type="slidenum">
              <a:rPr lang="en-GB" smtClean="0"/>
              <a:t>21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4735815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 eaLnBrk="1" hangingPunct="1">
              <a:spcBef>
                <a:spcPct val="0"/>
              </a:spcBef>
              <a:buFontTx/>
              <a:buAutoNum type="arabicPeriod"/>
              <a:defRPr/>
            </a:pPr>
            <a:r>
              <a:rPr lang="en-GB" altLang="en-US" dirty="0" smtClean="0"/>
              <a:t>Reflected XSS:	Simple </a:t>
            </a:r>
            <a:r>
              <a:rPr lang="en-GB" altLang="en-US" dirty="0" err="1" smtClean="0"/>
              <a:t>ASP.Net</a:t>
            </a:r>
            <a:r>
              <a:rPr lang="en-GB" altLang="en-US" dirty="0" smtClean="0"/>
              <a:t> Forms - http://owaspbwa/mono/simple-reflected-xss.aspx</a:t>
            </a:r>
          </a:p>
          <a:p>
            <a:pPr marL="228600" indent="-228600" eaLnBrk="1" hangingPunct="1">
              <a:spcBef>
                <a:spcPct val="0"/>
              </a:spcBef>
              <a:buFontTx/>
              <a:buAutoNum type="arabicPeriod"/>
              <a:defRPr/>
            </a:pPr>
            <a:r>
              <a:rPr lang="en-GB" altLang="en-US" dirty="0" smtClean="0"/>
              <a:t>Reflected XSS:	GTD-PHP - Go to Lists -&gt; Checklists, Check List title is vulnerable at http://owaspbwa/gtd-php/checklistReport.php?checklistId=2&amp;checklistTitle=&lt;script&gt;alert('xss')&lt;/script&gt;</a:t>
            </a:r>
          </a:p>
          <a:p>
            <a:pPr marL="228600" indent="-228600" eaLnBrk="1" hangingPunct="1">
              <a:spcBef>
                <a:spcPct val="0"/>
              </a:spcBef>
              <a:buFontTx/>
              <a:buAutoNum type="arabicPeriod"/>
              <a:defRPr/>
            </a:pPr>
            <a:r>
              <a:rPr lang="en-GB" altLang="en-US" dirty="0" smtClean="0"/>
              <a:t>Stored XSS:	DVWA - Go to DVWA and Stored XSS section, login as user/user, add stored XSS to show </a:t>
            </a:r>
            <a:r>
              <a:rPr lang="en-GB" altLang="en-US" dirty="0" err="1" smtClean="0"/>
              <a:t>document.cookie</a:t>
            </a:r>
            <a:r>
              <a:rPr lang="en-GB" altLang="en-US" dirty="0" smtClean="0"/>
              <a:t>, verify, then logout and login as admin/admin for admin session hijack</a:t>
            </a:r>
          </a:p>
          <a:p>
            <a:pPr marL="228600" indent="-228600" eaLnBrk="1" hangingPunct="1">
              <a:spcBef>
                <a:spcPct val="0"/>
              </a:spcBef>
              <a:buFontTx/>
              <a:buAutoNum type="arabicPeriod"/>
              <a:defRPr/>
            </a:pPr>
            <a:r>
              <a:rPr lang="en-GB" altLang="en-US" dirty="0" smtClean="0"/>
              <a:t>Stored XSS:	</a:t>
            </a:r>
            <a:r>
              <a:rPr lang="en-GB" altLang="en-US" dirty="0" err="1" smtClean="0"/>
              <a:t>Webgoat.Net</a:t>
            </a:r>
            <a:r>
              <a:rPr lang="en-GB" altLang="en-US" dirty="0" smtClean="0"/>
              <a:t> - trivial comments section example at http://owaspbwa/webgoat.net/Content/StoredXSS.aspx</a:t>
            </a:r>
          </a:p>
          <a:p>
            <a:pPr marL="228600" indent="-228600" eaLnBrk="1" hangingPunct="1">
              <a:spcBef>
                <a:spcPct val="0"/>
              </a:spcBef>
              <a:buFontTx/>
              <a:buAutoNum type="arabicPeriod"/>
              <a:defRPr/>
            </a:pPr>
            <a:r>
              <a:rPr lang="en-GB" altLang="en-US" dirty="0" smtClean="0"/>
              <a:t>CSRF:		Bodge It – POST CSRF; login with test@thebodgeitstore.com/password, change password to password, go to burp log and show the engagement tools -&gt; generate CSRF </a:t>
            </a:r>
            <a:r>
              <a:rPr lang="en-GB" altLang="en-US" dirty="0" err="1" smtClean="0"/>
              <a:t>PoC</a:t>
            </a:r>
            <a:r>
              <a:rPr lang="en-GB" altLang="en-US" dirty="0" smtClean="0"/>
              <a:t> example, request it in 		a browser</a:t>
            </a:r>
          </a:p>
          <a:p>
            <a:pPr marL="228600" indent="-228600" eaLnBrk="1" hangingPunct="1">
              <a:spcBef>
                <a:spcPct val="0"/>
              </a:spcBef>
              <a:buFontTx/>
              <a:buAutoNum type="arabicPeriod"/>
              <a:defRPr/>
            </a:pPr>
            <a:r>
              <a:rPr lang="en-GB" altLang="en-US" dirty="0" smtClean="0"/>
              <a:t>CSRF:		Bodge It GET CSRF; login again then locate the request, send to repeater, change request method and copy the URL and show how it can be used to change a password. Now insert the following 		into the feedback &lt;</a:t>
            </a:r>
            <a:r>
              <a:rPr lang="en-GB" altLang="en-US" dirty="0" err="1" smtClean="0"/>
              <a:t>img</a:t>
            </a:r>
            <a:r>
              <a:rPr lang="en-GB" altLang="en-US" dirty="0" smtClean="0"/>
              <a:t> </a:t>
            </a:r>
            <a:r>
              <a:rPr lang="en-GB" altLang="en-US" dirty="0" err="1" smtClean="0"/>
              <a:t>src</a:t>
            </a:r>
            <a:r>
              <a:rPr lang="en-GB" altLang="en-US" dirty="0" smtClean="0"/>
              <a:t>='</a:t>
            </a:r>
            <a:r>
              <a:rPr lang="en-GB" altLang="en-US" dirty="0" err="1" smtClean="0"/>
              <a:t>bodgeit</a:t>
            </a:r>
            <a:r>
              <a:rPr lang="en-GB" altLang="en-US" dirty="0" smtClean="0"/>
              <a:t>/password.jsp?password1=qwerty&amp;password2=qwerty'&gt;. Explain that this could be embedded in a blog website, fed via instant messaging or hidden as an 		image in an HTML email.</a:t>
            </a:r>
          </a:p>
          <a:p>
            <a:pPr eaLnBrk="1" hangingPunct="1">
              <a:spcBef>
                <a:spcPct val="0"/>
              </a:spcBef>
              <a:defRPr/>
            </a:pPr>
            <a:endParaRPr lang="en-GB" alt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828734-98E0-4D4D-9420-4EF7781C3A2C}" type="slidenum">
              <a:rPr lang="en-GB" smtClean="0"/>
              <a:t>23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955543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62620" y="2279035"/>
            <a:ext cx="6809780" cy="1470025"/>
          </a:xfrm>
        </p:spPr>
        <p:txBody>
          <a:bodyPr/>
          <a:lstStyle>
            <a:lvl1pPr algn="l">
              <a:defRPr>
                <a:solidFill>
                  <a:srgbClr val="D8A519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62620" y="4034810"/>
            <a:ext cx="6123980" cy="1752600"/>
          </a:xfrm>
        </p:spPr>
        <p:txBody>
          <a:bodyPr/>
          <a:lstStyle>
            <a:lvl1pPr marL="0" indent="0" algn="l">
              <a:buNone/>
              <a:defRPr>
                <a:solidFill>
                  <a:srgbClr val="004685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51882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46F7C92-B666-BE4A-87BA-E45BF689715D}" type="datetimeFigureOut">
              <a:rPr lang="en-US" smtClean="0"/>
              <a:t>5/22/2015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E9C67AB-B614-C742-93A2-1DCA2D6D22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4002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46F7C92-B666-BE4A-87BA-E45BF689715D}" type="datetimeFigureOut">
              <a:rPr lang="en-US" smtClean="0"/>
              <a:t>5/22/2015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E9C67AB-B614-C742-93A2-1DCA2D6D22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1234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46F7C92-B666-BE4A-87BA-E45BF689715D}" type="datetimeFigureOut">
              <a:rPr lang="en-US" smtClean="0"/>
              <a:t>5/22/2015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E9C67AB-B614-C742-93A2-1DCA2D6D22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08094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46F7C92-B666-BE4A-87BA-E45BF689715D}" type="datetimeFigureOut">
              <a:rPr lang="en-US" smtClean="0"/>
              <a:t>5/22/2015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44153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46F7C92-B666-BE4A-87BA-E45BF689715D}" type="datetimeFigureOut">
              <a:rPr lang="en-US" smtClean="0"/>
              <a:t>5/22/2015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E9C67AB-B614-C742-93A2-1DCA2D6D22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90282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46F7C92-B666-BE4A-87BA-E45BF689715D}" type="datetimeFigureOut">
              <a:rPr lang="en-US" smtClean="0"/>
              <a:t>5/22/2015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E9C67AB-B614-C742-93A2-1DCA2D6D22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62662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46F7C92-B666-BE4A-87BA-E45BF689715D}" type="datetimeFigureOut">
              <a:rPr lang="en-US" smtClean="0"/>
              <a:t>5/22/2015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E9C67AB-B614-C742-93A2-1DCA2D6D22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79717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46F7C92-B666-BE4A-87BA-E45BF689715D}" type="datetimeFigureOut">
              <a:rPr lang="en-US" smtClean="0"/>
              <a:t>5/22/2015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E9C67AB-B614-C742-93A2-1DCA2D6D22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19149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46F7C92-B666-BE4A-87BA-E45BF689715D}" type="datetimeFigureOut">
              <a:rPr lang="en-US" smtClean="0"/>
              <a:t>5/22/2015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E9C67AB-B614-C742-93A2-1DCA2D6D22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45699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46F7C92-B666-BE4A-87BA-E45BF689715D}" type="datetimeFigureOut">
              <a:rPr lang="en-US" smtClean="0"/>
              <a:t>5/22/2015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E9C67AB-B614-C742-93A2-1DCA2D6D22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96291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12802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91796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457200" rtl="0" eaLnBrk="1" latinLnBrk="0" hangingPunct="1">
        <a:spcBef>
          <a:spcPct val="0"/>
        </a:spcBef>
        <a:buNone/>
        <a:defRPr sz="4400" kern="1200">
          <a:solidFill>
            <a:srgbClr val="004685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owasp.org/index.php/OWASP_Mantra_-_Security_Framework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owasp.org/index.php/OWASP_Testing_Guide_v4_Table_of_Contents" TargetMode="External"/><Relationship Id="rId5" Type="http://schemas.openxmlformats.org/officeDocument/2006/relationships/hyperlink" Target="https://www.owasp.org/index.php/OWASP_Broken_Web_Applications_Project" TargetMode="External"/><Relationship Id="rId4" Type="http://schemas.openxmlformats.org/officeDocument/2006/relationships/hyperlink" Target="https://www.owasp.org/index.php/OWASP_Zed_Attack_Proxy_Project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Introduction to Application Penetration Testing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Robin Fewster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6439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Configure Mantra</a:t>
            </a:r>
            <a:endParaRPr lang="en-GB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850" y="1524000"/>
            <a:ext cx="8839200" cy="5083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4252913" y="1787525"/>
            <a:ext cx="547687" cy="5969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>
              <a:solidFill>
                <a:srgbClr val="FF000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990600" y="2384425"/>
            <a:ext cx="654050" cy="24765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>
              <a:solidFill>
                <a:srgbClr val="FF0000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871913" y="2781300"/>
            <a:ext cx="928687" cy="296863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>
              <a:solidFill>
                <a:srgbClr val="FF0000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181600" y="2746375"/>
            <a:ext cx="3657600" cy="68262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014846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Configure Broken Web Applications</a:t>
            </a:r>
            <a:endParaRPr lang="en-GB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589088"/>
            <a:ext cx="7816755" cy="42455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3581400" y="3432176"/>
            <a:ext cx="2286000" cy="34131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389774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Authentication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/>
              <a:t>The authentication of an application is a critical line of </a:t>
            </a:r>
            <a:r>
              <a:rPr lang="en-US" altLang="en-US" dirty="0" err="1"/>
              <a:t>defence</a:t>
            </a:r>
            <a:r>
              <a:rPr lang="en-US" altLang="en-US" dirty="0"/>
              <a:t>.</a:t>
            </a:r>
          </a:p>
          <a:p>
            <a:pPr lvl="1"/>
            <a:r>
              <a:rPr lang="en-US" altLang="en-US" dirty="0"/>
              <a:t>If authentication fails, the application fails</a:t>
            </a:r>
          </a:p>
          <a:p>
            <a:pPr lvl="1"/>
            <a:r>
              <a:rPr lang="en-US" altLang="en-US" dirty="0"/>
              <a:t>Primary target for attackers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4237011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Example Attacks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altLang="en-US" dirty="0"/>
              <a:t>Default / weak passwords</a:t>
            </a:r>
          </a:p>
          <a:p>
            <a:r>
              <a:rPr lang="en-US" altLang="en-US" dirty="0"/>
              <a:t>User enumeration</a:t>
            </a:r>
          </a:p>
          <a:p>
            <a:r>
              <a:rPr lang="en-US" altLang="en-US" dirty="0"/>
              <a:t>Password hints</a:t>
            </a:r>
          </a:p>
          <a:p>
            <a:r>
              <a:rPr lang="en-US" altLang="en-US" dirty="0"/>
              <a:t>Brute force password guessing</a:t>
            </a:r>
          </a:p>
          <a:p>
            <a:r>
              <a:rPr lang="en-US" altLang="en-US" dirty="0"/>
              <a:t>Default pages</a:t>
            </a:r>
          </a:p>
          <a:p>
            <a:r>
              <a:rPr lang="en-US" altLang="en-US" dirty="0"/>
              <a:t>Robots.txt</a:t>
            </a:r>
          </a:p>
          <a:p>
            <a:r>
              <a:rPr lang="en-US" altLang="en-US" dirty="0"/>
              <a:t>Guessable admin pages (security through obscurity)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2718792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Session Management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altLang="en-US" dirty="0"/>
              <a:t>Session management is fundamental to security as it uniquely identifies users.</a:t>
            </a:r>
          </a:p>
          <a:p>
            <a:pPr lvl="1"/>
            <a:r>
              <a:rPr lang="en-GB" altLang="en-US" dirty="0"/>
              <a:t>Enables assurance of user identity beyond login.</a:t>
            </a:r>
          </a:p>
          <a:p>
            <a:pPr lvl="1"/>
            <a:r>
              <a:rPr lang="en-GB" altLang="en-US" dirty="0"/>
              <a:t>Session management is a prime target for attacks.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3412664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Example Attacks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altLang="en-US" dirty="0"/>
              <a:t>Cookie meaning</a:t>
            </a:r>
          </a:p>
          <a:p>
            <a:r>
              <a:rPr lang="en-GB" altLang="en-US" dirty="0"/>
              <a:t>Decoding cookie values</a:t>
            </a:r>
          </a:p>
          <a:p>
            <a:r>
              <a:rPr lang="en-GB" altLang="en-US" dirty="0"/>
              <a:t>Cookie pseudo-randomness</a:t>
            </a:r>
          </a:p>
          <a:p>
            <a:r>
              <a:rPr lang="en-GB" altLang="en-US" dirty="0"/>
              <a:t>The ‘secure’ flag</a:t>
            </a:r>
          </a:p>
          <a:p>
            <a:r>
              <a:rPr lang="en-GB" altLang="en-US" dirty="0"/>
              <a:t>Session timeouts</a:t>
            </a:r>
          </a:p>
          <a:p>
            <a:r>
              <a:rPr lang="en-GB" altLang="en-US" dirty="0"/>
              <a:t>Duplicate logins</a:t>
            </a:r>
          </a:p>
          <a:p>
            <a:r>
              <a:rPr lang="en-GB" altLang="en-US" dirty="0"/>
              <a:t>Session fixation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122600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Access Controls 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altLang="en-US" dirty="0"/>
              <a:t>Access controls check authorisation to do something.</a:t>
            </a:r>
          </a:p>
          <a:p>
            <a:r>
              <a:rPr lang="en-GB" altLang="en-US" dirty="0"/>
              <a:t>Defective access controls </a:t>
            </a:r>
          </a:p>
          <a:p>
            <a:pPr lvl="1"/>
            <a:r>
              <a:rPr lang="en-GB" altLang="en-US" dirty="0"/>
              <a:t>allow a user to perform an action that should not be allowed.</a:t>
            </a:r>
          </a:p>
          <a:p>
            <a:pPr lvl="1"/>
            <a:r>
              <a:rPr lang="en-GB" altLang="en-US" dirty="0"/>
              <a:t>account for a significant proportion of web application issues.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4157063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Example Attacks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altLang="en-US" dirty="0"/>
              <a:t>Vertical privilege escalation</a:t>
            </a:r>
          </a:p>
          <a:p>
            <a:r>
              <a:rPr lang="en-GB" altLang="en-US" dirty="0"/>
              <a:t>Horizontal privilege escalation</a:t>
            </a:r>
          </a:p>
          <a:p>
            <a:r>
              <a:rPr lang="en-GB" altLang="en-US" dirty="0"/>
              <a:t>Forced browsing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8472658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Client Controls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altLang="en-US" dirty="0"/>
              <a:t>Applications pass important data to the client, read it back and then process it on the server.</a:t>
            </a:r>
          </a:p>
          <a:p>
            <a:pPr lvl="1"/>
            <a:r>
              <a:rPr lang="en-GB" altLang="en-US" dirty="0"/>
              <a:t>valuable source of attacks due to the various techniques that can be used to achieve it.</a:t>
            </a:r>
          </a:p>
          <a:p>
            <a:pPr lvl="1"/>
            <a:r>
              <a:rPr lang="en-GB" altLang="en-US" dirty="0"/>
              <a:t>all data sent from the client can be modified; it is outside our control.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4755164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Example Attacks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altLang="en-US" dirty="0"/>
              <a:t>User Agent manipulation</a:t>
            </a:r>
          </a:p>
          <a:p>
            <a:r>
              <a:rPr lang="en-GB" altLang="en-US" dirty="0"/>
              <a:t>JavaScript controls bypass</a:t>
            </a:r>
          </a:p>
          <a:p>
            <a:r>
              <a:rPr lang="en-GB" altLang="en-US" dirty="0"/>
              <a:t>Hidden form fields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874524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Introduction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/>
              <a:t>Aim of this presentation to introduce basic application penetration testing techniques</a:t>
            </a:r>
            <a:r>
              <a:rPr lang="en-US" altLang="en-US" dirty="0" smtClean="0"/>
              <a:t>.</a:t>
            </a:r>
          </a:p>
          <a:p>
            <a:r>
              <a:rPr lang="en-US" altLang="en-US" dirty="0" smtClean="0"/>
              <a:t>It is not as difficult to get into as you might think – hopefully we will bust some myths.</a:t>
            </a:r>
            <a:endParaRPr lang="en-US" altLang="en-US" dirty="0"/>
          </a:p>
          <a:p>
            <a:r>
              <a:rPr lang="en-US" altLang="en-US" dirty="0"/>
              <a:t>We will use OWASP projects, which will enable you to setup a safe home training lab</a:t>
            </a:r>
            <a:r>
              <a:rPr lang="en-US" altLang="en-US" dirty="0" smtClean="0"/>
              <a:t>.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6195656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Back-end Interpreters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altLang="en-US" dirty="0"/>
              <a:t>Web apps can interact with back-end interpreters such as databases or XML parsers.</a:t>
            </a:r>
          </a:p>
          <a:p>
            <a:pPr lvl="1"/>
            <a:r>
              <a:rPr lang="en-GB" altLang="en-US" dirty="0"/>
              <a:t>user input is captured as variables which result in for example an SQL database query. </a:t>
            </a:r>
          </a:p>
          <a:p>
            <a:pPr lvl="1"/>
            <a:r>
              <a:rPr lang="en-GB" altLang="en-US" dirty="0"/>
              <a:t>malicious injected syntax can be used to taint code that “breaks out” of the intended purpose to implement arbitrary commands.</a:t>
            </a:r>
            <a:endParaRPr lang="en-US" altLang="en-US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001573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Example Attacks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altLang="en-US" dirty="0"/>
              <a:t>SQL injection detection</a:t>
            </a:r>
          </a:p>
          <a:p>
            <a:r>
              <a:rPr lang="en-GB" altLang="en-US" dirty="0"/>
              <a:t>SQL injection login bypass</a:t>
            </a:r>
          </a:p>
          <a:p>
            <a:r>
              <a:rPr lang="en-GB" altLang="en-US" dirty="0"/>
              <a:t>SQLMAP</a:t>
            </a:r>
            <a:endParaRPr lang="en-US" altLang="en-US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6706206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Attacking the Client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altLang="en-US" dirty="0"/>
              <a:t>Recent shift in emphasis from server-side flaws to client-side flaws.</a:t>
            </a:r>
          </a:p>
          <a:p>
            <a:pPr lvl="1"/>
            <a:r>
              <a:rPr lang="en-GB" altLang="en-US" dirty="0"/>
              <a:t>server-side flaws are now better understood and less prevalent. </a:t>
            </a:r>
          </a:p>
          <a:p>
            <a:pPr lvl="1"/>
            <a:r>
              <a:rPr lang="en-GB" altLang="en-US" dirty="0"/>
              <a:t>attackers now look to exploit users by means of client-based flaws.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3882821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Example Attacks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altLang="en-US" dirty="0"/>
              <a:t>Reflected XSS</a:t>
            </a:r>
          </a:p>
          <a:p>
            <a:r>
              <a:rPr lang="en-GB" altLang="en-US" dirty="0"/>
              <a:t>Stored XSS</a:t>
            </a:r>
          </a:p>
          <a:p>
            <a:r>
              <a:rPr lang="en-GB" altLang="en-US" dirty="0"/>
              <a:t>CSRF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2449096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Links for a Home Test Lab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en-US" sz="1800" dirty="0"/>
              <a:t>Web Browser - OWASP Mantra</a:t>
            </a:r>
          </a:p>
          <a:p>
            <a:pPr marL="0" indent="0">
              <a:buNone/>
            </a:pPr>
            <a:r>
              <a:rPr lang="en-US" altLang="en-US" sz="1800" dirty="0">
                <a:hlinkClick r:id="rId3"/>
              </a:rPr>
              <a:t>https://www.owasp.org/index.php/OWASP_Mantra_-_Security_Framework</a:t>
            </a:r>
            <a:r>
              <a:rPr lang="en-US" altLang="en-US" sz="1800" dirty="0"/>
              <a:t> </a:t>
            </a:r>
          </a:p>
          <a:p>
            <a:pPr marL="0" indent="0">
              <a:buNone/>
            </a:pPr>
            <a:endParaRPr lang="en-US" altLang="en-US" sz="1800" dirty="0"/>
          </a:p>
          <a:p>
            <a:pPr marL="0" indent="0">
              <a:buNone/>
            </a:pPr>
            <a:r>
              <a:rPr lang="en-US" altLang="en-US" sz="1800" dirty="0"/>
              <a:t>Intercepting Proxy - OWASP Zed Attack Proxy</a:t>
            </a:r>
          </a:p>
          <a:p>
            <a:pPr marL="0" indent="0">
              <a:buNone/>
            </a:pPr>
            <a:r>
              <a:rPr lang="en-US" altLang="en-US" sz="1800" dirty="0">
                <a:hlinkClick r:id="rId4"/>
              </a:rPr>
              <a:t>https://www.owasp.org/index.php/OWASP_Zed_Attack_Proxy_Project</a:t>
            </a:r>
            <a:r>
              <a:rPr lang="en-US" altLang="en-US" sz="1800" dirty="0"/>
              <a:t> </a:t>
            </a:r>
          </a:p>
          <a:p>
            <a:pPr marL="0" indent="0">
              <a:buNone/>
            </a:pPr>
            <a:endParaRPr lang="en-US" altLang="en-US" sz="1800" dirty="0"/>
          </a:p>
          <a:p>
            <a:pPr marL="0" indent="0">
              <a:buNone/>
            </a:pPr>
            <a:r>
              <a:rPr lang="en-US" altLang="en-US" sz="1800" dirty="0"/>
              <a:t>Target websites - OWASP Broken Web Applications</a:t>
            </a:r>
          </a:p>
          <a:p>
            <a:pPr marL="0" indent="0">
              <a:buNone/>
            </a:pPr>
            <a:r>
              <a:rPr lang="en-US" altLang="en-US" sz="1800" dirty="0">
                <a:hlinkClick r:id="rId5"/>
              </a:rPr>
              <a:t>https://www.owasp.org/index.php/OWASP_Broken_Web_Applications_Project</a:t>
            </a:r>
            <a:r>
              <a:rPr lang="en-US" altLang="en-US" sz="1800" dirty="0"/>
              <a:t> </a:t>
            </a:r>
          </a:p>
          <a:p>
            <a:pPr marL="0" indent="0">
              <a:buNone/>
            </a:pPr>
            <a:endParaRPr lang="en-US" altLang="en-US" sz="1800" dirty="0"/>
          </a:p>
          <a:p>
            <a:pPr marL="0" indent="0">
              <a:buNone/>
            </a:pPr>
            <a:r>
              <a:rPr lang="en-US" altLang="en-US" sz="1800" dirty="0"/>
              <a:t>How To - OWASP Testing Guide</a:t>
            </a:r>
          </a:p>
          <a:p>
            <a:pPr marL="0" indent="0">
              <a:buNone/>
            </a:pPr>
            <a:r>
              <a:rPr lang="en-US" altLang="en-US" sz="1800" dirty="0">
                <a:hlinkClick r:id="rId6"/>
              </a:rPr>
              <a:t>https://www.owasp.org/index.php/OWASP_Testing_Guide_v4_Table_of_Contents</a:t>
            </a:r>
            <a:r>
              <a:rPr lang="en-US" altLang="en-US" sz="1800" dirty="0"/>
              <a:t> 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1631735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Expectations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/>
              <a:t>Limited time to cover what is a large topic, so this does not break any new ground.</a:t>
            </a:r>
          </a:p>
          <a:p>
            <a:pPr lvl="1"/>
            <a:r>
              <a:rPr lang="en-US" altLang="en-US" dirty="0"/>
              <a:t>But we can go through interesting examples.</a:t>
            </a:r>
          </a:p>
          <a:p>
            <a:pPr lvl="1"/>
            <a:r>
              <a:rPr lang="en-US" altLang="en-US" dirty="0"/>
              <a:t>And no penetration testing experience is required.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7039182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About Me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/>
              <a:t>Former DV security cleared CREST Certified Tester and CHECK Team Leader of 10 years.</a:t>
            </a:r>
          </a:p>
          <a:p>
            <a:r>
              <a:rPr lang="en-US" altLang="en-US" dirty="0"/>
              <a:t>Currently Security Principal at Sage (UK) working on secure software development.</a:t>
            </a:r>
          </a:p>
          <a:p>
            <a:endParaRPr lang="en-GB" dirty="0"/>
          </a:p>
        </p:txBody>
      </p:sp>
      <p:pic>
        <p:nvPicPr>
          <p:cNvPr id="4" name="Picture 4" descr="C:\Users\robin.fewster\Desktop\sageLogo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5404"/>
          <a:stretch>
            <a:fillRect/>
          </a:stretch>
        </p:blipFill>
        <p:spPr bwMode="auto">
          <a:xfrm>
            <a:off x="2898396" y="4210050"/>
            <a:ext cx="3112875" cy="1276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9558266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Agenda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altLang="en-US" dirty="0"/>
              <a:t>How to setup up your OWASP tools</a:t>
            </a:r>
          </a:p>
          <a:p>
            <a:r>
              <a:rPr lang="en-US" altLang="en-US" dirty="0"/>
              <a:t>Web App Attack Examples</a:t>
            </a:r>
          </a:p>
          <a:p>
            <a:pPr lvl="1"/>
            <a:r>
              <a:rPr lang="en-US" altLang="en-US" dirty="0"/>
              <a:t>Authentication</a:t>
            </a:r>
          </a:p>
          <a:p>
            <a:pPr lvl="1"/>
            <a:r>
              <a:rPr lang="en-US" altLang="en-US" dirty="0"/>
              <a:t>Session management</a:t>
            </a:r>
          </a:p>
          <a:p>
            <a:pPr lvl="1"/>
            <a:r>
              <a:rPr lang="en-US" altLang="en-US" dirty="0"/>
              <a:t>Access controls</a:t>
            </a:r>
          </a:p>
          <a:p>
            <a:pPr lvl="1"/>
            <a:r>
              <a:rPr lang="en-US" altLang="en-US" dirty="0"/>
              <a:t>Client controls</a:t>
            </a:r>
          </a:p>
          <a:p>
            <a:pPr lvl="1"/>
            <a:r>
              <a:rPr lang="en-US" altLang="en-US" dirty="0"/>
              <a:t>Back-end interpreters</a:t>
            </a:r>
          </a:p>
          <a:p>
            <a:pPr lvl="1"/>
            <a:r>
              <a:rPr lang="en-US" altLang="en-US" dirty="0"/>
              <a:t>Attacking the user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1070409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Legality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/>
              <a:t>Computer Misuse Act 1990 </a:t>
            </a:r>
          </a:p>
          <a:p>
            <a:pPr lvl="1"/>
            <a:r>
              <a:rPr lang="en-US" altLang="en-US" dirty="0"/>
              <a:t>Issue of ‘consent’</a:t>
            </a:r>
          </a:p>
          <a:p>
            <a:pPr lvl="1"/>
            <a:r>
              <a:rPr lang="en-US" altLang="en-US" b="1" dirty="0"/>
              <a:t>DON’T </a:t>
            </a:r>
            <a:r>
              <a:rPr lang="en-US" altLang="en-US" dirty="0"/>
              <a:t>target anything for which you do not have explicit written consent</a:t>
            </a:r>
            <a:endParaRPr lang="en-US" altLang="en-US" b="1" dirty="0"/>
          </a:p>
          <a:p>
            <a:pPr lvl="1"/>
            <a:r>
              <a:rPr lang="en-US" altLang="en-US" b="1" dirty="0"/>
              <a:t>DO</a:t>
            </a:r>
            <a:r>
              <a:rPr lang="en-US" altLang="en-US" dirty="0"/>
              <a:t> try this at home </a:t>
            </a:r>
            <a:r>
              <a:rPr lang="en-US" altLang="en-US" b="1" dirty="0"/>
              <a:t>BUT</a:t>
            </a:r>
            <a:r>
              <a:rPr lang="en-US" altLang="en-US" dirty="0"/>
              <a:t> on your own network / virtual machine (e.g. using OWASP projects)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2524653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Setting Up Your Tools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/>
              <a:t>We will use OWASP projects (of course).</a:t>
            </a:r>
          </a:p>
          <a:p>
            <a:r>
              <a:rPr lang="en-US" altLang="en-US" dirty="0"/>
              <a:t>We need </a:t>
            </a:r>
          </a:p>
          <a:p>
            <a:pPr lvl="1"/>
            <a:r>
              <a:rPr lang="en-US" altLang="en-US" dirty="0"/>
              <a:t>a </a:t>
            </a:r>
            <a:r>
              <a:rPr lang="en-US" altLang="en-US" i="1" dirty="0"/>
              <a:t>browser</a:t>
            </a:r>
            <a:r>
              <a:rPr lang="en-US" altLang="en-US" dirty="0"/>
              <a:t> -&gt; “Mantra”</a:t>
            </a:r>
          </a:p>
          <a:p>
            <a:pPr lvl="1"/>
            <a:r>
              <a:rPr lang="en-US" altLang="en-US" dirty="0"/>
              <a:t>an </a:t>
            </a:r>
            <a:r>
              <a:rPr lang="en-US" altLang="en-US" i="1" dirty="0"/>
              <a:t>intercepting proxy </a:t>
            </a:r>
            <a:r>
              <a:rPr lang="en-US" altLang="en-US" dirty="0"/>
              <a:t>-&gt; “ZAP”,</a:t>
            </a:r>
          </a:p>
          <a:p>
            <a:pPr lvl="1"/>
            <a:r>
              <a:rPr lang="en-US" altLang="en-US" dirty="0"/>
              <a:t>and some </a:t>
            </a:r>
            <a:r>
              <a:rPr lang="en-US" altLang="en-US" i="1" dirty="0"/>
              <a:t>target websites </a:t>
            </a:r>
            <a:r>
              <a:rPr lang="en-US" altLang="en-US" dirty="0"/>
              <a:t>-&gt; “Broken Web Apps”.</a:t>
            </a:r>
          </a:p>
          <a:p>
            <a:r>
              <a:rPr lang="en-US" altLang="en-US" dirty="0"/>
              <a:t>URLs will be supplied at the end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043468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Setting Up Your Tools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/>
              <a:t>An intercepting proxy works like below:</a:t>
            </a:r>
          </a:p>
          <a:p>
            <a:endParaRPr lang="en-US" altLang="en-US" dirty="0"/>
          </a:p>
          <a:p>
            <a:endParaRPr lang="en-US" altLang="en-US" dirty="0"/>
          </a:p>
          <a:p>
            <a:endParaRPr lang="en-US" altLang="en-US" dirty="0"/>
          </a:p>
          <a:p>
            <a:r>
              <a:rPr lang="en-US" altLang="en-US" dirty="0"/>
              <a:t>Using Mantra and ZAP, we intercept and manipulate traffic in both browser requests and web server responses to forge attacks.</a:t>
            </a:r>
          </a:p>
          <a:p>
            <a:endParaRPr lang="en-GB" dirty="0"/>
          </a:p>
        </p:txBody>
      </p:sp>
      <p:pic>
        <p:nvPicPr>
          <p:cNvPr id="4" name="Picture 4" descr="C:\Users\robin.fewster\Desktop\ZAP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3575" y="2514600"/>
            <a:ext cx="7566025" cy="1228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0393945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Configure ZAP</a:t>
            </a:r>
            <a:endParaRPr lang="en-GB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876958" y="1418431"/>
            <a:ext cx="5138738" cy="4525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3337458" y="1602581"/>
            <a:ext cx="363538" cy="29845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>
              <a:solidFill>
                <a:srgbClr val="FF000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458358" y="2829719"/>
            <a:ext cx="1309688" cy="29845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>
              <a:solidFill>
                <a:srgbClr val="FF0000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196046" y="4837906"/>
            <a:ext cx="1309687" cy="29845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410061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72</TotalTime>
  <Words>682</Words>
  <Application>Microsoft Office PowerPoint</Application>
  <PresentationFormat>On-screen Show (4:3)</PresentationFormat>
  <Paragraphs>178</Paragraphs>
  <Slides>24</Slides>
  <Notes>10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5" baseType="lpstr">
      <vt:lpstr>Office Theme</vt:lpstr>
      <vt:lpstr>Introduction to Application Penetration Testing</vt:lpstr>
      <vt:lpstr>Introduction</vt:lpstr>
      <vt:lpstr>Expectations</vt:lpstr>
      <vt:lpstr>About Me</vt:lpstr>
      <vt:lpstr>Agenda</vt:lpstr>
      <vt:lpstr>Legality</vt:lpstr>
      <vt:lpstr>Setting Up Your Tools</vt:lpstr>
      <vt:lpstr>Setting Up Your Tools</vt:lpstr>
      <vt:lpstr>Configure ZAP</vt:lpstr>
      <vt:lpstr>Configure Mantra</vt:lpstr>
      <vt:lpstr>Configure Broken Web Applications</vt:lpstr>
      <vt:lpstr>Authentication</vt:lpstr>
      <vt:lpstr>Example Attacks</vt:lpstr>
      <vt:lpstr>Session Management</vt:lpstr>
      <vt:lpstr>Example Attacks</vt:lpstr>
      <vt:lpstr>Access Controls </vt:lpstr>
      <vt:lpstr>Example Attacks</vt:lpstr>
      <vt:lpstr>Client Controls</vt:lpstr>
      <vt:lpstr>Example Attacks</vt:lpstr>
      <vt:lpstr>Back-end Interpreters</vt:lpstr>
      <vt:lpstr>Example Attacks</vt:lpstr>
      <vt:lpstr>Attacking the Client</vt:lpstr>
      <vt:lpstr>Example Attacks</vt:lpstr>
      <vt:lpstr>Links for a Home Test Lab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Patrick Calder</dc:creator>
  <cp:lastModifiedBy>Fewster, Robin</cp:lastModifiedBy>
  <cp:revision>15</cp:revision>
  <dcterms:created xsi:type="dcterms:W3CDTF">2013-10-03T18:23:08Z</dcterms:created>
  <dcterms:modified xsi:type="dcterms:W3CDTF">2015-05-22T09:28:51Z</dcterms:modified>
</cp:coreProperties>
</file>