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8" r:id="rId4"/>
    <p:sldId id="259" r:id="rId5"/>
    <p:sldId id="273" r:id="rId6"/>
    <p:sldId id="261" r:id="rId7"/>
    <p:sldId id="262" r:id="rId8"/>
    <p:sldId id="260" r:id="rId9"/>
    <p:sldId id="265" r:id="rId10"/>
    <p:sldId id="266" r:id="rId11"/>
    <p:sldId id="267" r:id="rId12"/>
    <p:sldId id="264" r:id="rId13"/>
    <p:sldId id="270" r:id="rId14"/>
    <p:sldId id="272" r:id="rId15"/>
    <p:sldId id="268" r:id="rId16"/>
    <p:sldId id="271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8" autoAdjust="0"/>
    <p:restoredTop sz="94660"/>
  </p:normalViewPr>
  <p:slideViewPr>
    <p:cSldViewPr>
      <p:cViewPr varScale="1">
        <p:scale>
          <a:sx n="82" d="100"/>
          <a:sy n="82" d="100"/>
        </p:scale>
        <p:origin x="-1133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7238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68E8ED15-244A-45E4-BF2D-0EC1EA576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749FDF-B866-408A-8A7A-DBB2A53F30E9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A32EF6-8AF3-4955-A780-759AF518412C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2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8BC5-5BE3-47C4-B272-746BA3F3D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F8A7-26A1-4493-83CE-179F2D218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AF2C-6E32-43EC-A906-DEE16F4D3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5425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295400"/>
            <a:ext cx="4037013" cy="4830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3523-2ED1-4894-843B-3D8E4E0C6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224838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86188"/>
            <a:ext cx="8224838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EC30-1E44-4428-8825-5E093A407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AD95-0400-4A89-8D24-1F7975A8E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125" y="762000"/>
            <a:ext cx="2170113" cy="5367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359525" cy="5367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0"/>
            <a:ext cx="5862638" cy="1900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B1F5-B871-4C42-935E-E337EED7B7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5425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0"/>
            <a:ext cx="4037013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7324-0E06-4099-90C9-C4AE07FF9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35EA-4770-47DE-9BC9-BC4FD219D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5818-D028-4940-BF6C-25EA25529D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ABFA-B8BA-4F3E-AF5D-45371F3BF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330A-950F-4FDE-97E6-62C21C745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9996-6677-4560-A76D-B17DB2807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4838" cy="483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85200" y="6308725"/>
            <a:ext cx="4016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969696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smtClean="0">
                <a:solidFill>
                  <a:srgbClr val="969696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05498F12-89B3-4C64-A372-5B4A9C5F0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276600" y="6270625"/>
            <a:ext cx="48450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969696"/>
                </a:solidFill>
                <a:latin typeface="Tahoma" pitchFamily="34" charset="0"/>
              </a:rPr>
              <a:t>OWASP Summit – Portugal – November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38138" indent="-338138" algn="l" defTabSz="449263" rtl="0" eaLnBrk="0" fontAlgn="base" hangingPunct="0">
        <a:lnSpc>
          <a:spcPct val="10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ebdings" pitchFamily="18" charset="2"/>
        <a:buChar char="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10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Webdings" pitchFamily="18" charset="2"/>
        <a:buChar char="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762000"/>
            <a:ext cx="5862638" cy="190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038600" y="5013325"/>
            <a:ext cx="4724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solidFill>
                  <a:srgbClr val="969696"/>
                </a:solidFill>
                <a:latin typeface="Tahoma" pitchFamily="34" charset="0"/>
              </a:rPr>
              <a:t>Copyright © 2008 - The OWASP Foundation</a:t>
            </a:r>
          </a:p>
          <a:p>
            <a:pPr>
              <a:lnSpc>
                <a:spcPct val="100000"/>
              </a:lnSpc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Creative Commons Attribution-ShareAlike 2.5 License. To view this license, visit http://creativecommons.org/licenses/by-sa/2.5/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5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038600" y="5937250"/>
            <a:ext cx="4800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EAEAEA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>
                <a:solidFill>
                  <a:srgbClr val="EAEAEA"/>
                </a:solidFill>
                <a:latin typeface="Tahoma" pitchFamily="32" charset="0"/>
              </a:rPr>
              <a:t>The OWASP Foundation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Freeform 17"/>
          <p:cNvSpPr>
            <a:spLocks noChangeArrowheads="1"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Freeform 18"/>
          <p:cNvSpPr>
            <a:spLocks noChangeArrowheads="1"/>
          </p:cNvSpPr>
          <p:nvPr/>
        </p:nvSpPr>
        <p:spPr bwMode="auto">
          <a:xfrm rot="10800000">
            <a:off x="7385050" y="2671763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524000" y="4040188"/>
            <a:ext cx="2209800" cy="133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777777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777777"/>
                </a:solidFill>
                <a:latin typeface="Tahoma" pitchFamily="34" charset="0"/>
              </a:rPr>
              <a:t>OWASP </a:t>
            </a:r>
          </a:p>
          <a:p>
            <a:pPr algn="ctr">
              <a:lnSpc>
                <a:spcPct val="100000"/>
              </a:lnSpc>
              <a:buClr>
                <a:srgbClr val="777777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777777"/>
                </a:solidFill>
                <a:latin typeface="Tahoma" pitchFamily="34" charset="0"/>
              </a:rPr>
              <a:t>EU Summit</a:t>
            </a:r>
          </a:p>
          <a:p>
            <a:pPr algn="ctr">
              <a:lnSpc>
                <a:spcPct val="80000"/>
              </a:lnSpc>
              <a:buClr>
                <a:srgbClr val="777777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777777"/>
                </a:solidFill>
                <a:latin typeface="Tahoma" pitchFamily="34" charset="0"/>
              </a:rPr>
              <a:t>Portugal - November 2008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EAEAEA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u="sng">
                <a:solidFill>
                  <a:srgbClr val="EAEAEA"/>
                </a:solidFill>
                <a:latin typeface="Tahoma" pitchFamily="32" charset="0"/>
              </a:rPr>
              <a:t>http://www.owasp.org</a:t>
            </a:r>
            <a:r>
              <a:rPr lang="en-GB" sz="1600">
                <a:solidFill>
                  <a:srgbClr val="EAEAEA"/>
                </a:solidFill>
                <a:latin typeface="Tahoma" pitchFamily="32" charset="0"/>
              </a:rPr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38138" indent="-338138" algn="l" defTabSz="449263" rtl="0" eaLnBrk="0" fontAlgn="base" hangingPunct="0">
        <a:lnSpc>
          <a:spcPct val="10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ebdings" pitchFamily="18" charset="2"/>
        <a:buChar char="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10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Webdings" pitchFamily="18" charset="2"/>
        <a:buChar char="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1454150"/>
            <a:ext cx="5867400" cy="51911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777777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777777"/>
                </a:solidFill>
              </a:rPr>
              <a:t>OWASP Code Review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191000" y="2895600"/>
            <a:ext cx="4648200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lvl="1" indent="0" eaLnBrk="1" hangingPunct="1">
              <a:lnSpc>
                <a:spcPct val="100000"/>
              </a:lnSpc>
              <a:spcBef>
                <a:spcPts val="100"/>
              </a:spcBef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smtClean="0">
                <a:solidFill>
                  <a:srgbClr val="969696"/>
                </a:solidFill>
              </a:rPr>
              <a:t>Eoin Keary 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100"/>
              </a:spcBef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smtClean="0">
                <a:solidFill>
                  <a:srgbClr val="969696"/>
                </a:solidFill>
              </a:rPr>
              <a:t>Code review Lead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100"/>
              </a:spcBef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smtClean="0">
                <a:solidFill>
                  <a:srgbClr val="969696"/>
                </a:solidFill>
              </a:rPr>
              <a:t>Irish Chapter Lead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3000"/>
              </a:lnSpc>
              <a:buFont typeface="Tahoma" pitchFamily="34" charset="0"/>
              <a:buNone/>
            </a:pPr>
            <a:r>
              <a:rPr lang="en-IE" sz="2800" b="1">
                <a:solidFill>
                  <a:srgbClr val="000000"/>
                </a:solidFill>
                <a:latin typeface="Tahoma" pitchFamily="34" charset="0"/>
              </a:rPr>
              <a:t>Automated Review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4800" y="29718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8188" lvl="1" indent="-280988" algn="ctr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None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A fool with a tool, is still a fool”…..?</a:t>
            </a:r>
          </a:p>
        </p:txBody>
      </p:sp>
      <p:pic>
        <p:nvPicPr>
          <p:cNvPr id="99334" name="Picture 6" descr="f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85800"/>
            <a:ext cx="2822575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/>
          <a:lstStyle/>
          <a:p>
            <a:r>
              <a:rPr lang="en-IE" sz="2000" smtClean="0">
                <a:solidFill>
                  <a:srgbClr val="808080"/>
                </a:solidFill>
              </a:rPr>
              <a:t>Example</a:t>
            </a:r>
            <a:r>
              <a:rPr lang="en-IE" smtClean="0"/>
              <a:t>:		CSRF Protection</a:t>
            </a:r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4724400" cy="1905000"/>
          </a:xfrm>
          <a:noFill/>
          <a:ln/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en-IE" sz="1400" smtClean="0"/>
              <a:t>Line </a:t>
            </a:r>
          </a:p>
          <a:p>
            <a:pPr>
              <a:buFont typeface="Webdings" pitchFamily="18" charset="2"/>
              <a:buNone/>
            </a:pPr>
            <a:r>
              <a:rPr lang="en-IE" sz="1400" smtClean="0"/>
              <a:t>1 	String actionType = Request.getParameter("Action"); </a:t>
            </a:r>
          </a:p>
          <a:p>
            <a:pPr>
              <a:buFont typeface="Webdings" pitchFamily="18" charset="2"/>
              <a:buNone/>
            </a:pPr>
            <a:r>
              <a:rPr lang="en-IE" sz="1400" smtClean="0"/>
              <a:t>2 	If (actionType.equalsIgnoreCase("BuyStuff"){ </a:t>
            </a:r>
          </a:p>
          <a:p>
            <a:pPr>
              <a:buFont typeface="Webdings" pitchFamily="18" charset="2"/>
              <a:buNone/>
            </a:pPr>
            <a:r>
              <a:rPr lang="en-IE" sz="1400" smtClean="0"/>
              <a:t>3 		Response.add("Please enter your password"); </a:t>
            </a:r>
          </a:p>
          <a:p>
            <a:pPr>
              <a:buFont typeface="Webdings" pitchFamily="18" charset="2"/>
              <a:buNone/>
            </a:pPr>
            <a:r>
              <a:rPr lang="en-IE" sz="1400" smtClean="0"/>
              <a:t>4 		return Response; </a:t>
            </a:r>
          </a:p>
          <a:p>
            <a:pPr>
              <a:buFont typeface="Webdings" pitchFamily="18" charset="2"/>
              <a:buNone/>
            </a:pPr>
            <a:r>
              <a:rPr lang="en-IE" sz="1400" smtClean="0"/>
              <a:t>5 	} 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IE">
                <a:solidFill>
                  <a:srgbClr val="000000"/>
                </a:solidFill>
              </a:rPr>
              <a:t>Can an automated scanner understand context here?:</a:t>
            </a:r>
          </a:p>
        </p:txBody>
      </p:sp>
      <p:pic>
        <p:nvPicPr>
          <p:cNvPr id="96268" name="Picture 12" descr="csRF-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95400"/>
            <a:ext cx="3267075" cy="4514850"/>
          </a:xfrm>
          <a:prstGeom prst="rect">
            <a:avLst/>
          </a:prstGeom>
          <a:noFill/>
        </p:spPr>
      </p:pic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41325" y="1408113"/>
            <a:ext cx="48926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IE" sz="1400" b="1">
                <a:solidFill>
                  <a:srgbClr val="000000"/>
                </a:solidFill>
              </a:rPr>
              <a:t>Cross-Site Request Forgery (CSRF) –</a:t>
            </a:r>
            <a:r>
              <a:rPr lang="en-IE" sz="1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IE" sz="14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IE" sz="1400" i="1">
                <a:solidFill>
                  <a:srgbClr val="808080"/>
                </a:solidFill>
              </a:rPr>
              <a:t>causing an unsuspecting user’s browser to send requests they didn’t intend. (Funds Transfer, Form submission etc..)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IE" sz="1400" i="1">
                <a:solidFill>
                  <a:srgbClr val="808080"/>
                </a:solidFill>
              </a:rPr>
              <a:t>Preferably an authenticated user (Banking, Ticket purchase). Without them knowing about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New Layer of attacks: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733800" cy="4830763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IE" sz="1800" smtClean="0"/>
              <a:t>Workflow disruption &amp; Hijacking</a:t>
            </a:r>
          </a:p>
          <a:p>
            <a:pPr lvl="1">
              <a:lnSpc>
                <a:spcPct val="83000"/>
              </a:lnSpc>
            </a:pPr>
            <a:r>
              <a:rPr lang="en-GB" sz="1600" smtClean="0"/>
              <a:t>Legal Cyber attacks</a:t>
            </a:r>
          </a:p>
          <a:p>
            <a:pPr lvl="1">
              <a:lnSpc>
                <a:spcPct val="83000"/>
              </a:lnSpc>
            </a:pPr>
            <a:r>
              <a:rPr lang="en-GB" sz="1600" smtClean="0"/>
              <a:t>Booking systems</a:t>
            </a:r>
          </a:p>
          <a:p>
            <a:pPr lvl="1">
              <a:lnSpc>
                <a:spcPct val="83000"/>
              </a:lnSpc>
            </a:pPr>
            <a:r>
              <a:rPr lang="en-GB" sz="1600" smtClean="0"/>
              <a:t>Transactional systems</a:t>
            </a:r>
          </a:p>
          <a:p>
            <a:pPr lvl="1">
              <a:lnSpc>
                <a:spcPct val="83000"/>
              </a:lnSpc>
            </a:pPr>
            <a:endParaRPr lang="en-GB" sz="1600" smtClean="0"/>
          </a:p>
          <a:p>
            <a:pPr lvl="1">
              <a:lnSpc>
                <a:spcPct val="83000"/>
              </a:lnSpc>
            </a:pPr>
            <a:endParaRPr lang="en-GB" sz="1600" smtClean="0"/>
          </a:p>
          <a:p>
            <a:pPr>
              <a:lnSpc>
                <a:spcPct val="83000"/>
              </a:lnSpc>
            </a:pPr>
            <a:r>
              <a:rPr lang="en-GB" sz="1800" smtClean="0"/>
              <a:t>Security Code review &amp; application threat modelling required to identify weakness</a:t>
            </a:r>
          </a:p>
          <a:p>
            <a:pPr>
              <a:lnSpc>
                <a:spcPct val="83000"/>
              </a:lnSpc>
              <a:buFont typeface="Webdings" pitchFamily="18" charset="2"/>
              <a:buNone/>
            </a:pPr>
            <a:endParaRPr lang="en-GB" sz="1800" smtClean="0"/>
          </a:p>
          <a:p>
            <a:pPr lvl="1">
              <a:lnSpc>
                <a:spcPct val="83000"/>
              </a:lnSpc>
            </a:pPr>
            <a:endParaRPr lang="en-IE" sz="1600" smtClean="0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143000"/>
            <a:ext cx="4570413" cy="51054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IE" sz="1800" smtClean="0"/>
              <a:t>Artificial Scarcity DoS – WhiteHat</a:t>
            </a:r>
            <a:endParaRPr lang="en-GB" sz="1800" smtClean="0"/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1. Select a flight</a:t>
            </a:r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2. Agree to the terms and conditions</a:t>
            </a:r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3. Provide your personal details</a:t>
            </a:r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4. Select seat</a:t>
            </a:r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endParaRPr lang="en-GB" sz="1800" smtClean="0"/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*Seat is reserved and no user may select it for a variable amount of time - few minutes to several hours</a:t>
            </a:r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endParaRPr lang="en-GB" sz="1800" smtClean="0"/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5. Enter payment information (Don’t submit obviously)</a:t>
            </a:r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endParaRPr lang="en-GB" sz="1800" smtClean="0"/>
          </a:p>
          <a:p>
            <a:pPr marL="381000" indent="-381000">
              <a:lnSpc>
                <a:spcPct val="83000"/>
              </a:lnSpc>
              <a:buFont typeface="Webdings" pitchFamily="18" charset="2"/>
              <a:buNone/>
            </a:pPr>
            <a:r>
              <a:rPr lang="en-GB" sz="1800" smtClean="0"/>
              <a:t>6. Repeat and automate for every seat on the flight</a:t>
            </a:r>
          </a:p>
          <a:p>
            <a:pPr marL="381000" indent="-381000" algn="ctr">
              <a:lnSpc>
                <a:spcPct val="83000"/>
              </a:lnSpc>
              <a:buFont typeface="Webdings" pitchFamily="18" charset="2"/>
              <a:buNone/>
            </a:pPr>
            <a:endParaRPr lang="en-IE" sz="1400" smtClean="0">
              <a:solidFill>
                <a:schemeClr val="folHlink"/>
              </a:solidFill>
            </a:endParaRPr>
          </a:p>
          <a:p>
            <a:pPr marL="381000" indent="-381000" algn="ctr">
              <a:lnSpc>
                <a:spcPct val="83000"/>
              </a:lnSpc>
              <a:buFont typeface="Webdings" pitchFamily="18" charset="2"/>
              <a:buNone/>
            </a:pPr>
            <a:r>
              <a:rPr lang="en-IE" sz="1400" smtClean="0">
                <a:solidFill>
                  <a:schemeClr val="folHlink"/>
                </a:solidFill>
              </a:rPr>
              <a:t>Jeremiah Grossmann/Arian Evans – BH 08</a:t>
            </a:r>
          </a:p>
          <a:p>
            <a:pPr marL="381000" indent="-381000">
              <a:lnSpc>
                <a:spcPct val="83000"/>
              </a:lnSpc>
            </a:pPr>
            <a:endParaRPr lang="en-IE" sz="1400" smtClean="0"/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1371600" y="4572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OWASP Code review tools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4838" cy="2209800"/>
          </a:xfrm>
        </p:spPr>
        <p:txBody>
          <a:bodyPr/>
          <a:lstStyle/>
          <a:p>
            <a:r>
              <a:rPr lang="en-IE" smtClean="0"/>
              <a:t>Code Crawler:</a:t>
            </a:r>
          </a:p>
          <a:p>
            <a:pPr lvl="1"/>
            <a:r>
              <a:rPr lang="en-IE" smtClean="0"/>
              <a:t>Alessio Marziali </a:t>
            </a:r>
          </a:p>
          <a:p>
            <a:r>
              <a:rPr lang="en-IE" smtClean="0"/>
              <a:t>Paulo Prego</a:t>
            </a:r>
          </a:p>
          <a:p>
            <a:pPr lvl="1"/>
            <a:r>
              <a:rPr lang="en-IE" smtClean="0"/>
              <a:t>Orizon Framework</a:t>
            </a:r>
          </a:p>
          <a:p>
            <a:pPr lvl="1">
              <a:buFont typeface="Webdings" pitchFamily="18" charset="2"/>
              <a:buNone/>
            </a:pPr>
            <a:endParaRPr lang="en-IE" smtClean="0"/>
          </a:p>
        </p:txBody>
      </p:sp>
      <p:pic>
        <p:nvPicPr>
          <p:cNvPr id="105477" name="Picture 5" descr="CodeReview_Keypointers_XML_Data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90600"/>
            <a:ext cx="4467225" cy="203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78" name="Picture 6" descr="thre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133600"/>
            <a:ext cx="3767138" cy="2251075"/>
          </a:xfrm>
          <a:prstGeom prst="rect">
            <a:avLst/>
          </a:prstGeom>
          <a:noFill/>
        </p:spPr>
      </p:pic>
      <p:pic>
        <p:nvPicPr>
          <p:cNvPr id="105479" name="Picture 7" descr="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05200"/>
            <a:ext cx="4348163" cy="2611438"/>
          </a:xfrm>
          <a:prstGeom prst="rect">
            <a:avLst/>
          </a:prstGeom>
          <a:noFill/>
        </p:spPr>
      </p:pic>
      <p:pic>
        <p:nvPicPr>
          <p:cNvPr id="105480" name="Picture 8" descr="the very first Orizon GUI Screenshot_at_version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200"/>
            <a:ext cx="4267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3000"/>
              </a:lnSpc>
              <a:buFont typeface="Tahoma" pitchFamily="34" charset="0"/>
              <a:buNone/>
            </a:pPr>
            <a:r>
              <a:rPr lang="en-IE" sz="2800" b="1">
                <a:solidFill>
                  <a:srgbClr val="000000"/>
                </a:solidFill>
                <a:latin typeface="Tahoma" pitchFamily="34" charset="0"/>
              </a:rPr>
              <a:t>Deployment models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8138" indent="-338138" eaLnBrk="0" hangingPunct="0">
              <a:lnSpc>
                <a:spcPct val="80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Developer adoption model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Deploy automated tools to developers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Control tool rule base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Security review results and probe a little further.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endParaRPr lang="en-IE" sz="2000">
              <a:solidFill>
                <a:srgbClr val="000000"/>
              </a:solidFill>
              <a:latin typeface="Tahoma" pitchFamily="34" charset="0"/>
            </a:endParaRPr>
          </a:p>
          <a:p>
            <a:pPr marL="338138" indent="-338138" eaLnBrk="0" hangingPunct="0">
              <a:lnSpc>
                <a:spcPct val="80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Testing Department model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Test department include automated review in functional test.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Security review results and probe a little further.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endParaRPr lang="en-IE" sz="2000">
              <a:solidFill>
                <a:srgbClr val="000000"/>
              </a:solidFill>
              <a:latin typeface="Tahoma" pitchFamily="34" charset="0"/>
            </a:endParaRPr>
          </a:p>
          <a:p>
            <a:pPr marL="338138" indent="-338138" eaLnBrk="0" hangingPunct="0">
              <a:lnSpc>
                <a:spcPct val="80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Application security group model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All code goes through application security group</a:t>
            </a:r>
          </a:p>
          <a:p>
            <a:pPr marL="738188" lvl="1" indent="-280988" eaLnBrk="0" hangingPunct="0">
              <a:lnSpc>
                <a:spcPct val="80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Group use manual and automated solutions</a:t>
            </a:r>
          </a:p>
          <a:p>
            <a:pPr marL="338138" indent="-338138" eaLnBrk="0" hangingPunct="0">
              <a:lnSpc>
                <a:spcPct val="80000"/>
              </a:lnSpc>
              <a:spcBef>
                <a:spcPts val="700"/>
              </a:spcBef>
              <a:buFont typeface="Webdings" pitchFamily="18" charset="2"/>
              <a:buChar char=""/>
            </a:pPr>
            <a:endParaRPr lang="en-IE" sz="2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Help Required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mtClean="0"/>
              <a:t>OWASP Code Review Guide 2.0 – 2009</a:t>
            </a:r>
          </a:p>
          <a:p>
            <a:pPr lvl="1"/>
            <a:endParaRPr lang="en-IE" smtClean="0"/>
          </a:p>
          <a:p>
            <a:pPr lvl="1"/>
            <a:r>
              <a:rPr lang="en-IE" smtClean="0"/>
              <a:t>New Ideas approaches welcomed</a:t>
            </a:r>
          </a:p>
          <a:p>
            <a:pPr lvl="1"/>
            <a:r>
              <a:rPr lang="en-IE" smtClean="0"/>
              <a:t>Want to do more integration with tools</a:t>
            </a:r>
          </a:p>
          <a:p>
            <a:pPr lvl="1"/>
            <a:endParaRPr lang="en-I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DF2D1-EE46-466E-BC8C-EC4BDD19C2F3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163"/>
            <a:ext cx="8229600" cy="519112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Agenda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55098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What is the Code review guide?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Secure Code Review (who cares?)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Sister Projects</a:t>
            </a:r>
          </a:p>
        </p:txBody>
      </p:sp>
      <p:pic>
        <p:nvPicPr>
          <p:cNvPr id="5126" name="Picture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5165725" y="45370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5381625" y="4538663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5597525" y="45370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5741988" y="4394200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5886450" y="4249738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029325" y="41052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102350" y="3962400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173788" y="3817938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245225" y="3675063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245225" y="34575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246813" y="32416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245225" y="30257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246813" y="28098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245225" y="259397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321425" y="242252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389688" y="2235200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534150" y="2017713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6750050" y="1801813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7505700" y="1698625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7391400" y="1600200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7391400" y="1600200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8112">
            <a:off x="7162800" y="1752600"/>
            <a:ext cx="647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8" name="Freeform 109"/>
          <p:cNvSpPr>
            <a:spLocks/>
          </p:cNvSpPr>
          <p:nvPr/>
        </p:nvSpPr>
        <p:spPr bwMode="auto">
          <a:xfrm>
            <a:off x="4876800" y="2590800"/>
            <a:ext cx="3816350" cy="3098800"/>
          </a:xfrm>
          <a:custGeom>
            <a:avLst/>
            <a:gdLst>
              <a:gd name="T0" fmla="*/ 0 w 2404"/>
              <a:gd name="T1" fmla="*/ 1952 h 1952"/>
              <a:gd name="T2" fmla="*/ 538 w 2404"/>
              <a:gd name="T3" fmla="*/ 1753 h 1952"/>
              <a:gd name="T4" fmla="*/ 829 w 2404"/>
              <a:gd name="T5" fmla="*/ 1500 h 1952"/>
              <a:gd name="T6" fmla="*/ 943 w 2404"/>
              <a:gd name="T7" fmla="*/ 1057 h 1952"/>
              <a:gd name="T8" fmla="*/ 1000 w 2404"/>
              <a:gd name="T9" fmla="*/ 576 h 1952"/>
              <a:gd name="T10" fmla="*/ 1209 w 2404"/>
              <a:gd name="T11" fmla="*/ 241 h 1952"/>
              <a:gd name="T12" fmla="*/ 1500 w 2404"/>
              <a:gd name="T13" fmla="*/ 57 h 1952"/>
              <a:gd name="T14" fmla="*/ 1860 w 2404"/>
              <a:gd name="T15" fmla="*/ 2 h 1952"/>
              <a:gd name="T16" fmla="*/ 2404 w 2404"/>
              <a:gd name="T17" fmla="*/ 47 h 19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4"/>
              <a:gd name="T28" fmla="*/ 0 h 1952"/>
              <a:gd name="T29" fmla="*/ 2404 w 2404"/>
              <a:gd name="T30" fmla="*/ 1952 h 19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4" h="1952">
                <a:moveTo>
                  <a:pt x="0" y="1952"/>
                </a:moveTo>
                <a:cubicBezTo>
                  <a:pt x="89" y="1919"/>
                  <a:pt x="400" y="1828"/>
                  <a:pt x="538" y="1753"/>
                </a:cubicBezTo>
                <a:cubicBezTo>
                  <a:pt x="676" y="1678"/>
                  <a:pt x="761" y="1616"/>
                  <a:pt x="829" y="1500"/>
                </a:cubicBezTo>
                <a:cubicBezTo>
                  <a:pt x="897" y="1384"/>
                  <a:pt x="915" y="1211"/>
                  <a:pt x="943" y="1057"/>
                </a:cubicBezTo>
                <a:cubicBezTo>
                  <a:pt x="971" y="903"/>
                  <a:pt x="956" y="712"/>
                  <a:pt x="1000" y="576"/>
                </a:cubicBezTo>
                <a:cubicBezTo>
                  <a:pt x="1044" y="440"/>
                  <a:pt x="1126" y="327"/>
                  <a:pt x="1209" y="241"/>
                </a:cubicBezTo>
                <a:cubicBezTo>
                  <a:pt x="1292" y="155"/>
                  <a:pt x="1392" y="97"/>
                  <a:pt x="1500" y="57"/>
                </a:cubicBezTo>
                <a:cubicBezTo>
                  <a:pt x="1608" y="17"/>
                  <a:pt x="1709" y="4"/>
                  <a:pt x="1860" y="2"/>
                </a:cubicBezTo>
                <a:cubicBezTo>
                  <a:pt x="2011" y="0"/>
                  <a:pt x="2215" y="28"/>
                  <a:pt x="2404" y="47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IE" sz="1000" b="1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5149" name="Picture 29" descr="owasp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57200"/>
            <a:ext cx="733425" cy="7334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The Code review guide – What is it?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mtClean="0"/>
              <a:t>Most comprehensive open source secure code review on the web</a:t>
            </a:r>
          </a:p>
          <a:p>
            <a:r>
              <a:rPr lang="en-IE" smtClean="0"/>
              <a:t>One of the “OWASP Trinity” of guides</a:t>
            </a:r>
          </a:p>
          <a:p>
            <a:r>
              <a:rPr lang="en-IE" smtClean="0"/>
              <a:t>Available in WIKI, Free Download, “Real Book”</a:t>
            </a:r>
          </a:p>
          <a:p>
            <a:r>
              <a:rPr lang="en-IE" smtClean="0"/>
              <a:t>Is 3 years old, but never finished</a:t>
            </a:r>
          </a:p>
          <a:p>
            <a:r>
              <a:rPr lang="en-IE" smtClean="0"/>
              <a:t>Contributors from across the globe</a:t>
            </a:r>
          </a:p>
          <a:p>
            <a:r>
              <a:rPr lang="en-IE" smtClean="0"/>
              <a:t>#3 on the “OWASP best-seller list” (Yippee)</a:t>
            </a:r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Guide 2008 (v1.1) Contents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2"/>
                </a:solidFill>
                <a:ea typeface="ＭＳ Ｐゴシック" charset="-128"/>
              </a:rPr>
              <a:t>Foreword by Jeff Williams, OWASP Chair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2"/>
                </a:solidFill>
                <a:ea typeface="ＭＳ Ｐゴシック" charset="-128"/>
              </a:rPr>
              <a:t>Welcome to the OWASP Code Review Guide 1.1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2"/>
                </a:solidFill>
                <a:ea typeface="ＭＳ Ｐゴシック" charset="-128"/>
              </a:rPr>
              <a:t>About The Open Web Application Security Project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2"/>
                </a:solidFill>
                <a:ea typeface="ＭＳ Ｐゴシック" charset="-128"/>
              </a:rPr>
              <a:t>Code Review Guide History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2"/>
                </a:solidFill>
                <a:ea typeface="ＭＳ Ｐゴシック" charset="-128"/>
              </a:rPr>
              <a:t>Introduction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Preparation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Security Code Review in the SDLC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Security Code Review Coverage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Application Threat Modeling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Code Review Metrics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Crawling code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Searching for code in J2EE/Java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Searching for code in Classic ASP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FF3300"/>
                </a:solidFill>
                <a:ea typeface="ＭＳ Ｐゴシック" charset="-128"/>
              </a:rPr>
              <a:t>Code review and PCI DSS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control: Authentication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control: Authorization</a:t>
            </a:r>
            <a:endParaRPr lang="en-US" altLang="ja-JP" sz="800" b="1" smtClean="0">
              <a:solidFill>
                <a:schemeClr val="hlink"/>
              </a:solidFill>
              <a:ea typeface="ＭＳ Ｐゴシック" charset="-128"/>
              <a:hlinkClick r:id="" action="ppaction://noaction"/>
            </a:endParaRP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control: Session Management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control: Input Validation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control: Error Handling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 Secure application deployment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hlink"/>
                </a:solidFill>
                <a:ea typeface="ＭＳ Ｐゴシック" charset="-128"/>
              </a:rPr>
              <a:t>Reviewing by technical control Cryptographic controls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tx1"/>
                </a:solidFill>
                <a:ea typeface="ＭＳ Ｐゴシック" charset="-128"/>
              </a:rPr>
              <a:t>Reviewing Code for Buffer Overruns and Overflows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tx1"/>
                </a:solidFill>
                <a:ea typeface="ＭＳ Ｐゴシック" charset="-128"/>
              </a:rPr>
              <a:t>Reviewing Code for OS Injection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tx1"/>
                </a:solidFill>
                <a:ea typeface="ＭＳ Ｐゴシック" charset="-128"/>
              </a:rPr>
              <a:t>Reviewing Code for SQL Injection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tx1"/>
                </a:solidFill>
                <a:ea typeface="ＭＳ Ｐゴシック" charset="-128"/>
              </a:rPr>
              <a:t>Reviewing Code for Data Validation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altLang="ja-JP" sz="800" b="1" smtClean="0">
                <a:ea typeface="ＭＳ Ｐゴシック" charset="-128"/>
              </a:rPr>
              <a:t>Reviewing Code for Cross-site scripting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ea typeface="ＭＳ Ｐゴシック" charset="-128"/>
              </a:rPr>
              <a:t>Reviewing code for Cross-Site Request Forgery issues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ea typeface="ＭＳ Ｐゴシック" charset="-128"/>
              </a:rPr>
              <a:t>Reviewing Code for Logging Issues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ea typeface="ＭＳ Ｐゴシック" charset="-128"/>
              </a:rPr>
              <a:t>Reviewing Code for Session Integrity issues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ea typeface="ＭＳ Ｐゴシック" charset="-128"/>
              </a:rPr>
              <a:t>Reviewing Code for Race Conditions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Additional security considerations:</a:t>
            </a:r>
            <a:endParaRPr lang="en-US" altLang="ja-JP" sz="800" b="1" smtClean="0">
              <a:solidFill>
                <a:schemeClr val="accent1"/>
              </a:solidFill>
              <a:ea typeface="ＭＳ Ｐゴシック" charset="-128"/>
              <a:hlinkClick r:id="" action="ppaction://noaction"/>
            </a:endParaRP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Java gotchas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Java leading security practice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Classic ASP Design Mistakes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PHP Security Leading Practice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Strings and Integers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Reviewing MySQL Security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Reviewing Flash Applications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Reviewing Web services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How to write an application code review finding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990000"/>
                </a:solidFill>
                <a:ea typeface="ＭＳ Ｐゴシック" charset="-128"/>
              </a:rPr>
              <a:t>Automated Code revieW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990000"/>
                </a:solidFill>
                <a:ea typeface="ＭＳ Ｐゴシック" charset="-128"/>
              </a:rPr>
              <a:t>Tool Deployment Model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rgbClr val="990000"/>
                </a:solidFill>
                <a:ea typeface="ＭＳ Ｐゴシック" charset="-128"/>
              </a:rPr>
              <a:t>The Owasp Orizon Framework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The Owasp Code Review Top 9</a:t>
            </a:r>
          </a:p>
          <a:p>
            <a:pPr>
              <a:lnSpc>
                <a:spcPct val="83000"/>
              </a:lnSpc>
            </a:pPr>
            <a:r>
              <a:rPr lang="en-US" altLang="ja-JP" sz="800" b="1" smtClean="0">
                <a:solidFill>
                  <a:schemeClr val="accent1"/>
                </a:solidFill>
                <a:ea typeface="ＭＳ Ｐゴシック" charset="-128"/>
              </a:rPr>
              <a:t>Guide References</a:t>
            </a:r>
            <a:endParaRPr lang="en-IE" sz="800" b="1" smtClean="0">
              <a:solidFill>
                <a:schemeClr val="accent1"/>
              </a:solidFill>
            </a:endParaRPr>
          </a:p>
          <a:p>
            <a:pPr>
              <a:lnSpc>
                <a:spcPct val="83000"/>
              </a:lnSpc>
              <a:buFont typeface="Webdings" pitchFamily="18" charset="2"/>
              <a:buNone/>
            </a:pPr>
            <a:endParaRPr lang="en-IE" sz="800" b="1" smtClean="0">
              <a:solidFill>
                <a:schemeClr val="accent1"/>
              </a:solidFill>
            </a:endParaRPr>
          </a:p>
          <a:p>
            <a:pPr>
              <a:lnSpc>
                <a:spcPct val="83000"/>
              </a:lnSpc>
              <a:buFont typeface="Webdings" pitchFamily="18" charset="2"/>
              <a:buNone/>
            </a:pPr>
            <a:r>
              <a:rPr lang="en-IE" sz="800" b="1" smtClean="0">
                <a:solidFill>
                  <a:schemeClr val="tx1"/>
                </a:solidFill>
              </a:rPr>
              <a:t>Guide V1.1 - 214 Pages (66% bigger!!)</a:t>
            </a:r>
          </a:p>
          <a:p>
            <a:pPr>
              <a:lnSpc>
                <a:spcPct val="83000"/>
              </a:lnSpc>
              <a:buFont typeface="Webdings" pitchFamily="18" charset="2"/>
              <a:buNone/>
            </a:pPr>
            <a:r>
              <a:rPr lang="en-IE" sz="800" b="1" smtClean="0">
                <a:solidFill>
                  <a:schemeClr val="tx1"/>
                </a:solidFill>
              </a:rPr>
              <a:t>Guide V1.0 – 143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Sustainable Environment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IE" i="1" smtClean="0"/>
              <a:t>BIOMIMICRY</a:t>
            </a:r>
            <a:r>
              <a:rPr lang="en-IE" smtClean="0"/>
              <a:t> – </a:t>
            </a:r>
          </a:p>
          <a:p>
            <a:pPr lvl="1">
              <a:lnSpc>
                <a:spcPct val="83000"/>
              </a:lnSpc>
            </a:pPr>
            <a:r>
              <a:rPr lang="en-IE" i="1" smtClean="0"/>
              <a:t>Nature's Manufacturing Genius Applied </a:t>
            </a:r>
          </a:p>
          <a:p>
            <a:pPr lvl="1">
              <a:lnSpc>
                <a:spcPct val="83000"/>
              </a:lnSpc>
            </a:pPr>
            <a:r>
              <a:rPr lang="en-IE" i="1" smtClean="0"/>
              <a:t>to Industry / Engineering</a:t>
            </a:r>
            <a:endParaRPr lang="en-IE" smtClean="0"/>
          </a:p>
          <a:p>
            <a:pPr>
              <a:lnSpc>
                <a:spcPct val="83000"/>
              </a:lnSpc>
            </a:pPr>
            <a:r>
              <a:rPr lang="en-IE" smtClean="0"/>
              <a:t>Sustainable engineering model</a:t>
            </a:r>
          </a:p>
          <a:p>
            <a:pPr>
              <a:lnSpc>
                <a:spcPct val="83000"/>
              </a:lnSpc>
            </a:pPr>
            <a:r>
              <a:rPr lang="en-IE" smtClean="0"/>
              <a:t>Evolution of systems:</a:t>
            </a:r>
          </a:p>
          <a:p>
            <a:pPr lvl="1">
              <a:lnSpc>
                <a:spcPct val="83000"/>
              </a:lnSpc>
            </a:pPr>
            <a:r>
              <a:rPr lang="en-IE" smtClean="0"/>
              <a:t>Robust/Strong DNA (Code) of a solution assures stability in the cyber environment.</a:t>
            </a:r>
          </a:p>
          <a:p>
            <a:pPr lvl="1">
              <a:lnSpc>
                <a:spcPct val="83000"/>
              </a:lnSpc>
            </a:pPr>
            <a:r>
              <a:rPr lang="en-IE" smtClean="0"/>
              <a:t>Think Darwin, survival of the fittest</a:t>
            </a:r>
          </a:p>
          <a:p>
            <a:pPr lvl="1">
              <a:lnSpc>
                <a:spcPct val="83000"/>
              </a:lnSpc>
            </a:pPr>
            <a:r>
              <a:rPr lang="en-IE" smtClean="0"/>
              <a:t>Organisms built correctly  ensure stability and evolution.</a:t>
            </a:r>
          </a:p>
          <a:p>
            <a:pPr lvl="1">
              <a:lnSpc>
                <a:spcPct val="83000"/>
              </a:lnSpc>
            </a:pPr>
            <a:r>
              <a:rPr lang="en-IE" smtClean="0"/>
              <a:t>Penetrate and Patch model does not adhere to the natural order, what we currently do….</a:t>
            </a:r>
          </a:p>
        </p:txBody>
      </p:sp>
      <p:pic>
        <p:nvPicPr>
          <p:cNvPr id="93189" name="Picture 5" descr="spider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858000" y="457200"/>
            <a:ext cx="163671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3000"/>
              </a:lnSpc>
              <a:buFont typeface="Tahoma" pitchFamily="34" charset="0"/>
              <a:buNone/>
            </a:pPr>
            <a:r>
              <a:rPr lang="en-IE" sz="2800" b="1">
                <a:solidFill>
                  <a:srgbClr val="000000"/>
                </a:solidFill>
                <a:latin typeface="Tahoma" pitchFamily="34" charset="0"/>
              </a:rPr>
              <a:t>Secure Code Review	-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What it is	: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Examination of developed source code for quality.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Security = Quality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Robust &amp; Stable code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More Expensive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Can be more Accurate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Requires unique skill set to do properly	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endParaRPr lang="en-IE" sz="2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What it isn't: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Silver Bullet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Replacement for other security controls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Replacement for poor application development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Easy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Cheap (Not Manual anyways)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SCR-process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762000"/>
            <a:ext cx="6973888" cy="52308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3000"/>
              </a:lnSpc>
              <a:buFont typeface="Tahoma" pitchFamily="34" charset="0"/>
              <a:buNone/>
            </a:pPr>
            <a:r>
              <a:rPr lang="en-IE" sz="2800" b="1">
                <a:solidFill>
                  <a:srgbClr val="000000"/>
                </a:solidFill>
                <a:latin typeface="Tahoma" pitchFamily="34" charset="0"/>
              </a:rPr>
              <a:t>Automate = Good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800">
                <a:solidFill>
                  <a:srgbClr val="000000"/>
                </a:solidFill>
                <a:latin typeface="Tahoma" pitchFamily="34" charset="0"/>
              </a:rPr>
              <a:t>Can we Automate Code review: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Yes!! (Its cheaper to do)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Higher Through-put, quicker return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endParaRPr lang="en-IE" sz="2400">
              <a:solidFill>
                <a:srgbClr val="000000"/>
              </a:solidFill>
              <a:latin typeface="Tahoma" pitchFamily="34" charset="0"/>
            </a:endParaRP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r>
              <a:rPr lang="en-IE" sz="2400">
                <a:solidFill>
                  <a:srgbClr val="000000"/>
                </a:solidFill>
                <a:latin typeface="Tahoma" pitchFamily="34" charset="0"/>
              </a:rPr>
              <a:t>But is it like a Web Application firewall in the case of runtime protection?</a:t>
            </a:r>
          </a:p>
          <a:p>
            <a:pPr marL="1143000" lvl="2" indent="-228600" eaLnBrk="0" hangingPunct="0">
              <a:lnSpc>
                <a:spcPct val="103000"/>
              </a:lnSpc>
              <a:spcBef>
                <a:spcPts val="500"/>
              </a:spcBef>
              <a:buFont typeface="Wingdings" pitchFamily="2" charset="2"/>
              <a:buChar char=""/>
            </a:pPr>
            <a:r>
              <a:rPr lang="en-IE" sz="2000">
                <a:solidFill>
                  <a:srgbClr val="000000"/>
                </a:solidFill>
                <a:latin typeface="Tahoma" pitchFamily="34" charset="0"/>
              </a:rPr>
              <a:t>Limited protection, Catch many types of issues, but not all?</a:t>
            </a:r>
          </a:p>
          <a:p>
            <a:pPr marL="738188" lvl="1" indent="-280988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Char char=""/>
            </a:pPr>
            <a:endParaRPr lang="en-IE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china_great-wall-jinshanlin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3000"/>
              </a:lnSpc>
              <a:buFont typeface="Tahoma" pitchFamily="34" charset="0"/>
              <a:buNone/>
            </a:pPr>
            <a:r>
              <a:rPr lang="en-IE" sz="2400" b="1">
                <a:latin typeface="Tahoma" pitchFamily="34" charset="0"/>
              </a:rPr>
              <a:t>Web Application Firewall (WAF)	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800">
                <a:latin typeface="Tahoma" pitchFamily="34" charset="0"/>
              </a:rPr>
              <a:t>Catches attack Vectors very well</a:t>
            </a:r>
          </a:p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endParaRPr lang="en-IE" sz="2800">
              <a:latin typeface="Tahoma" pitchFamily="34" charset="0"/>
            </a:endParaRPr>
          </a:p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800">
                <a:latin typeface="Tahoma" pitchFamily="34" charset="0"/>
              </a:rPr>
              <a:t>Protects against SQL Injection, XSS, OS Injection, CLRF, DoS, Dir traversal, etc</a:t>
            </a:r>
          </a:p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endParaRPr lang="en-IE" sz="2800">
              <a:latin typeface="Tahoma" pitchFamily="34" charset="0"/>
            </a:endParaRPr>
          </a:p>
          <a:p>
            <a:pPr marL="338138" indent="-338138" eaLnBrk="0" hangingPunct="0">
              <a:lnSpc>
                <a:spcPct val="103000"/>
              </a:lnSpc>
              <a:spcBef>
                <a:spcPts val="700"/>
              </a:spcBef>
              <a:buFont typeface="Webdings" pitchFamily="18" charset="2"/>
              <a:buChar char=""/>
            </a:pPr>
            <a:r>
              <a:rPr lang="en-IE" sz="2800">
                <a:latin typeface="Tahoma" pitchFamily="34" charset="0"/>
              </a:rPr>
              <a:t>Not great against: Business Logic Flaws, CSRF attacks, Session Management issues/Hijacking…….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24/2007" val="LastModified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 Gothic"/>
        <a:cs typeface="MS Gothic"/>
      </a:majorFont>
      <a:minorFont>
        <a:latin typeface="Tahom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 Gothic"/>
        <a:cs typeface="MS Gothic"/>
      </a:majorFont>
      <a:minorFont>
        <a:latin typeface="Tahom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798</Words>
  <PresentationFormat>On-screen Show (4:3)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Tahoma</vt:lpstr>
      <vt:lpstr>Webdings</vt:lpstr>
      <vt:lpstr>Wingdings</vt:lpstr>
      <vt:lpstr>Times New Roman</vt:lpstr>
      <vt:lpstr>Lucida Sans Unicode</vt:lpstr>
      <vt:lpstr>StarSymbol</vt:lpstr>
      <vt:lpstr>Office Theme</vt:lpstr>
      <vt:lpstr>1_Office Theme</vt:lpstr>
      <vt:lpstr>OWASP Code Review</vt:lpstr>
      <vt:lpstr>Agenda</vt:lpstr>
      <vt:lpstr>The Code review guide – What is it?</vt:lpstr>
      <vt:lpstr>Guide 2008 (v1.1) Contents</vt:lpstr>
      <vt:lpstr>Sustainable Environment</vt:lpstr>
      <vt:lpstr>Slide 6</vt:lpstr>
      <vt:lpstr>Slide 7</vt:lpstr>
      <vt:lpstr>Slide 8</vt:lpstr>
      <vt:lpstr>Slide 9</vt:lpstr>
      <vt:lpstr>Slide 10</vt:lpstr>
      <vt:lpstr>Example:  CSRF Protection</vt:lpstr>
      <vt:lpstr>New Layer of attacks:</vt:lpstr>
      <vt:lpstr>OWASP Code review tools</vt:lpstr>
      <vt:lpstr>Slide 14</vt:lpstr>
      <vt:lpstr>Help Required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Web Hacking</dc:title>
  <dc:creator>khartmann</dc:creator>
  <cp:lastModifiedBy>khartmann</cp:lastModifiedBy>
  <cp:revision>19</cp:revision>
  <dcterms:modified xsi:type="dcterms:W3CDTF">2008-11-06T13:05:16Z</dcterms:modified>
</cp:coreProperties>
</file>