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70"/>
  </p:notesMasterIdLst>
  <p:sldIdLst>
    <p:sldId id="256" r:id="rId3"/>
    <p:sldId id="258" r:id="rId4"/>
    <p:sldId id="325" r:id="rId5"/>
    <p:sldId id="324" r:id="rId6"/>
    <p:sldId id="304" r:id="rId7"/>
    <p:sldId id="305" r:id="rId8"/>
    <p:sldId id="306" r:id="rId9"/>
    <p:sldId id="307" r:id="rId10"/>
    <p:sldId id="264" r:id="rId11"/>
    <p:sldId id="308" r:id="rId12"/>
    <p:sldId id="267" r:id="rId13"/>
    <p:sldId id="309" r:id="rId14"/>
    <p:sldId id="310" r:id="rId15"/>
    <p:sldId id="312" r:id="rId16"/>
    <p:sldId id="271" r:id="rId17"/>
    <p:sldId id="272" r:id="rId18"/>
    <p:sldId id="273" r:id="rId19"/>
    <p:sldId id="317" r:id="rId20"/>
    <p:sldId id="270" r:id="rId21"/>
    <p:sldId id="313" r:id="rId22"/>
    <p:sldId id="345" r:id="rId23"/>
    <p:sldId id="347" r:id="rId24"/>
    <p:sldId id="349" r:id="rId25"/>
    <p:sldId id="350" r:id="rId26"/>
    <p:sldId id="320" r:id="rId27"/>
    <p:sldId id="321" r:id="rId28"/>
    <p:sldId id="319" r:id="rId29"/>
    <p:sldId id="322" r:id="rId30"/>
    <p:sldId id="346" r:id="rId31"/>
    <p:sldId id="348" r:id="rId32"/>
    <p:sldId id="318" r:id="rId33"/>
    <p:sldId id="323" r:id="rId34"/>
    <p:sldId id="274" r:id="rId35"/>
    <p:sldId id="327" r:id="rId36"/>
    <p:sldId id="279" r:id="rId37"/>
    <p:sldId id="328" r:id="rId38"/>
    <p:sldId id="329" r:id="rId39"/>
    <p:sldId id="330" r:id="rId40"/>
    <p:sldId id="277" r:id="rId41"/>
    <p:sldId id="276" r:id="rId42"/>
    <p:sldId id="335" r:id="rId43"/>
    <p:sldId id="336" r:id="rId44"/>
    <p:sldId id="283" r:id="rId45"/>
    <p:sldId id="284" r:id="rId46"/>
    <p:sldId id="333" r:id="rId47"/>
    <p:sldId id="285" r:id="rId48"/>
    <p:sldId id="337" r:id="rId49"/>
    <p:sldId id="338" r:id="rId50"/>
    <p:sldId id="339" r:id="rId51"/>
    <p:sldId id="340" r:id="rId52"/>
    <p:sldId id="287" r:id="rId53"/>
    <p:sldId id="288" r:id="rId54"/>
    <p:sldId id="289" r:id="rId55"/>
    <p:sldId id="351" r:id="rId56"/>
    <p:sldId id="352" r:id="rId57"/>
    <p:sldId id="353" r:id="rId58"/>
    <p:sldId id="290" r:id="rId59"/>
    <p:sldId id="291" r:id="rId60"/>
    <p:sldId id="342" r:id="rId61"/>
    <p:sldId id="341" r:id="rId62"/>
    <p:sldId id="343" r:id="rId63"/>
    <p:sldId id="344" r:id="rId64"/>
    <p:sldId id="331" r:id="rId65"/>
    <p:sldId id="292" r:id="rId66"/>
    <p:sldId id="302" r:id="rId67"/>
    <p:sldId id="334" r:id="rId68"/>
    <p:sldId id="25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AB2"/>
    <a:srgbClr val="5C51E5"/>
    <a:srgbClr val="2F22DE"/>
    <a:srgbClr val="2649FA"/>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516"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A66B2-7309-4BEF-ACA0-200510255EC1}" type="doc">
      <dgm:prSet loTypeId="urn:microsoft.com/office/officeart/2005/8/layout/hProcess9" loCatId="process" qsTypeId="urn:microsoft.com/office/officeart/2005/8/quickstyle/3d9" qsCatId="3D" csTypeId="urn:microsoft.com/office/officeart/2005/8/colors/accent1_2" csCatId="accent1" phldr="1"/>
      <dgm:spPr/>
    </dgm:pt>
    <dgm:pt modelId="{F2302843-4513-4A28-966F-2B6B1DDE4662}">
      <dgm:prSet phldrT="[Texte]" custT="1"/>
      <dgm:spPr/>
      <dgm:t>
        <a:bodyPr/>
        <a:lstStyle/>
        <a:p>
          <a:r>
            <a:rPr lang="fr-FR" sz="2000" dirty="0" smtClean="0"/>
            <a:t>Age of Antivirus</a:t>
          </a:r>
          <a:endParaRPr lang="fr-FR" sz="2000" dirty="0"/>
        </a:p>
      </dgm:t>
    </dgm:pt>
    <dgm:pt modelId="{3676BFCB-5BA1-4001-8C14-839B181BDC6E}" type="parTrans" cxnId="{F0F8E39C-7B79-49DE-84AB-8CB6F1FCF998}">
      <dgm:prSet/>
      <dgm:spPr/>
      <dgm:t>
        <a:bodyPr/>
        <a:lstStyle/>
        <a:p>
          <a:endParaRPr lang="fr-FR"/>
        </a:p>
      </dgm:t>
    </dgm:pt>
    <dgm:pt modelId="{F245F5D8-3498-4370-B67F-1C1D555A6898}" type="sibTrans" cxnId="{F0F8E39C-7B79-49DE-84AB-8CB6F1FCF998}">
      <dgm:prSet/>
      <dgm:spPr/>
      <dgm:t>
        <a:bodyPr/>
        <a:lstStyle/>
        <a:p>
          <a:endParaRPr lang="fr-FR"/>
        </a:p>
      </dgm:t>
    </dgm:pt>
    <dgm:pt modelId="{7926C9CE-73E4-4F8A-885C-326F32464BF6}">
      <dgm:prSet phldrT="[Texte]" custT="1"/>
      <dgm:spPr/>
      <dgm:t>
        <a:bodyPr/>
        <a:lstStyle/>
        <a:p>
          <a:r>
            <a:rPr lang="fr-FR" sz="2000" dirty="0" smtClean="0"/>
            <a:t>Age of </a:t>
          </a:r>
        </a:p>
        <a:p>
          <a:r>
            <a:rPr lang="fr-FR" sz="2000" dirty="0" smtClean="0"/>
            <a:t>Network Security</a:t>
          </a:r>
          <a:endParaRPr lang="fr-FR" sz="2000" dirty="0"/>
        </a:p>
      </dgm:t>
    </dgm:pt>
    <dgm:pt modelId="{CA5DD2F6-66E8-4A91-BE3E-A2ABEF9D6F6C}" type="parTrans" cxnId="{F7AFA5F0-1995-4ED6-9BC2-6139180181B8}">
      <dgm:prSet/>
      <dgm:spPr/>
      <dgm:t>
        <a:bodyPr/>
        <a:lstStyle/>
        <a:p>
          <a:endParaRPr lang="fr-FR"/>
        </a:p>
      </dgm:t>
    </dgm:pt>
    <dgm:pt modelId="{412D3391-499D-4342-9CB6-A3BEED6CE8D9}" type="sibTrans" cxnId="{F7AFA5F0-1995-4ED6-9BC2-6139180181B8}">
      <dgm:prSet/>
      <dgm:spPr/>
      <dgm:t>
        <a:bodyPr/>
        <a:lstStyle/>
        <a:p>
          <a:endParaRPr lang="fr-FR"/>
        </a:p>
      </dgm:t>
    </dgm:pt>
    <dgm:pt modelId="{A1F3B6B8-345B-4BB0-99B1-9D543CA0119A}">
      <dgm:prSet phldrT="[Texte]" custT="1"/>
      <dgm:spPr/>
      <dgm:t>
        <a:bodyPr/>
        <a:lstStyle/>
        <a:p>
          <a:r>
            <a:rPr lang="fr-FR" sz="2000" dirty="0" smtClean="0"/>
            <a:t>Age of </a:t>
          </a:r>
        </a:p>
        <a:p>
          <a:r>
            <a:rPr lang="fr-FR" sz="2000" dirty="0" smtClean="0"/>
            <a:t>Application Security</a:t>
          </a:r>
          <a:endParaRPr lang="fr-FR" sz="2000" dirty="0"/>
        </a:p>
      </dgm:t>
    </dgm:pt>
    <dgm:pt modelId="{9239894F-759D-41FC-833F-60F09CD38311}" type="parTrans" cxnId="{2AEFE659-3714-4035-81CC-78181684B96B}">
      <dgm:prSet/>
      <dgm:spPr/>
      <dgm:t>
        <a:bodyPr/>
        <a:lstStyle/>
        <a:p>
          <a:endParaRPr lang="fr-FR"/>
        </a:p>
      </dgm:t>
    </dgm:pt>
    <dgm:pt modelId="{98421D62-A173-4B37-B68B-569FBC51098C}" type="sibTrans" cxnId="{2AEFE659-3714-4035-81CC-78181684B96B}">
      <dgm:prSet/>
      <dgm:spPr/>
      <dgm:t>
        <a:bodyPr/>
        <a:lstStyle/>
        <a:p>
          <a:endParaRPr lang="fr-FR"/>
        </a:p>
      </dgm:t>
    </dgm:pt>
    <dgm:pt modelId="{15B42882-712C-402D-81F7-ECEF21E4EF9E}" type="pres">
      <dgm:prSet presAssocID="{650A66B2-7309-4BEF-ACA0-200510255EC1}" presName="CompostProcess" presStyleCnt="0">
        <dgm:presLayoutVars>
          <dgm:dir/>
          <dgm:resizeHandles val="exact"/>
        </dgm:presLayoutVars>
      </dgm:prSet>
      <dgm:spPr/>
    </dgm:pt>
    <dgm:pt modelId="{AE1D0493-F941-48BF-BC4A-03100BB17346}" type="pres">
      <dgm:prSet presAssocID="{650A66B2-7309-4BEF-ACA0-200510255EC1}" presName="arrow" presStyleLbl="bgShp" presStyleIdx="0" presStyleCnt="1"/>
      <dgm:spPr>
        <a:gradFill flip="none" rotWithShape="1">
          <a:gsLst>
            <a:gs pos="17000">
              <a:srgbClr val="F3292E"/>
            </a:gs>
            <a:gs pos="88000">
              <a:schemeClr val="accent1">
                <a:tint val="44500"/>
                <a:satMod val="160000"/>
                <a:lumMod val="80000"/>
                <a:lumOff val="20000"/>
                <a:alpha val="22000"/>
              </a:schemeClr>
            </a:gs>
            <a:gs pos="100000">
              <a:schemeClr val="accent1">
                <a:tint val="23500"/>
                <a:satMod val="160000"/>
              </a:schemeClr>
            </a:gs>
          </a:gsLst>
          <a:lin ang="10800000" scaled="1"/>
          <a:tileRect/>
        </a:gradFill>
      </dgm:spPr>
    </dgm:pt>
    <dgm:pt modelId="{D9774A54-F95B-4066-AD9F-1535C002CFB6}" type="pres">
      <dgm:prSet presAssocID="{650A66B2-7309-4BEF-ACA0-200510255EC1}" presName="linearProcess" presStyleCnt="0"/>
      <dgm:spPr/>
    </dgm:pt>
    <dgm:pt modelId="{2360F911-A789-40C5-84BF-18BAB0EC0A47}" type="pres">
      <dgm:prSet presAssocID="{F2302843-4513-4A28-966F-2B6B1DDE4662}" presName="textNode" presStyleLbl="node1" presStyleIdx="0" presStyleCnt="3">
        <dgm:presLayoutVars>
          <dgm:bulletEnabled val="1"/>
        </dgm:presLayoutVars>
      </dgm:prSet>
      <dgm:spPr/>
      <dgm:t>
        <a:bodyPr/>
        <a:lstStyle/>
        <a:p>
          <a:endParaRPr lang="fr-FR"/>
        </a:p>
      </dgm:t>
    </dgm:pt>
    <dgm:pt modelId="{A70A17AB-1445-4F39-9834-00C0476C9D7B}" type="pres">
      <dgm:prSet presAssocID="{F245F5D8-3498-4370-B67F-1C1D555A6898}" presName="sibTrans" presStyleCnt="0"/>
      <dgm:spPr/>
    </dgm:pt>
    <dgm:pt modelId="{CE948B51-DE24-42DE-B44B-392BBCEA976A}" type="pres">
      <dgm:prSet presAssocID="{7926C9CE-73E4-4F8A-885C-326F32464BF6}" presName="textNode" presStyleLbl="node1" presStyleIdx="1" presStyleCnt="3">
        <dgm:presLayoutVars>
          <dgm:bulletEnabled val="1"/>
        </dgm:presLayoutVars>
      </dgm:prSet>
      <dgm:spPr/>
      <dgm:t>
        <a:bodyPr/>
        <a:lstStyle/>
        <a:p>
          <a:endParaRPr lang="fr-FR"/>
        </a:p>
      </dgm:t>
    </dgm:pt>
    <dgm:pt modelId="{5F621B6F-4A83-4E59-B7CA-2532F9D7B233}" type="pres">
      <dgm:prSet presAssocID="{412D3391-499D-4342-9CB6-A3BEED6CE8D9}" presName="sibTrans" presStyleCnt="0"/>
      <dgm:spPr/>
    </dgm:pt>
    <dgm:pt modelId="{D5E32B24-B295-4BBD-A27D-3E45944DE205}" type="pres">
      <dgm:prSet presAssocID="{A1F3B6B8-345B-4BB0-99B1-9D543CA0119A}" presName="textNode" presStyleLbl="node1" presStyleIdx="2" presStyleCnt="3">
        <dgm:presLayoutVars>
          <dgm:bulletEnabled val="1"/>
        </dgm:presLayoutVars>
      </dgm:prSet>
      <dgm:spPr/>
      <dgm:t>
        <a:bodyPr/>
        <a:lstStyle/>
        <a:p>
          <a:endParaRPr lang="fr-FR"/>
        </a:p>
      </dgm:t>
    </dgm:pt>
  </dgm:ptLst>
  <dgm:cxnLst>
    <dgm:cxn modelId="{F7AFA5F0-1995-4ED6-9BC2-6139180181B8}" srcId="{650A66B2-7309-4BEF-ACA0-200510255EC1}" destId="{7926C9CE-73E4-4F8A-885C-326F32464BF6}" srcOrd="1" destOrd="0" parTransId="{CA5DD2F6-66E8-4A91-BE3E-A2ABEF9D6F6C}" sibTransId="{412D3391-499D-4342-9CB6-A3BEED6CE8D9}"/>
    <dgm:cxn modelId="{2AEFE659-3714-4035-81CC-78181684B96B}" srcId="{650A66B2-7309-4BEF-ACA0-200510255EC1}" destId="{A1F3B6B8-345B-4BB0-99B1-9D543CA0119A}" srcOrd="2" destOrd="0" parTransId="{9239894F-759D-41FC-833F-60F09CD38311}" sibTransId="{98421D62-A173-4B37-B68B-569FBC51098C}"/>
    <dgm:cxn modelId="{5ABB84E5-FF3F-4A54-9463-745ACE82591F}" type="presOf" srcId="{650A66B2-7309-4BEF-ACA0-200510255EC1}" destId="{15B42882-712C-402D-81F7-ECEF21E4EF9E}" srcOrd="0" destOrd="0" presId="urn:microsoft.com/office/officeart/2005/8/layout/hProcess9"/>
    <dgm:cxn modelId="{1CB95562-8252-4CC5-9A7F-563F53DD2D0A}" type="presOf" srcId="{A1F3B6B8-345B-4BB0-99B1-9D543CA0119A}" destId="{D5E32B24-B295-4BBD-A27D-3E45944DE205}" srcOrd="0" destOrd="0" presId="urn:microsoft.com/office/officeart/2005/8/layout/hProcess9"/>
    <dgm:cxn modelId="{F0F8E39C-7B79-49DE-84AB-8CB6F1FCF998}" srcId="{650A66B2-7309-4BEF-ACA0-200510255EC1}" destId="{F2302843-4513-4A28-966F-2B6B1DDE4662}" srcOrd="0" destOrd="0" parTransId="{3676BFCB-5BA1-4001-8C14-839B181BDC6E}" sibTransId="{F245F5D8-3498-4370-B67F-1C1D555A6898}"/>
    <dgm:cxn modelId="{61AE794E-7056-4CC5-BD7E-088C8F67C117}" type="presOf" srcId="{F2302843-4513-4A28-966F-2B6B1DDE4662}" destId="{2360F911-A789-40C5-84BF-18BAB0EC0A47}" srcOrd="0" destOrd="0" presId="urn:microsoft.com/office/officeart/2005/8/layout/hProcess9"/>
    <dgm:cxn modelId="{0A212311-9FB3-4A2A-9035-BA7E0CE3B1D8}" type="presOf" srcId="{7926C9CE-73E4-4F8A-885C-326F32464BF6}" destId="{CE948B51-DE24-42DE-B44B-392BBCEA976A}" srcOrd="0" destOrd="0" presId="urn:microsoft.com/office/officeart/2005/8/layout/hProcess9"/>
    <dgm:cxn modelId="{A90B1B35-1BF1-466A-AD1F-9C0D49CE7A57}" type="presParOf" srcId="{15B42882-712C-402D-81F7-ECEF21E4EF9E}" destId="{AE1D0493-F941-48BF-BC4A-03100BB17346}" srcOrd="0" destOrd="0" presId="urn:microsoft.com/office/officeart/2005/8/layout/hProcess9"/>
    <dgm:cxn modelId="{F9FFDEBD-9C48-467B-AA7B-A78AEB08F594}" type="presParOf" srcId="{15B42882-712C-402D-81F7-ECEF21E4EF9E}" destId="{D9774A54-F95B-4066-AD9F-1535C002CFB6}" srcOrd="1" destOrd="0" presId="urn:microsoft.com/office/officeart/2005/8/layout/hProcess9"/>
    <dgm:cxn modelId="{73C4BF0B-55C1-4140-92AA-E51774FB42E8}" type="presParOf" srcId="{D9774A54-F95B-4066-AD9F-1535C002CFB6}" destId="{2360F911-A789-40C5-84BF-18BAB0EC0A47}" srcOrd="0" destOrd="0" presId="urn:microsoft.com/office/officeart/2005/8/layout/hProcess9"/>
    <dgm:cxn modelId="{DC576C27-3527-4D50-8317-F3E99CA12241}" type="presParOf" srcId="{D9774A54-F95B-4066-AD9F-1535C002CFB6}" destId="{A70A17AB-1445-4F39-9834-00C0476C9D7B}" srcOrd="1" destOrd="0" presId="urn:microsoft.com/office/officeart/2005/8/layout/hProcess9"/>
    <dgm:cxn modelId="{0505DEB8-4B43-4F0A-B706-A560CA5976E7}" type="presParOf" srcId="{D9774A54-F95B-4066-AD9F-1535C002CFB6}" destId="{CE948B51-DE24-42DE-B44B-392BBCEA976A}" srcOrd="2" destOrd="0" presId="urn:microsoft.com/office/officeart/2005/8/layout/hProcess9"/>
    <dgm:cxn modelId="{ECB5380C-7393-4ED4-A970-C93A31E9685B}" type="presParOf" srcId="{D9774A54-F95B-4066-AD9F-1535C002CFB6}" destId="{5F621B6F-4A83-4E59-B7CA-2532F9D7B233}" srcOrd="3" destOrd="0" presId="urn:microsoft.com/office/officeart/2005/8/layout/hProcess9"/>
    <dgm:cxn modelId="{D5E18EE0-4184-4FFC-825D-321B34153ACC}" type="presParOf" srcId="{D9774A54-F95B-4066-AD9F-1535C002CFB6}" destId="{D5E32B24-B295-4BBD-A27D-3E45944DE2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2_2" csCatId="accent2" phldr="1"/>
      <dgm:spPr/>
      <dgm:t>
        <a:bodyPr/>
        <a:lstStyle/>
        <a:p>
          <a:endParaRPr lang="en-US"/>
        </a:p>
      </dgm:t>
    </dgm:pt>
    <dgm:pt modelId="{64169CBD-621B-41AC-8098-190EB836285B}">
      <dgm:prSet phldrT="[Text]"/>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dgm:t>
        <a:bodyPr/>
        <a:lstStyle/>
        <a:p>
          <a:r>
            <a:rPr lang="en-US" b="1" dirty="0" smtClean="0"/>
            <a:t>A6: Security Misconfiguration</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05B6A14E-A58A-427E-80F5-495E20005676}">
      <dgm:prSet/>
      <dgm:spPr/>
      <dgm:t>
        <a:bodyPr/>
        <a:lstStyle/>
        <a:p>
          <a:pP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5C24D233-3DB0-4C32-81EF-7ACC332CB1F3}">
      <dgm:prSet/>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dgm:t>
        <a:bodyPr/>
        <a:lstStyle/>
        <a:p>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584DF2DC-A3E2-42A9-A4DD-34ECE38ABCD8}">
      <dgm:prSet phldrT="[Text]"/>
      <dgm:spPr/>
      <dgm:t>
        <a:bodyPr/>
        <a:lstStyle/>
        <a:p>
          <a:pP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endParaRPr lang="en-US"/>
        </a:p>
      </dgm:t>
    </dgm:pt>
    <dgm:pt modelId="{7570567D-28CF-418F-AC7F-DC79EC5FF975}" type="sibTrans" cxnId="{068981B0-B9E8-47B0-B8BE-FE4E45596C89}">
      <dgm:prSet/>
      <dgm:spPr/>
      <dgm:t>
        <a:bodyPr/>
        <a:lstStyle/>
        <a:p>
          <a:endParaRPr lang="en-US"/>
        </a:p>
      </dgm:t>
    </dgm:pt>
    <dgm:pt modelId="{846EF5E7-7A12-4A2D-8078-692B44CFA137}">
      <dgm:prSet/>
      <dgm:spPr/>
      <dgm:t>
        <a:bodyPr/>
        <a:lstStyle/>
        <a:p>
          <a:r>
            <a:rPr lang="en-US" b="1" dirty="0" smtClean="0"/>
            <a:t>A9: Insecure Cryptographic Storage</a:t>
          </a:r>
          <a:endParaRPr lang="en-US" b="1" dirty="0"/>
        </a:p>
      </dgm:t>
    </dgm:pt>
    <dgm:pt modelId="{43814BFA-CD4E-419C-A63A-DC90D2A57CC5}" type="sibTrans" cxnId="{EE63E925-AA23-4845-AFDE-51A13445419A}">
      <dgm:prSet/>
      <dgm:spPr/>
      <dgm:t>
        <a:bodyPr/>
        <a:lstStyle/>
        <a:p>
          <a:endParaRPr lang="en-US"/>
        </a:p>
      </dgm:t>
    </dgm:pt>
    <dgm:pt modelId="{8B8DF4B1-CA44-47CA-904E-75C1DB8D30C6}" type="parTrans" cxnId="{EE63E925-AA23-4845-AFDE-51A13445419A}">
      <dgm:prSet/>
      <dgm:spPr/>
      <dgm:t>
        <a:bodyPr/>
        <a:lstStyle/>
        <a:p>
          <a:endParaRPr lang="en-US"/>
        </a:p>
      </dgm:t>
    </dgm:pt>
    <dgm:pt modelId="{E3082521-43B2-4C4A-A315-C30A88ECFA26}">
      <dgm:prSet/>
      <dgm:spPr/>
      <dgm:t>
        <a:bodyPr/>
        <a:lstStyle/>
        <a:p>
          <a:r>
            <a:rPr lang="en-US" b="1" dirty="0" smtClean="0"/>
            <a:t>A8:  </a:t>
          </a:r>
          <a:r>
            <a:rPr lang="en-US" b="1" i="0" u="none" dirty="0" smtClean="0"/>
            <a:t>Unvalidated Redirects and Forwards</a:t>
          </a:r>
          <a:endParaRPr lang="en-US" b="1" dirty="0"/>
        </a:p>
      </dgm:t>
    </dgm:pt>
    <dgm:pt modelId="{D6DE54C6-2288-4630-8340-24A01192AE88}" type="parTrans" cxnId="{D269E425-07A1-4CC4-8F5F-FC0E85536531}">
      <dgm:prSet/>
      <dgm:spPr/>
      <dgm:t>
        <a:bodyPr/>
        <a:lstStyle/>
        <a:p>
          <a:endParaRPr lang="en-US"/>
        </a:p>
      </dgm:t>
    </dgm:pt>
    <dgm:pt modelId="{EA7292A8-6354-4FF1-B1CA-CA7EADE1DBF1}" type="sibTrans" cxnId="{D269E425-07A1-4CC4-8F5F-FC0E85536531}">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t>
        <a:bodyPr/>
        <a:lstStyle/>
        <a:p>
          <a:endParaRPr lang="en-US"/>
        </a:p>
      </dgm:t>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t>
        <a:bodyPr/>
        <a:lstStyle/>
        <a:p>
          <a:endParaRPr lang="en-US"/>
        </a:p>
      </dgm:t>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t>
        <a:bodyPr/>
        <a:lstStyle/>
        <a:p>
          <a:endParaRPr lang="en-US"/>
        </a:p>
      </dgm:t>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t>
        <a:bodyPr/>
        <a:lstStyle/>
        <a:p>
          <a:endParaRPr lang="en-US"/>
        </a:p>
      </dgm:t>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t>
        <a:bodyPr/>
        <a:lstStyle/>
        <a:p>
          <a:endParaRPr lang="en-US"/>
        </a:p>
      </dgm:t>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t>
        <a:bodyPr/>
        <a:lstStyle/>
        <a:p>
          <a:endParaRPr lang="en-US"/>
        </a:p>
      </dgm:t>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t>
        <a:bodyPr/>
        <a:lstStyle/>
        <a:p>
          <a:endParaRPr lang="en-US"/>
        </a:p>
      </dgm:t>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t>
        <a:bodyPr/>
        <a:lstStyle/>
        <a:p>
          <a:endParaRPr lang="en-US"/>
        </a:p>
      </dgm:t>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t>
        <a:bodyPr/>
        <a:lstStyle/>
        <a:p>
          <a:endParaRPr lang="en-US"/>
        </a:p>
      </dgm:t>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997E21C4-7E4D-4F88-B61A-0EEA53E82451}" type="presOf" srcId="{C1059736-A6E2-4762-8F49-0456CD8B7C69}" destId="{E75F8F30-3FA0-429A-A777-BC11F620C600}" srcOrd="0" destOrd="0" presId="urn:microsoft.com/office/officeart/2005/8/layout/default#1"/>
    <dgm:cxn modelId="{00F8D0BA-7EEA-4BBE-8654-20013BA5FFCC}" type="presOf" srcId="{E3082521-43B2-4C4A-A315-C30A88ECFA26}" destId="{2BFD1927-216E-430A-B0C4-24997B033C54}" srcOrd="0" destOrd="0" presId="urn:microsoft.com/office/officeart/2005/8/layout/default#1"/>
    <dgm:cxn modelId="{36231BE5-86BB-439D-810F-85059A2C397F}" type="presOf" srcId="{7FBC627C-7A5D-4F89-A1E1-F66E815CA8A7}" destId="{C3E7A39C-1CAB-4280-9674-550D9EBD3664}" srcOrd="0" destOrd="0" presId="urn:microsoft.com/office/officeart/2005/8/layout/default#1"/>
    <dgm:cxn modelId="{DCE0D39D-8D8D-4BA2-A8DD-BE105BCB5C47}" type="presOf" srcId="{64169CBD-621B-41AC-8098-190EB836285B}" destId="{AD2E9B06-A06B-443C-83A3-58564550A9C4}" srcOrd="0" destOrd="0" presId="urn:microsoft.com/office/officeart/2005/8/layout/default#1"/>
    <dgm:cxn modelId="{EE63E925-AA23-4845-AFDE-51A13445419A}" srcId="{267281CF-8B67-4D2B-AFDC-72ADEAA7440C}" destId="{846EF5E7-7A12-4A2D-8078-692B44CFA137}" srcOrd="8" destOrd="0" parTransId="{8B8DF4B1-CA44-47CA-904E-75C1DB8D30C6}" sibTransId="{43814BFA-CD4E-419C-A63A-DC90D2A57CC5}"/>
    <dgm:cxn modelId="{DC35E99B-5E02-44F4-BD03-6B6E152AC589}" type="presOf" srcId="{5C24D233-3DB0-4C32-81EF-7ACC332CB1F3}" destId="{7EE8E211-C96C-4DF9-8900-734142B29595}" srcOrd="0" destOrd="0" presId="urn:microsoft.com/office/officeart/2005/8/layout/default#1"/>
    <dgm:cxn modelId="{C74F66B7-88F5-4B2E-8D8A-E63ACB25B910}" type="presOf" srcId="{84B38A77-F4AB-48EC-BE27-B8F2C8B986E2}" destId="{9F4DF532-F70D-4CBC-9753-6C2F6F868710}" srcOrd="0" destOrd="0" presId="urn:microsoft.com/office/officeart/2005/8/layout/default#1"/>
    <dgm:cxn modelId="{068981B0-B9E8-47B0-B8BE-FE4E45596C89}" srcId="{267281CF-8B67-4D2B-AFDC-72ADEAA7440C}" destId="{584DF2DC-A3E2-42A9-A4DD-34ECE38ABCD8}" srcOrd="1" destOrd="0" parTransId="{27909C0A-2D2F-4337-9888-7CCBACA70B81}" sibTransId="{7570567D-28CF-418F-AC7F-DC79EC5FF975}"/>
    <dgm:cxn modelId="{4FD6AC6E-3536-4C23-A7D4-31E126FB9709}" type="presOf" srcId="{584DF2DC-A3E2-42A9-A4DD-34ECE38ABCD8}" destId="{B1556E44-69BD-4479-8EA4-18F7FE371684}" srcOrd="0" destOrd="0" presId="urn:microsoft.com/office/officeart/2005/8/layout/default#1"/>
    <dgm:cxn modelId="{2925D981-E56F-46C4-AE56-96FB49841DB6}" srcId="{267281CF-8B67-4D2B-AFDC-72ADEAA7440C}" destId="{84B38A77-F4AB-48EC-BE27-B8F2C8B986E2}" srcOrd="9" destOrd="0" parTransId="{6AD7C044-BEFE-43E1-AF8D-75816B83B709}" sibTransId="{52E71ADB-8DE7-48E6-8ED5-C1EE6B7F6519}"/>
    <dgm:cxn modelId="{E8FA1B3E-891C-44F5-8B95-213F7D5CE5C0}" srcId="{267281CF-8B67-4D2B-AFDC-72ADEAA7440C}" destId="{64169CBD-621B-41AC-8098-190EB836285B}" srcOrd="0" destOrd="0" parTransId="{C2478B4C-85CC-4B56-8035-A1D085B2572C}" sibTransId="{55DCDCCE-3CAF-428A-ABFC-A8BC8FEF6AA5}"/>
    <dgm:cxn modelId="{3D1C7C55-7529-41D1-B790-BA16A9F112EA}" type="presOf" srcId="{8BCDC084-67CA-4889-BB16-FDAA18262BAD}" destId="{764C6158-AD60-4271-9C65-2ABDF85CAA50}"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15A0AA70-0966-4107-BBFA-BEC3E3A12C20}" type="presOf" srcId="{846EF5E7-7A12-4A2D-8078-692B44CFA137}" destId="{197F7632-2D2A-4420-B291-4012329DD8F7}" srcOrd="0" destOrd="0" presId="urn:microsoft.com/office/officeart/2005/8/layout/default#1"/>
    <dgm:cxn modelId="{034B607C-C786-4BB2-93D6-DF1340BE5E61}" type="presOf" srcId="{267281CF-8B67-4D2B-AFDC-72ADEAA7440C}" destId="{E1CE3EE4-2936-4D8B-92A3-E104BE0FAA24}" srcOrd="0" destOrd="0" presId="urn:microsoft.com/office/officeart/2005/8/layout/default#1"/>
    <dgm:cxn modelId="{EAA5508D-5CE3-44FB-AA11-E2285EB34B48}" type="presOf" srcId="{05B6A14E-A58A-427E-80F5-495E20005676}" destId="{049F4145-C84A-42C6-8C4A-A73F5D1F13B1}" srcOrd="0" destOrd="0" presId="urn:microsoft.com/office/officeart/2005/8/layout/default#1"/>
    <dgm:cxn modelId="{D269E425-07A1-4CC4-8F5F-FC0E85536531}" srcId="{267281CF-8B67-4D2B-AFDC-72ADEAA7440C}" destId="{E3082521-43B2-4C4A-A315-C30A88ECFA26}" srcOrd="7" destOrd="0" parTransId="{D6DE54C6-2288-4630-8340-24A01192AE88}" sibTransId="{EA7292A8-6354-4FF1-B1CA-CA7EADE1DBF1}"/>
    <dgm:cxn modelId="{62F5A9D3-EBF9-4BEC-9613-FD255126CCE1}" srcId="{267281CF-8B67-4D2B-AFDC-72ADEAA7440C}" destId="{7FBC627C-7A5D-4F89-A1E1-F66E815CA8A7}" srcOrd="3" destOrd="0" parTransId="{C77C0D7A-4688-41D5-A7B6-ECC1745C80BA}" sibTransId="{678EE478-5D87-49D0-AC29-0A904E85A9CD}"/>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CA5F0586-67E5-44E0-94E6-0C3E3514C615}" srcId="{267281CF-8B67-4D2B-AFDC-72ADEAA7440C}" destId="{5C24D233-3DB0-4C32-81EF-7ACC332CB1F3}" srcOrd="6" destOrd="0" parTransId="{F5591FC6-FDE3-41DF-8680-4B5B59B25A82}" sibTransId="{E603982F-10ED-4D46-B99D-396ABE011015}"/>
    <dgm:cxn modelId="{52783447-C686-4442-9007-0A04948BC396}" type="presParOf" srcId="{E1CE3EE4-2936-4D8B-92A3-E104BE0FAA24}" destId="{AD2E9B06-A06B-443C-83A3-58564550A9C4}" srcOrd="0" destOrd="0" presId="urn:microsoft.com/office/officeart/2005/8/layout/default#1"/>
    <dgm:cxn modelId="{1557DF18-6D0A-4DEF-BD1D-EBB86B8A1D1D}" type="presParOf" srcId="{E1CE3EE4-2936-4D8B-92A3-E104BE0FAA24}" destId="{A30A05D7-A3A0-471E-BE40-D9A5641B2C43}" srcOrd="1" destOrd="0" presId="urn:microsoft.com/office/officeart/2005/8/layout/default#1"/>
    <dgm:cxn modelId="{F64C20E9-AE72-4C16-A392-69BF76C4FA65}" type="presParOf" srcId="{E1CE3EE4-2936-4D8B-92A3-E104BE0FAA24}" destId="{B1556E44-69BD-4479-8EA4-18F7FE371684}" srcOrd="2" destOrd="0" presId="urn:microsoft.com/office/officeart/2005/8/layout/default#1"/>
    <dgm:cxn modelId="{7F23A810-E6B5-42EE-9E16-CBF3B215629D}" type="presParOf" srcId="{E1CE3EE4-2936-4D8B-92A3-E104BE0FAA24}" destId="{2B819F13-AFCE-4A33-B523-90120380CD70}" srcOrd="3" destOrd="0" presId="urn:microsoft.com/office/officeart/2005/8/layout/default#1"/>
    <dgm:cxn modelId="{145520D6-F6D0-4B98-9600-467D680F598A}" type="presParOf" srcId="{E1CE3EE4-2936-4D8B-92A3-E104BE0FAA24}" destId="{049F4145-C84A-42C6-8C4A-A73F5D1F13B1}" srcOrd="4" destOrd="0" presId="urn:microsoft.com/office/officeart/2005/8/layout/default#1"/>
    <dgm:cxn modelId="{6B010B2D-2D50-4570-A473-DF65EA610A33}" type="presParOf" srcId="{E1CE3EE4-2936-4D8B-92A3-E104BE0FAA24}" destId="{83238806-E393-4882-A18C-F18C628330C0}" srcOrd="5" destOrd="0" presId="urn:microsoft.com/office/officeart/2005/8/layout/default#1"/>
    <dgm:cxn modelId="{B67B742C-A757-4E22-BFD7-F79C509BEFC6}" type="presParOf" srcId="{E1CE3EE4-2936-4D8B-92A3-E104BE0FAA24}" destId="{C3E7A39C-1CAB-4280-9674-550D9EBD3664}" srcOrd="6" destOrd="0" presId="urn:microsoft.com/office/officeart/2005/8/layout/default#1"/>
    <dgm:cxn modelId="{0F5322A3-3223-4BB4-BBDA-4C4AAE62F662}" type="presParOf" srcId="{E1CE3EE4-2936-4D8B-92A3-E104BE0FAA24}" destId="{931C115E-C0A7-4720-AB3F-606E25B53088}" srcOrd="7" destOrd="0" presId="urn:microsoft.com/office/officeart/2005/8/layout/default#1"/>
    <dgm:cxn modelId="{450982EF-64B4-4A5D-9DD9-D7FF4C0561B4}" type="presParOf" srcId="{E1CE3EE4-2936-4D8B-92A3-E104BE0FAA24}" destId="{E75F8F30-3FA0-429A-A777-BC11F620C600}" srcOrd="8" destOrd="0" presId="urn:microsoft.com/office/officeart/2005/8/layout/default#1"/>
    <dgm:cxn modelId="{9274A38D-B4A9-48A3-974E-8921B2945208}" type="presParOf" srcId="{E1CE3EE4-2936-4D8B-92A3-E104BE0FAA24}" destId="{52B5463B-623E-4AEB-A7DB-47178B6C71AF}" srcOrd="9" destOrd="0" presId="urn:microsoft.com/office/officeart/2005/8/layout/default#1"/>
    <dgm:cxn modelId="{1156D5C3-E6BD-44F3-BE74-3BC040E6C148}" type="presParOf" srcId="{E1CE3EE4-2936-4D8B-92A3-E104BE0FAA24}" destId="{764C6158-AD60-4271-9C65-2ABDF85CAA50}" srcOrd="10" destOrd="0" presId="urn:microsoft.com/office/officeart/2005/8/layout/default#1"/>
    <dgm:cxn modelId="{40D161E0-C360-4A17-A191-EE66D7F8E478}" type="presParOf" srcId="{E1CE3EE4-2936-4D8B-92A3-E104BE0FAA24}" destId="{14B07B39-8E48-404A-8551-E175E2765349}" srcOrd="11" destOrd="0" presId="urn:microsoft.com/office/officeart/2005/8/layout/default#1"/>
    <dgm:cxn modelId="{DCF75979-D99E-4645-A334-BB329C98B910}" type="presParOf" srcId="{E1CE3EE4-2936-4D8B-92A3-E104BE0FAA24}" destId="{7EE8E211-C96C-4DF9-8900-734142B29595}" srcOrd="12" destOrd="0" presId="urn:microsoft.com/office/officeart/2005/8/layout/default#1"/>
    <dgm:cxn modelId="{82FD9386-7E13-4C91-B380-BE13535ACFFA}" type="presParOf" srcId="{E1CE3EE4-2936-4D8B-92A3-E104BE0FAA24}" destId="{E9E71F50-CD50-47B8-B891-E1981D4DA6A9}" srcOrd="13" destOrd="0" presId="urn:microsoft.com/office/officeart/2005/8/layout/default#1"/>
    <dgm:cxn modelId="{27D29282-3485-475A-809E-C31BB1C9AAC9}" type="presParOf" srcId="{E1CE3EE4-2936-4D8B-92A3-E104BE0FAA24}" destId="{2BFD1927-216E-430A-B0C4-24997B033C54}" srcOrd="14" destOrd="0" presId="urn:microsoft.com/office/officeart/2005/8/layout/default#1"/>
    <dgm:cxn modelId="{742FF4FA-77DF-4F96-BF66-28A7F753165F}" type="presParOf" srcId="{E1CE3EE4-2936-4D8B-92A3-E104BE0FAA24}" destId="{A8360D21-B5BE-4606-8CD3-B3FFDA897778}" srcOrd="15" destOrd="0" presId="urn:microsoft.com/office/officeart/2005/8/layout/default#1"/>
    <dgm:cxn modelId="{0609269C-A6BD-428A-95B5-C34B5C4AA6F3}" type="presParOf" srcId="{E1CE3EE4-2936-4D8B-92A3-E104BE0FAA24}" destId="{197F7632-2D2A-4420-B291-4012329DD8F7}" srcOrd="16" destOrd="0" presId="urn:microsoft.com/office/officeart/2005/8/layout/default#1"/>
    <dgm:cxn modelId="{3E3468F3-B9EE-46A8-B5D7-8CBA9FB6C210}" type="presParOf" srcId="{E1CE3EE4-2936-4D8B-92A3-E104BE0FAA24}" destId="{7FE07918-1660-4087-9562-142F8850DBDE}" srcOrd="17" destOrd="0" presId="urn:microsoft.com/office/officeart/2005/8/layout/default#1"/>
    <dgm:cxn modelId="{DBDAC703-518E-4E42-9681-E3CA47071C7A}" type="presParOf" srcId="{E1CE3EE4-2936-4D8B-92A3-E104BE0FAA24}" destId="{9F4DF532-F70D-4CBC-9753-6C2F6F868710}"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2_2" csCatId="accent2" phldr="1"/>
      <dgm:spPr/>
      <dgm:t>
        <a:bodyPr/>
        <a:lstStyle/>
        <a:p>
          <a:endParaRPr lang="en-US"/>
        </a:p>
      </dgm:t>
    </dgm:pt>
    <dgm:pt modelId="{64169CBD-621B-41AC-8098-190EB836285B}">
      <dgm:prSet phldrT="[Text]"/>
      <dgm:spPr>
        <a:solidFill>
          <a:srgbClr val="FF0000"/>
        </a:solidFill>
      </dgm:spPr>
      <dgm:t>
        <a:bodyPr/>
        <a:lstStyle/>
        <a:p>
          <a:pPr algn="ct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pPr algn="l"/>
          <a:endParaRPr lang="en-US"/>
        </a:p>
      </dgm:t>
    </dgm:pt>
    <dgm:pt modelId="{55DCDCCE-3CAF-428A-ABFC-A8BC8FEF6AA5}" type="sibTrans" cxnId="{E8FA1B3E-891C-44F5-8B95-213F7D5CE5C0}">
      <dgm:prSet/>
      <dgm:spPr/>
      <dgm:t>
        <a:bodyPr/>
        <a:lstStyle/>
        <a:p>
          <a:pPr algn="l"/>
          <a:endParaRPr lang="en-US"/>
        </a:p>
      </dgm:t>
    </dgm:pt>
    <dgm:pt modelId="{8BCDC084-67CA-4889-BB16-FDAA18262BAD}">
      <dgm:prSet phldrT="[Text]"/>
      <dgm:spPr/>
      <dgm:t>
        <a:bodyPr/>
        <a:lstStyle/>
        <a:p>
          <a:pPr algn="ctr"/>
          <a:r>
            <a:rPr lang="en-US" b="1" dirty="0" smtClean="0"/>
            <a:t>A6: Security Misconfiguration</a:t>
          </a:r>
          <a:endParaRPr lang="en-US" b="1" dirty="0"/>
        </a:p>
      </dgm:t>
    </dgm:pt>
    <dgm:pt modelId="{DFCC82B9-B307-4045-991F-0A63623D1F34}" type="parTrans" cxnId="{87367C5A-800E-4ABA-8B2B-CF70A5C89137}">
      <dgm:prSet/>
      <dgm:spPr/>
      <dgm:t>
        <a:bodyPr/>
        <a:lstStyle/>
        <a:p>
          <a:pPr algn="l"/>
          <a:endParaRPr lang="en-US"/>
        </a:p>
      </dgm:t>
    </dgm:pt>
    <dgm:pt modelId="{C306F358-4A0E-4076-9570-D654E65D82B2}" type="sibTrans" cxnId="{87367C5A-800E-4ABA-8B2B-CF70A5C89137}">
      <dgm:prSet/>
      <dgm:spPr/>
      <dgm:t>
        <a:bodyPr/>
        <a:lstStyle/>
        <a:p>
          <a:pPr algn="l"/>
          <a:endParaRPr lang="en-US"/>
        </a:p>
      </dgm:t>
    </dgm:pt>
    <dgm:pt modelId="{05B6A14E-A58A-427E-80F5-495E20005676}">
      <dgm:prSet/>
      <dgm:spPr>
        <a:solidFill>
          <a:srgbClr val="FF0000"/>
        </a:solidFill>
      </dgm:spPr>
      <dgm:t>
        <a:bodyPr/>
        <a:lstStyle/>
        <a:p>
          <a:pPr algn="ct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pPr algn="l"/>
          <a:endParaRPr lang="en-US"/>
        </a:p>
      </dgm:t>
    </dgm:pt>
    <dgm:pt modelId="{E232C4F9-D265-42B7-A469-2C93E3FE3984}" type="sibTrans" cxnId="{AE4E6705-38DF-4ECA-80E1-760699C4E255}">
      <dgm:prSet/>
      <dgm:spPr/>
      <dgm:t>
        <a:bodyPr/>
        <a:lstStyle/>
        <a:p>
          <a:pPr algn="l"/>
          <a:endParaRPr lang="en-US"/>
        </a:p>
      </dgm:t>
    </dgm:pt>
    <dgm:pt modelId="{7FBC627C-7A5D-4F89-A1E1-F66E815CA8A7}">
      <dgm:prSet/>
      <dgm:spPr/>
      <dgm:t>
        <a:bodyPr/>
        <a:lstStyle/>
        <a:p>
          <a:pPr algn="ct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pPr algn="l"/>
          <a:endParaRPr lang="en-US"/>
        </a:p>
      </dgm:t>
    </dgm:pt>
    <dgm:pt modelId="{678EE478-5D87-49D0-AC29-0A904E85A9CD}" type="sibTrans" cxnId="{62F5A9D3-EBF9-4BEC-9613-FD255126CCE1}">
      <dgm:prSet/>
      <dgm:spPr/>
      <dgm:t>
        <a:bodyPr/>
        <a:lstStyle/>
        <a:p>
          <a:pPr algn="l"/>
          <a:endParaRPr lang="en-US"/>
        </a:p>
      </dgm:t>
    </dgm:pt>
    <dgm:pt modelId="{C1059736-A6E2-4762-8F49-0456CD8B7C69}">
      <dgm:prSet/>
      <dgm:spPr/>
      <dgm:t>
        <a:bodyPr/>
        <a:lstStyle/>
        <a:p>
          <a:pPr algn="ct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pPr algn="l"/>
          <a:endParaRPr lang="en-US"/>
        </a:p>
      </dgm:t>
    </dgm:pt>
    <dgm:pt modelId="{C998CC39-D1D3-43DE-8252-4B94A9279E42}" type="sibTrans" cxnId="{63E0B01F-E6B0-4341-846D-AEB7BCF19307}">
      <dgm:prSet/>
      <dgm:spPr/>
      <dgm:t>
        <a:bodyPr/>
        <a:lstStyle/>
        <a:p>
          <a:pPr algn="l"/>
          <a:endParaRPr lang="en-US"/>
        </a:p>
      </dgm:t>
    </dgm:pt>
    <dgm:pt modelId="{5C24D233-3DB0-4C32-81EF-7ACC332CB1F3}">
      <dgm:prSet/>
      <dgm:spPr/>
      <dgm:t>
        <a:bodyPr/>
        <a:lstStyle/>
        <a:p>
          <a:pPr algn="ctr"/>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pPr algn="l"/>
          <a:endParaRPr lang="en-US"/>
        </a:p>
      </dgm:t>
    </dgm:pt>
    <dgm:pt modelId="{E603982F-10ED-4D46-B99D-396ABE011015}" type="sibTrans" cxnId="{CA5F0586-67E5-44E0-94E6-0C3E3514C615}">
      <dgm:prSet/>
      <dgm:spPr/>
      <dgm:t>
        <a:bodyPr/>
        <a:lstStyle/>
        <a:p>
          <a:pPr algn="l"/>
          <a:endParaRPr lang="en-US"/>
        </a:p>
      </dgm:t>
    </dgm:pt>
    <dgm:pt modelId="{84B38A77-F4AB-48EC-BE27-B8F2C8B986E2}">
      <dgm:prSet/>
      <dgm:spPr/>
      <dgm:t>
        <a:bodyPr/>
        <a:lstStyle/>
        <a:p>
          <a:pPr algn="ctr"/>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pPr algn="l"/>
          <a:endParaRPr lang="en-US"/>
        </a:p>
      </dgm:t>
    </dgm:pt>
    <dgm:pt modelId="{52E71ADB-8DE7-48E6-8ED5-C1EE6B7F6519}" type="sibTrans" cxnId="{2925D981-E56F-46C4-AE56-96FB49841DB6}">
      <dgm:prSet/>
      <dgm:spPr/>
      <dgm:t>
        <a:bodyPr/>
        <a:lstStyle/>
        <a:p>
          <a:pPr algn="l"/>
          <a:endParaRPr lang="en-US"/>
        </a:p>
      </dgm:t>
    </dgm:pt>
    <dgm:pt modelId="{584DF2DC-A3E2-42A9-A4DD-34ECE38ABCD8}">
      <dgm:prSet phldrT="[Text]"/>
      <dgm:spPr>
        <a:solidFill>
          <a:srgbClr val="FF0000"/>
        </a:solidFill>
      </dgm:spPr>
      <dgm:t>
        <a:bodyPr/>
        <a:lstStyle/>
        <a:p>
          <a:pPr algn="ct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pPr algn="l"/>
          <a:endParaRPr lang="en-US"/>
        </a:p>
      </dgm:t>
    </dgm:pt>
    <dgm:pt modelId="{7570567D-28CF-418F-AC7F-DC79EC5FF975}" type="sibTrans" cxnId="{068981B0-B9E8-47B0-B8BE-FE4E45596C89}">
      <dgm:prSet/>
      <dgm:spPr/>
      <dgm:t>
        <a:bodyPr/>
        <a:lstStyle/>
        <a:p>
          <a:pPr algn="l"/>
          <a:endParaRPr lang="en-US"/>
        </a:p>
      </dgm:t>
    </dgm:pt>
    <dgm:pt modelId="{846EF5E7-7A12-4A2D-8078-692B44CFA137}">
      <dgm:prSet/>
      <dgm:spPr/>
      <dgm:t>
        <a:bodyPr/>
        <a:lstStyle/>
        <a:p>
          <a:pPr algn="ctr"/>
          <a:r>
            <a:rPr lang="en-US" b="1" dirty="0" smtClean="0"/>
            <a:t>A9: Insecure Cryptographic Storage</a:t>
          </a:r>
          <a:endParaRPr lang="en-US" b="1" dirty="0"/>
        </a:p>
      </dgm:t>
    </dgm:pt>
    <dgm:pt modelId="{43814BFA-CD4E-419C-A63A-DC90D2A57CC5}" type="sibTrans" cxnId="{EE63E925-AA23-4845-AFDE-51A13445419A}">
      <dgm:prSet/>
      <dgm:spPr/>
      <dgm:t>
        <a:bodyPr/>
        <a:lstStyle/>
        <a:p>
          <a:pPr algn="l"/>
          <a:endParaRPr lang="en-US"/>
        </a:p>
      </dgm:t>
    </dgm:pt>
    <dgm:pt modelId="{8B8DF4B1-CA44-47CA-904E-75C1DB8D30C6}" type="parTrans" cxnId="{EE63E925-AA23-4845-AFDE-51A13445419A}">
      <dgm:prSet/>
      <dgm:spPr/>
      <dgm:t>
        <a:bodyPr/>
        <a:lstStyle/>
        <a:p>
          <a:pPr algn="l"/>
          <a:endParaRPr lang="en-US"/>
        </a:p>
      </dgm:t>
    </dgm:pt>
    <dgm:pt modelId="{E3082521-43B2-4C4A-A315-C30A88ECFA26}">
      <dgm:prSet/>
      <dgm:spPr/>
      <dgm:t>
        <a:bodyPr/>
        <a:lstStyle/>
        <a:p>
          <a:pPr algn="ctr"/>
          <a:r>
            <a:rPr lang="en-US" b="1" dirty="0" smtClean="0"/>
            <a:t>A8:  </a:t>
          </a:r>
          <a:r>
            <a:rPr lang="en-US" b="1" i="0" u="none" dirty="0" smtClean="0"/>
            <a:t>Unvalidated Redirects and Forwards</a:t>
          </a:r>
          <a:endParaRPr lang="en-US" b="1" dirty="0"/>
        </a:p>
      </dgm:t>
    </dgm:pt>
    <dgm:pt modelId="{D6DE54C6-2288-4630-8340-24A01192AE88}" type="parTrans" cxnId="{D269E425-07A1-4CC4-8F5F-FC0E85536531}">
      <dgm:prSet/>
      <dgm:spPr/>
      <dgm:t>
        <a:bodyPr/>
        <a:lstStyle/>
        <a:p>
          <a:pPr algn="l"/>
          <a:endParaRPr lang="en-US"/>
        </a:p>
      </dgm:t>
    </dgm:pt>
    <dgm:pt modelId="{EA7292A8-6354-4FF1-B1CA-CA7EADE1DBF1}" type="sibTrans" cxnId="{D269E425-07A1-4CC4-8F5F-FC0E85536531}">
      <dgm:prSet/>
      <dgm:spPr/>
      <dgm:t>
        <a:bodyPr/>
        <a:lstStyle/>
        <a:p>
          <a:pPr algn="l"/>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t>
        <a:bodyPr/>
        <a:lstStyle/>
        <a:p>
          <a:endParaRPr lang="en-US"/>
        </a:p>
      </dgm:t>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t>
        <a:bodyPr/>
        <a:lstStyle/>
        <a:p>
          <a:endParaRPr lang="en-US"/>
        </a:p>
      </dgm:t>
    </dgm:pt>
    <dgm:pt modelId="{049F4145-C84A-42C6-8C4A-A73F5D1F13B1}" type="pres">
      <dgm:prSet presAssocID="{05B6A14E-A58A-427E-80F5-495E20005676}" presName="node" presStyleLbl="node1" presStyleIdx="2" presStyleCnt="10" custLinFactNeighborX="-195" custLinFactNeighborY="-1784">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t>
        <a:bodyPr/>
        <a:lstStyle/>
        <a:p>
          <a:endParaRPr lang="en-US"/>
        </a:p>
      </dgm:t>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t>
        <a:bodyPr/>
        <a:lstStyle/>
        <a:p>
          <a:endParaRPr lang="en-US"/>
        </a:p>
      </dgm:t>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t>
        <a:bodyPr/>
        <a:lstStyle/>
        <a:p>
          <a:endParaRPr lang="en-US"/>
        </a:p>
      </dgm:t>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t>
        <a:bodyPr/>
        <a:lstStyle/>
        <a:p>
          <a:endParaRPr lang="en-US"/>
        </a:p>
      </dgm:t>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t>
        <a:bodyPr/>
        <a:lstStyle/>
        <a:p>
          <a:endParaRPr lang="en-US"/>
        </a:p>
      </dgm:t>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t>
        <a:bodyPr/>
        <a:lstStyle/>
        <a:p>
          <a:endParaRPr lang="en-US"/>
        </a:p>
      </dgm:t>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t>
        <a:bodyPr/>
        <a:lstStyle/>
        <a:p>
          <a:endParaRPr lang="en-US"/>
        </a:p>
      </dgm:t>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134A0C0A-FDEA-4936-97F7-C19E7BAC91FB}" type="presOf" srcId="{C1059736-A6E2-4762-8F49-0456CD8B7C69}" destId="{E75F8F30-3FA0-429A-A777-BC11F620C600}" srcOrd="0" destOrd="0" presId="urn:microsoft.com/office/officeart/2005/8/layout/default#1"/>
    <dgm:cxn modelId="{D5839870-F782-4796-AF01-7CB4B5B75990}" type="presOf" srcId="{64169CBD-621B-41AC-8098-190EB836285B}" destId="{AD2E9B06-A06B-443C-83A3-58564550A9C4}" srcOrd="0" destOrd="0" presId="urn:microsoft.com/office/officeart/2005/8/layout/default#1"/>
    <dgm:cxn modelId="{CA5F0586-67E5-44E0-94E6-0C3E3514C615}" srcId="{267281CF-8B67-4D2B-AFDC-72ADEAA7440C}" destId="{5C24D233-3DB0-4C32-81EF-7ACC332CB1F3}" srcOrd="6" destOrd="0" parTransId="{F5591FC6-FDE3-41DF-8680-4B5B59B25A82}" sibTransId="{E603982F-10ED-4D46-B99D-396ABE011015}"/>
    <dgm:cxn modelId="{AE4E6705-38DF-4ECA-80E1-760699C4E255}" srcId="{267281CF-8B67-4D2B-AFDC-72ADEAA7440C}" destId="{05B6A14E-A58A-427E-80F5-495E20005676}" srcOrd="2" destOrd="0" parTransId="{2F9BC56F-924A-4353-9F8F-40E52BE6F39F}" sibTransId="{E232C4F9-D265-42B7-A469-2C93E3FE3984}"/>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131E70B7-2C5C-4923-98EA-277B02ABB83F}" type="presOf" srcId="{8BCDC084-67CA-4889-BB16-FDAA18262BAD}" destId="{764C6158-AD60-4271-9C65-2ABDF85CAA50}" srcOrd="0" destOrd="0" presId="urn:microsoft.com/office/officeart/2005/8/layout/default#1"/>
    <dgm:cxn modelId="{AD084E67-6A7C-4013-96CF-F448BFA8F139}" type="presOf" srcId="{267281CF-8B67-4D2B-AFDC-72ADEAA7440C}" destId="{E1CE3EE4-2936-4D8B-92A3-E104BE0FAA24}" srcOrd="0" destOrd="0" presId="urn:microsoft.com/office/officeart/2005/8/layout/default#1"/>
    <dgm:cxn modelId="{4255EB48-9950-482F-8513-3F95EA101528}" type="presOf" srcId="{E3082521-43B2-4C4A-A315-C30A88ECFA26}" destId="{2BFD1927-216E-430A-B0C4-24997B033C54}" srcOrd="0" destOrd="0" presId="urn:microsoft.com/office/officeart/2005/8/layout/default#1"/>
    <dgm:cxn modelId="{84F27600-5D4C-426E-AC9A-2DAD19A758A8}" type="presOf" srcId="{84B38A77-F4AB-48EC-BE27-B8F2C8B986E2}" destId="{9F4DF532-F70D-4CBC-9753-6C2F6F868710}" srcOrd="0" destOrd="0" presId="urn:microsoft.com/office/officeart/2005/8/layout/default#1"/>
    <dgm:cxn modelId="{4842BCC1-5BDA-483C-B76D-86A89AD0EBEB}" type="presOf" srcId="{05B6A14E-A58A-427E-80F5-495E20005676}" destId="{049F4145-C84A-42C6-8C4A-A73F5D1F13B1}"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4E1EB4A1-059D-408D-8810-15A6217F45D3}" type="presOf" srcId="{7FBC627C-7A5D-4F89-A1E1-F66E815CA8A7}" destId="{C3E7A39C-1CAB-4280-9674-550D9EBD3664}" srcOrd="0" destOrd="0" presId="urn:microsoft.com/office/officeart/2005/8/layout/default#1"/>
    <dgm:cxn modelId="{9FEBC771-B2E5-494B-9DDB-EFB43093C34A}" type="presOf" srcId="{846EF5E7-7A12-4A2D-8078-692B44CFA137}" destId="{197F7632-2D2A-4420-B291-4012329DD8F7}" srcOrd="0" destOrd="0" presId="urn:microsoft.com/office/officeart/2005/8/layout/default#1"/>
    <dgm:cxn modelId="{068981B0-B9E8-47B0-B8BE-FE4E45596C89}" srcId="{267281CF-8B67-4D2B-AFDC-72ADEAA7440C}" destId="{584DF2DC-A3E2-42A9-A4DD-34ECE38ABCD8}" srcOrd="1" destOrd="0" parTransId="{27909C0A-2D2F-4337-9888-7CCBACA70B81}" sibTransId="{7570567D-28CF-418F-AC7F-DC79EC5FF975}"/>
    <dgm:cxn modelId="{2925D981-E56F-46C4-AE56-96FB49841DB6}" srcId="{267281CF-8B67-4D2B-AFDC-72ADEAA7440C}" destId="{84B38A77-F4AB-48EC-BE27-B8F2C8B986E2}" srcOrd="9" destOrd="0" parTransId="{6AD7C044-BEFE-43E1-AF8D-75816B83B709}" sibTransId="{52E71ADB-8DE7-48E6-8ED5-C1EE6B7F6519}"/>
    <dgm:cxn modelId="{F5DFD13A-8938-474C-AA78-16C4668E3014}" type="presOf" srcId="{5C24D233-3DB0-4C32-81EF-7ACC332CB1F3}" destId="{7EE8E211-C96C-4DF9-8900-734142B29595}" srcOrd="0" destOrd="0" presId="urn:microsoft.com/office/officeart/2005/8/layout/default#1"/>
    <dgm:cxn modelId="{E8340089-9B22-4612-B923-67A0E2541686}" type="presOf" srcId="{584DF2DC-A3E2-42A9-A4DD-34ECE38ABCD8}" destId="{B1556E44-69BD-4479-8EA4-18F7FE371684}"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D269E425-07A1-4CC4-8F5F-FC0E85536531}" srcId="{267281CF-8B67-4D2B-AFDC-72ADEAA7440C}" destId="{E3082521-43B2-4C4A-A315-C30A88ECFA26}" srcOrd="7" destOrd="0" parTransId="{D6DE54C6-2288-4630-8340-24A01192AE88}" sibTransId="{EA7292A8-6354-4FF1-B1CA-CA7EADE1DBF1}"/>
    <dgm:cxn modelId="{EE63E925-AA23-4845-AFDE-51A13445419A}" srcId="{267281CF-8B67-4D2B-AFDC-72ADEAA7440C}" destId="{846EF5E7-7A12-4A2D-8078-692B44CFA137}" srcOrd="8" destOrd="0" parTransId="{8B8DF4B1-CA44-47CA-904E-75C1DB8D30C6}" sibTransId="{43814BFA-CD4E-419C-A63A-DC90D2A57CC5}"/>
    <dgm:cxn modelId="{64DAE778-3DFC-4ABC-A265-55EF114A2F6E}" type="presParOf" srcId="{E1CE3EE4-2936-4D8B-92A3-E104BE0FAA24}" destId="{AD2E9B06-A06B-443C-83A3-58564550A9C4}" srcOrd="0" destOrd="0" presId="urn:microsoft.com/office/officeart/2005/8/layout/default#1"/>
    <dgm:cxn modelId="{E8E83075-0FBC-4F5B-9A58-E7D27E74A603}" type="presParOf" srcId="{E1CE3EE4-2936-4D8B-92A3-E104BE0FAA24}" destId="{A30A05D7-A3A0-471E-BE40-D9A5641B2C43}" srcOrd="1" destOrd="0" presId="urn:microsoft.com/office/officeart/2005/8/layout/default#1"/>
    <dgm:cxn modelId="{8B130DDC-60DF-45DE-8B76-B25BFE8C4053}" type="presParOf" srcId="{E1CE3EE4-2936-4D8B-92A3-E104BE0FAA24}" destId="{B1556E44-69BD-4479-8EA4-18F7FE371684}" srcOrd="2" destOrd="0" presId="urn:microsoft.com/office/officeart/2005/8/layout/default#1"/>
    <dgm:cxn modelId="{74B322D3-16EE-48FC-A6ED-3729FD0B58AD}" type="presParOf" srcId="{E1CE3EE4-2936-4D8B-92A3-E104BE0FAA24}" destId="{2B819F13-AFCE-4A33-B523-90120380CD70}" srcOrd="3" destOrd="0" presId="urn:microsoft.com/office/officeart/2005/8/layout/default#1"/>
    <dgm:cxn modelId="{E80213C9-F348-4B7B-8399-A93264AC68D7}" type="presParOf" srcId="{E1CE3EE4-2936-4D8B-92A3-E104BE0FAA24}" destId="{049F4145-C84A-42C6-8C4A-A73F5D1F13B1}" srcOrd="4" destOrd="0" presId="urn:microsoft.com/office/officeart/2005/8/layout/default#1"/>
    <dgm:cxn modelId="{6ED10200-DF7A-4FCD-8408-3683697ED2C2}" type="presParOf" srcId="{E1CE3EE4-2936-4D8B-92A3-E104BE0FAA24}" destId="{83238806-E393-4882-A18C-F18C628330C0}" srcOrd="5" destOrd="0" presId="urn:microsoft.com/office/officeart/2005/8/layout/default#1"/>
    <dgm:cxn modelId="{32534F4C-BEEA-41F2-B920-FA3CCD37AC1F}" type="presParOf" srcId="{E1CE3EE4-2936-4D8B-92A3-E104BE0FAA24}" destId="{C3E7A39C-1CAB-4280-9674-550D9EBD3664}" srcOrd="6" destOrd="0" presId="urn:microsoft.com/office/officeart/2005/8/layout/default#1"/>
    <dgm:cxn modelId="{74134D2E-3002-4596-9CC4-CEC7ADB7D8FD}" type="presParOf" srcId="{E1CE3EE4-2936-4D8B-92A3-E104BE0FAA24}" destId="{931C115E-C0A7-4720-AB3F-606E25B53088}" srcOrd="7" destOrd="0" presId="urn:microsoft.com/office/officeart/2005/8/layout/default#1"/>
    <dgm:cxn modelId="{D21B4497-C3C4-4137-B833-59C5927BA30D}" type="presParOf" srcId="{E1CE3EE4-2936-4D8B-92A3-E104BE0FAA24}" destId="{E75F8F30-3FA0-429A-A777-BC11F620C600}" srcOrd="8" destOrd="0" presId="urn:microsoft.com/office/officeart/2005/8/layout/default#1"/>
    <dgm:cxn modelId="{098ECF44-2703-4C6E-8BB4-15E013574F64}" type="presParOf" srcId="{E1CE3EE4-2936-4D8B-92A3-E104BE0FAA24}" destId="{52B5463B-623E-4AEB-A7DB-47178B6C71AF}" srcOrd="9" destOrd="0" presId="urn:microsoft.com/office/officeart/2005/8/layout/default#1"/>
    <dgm:cxn modelId="{459F1193-2D45-4870-BF9E-F773275597CB}" type="presParOf" srcId="{E1CE3EE4-2936-4D8B-92A3-E104BE0FAA24}" destId="{764C6158-AD60-4271-9C65-2ABDF85CAA50}" srcOrd="10" destOrd="0" presId="urn:microsoft.com/office/officeart/2005/8/layout/default#1"/>
    <dgm:cxn modelId="{98245966-B804-44B4-B53D-9C42DCC3E423}" type="presParOf" srcId="{E1CE3EE4-2936-4D8B-92A3-E104BE0FAA24}" destId="{14B07B39-8E48-404A-8551-E175E2765349}" srcOrd="11" destOrd="0" presId="urn:microsoft.com/office/officeart/2005/8/layout/default#1"/>
    <dgm:cxn modelId="{501A481B-AACE-45B3-9137-011D7678E1C7}" type="presParOf" srcId="{E1CE3EE4-2936-4D8B-92A3-E104BE0FAA24}" destId="{7EE8E211-C96C-4DF9-8900-734142B29595}" srcOrd="12" destOrd="0" presId="urn:microsoft.com/office/officeart/2005/8/layout/default#1"/>
    <dgm:cxn modelId="{140C9945-8E3A-43DA-9220-C21A8CF11908}" type="presParOf" srcId="{E1CE3EE4-2936-4D8B-92A3-E104BE0FAA24}" destId="{E9E71F50-CD50-47B8-B891-E1981D4DA6A9}" srcOrd="13" destOrd="0" presId="urn:microsoft.com/office/officeart/2005/8/layout/default#1"/>
    <dgm:cxn modelId="{3B6C9508-3975-4151-AC16-F7D3F2A53715}" type="presParOf" srcId="{E1CE3EE4-2936-4D8B-92A3-E104BE0FAA24}" destId="{2BFD1927-216E-430A-B0C4-24997B033C54}" srcOrd="14" destOrd="0" presId="urn:microsoft.com/office/officeart/2005/8/layout/default#1"/>
    <dgm:cxn modelId="{A5281CDB-C132-468B-9C2E-B4A4C8976687}" type="presParOf" srcId="{E1CE3EE4-2936-4D8B-92A3-E104BE0FAA24}" destId="{A8360D21-B5BE-4606-8CD3-B3FFDA897778}" srcOrd="15" destOrd="0" presId="urn:microsoft.com/office/officeart/2005/8/layout/default#1"/>
    <dgm:cxn modelId="{E2D0003D-B7CC-4439-B6CC-9173312C6BC5}" type="presParOf" srcId="{E1CE3EE4-2936-4D8B-92A3-E104BE0FAA24}" destId="{197F7632-2D2A-4420-B291-4012329DD8F7}" srcOrd="16" destOrd="0" presId="urn:microsoft.com/office/officeart/2005/8/layout/default#1"/>
    <dgm:cxn modelId="{36F7DC0E-5950-489A-9189-D43A96369BAC}" type="presParOf" srcId="{E1CE3EE4-2936-4D8B-92A3-E104BE0FAA24}" destId="{7FE07918-1660-4087-9562-142F8850DBDE}" srcOrd="17" destOrd="0" presId="urn:microsoft.com/office/officeart/2005/8/layout/default#1"/>
    <dgm:cxn modelId="{26DD966E-9348-4984-8F07-201154DC3A0C}" type="presParOf" srcId="{E1CE3EE4-2936-4D8B-92A3-E104BE0FAA24}" destId="{9F4DF532-F70D-4CBC-9753-6C2F6F868710}" srcOrd="18"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3AAF5-E643-4F6A-AD1A-155D2A22EB1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746F7538-012A-4398-944E-23765C4FF134}">
      <dgm:prSet phldrT="[Texte]" custT="1"/>
      <dgm:spPr>
        <a:xfrm>
          <a:off x="2388912" y="80962"/>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gm:spPr>
      <dgm:t>
        <a:bodyPr lIns="396000" rIns="0" bIns="144000" anchor="ctr" anchorCtr="0">
          <a:flatTx/>
        </a:bodyPr>
        <a:lstStyle/>
        <a:p>
          <a:r>
            <a:rPr lang="fr-FR" sz="2400" dirty="0" smtClean="0">
              <a:solidFill>
                <a:srgbClr val="FFFFFF"/>
              </a:solidFill>
              <a:latin typeface="Calibri"/>
              <a:ea typeface="+mn-ea"/>
              <a:cs typeface="+mn-cs"/>
            </a:rPr>
            <a:t>Technologies</a:t>
          </a:r>
          <a:endParaRPr lang="fr-FR" sz="2400" dirty="0">
            <a:solidFill>
              <a:srgbClr val="FFFFFF"/>
            </a:solidFill>
            <a:latin typeface="Calibri"/>
            <a:ea typeface="+mn-ea"/>
            <a:cs typeface="+mn-cs"/>
          </a:endParaRPr>
        </a:p>
      </dgm:t>
    </dgm:pt>
    <dgm:pt modelId="{F2016E7A-184C-414E-AE86-0E9CBFE53729}" type="parTrans" cxnId="{7F804C2D-EDEA-4ACB-9E82-0F722DD70464}">
      <dgm:prSet/>
      <dgm:spPr>
        <a:xfrm rot="16045185">
          <a:off x="3629523" y="2174909"/>
          <a:ext cx="505462" cy="42729"/>
        </a:xfrm>
        <a:custGeom>
          <a:avLst/>
          <a:gdLst/>
          <a:ahLst/>
          <a:cxnLst/>
          <a:rect l="0" t="0" r="0" b="0"/>
          <a:pathLst>
            <a:path>
              <a:moveTo>
                <a:pt x="0" y="21364"/>
              </a:moveTo>
              <a:lnTo>
                <a:pt x="505462" y="21364"/>
              </a:lnTo>
            </a:path>
          </a:pathLst>
        </a:custGeom>
        <a:noFill/>
        <a:ln w="25400" cap="flat" cmpd="sng" algn="ctr">
          <a:solidFill>
            <a:srgbClr val="BBE0E3">
              <a:shade val="60000"/>
              <a:hueOff val="0"/>
              <a:satOff val="0"/>
              <a:lumOff val="0"/>
              <a:alphaOff val="0"/>
            </a:srgbClr>
          </a:solidFill>
          <a:prstDash val="solid"/>
        </a:ln>
        <a:effectLst/>
      </dgm:spPr>
      <dgm:t>
        <a:bodyPr/>
        <a:lstStyle/>
        <a:p>
          <a:endParaRPr lang="fr-FR">
            <a:solidFill>
              <a:srgbClr val="000000">
                <a:hueOff val="0"/>
                <a:satOff val="0"/>
                <a:lumOff val="0"/>
                <a:alphaOff val="0"/>
              </a:srgbClr>
            </a:solidFill>
            <a:latin typeface="Calibri"/>
            <a:ea typeface="+mn-ea"/>
            <a:cs typeface="+mn-cs"/>
          </a:endParaRPr>
        </a:p>
      </dgm:t>
    </dgm:pt>
    <dgm:pt modelId="{5497E94B-67E8-43A1-9C34-7D43F1CD165A}" type="sibTrans" cxnId="{7F804C2D-EDEA-4ACB-9E82-0F722DD70464}">
      <dgm:prSet/>
      <dgm:spPr/>
      <dgm:t>
        <a:bodyPr/>
        <a:lstStyle/>
        <a:p>
          <a:endParaRPr lang="fr-FR"/>
        </a:p>
      </dgm:t>
    </dgm:pt>
    <dgm:pt modelId="{1EC28996-6C62-43B9-993E-4A928B043439}">
      <dgm:prSet phldrT="[Texte]" custT="1"/>
      <dgm:spPr>
        <a:xfrm>
          <a:off x="4489770" y="3660079"/>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gm:spPr>
      <dgm:t>
        <a:bodyPr lIns="36000">
          <a:flatTx/>
        </a:bodyPr>
        <a:lstStyle/>
        <a:p>
          <a:r>
            <a:rPr lang="fr-FR" sz="2400" dirty="0" smtClean="0">
              <a:solidFill>
                <a:srgbClr val="FFFFFF"/>
              </a:solidFill>
              <a:latin typeface="Calibri"/>
              <a:ea typeface="+mn-ea"/>
              <a:cs typeface="+mn-cs"/>
            </a:rPr>
            <a:t> Implémentation</a:t>
          </a:r>
          <a:endParaRPr lang="fr-FR" sz="2400" dirty="0">
            <a:solidFill>
              <a:srgbClr val="FFFFFF"/>
            </a:solidFill>
            <a:latin typeface="Calibri"/>
            <a:ea typeface="+mn-ea"/>
            <a:cs typeface="+mn-cs"/>
          </a:endParaRPr>
        </a:p>
      </dgm:t>
    </dgm:pt>
    <dgm:pt modelId="{F2C0A9E1-FE4D-4094-98B5-5D5E71ADA746}" type="parTrans" cxnId="{F42809C2-5225-455C-8E17-6B7B70A508B1}">
      <dgm:prSet/>
      <dgm:spPr>
        <a:xfrm rot="2162726">
          <a:off x="4459205" y="3706883"/>
          <a:ext cx="568222" cy="42729"/>
        </a:xfrm>
        <a:custGeom>
          <a:avLst/>
          <a:gdLst/>
          <a:ahLst/>
          <a:cxnLst/>
          <a:rect l="0" t="0" r="0" b="0"/>
          <a:pathLst>
            <a:path>
              <a:moveTo>
                <a:pt x="0" y="21364"/>
              </a:moveTo>
              <a:lnTo>
                <a:pt x="568222" y="21364"/>
              </a:lnTo>
            </a:path>
          </a:pathLst>
        </a:custGeom>
        <a:noFill/>
        <a:ln w="25400" cap="flat" cmpd="sng" algn="ctr">
          <a:solidFill>
            <a:srgbClr val="BBE0E3">
              <a:shade val="60000"/>
              <a:hueOff val="0"/>
              <a:satOff val="0"/>
              <a:lumOff val="0"/>
              <a:alphaOff val="0"/>
            </a:srgbClr>
          </a:solidFill>
          <a:prstDash val="solid"/>
        </a:ln>
        <a:effectLst/>
      </dgm:spPr>
      <dgm:t>
        <a:bodyPr/>
        <a:lstStyle/>
        <a:p>
          <a:endParaRPr lang="fr-FR">
            <a:solidFill>
              <a:srgbClr val="000000">
                <a:hueOff val="0"/>
                <a:satOff val="0"/>
                <a:lumOff val="0"/>
                <a:alphaOff val="0"/>
              </a:srgbClr>
            </a:solidFill>
            <a:latin typeface="Calibri"/>
            <a:ea typeface="+mn-ea"/>
            <a:cs typeface="+mn-cs"/>
          </a:endParaRPr>
        </a:p>
      </dgm:t>
    </dgm:pt>
    <dgm:pt modelId="{BC3639A7-0ACD-4FFF-AC4E-D8391551272E}" type="sibTrans" cxnId="{F42809C2-5225-455C-8E17-6B7B70A508B1}">
      <dgm:prSet/>
      <dgm:spPr/>
      <dgm:t>
        <a:bodyPr/>
        <a:lstStyle/>
        <a:p>
          <a:endParaRPr lang="fr-FR"/>
        </a:p>
      </dgm:t>
    </dgm:pt>
    <dgm:pt modelId="{8EB1FA71-3FAD-4EC0-8507-FB62F7C97BE0}">
      <dgm:prSet phldrT="[Texte]" custT="1"/>
      <dgm:spPr>
        <a:xfrm>
          <a:off x="288023" y="3660070"/>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gm:spPr>
      <dgm:t>
        <a:bodyPr lIns="360000" rIns="0" bIns="180000">
          <a:flatTx/>
        </a:bodyPr>
        <a:lstStyle/>
        <a:p>
          <a:r>
            <a:rPr lang="fr-FR" sz="2400" dirty="0" smtClean="0">
              <a:solidFill>
                <a:srgbClr val="FFFFFF"/>
              </a:solidFill>
              <a:latin typeface="Calibri"/>
              <a:ea typeface="+mn-ea"/>
              <a:cs typeface="+mn-cs"/>
            </a:rPr>
            <a:t>Usages</a:t>
          </a:r>
          <a:endParaRPr lang="fr-FR" sz="2400" dirty="0">
            <a:solidFill>
              <a:srgbClr val="FFFFFF"/>
            </a:solidFill>
            <a:latin typeface="Calibri"/>
            <a:ea typeface="+mn-ea"/>
            <a:cs typeface="+mn-cs"/>
          </a:endParaRPr>
        </a:p>
      </dgm:t>
    </dgm:pt>
    <dgm:pt modelId="{BDB6D1EE-50A2-40EA-9793-8F0B0F809194}" type="parTrans" cxnId="{BF7A8C7E-8355-42B6-871B-977C522A55A4}">
      <dgm:prSet/>
      <dgm:spPr>
        <a:xfrm rot="8783903">
          <a:off x="2674170" y="3709354"/>
          <a:ext cx="699268" cy="42729"/>
        </a:xfrm>
        <a:custGeom>
          <a:avLst/>
          <a:gdLst/>
          <a:ahLst/>
          <a:cxnLst/>
          <a:rect l="0" t="0" r="0" b="0"/>
          <a:pathLst>
            <a:path>
              <a:moveTo>
                <a:pt x="0" y="21364"/>
              </a:moveTo>
              <a:lnTo>
                <a:pt x="699268" y="21364"/>
              </a:lnTo>
            </a:path>
          </a:pathLst>
        </a:custGeom>
        <a:noFill/>
        <a:ln w="25400" cap="flat" cmpd="sng" algn="ctr">
          <a:solidFill>
            <a:srgbClr val="BBE0E3">
              <a:shade val="60000"/>
              <a:hueOff val="0"/>
              <a:satOff val="0"/>
              <a:lumOff val="0"/>
              <a:alphaOff val="0"/>
            </a:srgbClr>
          </a:solidFill>
          <a:prstDash val="solid"/>
        </a:ln>
        <a:effectLst/>
      </dgm:spPr>
      <dgm:t>
        <a:bodyPr/>
        <a:lstStyle/>
        <a:p>
          <a:endParaRPr lang="fr-FR">
            <a:solidFill>
              <a:srgbClr val="000000">
                <a:hueOff val="0"/>
                <a:satOff val="0"/>
                <a:lumOff val="0"/>
                <a:alphaOff val="0"/>
              </a:srgbClr>
            </a:solidFill>
            <a:latin typeface="Calibri"/>
            <a:ea typeface="+mn-ea"/>
            <a:cs typeface="+mn-cs"/>
          </a:endParaRPr>
        </a:p>
      </dgm:t>
    </dgm:pt>
    <dgm:pt modelId="{13FE4B40-05F4-48F7-A8D5-8585789D0D25}" type="sibTrans" cxnId="{BF7A8C7E-8355-42B6-871B-977C522A55A4}">
      <dgm:prSet/>
      <dgm:spPr/>
      <dgm:t>
        <a:bodyPr/>
        <a:lstStyle/>
        <a:p>
          <a:endParaRPr lang="fr-FR"/>
        </a:p>
      </dgm:t>
    </dgm:pt>
    <dgm:pt modelId="{B1ECA4F9-F43C-4AF6-9C4B-403A50E8796C}">
      <dgm:prSet phldrT="[Texte]" custT="1"/>
      <dgm:spPr>
        <a:xfrm>
          <a:off x="3168354" y="2448181"/>
          <a:ext cx="1512162" cy="1368246"/>
        </a:xfrm>
        <a:prstGeom prst="ellipse">
          <a:avLst/>
        </a:prstGeom>
        <a:gradFill rotWithShape="0">
          <a:gsLst>
            <a:gs pos="5000">
              <a:srgbClr val="BBE0E3">
                <a:tint val="66000"/>
                <a:satMod val="160000"/>
              </a:srgbClr>
            </a:gs>
            <a:gs pos="95000">
              <a:srgbClr val="3D4AAD"/>
            </a:gs>
            <a:gs pos="100000">
              <a:srgbClr val="BBE0E3">
                <a:tint val="23500"/>
                <a:satMod val="160000"/>
              </a:srgbClr>
            </a:gs>
          </a:gsLst>
          <a:lin ang="5400000" scaled="0"/>
        </a:gradFill>
        <a:ln w="25400" cap="flat" cmpd="sng" algn="ctr">
          <a:solidFill>
            <a:srgbClr val="FFFFFF">
              <a:hueOff val="0"/>
              <a:satOff val="0"/>
              <a:lumOff val="0"/>
              <a:alphaOff val="0"/>
            </a:srgbClr>
          </a:solidFill>
          <a:prstDash val="solid"/>
        </a:ln>
        <a:effectLst>
          <a:glow rad="927100">
            <a:srgbClr val="FF0000">
              <a:alpha val="61000"/>
            </a:srgbClr>
          </a:glow>
        </a:effectLst>
        <a:scene3d>
          <a:camera prst="orthographicFront"/>
          <a:lightRig rig="threePt" dir="t"/>
        </a:scene3d>
        <a:sp3d>
          <a:bevelT w="165100" prst="coolSlant"/>
        </a:sp3d>
      </dgm:spPr>
      <dgm:t>
        <a:bodyPr bIns="108000"/>
        <a:lstStyle/>
        <a:p>
          <a:pPr>
            <a:lnSpc>
              <a:spcPct val="100000"/>
            </a:lnSpc>
          </a:pPr>
          <a:r>
            <a:rPr lang="fr-FR" sz="2000" b="1" dirty="0" smtClean="0">
              <a:solidFill>
                <a:srgbClr val="FF0000"/>
              </a:solidFill>
              <a:latin typeface="Calibri"/>
              <a:ea typeface="+mn-ea"/>
              <a:cs typeface="+mn-cs"/>
            </a:rPr>
            <a:t>FRAUD SECURITY</a:t>
          </a:r>
          <a:endParaRPr lang="fr-FR" sz="2000" b="1" dirty="0">
            <a:solidFill>
              <a:srgbClr val="FF0000"/>
            </a:solidFill>
            <a:latin typeface="Calibri"/>
            <a:ea typeface="+mn-ea"/>
            <a:cs typeface="+mn-cs"/>
          </a:endParaRPr>
        </a:p>
      </dgm:t>
    </dgm:pt>
    <dgm:pt modelId="{8B2F2222-3C91-4B9C-88D4-AF494278AB8C}" type="sibTrans" cxnId="{C609B1FB-5F86-412A-9D5B-042617DD0B92}">
      <dgm:prSet/>
      <dgm:spPr/>
      <dgm:t>
        <a:bodyPr/>
        <a:lstStyle/>
        <a:p>
          <a:endParaRPr lang="fr-FR"/>
        </a:p>
      </dgm:t>
    </dgm:pt>
    <dgm:pt modelId="{C04FAE1E-C0D8-4300-92C1-1C76BC322CD7}" type="parTrans" cxnId="{C609B1FB-5F86-412A-9D5B-042617DD0B92}">
      <dgm:prSet/>
      <dgm:spPr/>
      <dgm:t>
        <a:bodyPr/>
        <a:lstStyle/>
        <a:p>
          <a:endParaRPr lang="fr-FR"/>
        </a:p>
      </dgm:t>
    </dgm:pt>
    <dgm:pt modelId="{9687C08C-5065-4232-8EE1-CDAC8ECF29AD}" type="pres">
      <dgm:prSet presAssocID="{A7B3AAF5-E643-4F6A-AD1A-155D2A22EB1F}" presName="cycle" presStyleCnt="0">
        <dgm:presLayoutVars>
          <dgm:chMax val="1"/>
          <dgm:dir/>
          <dgm:animLvl val="ctr"/>
          <dgm:resizeHandles val="exact"/>
        </dgm:presLayoutVars>
      </dgm:prSet>
      <dgm:spPr/>
      <dgm:t>
        <a:bodyPr/>
        <a:lstStyle/>
        <a:p>
          <a:endParaRPr lang="fr-FR"/>
        </a:p>
      </dgm:t>
    </dgm:pt>
    <dgm:pt modelId="{D65AE0D4-7D0D-414C-A4CA-C485113FD162}" type="pres">
      <dgm:prSet presAssocID="{B1ECA4F9-F43C-4AF6-9C4B-403A50E8796C}" presName="centerShape" presStyleLbl="node0" presStyleIdx="0" presStyleCnt="1" custScaleX="81158" custScaleY="73434" custLinFactNeighborY="-5080"/>
      <dgm:spPr/>
      <dgm:t>
        <a:bodyPr/>
        <a:lstStyle/>
        <a:p>
          <a:endParaRPr lang="fr-FR"/>
        </a:p>
      </dgm:t>
    </dgm:pt>
    <dgm:pt modelId="{122FE56D-E7C1-47BD-8B40-F5EC088935A6}" type="pres">
      <dgm:prSet presAssocID="{F2016E7A-184C-414E-AE86-0E9CBFE53729}" presName="Name9" presStyleLbl="parChTrans1D2" presStyleIdx="0" presStyleCnt="3"/>
      <dgm:spPr/>
      <dgm:t>
        <a:bodyPr/>
        <a:lstStyle/>
        <a:p>
          <a:endParaRPr lang="fr-FR"/>
        </a:p>
      </dgm:t>
    </dgm:pt>
    <dgm:pt modelId="{67B4CBBF-CFCF-40C7-95CA-36787DEB62BC}" type="pres">
      <dgm:prSet presAssocID="{F2016E7A-184C-414E-AE86-0E9CBFE53729}" presName="connTx" presStyleLbl="parChTrans1D2" presStyleIdx="0" presStyleCnt="3"/>
      <dgm:spPr/>
      <dgm:t>
        <a:bodyPr/>
        <a:lstStyle/>
        <a:p>
          <a:endParaRPr lang="fr-FR"/>
        </a:p>
      </dgm:t>
    </dgm:pt>
    <dgm:pt modelId="{1F1A4356-5E09-4A23-A9C6-FDF28B430FF8}" type="pres">
      <dgm:prSet presAssocID="{746F7538-012A-4398-944E-23765C4FF134}" presName="node" presStyleLbl="node1" presStyleIdx="0" presStyleCnt="3" custScaleX="154570" custRadScaleRad="93698" custRadScaleInc="-4014">
        <dgm:presLayoutVars>
          <dgm:bulletEnabled val="1"/>
        </dgm:presLayoutVars>
      </dgm:prSet>
      <dgm:spPr>
        <a:prstGeom prst="stripedRightArrow">
          <a:avLst/>
        </a:prstGeom>
      </dgm:spPr>
      <dgm:t>
        <a:bodyPr/>
        <a:lstStyle/>
        <a:p>
          <a:endParaRPr lang="fr-FR"/>
        </a:p>
      </dgm:t>
    </dgm:pt>
    <dgm:pt modelId="{3F3EFEEA-3B79-498E-961B-429A1CAC8330}" type="pres">
      <dgm:prSet presAssocID="{F2C0A9E1-FE4D-4094-98B5-5D5E71ADA746}" presName="Name9" presStyleLbl="parChTrans1D2" presStyleIdx="1" presStyleCnt="3"/>
      <dgm:spPr/>
      <dgm:t>
        <a:bodyPr/>
        <a:lstStyle/>
        <a:p>
          <a:endParaRPr lang="fr-FR"/>
        </a:p>
      </dgm:t>
    </dgm:pt>
    <dgm:pt modelId="{DDCC7ABB-C23D-4FAB-B7C3-8BAC6930EC06}" type="pres">
      <dgm:prSet presAssocID="{F2C0A9E1-FE4D-4094-98B5-5D5E71ADA746}" presName="connTx" presStyleLbl="parChTrans1D2" presStyleIdx="1" presStyleCnt="3"/>
      <dgm:spPr/>
      <dgm:t>
        <a:bodyPr/>
        <a:lstStyle/>
        <a:p>
          <a:endParaRPr lang="fr-FR"/>
        </a:p>
      </dgm:t>
    </dgm:pt>
    <dgm:pt modelId="{539DF5A5-4D71-488F-9A7B-68D2FA9E2E4F}" type="pres">
      <dgm:prSet presAssocID="{1EC28996-6C62-43B9-993E-4A928B043439}" presName="node" presStyleLbl="node1" presStyleIdx="1" presStyleCnt="3" custScaleX="154570" custRadScaleRad="96610" custRadScaleInc="1946">
        <dgm:presLayoutVars>
          <dgm:bulletEnabled val="1"/>
        </dgm:presLayoutVars>
      </dgm:prSet>
      <dgm:spPr>
        <a:prstGeom prst="stripedRightArrow">
          <a:avLst/>
        </a:prstGeom>
      </dgm:spPr>
      <dgm:t>
        <a:bodyPr/>
        <a:lstStyle/>
        <a:p>
          <a:endParaRPr lang="fr-FR"/>
        </a:p>
      </dgm:t>
    </dgm:pt>
    <dgm:pt modelId="{352F651E-0D48-40C1-BAB2-F414E00D4302}" type="pres">
      <dgm:prSet presAssocID="{BDB6D1EE-50A2-40EA-9793-8F0B0F809194}" presName="Name9" presStyleLbl="parChTrans1D2" presStyleIdx="2" presStyleCnt="3"/>
      <dgm:spPr/>
      <dgm:t>
        <a:bodyPr/>
        <a:lstStyle/>
        <a:p>
          <a:endParaRPr lang="fr-FR"/>
        </a:p>
      </dgm:t>
    </dgm:pt>
    <dgm:pt modelId="{92E4D8B6-5DD5-4BD1-AD06-1D2C9216B4C9}" type="pres">
      <dgm:prSet presAssocID="{BDB6D1EE-50A2-40EA-9793-8F0B0F809194}" presName="connTx" presStyleLbl="parChTrans1D2" presStyleIdx="2" presStyleCnt="3"/>
      <dgm:spPr/>
      <dgm:t>
        <a:bodyPr/>
        <a:lstStyle/>
        <a:p>
          <a:endParaRPr lang="fr-FR"/>
        </a:p>
      </dgm:t>
    </dgm:pt>
    <dgm:pt modelId="{3DAA1CB0-1D3F-4E6B-9F60-CEEA0B5A99EB}" type="pres">
      <dgm:prSet presAssocID="{8EB1FA71-3FAD-4EC0-8507-FB62F7C97BE0}" presName="node" presStyleLbl="node1" presStyleIdx="2" presStyleCnt="3" custScaleX="154570" custRadScaleRad="103430" custRadScaleInc="1819">
        <dgm:presLayoutVars>
          <dgm:bulletEnabled val="1"/>
        </dgm:presLayoutVars>
      </dgm:prSet>
      <dgm:spPr>
        <a:prstGeom prst="stripedRightArrow">
          <a:avLst/>
        </a:prstGeom>
      </dgm:spPr>
      <dgm:t>
        <a:bodyPr/>
        <a:lstStyle/>
        <a:p>
          <a:endParaRPr lang="fr-FR"/>
        </a:p>
      </dgm:t>
    </dgm:pt>
  </dgm:ptLst>
  <dgm:cxnLst>
    <dgm:cxn modelId="{8087881A-CB7C-4E65-BF21-C91AE4C3C42F}" type="presOf" srcId="{BDB6D1EE-50A2-40EA-9793-8F0B0F809194}" destId="{92E4D8B6-5DD5-4BD1-AD06-1D2C9216B4C9}" srcOrd="1" destOrd="0" presId="urn:microsoft.com/office/officeart/2005/8/layout/radial1"/>
    <dgm:cxn modelId="{0A4B9627-0F11-40DA-BF19-B7021DC571CF}" type="presOf" srcId="{B1ECA4F9-F43C-4AF6-9C4B-403A50E8796C}" destId="{D65AE0D4-7D0D-414C-A4CA-C485113FD162}" srcOrd="0" destOrd="0" presId="urn:microsoft.com/office/officeart/2005/8/layout/radial1"/>
    <dgm:cxn modelId="{3DEC0A52-3409-4AA4-B093-C66712692881}" type="presOf" srcId="{A7B3AAF5-E643-4F6A-AD1A-155D2A22EB1F}" destId="{9687C08C-5065-4232-8EE1-CDAC8ECF29AD}" srcOrd="0" destOrd="0" presId="urn:microsoft.com/office/officeart/2005/8/layout/radial1"/>
    <dgm:cxn modelId="{29BDC38F-8EB7-4354-BC21-A59928C5748C}" type="presOf" srcId="{F2C0A9E1-FE4D-4094-98B5-5D5E71ADA746}" destId="{3F3EFEEA-3B79-498E-961B-429A1CAC8330}" srcOrd="0" destOrd="0" presId="urn:microsoft.com/office/officeart/2005/8/layout/radial1"/>
    <dgm:cxn modelId="{AD1B66C7-2F89-4F26-8C11-4586806BCD92}" type="presOf" srcId="{8EB1FA71-3FAD-4EC0-8507-FB62F7C97BE0}" destId="{3DAA1CB0-1D3F-4E6B-9F60-CEEA0B5A99EB}" srcOrd="0" destOrd="0" presId="urn:microsoft.com/office/officeart/2005/8/layout/radial1"/>
    <dgm:cxn modelId="{BF7A8C7E-8355-42B6-871B-977C522A55A4}" srcId="{B1ECA4F9-F43C-4AF6-9C4B-403A50E8796C}" destId="{8EB1FA71-3FAD-4EC0-8507-FB62F7C97BE0}" srcOrd="2" destOrd="0" parTransId="{BDB6D1EE-50A2-40EA-9793-8F0B0F809194}" sibTransId="{13FE4B40-05F4-48F7-A8D5-8585789D0D25}"/>
    <dgm:cxn modelId="{8223E800-DB92-4433-80E4-E7CF0B43E46B}" type="presOf" srcId="{1EC28996-6C62-43B9-993E-4A928B043439}" destId="{539DF5A5-4D71-488F-9A7B-68D2FA9E2E4F}" srcOrd="0" destOrd="0" presId="urn:microsoft.com/office/officeart/2005/8/layout/radial1"/>
    <dgm:cxn modelId="{F42809C2-5225-455C-8E17-6B7B70A508B1}" srcId="{B1ECA4F9-F43C-4AF6-9C4B-403A50E8796C}" destId="{1EC28996-6C62-43B9-993E-4A928B043439}" srcOrd="1" destOrd="0" parTransId="{F2C0A9E1-FE4D-4094-98B5-5D5E71ADA746}" sibTransId="{BC3639A7-0ACD-4FFF-AC4E-D8391551272E}"/>
    <dgm:cxn modelId="{1074FF96-BCD8-40C2-99BF-0D160B19F15D}" type="presOf" srcId="{BDB6D1EE-50A2-40EA-9793-8F0B0F809194}" destId="{352F651E-0D48-40C1-BAB2-F414E00D4302}" srcOrd="0" destOrd="0" presId="urn:microsoft.com/office/officeart/2005/8/layout/radial1"/>
    <dgm:cxn modelId="{1F979506-706D-4686-95DC-69F7F09F0AE6}" type="presOf" srcId="{F2016E7A-184C-414E-AE86-0E9CBFE53729}" destId="{122FE56D-E7C1-47BD-8B40-F5EC088935A6}" srcOrd="0" destOrd="0" presId="urn:microsoft.com/office/officeart/2005/8/layout/radial1"/>
    <dgm:cxn modelId="{6276FF72-A41A-4436-9C57-615F02A948B4}" type="presOf" srcId="{F2C0A9E1-FE4D-4094-98B5-5D5E71ADA746}" destId="{DDCC7ABB-C23D-4FAB-B7C3-8BAC6930EC06}" srcOrd="1" destOrd="0" presId="urn:microsoft.com/office/officeart/2005/8/layout/radial1"/>
    <dgm:cxn modelId="{C609B1FB-5F86-412A-9D5B-042617DD0B92}" srcId="{A7B3AAF5-E643-4F6A-AD1A-155D2A22EB1F}" destId="{B1ECA4F9-F43C-4AF6-9C4B-403A50E8796C}" srcOrd="0" destOrd="0" parTransId="{C04FAE1E-C0D8-4300-92C1-1C76BC322CD7}" sibTransId="{8B2F2222-3C91-4B9C-88D4-AF494278AB8C}"/>
    <dgm:cxn modelId="{DAE57289-6547-4B1D-B8B1-0B7100B4A582}" type="presOf" srcId="{746F7538-012A-4398-944E-23765C4FF134}" destId="{1F1A4356-5E09-4A23-A9C6-FDF28B430FF8}" srcOrd="0" destOrd="0" presId="urn:microsoft.com/office/officeart/2005/8/layout/radial1"/>
    <dgm:cxn modelId="{257AD17D-BBFD-4023-AFE8-2BFD8EA777C6}" type="presOf" srcId="{F2016E7A-184C-414E-AE86-0E9CBFE53729}" destId="{67B4CBBF-CFCF-40C7-95CA-36787DEB62BC}" srcOrd="1" destOrd="0" presId="urn:microsoft.com/office/officeart/2005/8/layout/radial1"/>
    <dgm:cxn modelId="{7F804C2D-EDEA-4ACB-9E82-0F722DD70464}" srcId="{B1ECA4F9-F43C-4AF6-9C4B-403A50E8796C}" destId="{746F7538-012A-4398-944E-23765C4FF134}" srcOrd="0" destOrd="0" parTransId="{F2016E7A-184C-414E-AE86-0E9CBFE53729}" sibTransId="{5497E94B-67E8-43A1-9C34-7D43F1CD165A}"/>
    <dgm:cxn modelId="{8E0746A7-FD0F-47AE-8985-001BBD1A49AE}" type="presParOf" srcId="{9687C08C-5065-4232-8EE1-CDAC8ECF29AD}" destId="{D65AE0D4-7D0D-414C-A4CA-C485113FD162}" srcOrd="0" destOrd="0" presId="urn:microsoft.com/office/officeart/2005/8/layout/radial1"/>
    <dgm:cxn modelId="{032E1AB5-E93C-4A6D-8D32-F340D2D7FD4B}" type="presParOf" srcId="{9687C08C-5065-4232-8EE1-CDAC8ECF29AD}" destId="{122FE56D-E7C1-47BD-8B40-F5EC088935A6}" srcOrd="1" destOrd="0" presId="urn:microsoft.com/office/officeart/2005/8/layout/radial1"/>
    <dgm:cxn modelId="{2D301150-C9F4-4574-AED9-D8DC5825603D}" type="presParOf" srcId="{122FE56D-E7C1-47BD-8B40-F5EC088935A6}" destId="{67B4CBBF-CFCF-40C7-95CA-36787DEB62BC}" srcOrd="0" destOrd="0" presId="urn:microsoft.com/office/officeart/2005/8/layout/radial1"/>
    <dgm:cxn modelId="{AB8581CE-4DCF-44B3-80C1-73EFE84EDF7D}" type="presParOf" srcId="{9687C08C-5065-4232-8EE1-CDAC8ECF29AD}" destId="{1F1A4356-5E09-4A23-A9C6-FDF28B430FF8}" srcOrd="2" destOrd="0" presId="urn:microsoft.com/office/officeart/2005/8/layout/radial1"/>
    <dgm:cxn modelId="{DC48ECC6-4A61-44D5-B9C2-42CA7D5BC094}" type="presParOf" srcId="{9687C08C-5065-4232-8EE1-CDAC8ECF29AD}" destId="{3F3EFEEA-3B79-498E-961B-429A1CAC8330}" srcOrd="3" destOrd="0" presId="urn:microsoft.com/office/officeart/2005/8/layout/radial1"/>
    <dgm:cxn modelId="{9932F2FE-6226-46BB-B584-0C66852A3EA8}" type="presParOf" srcId="{3F3EFEEA-3B79-498E-961B-429A1CAC8330}" destId="{DDCC7ABB-C23D-4FAB-B7C3-8BAC6930EC06}" srcOrd="0" destOrd="0" presId="urn:microsoft.com/office/officeart/2005/8/layout/radial1"/>
    <dgm:cxn modelId="{B1A4968C-E37B-4E97-ADB7-597D1B08D2E9}" type="presParOf" srcId="{9687C08C-5065-4232-8EE1-CDAC8ECF29AD}" destId="{539DF5A5-4D71-488F-9A7B-68D2FA9E2E4F}" srcOrd="4" destOrd="0" presId="urn:microsoft.com/office/officeart/2005/8/layout/radial1"/>
    <dgm:cxn modelId="{6264837D-4A65-4F1C-BED2-14473173A252}" type="presParOf" srcId="{9687C08C-5065-4232-8EE1-CDAC8ECF29AD}" destId="{352F651E-0D48-40C1-BAB2-F414E00D4302}" srcOrd="5" destOrd="0" presId="urn:microsoft.com/office/officeart/2005/8/layout/radial1"/>
    <dgm:cxn modelId="{83001D5A-2715-4FEB-88B1-A70FAA516D37}" type="presParOf" srcId="{352F651E-0D48-40C1-BAB2-F414E00D4302}" destId="{92E4D8B6-5DD5-4BD1-AD06-1D2C9216B4C9}" srcOrd="0" destOrd="0" presId="urn:microsoft.com/office/officeart/2005/8/layout/radial1"/>
    <dgm:cxn modelId="{E9BC7E4A-668C-4DAE-8016-EAF91461C2DD}" type="presParOf" srcId="{9687C08C-5065-4232-8EE1-CDAC8ECF29AD}" destId="{3DAA1CB0-1D3F-4E6B-9F60-CEEA0B5A99EB}"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0493-F941-48BF-BC4A-03100BB17346}">
      <dsp:nvSpPr>
        <dsp:cNvPr id="0" name=""/>
        <dsp:cNvSpPr/>
      </dsp:nvSpPr>
      <dsp:spPr>
        <a:xfrm>
          <a:off x="605789" y="0"/>
          <a:ext cx="6865620" cy="4064000"/>
        </a:xfrm>
        <a:prstGeom prst="rightArrow">
          <a:avLst/>
        </a:prstGeom>
        <a:gradFill flip="none" rotWithShape="1">
          <a:gsLst>
            <a:gs pos="17000">
              <a:srgbClr val="F3292E"/>
            </a:gs>
            <a:gs pos="88000">
              <a:schemeClr val="accent1">
                <a:tint val="44500"/>
                <a:satMod val="160000"/>
                <a:lumMod val="80000"/>
                <a:lumOff val="20000"/>
                <a:alpha val="22000"/>
              </a:schemeClr>
            </a:gs>
            <a:gs pos="100000">
              <a:schemeClr val="accent1">
                <a:tint val="23500"/>
                <a:satMod val="160000"/>
              </a:schemeClr>
            </a:gs>
          </a:gsLst>
          <a:lin ang="10800000" scaled="1"/>
          <a:tileRect/>
        </a:gradFill>
        <a:ln>
          <a:noFill/>
        </a:ln>
        <a:effectLst/>
        <a:sp3d z="-227350" prstMaterial="matte"/>
      </dsp:spPr>
      <dsp:style>
        <a:lnRef idx="0">
          <a:scrgbClr r="0" g="0" b="0"/>
        </a:lnRef>
        <a:fillRef idx="1">
          <a:scrgbClr r="0" g="0" b="0"/>
        </a:fillRef>
        <a:effectRef idx="0">
          <a:scrgbClr r="0" g="0" b="0"/>
        </a:effectRef>
        <a:fontRef idx="minor"/>
      </dsp:style>
    </dsp:sp>
    <dsp:sp modelId="{2360F911-A789-40C5-84BF-18BAB0EC0A47}">
      <dsp:nvSpPr>
        <dsp:cNvPr id="0" name=""/>
        <dsp:cNvSpPr/>
      </dsp:nvSpPr>
      <dsp:spPr>
        <a:xfrm>
          <a:off x="0" y="1219199"/>
          <a:ext cx="242316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fr-FR" sz="2000" kern="1200" dirty="0" smtClean="0"/>
            <a:t>Age of Antivirus</a:t>
          </a:r>
          <a:endParaRPr lang="fr-FR" sz="2000" kern="1200" dirty="0"/>
        </a:p>
      </dsp:txBody>
      <dsp:txXfrm>
        <a:off x="79355" y="1298554"/>
        <a:ext cx="2264450" cy="1466890"/>
      </dsp:txXfrm>
    </dsp:sp>
    <dsp:sp modelId="{CE948B51-DE24-42DE-B44B-392BBCEA976A}">
      <dsp:nvSpPr>
        <dsp:cNvPr id="0" name=""/>
        <dsp:cNvSpPr/>
      </dsp:nvSpPr>
      <dsp:spPr>
        <a:xfrm>
          <a:off x="2827019" y="1219199"/>
          <a:ext cx="242316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fr-FR" sz="2000" kern="1200" dirty="0" smtClean="0"/>
            <a:t>Age of </a:t>
          </a:r>
        </a:p>
        <a:p>
          <a:pPr lvl="0" algn="ctr" defTabSz="889000">
            <a:lnSpc>
              <a:spcPct val="90000"/>
            </a:lnSpc>
            <a:spcBef>
              <a:spcPct val="0"/>
            </a:spcBef>
            <a:spcAft>
              <a:spcPct val="35000"/>
            </a:spcAft>
          </a:pPr>
          <a:r>
            <a:rPr lang="fr-FR" sz="2000" kern="1200" dirty="0" smtClean="0"/>
            <a:t>Network Security</a:t>
          </a:r>
          <a:endParaRPr lang="fr-FR" sz="2000" kern="1200" dirty="0"/>
        </a:p>
      </dsp:txBody>
      <dsp:txXfrm>
        <a:off x="2906374" y="1298554"/>
        <a:ext cx="2264450" cy="1466890"/>
      </dsp:txXfrm>
    </dsp:sp>
    <dsp:sp modelId="{D5E32B24-B295-4BBD-A27D-3E45944DE205}">
      <dsp:nvSpPr>
        <dsp:cNvPr id="0" name=""/>
        <dsp:cNvSpPr/>
      </dsp:nvSpPr>
      <dsp:spPr>
        <a:xfrm>
          <a:off x="5654040" y="1219199"/>
          <a:ext cx="242316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a:lnSpc>
              <a:spcPct val="90000"/>
            </a:lnSpc>
            <a:spcBef>
              <a:spcPct val="0"/>
            </a:spcBef>
            <a:spcAft>
              <a:spcPct val="35000"/>
            </a:spcAft>
          </a:pPr>
          <a:r>
            <a:rPr lang="fr-FR" sz="2000" kern="1200" dirty="0" smtClean="0"/>
            <a:t>Age of </a:t>
          </a:r>
        </a:p>
        <a:p>
          <a:pPr lvl="0" algn="ctr" defTabSz="889000">
            <a:lnSpc>
              <a:spcPct val="90000"/>
            </a:lnSpc>
            <a:spcBef>
              <a:spcPct val="0"/>
            </a:spcBef>
            <a:spcAft>
              <a:spcPct val="35000"/>
            </a:spcAft>
          </a:pPr>
          <a:r>
            <a:rPr lang="fr-FR" sz="2000" kern="1200" dirty="0" smtClean="0"/>
            <a:t>Application Security</a:t>
          </a:r>
          <a:endParaRPr lang="fr-FR" sz="2000" kern="1200" dirty="0"/>
        </a:p>
      </dsp:txBody>
      <dsp:txXfrm>
        <a:off x="5733395" y="1298554"/>
        <a:ext cx="226445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97222"/>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97222"/>
        <a:ext cx="2072133" cy="1243280"/>
      </dsp:txXfrm>
    </dsp:sp>
    <dsp:sp modelId="{C3E7A39C-1CAB-4280-9674-550D9EBD3664}">
      <dsp:nvSpPr>
        <dsp:cNvPr id="0" name=""/>
        <dsp:cNvSpPr/>
      </dsp:nvSpPr>
      <dsp:spPr>
        <a:xfrm>
          <a:off x="6840654" y="397222"/>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smtClean="0"/>
            <a:t>Unvalidated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75041"/>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75041"/>
        <a:ext cx="2072133" cy="1243280"/>
      </dsp:txXfrm>
    </dsp:sp>
    <dsp:sp modelId="{C3E7A39C-1CAB-4280-9674-550D9EBD3664}">
      <dsp:nvSpPr>
        <dsp:cNvPr id="0" name=""/>
        <dsp:cNvSpPr/>
      </dsp:nvSpPr>
      <dsp:spPr>
        <a:xfrm>
          <a:off x="6840654" y="397222"/>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smtClean="0"/>
            <a:t>Unvalidated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AE0D4-7D0D-414C-A4CA-C485113FD162}">
      <dsp:nvSpPr>
        <dsp:cNvPr id="0" name=""/>
        <dsp:cNvSpPr/>
      </dsp:nvSpPr>
      <dsp:spPr>
        <a:xfrm>
          <a:off x="3168354" y="2448181"/>
          <a:ext cx="1512162" cy="1368246"/>
        </a:xfrm>
        <a:prstGeom prst="ellipse">
          <a:avLst/>
        </a:prstGeom>
        <a:gradFill rotWithShape="0">
          <a:gsLst>
            <a:gs pos="5000">
              <a:srgbClr val="BBE0E3">
                <a:tint val="66000"/>
                <a:satMod val="160000"/>
              </a:srgbClr>
            </a:gs>
            <a:gs pos="95000">
              <a:srgbClr val="3D4AAD"/>
            </a:gs>
            <a:gs pos="100000">
              <a:srgbClr val="BBE0E3">
                <a:tint val="23500"/>
                <a:satMod val="160000"/>
              </a:srgbClr>
            </a:gs>
          </a:gsLst>
          <a:lin ang="5400000" scaled="0"/>
        </a:gradFill>
        <a:ln w="25400" cap="flat" cmpd="sng" algn="ctr">
          <a:solidFill>
            <a:srgbClr val="FFFFFF">
              <a:hueOff val="0"/>
              <a:satOff val="0"/>
              <a:lumOff val="0"/>
              <a:alphaOff val="0"/>
            </a:srgbClr>
          </a:solidFill>
          <a:prstDash val="solid"/>
        </a:ln>
        <a:effectLst>
          <a:glow rad="927100">
            <a:srgbClr val="FF0000">
              <a:alpha val="61000"/>
            </a:srgb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08000" numCol="1" spcCol="1270" anchor="ctr" anchorCtr="0">
          <a:noAutofit/>
        </a:bodyPr>
        <a:lstStyle/>
        <a:p>
          <a:pPr lvl="0" algn="ctr" defTabSz="889000">
            <a:lnSpc>
              <a:spcPct val="100000"/>
            </a:lnSpc>
            <a:spcBef>
              <a:spcPct val="0"/>
            </a:spcBef>
            <a:spcAft>
              <a:spcPct val="35000"/>
            </a:spcAft>
          </a:pPr>
          <a:r>
            <a:rPr lang="fr-FR" sz="2000" b="1" kern="1200" dirty="0" smtClean="0">
              <a:solidFill>
                <a:srgbClr val="FF0000"/>
              </a:solidFill>
              <a:latin typeface="Calibri"/>
              <a:ea typeface="+mn-ea"/>
              <a:cs typeface="+mn-cs"/>
            </a:rPr>
            <a:t>FRAUD SECURITY</a:t>
          </a:r>
          <a:endParaRPr lang="fr-FR" sz="2000" b="1" kern="1200" dirty="0">
            <a:solidFill>
              <a:srgbClr val="FF0000"/>
            </a:solidFill>
            <a:latin typeface="Calibri"/>
            <a:ea typeface="+mn-ea"/>
            <a:cs typeface="+mn-cs"/>
          </a:endParaRPr>
        </a:p>
      </dsp:txBody>
      <dsp:txXfrm>
        <a:off x="3389805" y="2648556"/>
        <a:ext cx="1069260" cy="967496"/>
      </dsp:txXfrm>
    </dsp:sp>
    <dsp:sp modelId="{122FE56D-E7C1-47BD-8B40-F5EC088935A6}">
      <dsp:nvSpPr>
        <dsp:cNvPr id="0" name=""/>
        <dsp:cNvSpPr/>
      </dsp:nvSpPr>
      <dsp:spPr>
        <a:xfrm rot="16037928">
          <a:off x="3677383" y="2222529"/>
          <a:ext cx="410275" cy="42729"/>
        </a:xfrm>
        <a:custGeom>
          <a:avLst/>
          <a:gdLst/>
          <a:ahLst/>
          <a:cxnLst/>
          <a:rect l="0" t="0" r="0" b="0"/>
          <a:pathLst>
            <a:path>
              <a:moveTo>
                <a:pt x="0" y="21364"/>
              </a:moveTo>
              <a:lnTo>
                <a:pt x="505462" y="21364"/>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rgbClr val="000000">
                <a:hueOff val="0"/>
                <a:satOff val="0"/>
                <a:lumOff val="0"/>
                <a:alphaOff val="0"/>
              </a:srgbClr>
            </a:solidFill>
            <a:latin typeface="Calibri"/>
            <a:ea typeface="+mn-ea"/>
            <a:cs typeface="+mn-cs"/>
          </a:endParaRPr>
        </a:p>
      </dsp:txBody>
      <dsp:txXfrm rot="10800000">
        <a:off x="3872759" y="2254622"/>
        <a:ext cx="0" cy="0"/>
      </dsp:txXfrm>
    </dsp:sp>
    <dsp:sp modelId="{1F1A4356-5E09-4A23-A9C6-FDF28B430FF8}">
      <dsp:nvSpPr>
        <dsp:cNvPr id="0" name=""/>
        <dsp:cNvSpPr/>
      </dsp:nvSpPr>
      <dsp:spPr>
        <a:xfrm>
          <a:off x="2388921" y="176185"/>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396000" tIns="15240" rIns="0" bIns="144000" numCol="1" spcCol="1270" anchor="ctr" anchorCtr="0">
          <a:noAutofit/>
          <a:flatTx/>
        </a:bodyPr>
        <a:lstStyle/>
        <a:p>
          <a:pPr lvl="0" algn="ctr" defTabSz="1066800">
            <a:lnSpc>
              <a:spcPct val="90000"/>
            </a:lnSpc>
            <a:spcBef>
              <a:spcPct val="0"/>
            </a:spcBef>
            <a:spcAft>
              <a:spcPct val="35000"/>
            </a:spcAft>
          </a:pPr>
          <a:r>
            <a:rPr lang="fr-FR" sz="2400" kern="1200" dirty="0" smtClean="0">
              <a:solidFill>
                <a:srgbClr val="FFFFFF"/>
              </a:solidFill>
              <a:latin typeface="Calibri"/>
              <a:ea typeface="+mn-ea"/>
              <a:cs typeface="+mn-cs"/>
            </a:rPr>
            <a:t>Technologies</a:t>
          </a:r>
          <a:endParaRPr lang="fr-FR" sz="2400" kern="1200" dirty="0">
            <a:solidFill>
              <a:srgbClr val="FFFFFF"/>
            </a:solidFill>
            <a:latin typeface="Calibri"/>
            <a:ea typeface="+mn-ea"/>
            <a:cs typeface="+mn-cs"/>
          </a:endParaRPr>
        </a:p>
      </dsp:txBody>
      <dsp:txXfrm>
        <a:off x="2680051" y="641993"/>
        <a:ext cx="2123060" cy="931616"/>
      </dsp:txXfrm>
    </dsp:sp>
    <dsp:sp modelId="{3F3EFEEA-3B79-498E-961B-429A1CAC8330}">
      <dsp:nvSpPr>
        <dsp:cNvPr id="0" name=""/>
        <dsp:cNvSpPr/>
      </dsp:nvSpPr>
      <dsp:spPr>
        <a:xfrm rot="2162726">
          <a:off x="4459205" y="3706883"/>
          <a:ext cx="568222" cy="42729"/>
        </a:xfrm>
        <a:custGeom>
          <a:avLst/>
          <a:gdLst/>
          <a:ahLst/>
          <a:cxnLst/>
          <a:rect l="0" t="0" r="0" b="0"/>
          <a:pathLst>
            <a:path>
              <a:moveTo>
                <a:pt x="0" y="21364"/>
              </a:moveTo>
              <a:lnTo>
                <a:pt x="568222" y="21364"/>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rgbClr val="000000">
                <a:hueOff val="0"/>
                <a:satOff val="0"/>
                <a:lumOff val="0"/>
                <a:alphaOff val="0"/>
              </a:srgbClr>
            </a:solidFill>
            <a:latin typeface="Calibri"/>
            <a:ea typeface="+mn-ea"/>
            <a:cs typeface="+mn-cs"/>
          </a:endParaRPr>
        </a:p>
      </dsp:txBody>
      <dsp:txXfrm>
        <a:off x="4740189" y="3708404"/>
        <a:ext cx="0" cy="0"/>
      </dsp:txXfrm>
    </dsp:sp>
    <dsp:sp modelId="{539DF5A5-4D71-488F-9A7B-68D2FA9E2E4F}">
      <dsp:nvSpPr>
        <dsp:cNvPr id="0" name=""/>
        <dsp:cNvSpPr/>
      </dsp:nvSpPr>
      <dsp:spPr>
        <a:xfrm>
          <a:off x="4489770" y="3660079"/>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36000" tIns="15240" rIns="15240" bIns="15240" numCol="1" spcCol="1270" anchor="ctr" anchorCtr="0">
          <a:noAutofit/>
          <a:flatTx/>
        </a:bodyPr>
        <a:lstStyle/>
        <a:p>
          <a:pPr lvl="0" algn="ctr" defTabSz="1066800">
            <a:lnSpc>
              <a:spcPct val="90000"/>
            </a:lnSpc>
            <a:spcBef>
              <a:spcPct val="0"/>
            </a:spcBef>
            <a:spcAft>
              <a:spcPct val="35000"/>
            </a:spcAft>
          </a:pPr>
          <a:r>
            <a:rPr lang="fr-FR" sz="2400" kern="1200" dirty="0" smtClean="0">
              <a:solidFill>
                <a:srgbClr val="FFFFFF"/>
              </a:solidFill>
              <a:latin typeface="Calibri"/>
              <a:ea typeface="+mn-ea"/>
              <a:cs typeface="+mn-cs"/>
            </a:rPr>
            <a:t> Implémentation</a:t>
          </a:r>
          <a:endParaRPr lang="fr-FR" sz="2400" kern="1200" dirty="0">
            <a:solidFill>
              <a:srgbClr val="FFFFFF"/>
            </a:solidFill>
            <a:latin typeface="Calibri"/>
            <a:ea typeface="+mn-ea"/>
            <a:cs typeface="+mn-cs"/>
          </a:endParaRPr>
        </a:p>
      </dsp:txBody>
      <dsp:txXfrm>
        <a:off x="4780900" y="4125887"/>
        <a:ext cx="2123060" cy="931616"/>
      </dsp:txXfrm>
    </dsp:sp>
    <dsp:sp modelId="{352F651E-0D48-40C1-BAB2-F414E00D4302}">
      <dsp:nvSpPr>
        <dsp:cNvPr id="0" name=""/>
        <dsp:cNvSpPr/>
      </dsp:nvSpPr>
      <dsp:spPr>
        <a:xfrm rot="8783903">
          <a:off x="2674170" y="3709354"/>
          <a:ext cx="699268" cy="42729"/>
        </a:xfrm>
        <a:custGeom>
          <a:avLst/>
          <a:gdLst/>
          <a:ahLst/>
          <a:cxnLst/>
          <a:rect l="0" t="0" r="0" b="0"/>
          <a:pathLst>
            <a:path>
              <a:moveTo>
                <a:pt x="0" y="21364"/>
              </a:moveTo>
              <a:lnTo>
                <a:pt x="699268" y="21364"/>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rgbClr val="000000">
                <a:hueOff val="0"/>
                <a:satOff val="0"/>
                <a:lumOff val="0"/>
                <a:alphaOff val="0"/>
              </a:srgbClr>
            </a:solidFill>
            <a:latin typeface="Calibri"/>
            <a:ea typeface="+mn-ea"/>
            <a:cs typeface="+mn-cs"/>
          </a:endParaRPr>
        </a:p>
      </dsp:txBody>
      <dsp:txXfrm rot="10800000">
        <a:off x="3048039" y="3735604"/>
        <a:ext cx="0" cy="0"/>
      </dsp:txXfrm>
    </dsp:sp>
    <dsp:sp modelId="{3DAA1CB0-1D3F-4E6B-9F60-CEEA0B5A99EB}">
      <dsp:nvSpPr>
        <dsp:cNvPr id="0" name=""/>
        <dsp:cNvSpPr/>
      </dsp:nvSpPr>
      <dsp:spPr>
        <a:xfrm>
          <a:off x="288023" y="3660070"/>
          <a:ext cx="2879998" cy="1863232"/>
        </a:xfrm>
        <a:prstGeom prst="stripedRightArrow">
          <a:avLst/>
        </a:prstGeom>
        <a:gradFill flip="none" rotWithShape="1">
          <a:gsLst>
            <a:gs pos="4000">
              <a:srgbClr val="BBE0E3">
                <a:tint val="66000"/>
                <a:satMod val="160000"/>
              </a:srgbClr>
            </a:gs>
            <a:gs pos="78000">
              <a:srgbClr val="3D4AAD"/>
            </a:gs>
            <a:gs pos="100000">
              <a:srgbClr val="BBE0E3">
                <a:tint val="23500"/>
                <a:satMod val="160000"/>
              </a:srgbClr>
            </a:gs>
          </a:gsLst>
          <a:lin ang="18900000" scaled="1"/>
          <a:tileRect/>
        </a:gradFill>
        <a:ln w="25400" cap="flat" cmpd="sng" algn="ctr">
          <a:solidFill>
            <a:srgbClr val="FFFFFF">
              <a:hueOff val="0"/>
              <a:satOff val="0"/>
              <a:lumOff val="0"/>
              <a:alphaOff val="0"/>
            </a:srgbClr>
          </a:solidFill>
          <a:prstDash val="solid"/>
        </a:ln>
        <a:effectLst/>
        <a:scene3d>
          <a:camera prst="orthographicFront">
            <a:rot lat="0" lon="0" rev="1200000"/>
          </a:camera>
          <a:lightRig rig="freezing" dir="t"/>
        </a:scene3d>
        <a:sp3d prstMaterial="dkEdge">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360000" tIns="15240" rIns="0" bIns="180000" numCol="1" spcCol="1270" anchor="ctr" anchorCtr="0">
          <a:noAutofit/>
          <a:flatTx/>
        </a:bodyPr>
        <a:lstStyle/>
        <a:p>
          <a:pPr lvl="0" algn="ctr" defTabSz="1066800">
            <a:lnSpc>
              <a:spcPct val="90000"/>
            </a:lnSpc>
            <a:spcBef>
              <a:spcPct val="0"/>
            </a:spcBef>
            <a:spcAft>
              <a:spcPct val="35000"/>
            </a:spcAft>
          </a:pPr>
          <a:r>
            <a:rPr lang="fr-FR" sz="2400" kern="1200" dirty="0" smtClean="0">
              <a:solidFill>
                <a:srgbClr val="FFFFFF"/>
              </a:solidFill>
              <a:latin typeface="Calibri"/>
              <a:ea typeface="+mn-ea"/>
              <a:cs typeface="+mn-cs"/>
            </a:rPr>
            <a:t>Usages</a:t>
          </a:r>
          <a:endParaRPr lang="fr-FR" sz="2400" kern="1200" dirty="0">
            <a:solidFill>
              <a:srgbClr val="FFFFFF"/>
            </a:solidFill>
            <a:latin typeface="Calibri"/>
            <a:ea typeface="+mn-ea"/>
            <a:cs typeface="+mn-cs"/>
          </a:endParaRPr>
        </a:p>
      </dsp:txBody>
      <dsp:txXfrm>
        <a:off x="579153" y="4125878"/>
        <a:ext cx="2123060" cy="9316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B6F9C-9580-4580-887F-0FC6065044AF}" type="datetimeFigureOut">
              <a:rPr lang="fr-FR" smtClean="0"/>
              <a:t>29/10/2012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B8B92-49F0-4982-AAE2-B6275BED9444}" type="slidenum">
              <a:rPr lang="fr-FR" smtClean="0"/>
              <a:t>‹N°›</a:t>
            </a:fld>
            <a:endParaRPr lang="fr-FR"/>
          </a:p>
        </p:txBody>
      </p:sp>
    </p:spTree>
    <p:extLst>
      <p:ext uri="{BB962C8B-B14F-4D97-AF65-F5344CB8AC3E}">
        <p14:creationId xmlns:p14="http://schemas.microsoft.com/office/powerpoint/2010/main" val="109934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9</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11</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pPr/>
              <a:t>14</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15</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16</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17</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19</a:t>
            </a:fld>
            <a:endParaRPr lang="fr-FR"/>
          </a:p>
        </p:txBody>
      </p:sp>
    </p:spTree>
    <p:extLst>
      <p:ext uri="{BB962C8B-B14F-4D97-AF65-F5344CB8AC3E}">
        <p14:creationId xmlns:p14="http://schemas.microsoft.com/office/powerpoint/2010/main" val="144381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CB8B92-49F0-4982-AAE2-B6275BED9444}" type="slidenum">
              <a:rPr lang="fr-FR" smtClean="0"/>
              <a:t>33</a:t>
            </a:fld>
            <a:endParaRPr lang="fr-FR"/>
          </a:p>
        </p:txBody>
      </p:sp>
    </p:spTree>
    <p:extLst>
      <p:ext uri="{BB962C8B-B14F-4D97-AF65-F5344CB8AC3E}">
        <p14:creationId xmlns:p14="http://schemas.microsoft.com/office/powerpoint/2010/main" val="266274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2C59-8329-476A-9C22-3769CCFFAF42}" type="slidenum">
              <a:rPr lang="fr-FR" smtClean="0"/>
              <a:t>39</a:t>
            </a:fld>
            <a:endParaRPr lang="fr-FR"/>
          </a:p>
        </p:txBody>
      </p:sp>
    </p:spTree>
    <p:extLst>
      <p:ext uri="{BB962C8B-B14F-4D97-AF65-F5344CB8AC3E}">
        <p14:creationId xmlns:p14="http://schemas.microsoft.com/office/powerpoint/2010/main" val="144381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FD308-B85C-422B-988B-B6170A70B12B}" type="datetime1">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200610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248C1-6ED6-4357-B659-9BA7DE1D0595}" type="datetime1">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385307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F08E7-9A77-4994-B7DC-B2826A18A904}" type="datetime1">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84618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736" y="2095500"/>
            <a:ext cx="8229719" cy="2247900"/>
          </a:xfrm>
        </p:spPr>
        <p:txBody>
          <a:bodyPr/>
          <a:lstStyle/>
          <a:p>
            <a:r>
              <a:rPr lang="en-US" dirty="0" smtClean="0"/>
              <a:t>Click to edit Master title style</a:t>
            </a:r>
            <a:endParaRPr lang="en-US" dirty="0"/>
          </a:p>
        </p:txBody>
      </p:sp>
      <p:sp>
        <p:nvSpPr>
          <p:cNvPr id="6" name="Text Placeholder 2"/>
          <p:cNvSpPr>
            <a:spLocks noGrp="1"/>
          </p:cNvSpPr>
          <p:nvPr>
            <p:ph type="body" idx="1"/>
          </p:nvPr>
        </p:nvSpPr>
        <p:spPr>
          <a:xfrm>
            <a:off x="714877" y="4367214"/>
            <a:ext cx="7772400" cy="1500187"/>
          </a:xfrm>
        </p:spPr>
        <p:txBody>
          <a:bodyPr anchor="ctr" anchorCtr="1"/>
          <a:lstStyle>
            <a:lvl1pPr marL="0" indent="0">
              <a:buNone/>
              <a:defRPr sz="2300">
                <a:solidFill>
                  <a:schemeClr val="tx1">
                    <a:tint val="75000"/>
                  </a:schemeClr>
                </a:solidFill>
              </a:defRPr>
            </a:lvl1pPr>
            <a:lvl2pPr marL="432401" indent="0">
              <a:buNone/>
              <a:defRPr sz="1700">
                <a:solidFill>
                  <a:schemeClr val="tx1">
                    <a:tint val="75000"/>
                  </a:schemeClr>
                </a:solidFill>
              </a:defRPr>
            </a:lvl2pPr>
            <a:lvl3pPr marL="864803" indent="0">
              <a:buNone/>
              <a:defRPr sz="1600">
                <a:solidFill>
                  <a:schemeClr val="tx1">
                    <a:tint val="75000"/>
                  </a:schemeClr>
                </a:solidFill>
              </a:defRPr>
            </a:lvl3pPr>
            <a:lvl4pPr marL="1297205" indent="0">
              <a:buNone/>
              <a:defRPr sz="1300">
                <a:solidFill>
                  <a:schemeClr val="tx1">
                    <a:tint val="75000"/>
                  </a:schemeClr>
                </a:solidFill>
              </a:defRPr>
            </a:lvl4pPr>
            <a:lvl5pPr marL="1729606" indent="0">
              <a:buNone/>
              <a:defRPr sz="1300">
                <a:solidFill>
                  <a:schemeClr val="tx1">
                    <a:tint val="75000"/>
                  </a:schemeClr>
                </a:solidFill>
              </a:defRPr>
            </a:lvl5pPr>
            <a:lvl6pPr marL="2162008" indent="0">
              <a:buNone/>
              <a:defRPr sz="1300">
                <a:solidFill>
                  <a:schemeClr val="tx1">
                    <a:tint val="75000"/>
                  </a:schemeClr>
                </a:solidFill>
              </a:defRPr>
            </a:lvl6pPr>
            <a:lvl7pPr marL="2594410" indent="0">
              <a:buNone/>
              <a:defRPr sz="1300">
                <a:solidFill>
                  <a:schemeClr val="tx1">
                    <a:tint val="75000"/>
                  </a:schemeClr>
                </a:solidFill>
              </a:defRPr>
            </a:lvl7pPr>
            <a:lvl8pPr marL="3026812" indent="0">
              <a:buNone/>
              <a:defRPr sz="1300">
                <a:solidFill>
                  <a:schemeClr val="tx1">
                    <a:tint val="75000"/>
                  </a:schemeClr>
                </a:solidFill>
              </a:defRPr>
            </a:lvl8pPr>
            <a:lvl9pPr marL="3459213" indent="0">
              <a:buNone/>
              <a:defRPr sz="1300">
                <a:solidFill>
                  <a:schemeClr val="tx1">
                    <a:tint val="75000"/>
                  </a:schemeClr>
                </a:solidFill>
              </a:defRPr>
            </a:lvl9pPr>
          </a:lstStyle>
          <a:p>
            <a:pPr lvl="0"/>
            <a:r>
              <a:rPr lang="en-US" dirty="0" smtClean="0"/>
              <a:t>Click to edit Master text styles</a:t>
            </a:r>
          </a:p>
        </p:txBody>
      </p:sp>
      <p:sp>
        <p:nvSpPr>
          <p:cNvPr id="20" name="Text Placeholder 19"/>
          <p:cNvSpPr>
            <a:spLocks noGrp="1"/>
          </p:cNvSpPr>
          <p:nvPr>
            <p:ph type="body" sz="quarter" idx="13"/>
          </p:nvPr>
        </p:nvSpPr>
        <p:spPr>
          <a:xfrm>
            <a:off x="457736" y="419100"/>
            <a:ext cx="8285671" cy="952500"/>
          </a:xfrm>
        </p:spPr>
        <p:txBody>
          <a:bodyPr/>
          <a:lstStyle>
            <a:lvl1pPr marL="0" indent="0">
              <a:buFontTx/>
              <a:buNone/>
              <a:defRPr lang="en-US" sz="4100" kern="1200" dirty="0" smtClean="0">
                <a:solidFill>
                  <a:schemeClr val="tx1"/>
                </a:solidFill>
                <a:latin typeface="+mj-lt"/>
                <a:ea typeface="ＭＳ Ｐゴシック" charset="0"/>
                <a:cs typeface="+mj-cs"/>
              </a:defRPr>
            </a:lvl1pPr>
            <a:lvl2pPr marL="432618" indent="0">
              <a:buFontTx/>
              <a:buNone/>
              <a:defRPr/>
            </a:lvl2pPr>
            <a:lvl3pPr marL="864569" indent="0">
              <a:buFontTx/>
              <a:buNone/>
              <a:defRPr/>
            </a:lvl3pPr>
            <a:lvl4pPr marL="1297187" indent="0">
              <a:buFontTx/>
              <a:buNone/>
              <a:defRPr/>
            </a:lvl4pPr>
            <a:lvl5pPr marL="1729805"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fld id="{6CFCB9D9-8A01-4857-9F5B-906DEF9DC204}" type="datetime1">
              <a:rPr lang="en-US" smtClean="0"/>
              <a:t>10/29/2012</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AEB49D55-C994-427A-9283-ED4BBC34EA31}" type="slidenum">
              <a:rPr lang="en-US"/>
              <a:pPr/>
              <a:t>‹N°›</a:t>
            </a:fld>
            <a:endParaRPr lang="en-US"/>
          </a:p>
        </p:txBody>
      </p:sp>
    </p:spTree>
    <p:extLst>
      <p:ext uri="{BB962C8B-B14F-4D97-AF65-F5344CB8AC3E}">
        <p14:creationId xmlns:p14="http://schemas.microsoft.com/office/powerpoint/2010/main" val="349534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1157" name="Picture 21"/>
          <p:cNvPicPr>
            <a:picLocks noChangeAspect="1" noChangeArrowheads="1"/>
          </p:cNvPicPr>
          <p:nvPr userDrawn="1"/>
        </p:nvPicPr>
        <p:blipFill>
          <a:blip r:embed="rId2"/>
          <a:srcRect/>
          <a:stretch>
            <a:fillRect/>
          </a:stretch>
        </p:blipFill>
        <p:spPr bwMode="auto">
          <a:xfrm>
            <a:off x="4205883" y="1455539"/>
            <a:ext cx="6152555" cy="6152555"/>
          </a:xfrm>
          <a:prstGeom prst="rect">
            <a:avLst/>
          </a:prstGeom>
          <a:noFill/>
          <a:ln w="12700">
            <a:noFill/>
            <a:miter lim="800000"/>
            <a:headEnd/>
            <a:tailEnd/>
          </a:ln>
        </p:spPr>
      </p:pic>
      <p:grpSp>
        <p:nvGrpSpPr>
          <p:cNvPr id="91159" name="Group 23"/>
          <p:cNvGrpSpPr>
            <a:grpSpLocks/>
          </p:cNvGrpSpPr>
          <p:nvPr userDrawn="1"/>
        </p:nvGrpSpPr>
        <p:grpSpPr bwMode="auto">
          <a:xfrm>
            <a:off x="0" y="0"/>
            <a:ext cx="9144000" cy="2168798"/>
            <a:chOff x="0" y="0"/>
            <a:chExt cx="8192" cy="1944"/>
          </a:xfrm>
        </p:grpSpPr>
        <p:sp>
          <p:nvSpPr>
            <p:cNvPr id="91160" name="Rectangle 24"/>
            <p:cNvSpPr>
              <a:spLocks/>
            </p:cNvSpPr>
            <p:nvPr/>
          </p:nvSpPr>
          <p:spPr bwMode="auto">
            <a:xfrm>
              <a:off x="0" y="16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sp>
          <p:nvSpPr>
            <p:cNvPr id="91161" name="Rectangle 25"/>
            <p:cNvSpPr>
              <a:spLocks/>
            </p:cNvSpPr>
            <p:nvPr/>
          </p:nvSpPr>
          <p:spPr bwMode="auto">
            <a:xfrm>
              <a:off x="0" y="0"/>
              <a:ext cx="8192" cy="16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pic>
          <p:nvPicPr>
            <p:cNvPr id="91162" name="Picture 26"/>
            <p:cNvPicPr>
              <a:picLocks noChangeAspect="1" noChangeArrowheads="1"/>
            </p:cNvPicPr>
            <p:nvPr/>
          </p:nvPicPr>
          <p:blipFill>
            <a:blip r:embed="rId3"/>
            <a:srcRect/>
            <a:stretch>
              <a:fillRect/>
            </a:stretch>
          </p:blipFill>
          <p:spPr bwMode="auto">
            <a:xfrm>
              <a:off x="3121" y="0"/>
              <a:ext cx="1944" cy="1944"/>
            </a:xfrm>
            <a:prstGeom prst="rect">
              <a:avLst/>
            </a:prstGeom>
            <a:noFill/>
            <a:ln w="12700">
              <a:noFill/>
              <a:miter lim="800000"/>
              <a:headEnd/>
              <a:tailEnd/>
            </a:ln>
          </p:spPr>
        </p:pic>
      </p:grpSp>
      <p:sp>
        <p:nvSpPr>
          <p:cNvPr id="91163" name="Rectangle 27"/>
          <p:cNvSpPr>
            <a:spLocks/>
          </p:cNvSpPr>
          <p:nvPr userDrawn="1"/>
        </p:nvSpPr>
        <p:spPr bwMode="auto">
          <a:xfrm>
            <a:off x="0" y="5072062"/>
            <a:ext cx="9144000" cy="1785938"/>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sp>
        <p:nvSpPr>
          <p:cNvPr id="91164" name="Rectangle 28"/>
          <p:cNvSpPr>
            <a:spLocks/>
          </p:cNvSpPr>
          <p:nvPr userDrawn="1"/>
        </p:nvSpPr>
        <p:spPr bwMode="auto">
          <a:xfrm>
            <a:off x="0" y="5027414"/>
            <a:ext cx="9144000" cy="44648"/>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sp>
        <p:nvSpPr>
          <p:cNvPr id="91168" name="Rectangle 32"/>
          <p:cNvSpPr>
            <a:spLocks noGrp="1" noChangeArrowheads="1"/>
          </p:cNvSpPr>
          <p:nvPr>
            <p:ph type="ctrTitle" sz="quarter"/>
          </p:nvPr>
        </p:nvSpPr>
        <p:spPr>
          <a:xfrm>
            <a:off x="642938" y="2303859"/>
            <a:ext cx="7822406" cy="1607344"/>
          </a:xfrm>
          <a:ln w="9525"/>
        </p:spPr>
        <p:txBody>
          <a:bodyPr lIns="64291" tIns="32146" rIns="64291" bIns="32146" anchor="ctr"/>
          <a:lstStyle>
            <a:lvl1pPr>
              <a:defRPr/>
            </a:lvl1pPr>
          </a:lstStyle>
          <a:p>
            <a:r>
              <a:rPr lang="en-US"/>
              <a:t>Click to edit Master title style</a:t>
            </a:r>
          </a:p>
        </p:txBody>
      </p:sp>
    </p:spTree>
    <p:extLst>
      <p:ext uri="{BB962C8B-B14F-4D97-AF65-F5344CB8AC3E}">
        <p14:creationId xmlns:p14="http://schemas.microsoft.com/office/powerpoint/2010/main" val="3953895778"/>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B424F0-30A2-4201-84E1-0E06B2061B85}" type="slidenum">
              <a:rPr lang="en-US"/>
              <a:pPr/>
              <a:t>‹N°›</a:t>
            </a:fld>
            <a:endParaRPr lang="en-US"/>
          </a:p>
        </p:txBody>
      </p:sp>
    </p:spTree>
    <p:extLst>
      <p:ext uri="{BB962C8B-B14F-4D97-AF65-F5344CB8AC3E}">
        <p14:creationId xmlns:p14="http://schemas.microsoft.com/office/powerpoint/2010/main" val="4273851410"/>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2ACC532-A94C-429A-9709-1A62D7685B5D}" type="slidenum">
              <a:rPr lang="en-US"/>
              <a:pPr/>
              <a:t>‹N°›</a:t>
            </a:fld>
            <a:endParaRPr lang="en-US"/>
          </a:p>
        </p:txBody>
      </p:sp>
    </p:spTree>
    <p:extLst>
      <p:ext uri="{BB962C8B-B14F-4D97-AF65-F5344CB8AC3E}">
        <p14:creationId xmlns:p14="http://schemas.microsoft.com/office/powerpoint/2010/main" val="2559751137"/>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82165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82165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06DA1E7-4226-4BE8-9E05-1C17CDFFF0FF}" type="slidenum">
              <a:rPr lang="en-US"/>
              <a:pPr/>
              <a:t>‹N°›</a:t>
            </a:fld>
            <a:endParaRPr lang="en-US"/>
          </a:p>
        </p:txBody>
      </p:sp>
    </p:spTree>
    <p:extLst>
      <p:ext uri="{BB962C8B-B14F-4D97-AF65-F5344CB8AC3E}">
        <p14:creationId xmlns:p14="http://schemas.microsoft.com/office/powerpoint/2010/main" val="1347931226"/>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6D15E3-D551-49D3-B386-5D314CB83A7C}" type="slidenum">
              <a:rPr lang="en-US"/>
              <a:pPr/>
              <a:t>‹N°›</a:t>
            </a:fld>
            <a:endParaRPr lang="en-US"/>
          </a:p>
        </p:txBody>
      </p:sp>
    </p:spTree>
    <p:extLst>
      <p:ext uri="{BB962C8B-B14F-4D97-AF65-F5344CB8AC3E}">
        <p14:creationId xmlns:p14="http://schemas.microsoft.com/office/powerpoint/2010/main" val="175733571"/>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3022641-C76C-4504-9BDD-DE1B25E1A4ED}" type="slidenum">
              <a:rPr lang="en-US"/>
              <a:pPr/>
              <a:t>‹N°›</a:t>
            </a:fld>
            <a:endParaRPr lang="en-US"/>
          </a:p>
        </p:txBody>
      </p:sp>
    </p:spTree>
    <p:extLst>
      <p:ext uri="{BB962C8B-B14F-4D97-AF65-F5344CB8AC3E}">
        <p14:creationId xmlns:p14="http://schemas.microsoft.com/office/powerpoint/2010/main" val="27758644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86420B-FCD8-407C-B41F-D9BD6548DF49}" type="slidenum">
              <a:rPr lang="en-US"/>
              <a:pPr/>
              <a:t>‹N°›</a:t>
            </a:fld>
            <a:endParaRPr lang="en-US"/>
          </a:p>
        </p:txBody>
      </p:sp>
    </p:spTree>
    <p:extLst>
      <p:ext uri="{BB962C8B-B14F-4D97-AF65-F5344CB8AC3E}">
        <p14:creationId xmlns:p14="http://schemas.microsoft.com/office/powerpoint/2010/main" val="2064708019"/>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0B0A-5CC0-4A19-BFDF-1D3549CF0C41}" type="datetime1">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‹N°›</a:t>
            </a:fld>
            <a:endParaRPr lang="en-US" dirty="0"/>
          </a:p>
        </p:txBody>
      </p:sp>
    </p:spTree>
    <p:extLst>
      <p:ext uri="{BB962C8B-B14F-4D97-AF65-F5344CB8AC3E}">
        <p14:creationId xmlns:p14="http://schemas.microsoft.com/office/powerpoint/2010/main" val="147811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78A869-B041-40AE-AEF5-E6B4C85D16EB}" type="slidenum">
              <a:rPr lang="en-US"/>
              <a:pPr/>
              <a:t>‹N°›</a:t>
            </a:fld>
            <a:endParaRPr lang="en-US"/>
          </a:p>
        </p:txBody>
      </p:sp>
    </p:spTree>
    <p:extLst>
      <p:ext uri="{BB962C8B-B14F-4D97-AF65-F5344CB8AC3E}">
        <p14:creationId xmlns:p14="http://schemas.microsoft.com/office/powerpoint/2010/main" val="884600570"/>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6E05CA-876E-41D7-B620-956421822FAF}" type="slidenum">
              <a:rPr lang="en-US"/>
              <a:pPr/>
              <a:t>‹N°›</a:t>
            </a:fld>
            <a:endParaRPr lang="en-US"/>
          </a:p>
        </p:txBody>
      </p:sp>
    </p:spTree>
    <p:extLst>
      <p:ext uri="{BB962C8B-B14F-4D97-AF65-F5344CB8AC3E}">
        <p14:creationId xmlns:p14="http://schemas.microsoft.com/office/powerpoint/2010/main" val="3153674832"/>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8096-E2F9-4B74-86B0-BF5FE3E051CD}" type="slidenum">
              <a:rPr lang="en-US"/>
              <a:pPr/>
              <a:t>‹N°›</a:t>
            </a:fld>
            <a:endParaRPr lang="en-US"/>
          </a:p>
        </p:txBody>
      </p:sp>
    </p:spTree>
    <p:extLst>
      <p:ext uri="{BB962C8B-B14F-4D97-AF65-F5344CB8AC3E}">
        <p14:creationId xmlns:p14="http://schemas.microsoft.com/office/powerpoint/2010/main" val="4182095128"/>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535781"/>
            <a:ext cx="1839516" cy="53042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535781"/>
            <a:ext cx="5411391" cy="53042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EC7DE9-C28F-4996-AC25-2B92674A6285}" type="slidenum">
              <a:rPr lang="en-US"/>
              <a:pPr/>
              <a:t>‹N°›</a:t>
            </a:fld>
            <a:endParaRPr lang="en-US"/>
          </a:p>
        </p:txBody>
      </p:sp>
    </p:spTree>
    <p:extLst>
      <p:ext uri="{BB962C8B-B14F-4D97-AF65-F5344CB8AC3E}">
        <p14:creationId xmlns:p14="http://schemas.microsoft.com/office/powerpoint/2010/main" val="3091383336"/>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89F68-82D4-4E55-B0F1-B35357C1F6EB}" type="datetime1">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21653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389E5-5762-4BF7-8B7F-74B113F473EB}" type="datetime1">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190622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21F95-63D9-4105-A041-D9DC897D2C44}" type="datetime1">
              <a:rPr lang="en-US" smtClean="0"/>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18044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67E77-62F0-4410-A597-BD890D3F7213}" type="datetime1">
              <a:rPr lang="en-US" smtClean="0"/>
              <a:t>10/29/2012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13339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2C69-F3A6-40C1-AF9B-FB35104EBD61}" type="datetime1">
              <a:rPr lang="en-US" smtClean="0"/>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3339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EDE6A-632B-4ADC-A943-8C8D18897A00}" type="datetime1">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33615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1B9CD-9B90-4AA4-BAFB-404ECD2D63AE}" type="datetime1">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‹N°›</a:t>
            </a:fld>
            <a:endParaRPr lang="en-US"/>
          </a:p>
        </p:txBody>
      </p:sp>
    </p:spTree>
    <p:extLst>
      <p:ext uri="{BB962C8B-B14F-4D97-AF65-F5344CB8AC3E}">
        <p14:creationId xmlns:p14="http://schemas.microsoft.com/office/powerpoint/2010/main" val="35506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76200"/>
            <a:ext cx="4724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BD8F4-D964-479F-8B23-179E5D64E22A}" type="datetime1">
              <a:rPr lang="en-US" smtClean="0"/>
              <a:t>10/29/2012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A299-4B70-44C0-9573-A40A0A56C89D}" type="slidenum">
              <a:rPr lang="en-US" smtClean="0"/>
              <a:t>‹N°›</a:t>
            </a:fld>
            <a:endParaRPr lang="en-US"/>
          </a:p>
        </p:txBody>
      </p:sp>
    </p:spTree>
    <p:extLst>
      <p:ext uri="{BB962C8B-B14F-4D97-AF65-F5344CB8AC3E}">
        <p14:creationId xmlns:p14="http://schemas.microsoft.com/office/powerpoint/2010/main" val="317530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srcRect/>
          <a:stretch>
            <a:fillRect/>
          </a:stretch>
        </p:blipFill>
        <p:spPr bwMode="auto">
          <a:xfrm>
            <a:off x="4205883" y="1455539"/>
            <a:ext cx="6152555" cy="6152555"/>
          </a:xfrm>
          <a:prstGeom prst="rect">
            <a:avLst/>
          </a:prstGeom>
          <a:noFill/>
          <a:ln w="12700">
            <a:noFill/>
            <a:miter lim="800000"/>
            <a:headEnd/>
            <a:tailEnd/>
          </a:ln>
        </p:spPr>
      </p:pic>
      <p:grpSp>
        <p:nvGrpSpPr>
          <p:cNvPr id="2050" name="Group 2"/>
          <p:cNvGrpSpPr>
            <a:grpSpLocks/>
          </p:cNvGrpSpPr>
          <p:nvPr/>
        </p:nvGrpSpPr>
        <p:grpSpPr bwMode="auto">
          <a:xfrm>
            <a:off x="0" y="0"/>
            <a:ext cx="9144000" cy="491133"/>
            <a:chOff x="0" y="0"/>
            <a:chExt cx="8192" cy="440"/>
          </a:xfrm>
        </p:grpSpPr>
        <p:sp>
          <p:nvSpPr>
            <p:cNvPr id="2051" name="Rectangle 3"/>
            <p:cNvSpPr>
              <a:spLocks/>
            </p:cNvSpPr>
            <p:nvPr/>
          </p:nvSpPr>
          <p:spPr bwMode="auto">
            <a:xfrm>
              <a:off x="0" y="0"/>
              <a:ext cx="8192" cy="4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pic>
          <p:nvPicPr>
            <p:cNvPr id="2052" name="Picture 4"/>
            <p:cNvPicPr>
              <a:picLocks noChangeAspect="1" noChangeArrowheads="1"/>
            </p:cNvPicPr>
            <p:nvPr/>
          </p:nvPicPr>
          <p:blipFill>
            <a:blip r:embed="rId14"/>
            <a:srcRect l="28503" t="22818" b="44373"/>
            <a:stretch>
              <a:fillRect/>
            </a:stretch>
          </p:blipFill>
          <p:spPr bwMode="auto">
            <a:xfrm>
              <a:off x="1" y="0"/>
              <a:ext cx="872" cy="400"/>
            </a:xfrm>
            <a:prstGeom prst="rect">
              <a:avLst/>
            </a:prstGeom>
            <a:noFill/>
            <a:ln w="12700">
              <a:noFill/>
              <a:miter lim="800000"/>
              <a:headEnd/>
              <a:tailEnd/>
            </a:ln>
          </p:spPr>
        </p:pic>
        <p:sp>
          <p:nvSpPr>
            <p:cNvPr id="2053" name="Rectangle 5"/>
            <p:cNvSpPr>
              <a:spLocks/>
            </p:cNvSpPr>
            <p:nvPr/>
          </p:nvSpPr>
          <p:spPr bwMode="auto">
            <a:xfrm>
              <a:off x="0" y="4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grpSp>
      <p:sp>
        <p:nvSpPr>
          <p:cNvPr id="2054" name="Rectangle 6"/>
          <p:cNvSpPr>
            <a:spLocks noGrp="1" noChangeArrowheads="1"/>
          </p:cNvSpPr>
          <p:nvPr>
            <p:ph type="title"/>
          </p:nvPr>
        </p:nvSpPr>
        <p:spPr bwMode="auto">
          <a:xfrm>
            <a:off x="892969" y="535781"/>
            <a:ext cx="7358063" cy="964406"/>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smtClean="0">
                <a:sym typeface="Gill Sans" charset="0"/>
              </a:rPr>
              <a:t>Presentation Title</a:t>
            </a:r>
          </a:p>
        </p:txBody>
      </p:sp>
      <p:sp>
        <p:nvSpPr>
          <p:cNvPr id="2055" name="Rectangle 7"/>
          <p:cNvSpPr>
            <a:spLocks noGrp="1" noChangeArrowheads="1"/>
          </p:cNvSpPr>
          <p:nvPr>
            <p:ph type="body" idx="1"/>
          </p:nvPr>
        </p:nvSpPr>
        <p:spPr bwMode="auto">
          <a:xfrm>
            <a:off x="892969" y="1821656"/>
            <a:ext cx="7358063" cy="4018359"/>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p:txBody>
      </p:sp>
      <p:grpSp>
        <p:nvGrpSpPr>
          <p:cNvPr id="2056" name="Group 8"/>
          <p:cNvGrpSpPr>
            <a:grpSpLocks/>
          </p:cNvGrpSpPr>
          <p:nvPr/>
        </p:nvGrpSpPr>
        <p:grpSpPr bwMode="auto">
          <a:xfrm>
            <a:off x="0" y="6590109"/>
            <a:ext cx="9144000" cy="267891"/>
            <a:chOff x="0" y="0"/>
            <a:chExt cx="8192" cy="240"/>
          </a:xfrm>
        </p:grpSpPr>
        <p:sp>
          <p:nvSpPr>
            <p:cNvPr id="2057" name="Rectangle 9"/>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sp>
          <p:nvSpPr>
            <p:cNvPr id="2058" name="Rectangle 10"/>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pPr algn="ctr" fontAlgn="base">
                <a:spcBef>
                  <a:spcPct val="0"/>
                </a:spcBef>
                <a:spcAft>
                  <a:spcPct val="0"/>
                </a:spcAft>
              </a:pPr>
              <a:endParaRPr lang="en-US" sz="3000">
                <a:solidFill>
                  <a:srgbClr val="000000"/>
                </a:solidFill>
                <a:latin typeface="Gill Sans" charset="0"/>
                <a:sym typeface="Gill Sans" charset="0"/>
              </a:endParaRPr>
            </a:p>
          </p:txBody>
        </p:sp>
      </p:grpSp>
      <p:sp>
        <p:nvSpPr>
          <p:cNvPr id="2059" name="Text Box 11"/>
          <p:cNvSpPr txBox="1">
            <a:spLocks noGrp="1" noChangeArrowheads="1"/>
          </p:cNvSpPr>
          <p:nvPr>
            <p:ph type="sldNum" sz="quarter" idx="4"/>
          </p:nvPr>
        </p:nvSpPr>
        <p:spPr bwMode="auto">
          <a:xfrm>
            <a:off x="8858250" y="6599039"/>
            <a:ext cx="241102" cy="25896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defRPr sz="1300">
                <a:solidFill>
                  <a:srgbClr val="808080"/>
                </a:solidFill>
                <a:ea typeface="Gill Sans" charset="0"/>
                <a:cs typeface="Gill Sans" charset="0"/>
              </a:defRPr>
            </a:lvl1pPr>
          </a:lstStyle>
          <a:p>
            <a:pPr algn="ctr" fontAlgn="base">
              <a:spcBef>
                <a:spcPct val="0"/>
              </a:spcBef>
              <a:spcAft>
                <a:spcPct val="0"/>
              </a:spcAft>
            </a:pPr>
            <a:fld id="{22362EC9-522D-4396-B2FE-684F39CDE284}" type="slidenum">
              <a:rPr lang="en-US">
                <a:latin typeface="Gill Sans" charset="0"/>
                <a:sym typeface="Gill Sans" charset="0"/>
              </a:rPr>
              <a:pPr algn="ctr" fontAlgn="base">
                <a:spcBef>
                  <a:spcPct val="0"/>
                </a:spcBef>
                <a:spcAft>
                  <a:spcPct val="0"/>
                </a:spcAft>
              </a:pPr>
              <a:t>‹N°›</a:t>
            </a:fld>
            <a:endParaRPr lang="en-US">
              <a:latin typeface="Gill Sans" charset="0"/>
              <a:sym typeface="Gill Sans" charset="0"/>
            </a:endParaRPr>
          </a:p>
        </p:txBody>
      </p:sp>
    </p:spTree>
    <p:extLst>
      <p:ext uri="{BB962C8B-B14F-4D97-AF65-F5344CB8AC3E}">
        <p14:creationId xmlns:p14="http://schemas.microsoft.com/office/powerpoint/2010/main" val="2754183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split orient="vert"/>
  </p:transition>
  <p:hf hdr="0" ftr="0" dt="0"/>
  <p:txStyles>
    <p:titleStyle>
      <a:lvl1pPr algn="ctr" rtl="0" fontAlgn="base">
        <a:spcBef>
          <a:spcPct val="0"/>
        </a:spcBef>
        <a:spcAft>
          <a:spcPct val="0"/>
        </a:spcAft>
        <a:defRPr sz="5300">
          <a:solidFill>
            <a:schemeClr val="tx1"/>
          </a:solidFill>
          <a:latin typeface="+mj-lt"/>
          <a:ea typeface="+mj-ea"/>
          <a:cs typeface="+mj-cs"/>
          <a:sym typeface="Gill Sans" charset="0"/>
        </a:defRPr>
      </a:lvl1pPr>
      <a:lvl2pPr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5pPr>
      <a:lvl6pPr marL="321457"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6pPr>
      <a:lvl7pPr marL="642915"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7pPr>
      <a:lvl8pPr marL="964372"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8pPr>
      <a:lvl9pPr marL="1285829" algn="ctr" rtl="0" fontAlgn="base">
        <a:spcBef>
          <a:spcPct val="0"/>
        </a:spcBef>
        <a:spcAft>
          <a:spcPct val="0"/>
        </a:spcAft>
        <a:defRPr sz="5300">
          <a:solidFill>
            <a:schemeClr val="tx1"/>
          </a:solidFill>
          <a:latin typeface="Tahoma" pitchFamily="34" charset="0"/>
          <a:ea typeface="ヒラギノ角ゴ ProN W3" charset="0"/>
          <a:cs typeface="ヒラギノ角ゴ ProN W3" charset="0"/>
          <a:sym typeface="Gill Sans" charset="0"/>
        </a:defRPr>
      </a:lvl9pPr>
    </p:titleStyle>
    <p:bodyStyle>
      <a:lvl1pPr marL="589338" indent="-401822" algn="l" rtl="0" fontAlgn="base">
        <a:spcBef>
          <a:spcPts val="1687"/>
        </a:spcBef>
        <a:spcAft>
          <a:spcPct val="0"/>
        </a:spcAft>
        <a:buSzPct val="120000"/>
        <a:defRPr sz="3000">
          <a:solidFill>
            <a:schemeClr val="tx1"/>
          </a:solidFill>
          <a:latin typeface="+mn-lt"/>
          <a:ea typeface="+mn-ea"/>
          <a:cs typeface="+mn-cs"/>
          <a:sym typeface="Gill Sans" charset="0"/>
        </a:defRPr>
      </a:lvl1pPr>
      <a:lvl2pPr marL="901866"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2pPr>
      <a:lvl3pPr marL="1214394"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3pPr>
      <a:lvl4pPr marL="1526922"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4pPr>
      <a:lvl5pPr marL="1839450"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5pPr>
      <a:lvl6pPr marL="2160908"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6pPr>
      <a:lvl7pPr marL="2482365"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7pPr>
      <a:lvl8pPr marL="2803822"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8pPr>
      <a:lvl9pPr marL="3125280" indent="-401822" algn="l" rtl="0" fontAlgn="base">
        <a:spcBef>
          <a:spcPts val="1687"/>
        </a:spcBef>
        <a:spcAft>
          <a:spcPct val="0"/>
        </a:spcAft>
        <a:buSzPct val="12000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dovic.Petit@owasp.org"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gif"/><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wasp.org/index.php/Category:OWASP_Enterprise_Security_API" TargetMode="External"/><Relationship Id="rId2" Type="http://schemas.openxmlformats.org/officeDocument/2006/relationships/hyperlink" Target="mailto:Chris.Schmidt@owasp.org"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ww.owasp.org/index.php/AntiSamy" TargetMode="External"/><Relationship Id="rId2" Type="http://schemas.openxmlformats.org/officeDocument/2006/relationships/hyperlink" Target="mailto:jason.li@owasp.org"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owasp.org/index.php/Category:OWASP_Code_Review_Project" TargetMode="External"/><Relationship Id="rId2" Type="http://schemas.openxmlformats.org/officeDocument/2006/relationships/hyperlink" Target="https://www.owasp.org/index.php/Category:OWASP_Guide_Project"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owasp.org/index.php/Category:OWASP_Testing_Projec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psiinon@gmail.com"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owasp.org/index.php/OWASP_Zed_Attack_Proxy_Projec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wasp.org/index.php/AppSensor" TargetMode="External"/><Relationship Id="rId2" Type="http://schemas.openxmlformats.org/officeDocument/2006/relationships/hyperlink" Target="https://www.owasp.org/index.php/OWASP_Zed_Attack_Proxy_Project"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s://www.owasp.org/index.php/Category:OWASP_Cloud_%E2%80%90_10_Project" TargetMode="External"/><Relationship Id="rId2" Type="http://schemas.openxmlformats.org/officeDocument/2006/relationships/hyperlink" Target="mailto:Vinaykbansal@gmail.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owasp.org/index.php/OWASP_Mobile_Security_Project" TargetMode="External"/><Relationship Id="rId2" Type="http://schemas.openxmlformats.org/officeDocument/2006/relationships/hyperlink" Target="mailto:Jack@nvisiumsecurity.com"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wasp.org/index.php/OWASP_Threat_Modelling_Project" TargetMode="External"/><Relationship Id="rId2" Type="http://schemas.openxmlformats.org/officeDocument/2006/relationships/hyperlink" Target="mailto:anurag.agarwal@owas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www.owasp.org/index.php/Projects_Reboot_201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owasp.org/index.php/OWASP_Secure_Software_Contract_Anne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oas.org/en/default.asp" TargetMode="External"/><Relationship Id="rId2" Type="http://schemas.openxmlformats.org/officeDocument/2006/relationships/hyperlink" Target="http://www.coe.int/t/DGHL/cooperation/economiccrime/cybercrime/default_en.asp" TargetMode="External"/><Relationship Id="rId1" Type="http://schemas.openxmlformats.org/officeDocument/2006/relationships/slideLayout" Target="../slideLayouts/slideLayout2.xml"/><Relationship Id="rId4" Type="http://schemas.openxmlformats.org/officeDocument/2006/relationships/hyperlink" Target="http://www.apec.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cnil.fr/english/the-cni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news.cnet.com/8301-1001_3-10237212-92.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echrepublic.com/blog/european-technology/should-developers-be-sued-for-security-holes/1109" TargetMode="External"/><Relationship Id="rId2" Type="http://schemas.openxmlformats.org/officeDocument/2006/relationships/hyperlink" Target="http://www.publications.parliament.uk/pa/ld200607/ldselect/ldsctech/165/165i.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Ludovic.Petit@owasp.org" TargetMode="Externa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38200" y="1981200"/>
            <a:ext cx="7772400" cy="1470025"/>
          </a:xfrm>
        </p:spPr>
        <p:txBody>
          <a:bodyPr/>
          <a:lstStyle/>
          <a:p>
            <a:r>
              <a:rPr lang="en-US" sz="3600" b="1" dirty="0" smtClean="0">
                <a:solidFill>
                  <a:schemeClr val="bg1"/>
                </a:solidFill>
              </a:rPr>
              <a:t>Looking Forward… and Beyond</a:t>
            </a:r>
            <a:endParaRPr lang="en-US" sz="3600" b="1" dirty="0">
              <a:solidFill>
                <a:schemeClr val="bg1"/>
              </a:solidFill>
            </a:endParaRPr>
          </a:p>
        </p:txBody>
      </p:sp>
      <p:sp>
        <p:nvSpPr>
          <p:cNvPr id="8" name="Subtitle 2"/>
          <p:cNvSpPr>
            <a:spLocks noGrp="1"/>
          </p:cNvSpPr>
          <p:nvPr>
            <p:ph type="subTitle" idx="1"/>
          </p:nvPr>
        </p:nvSpPr>
        <p:spPr>
          <a:xfrm>
            <a:off x="1524000" y="2895600"/>
            <a:ext cx="6400800" cy="1752600"/>
          </a:xfrm>
        </p:spPr>
        <p:txBody>
          <a:bodyPr>
            <a:normAutofit/>
          </a:bodyPr>
          <a:lstStyle/>
          <a:p>
            <a:r>
              <a:rPr lang="en-US" sz="2800" dirty="0" smtClean="0">
                <a:solidFill>
                  <a:schemeClr val="bg1"/>
                </a:solidFill>
              </a:rPr>
              <a:t>Distinctiveness </a:t>
            </a:r>
          </a:p>
          <a:p>
            <a:pPr>
              <a:spcBef>
                <a:spcPts val="0"/>
              </a:spcBef>
            </a:pPr>
            <a:r>
              <a:rPr lang="en-US" sz="2800" dirty="0" smtClean="0">
                <a:solidFill>
                  <a:schemeClr val="bg1"/>
                </a:solidFill>
              </a:rPr>
              <a:t>Through Security Excellence</a:t>
            </a:r>
            <a:endParaRPr lang="en-US" sz="2800" dirty="0">
              <a:solidFill>
                <a:schemeClr val="bg1"/>
              </a:solidFill>
            </a:endParaRPr>
          </a:p>
        </p:txBody>
      </p:sp>
      <p:sp>
        <p:nvSpPr>
          <p:cNvPr id="4" name="Title 3"/>
          <p:cNvSpPr txBox="1">
            <a:spLocks/>
          </p:cNvSpPr>
          <p:nvPr/>
        </p:nvSpPr>
        <p:spPr>
          <a:xfrm>
            <a:off x="5181600" y="5380038"/>
            <a:ext cx="3810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pPr algn="r"/>
            <a:r>
              <a:rPr lang="en-US" sz="1600" dirty="0" smtClean="0">
                <a:solidFill>
                  <a:schemeClr val="tx1"/>
                </a:solidFill>
              </a:rPr>
              <a:t>Ludovic Petit</a:t>
            </a:r>
          </a:p>
          <a:p>
            <a:pPr algn="r"/>
            <a:r>
              <a:rPr lang="en-US" sz="1600" dirty="0" smtClean="0">
                <a:solidFill>
                  <a:schemeClr val="tx1"/>
                </a:solidFill>
                <a:hlinkClick r:id="rId3"/>
              </a:rPr>
              <a:t>Ludovic.Petit@owasp.org</a:t>
            </a:r>
            <a:endParaRPr lang="en-US" sz="1600" dirty="0" smtClean="0">
              <a:solidFill>
                <a:schemeClr val="tx1"/>
              </a:solidFill>
            </a:endParaRPr>
          </a:p>
          <a:p>
            <a:pPr algn="r"/>
            <a:r>
              <a:rPr lang="en-US" sz="1600" dirty="0" smtClean="0">
                <a:solidFill>
                  <a:schemeClr val="tx1"/>
                </a:solidFill>
              </a:rPr>
              <a:t>Chapter Leader OWASP France</a:t>
            </a:r>
          </a:p>
          <a:p>
            <a:pPr algn="r"/>
            <a:r>
              <a:rPr lang="en-US" sz="1600" dirty="0" smtClean="0">
                <a:solidFill>
                  <a:schemeClr val="tx1"/>
                </a:solidFill>
              </a:rPr>
              <a:t>Global Connections Committee</a:t>
            </a:r>
            <a:endParaRPr lang="en-US" sz="1600" dirty="0">
              <a:solidFill>
                <a:schemeClr val="tx1"/>
              </a:solidFill>
            </a:endParaRPr>
          </a:p>
        </p:txBody>
      </p:sp>
    </p:spTree>
    <p:extLst>
      <p:ext uri="{BB962C8B-B14F-4D97-AF65-F5344CB8AC3E}">
        <p14:creationId xmlns:p14="http://schemas.microsoft.com/office/powerpoint/2010/main" val="998091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736" y="1752600"/>
            <a:ext cx="8229719" cy="2247900"/>
          </a:xfrm>
        </p:spPr>
        <p:txBody>
          <a:bodyPr/>
          <a:lstStyle/>
          <a:p>
            <a:r>
              <a:rPr lang="en-US" sz="4000" dirty="0" smtClean="0">
                <a:solidFill>
                  <a:schemeClr val="tx1"/>
                </a:solidFill>
                <a:ea typeface="ＭＳ Ｐゴシック" charset="-128"/>
              </a:rPr>
              <a:t>Quality Resources</a:t>
            </a:r>
          </a:p>
        </p:txBody>
      </p:sp>
      <p:sp>
        <p:nvSpPr>
          <p:cNvPr id="3" name="Text Placeholder 2"/>
          <p:cNvSpPr>
            <a:spLocks noGrp="1"/>
          </p:cNvSpPr>
          <p:nvPr>
            <p:ph type="body" idx="1"/>
          </p:nvPr>
        </p:nvSpPr>
        <p:spPr>
          <a:xfrm>
            <a:off x="714877" y="4024313"/>
            <a:ext cx="7772579" cy="1500188"/>
          </a:xfrm>
        </p:spPr>
        <p:txBody>
          <a:bodyPr>
            <a:noAutofit/>
          </a:bodyPr>
          <a:lstStyle/>
          <a:p>
            <a:pPr>
              <a:buFont typeface="Arial" charset="0"/>
              <a:buNone/>
              <a:defRPr/>
            </a:pPr>
            <a:r>
              <a:rPr lang="en-US" sz="3200" dirty="0" smtClean="0">
                <a:solidFill>
                  <a:schemeClr val="tx1">
                    <a:lumMod val="75000"/>
                    <a:lumOff val="25000"/>
                  </a:schemeClr>
                </a:solidFill>
                <a:cs typeface="+mn-cs"/>
              </a:rPr>
              <a:t>200+ Projects</a:t>
            </a:r>
          </a:p>
          <a:p>
            <a:pPr>
              <a:buFont typeface="Arial" charset="0"/>
              <a:buNone/>
              <a:defRPr/>
            </a:pPr>
            <a:r>
              <a:rPr lang="en-US" sz="3200" dirty="0" smtClean="0">
                <a:solidFill>
                  <a:schemeClr val="tx1">
                    <a:lumMod val="75000"/>
                    <a:lumOff val="25000"/>
                  </a:schemeClr>
                </a:solidFill>
                <a:cs typeface="+mn-cs"/>
              </a:rPr>
              <a:t>15,000</a:t>
            </a:r>
            <a:r>
              <a:rPr lang="en-US" sz="3200" dirty="0">
                <a:solidFill>
                  <a:schemeClr val="tx1">
                    <a:lumMod val="75000"/>
                    <a:lumOff val="25000"/>
                  </a:schemeClr>
                </a:solidFill>
                <a:cs typeface="+mn-cs"/>
              </a:rPr>
              <a:t>+ </a:t>
            </a:r>
            <a:r>
              <a:rPr lang="en-US" sz="3200" dirty="0" smtClean="0">
                <a:solidFill>
                  <a:schemeClr val="tx1">
                    <a:lumMod val="75000"/>
                    <a:lumOff val="25000"/>
                  </a:schemeClr>
                </a:solidFill>
                <a:cs typeface="+mn-cs"/>
              </a:rPr>
              <a:t>downloads of tools, documentation</a:t>
            </a:r>
          </a:p>
          <a:p>
            <a:pPr>
              <a:buFont typeface="Arial" charset="0"/>
              <a:buNone/>
              <a:defRPr/>
            </a:pPr>
            <a:r>
              <a:rPr lang="en-US" sz="3200" dirty="0" smtClean="0">
                <a:solidFill>
                  <a:schemeClr val="tx1">
                    <a:lumMod val="75000"/>
                    <a:lumOff val="25000"/>
                  </a:schemeClr>
                </a:solidFill>
                <a:cs typeface="+mn-cs"/>
              </a:rPr>
              <a:t>250,000</a:t>
            </a:r>
            <a:r>
              <a:rPr lang="en-US" sz="3200" dirty="0">
                <a:solidFill>
                  <a:schemeClr val="tx1">
                    <a:lumMod val="75000"/>
                    <a:lumOff val="25000"/>
                  </a:schemeClr>
                </a:solidFill>
                <a:cs typeface="+mn-cs"/>
              </a:rPr>
              <a:t>+ unique visitors </a:t>
            </a:r>
            <a:endParaRPr lang="en-US" sz="3200" dirty="0" smtClean="0">
              <a:solidFill>
                <a:schemeClr val="tx1">
                  <a:lumMod val="75000"/>
                  <a:lumOff val="25000"/>
                </a:schemeClr>
              </a:solidFill>
              <a:cs typeface="+mn-cs"/>
            </a:endParaRPr>
          </a:p>
          <a:p>
            <a:pPr>
              <a:buFont typeface="Arial" charset="0"/>
              <a:buNone/>
              <a:defRPr/>
            </a:pPr>
            <a:r>
              <a:rPr lang="en-US" sz="3200" dirty="0" smtClean="0">
                <a:solidFill>
                  <a:schemeClr val="tx1">
                    <a:lumMod val="75000"/>
                    <a:lumOff val="25000"/>
                  </a:schemeClr>
                </a:solidFill>
                <a:cs typeface="+mn-cs"/>
              </a:rPr>
              <a:t>800,000</a:t>
            </a:r>
            <a:r>
              <a:rPr lang="en-US" sz="3200" dirty="0">
                <a:solidFill>
                  <a:schemeClr val="tx1">
                    <a:lumMod val="75000"/>
                    <a:lumOff val="25000"/>
                  </a:schemeClr>
                </a:solidFill>
                <a:cs typeface="+mn-cs"/>
              </a:rPr>
              <a:t>+ page </a:t>
            </a:r>
            <a:r>
              <a:rPr lang="en-US" sz="3200" dirty="0" smtClean="0">
                <a:solidFill>
                  <a:schemeClr val="tx1">
                    <a:lumMod val="75000"/>
                    <a:lumOff val="25000"/>
                  </a:schemeClr>
                </a:solidFill>
                <a:cs typeface="+mn-cs"/>
              </a:rPr>
              <a:t>views		  (monthly)</a:t>
            </a:r>
            <a:endParaRPr lang="en-US" sz="3200" dirty="0">
              <a:solidFill>
                <a:schemeClr val="tx1">
                  <a:lumMod val="75000"/>
                  <a:lumOff val="25000"/>
                </a:schemeClr>
              </a:solidFill>
              <a:cs typeface="+mn-cs"/>
            </a:endParaRPr>
          </a:p>
        </p:txBody>
      </p:sp>
      <p:sp>
        <p:nvSpPr>
          <p:cNvPr id="6" name="Title 3"/>
          <p:cNvSpPr txBox="1">
            <a:spLocks/>
          </p:cNvSpPr>
          <p:nvPr/>
        </p:nvSpPr>
        <p:spPr>
          <a:xfrm>
            <a:off x="3733800" y="76199"/>
            <a:ext cx="4724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000" dirty="0" smtClean="0">
                <a:solidFill>
                  <a:schemeClr val="bg1">
                    <a:lumMod val="95000"/>
                  </a:schemeClr>
                </a:solidFill>
              </a:rPr>
              <a:t>What is OWASP</a:t>
            </a:r>
            <a:endParaRPr lang="en-US" sz="4000" dirty="0">
              <a:solidFill>
                <a:schemeClr val="bg1">
                  <a:lumMod val="95000"/>
                </a:schemeClr>
              </a:solidFill>
            </a:endParaRPr>
          </a:p>
        </p:txBody>
      </p:sp>
      <p:sp>
        <p:nvSpPr>
          <p:cNvPr id="2" name="Espace réservé du numéro de diapositive 1"/>
          <p:cNvSpPr>
            <a:spLocks noGrp="1"/>
          </p:cNvSpPr>
          <p:nvPr>
            <p:ph type="sldNum" sz="quarter" idx="16"/>
          </p:nvPr>
        </p:nvSpPr>
        <p:spPr/>
        <p:txBody>
          <a:bodyPr/>
          <a:lstStyle/>
          <a:p>
            <a:fld id="{AEB49D55-C994-427A-9283-ED4BBC34EA31}" type="slidenum">
              <a:rPr lang="en-US" smtClean="0"/>
              <a:pPr/>
              <a:t>10</a:t>
            </a:fld>
            <a:endParaRPr lang="en-US"/>
          </a:p>
        </p:txBody>
      </p:sp>
    </p:spTree>
    <p:extLst>
      <p:ext uri="{BB962C8B-B14F-4D97-AF65-F5344CB8AC3E}">
        <p14:creationId xmlns:p14="http://schemas.microsoft.com/office/powerpoint/2010/main" val="4106306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312" y="1928813"/>
            <a:ext cx="6406313" cy="4018359"/>
          </a:xfrm>
          <a:prstGeom prst="rect">
            <a:avLst/>
          </a:prstGeom>
        </p:spPr>
      </p:pic>
      <p:sp>
        <p:nvSpPr>
          <p:cNvPr id="8" name="Rectangle 2"/>
          <p:cNvSpPr txBox="1">
            <a:spLocks noChangeArrowheads="1"/>
          </p:cNvSpPr>
          <p:nvPr/>
        </p:nvSpPr>
        <p:spPr bwMode="auto">
          <a:xfrm>
            <a:off x="3661172" y="5625703"/>
            <a:ext cx="4339828" cy="642938"/>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4400" b="1" dirty="0">
                <a:ln w="11430"/>
                <a:solidFill>
                  <a:srgbClr val="3366CC"/>
                </a:solidFill>
                <a:effectLst>
                  <a:outerShdw blurRad="50800" dist="39000" dir="5460000" algn="tl">
                    <a:srgbClr val="000000">
                      <a:alpha val="38000"/>
                    </a:srgbClr>
                  </a:outerShdw>
                </a:effectLst>
              </a:rPr>
              <a:t>Documentation</a:t>
            </a:r>
          </a:p>
          <a:p>
            <a:endParaRPr lang="en-US" sz="4400" b="1" dirty="0">
              <a:ln w="11430"/>
              <a:solidFill>
                <a:srgbClr val="3366CC"/>
              </a:solidFill>
              <a:effectLst>
                <a:outerShdw blurRad="50800" dist="39000" dir="5460000" algn="tl">
                  <a:srgbClr val="000000">
                    <a:alpha val="38000"/>
                  </a:srgbClr>
                </a:outerShdw>
              </a:effectLst>
            </a:endParaRPr>
          </a:p>
        </p:txBody>
      </p:sp>
      <p:sp>
        <p:nvSpPr>
          <p:cNvPr id="9" name="Rectangle 2"/>
          <p:cNvSpPr txBox="1">
            <a:spLocks noChangeArrowheads="1"/>
          </p:cNvSpPr>
          <p:nvPr/>
        </p:nvSpPr>
        <p:spPr bwMode="auto">
          <a:xfrm>
            <a:off x="6179344" y="1768078"/>
            <a:ext cx="2464594" cy="642938"/>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4400" b="1" dirty="0">
                <a:ln w="11430"/>
                <a:solidFill>
                  <a:srgbClr val="EA8B00"/>
                </a:solidFill>
                <a:effectLst>
                  <a:outerShdw blurRad="50800" dist="39000" dir="5460000" algn="tl">
                    <a:srgbClr val="000000">
                      <a:alpha val="38000"/>
                    </a:srgbClr>
                  </a:outerShdw>
                </a:effectLst>
              </a:rPr>
              <a:t>Tools</a:t>
            </a:r>
          </a:p>
          <a:p>
            <a:endParaRPr lang="en-US" sz="4400" b="1" dirty="0">
              <a:ln w="11430"/>
              <a:solidFill>
                <a:srgbClr val="EA8B00"/>
              </a:solidFill>
              <a:effectLst>
                <a:outerShdw blurRad="50800" dist="39000" dir="5460000" algn="tl">
                  <a:srgbClr val="000000">
                    <a:alpha val="38000"/>
                  </a:srgbClr>
                </a:outerShdw>
              </a:effectLst>
            </a:endParaRPr>
          </a:p>
        </p:txBody>
      </p:sp>
      <p:sp>
        <p:nvSpPr>
          <p:cNvPr id="10" name="Rectangle 2"/>
          <p:cNvSpPr txBox="1">
            <a:spLocks noChangeArrowheads="1"/>
          </p:cNvSpPr>
          <p:nvPr/>
        </p:nvSpPr>
        <p:spPr bwMode="auto">
          <a:xfrm>
            <a:off x="446484" y="1821656"/>
            <a:ext cx="2464594" cy="642938"/>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fr-FR" sz="4400" b="1" dirty="0">
                <a:ln w="11430"/>
                <a:solidFill>
                  <a:schemeClr val="tx1">
                    <a:lumMod val="65000"/>
                    <a:lumOff val="35000"/>
                  </a:schemeClr>
                </a:solidFill>
                <a:effectLst>
                  <a:outerShdw blurRad="50800" dist="39000" dir="5460000" algn="tl">
                    <a:srgbClr val="000000">
                      <a:alpha val="38000"/>
                    </a:srgbClr>
                  </a:outerShdw>
                </a:effectLst>
              </a:rPr>
              <a:t>Code</a:t>
            </a:r>
          </a:p>
        </p:txBody>
      </p:sp>
      <p:sp>
        <p:nvSpPr>
          <p:cNvPr id="13" name="Rectangle 2"/>
          <p:cNvSpPr txBox="1">
            <a:spLocks noChangeArrowheads="1"/>
          </p:cNvSpPr>
          <p:nvPr/>
        </p:nvSpPr>
        <p:spPr bwMode="auto">
          <a:xfrm>
            <a:off x="4464844" y="3589734"/>
            <a:ext cx="1232297" cy="696516"/>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4800" dirty="0">
                <a:solidFill>
                  <a:schemeClr val="tx1">
                    <a:lumMod val="75000"/>
                    <a:lumOff val="25000"/>
                  </a:schemeClr>
                </a:solidFill>
              </a:rPr>
              <a:t>50%</a:t>
            </a:r>
          </a:p>
        </p:txBody>
      </p:sp>
      <p:sp>
        <p:nvSpPr>
          <p:cNvPr id="14" name="Rectangle 2"/>
          <p:cNvSpPr txBox="1">
            <a:spLocks noChangeArrowheads="1"/>
          </p:cNvSpPr>
          <p:nvPr/>
        </p:nvSpPr>
        <p:spPr bwMode="auto">
          <a:xfrm>
            <a:off x="2750344" y="2464594"/>
            <a:ext cx="1232297" cy="696516"/>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4800" dirty="0" smtClean="0">
                <a:solidFill>
                  <a:schemeClr val="tx1">
                    <a:lumMod val="75000"/>
                    <a:lumOff val="25000"/>
                  </a:schemeClr>
                </a:solidFill>
              </a:rPr>
              <a:t>10%</a:t>
            </a:r>
            <a:endParaRPr lang="en-US" sz="4800" dirty="0">
              <a:solidFill>
                <a:schemeClr val="tx1">
                  <a:lumMod val="75000"/>
                  <a:lumOff val="25000"/>
                </a:schemeClr>
              </a:solidFill>
            </a:endParaRPr>
          </a:p>
        </p:txBody>
      </p:sp>
      <p:sp>
        <p:nvSpPr>
          <p:cNvPr id="15" name="Rectangle 2"/>
          <p:cNvSpPr txBox="1">
            <a:spLocks noChangeArrowheads="1"/>
          </p:cNvSpPr>
          <p:nvPr/>
        </p:nvSpPr>
        <p:spPr bwMode="auto">
          <a:xfrm>
            <a:off x="5214937" y="2303859"/>
            <a:ext cx="1232297" cy="696516"/>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r>
              <a:rPr lang="en-US" sz="4800" dirty="0" smtClean="0">
                <a:solidFill>
                  <a:schemeClr val="tx1">
                    <a:lumMod val="75000"/>
                    <a:lumOff val="25000"/>
                  </a:schemeClr>
                </a:solidFill>
              </a:rPr>
              <a:t>40%</a:t>
            </a:r>
            <a:endParaRPr lang="en-US" sz="4800" dirty="0">
              <a:solidFill>
                <a:schemeClr val="tx1">
                  <a:lumMod val="75000"/>
                  <a:lumOff val="25000"/>
                </a:schemeClr>
              </a:solidFill>
            </a:endParaRPr>
          </a:p>
        </p:txBody>
      </p:sp>
      <p:sp>
        <p:nvSpPr>
          <p:cNvPr id="12" name="Title 3"/>
          <p:cNvSpPr txBox="1">
            <a:spLocks/>
          </p:cNvSpPr>
          <p:nvPr/>
        </p:nvSpPr>
        <p:spPr>
          <a:xfrm>
            <a:off x="3581400" y="76200"/>
            <a:ext cx="4724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000" dirty="0" smtClean="0">
                <a:solidFill>
                  <a:schemeClr val="bg1">
                    <a:lumMod val="95000"/>
                  </a:schemeClr>
                </a:solidFill>
              </a:rPr>
              <a:t>Quality Resources</a:t>
            </a:r>
            <a:endParaRPr lang="en-US"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11</a:t>
            </a:fld>
            <a:endParaRPr lang="en-US" dirty="0"/>
          </a:p>
        </p:txBody>
      </p:sp>
    </p:spTree>
    <p:extLst>
      <p:ext uri="{BB962C8B-B14F-4D97-AF65-F5344CB8AC3E}">
        <p14:creationId xmlns:p14="http://schemas.microsoft.com/office/powerpoint/2010/main" val="1590885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52600"/>
            <a:ext cx="6400800" cy="4800600"/>
          </a:xfrm>
          <a:prstGeom prst="rect">
            <a:avLst/>
          </a:prstGeom>
        </p:spPr>
      </p:pic>
      <p:sp>
        <p:nvSpPr>
          <p:cNvPr id="7" name="Title 3"/>
          <p:cNvSpPr>
            <a:spLocks noGrp="1"/>
          </p:cNvSpPr>
          <p:nvPr>
            <p:ph type="title"/>
          </p:nvPr>
        </p:nvSpPr>
        <p:spPr>
          <a:xfrm>
            <a:off x="3048000" y="76200"/>
            <a:ext cx="5867400" cy="715962"/>
          </a:xfrm>
        </p:spPr>
        <p:txBody>
          <a:bodyPr/>
          <a:lstStyle/>
          <a:p>
            <a:r>
              <a:rPr lang="en-US" sz="4000" dirty="0" smtClean="0">
                <a:solidFill>
                  <a:schemeClr val="bg1">
                    <a:lumMod val="95000"/>
                  </a:schemeClr>
                </a:solidFill>
              </a:rPr>
              <a:t>Security Lifecycle</a:t>
            </a:r>
            <a:endParaRPr lang="en-US"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12</a:t>
            </a:fld>
            <a:endParaRPr lang="en-US" dirty="0"/>
          </a:p>
        </p:txBody>
      </p:sp>
    </p:spTree>
    <p:extLst>
      <p:ext uri="{BB962C8B-B14F-4D97-AF65-F5344CB8AC3E}">
        <p14:creationId xmlns:p14="http://schemas.microsoft.com/office/powerpoint/2010/main" val="445764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15102"/>
            <a:ext cx="5786438" cy="5242898"/>
          </a:xfrm>
          <a:prstGeom prst="rect">
            <a:avLst/>
          </a:prstGeom>
        </p:spPr>
      </p:pic>
      <p:sp>
        <p:nvSpPr>
          <p:cNvPr id="9" name="Title 3"/>
          <p:cNvSpPr>
            <a:spLocks noGrp="1"/>
          </p:cNvSpPr>
          <p:nvPr>
            <p:ph type="title"/>
          </p:nvPr>
        </p:nvSpPr>
        <p:spPr>
          <a:xfrm>
            <a:off x="3048000" y="76200"/>
            <a:ext cx="5867400" cy="715962"/>
          </a:xfrm>
        </p:spPr>
        <p:txBody>
          <a:bodyPr/>
          <a:lstStyle/>
          <a:p>
            <a:r>
              <a:rPr lang="en-US" sz="4000" dirty="0" smtClean="0">
                <a:solidFill>
                  <a:schemeClr val="bg1">
                    <a:lumMod val="95000"/>
                  </a:schemeClr>
                </a:solidFill>
              </a:rPr>
              <a:t>Security Resources</a:t>
            </a:r>
            <a:endParaRPr lang="en-US"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13</a:t>
            </a:fld>
            <a:endParaRPr lang="en-US" dirty="0"/>
          </a:p>
        </p:txBody>
      </p:sp>
    </p:spTree>
    <p:extLst>
      <p:ext uri="{BB962C8B-B14F-4D97-AF65-F5344CB8AC3E}">
        <p14:creationId xmlns:p14="http://schemas.microsoft.com/office/powerpoint/2010/main" val="1712435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p:cNvSpPr>
          <p:nvPr/>
        </p:nvSpPr>
        <p:spPr bwMode="auto">
          <a:xfrm>
            <a:off x="177800" y="1316039"/>
            <a:ext cx="880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6" tIns="38096" rIns="38096" bIns="38096"/>
          <a:lstStyle/>
          <a:p>
            <a:pPr marL="304769" indent="-304769" algn="ctr" fontAlgn="base">
              <a:spcBef>
                <a:spcPct val="0"/>
              </a:spcBef>
              <a:spcAft>
                <a:spcPct val="0"/>
              </a:spcAft>
            </a:pPr>
            <a:r>
              <a:rPr lang="en-US" sz="3000">
                <a:solidFill>
                  <a:srgbClr val="000000"/>
                </a:solidFill>
                <a:latin typeface="Calibri Bold" charset="0"/>
                <a:cs typeface="Calibri Bold" charset="0"/>
                <a:sym typeface="Calibri Bold" charset="0"/>
              </a:rPr>
              <a:t>TOP 10 WEB APPLICATION SECURITY RISKS</a:t>
            </a:r>
          </a:p>
        </p:txBody>
      </p:sp>
      <p:sp>
        <p:nvSpPr>
          <p:cNvPr id="8" name="Rectangle 20"/>
          <p:cNvSpPr>
            <a:spLocks/>
          </p:cNvSpPr>
          <p:nvPr/>
        </p:nvSpPr>
        <p:spPr bwMode="auto">
          <a:xfrm>
            <a:off x="150813" y="1330327"/>
            <a:ext cx="880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6" tIns="38096" rIns="38096" bIns="38096"/>
          <a:lstStyle/>
          <a:p>
            <a:pPr marL="304769" indent="-304769" algn="ctr" fontAlgn="base">
              <a:spcBef>
                <a:spcPct val="0"/>
              </a:spcBef>
              <a:spcAft>
                <a:spcPct val="0"/>
              </a:spcAft>
            </a:pPr>
            <a:r>
              <a:rPr lang="en-US" sz="3000">
                <a:solidFill>
                  <a:srgbClr val="000000"/>
                </a:solidFill>
                <a:latin typeface="Calibri Bold" charset="0"/>
                <a:cs typeface="Calibri Bold" charset="0"/>
                <a:sym typeface="Calibri Bold" charset="0"/>
              </a:rPr>
              <a:t>TOP</a:t>
            </a:r>
            <a:r>
              <a:rPr lang="en-US" sz="3000">
                <a:solidFill>
                  <a:srgbClr val="FF0000"/>
                </a:solidFill>
                <a:latin typeface="Calibri Bold" charset="0"/>
                <a:cs typeface="Calibri Bold" charset="0"/>
                <a:sym typeface="Calibri Bold" charset="0"/>
              </a:rPr>
              <a:t> 3 </a:t>
            </a:r>
            <a:r>
              <a:rPr lang="en-US" sz="3000">
                <a:solidFill>
                  <a:srgbClr val="000000"/>
                </a:solidFill>
                <a:latin typeface="Calibri Bold" charset="0"/>
                <a:cs typeface="Calibri Bold" charset="0"/>
                <a:sym typeface="Calibri Bold" charset="0"/>
              </a:rPr>
              <a:t>WEB APPLICATION SECURITY RISKS</a:t>
            </a:r>
          </a:p>
        </p:txBody>
      </p:sp>
      <p:graphicFrame>
        <p:nvGraphicFramePr>
          <p:cNvPr id="9" name="Content Placeholder 3"/>
          <p:cNvGraphicFramePr>
            <a:graphicFrameLocks/>
          </p:cNvGraphicFramePr>
          <p:nvPr>
            <p:extLst>
              <p:ext uri="{D42A27DB-BD31-4B8C-83A1-F6EECF244321}">
                <p14:modId xmlns:p14="http://schemas.microsoft.com/office/powerpoint/2010/main" val="4243523896"/>
              </p:ext>
            </p:extLst>
          </p:nvPr>
        </p:nvGraphicFramePr>
        <p:xfrm>
          <a:off x="228600" y="954882"/>
          <a:ext cx="8915400" cy="49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064074473"/>
              </p:ext>
            </p:extLst>
          </p:nvPr>
        </p:nvGraphicFramePr>
        <p:xfrm>
          <a:off x="232172" y="954882"/>
          <a:ext cx="8915400" cy="49387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2"/>
          <p:cNvSpPr>
            <a:spLocks noGrp="1" noChangeArrowheads="1"/>
          </p:cNvSpPr>
          <p:nvPr>
            <p:ph type="title"/>
          </p:nvPr>
        </p:nvSpPr>
        <p:spPr>
          <a:xfrm>
            <a:off x="892970" y="642937"/>
            <a:ext cx="7358063" cy="642938"/>
          </a:xfrm>
        </p:spPr>
        <p:txBody>
          <a:bodyPr/>
          <a:lstStyle/>
          <a:p>
            <a:r>
              <a:rPr lang="en-US" sz="3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The OWASP Top Ten</a:t>
            </a:r>
          </a:p>
        </p:txBody>
      </p:sp>
      <p:sp>
        <p:nvSpPr>
          <p:cNvPr id="12" name="Rectangle 2"/>
          <p:cNvSpPr txBox="1">
            <a:spLocks noChangeArrowheads="1"/>
          </p:cNvSpPr>
          <p:nvPr/>
        </p:nvSpPr>
        <p:spPr bwMode="auto">
          <a:xfrm>
            <a:off x="1705698" y="5679281"/>
            <a:ext cx="7313286" cy="750094"/>
          </a:xfrm>
          <a:prstGeom prst="rect">
            <a:avLst/>
          </a:prstGeom>
          <a:noFill/>
          <a:ln w="12700">
            <a:noFill/>
            <a:miter lim="800000"/>
            <a:headEnd/>
            <a:tailEnd/>
          </a:ln>
          <a:effectLst/>
        </p:spPr>
        <p:txBody>
          <a:bodyPr vert="horz" wrap="square" lIns="35715" tIns="35715" rIns="35715" bIns="35715" numCol="1" anchor="t" anchorCtr="0" compatLnSpc="1">
            <a:prstTxWarp prst="textNoShape">
              <a:avLst/>
            </a:prstTxWarp>
          </a:bodyPr>
          <a:lst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a:lstStyle>
          <a:p>
            <a:pPr marL="401801" indent="-401801">
              <a:buClr>
                <a:srgbClr val="C00000"/>
              </a:buClr>
              <a:buSzPct val="200000"/>
              <a:buFont typeface="Wingdings" pitchFamily="2" charset="2"/>
              <a:buChar char="G"/>
            </a:pPr>
            <a:r>
              <a:rPr lang="en-US" sz="2500" dirty="0">
                <a:solidFill>
                  <a:srgbClr val="808080">
                    <a:lumMod val="75000"/>
                  </a:srgbClr>
                </a:solidFill>
              </a:rPr>
              <a:t>The OWASP </a:t>
            </a:r>
            <a:r>
              <a:rPr lang="en-US" sz="2500" dirty="0" err="1">
                <a:solidFill>
                  <a:srgbClr val="808080">
                    <a:lumMod val="75000"/>
                  </a:srgbClr>
                </a:solidFill>
              </a:rPr>
              <a:t>Appsec</a:t>
            </a:r>
            <a:r>
              <a:rPr lang="en-US" sz="2500" dirty="0">
                <a:solidFill>
                  <a:srgbClr val="808080">
                    <a:lumMod val="75000"/>
                  </a:srgbClr>
                </a:solidFill>
              </a:rPr>
              <a:t> Tutorial Series </a:t>
            </a:r>
            <a:r>
              <a:rPr lang="en-US" sz="1800" dirty="0">
                <a:solidFill>
                  <a:srgbClr val="808080">
                    <a:lumMod val="75000"/>
                  </a:srgbClr>
                </a:solidFill>
              </a:rPr>
              <a:t>(</a:t>
            </a:r>
            <a:r>
              <a:rPr lang="en-US" sz="1800" dirty="0">
                <a:solidFill>
                  <a:srgbClr val="C00000"/>
                </a:solidFill>
              </a:rPr>
              <a:t>Videos</a:t>
            </a:r>
            <a:r>
              <a:rPr lang="en-US" sz="1800" dirty="0">
                <a:solidFill>
                  <a:srgbClr val="808080">
                    <a:lumMod val="75000"/>
                  </a:srgbClr>
                </a:solidFill>
              </a:rPr>
              <a:t>)</a:t>
            </a:r>
            <a:endParaRPr lang="en-US" sz="2500" dirty="0">
              <a:solidFill>
                <a:srgbClr val="808080">
                  <a:lumMod val="75000"/>
                </a:srgbClr>
              </a:solidFill>
            </a:endParaRPr>
          </a:p>
        </p:txBody>
      </p:sp>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954" y="5411205"/>
            <a:ext cx="1734961" cy="1178904"/>
          </a:xfrm>
          <a:prstGeom prst="rect">
            <a:avLst/>
          </a:prstGeom>
        </p:spPr>
      </p:pic>
      <p:sp>
        <p:nvSpPr>
          <p:cNvPr id="2" name="Espace réservé du numéro de diapositive 1"/>
          <p:cNvSpPr>
            <a:spLocks noGrp="1"/>
          </p:cNvSpPr>
          <p:nvPr>
            <p:ph type="sldNum" sz="quarter" idx="10"/>
          </p:nvPr>
        </p:nvSpPr>
        <p:spPr/>
        <p:txBody>
          <a:bodyPr/>
          <a:lstStyle/>
          <a:p>
            <a:fld id="{91B424F0-30A2-4201-84E1-0E06B2061B85}" type="slidenum">
              <a:rPr lang="en-US" smtClean="0"/>
              <a:pPr/>
              <a:t>14</a:t>
            </a:fld>
            <a:endParaRPr lang="en-US"/>
          </a:p>
        </p:txBody>
      </p:sp>
    </p:spTree>
    <p:extLst>
      <p:ext uri="{BB962C8B-B14F-4D97-AF65-F5344CB8AC3E}">
        <p14:creationId xmlns:p14="http://schemas.microsoft.com/office/powerpoint/2010/main" val="3105278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hidden"/>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par>
                                <p:cTn id="10" presetID="3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0" y="1564481"/>
            <a:ext cx="2819400" cy="4607719"/>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algn="r">
              <a:spcBef>
                <a:spcPts val="1200"/>
              </a:spcBef>
            </a:pPr>
            <a:r>
              <a:rPr lang="fr-FR" sz="2200" b="1" cap="small" dirty="0">
                <a:solidFill>
                  <a:schemeClr val="tx1">
                    <a:lumMod val="95000"/>
                    <a:lumOff val="5000"/>
                  </a:schemeClr>
                </a:solidFill>
              </a:rPr>
              <a:t> News</a:t>
            </a:r>
          </a:p>
          <a:p>
            <a:pPr algn="r">
              <a:spcBef>
                <a:spcPts val="1200"/>
              </a:spcBef>
            </a:pPr>
            <a:r>
              <a:rPr lang="fr-FR" sz="2200" b="1" cap="small" dirty="0">
                <a:solidFill>
                  <a:schemeClr val="tx1">
                    <a:lumMod val="95000"/>
                    <a:lumOff val="5000"/>
                  </a:schemeClr>
                </a:solidFill>
              </a:rPr>
              <a:t>a Blog</a:t>
            </a:r>
            <a:endParaRPr lang="fr-FR" sz="2200" b="1" dirty="0">
              <a:solidFill>
                <a:schemeClr val="tx1">
                  <a:lumMod val="95000"/>
                  <a:lumOff val="5000"/>
                </a:schemeClr>
              </a:solidFill>
            </a:endParaRPr>
          </a:p>
          <a:p>
            <a:pPr algn="r">
              <a:spcBef>
                <a:spcPts val="1200"/>
              </a:spcBef>
            </a:pPr>
            <a:r>
              <a:rPr lang="fr-FR" sz="2200" b="1" cap="small" dirty="0">
                <a:solidFill>
                  <a:schemeClr val="tx1">
                    <a:lumMod val="95000"/>
                    <a:lumOff val="5000"/>
                  </a:schemeClr>
                </a:solidFill>
              </a:rPr>
              <a:t>A </a:t>
            </a:r>
            <a:r>
              <a:rPr lang="fr-FR" sz="2200" b="1" cap="small" dirty="0" err="1">
                <a:solidFill>
                  <a:schemeClr val="tx1">
                    <a:lumMod val="95000"/>
                    <a:lumOff val="5000"/>
                  </a:schemeClr>
                </a:solidFill>
              </a:rPr>
              <a:t>Podcast</a:t>
            </a:r>
            <a:endParaRPr lang="fr-FR" sz="2200" b="1" dirty="0">
              <a:solidFill>
                <a:schemeClr val="tx1">
                  <a:lumMod val="95000"/>
                  <a:lumOff val="5000"/>
                </a:schemeClr>
              </a:solidFill>
            </a:endParaRPr>
          </a:p>
          <a:p>
            <a:pPr algn="r">
              <a:spcBef>
                <a:spcPts val="1200"/>
              </a:spcBef>
            </a:pPr>
            <a:r>
              <a:rPr lang="fr-FR" sz="2200" b="1" cap="small" dirty="0" err="1" smtClean="0">
                <a:solidFill>
                  <a:schemeClr val="tx1">
                    <a:lumMod val="95000"/>
                    <a:lumOff val="5000"/>
                  </a:schemeClr>
                </a:solidFill>
              </a:rPr>
              <a:t>Memberships</a:t>
            </a:r>
            <a:endParaRPr lang="fr-FR" sz="2200" b="1" cap="small" dirty="0">
              <a:solidFill>
                <a:schemeClr val="tx1">
                  <a:lumMod val="95000"/>
                  <a:lumOff val="5000"/>
                </a:schemeClr>
              </a:solidFill>
            </a:endParaRPr>
          </a:p>
          <a:p>
            <a:pPr algn="r">
              <a:spcBef>
                <a:spcPts val="1200"/>
              </a:spcBef>
            </a:pPr>
            <a:r>
              <a:rPr lang="fr-FR" sz="2200" b="1" cap="small" dirty="0">
                <a:solidFill>
                  <a:schemeClr val="tx1">
                    <a:lumMod val="95000"/>
                    <a:lumOff val="5000"/>
                  </a:schemeClr>
                </a:solidFill>
              </a:rPr>
              <a:t>Mailing </a:t>
            </a:r>
            <a:r>
              <a:rPr lang="fr-FR" sz="2200" b="1" cap="small" dirty="0" err="1">
                <a:solidFill>
                  <a:schemeClr val="tx1">
                    <a:lumMod val="95000"/>
                    <a:lumOff val="5000"/>
                  </a:schemeClr>
                </a:solidFill>
              </a:rPr>
              <a:t>Lists</a:t>
            </a:r>
            <a:endParaRPr lang="fr-FR" sz="2200" b="1" dirty="0">
              <a:solidFill>
                <a:schemeClr val="tx1">
                  <a:lumMod val="95000"/>
                  <a:lumOff val="5000"/>
                </a:schemeClr>
              </a:solidFill>
            </a:endParaRPr>
          </a:p>
          <a:p>
            <a:pPr algn="r">
              <a:spcBef>
                <a:spcPts val="1200"/>
              </a:spcBef>
            </a:pPr>
            <a:r>
              <a:rPr lang="fr-FR" sz="2200" b="1" cap="small" dirty="0">
                <a:solidFill>
                  <a:schemeClr val="tx1">
                    <a:lumMod val="95000"/>
                    <a:lumOff val="5000"/>
                  </a:schemeClr>
                </a:solidFill>
              </a:rPr>
              <a:t>A Newsletter</a:t>
            </a:r>
          </a:p>
          <a:p>
            <a:pPr algn="r">
              <a:spcBef>
                <a:spcPts val="1200"/>
              </a:spcBef>
            </a:pPr>
            <a:r>
              <a:rPr lang="fr-FR" sz="2200" b="1" cap="small" dirty="0">
                <a:solidFill>
                  <a:schemeClr val="tx1">
                    <a:lumMod val="95000"/>
                    <a:lumOff val="5000"/>
                  </a:schemeClr>
                </a:solidFill>
              </a:rPr>
              <a:t>Apple App Store</a:t>
            </a:r>
            <a:endParaRPr lang="fr-FR" sz="2200" b="1" dirty="0">
              <a:solidFill>
                <a:schemeClr val="tx1">
                  <a:lumMod val="95000"/>
                  <a:lumOff val="5000"/>
                </a:schemeClr>
              </a:solidFill>
            </a:endParaRPr>
          </a:p>
          <a:p>
            <a:pPr algn="r">
              <a:spcBef>
                <a:spcPts val="1200"/>
              </a:spcBef>
            </a:pPr>
            <a:r>
              <a:rPr lang="fr-FR" sz="2200" b="1" cap="small" dirty="0" err="1">
                <a:solidFill>
                  <a:schemeClr val="tx1">
                    <a:lumMod val="95000"/>
                    <a:lumOff val="5000"/>
                  </a:schemeClr>
                </a:solidFill>
              </a:rPr>
              <a:t>Video</a:t>
            </a:r>
            <a:r>
              <a:rPr lang="fr-FR" sz="2200" b="1" cap="small" dirty="0">
                <a:solidFill>
                  <a:schemeClr val="tx1">
                    <a:lumMod val="95000"/>
                    <a:lumOff val="5000"/>
                  </a:schemeClr>
                </a:solidFill>
              </a:rPr>
              <a:t> Tutorials</a:t>
            </a:r>
          </a:p>
          <a:p>
            <a:pPr algn="r">
              <a:spcBef>
                <a:spcPts val="1200"/>
              </a:spcBef>
            </a:pPr>
            <a:r>
              <a:rPr lang="fr-FR" sz="2200" b="1" cap="small" dirty="0">
                <a:solidFill>
                  <a:schemeClr val="tx1">
                    <a:lumMod val="95000"/>
                    <a:lumOff val="5000"/>
                  </a:schemeClr>
                </a:solidFill>
              </a:rPr>
              <a:t>Training Sessions</a:t>
            </a:r>
          </a:p>
          <a:p>
            <a:pPr algn="r">
              <a:spcBef>
                <a:spcPts val="1200"/>
              </a:spcBef>
            </a:pPr>
            <a:r>
              <a:rPr lang="fr-FR" sz="2200" b="1" cap="small" dirty="0">
                <a:solidFill>
                  <a:schemeClr val="tx1">
                    <a:lumMod val="95000"/>
                    <a:lumOff val="5000"/>
                  </a:schemeClr>
                </a:solidFill>
              </a:rPr>
              <a:t>Social Networking</a:t>
            </a:r>
            <a:endParaRPr lang="fr-FR" sz="2200" b="1" dirty="0">
              <a:solidFill>
                <a:schemeClr val="tx1">
                  <a:lumMod val="95000"/>
                  <a:lumOff val="5000"/>
                </a:schemeClr>
              </a:solidFill>
            </a:endParaRP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826" y="2761989"/>
            <a:ext cx="1810011" cy="1810011"/>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105" y="4531077"/>
            <a:ext cx="2250866" cy="2202330"/>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1736708"/>
            <a:ext cx="2274341" cy="918125"/>
          </a:xfrm>
          <a:prstGeom prst="rect">
            <a:avLst/>
          </a:prstGeom>
        </p:spPr>
      </p:pic>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4648200"/>
            <a:ext cx="1124556" cy="1124556"/>
          </a:xfrm>
          <a:prstGeom prst="rect">
            <a:avLst/>
          </a:prstGeom>
        </p:spPr>
      </p:pic>
      <p:pic>
        <p:nvPicPr>
          <p:cNvPr id="32" name="Imag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1516" y="1717965"/>
            <a:ext cx="1185699" cy="1185699"/>
          </a:xfrm>
          <a:prstGeom prst="rect">
            <a:avLst/>
          </a:prstGeom>
        </p:spPr>
      </p:pic>
      <p:pic>
        <p:nvPicPr>
          <p:cNvPr id="33" name="Imag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4178" y="4009154"/>
            <a:ext cx="1244022" cy="867646"/>
          </a:xfrm>
          <a:prstGeom prst="rect">
            <a:avLst/>
          </a:prstGeom>
        </p:spPr>
      </p:pic>
      <p:pic>
        <p:nvPicPr>
          <p:cNvPr id="34" name="Imag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0236" y="2942297"/>
            <a:ext cx="1403640" cy="1326516"/>
          </a:xfrm>
          <a:prstGeom prst="rect">
            <a:avLst/>
          </a:prstGeom>
        </p:spPr>
      </p:pic>
      <p:pic>
        <p:nvPicPr>
          <p:cNvPr id="36" name="Imag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9933" y="1690427"/>
            <a:ext cx="1906230" cy="2250281"/>
          </a:xfrm>
          <a:prstGeom prst="rect">
            <a:avLst/>
          </a:prstGeom>
        </p:spPr>
      </p:pic>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6052" y="4572000"/>
            <a:ext cx="1716948" cy="1287711"/>
          </a:xfrm>
          <a:prstGeom prst="rect">
            <a:avLst/>
          </a:prstGeom>
        </p:spPr>
      </p:pic>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5514" y="5791200"/>
            <a:ext cx="1339286" cy="1004465"/>
          </a:xfrm>
          <a:prstGeom prst="rect">
            <a:avLst/>
          </a:prstGeom>
        </p:spPr>
      </p:pic>
      <p:sp>
        <p:nvSpPr>
          <p:cNvPr id="4" name="Espace réservé du numéro de diapositive 3"/>
          <p:cNvSpPr>
            <a:spLocks noGrp="1"/>
          </p:cNvSpPr>
          <p:nvPr>
            <p:ph type="sldNum" sz="quarter" idx="12"/>
          </p:nvPr>
        </p:nvSpPr>
        <p:spPr/>
        <p:txBody>
          <a:bodyPr/>
          <a:lstStyle/>
          <a:p>
            <a:fld id="{B213A299-4B70-44C0-9573-A40A0A56C89D}" type="slidenum">
              <a:rPr lang="en-US" smtClean="0"/>
              <a:t>15</a:t>
            </a:fld>
            <a:endParaRPr lang="en-US" dirty="0"/>
          </a:p>
        </p:txBody>
      </p:sp>
    </p:spTree>
    <p:extLst>
      <p:ext uri="{BB962C8B-B14F-4D97-AF65-F5344CB8AC3E}">
        <p14:creationId xmlns:p14="http://schemas.microsoft.com/office/powerpoint/2010/main" val="1320390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3" y="1775137"/>
            <a:ext cx="8985537" cy="4320863"/>
          </a:xfrm>
          <a:prstGeom prst="rect">
            <a:avLst/>
          </a:prstGeom>
        </p:spPr>
      </p:pic>
      <p:sp>
        <p:nvSpPr>
          <p:cNvPr id="5" name="Titre 4"/>
          <p:cNvSpPr>
            <a:spLocks noGrp="1"/>
          </p:cNvSpPr>
          <p:nvPr>
            <p:ph type="title"/>
          </p:nvPr>
        </p:nvSpPr>
        <p:spPr>
          <a:xfrm>
            <a:off x="3505200" y="0"/>
            <a:ext cx="4724400" cy="715962"/>
          </a:xfrm>
        </p:spPr>
        <p:txBody>
          <a:bodyPr/>
          <a:lstStyle/>
          <a:p>
            <a:r>
              <a:rPr lang="fr-FR" sz="4000" dirty="0" smtClean="0">
                <a:solidFill>
                  <a:schemeClr val="bg1">
                    <a:lumMod val="95000"/>
                  </a:schemeClr>
                </a:solidFill>
              </a:rPr>
              <a:t>7 Global Committees</a:t>
            </a:r>
            <a:endParaRPr lang="fr-FR"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16</a:t>
            </a:fld>
            <a:endParaRPr lang="en-US" dirty="0"/>
          </a:p>
        </p:txBody>
      </p:sp>
    </p:spTree>
    <p:extLst>
      <p:ext uri="{BB962C8B-B14F-4D97-AF65-F5344CB8AC3E}">
        <p14:creationId xmlns:p14="http://schemas.microsoft.com/office/powerpoint/2010/main" val="1614401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7" y="1679027"/>
            <a:ext cx="8986345" cy="4493173"/>
          </a:xfrm>
          <a:prstGeom prst="rect">
            <a:avLst/>
          </a:prstGeom>
        </p:spPr>
      </p:pic>
      <p:sp>
        <p:nvSpPr>
          <p:cNvPr id="5" name="Title 3"/>
          <p:cNvSpPr>
            <a:spLocks noGrp="1"/>
          </p:cNvSpPr>
          <p:nvPr>
            <p:ph type="title"/>
          </p:nvPr>
        </p:nvSpPr>
        <p:spPr>
          <a:xfrm>
            <a:off x="3124200" y="0"/>
            <a:ext cx="5486400" cy="715962"/>
          </a:xfrm>
        </p:spPr>
        <p:txBody>
          <a:bodyPr/>
          <a:lstStyle/>
          <a:p>
            <a:r>
              <a:rPr lang="en-US" sz="4000" dirty="0" smtClean="0">
                <a:solidFill>
                  <a:schemeClr val="bg1">
                    <a:lumMod val="95000"/>
                  </a:schemeClr>
                </a:solidFill>
              </a:rPr>
              <a:t>All over the world</a:t>
            </a:r>
            <a:endParaRPr lang="en-US" sz="4000" dirty="0">
              <a:solidFill>
                <a:schemeClr val="bg1">
                  <a:lumMod val="95000"/>
                </a:schemeClr>
              </a:solidFill>
            </a:endParaRPr>
          </a:p>
        </p:txBody>
      </p:sp>
      <p:sp>
        <p:nvSpPr>
          <p:cNvPr id="3" name="Espace réservé du numéro de diapositive 2"/>
          <p:cNvSpPr>
            <a:spLocks noGrp="1"/>
          </p:cNvSpPr>
          <p:nvPr>
            <p:ph type="sldNum" sz="quarter" idx="12"/>
          </p:nvPr>
        </p:nvSpPr>
        <p:spPr/>
        <p:txBody>
          <a:bodyPr/>
          <a:lstStyle/>
          <a:p>
            <a:fld id="{B213A299-4B70-44C0-9573-A40A0A56C89D}" type="slidenum">
              <a:rPr lang="en-US" smtClean="0"/>
              <a:t>17</a:t>
            </a:fld>
            <a:endParaRPr lang="en-US" dirty="0"/>
          </a:p>
        </p:txBody>
      </p:sp>
    </p:spTree>
    <p:extLst>
      <p:ext uri="{BB962C8B-B14F-4D97-AF65-F5344CB8AC3E}">
        <p14:creationId xmlns:p14="http://schemas.microsoft.com/office/powerpoint/2010/main" val="227239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0" y="76200"/>
            <a:ext cx="4724400" cy="715962"/>
          </a:xfrm>
        </p:spPr>
        <p:txBody>
          <a:bodyPr/>
          <a:lstStyle/>
          <a:p>
            <a:r>
              <a:rPr lang="en-US" sz="4000" dirty="0" smtClean="0">
                <a:solidFill>
                  <a:schemeClr val="bg1">
                    <a:lumMod val="95000"/>
                  </a:schemeClr>
                </a:solidFill>
              </a:rPr>
              <a:t>OWASP Projects</a:t>
            </a:r>
            <a:endParaRPr lang="en-US" sz="4000" dirty="0">
              <a:solidFill>
                <a:schemeClr val="bg1">
                  <a:lumMod val="9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828800"/>
            <a:ext cx="4470400" cy="3352800"/>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18</a:t>
            </a:fld>
            <a:endParaRPr lang="en-US" dirty="0"/>
          </a:p>
        </p:txBody>
      </p:sp>
    </p:spTree>
    <p:extLst>
      <p:ext uri="{BB962C8B-B14F-4D97-AF65-F5344CB8AC3E}">
        <p14:creationId xmlns:p14="http://schemas.microsoft.com/office/powerpoint/2010/main" val="2868708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52400" y="1782366"/>
            <a:ext cx="4850605" cy="5036344"/>
          </a:xfrm>
        </p:spPr>
        <p:txBody>
          <a:bodyPr/>
          <a:lstStyle/>
          <a:p>
            <a:pPr marL="500045" lvl="1" indent="0">
              <a:buClr>
                <a:srgbClr val="333399"/>
              </a:buClr>
              <a:buSzPct val="100000"/>
              <a:buNone/>
            </a:pPr>
            <a:endParaRPr lang="en-US" sz="2000" dirty="0">
              <a:solidFill>
                <a:schemeClr val="tx1">
                  <a:lumMod val="75000"/>
                  <a:lumOff val="25000"/>
                </a:schemeClr>
              </a:solidFill>
            </a:endParaRPr>
          </a:p>
          <a:p>
            <a:pPr lvl="1"/>
            <a:endParaRPr lang="en-US" sz="2200" dirty="0">
              <a:solidFill>
                <a:schemeClr val="tx1">
                  <a:lumMod val="75000"/>
                  <a:lumOff val="25000"/>
                </a:schemeClr>
              </a:solidFill>
            </a:endParaRPr>
          </a:p>
        </p:txBody>
      </p:sp>
      <p:sp>
        <p:nvSpPr>
          <p:cNvPr id="5" name="Rectangle 3"/>
          <p:cNvSpPr txBox="1">
            <a:spLocks noChangeArrowheads="1"/>
          </p:cNvSpPr>
          <p:nvPr/>
        </p:nvSpPr>
        <p:spPr bwMode="auto">
          <a:xfrm>
            <a:off x="188118" y="1568053"/>
            <a:ext cx="5197078" cy="466129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4169" indent="0">
              <a:spcBef>
                <a:spcPts val="422"/>
              </a:spcBef>
              <a:buClr>
                <a:srgbClr val="C00000"/>
              </a:buClr>
              <a:buSzPct val="100000"/>
            </a:pPr>
            <a:r>
              <a:rPr lang="en-US" sz="2000" dirty="0">
                <a:solidFill>
                  <a:srgbClr val="251AB2"/>
                </a:solidFill>
              </a:rPr>
              <a:t>Developer Cheat </a:t>
            </a:r>
            <a:r>
              <a:rPr lang="en-US" sz="2000" dirty="0" smtClean="0">
                <a:solidFill>
                  <a:srgbClr val="251AB2"/>
                </a:solidFill>
              </a:rPr>
              <a:t>Sheets</a:t>
            </a:r>
            <a:endParaRPr lang="en-US" sz="2000" dirty="0">
              <a:solidFill>
                <a:srgbClr val="251AB2"/>
              </a:solidFill>
            </a:endParaRP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OWASP Top Ten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Authentication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Cross-Site Request Forgery (CSRF) Prevention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Cryptographic Storage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Input Validation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XSS (Cross Site Scripting) Prevention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DOM based XSS Prevention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Forgot Password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Query Parameterization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SQL Injection Prevention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Session Management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HTML5 Security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Transport Layer Protection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Web Service Security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Logging Cheat Sheet</a:t>
            </a:r>
          </a:p>
          <a:p>
            <a:pPr marL="425262" indent="-241093">
              <a:spcBef>
                <a:spcPts val="300"/>
              </a:spcBef>
              <a:buClr>
                <a:srgbClr val="FF0000"/>
              </a:buClr>
              <a:buSzPct val="90000"/>
              <a:buFont typeface="Wingdings" pitchFamily="2" charset="2"/>
              <a:buChar char="§"/>
            </a:pPr>
            <a:r>
              <a:rPr lang="en-US" sz="1600" dirty="0">
                <a:solidFill>
                  <a:schemeClr val="tx1">
                    <a:lumMod val="95000"/>
                    <a:lumOff val="5000"/>
                  </a:schemeClr>
                </a:solidFill>
              </a:rPr>
              <a:t>JAAS Cheat Sheet</a:t>
            </a:r>
          </a:p>
        </p:txBody>
      </p:sp>
      <p:sp>
        <p:nvSpPr>
          <p:cNvPr id="6" name="Rectangle 3"/>
          <p:cNvSpPr txBox="1">
            <a:spLocks noChangeArrowheads="1"/>
          </p:cNvSpPr>
          <p:nvPr/>
        </p:nvSpPr>
        <p:spPr bwMode="auto">
          <a:xfrm>
            <a:off x="5155405" y="1568053"/>
            <a:ext cx="3810000" cy="466129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4169" indent="0">
              <a:spcBef>
                <a:spcPts val="422"/>
              </a:spcBef>
            </a:pPr>
            <a:r>
              <a:rPr lang="en-US" sz="2000" dirty="0">
                <a:solidFill>
                  <a:srgbClr val="251AB2"/>
                </a:solidFill>
              </a:rPr>
              <a:t>Mobile Cheat Sheets</a:t>
            </a:r>
          </a:p>
          <a:p>
            <a:pPr marL="469919" indent="-285750">
              <a:spcBef>
                <a:spcPts val="300"/>
              </a:spcBef>
              <a:buClr>
                <a:srgbClr val="FF0000"/>
              </a:buClr>
              <a:buSzPct val="90000"/>
              <a:buFont typeface="Wingdings" pitchFamily="2" charset="2"/>
              <a:buChar char="§"/>
            </a:pPr>
            <a:r>
              <a:rPr lang="en-US" sz="1600" dirty="0" smtClean="0">
                <a:solidFill>
                  <a:schemeClr val="tx1">
                    <a:lumMod val="95000"/>
                    <a:lumOff val="5000"/>
                  </a:schemeClr>
                </a:solidFill>
              </a:rPr>
              <a:t>IOS </a:t>
            </a:r>
            <a:r>
              <a:rPr lang="en-US" sz="1600" dirty="0">
                <a:solidFill>
                  <a:schemeClr val="tx1">
                    <a:lumMod val="95000"/>
                    <a:lumOff val="5000"/>
                  </a:schemeClr>
                </a:solidFill>
              </a:rPr>
              <a:t>Developer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Mobile </a:t>
            </a:r>
            <a:r>
              <a:rPr lang="en-US" sz="1600" dirty="0" err="1">
                <a:solidFill>
                  <a:schemeClr val="tx1">
                    <a:lumMod val="95000"/>
                    <a:lumOff val="5000"/>
                  </a:schemeClr>
                </a:solidFill>
              </a:rPr>
              <a:t>Jailbreaking</a:t>
            </a:r>
            <a:r>
              <a:rPr lang="en-US" sz="1600" dirty="0">
                <a:solidFill>
                  <a:schemeClr val="tx1">
                    <a:lumMod val="95000"/>
                    <a:lumOff val="5000"/>
                  </a:schemeClr>
                </a:solidFill>
              </a:rPr>
              <a:t> Cheat Sheet</a:t>
            </a:r>
          </a:p>
          <a:p>
            <a:pPr marL="184169" indent="0">
              <a:spcBef>
                <a:spcPts val="600"/>
              </a:spcBef>
            </a:pPr>
            <a:r>
              <a:rPr lang="en-US" sz="2000" dirty="0" smtClean="0">
                <a:solidFill>
                  <a:srgbClr val="251AB2"/>
                </a:solidFill>
              </a:rPr>
              <a:t>Draft </a:t>
            </a:r>
            <a:r>
              <a:rPr lang="en-US" sz="2000" dirty="0">
                <a:solidFill>
                  <a:srgbClr val="251AB2"/>
                </a:solidFill>
              </a:rPr>
              <a:t>Cheat </a:t>
            </a:r>
            <a:r>
              <a:rPr lang="en-US" sz="2000" dirty="0" smtClean="0">
                <a:solidFill>
                  <a:srgbClr val="251AB2"/>
                </a:solidFill>
              </a:rPr>
              <a:t>Sheets</a:t>
            </a:r>
            <a:endParaRPr lang="en-US" sz="2000" dirty="0">
              <a:solidFill>
                <a:srgbClr val="251AB2"/>
              </a:solidFill>
            </a:endParaRP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Access Control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REST Security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Abridged XSS Prevention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PHP Security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Password Storage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Secure Coding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Threat Modeling Cheat Sheet</a:t>
            </a:r>
          </a:p>
          <a:p>
            <a:pPr marL="469919" indent="-285750">
              <a:spcBef>
                <a:spcPts val="300"/>
              </a:spcBef>
              <a:buClr>
                <a:srgbClr val="FF0000"/>
              </a:buClr>
              <a:buSzPct val="90000"/>
              <a:buFont typeface="Wingdings" pitchFamily="2" charset="2"/>
              <a:buChar char="§"/>
            </a:pPr>
            <a:r>
              <a:rPr lang="en-US" sz="1600" dirty="0" err="1">
                <a:solidFill>
                  <a:schemeClr val="tx1">
                    <a:lumMod val="95000"/>
                    <a:lumOff val="5000"/>
                  </a:schemeClr>
                </a:solidFill>
              </a:rPr>
              <a:t>Clickjacking</a:t>
            </a:r>
            <a:r>
              <a:rPr lang="en-US" sz="1600" dirty="0">
                <a:solidFill>
                  <a:schemeClr val="tx1">
                    <a:lumMod val="95000"/>
                    <a:lumOff val="5000"/>
                  </a:schemeClr>
                </a:solidFill>
              </a:rPr>
              <a:t>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Virtual Patching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Secure SDLC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Web Application Security Testing Cheat Sheet</a:t>
            </a:r>
          </a:p>
          <a:p>
            <a:pPr marL="469919" indent="-285750">
              <a:spcBef>
                <a:spcPts val="300"/>
              </a:spcBef>
              <a:buClr>
                <a:srgbClr val="FF0000"/>
              </a:buClr>
              <a:buSzPct val="90000"/>
              <a:buFont typeface="Wingdings" pitchFamily="2" charset="2"/>
              <a:buChar char="§"/>
            </a:pPr>
            <a:r>
              <a:rPr lang="en-US" sz="1600" dirty="0">
                <a:solidFill>
                  <a:schemeClr val="tx1">
                    <a:lumMod val="95000"/>
                    <a:lumOff val="5000"/>
                  </a:schemeClr>
                </a:solidFill>
              </a:rPr>
              <a:t>Application Security Architecture Cheat Sheet</a:t>
            </a:r>
          </a:p>
          <a:p>
            <a:pPr marL="184169" indent="0">
              <a:spcBef>
                <a:spcPts val="422"/>
              </a:spcBef>
            </a:pPr>
            <a:endParaRPr lang="en-US" sz="1600" b="1" dirty="0">
              <a:solidFill>
                <a:schemeClr val="tx1">
                  <a:lumMod val="75000"/>
                  <a:lumOff val="25000"/>
                </a:schemeClr>
              </a:solidFill>
            </a:endParaRPr>
          </a:p>
        </p:txBody>
      </p:sp>
      <p:sp>
        <p:nvSpPr>
          <p:cNvPr id="8" name="Title 3"/>
          <p:cNvSpPr>
            <a:spLocks noGrp="1"/>
          </p:cNvSpPr>
          <p:nvPr>
            <p:ph type="title"/>
          </p:nvPr>
        </p:nvSpPr>
        <p:spPr>
          <a:xfrm>
            <a:off x="3048000" y="76200"/>
            <a:ext cx="5867400" cy="715962"/>
          </a:xfrm>
        </p:spPr>
        <p:txBody>
          <a:bodyPr/>
          <a:lstStyle/>
          <a:p>
            <a:r>
              <a:rPr lang="en-US" sz="4000" dirty="0" smtClean="0">
                <a:solidFill>
                  <a:schemeClr val="bg1">
                    <a:lumMod val="95000"/>
                  </a:schemeClr>
                </a:solidFill>
              </a:rPr>
              <a:t>Cheat Sheets</a:t>
            </a:r>
            <a:endParaRPr lang="en-US"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19</a:t>
            </a:fld>
            <a:endParaRPr lang="en-US" dirty="0"/>
          </a:p>
        </p:txBody>
      </p:sp>
    </p:spTree>
    <p:extLst>
      <p:ext uri="{BB962C8B-B14F-4D97-AF65-F5344CB8AC3E}">
        <p14:creationId xmlns:p14="http://schemas.microsoft.com/office/powerpoint/2010/main" val="1090759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0" y="76200"/>
            <a:ext cx="4724400" cy="715962"/>
          </a:xfrm>
        </p:spPr>
        <p:txBody>
          <a:bodyPr/>
          <a:lstStyle/>
          <a:p>
            <a:r>
              <a:rPr lang="en-US" sz="4000" dirty="0" smtClean="0">
                <a:solidFill>
                  <a:schemeClr val="bg1">
                    <a:lumMod val="95000"/>
                  </a:schemeClr>
                </a:solidFill>
              </a:rPr>
              <a:t>About Me</a:t>
            </a:r>
            <a:endParaRPr lang="en-US" sz="4000" dirty="0">
              <a:solidFill>
                <a:schemeClr val="bg1">
                  <a:lumMod val="95000"/>
                </a:schemeClr>
              </a:solidFill>
            </a:endParaRPr>
          </a:p>
        </p:txBody>
      </p:sp>
      <p:sp>
        <p:nvSpPr>
          <p:cNvPr id="3" name="Content Placeholder 2"/>
          <p:cNvSpPr>
            <a:spLocks noGrp="1"/>
          </p:cNvSpPr>
          <p:nvPr>
            <p:ph idx="1"/>
          </p:nvPr>
        </p:nvSpPr>
        <p:spPr>
          <a:xfrm>
            <a:off x="381000" y="1752600"/>
            <a:ext cx="8229600" cy="4525963"/>
          </a:xfrm>
        </p:spPr>
        <p:txBody>
          <a:bodyPr>
            <a:normAutofit fontScale="70000" lnSpcReduction="20000"/>
          </a:bodyPr>
          <a:lstStyle/>
          <a:p>
            <a:pPr marL="179388" lvl="1" indent="-179388" algn="just">
              <a:buClr>
                <a:srgbClr val="251AB2"/>
              </a:buClr>
              <a:buSzPct val="70000"/>
              <a:buFont typeface="Symbol" pitchFamily="18" charset="2"/>
              <a:buChar char="·"/>
            </a:pPr>
            <a:r>
              <a:rPr lang="en-US" sz="3100" dirty="0"/>
              <a:t>Group Fraud &amp; Information Security </a:t>
            </a:r>
            <a:r>
              <a:rPr lang="en-US" sz="3100" dirty="0" smtClean="0"/>
              <a:t>Advisor </a:t>
            </a:r>
            <a:r>
              <a:rPr lang="en-US" sz="3100" dirty="0"/>
              <a:t>at </a:t>
            </a:r>
            <a:endParaRPr lang="en-US" sz="3100" i="1" dirty="0"/>
          </a:p>
          <a:p>
            <a:pPr marL="179388" lvl="1" indent="0" algn="just">
              <a:spcBef>
                <a:spcPts val="422"/>
              </a:spcBef>
              <a:buClr>
                <a:schemeClr val="tx1"/>
              </a:buClr>
              <a:buNone/>
            </a:pPr>
            <a:r>
              <a:rPr lang="en-US" sz="2600" i="1" dirty="0" smtClean="0">
                <a:solidFill>
                  <a:schemeClr val="tx1">
                    <a:lumMod val="75000"/>
                    <a:lumOff val="25000"/>
                  </a:schemeClr>
                </a:solidFill>
                <a:cs typeface="Calibri" charset="0"/>
                <a:sym typeface="Calibri" charset="0"/>
              </a:rPr>
              <a:t>SFR, 2nd </a:t>
            </a:r>
            <a:r>
              <a:rPr lang="en-US" sz="2600" i="1" dirty="0">
                <a:solidFill>
                  <a:schemeClr val="tx1">
                    <a:lumMod val="75000"/>
                    <a:lumOff val="25000"/>
                  </a:schemeClr>
                </a:solidFill>
                <a:cs typeface="Calibri" charset="0"/>
                <a:sym typeface="Calibri" charset="0"/>
              </a:rPr>
              <a:t>largest French </a:t>
            </a:r>
            <a:r>
              <a:rPr lang="en-US" sz="2600" i="1" dirty="0" smtClean="0">
                <a:solidFill>
                  <a:schemeClr val="tx1">
                    <a:lumMod val="75000"/>
                    <a:lumOff val="25000"/>
                  </a:schemeClr>
                </a:solidFill>
                <a:cs typeface="Calibri" charset="0"/>
                <a:sym typeface="Calibri" charset="0"/>
              </a:rPr>
              <a:t>Telecom Operator, with subsidiaries </a:t>
            </a:r>
            <a:r>
              <a:rPr lang="en-US" sz="2600" i="1" dirty="0">
                <a:solidFill>
                  <a:schemeClr val="tx1">
                    <a:lumMod val="75000"/>
                    <a:lumOff val="25000"/>
                  </a:schemeClr>
                </a:solidFill>
                <a:cs typeface="Calibri" charset="0"/>
                <a:sym typeface="Calibri" charset="0"/>
              </a:rPr>
              <a:t>in Brazil and Morocco</a:t>
            </a:r>
          </a:p>
          <a:p>
            <a:pPr marL="357188" lvl="1" indent="-177800" algn="just">
              <a:spcBef>
                <a:spcPts val="422"/>
              </a:spcBef>
              <a:buClr>
                <a:schemeClr val="tx1"/>
              </a:buClr>
              <a:buFont typeface="Calibri" pitchFamily="34" charset="0"/>
              <a:buChar char="–"/>
            </a:pPr>
            <a:r>
              <a:rPr lang="en-US" sz="2600" dirty="0" smtClean="0">
                <a:solidFill>
                  <a:schemeClr val="tx1">
                    <a:lumMod val="85000"/>
                    <a:lumOff val="15000"/>
                  </a:schemeClr>
                </a:solidFill>
                <a:cs typeface="Calibri" charset="0"/>
                <a:sym typeface="Calibri" charset="0"/>
              </a:rPr>
              <a:t>Working on Cybercrime, </a:t>
            </a:r>
            <a:r>
              <a:rPr lang="en-US" sz="2600" dirty="0">
                <a:solidFill>
                  <a:schemeClr val="tx1">
                    <a:lumMod val="85000"/>
                    <a:lumOff val="15000"/>
                  </a:schemeClr>
                </a:solidFill>
                <a:cs typeface="Calibri" charset="0"/>
                <a:sym typeface="Calibri" charset="0"/>
              </a:rPr>
              <a:t>Behavioral </a:t>
            </a:r>
            <a:r>
              <a:rPr lang="en-US" sz="2600" dirty="0" smtClean="0">
                <a:solidFill>
                  <a:schemeClr val="tx1">
                    <a:lumMod val="85000"/>
                    <a:lumOff val="15000"/>
                  </a:schemeClr>
                </a:solidFill>
                <a:cs typeface="Calibri" charset="0"/>
                <a:sym typeface="Calibri" charset="0"/>
              </a:rPr>
              <a:t>Profiling and Security ‘Futurology’</a:t>
            </a:r>
            <a:endParaRPr lang="en-US" sz="2600" dirty="0">
              <a:solidFill>
                <a:schemeClr val="tx1">
                  <a:lumMod val="85000"/>
                  <a:lumOff val="15000"/>
                </a:schemeClr>
              </a:solidFill>
              <a:cs typeface="Calibri" charset="0"/>
              <a:sym typeface="Calibri" charset="0"/>
            </a:endParaRPr>
          </a:p>
          <a:p>
            <a:pPr marL="179388" indent="-179388" algn="just">
              <a:lnSpc>
                <a:spcPct val="120000"/>
              </a:lnSpc>
              <a:spcBef>
                <a:spcPts val="1800"/>
              </a:spcBef>
              <a:buClr>
                <a:srgbClr val="251AB2"/>
              </a:buClr>
              <a:buSzPct val="70000"/>
              <a:buFont typeface="Symbol" pitchFamily="18" charset="2"/>
              <a:buChar char="·"/>
            </a:pPr>
            <a:r>
              <a:rPr lang="en-US" sz="3100" dirty="0" smtClean="0"/>
              <a:t>Chapter </a:t>
            </a:r>
            <a:r>
              <a:rPr lang="en-US" sz="3100" dirty="0"/>
              <a:t>Leader OWASP France</a:t>
            </a:r>
          </a:p>
          <a:p>
            <a:pPr marL="179388" indent="-179388" algn="just">
              <a:spcBef>
                <a:spcPts val="844"/>
              </a:spcBef>
              <a:buClr>
                <a:srgbClr val="251AB2"/>
              </a:buClr>
              <a:buSzPct val="70000"/>
              <a:buFont typeface="Symbol" pitchFamily="18" charset="2"/>
              <a:buChar char="·"/>
            </a:pPr>
            <a:r>
              <a:rPr lang="en-US" sz="3100" dirty="0" smtClean="0"/>
              <a:t>Member, Global </a:t>
            </a:r>
            <a:r>
              <a:rPr lang="en-US" sz="3100" dirty="0"/>
              <a:t>Connections </a:t>
            </a:r>
            <a:r>
              <a:rPr lang="en-US" sz="3100" dirty="0" smtClean="0"/>
              <a:t>Committee</a:t>
            </a:r>
          </a:p>
          <a:p>
            <a:pPr marL="179388" lvl="1" indent="-179388" algn="just">
              <a:spcBef>
                <a:spcPts val="844"/>
              </a:spcBef>
              <a:buClr>
                <a:srgbClr val="251AB2"/>
              </a:buClr>
              <a:buSzPct val="70000"/>
              <a:buFont typeface="Symbol" pitchFamily="18" charset="2"/>
              <a:buChar char="·"/>
            </a:pPr>
            <a:r>
              <a:rPr lang="en-US" sz="3100" dirty="0">
                <a:solidFill>
                  <a:schemeClr val="tx1">
                    <a:lumMod val="95000"/>
                    <a:lumOff val="5000"/>
                  </a:schemeClr>
                </a:solidFill>
                <a:sym typeface="Calibri" pitchFamily="34" charset="0"/>
              </a:rPr>
              <a:t>Member of the OWASP Tribe since 2004</a:t>
            </a:r>
            <a:endParaRPr lang="en-US" sz="3100" dirty="0">
              <a:solidFill>
                <a:schemeClr val="tx1">
                  <a:lumMod val="95000"/>
                  <a:lumOff val="5000"/>
                </a:schemeClr>
              </a:solidFill>
              <a:cs typeface="Calibri" charset="0"/>
              <a:sym typeface="Calibri" charset="0"/>
            </a:endParaRPr>
          </a:p>
          <a:p>
            <a:pPr marL="179388" indent="-179388" algn="just">
              <a:lnSpc>
                <a:spcPct val="120000"/>
              </a:lnSpc>
              <a:spcBef>
                <a:spcPts val="2400"/>
              </a:spcBef>
              <a:buClr>
                <a:srgbClr val="251AB2"/>
              </a:buClr>
              <a:buSzPct val="70000"/>
              <a:buFont typeface="Symbol" pitchFamily="18" charset="2"/>
              <a:buChar char="·"/>
            </a:pPr>
            <a:r>
              <a:rPr lang="en-US" sz="3100" dirty="0" smtClean="0"/>
              <a:t>Contribution to various </a:t>
            </a:r>
            <a:r>
              <a:rPr lang="en-US" sz="3100" dirty="0"/>
              <a:t>OWASP Projects</a:t>
            </a:r>
          </a:p>
          <a:p>
            <a:pPr marL="357188" lvl="1" indent="-179388" algn="just">
              <a:spcBef>
                <a:spcPts val="844"/>
              </a:spcBef>
              <a:buClr>
                <a:schemeClr val="tx1"/>
              </a:buClr>
              <a:buSzPct val="90000"/>
              <a:buFont typeface="Calibri" pitchFamily="34" charset="0"/>
              <a:buChar char="–"/>
            </a:pPr>
            <a:r>
              <a:rPr lang="en-US" sz="2600" dirty="0" smtClean="0">
                <a:solidFill>
                  <a:schemeClr val="tx1">
                    <a:lumMod val="75000"/>
                    <a:lumOff val="25000"/>
                  </a:schemeClr>
                </a:solidFill>
              </a:rPr>
              <a:t>Translator </a:t>
            </a:r>
            <a:r>
              <a:rPr lang="en-US" sz="2600" dirty="0">
                <a:solidFill>
                  <a:schemeClr val="tx1">
                    <a:lumMod val="75000"/>
                    <a:lumOff val="25000"/>
                  </a:schemeClr>
                </a:solidFill>
              </a:rPr>
              <a:t>of the OWASP Top Ten </a:t>
            </a:r>
            <a:r>
              <a:rPr lang="en-US" sz="2100" i="1" dirty="0">
                <a:solidFill>
                  <a:schemeClr val="tx1">
                    <a:lumMod val="75000"/>
                    <a:lumOff val="25000"/>
                  </a:schemeClr>
                </a:solidFill>
              </a:rPr>
              <a:t>(All versions)</a:t>
            </a:r>
          </a:p>
          <a:p>
            <a:pPr marL="357188" lvl="1" indent="-179388" algn="just">
              <a:spcBef>
                <a:spcPts val="844"/>
              </a:spcBef>
              <a:buClr>
                <a:schemeClr val="tx1"/>
              </a:buClr>
              <a:buSzPct val="90000"/>
              <a:buFont typeface="Calibri" pitchFamily="34" charset="0"/>
              <a:buChar char="–"/>
            </a:pPr>
            <a:r>
              <a:rPr lang="en-US" sz="2600" dirty="0" smtClean="0">
                <a:solidFill>
                  <a:schemeClr val="tx1">
                    <a:lumMod val="75000"/>
                    <a:lumOff val="25000"/>
                  </a:schemeClr>
                </a:solidFill>
              </a:rPr>
              <a:t>Application </a:t>
            </a:r>
            <a:r>
              <a:rPr lang="en-US" sz="2600" dirty="0">
                <a:solidFill>
                  <a:schemeClr val="tx1">
                    <a:lumMod val="75000"/>
                    <a:lumOff val="25000"/>
                  </a:schemeClr>
                </a:solidFill>
              </a:rPr>
              <a:t>Security Guide For CISOs </a:t>
            </a:r>
            <a:r>
              <a:rPr lang="en-US" sz="2100" i="1" dirty="0">
                <a:solidFill>
                  <a:schemeClr val="tx1">
                    <a:lumMod val="75000"/>
                    <a:lumOff val="25000"/>
                  </a:schemeClr>
                </a:solidFill>
              </a:rPr>
              <a:t>(Marco </a:t>
            </a:r>
            <a:r>
              <a:rPr lang="en-US" sz="2100" i="1" dirty="0" err="1">
                <a:solidFill>
                  <a:schemeClr val="tx1">
                    <a:lumMod val="75000"/>
                    <a:lumOff val="25000"/>
                  </a:schemeClr>
                </a:solidFill>
              </a:rPr>
              <a:t>Morana</a:t>
            </a:r>
            <a:r>
              <a:rPr lang="en-US" sz="2100" i="1" dirty="0">
                <a:solidFill>
                  <a:schemeClr val="tx1">
                    <a:lumMod val="75000"/>
                    <a:lumOff val="25000"/>
                  </a:schemeClr>
                </a:solidFill>
              </a:rPr>
              <a:t>)</a:t>
            </a:r>
          </a:p>
          <a:p>
            <a:pPr marL="357188" lvl="1" indent="-179388" algn="just">
              <a:spcBef>
                <a:spcPts val="844"/>
              </a:spcBef>
              <a:buClr>
                <a:schemeClr val="tx1"/>
              </a:buClr>
              <a:buSzPct val="90000"/>
              <a:buFont typeface="Calibri" pitchFamily="34" charset="0"/>
              <a:buChar char="–"/>
            </a:pPr>
            <a:r>
              <a:rPr lang="en-US" sz="2600" dirty="0">
                <a:solidFill>
                  <a:schemeClr val="tx1">
                    <a:lumMod val="75000"/>
                    <a:lumOff val="25000"/>
                  </a:schemeClr>
                </a:solidFill>
              </a:rPr>
              <a:t>OWASP Mobile Security Project </a:t>
            </a:r>
            <a:r>
              <a:rPr lang="en-US" sz="2100" i="1" dirty="0">
                <a:solidFill>
                  <a:schemeClr val="tx1">
                    <a:lumMod val="75000"/>
                    <a:lumOff val="25000"/>
                  </a:schemeClr>
                </a:solidFill>
              </a:rPr>
              <a:t>(Jack Mannino)</a:t>
            </a:r>
          </a:p>
          <a:p>
            <a:pPr marL="357188" lvl="1" indent="-179388" algn="just">
              <a:spcBef>
                <a:spcPts val="844"/>
              </a:spcBef>
              <a:buClr>
                <a:schemeClr val="tx1"/>
              </a:buClr>
              <a:buSzPct val="90000"/>
              <a:buFont typeface="Calibri" pitchFamily="34" charset="0"/>
              <a:buChar char="–"/>
            </a:pPr>
            <a:r>
              <a:rPr lang="en-US" sz="2600" dirty="0">
                <a:solidFill>
                  <a:schemeClr val="tx1">
                    <a:lumMod val="75000"/>
                    <a:lumOff val="25000"/>
                  </a:schemeClr>
                </a:solidFill>
              </a:rPr>
              <a:t>OWASP Cloud Top10 Project </a:t>
            </a:r>
            <a:r>
              <a:rPr lang="en-US" sz="2100" i="1" dirty="0">
                <a:solidFill>
                  <a:schemeClr val="tx1">
                    <a:lumMod val="75000"/>
                    <a:lumOff val="25000"/>
                  </a:schemeClr>
                </a:solidFill>
              </a:rPr>
              <a:t>(</a:t>
            </a:r>
            <a:r>
              <a:rPr lang="en-US" sz="2100" i="1" dirty="0" err="1">
                <a:solidFill>
                  <a:schemeClr val="tx1">
                    <a:lumMod val="75000"/>
                    <a:lumOff val="25000"/>
                  </a:schemeClr>
                </a:solidFill>
              </a:rPr>
              <a:t>Vinay</a:t>
            </a:r>
            <a:r>
              <a:rPr lang="en-US" sz="2100" i="1" dirty="0">
                <a:solidFill>
                  <a:schemeClr val="tx1">
                    <a:lumMod val="75000"/>
                    <a:lumOff val="25000"/>
                  </a:schemeClr>
                </a:solidFill>
              </a:rPr>
              <a:t> </a:t>
            </a:r>
            <a:r>
              <a:rPr lang="en-US" sz="2100" i="1" dirty="0" err="1">
                <a:solidFill>
                  <a:schemeClr val="tx1">
                    <a:lumMod val="75000"/>
                    <a:lumOff val="25000"/>
                  </a:schemeClr>
                </a:solidFill>
              </a:rPr>
              <a:t>Bensal</a:t>
            </a:r>
            <a:r>
              <a:rPr lang="en-US" sz="2100" i="1" dirty="0" smtClean="0">
                <a:solidFill>
                  <a:schemeClr val="tx1">
                    <a:lumMod val="75000"/>
                    <a:lumOff val="25000"/>
                  </a:schemeClr>
                </a:solidFill>
              </a:rPr>
              <a:t>)</a:t>
            </a:r>
          </a:p>
          <a:p>
            <a:pPr marL="357188" lvl="1" indent="-179388" algn="just">
              <a:spcBef>
                <a:spcPts val="844"/>
              </a:spcBef>
              <a:buClr>
                <a:schemeClr val="tx1"/>
              </a:buClr>
              <a:buSzPct val="90000"/>
              <a:buFont typeface="Calibri" pitchFamily="34" charset="0"/>
              <a:buChar char="–"/>
            </a:pPr>
            <a:r>
              <a:rPr lang="en-US" sz="2400" dirty="0">
                <a:solidFill>
                  <a:schemeClr val="tx1">
                    <a:lumMod val="75000"/>
                    <a:lumOff val="25000"/>
                  </a:schemeClr>
                </a:solidFill>
              </a:rPr>
              <a:t>OWASP Secure Coding Practices - Quick Reference Guide </a:t>
            </a:r>
            <a:r>
              <a:rPr lang="en-US" sz="2000" i="1" dirty="0">
                <a:solidFill>
                  <a:schemeClr val="tx1">
                    <a:lumMod val="75000"/>
                    <a:lumOff val="25000"/>
                  </a:schemeClr>
                </a:solidFill>
              </a:rPr>
              <a:t>(Keith Turpin</a:t>
            </a:r>
            <a:r>
              <a:rPr lang="en-US" sz="2000" i="1" dirty="0" smtClean="0">
                <a:solidFill>
                  <a:schemeClr val="tx1">
                    <a:lumMod val="75000"/>
                    <a:lumOff val="25000"/>
                  </a:schemeClr>
                </a:solidFill>
              </a:rPr>
              <a:t>)</a:t>
            </a:r>
            <a:endParaRPr lang="en-US" sz="2300" i="1" dirty="0">
              <a:solidFill>
                <a:schemeClr val="tx1">
                  <a:lumMod val="75000"/>
                  <a:lumOff val="25000"/>
                </a:schemeClr>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895600"/>
            <a:ext cx="1828800" cy="24384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00200"/>
            <a:ext cx="457200" cy="457200"/>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2</a:t>
            </a:fld>
            <a:endParaRPr lang="en-US" dirty="0"/>
          </a:p>
        </p:txBody>
      </p:sp>
    </p:spTree>
    <p:extLst>
      <p:ext uri="{BB962C8B-B14F-4D97-AF65-F5344CB8AC3E}">
        <p14:creationId xmlns:p14="http://schemas.microsoft.com/office/powerpoint/2010/main" val="3789565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5029200"/>
          </a:xfrm>
        </p:spPr>
        <p:txBody>
          <a:bodyPr>
            <a:normAutofit/>
          </a:bodyPr>
          <a:lstStyle/>
          <a:p>
            <a:pPr marL="0" indent="0" algn="just">
              <a:buClr>
                <a:srgbClr val="7030A0"/>
              </a:buClr>
              <a:buNone/>
            </a:pPr>
            <a:r>
              <a:rPr lang="en-US" sz="2200" b="1" dirty="0"/>
              <a:t>Project Leader: </a:t>
            </a:r>
            <a:r>
              <a:rPr lang="en-US" sz="2200" dirty="0">
                <a:solidFill>
                  <a:schemeClr val="tx1">
                    <a:lumMod val="75000"/>
                    <a:lumOff val="25000"/>
                  </a:schemeClr>
                </a:solidFill>
              </a:rPr>
              <a:t>Chris Schmidt, </a:t>
            </a:r>
            <a:r>
              <a:rPr lang="en-US" sz="2200" dirty="0" smtClean="0">
                <a:solidFill>
                  <a:schemeClr val="tx1">
                    <a:lumMod val="75000"/>
                    <a:lumOff val="25000"/>
                  </a:schemeClr>
                </a:solidFill>
                <a:hlinkClick r:id="rId2"/>
              </a:rPr>
              <a:t>Chris.Schmidt@owasp.org</a:t>
            </a:r>
            <a:endParaRPr lang="en-US" sz="2200" dirty="0" smtClean="0">
              <a:solidFill>
                <a:schemeClr val="tx1">
                  <a:lumMod val="75000"/>
                  <a:lumOff val="25000"/>
                </a:schemeClr>
              </a:solidFill>
            </a:endParaRPr>
          </a:p>
          <a:p>
            <a:pPr marL="0" indent="0" algn="just">
              <a:lnSpc>
                <a:spcPct val="110000"/>
              </a:lnSpc>
              <a:spcBef>
                <a:spcPts val="1200"/>
              </a:spcBef>
              <a:buClr>
                <a:srgbClr val="7030A0"/>
              </a:buClr>
              <a:buNone/>
            </a:pPr>
            <a:r>
              <a:rPr lang="en-US" sz="2200" b="1" dirty="0" smtClean="0"/>
              <a:t>Purpose</a:t>
            </a:r>
            <a:r>
              <a:rPr lang="en-US" sz="2200" dirty="0" smtClean="0"/>
              <a:t>:</a:t>
            </a:r>
            <a:r>
              <a:rPr lang="en-US" sz="2200" dirty="0" smtClean="0">
                <a:solidFill>
                  <a:schemeClr val="tx1">
                    <a:lumMod val="75000"/>
                    <a:lumOff val="25000"/>
                  </a:schemeClr>
                </a:solidFill>
              </a:rPr>
              <a:t> A</a:t>
            </a:r>
            <a:r>
              <a:rPr lang="en-US" sz="2200" dirty="0" smtClean="0">
                <a:ea typeface="ＭＳ Ｐゴシック" charset="-128"/>
              </a:rPr>
              <a:t> </a:t>
            </a:r>
            <a:r>
              <a:rPr lang="en-US" sz="2200" dirty="0">
                <a:solidFill>
                  <a:srgbClr val="FF0000"/>
                </a:solidFill>
                <a:ea typeface="ＭＳ Ｐゴシック" charset="-128"/>
              </a:rPr>
              <a:t>free</a:t>
            </a:r>
            <a:r>
              <a:rPr lang="en-US" sz="2200" dirty="0">
                <a:ea typeface="ＭＳ Ｐゴシック" charset="-128"/>
              </a:rPr>
              <a:t>, open source, </a:t>
            </a:r>
            <a:r>
              <a:rPr lang="en-US" sz="2200" dirty="0">
                <a:solidFill>
                  <a:srgbClr val="FF0000"/>
                </a:solidFill>
                <a:ea typeface="ＭＳ Ｐゴシック" charset="-128"/>
              </a:rPr>
              <a:t>web application security control library</a:t>
            </a:r>
            <a:r>
              <a:rPr lang="en-US" sz="2200" dirty="0">
                <a:ea typeface="ＭＳ Ｐゴシック" charset="-128"/>
              </a:rPr>
              <a:t> that makes it easier for programmers to write lower-risk </a:t>
            </a:r>
            <a:r>
              <a:rPr lang="en-US" sz="2200" dirty="0" smtClean="0">
                <a:ea typeface="ＭＳ Ｐゴシック" charset="-128"/>
              </a:rPr>
              <a:t>applications</a:t>
            </a:r>
            <a:endParaRPr lang="en-US" sz="2200" dirty="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800" dirty="0">
              <a:hlinkClick r:id="rId3"/>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800" dirty="0">
              <a:hlinkClick r:id="rId3"/>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800" dirty="0">
              <a:hlinkClick r:id="rId3"/>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400" dirty="0" smtClean="0">
              <a:hlinkClick r:id="rId3"/>
            </a:endParaRPr>
          </a:p>
          <a:p>
            <a:pPr marL="57150" indent="0" algn="ctr">
              <a:lnSpc>
                <a:spcPct val="110000"/>
              </a:lnSpc>
              <a:spcBef>
                <a:spcPts val="0"/>
              </a:spcBef>
              <a:buClr>
                <a:srgbClr val="7030A0"/>
              </a:buClr>
              <a:buNone/>
            </a:pPr>
            <a:r>
              <a:rPr lang="fr-FR" sz="1400" dirty="0" smtClean="0">
                <a:hlinkClick r:id="rId3"/>
              </a:rPr>
              <a:t>https</a:t>
            </a:r>
            <a:r>
              <a:rPr lang="fr-FR" sz="1400" dirty="0">
                <a:hlinkClick r:id="rId3"/>
              </a:rPr>
              <a:t>://</a:t>
            </a:r>
            <a:r>
              <a:rPr lang="fr-FR" sz="1400" dirty="0" smtClean="0">
                <a:hlinkClick r:id="rId3"/>
              </a:rPr>
              <a:t>www.owasp.org/index.php/Category:OWASP_Enterprise_Security_API</a:t>
            </a:r>
            <a:endParaRPr lang="fr-FR" sz="1400" dirty="0"/>
          </a:p>
        </p:txBody>
      </p:sp>
      <p:sp>
        <p:nvSpPr>
          <p:cNvPr id="4" name="Title 3"/>
          <p:cNvSpPr>
            <a:spLocks noGrp="1"/>
          </p:cNvSpPr>
          <p:nvPr>
            <p:ph type="title"/>
          </p:nvPr>
        </p:nvSpPr>
        <p:spPr>
          <a:xfrm>
            <a:off x="3200400" y="0"/>
            <a:ext cx="5410200" cy="715962"/>
          </a:xfrm>
        </p:spPr>
        <p:txBody>
          <a:bodyPr/>
          <a:lstStyle/>
          <a:p>
            <a:pPr lvl="1" algn="ctr" rtl="0">
              <a:spcBef>
                <a:spcPct val="0"/>
              </a:spcBef>
            </a:pPr>
            <a:r>
              <a:rPr lang="en-US" sz="3200" dirty="0" smtClean="0">
                <a:solidFill>
                  <a:schemeClr val="bg1">
                    <a:lumMod val="95000"/>
                  </a:schemeClr>
                </a:solidFill>
              </a:rPr>
              <a:t>Enterprise Security API</a:t>
            </a:r>
            <a:endParaRPr lang="en-US" sz="3200" dirty="0">
              <a:solidFill>
                <a:schemeClr val="bg1">
                  <a:lumMod val="95000"/>
                </a:schemeClr>
              </a:solidFill>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131155"/>
            <a:ext cx="4453787" cy="32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3352800"/>
            <a:ext cx="990600" cy="990600"/>
          </a:xfrm>
          <a:prstGeom prst="rect">
            <a:avLst/>
          </a:prstGeom>
        </p:spPr>
      </p:pic>
      <p:sp>
        <p:nvSpPr>
          <p:cNvPr id="6" name="ZoneTexte 5"/>
          <p:cNvSpPr txBox="1"/>
          <p:nvPr/>
        </p:nvSpPr>
        <p:spPr>
          <a:xfrm>
            <a:off x="6858000" y="4248090"/>
            <a:ext cx="1981200" cy="400110"/>
          </a:xfrm>
          <a:prstGeom prst="rect">
            <a:avLst/>
          </a:prstGeom>
          <a:noFill/>
          <a:scene3d>
            <a:camera prst="orthographicFront">
              <a:rot lat="0" lon="0" rev="1140000"/>
            </a:camera>
            <a:lightRig rig="threePt" dir="t"/>
          </a:scene3d>
        </p:spPr>
        <p:txBody>
          <a:bodyPr wrap="square" rtlCol="0">
            <a:spAutoFit/>
          </a:bodyPr>
          <a:lstStyle/>
          <a:p>
            <a:pPr algn="ctr"/>
            <a:r>
              <a:rPr lang="fr-FR" sz="2000" b="1" dirty="0" smtClean="0">
                <a:solidFill>
                  <a:srgbClr val="FF0000"/>
                </a:solidFill>
              </a:rPr>
              <a:t>for Reboot</a:t>
            </a:r>
            <a:endParaRPr lang="fr-FR" sz="2000" b="1" dirty="0">
              <a:solidFill>
                <a:srgbClr val="FF0000"/>
              </a:solidFill>
            </a:endParaRPr>
          </a:p>
        </p:txBody>
      </p:sp>
      <p:sp>
        <p:nvSpPr>
          <p:cNvPr id="7" name="Espace réservé du numéro de diapositive 6"/>
          <p:cNvSpPr>
            <a:spLocks noGrp="1"/>
          </p:cNvSpPr>
          <p:nvPr>
            <p:ph type="sldNum" sz="quarter" idx="12"/>
          </p:nvPr>
        </p:nvSpPr>
        <p:spPr/>
        <p:txBody>
          <a:bodyPr/>
          <a:lstStyle/>
          <a:p>
            <a:fld id="{B213A299-4B70-44C0-9573-A40A0A56C89D}" type="slidenum">
              <a:rPr lang="en-US" smtClean="0"/>
              <a:t>20</a:t>
            </a:fld>
            <a:endParaRPr lang="en-US" dirty="0"/>
          </a:p>
        </p:txBody>
      </p:sp>
    </p:spTree>
    <p:extLst>
      <p:ext uri="{BB962C8B-B14F-4D97-AF65-F5344CB8AC3E}">
        <p14:creationId xmlns:p14="http://schemas.microsoft.com/office/powerpoint/2010/main" val="56522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5029200"/>
          </a:xfrm>
        </p:spPr>
        <p:txBody>
          <a:bodyPr>
            <a:normAutofit/>
          </a:bodyPr>
          <a:lstStyle/>
          <a:p>
            <a:pPr marL="0" indent="0" algn="just">
              <a:buClr>
                <a:srgbClr val="7030A0"/>
              </a:buClr>
              <a:buNone/>
            </a:pPr>
            <a:r>
              <a:rPr lang="en-US" sz="2200" b="1" dirty="0"/>
              <a:t>Project Leader</a:t>
            </a:r>
            <a:r>
              <a:rPr lang="en-US" sz="2200" b="1" dirty="0" smtClean="0"/>
              <a:t>: </a:t>
            </a:r>
            <a:r>
              <a:rPr lang="en-US" sz="2200" dirty="0" smtClean="0">
                <a:solidFill>
                  <a:schemeClr val="tx1">
                    <a:lumMod val="75000"/>
                    <a:lumOff val="25000"/>
                  </a:schemeClr>
                </a:solidFill>
              </a:rPr>
              <a:t>Jason Li, </a:t>
            </a:r>
            <a:r>
              <a:rPr lang="en-US" sz="2200" dirty="0" smtClean="0">
                <a:hlinkClick r:id="rId2"/>
              </a:rPr>
              <a:t>jason.li@owasp.org</a:t>
            </a:r>
            <a:endParaRPr lang="en-US" sz="2200" dirty="0" smtClean="0"/>
          </a:p>
          <a:p>
            <a:pPr marL="0" indent="0" algn="just">
              <a:buClr>
                <a:srgbClr val="7030A0"/>
              </a:buClr>
              <a:buNone/>
            </a:pPr>
            <a:r>
              <a:rPr lang="en-US" sz="2200" b="1" dirty="0" smtClean="0"/>
              <a:t>Purpose</a:t>
            </a:r>
            <a:r>
              <a:rPr lang="en-US" sz="2200" dirty="0" smtClean="0"/>
              <a:t>:</a:t>
            </a:r>
            <a:r>
              <a:rPr lang="en-US" sz="2200" dirty="0" smtClean="0">
                <a:solidFill>
                  <a:schemeClr val="tx1">
                    <a:lumMod val="75000"/>
                    <a:lumOff val="25000"/>
                  </a:schemeClr>
                </a:solidFill>
              </a:rPr>
              <a:t> An </a:t>
            </a:r>
            <a:r>
              <a:rPr lang="en-US" sz="2200" dirty="0">
                <a:solidFill>
                  <a:srgbClr val="FF0000"/>
                </a:solidFill>
              </a:rPr>
              <a:t>HTML validation tool and API to</a:t>
            </a:r>
            <a:r>
              <a:rPr lang="en-US" sz="2200" dirty="0">
                <a:solidFill>
                  <a:schemeClr val="tx1">
                    <a:lumMod val="75000"/>
                    <a:lumOff val="25000"/>
                  </a:schemeClr>
                </a:solidFill>
              </a:rPr>
              <a:t> safely and gracefully </a:t>
            </a:r>
            <a:r>
              <a:rPr lang="en-US" sz="2200" dirty="0">
                <a:solidFill>
                  <a:srgbClr val="FF0000"/>
                </a:solidFill>
              </a:rPr>
              <a:t>handle rich html </a:t>
            </a:r>
            <a:r>
              <a:rPr lang="en-US" sz="2200" dirty="0" smtClean="0">
                <a:solidFill>
                  <a:srgbClr val="FF0000"/>
                </a:solidFill>
              </a:rPr>
              <a:t>input</a:t>
            </a:r>
            <a:r>
              <a:rPr lang="en-US" sz="2200" dirty="0" smtClean="0">
                <a:solidFill>
                  <a:schemeClr val="tx1">
                    <a:lumMod val="75000"/>
                    <a:lumOff val="25000"/>
                  </a:schemeClr>
                </a:solidFill>
              </a:rPr>
              <a:t>, </a:t>
            </a:r>
            <a:r>
              <a:rPr lang="en-US" sz="2200" dirty="0">
                <a:solidFill>
                  <a:schemeClr val="tx1">
                    <a:lumMod val="75000"/>
                    <a:lumOff val="25000"/>
                  </a:schemeClr>
                </a:solidFill>
              </a:rPr>
              <a:t>for ensuring user-supplied HTML/CSS is in compliance within an application's rules</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a:p>
            <a:pPr marL="0" indent="0">
              <a:buNone/>
            </a:pPr>
            <a:endParaRPr lang="en-US" sz="2400" dirty="0" smtClean="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800" dirty="0">
              <a:hlinkClick r:id="rId3"/>
            </a:endParaRPr>
          </a:p>
          <a:p>
            <a:pPr marL="57150" indent="0" algn="ctr">
              <a:lnSpc>
                <a:spcPct val="110000"/>
              </a:lnSpc>
              <a:spcBef>
                <a:spcPts val="0"/>
              </a:spcBef>
              <a:buClr>
                <a:srgbClr val="7030A0"/>
              </a:buClr>
              <a:buNone/>
            </a:pPr>
            <a:endParaRPr lang="fr-FR" sz="1800" dirty="0" smtClean="0">
              <a:hlinkClick r:id="rId3"/>
            </a:endParaRPr>
          </a:p>
          <a:p>
            <a:pPr marL="57150" indent="0" algn="ctr">
              <a:lnSpc>
                <a:spcPct val="110000"/>
              </a:lnSpc>
              <a:spcBef>
                <a:spcPts val="0"/>
              </a:spcBef>
              <a:buClr>
                <a:srgbClr val="7030A0"/>
              </a:buClr>
              <a:buNone/>
            </a:pPr>
            <a:endParaRPr lang="fr-FR" sz="1600" dirty="0" smtClean="0">
              <a:hlinkClick r:id="rId3"/>
            </a:endParaRPr>
          </a:p>
          <a:p>
            <a:pPr marL="57150" indent="0" algn="ctr">
              <a:lnSpc>
                <a:spcPct val="110000"/>
              </a:lnSpc>
              <a:spcBef>
                <a:spcPts val="0"/>
              </a:spcBef>
              <a:buClr>
                <a:srgbClr val="7030A0"/>
              </a:buClr>
              <a:buNone/>
            </a:pPr>
            <a:endParaRPr lang="fr-FR" sz="1600" dirty="0">
              <a:hlinkClick r:id="rId3"/>
            </a:endParaRPr>
          </a:p>
          <a:p>
            <a:pPr marL="57150" indent="0" algn="ctr">
              <a:lnSpc>
                <a:spcPct val="110000"/>
              </a:lnSpc>
              <a:spcBef>
                <a:spcPts val="0"/>
              </a:spcBef>
              <a:buClr>
                <a:srgbClr val="7030A0"/>
              </a:buClr>
              <a:buNone/>
            </a:pPr>
            <a:endParaRPr lang="fr-FR" sz="1600" dirty="0" smtClean="0">
              <a:hlinkClick r:id="rId3"/>
            </a:endParaRPr>
          </a:p>
          <a:p>
            <a:pPr marL="57150" indent="0" algn="ctr">
              <a:lnSpc>
                <a:spcPct val="110000"/>
              </a:lnSpc>
              <a:spcBef>
                <a:spcPts val="0"/>
              </a:spcBef>
              <a:buClr>
                <a:srgbClr val="7030A0"/>
              </a:buClr>
              <a:buNone/>
            </a:pPr>
            <a:endParaRPr lang="fr-FR" sz="1600" dirty="0" smtClean="0">
              <a:hlinkClick r:id="rId3"/>
            </a:endParaRPr>
          </a:p>
          <a:p>
            <a:pPr marL="57150" indent="0" algn="ctr">
              <a:lnSpc>
                <a:spcPct val="110000"/>
              </a:lnSpc>
              <a:spcBef>
                <a:spcPts val="0"/>
              </a:spcBef>
              <a:buClr>
                <a:srgbClr val="7030A0"/>
              </a:buClr>
              <a:buNone/>
            </a:pPr>
            <a:r>
              <a:rPr lang="fr-FR" sz="1400" dirty="0" smtClean="0">
                <a:hlinkClick r:id="rId3"/>
              </a:rPr>
              <a:t>https</a:t>
            </a:r>
            <a:r>
              <a:rPr lang="fr-FR" sz="1400" dirty="0">
                <a:hlinkClick r:id="rId3"/>
              </a:rPr>
              <a:t>://www.owasp.org/index.php/AntiSamy</a:t>
            </a:r>
            <a:endParaRPr lang="en-US" sz="1600" dirty="0">
              <a:solidFill>
                <a:schemeClr val="tx1">
                  <a:lumMod val="65000"/>
                  <a:lumOff val="35000"/>
                </a:schemeClr>
              </a:solidFill>
            </a:endParaRPr>
          </a:p>
        </p:txBody>
      </p:sp>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err="1" smtClean="0">
                <a:solidFill>
                  <a:schemeClr val="bg1">
                    <a:lumMod val="95000"/>
                  </a:schemeClr>
                </a:solidFill>
              </a:rPr>
              <a:t>AntiSamy</a:t>
            </a:r>
            <a:endParaRPr lang="en-US" sz="3200" dirty="0">
              <a:solidFill>
                <a:schemeClr val="bg1">
                  <a:lumMod val="95000"/>
                </a:scheme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276600"/>
            <a:ext cx="672161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2930715"/>
            <a:ext cx="1421374" cy="1260285"/>
          </a:xfrm>
          <a:prstGeom prst="rect">
            <a:avLst/>
          </a:prstGeom>
        </p:spPr>
      </p:pic>
      <p:sp>
        <p:nvSpPr>
          <p:cNvPr id="5" name="Espace réservé du numéro de diapositive 4"/>
          <p:cNvSpPr>
            <a:spLocks noGrp="1"/>
          </p:cNvSpPr>
          <p:nvPr>
            <p:ph type="sldNum" sz="quarter" idx="12"/>
          </p:nvPr>
        </p:nvSpPr>
        <p:spPr/>
        <p:txBody>
          <a:bodyPr/>
          <a:lstStyle/>
          <a:p>
            <a:fld id="{B213A299-4B70-44C0-9573-A40A0A56C89D}" type="slidenum">
              <a:rPr lang="en-US" smtClean="0"/>
              <a:t>21</a:t>
            </a:fld>
            <a:endParaRPr lang="en-US" dirty="0"/>
          </a:p>
        </p:txBody>
      </p:sp>
    </p:spTree>
    <p:extLst>
      <p:ext uri="{BB962C8B-B14F-4D97-AF65-F5344CB8AC3E}">
        <p14:creationId xmlns:p14="http://schemas.microsoft.com/office/powerpoint/2010/main" val="1823579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648200"/>
          </a:xfrm>
        </p:spPr>
        <p:txBody>
          <a:bodyPr>
            <a:normAutofit/>
          </a:bodyPr>
          <a:lstStyle/>
          <a:p>
            <a:pPr marL="0" indent="0" algn="just">
              <a:spcBef>
                <a:spcPts val="1200"/>
              </a:spcBef>
              <a:buNone/>
            </a:pPr>
            <a:r>
              <a:rPr lang="en-US" sz="2000" dirty="0">
                <a:solidFill>
                  <a:srgbClr val="FF0000"/>
                </a:solidFill>
                <a:ea typeface="ＭＳ Ｐゴシック" charset="-128"/>
              </a:rPr>
              <a:t>Development Guide</a:t>
            </a:r>
            <a:r>
              <a:rPr lang="en-US" sz="2000" dirty="0">
                <a:ea typeface="ＭＳ Ｐゴシック" charset="-128"/>
              </a:rPr>
              <a:t>: comprehensive manual for designing, developing and deploying secure Web Applications and Web Services</a:t>
            </a:r>
          </a:p>
          <a:p>
            <a:pPr marL="0" indent="0" algn="just">
              <a:spcBef>
                <a:spcPts val="1200"/>
              </a:spcBef>
              <a:buNone/>
            </a:pPr>
            <a:r>
              <a:rPr lang="en-US" sz="2000" dirty="0">
                <a:solidFill>
                  <a:srgbClr val="FF0000"/>
                </a:solidFill>
                <a:ea typeface="ＭＳ Ｐゴシック" charset="-128"/>
              </a:rPr>
              <a:t>Code Review Guide</a:t>
            </a:r>
            <a:r>
              <a:rPr lang="en-US" sz="2000" dirty="0">
                <a:ea typeface="ＭＳ Ｐゴシック" charset="-128"/>
              </a:rPr>
              <a:t>: mechanics of reviewing code for certain vulnerabilities &amp; validation of proper security controls</a:t>
            </a:r>
          </a:p>
          <a:p>
            <a:pPr marL="0" indent="0" algn="just">
              <a:spcBef>
                <a:spcPts val="1200"/>
              </a:spcBef>
              <a:buNone/>
            </a:pPr>
            <a:r>
              <a:rPr lang="en-US" sz="2000" dirty="0">
                <a:solidFill>
                  <a:srgbClr val="FF0000"/>
                </a:solidFill>
                <a:ea typeface="ＭＳ Ｐゴシック" charset="-128"/>
              </a:rPr>
              <a:t>Testing Guide</a:t>
            </a:r>
            <a:r>
              <a:rPr lang="en-US" sz="2000" dirty="0">
                <a:ea typeface="ＭＳ Ｐゴシック" charset="-128"/>
              </a:rPr>
              <a:t>: understand the what, why, when, where, and how of testing web </a:t>
            </a:r>
            <a:r>
              <a:rPr lang="en-US" sz="2000" dirty="0" smtClean="0">
                <a:ea typeface="ＭＳ Ｐゴシック" charset="-128"/>
              </a:rPr>
              <a:t>applications</a:t>
            </a:r>
          </a:p>
          <a:p>
            <a:pPr marL="0" indent="0" algn="just">
              <a:buNone/>
            </a:pPr>
            <a:endParaRPr lang="en-US" sz="2400" dirty="0" smtClean="0">
              <a:ea typeface="ＭＳ Ｐゴシック" charset="-128"/>
            </a:endParaRPr>
          </a:p>
          <a:p>
            <a:pPr marL="0" indent="0" algn="just">
              <a:spcBef>
                <a:spcPts val="3600"/>
              </a:spcBef>
              <a:buNone/>
            </a:pPr>
            <a:endParaRPr lang="fr-FR" sz="1400" dirty="0" smtClean="0">
              <a:hlinkClick r:id="rId2"/>
            </a:endParaRPr>
          </a:p>
          <a:p>
            <a:pPr marL="0" indent="0" algn="just">
              <a:spcBef>
                <a:spcPts val="3600"/>
              </a:spcBef>
              <a:buNone/>
            </a:pPr>
            <a:r>
              <a:rPr lang="fr-FR" sz="1400" dirty="0" smtClean="0">
                <a:hlinkClick r:id="rId2"/>
              </a:rPr>
              <a:t>https</a:t>
            </a:r>
            <a:r>
              <a:rPr lang="fr-FR" sz="1400" dirty="0">
                <a:hlinkClick r:id="rId2"/>
              </a:rPr>
              <a:t>://</a:t>
            </a:r>
            <a:r>
              <a:rPr lang="fr-FR" sz="1400" dirty="0" smtClean="0">
                <a:hlinkClick r:id="rId2"/>
              </a:rPr>
              <a:t>www.owasp.org/index.php/Category:OWASP_Guide_Project</a:t>
            </a:r>
            <a:endParaRPr lang="fr-FR" sz="1400" dirty="0" smtClean="0"/>
          </a:p>
          <a:p>
            <a:pPr marL="0" indent="0" algn="just">
              <a:buNone/>
            </a:pPr>
            <a:r>
              <a:rPr lang="fr-FR" sz="1400" dirty="0">
                <a:hlinkClick r:id="rId3"/>
              </a:rPr>
              <a:t>https://</a:t>
            </a:r>
            <a:r>
              <a:rPr lang="fr-FR" sz="1400" dirty="0" smtClean="0">
                <a:hlinkClick r:id="rId3"/>
              </a:rPr>
              <a:t>www.owasp.org/index.php/Category:OWASP_Code_Review_Project</a:t>
            </a:r>
            <a:endParaRPr lang="fr-FR" sz="1400" dirty="0" smtClean="0"/>
          </a:p>
          <a:p>
            <a:pPr marL="0" indent="0" algn="just">
              <a:buNone/>
            </a:pPr>
            <a:r>
              <a:rPr lang="fr-FR" sz="1400" dirty="0">
                <a:hlinkClick r:id="rId4"/>
              </a:rPr>
              <a:t>https://</a:t>
            </a:r>
            <a:r>
              <a:rPr lang="fr-FR" sz="1400" dirty="0" smtClean="0">
                <a:hlinkClick r:id="rId4"/>
              </a:rPr>
              <a:t>www.owasp.org/index.php/Category:OWASP_Testing_Project</a:t>
            </a:r>
            <a:endParaRPr lang="fr-FR" sz="1400" dirty="0" smtClean="0"/>
          </a:p>
          <a:p>
            <a:pPr marL="0" indent="0" algn="just">
              <a:buNone/>
            </a:pPr>
            <a:endParaRPr lang="en-US" sz="1600" dirty="0"/>
          </a:p>
          <a:p>
            <a:pPr marL="0" indent="0" algn="just">
              <a:buNone/>
            </a:pPr>
            <a:endParaRPr lang="en-US" sz="2400" dirty="0">
              <a:ea typeface="ＭＳ Ｐゴシック" charset="-128"/>
            </a:endParaRPr>
          </a:p>
        </p:txBody>
      </p:sp>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smtClean="0">
                <a:solidFill>
                  <a:schemeClr val="bg1">
                    <a:lumMod val="95000"/>
                  </a:schemeClr>
                </a:solidFill>
              </a:rPr>
              <a:t>Guides</a:t>
            </a:r>
            <a:endParaRPr lang="en-US" sz="3200" dirty="0">
              <a:solidFill>
                <a:schemeClr val="bg1">
                  <a:lumMod val="95000"/>
                </a:schemeClr>
              </a:solidFill>
            </a:endParaRP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4114800"/>
            <a:ext cx="990600" cy="990600"/>
          </a:xfrm>
          <a:prstGeom prst="rect">
            <a:avLst/>
          </a:prstGeom>
        </p:spPr>
      </p:pic>
      <p:sp>
        <p:nvSpPr>
          <p:cNvPr id="6" name="ZoneTexte 5"/>
          <p:cNvSpPr txBox="1"/>
          <p:nvPr/>
        </p:nvSpPr>
        <p:spPr>
          <a:xfrm>
            <a:off x="7010400" y="5010090"/>
            <a:ext cx="1981200" cy="400110"/>
          </a:xfrm>
          <a:prstGeom prst="rect">
            <a:avLst/>
          </a:prstGeom>
          <a:noFill/>
          <a:scene3d>
            <a:camera prst="orthographicFront">
              <a:rot lat="0" lon="0" rev="1140000"/>
            </a:camera>
            <a:lightRig rig="threePt" dir="t"/>
          </a:scene3d>
        </p:spPr>
        <p:txBody>
          <a:bodyPr wrap="square" rtlCol="0">
            <a:spAutoFit/>
          </a:bodyPr>
          <a:lstStyle/>
          <a:p>
            <a:pPr algn="ctr"/>
            <a:r>
              <a:rPr lang="fr-FR" sz="2000" b="1" dirty="0" smtClean="0">
                <a:solidFill>
                  <a:srgbClr val="FF0000"/>
                </a:solidFill>
              </a:rPr>
              <a:t>for Reboot</a:t>
            </a:r>
            <a:endParaRPr lang="fr-FR" sz="2000" b="1" dirty="0">
              <a:solidFill>
                <a:srgbClr val="FF0000"/>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22</a:t>
            </a:fld>
            <a:endParaRPr lang="en-US" dirty="0"/>
          </a:p>
        </p:txBody>
      </p:sp>
    </p:spTree>
    <p:extLst>
      <p:ext uri="{BB962C8B-B14F-4D97-AF65-F5344CB8AC3E}">
        <p14:creationId xmlns:p14="http://schemas.microsoft.com/office/powerpoint/2010/main" val="1717530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smtClean="0">
                <a:solidFill>
                  <a:schemeClr val="bg1">
                    <a:lumMod val="95000"/>
                  </a:schemeClr>
                </a:solidFill>
              </a:rPr>
              <a:t>Zed Attack Proxy</a:t>
            </a:r>
            <a:endParaRPr lang="en-US" sz="3200" dirty="0">
              <a:solidFill>
                <a:schemeClr val="bg1">
                  <a:lumMod val="95000"/>
                </a:schemeClr>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33800"/>
            <a:ext cx="990600" cy="990600"/>
          </a:xfrm>
          <a:prstGeom prst="rect">
            <a:avLst/>
          </a:prstGeom>
        </p:spPr>
      </p:pic>
      <p:sp>
        <p:nvSpPr>
          <p:cNvPr id="6" name="ZoneTexte 5"/>
          <p:cNvSpPr txBox="1"/>
          <p:nvPr/>
        </p:nvSpPr>
        <p:spPr>
          <a:xfrm>
            <a:off x="685800" y="4629090"/>
            <a:ext cx="1981200" cy="400110"/>
          </a:xfrm>
          <a:prstGeom prst="rect">
            <a:avLst/>
          </a:prstGeom>
          <a:noFill/>
          <a:scene3d>
            <a:camera prst="orthographicFront">
              <a:rot lat="0" lon="0" rev="1140000"/>
            </a:camera>
            <a:lightRig rig="threePt" dir="t"/>
          </a:scene3d>
        </p:spPr>
        <p:txBody>
          <a:bodyPr wrap="square" rtlCol="0">
            <a:spAutoFit/>
          </a:bodyPr>
          <a:lstStyle/>
          <a:p>
            <a:pPr algn="ctr"/>
            <a:r>
              <a:rPr lang="fr-FR" sz="2000" b="1" dirty="0" smtClean="0">
                <a:solidFill>
                  <a:srgbClr val="FF0000"/>
                </a:solidFill>
              </a:rPr>
              <a:t>for Reboot</a:t>
            </a:r>
            <a:endParaRPr lang="fr-FR" sz="2000" b="1" dirty="0">
              <a:solidFill>
                <a:srgbClr val="FF0000"/>
              </a:solidFill>
            </a:endParaRPr>
          </a:p>
        </p:txBody>
      </p:sp>
      <p:sp>
        <p:nvSpPr>
          <p:cNvPr id="7" name="Content Placeholder 2"/>
          <p:cNvSpPr>
            <a:spLocks noGrp="1"/>
          </p:cNvSpPr>
          <p:nvPr>
            <p:ph idx="1"/>
          </p:nvPr>
        </p:nvSpPr>
        <p:spPr>
          <a:xfrm>
            <a:off x="304800" y="1600200"/>
            <a:ext cx="8534400" cy="5181600"/>
          </a:xfrm>
        </p:spPr>
        <p:txBody>
          <a:bodyPr>
            <a:normAutofit/>
          </a:bodyPr>
          <a:lstStyle/>
          <a:p>
            <a:pPr marL="0" indent="0" algn="just">
              <a:buClr>
                <a:srgbClr val="7030A0"/>
              </a:buClr>
              <a:buNone/>
            </a:pPr>
            <a:r>
              <a:rPr lang="en-US" sz="2200" b="1" dirty="0"/>
              <a:t>Project Leader: </a:t>
            </a:r>
            <a:r>
              <a:rPr lang="en-US" sz="2200" dirty="0" smtClean="0">
                <a:solidFill>
                  <a:schemeClr val="tx1">
                    <a:lumMod val="75000"/>
                    <a:lumOff val="25000"/>
                  </a:schemeClr>
                </a:solidFill>
              </a:rPr>
              <a:t>Simon </a:t>
            </a:r>
            <a:r>
              <a:rPr lang="en-US" sz="2200" dirty="0" err="1" smtClean="0">
                <a:solidFill>
                  <a:schemeClr val="tx1">
                    <a:lumMod val="75000"/>
                    <a:lumOff val="25000"/>
                  </a:schemeClr>
                </a:solidFill>
              </a:rPr>
              <a:t>Bennetts</a:t>
            </a:r>
            <a:r>
              <a:rPr lang="en-US" sz="2200" dirty="0" smtClean="0">
                <a:solidFill>
                  <a:schemeClr val="tx1">
                    <a:lumMod val="75000"/>
                    <a:lumOff val="25000"/>
                  </a:schemeClr>
                </a:solidFill>
              </a:rPr>
              <a:t> (aka </a:t>
            </a:r>
            <a:r>
              <a:rPr lang="en-US" sz="2200" dirty="0" err="1" smtClean="0">
                <a:solidFill>
                  <a:schemeClr val="tx1">
                    <a:lumMod val="75000"/>
                    <a:lumOff val="25000"/>
                  </a:schemeClr>
                </a:solidFill>
              </a:rPr>
              <a:t>Psiinon</a:t>
            </a:r>
            <a:r>
              <a:rPr lang="en-US" sz="2200" dirty="0">
                <a:solidFill>
                  <a:schemeClr val="tx1">
                    <a:lumMod val="75000"/>
                    <a:lumOff val="25000"/>
                  </a:schemeClr>
                </a:solidFill>
              </a:rPr>
              <a:t>), </a:t>
            </a:r>
            <a:r>
              <a:rPr lang="en-US" sz="2200" dirty="0" smtClean="0">
                <a:solidFill>
                  <a:schemeClr val="tx1">
                    <a:lumMod val="75000"/>
                    <a:lumOff val="25000"/>
                  </a:schemeClr>
                </a:solidFill>
                <a:hlinkClick r:id="rId3"/>
              </a:rPr>
              <a:t>psiinon@gmail.com</a:t>
            </a:r>
            <a:endParaRPr lang="en-US" sz="2200" dirty="0" smtClean="0">
              <a:solidFill>
                <a:schemeClr val="tx1">
                  <a:lumMod val="75000"/>
                  <a:lumOff val="25000"/>
                </a:schemeClr>
              </a:solidFill>
            </a:endParaRPr>
          </a:p>
          <a:p>
            <a:pPr marL="0" indent="0" algn="just">
              <a:spcBef>
                <a:spcPts val="600"/>
              </a:spcBef>
              <a:buClr>
                <a:srgbClr val="7030A0"/>
              </a:buClr>
              <a:buNone/>
            </a:pPr>
            <a:r>
              <a:rPr lang="en-US" sz="2200" b="1" dirty="0" smtClean="0"/>
              <a:t>Purpose</a:t>
            </a:r>
            <a:r>
              <a:rPr lang="en-US" sz="2200" dirty="0" smtClean="0"/>
              <a:t>:</a:t>
            </a:r>
            <a:r>
              <a:rPr lang="en-US" sz="2200" dirty="0" smtClean="0">
                <a:solidFill>
                  <a:schemeClr val="tx1">
                    <a:lumMod val="75000"/>
                    <a:lumOff val="25000"/>
                  </a:schemeClr>
                </a:solidFill>
              </a:rPr>
              <a:t> </a:t>
            </a:r>
            <a:r>
              <a:rPr lang="en-US" sz="2200" dirty="0">
                <a:solidFill>
                  <a:schemeClr val="tx1">
                    <a:lumMod val="75000"/>
                    <a:lumOff val="25000"/>
                  </a:schemeClr>
                </a:solidFill>
              </a:rPr>
              <a:t>The Zed Attack Proxy (ZAP) </a:t>
            </a:r>
            <a:r>
              <a:rPr lang="en-US" sz="2200" dirty="0" smtClean="0">
                <a:solidFill>
                  <a:schemeClr val="tx1">
                    <a:lumMod val="75000"/>
                    <a:lumOff val="25000"/>
                  </a:schemeClr>
                </a:solidFill>
              </a:rPr>
              <a:t>provides </a:t>
            </a:r>
            <a:r>
              <a:rPr lang="en-US" sz="2200" dirty="0">
                <a:solidFill>
                  <a:srgbClr val="FF0000"/>
                </a:solidFill>
              </a:rPr>
              <a:t>automated scanners </a:t>
            </a:r>
            <a:r>
              <a:rPr lang="en-US" sz="2200" dirty="0">
                <a:solidFill>
                  <a:schemeClr val="tx1">
                    <a:lumMod val="75000"/>
                    <a:lumOff val="25000"/>
                  </a:schemeClr>
                </a:solidFill>
              </a:rPr>
              <a:t>as well as </a:t>
            </a:r>
            <a:r>
              <a:rPr lang="en-US" sz="2200" dirty="0">
                <a:solidFill>
                  <a:srgbClr val="FF0000"/>
                </a:solidFill>
              </a:rPr>
              <a:t>a set of tools </a:t>
            </a:r>
            <a:r>
              <a:rPr lang="en-US" sz="2200" dirty="0">
                <a:solidFill>
                  <a:schemeClr val="tx1">
                    <a:lumMod val="75000"/>
                    <a:lumOff val="25000"/>
                  </a:schemeClr>
                </a:solidFill>
              </a:rPr>
              <a:t>that allow you </a:t>
            </a:r>
            <a:r>
              <a:rPr lang="en-US" sz="2200" dirty="0">
                <a:solidFill>
                  <a:srgbClr val="FF0000"/>
                </a:solidFill>
              </a:rPr>
              <a:t>to find security vulnerabilities </a:t>
            </a:r>
            <a:r>
              <a:rPr lang="en-US" sz="2200" dirty="0" smtClean="0">
                <a:solidFill>
                  <a:schemeClr val="tx1">
                    <a:lumMod val="75000"/>
                    <a:lumOff val="25000"/>
                  </a:schemeClr>
                </a:solidFill>
              </a:rPr>
              <a:t>manually </a:t>
            </a:r>
            <a:r>
              <a:rPr lang="en-US" sz="2200" dirty="0">
                <a:solidFill>
                  <a:schemeClr val="tx1">
                    <a:lumMod val="75000"/>
                    <a:lumOff val="25000"/>
                  </a:schemeClr>
                </a:solidFill>
              </a:rPr>
              <a:t>in web applications</a:t>
            </a:r>
            <a:r>
              <a:rPr lang="en-US" sz="2200" dirty="0" smtClean="0">
                <a:solidFill>
                  <a:schemeClr val="tx1">
                    <a:lumMod val="75000"/>
                    <a:lumOff val="25000"/>
                  </a:schemeClr>
                </a:solidFill>
              </a:rPr>
              <a:t>.</a:t>
            </a:r>
          </a:p>
          <a:p>
            <a:pPr marL="0" indent="0">
              <a:spcBef>
                <a:spcPts val="1200"/>
              </a:spcBef>
              <a:buNone/>
            </a:pPr>
            <a:r>
              <a:rPr lang="en-US" sz="2200" b="1" dirty="0" smtClean="0"/>
              <a:t>Last Release</a:t>
            </a:r>
            <a:r>
              <a:rPr lang="en-US" sz="2200" dirty="0" smtClean="0">
                <a:solidFill>
                  <a:schemeClr val="tx1">
                    <a:lumMod val="75000"/>
                    <a:lumOff val="25000"/>
                  </a:schemeClr>
                </a:solidFill>
              </a:rPr>
              <a:t>: ZAP 1.4.0 </a:t>
            </a:r>
            <a:r>
              <a:rPr lang="en-US" sz="2200" i="1" dirty="0" smtClean="0">
                <a:solidFill>
                  <a:schemeClr val="tx1">
                    <a:lumMod val="75000"/>
                    <a:lumOff val="25000"/>
                  </a:schemeClr>
                </a:solidFill>
              </a:rPr>
              <a:t>- </a:t>
            </a:r>
            <a:r>
              <a:rPr lang="en-US" sz="1800" i="1" dirty="0" smtClean="0">
                <a:solidFill>
                  <a:schemeClr val="tx1">
                    <a:lumMod val="75000"/>
                    <a:lumOff val="25000"/>
                  </a:schemeClr>
                </a:solidFill>
              </a:rPr>
              <a:t>08/04/2012</a:t>
            </a: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endParaRPr lang="fr-FR" sz="1600" dirty="0" smtClean="0">
              <a:hlinkClick r:id="rId4"/>
            </a:endParaRPr>
          </a:p>
          <a:p>
            <a:pPr marL="57150" indent="0" algn="ctr">
              <a:lnSpc>
                <a:spcPct val="110000"/>
              </a:lnSpc>
              <a:spcBef>
                <a:spcPts val="0"/>
              </a:spcBef>
              <a:buClr>
                <a:srgbClr val="7030A0"/>
              </a:buClr>
              <a:buNone/>
            </a:pPr>
            <a:endParaRPr lang="fr-FR" sz="1600" dirty="0">
              <a:hlinkClick r:id="rId4"/>
            </a:endParaRPr>
          </a:p>
          <a:p>
            <a:pPr marL="57150" indent="0" algn="ctr">
              <a:lnSpc>
                <a:spcPct val="110000"/>
              </a:lnSpc>
              <a:spcBef>
                <a:spcPts val="0"/>
              </a:spcBef>
              <a:buClr>
                <a:srgbClr val="7030A0"/>
              </a:buClr>
              <a:buNone/>
            </a:pPr>
            <a:endParaRPr lang="fr-FR" sz="1600" dirty="0" smtClean="0">
              <a:hlinkClick r:id="rId4"/>
            </a:endParaRPr>
          </a:p>
          <a:p>
            <a:pPr marL="57150" indent="0" algn="ctr">
              <a:lnSpc>
                <a:spcPct val="110000"/>
              </a:lnSpc>
              <a:spcBef>
                <a:spcPts val="0"/>
              </a:spcBef>
              <a:buClr>
                <a:srgbClr val="7030A0"/>
              </a:buClr>
              <a:buNone/>
            </a:pPr>
            <a:endParaRPr lang="fr-FR" sz="1600" dirty="0">
              <a:hlinkClick r:id="rId4"/>
            </a:endParaRPr>
          </a:p>
          <a:p>
            <a:pPr marL="57150" indent="0" algn="ctr">
              <a:lnSpc>
                <a:spcPct val="110000"/>
              </a:lnSpc>
              <a:spcBef>
                <a:spcPts val="0"/>
              </a:spcBef>
              <a:buClr>
                <a:srgbClr val="7030A0"/>
              </a:buClr>
              <a:buNone/>
            </a:pPr>
            <a:endParaRPr lang="fr-FR" sz="1600" dirty="0" smtClean="0">
              <a:hlinkClick r:id="rId4"/>
            </a:endParaRPr>
          </a:p>
          <a:p>
            <a:pPr marL="57150" indent="0" algn="ctr">
              <a:lnSpc>
                <a:spcPct val="110000"/>
              </a:lnSpc>
              <a:spcBef>
                <a:spcPts val="0"/>
              </a:spcBef>
              <a:buClr>
                <a:srgbClr val="7030A0"/>
              </a:buClr>
              <a:buNone/>
            </a:pPr>
            <a:endParaRPr lang="fr-FR" sz="1600" dirty="0" smtClean="0">
              <a:hlinkClick r:id="rId4"/>
            </a:endParaRPr>
          </a:p>
          <a:p>
            <a:pPr marL="57150" indent="0" algn="ctr">
              <a:lnSpc>
                <a:spcPct val="110000"/>
              </a:lnSpc>
              <a:spcBef>
                <a:spcPts val="0"/>
              </a:spcBef>
              <a:buClr>
                <a:srgbClr val="7030A0"/>
              </a:buClr>
              <a:buNone/>
            </a:pPr>
            <a:endParaRPr lang="fr-FR" sz="1600" dirty="0">
              <a:hlinkClick r:id="rId4"/>
            </a:endParaRPr>
          </a:p>
          <a:p>
            <a:pPr marL="57150" indent="0" algn="ctr">
              <a:lnSpc>
                <a:spcPct val="110000"/>
              </a:lnSpc>
              <a:spcBef>
                <a:spcPts val="0"/>
              </a:spcBef>
              <a:buClr>
                <a:srgbClr val="7030A0"/>
              </a:buClr>
              <a:buNone/>
            </a:pPr>
            <a:endParaRPr lang="fr-FR" sz="1600" dirty="0" smtClean="0">
              <a:hlinkClick r:id="rId4"/>
            </a:endParaRPr>
          </a:p>
          <a:p>
            <a:pPr marL="57150" indent="0" algn="ctr">
              <a:lnSpc>
                <a:spcPct val="110000"/>
              </a:lnSpc>
              <a:spcBef>
                <a:spcPts val="0"/>
              </a:spcBef>
              <a:buClr>
                <a:srgbClr val="7030A0"/>
              </a:buClr>
              <a:buNone/>
            </a:pPr>
            <a:r>
              <a:rPr lang="fr-FR" sz="1400" dirty="0" smtClean="0">
                <a:hlinkClick r:id="rId4"/>
              </a:rPr>
              <a:t>https</a:t>
            </a:r>
            <a:r>
              <a:rPr lang="fr-FR" sz="1400" dirty="0">
                <a:hlinkClick r:id="rId4"/>
              </a:rPr>
              <a:t>://www.owasp.org/index.php/OWASP_Zed_Attack_Proxy_Project</a:t>
            </a:r>
            <a:endParaRPr lang="en-US" sz="1800" dirty="0">
              <a:solidFill>
                <a:schemeClr val="tx1">
                  <a:lumMod val="65000"/>
                  <a:lumOff val="35000"/>
                </a:schemeClr>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4109" y="3276600"/>
            <a:ext cx="611369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23</a:t>
            </a:fld>
            <a:endParaRPr lang="en-US" dirty="0"/>
          </a:p>
        </p:txBody>
      </p:sp>
    </p:spTree>
    <p:extLst>
      <p:ext uri="{BB962C8B-B14F-4D97-AF65-F5344CB8AC3E}">
        <p14:creationId xmlns:p14="http://schemas.microsoft.com/office/powerpoint/2010/main" val="3991617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err="1" smtClean="0">
                <a:solidFill>
                  <a:schemeClr val="bg1">
                    <a:lumMod val="95000"/>
                  </a:schemeClr>
                </a:solidFill>
              </a:rPr>
              <a:t>AppSensor</a:t>
            </a:r>
            <a:endParaRPr lang="en-US" sz="3200" dirty="0">
              <a:solidFill>
                <a:schemeClr val="bg1">
                  <a:lumMod val="95000"/>
                </a:schemeClr>
              </a:solidFill>
            </a:endParaRPr>
          </a:p>
        </p:txBody>
      </p:sp>
      <p:sp>
        <p:nvSpPr>
          <p:cNvPr id="7" name="Content Placeholder 2"/>
          <p:cNvSpPr>
            <a:spLocks noGrp="1"/>
          </p:cNvSpPr>
          <p:nvPr>
            <p:ph idx="1"/>
          </p:nvPr>
        </p:nvSpPr>
        <p:spPr>
          <a:xfrm>
            <a:off x="304800" y="1600200"/>
            <a:ext cx="8534400" cy="5181600"/>
          </a:xfrm>
        </p:spPr>
        <p:txBody>
          <a:bodyPr>
            <a:normAutofit/>
          </a:bodyPr>
          <a:lstStyle/>
          <a:p>
            <a:pPr marL="0" indent="0" algn="just">
              <a:buClr>
                <a:srgbClr val="7030A0"/>
              </a:buClr>
              <a:buNone/>
            </a:pPr>
            <a:r>
              <a:rPr lang="en-US" sz="2200" b="1" dirty="0"/>
              <a:t>Project </a:t>
            </a:r>
            <a:r>
              <a:rPr lang="en-US" sz="2200" b="1" dirty="0" smtClean="0"/>
              <a:t>Leader(s): </a:t>
            </a:r>
            <a:r>
              <a:rPr lang="en-US" sz="2200" dirty="0" smtClean="0">
                <a:solidFill>
                  <a:schemeClr val="tx1">
                    <a:lumMod val="75000"/>
                    <a:lumOff val="25000"/>
                  </a:schemeClr>
                </a:solidFill>
              </a:rPr>
              <a:t>Michael Coates, John Melton, Colin Watson</a:t>
            </a:r>
          </a:p>
          <a:p>
            <a:pPr marL="0" indent="0" algn="just">
              <a:spcBef>
                <a:spcPts val="600"/>
              </a:spcBef>
              <a:buClr>
                <a:srgbClr val="7030A0"/>
              </a:buClr>
              <a:buNone/>
            </a:pPr>
            <a:r>
              <a:rPr lang="en-US" sz="2200" b="1" dirty="0" smtClean="0"/>
              <a:t>Purpose</a:t>
            </a:r>
            <a:r>
              <a:rPr lang="en-US" sz="2200" dirty="0" smtClean="0"/>
              <a:t>:</a:t>
            </a:r>
            <a:r>
              <a:rPr lang="en-US" sz="2200" dirty="0" smtClean="0">
                <a:solidFill>
                  <a:schemeClr val="tx1">
                    <a:lumMod val="75000"/>
                    <a:lumOff val="25000"/>
                  </a:schemeClr>
                </a:solidFill>
              </a:rPr>
              <a:t> Defines </a:t>
            </a:r>
            <a:r>
              <a:rPr lang="en-US" sz="2200" dirty="0">
                <a:solidFill>
                  <a:schemeClr val="tx1">
                    <a:lumMod val="75000"/>
                    <a:lumOff val="25000"/>
                  </a:schemeClr>
                </a:solidFill>
              </a:rPr>
              <a:t>a conceptual framework and methodology that offers prescriptive </a:t>
            </a:r>
            <a:r>
              <a:rPr lang="en-US" sz="2200" dirty="0">
                <a:solidFill>
                  <a:srgbClr val="FF0000"/>
                </a:solidFill>
              </a:rPr>
              <a:t>guidance to implement intrusion detection and automated response into an existing application</a:t>
            </a:r>
            <a:r>
              <a:rPr lang="en-US" sz="2200" dirty="0" smtClean="0">
                <a:solidFill>
                  <a:schemeClr val="tx1">
                    <a:lumMod val="75000"/>
                    <a:lumOff val="25000"/>
                  </a:schemeClr>
                </a:solidFill>
              </a:rPr>
              <a:t>.</a:t>
            </a:r>
          </a:p>
          <a:p>
            <a:pPr marL="0" indent="0">
              <a:spcBef>
                <a:spcPts val="1200"/>
              </a:spcBef>
              <a:buNone/>
            </a:pPr>
            <a:r>
              <a:rPr lang="en-US" sz="2200" b="1" dirty="0" smtClean="0"/>
              <a:t>Release</a:t>
            </a:r>
            <a:r>
              <a:rPr lang="en-US" sz="2200" dirty="0">
                <a:solidFill>
                  <a:schemeClr val="tx1">
                    <a:lumMod val="75000"/>
                    <a:lumOff val="25000"/>
                  </a:schemeClr>
                </a:solidFill>
              </a:rPr>
              <a:t>: </a:t>
            </a:r>
            <a:r>
              <a:rPr lang="en-US" sz="2200" dirty="0" err="1">
                <a:solidFill>
                  <a:schemeClr val="tx1">
                    <a:lumMod val="75000"/>
                    <a:lumOff val="25000"/>
                  </a:schemeClr>
                </a:solidFill>
              </a:rPr>
              <a:t>AppSensor</a:t>
            </a:r>
            <a:r>
              <a:rPr lang="en-US" sz="2200" dirty="0">
                <a:solidFill>
                  <a:schemeClr val="tx1">
                    <a:lumMod val="75000"/>
                    <a:lumOff val="25000"/>
                  </a:schemeClr>
                </a:solidFill>
              </a:rPr>
              <a:t> 0.1.3 - </a:t>
            </a:r>
            <a:r>
              <a:rPr lang="en-US" sz="1800" i="1" dirty="0">
                <a:solidFill>
                  <a:schemeClr val="tx1">
                    <a:lumMod val="75000"/>
                    <a:lumOff val="25000"/>
                  </a:schemeClr>
                </a:solidFill>
              </a:rPr>
              <a:t>Nov 2010 (Tool) &amp; September 2008 (doc) </a:t>
            </a:r>
            <a:endParaRPr lang="en-US" sz="1800" i="1" dirty="0" smtClean="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endParaRPr lang="fr-FR" sz="1600" dirty="0" smtClean="0">
              <a:hlinkClick r:id="rId2"/>
            </a:endParaRPr>
          </a:p>
          <a:p>
            <a:pPr marL="57150" indent="0" algn="ctr">
              <a:lnSpc>
                <a:spcPct val="110000"/>
              </a:lnSpc>
              <a:spcBef>
                <a:spcPts val="0"/>
              </a:spcBef>
              <a:buClr>
                <a:srgbClr val="7030A0"/>
              </a:buClr>
              <a:buNone/>
            </a:pPr>
            <a:endParaRPr lang="fr-FR" sz="1600" dirty="0">
              <a:hlinkClick r:id="rId2"/>
            </a:endParaRPr>
          </a:p>
          <a:p>
            <a:pPr marL="57150" indent="0" algn="ctr">
              <a:lnSpc>
                <a:spcPct val="110000"/>
              </a:lnSpc>
              <a:spcBef>
                <a:spcPts val="0"/>
              </a:spcBef>
              <a:buClr>
                <a:srgbClr val="7030A0"/>
              </a:buClr>
              <a:buNone/>
            </a:pPr>
            <a:endParaRPr lang="fr-FR" sz="1600" dirty="0" smtClean="0">
              <a:hlinkClick r:id="rId2"/>
            </a:endParaRPr>
          </a:p>
          <a:p>
            <a:pPr marL="57150" indent="0" algn="ctr">
              <a:lnSpc>
                <a:spcPct val="110000"/>
              </a:lnSpc>
              <a:spcBef>
                <a:spcPts val="0"/>
              </a:spcBef>
              <a:buClr>
                <a:srgbClr val="7030A0"/>
              </a:buClr>
              <a:buNone/>
            </a:pPr>
            <a:endParaRPr lang="fr-FR" sz="1600" dirty="0">
              <a:hlinkClick r:id="rId2"/>
            </a:endParaRPr>
          </a:p>
          <a:p>
            <a:pPr marL="57150" indent="0" algn="ctr">
              <a:lnSpc>
                <a:spcPct val="110000"/>
              </a:lnSpc>
              <a:spcBef>
                <a:spcPts val="0"/>
              </a:spcBef>
              <a:buClr>
                <a:srgbClr val="7030A0"/>
              </a:buClr>
              <a:buNone/>
            </a:pPr>
            <a:endParaRPr lang="fr-FR" sz="1600" dirty="0" smtClean="0">
              <a:hlinkClick r:id="rId2"/>
            </a:endParaRPr>
          </a:p>
          <a:p>
            <a:pPr marL="57150" indent="0" algn="ctr">
              <a:lnSpc>
                <a:spcPct val="110000"/>
              </a:lnSpc>
              <a:spcBef>
                <a:spcPts val="0"/>
              </a:spcBef>
              <a:buClr>
                <a:srgbClr val="7030A0"/>
              </a:buClr>
              <a:buNone/>
            </a:pPr>
            <a:endParaRPr lang="fr-FR" sz="1600" dirty="0" smtClean="0">
              <a:hlinkClick r:id="rId2"/>
            </a:endParaRPr>
          </a:p>
          <a:p>
            <a:pPr marL="57150" indent="0" algn="ctr">
              <a:lnSpc>
                <a:spcPct val="110000"/>
              </a:lnSpc>
              <a:spcBef>
                <a:spcPts val="0"/>
              </a:spcBef>
              <a:buClr>
                <a:srgbClr val="7030A0"/>
              </a:buClr>
              <a:buNone/>
            </a:pPr>
            <a:endParaRPr lang="fr-FR" sz="1600" dirty="0">
              <a:hlinkClick r:id="rId2"/>
            </a:endParaRPr>
          </a:p>
          <a:p>
            <a:pPr marL="57150" indent="0" algn="ctr">
              <a:lnSpc>
                <a:spcPct val="110000"/>
              </a:lnSpc>
              <a:spcBef>
                <a:spcPts val="0"/>
              </a:spcBef>
              <a:buClr>
                <a:srgbClr val="7030A0"/>
              </a:buClr>
              <a:buNone/>
            </a:pPr>
            <a:endParaRPr lang="fr-FR" sz="1600" dirty="0" smtClean="0">
              <a:hlinkClick r:id="rId2"/>
            </a:endParaRPr>
          </a:p>
          <a:p>
            <a:pPr marL="57150" indent="0" algn="ctr">
              <a:lnSpc>
                <a:spcPct val="110000"/>
              </a:lnSpc>
              <a:spcBef>
                <a:spcPts val="0"/>
              </a:spcBef>
              <a:buClr>
                <a:srgbClr val="7030A0"/>
              </a:buClr>
              <a:buNone/>
            </a:pPr>
            <a:r>
              <a:rPr lang="fr-FR" sz="1400" dirty="0">
                <a:hlinkClick r:id="rId3"/>
              </a:rPr>
              <a:t>https://www.owasp.org/index.php/AppSensor</a:t>
            </a:r>
            <a:endParaRPr lang="en-US" sz="1800" dirty="0">
              <a:solidFill>
                <a:schemeClr val="tx1">
                  <a:lumMod val="65000"/>
                  <a:lumOff val="35000"/>
                </a:schemeClr>
              </a:solidFill>
            </a:endParaRPr>
          </a:p>
        </p:txBody>
      </p:sp>
      <p:sp>
        <p:nvSpPr>
          <p:cNvPr id="8" name="Rectangle 4"/>
          <p:cNvSpPr>
            <a:spLocks noChangeArrowheads="1"/>
          </p:cNvSpPr>
          <p:nvPr/>
        </p:nvSpPr>
        <p:spPr bwMode="auto">
          <a:xfrm>
            <a:off x="2287588" y="3887609"/>
            <a:ext cx="365601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baseline="30000" dirty="0"/>
              <a:t>Create attack aware applications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000626"/>
            <a:ext cx="7097685" cy="247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728976"/>
            <a:ext cx="1219200" cy="1081024"/>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24</a:t>
            </a:fld>
            <a:endParaRPr lang="en-US" dirty="0"/>
          </a:p>
        </p:txBody>
      </p:sp>
    </p:spTree>
    <p:extLst>
      <p:ext uri="{BB962C8B-B14F-4D97-AF65-F5344CB8AC3E}">
        <p14:creationId xmlns:p14="http://schemas.microsoft.com/office/powerpoint/2010/main" val="2406222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648200"/>
          </a:xfrm>
        </p:spPr>
        <p:txBody>
          <a:bodyPr>
            <a:normAutofit fontScale="92500" lnSpcReduction="10000"/>
          </a:bodyPr>
          <a:lstStyle/>
          <a:p>
            <a:pPr marL="0" indent="0" algn="just">
              <a:buClr>
                <a:srgbClr val="7030A0"/>
              </a:buClr>
              <a:buNone/>
            </a:pPr>
            <a:r>
              <a:rPr lang="en-US" sz="2400" b="1" dirty="0"/>
              <a:t>Project Leader: </a:t>
            </a:r>
            <a:r>
              <a:rPr lang="en-US" sz="2400" dirty="0" err="1" smtClean="0">
                <a:solidFill>
                  <a:schemeClr val="tx1">
                    <a:lumMod val="75000"/>
                    <a:lumOff val="25000"/>
                  </a:schemeClr>
                </a:solidFill>
              </a:rPr>
              <a:t>Vinay</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Bansal</a:t>
            </a:r>
            <a:r>
              <a:rPr lang="en-US" sz="2400" dirty="0" smtClean="0">
                <a:solidFill>
                  <a:schemeClr val="tx1">
                    <a:lumMod val="75000"/>
                    <a:lumOff val="25000"/>
                  </a:schemeClr>
                </a:solidFill>
              </a:rPr>
              <a:t>, </a:t>
            </a:r>
            <a:r>
              <a:rPr lang="en-US" sz="2400" dirty="0" smtClean="0">
                <a:solidFill>
                  <a:schemeClr val="tx1">
                    <a:lumMod val="75000"/>
                    <a:lumOff val="25000"/>
                  </a:schemeClr>
                </a:solidFill>
                <a:hlinkClick r:id="rId2"/>
              </a:rPr>
              <a:t>Vinaykbansal@gmail.com</a:t>
            </a:r>
            <a:endParaRPr lang="en-US" sz="2400" dirty="0" smtClean="0">
              <a:solidFill>
                <a:schemeClr val="tx1">
                  <a:lumMod val="75000"/>
                  <a:lumOff val="25000"/>
                </a:schemeClr>
              </a:solidFill>
            </a:endParaRPr>
          </a:p>
          <a:p>
            <a:pPr marL="0" indent="0" algn="just">
              <a:buClr>
                <a:srgbClr val="7030A0"/>
              </a:buClr>
              <a:buNone/>
            </a:pPr>
            <a:endParaRPr lang="en-US" sz="2400" b="1" dirty="0" smtClean="0"/>
          </a:p>
          <a:p>
            <a:pPr marL="0" indent="0" algn="just">
              <a:buClr>
                <a:srgbClr val="7030A0"/>
              </a:buClr>
              <a:buNone/>
            </a:pPr>
            <a:r>
              <a:rPr lang="en-US" sz="2400" b="1" dirty="0" smtClean="0"/>
              <a:t>Purpose</a:t>
            </a:r>
            <a:r>
              <a:rPr lang="en-US" sz="2400" dirty="0" smtClean="0"/>
              <a:t>:</a:t>
            </a:r>
            <a:r>
              <a:rPr lang="en-US" sz="2400" dirty="0" smtClean="0">
                <a:solidFill>
                  <a:schemeClr val="tx1">
                    <a:lumMod val="75000"/>
                    <a:lumOff val="25000"/>
                  </a:schemeClr>
                </a:solidFill>
              </a:rPr>
              <a:t> </a:t>
            </a:r>
            <a:r>
              <a:rPr lang="en-US" sz="2400" dirty="0">
                <a:solidFill>
                  <a:schemeClr val="tx1">
                    <a:lumMod val="75000"/>
                    <a:lumOff val="25000"/>
                  </a:schemeClr>
                </a:solidFill>
              </a:rPr>
              <a:t>Develop and maintain a list of </a:t>
            </a:r>
            <a:r>
              <a:rPr lang="en-US" sz="2400" dirty="0">
                <a:solidFill>
                  <a:srgbClr val="FF0000"/>
                </a:solidFill>
              </a:rPr>
              <a:t>Top 10 Security Risks faced with </a:t>
            </a:r>
            <a:r>
              <a:rPr lang="en-US" sz="2400" dirty="0">
                <a:solidFill>
                  <a:schemeClr val="tx1">
                    <a:lumMod val="75000"/>
                    <a:lumOff val="25000"/>
                  </a:schemeClr>
                </a:solidFill>
              </a:rPr>
              <a:t>the </a:t>
            </a:r>
            <a:r>
              <a:rPr lang="en-US" sz="2400" dirty="0">
                <a:solidFill>
                  <a:srgbClr val="FF0000"/>
                </a:solidFill>
              </a:rPr>
              <a:t>Cloud Computing </a:t>
            </a:r>
            <a:r>
              <a:rPr lang="en-US" sz="2400" dirty="0">
                <a:solidFill>
                  <a:schemeClr val="tx1">
                    <a:lumMod val="75000"/>
                    <a:lumOff val="25000"/>
                  </a:schemeClr>
                </a:solidFill>
              </a:rPr>
              <a:t>and </a:t>
            </a:r>
            <a:r>
              <a:rPr lang="en-US" sz="2400" dirty="0" err="1">
                <a:solidFill>
                  <a:schemeClr val="tx1">
                    <a:lumMod val="75000"/>
                    <a:lumOff val="25000"/>
                  </a:schemeClr>
                </a:solidFill>
              </a:rPr>
              <a:t>SaaS</a:t>
            </a:r>
            <a:r>
              <a:rPr lang="en-US" sz="2400" dirty="0">
                <a:solidFill>
                  <a:schemeClr val="tx1">
                    <a:lumMod val="75000"/>
                    <a:lumOff val="25000"/>
                  </a:schemeClr>
                </a:solidFill>
              </a:rPr>
              <a:t> Models. </a:t>
            </a:r>
            <a:r>
              <a:rPr lang="en-US" sz="2400" dirty="0" smtClean="0">
                <a:solidFill>
                  <a:schemeClr val="tx1">
                    <a:lumMod val="75000"/>
                    <a:lumOff val="25000"/>
                  </a:schemeClr>
                </a:solidFill>
              </a:rPr>
              <a:t>Serve </a:t>
            </a:r>
            <a:r>
              <a:rPr lang="en-US" sz="2400" dirty="0">
                <a:solidFill>
                  <a:schemeClr val="tx1">
                    <a:lumMod val="75000"/>
                    <a:lumOff val="25000"/>
                  </a:schemeClr>
                </a:solidFill>
              </a:rPr>
              <a:t>as a Quick List of Top Risks with Cloud adoption, and </a:t>
            </a:r>
            <a:r>
              <a:rPr lang="en-US" sz="2400" dirty="0">
                <a:solidFill>
                  <a:srgbClr val="FF0000"/>
                </a:solidFill>
              </a:rPr>
              <a:t>Provide Guidelines on Mitigating the Risks</a:t>
            </a:r>
            <a:r>
              <a:rPr lang="en-US" sz="2400" dirty="0" smtClean="0">
                <a:solidFill>
                  <a:schemeClr val="tx1">
                    <a:lumMod val="75000"/>
                    <a:lumOff val="25000"/>
                  </a:schemeClr>
                </a:solidFill>
              </a:rPr>
              <a:t>.</a:t>
            </a:r>
          </a:p>
          <a:p>
            <a:pPr marL="0" lvl="1" indent="0">
              <a:spcBef>
                <a:spcPts val="1800"/>
              </a:spcBef>
              <a:buNone/>
            </a:pPr>
            <a:r>
              <a:rPr lang="en-US" sz="2400" b="1" dirty="0" smtClean="0"/>
              <a:t>Deliverables</a:t>
            </a:r>
            <a:r>
              <a:rPr lang="en-US" sz="2400" dirty="0" smtClean="0"/>
              <a:t> </a:t>
            </a:r>
            <a:endParaRPr lang="en-US" sz="2400" i="1" dirty="0">
              <a:solidFill>
                <a:schemeClr val="tx1">
                  <a:lumMod val="75000"/>
                  <a:lumOff val="25000"/>
                </a:schemeClr>
              </a:solidFill>
            </a:endParaRPr>
          </a:p>
          <a:p>
            <a:pPr indent="-161925">
              <a:buFont typeface="Calibri" pitchFamily="34" charset="0"/>
              <a:buChar char="-"/>
            </a:pPr>
            <a:r>
              <a:rPr lang="en-US" sz="2400" dirty="0" smtClean="0"/>
              <a:t>Cloud Top </a:t>
            </a:r>
            <a:r>
              <a:rPr lang="en-US" sz="2400" dirty="0"/>
              <a:t>10 </a:t>
            </a:r>
            <a:r>
              <a:rPr lang="en-US" sz="2400" dirty="0" smtClean="0"/>
              <a:t>Security Risks </a:t>
            </a:r>
            <a:r>
              <a:rPr lang="en-US" sz="2400" i="1" dirty="0" smtClean="0">
                <a:solidFill>
                  <a:schemeClr val="tx1">
                    <a:lumMod val="75000"/>
                    <a:lumOff val="25000"/>
                  </a:schemeClr>
                </a:solidFill>
              </a:rPr>
              <a:t>(Draft </a:t>
            </a:r>
            <a:r>
              <a:rPr lang="en-US" sz="2400" i="1" dirty="0">
                <a:solidFill>
                  <a:schemeClr val="tx1">
                    <a:lumMod val="75000"/>
                    <a:lumOff val="25000"/>
                  </a:schemeClr>
                </a:solidFill>
              </a:rPr>
              <a:t>expected for </a:t>
            </a:r>
            <a:r>
              <a:rPr lang="en-US" sz="2400" i="1" dirty="0" smtClean="0">
                <a:solidFill>
                  <a:schemeClr val="tx1">
                    <a:lumMod val="75000"/>
                    <a:lumOff val="25000"/>
                  </a:schemeClr>
                </a:solidFill>
              </a:rPr>
              <a:t>early </a:t>
            </a:r>
            <a:r>
              <a:rPr lang="en-US" sz="2400" i="1" dirty="0">
                <a:solidFill>
                  <a:schemeClr val="tx1">
                    <a:lumMod val="75000"/>
                    <a:lumOff val="25000"/>
                  </a:schemeClr>
                </a:solidFill>
              </a:rPr>
              <a:t>2013)</a:t>
            </a:r>
            <a:endParaRPr lang="en-US" sz="2400" dirty="0" smtClean="0">
              <a:solidFill>
                <a:schemeClr val="tx1">
                  <a:lumMod val="75000"/>
                  <a:lumOff val="25000"/>
                </a:schemeClr>
              </a:solidFill>
            </a:endParaRPr>
          </a:p>
          <a:p>
            <a:pPr indent="-161925">
              <a:buFont typeface="Calibri" pitchFamily="34" charset="0"/>
              <a:buChar char="-"/>
            </a:pPr>
            <a:endParaRPr lang="en-US" sz="2400" dirty="0" smtClean="0">
              <a:solidFill>
                <a:schemeClr val="tx1">
                  <a:lumMod val="75000"/>
                  <a:lumOff val="25000"/>
                </a:schemeClr>
              </a:solidFill>
            </a:endParaRPr>
          </a:p>
          <a:p>
            <a:pPr marL="0" indent="0">
              <a:buNone/>
            </a:pPr>
            <a:endParaRPr lang="en-US" sz="2400" dirty="0" smtClean="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r>
              <a:rPr lang="fr-FR" sz="1500" dirty="0">
                <a:hlinkClick r:id="rId3"/>
              </a:rPr>
              <a:t>https://www.owasp.org/index.php/Category:OWASP_Cloud_%</a:t>
            </a:r>
            <a:r>
              <a:rPr lang="fr-FR" sz="1500" dirty="0" smtClean="0">
                <a:hlinkClick r:id="rId3"/>
              </a:rPr>
              <a:t>E2%80%90_10_Project</a:t>
            </a:r>
            <a:endParaRPr lang="fr-FR" sz="1500" dirty="0"/>
          </a:p>
          <a:p>
            <a:pPr marL="57150" indent="0" algn="just">
              <a:buClr>
                <a:srgbClr val="7030A0"/>
              </a:buClr>
              <a:buNone/>
            </a:pPr>
            <a:endParaRPr lang="en-US" sz="2000" dirty="0">
              <a:solidFill>
                <a:schemeClr val="tx1">
                  <a:lumMod val="65000"/>
                  <a:lumOff val="35000"/>
                </a:schemeClr>
              </a:solidFill>
            </a:endParaRPr>
          </a:p>
        </p:txBody>
      </p:sp>
      <p:sp>
        <p:nvSpPr>
          <p:cNvPr id="6" name="Title 3"/>
          <p:cNvSpPr>
            <a:spLocks noGrp="1"/>
          </p:cNvSpPr>
          <p:nvPr>
            <p:ph type="title"/>
          </p:nvPr>
        </p:nvSpPr>
        <p:spPr>
          <a:xfrm>
            <a:off x="3505200" y="0"/>
            <a:ext cx="4724400" cy="715962"/>
          </a:xfrm>
        </p:spPr>
        <p:txBody>
          <a:bodyPr/>
          <a:lstStyle/>
          <a:p>
            <a:pPr lvl="1" algn="ctr" rtl="0">
              <a:spcBef>
                <a:spcPct val="0"/>
              </a:spcBef>
            </a:pPr>
            <a:r>
              <a:rPr lang="en-US" sz="3200" dirty="0" smtClean="0">
                <a:solidFill>
                  <a:schemeClr val="bg1">
                    <a:lumMod val="95000"/>
                  </a:schemeClr>
                </a:solidFill>
              </a:rPr>
              <a:t>Cloud Top10 Project</a:t>
            </a:r>
            <a:endParaRPr lang="en-US"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25</a:t>
            </a:fld>
            <a:endParaRPr lang="en-US" dirty="0"/>
          </a:p>
        </p:txBody>
      </p:sp>
    </p:spTree>
    <p:extLst>
      <p:ext uri="{BB962C8B-B14F-4D97-AF65-F5344CB8AC3E}">
        <p14:creationId xmlns:p14="http://schemas.microsoft.com/office/powerpoint/2010/main" val="168697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124200" y="-76200"/>
            <a:ext cx="5257800" cy="715962"/>
          </a:xfrm>
        </p:spPr>
        <p:txBody>
          <a:bodyPr/>
          <a:lstStyle/>
          <a:p>
            <a:pPr lvl="1" algn="ctr" rtl="0">
              <a:spcBef>
                <a:spcPct val="0"/>
              </a:spcBef>
            </a:pPr>
            <a:r>
              <a:rPr lang="en-US" sz="3200" dirty="0" smtClean="0">
                <a:solidFill>
                  <a:schemeClr val="bg1">
                    <a:lumMod val="95000"/>
                  </a:schemeClr>
                </a:solidFill>
              </a:rPr>
              <a:t>Cloud Top10 Security Risks</a:t>
            </a:r>
            <a:endParaRPr lang="en-US" sz="3200" dirty="0">
              <a:solidFill>
                <a:schemeClr val="bg1">
                  <a:lumMod val="95000"/>
                </a:schemeClr>
              </a:solidFill>
            </a:endParaRPr>
          </a:p>
        </p:txBody>
      </p:sp>
      <p:sp>
        <p:nvSpPr>
          <p:cNvPr id="5" name="Rectangle 3"/>
          <p:cNvSpPr txBox="1">
            <a:spLocks noChangeArrowheads="1"/>
          </p:cNvSpPr>
          <p:nvPr/>
        </p:nvSpPr>
        <p:spPr>
          <a:xfrm>
            <a:off x="1219200" y="1905000"/>
            <a:ext cx="7543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SzPct val="80000"/>
              <a:buFont typeface="Symbol" pitchFamily="18" charset="2"/>
              <a:buChar char=""/>
            </a:pPr>
            <a:r>
              <a:rPr lang="fr-FR" sz="2200" dirty="0" smtClean="0"/>
              <a:t> </a:t>
            </a:r>
            <a:r>
              <a:rPr lang="fr-FR" sz="2200" dirty="0" smtClean="0">
                <a:solidFill>
                  <a:srgbClr val="FF0000"/>
                </a:solidFill>
              </a:rPr>
              <a:t>R1. </a:t>
            </a:r>
            <a:r>
              <a:rPr lang="fr-FR" sz="2200" dirty="0" err="1" smtClean="0"/>
              <a:t>Accountability</a:t>
            </a:r>
            <a:r>
              <a:rPr lang="fr-FR" sz="2200" dirty="0" smtClean="0"/>
              <a:t> &amp; Data </a:t>
            </a:r>
            <a:r>
              <a:rPr lang="fr-FR" sz="2200" dirty="0" err="1" smtClean="0"/>
              <a:t>Risk</a:t>
            </a:r>
            <a:endParaRPr lang="fr-FR" sz="2200" dirty="0" smtClean="0"/>
          </a:p>
          <a:p>
            <a:pPr marL="180975" indent="-180975" algn="just">
              <a:buSzPct val="80000"/>
              <a:buFont typeface="Symbol" pitchFamily="18" charset="2"/>
              <a:buChar char=""/>
            </a:pPr>
            <a:r>
              <a:rPr lang="fr-FR" sz="2200" dirty="0" smtClean="0"/>
              <a:t> </a:t>
            </a:r>
            <a:r>
              <a:rPr lang="fr-FR" sz="2200" dirty="0" smtClean="0">
                <a:solidFill>
                  <a:srgbClr val="FF0000"/>
                </a:solidFill>
              </a:rPr>
              <a:t>R2.</a:t>
            </a:r>
            <a:r>
              <a:rPr lang="fr-FR" sz="2200" dirty="0" smtClean="0"/>
              <a:t> User </a:t>
            </a:r>
            <a:r>
              <a:rPr lang="fr-FR" sz="2200" dirty="0" err="1" smtClean="0"/>
              <a:t>Identity</a:t>
            </a:r>
            <a:r>
              <a:rPr lang="fr-FR" sz="2200" dirty="0" smtClean="0"/>
              <a:t> </a:t>
            </a:r>
            <a:r>
              <a:rPr lang="fr-FR" sz="2200" dirty="0" err="1" smtClean="0"/>
              <a:t>Federation</a:t>
            </a:r>
            <a:endParaRPr lang="fr-FR" sz="2200" dirty="0" smtClean="0"/>
          </a:p>
          <a:p>
            <a:pPr marL="180975" indent="-180975" algn="just">
              <a:buSzPct val="80000"/>
              <a:buFont typeface="Symbol" pitchFamily="18" charset="2"/>
              <a:buChar char=""/>
            </a:pPr>
            <a:r>
              <a:rPr lang="fr-FR" sz="2200" dirty="0" smtClean="0"/>
              <a:t> </a:t>
            </a:r>
            <a:r>
              <a:rPr lang="fr-FR" sz="2200" dirty="0" smtClean="0">
                <a:solidFill>
                  <a:srgbClr val="FF0000"/>
                </a:solidFill>
              </a:rPr>
              <a:t>R3.</a:t>
            </a:r>
            <a:r>
              <a:rPr lang="fr-FR" sz="2200" dirty="0" smtClean="0"/>
              <a:t> </a:t>
            </a:r>
            <a:r>
              <a:rPr lang="fr-FR" sz="2200" dirty="0" err="1" smtClean="0"/>
              <a:t>Legal</a:t>
            </a:r>
            <a:r>
              <a:rPr lang="fr-FR" sz="2200" dirty="0" smtClean="0"/>
              <a:t> &amp; </a:t>
            </a:r>
            <a:r>
              <a:rPr lang="fr-FR" sz="2200" dirty="0" err="1" smtClean="0"/>
              <a:t>Regulatory</a:t>
            </a:r>
            <a:r>
              <a:rPr lang="fr-FR" sz="2200" dirty="0" smtClean="0"/>
              <a:t> </a:t>
            </a:r>
            <a:r>
              <a:rPr lang="fr-FR" sz="2200" dirty="0" err="1" smtClean="0"/>
              <a:t>Compliance</a:t>
            </a:r>
            <a:endParaRPr lang="fr-FR" sz="2200" dirty="0" smtClean="0"/>
          </a:p>
          <a:p>
            <a:pPr marL="180975" indent="-180975" algn="just">
              <a:buSzPct val="80000"/>
              <a:buFont typeface="Symbol" pitchFamily="18" charset="2"/>
              <a:buChar char=""/>
            </a:pPr>
            <a:r>
              <a:rPr lang="fr-FR" sz="2200" dirty="0" smtClean="0"/>
              <a:t> </a:t>
            </a:r>
            <a:r>
              <a:rPr lang="fr-FR" sz="2200" dirty="0" smtClean="0">
                <a:solidFill>
                  <a:srgbClr val="FF0000"/>
                </a:solidFill>
              </a:rPr>
              <a:t>R4.</a:t>
            </a:r>
            <a:r>
              <a:rPr lang="fr-FR" sz="2200" dirty="0" smtClean="0"/>
              <a:t> Business </a:t>
            </a:r>
            <a:r>
              <a:rPr lang="fr-FR" sz="2200" dirty="0" err="1" smtClean="0"/>
              <a:t>Continuity</a:t>
            </a:r>
            <a:r>
              <a:rPr lang="fr-FR" sz="2200" dirty="0" smtClean="0"/>
              <a:t> &amp; </a:t>
            </a:r>
            <a:r>
              <a:rPr lang="fr-FR" sz="2200" dirty="0" err="1" smtClean="0"/>
              <a:t>Resiliency</a:t>
            </a:r>
            <a:endParaRPr lang="fr-FR" sz="2200" dirty="0" smtClean="0"/>
          </a:p>
          <a:p>
            <a:pPr marL="180975" indent="-180975" algn="just">
              <a:buSzPct val="80000"/>
              <a:buFont typeface="Symbol" pitchFamily="18" charset="2"/>
              <a:buChar char=""/>
            </a:pPr>
            <a:r>
              <a:rPr lang="en-US" sz="2200" dirty="0" smtClean="0"/>
              <a:t> </a:t>
            </a:r>
            <a:r>
              <a:rPr lang="en-US" sz="2200" dirty="0" smtClean="0">
                <a:solidFill>
                  <a:srgbClr val="FF0000"/>
                </a:solidFill>
              </a:rPr>
              <a:t>R5.</a:t>
            </a:r>
            <a:r>
              <a:rPr lang="en-US" sz="2200" dirty="0" smtClean="0"/>
              <a:t> User Privacy &amp; Secondary Usage of Data</a:t>
            </a:r>
          </a:p>
          <a:p>
            <a:pPr marL="180975" indent="-180975" algn="just">
              <a:buSzPct val="80000"/>
              <a:buFont typeface="Symbol" pitchFamily="18" charset="2"/>
              <a:buChar char=""/>
            </a:pPr>
            <a:r>
              <a:rPr lang="fr-FR" sz="2200" dirty="0" smtClean="0"/>
              <a:t> </a:t>
            </a:r>
            <a:r>
              <a:rPr lang="fr-FR" sz="2200" dirty="0" smtClean="0">
                <a:solidFill>
                  <a:srgbClr val="FF0000"/>
                </a:solidFill>
              </a:rPr>
              <a:t>R6.</a:t>
            </a:r>
            <a:r>
              <a:rPr lang="fr-FR" sz="2200" dirty="0" smtClean="0"/>
              <a:t> Service &amp; Data </a:t>
            </a:r>
            <a:r>
              <a:rPr lang="fr-FR" sz="2200" dirty="0" err="1" smtClean="0"/>
              <a:t>Integration</a:t>
            </a:r>
            <a:endParaRPr lang="fr-FR" sz="2200" dirty="0" smtClean="0"/>
          </a:p>
          <a:p>
            <a:pPr marL="180975" indent="-180975" algn="just">
              <a:buSzPct val="80000"/>
              <a:buFont typeface="Symbol" pitchFamily="18" charset="2"/>
              <a:buChar char=""/>
            </a:pPr>
            <a:r>
              <a:rPr lang="fr-FR" sz="2200" dirty="0" smtClean="0"/>
              <a:t> </a:t>
            </a:r>
            <a:r>
              <a:rPr lang="fr-FR" sz="2200" dirty="0" smtClean="0">
                <a:solidFill>
                  <a:srgbClr val="FF0000"/>
                </a:solidFill>
              </a:rPr>
              <a:t>R7.</a:t>
            </a:r>
            <a:r>
              <a:rPr lang="fr-FR" sz="2200" dirty="0" smtClean="0"/>
              <a:t> Multi-</a:t>
            </a:r>
            <a:r>
              <a:rPr lang="fr-FR" sz="2200" dirty="0" err="1" smtClean="0"/>
              <a:t>tenancy</a:t>
            </a:r>
            <a:r>
              <a:rPr lang="fr-FR" sz="2200" dirty="0" smtClean="0"/>
              <a:t> &amp; </a:t>
            </a:r>
            <a:r>
              <a:rPr lang="fr-FR" sz="2200" dirty="0" err="1" smtClean="0"/>
              <a:t>Physical</a:t>
            </a:r>
            <a:r>
              <a:rPr lang="fr-FR" sz="2200" dirty="0" smtClean="0"/>
              <a:t> Security</a:t>
            </a:r>
          </a:p>
          <a:p>
            <a:pPr marL="180975" indent="-180975" algn="just">
              <a:buSzPct val="80000"/>
              <a:buFont typeface="Symbol" pitchFamily="18" charset="2"/>
              <a:buChar char=""/>
            </a:pPr>
            <a:r>
              <a:rPr lang="fr-FR" sz="2200" dirty="0" smtClean="0"/>
              <a:t> </a:t>
            </a:r>
            <a:r>
              <a:rPr lang="fr-FR" sz="2200" dirty="0" smtClean="0">
                <a:solidFill>
                  <a:srgbClr val="FF0000"/>
                </a:solidFill>
              </a:rPr>
              <a:t>R8.</a:t>
            </a:r>
            <a:r>
              <a:rPr lang="fr-FR" sz="2200" dirty="0" smtClean="0"/>
              <a:t> Incidence </a:t>
            </a:r>
            <a:r>
              <a:rPr lang="fr-FR" sz="2200" dirty="0" err="1" smtClean="0"/>
              <a:t>Analysis</a:t>
            </a:r>
            <a:r>
              <a:rPr lang="fr-FR" sz="2200" dirty="0" smtClean="0"/>
              <a:t> &amp; </a:t>
            </a:r>
            <a:r>
              <a:rPr lang="fr-FR" sz="2200" dirty="0" err="1" smtClean="0"/>
              <a:t>Forensics</a:t>
            </a:r>
            <a:endParaRPr lang="fr-FR" sz="2200" dirty="0" smtClean="0"/>
          </a:p>
          <a:p>
            <a:pPr marL="180975" indent="-180975" algn="just">
              <a:buSzPct val="80000"/>
              <a:buFont typeface="Symbol" pitchFamily="18" charset="2"/>
              <a:buChar char=""/>
            </a:pPr>
            <a:r>
              <a:rPr lang="fr-FR" sz="2200" dirty="0" smtClean="0"/>
              <a:t> </a:t>
            </a:r>
            <a:r>
              <a:rPr lang="fr-FR" sz="2200" dirty="0" smtClean="0">
                <a:solidFill>
                  <a:srgbClr val="FF0000"/>
                </a:solidFill>
              </a:rPr>
              <a:t>R9.</a:t>
            </a:r>
            <a:r>
              <a:rPr lang="fr-FR" sz="2200" dirty="0" smtClean="0"/>
              <a:t> Infrastructure Security</a:t>
            </a:r>
          </a:p>
          <a:p>
            <a:pPr marL="180975" indent="-180975" algn="just">
              <a:buSzPct val="80000"/>
              <a:buFont typeface="Symbol" pitchFamily="18" charset="2"/>
              <a:buChar char=""/>
            </a:pPr>
            <a:r>
              <a:rPr lang="fr-FR" sz="2200" dirty="0" smtClean="0"/>
              <a:t> </a:t>
            </a:r>
            <a:r>
              <a:rPr lang="fr-FR" sz="2200" dirty="0" smtClean="0">
                <a:solidFill>
                  <a:srgbClr val="FF0000"/>
                </a:solidFill>
              </a:rPr>
              <a:t>R10.</a:t>
            </a:r>
            <a:r>
              <a:rPr lang="fr-FR" sz="2200" dirty="0" smtClean="0"/>
              <a:t> Non-production </a:t>
            </a:r>
            <a:r>
              <a:rPr lang="fr-FR" sz="2200" dirty="0" err="1" smtClean="0"/>
              <a:t>Environment</a:t>
            </a:r>
            <a:r>
              <a:rPr lang="fr-FR" sz="2200" dirty="0" smtClean="0"/>
              <a:t> </a:t>
            </a:r>
            <a:r>
              <a:rPr lang="fr-FR" sz="2200" dirty="0" err="1" smtClean="0"/>
              <a:t>Exposure</a:t>
            </a:r>
            <a:endParaRPr lang="en-US" sz="2200" dirty="0"/>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26</a:t>
            </a:fld>
            <a:endParaRPr lang="en-US" dirty="0"/>
          </a:p>
        </p:txBody>
      </p:sp>
    </p:spTree>
    <p:extLst>
      <p:ext uri="{BB962C8B-B14F-4D97-AF65-F5344CB8AC3E}">
        <p14:creationId xmlns:p14="http://schemas.microsoft.com/office/powerpoint/2010/main" val="2087859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800600"/>
          </a:xfrm>
        </p:spPr>
        <p:txBody>
          <a:bodyPr>
            <a:normAutofit fontScale="77500" lnSpcReduction="20000"/>
          </a:bodyPr>
          <a:lstStyle/>
          <a:p>
            <a:pPr marL="0" indent="0" algn="just">
              <a:buClr>
                <a:srgbClr val="7030A0"/>
              </a:buClr>
              <a:buNone/>
            </a:pPr>
            <a:r>
              <a:rPr lang="en-US" sz="2600" b="1" dirty="0"/>
              <a:t>Project Leader: </a:t>
            </a:r>
            <a:r>
              <a:rPr lang="en-US" sz="2600" dirty="0">
                <a:solidFill>
                  <a:schemeClr val="tx1">
                    <a:lumMod val="75000"/>
                    <a:lumOff val="25000"/>
                  </a:schemeClr>
                </a:solidFill>
              </a:rPr>
              <a:t>Jack Mannino, </a:t>
            </a:r>
            <a:r>
              <a:rPr lang="en-US" sz="2600" dirty="0">
                <a:solidFill>
                  <a:schemeClr val="tx1">
                    <a:lumMod val="75000"/>
                    <a:lumOff val="25000"/>
                  </a:schemeClr>
                </a:solidFill>
                <a:hlinkClick r:id="rId2"/>
              </a:rPr>
              <a:t>Jack@nvisiumsecurity.com</a:t>
            </a:r>
            <a:endParaRPr lang="en-US" sz="2600" dirty="0">
              <a:solidFill>
                <a:schemeClr val="tx1">
                  <a:lumMod val="75000"/>
                  <a:lumOff val="25000"/>
                </a:schemeClr>
              </a:solidFill>
            </a:endParaRPr>
          </a:p>
          <a:p>
            <a:pPr marL="0" indent="0" algn="just">
              <a:buClr>
                <a:srgbClr val="7030A0"/>
              </a:buClr>
              <a:buNone/>
            </a:pPr>
            <a:endParaRPr lang="en-US" sz="2600" b="1" dirty="0" smtClean="0"/>
          </a:p>
          <a:p>
            <a:pPr marL="0" indent="0" algn="just">
              <a:buClr>
                <a:srgbClr val="7030A0"/>
              </a:buClr>
              <a:buNone/>
            </a:pPr>
            <a:r>
              <a:rPr lang="en-US" sz="2600" b="1" dirty="0" smtClean="0"/>
              <a:t>Purpose</a:t>
            </a:r>
            <a:r>
              <a:rPr lang="en-US" sz="2600" dirty="0" smtClean="0"/>
              <a:t>:</a:t>
            </a:r>
            <a:r>
              <a:rPr lang="en-US" sz="2600" dirty="0" smtClean="0">
                <a:solidFill>
                  <a:schemeClr val="tx1">
                    <a:lumMod val="75000"/>
                    <a:lumOff val="25000"/>
                  </a:schemeClr>
                </a:solidFill>
              </a:rPr>
              <a:t> </a:t>
            </a:r>
            <a:r>
              <a:rPr lang="en-US" sz="2600" dirty="0">
                <a:solidFill>
                  <a:srgbClr val="FF0000"/>
                </a:solidFill>
              </a:rPr>
              <a:t>Establish an OWASP Top 10 Mobile Risks</a:t>
            </a:r>
            <a:r>
              <a:rPr lang="en-US" sz="2600" dirty="0">
                <a:solidFill>
                  <a:schemeClr val="tx1">
                    <a:lumMod val="75000"/>
                    <a:lumOff val="25000"/>
                  </a:schemeClr>
                </a:solidFill>
              </a:rPr>
              <a:t>. Intended to be platform-agnostic. Focused on areas of risk rather than individual vulnerabilities.</a:t>
            </a:r>
          </a:p>
          <a:p>
            <a:pPr marL="0" indent="0" algn="just">
              <a:lnSpc>
                <a:spcPct val="120000"/>
              </a:lnSpc>
              <a:spcBef>
                <a:spcPts val="1800"/>
              </a:spcBef>
              <a:buClr>
                <a:srgbClr val="7030A0"/>
              </a:buClr>
              <a:buNone/>
            </a:pPr>
            <a:r>
              <a:rPr lang="en-US" sz="2600" b="1" dirty="0" smtClean="0"/>
              <a:t>Deliverables</a:t>
            </a:r>
            <a:r>
              <a:rPr lang="en-US" sz="2600" dirty="0" smtClean="0"/>
              <a:t> </a:t>
            </a:r>
            <a:endParaRPr lang="en-US" sz="2600" i="1" dirty="0">
              <a:solidFill>
                <a:schemeClr val="tx1">
                  <a:lumMod val="75000"/>
                  <a:lumOff val="25000"/>
                </a:schemeClr>
              </a:solidFill>
            </a:endParaRPr>
          </a:p>
          <a:p>
            <a:pPr indent="-161925">
              <a:buFont typeface="Calibri" pitchFamily="34" charset="0"/>
              <a:buChar char="-"/>
            </a:pPr>
            <a:r>
              <a:rPr lang="en-US" sz="2600" dirty="0">
                <a:solidFill>
                  <a:srgbClr val="FF0000"/>
                </a:solidFill>
              </a:rPr>
              <a:t>Top 10 Mobile Risks </a:t>
            </a:r>
            <a:r>
              <a:rPr lang="en-US" sz="2600" i="1" dirty="0">
                <a:solidFill>
                  <a:schemeClr val="tx1">
                    <a:lumMod val="75000"/>
                    <a:lumOff val="25000"/>
                  </a:schemeClr>
                </a:solidFill>
              </a:rPr>
              <a:t>(currently Release Candidate v1.0</a:t>
            </a:r>
            <a:r>
              <a:rPr lang="en-US" sz="2600" i="1" dirty="0" smtClean="0">
                <a:solidFill>
                  <a:schemeClr val="tx1">
                    <a:lumMod val="75000"/>
                    <a:lumOff val="25000"/>
                  </a:schemeClr>
                </a:solidFill>
              </a:rPr>
              <a:t>)</a:t>
            </a:r>
          </a:p>
          <a:p>
            <a:pPr indent="-161925">
              <a:buFont typeface="Calibri" pitchFamily="34" charset="0"/>
              <a:buChar char="-"/>
            </a:pPr>
            <a:r>
              <a:rPr lang="en-US" sz="2600" dirty="0" smtClean="0">
                <a:solidFill>
                  <a:schemeClr val="tx1">
                    <a:lumMod val="95000"/>
                    <a:lumOff val="5000"/>
                  </a:schemeClr>
                </a:solidFill>
              </a:rPr>
              <a:t>Top 10 Mobile Controls </a:t>
            </a:r>
            <a:r>
              <a:rPr lang="en-US" sz="2600" i="1" dirty="0" smtClean="0">
                <a:solidFill>
                  <a:schemeClr val="tx1">
                    <a:lumMod val="75000"/>
                    <a:lumOff val="25000"/>
                  </a:schemeClr>
                </a:solidFill>
              </a:rPr>
              <a:t>(OWASP/ENISA Collaboration)</a:t>
            </a:r>
          </a:p>
          <a:p>
            <a:pPr lvl="1" indent="-161925">
              <a:buFont typeface="Calibri" pitchFamily="34" charset="0"/>
              <a:buChar char="-"/>
            </a:pPr>
            <a:r>
              <a:rPr lang="en-US" sz="2300" dirty="0">
                <a:solidFill>
                  <a:schemeClr val="tx1">
                    <a:lumMod val="95000"/>
                    <a:lumOff val="5000"/>
                  </a:schemeClr>
                </a:solidFill>
              </a:rPr>
              <a:t>OWASP </a:t>
            </a:r>
            <a:r>
              <a:rPr lang="en-US" sz="2300" dirty="0" smtClean="0">
                <a:solidFill>
                  <a:schemeClr val="tx1">
                    <a:lumMod val="95000"/>
                    <a:lumOff val="5000"/>
                  </a:schemeClr>
                </a:solidFill>
              </a:rPr>
              <a:t>Wiki, ‘Smartphone Secure Development Guidelines’ (ENISA)</a:t>
            </a:r>
          </a:p>
          <a:p>
            <a:pPr indent="-161925">
              <a:buFont typeface="Calibri" pitchFamily="34" charset="0"/>
              <a:buChar char="-"/>
            </a:pPr>
            <a:r>
              <a:rPr lang="en-US" sz="2600" dirty="0" smtClean="0">
                <a:solidFill>
                  <a:schemeClr val="tx1">
                    <a:lumMod val="95000"/>
                    <a:lumOff val="5000"/>
                  </a:schemeClr>
                </a:solidFill>
              </a:rPr>
              <a:t>Mobile Cheat Sheet Series</a:t>
            </a:r>
          </a:p>
          <a:p>
            <a:pPr indent="-161925">
              <a:buFont typeface="Calibri" pitchFamily="34" charset="0"/>
              <a:buChar char="-"/>
            </a:pPr>
            <a:r>
              <a:rPr lang="en-US" sz="2600" dirty="0" smtClean="0">
                <a:solidFill>
                  <a:schemeClr val="tx1">
                    <a:lumMod val="95000"/>
                    <a:lumOff val="5000"/>
                  </a:schemeClr>
                </a:solidFill>
              </a:rPr>
              <a:t>OWASP </a:t>
            </a:r>
            <a:r>
              <a:rPr lang="en-US" sz="2600" dirty="0" err="1" smtClean="0">
                <a:solidFill>
                  <a:schemeClr val="tx1">
                    <a:lumMod val="95000"/>
                    <a:lumOff val="5000"/>
                  </a:schemeClr>
                </a:solidFill>
              </a:rPr>
              <a:t>GoatDroid</a:t>
            </a:r>
            <a:r>
              <a:rPr lang="en-US" sz="2600" dirty="0" smtClean="0">
                <a:solidFill>
                  <a:schemeClr val="tx1">
                    <a:lumMod val="95000"/>
                    <a:lumOff val="5000"/>
                  </a:schemeClr>
                </a:solidFill>
              </a:rPr>
              <a:t> Project</a:t>
            </a:r>
          </a:p>
          <a:p>
            <a:pPr indent="-161925">
              <a:buFont typeface="Calibri" pitchFamily="34" charset="0"/>
              <a:buChar char="-"/>
            </a:pPr>
            <a:r>
              <a:rPr lang="en-US" sz="2600" dirty="0" smtClean="0">
                <a:solidFill>
                  <a:schemeClr val="tx1">
                    <a:lumMod val="95000"/>
                    <a:lumOff val="5000"/>
                  </a:schemeClr>
                </a:solidFill>
              </a:rPr>
              <a:t>OWASP Mobile Threat Model Project</a:t>
            </a:r>
            <a:endParaRPr lang="en-US" sz="2600" dirty="0" smtClean="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r>
              <a:rPr lang="fr-FR" sz="1800" dirty="0">
                <a:hlinkClick r:id="rId3"/>
              </a:rPr>
              <a:t>https://www.owasp.org/index.php/OWASP_Mobile_Security_Project</a:t>
            </a:r>
            <a:endParaRPr lang="fr-FR" sz="1800" dirty="0"/>
          </a:p>
          <a:p>
            <a:pPr marL="57150" indent="0" algn="ctr">
              <a:lnSpc>
                <a:spcPct val="110000"/>
              </a:lnSpc>
              <a:spcBef>
                <a:spcPts val="0"/>
              </a:spcBef>
              <a:buClr>
                <a:srgbClr val="7030A0"/>
              </a:buClr>
              <a:buNone/>
            </a:pPr>
            <a:endParaRPr lang="fr-FR" sz="2000" dirty="0"/>
          </a:p>
          <a:p>
            <a:pPr marL="57150" indent="0" algn="just">
              <a:buClr>
                <a:srgbClr val="7030A0"/>
              </a:buClr>
              <a:buNone/>
            </a:pPr>
            <a:endParaRPr lang="en-US" sz="2000" dirty="0">
              <a:solidFill>
                <a:schemeClr val="tx1">
                  <a:lumMod val="65000"/>
                  <a:lumOff val="35000"/>
                </a:schemeClr>
              </a:solidFill>
            </a:endParaRPr>
          </a:p>
        </p:txBody>
      </p:sp>
      <p:sp>
        <p:nvSpPr>
          <p:cNvPr id="5" name="Title 3"/>
          <p:cNvSpPr>
            <a:spLocks noGrp="1"/>
          </p:cNvSpPr>
          <p:nvPr>
            <p:ph type="title"/>
          </p:nvPr>
        </p:nvSpPr>
        <p:spPr>
          <a:xfrm>
            <a:off x="3581400" y="0"/>
            <a:ext cx="4724400" cy="715962"/>
          </a:xfrm>
        </p:spPr>
        <p:txBody>
          <a:bodyPr/>
          <a:lstStyle/>
          <a:p>
            <a:pPr lvl="1" algn="ctr" rtl="0">
              <a:spcBef>
                <a:spcPct val="0"/>
              </a:spcBef>
            </a:pPr>
            <a:r>
              <a:rPr lang="en-US" sz="3200" dirty="0" smtClean="0">
                <a:solidFill>
                  <a:schemeClr val="bg1">
                    <a:lumMod val="95000"/>
                  </a:schemeClr>
                </a:solidFill>
              </a:rPr>
              <a:t>Mobile Security Project</a:t>
            </a:r>
            <a:endParaRPr lang="en-US" sz="3200" dirty="0">
              <a:solidFill>
                <a:schemeClr val="bg1">
                  <a:lumMod val="95000"/>
                </a:schemeClr>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3276600"/>
            <a:ext cx="990600" cy="990600"/>
          </a:xfrm>
          <a:prstGeom prst="rect">
            <a:avLst/>
          </a:prstGeom>
        </p:spPr>
      </p:pic>
      <p:sp>
        <p:nvSpPr>
          <p:cNvPr id="6" name="ZoneTexte 5"/>
          <p:cNvSpPr txBox="1"/>
          <p:nvPr/>
        </p:nvSpPr>
        <p:spPr>
          <a:xfrm>
            <a:off x="7315200" y="4171890"/>
            <a:ext cx="1981200" cy="400110"/>
          </a:xfrm>
          <a:prstGeom prst="rect">
            <a:avLst/>
          </a:prstGeom>
          <a:noFill/>
          <a:scene3d>
            <a:camera prst="orthographicFront">
              <a:rot lat="0" lon="0" rev="1140000"/>
            </a:camera>
            <a:lightRig rig="threePt" dir="t"/>
          </a:scene3d>
        </p:spPr>
        <p:txBody>
          <a:bodyPr wrap="square" rtlCol="0">
            <a:spAutoFit/>
          </a:bodyPr>
          <a:lstStyle/>
          <a:p>
            <a:pPr algn="ctr"/>
            <a:r>
              <a:rPr lang="fr-FR" sz="2000" b="1" dirty="0" smtClean="0">
                <a:solidFill>
                  <a:srgbClr val="FF0000"/>
                </a:solidFill>
              </a:rPr>
              <a:t>for Reboot</a:t>
            </a:r>
            <a:endParaRPr lang="fr-FR" sz="2000" b="1" dirty="0">
              <a:solidFill>
                <a:srgbClr val="FF0000"/>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27</a:t>
            </a:fld>
            <a:endParaRPr lang="en-US" dirty="0"/>
          </a:p>
        </p:txBody>
      </p:sp>
    </p:spTree>
    <p:extLst>
      <p:ext uri="{BB962C8B-B14F-4D97-AF65-F5344CB8AC3E}">
        <p14:creationId xmlns:p14="http://schemas.microsoft.com/office/powerpoint/2010/main" val="136729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581400" y="0"/>
            <a:ext cx="4724400" cy="715962"/>
          </a:xfrm>
        </p:spPr>
        <p:txBody>
          <a:bodyPr/>
          <a:lstStyle/>
          <a:p>
            <a:pPr lvl="1" algn="ctr" rtl="0">
              <a:spcBef>
                <a:spcPct val="0"/>
              </a:spcBef>
            </a:pPr>
            <a:r>
              <a:rPr lang="en-US" sz="3200" dirty="0" smtClean="0">
                <a:solidFill>
                  <a:schemeClr val="bg1">
                    <a:lumMod val="95000"/>
                  </a:schemeClr>
                </a:solidFill>
              </a:rPr>
              <a:t>Top 10 Mobile Risks</a:t>
            </a:r>
            <a:endParaRPr lang="en-US" sz="3200" dirty="0">
              <a:solidFill>
                <a:schemeClr val="bg1">
                  <a:lumMod val="95000"/>
                </a:schemeClr>
              </a:solidFill>
            </a:endParaRPr>
          </a:p>
        </p:txBody>
      </p:sp>
      <p:sp>
        <p:nvSpPr>
          <p:cNvPr id="6" name="Rectangle 3"/>
          <p:cNvSpPr txBox="1">
            <a:spLocks noChangeArrowheads="1"/>
          </p:cNvSpPr>
          <p:nvPr/>
        </p:nvSpPr>
        <p:spPr>
          <a:xfrm>
            <a:off x="1219200" y="1905000"/>
            <a:ext cx="7543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tx1"/>
              </a:buClr>
              <a:buSzPct val="80000"/>
              <a:buFont typeface="Symbol" pitchFamily="18" charset="2"/>
              <a:buChar char=""/>
            </a:pPr>
            <a:r>
              <a:rPr lang="fr-FR" sz="2200" dirty="0" smtClean="0">
                <a:solidFill>
                  <a:srgbClr val="FF0000"/>
                </a:solidFill>
              </a:rPr>
              <a:t>M1. </a:t>
            </a:r>
            <a:r>
              <a:rPr lang="fr-FR" sz="2200" dirty="0" err="1"/>
              <a:t>Insecure</a:t>
            </a:r>
            <a:r>
              <a:rPr lang="fr-FR" sz="2200" dirty="0"/>
              <a:t> Data Storage</a:t>
            </a:r>
          </a:p>
          <a:p>
            <a:pPr marL="180975" indent="-180975" algn="just">
              <a:buClr>
                <a:schemeClr val="tx1"/>
              </a:buClr>
              <a:buSzPct val="80000"/>
              <a:buFont typeface="Symbol" pitchFamily="18" charset="2"/>
              <a:buChar char=""/>
            </a:pPr>
            <a:r>
              <a:rPr lang="fr-FR" sz="2200" dirty="0" smtClean="0">
                <a:solidFill>
                  <a:srgbClr val="FF0000"/>
                </a:solidFill>
              </a:rPr>
              <a:t>M2.</a:t>
            </a:r>
            <a:r>
              <a:rPr lang="fr-FR" sz="2200" dirty="0" smtClean="0"/>
              <a:t> </a:t>
            </a:r>
            <a:r>
              <a:rPr lang="fr-FR" sz="2200" dirty="0" err="1" smtClean="0"/>
              <a:t>Weak</a:t>
            </a:r>
            <a:r>
              <a:rPr lang="fr-FR" sz="2200" dirty="0" smtClean="0"/>
              <a:t> </a:t>
            </a:r>
            <a:r>
              <a:rPr lang="fr-FR" sz="2200" dirty="0"/>
              <a:t>Server </a:t>
            </a:r>
            <a:r>
              <a:rPr lang="fr-FR" sz="2200" dirty="0" err="1"/>
              <a:t>Side</a:t>
            </a:r>
            <a:r>
              <a:rPr lang="fr-FR" sz="2200" dirty="0"/>
              <a:t> </a:t>
            </a:r>
            <a:r>
              <a:rPr lang="fr-FR" sz="2200" dirty="0" err="1"/>
              <a:t>Controls</a:t>
            </a:r>
            <a:endParaRPr lang="fr-FR" sz="2200" dirty="0"/>
          </a:p>
          <a:p>
            <a:pPr marL="180975" indent="-180975" algn="just">
              <a:buClr>
                <a:schemeClr val="tx1"/>
              </a:buClr>
              <a:buSzPct val="80000"/>
              <a:buFont typeface="Symbol" pitchFamily="18" charset="2"/>
              <a:buChar char=""/>
            </a:pPr>
            <a:r>
              <a:rPr lang="fr-FR" sz="2200" dirty="0" smtClean="0">
                <a:solidFill>
                  <a:srgbClr val="FF0000"/>
                </a:solidFill>
              </a:rPr>
              <a:t>M3.</a:t>
            </a:r>
            <a:r>
              <a:rPr lang="fr-FR" sz="2200" dirty="0" smtClean="0"/>
              <a:t> </a:t>
            </a:r>
            <a:r>
              <a:rPr lang="fr-FR" sz="2200" dirty="0" err="1" smtClean="0"/>
              <a:t>Insufficient</a:t>
            </a:r>
            <a:r>
              <a:rPr lang="fr-FR" sz="2200" dirty="0" smtClean="0"/>
              <a:t> </a:t>
            </a:r>
            <a:r>
              <a:rPr lang="fr-FR" sz="2200" dirty="0"/>
              <a:t>Transport Layer Protection</a:t>
            </a:r>
          </a:p>
          <a:p>
            <a:pPr marL="180975" indent="-180975" algn="just">
              <a:buClr>
                <a:schemeClr val="tx1"/>
              </a:buClr>
              <a:buSzPct val="80000"/>
              <a:buFont typeface="Symbol" pitchFamily="18" charset="2"/>
              <a:buChar char=""/>
            </a:pPr>
            <a:r>
              <a:rPr lang="fr-FR" sz="2200" dirty="0" smtClean="0">
                <a:solidFill>
                  <a:srgbClr val="FF0000"/>
                </a:solidFill>
              </a:rPr>
              <a:t>M4.</a:t>
            </a:r>
            <a:r>
              <a:rPr lang="fr-FR" sz="2200" dirty="0" smtClean="0"/>
              <a:t> Client </a:t>
            </a:r>
            <a:r>
              <a:rPr lang="fr-FR" sz="2200" dirty="0" err="1"/>
              <a:t>Side</a:t>
            </a:r>
            <a:r>
              <a:rPr lang="fr-FR" sz="2200" dirty="0"/>
              <a:t> Injection</a:t>
            </a:r>
          </a:p>
          <a:p>
            <a:pPr marL="180975" indent="-180975" algn="just">
              <a:buClr>
                <a:schemeClr val="tx1"/>
              </a:buClr>
              <a:buSzPct val="80000"/>
              <a:buFont typeface="Symbol" pitchFamily="18" charset="2"/>
              <a:buChar char=""/>
            </a:pPr>
            <a:r>
              <a:rPr lang="fr-FR" sz="2200" dirty="0" smtClean="0">
                <a:solidFill>
                  <a:srgbClr val="FF0000"/>
                </a:solidFill>
              </a:rPr>
              <a:t>M5.</a:t>
            </a:r>
            <a:r>
              <a:rPr lang="fr-FR" sz="2200" dirty="0" smtClean="0"/>
              <a:t> Poor </a:t>
            </a:r>
            <a:r>
              <a:rPr lang="fr-FR" sz="2200" dirty="0" err="1"/>
              <a:t>Authorization</a:t>
            </a:r>
            <a:r>
              <a:rPr lang="fr-FR" sz="2200" dirty="0"/>
              <a:t> and </a:t>
            </a:r>
            <a:r>
              <a:rPr lang="fr-FR" sz="2200" dirty="0" err="1"/>
              <a:t>Authentication</a:t>
            </a:r>
            <a:endParaRPr lang="fr-FR" sz="2200" dirty="0"/>
          </a:p>
          <a:p>
            <a:pPr marL="180975" indent="-180975" algn="just">
              <a:buClr>
                <a:schemeClr val="tx1"/>
              </a:buClr>
              <a:buSzPct val="80000"/>
              <a:buFont typeface="Symbol" pitchFamily="18" charset="2"/>
              <a:buChar char=""/>
            </a:pPr>
            <a:r>
              <a:rPr lang="fr-FR" sz="2200" dirty="0" smtClean="0">
                <a:solidFill>
                  <a:srgbClr val="FF0000"/>
                </a:solidFill>
              </a:rPr>
              <a:t>M6.</a:t>
            </a:r>
            <a:r>
              <a:rPr lang="fr-FR" sz="2200" dirty="0" smtClean="0"/>
              <a:t> </a:t>
            </a:r>
            <a:r>
              <a:rPr lang="fr-FR" sz="2200" dirty="0" err="1" smtClean="0"/>
              <a:t>Improper</a:t>
            </a:r>
            <a:r>
              <a:rPr lang="fr-FR" sz="2200" dirty="0" smtClean="0"/>
              <a:t> </a:t>
            </a:r>
            <a:r>
              <a:rPr lang="fr-FR" sz="2200" dirty="0"/>
              <a:t>Session Handling</a:t>
            </a:r>
          </a:p>
          <a:p>
            <a:pPr marL="180975" indent="-180975" algn="just">
              <a:buClr>
                <a:schemeClr val="tx1"/>
              </a:buClr>
              <a:buSzPct val="80000"/>
              <a:buFont typeface="Symbol" pitchFamily="18" charset="2"/>
              <a:buChar char=""/>
            </a:pPr>
            <a:r>
              <a:rPr lang="fr-FR" sz="2200" dirty="0" smtClean="0">
                <a:solidFill>
                  <a:srgbClr val="FF0000"/>
                </a:solidFill>
              </a:rPr>
              <a:t>M7.</a:t>
            </a:r>
            <a:r>
              <a:rPr lang="fr-FR" sz="2200" dirty="0" smtClean="0"/>
              <a:t> Security </a:t>
            </a:r>
            <a:r>
              <a:rPr lang="fr-FR" sz="2200" dirty="0" err="1"/>
              <a:t>Decisions</a:t>
            </a:r>
            <a:r>
              <a:rPr lang="fr-FR" sz="2200" dirty="0"/>
              <a:t> </a:t>
            </a:r>
            <a:r>
              <a:rPr lang="fr-FR" sz="2200" dirty="0" smtClean="0"/>
              <a:t>via </a:t>
            </a:r>
            <a:r>
              <a:rPr lang="fr-FR" sz="2200" dirty="0" err="1"/>
              <a:t>Untrusted</a:t>
            </a:r>
            <a:r>
              <a:rPr lang="fr-FR" sz="2200" dirty="0"/>
              <a:t> Inputs</a:t>
            </a:r>
          </a:p>
          <a:p>
            <a:pPr marL="180975" indent="-180975" algn="just">
              <a:buClr>
                <a:schemeClr val="tx1"/>
              </a:buClr>
              <a:buSzPct val="80000"/>
              <a:buFont typeface="Symbol" pitchFamily="18" charset="2"/>
              <a:buChar char=""/>
            </a:pPr>
            <a:r>
              <a:rPr lang="fr-FR" sz="2200" dirty="0" smtClean="0">
                <a:solidFill>
                  <a:srgbClr val="FF0000"/>
                </a:solidFill>
              </a:rPr>
              <a:t>M8.</a:t>
            </a:r>
            <a:r>
              <a:rPr lang="fr-FR" sz="2200" dirty="0" smtClean="0"/>
              <a:t> </a:t>
            </a:r>
            <a:r>
              <a:rPr lang="fr-FR" sz="2200" dirty="0" err="1" smtClean="0"/>
              <a:t>Side</a:t>
            </a:r>
            <a:r>
              <a:rPr lang="fr-FR" sz="2200" dirty="0" smtClean="0"/>
              <a:t> </a:t>
            </a:r>
            <a:r>
              <a:rPr lang="fr-FR" sz="2200" dirty="0"/>
              <a:t>Channel Data </a:t>
            </a:r>
            <a:r>
              <a:rPr lang="fr-FR" sz="2200" dirty="0" err="1"/>
              <a:t>Leakage</a:t>
            </a:r>
            <a:endParaRPr lang="fr-FR" sz="2200" dirty="0"/>
          </a:p>
          <a:p>
            <a:pPr marL="180975" indent="-180975" algn="just">
              <a:buClr>
                <a:schemeClr val="tx1"/>
              </a:buClr>
              <a:buSzPct val="80000"/>
              <a:buFont typeface="Symbol" pitchFamily="18" charset="2"/>
              <a:buChar char=""/>
            </a:pPr>
            <a:r>
              <a:rPr lang="fr-FR" sz="2200" dirty="0" smtClean="0">
                <a:solidFill>
                  <a:srgbClr val="FF0000"/>
                </a:solidFill>
              </a:rPr>
              <a:t>M9.</a:t>
            </a:r>
            <a:r>
              <a:rPr lang="fr-FR" sz="2200" dirty="0" smtClean="0"/>
              <a:t> </a:t>
            </a:r>
            <a:r>
              <a:rPr lang="fr-FR" sz="2200" dirty="0" err="1" smtClean="0"/>
              <a:t>Broken</a:t>
            </a:r>
            <a:r>
              <a:rPr lang="fr-FR" sz="2200" dirty="0" smtClean="0"/>
              <a:t> </a:t>
            </a:r>
            <a:r>
              <a:rPr lang="fr-FR" sz="2200" dirty="0" err="1"/>
              <a:t>Cryptography</a:t>
            </a:r>
            <a:endParaRPr lang="fr-FR" sz="2200" dirty="0"/>
          </a:p>
          <a:p>
            <a:pPr marL="180975" indent="-180975" algn="just">
              <a:buClr>
                <a:schemeClr val="tx1"/>
              </a:buClr>
              <a:buSzPct val="80000"/>
              <a:buFont typeface="Symbol" pitchFamily="18" charset="2"/>
              <a:buChar char=""/>
            </a:pPr>
            <a:r>
              <a:rPr lang="fr-FR" sz="2200" dirty="0" smtClean="0">
                <a:solidFill>
                  <a:srgbClr val="FF0000"/>
                </a:solidFill>
              </a:rPr>
              <a:t>M10.</a:t>
            </a:r>
            <a:r>
              <a:rPr lang="fr-FR" sz="2200" dirty="0" smtClean="0"/>
              <a:t> Sensitive </a:t>
            </a:r>
            <a:r>
              <a:rPr lang="fr-FR" sz="2200" dirty="0"/>
              <a:t>Information </a:t>
            </a:r>
            <a:r>
              <a:rPr lang="fr-FR" sz="2200" dirty="0" err="1"/>
              <a:t>Disclosure</a:t>
            </a:r>
            <a:endParaRPr lang="en-US" sz="2200" dirty="0"/>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28</a:t>
            </a:fld>
            <a:endParaRPr lang="en-US" dirty="0"/>
          </a:p>
        </p:txBody>
      </p:sp>
    </p:spTree>
    <p:extLst>
      <p:ext uri="{BB962C8B-B14F-4D97-AF65-F5344CB8AC3E}">
        <p14:creationId xmlns:p14="http://schemas.microsoft.com/office/powerpoint/2010/main" val="394045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4648200"/>
          </a:xfrm>
        </p:spPr>
        <p:txBody>
          <a:bodyPr>
            <a:normAutofit fontScale="92500" lnSpcReduction="10000"/>
          </a:bodyPr>
          <a:lstStyle/>
          <a:p>
            <a:pPr marL="0" indent="0" algn="just">
              <a:buClr>
                <a:srgbClr val="7030A0"/>
              </a:buClr>
              <a:buNone/>
            </a:pPr>
            <a:r>
              <a:rPr lang="en-US" sz="2400" b="1" dirty="0"/>
              <a:t>Project Leader: </a:t>
            </a:r>
            <a:r>
              <a:rPr lang="en-US" sz="2400" dirty="0" err="1">
                <a:solidFill>
                  <a:schemeClr val="tx1">
                    <a:lumMod val="75000"/>
                    <a:lumOff val="25000"/>
                  </a:schemeClr>
                </a:solidFill>
              </a:rPr>
              <a:t>Anurag</a:t>
            </a:r>
            <a:r>
              <a:rPr lang="en-US" sz="2400" dirty="0">
                <a:solidFill>
                  <a:schemeClr val="tx1">
                    <a:lumMod val="75000"/>
                    <a:lumOff val="25000"/>
                  </a:schemeClr>
                </a:solidFill>
              </a:rPr>
              <a:t> "Archie" </a:t>
            </a:r>
            <a:r>
              <a:rPr lang="en-US" sz="2400" dirty="0" err="1" smtClean="0">
                <a:solidFill>
                  <a:schemeClr val="tx1">
                    <a:lumMod val="75000"/>
                    <a:lumOff val="25000"/>
                  </a:schemeClr>
                </a:solidFill>
              </a:rPr>
              <a:t>Agarwal</a:t>
            </a:r>
            <a:r>
              <a:rPr lang="en-US" sz="2400" dirty="0">
                <a:solidFill>
                  <a:schemeClr val="tx1">
                    <a:lumMod val="75000"/>
                    <a:lumOff val="25000"/>
                  </a:schemeClr>
                </a:solidFill>
              </a:rPr>
              <a:t>, </a:t>
            </a:r>
            <a:r>
              <a:rPr lang="en-US" sz="2400" dirty="0" smtClean="0">
                <a:solidFill>
                  <a:schemeClr val="tx1">
                    <a:lumMod val="75000"/>
                    <a:lumOff val="25000"/>
                  </a:schemeClr>
                </a:solidFill>
                <a:hlinkClick r:id="rId2"/>
              </a:rPr>
              <a:t>anurag.agarwal@owasp.org</a:t>
            </a:r>
            <a:endParaRPr lang="en-US" sz="2400" dirty="0" smtClean="0">
              <a:solidFill>
                <a:schemeClr val="tx1">
                  <a:lumMod val="75000"/>
                  <a:lumOff val="25000"/>
                </a:schemeClr>
              </a:solidFill>
            </a:endParaRPr>
          </a:p>
          <a:p>
            <a:pPr marL="0" indent="0" algn="just">
              <a:buClr>
                <a:srgbClr val="7030A0"/>
              </a:buClr>
              <a:buNone/>
            </a:pPr>
            <a:endParaRPr lang="en-US" sz="2400" b="1" dirty="0" smtClean="0"/>
          </a:p>
          <a:p>
            <a:pPr marL="0" indent="0" algn="just">
              <a:buClr>
                <a:srgbClr val="7030A0"/>
              </a:buClr>
              <a:buNone/>
            </a:pPr>
            <a:r>
              <a:rPr lang="en-US" sz="2400" b="1" dirty="0" smtClean="0"/>
              <a:t>Purpose</a:t>
            </a:r>
            <a:r>
              <a:rPr lang="en-US" sz="2400" dirty="0" smtClean="0"/>
              <a:t>:</a:t>
            </a:r>
            <a:r>
              <a:rPr lang="en-US" sz="2400" dirty="0" smtClean="0">
                <a:solidFill>
                  <a:schemeClr val="tx1">
                    <a:lumMod val="75000"/>
                    <a:lumOff val="25000"/>
                  </a:schemeClr>
                </a:solidFill>
              </a:rPr>
              <a:t> </a:t>
            </a:r>
            <a:r>
              <a:rPr lang="en-US" sz="2400" dirty="0">
                <a:solidFill>
                  <a:srgbClr val="FF0000"/>
                </a:solidFill>
              </a:rPr>
              <a:t>Establish a</a:t>
            </a:r>
            <a:r>
              <a:rPr lang="en-US" sz="2400" dirty="0">
                <a:solidFill>
                  <a:schemeClr val="tx1">
                    <a:lumMod val="75000"/>
                    <a:lumOff val="25000"/>
                  </a:schemeClr>
                </a:solidFill>
              </a:rPr>
              <a:t> single and inclusive </a:t>
            </a:r>
            <a:r>
              <a:rPr lang="en-US" sz="2400" dirty="0">
                <a:solidFill>
                  <a:srgbClr val="FF0000"/>
                </a:solidFill>
              </a:rPr>
              <a:t>software-centric</a:t>
            </a:r>
            <a:r>
              <a:rPr lang="en-US" sz="2400" dirty="0">
                <a:solidFill>
                  <a:schemeClr val="tx1">
                    <a:lumMod val="75000"/>
                    <a:lumOff val="25000"/>
                  </a:schemeClr>
                </a:solidFill>
              </a:rPr>
              <a:t> OWASP </a:t>
            </a:r>
            <a:r>
              <a:rPr lang="en-US" sz="2400" dirty="0">
                <a:solidFill>
                  <a:srgbClr val="FF0000"/>
                </a:solidFill>
              </a:rPr>
              <a:t>Threat modeling Methodology</a:t>
            </a:r>
            <a:r>
              <a:rPr lang="en-US" sz="2400" dirty="0">
                <a:solidFill>
                  <a:schemeClr val="tx1">
                    <a:lumMod val="75000"/>
                    <a:lumOff val="25000"/>
                  </a:schemeClr>
                </a:solidFill>
              </a:rPr>
              <a:t>, addressing vulnerability in client and web application-level services over the Internet.</a:t>
            </a:r>
          </a:p>
          <a:p>
            <a:pPr marL="0" lvl="1" indent="0">
              <a:spcBef>
                <a:spcPts val="1800"/>
              </a:spcBef>
              <a:buNone/>
            </a:pPr>
            <a:r>
              <a:rPr lang="en-US" sz="2400" b="1" dirty="0" smtClean="0"/>
              <a:t>Deliverables</a:t>
            </a:r>
            <a:r>
              <a:rPr lang="en-US" sz="2400" dirty="0" smtClean="0"/>
              <a:t> </a:t>
            </a:r>
            <a:r>
              <a:rPr lang="en-US" sz="2400" i="1" dirty="0" smtClean="0">
                <a:solidFill>
                  <a:schemeClr val="tx1">
                    <a:lumMod val="75000"/>
                    <a:lumOff val="25000"/>
                  </a:schemeClr>
                </a:solidFill>
              </a:rPr>
              <a:t>(1</a:t>
            </a:r>
            <a:r>
              <a:rPr lang="en-US" sz="2400" i="1" baseline="30000" dirty="0" smtClean="0">
                <a:solidFill>
                  <a:schemeClr val="tx1">
                    <a:lumMod val="75000"/>
                    <a:lumOff val="25000"/>
                  </a:schemeClr>
                </a:solidFill>
              </a:rPr>
              <a:t>st</a:t>
            </a:r>
            <a:r>
              <a:rPr lang="en-US" sz="2400" i="1" dirty="0" smtClean="0">
                <a:solidFill>
                  <a:schemeClr val="tx1">
                    <a:lumMod val="75000"/>
                    <a:lumOff val="25000"/>
                  </a:schemeClr>
                </a:solidFill>
              </a:rPr>
              <a:t> Draft expected for end of 2012 / early 2013)</a:t>
            </a:r>
            <a:endParaRPr lang="en-US" sz="2400" i="1" dirty="0">
              <a:solidFill>
                <a:schemeClr val="tx1">
                  <a:lumMod val="75000"/>
                  <a:lumOff val="25000"/>
                </a:schemeClr>
              </a:solidFill>
            </a:endParaRPr>
          </a:p>
          <a:p>
            <a:pPr indent="-161925">
              <a:buFont typeface="Calibri" pitchFamily="34" charset="0"/>
              <a:buChar char="-"/>
            </a:pPr>
            <a:r>
              <a:rPr lang="en-US" sz="2400" dirty="0" smtClean="0"/>
              <a:t>An </a:t>
            </a:r>
            <a:r>
              <a:rPr lang="en-US" sz="2400" dirty="0"/>
              <a:t>OWASP Threat Modeling </a:t>
            </a:r>
            <a:r>
              <a:rPr lang="en-US" sz="2400" dirty="0" smtClean="0"/>
              <a:t>methodology</a:t>
            </a:r>
          </a:p>
          <a:p>
            <a:pPr indent="-161925">
              <a:buFont typeface="Calibri" pitchFamily="34" charset="0"/>
              <a:buChar char="-"/>
            </a:pPr>
            <a:r>
              <a:rPr lang="en-US" sz="2400" dirty="0"/>
              <a:t>A glossary of threat modeling </a:t>
            </a:r>
            <a:r>
              <a:rPr lang="en-US" sz="2400" dirty="0" smtClean="0"/>
              <a:t>terms</a:t>
            </a:r>
          </a:p>
          <a:p>
            <a:pPr marL="0" indent="0">
              <a:buNone/>
            </a:pPr>
            <a:endParaRPr lang="en-US" sz="2400" dirty="0" smtClean="0">
              <a:solidFill>
                <a:schemeClr val="tx1">
                  <a:lumMod val="75000"/>
                  <a:lumOff val="25000"/>
                </a:schemeClr>
              </a:solidFill>
            </a:endParaRPr>
          </a:p>
          <a:p>
            <a:pPr marL="57150" indent="0" algn="just">
              <a:buClr>
                <a:srgbClr val="7030A0"/>
              </a:buClr>
              <a:buNone/>
            </a:pPr>
            <a:endParaRPr lang="en-US" sz="2400" b="1" dirty="0" smtClean="0"/>
          </a:p>
          <a:p>
            <a:pPr marL="57150" indent="0" algn="just">
              <a:buClr>
                <a:srgbClr val="7030A0"/>
              </a:buClr>
              <a:buNone/>
            </a:pPr>
            <a:endParaRPr lang="en-US" sz="2000" dirty="0">
              <a:solidFill>
                <a:schemeClr val="tx1">
                  <a:lumMod val="65000"/>
                  <a:lumOff val="35000"/>
                </a:schemeClr>
              </a:solidFill>
            </a:endParaRPr>
          </a:p>
          <a:p>
            <a:pPr marL="57150" indent="0" algn="ctr">
              <a:lnSpc>
                <a:spcPct val="110000"/>
              </a:lnSpc>
              <a:spcBef>
                <a:spcPts val="0"/>
              </a:spcBef>
              <a:buClr>
                <a:srgbClr val="7030A0"/>
              </a:buClr>
              <a:buNone/>
            </a:pPr>
            <a:r>
              <a:rPr lang="fr-FR" sz="1500" dirty="0" smtClean="0">
                <a:hlinkClick r:id="rId3"/>
              </a:rPr>
              <a:t>https</a:t>
            </a:r>
            <a:r>
              <a:rPr lang="fr-FR" sz="1500" dirty="0">
                <a:hlinkClick r:id="rId3"/>
              </a:rPr>
              <a:t>://www.owasp.org/index.php/OWASP_Threat_Modelling_Project</a:t>
            </a:r>
            <a:endParaRPr lang="fr-FR" sz="1500" dirty="0"/>
          </a:p>
          <a:p>
            <a:pPr marL="57150" indent="0" algn="just">
              <a:buClr>
                <a:srgbClr val="7030A0"/>
              </a:buClr>
              <a:buNone/>
            </a:pPr>
            <a:endParaRPr lang="en-US" sz="2000" dirty="0">
              <a:solidFill>
                <a:schemeClr val="tx1">
                  <a:lumMod val="65000"/>
                  <a:lumOff val="35000"/>
                </a:schemeClr>
              </a:solidFill>
            </a:endParaRPr>
          </a:p>
        </p:txBody>
      </p:sp>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smtClean="0">
                <a:solidFill>
                  <a:schemeClr val="bg1">
                    <a:lumMod val="95000"/>
                  </a:schemeClr>
                </a:solidFill>
              </a:rPr>
              <a:t>Threat Modeling Project</a:t>
            </a:r>
            <a:endParaRPr lang="en-US"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29</a:t>
            </a:fld>
            <a:endParaRPr lang="en-US" dirty="0"/>
          </a:p>
        </p:txBody>
      </p:sp>
    </p:spTree>
    <p:extLst>
      <p:ext uri="{BB962C8B-B14F-4D97-AF65-F5344CB8AC3E}">
        <p14:creationId xmlns:p14="http://schemas.microsoft.com/office/powerpoint/2010/main" val="3562349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304800" y="1676400"/>
            <a:ext cx="8358188" cy="428625"/>
          </a:xfrm>
        </p:spPr>
        <p:txBody>
          <a:bodyPr>
            <a:noAutofit/>
          </a:bodyPr>
          <a:lstStyle/>
          <a:p>
            <a:pPr marL="122779" lvl="1" indent="0" algn="ctr">
              <a:spcBef>
                <a:spcPts val="0"/>
              </a:spcBef>
              <a:buClr>
                <a:schemeClr val="accent6"/>
              </a:buClr>
              <a:buSzPct val="90000"/>
              <a:buNone/>
              <a:tabLst>
                <a:tab pos="122779" algn="l"/>
              </a:tabLst>
            </a:pPr>
            <a:r>
              <a:rPr lang="en-US" sz="2400" dirty="0" smtClean="0">
                <a:solidFill>
                  <a:schemeClr val="tx1">
                    <a:lumMod val="85000"/>
                    <a:lumOff val="15000"/>
                  </a:schemeClr>
                </a:solidFill>
              </a:rPr>
              <a:t>We are living in a Digital </a:t>
            </a:r>
            <a:r>
              <a:rPr lang="en-US" sz="2400" dirty="0">
                <a:solidFill>
                  <a:schemeClr val="tx1">
                    <a:lumMod val="85000"/>
                    <a:lumOff val="15000"/>
                  </a:schemeClr>
                </a:solidFill>
              </a:rPr>
              <a:t>environment, </a:t>
            </a:r>
            <a:r>
              <a:rPr lang="en-US" sz="2400" dirty="0" smtClean="0">
                <a:solidFill>
                  <a:schemeClr val="tx1">
                    <a:lumMod val="85000"/>
                    <a:lumOff val="15000"/>
                  </a:schemeClr>
                </a:solidFill>
              </a:rPr>
              <a:t>in a </a:t>
            </a:r>
            <a:r>
              <a:rPr lang="en-US" sz="2400" dirty="0">
                <a:solidFill>
                  <a:schemeClr val="tx1">
                    <a:lumMod val="85000"/>
                    <a:lumOff val="15000"/>
                  </a:schemeClr>
                </a:solidFill>
              </a:rPr>
              <a:t>Connected </a:t>
            </a:r>
            <a:r>
              <a:rPr lang="en-US" sz="2400" dirty="0" smtClean="0">
                <a:solidFill>
                  <a:schemeClr val="tx1">
                    <a:lumMod val="85000"/>
                    <a:lumOff val="15000"/>
                  </a:schemeClr>
                </a:solidFill>
              </a:rPr>
              <a:t>World</a:t>
            </a:r>
            <a:endParaRPr lang="en-US" sz="1800" i="1" dirty="0">
              <a:solidFill>
                <a:schemeClr val="tx1">
                  <a:lumMod val="85000"/>
                  <a:lumOff val="15000"/>
                </a:schemeClr>
              </a:solidFill>
            </a:endParaRPr>
          </a:p>
        </p:txBody>
      </p:sp>
      <p:sp>
        <p:nvSpPr>
          <p:cNvPr id="12" name="Rectangle 3"/>
          <p:cNvSpPr txBox="1">
            <a:spLocks noChangeArrowheads="1"/>
          </p:cNvSpPr>
          <p:nvPr/>
        </p:nvSpPr>
        <p:spPr bwMode="auto">
          <a:xfrm>
            <a:off x="709612" y="5286375"/>
            <a:ext cx="8358188" cy="428625"/>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363872" lvl="1" indent="-241093" algn="just">
              <a:buClr>
                <a:srgbClr val="FF0000"/>
              </a:buClr>
              <a:buSzPct val="70000"/>
              <a:buFont typeface="Wingdings" pitchFamily="2" charset="2"/>
              <a:buChar char="v"/>
              <a:tabLst>
                <a:tab pos="122779" algn="l"/>
              </a:tabLst>
            </a:pPr>
            <a:r>
              <a:rPr lang="en-US" sz="2000" dirty="0" smtClean="0">
                <a:solidFill>
                  <a:schemeClr val="tx1">
                    <a:lumMod val="85000"/>
                    <a:lumOff val="15000"/>
                  </a:schemeClr>
                </a:solidFill>
              </a:rPr>
              <a:t>Most of websites vulnerable </a:t>
            </a:r>
            <a:r>
              <a:rPr lang="en-US" sz="2000" dirty="0">
                <a:solidFill>
                  <a:schemeClr val="tx1">
                    <a:lumMod val="85000"/>
                    <a:lumOff val="15000"/>
                  </a:schemeClr>
                </a:solidFill>
              </a:rPr>
              <a:t>to </a:t>
            </a:r>
            <a:r>
              <a:rPr lang="en-US" sz="2000" dirty="0" smtClean="0">
                <a:solidFill>
                  <a:schemeClr val="tx1">
                    <a:lumMod val="85000"/>
                    <a:lumOff val="15000"/>
                  </a:schemeClr>
                </a:solidFill>
              </a:rPr>
              <a:t>attacks</a:t>
            </a:r>
            <a:endParaRPr lang="en-US" sz="2000" i="1" dirty="0">
              <a:solidFill>
                <a:schemeClr val="tx1">
                  <a:lumMod val="85000"/>
                  <a:lumOff val="15000"/>
                </a:schemeClr>
              </a:solidFill>
            </a:endParaRPr>
          </a:p>
          <a:p>
            <a:pPr marL="363872" lvl="1" indent="-241093" algn="just">
              <a:spcBef>
                <a:spcPts val="1200"/>
              </a:spcBef>
              <a:buClr>
                <a:srgbClr val="FF0000"/>
              </a:buClr>
              <a:buSzPct val="70000"/>
              <a:buFont typeface="Wingdings" pitchFamily="2" charset="2"/>
              <a:buChar char="v"/>
              <a:tabLst>
                <a:tab pos="122779" algn="l"/>
              </a:tabLst>
            </a:pPr>
            <a:r>
              <a:rPr lang="en-US" sz="2000" dirty="0">
                <a:solidFill>
                  <a:schemeClr val="tx1">
                    <a:lumMod val="85000"/>
                    <a:lumOff val="15000"/>
                  </a:schemeClr>
                </a:solidFill>
              </a:rPr>
              <a:t>75% of Attacks at the Application </a:t>
            </a:r>
            <a:r>
              <a:rPr lang="en-US" sz="2000" dirty="0" smtClean="0">
                <a:solidFill>
                  <a:schemeClr val="tx1">
                    <a:lumMod val="85000"/>
                    <a:lumOff val="15000"/>
                  </a:schemeClr>
                </a:solidFill>
              </a:rPr>
              <a:t>Layer  </a:t>
            </a:r>
            <a:r>
              <a:rPr lang="en-US" sz="1600" i="1" dirty="0" smtClean="0">
                <a:solidFill>
                  <a:schemeClr val="tx1">
                    <a:lumMod val="65000"/>
                    <a:lumOff val="35000"/>
                  </a:schemeClr>
                </a:solidFill>
              </a:rPr>
              <a:t>(</a:t>
            </a:r>
            <a:r>
              <a:rPr lang="en-US" sz="1600" i="1" dirty="0">
                <a:solidFill>
                  <a:schemeClr val="tx1">
                    <a:lumMod val="65000"/>
                    <a:lumOff val="35000"/>
                  </a:schemeClr>
                </a:solidFill>
              </a:rPr>
              <a:t>Source: Gartner)</a:t>
            </a:r>
          </a:p>
          <a:p>
            <a:pPr marL="363872" lvl="1" indent="-241093" algn="just">
              <a:spcBef>
                <a:spcPts val="1200"/>
              </a:spcBef>
              <a:buClr>
                <a:srgbClr val="FF0000"/>
              </a:buClr>
              <a:buSzPct val="70000"/>
              <a:buFont typeface="Wingdings" pitchFamily="2" charset="2"/>
              <a:buChar char="v"/>
              <a:tabLst>
                <a:tab pos="122779" algn="l"/>
              </a:tabLst>
            </a:pPr>
            <a:r>
              <a:rPr lang="en-US" sz="2000" dirty="0">
                <a:solidFill>
                  <a:schemeClr val="tx1">
                    <a:lumMod val="85000"/>
                    <a:lumOff val="15000"/>
                  </a:schemeClr>
                </a:solidFill>
              </a:rPr>
              <a:t>Important % of </a:t>
            </a:r>
            <a:r>
              <a:rPr lang="en-US" sz="2000" dirty="0" smtClean="0">
                <a:solidFill>
                  <a:schemeClr val="tx1">
                    <a:lumMod val="85000"/>
                    <a:lumOff val="15000"/>
                  </a:schemeClr>
                </a:solidFill>
              </a:rPr>
              <a:t>web-based Business </a:t>
            </a:r>
            <a:r>
              <a:rPr lang="en-US" sz="2000" i="1" dirty="0" smtClean="0">
                <a:solidFill>
                  <a:schemeClr val="tx1">
                    <a:lumMod val="85000"/>
                    <a:lumOff val="15000"/>
                  </a:schemeClr>
                </a:solidFill>
              </a:rPr>
              <a:t>(</a:t>
            </a:r>
            <a:r>
              <a:rPr lang="en-US" sz="2000" i="1" dirty="0">
                <a:solidFill>
                  <a:schemeClr val="tx1">
                    <a:lumMod val="85000"/>
                    <a:lumOff val="15000"/>
                  </a:schemeClr>
                </a:solidFill>
              </a:rPr>
              <a:t>Services, </a:t>
            </a:r>
            <a:r>
              <a:rPr lang="en-US" sz="2000" i="1" dirty="0" smtClean="0">
                <a:solidFill>
                  <a:schemeClr val="tx1">
                    <a:lumMod val="85000"/>
                    <a:lumOff val="15000"/>
                  </a:schemeClr>
                </a:solidFill>
              </a:rPr>
              <a:t>Online Store, </a:t>
            </a:r>
            <a:r>
              <a:rPr lang="en-US" sz="2000" i="1" dirty="0">
                <a:solidFill>
                  <a:schemeClr val="tx1">
                    <a:lumMod val="85000"/>
                    <a:lumOff val="15000"/>
                  </a:schemeClr>
                </a:solidFill>
              </a:rPr>
              <a:t>Self-care)</a:t>
            </a:r>
          </a:p>
        </p:txBody>
      </p:sp>
      <p:sp>
        <p:nvSpPr>
          <p:cNvPr id="8" name="Title 3"/>
          <p:cNvSpPr>
            <a:spLocks noGrp="1"/>
          </p:cNvSpPr>
          <p:nvPr>
            <p:ph type="title"/>
          </p:nvPr>
        </p:nvSpPr>
        <p:spPr>
          <a:xfrm>
            <a:off x="3200400" y="-30162"/>
            <a:ext cx="5486400" cy="715962"/>
          </a:xfrm>
        </p:spPr>
        <p:txBody>
          <a:bodyPr/>
          <a:lstStyle/>
          <a:p>
            <a:r>
              <a:rPr lang="en-US" sz="3600" dirty="0" smtClean="0">
                <a:solidFill>
                  <a:schemeClr val="bg1">
                    <a:lumMod val="95000"/>
                  </a:schemeClr>
                </a:solidFill>
              </a:rPr>
              <a:t>Why this presentation</a:t>
            </a:r>
            <a:endParaRPr lang="en-US" sz="3600" dirty="0">
              <a:solidFill>
                <a:schemeClr val="bg1">
                  <a:lumMod val="95000"/>
                </a:schemeClr>
              </a:solidFill>
            </a:endParaRPr>
          </a:p>
        </p:txBody>
      </p:sp>
      <p:graphicFrame>
        <p:nvGraphicFramePr>
          <p:cNvPr id="6" name="Diagramme 5"/>
          <p:cNvGraphicFramePr/>
          <p:nvPr>
            <p:extLst>
              <p:ext uri="{D42A27DB-BD31-4B8C-83A1-F6EECF244321}">
                <p14:modId xmlns:p14="http://schemas.microsoft.com/office/powerpoint/2010/main" val="1807678972"/>
              </p:ext>
            </p:extLst>
          </p:nvPr>
        </p:nvGraphicFramePr>
        <p:xfrm>
          <a:off x="533400" y="14986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B213A299-4B70-44C0-9573-A40A0A56C89D}" type="slidenum">
              <a:rPr lang="en-US" smtClean="0"/>
              <a:t>3</a:t>
            </a:fld>
            <a:endParaRPr lang="en-US" dirty="0"/>
          </a:p>
        </p:txBody>
      </p:sp>
    </p:spTree>
    <p:extLst>
      <p:ext uri="{BB962C8B-B14F-4D97-AF65-F5344CB8AC3E}">
        <p14:creationId xmlns:p14="http://schemas.microsoft.com/office/powerpoint/2010/main" val="3238410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533400"/>
          </a:xfrm>
        </p:spPr>
        <p:txBody>
          <a:bodyPr>
            <a:normAutofit/>
          </a:bodyPr>
          <a:lstStyle/>
          <a:p>
            <a:pPr marL="0" indent="0" algn="ctr">
              <a:spcBef>
                <a:spcPts val="1200"/>
              </a:spcBef>
              <a:buNone/>
            </a:pPr>
            <a:r>
              <a:rPr lang="en-US" sz="2200" dirty="0" smtClean="0">
                <a:solidFill>
                  <a:srgbClr val="FF0000"/>
                </a:solidFill>
              </a:rPr>
              <a:t>Refresh</a:t>
            </a:r>
            <a:r>
              <a:rPr lang="en-US" sz="2200" dirty="0">
                <a:solidFill>
                  <a:schemeClr val="tx1">
                    <a:lumMod val="75000"/>
                    <a:lumOff val="25000"/>
                  </a:schemeClr>
                </a:solidFill>
              </a:rPr>
              <a:t>, </a:t>
            </a:r>
            <a:r>
              <a:rPr lang="en-US" sz="2200" dirty="0">
                <a:solidFill>
                  <a:srgbClr val="FF0000"/>
                </a:solidFill>
              </a:rPr>
              <a:t>revitalize</a:t>
            </a:r>
            <a:r>
              <a:rPr lang="en-US" sz="2200" dirty="0">
                <a:solidFill>
                  <a:schemeClr val="tx1">
                    <a:lumMod val="75000"/>
                    <a:lumOff val="25000"/>
                  </a:schemeClr>
                </a:solidFill>
              </a:rPr>
              <a:t> &amp; </a:t>
            </a:r>
            <a:r>
              <a:rPr lang="en-US" sz="2200" dirty="0">
                <a:solidFill>
                  <a:srgbClr val="FF0000"/>
                </a:solidFill>
              </a:rPr>
              <a:t>update</a:t>
            </a:r>
            <a:r>
              <a:rPr lang="en-US" sz="2200" dirty="0">
                <a:solidFill>
                  <a:schemeClr val="tx1">
                    <a:lumMod val="75000"/>
                    <a:lumOff val="25000"/>
                  </a:schemeClr>
                </a:solidFill>
              </a:rPr>
              <a:t> </a:t>
            </a:r>
            <a:r>
              <a:rPr lang="en-US" sz="2200" dirty="0" smtClean="0">
                <a:solidFill>
                  <a:srgbClr val="FF0000"/>
                </a:solidFill>
              </a:rPr>
              <a:t>Projects</a:t>
            </a:r>
            <a:r>
              <a:rPr lang="en-US" sz="2200" dirty="0" smtClean="0">
                <a:solidFill>
                  <a:schemeClr val="tx1">
                    <a:lumMod val="75000"/>
                    <a:lumOff val="25000"/>
                  </a:schemeClr>
                </a:solidFill>
              </a:rPr>
              <a:t>, </a:t>
            </a:r>
            <a:r>
              <a:rPr lang="en-US" sz="2200" dirty="0">
                <a:solidFill>
                  <a:schemeClr val="tx1">
                    <a:lumMod val="75000"/>
                    <a:lumOff val="25000"/>
                  </a:schemeClr>
                </a:solidFill>
              </a:rPr>
              <a:t>rewrite &amp; complete </a:t>
            </a:r>
            <a:r>
              <a:rPr lang="en-US" sz="2200" dirty="0" smtClean="0">
                <a:solidFill>
                  <a:schemeClr val="tx1">
                    <a:lumMod val="75000"/>
                    <a:lumOff val="25000"/>
                  </a:schemeClr>
                </a:solidFill>
              </a:rPr>
              <a:t>Guides </a:t>
            </a:r>
            <a:r>
              <a:rPr lang="en-US" sz="2200" dirty="0">
                <a:solidFill>
                  <a:schemeClr val="tx1">
                    <a:lumMod val="75000"/>
                    <a:lumOff val="25000"/>
                  </a:schemeClr>
                </a:solidFill>
              </a:rPr>
              <a:t>or </a:t>
            </a:r>
            <a:r>
              <a:rPr lang="en-US" sz="2200" dirty="0" smtClean="0">
                <a:solidFill>
                  <a:schemeClr val="tx1">
                    <a:lumMod val="75000"/>
                    <a:lumOff val="25000"/>
                  </a:schemeClr>
                </a:solidFill>
              </a:rPr>
              <a:t>Tools.</a:t>
            </a:r>
            <a:endParaRPr lang="en-US" sz="2200" dirty="0">
              <a:solidFill>
                <a:schemeClr val="tx1">
                  <a:lumMod val="75000"/>
                  <a:lumOff val="25000"/>
                </a:schemeClr>
              </a:solidFill>
              <a:ea typeface="ＭＳ Ｐゴシック" charset="-128"/>
            </a:endParaRPr>
          </a:p>
        </p:txBody>
      </p:sp>
      <p:sp>
        <p:nvSpPr>
          <p:cNvPr id="4" name="Title 3"/>
          <p:cNvSpPr>
            <a:spLocks noGrp="1"/>
          </p:cNvSpPr>
          <p:nvPr>
            <p:ph type="title"/>
          </p:nvPr>
        </p:nvSpPr>
        <p:spPr>
          <a:xfrm>
            <a:off x="3505200" y="0"/>
            <a:ext cx="4724400" cy="715962"/>
          </a:xfrm>
        </p:spPr>
        <p:txBody>
          <a:bodyPr/>
          <a:lstStyle/>
          <a:p>
            <a:pPr lvl="1" algn="ctr" rtl="0">
              <a:spcBef>
                <a:spcPct val="0"/>
              </a:spcBef>
            </a:pPr>
            <a:r>
              <a:rPr lang="en-US" sz="3200" dirty="0" smtClean="0">
                <a:solidFill>
                  <a:schemeClr val="bg1">
                    <a:lumMod val="95000"/>
                  </a:schemeClr>
                </a:solidFill>
              </a:rPr>
              <a:t>Projects Reboot 2012</a:t>
            </a:r>
            <a:endParaRPr lang="en-US" sz="3200" dirty="0">
              <a:solidFill>
                <a:schemeClr val="bg1">
                  <a:lumMod val="95000"/>
                </a:schemeClr>
              </a:solidFill>
            </a:endParaRPr>
          </a:p>
        </p:txBody>
      </p:sp>
      <p:sp>
        <p:nvSpPr>
          <p:cNvPr id="5" name="Content Placeholder 2"/>
          <p:cNvSpPr txBox="1">
            <a:spLocks/>
          </p:cNvSpPr>
          <p:nvPr/>
        </p:nvSpPr>
        <p:spPr>
          <a:xfrm>
            <a:off x="1981200" y="6248400"/>
            <a:ext cx="51816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None/>
            </a:pPr>
            <a:r>
              <a:rPr lang="fr-FR" sz="1400" dirty="0">
                <a:hlinkClick r:id="rId2"/>
              </a:rPr>
              <a:t>https://www.owasp.org/index.php/Projects_Reboot_2012</a:t>
            </a:r>
            <a:endParaRPr lang="en-US" sz="1400" dirty="0">
              <a:ea typeface="ＭＳ Ｐゴシック" charset="-128"/>
            </a:endParaRPr>
          </a:p>
        </p:txBody>
      </p:sp>
      <p:sp>
        <p:nvSpPr>
          <p:cNvPr id="6" name="Content Placeholder 2"/>
          <p:cNvSpPr txBox="1">
            <a:spLocks/>
          </p:cNvSpPr>
          <p:nvPr/>
        </p:nvSpPr>
        <p:spPr>
          <a:xfrm>
            <a:off x="152400" y="2209800"/>
            <a:ext cx="4419600" cy="3810000"/>
          </a:xfrm>
          <a:prstGeom prst="rect">
            <a:avLst/>
          </a:prstGeom>
          <a:gradFill flip="none" rotWithShape="1">
            <a:lin ang="5400000" scaled="1"/>
            <a:tileRect/>
          </a:grad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a:t>Current Submissions </a:t>
            </a:r>
          </a:p>
          <a:p>
            <a:pPr marL="180000" indent="-180975">
              <a:spcBef>
                <a:spcPts val="400"/>
              </a:spcBef>
            </a:pPr>
            <a:r>
              <a:rPr lang="en-US" sz="1600" dirty="0"/>
              <a:t>OWASP Application Security Guide For CISOs - </a:t>
            </a:r>
            <a:r>
              <a:rPr lang="en-US" sz="1400" i="1" dirty="0">
                <a:solidFill>
                  <a:srgbClr val="FF0000"/>
                </a:solidFill>
              </a:rPr>
              <a:t>Selected for Reboot</a:t>
            </a:r>
            <a:endParaRPr lang="en-US" sz="1600" i="1" dirty="0">
              <a:solidFill>
                <a:srgbClr val="FF0000"/>
              </a:solidFill>
            </a:endParaRPr>
          </a:p>
          <a:p>
            <a:pPr marL="180000" indent="-180975">
              <a:spcBef>
                <a:spcPts val="400"/>
              </a:spcBef>
            </a:pPr>
            <a:r>
              <a:rPr lang="en-US" sz="1600" dirty="0"/>
              <a:t>OWASP Development Guide - </a:t>
            </a:r>
            <a:r>
              <a:rPr lang="en-US" sz="1400" i="1" dirty="0">
                <a:solidFill>
                  <a:srgbClr val="FF0000"/>
                </a:solidFill>
              </a:rPr>
              <a:t>Selected for Reboot</a:t>
            </a:r>
          </a:p>
          <a:p>
            <a:pPr marL="180000" indent="-180975">
              <a:spcBef>
                <a:spcPts val="400"/>
              </a:spcBef>
            </a:pPr>
            <a:r>
              <a:rPr lang="en-US" sz="1600" dirty="0"/>
              <a:t>Zed Attack Proxy - </a:t>
            </a:r>
            <a:r>
              <a:rPr lang="en-US" sz="1400" i="1" dirty="0">
                <a:solidFill>
                  <a:srgbClr val="FF0000"/>
                </a:solidFill>
              </a:rPr>
              <a:t>Selected for Reboot</a:t>
            </a:r>
            <a:endParaRPr lang="en-US" sz="1600" i="1" dirty="0">
              <a:solidFill>
                <a:srgbClr val="FF0000"/>
              </a:solidFill>
            </a:endParaRPr>
          </a:p>
          <a:p>
            <a:pPr marL="180000" indent="-180975">
              <a:spcBef>
                <a:spcPts val="400"/>
              </a:spcBef>
            </a:pPr>
            <a:r>
              <a:rPr lang="en-US" sz="1600" dirty="0"/>
              <a:t>OWASP </a:t>
            </a:r>
            <a:r>
              <a:rPr lang="en-US" sz="1600" dirty="0" err="1"/>
              <a:t>WebGoat</a:t>
            </a:r>
            <a:r>
              <a:rPr lang="en-US" sz="1600" dirty="0"/>
              <a:t> </a:t>
            </a:r>
          </a:p>
          <a:p>
            <a:pPr marL="180000" indent="-180975">
              <a:spcBef>
                <a:spcPts val="400"/>
              </a:spcBef>
            </a:pPr>
            <a:r>
              <a:rPr lang="en-US" sz="1600" dirty="0"/>
              <a:t>OWASP </a:t>
            </a:r>
            <a:r>
              <a:rPr lang="en-US" sz="1600" dirty="0" err="1"/>
              <a:t>AppSensor</a:t>
            </a:r>
            <a:endParaRPr lang="en-US" sz="1600" dirty="0"/>
          </a:p>
          <a:p>
            <a:pPr marL="180000" indent="-180975">
              <a:spcBef>
                <a:spcPts val="400"/>
              </a:spcBef>
            </a:pPr>
            <a:r>
              <a:rPr lang="en-US" sz="1600" dirty="0"/>
              <a:t>OWASP Mobile Project - </a:t>
            </a:r>
            <a:r>
              <a:rPr lang="en-US" sz="1400" i="1" dirty="0">
                <a:solidFill>
                  <a:srgbClr val="FF0000"/>
                </a:solidFill>
              </a:rPr>
              <a:t>Selected for Reboot</a:t>
            </a:r>
            <a:endParaRPr lang="en-US" sz="1600" i="1" dirty="0">
              <a:solidFill>
                <a:srgbClr val="FF0000"/>
              </a:solidFill>
            </a:endParaRPr>
          </a:p>
          <a:p>
            <a:pPr marL="180000" indent="-180975">
              <a:spcBef>
                <a:spcPts val="400"/>
              </a:spcBef>
            </a:pPr>
            <a:r>
              <a:rPr lang="en-US" sz="1600" dirty="0"/>
              <a:t>OWASP Portuguese Language Project</a:t>
            </a:r>
          </a:p>
          <a:p>
            <a:pPr marL="180000" indent="-180975">
              <a:spcBef>
                <a:spcPts val="400"/>
              </a:spcBef>
            </a:pPr>
            <a:r>
              <a:rPr lang="en-US" sz="1600" dirty="0"/>
              <a:t>OWASP_Application_Testing_guide_v4</a:t>
            </a:r>
          </a:p>
          <a:p>
            <a:pPr marL="180000" indent="-180975">
              <a:spcBef>
                <a:spcPts val="400"/>
              </a:spcBef>
            </a:pPr>
            <a:r>
              <a:rPr lang="en-US" sz="1600" dirty="0"/>
              <a:t>OWASP ESAPI</a:t>
            </a:r>
          </a:p>
          <a:p>
            <a:pPr marL="180000" indent="-180975">
              <a:spcBef>
                <a:spcPts val="400"/>
              </a:spcBef>
            </a:pPr>
            <a:r>
              <a:rPr lang="en-US" sz="1600" dirty="0"/>
              <a:t>OWASP Eliminate Vulnerable Code Project</a:t>
            </a:r>
          </a:p>
          <a:p>
            <a:pPr marL="180000" indent="-180975">
              <a:spcBef>
                <a:spcPts val="400"/>
              </a:spcBef>
            </a:pPr>
            <a:r>
              <a:rPr lang="en-US" sz="1600" dirty="0" err="1"/>
              <a:t>OWASP_Code_Review_Guide_Reboot</a:t>
            </a:r>
            <a:r>
              <a:rPr lang="en-US" sz="1600" dirty="0"/>
              <a:t> </a:t>
            </a:r>
            <a:endParaRPr lang="en-US" sz="1600" dirty="0">
              <a:ea typeface="ＭＳ Ｐゴシック" charset="-128"/>
            </a:endParaRPr>
          </a:p>
        </p:txBody>
      </p:sp>
      <p:sp>
        <p:nvSpPr>
          <p:cNvPr id="7" name="Content Placeholder 2"/>
          <p:cNvSpPr txBox="1">
            <a:spLocks/>
          </p:cNvSpPr>
          <p:nvPr/>
        </p:nvSpPr>
        <p:spPr>
          <a:xfrm>
            <a:off x="4648200" y="2209800"/>
            <a:ext cx="4419600" cy="3810000"/>
          </a:xfrm>
          <a:prstGeom prst="rect">
            <a:avLst/>
          </a:prstGeom>
          <a:gradFill flip="none" rotWithShape="1">
            <a:lin ang="5400000" scaled="1"/>
            <a:tileRect/>
          </a:grad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pPr>
            <a:r>
              <a:rPr lang="en-US" sz="1800" b="1" dirty="0"/>
              <a:t>Projects selected via first round of </a:t>
            </a:r>
            <a:r>
              <a:rPr lang="en-US" sz="1800" b="1" dirty="0" smtClean="0"/>
              <a:t>review</a:t>
            </a:r>
            <a:endParaRPr lang="en-US" sz="1800" b="1" dirty="0"/>
          </a:p>
          <a:p>
            <a:pPr marL="180975" indent="-180975" algn="just">
              <a:spcBef>
                <a:spcPts val="1200"/>
              </a:spcBef>
              <a:buClr>
                <a:srgbClr val="FF0000"/>
              </a:buClr>
              <a:buFont typeface="+mj-lt"/>
              <a:buAutoNum type="arabicPeriod"/>
            </a:pPr>
            <a:r>
              <a:rPr lang="en-US" sz="1600" b="1" dirty="0" smtClean="0"/>
              <a:t>OWASP </a:t>
            </a:r>
            <a:r>
              <a:rPr lang="en-US" sz="1600" b="1" dirty="0"/>
              <a:t>Development Guide</a:t>
            </a:r>
            <a:r>
              <a:rPr lang="en-US" sz="1600" dirty="0"/>
              <a:t>: </a:t>
            </a:r>
            <a:r>
              <a:rPr lang="en-US" sz="1600" dirty="0">
                <a:solidFill>
                  <a:schemeClr val="tx1">
                    <a:lumMod val="75000"/>
                    <a:lumOff val="25000"/>
                  </a:schemeClr>
                </a:solidFill>
              </a:rPr>
              <a:t>Funding Amount: $5000 initial funding</a:t>
            </a:r>
          </a:p>
          <a:p>
            <a:pPr marL="180975" indent="-180975" algn="just">
              <a:spcBef>
                <a:spcPts val="1200"/>
              </a:spcBef>
              <a:buClr>
                <a:srgbClr val="FF0000"/>
              </a:buClr>
              <a:buFont typeface="+mj-lt"/>
              <a:buAutoNum type="arabicPeriod"/>
            </a:pPr>
            <a:r>
              <a:rPr lang="en-US" sz="1600" b="1" dirty="0"/>
              <a:t>OWASP CISO Guide</a:t>
            </a:r>
            <a:r>
              <a:rPr lang="en-US" sz="1600" dirty="0"/>
              <a:t>: </a:t>
            </a:r>
            <a:r>
              <a:rPr lang="en-US" sz="1600" dirty="0">
                <a:solidFill>
                  <a:schemeClr val="tx1">
                    <a:lumMod val="75000"/>
                    <a:lumOff val="25000"/>
                  </a:schemeClr>
                </a:solidFill>
              </a:rPr>
              <a:t>Funding Amount: $5000 initial funding</a:t>
            </a:r>
          </a:p>
          <a:p>
            <a:pPr marL="180975" indent="-180975" algn="just">
              <a:spcBef>
                <a:spcPts val="1200"/>
              </a:spcBef>
              <a:buClr>
                <a:srgbClr val="FF0000"/>
              </a:buClr>
              <a:buFont typeface="+mj-lt"/>
              <a:buAutoNum type="arabicPeriod"/>
            </a:pPr>
            <a:r>
              <a:rPr lang="en-US" sz="1600" b="1" dirty="0"/>
              <a:t>OWASP Zed Attack Proxy</a:t>
            </a:r>
            <a:r>
              <a:rPr lang="en-US" sz="1600" dirty="0"/>
              <a:t>: </a:t>
            </a:r>
            <a:r>
              <a:rPr lang="en-US" sz="1600" dirty="0">
                <a:solidFill>
                  <a:schemeClr val="tx1">
                    <a:lumMod val="75000"/>
                    <a:lumOff val="25000"/>
                  </a:schemeClr>
                </a:solidFill>
              </a:rPr>
              <a:t>Funding Amount: $5000 initial funding</a:t>
            </a:r>
          </a:p>
          <a:p>
            <a:pPr marL="180975" indent="-180975" algn="just">
              <a:spcBef>
                <a:spcPts val="1200"/>
              </a:spcBef>
              <a:buClr>
                <a:srgbClr val="FF0000"/>
              </a:buClr>
              <a:buFont typeface="+mj-lt"/>
              <a:buAutoNum type="arabicPeriod"/>
            </a:pPr>
            <a:r>
              <a:rPr lang="en-US" sz="1600" b="1" dirty="0"/>
              <a:t>OWASP Mobile Project</a:t>
            </a:r>
            <a:r>
              <a:rPr lang="en-US" sz="1600" dirty="0"/>
              <a:t>: </a:t>
            </a:r>
            <a:r>
              <a:rPr lang="en-US" sz="1600" dirty="0">
                <a:solidFill>
                  <a:schemeClr val="tx1">
                    <a:lumMod val="75000"/>
                    <a:lumOff val="25000"/>
                  </a:schemeClr>
                </a:solidFill>
              </a:rPr>
              <a:t>Funding Amount: $5000 initial </a:t>
            </a:r>
            <a:r>
              <a:rPr lang="en-US" sz="1600" dirty="0" smtClean="0">
                <a:solidFill>
                  <a:schemeClr val="tx1">
                    <a:lumMod val="75000"/>
                    <a:lumOff val="25000"/>
                  </a:schemeClr>
                </a:solidFill>
              </a:rPr>
              <a:t>funding</a:t>
            </a:r>
          </a:p>
          <a:p>
            <a:pPr marL="0" indent="0" algn="just">
              <a:spcBef>
                <a:spcPts val="1200"/>
              </a:spcBef>
              <a:buClr>
                <a:srgbClr val="FF0000"/>
              </a:buClr>
              <a:buNone/>
            </a:pPr>
            <a:r>
              <a:rPr lang="en-US" sz="1600" i="1" dirty="0">
                <a:ea typeface="ＭＳ Ｐゴシック" charset="-128"/>
              </a:rPr>
              <a:t>Ongoing discussions about the Code Review and the Testing Guides</a:t>
            </a: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30</a:t>
            </a:fld>
            <a:endParaRPr lang="en-US" dirty="0"/>
          </a:p>
        </p:txBody>
      </p:sp>
    </p:spTree>
    <p:extLst>
      <p:ext uri="{BB962C8B-B14F-4D97-AF65-F5344CB8AC3E}">
        <p14:creationId xmlns:p14="http://schemas.microsoft.com/office/powerpoint/2010/main" val="1999826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229600" cy="4525963"/>
          </a:xfrm>
        </p:spPr>
        <p:txBody>
          <a:bodyPr>
            <a:normAutofit/>
          </a:bodyPr>
          <a:lstStyle/>
          <a:p>
            <a:pPr>
              <a:spcBef>
                <a:spcPts val="600"/>
              </a:spcBef>
              <a:spcAft>
                <a:spcPts val="600"/>
              </a:spcAft>
              <a:buClr>
                <a:srgbClr val="7030A0"/>
              </a:buClr>
            </a:pPr>
            <a:r>
              <a:rPr lang="en-US" sz="2800" dirty="0" smtClean="0">
                <a:solidFill>
                  <a:schemeClr val="bg1">
                    <a:lumMod val="65000"/>
                  </a:schemeClr>
                </a:solidFill>
              </a:rPr>
              <a:t>What is OWASP, what we could bring</a:t>
            </a:r>
          </a:p>
          <a:p>
            <a:pPr>
              <a:spcBef>
                <a:spcPts val="600"/>
              </a:spcBef>
              <a:spcAft>
                <a:spcPts val="600"/>
              </a:spcAft>
              <a:buClr>
                <a:srgbClr val="7030A0"/>
              </a:buClr>
            </a:pPr>
            <a:r>
              <a:rPr lang="en-US" sz="2800" dirty="0" smtClean="0">
                <a:solidFill>
                  <a:schemeClr val="bg1">
                    <a:lumMod val="65000"/>
                  </a:schemeClr>
                </a:solidFill>
              </a:rPr>
              <a:t>Update - OWASP Projects</a:t>
            </a:r>
          </a:p>
          <a:p>
            <a:pPr>
              <a:spcBef>
                <a:spcPts val="600"/>
              </a:spcBef>
              <a:spcAft>
                <a:spcPts val="600"/>
              </a:spcAft>
              <a:buClr>
                <a:srgbClr val="7030A0"/>
              </a:buClr>
            </a:pPr>
            <a:r>
              <a:rPr lang="en-US" sz="2800" dirty="0" smtClean="0"/>
              <a:t>Talking Legal</a:t>
            </a:r>
          </a:p>
          <a:p>
            <a:pPr lvl="1">
              <a:buClr>
                <a:srgbClr val="FF0000"/>
              </a:buClr>
              <a:buFont typeface="Courier New" pitchFamily="49" charset="0"/>
              <a:buChar char="o"/>
            </a:pPr>
            <a:r>
              <a:rPr lang="en-US" dirty="0" smtClean="0"/>
              <a:t>Evolution of Legal framework</a:t>
            </a:r>
          </a:p>
          <a:p>
            <a:pPr lvl="1">
              <a:buClr>
                <a:srgbClr val="FF0000"/>
              </a:buClr>
              <a:buFont typeface="Courier New" pitchFamily="49" charset="0"/>
              <a:buChar char="o"/>
            </a:pPr>
            <a:r>
              <a:rPr lang="en-US" dirty="0" smtClean="0"/>
              <a:t>Developers, Software </a:t>
            </a:r>
            <a:r>
              <a:rPr lang="en-US" dirty="0"/>
              <a:t>makers held liable for code?</a:t>
            </a:r>
          </a:p>
        </p:txBody>
      </p:sp>
      <p:sp>
        <p:nvSpPr>
          <p:cNvPr id="4" name="Title 3"/>
          <p:cNvSpPr>
            <a:spLocks noGrp="1"/>
          </p:cNvSpPr>
          <p:nvPr>
            <p:ph type="title"/>
          </p:nvPr>
        </p:nvSpPr>
        <p:spPr>
          <a:xfrm>
            <a:off x="4191000" y="76200"/>
            <a:ext cx="4724400" cy="715962"/>
          </a:xfrm>
        </p:spPr>
        <p:txBody>
          <a:bodyPr/>
          <a:lstStyle/>
          <a:p>
            <a:r>
              <a:rPr lang="en-US" sz="4000" dirty="0" smtClean="0">
                <a:solidFill>
                  <a:schemeClr val="bg1">
                    <a:lumMod val="95000"/>
                  </a:schemeClr>
                </a:solidFill>
              </a:rPr>
              <a:t>Agenda</a:t>
            </a:r>
            <a:endParaRPr lang="en-US" sz="40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31</a:t>
            </a:fld>
            <a:endParaRPr lang="en-US" dirty="0"/>
          </a:p>
        </p:txBody>
      </p:sp>
    </p:spTree>
    <p:extLst>
      <p:ext uri="{BB962C8B-B14F-4D97-AF65-F5344CB8AC3E}">
        <p14:creationId xmlns:p14="http://schemas.microsoft.com/office/powerpoint/2010/main" val="2868708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533400" y="2013347"/>
            <a:ext cx="8137922" cy="4768453"/>
          </a:xfrm>
        </p:spPr>
        <p:txBody>
          <a:bodyPr/>
          <a:lstStyle/>
          <a:p>
            <a:pPr marL="0" lvl="1" indent="0" algn="just">
              <a:buClr>
                <a:srgbClr val="C00000"/>
              </a:buClr>
              <a:buSzPct val="70000"/>
              <a:buNone/>
              <a:tabLst>
                <a:tab pos="255604" algn="l"/>
              </a:tabLst>
            </a:pPr>
            <a:r>
              <a:rPr lang="en-US" sz="2400" dirty="0">
                <a:solidFill>
                  <a:schemeClr val="tx1">
                    <a:lumMod val="75000"/>
                    <a:lumOff val="25000"/>
                  </a:schemeClr>
                </a:solidFill>
              </a:rPr>
              <a:t>In case of </a:t>
            </a:r>
            <a:r>
              <a:rPr lang="en-US" sz="2400" dirty="0" smtClean="0">
                <a:solidFill>
                  <a:schemeClr val="tx1">
                    <a:lumMod val="75000"/>
                    <a:lumOff val="25000"/>
                  </a:schemeClr>
                </a:solidFill>
              </a:rPr>
              <a:t>security breach, </a:t>
            </a:r>
            <a:r>
              <a:rPr lang="en-US" sz="2400" b="1" dirty="0">
                <a:solidFill>
                  <a:schemeClr val="tx1">
                    <a:lumMod val="75000"/>
                    <a:lumOff val="25000"/>
                  </a:schemeClr>
                </a:solidFill>
              </a:rPr>
              <a:t>what’s going on from a Legal perspective?</a:t>
            </a:r>
          </a:p>
          <a:p>
            <a:pPr marL="577061" lvl="1" indent="-321457" algn="just">
              <a:spcBef>
                <a:spcPts val="1800"/>
              </a:spcBef>
              <a:spcAft>
                <a:spcPts val="600"/>
              </a:spcAft>
              <a:buClr>
                <a:srgbClr val="FF0000"/>
              </a:buClr>
              <a:buSzPct val="60000"/>
              <a:buFont typeface="Wingdings" pitchFamily="2" charset="2"/>
              <a:buChar char="v"/>
              <a:tabLst>
                <a:tab pos="255604" algn="l"/>
              </a:tabLst>
            </a:pPr>
            <a:r>
              <a:rPr lang="en-US" sz="2400" dirty="0">
                <a:solidFill>
                  <a:schemeClr val="tx1">
                    <a:lumMod val="75000"/>
                    <a:lumOff val="25000"/>
                  </a:schemeClr>
                </a:solidFill>
              </a:rPr>
              <a:t>Who </a:t>
            </a:r>
            <a:r>
              <a:rPr lang="en-US" sz="2400" i="1" dirty="0">
                <a:solidFill>
                  <a:schemeClr val="tx1">
                    <a:lumMod val="75000"/>
                    <a:lumOff val="25000"/>
                  </a:schemeClr>
                </a:solidFill>
              </a:rPr>
              <a:t>could be </a:t>
            </a:r>
            <a:r>
              <a:rPr lang="en-US" sz="2400" dirty="0">
                <a:solidFill>
                  <a:schemeClr val="tx1">
                    <a:lumMod val="75000"/>
                    <a:lumOff val="25000"/>
                  </a:schemeClr>
                </a:solidFill>
              </a:rPr>
              <a:t>accountable for what?</a:t>
            </a:r>
          </a:p>
          <a:p>
            <a:pPr marL="577061" lvl="1" indent="-321457" algn="just">
              <a:spcBef>
                <a:spcPts val="600"/>
              </a:spcBef>
              <a:spcAft>
                <a:spcPts val="600"/>
              </a:spcAft>
              <a:buClr>
                <a:srgbClr val="FF0000"/>
              </a:buClr>
              <a:buSzPct val="60000"/>
              <a:buFont typeface="Wingdings" pitchFamily="2" charset="2"/>
              <a:buChar char="v"/>
              <a:tabLst>
                <a:tab pos="255604" algn="l"/>
              </a:tabLst>
            </a:pPr>
            <a:r>
              <a:rPr lang="en-US" sz="2400" dirty="0">
                <a:solidFill>
                  <a:schemeClr val="tx1">
                    <a:lumMod val="75000"/>
                    <a:lumOff val="25000"/>
                  </a:schemeClr>
                </a:solidFill>
              </a:rPr>
              <a:t>Who </a:t>
            </a:r>
            <a:r>
              <a:rPr lang="en-US" sz="2400" i="1" dirty="0">
                <a:solidFill>
                  <a:schemeClr val="tx1">
                    <a:lumMod val="75000"/>
                    <a:lumOff val="25000"/>
                  </a:schemeClr>
                </a:solidFill>
              </a:rPr>
              <a:t>should be </a:t>
            </a:r>
            <a:r>
              <a:rPr lang="en-US" sz="2400" dirty="0">
                <a:solidFill>
                  <a:schemeClr val="tx1">
                    <a:lumMod val="75000"/>
                    <a:lumOff val="25000"/>
                  </a:schemeClr>
                </a:solidFill>
              </a:rPr>
              <a:t>accountable for what?</a:t>
            </a:r>
          </a:p>
          <a:p>
            <a:pPr marL="577061" lvl="1" indent="-321457" algn="just">
              <a:spcBef>
                <a:spcPts val="600"/>
              </a:spcBef>
              <a:spcAft>
                <a:spcPts val="600"/>
              </a:spcAft>
              <a:buClr>
                <a:srgbClr val="FF0000"/>
              </a:buClr>
              <a:buSzPct val="60000"/>
              <a:buFont typeface="Wingdings" pitchFamily="2" charset="2"/>
              <a:buChar char="v"/>
              <a:tabLst>
                <a:tab pos="255604" algn="l"/>
              </a:tabLst>
            </a:pPr>
            <a:r>
              <a:rPr lang="en-US" sz="2400" dirty="0">
                <a:solidFill>
                  <a:schemeClr val="tx1">
                    <a:lumMod val="75000"/>
                    <a:lumOff val="25000"/>
                  </a:schemeClr>
                </a:solidFill>
              </a:rPr>
              <a:t>Who </a:t>
            </a:r>
            <a:r>
              <a:rPr lang="en-US" sz="2400" i="1" dirty="0">
                <a:solidFill>
                  <a:schemeClr val="tx1">
                    <a:lumMod val="75000"/>
                    <a:lumOff val="25000"/>
                  </a:schemeClr>
                </a:solidFill>
              </a:rPr>
              <a:t>would be </a:t>
            </a:r>
            <a:r>
              <a:rPr lang="en-US" sz="2400" dirty="0">
                <a:solidFill>
                  <a:schemeClr val="tx1">
                    <a:lumMod val="75000"/>
                    <a:lumOff val="25000"/>
                  </a:schemeClr>
                </a:solidFill>
              </a:rPr>
              <a:t>accountable for what?</a:t>
            </a:r>
          </a:p>
          <a:p>
            <a:pPr marL="255604" lvl="1" indent="0" algn="just">
              <a:buClr>
                <a:srgbClr val="C00000"/>
              </a:buClr>
              <a:buSzPct val="70000"/>
              <a:buNone/>
              <a:tabLst>
                <a:tab pos="255604" algn="l"/>
              </a:tabLst>
            </a:pPr>
            <a:endParaRPr lang="en-US" sz="2400" dirty="0">
              <a:solidFill>
                <a:schemeClr val="tx1">
                  <a:lumMod val="75000"/>
                  <a:lumOff val="25000"/>
                </a:schemeClr>
              </a:solidFill>
            </a:endParaRPr>
          </a:p>
          <a:p>
            <a:pPr marL="657425" lvl="1" algn="r">
              <a:spcBef>
                <a:spcPts val="2400"/>
              </a:spcBef>
              <a:buClr>
                <a:srgbClr val="C00000"/>
              </a:buClr>
              <a:buSzPct val="200000"/>
              <a:buFont typeface="Wingdings" pitchFamily="2" charset="2"/>
              <a:buChar char="G"/>
              <a:tabLst>
                <a:tab pos="255604" algn="l"/>
              </a:tabLst>
            </a:pPr>
            <a:r>
              <a:rPr lang="en-US" sz="2400" dirty="0" smtClean="0">
                <a:solidFill>
                  <a:schemeClr val="tx1">
                    <a:lumMod val="75000"/>
                    <a:lumOff val="25000"/>
                  </a:schemeClr>
                </a:solidFill>
              </a:rPr>
              <a:t>In </a:t>
            </a:r>
            <a:r>
              <a:rPr lang="en-US" sz="2400" dirty="0">
                <a:solidFill>
                  <a:schemeClr val="tx1">
                    <a:lumMod val="75000"/>
                    <a:lumOff val="25000"/>
                  </a:schemeClr>
                </a:solidFill>
              </a:rPr>
              <a:t>fact, </a:t>
            </a:r>
            <a:r>
              <a:rPr lang="en-US" sz="2400" b="1" dirty="0">
                <a:solidFill>
                  <a:schemeClr val="tx1">
                    <a:lumMod val="75000"/>
                    <a:lumOff val="25000"/>
                  </a:schemeClr>
                </a:solidFill>
              </a:rPr>
              <a:t>who is accountable for what</a:t>
            </a:r>
            <a:r>
              <a:rPr lang="en-US" sz="2400" b="1" dirty="0" smtClean="0">
                <a:solidFill>
                  <a:schemeClr val="tx1">
                    <a:lumMod val="75000"/>
                    <a:lumOff val="25000"/>
                  </a:schemeClr>
                </a:solidFill>
              </a:rPr>
              <a:t>?</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sp>
        <p:nvSpPr>
          <p:cNvPr id="2" name="Titre 1"/>
          <p:cNvSpPr>
            <a:spLocks noGrp="1"/>
          </p:cNvSpPr>
          <p:nvPr>
            <p:ph type="title"/>
          </p:nvPr>
        </p:nvSpPr>
        <p:spPr>
          <a:xfrm>
            <a:off x="3733800" y="76200"/>
            <a:ext cx="4724400" cy="715962"/>
          </a:xfrm>
        </p:spPr>
        <p:txBody>
          <a:bodyPr/>
          <a:lstStyle/>
          <a:p>
            <a:r>
              <a:rPr lang="fr-FR" sz="4000" dirty="0" smtClean="0">
                <a:solidFill>
                  <a:schemeClr val="bg1">
                    <a:lumMod val="95000"/>
                  </a:schemeClr>
                </a:solidFill>
              </a:rPr>
              <a:t>Do </a:t>
            </a:r>
            <a:r>
              <a:rPr lang="fr-FR" sz="4000" dirty="0" err="1" smtClean="0">
                <a:solidFill>
                  <a:schemeClr val="bg1">
                    <a:lumMod val="95000"/>
                  </a:schemeClr>
                </a:solidFill>
              </a:rPr>
              <a:t>you</a:t>
            </a:r>
            <a:r>
              <a:rPr lang="fr-FR" sz="4000" dirty="0" smtClean="0">
                <a:solidFill>
                  <a:schemeClr val="bg1">
                    <a:lumMod val="95000"/>
                  </a:schemeClr>
                </a:solidFill>
              </a:rPr>
              <a:t>…</a:t>
            </a:r>
            <a:r>
              <a:rPr lang="fr-FR" sz="4000" dirty="0" err="1" smtClean="0">
                <a:solidFill>
                  <a:schemeClr val="bg1">
                    <a:lumMod val="95000"/>
                  </a:schemeClr>
                </a:solidFill>
              </a:rPr>
              <a:t>Legal</a:t>
            </a:r>
            <a:r>
              <a:rPr lang="fr-FR" sz="4000" dirty="0" smtClean="0">
                <a:solidFill>
                  <a:schemeClr val="bg1">
                    <a:lumMod val="95000"/>
                  </a:schemeClr>
                </a:solidFill>
              </a:rPr>
              <a:t>?</a:t>
            </a:r>
            <a:r>
              <a:rPr lang="fr-FR" sz="2000" dirty="0" smtClean="0">
                <a:solidFill>
                  <a:schemeClr val="bg1">
                    <a:lumMod val="95000"/>
                  </a:schemeClr>
                </a:solidFill>
              </a:rPr>
              <a:t> 1/2</a:t>
            </a:r>
            <a:endParaRPr lang="fr-FR" sz="4000" dirty="0">
              <a:solidFill>
                <a:schemeClr val="bg1">
                  <a:lumMod val="95000"/>
                </a:schemeClr>
              </a:solidFill>
            </a:endParaRPr>
          </a:p>
        </p:txBody>
      </p:sp>
      <p:sp>
        <p:nvSpPr>
          <p:cNvPr id="3" name="Espace réservé du numéro de diapositive 2"/>
          <p:cNvSpPr>
            <a:spLocks noGrp="1"/>
          </p:cNvSpPr>
          <p:nvPr>
            <p:ph type="sldNum" sz="quarter" idx="12"/>
          </p:nvPr>
        </p:nvSpPr>
        <p:spPr/>
        <p:txBody>
          <a:bodyPr/>
          <a:lstStyle/>
          <a:p>
            <a:fld id="{B213A299-4B70-44C0-9573-A40A0A56C89D}" type="slidenum">
              <a:rPr lang="en-US" smtClean="0"/>
              <a:t>32</a:t>
            </a:fld>
            <a:endParaRPr lang="en-US" dirty="0"/>
          </a:p>
        </p:txBody>
      </p:sp>
    </p:spTree>
    <p:extLst>
      <p:ext uri="{BB962C8B-B14F-4D97-AF65-F5344CB8AC3E}">
        <p14:creationId xmlns:p14="http://schemas.microsoft.com/office/powerpoint/2010/main" val="165800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3800" y="76200"/>
            <a:ext cx="4724400" cy="715962"/>
          </a:xfrm>
        </p:spPr>
        <p:txBody>
          <a:bodyPr/>
          <a:lstStyle/>
          <a:p>
            <a:r>
              <a:rPr lang="fr-FR" sz="4000" dirty="0" smtClean="0">
                <a:solidFill>
                  <a:schemeClr val="bg1">
                    <a:lumMod val="95000"/>
                  </a:schemeClr>
                </a:solidFill>
              </a:rPr>
              <a:t>Do </a:t>
            </a:r>
            <a:r>
              <a:rPr lang="fr-FR" sz="4000" dirty="0" err="1" smtClean="0">
                <a:solidFill>
                  <a:schemeClr val="bg1">
                    <a:lumMod val="95000"/>
                  </a:schemeClr>
                </a:solidFill>
              </a:rPr>
              <a:t>you</a:t>
            </a:r>
            <a:r>
              <a:rPr lang="fr-FR" sz="4000" dirty="0" smtClean="0">
                <a:solidFill>
                  <a:schemeClr val="bg1">
                    <a:lumMod val="95000"/>
                  </a:schemeClr>
                </a:solidFill>
              </a:rPr>
              <a:t>…</a:t>
            </a:r>
            <a:r>
              <a:rPr lang="fr-FR" sz="4000" dirty="0" err="1" smtClean="0">
                <a:solidFill>
                  <a:schemeClr val="bg1">
                    <a:lumMod val="95000"/>
                  </a:schemeClr>
                </a:solidFill>
              </a:rPr>
              <a:t>Legal</a:t>
            </a:r>
            <a:r>
              <a:rPr lang="fr-FR" sz="4000" dirty="0" smtClean="0">
                <a:solidFill>
                  <a:schemeClr val="bg1">
                    <a:lumMod val="95000"/>
                  </a:schemeClr>
                </a:solidFill>
              </a:rPr>
              <a:t>?</a:t>
            </a:r>
            <a:r>
              <a:rPr lang="fr-FR" sz="2000" dirty="0" smtClean="0">
                <a:solidFill>
                  <a:schemeClr val="bg1">
                    <a:lumMod val="95000"/>
                  </a:schemeClr>
                </a:solidFill>
              </a:rPr>
              <a:t> 2/2</a:t>
            </a:r>
            <a:endParaRPr lang="fr-FR" sz="4000" dirty="0">
              <a:solidFill>
                <a:schemeClr val="bg1">
                  <a:lumMod val="95000"/>
                </a:schemeClr>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4419600" cy="5209632"/>
          </a:xfrm>
          <a:prstGeom prst="rect">
            <a:avLst/>
          </a:prstGeom>
        </p:spPr>
      </p:pic>
      <p:sp>
        <p:nvSpPr>
          <p:cNvPr id="7" name="Titre 1"/>
          <p:cNvSpPr txBox="1">
            <a:spLocks/>
          </p:cNvSpPr>
          <p:nvPr/>
        </p:nvSpPr>
        <p:spPr>
          <a:xfrm>
            <a:off x="4953000" y="2209800"/>
            <a:ext cx="3962400" cy="3276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pPr algn="just"/>
            <a:r>
              <a:rPr lang="en-US" sz="2000" dirty="0">
                <a:solidFill>
                  <a:schemeClr val="tx1">
                    <a:lumMod val="75000"/>
                    <a:lumOff val="25000"/>
                  </a:schemeClr>
                </a:solidFill>
              </a:rPr>
              <a:t>Although Legal and Information Security need to work better together, </a:t>
            </a:r>
            <a:r>
              <a:rPr lang="en-US" sz="2000" dirty="0">
                <a:solidFill>
                  <a:srgbClr val="FF0000"/>
                </a:solidFill>
              </a:rPr>
              <a:t>they aren’t</a:t>
            </a:r>
            <a:r>
              <a:rPr lang="en-US" sz="2000" dirty="0">
                <a:solidFill>
                  <a:schemeClr val="tx1">
                    <a:lumMod val="75000"/>
                    <a:lumOff val="25000"/>
                  </a:schemeClr>
                </a:solidFill>
              </a:rPr>
              <a:t>, and this is damaging companies’ ability to manage risk. </a:t>
            </a:r>
            <a:endParaRPr lang="fr-FR" sz="2000" dirty="0">
              <a:solidFill>
                <a:schemeClr val="tx1">
                  <a:lumMod val="75000"/>
                  <a:lumOff val="25000"/>
                </a:schemeClr>
              </a:solidFill>
            </a:endParaRPr>
          </a:p>
          <a:p>
            <a:pPr algn="just"/>
            <a:endParaRPr lang="en-US" sz="2000" dirty="0" smtClean="0">
              <a:solidFill>
                <a:schemeClr val="tx1">
                  <a:lumMod val="75000"/>
                  <a:lumOff val="25000"/>
                </a:schemeClr>
              </a:solidFill>
            </a:endParaRPr>
          </a:p>
          <a:p>
            <a:pPr marL="342900" indent="-342900" algn="just">
              <a:buClr>
                <a:schemeClr val="tx1"/>
              </a:buClr>
              <a:buSzPct val="200000"/>
              <a:buFont typeface="Wingdings" pitchFamily="2" charset="2"/>
              <a:buChar char="G"/>
            </a:pPr>
            <a:r>
              <a:rPr lang="en-US" sz="2000" dirty="0" smtClean="0">
                <a:solidFill>
                  <a:srgbClr val="FF0000"/>
                </a:solidFill>
              </a:rPr>
              <a:t>Over </a:t>
            </a:r>
            <a:r>
              <a:rPr lang="en-US" sz="2000" dirty="0">
                <a:solidFill>
                  <a:srgbClr val="FF0000"/>
                </a:solidFill>
              </a:rPr>
              <a:t>60% of General Counsel </a:t>
            </a:r>
            <a:r>
              <a:rPr lang="en-US" sz="2000" dirty="0">
                <a:solidFill>
                  <a:schemeClr val="tx1">
                    <a:lumMod val="75000"/>
                    <a:lumOff val="25000"/>
                  </a:schemeClr>
                </a:solidFill>
              </a:rPr>
              <a:t>are </a:t>
            </a:r>
            <a:r>
              <a:rPr lang="en-US" sz="2000" dirty="0">
                <a:solidFill>
                  <a:srgbClr val="FF0000"/>
                </a:solidFill>
              </a:rPr>
              <a:t>dissatisfied</a:t>
            </a:r>
            <a:r>
              <a:rPr lang="en-US" sz="2000" dirty="0">
                <a:solidFill>
                  <a:schemeClr val="tx1">
                    <a:lumMod val="75000"/>
                    <a:lumOff val="25000"/>
                  </a:schemeClr>
                </a:solidFill>
              </a:rPr>
              <a:t> with the way information risks are being addressed and with their involvement in information risk management.</a:t>
            </a:r>
            <a:endParaRPr lang="fr-FR" sz="2000" dirty="0">
              <a:solidFill>
                <a:schemeClr val="tx1">
                  <a:lumMod val="75000"/>
                  <a:lumOff val="25000"/>
                </a:schemeClr>
              </a:solidFill>
            </a:endParaRPr>
          </a:p>
        </p:txBody>
      </p:sp>
      <p:sp>
        <p:nvSpPr>
          <p:cNvPr id="8" name="Titre 1"/>
          <p:cNvSpPr txBox="1">
            <a:spLocks/>
          </p:cNvSpPr>
          <p:nvPr/>
        </p:nvSpPr>
        <p:spPr>
          <a:xfrm>
            <a:off x="4860032" y="6129300"/>
            <a:ext cx="4104456"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100" i="1" dirty="0">
                <a:ln w="12700">
                  <a:noFill/>
                  <a:prstDash val="solid"/>
                </a:ln>
                <a:latin typeface="Arial" pitchFamily="34" charset="0"/>
                <a:cs typeface="Arial" pitchFamily="34" charset="0"/>
              </a:rPr>
              <a:t>Source: </a:t>
            </a:r>
            <a:r>
              <a:rPr lang="en-US" sz="1100" i="1" dirty="0" smtClean="0">
                <a:ln w="12700">
                  <a:noFill/>
                  <a:prstDash val="solid"/>
                </a:ln>
                <a:latin typeface="Arial" pitchFamily="34" charset="0"/>
                <a:cs typeface="Arial" pitchFamily="34" charset="0"/>
              </a:rPr>
              <a:t>The </a:t>
            </a:r>
            <a:r>
              <a:rPr lang="en-US" sz="1100" i="1" dirty="0">
                <a:ln w="12700">
                  <a:noFill/>
                  <a:prstDash val="solid"/>
                </a:ln>
                <a:latin typeface="Arial" pitchFamily="34" charset="0"/>
                <a:cs typeface="Arial" pitchFamily="34" charset="0"/>
              </a:rPr>
              <a:t>Information Risk Executive </a:t>
            </a:r>
            <a:r>
              <a:rPr lang="en-US" sz="1100" i="1" dirty="0" smtClean="0">
                <a:ln w="12700">
                  <a:noFill/>
                  <a:prstDash val="solid"/>
                </a:ln>
                <a:latin typeface="Arial" pitchFamily="34" charset="0"/>
                <a:cs typeface="Arial" pitchFamily="34" charset="0"/>
              </a:rPr>
              <a:t>Council (IREC)</a:t>
            </a:r>
            <a:endParaRPr lang="fr-FR" sz="1100" i="1" dirty="0">
              <a:ln w="12700">
                <a:noFill/>
                <a:prstDash val="solid"/>
              </a:ln>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B213A299-4B70-44C0-9573-A40A0A56C89D}" type="slidenum">
              <a:rPr lang="en-US" smtClean="0"/>
              <a:t>33</a:t>
            </a:fld>
            <a:endParaRPr lang="en-US" dirty="0"/>
          </a:p>
        </p:txBody>
      </p:sp>
    </p:spTree>
    <p:extLst>
      <p:ext uri="{BB962C8B-B14F-4D97-AF65-F5344CB8AC3E}">
        <p14:creationId xmlns:p14="http://schemas.microsoft.com/office/powerpoint/2010/main" val="782124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1400" y="46038"/>
            <a:ext cx="4724400" cy="715962"/>
          </a:xfrm>
        </p:spPr>
        <p:txBody>
          <a:bodyPr/>
          <a:lstStyle/>
          <a:p>
            <a:r>
              <a:rPr lang="fr-FR" sz="4000" dirty="0" smtClean="0">
                <a:solidFill>
                  <a:schemeClr val="bg1">
                    <a:lumMod val="95000"/>
                  </a:schemeClr>
                </a:solidFill>
              </a:rPr>
              <a:t>Law </a:t>
            </a:r>
            <a:r>
              <a:rPr lang="fr-FR" sz="4000" dirty="0" err="1" smtClean="0">
                <a:solidFill>
                  <a:schemeClr val="bg1">
                    <a:lumMod val="95000"/>
                  </a:schemeClr>
                </a:solidFill>
              </a:rPr>
              <a:t>Enforcement</a:t>
            </a:r>
            <a:endParaRPr lang="fr-FR" sz="4000" dirty="0">
              <a:solidFill>
                <a:schemeClr val="bg1">
                  <a:lumMod val="95000"/>
                </a:schemeClr>
              </a:solidFill>
            </a:endParaRPr>
          </a:p>
        </p:txBody>
      </p:sp>
      <p:sp>
        <p:nvSpPr>
          <p:cNvPr id="5" name="Sous-titre 2"/>
          <p:cNvSpPr txBox="1">
            <a:spLocks/>
          </p:cNvSpPr>
          <p:nvPr/>
        </p:nvSpPr>
        <p:spPr bwMode="auto">
          <a:xfrm>
            <a:off x="304800" y="1869976"/>
            <a:ext cx="8640960" cy="483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fontAlgn="base">
              <a:lnSpc>
                <a:spcPct val="110000"/>
              </a:lnSpc>
              <a:spcBef>
                <a:spcPct val="50000"/>
              </a:spcBef>
              <a:spcAft>
                <a:spcPct val="0"/>
              </a:spcAft>
              <a:defRPr sz="2800">
                <a:solidFill>
                  <a:schemeClr val="tx1"/>
                </a:solidFill>
                <a:latin typeface="+mn-lt"/>
                <a:ea typeface="+mn-ea"/>
                <a:cs typeface="+mn-cs"/>
              </a:defRPr>
            </a:lvl1pPr>
            <a:lvl2pPr marL="668338" indent="-188913" algn="l" rtl="0" fontAlgn="base">
              <a:lnSpc>
                <a:spcPct val="130000"/>
              </a:lnSpc>
              <a:spcBef>
                <a:spcPct val="35000"/>
              </a:spcBef>
              <a:spcAft>
                <a:spcPct val="0"/>
              </a:spcAft>
              <a:buClr>
                <a:srgbClr val="D31E05"/>
              </a:buClr>
              <a:buFont typeface="Wingdings" pitchFamily="2" charset="2"/>
              <a:buChar char="§"/>
              <a:defRPr sz="2000">
                <a:solidFill>
                  <a:schemeClr val="tx1"/>
                </a:solidFill>
                <a:latin typeface="+mn-lt"/>
                <a:ea typeface="+mn-ea"/>
              </a:defRPr>
            </a:lvl2pPr>
            <a:lvl3pPr marL="1143000" indent="-187325" algn="l" rtl="0" fontAlgn="base">
              <a:lnSpc>
                <a:spcPct val="130000"/>
              </a:lnSpc>
              <a:spcBef>
                <a:spcPct val="20000"/>
              </a:spcBef>
              <a:spcAft>
                <a:spcPct val="0"/>
              </a:spcAft>
              <a:buClr>
                <a:srgbClr val="BAD455"/>
              </a:buClr>
              <a:buFont typeface="Wingdings" pitchFamily="2" charset="2"/>
              <a:buChar char="§"/>
              <a:defRPr sz="1400">
                <a:solidFill>
                  <a:schemeClr val="tx1"/>
                </a:solidFill>
                <a:latin typeface="+mn-lt"/>
                <a:ea typeface="+mn-ea"/>
              </a:defRPr>
            </a:lvl3pPr>
            <a:lvl4pPr marL="1524000" indent="-149225" algn="l" rtl="0" fontAlgn="base">
              <a:lnSpc>
                <a:spcPct val="130000"/>
              </a:lnSpc>
              <a:spcBef>
                <a:spcPct val="20000"/>
              </a:spcBef>
              <a:spcAft>
                <a:spcPct val="0"/>
              </a:spcAft>
              <a:buClr>
                <a:srgbClr val="D31E05"/>
              </a:buClr>
              <a:buFont typeface="Times" pitchFamily="-80" charset="0"/>
              <a:buChar char="•"/>
              <a:defRPr sz="1400">
                <a:solidFill>
                  <a:schemeClr val="tx1"/>
                </a:solidFill>
                <a:latin typeface="+mn-lt"/>
                <a:ea typeface="+mn-ea"/>
              </a:defRPr>
            </a:lvl4pPr>
            <a:lvl5pPr marL="1998663" indent="-169863" algn="l" rtl="0" fontAlgn="base">
              <a:lnSpc>
                <a:spcPct val="130000"/>
              </a:lnSpc>
              <a:spcBef>
                <a:spcPct val="20000"/>
              </a:spcBef>
              <a:spcAft>
                <a:spcPct val="0"/>
              </a:spcAft>
              <a:buClr>
                <a:srgbClr val="BAD455"/>
              </a:buClr>
              <a:buFont typeface="Times" pitchFamily="-80" charset="0"/>
              <a:buChar char="•"/>
              <a:defRPr sz="1200">
                <a:solidFill>
                  <a:schemeClr val="tx1"/>
                </a:solidFill>
                <a:latin typeface="+mn-lt"/>
                <a:ea typeface="+mn-ea"/>
              </a:defRPr>
            </a:lvl5pPr>
            <a:lvl6pPr marL="2455863" indent="-169863" algn="l" rtl="0" fontAlgn="base">
              <a:lnSpc>
                <a:spcPct val="130000"/>
              </a:lnSpc>
              <a:spcBef>
                <a:spcPct val="20000"/>
              </a:spcBef>
              <a:spcAft>
                <a:spcPct val="0"/>
              </a:spcAft>
              <a:buClr>
                <a:srgbClr val="BAD455"/>
              </a:buClr>
              <a:buFont typeface="Times" pitchFamily="-80" charset="0"/>
              <a:buChar char="•"/>
              <a:defRPr sz="1200">
                <a:solidFill>
                  <a:schemeClr val="tx1"/>
                </a:solidFill>
                <a:latin typeface="+mn-lt"/>
                <a:ea typeface="+mn-ea"/>
              </a:defRPr>
            </a:lvl6pPr>
            <a:lvl7pPr marL="2913063" indent="-169863" algn="l" rtl="0" fontAlgn="base">
              <a:lnSpc>
                <a:spcPct val="130000"/>
              </a:lnSpc>
              <a:spcBef>
                <a:spcPct val="20000"/>
              </a:spcBef>
              <a:spcAft>
                <a:spcPct val="0"/>
              </a:spcAft>
              <a:buClr>
                <a:srgbClr val="BAD455"/>
              </a:buClr>
              <a:buFont typeface="Times" pitchFamily="-80" charset="0"/>
              <a:buChar char="•"/>
              <a:defRPr sz="1200">
                <a:solidFill>
                  <a:schemeClr val="tx1"/>
                </a:solidFill>
                <a:latin typeface="+mn-lt"/>
                <a:ea typeface="+mn-ea"/>
              </a:defRPr>
            </a:lvl7pPr>
            <a:lvl8pPr marL="3370263" indent="-169863" algn="l" rtl="0" fontAlgn="base">
              <a:lnSpc>
                <a:spcPct val="130000"/>
              </a:lnSpc>
              <a:spcBef>
                <a:spcPct val="20000"/>
              </a:spcBef>
              <a:spcAft>
                <a:spcPct val="0"/>
              </a:spcAft>
              <a:buClr>
                <a:srgbClr val="BAD455"/>
              </a:buClr>
              <a:buFont typeface="Times" pitchFamily="-80" charset="0"/>
              <a:buChar char="•"/>
              <a:defRPr sz="1200">
                <a:solidFill>
                  <a:schemeClr val="tx1"/>
                </a:solidFill>
                <a:latin typeface="+mn-lt"/>
                <a:ea typeface="+mn-ea"/>
              </a:defRPr>
            </a:lvl8pPr>
            <a:lvl9pPr marL="3827463" indent="-169863" algn="l" rtl="0" fontAlgn="base">
              <a:lnSpc>
                <a:spcPct val="130000"/>
              </a:lnSpc>
              <a:spcBef>
                <a:spcPct val="20000"/>
              </a:spcBef>
              <a:spcAft>
                <a:spcPct val="0"/>
              </a:spcAft>
              <a:buClr>
                <a:srgbClr val="BAD455"/>
              </a:buClr>
              <a:buFont typeface="Times" pitchFamily="-80" charset="0"/>
              <a:buChar char="•"/>
              <a:defRPr sz="1200">
                <a:solidFill>
                  <a:schemeClr val="tx1"/>
                </a:solidFill>
                <a:latin typeface="+mn-lt"/>
                <a:ea typeface="+mn-ea"/>
              </a:defRPr>
            </a:lvl9pPr>
          </a:lstStyle>
          <a:p>
            <a:pPr algn="just"/>
            <a:r>
              <a:rPr lang="en-US" sz="2400" dirty="0"/>
              <a:t>Three criteria of sensitivity of the information commonly </a:t>
            </a:r>
            <a:r>
              <a:rPr lang="en-US" sz="2400" dirty="0" smtClean="0"/>
              <a:t>accepted</a:t>
            </a:r>
            <a:endParaRPr lang="fr-FR" sz="2400" dirty="0" smtClean="0"/>
          </a:p>
          <a:p>
            <a:pPr marL="715963" indent="-358775" algn="just">
              <a:lnSpc>
                <a:spcPct val="100000"/>
              </a:lnSpc>
              <a:spcBef>
                <a:spcPts val="600"/>
              </a:spcBef>
              <a:buClr>
                <a:schemeClr val="tx1"/>
              </a:buClr>
              <a:buSzPct val="80000"/>
              <a:buFont typeface="Symbol" pitchFamily="18" charset="2"/>
              <a:buChar char="·"/>
              <a:tabLst>
                <a:tab pos="715963" algn="l"/>
              </a:tabLst>
            </a:pPr>
            <a:r>
              <a:rPr lang="fr-FR" sz="2400" dirty="0" err="1" smtClean="0">
                <a:solidFill>
                  <a:srgbClr val="C00000"/>
                </a:solidFill>
              </a:rPr>
              <a:t>Confidentiality</a:t>
            </a:r>
            <a:r>
              <a:rPr lang="fr-FR" sz="2400" dirty="0" smtClean="0">
                <a:solidFill>
                  <a:srgbClr val="C00000"/>
                </a:solidFill>
              </a:rPr>
              <a:t>: </a:t>
            </a:r>
            <a:r>
              <a:rPr lang="en-US" sz="1800" dirty="0">
                <a:solidFill>
                  <a:schemeClr val="tx1">
                    <a:lumMod val="75000"/>
                    <a:lumOff val="25000"/>
                  </a:schemeClr>
                </a:solidFill>
              </a:rPr>
              <a:t>Confidentiality refers to limiting information access and disclosure to authorized users </a:t>
            </a:r>
            <a:r>
              <a:rPr lang="en-US" sz="1800" dirty="0" smtClean="0">
                <a:solidFill>
                  <a:schemeClr val="tx1">
                    <a:lumMod val="75000"/>
                    <a:lumOff val="25000"/>
                  </a:schemeClr>
                </a:solidFill>
              </a:rPr>
              <a:t>and </a:t>
            </a:r>
            <a:r>
              <a:rPr lang="en-US" sz="1800" dirty="0">
                <a:solidFill>
                  <a:schemeClr val="tx1">
                    <a:lumMod val="75000"/>
                    <a:lumOff val="25000"/>
                  </a:schemeClr>
                </a:solidFill>
              </a:rPr>
              <a:t>preventing access by or disclosure to unauthorized </a:t>
            </a:r>
            <a:r>
              <a:rPr lang="en-US" sz="1800" dirty="0" smtClean="0">
                <a:solidFill>
                  <a:schemeClr val="tx1">
                    <a:lumMod val="75000"/>
                    <a:lumOff val="25000"/>
                  </a:schemeClr>
                </a:solidFill>
              </a:rPr>
              <a:t>ones</a:t>
            </a:r>
            <a:r>
              <a:rPr lang="fr-FR" sz="1800" dirty="0" smtClean="0">
                <a:solidFill>
                  <a:schemeClr val="tx1">
                    <a:lumMod val="75000"/>
                    <a:lumOff val="25000"/>
                  </a:schemeClr>
                </a:solidFill>
              </a:rPr>
              <a:t>.</a:t>
            </a:r>
          </a:p>
          <a:p>
            <a:pPr marL="715963" indent="-358775" algn="just">
              <a:lnSpc>
                <a:spcPct val="100000"/>
              </a:lnSpc>
              <a:spcBef>
                <a:spcPts val="600"/>
              </a:spcBef>
              <a:buClr>
                <a:schemeClr val="tx1"/>
              </a:buClr>
              <a:buSzPct val="80000"/>
              <a:buFont typeface="Symbol" pitchFamily="18" charset="2"/>
              <a:buChar char="·"/>
              <a:tabLst>
                <a:tab pos="715963" algn="l"/>
              </a:tabLst>
            </a:pPr>
            <a:r>
              <a:rPr lang="fr-FR" sz="2400" dirty="0" err="1" smtClean="0">
                <a:solidFill>
                  <a:srgbClr val="C00000"/>
                </a:solidFill>
              </a:rPr>
              <a:t>Integrity</a:t>
            </a:r>
            <a:r>
              <a:rPr lang="fr-FR" sz="2400" dirty="0" smtClean="0">
                <a:solidFill>
                  <a:srgbClr val="C00000"/>
                </a:solidFill>
              </a:rPr>
              <a:t>:</a:t>
            </a:r>
            <a:r>
              <a:rPr lang="fr-FR" sz="1800" dirty="0" smtClean="0">
                <a:solidFill>
                  <a:srgbClr val="C00000"/>
                </a:solidFill>
              </a:rPr>
              <a:t> </a:t>
            </a:r>
            <a:r>
              <a:rPr lang="en-US" sz="1800" dirty="0">
                <a:solidFill>
                  <a:schemeClr val="tx1">
                    <a:lumMod val="75000"/>
                    <a:lumOff val="25000"/>
                  </a:schemeClr>
                </a:solidFill>
              </a:rPr>
              <a:t>Integrity refers to the trustworthiness of information resources</a:t>
            </a:r>
            <a:r>
              <a:rPr lang="en-US" sz="1800" dirty="0" smtClean="0">
                <a:solidFill>
                  <a:schemeClr val="tx1">
                    <a:lumMod val="75000"/>
                    <a:lumOff val="25000"/>
                  </a:schemeClr>
                </a:solidFill>
              </a:rPr>
              <a:t>.</a:t>
            </a:r>
            <a:endParaRPr lang="fr-FR" sz="1800" dirty="0" smtClean="0">
              <a:solidFill>
                <a:schemeClr val="tx1">
                  <a:lumMod val="75000"/>
                  <a:lumOff val="25000"/>
                </a:schemeClr>
              </a:solidFill>
            </a:endParaRPr>
          </a:p>
          <a:p>
            <a:pPr marL="715963" indent="-358775" algn="just">
              <a:lnSpc>
                <a:spcPct val="100000"/>
              </a:lnSpc>
              <a:spcBef>
                <a:spcPts val="600"/>
              </a:spcBef>
              <a:buClr>
                <a:schemeClr val="tx1"/>
              </a:buClr>
              <a:buSzPct val="80000"/>
              <a:buFont typeface="Symbol" pitchFamily="18" charset="2"/>
              <a:buChar char="·"/>
              <a:tabLst>
                <a:tab pos="715963" algn="l"/>
              </a:tabLst>
            </a:pPr>
            <a:r>
              <a:rPr lang="fr-FR" sz="2400" dirty="0" err="1" smtClean="0">
                <a:solidFill>
                  <a:srgbClr val="C00000"/>
                </a:solidFill>
              </a:rPr>
              <a:t>Availability</a:t>
            </a:r>
            <a:r>
              <a:rPr lang="fr-FR" sz="2400" dirty="0" smtClean="0">
                <a:solidFill>
                  <a:srgbClr val="C00000"/>
                </a:solidFill>
              </a:rPr>
              <a:t>:</a:t>
            </a:r>
            <a:r>
              <a:rPr lang="fr-FR" sz="1800" dirty="0" smtClean="0">
                <a:solidFill>
                  <a:srgbClr val="C00000"/>
                </a:solidFill>
              </a:rPr>
              <a:t> </a:t>
            </a:r>
            <a:r>
              <a:rPr lang="en-US" sz="1800" dirty="0">
                <a:solidFill>
                  <a:schemeClr val="tx1">
                    <a:lumMod val="75000"/>
                    <a:lumOff val="25000"/>
                  </a:schemeClr>
                </a:solidFill>
              </a:rPr>
              <a:t>Availability refers, unsurprisingly, to the availability of information resources</a:t>
            </a:r>
            <a:r>
              <a:rPr lang="en-US" sz="1800" dirty="0" smtClean="0">
                <a:solidFill>
                  <a:schemeClr val="tx1">
                    <a:lumMod val="75000"/>
                    <a:lumOff val="25000"/>
                  </a:schemeClr>
                </a:solidFill>
              </a:rPr>
              <a:t>.</a:t>
            </a:r>
            <a:endParaRPr lang="fr-FR" sz="2400" dirty="0" smtClean="0">
              <a:solidFill>
                <a:srgbClr val="C00000"/>
              </a:solidFill>
            </a:endParaRPr>
          </a:p>
          <a:p>
            <a:pPr algn="just">
              <a:lnSpc>
                <a:spcPct val="100000"/>
              </a:lnSpc>
              <a:spcBef>
                <a:spcPts val="1800"/>
              </a:spcBef>
            </a:pPr>
            <a:r>
              <a:rPr lang="en-US" sz="2400" dirty="0">
                <a:solidFill>
                  <a:schemeClr val="tx1">
                    <a:lumMod val="95000"/>
                    <a:lumOff val="5000"/>
                  </a:schemeClr>
                </a:solidFill>
              </a:rPr>
              <a:t>A fourth is also often </a:t>
            </a:r>
            <a:r>
              <a:rPr lang="en-US" sz="2400" dirty="0" smtClean="0">
                <a:solidFill>
                  <a:schemeClr val="tx1">
                    <a:lumMod val="95000"/>
                    <a:lumOff val="5000"/>
                  </a:schemeClr>
                </a:solidFill>
              </a:rPr>
              <a:t>used </a:t>
            </a:r>
            <a:r>
              <a:rPr lang="fr-FR" sz="2400" i="1" dirty="0">
                <a:solidFill>
                  <a:schemeClr val="tx1">
                    <a:lumMod val="75000"/>
                    <a:lumOff val="25000"/>
                  </a:schemeClr>
                </a:solidFill>
              </a:rPr>
              <a:t>(</a:t>
            </a:r>
            <a:r>
              <a:rPr lang="fr-FR" sz="2400" i="1" dirty="0" err="1">
                <a:solidFill>
                  <a:schemeClr val="tx1">
                    <a:lumMod val="75000"/>
                    <a:lumOff val="25000"/>
                  </a:schemeClr>
                </a:solidFill>
              </a:rPr>
              <a:t>under</a:t>
            </a:r>
            <a:r>
              <a:rPr lang="fr-FR" sz="2400" i="1" dirty="0">
                <a:solidFill>
                  <a:schemeClr val="tx1">
                    <a:lumMod val="75000"/>
                    <a:lumOff val="25000"/>
                  </a:schemeClr>
                </a:solidFill>
              </a:rPr>
              <a:t> </a:t>
            </a:r>
            <a:r>
              <a:rPr lang="fr-FR" sz="2400" i="1" dirty="0" err="1">
                <a:solidFill>
                  <a:schemeClr val="tx1">
                    <a:lumMod val="75000"/>
                    <a:lumOff val="25000"/>
                  </a:schemeClr>
                </a:solidFill>
              </a:rPr>
              <a:t>different</a:t>
            </a:r>
            <a:r>
              <a:rPr lang="fr-FR" sz="2400" i="1" dirty="0">
                <a:solidFill>
                  <a:schemeClr val="tx1">
                    <a:lumMod val="75000"/>
                    <a:lumOff val="25000"/>
                  </a:schemeClr>
                </a:solidFill>
              </a:rPr>
              <a:t> </a:t>
            </a:r>
            <a:r>
              <a:rPr lang="fr-FR" sz="2400" i="1" dirty="0" err="1">
                <a:solidFill>
                  <a:schemeClr val="tx1">
                    <a:lumMod val="75000"/>
                    <a:lumOff val="25000"/>
                  </a:schemeClr>
                </a:solidFill>
              </a:rPr>
              <a:t>names</a:t>
            </a:r>
            <a:r>
              <a:rPr lang="fr-FR" sz="2400" i="1" dirty="0">
                <a:solidFill>
                  <a:schemeClr val="tx1">
                    <a:lumMod val="75000"/>
                    <a:lumOff val="25000"/>
                  </a:schemeClr>
                </a:solidFill>
              </a:rPr>
              <a:t>)</a:t>
            </a:r>
            <a:endParaRPr lang="fr-FR" sz="2400" i="1" dirty="0" smtClean="0">
              <a:solidFill>
                <a:schemeClr val="tx1">
                  <a:lumMod val="75000"/>
                  <a:lumOff val="25000"/>
                </a:schemeClr>
              </a:solidFill>
            </a:endParaRPr>
          </a:p>
          <a:p>
            <a:pPr marL="715963" indent="-358775" algn="just">
              <a:buClr>
                <a:schemeClr val="tx1"/>
              </a:buClr>
              <a:buSzPct val="80000"/>
              <a:buFont typeface="Symbol" pitchFamily="18" charset="2"/>
              <a:buChar char="·"/>
            </a:pPr>
            <a:r>
              <a:rPr lang="fr-FR" sz="2400" dirty="0" err="1">
                <a:solidFill>
                  <a:srgbClr val="C00000"/>
                </a:solidFill>
              </a:rPr>
              <a:t>Traceability</a:t>
            </a:r>
            <a:r>
              <a:rPr lang="fr-FR" sz="2400" dirty="0" smtClean="0">
                <a:solidFill>
                  <a:schemeClr val="tx1">
                    <a:lumMod val="95000"/>
                    <a:lumOff val="5000"/>
                  </a:schemeClr>
                </a:solidFill>
              </a:rPr>
              <a:t>, </a:t>
            </a:r>
            <a:r>
              <a:rPr lang="fr-FR" sz="2400" dirty="0" err="1">
                <a:solidFill>
                  <a:srgbClr val="C00000"/>
                </a:solidFill>
              </a:rPr>
              <a:t>Imputability</a:t>
            </a:r>
            <a:r>
              <a:rPr lang="fr-FR" sz="2400" dirty="0" smtClean="0">
                <a:solidFill>
                  <a:schemeClr val="tx1">
                    <a:lumMod val="95000"/>
                    <a:lumOff val="5000"/>
                  </a:schemeClr>
                </a:solidFill>
              </a:rPr>
              <a:t>, or </a:t>
            </a:r>
            <a:r>
              <a:rPr lang="fr-FR" sz="2400" dirty="0" smtClean="0">
                <a:solidFill>
                  <a:srgbClr val="C00000"/>
                </a:solidFill>
              </a:rPr>
              <a:t>Proof</a:t>
            </a:r>
            <a:r>
              <a:rPr lang="fr-FR" sz="2400" dirty="0" smtClean="0"/>
              <a:t>,</a:t>
            </a:r>
            <a:r>
              <a:rPr lang="fr-FR" sz="2400" dirty="0" smtClean="0">
                <a:solidFill>
                  <a:srgbClr val="C00000"/>
                </a:solidFill>
              </a:rPr>
              <a:t> i.e. Non-</a:t>
            </a:r>
            <a:r>
              <a:rPr lang="fr-FR" sz="2400" dirty="0" err="1" smtClean="0">
                <a:solidFill>
                  <a:srgbClr val="C00000"/>
                </a:solidFill>
              </a:rPr>
              <a:t>repudiation</a:t>
            </a:r>
            <a:endParaRPr lang="fr-FR" sz="2400" dirty="0">
              <a:solidFill>
                <a:srgbClr val="C00000"/>
              </a:solidFill>
            </a:endParaRPr>
          </a:p>
        </p:txBody>
      </p:sp>
      <p:sp>
        <p:nvSpPr>
          <p:cNvPr id="3" name="Espace réservé du numéro de diapositive 2"/>
          <p:cNvSpPr>
            <a:spLocks noGrp="1"/>
          </p:cNvSpPr>
          <p:nvPr>
            <p:ph type="sldNum" sz="quarter" idx="12"/>
          </p:nvPr>
        </p:nvSpPr>
        <p:spPr/>
        <p:txBody>
          <a:bodyPr/>
          <a:lstStyle/>
          <a:p>
            <a:fld id="{B213A299-4B70-44C0-9573-A40A0A56C89D}" type="slidenum">
              <a:rPr lang="en-US" smtClean="0"/>
              <a:t>34</a:t>
            </a:fld>
            <a:endParaRPr lang="en-US" dirty="0"/>
          </a:p>
        </p:txBody>
      </p:sp>
    </p:spTree>
    <p:extLst>
      <p:ext uri="{BB962C8B-B14F-4D97-AF65-F5344CB8AC3E}">
        <p14:creationId xmlns:p14="http://schemas.microsoft.com/office/powerpoint/2010/main" val="2339499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67762" y="6751439"/>
            <a:ext cx="241102" cy="258961"/>
          </a:xfrm>
        </p:spPr>
        <p:txBody>
          <a:bodyPr/>
          <a:lstStyle/>
          <a:p>
            <a:fld id="{B22F886B-4376-48EE-A705-81D968976700}" type="slidenum">
              <a:rPr lang="en-US">
                <a:solidFill>
                  <a:schemeClr val="bg2">
                    <a:lumMod val="50000"/>
                  </a:schemeClr>
                </a:solidFill>
              </a:rPr>
              <a:pPr/>
              <a:t>35</a:t>
            </a:fld>
            <a:endParaRPr lang="en-US">
              <a:solidFill>
                <a:schemeClr val="bg2">
                  <a:lumMod val="50000"/>
                </a:schemeClr>
              </a:solidFill>
            </a:endParaRPr>
          </a:p>
        </p:txBody>
      </p:sp>
      <p:sp>
        <p:nvSpPr>
          <p:cNvPr id="6" name="Text Box 3"/>
          <p:cNvSpPr txBox="1">
            <a:spLocks noChangeArrowheads="1"/>
          </p:cNvSpPr>
          <p:nvPr/>
        </p:nvSpPr>
        <p:spPr bwMode="auto">
          <a:xfrm>
            <a:off x="1020763" y="1902462"/>
            <a:ext cx="7207250" cy="3873500"/>
          </a:xfrm>
          <a:prstGeom prst="rect">
            <a:avLst/>
          </a:prstGeom>
          <a:noFill/>
          <a:ln>
            <a:noFill/>
          </a:ln>
          <a:effectLst/>
        </p:spPr>
        <p:txBody>
          <a:bodyPr lIns="91435" tIns="45718" rIns="91435" bIns="45718"/>
          <a:lstStyle>
            <a:lvl1pPr marL="341313" indent="-341313"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1pPr>
            <a:lvl2pPr marL="741363" indent="-284163"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2pPr>
            <a:lvl3pPr marL="11430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3pPr>
            <a:lvl4pPr marL="16002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4pPr>
            <a:lvl5pPr marL="2057400" indent="-228600" defTabSz="449263">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5pPr>
            <a:lvl6pPr marL="25146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6pPr>
            <a:lvl7pPr marL="29718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7pPr>
            <a:lvl8pPr marL="34290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8pPr>
            <a:lvl9pPr marL="3886200" indent="-228600" defTabSz="449263" fontAlgn="base">
              <a:spcBef>
                <a:spcPct val="0"/>
              </a:spcBef>
              <a:spcAft>
                <a:spcPct val="0"/>
              </a:spcAft>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charset="0"/>
              </a:defRPr>
            </a:lvl9pPr>
          </a:lstStyle>
          <a:p>
            <a:pPr algn="just">
              <a:spcBef>
                <a:spcPts val="1500"/>
              </a:spcBef>
              <a:buClr>
                <a:srgbClr val="C00000"/>
              </a:buClr>
              <a:buSzPct val="150000"/>
              <a:buFont typeface="Times New Roman" pitchFamily="18" charset="0"/>
              <a:buChar char="•"/>
            </a:pPr>
            <a:r>
              <a:rPr lang="en-US" sz="2200" dirty="0">
                <a:solidFill>
                  <a:schemeClr val="tx1">
                    <a:lumMod val="85000"/>
                    <a:lumOff val="15000"/>
                  </a:schemeClr>
                </a:solidFill>
                <a:latin typeface="+mj-lt"/>
              </a:rPr>
              <a:t>The </a:t>
            </a:r>
            <a:r>
              <a:rPr lang="en-US" sz="2200" dirty="0">
                <a:solidFill>
                  <a:srgbClr val="FF0000"/>
                </a:solidFill>
                <a:latin typeface="+mj-lt"/>
              </a:rPr>
              <a:t>legal risk is a consequence </a:t>
            </a:r>
            <a:r>
              <a:rPr lang="en-US" sz="2200" dirty="0">
                <a:solidFill>
                  <a:schemeClr val="tx1">
                    <a:lumMod val="85000"/>
                    <a:lumOff val="15000"/>
                  </a:schemeClr>
                </a:solidFill>
                <a:latin typeface="+mj-lt"/>
              </a:rPr>
              <a:t>of operational risk</a:t>
            </a:r>
          </a:p>
          <a:p>
            <a:pPr algn="just">
              <a:spcBef>
                <a:spcPts val="1500"/>
              </a:spcBef>
              <a:buClr>
                <a:srgbClr val="C00000"/>
              </a:buClr>
              <a:buSzPct val="150000"/>
              <a:buFont typeface="Times New Roman" pitchFamily="18" charset="0"/>
              <a:buChar char="•"/>
            </a:pPr>
            <a:r>
              <a:rPr lang="en-US" sz="2200" dirty="0">
                <a:solidFill>
                  <a:schemeClr val="tx1">
                    <a:lumMod val="85000"/>
                    <a:lumOff val="15000"/>
                  </a:schemeClr>
                </a:solidFill>
                <a:latin typeface="+mj-lt"/>
              </a:rPr>
              <a:t>The business risk is in fact induced by the informational risk</a:t>
            </a:r>
          </a:p>
          <a:p>
            <a:pPr algn="just">
              <a:spcBef>
                <a:spcPts val="1500"/>
              </a:spcBef>
              <a:buClr>
                <a:srgbClr val="C00000"/>
              </a:buClr>
              <a:buSzPct val="150000"/>
              <a:buFont typeface="Times New Roman" pitchFamily="18" charset="0"/>
              <a:buChar char="•"/>
            </a:pPr>
            <a:r>
              <a:rPr lang="en-US" sz="2200" dirty="0">
                <a:solidFill>
                  <a:schemeClr val="tx1">
                    <a:lumMod val="85000"/>
                    <a:lumOff val="15000"/>
                  </a:schemeClr>
                </a:solidFill>
                <a:latin typeface="+mj-lt"/>
                <a:ea typeface="Arial Unicode MS" pitchFamily="34" charset="-128"/>
                <a:cs typeface="Arial Unicode MS" pitchFamily="34" charset="-128"/>
              </a:rPr>
              <a:t>Information Systems Security aims four main objectives</a:t>
            </a:r>
            <a:r>
              <a:rPr lang="fr-FR" sz="2200" dirty="0">
                <a:solidFill>
                  <a:schemeClr val="tx1">
                    <a:lumMod val="85000"/>
                    <a:lumOff val="15000"/>
                  </a:schemeClr>
                </a:solidFill>
                <a:latin typeface="+mj-lt"/>
                <a:ea typeface="Arial Unicode MS" pitchFamily="34" charset="-128"/>
                <a:cs typeface="Arial Unicode MS" pitchFamily="34" charset="-128"/>
              </a:rPr>
              <a:t>:</a:t>
            </a:r>
          </a:p>
          <a:p>
            <a:pPr marL="642915" lvl="1" indent="-321457">
              <a:spcBef>
                <a:spcPts val="844"/>
              </a:spcBef>
              <a:buClr>
                <a:srgbClr val="000000"/>
              </a:buClr>
              <a:buSzPct val="100000"/>
              <a:buFont typeface="Tahoma" pitchFamily="34" charset="0"/>
              <a:buChar char="-"/>
            </a:pPr>
            <a:r>
              <a:rPr lang="fr-FR" sz="2000" dirty="0">
                <a:solidFill>
                  <a:schemeClr val="tx1">
                    <a:lumMod val="85000"/>
                    <a:lumOff val="15000"/>
                  </a:schemeClr>
                </a:solidFill>
                <a:latin typeface="+mj-lt"/>
                <a:ea typeface="Arial Unicode MS" pitchFamily="34" charset="-128"/>
                <a:cs typeface="Arial Unicode MS" pitchFamily="34" charset="-128"/>
              </a:rPr>
              <a:t>Availability</a:t>
            </a:r>
          </a:p>
          <a:p>
            <a:pPr marL="642915" lvl="1" indent="-321457">
              <a:lnSpc>
                <a:spcPct val="110000"/>
              </a:lnSpc>
              <a:buClr>
                <a:srgbClr val="000000"/>
              </a:buClr>
              <a:buSzPct val="100000"/>
              <a:buFont typeface="Tahoma" pitchFamily="34" charset="0"/>
              <a:buChar char="-"/>
            </a:pPr>
            <a:r>
              <a:rPr lang="fr-FR" sz="2000" dirty="0">
                <a:solidFill>
                  <a:schemeClr val="tx1">
                    <a:lumMod val="85000"/>
                    <a:lumOff val="15000"/>
                  </a:schemeClr>
                </a:solidFill>
                <a:latin typeface="+mj-lt"/>
                <a:ea typeface="Arial Unicode MS" pitchFamily="34" charset="-128"/>
                <a:cs typeface="Arial Unicode MS" pitchFamily="34" charset="-128"/>
              </a:rPr>
              <a:t>Data Integrity</a:t>
            </a:r>
          </a:p>
          <a:p>
            <a:pPr marL="642915" lvl="1" indent="-321457">
              <a:lnSpc>
                <a:spcPct val="110000"/>
              </a:lnSpc>
              <a:buClr>
                <a:srgbClr val="000000"/>
              </a:buClr>
              <a:buSzPct val="100000"/>
              <a:buFont typeface="Tahoma" pitchFamily="34" charset="0"/>
              <a:buChar char="-"/>
            </a:pPr>
            <a:r>
              <a:rPr lang="fr-FR" sz="2000" dirty="0">
                <a:solidFill>
                  <a:schemeClr val="tx1">
                    <a:lumMod val="85000"/>
                    <a:lumOff val="15000"/>
                  </a:schemeClr>
                </a:solidFill>
                <a:latin typeface="+mj-lt"/>
                <a:ea typeface="Arial Unicode MS" pitchFamily="34" charset="-128"/>
                <a:cs typeface="Arial Unicode MS" pitchFamily="34" charset="-128"/>
              </a:rPr>
              <a:t>Confidentiality</a:t>
            </a:r>
          </a:p>
          <a:p>
            <a:pPr marL="642915" lvl="1" indent="-321457">
              <a:lnSpc>
                <a:spcPct val="110000"/>
              </a:lnSpc>
              <a:buClr>
                <a:srgbClr val="000000"/>
              </a:buClr>
              <a:buSzPct val="100000"/>
              <a:buFont typeface="Tahoma" pitchFamily="34" charset="0"/>
              <a:buChar char="-"/>
            </a:pPr>
            <a:r>
              <a:rPr lang="fr-FR" sz="2000" dirty="0" smtClean="0">
                <a:solidFill>
                  <a:schemeClr val="tx1">
                    <a:lumMod val="85000"/>
                    <a:lumOff val="15000"/>
                  </a:schemeClr>
                </a:solidFill>
                <a:latin typeface="+mj-lt"/>
                <a:ea typeface="Arial Unicode MS" pitchFamily="34" charset="-128"/>
                <a:cs typeface="Arial Unicode MS" pitchFamily="34" charset="-128"/>
              </a:rPr>
              <a:t>Non-</a:t>
            </a:r>
            <a:r>
              <a:rPr lang="fr-FR" sz="2000" dirty="0" err="1" smtClean="0">
                <a:solidFill>
                  <a:schemeClr val="tx1">
                    <a:lumMod val="85000"/>
                    <a:lumOff val="15000"/>
                  </a:schemeClr>
                </a:solidFill>
                <a:latin typeface="+mj-lt"/>
                <a:ea typeface="Arial Unicode MS" pitchFamily="34" charset="-128"/>
                <a:cs typeface="Arial Unicode MS" pitchFamily="34" charset="-128"/>
              </a:rPr>
              <a:t>repudiation</a:t>
            </a:r>
            <a:endParaRPr lang="fr-FR" sz="2000" dirty="0">
              <a:solidFill>
                <a:schemeClr val="tx1">
                  <a:lumMod val="85000"/>
                  <a:lumOff val="15000"/>
                </a:schemeClr>
              </a:solidFill>
              <a:latin typeface="+mj-lt"/>
              <a:ea typeface="Arial Unicode MS" pitchFamily="34" charset="-128"/>
              <a:cs typeface="Arial Unicode MS" pitchFamily="34" charset="-128"/>
            </a:endParaRPr>
          </a:p>
          <a:p>
            <a:pPr lvl="1" algn="l">
              <a:lnSpc>
                <a:spcPct val="110000"/>
              </a:lnSpc>
              <a:buClr>
                <a:srgbClr val="000000"/>
              </a:buClr>
              <a:buSzPct val="100000"/>
              <a:buFont typeface="Times New Roman" pitchFamily="18" charset="0"/>
              <a:buNone/>
            </a:pPr>
            <a:endParaRPr lang="fr-FR" sz="1400" dirty="0">
              <a:ea typeface="Arial Unicode MS" pitchFamily="34" charset="-128"/>
              <a:cs typeface="Arial Unicode MS" pitchFamily="34" charset="-128"/>
            </a:endParaRPr>
          </a:p>
        </p:txBody>
      </p:sp>
      <p:sp>
        <p:nvSpPr>
          <p:cNvPr id="7" name="AutoShape 4"/>
          <p:cNvSpPr>
            <a:spLocks noChangeArrowheads="1"/>
          </p:cNvSpPr>
          <p:nvPr/>
        </p:nvSpPr>
        <p:spPr bwMode="auto">
          <a:xfrm>
            <a:off x="731043" y="1975090"/>
            <a:ext cx="133350" cy="3838575"/>
          </a:xfrm>
          <a:prstGeom prst="downArrow">
            <a:avLst>
              <a:gd name="adj1" fmla="val 50000"/>
              <a:gd name="adj2" fmla="val 719643"/>
            </a:avLst>
          </a:prstGeom>
          <a:gradFill rotWithShape="1">
            <a:gsLst>
              <a:gs pos="0">
                <a:srgbClr val="DDDDDD"/>
              </a:gs>
              <a:gs pos="100000">
                <a:srgbClr val="66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endParaRPr lang="fr-FR"/>
          </a:p>
        </p:txBody>
      </p:sp>
      <p:sp>
        <p:nvSpPr>
          <p:cNvPr id="8" name="AutoShape 5"/>
          <p:cNvSpPr>
            <a:spLocks noChangeArrowheads="1"/>
          </p:cNvSpPr>
          <p:nvPr/>
        </p:nvSpPr>
        <p:spPr bwMode="auto">
          <a:xfrm flipV="1">
            <a:off x="8420100" y="1975090"/>
            <a:ext cx="133350" cy="3838575"/>
          </a:xfrm>
          <a:prstGeom prst="downArrow">
            <a:avLst>
              <a:gd name="adj1" fmla="val 50000"/>
              <a:gd name="adj2" fmla="val 719643"/>
            </a:avLst>
          </a:prstGeom>
          <a:gradFill rotWithShape="1">
            <a:gsLst>
              <a:gs pos="0">
                <a:srgbClr val="DDDDDD"/>
              </a:gs>
              <a:gs pos="100000">
                <a:srgbClr val="66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endParaRPr lang="fr-FR"/>
          </a:p>
        </p:txBody>
      </p:sp>
      <p:sp>
        <p:nvSpPr>
          <p:cNvPr id="9" name="Rectangle 6"/>
          <p:cNvSpPr>
            <a:spLocks noChangeArrowheads="1"/>
          </p:cNvSpPr>
          <p:nvPr/>
        </p:nvSpPr>
        <p:spPr bwMode="auto">
          <a:xfrm>
            <a:off x="304800" y="5760087"/>
            <a:ext cx="8208962" cy="78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8" rIns="91435" bIns="45718">
            <a:spAutoFit/>
          </a:bodyPr>
          <a:lstStyle/>
          <a:p>
            <a:pPr marL="742912" lvl="1" indent="-285736" algn="ctr">
              <a:buClr>
                <a:srgbClr val="000000"/>
              </a:buClr>
              <a:buSzPct val="100000"/>
            </a:pPr>
            <a:r>
              <a:rPr lang="en-US" sz="2200" dirty="0">
                <a:solidFill>
                  <a:srgbClr val="C00000"/>
                </a:solidFill>
                <a:ea typeface="Arial Unicode MS" pitchFamily="34" charset="-128"/>
                <a:cs typeface="Arial Unicode MS" pitchFamily="34" charset="-128"/>
              </a:rPr>
              <a:t>The risk assessment of information systems can make it possible </a:t>
            </a:r>
            <a:endParaRPr lang="en-US" sz="2200" dirty="0" smtClean="0">
              <a:solidFill>
                <a:srgbClr val="C00000"/>
              </a:solidFill>
              <a:ea typeface="Arial Unicode MS" pitchFamily="34" charset="-128"/>
              <a:cs typeface="Arial Unicode MS" pitchFamily="34" charset="-128"/>
            </a:endParaRPr>
          </a:p>
          <a:p>
            <a:pPr marL="742912" lvl="1" indent="-285736" algn="ctr">
              <a:buClr>
                <a:srgbClr val="000000"/>
              </a:buClr>
              <a:buSzPct val="100000"/>
            </a:pPr>
            <a:r>
              <a:rPr lang="en-US" sz="2200" dirty="0" smtClean="0">
                <a:solidFill>
                  <a:srgbClr val="C00000"/>
                </a:solidFill>
                <a:ea typeface="Arial Unicode MS" pitchFamily="34" charset="-128"/>
                <a:cs typeface="Arial Unicode MS" pitchFamily="34" charset="-128"/>
              </a:rPr>
              <a:t>to </a:t>
            </a:r>
            <a:r>
              <a:rPr lang="en-US" sz="2200" dirty="0">
                <a:solidFill>
                  <a:srgbClr val="C00000"/>
                </a:solidFill>
                <a:ea typeface="Arial Unicode MS" pitchFamily="34" charset="-128"/>
                <a:cs typeface="Arial Unicode MS" pitchFamily="34" charset="-128"/>
              </a:rPr>
              <a:t>reduce both business and legal risks</a:t>
            </a:r>
            <a:endParaRPr lang="fr-FR" sz="2200" dirty="0">
              <a:ea typeface="Arial Unicode MS" pitchFamily="34" charset="-128"/>
              <a:cs typeface="Arial Unicode MS" pitchFamily="34" charset="-128"/>
            </a:endParaRPr>
          </a:p>
        </p:txBody>
      </p:sp>
      <p:sp>
        <p:nvSpPr>
          <p:cNvPr id="10" name="Titre 1"/>
          <p:cNvSpPr txBox="1">
            <a:spLocks/>
          </p:cNvSpPr>
          <p:nvPr/>
        </p:nvSpPr>
        <p:spPr>
          <a:xfrm>
            <a:off x="3352800" y="-30162"/>
            <a:ext cx="5486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4000" dirty="0" err="1" smtClean="0">
                <a:solidFill>
                  <a:schemeClr val="bg1">
                    <a:lumMod val="95000"/>
                  </a:schemeClr>
                </a:solidFill>
              </a:rPr>
              <a:t>Stakes</a:t>
            </a:r>
            <a:r>
              <a:rPr lang="fr-FR" sz="4000" dirty="0" smtClean="0">
                <a:solidFill>
                  <a:schemeClr val="bg1">
                    <a:lumMod val="95000"/>
                  </a:schemeClr>
                </a:solidFill>
              </a:rPr>
              <a:t> of Security: </a:t>
            </a:r>
            <a:r>
              <a:rPr lang="fr-FR" sz="4000" dirty="0" err="1" smtClean="0">
                <a:solidFill>
                  <a:schemeClr val="bg1">
                    <a:lumMod val="95000"/>
                  </a:schemeClr>
                </a:solidFill>
              </a:rPr>
              <a:t>Status</a:t>
            </a:r>
            <a:endParaRPr lang="fr-FR" sz="4000" dirty="0">
              <a:solidFill>
                <a:schemeClr val="bg1">
                  <a:lumMod val="95000"/>
                </a:schemeClr>
              </a:solidFill>
            </a:endParaRPr>
          </a:p>
        </p:txBody>
      </p:sp>
    </p:spTree>
    <p:extLst>
      <p:ext uri="{BB962C8B-B14F-4D97-AF65-F5344CB8AC3E}">
        <p14:creationId xmlns:p14="http://schemas.microsoft.com/office/powerpoint/2010/main" val="533506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1400" y="46038"/>
            <a:ext cx="4724400" cy="715962"/>
          </a:xfrm>
        </p:spPr>
        <p:txBody>
          <a:bodyPr/>
          <a:lstStyle/>
          <a:p>
            <a:r>
              <a:rPr lang="fr-FR" sz="4000" dirty="0" smtClean="0">
                <a:solidFill>
                  <a:schemeClr val="bg1">
                    <a:lumMod val="95000"/>
                  </a:schemeClr>
                </a:solidFill>
              </a:rPr>
              <a:t>A </a:t>
            </a:r>
            <a:r>
              <a:rPr lang="fr-FR" sz="4000" dirty="0" err="1" smtClean="0">
                <a:solidFill>
                  <a:schemeClr val="bg1">
                    <a:lumMod val="95000"/>
                  </a:schemeClr>
                </a:solidFill>
              </a:rPr>
              <a:t>Difficult</a:t>
            </a:r>
            <a:r>
              <a:rPr lang="fr-FR" sz="4000" dirty="0" smtClean="0">
                <a:solidFill>
                  <a:schemeClr val="bg1">
                    <a:lumMod val="95000"/>
                  </a:schemeClr>
                </a:solidFill>
              </a:rPr>
              <a:t> Equation</a:t>
            </a:r>
            <a:endParaRPr lang="fr-FR" sz="4000" dirty="0">
              <a:solidFill>
                <a:schemeClr val="bg1">
                  <a:lumMod val="95000"/>
                </a:schemeClr>
              </a:solidFill>
            </a:endParaRPr>
          </a:p>
        </p:txBody>
      </p:sp>
      <p:sp>
        <p:nvSpPr>
          <p:cNvPr id="3" name="Organigramme : Extraire 2"/>
          <p:cNvSpPr/>
          <p:nvPr/>
        </p:nvSpPr>
        <p:spPr bwMode="auto">
          <a:xfrm>
            <a:off x="796652" y="2256904"/>
            <a:ext cx="7340203" cy="3000375"/>
          </a:xfrm>
          <a:prstGeom prst="flowChartExtract">
            <a:avLst/>
          </a:prstGeom>
          <a:gradFill>
            <a:gsLst>
              <a:gs pos="0">
                <a:srgbClr val="5E9EFF"/>
              </a:gs>
              <a:gs pos="39999">
                <a:srgbClr val="85C2FF"/>
              </a:gs>
              <a:gs pos="70000">
                <a:srgbClr val="C4D6EB"/>
              </a:gs>
              <a:gs pos="100000">
                <a:srgbClr val="FFEBFA"/>
              </a:gs>
            </a:gsLst>
            <a:lin ang="5400000" scaled="0"/>
          </a:gradFill>
          <a:ln w="25400" cap="flat" cmpd="sng" algn="ctr">
            <a:solidFill>
              <a:srgbClr val="000000"/>
            </a:solidFill>
            <a:prstDash val="solid"/>
            <a:round/>
            <a:headEnd type="none" w="med" len="med"/>
            <a:tailEnd type="none" w="med" len="med"/>
          </a:ln>
          <a:effectLst>
            <a:softEdge rad="127000"/>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fr-FR" sz="3000">
              <a:solidFill>
                <a:srgbClr val="000000"/>
              </a:solidFill>
              <a:latin typeface="Gill Sans" charset="0"/>
              <a:ea typeface="ヒラギノ角ゴ ProN W3" charset="0"/>
              <a:cs typeface="ヒラギノ角ゴ ProN W3" charset="0"/>
              <a:sym typeface="Gill Sans" charset="0"/>
            </a:endParaRPr>
          </a:p>
        </p:txBody>
      </p:sp>
      <p:sp>
        <p:nvSpPr>
          <p:cNvPr id="4" name="Rectangle à coins arrondis 3"/>
          <p:cNvSpPr/>
          <p:nvPr/>
        </p:nvSpPr>
        <p:spPr>
          <a:xfrm>
            <a:off x="3269407" y="1635423"/>
            <a:ext cx="2304256" cy="1079117"/>
          </a:xfrm>
          <a:prstGeom prst="roundRect">
            <a:avLst/>
          </a:prstGeom>
          <a:solidFill>
            <a:srgbClr val="3333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485431" y="1851447"/>
            <a:ext cx="1800200" cy="584775"/>
          </a:xfrm>
          <a:prstGeom prst="rect">
            <a:avLst/>
          </a:prstGeom>
          <a:noFill/>
        </p:spPr>
        <p:txBody>
          <a:bodyPr wrap="square" rtlCol="0">
            <a:spAutoFit/>
          </a:bodyPr>
          <a:lstStyle/>
          <a:p>
            <a:pPr algn="ctr"/>
            <a:r>
              <a:rPr lang="en-US" sz="1600" dirty="0" smtClean="0">
                <a:ln w="17780" cmpd="sng">
                  <a:noFill/>
                  <a:prstDash val="solid"/>
                  <a:miter lim="800000"/>
                </a:ln>
                <a:solidFill>
                  <a:srgbClr val="000099"/>
                </a:solidFill>
                <a:latin typeface="Tahoma" pitchFamily="34" charset="0"/>
                <a:cs typeface="Tahoma" pitchFamily="34" charset="0"/>
              </a:rPr>
              <a:t>OBLIGATIONS OF THE ENTERPRISE</a:t>
            </a:r>
            <a:endParaRPr lang="fr-FR" sz="1600" dirty="0">
              <a:ln w="17780" cmpd="sng">
                <a:noFill/>
                <a:prstDash val="solid"/>
                <a:miter lim="800000"/>
              </a:ln>
              <a:solidFill>
                <a:srgbClr val="000099"/>
              </a:solidFill>
            </a:endParaRPr>
          </a:p>
        </p:txBody>
      </p:sp>
      <p:sp>
        <p:nvSpPr>
          <p:cNvPr id="6" name="Rectangle à coins arrondis 5"/>
          <p:cNvSpPr/>
          <p:nvPr/>
        </p:nvSpPr>
        <p:spPr>
          <a:xfrm>
            <a:off x="179512" y="4533937"/>
            <a:ext cx="2304256" cy="1079117"/>
          </a:xfrm>
          <a:prstGeom prst="roundRect">
            <a:avLst/>
          </a:prstGeom>
          <a:solidFill>
            <a:srgbClr val="3333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149727" y="4687312"/>
            <a:ext cx="2808311" cy="1079117"/>
          </a:xfrm>
          <a:prstGeom prst="roundRect">
            <a:avLst/>
          </a:prstGeom>
          <a:solidFill>
            <a:srgbClr val="3333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89087" y="4795064"/>
            <a:ext cx="1800200" cy="584775"/>
          </a:xfrm>
          <a:prstGeom prst="rect">
            <a:avLst/>
          </a:prstGeom>
          <a:noFill/>
        </p:spPr>
        <p:txBody>
          <a:bodyPr wrap="square" rtlCol="0">
            <a:spAutoFit/>
          </a:bodyPr>
          <a:lstStyle/>
          <a:p>
            <a:pPr algn="ctr"/>
            <a:r>
              <a:rPr lang="en-US" sz="1600" dirty="0" smtClean="0">
                <a:ln w="17780" cmpd="sng">
                  <a:noFill/>
                  <a:prstDash val="solid"/>
                  <a:miter lim="800000"/>
                </a:ln>
                <a:solidFill>
                  <a:srgbClr val="000099"/>
                </a:solidFill>
                <a:latin typeface="Tahoma" pitchFamily="34" charset="0"/>
                <a:cs typeface="Tahoma" pitchFamily="34" charset="0"/>
              </a:rPr>
              <a:t>CUSTOMER REQUIREMENTS</a:t>
            </a:r>
            <a:endParaRPr lang="fr-FR" sz="1600" dirty="0">
              <a:ln w="17780" cmpd="sng">
                <a:noFill/>
                <a:prstDash val="solid"/>
                <a:miter lim="800000"/>
              </a:ln>
              <a:solidFill>
                <a:srgbClr val="000099"/>
              </a:solidFill>
            </a:endParaRPr>
          </a:p>
        </p:txBody>
      </p:sp>
      <p:sp>
        <p:nvSpPr>
          <p:cNvPr id="9" name="ZoneTexte 8"/>
          <p:cNvSpPr txBox="1"/>
          <p:nvPr/>
        </p:nvSpPr>
        <p:spPr>
          <a:xfrm>
            <a:off x="6293743" y="4947464"/>
            <a:ext cx="2486050" cy="584775"/>
          </a:xfrm>
          <a:prstGeom prst="rect">
            <a:avLst/>
          </a:prstGeom>
          <a:noFill/>
        </p:spPr>
        <p:txBody>
          <a:bodyPr wrap="square" rtlCol="0">
            <a:spAutoFit/>
          </a:bodyPr>
          <a:lstStyle/>
          <a:p>
            <a:pPr algn="ctr"/>
            <a:r>
              <a:rPr lang="en-US" sz="1600" dirty="0" smtClean="0">
                <a:ln w="17780" cmpd="sng">
                  <a:noFill/>
                  <a:prstDash val="solid"/>
                  <a:miter lim="800000"/>
                </a:ln>
                <a:solidFill>
                  <a:srgbClr val="000099"/>
                </a:solidFill>
                <a:latin typeface="Tahoma" pitchFamily="34" charset="0"/>
                <a:cs typeface="Tahoma" pitchFamily="34" charset="0"/>
              </a:rPr>
              <a:t>LEGAL AND REGULATION REQUIREMENTS</a:t>
            </a:r>
            <a:endParaRPr lang="fr-FR" sz="1600" dirty="0">
              <a:ln w="17780" cmpd="sng">
                <a:noFill/>
                <a:prstDash val="solid"/>
                <a:miter lim="800000"/>
              </a:ln>
              <a:solidFill>
                <a:srgbClr val="000099"/>
              </a:solidFill>
            </a:endParaRPr>
          </a:p>
        </p:txBody>
      </p:sp>
      <p:sp>
        <p:nvSpPr>
          <p:cNvPr id="10" name="Rectangle avec flèche vers le bas 9"/>
          <p:cNvSpPr/>
          <p:nvPr/>
        </p:nvSpPr>
        <p:spPr bwMode="auto">
          <a:xfrm>
            <a:off x="3989487" y="4947791"/>
            <a:ext cx="1008112" cy="432375"/>
          </a:xfrm>
          <a:prstGeom prst="downArrowCallout">
            <a:avLst/>
          </a:prstGeom>
          <a:gradFill flip="none" rotWithShape="1">
            <a:gsLst>
              <a:gs pos="3000">
                <a:srgbClr val="C00000">
                  <a:lumMod val="76000"/>
                  <a:lumOff val="24000"/>
                </a:srgbClr>
              </a:gs>
              <a:gs pos="63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a:glow rad="127000">
              <a:schemeClr val="accent1"/>
            </a:glow>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Calibri" pitchFamily="34" charset="0"/>
              <a:ea typeface="ＭＳ Ｐゴシック" pitchFamily="-80" charset="-128"/>
            </a:endParaRPr>
          </a:p>
        </p:txBody>
      </p:sp>
      <p:sp>
        <p:nvSpPr>
          <p:cNvPr id="11" name="ZoneTexte 10"/>
          <p:cNvSpPr txBox="1"/>
          <p:nvPr/>
        </p:nvSpPr>
        <p:spPr>
          <a:xfrm>
            <a:off x="2837359" y="5379839"/>
            <a:ext cx="3168352" cy="1200329"/>
          </a:xfrm>
          <a:prstGeom prst="rect">
            <a:avLst/>
          </a:prstGeom>
          <a:noFill/>
        </p:spPr>
        <p:txBody>
          <a:bodyPr wrap="square" rtlCol="0">
            <a:spAutoFit/>
          </a:bodyPr>
          <a:lstStyle/>
          <a:p>
            <a:pPr algn="ctr"/>
            <a:r>
              <a:rPr lang="en-US" b="1" dirty="0">
                <a:solidFill>
                  <a:srgbClr val="FF0000"/>
                </a:solidFill>
              </a:rPr>
              <a:t>Where is the </a:t>
            </a:r>
            <a:r>
              <a:rPr lang="en-US" b="1" dirty="0" smtClean="0">
                <a:solidFill>
                  <a:srgbClr val="FF0000"/>
                </a:solidFill>
              </a:rPr>
              <a:t>‘Border</a:t>
            </a:r>
            <a:r>
              <a:rPr lang="en-US" b="1" dirty="0">
                <a:solidFill>
                  <a:srgbClr val="FF0000"/>
                </a:solidFill>
              </a:rPr>
              <a:t>'</a:t>
            </a:r>
            <a:r>
              <a:rPr lang="en-US" b="1" dirty="0"/>
              <a:t> </a:t>
            </a:r>
            <a:r>
              <a:rPr lang="en-US" b="1" dirty="0">
                <a:solidFill>
                  <a:schemeClr val="tx1">
                    <a:lumMod val="75000"/>
                    <a:lumOff val="25000"/>
                  </a:schemeClr>
                </a:solidFill>
              </a:rPr>
              <a:t>between </a:t>
            </a:r>
            <a:r>
              <a:rPr lang="en-US" b="1" dirty="0"/>
              <a:t>Customer Satisfaction </a:t>
            </a:r>
            <a:r>
              <a:rPr lang="en-US" b="1" dirty="0">
                <a:solidFill>
                  <a:schemeClr val="tx1">
                    <a:lumMod val="75000"/>
                    <a:lumOff val="25000"/>
                  </a:schemeClr>
                </a:solidFill>
              </a:rPr>
              <a:t>and</a:t>
            </a:r>
            <a:r>
              <a:rPr lang="en-US" b="1" dirty="0"/>
              <a:t> Interaction with the A</a:t>
            </a:r>
            <a:r>
              <a:rPr lang="en-US" b="1" dirty="0" smtClean="0"/>
              <a:t>uthorities</a:t>
            </a:r>
            <a:r>
              <a:rPr lang="en-US" b="1" dirty="0"/>
              <a:t>?</a:t>
            </a:r>
            <a:endParaRPr lang="fr-FR" sz="1800" b="1" dirty="0"/>
          </a:p>
        </p:txBody>
      </p:sp>
      <p:cxnSp>
        <p:nvCxnSpPr>
          <p:cNvPr id="12" name="Connecteur droit avec flèche 11"/>
          <p:cNvCxnSpPr/>
          <p:nvPr/>
        </p:nvCxnSpPr>
        <p:spPr bwMode="auto">
          <a:xfrm flipV="1">
            <a:off x="2045271" y="3579639"/>
            <a:ext cx="864096" cy="720080"/>
          </a:xfrm>
          <a:prstGeom prst="straightConnector1">
            <a:avLst/>
          </a:prstGeom>
          <a:solidFill>
            <a:schemeClr val="accent1"/>
          </a:solidFill>
          <a:ln w="28575" cap="flat" cmpd="sng" algn="ctr">
            <a:solidFill>
              <a:schemeClr val="tx1">
                <a:lumMod val="65000"/>
                <a:lumOff val="35000"/>
                <a:alpha val="77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p:nvPr/>
        </p:nvCxnSpPr>
        <p:spPr bwMode="auto">
          <a:xfrm flipH="1" flipV="1">
            <a:off x="6005711" y="3579639"/>
            <a:ext cx="936104" cy="792088"/>
          </a:xfrm>
          <a:prstGeom prst="straightConnector1">
            <a:avLst/>
          </a:prstGeom>
          <a:solidFill>
            <a:schemeClr val="accent1"/>
          </a:solidFill>
          <a:ln w="28575" cap="flat" cmpd="sng" algn="ctr">
            <a:solidFill>
              <a:schemeClr val="tx1">
                <a:lumMod val="65000"/>
                <a:lumOff val="35000"/>
                <a:alpha val="77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p:cNvCxnSpPr/>
          <p:nvPr/>
        </p:nvCxnSpPr>
        <p:spPr bwMode="auto">
          <a:xfrm flipH="1">
            <a:off x="2909367" y="2923182"/>
            <a:ext cx="783704" cy="656457"/>
          </a:xfrm>
          <a:prstGeom prst="straightConnector1">
            <a:avLst/>
          </a:prstGeom>
          <a:solidFill>
            <a:schemeClr val="accent1"/>
          </a:solidFill>
          <a:ln w="28575" cap="flat" cmpd="sng" algn="ctr">
            <a:solidFill>
              <a:schemeClr val="tx1">
                <a:lumMod val="65000"/>
                <a:lumOff val="35000"/>
                <a:alpha val="77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a:off x="5141615" y="2859559"/>
            <a:ext cx="792088" cy="656457"/>
          </a:xfrm>
          <a:prstGeom prst="straightConnector1">
            <a:avLst/>
          </a:prstGeom>
          <a:solidFill>
            <a:schemeClr val="accent1"/>
          </a:solidFill>
          <a:ln w="28575" cap="flat" cmpd="sng" algn="ctr">
            <a:solidFill>
              <a:schemeClr val="tx1">
                <a:lumMod val="65000"/>
                <a:lumOff val="35000"/>
                <a:alpha val="77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2549327" y="3291607"/>
            <a:ext cx="1800200" cy="1512168"/>
          </a:xfrm>
          <a:prstGeom prst="line">
            <a:avLst/>
          </a:prstGeom>
          <a:solidFill>
            <a:schemeClr val="accent1"/>
          </a:solidFill>
          <a:ln w="15875" cap="flat" cmpd="sng" algn="ctr">
            <a:solidFill>
              <a:srgbClr val="C0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16"/>
          <p:cNvCxnSpPr/>
          <p:nvPr/>
        </p:nvCxnSpPr>
        <p:spPr bwMode="auto">
          <a:xfrm flipH="1">
            <a:off x="4637559" y="3219599"/>
            <a:ext cx="1656184" cy="1592560"/>
          </a:xfrm>
          <a:prstGeom prst="line">
            <a:avLst/>
          </a:prstGeom>
          <a:solidFill>
            <a:schemeClr val="accent1"/>
          </a:solidFill>
          <a:ln w="15875" cap="flat" cmpd="sng" algn="ctr">
            <a:solidFill>
              <a:srgbClr val="C0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ZoneTexte 17"/>
          <p:cNvSpPr txBox="1"/>
          <p:nvPr/>
        </p:nvSpPr>
        <p:spPr>
          <a:xfrm>
            <a:off x="3845471" y="3876963"/>
            <a:ext cx="1296144" cy="646331"/>
          </a:xfrm>
          <a:prstGeom prst="rect">
            <a:avLst/>
          </a:prstGeom>
          <a:noFill/>
        </p:spPr>
        <p:txBody>
          <a:bodyPr wrap="square" rtlCol="0">
            <a:spAutoFit/>
          </a:bodyPr>
          <a:lstStyle/>
          <a:p>
            <a:pPr algn="ctr"/>
            <a:r>
              <a:rPr lang="fr-FR" sz="1800" dirty="0" smtClean="0">
                <a:solidFill>
                  <a:srgbClr val="C00000"/>
                </a:solidFill>
              </a:rPr>
              <a:t>Point </a:t>
            </a:r>
          </a:p>
          <a:p>
            <a:pPr algn="ctr"/>
            <a:r>
              <a:rPr lang="fr-FR" sz="1800" dirty="0" smtClean="0">
                <a:solidFill>
                  <a:srgbClr val="C00000"/>
                </a:solidFill>
              </a:rPr>
              <a:t>of Balance</a:t>
            </a:r>
            <a:endParaRPr lang="fr-FR" sz="1800" dirty="0">
              <a:solidFill>
                <a:srgbClr val="C00000"/>
              </a:solidFill>
            </a:endParaRPr>
          </a:p>
        </p:txBody>
      </p:sp>
      <p:cxnSp>
        <p:nvCxnSpPr>
          <p:cNvPr id="19" name="Connecteur droit 18"/>
          <p:cNvCxnSpPr>
            <a:endCxn id="18" idx="0"/>
          </p:cNvCxnSpPr>
          <p:nvPr/>
        </p:nvCxnSpPr>
        <p:spPr bwMode="auto">
          <a:xfrm>
            <a:off x="4466753" y="2877562"/>
            <a:ext cx="26790" cy="999401"/>
          </a:xfrm>
          <a:prstGeom prst="line">
            <a:avLst/>
          </a:prstGeom>
          <a:solidFill>
            <a:schemeClr val="accent1"/>
          </a:solidFill>
          <a:ln w="19050" cap="flat" cmpd="sng" algn="ctr">
            <a:solidFill>
              <a:schemeClr val="tx1">
                <a:lumMod val="75000"/>
                <a:lumOff val="25000"/>
              </a:schemeClr>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4506031" y="4524127"/>
            <a:ext cx="0" cy="351656"/>
          </a:xfrm>
          <a:prstGeom prst="line">
            <a:avLst/>
          </a:prstGeom>
          <a:solidFill>
            <a:schemeClr val="accent1"/>
          </a:solidFill>
          <a:ln w="19050" cap="flat" cmpd="sng" algn="ctr">
            <a:solidFill>
              <a:schemeClr val="tx1">
                <a:lumMod val="75000"/>
                <a:lumOff val="25000"/>
              </a:schemeClr>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p:nvPr/>
        </p:nvCxnSpPr>
        <p:spPr bwMode="auto">
          <a:xfrm>
            <a:off x="2773735" y="5087451"/>
            <a:ext cx="1143744" cy="0"/>
          </a:xfrm>
          <a:prstGeom prst="line">
            <a:avLst/>
          </a:prstGeom>
          <a:solidFill>
            <a:schemeClr val="accent1"/>
          </a:solidFill>
          <a:ln w="25400" cap="flat" cmpd="sng" algn="ctr">
            <a:solidFill>
              <a:srgbClr val="C00000">
                <a:alpha val="58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p:cNvCxnSpPr/>
          <p:nvPr/>
        </p:nvCxnSpPr>
        <p:spPr bwMode="auto">
          <a:xfrm>
            <a:off x="5069607" y="5091807"/>
            <a:ext cx="927720" cy="17428"/>
          </a:xfrm>
          <a:prstGeom prst="line">
            <a:avLst/>
          </a:prstGeom>
          <a:solidFill>
            <a:schemeClr val="accent1"/>
          </a:solidFill>
          <a:ln w="25400" cap="flat" cmpd="sng" algn="ctr">
            <a:solidFill>
              <a:srgbClr val="C00000">
                <a:alpha val="58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Image 28"/>
          <p:cNvPicPr>
            <a:picLocks noChangeAspect="1"/>
          </p:cNvPicPr>
          <p:nvPr/>
        </p:nvPicPr>
        <p:blipFill>
          <a:blip r:embed="rId2"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838201" y="1661409"/>
            <a:ext cx="1386592" cy="1386592"/>
          </a:xfrm>
          <a:prstGeom prst="rect">
            <a:avLst/>
          </a:prstGeom>
        </p:spPr>
      </p:pic>
      <p:sp>
        <p:nvSpPr>
          <p:cNvPr id="23" name="Espace réservé du numéro de diapositive 22"/>
          <p:cNvSpPr>
            <a:spLocks noGrp="1"/>
          </p:cNvSpPr>
          <p:nvPr>
            <p:ph type="sldNum" sz="quarter" idx="12"/>
          </p:nvPr>
        </p:nvSpPr>
        <p:spPr/>
        <p:txBody>
          <a:bodyPr/>
          <a:lstStyle/>
          <a:p>
            <a:fld id="{B213A299-4B70-44C0-9573-A40A0A56C89D}" type="slidenum">
              <a:rPr lang="en-US" smtClean="0"/>
              <a:t>36</a:t>
            </a:fld>
            <a:endParaRPr lang="en-US" dirty="0"/>
          </a:p>
        </p:txBody>
      </p:sp>
    </p:spTree>
    <p:extLst>
      <p:ext uri="{BB962C8B-B14F-4D97-AF65-F5344CB8AC3E}">
        <p14:creationId xmlns:p14="http://schemas.microsoft.com/office/powerpoint/2010/main" val="2434926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400" y="152400"/>
            <a:ext cx="4724400" cy="715962"/>
          </a:xfrm>
        </p:spPr>
        <p:txBody>
          <a:bodyPr/>
          <a:lstStyle/>
          <a:p>
            <a:r>
              <a:rPr lang="fr-FR" sz="3600" dirty="0" err="1" smtClean="0">
                <a:solidFill>
                  <a:schemeClr val="bg1">
                    <a:lumMod val="95000"/>
                  </a:schemeClr>
                </a:solidFill>
              </a:rPr>
              <a:t>What’s</a:t>
            </a:r>
            <a:r>
              <a:rPr lang="fr-FR" sz="3600" dirty="0" smtClean="0">
                <a:solidFill>
                  <a:schemeClr val="bg1">
                    <a:lumMod val="95000"/>
                  </a:schemeClr>
                </a:solidFill>
              </a:rPr>
              <a:t> </a:t>
            </a:r>
            <a:r>
              <a:rPr lang="fr-FR" sz="3600" dirty="0" err="1" smtClean="0">
                <a:solidFill>
                  <a:schemeClr val="bg1">
                    <a:lumMod val="95000"/>
                  </a:schemeClr>
                </a:solidFill>
              </a:rPr>
              <a:t>at</a:t>
            </a:r>
            <a:r>
              <a:rPr lang="fr-FR" sz="3600" dirty="0" smtClean="0">
                <a:solidFill>
                  <a:schemeClr val="bg1">
                    <a:lumMod val="95000"/>
                  </a:schemeClr>
                </a:solidFill>
              </a:rPr>
              <a:t> </a:t>
            </a:r>
            <a:r>
              <a:rPr lang="fr-FR" sz="3600" dirty="0" err="1" smtClean="0">
                <a:solidFill>
                  <a:schemeClr val="bg1">
                    <a:lumMod val="95000"/>
                  </a:schemeClr>
                </a:solidFill>
              </a:rPr>
              <a:t>Stake</a:t>
            </a:r>
            <a:r>
              <a:rPr lang="fr-FR" sz="3600" dirty="0" smtClean="0">
                <a:solidFill>
                  <a:schemeClr val="bg1">
                    <a:lumMod val="95000"/>
                  </a:schemeClr>
                </a:solidFill>
              </a:rPr>
              <a:t>?</a:t>
            </a:r>
            <a:br>
              <a:rPr lang="fr-FR" sz="3600" dirty="0" smtClean="0">
                <a:solidFill>
                  <a:schemeClr val="bg1">
                    <a:lumMod val="95000"/>
                  </a:schemeClr>
                </a:solidFill>
              </a:rPr>
            </a:br>
            <a:r>
              <a:rPr lang="fr-FR" sz="2400" dirty="0" smtClean="0">
                <a:solidFill>
                  <a:schemeClr val="bg1">
                    <a:lumMod val="95000"/>
                  </a:schemeClr>
                </a:solidFill>
              </a:rPr>
              <a:t>… </a:t>
            </a:r>
            <a:r>
              <a:rPr lang="fr-FR" sz="2400" dirty="0" err="1" smtClean="0">
                <a:solidFill>
                  <a:schemeClr val="bg1">
                    <a:lumMod val="95000"/>
                  </a:schemeClr>
                </a:solidFill>
              </a:rPr>
              <a:t>also</a:t>
            </a:r>
            <a:r>
              <a:rPr lang="fr-FR" sz="2400" dirty="0" smtClean="0">
                <a:solidFill>
                  <a:schemeClr val="bg1">
                    <a:lumMod val="95000"/>
                  </a:schemeClr>
                </a:solidFill>
              </a:rPr>
              <a:t> for </a:t>
            </a:r>
            <a:r>
              <a:rPr lang="fr-FR" sz="2400" dirty="0" err="1" smtClean="0">
                <a:solidFill>
                  <a:schemeClr val="bg1">
                    <a:lumMod val="95000"/>
                  </a:schemeClr>
                </a:solidFill>
              </a:rPr>
              <a:t>Sotware</a:t>
            </a:r>
            <a:r>
              <a:rPr lang="fr-FR" sz="2400" dirty="0" smtClean="0">
                <a:solidFill>
                  <a:schemeClr val="bg1">
                    <a:lumMod val="95000"/>
                  </a:schemeClr>
                </a:solidFill>
              </a:rPr>
              <a:t> </a:t>
            </a:r>
            <a:r>
              <a:rPr lang="fr-FR" sz="2400" dirty="0" err="1" smtClean="0">
                <a:solidFill>
                  <a:schemeClr val="bg1">
                    <a:lumMod val="95000"/>
                  </a:schemeClr>
                </a:solidFill>
              </a:rPr>
              <a:t>Makers</a:t>
            </a:r>
            <a:endParaRPr lang="fr-FR" sz="4000" dirty="0">
              <a:solidFill>
                <a:schemeClr val="bg1">
                  <a:lumMod val="95000"/>
                </a:schemeClr>
              </a:solidFill>
            </a:endParaRPr>
          </a:p>
        </p:txBody>
      </p:sp>
      <p:graphicFrame>
        <p:nvGraphicFramePr>
          <p:cNvPr id="3" name="Diagramme 2"/>
          <p:cNvGraphicFramePr/>
          <p:nvPr>
            <p:extLst>
              <p:ext uri="{D42A27DB-BD31-4B8C-83A1-F6EECF244321}">
                <p14:modId xmlns:p14="http://schemas.microsoft.com/office/powerpoint/2010/main" val="3510127783"/>
              </p:ext>
            </p:extLst>
          </p:nvPr>
        </p:nvGraphicFramePr>
        <p:xfrm>
          <a:off x="611560" y="1084784"/>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p:cNvSpPr txBox="1">
            <a:spLocks/>
          </p:cNvSpPr>
          <p:nvPr/>
        </p:nvSpPr>
        <p:spPr>
          <a:xfrm>
            <a:off x="5943600" y="1539280"/>
            <a:ext cx="3127648" cy="28803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n w="17780" cmpd="sng">
                  <a:noFill/>
                  <a:prstDash val="solid"/>
                  <a:miter lim="800000"/>
                </a:ln>
                <a:solidFill>
                  <a:srgbClr val="FF0000"/>
                </a:solidFill>
                <a:latin typeface="Tahoma" pitchFamily="34" charset="0"/>
                <a:cs typeface="Tahoma" pitchFamily="34" charset="0"/>
              </a:rPr>
              <a:t>Anticipate</a:t>
            </a:r>
            <a:r>
              <a:rPr lang="en-US" sz="1800" dirty="0">
                <a:ln w="17780" cmpd="sng">
                  <a:noFill/>
                  <a:prstDash val="solid"/>
                  <a:miter lim="800000"/>
                </a:ln>
                <a:solidFill>
                  <a:srgbClr val="C00000"/>
                </a:solidFill>
                <a:latin typeface="Tahoma" pitchFamily="34" charset="0"/>
                <a:cs typeface="Tahoma" pitchFamily="34" charset="0"/>
              </a:rPr>
              <a:t> </a:t>
            </a:r>
            <a:r>
              <a:rPr lang="en-US" sz="1800" dirty="0" smtClean="0">
                <a:ln w="17780" cmpd="sng">
                  <a:noFill/>
                  <a:prstDash val="solid"/>
                  <a:miter lim="800000"/>
                </a:ln>
                <a:latin typeface="Tahoma" pitchFamily="34" charset="0"/>
                <a:cs typeface="Tahoma" pitchFamily="34" charset="0"/>
              </a:rPr>
              <a:t>Security </a:t>
            </a:r>
            <a:r>
              <a:rPr lang="en-US" sz="1800" dirty="0" smtClean="0">
                <a:ln w="17780" cmpd="sng">
                  <a:noFill/>
                  <a:prstDash val="solid"/>
                  <a:miter lim="800000"/>
                </a:ln>
                <a:solidFill>
                  <a:srgbClr val="FF0000"/>
                </a:solidFill>
                <a:latin typeface="Tahoma" pitchFamily="34" charset="0"/>
                <a:cs typeface="Tahoma" pitchFamily="34" charset="0"/>
              </a:rPr>
              <a:t>stakes</a:t>
            </a:r>
            <a:r>
              <a:rPr lang="en-US" sz="1800" dirty="0" smtClean="0">
                <a:ln w="17780" cmpd="sng">
                  <a:noFill/>
                  <a:prstDash val="solid"/>
                  <a:miter lim="800000"/>
                </a:ln>
                <a:solidFill>
                  <a:srgbClr val="C00000"/>
                </a:solidFill>
                <a:latin typeface="Tahoma" pitchFamily="34" charset="0"/>
                <a:cs typeface="Tahoma" pitchFamily="34" charset="0"/>
              </a:rPr>
              <a:t> </a:t>
            </a:r>
            <a:r>
              <a:rPr lang="en-US" sz="1800" dirty="0">
                <a:ln w="17780" cmpd="sng">
                  <a:noFill/>
                  <a:prstDash val="solid"/>
                  <a:miter lim="800000"/>
                </a:ln>
                <a:latin typeface="Tahoma" pitchFamily="34" charset="0"/>
                <a:cs typeface="Tahoma" pitchFamily="34" charset="0"/>
              </a:rPr>
              <a:t>and </a:t>
            </a:r>
            <a:r>
              <a:rPr lang="en-US" sz="1800" dirty="0" smtClean="0">
                <a:ln w="17780" cmpd="sng">
                  <a:noFill/>
                  <a:prstDash val="solid"/>
                  <a:miter lim="800000"/>
                </a:ln>
                <a:solidFill>
                  <a:srgbClr val="FF0000"/>
                </a:solidFill>
                <a:latin typeface="Tahoma" pitchFamily="34" charset="0"/>
                <a:cs typeface="Tahoma" pitchFamily="34" charset="0"/>
              </a:rPr>
              <a:t>assist businesses </a:t>
            </a:r>
            <a:r>
              <a:rPr lang="en-US" sz="1800" dirty="0">
                <a:ln w="17780" cmpd="sng">
                  <a:noFill/>
                  <a:prstDash val="solid"/>
                  <a:miter lim="800000"/>
                </a:ln>
                <a:latin typeface="Tahoma" pitchFamily="34" charset="0"/>
                <a:cs typeface="Tahoma" pitchFamily="34" charset="0"/>
              </a:rPr>
              <a:t>in their efforts to maintain a balance.</a:t>
            </a:r>
            <a:endParaRPr lang="fr-FR" sz="1800" dirty="0">
              <a:ln w="17780" cmpd="sng">
                <a:noFill/>
                <a:prstDash val="solid"/>
                <a:miter lim="800000"/>
              </a:ln>
              <a:latin typeface="Tahoma" pitchFamily="34" charset="0"/>
              <a:cs typeface="Tahoma" pitchFamily="34" charset="0"/>
            </a:endParaRPr>
          </a:p>
        </p:txBody>
      </p:sp>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2452936"/>
            <a:ext cx="2229600" cy="2106972"/>
          </a:xfrm>
          <a:prstGeom prst="rect">
            <a:avLst/>
          </a:prstGeom>
        </p:spPr>
      </p:pic>
      <p:sp>
        <p:nvSpPr>
          <p:cNvPr id="6" name="ZoneTexte 5"/>
          <p:cNvSpPr txBox="1"/>
          <p:nvPr/>
        </p:nvSpPr>
        <p:spPr>
          <a:xfrm>
            <a:off x="1691680" y="3452337"/>
            <a:ext cx="194421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ysClr val="windowText" lastClr="000000"/>
                </a:solidFill>
                <a:effectLst/>
                <a:uLnTx/>
                <a:uFillTx/>
              </a:rPr>
              <a:t>FIND THE POINT OF BALANCE</a:t>
            </a:r>
            <a:endParaRPr kumimoji="0" lang="fr-FR" sz="1600" b="1" i="0" u="none" strike="noStrike" kern="0" cap="none" spc="0" normalizeH="0" baseline="0" noProof="0" dirty="0">
              <a:ln>
                <a:noFill/>
              </a:ln>
              <a:solidFill>
                <a:sysClr val="windowText" lastClr="000000"/>
              </a:solidFill>
              <a:effectLst/>
              <a:uLnTx/>
              <a:uFillTx/>
            </a:endParaRPr>
          </a:p>
        </p:txBody>
      </p:sp>
      <p:sp>
        <p:nvSpPr>
          <p:cNvPr id="8" name="Espace réservé du numéro de diapositive 7"/>
          <p:cNvSpPr>
            <a:spLocks noGrp="1"/>
          </p:cNvSpPr>
          <p:nvPr>
            <p:ph type="sldNum" sz="quarter" idx="12"/>
          </p:nvPr>
        </p:nvSpPr>
        <p:spPr/>
        <p:txBody>
          <a:bodyPr/>
          <a:lstStyle/>
          <a:p>
            <a:fld id="{B213A299-4B70-44C0-9573-A40A0A56C89D}" type="slidenum">
              <a:rPr lang="en-US" smtClean="0"/>
              <a:t>37</a:t>
            </a:fld>
            <a:endParaRPr lang="en-US" dirty="0"/>
          </a:p>
        </p:txBody>
      </p:sp>
    </p:spTree>
    <p:extLst>
      <p:ext uri="{BB962C8B-B14F-4D97-AF65-F5344CB8AC3E}">
        <p14:creationId xmlns:p14="http://schemas.microsoft.com/office/powerpoint/2010/main" val="2434926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144" cy="6096000"/>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38</a:t>
            </a:fld>
            <a:endParaRPr lang="en-US" dirty="0"/>
          </a:p>
        </p:txBody>
      </p:sp>
    </p:spTree>
    <p:extLst>
      <p:ext uri="{BB962C8B-B14F-4D97-AF65-F5344CB8AC3E}">
        <p14:creationId xmlns:p14="http://schemas.microsoft.com/office/powerpoint/2010/main" val="2561231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10766" y="1660922"/>
            <a:ext cx="7911703" cy="5036344"/>
          </a:xfrm>
        </p:spPr>
        <p:txBody>
          <a:bodyPr/>
          <a:lstStyle/>
          <a:p>
            <a:pPr marL="500045" lvl="1" indent="0">
              <a:buClr>
                <a:srgbClr val="333399"/>
              </a:buClr>
              <a:buSzPct val="100000"/>
              <a:buNone/>
            </a:pPr>
            <a:endParaRPr lang="en-US" sz="2000" dirty="0">
              <a:solidFill>
                <a:schemeClr val="bg2">
                  <a:lumMod val="50000"/>
                </a:schemeClr>
              </a:solidFill>
            </a:endParaRPr>
          </a:p>
          <a:p>
            <a:pPr lvl="1"/>
            <a:endParaRPr lang="en-US" sz="2200" dirty="0">
              <a:solidFill>
                <a:schemeClr val="bg2">
                  <a:lumMod val="50000"/>
                </a:schemeClr>
              </a:solidFill>
            </a:endParaRPr>
          </a:p>
        </p:txBody>
      </p:sp>
      <p:sp>
        <p:nvSpPr>
          <p:cNvPr id="5" name="Rectangle 3"/>
          <p:cNvSpPr txBox="1">
            <a:spLocks noChangeArrowheads="1"/>
          </p:cNvSpPr>
          <p:nvPr/>
        </p:nvSpPr>
        <p:spPr bwMode="auto">
          <a:xfrm>
            <a:off x="232172" y="2060972"/>
            <a:ext cx="8518922" cy="4339828"/>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4169" indent="3349" algn="just"/>
            <a:r>
              <a:rPr lang="fr-FR" sz="2000" dirty="0" err="1" smtClean="0"/>
              <a:t>Intended</a:t>
            </a:r>
            <a:r>
              <a:rPr lang="fr-FR" sz="2000" dirty="0" smtClean="0"/>
              <a:t> </a:t>
            </a:r>
            <a:r>
              <a:rPr lang="fr-FR" sz="2000" dirty="0"/>
              <a:t>to </a:t>
            </a:r>
            <a:r>
              <a:rPr lang="fr-FR" sz="2000" dirty="0">
                <a:solidFill>
                  <a:srgbClr val="FF0000"/>
                </a:solidFill>
              </a:rPr>
              <a:t>help software </a:t>
            </a:r>
            <a:r>
              <a:rPr lang="fr-FR" sz="2000" dirty="0" err="1">
                <a:solidFill>
                  <a:srgbClr val="FF0000"/>
                </a:solidFill>
              </a:rPr>
              <a:t>developers</a:t>
            </a:r>
            <a:r>
              <a:rPr lang="fr-FR" sz="2000" dirty="0">
                <a:solidFill>
                  <a:srgbClr val="FF0000"/>
                </a:solidFill>
              </a:rPr>
              <a:t> and </a:t>
            </a:r>
            <a:r>
              <a:rPr lang="fr-FR" sz="2000" dirty="0" err="1">
                <a:solidFill>
                  <a:srgbClr val="FF0000"/>
                </a:solidFill>
              </a:rPr>
              <a:t>their</a:t>
            </a:r>
            <a:r>
              <a:rPr lang="fr-FR" sz="2000" dirty="0">
                <a:solidFill>
                  <a:srgbClr val="FF0000"/>
                </a:solidFill>
              </a:rPr>
              <a:t> clients </a:t>
            </a:r>
            <a:r>
              <a:rPr lang="fr-FR" sz="2000" dirty="0" err="1">
                <a:solidFill>
                  <a:srgbClr val="FF0000"/>
                </a:solidFill>
              </a:rPr>
              <a:t>negociate</a:t>
            </a:r>
            <a:r>
              <a:rPr lang="fr-FR" sz="2000" dirty="0">
                <a:solidFill>
                  <a:srgbClr val="FF0000"/>
                </a:solidFill>
              </a:rPr>
              <a:t> important </a:t>
            </a:r>
            <a:r>
              <a:rPr lang="fr-FR" sz="2000" dirty="0" err="1">
                <a:solidFill>
                  <a:srgbClr val="FF0000"/>
                </a:solidFill>
              </a:rPr>
              <a:t>contractual</a:t>
            </a:r>
            <a:r>
              <a:rPr lang="fr-FR" sz="2000" dirty="0">
                <a:solidFill>
                  <a:srgbClr val="FF0000"/>
                </a:solidFill>
              </a:rPr>
              <a:t> </a:t>
            </a:r>
            <a:r>
              <a:rPr lang="fr-FR" sz="2000" dirty="0" err="1">
                <a:solidFill>
                  <a:srgbClr val="FF0000"/>
                </a:solidFill>
              </a:rPr>
              <a:t>terms</a:t>
            </a:r>
            <a:r>
              <a:rPr lang="fr-FR" sz="2000" dirty="0">
                <a:solidFill>
                  <a:srgbClr val="FF0000"/>
                </a:solidFill>
              </a:rPr>
              <a:t> and conditions </a:t>
            </a:r>
            <a:r>
              <a:rPr lang="fr-FR" sz="2000" dirty="0" err="1"/>
              <a:t>related</a:t>
            </a:r>
            <a:r>
              <a:rPr lang="fr-FR" sz="2000" dirty="0"/>
              <a:t> to the </a:t>
            </a:r>
            <a:r>
              <a:rPr lang="fr-FR" sz="2000" dirty="0" err="1"/>
              <a:t>security</a:t>
            </a:r>
            <a:r>
              <a:rPr lang="fr-FR" sz="2000" dirty="0"/>
              <a:t> of the software to </a:t>
            </a:r>
            <a:r>
              <a:rPr lang="fr-FR" sz="2000" dirty="0" err="1"/>
              <a:t>be</a:t>
            </a:r>
            <a:r>
              <a:rPr lang="fr-FR" sz="2000" dirty="0"/>
              <a:t> </a:t>
            </a:r>
            <a:r>
              <a:rPr lang="fr-FR" sz="2000" dirty="0" err="1"/>
              <a:t>developped</a:t>
            </a:r>
            <a:r>
              <a:rPr lang="fr-FR" sz="2000" dirty="0"/>
              <a:t> or </a:t>
            </a:r>
            <a:r>
              <a:rPr lang="fr-FR" sz="2000" dirty="0" err="1"/>
              <a:t>delivered</a:t>
            </a:r>
            <a:r>
              <a:rPr lang="fr-FR" sz="2000" dirty="0"/>
              <a:t>.</a:t>
            </a:r>
          </a:p>
          <a:p>
            <a:pPr marL="184169" indent="3349" algn="just"/>
            <a:r>
              <a:rPr lang="fr-FR" sz="2000" b="1" dirty="0">
                <a:ln w="17780" cmpd="sng">
                  <a:noFill/>
                  <a:prstDash val="solid"/>
                  <a:miter lim="800000"/>
                </a:ln>
                <a:solidFill>
                  <a:srgbClr val="FF0000"/>
                </a:solidFill>
              </a:rPr>
              <a:t>CONTEXT</a:t>
            </a:r>
            <a:r>
              <a:rPr lang="fr-FR" sz="2000" dirty="0"/>
              <a:t>: Most </a:t>
            </a:r>
            <a:r>
              <a:rPr lang="fr-FR" sz="2000" dirty="0" err="1"/>
              <a:t>contracts</a:t>
            </a:r>
            <a:r>
              <a:rPr lang="fr-FR" sz="2000" dirty="0"/>
              <a:t> are </a:t>
            </a:r>
            <a:r>
              <a:rPr lang="fr-FR" sz="2000" dirty="0" err="1"/>
              <a:t>silent</a:t>
            </a:r>
            <a:r>
              <a:rPr lang="fr-FR" sz="2000" dirty="0"/>
              <a:t> on </a:t>
            </a:r>
            <a:r>
              <a:rPr lang="fr-FR" sz="2000" dirty="0" err="1"/>
              <a:t>these</a:t>
            </a:r>
            <a:r>
              <a:rPr lang="fr-FR" sz="2000" dirty="0"/>
              <a:t> issues, and the parties </a:t>
            </a:r>
            <a:r>
              <a:rPr lang="fr-FR" sz="2000" dirty="0" err="1"/>
              <a:t>frequently</a:t>
            </a:r>
            <a:r>
              <a:rPr lang="fr-FR" sz="2000" dirty="0"/>
              <a:t> have </a:t>
            </a:r>
            <a:r>
              <a:rPr lang="fr-FR" sz="2000" dirty="0" err="1"/>
              <a:t>dramatically</a:t>
            </a:r>
            <a:r>
              <a:rPr lang="fr-FR" sz="2000" dirty="0"/>
              <a:t> </a:t>
            </a:r>
            <a:r>
              <a:rPr lang="fr-FR" sz="2000" dirty="0" err="1"/>
              <a:t>different</a:t>
            </a:r>
            <a:r>
              <a:rPr lang="fr-FR" sz="2000" dirty="0"/>
              <a:t> </a:t>
            </a:r>
            <a:r>
              <a:rPr lang="fr-FR" sz="2000" dirty="0" err="1"/>
              <a:t>views</a:t>
            </a:r>
            <a:r>
              <a:rPr lang="fr-FR" sz="2000" dirty="0"/>
              <a:t> on </a:t>
            </a:r>
            <a:r>
              <a:rPr lang="fr-FR" sz="2000" dirty="0" err="1"/>
              <a:t>what</a:t>
            </a:r>
            <a:r>
              <a:rPr lang="fr-FR" sz="2000" dirty="0"/>
              <a:t> has </a:t>
            </a:r>
            <a:r>
              <a:rPr lang="fr-FR" sz="2000" dirty="0" err="1"/>
              <a:t>actually</a:t>
            </a:r>
            <a:r>
              <a:rPr lang="fr-FR" sz="2000" dirty="0"/>
              <a:t> been </a:t>
            </a:r>
            <a:r>
              <a:rPr lang="fr-FR" sz="2000" dirty="0" err="1"/>
              <a:t>agreed</a:t>
            </a:r>
            <a:r>
              <a:rPr lang="fr-FR" sz="2000" dirty="0"/>
              <a:t> to. </a:t>
            </a:r>
          </a:p>
          <a:p>
            <a:pPr marL="184169" indent="3349" algn="just"/>
            <a:r>
              <a:rPr lang="fr-FR" sz="2000" b="1" dirty="0">
                <a:ln w="17780" cmpd="sng">
                  <a:noFill/>
                  <a:prstDash val="solid"/>
                  <a:miter lim="800000"/>
                </a:ln>
                <a:solidFill>
                  <a:srgbClr val="FF0000"/>
                </a:solidFill>
              </a:rPr>
              <a:t>OBJECTIVE</a:t>
            </a:r>
            <a:r>
              <a:rPr lang="fr-FR" sz="2000" dirty="0"/>
              <a:t>: </a:t>
            </a:r>
            <a:r>
              <a:rPr lang="en-US" sz="2000" dirty="0"/>
              <a:t>Clearly </a:t>
            </a:r>
            <a:r>
              <a:rPr lang="en-US" sz="2000" dirty="0">
                <a:solidFill>
                  <a:srgbClr val="FF0000"/>
                </a:solidFill>
              </a:rPr>
              <a:t>define these terms </a:t>
            </a:r>
            <a:r>
              <a:rPr lang="en-US" sz="2000" dirty="0"/>
              <a:t>is the best way to ensure that both parties can make informed decisions about how to proceed.</a:t>
            </a:r>
          </a:p>
          <a:p>
            <a:pPr marL="184169" indent="3349" algn="r">
              <a:spcBef>
                <a:spcPts val="2953"/>
              </a:spcBef>
            </a:pPr>
            <a:r>
              <a:rPr lang="en-US" sz="1400" dirty="0">
                <a:hlinkClick r:id="rId3"/>
              </a:rPr>
              <a:t>https://www.owasp.org/index.php/OWASP_Secure_Software_Contract_Annex</a:t>
            </a:r>
            <a:endParaRPr lang="en-US" sz="1400" dirty="0"/>
          </a:p>
          <a:p>
            <a:pPr marL="184169" indent="3349" algn="r"/>
            <a:endParaRPr lang="en-US" sz="1400" dirty="0"/>
          </a:p>
        </p:txBody>
      </p:sp>
      <p:sp>
        <p:nvSpPr>
          <p:cNvPr id="6" name="Titre 1"/>
          <p:cNvSpPr txBox="1">
            <a:spLocks/>
          </p:cNvSpPr>
          <p:nvPr/>
        </p:nvSpPr>
        <p:spPr>
          <a:xfrm>
            <a:off x="3124200" y="122238"/>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dirty="0" smtClean="0">
                <a:solidFill>
                  <a:schemeClr val="bg1">
                    <a:lumMod val="95000"/>
                  </a:schemeClr>
                </a:solidFill>
              </a:rPr>
              <a:t>The OWASP Secure Software </a:t>
            </a:r>
          </a:p>
          <a:p>
            <a:r>
              <a:rPr lang="fr-FR" dirty="0" err="1" smtClean="0">
                <a:solidFill>
                  <a:schemeClr val="bg1">
                    <a:lumMod val="95000"/>
                  </a:schemeClr>
                </a:solidFill>
              </a:rPr>
              <a:t>Contract</a:t>
            </a:r>
            <a:r>
              <a:rPr lang="fr-FR" dirty="0" smtClean="0">
                <a:solidFill>
                  <a:schemeClr val="bg1">
                    <a:lumMod val="95000"/>
                  </a:schemeClr>
                </a:solidFill>
              </a:rPr>
              <a:t> </a:t>
            </a:r>
            <a:r>
              <a:rPr lang="fr-FR" dirty="0" err="1" smtClean="0">
                <a:solidFill>
                  <a:schemeClr val="bg1">
                    <a:lumMod val="95000"/>
                  </a:schemeClr>
                </a:solidFill>
              </a:rPr>
              <a:t>Annex</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39</a:t>
            </a:fld>
            <a:endParaRPr lang="en-US" dirty="0"/>
          </a:p>
        </p:txBody>
      </p:sp>
    </p:spTree>
    <p:extLst>
      <p:ext uri="{BB962C8B-B14F-4D97-AF65-F5344CB8AC3E}">
        <p14:creationId xmlns:p14="http://schemas.microsoft.com/office/powerpoint/2010/main" val="130312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392906" y="1676400"/>
            <a:ext cx="8358188" cy="1724025"/>
          </a:xfrm>
        </p:spPr>
        <p:txBody>
          <a:bodyPr>
            <a:noAutofit/>
          </a:bodyPr>
          <a:lstStyle/>
          <a:p>
            <a:pPr marL="122779" lvl="1" indent="0" algn="r">
              <a:buClr>
                <a:schemeClr val="accent6"/>
              </a:buClr>
              <a:buSzPct val="90000"/>
              <a:buNone/>
              <a:tabLst>
                <a:tab pos="122779" algn="l"/>
              </a:tabLst>
            </a:pPr>
            <a:r>
              <a:rPr lang="en-US" dirty="0">
                <a:solidFill>
                  <a:srgbClr val="FF0000"/>
                </a:solidFill>
              </a:rPr>
              <a:t>The legal framework rules </a:t>
            </a:r>
            <a:r>
              <a:rPr lang="en-US" dirty="0">
                <a:solidFill>
                  <a:schemeClr val="tx1">
                    <a:lumMod val="85000"/>
                    <a:lumOff val="15000"/>
                  </a:schemeClr>
                </a:solidFill>
              </a:rPr>
              <a:t>the technical means required to be </a:t>
            </a:r>
            <a:r>
              <a:rPr lang="en-US" dirty="0" smtClean="0">
                <a:solidFill>
                  <a:schemeClr val="tx1">
                    <a:lumMod val="85000"/>
                    <a:lumOff val="15000"/>
                  </a:schemeClr>
                </a:solidFill>
              </a:rPr>
              <a:t>compliant!</a:t>
            </a:r>
            <a:endParaRPr lang="en-US" sz="2000" i="1" dirty="0">
              <a:solidFill>
                <a:schemeClr val="tx1">
                  <a:lumMod val="85000"/>
                  <a:lumOff val="15000"/>
                </a:schemeClr>
              </a:solidFill>
            </a:endParaRPr>
          </a:p>
        </p:txBody>
      </p:sp>
      <p:sp>
        <p:nvSpPr>
          <p:cNvPr id="8" name="Title 3"/>
          <p:cNvSpPr>
            <a:spLocks noGrp="1"/>
          </p:cNvSpPr>
          <p:nvPr>
            <p:ph type="title"/>
          </p:nvPr>
        </p:nvSpPr>
        <p:spPr>
          <a:xfrm>
            <a:off x="3200400" y="-30162"/>
            <a:ext cx="5486400" cy="715962"/>
          </a:xfrm>
        </p:spPr>
        <p:txBody>
          <a:bodyPr/>
          <a:lstStyle/>
          <a:p>
            <a:r>
              <a:rPr lang="en-US" sz="3600" dirty="0" smtClean="0">
                <a:solidFill>
                  <a:schemeClr val="bg1">
                    <a:lumMod val="95000"/>
                  </a:schemeClr>
                </a:solidFill>
              </a:rPr>
              <a:t>But also because…</a:t>
            </a:r>
            <a:endParaRPr lang="en-US" sz="3600" dirty="0">
              <a:solidFill>
                <a:schemeClr val="bg1">
                  <a:lumMod val="9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7653"/>
            <a:ext cx="5943600" cy="4120347"/>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4</a:t>
            </a:fld>
            <a:endParaRPr lang="en-US" dirty="0"/>
          </a:p>
        </p:txBody>
      </p:sp>
    </p:spTree>
    <p:extLst>
      <p:ext uri="{BB962C8B-B14F-4D97-AF65-F5344CB8AC3E}">
        <p14:creationId xmlns:p14="http://schemas.microsoft.com/office/powerpoint/2010/main" val="3153620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75" y="1828800"/>
            <a:ext cx="4591050" cy="10763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905125"/>
            <a:ext cx="4191000" cy="3143251"/>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40</a:t>
            </a:fld>
            <a:endParaRPr lang="en-US" dirty="0"/>
          </a:p>
        </p:txBody>
      </p:sp>
    </p:spTree>
    <p:extLst>
      <p:ext uri="{BB962C8B-B14F-4D97-AF65-F5344CB8AC3E}">
        <p14:creationId xmlns:p14="http://schemas.microsoft.com/office/powerpoint/2010/main" val="7470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00062" y="1875234"/>
            <a:ext cx="8090297" cy="4714875"/>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just">
              <a:lnSpc>
                <a:spcPct val="80000"/>
              </a:lnSpc>
              <a:buClr>
                <a:srgbClr val="C00000"/>
              </a:buClr>
            </a:pPr>
            <a:r>
              <a:rPr lang="en-US" sz="2000" dirty="0"/>
              <a:t>California was the first state in USA to enact such a law. </a:t>
            </a:r>
          </a:p>
          <a:p>
            <a:pPr marL="0" indent="0" algn="just">
              <a:spcBef>
                <a:spcPts val="1200"/>
              </a:spcBef>
            </a:pPr>
            <a:r>
              <a:rPr lang="en-US" sz="2000" dirty="0"/>
              <a:t>California Senate Bill No. 1386 became effective on 1st July 2003, amending Civil Codes 1798.29, 1798.82 and 1798.84. It is </a:t>
            </a:r>
            <a:r>
              <a:rPr lang="en-US" sz="2000" u="sng" dirty="0"/>
              <a:t>a serious bill</a:t>
            </a:r>
            <a:r>
              <a:rPr lang="en-US" sz="2000" dirty="0"/>
              <a:t>, </a:t>
            </a:r>
            <a:r>
              <a:rPr lang="en-US" sz="2000" u="sng" dirty="0"/>
              <a:t>with far reaching implications</a:t>
            </a:r>
            <a:r>
              <a:rPr lang="en-US" sz="2000" dirty="0"/>
              <a:t>. </a:t>
            </a:r>
          </a:p>
          <a:p>
            <a:pPr marL="0" indent="0" algn="just">
              <a:spcBef>
                <a:spcPts val="1200"/>
              </a:spcBef>
            </a:pPr>
            <a:r>
              <a:rPr lang="en-US" sz="2000" dirty="0"/>
              <a:t>Essentially, it </a:t>
            </a:r>
            <a:r>
              <a:rPr lang="en-US" sz="2000" i="1" dirty="0">
                <a:solidFill>
                  <a:srgbClr val="FF0000"/>
                </a:solidFill>
              </a:rPr>
              <a:t>requires an agency, person or business that conducts business in California and owns or licenses computerized 'personal information' to disclose any breach of security </a:t>
            </a:r>
            <a:r>
              <a:rPr lang="en-US" sz="2000" i="1" dirty="0"/>
              <a:t>(to any resident whose unencrypted data is believed to have been disclosed</a:t>
            </a:r>
            <a:r>
              <a:rPr lang="en-US" sz="2000" i="1" dirty="0" smtClean="0"/>
              <a:t>)</a:t>
            </a:r>
            <a:endParaRPr lang="en-US" sz="2000" i="1" dirty="0"/>
          </a:p>
          <a:p>
            <a:pPr marL="321457" indent="-321457" algn="just">
              <a:buClr>
                <a:srgbClr val="FF0000"/>
              </a:buClr>
              <a:buSzPct val="200000"/>
              <a:buFont typeface="Wingdings" pitchFamily="2" charset="2"/>
              <a:buChar char="G"/>
            </a:pPr>
            <a:r>
              <a:rPr lang="en-US" sz="2000" dirty="0"/>
              <a:t>The statute imposes </a:t>
            </a:r>
            <a:r>
              <a:rPr lang="en-US" sz="2000" dirty="0">
                <a:solidFill>
                  <a:srgbClr val="FF0000"/>
                </a:solidFill>
              </a:rPr>
              <a:t>specific notification requirements </a:t>
            </a:r>
            <a:r>
              <a:rPr lang="en-US" sz="2000" dirty="0"/>
              <a:t>on companies in such circumstances. </a:t>
            </a:r>
          </a:p>
          <a:p>
            <a:pPr marL="321457" indent="-321457" algn="just">
              <a:spcBef>
                <a:spcPts val="1200"/>
              </a:spcBef>
              <a:buClr>
                <a:srgbClr val="FF0000"/>
              </a:buClr>
              <a:buSzPct val="200000"/>
              <a:buFont typeface="Wingdings" pitchFamily="2" charset="2"/>
              <a:buChar char="G"/>
            </a:pPr>
            <a:r>
              <a:rPr lang="en-US" sz="2000" dirty="0"/>
              <a:t>The statute applies regardless of whether the computerized consumer records are maintained </a:t>
            </a:r>
            <a:r>
              <a:rPr lang="en-US" sz="2000" i="1" dirty="0"/>
              <a:t>in or outside </a:t>
            </a:r>
            <a:r>
              <a:rPr lang="en-US" sz="2000" dirty="0"/>
              <a:t>California.</a:t>
            </a:r>
          </a:p>
          <a:p>
            <a:pPr marL="187517" indent="0" algn="just">
              <a:lnSpc>
                <a:spcPct val="80000"/>
              </a:lnSpc>
              <a:buClr>
                <a:srgbClr val="C00000"/>
              </a:buClr>
            </a:pPr>
            <a:endParaRPr lang="fr-FR" sz="2000" dirty="0"/>
          </a:p>
        </p:txBody>
      </p:sp>
      <p:sp>
        <p:nvSpPr>
          <p:cNvPr id="4" name="Titre 1"/>
          <p:cNvSpPr txBox="1">
            <a:spLocks/>
          </p:cNvSpPr>
          <p:nvPr/>
        </p:nvSpPr>
        <p:spPr>
          <a:xfrm>
            <a:off x="3124200" y="152400"/>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smtClean="0">
                <a:solidFill>
                  <a:schemeClr val="bg1">
                    <a:lumMod val="95000"/>
                  </a:schemeClr>
                </a:solidFill>
              </a:rPr>
              <a:t>States of </a:t>
            </a:r>
            <a:r>
              <a:rPr lang="fr-FR" sz="3200" dirty="0" err="1" smtClean="0">
                <a:solidFill>
                  <a:schemeClr val="bg1">
                    <a:lumMod val="95000"/>
                  </a:schemeClr>
                </a:solidFill>
              </a:rPr>
              <a:t>California</a:t>
            </a:r>
            <a:r>
              <a:rPr lang="fr-FR" sz="3200" dirty="0" smtClean="0">
                <a:solidFill>
                  <a:schemeClr val="bg1">
                    <a:lumMod val="95000"/>
                  </a:schemeClr>
                </a:solidFill>
              </a:rPr>
              <a:t>, USA</a:t>
            </a:r>
          </a:p>
          <a:p>
            <a:r>
              <a:rPr lang="fr-FR" sz="3200" dirty="0" smtClean="0">
                <a:solidFill>
                  <a:schemeClr val="bg1">
                    <a:lumMod val="95000"/>
                  </a:schemeClr>
                </a:solidFill>
              </a:rPr>
              <a:t>Data </a:t>
            </a:r>
            <a:r>
              <a:rPr lang="fr-FR" sz="3200" dirty="0" err="1" smtClean="0">
                <a:solidFill>
                  <a:schemeClr val="bg1">
                    <a:lumMod val="95000"/>
                  </a:schemeClr>
                </a:solidFill>
              </a:rPr>
              <a:t>Breach</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41</a:t>
            </a:fld>
            <a:endParaRPr lang="en-US" dirty="0"/>
          </a:p>
        </p:txBody>
      </p:sp>
    </p:spTree>
    <p:extLst>
      <p:ext uri="{BB962C8B-B14F-4D97-AF65-F5344CB8AC3E}">
        <p14:creationId xmlns:p14="http://schemas.microsoft.com/office/powerpoint/2010/main" val="3597194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46484" y="1714500"/>
            <a:ext cx="8197453" cy="4500563"/>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ctr"/>
            <a:r>
              <a:rPr lang="en-US" sz="1400" b="1" dirty="0"/>
              <a:t>DIRECTIVE 2009/136/EC OF THE EUROPEAN PARLIAMENT AND OF THE COUNCIL</a:t>
            </a:r>
          </a:p>
          <a:p>
            <a:pPr marL="0" indent="0" algn="ctr">
              <a:spcBef>
                <a:spcPts val="844"/>
              </a:spcBef>
            </a:pPr>
            <a:r>
              <a:rPr lang="en-US" sz="1300" b="1" dirty="0">
                <a:solidFill>
                  <a:schemeClr val="tx1">
                    <a:lumMod val="85000"/>
                    <a:lumOff val="15000"/>
                  </a:schemeClr>
                </a:solidFill>
              </a:rPr>
              <a:t>of 25 November 2009</a:t>
            </a:r>
            <a:endParaRPr lang="en-US" sz="1300" dirty="0">
              <a:solidFill>
                <a:schemeClr val="tx1">
                  <a:lumMod val="85000"/>
                  <a:lumOff val="15000"/>
                </a:schemeClr>
              </a:solidFill>
            </a:endParaRPr>
          </a:p>
          <a:p>
            <a:pPr marL="0" indent="0" algn="just"/>
            <a:r>
              <a:rPr lang="en-US" sz="1700" dirty="0">
                <a:solidFill>
                  <a:schemeClr val="tx1">
                    <a:lumMod val="85000"/>
                    <a:lumOff val="15000"/>
                  </a:schemeClr>
                </a:solidFill>
              </a:rPr>
              <a:t>amending Directive 2002/22/EC on universal service and users’ rights relating to electronic communications networks and services, Directive 2002/58/EC concerning the processing of personal data and the protection of privacy in the electronic communications sector and Regulation (EC) No 2006/2004 on cooperation between national authorities responsible for the enforcement of consumer protection laws.</a:t>
            </a:r>
          </a:p>
          <a:p>
            <a:pPr marL="241093" indent="-241093" algn="just">
              <a:spcBef>
                <a:spcPts val="2953"/>
              </a:spcBef>
              <a:buClr>
                <a:srgbClr val="FF0000"/>
              </a:buClr>
              <a:buSzPct val="200000"/>
              <a:buFont typeface="Wingdings" pitchFamily="2" charset="2"/>
              <a:buChar char="G"/>
            </a:pPr>
            <a:r>
              <a:rPr lang="en-US" sz="2200" dirty="0">
                <a:solidFill>
                  <a:schemeClr val="tx1">
                    <a:lumMod val="85000"/>
                    <a:lumOff val="15000"/>
                  </a:schemeClr>
                </a:solidFill>
              </a:rPr>
              <a:t>Article 2 (2) (4) (c) adds a</a:t>
            </a:r>
            <a:r>
              <a:rPr lang="en-US" sz="2200" dirty="0">
                <a:solidFill>
                  <a:srgbClr val="C00000"/>
                </a:solidFill>
              </a:rPr>
              <a:t> </a:t>
            </a:r>
            <a:r>
              <a:rPr lang="en-US" sz="2200" dirty="0">
                <a:solidFill>
                  <a:srgbClr val="FF0000"/>
                </a:solidFill>
              </a:rPr>
              <a:t>requirement to notify Security breaches to “National Authority” and to those affected by this vulnerability</a:t>
            </a:r>
            <a:r>
              <a:rPr lang="en-US" sz="2200" dirty="0">
                <a:solidFill>
                  <a:schemeClr val="tx1">
                    <a:lumMod val="75000"/>
                    <a:lumOff val="25000"/>
                  </a:schemeClr>
                </a:solidFill>
              </a:rPr>
              <a:t>, at least if the flaw is “likely to affect negatively” their personal data</a:t>
            </a:r>
          </a:p>
          <a:p>
            <a:pPr marL="0" indent="0" algn="just"/>
            <a:endParaRPr lang="fr-FR" sz="1700" dirty="0"/>
          </a:p>
        </p:txBody>
      </p:sp>
      <p:sp>
        <p:nvSpPr>
          <p:cNvPr id="4" name="Titre 1"/>
          <p:cNvSpPr txBox="1">
            <a:spLocks/>
          </p:cNvSpPr>
          <p:nvPr/>
        </p:nvSpPr>
        <p:spPr>
          <a:xfrm>
            <a:off x="2971800" y="76200"/>
            <a:ext cx="67818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European</a:t>
            </a:r>
            <a:r>
              <a:rPr lang="fr-FR" sz="3200" dirty="0" smtClean="0">
                <a:solidFill>
                  <a:schemeClr val="bg1">
                    <a:lumMod val="95000"/>
                  </a:schemeClr>
                </a:solidFill>
              </a:rPr>
              <a:t> Directive </a:t>
            </a:r>
          </a:p>
          <a:p>
            <a:r>
              <a:rPr lang="fr-FR" sz="3200" dirty="0" smtClean="0">
                <a:solidFill>
                  <a:schemeClr val="bg1">
                    <a:lumMod val="95000"/>
                  </a:schemeClr>
                </a:solidFill>
              </a:rPr>
              <a:t>2009/136/EC</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42</a:t>
            </a:fld>
            <a:endParaRPr lang="en-US" dirty="0"/>
          </a:p>
        </p:txBody>
      </p:sp>
    </p:spTree>
    <p:extLst>
      <p:ext uri="{BB962C8B-B14F-4D97-AF65-F5344CB8AC3E}">
        <p14:creationId xmlns:p14="http://schemas.microsoft.com/office/powerpoint/2010/main" val="2257245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81000" y="1826419"/>
            <a:ext cx="8197453" cy="3964781"/>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508974" indent="-321457" algn="ctr">
              <a:lnSpc>
                <a:spcPct val="80000"/>
              </a:lnSpc>
              <a:buClr>
                <a:srgbClr val="FF0000"/>
              </a:buClr>
              <a:buSzPct val="200000"/>
              <a:buFont typeface="Wingdings" pitchFamily="2" charset="2"/>
              <a:buChar char="G"/>
            </a:pPr>
            <a:r>
              <a:rPr lang="fr-FR" sz="2200" dirty="0">
                <a:solidFill>
                  <a:schemeClr val="tx1">
                    <a:lumMod val="85000"/>
                    <a:lumOff val="15000"/>
                  </a:schemeClr>
                </a:solidFill>
              </a:rPr>
              <a:t>Came </a:t>
            </a:r>
            <a:r>
              <a:rPr lang="fr-FR" sz="2200" dirty="0" err="1">
                <a:solidFill>
                  <a:schemeClr val="tx1">
                    <a:lumMod val="85000"/>
                    <a:lumOff val="15000"/>
                  </a:schemeClr>
                </a:solidFill>
              </a:rPr>
              <a:t>into</a:t>
            </a:r>
            <a:r>
              <a:rPr lang="fr-FR" sz="2200" dirty="0">
                <a:solidFill>
                  <a:schemeClr val="tx1">
                    <a:lumMod val="85000"/>
                    <a:lumOff val="15000"/>
                  </a:schemeClr>
                </a:solidFill>
              </a:rPr>
              <a:t> force in </a:t>
            </a:r>
            <a:r>
              <a:rPr lang="fr-FR" sz="2200" dirty="0" err="1">
                <a:solidFill>
                  <a:schemeClr val="tx1">
                    <a:lumMod val="85000"/>
                    <a:lumOff val="15000"/>
                  </a:schemeClr>
                </a:solidFill>
              </a:rPr>
              <a:t>Jul</a:t>
            </a:r>
            <a:r>
              <a:rPr lang="fr-FR" sz="2200" dirty="0">
                <a:solidFill>
                  <a:schemeClr val="tx1">
                    <a:lumMod val="85000"/>
                    <a:lumOff val="15000"/>
                  </a:schemeClr>
                </a:solidFill>
              </a:rPr>
              <a:t> 2004</a:t>
            </a:r>
          </a:p>
          <a:p>
            <a:pPr marL="187517" indent="0" algn="just">
              <a:lnSpc>
                <a:spcPct val="80000"/>
              </a:lnSpc>
              <a:buClr>
                <a:srgbClr val="C00000"/>
              </a:buClr>
            </a:pPr>
            <a:r>
              <a:rPr lang="fr-FR" sz="2200" dirty="0" smtClean="0"/>
              <a:t>The Council </a:t>
            </a:r>
            <a:r>
              <a:rPr lang="fr-FR" sz="2200" dirty="0"/>
              <a:t>of Europe </a:t>
            </a:r>
            <a:r>
              <a:rPr lang="fr-FR" sz="2200" dirty="0" err="1"/>
              <a:t>adopted</a:t>
            </a:r>
            <a:r>
              <a:rPr lang="fr-FR" sz="2200" dirty="0"/>
              <a:t> a Convention on Cyber Crime </a:t>
            </a:r>
            <a:r>
              <a:rPr lang="fr-FR" sz="2200" dirty="0" err="1"/>
              <a:t>that</a:t>
            </a:r>
            <a:r>
              <a:rPr lang="fr-FR" sz="2200" dirty="0"/>
              <a:t> </a:t>
            </a:r>
            <a:r>
              <a:rPr lang="fr-FR" sz="2200" dirty="0" err="1"/>
              <a:t>identified</a:t>
            </a:r>
            <a:r>
              <a:rPr lang="fr-FR" sz="2200" dirty="0"/>
              <a:t> and </a:t>
            </a:r>
            <a:r>
              <a:rPr lang="fr-FR" sz="2200" dirty="0" err="1"/>
              <a:t>defined</a:t>
            </a:r>
            <a:r>
              <a:rPr lang="fr-FR" sz="2200" dirty="0"/>
              <a:t> internet crimes</a:t>
            </a:r>
            <a:r>
              <a:rPr lang="fr-FR" sz="2200" dirty="0">
                <a:solidFill>
                  <a:schemeClr val="bg2">
                    <a:lumMod val="50000"/>
                  </a:schemeClr>
                </a:solidFill>
              </a:rPr>
              <a:t>:</a:t>
            </a:r>
          </a:p>
          <a:p>
            <a:pPr marL="428610" indent="-241093" algn="just">
              <a:lnSpc>
                <a:spcPct val="80000"/>
              </a:lnSpc>
              <a:buClr>
                <a:srgbClr val="C00000"/>
              </a:buClr>
              <a:buSzPct val="150000"/>
              <a:buFont typeface="Arial" pitchFamily="34" charset="0"/>
              <a:buChar char="•"/>
            </a:pPr>
            <a:r>
              <a:rPr lang="fr-FR" sz="2200" dirty="0">
                <a:solidFill>
                  <a:srgbClr val="FF0000"/>
                </a:solidFill>
              </a:rPr>
              <a:t>Offenses </a:t>
            </a:r>
            <a:r>
              <a:rPr lang="fr-FR" sz="2200" dirty="0" err="1">
                <a:solidFill>
                  <a:srgbClr val="FF0000"/>
                </a:solidFill>
              </a:rPr>
              <a:t>against</a:t>
            </a:r>
            <a:r>
              <a:rPr lang="fr-FR" sz="2200" dirty="0">
                <a:solidFill>
                  <a:srgbClr val="FF0000"/>
                </a:solidFill>
              </a:rPr>
              <a:t> </a:t>
            </a:r>
            <a:r>
              <a:rPr lang="fr-FR" sz="2200" dirty="0">
                <a:solidFill>
                  <a:schemeClr val="tx1">
                    <a:lumMod val="85000"/>
                    <a:lumOff val="15000"/>
                  </a:schemeClr>
                </a:solidFill>
              </a:rPr>
              <a:t>the </a:t>
            </a:r>
            <a:r>
              <a:rPr lang="fr-FR" sz="2200" dirty="0">
                <a:solidFill>
                  <a:srgbClr val="FF0000"/>
                </a:solidFill>
              </a:rPr>
              <a:t>Confidentiality</a:t>
            </a:r>
            <a:r>
              <a:rPr lang="fr-FR" sz="2200" dirty="0">
                <a:solidFill>
                  <a:schemeClr val="tx1">
                    <a:lumMod val="85000"/>
                    <a:lumOff val="15000"/>
                  </a:schemeClr>
                </a:solidFill>
              </a:rPr>
              <a:t>, </a:t>
            </a:r>
            <a:r>
              <a:rPr lang="fr-FR" sz="2200" dirty="0">
                <a:solidFill>
                  <a:srgbClr val="FF0000"/>
                </a:solidFill>
              </a:rPr>
              <a:t>Integrity</a:t>
            </a:r>
            <a:r>
              <a:rPr lang="fr-FR" sz="2200" dirty="0">
                <a:solidFill>
                  <a:schemeClr val="tx1">
                    <a:lumMod val="85000"/>
                    <a:lumOff val="15000"/>
                  </a:schemeClr>
                </a:solidFill>
              </a:rPr>
              <a:t> and </a:t>
            </a:r>
            <a:r>
              <a:rPr lang="fr-FR" sz="2200" dirty="0">
                <a:solidFill>
                  <a:srgbClr val="FF0000"/>
                </a:solidFill>
              </a:rPr>
              <a:t>Availability</a:t>
            </a:r>
            <a:r>
              <a:rPr lang="fr-FR" sz="2200" dirty="0">
                <a:solidFill>
                  <a:schemeClr val="tx1">
                    <a:lumMod val="85000"/>
                    <a:lumOff val="15000"/>
                  </a:schemeClr>
                </a:solidFill>
              </a:rPr>
              <a:t> of computers, data and </a:t>
            </a:r>
            <a:r>
              <a:rPr lang="fr-FR" sz="2200" dirty="0" err="1">
                <a:solidFill>
                  <a:schemeClr val="tx1">
                    <a:lumMod val="85000"/>
                    <a:lumOff val="15000"/>
                  </a:schemeClr>
                </a:solidFill>
              </a:rPr>
              <a:t>systems</a:t>
            </a:r>
            <a:r>
              <a:rPr lang="fr-FR" sz="2200" dirty="0">
                <a:solidFill>
                  <a:schemeClr val="tx1">
                    <a:lumMod val="85000"/>
                    <a:lumOff val="15000"/>
                  </a:schemeClr>
                </a:solidFill>
              </a:rPr>
              <a:t> (</a:t>
            </a:r>
            <a:r>
              <a:rPr lang="fr-FR" sz="2200" dirty="0" err="1">
                <a:solidFill>
                  <a:schemeClr val="tx1">
                    <a:lumMod val="85000"/>
                    <a:lumOff val="15000"/>
                  </a:schemeClr>
                </a:solidFill>
              </a:rPr>
              <a:t>illegal</a:t>
            </a:r>
            <a:r>
              <a:rPr lang="fr-FR" sz="2200" dirty="0">
                <a:solidFill>
                  <a:schemeClr val="tx1">
                    <a:lumMod val="85000"/>
                    <a:lumOff val="15000"/>
                  </a:schemeClr>
                </a:solidFill>
              </a:rPr>
              <a:t> </a:t>
            </a:r>
            <a:r>
              <a:rPr lang="fr-FR" sz="2200" dirty="0" err="1">
                <a:solidFill>
                  <a:schemeClr val="tx1">
                    <a:lumMod val="85000"/>
                    <a:lumOff val="15000"/>
                  </a:schemeClr>
                </a:solidFill>
              </a:rPr>
              <a:t>access</a:t>
            </a:r>
            <a:r>
              <a:rPr lang="fr-FR" sz="2200" dirty="0">
                <a:solidFill>
                  <a:schemeClr val="tx1">
                    <a:lumMod val="85000"/>
                    <a:lumOff val="15000"/>
                  </a:schemeClr>
                </a:solidFill>
              </a:rPr>
              <a:t>, </a:t>
            </a:r>
            <a:r>
              <a:rPr lang="fr-FR" sz="2200" dirty="0" err="1">
                <a:solidFill>
                  <a:schemeClr val="tx1">
                    <a:lumMod val="85000"/>
                    <a:lumOff val="15000"/>
                  </a:schemeClr>
                </a:solidFill>
              </a:rPr>
              <a:t>illegal</a:t>
            </a:r>
            <a:r>
              <a:rPr lang="fr-FR" sz="2200" dirty="0">
                <a:solidFill>
                  <a:schemeClr val="tx1">
                    <a:lumMod val="85000"/>
                    <a:lumOff val="15000"/>
                  </a:schemeClr>
                </a:solidFill>
              </a:rPr>
              <a:t> interception, data </a:t>
            </a:r>
            <a:r>
              <a:rPr lang="fr-FR" sz="2200" dirty="0" err="1">
                <a:solidFill>
                  <a:schemeClr val="tx1">
                    <a:lumMod val="85000"/>
                    <a:lumOff val="15000"/>
                  </a:schemeClr>
                </a:solidFill>
              </a:rPr>
              <a:t>interference</a:t>
            </a:r>
            <a:r>
              <a:rPr lang="fr-FR" sz="2200" dirty="0">
                <a:solidFill>
                  <a:schemeClr val="tx1">
                    <a:lumMod val="85000"/>
                    <a:lumOff val="15000"/>
                  </a:schemeClr>
                </a:solidFill>
              </a:rPr>
              <a:t>, system </a:t>
            </a:r>
            <a:r>
              <a:rPr lang="fr-FR" sz="2200" dirty="0" err="1">
                <a:solidFill>
                  <a:schemeClr val="tx1">
                    <a:lumMod val="85000"/>
                    <a:lumOff val="15000"/>
                  </a:schemeClr>
                </a:solidFill>
              </a:rPr>
              <a:t>interference</a:t>
            </a:r>
            <a:r>
              <a:rPr lang="fr-FR" sz="2200" dirty="0">
                <a:solidFill>
                  <a:schemeClr val="tx1">
                    <a:lumMod val="85000"/>
                    <a:lumOff val="15000"/>
                  </a:schemeClr>
                </a:solidFill>
              </a:rPr>
              <a:t>, </a:t>
            </a:r>
            <a:r>
              <a:rPr lang="fr-FR" sz="2200" dirty="0" err="1">
                <a:solidFill>
                  <a:schemeClr val="tx1">
                    <a:lumMod val="85000"/>
                    <a:lumOff val="15000"/>
                  </a:schemeClr>
                </a:solidFill>
              </a:rPr>
              <a:t>misuse</a:t>
            </a:r>
            <a:r>
              <a:rPr lang="fr-FR" sz="2200" dirty="0">
                <a:solidFill>
                  <a:schemeClr val="tx1">
                    <a:lumMod val="85000"/>
                    <a:lumOff val="15000"/>
                  </a:schemeClr>
                </a:solidFill>
              </a:rPr>
              <a:t> of </a:t>
            </a:r>
            <a:r>
              <a:rPr lang="fr-FR" sz="2200" dirty="0" err="1">
                <a:solidFill>
                  <a:schemeClr val="tx1">
                    <a:lumMod val="85000"/>
                    <a:lumOff val="15000"/>
                  </a:schemeClr>
                </a:solidFill>
              </a:rPr>
              <a:t>devices</a:t>
            </a:r>
            <a:r>
              <a:rPr lang="fr-FR" sz="2200" dirty="0">
                <a:solidFill>
                  <a:schemeClr val="tx1">
                    <a:lumMod val="85000"/>
                    <a:lumOff val="15000"/>
                  </a:schemeClr>
                </a:solidFill>
              </a:rPr>
              <a:t>)</a:t>
            </a:r>
          </a:p>
          <a:p>
            <a:pPr marL="428610" indent="-241093" algn="just">
              <a:lnSpc>
                <a:spcPct val="80000"/>
              </a:lnSpc>
              <a:buClr>
                <a:srgbClr val="C00000"/>
              </a:buClr>
              <a:buSzPct val="150000"/>
              <a:buFont typeface="Arial" pitchFamily="34" charset="0"/>
              <a:buChar char="•"/>
            </a:pPr>
            <a:r>
              <a:rPr lang="fr-FR" sz="2200" dirty="0">
                <a:solidFill>
                  <a:schemeClr val="tx1">
                    <a:lumMod val="85000"/>
                    <a:lumOff val="15000"/>
                  </a:schemeClr>
                </a:solidFill>
              </a:rPr>
              <a:t>Computer-</a:t>
            </a:r>
            <a:r>
              <a:rPr lang="fr-FR" sz="2200" dirty="0" err="1">
                <a:solidFill>
                  <a:schemeClr val="tx1">
                    <a:lumMod val="85000"/>
                    <a:lumOff val="15000"/>
                  </a:schemeClr>
                </a:solidFill>
              </a:rPr>
              <a:t>related</a:t>
            </a:r>
            <a:r>
              <a:rPr lang="fr-FR" sz="2200" dirty="0">
                <a:solidFill>
                  <a:schemeClr val="tx1">
                    <a:lumMod val="85000"/>
                    <a:lumOff val="15000"/>
                  </a:schemeClr>
                </a:solidFill>
              </a:rPr>
              <a:t> Offenses (computer-</a:t>
            </a:r>
            <a:r>
              <a:rPr lang="fr-FR" sz="2200" dirty="0" err="1">
                <a:solidFill>
                  <a:schemeClr val="tx1">
                    <a:lumMod val="85000"/>
                    <a:lumOff val="15000"/>
                  </a:schemeClr>
                </a:solidFill>
              </a:rPr>
              <a:t>related</a:t>
            </a:r>
            <a:r>
              <a:rPr lang="fr-FR" sz="2200" dirty="0">
                <a:solidFill>
                  <a:schemeClr val="tx1">
                    <a:lumMod val="85000"/>
                    <a:lumOff val="15000"/>
                  </a:schemeClr>
                </a:solidFill>
              </a:rPr>
              <a:t> </a:t>
            </a:r>
            <a:r>
              <a:rPr lang="fr-FR" sz="2200" dirty="0" err="1">
                <a:solidFill>
                  <a:schemeClr val="tx1">
                    <a:lumMod val="85000"/>
                    <a:lumOff val="15000"/>
                  </a:schemeClr>
                </a:solidFill>
              </a:rPr>
              <a:t>forgery</a:t>
            </a:r>
            <a:r>
              <a:rPr lang="fr-FR" sz="2200" dirty="0">
                <a:solidFill>
                  <a:schemeClr val="tx1">
                    <a:lumMod val="85000"/>
                    <a:lumOff val="15000"/>
                  </a:schemeClr>
                </a:solidFill>
              </a:rPr>
              <a:t>, computer-</a:t>
            </a:r>
            <a:r>
              <a:rPr lang="fr-FR" sz="2200" dirty="0" err="1">
                <a:solidFill>
                  <a:schemeClr val="tx1">
                    <a:lumMod val="85000"/>
                    <a:lumOff val="15000"/>
                  </a:schemeClr>
                </a:solidFill>
              </a:rPr>
              <a:t>related</a:t>
            </a:r>
            <a:r>
              <a:rPr lang="fr-FR" sz="2200" dirty="0">
                <a:solidFill>
                  <a:schemeClr val="tx1">
                    <a:lumMod val="85000"/>
                    <a:lumOff val="15000"/>
                  </a:schemeClr>
                </a:solidFill>
              </a:rPr>
              <a:t> </a:t>
            </a:r>
            <a:r>
              <a:rPr lang="fr-FR" sz="2200" dirty="0" err="1">
                <a:solidFill>
                  <a:schemeClr val="tx1">
                    <a:lumMod val="85000"/>
                    <a:lumOff val="15000"/>
                  </a:schemeClr>
                </a:solidFill>
              </a:rPr>
              <a:t>Fraud</a:t>
            </a:r>
            <a:r>
              <a:rPr lang="fr-FR" sz="2200" dirty="0">
                <a:solidFill>
                  <a:schemeClr val="tx1">
                    <a:lumMod val="85000"/>
                    <a:lumOff val="15000"/>
                  </a:schemeClr>
                </a:solidFill>
              </a:rPr>
              <a:t>)</a:t>
            </a:r>
          </a:p>
          <a:p>
            <a:pPr marL="428610" indent="-241093" algn="just">
              <a:lnSpc>
                <a:spcPct val="80000"/>
              </a:lnSpc>
              <a:buClr>
                <a:srgbClr val="C00000"/>
              </a:buClr>
              <a:buSzPct val="150000"/>
              <a:buFont typeface="Arial" pitchFamily="34" charset="0"/>
              <a:buChar char="•"/>
            </a:pPr>
            <a:r>
              <a:rPr lang="fr-FR" sz="2200" dirty="0">
                <a:solidFill>
                  <a:schemeClr val="tx1">
                    <a:lumMod val="85000"/>
                    <a:lumOff val="15000"/>
                  </a:schemeClr>
                </a:solidFill>
              </a:rPr>
              <a:t>Content-</a:t>
            </a:r>
            <a:r>
              <a:rPr lang="fr-FR" sz="2200" dirty="0" err="1">
                <a:solidFill>
                  <a:schemeClr val="tx1">
                    <a:lumMod val="85000"/>
                    <a:lumOff val="15000"/>
                  </a:schemeClr>
                </a:solidFill>
              </a:rPr>
              <a:t>related</a:t>
            </a:r>
            <a:r>
              <a:rPr lang="fr-FR" sz="2200" dirty="0">
                <a:solidFill>
                  <a:schemeClr val="tx1">
                    <a:lumMod val="85000"/>
                    <a:lumOff val="15000"/>
                  </a:schemeClr>
                </a:solidFill>
              </a:rPr>
              <a:t> Offenses (offenses </a:t>
            </a:r>
            <a:r>
              <a:rPr lang="fr-FR" sz="2200" dirty="0" err="1">
                <a:solidFill>
                  <a:schemeClr val="tx1">
                    <a:lumMod val="85000"/>
                    <a:lumOff val="15000"/>
                  </a:schemeClr>
                </a:solidFill>
              </a:rPr>
              <a:t>related</a:t>
            </a:r>
            <a:r>
              <a:rPr lang="fr-FR" sz="2200" dirty="0">
                <a:solidFill>
                  <a:schemeClr val="tx1">
                    <a:lumMod val="85000"/>
                    <a:lumOff val="15000"/>
                  </a:schemeClr>
                </a:solidFill>
              </a:rPr>
              <a:t> to </a:t>
            </a:r>
            <a:r>
              <a:rPr lang="fr-FR" sz="2200" dirty="0" err="1">
                <a:solidFill>
                  <a:schemeClr val="tx1">
                    <a:lumMod val="85000"/>
                    <a:lumOff val="15000"/>
                  </a:schemeClr>
                </a:solidFill>
              </a:rPr>
              <a:t>child</a:t>
            </a:r>
            <a:r>
              <a:rPr lang="fr-FR" sz="2200" dirty="0">
                <a:solidFill>
                  <a:schemeClr val="tx1">
                    <a:lumMod val="85000"/>
                    <a:lumOff val="15000"/>
                  </a:schemeClr>
                </a:solidFill>
              </a:rPr>
              <a:t> </a:t>
            </a:r>
            <a:r>
              <a:rPr lang="fr-FR" sz="2200" dirty="0" err="1">
                <a:solidFill>
                  <a:schemeClr val="tx1">
                    <a:lumMod val="85000"/>
                    <a:lumOff val="15000"/>
                  </a:schemeClr>
                </a:solidFill>
              </a:rPr>
              <a:t>pornography</a:t>
            </a:r>
            <a:r>
              <a:rPr lang="fr-FR" sz="2200" dirty="0">
                <a:solidFill>
                  <a:schemeClr val="tx1">
                    <a:lumMod val="85000"/>
                    <a:lumOff val="15000"/>
                  </a:schemeClr>
                </a:solidFill>
              </a:rPr>
              <a:t>)</a:t>
            </a:r>
          </a:p>
          <a:p>
            <a:pPr marL="428610" indent="-241093" algn="just">
              <a:lnSpc>
                <a:spcPct val="80000"/>
              </a:lnSpc>
              <a:buClr>
                <a:srgbClr val="C00000"/>
              </a:buClr>
              <a:buSzPct val="150000"/>
              <a:buFont typeface="Arial" pitchFamily="34" charset="0"/>
              <a:buChar char="•"/>
            </a:pPr>
            <a:r>
              <a:rPr lang="fr-FR" sz="2200" dirty="0">
                <a:solidFill>
                  <a:schemeClr val="tx1">
                    <a:lumMod val="85000"/>
                    <a:lumOff val="15000"/>
                  </a:schemeClr>
                </a:solidFill>
              </a:rPr>
              <a:t>Offenses </a:t>
            </a:r>
            <a:r>
              <a:rPr lang="fr-FR" sz="2200" dirty="0" err="1">
                <a:solidFill>
                  <a:schemeClr val="tx1">
                    <a:lumMod val="85000"/>
                    <a:lumOff val="15000"/>
                  </a:schemeClr>
                </a:solidFill>
              </a:rPr>
              <a:t>related</a:t>
            </a:r>
            <a:r>
              <a:rPr lang="fr-FR" sz="2200" dirty="0">
                <a:solidFill>
                  <a:schemeClr val="tx1">
                    <a:lumMod val="85000"/>
                    <a:lumOff val="15000"/>
                  </a:schemeClr>
                </a:solidFill>
              </a:rPr>
              <a:t> to </a:t>
            </a:r>
            <a:r>
              <a:rPr lang="fr-FR" sz="2200" dirty="0" err="1">
                <a:solidFill>
                  <a:schemeClr val="tx1">
                    <a:lumMod val="85000"/>
                    <a:lumOff val="15000"/>
                  </a:schemeClr>
                </a:solidFill>
              </a:rPr>
              <a:t>infringements</a:t>
            </a:r>
            <a:r>
              <a:rPr lang="fr-FR" sz="2200" dirty="0">
                <a:solidFill>
                  <a:schemeClr val="tx1">
                    <a:lumMod val="85000"/>
                    <a:lumOff val="15000"/>
                  </a:schemeClr>
                </a:solidFill>
              </a:rPr>
              <a:t> of copyright and </a:t>
            </a:r>
            <a:r>
              <a:rPr lang="fr-FR" sz="2200" dirty="0" err="1">
                <a:solidFill>
                  <a:schemeClr val="tx1">
                    <a:lumMod val="85000"/>
                    <a:lumOff val="15000"/>
                  </a:schemeClr>
                </a:solidFill>
              </a:rPr>
              <a:t>related</a:t>
            </a:r>
            <a:r>
              <a:rPr lang="fr-FR" sz="2200" dirty="0">
                <a:solidFill>
                  <a:schemeClr val="tx1">
                    <a:lumMod val="85000"/>
                    <a:lumOff val="15000"/>
                  </a:schemeClr>
                </a:solidFill>
              </a:rPr>
              <a:t> </a:t>
            </a:r>
            <a:r>
              <a:rPr lang="fr-FR" sz="2200" dirty="0" err="1">
                <a:solidFill>
                  <a:schemeClr val="tx1">
                    <a:lumMod val="85000"/>
                    <a:lumOff val="15000"/>
                  </a:schemeClr>
                </a:solidFill>
              </a:rPr>
              <a:t>rights</a:t>
            </a:r>
            <a:endParaRPr lang="fr-FR" sz="2200" dirty="0">
              <a:solidFill>
                <a:schemeClr val="tx1">
                  <a:lumMod val="85000"/>
                  <a:lumOff val="15000"/>
                </a:schemeClr>
              </a:solidFill>
            </a:endParaRPr>
          </a:p>
        </p:txBody>
      </p:sp>
      <p:sp>
        <p:nvSpPr>
          <p:cNvPr id="4" name="Titre 1"/>
          <p:cNvSpPr txBox="1">
            <a:spLocks/>
          </p:cNvSpPr>
          <p:nvPr/>
        </p:nvSpPr>
        <p:spPr>
          <a:xfrm>
            <a:off x="2362200" y="76200"/>
            <a:ext cx="7391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dirty="0" err="1" smtClean="0">
                <a:solidFill>
                  <a:schemeClr val="bg1">
                    <a:lumMod val="95000"/>
                  </a:schemeClr>
                </a:solidFill>
              </a:rPr>
              <a:t>European</a:t>
            </a:r>
            <a:r>
              <a:rPr lang="fr-FR" dirty="0" smtClean="0">
                <a:solidFill>
                  <a:schemeClr val="bg1">
                    <a:lumMod val="95000"/>
                  </a:schemeClr>
                </a:solidFill>
              </a:rPr>
              <a:t> Convention on </a:t>
            </a:r>
          </a:p>
          <a:p>
            <a:r>
              <a:rPr lang="fr-FR" dirty="0" smtClean="0">
                <a:solidFill>
                  <a:schemeClr val="bg1">
                    <a:lumMod val="95000"/>
                  </a:schemeClr>
                </a:solidFill>
              </a:rPr>
              <a:t>Cyber Crime</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43</a:t>
            </a:fld>
            <a:endParaRPr lang="en-US" dirty="0"/>
          </a:p>
        </p:txBody>
      </p:sp>
    </p:spTree>
    <p:extLst>
      <p:ext uri="{BB962C8B-B14F-4D97-AF65-F5344CB8AC3E}">
        <p14:creationId xmlns:p14="http://schemas.microsoft.com/office/powerpoint/2010/main" val="2119089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13147" y="1978819"/>
            <a:ext cx="8197453" cy="3964781"/>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7517" indent="0" algn="just">
              <a:lnSpc>
                <a:spcPct val="80000"/>
              </a:lnSpc>
              <a:buClr>
                <a:srgbClr val="C00000"/>
              </a:buClr>
              <a:buSzPct val="150000"/>
            </a:pPr>
            <a:r>
              <a:rPr lang="fr-FR" sz="2200" dirty="0">
                <a:solidFill>
                  <a:schemeClr val="tx1">
                    <a:lumMod val="85000"/>
                    <a:lumOff val="15000"/>
                  </a:schemeClr>
                </a:solidFill>
              </a:rPr>
              <a:t>All organisations </a:t>
            </a:r>
            <a:r>
              <a:rPr lang="fr-FR" sz="2200" dirty="0" err="1">
                <a:solidFill>
                  <a:schemeClr val="tx1">
                    <a:lumMod val="85000"/>
                    <a:lumOff val="15000"/>
                  </a:schemeClr>
                </a:solidFill>
              </a:rPr>
              <a:t>need</a:t>
            </a:r>
            <a:r>
              <a:rPr lang="fr-FR" sz="2200" dirty="0">
                <a:solidFill>
                  <a:schemeClr val="tx1">
                    <a:lumMod val="85000"/>
                    <a:lumOff val="15000"/>
                  </a:schemeClr>
                </a:solidFill>
              </a:rPr>
              <a:t> to </a:t>
            </a:r>
            <a:r>
              <a:rPr lang="fr-FR" sz="2200" dirty="0" err="1">
                <a:solidFill>
                  <a:schemeClr val="tx1">
                    <a:lumMod val="85000"/>
                    <a:lumOff val="15000"/>
                  </a:schemeClr>
                </a:solidFill>
              </a:rPr>
              <a:t>be</a:t>
            </a:r>
            <a:r>
              <a:rPr lang="fr-FR" sz="2200" dirty="0">
                <a:solidFill>
                  <a:schemeClr val="tx1">
                    <a:lumMod val="85000"/>
                    <a:lumOff val="15000"/>
                  </a:schemeClr>
                </a:solidFill>
              </a:rPr>
              <a:t> </a:t>
            </a:r>
            <a:r>
              <a:rPr lang="fr-FR" sz="2200" dirty="0" err="1">
                <a:solidFill>
                  <a:schemeClr val="tx1">
                    <a:lumMod val="85000"/>
                    <a:lumOff val="15000"/>
                  </a:schemeClr>
                </a:solidFill>
              </a:rPr>
              <a:t>aware</a:t>
            </a:r>
            <a:r>
              <a:rPr lang="fr-FR" sz="2200" dirty="0">
                <a:solidFill>
                  <a:schemeClr val="tx1">
                    <a:lumMod val="85000"/>
                    <a:lumOff val="15000"/>
                  </a:schemeClr>
                </a:solidFill>
              </a:rPr>
              <a:t> of the </a:t>
            </a:r>
            <a:r>
              <a:rPr lang="fr-FR" sz="2200" dirty="0" err="1">
                <a:solidFill>
                  <a:schemeClr val="tx1">
                    <a:lumMod val="85000"/>
                    <a:lumOff val="15000"/>
                  </a:schemeClr>
                </a:solidFill>
              </a:rPr>
              <a:t>Convention’s</a:t>
            </a:r>
            <a:r>
              <a:rPr lang="fr-FR" sz="2200" dirty="0">
                <a:solidFill>
                  <a:schemeClr val="tx1">
                    <a:lumMod val="85000"/>
                    <a:lumOff val="15000"/>
                  </a:schemeClr>
                </a:solidFill>
              </a:rPr>
              <a:t> provisions in </a:t>
            </a:r>
            <a:r>
              <a:rPr lang="fr-FR" sz="2200" u="sng" dirty="0">
                <a:solidFill>
                  <a:schemeClr val="tx1">
                    <a:lumMod val="85000"/>
                    <a:lumOff val="15000"/>
                  </a:schemeClr>
                </a:solidFill>
              </a:rPr>
              <a:t>Article 12</a:t>
            </a:r>
            <a:r>
              <a:rPr lang="fr-FR" sz="2200" dirty="0">
                <a:solidFill>
                  <a:schemeClr val="tx1">
                    <a:lumMod val="85000"/>
                    <a:lumOff val="15000"/>
                  </a:schemeClr>
                </a:solidFill>
              </a:rPr>
              <a:t>, </a:t>
            </a:r>
            <a:r>
              <a:rPr lang="fr-FR" sz="2200" u="sng" dirty="0" err="1">
                <a:solidFill>
                  <a:schemeClr val="tx1">
                    <a:lumMod val="85000"/>
                    <a:lumOff val="15000"/>
                  </a:schemeClr>
                </a:solidFill>
              </a:rPr>
              <a:t>Paragraph</a:t>
            </a:r>
            <a:r>
              <a:rPr lang="fr-FR" sz="2200" u="sng" dirty="0">
                <a:solidFill>
                  <a:schemeClr val="tx1">
                    <a:lumMod val="85000"/>
                    <a:lumOff val="15000"/>
                  </a:schemeClr>
                </a:solidFill>
              </a:rPr>
              <a:t> 2</a:t>
            </a:r>
            <a:r>
              <a:rPr lang="fr-FR" sz="2200" dirty="0">
                <a:solidFill>
                  <a:schemeClr val="tx1">
                    <a:lumMod val="85000"/>
                    <a:lumOff val="15000"/>
                  </a:schemeClr>
                </a:solidFill>
              </a:rPr>
              <a:t>:</a:t>
            </a:r>
          </a:p>
          <a:p>
            <a:pPr marL="187517" indent="0" algn="just">
              <a:lnSpc>
                <a:spcPct val="80000"/>
              </a:lnSpc>
              <a:buClr>
                <a:srgbClr val="C00000"/>
              </a:buClr>
            </a:pPr>
            <a:r>
              <a:rPr lang="fr-FR" sz="2200" i="1" dirty="0">
                <a:solidFill>
                  <a:schemeClr val="tx1">
                    <a:lumMod val="75000"/>
                    <a:lumOff val="25000"/>
                  </a:schemeClr>
                </a:solidFill>
              </a:rPr>
              <a:t>‘</a:t>
            </a:r>
            <a:r>
              <a:rPr lang="fr-FR" sz="2200" i="1" dirty="0" err="1">
                <a:solidFill>
                  <a:srgbClr val="FF0000"/>
                </a:solidFill>
              </a:rPr>
              <a:t>Ensure</a:t>
            </a:r>
            <a:r>
              <a:rPr lang="fr-FR" sz="2200" i="1" dirty="0">
                <a:solidFill>
                  <a:srgbClr val="FF0000"/>
                </a:solidFill>
              </a:rPr>
              <a:t> </a:t>
            </a:r>
            <a:r>
              <a:rPr lang="fr-FR" sz="2200" i="1" dirty="0" err="1">
                <a:solidFill>
                  <a:srgbClr val="FF0000"/>
                </a:solidFill>
              </a:rPr>
              <a:t>that</a:t>
            </a:r>
            <a:r>
              <a:rPr lang="fr-FR" sz="2200" i="1" dirty="0">
                <a:solidFill>
                  <a:srgbClr val="FF0000"/>
                </a:solidFill>
              </a:rPr>
              <a:t> a </a:t>
            </a:r>
            <a:r>
              <a:rPr lang="fr-FR" sz="2200" i="1" dirty="0" err="1">
                <a:solidFill>
                  <a:srgbClr val="FF0000"/>
                </a:solidFill>
              </a:rPr>
              <a:t>legal</a:t>
            </a:r>
            <a:r>
              <a:rPr lang="fr-FR" sz="2200" i="1" dirty="0">
                <a:solidFill>
                  <a:srgbClr val="FF0000"/>
                </a:solidFill>
              </a:rPr>
              <a:t> </a:t>
            </a:r>
            <a:r>
              <a:rPr lang="fr-FR" sz="2200" i="1" dirty="0" err="1">
                <a:solidFill>
                  <a:srgbClr val="FF0000"/>
                </a:solidFill>
              </a:rPr>
              <a:t>person</a:t>
            </a:r>
            <a:r>
              <a:rPr lang="fr-FR" sz="2200" i="1" dirty="0">
                <a:solidFill>
                  <a:srgbClr val="FF0000"/>
                </a:solidFill>
              </a:rPr>
              <a:t> </a:t>
            </a:r>
            <a:r>
              <a:rPr lang="fr-FR" sz="2200" i="1" dirty="0" err="1">
                <a:solidFill>
                  <a:srgbClr val="FF0000"/>
                </a:solidFill>
              </a:rPr>
              <a:t>can</a:t>
            </a:r>
            <a:r>
              <a:rPr lang="fr-FR" sz="2200" i="1" dirty="0">
                <a:solidFill>
                  <a:srgbClr val="FF0000"/>
                </a:solidFill>
              </a:rPr>
              <a:t> </a:t>
            </a:r>
            <a:r>
              <a:rPr lang="fr-FR" sz="2200" i="1" dirty="0" err="1">
                <a:solidFill>
                  <a:srgbClr val="FF0000"/>
                </a:solidFill>
              </a:rPr>
              <a:t>be</a:t>
            </a:r>
            <a:r>
              <a:rPr lang="fr-FR" sz="2200" i="1" dirty="0">
                <a:solidFill>
                  <a:srgbClr val="FF0000"/>
                </a:solidFill>
              </a:rPr>
              <a:t> </a:t>
            </a:r>
            <a:r>
              <a:rPr lang="fr-FR" sz="2200" i="1" dirty="0" err="1">
                <a:solidFill>
                  <a:srgbClr val="FF0000"/>
                </a:solidFill>
              </a:rPr>
              <a:t>held</a:t>
            </a:r>
            <a:r>
              <a:rPr lang="fr-FR" sz="2200" i="1" dirty="0">
                <a:solidFill>
                  <a:srgbClr val="FF0000"/>
                </a:solidFill>
              </a:rPr>
              <a:t> liable </a:t>
            </a:r>
            <a:r>
              <a:rPr lang="fr-FR" sz="2200" i="1" dirty="0" err="1">
                <a:solidFill>
                  <a:srgbClr val="FF0000"/>
                </a:solidFill>
              </a:rPr>
              <a:t>where</a:t>
            </a:r>
            <a:r>
              <a:rPr lang="fr-FR" sz="2200" i="1" dirty="0">
                <a:solidFill>
                  <a:srgbClr val="FF0000"/>
                </a:solidFill>
              </a:rPr>
              <a:t> the </a:t>
            </a:r>
            <a:r>
              <a:rPr lang="fr-FR" sz="2200" i="1" dirty="0" err="1">
                <a:solidFill>
                  <a:srgbClr val="FF0000"/>
                </a:solidFill>
              </a:rPr>
              <a:t>lack</a:t>
            </a:r>
            <a:r>
              <a:rPr lang="fr-FR" sz="2200" i="1" dirty="0">
                <a:solidFill>
                  <a:srgbClr val="FF0000"/>
                </a:solidFill>
              </a:rPr>
              <a:t> of supervision or control </a:t>
            </a:r>
            <a:r>
              <a:rPr lang="fr-FR" sz="2200" i="1" dirty="0">
                <a:solidFill>
                  <a:schemeClr val="tx1">
                    <a:lumMod val="75000"/>
                    <a:lumOff val="25000"/>
                  </a:schemeClr>
                </a:solidFill>
              </a:rPr>
              <a:t>by a </a:t>
            </a:r>
            <a:r>
              <a:rPr lang="fr-FR" sz="2200" i="1" dirty="0" err="1">
                <a:solidFill>
                  <a:schemeClr val="tx1">
                    <a:lumMod val="75000"/>
                    <a:lumOff val="25000"/>
                  </a:schemeClr>
                </a:solidFill>
              </a:rPr>
              <a:t>natural</a:t>
            </a:r>
            <a:r>
              <a:rPr lang="fr-FR" sz="2200" i="1" dirty="0">
                <a:solidFill>
                  <a:schemeClr val="tx1">
                    <a:lumMod val="75000"/>
                    <a:lumOff val="25000"/>
                  </a:schemeClr>
                </a:solidFill>
              </a:rPr>
              <a:t> </a:t>
            </a:r>
            <a:r>
              <a:rPr lang="fr-FR" sz="2200" i="1" dirty="0" err="1">
                <a:solidFill>
                  <a:schemeClr val="tx1">
                    <a:lumMod val="75000"/>
                    <a:lumOff val="25000"/>
                  </a:schemeClr>
                </a:solidFill>
              </a:rPr>
              <a:t>person</a:t>
            </a:r>
            <a:r>
              <a:rPr lang="fr-FR" sz="2200" i="1" dirty="0">
                <a:solidFill>
                  <a:schemeClr val="tx1">
                    <a:lumMod val="75000"/>
                    <a:lumOff val="25000"/>
                  </a:schemeClr>
                </a:solidFill>
              </a:rPr>
              <a:t>… </a:t>
            </a:r>
            <a:r>
              <a:rPr lang="fr-FR" sz="2200" i="1" dirty="0">
                <a:solidFill>
                  <a:srgbClr val="FF0000"/>
                </a:solidFill>
              </a:rPr>
              <a:t>has made possible the commission of a </a:t>
            </a:r>
            <a:r>
              <a:rPr lang="fr-FR" sz="2200" i="1" dirty="0" err="1">
                <a:solidFill>
                  <a:srgbClr val="FF0000"/>
                </a:solidFill>
              </a:rPr>
              <a:t>criminal</a:t>
            </a:r>
            <a:r>
              <a:rPr lang="fr-FR" sz="2200" i="1" dirty="0">
                <a:solidFill>
                  <a:srgbClr val="FF0000"/>
                </a:solidFill>
              </a:rPr>
              <a:t> offenses</a:t>
            </a:r>
            <a:r>
              <a:rPr lang="fr-FR" sz="2200" i="1" dirty="0">
                <a:solidFill>
                  <a:schemeClr val="tx1">
                    <a:lumMod val="75000"/>
                    <a:lumOff val="25000"/>
                  </a:schemeClr>
                </a:solidFill>
              </a:rPr>
              <a:t>, </a:t>
            </a:r>
            <a:r>
              <a:rPr lang="fr-FR" sz="2200" i="1" dirty="0" err="1">
                <a:solidFill>
                  <a:schemeClr val="tx1">
                    <a:lumMod val="75000"/>
                    <a:lumOff val="25000"/>
                  </a:schemeClr>
                </a:solidFill>
              </a:rPr>
              <a:t>established</a:t>
            </a:r>
            <a:r>
              <a:rPr lang="fr-FR" sz="2200" i="1" dirty="0">
                <a:solidFill>
                  <a:schemeClr val="tx1">
                    <a:lumMod val="75000"/>
                    <a:lumOff val="25000"/>
                  </a:schemeClr>
                </a:solidFill>
              </a:rPr>
              <a:t> in accordance </a:t>
            </a:r>
            <a:r>
              <a:rPr lang="fr-FR" sz="2200" i="1" dirty="0" err="1">
                <a:solidFill>
                  <a:schemeClr val="tx1">
                    <a:lumMod val="75000"/>
                    <a:lumOff val="25000"/>
                  </a:schemeClr>
                </a:solidFill>
              </a:rPr>
              <a:t>with</a:t>
            </a:r>
            <a:r>
              <a:rPr lang="fr-FR" sz="2200" i="1" dirty="0">
                <a:solidFill>
                  <a:schemeClr val="tx1">
                    <a:lumMod val="75000"/>
                    <a:lumOff val="25000"/>
                  </a:schemeClr>
                </a:solidFill>
              </a:rPr>
              <a:t> </a:t>
            </a:r>
            <a:r>
              <a:rPr lang="fr-FR" sz="2200" i="1" dirty="0" err="1">
                <a:solidFill>
                  <a:schemeClr val="tx1">
                    <a:lumMod val="75000"/>
                    <a:lumOff val="25000"/>
                  </a:schemeClr>
                </a:solidFill>
              </a:rPr>
              <a:t>this</a:t>
            </a:r>
            <a:r>
              <a:rPr lang="fr-FR" sz="2200" i="1" dirty="0">
                <a:solidFill>
                  <a:schemeClr val="tx1">
                    <a:lumMod val="75000"/>
                    <a:lumOff val="25000"/>
                  </a:schemeClr>
                </a:solidFill>
              </a:rPr>
              <a:t> Convention’.</a:t>
            </a:r>
          </a:p>
          <a:p>
            <a:pPr marL="508974" indent="-321457" algn="just">
              <a:spcBef>
                <a:spcPts val="2953"/>
              </a:spcBef>
              <a:buClr>
                <a:srgbClr val="FF0000"/>
              </a:buClr>
              <a:buSzPct val="200000"/>
              <a:buFont typeface="Wingdings" pitchFamily="2" charset="2"/>
              <a:buChar char="G"/>
            </a:pPr>
            <a:r>
              <a:rPr lang="fr-FR" sz="2200" dirty="0">
                <a:solidFill>
                  <a:schemeClr val="tx1">
                    <a:lumMod val="85000"/>
                    <a:lumOff val="15000"/>
                  </a:schemeClr>
                </a:solidFill>
              </a:rPr>
              <a:t>In </a:t>
            </a:r>
            <a:r>
              <a:rPr lang="fr-FR" sz="2200" dirty="0" err="1">
                <a:solidFill>
                  <a:schemeClr val="tx1">
                    <a:lumMod val="85000"/>
                    <a:lumOff val="15000"/>
                  </a:schemeClr>
                </a:solidFill>
              </a:rPr>
              <a:t>other</a:t>
            </a:r>
            <a:r>
              <a:rPr lang="fr-FR" sz="2200" dirty="0">
                <a:solidFill>
                  <a:schemeClr val="tx1">
                    <a:lumMod val="85000"/>
                    <a:lumOff val="15000"/>
                  </a:schemeClr>
                </a:solidFill>
              </a:rPr>
              <a:t> </a:t>
            </a:r>
            <a:r>
              <a:rPr lang="fr-FR" sz="2200" dirty="0" err="1">
                <a:solidFill>
                  <a:schemeClr val="tx1">
                    <a:lumMod val="85000"/>
                    <a:lumOff val="15000"/>
                  </a:schemeClr>
                </a:solidFill>
              </a:rPr>
              <a:t>words</a:t>
            </a:r>
            <a:r>
              <a:rPr lang="fr-FR" sz="2200" dirty="0">
                <a:solidFill>
                  <a:schemeClr val="tx1">
                    <a:lumMod val="85000"/>
                    <a:lumOff val="15000"/>
                  </a:schemeClr>
                </a:solidFill>
              </a:rPr>
              <a:t>, </a:t>
            </a:r>
            <a:r>
              <a:rPr lang="fr-FR" sz="2200" dirty="0" err="1">
                <a:solidFill>
                  <a:srgbClr val="FF0000"/>
                </a:solidFill>
              </a:rPr>
              <a:t>Directors</a:t>
            </a:r>
            <a:r>
              <a:rPr lang="fr-FR" sz="2200" dirty="0">
                <a:solidFill>
                  <a:srgbClr val="FF0000"/>
                </a:solidFill>
              </a:rPr>
              <a:t> </a:t>
            </a:r>
            <a:r>
              <a:rPr lang="fr-FR" sz="2200" dirty="0" err="1">
                <a:solidFill>
                  <a:srgbClr val="FF0000"/>
                </a:solidFill>
              </a:rPr>
              <a:t>can</a:t>
            </a:r>
            <a:r>
              <a:rPr lang="fr-FR" sz="2200" dirty="0">
                <a:solidFill>
                  <a:srgbClr val="FF0000"/>
                </a:solidFill>
              </a:rPr>
              <a:t> </a:t>
            </a:r>
            <a:r>
              <a:rPr lang="fr-FR" sz="2200" dirty="0" err="1">
                <a:solidFill>
                  <a:srgbClr val="FF0000"/>
                </a:solidFill>
              </a:rPr>
              <a:t>be</a:t>
            </a:r>
            <a:r>
              <a:rPr lang="fr-FR" sz="2200" dirty="0">
                <a:solidFill>
                  <a:srgbClr val="FF0000"/>
                </a:solidFill>
              </a:rPr>
              <a:t> </a:t>
            </a:r>
            <a:r>
              <a:rPr lang="fr-FR" sz="2200" dirty="0" err="1">
                <a:solidFill>
                  <a:srgbClr val="FF0000"/>
                </a:solidFill>
              </a:rPr>
              <a:t>responsible</a:t>
            </a:r>
            <a:r>
              <a:rPr lang="fr-FR" sz="2200" dirty="0">
                <a:solidFill>
                  <a:srgbClr val="FF0000"/>
                </a:solidFill>
              </a:rPr>
              <a:t> for offenses </a:t>
            </a:r>
            <a:r>
              <a:rPr lang="fr-FR" sz="2200" dirty="0" err="1">
                <a:solidFill>
                  <a:srgbClr val="FF0000"/>
                </a:solidFill>
              </a:rPr>
              <a:t>committed</a:t>
            </a:r>
            <a:r>
              <a:rPr lang="fr-FR" sz="2200" dirty="0">
                <a:solidFill>
                  <a:srgbClr val="C00000"/>
                </a:solidFill>
              </a:rPr>
              <a:t> </a:t>
            </a:r>
            <a:r>
              <a:rPr lang="fr-FR" sz="2200" dirty="0">
                <a:solidFill>
                  <a:schemeClr val="tx1">
                    <a:lumMod val="85000"/>
                    <a:lumOff val="15000"/>
                  </a:schemeClr>
                </a:solidFill>
              </a:rPr>
              <a:t>by </a:t>
            </a:r>
            <a:r>
              <a:rPr lang="fr-FR" sz="2200" dirty="0" err="1">
                <a:solidFill>
                  <a:schemeClr val="tx1">
                    <a:lumMod val="85000"/>
                    <a:lumOff val="15000"/>
                  </a:schemeClr>
                </a:solidFill>
              </a:rPr>
              <a:t>their</a:t>
            </a:r>
            <a:r>
              <a:rPr lang="fr-FR" sz="2200" dirty="0">
                <a:solidFill>
                  <a:schemeClr val="tx1">
                    <a:lumMod val="85000"/>
                    <a:lumOff val="15000"/>
                  </a:schemeClr>
                </a:solidFill>
              </a:rPr>
              <a:t> organisation </a:t>
            </a:r>
            <a:r>
              <a:rPr lang="fr-FR" sz="2200" dirty="0" err="1">
                <a:solidFill>
                  <a:schemeClr val="tx1">
                    <a:lumMod val="85000"/>
                    <a:lumOff val="15000"/>
                  </a:schemeClr>
                </a:solidFill>
              </a:rPr>
              <a:t>simply</a:t>
            </a:r>
            <a:r>
              <a:rPr lang="fr-FR" sz="2200" dirty="0">
                <a:solidFill>
                  <a:schemeClr val="tx1">
                    <a:lumMod val="85000"/>
                    <a:lumOff val="15000"/>
                  </a:schemeClr>
                </a:solidFill>
              </a:rPr>
              <a:t> </a:t>
            </a:r>
            <a:r>
              <a:rPr lang="fr-FR" sz="2200" dirty="0" err="1">
                <a:solidFill>
                  <a:schemeClr val="tx1">
                    <a:lumMod val="85000"/>
                    <a:lumOff val="15000"/>
                  </a:schemeClr>
                </a:solidFill>
              </a:rPr>
              <a:t>because</a:t>
            </a:r>
            <a:r>
              <a:rPr lang="fr-FR" sz="2200" dirty="0">
                <a:solidFill>
                  <a:schemeClr val="tx1">
                    <a:lumMod val="85000"/>
                    <a:lumOff val="15000"/>
                  </a:schemeClr>
                </a:solidFill>
              </a:rPr>
              <a:t> </a:t>
            </a:r>
            <a:r>
              <a:rPr lang="fr-FR" sz="2200" dirty="0" err="1">
                <a:solidFill>
                  <a:schemeClr val="tx1">
                    <a:lumMod val="85000"/>
                    <a:lumOff val="15000"/>
                  </a:schemeClr>
                </a:solidFill>
              </a:rPr>
              <a:t>they</a:t>
            </a:r>
            <a:r>
              <a:rPr lang="fr-FR" sz="2200" dirty="0">
                <a:solidFill>
                  <a:schemeClr val="tx1">
                    <a:lumMod val="85000"/>
                    <a:lumOff val="15000"/>
                  </a:schemeClr>
                </a:solidFill>
              </a:rPr>
              <a:t> </a:t>
            </a:r>
            <a:r>
              <a:rPr lang="fr-FR" sz="2200" dirty="0" err="1">
                <a:solidFill>
                  <a:schemeClr val="tx1">
                    <a:lumMod val="85000"/>
                    <a:lumOff val="15000"/>
                  </a:schemeClr>
                </a:solidFill>
              </a:rPr>
              <a:t>failed</a:t>
            </a:r>
            <a:r>
              <a:rPr lang="fr-FR" sz="2200" dirty="0">
                <a:solidFill>
                  <a:schemeClr val="tx1">
                    <a:lumMod val="85000"/>
                    <a:lumOff val="15000"/>
                  </a:schemeClr>
                </a:solidFill>
              </a:rPr>
              <a:t> to </a:t>
            </a:r>
            <a:r>
              <a:rPr lang="fr-FR" sz="2200" dirty="0" err="1">
                <a:solidFill>
                  <a:schemeClr val="tx1">
                    <a:lumMod val="85000"/>
                    <a:lumOff val="15000"/>
                  </a:schemeClr>
                </a:solidFill>
              </a:rPr>
              <a:t>adequately</a:t>
            </a:r>
            <a:r>
              <a:rPr lang="fr-FR" sz="2200" dirty="0">
                <a:solidFill>
                  <a:schemeClr val="tx1">
                    <a:lumMod val="85000"/>
                    <a:lumOff val="15000"/>
                  </a:schemeClr>
                </a:solidFill>
              </a:rPr>
              <a:t> </a:t>
            </a:r>
            <a:r>
              <a:rPr lang="fr-FR" sz="2200" dirty="0" err="1">
                <a:solidFill>
                  <a:schemeClr val="tx1">
                    <a:lumMod val="85000"/>
                    <a:lumOff val="15000"/>
                  </a:schemeClr>
                </a:solidFill>
              </a:rPr>
              <a:t>exercise</a:t>
            </a:r>
            <a:r>
              <a:rPr lang="fr-FR" sz="2200" dirty="0">
                <a:solidFill>
                  <a:schemeClr val="tx1">
                    <a:lumMod val="85000"/>
                    <a:lumOff val="15000"/>
                  </a:schemeClr>
                </a:solidFill>
              </a:rPr>
              <a:t> </a:t>
            </a:r>
            <a:r>
              <a:rPr lang="fr-FR" sz="2200" dirty="0" err="1">
                <a:solidFill>
                  <a:schemeClr val="tx1">
                    <a:lumMod val="85000"/>
                    <a:lumOff val="15000"/>
                  </a:schemeClr>
                </a:solidFill>
              </a:rPr>
              <a:t>their</a:t>
            </a:r>
            <a:r>
              <a:rPr lang="fr-FR" sz="2200" dirty="0">
                <a:solidFill>
                  <a:schemeClr val="tx1">
                    <a:lumMod val="85000"/>
                    <a:lumOff val="15000"/>
                  </a:schemeClr>
                </a:solidFill>
              </a:rPr>
              <a:t> </a:t>
            </a:r>
            <a:r>
              <a:rPr lang="fr-FR" sz="2200" i="1" dirty="0" err="1">
                <a:solidFill>
                  <a:schemeClr val="tx1">
                    <a:lumMod val="85000"/>
                    <a:lumOff val="15000"/>
                  </a:schemeClr>
                </a:solidFill>
              </a:rPr>
              <a:t>duty</a:t>
            </a:r>
            <a:r>
              <a:rPr lang="fr-FR" sz="2200" i="1" dirty="0">
                <a:solidFill>
                  <a:schemeClr val="tx1">
                    <a:lumMod val="85000"/>
                    <a:lumOff val="15000"/>
                  </a:schemeClr>
                </a:solidFill>
              </a:rPr>
              <a:t> of care</a:t>
            </a:r>
            <a:r>
              <a:rPr lang="fr-FR" sz="2200" dirty="0" smtClean="0">
                <a:solidFill>
                  <a:schemeClr val="tx1">
                    <a:lumMod val="85000"/>
                    <a:lumOff val="15000"/>
                  </a:schemeClr>
                </a:solidFill>
              </a:rPr>
              <a:t>.</a:t>
            </a:r>
            <a:endParaRPr lang="fr-FR" sz="2200" dirty="0">
              <a:solidFill>
                <a:srgbClr val="FF0000"/>
              </a:solidFill>
            </a:endParaRPr>
          </a:p>
        </p:txBody>
      </p:sp>
      <p:sp>
        <p:nvSpPr>
          <p:cNvPr id="4" name="Titre 1"/>
          <p:cNvSpPr txBox="1">
            <a:spLocks/>
          </p:cNvSpPr>
          <p:nvPr/>
        </p:nvSpPr>
        <p:spPr>
          <a:xfrm>
            <a:off x="3048000" y="122238"/>
            <a:ext cx="6477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dirty="0" smtClean="0">
                <a:solidFill>
                  <a:schemeClr val="bg1">
                    <a:lumMod val="95000"/>
                  </a:schemeClr>
                </a:solidFill>
              </a:rPr>
              <a:t>Executive Management </a:t>
            </a:r>
          </a:p>
          <a:p>
            <a:r>
              <a:rPr lang="fr-FR" dirty="0" err="1" smtClean="0">
                <a:solidFill>
                  <a:schemeClr val="bg1">
                    <a:lumMod val="95000"/>
                  </a:schemeClr>
                </a:solidFill>
              </a:rPr>
              <a:t>Responsibility</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44</a:t>
            </a:fld>
            <a:endParaRPr lang="en-US" dirty="0"/>
          </a:p>
        </p:txBody>
      </p:sp>
    </p:spTree>
    <p:extLst>
      <p:ext uri="{BB962C8B-B14F-4D97-AF65-F5344CB8AC3E}">
        <p14:creationId xmlns:p14="http://schemas.microsoft.com/office/powerpoint/2010/main" val="147237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362200" y="76200"/>
            <a:ext cx="7391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dirty="0" err="1" smtClean="0">
                <a:solidFill>
                  <a:schemeClr val="bg1">
                    <a:lumMod val="95000"/>
                  </a:schemeClr>
                </a:solidFill>
              </a:rPr>
              <a:t>European</a:t>
            </a:r>
            <a:r>
              <a:rPr lang="fr-FR" dirty="0" smtClean="0">
                <a:solidFill>
                  <a:schemeClr val="bg1">
                    <a:lumMod val="95000"/>
                  </a:schemeClr>
                </a:solidFill>
              </a:rPr>
              <a:t> Convention on </a:t>
            </a:r>
          </a:p>
          <a:p>
            <a:r>
              <a:rPr lang="fr-FR" dirty="0" smtClean="0">
                <a:solidFill>
                  <a:schemeClr val="bg1">
                    <a:lumMod val="95000"/>
                  </a:schemeClr>
                </a:solidFill>
              </a:rPr>
              <a:t>Cyber Crime</a:t>
            </a:r>
            <a:endParaRPr lang="fr-FR" dirty="0">
              <a:solidFill>
                <a:schemeClr val="bg1">
                  <a:lumMod val="95000"/>
                </a:schemeClr>
              </a:solidFill>
            </a:endParaRPr>
          </a:p>
        </p:txBody>
      </p:sp>
      <p:sp>
        <p:nvSpPr>
          <p:cNvPr id="5" name="Rectangle 3"/>
          <p:cNvSpPr txBox="1">
            <a:spLocks noChangeArrowheads="1"/>
          </p:cNvSpPr>
          <p:nvPr/>
        </p:nvSpPr>
        <p:spPr bwMode="auto">
          <a:xfrm>
            <a:off x="413147" y="1978819"/>
            <a:ext cx="8197453" cy="3964781"/>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7517" indent="0" algn="just">
              <a:buClr>
                <a:srgbClr val="C00000"/>
              </a:buClr>
              <a:buSzPct val="150000"/>
            </a:pPr>
            <a:r>
              <a:rPr lang="fr-FR" sz="2200" dirty="0" smtClean="0">
                <a:solidFill>
                  <a:schemeClr val="tx1">
                    <a:lumMod val="85000"/>
                    <a:lumOff val="15000"/>
                  </a:schemeClr>
                </a:solidFill>
              </a:rPr>
              <a:t>The </a:t>
            </a:r>
            <a:r>
              <a:rPr lang="fr-FR" sz="2200" dirty="0">
                <a:solidFill>
                  <a:srgbClr val="FF0000"/>
                </a:solidFill>
              </a:rPr>
              <a:t>Organisation of American States </a:t>
            </a:r>
            <a:r>
              <a:rPr lang="fr-FR" sz="2200" dirty="0">
                <a:solidFill>
                  <a:schemeClr val="tx1">
                    <a:lumMod val="85000"/>
                    <a:lumOff val="15000"/>
                  </a:schemeClr>
                </a:solidFill>
              </a:rPr>
              <a:t>(OAS) and </a:t>
            </a:r>
            <a:r>
              <a:rPr lang="fr-FR" sz="2200" dirty="0" smtClean="0">
                <a:solidFill>
                  <a:schemeClr val="tx1">
                    <a:lumMod val="85000"/>
                    <a:lumOff val="15000"/>
                  </a:schemeClr>
                </a:solidFill>
              </a:rPr>
              <a:t>the </a:t>
            </a:r>
            <a:r>
              <a:rPr lang="fr-FR" sz="2200" dirty="0" err="1" smtClean="0">
                <a:solidFill>
                  <a:srgbClr val="FF0000"/>
                </a:solidFill>
              </a:rPr>
              <a:t>Asia</a:t>
            </a:r>
            <a:r>
              <a:rPr lang="fr-FR" sz="2200" dirty="0" smtClean="0">
                <a:solidFill>
                  <a:srgbClr val="FF0000"/>
                </a:solidFill>
              </a:rPr>
              <a:t>-Pacific </a:t>
            </a:r>
            <a:r>
              <a:rPr lang="fr-FR" sz="2200" dirty="0" err="1">
                <a:solidFill>
                  <a:srgbClr val="FF0000"/>
                </a:solidFill>
              </a:rPr>
              <a:t>Economic</a:t>
            </a:r>
            <a:r>
              <a:rPr lang="fr-FR" sz="2200" dirty="0">
                <a:solidFill>
                  <a:srgbClr val="FF0000"/>
                </a:solidFill>
              </a:rPr>
              <a:t> </a:t>
            </a:r>
            <a:r>
              <a:rPr lang="fr-FR" sz="2200" dirty="0" err="1" smtClean="0">
                <a:solidFill>
                  <a:srgbClr val="FF0000"/>
                </a:solidFill>
              </a:rPr>
              <a:t>Cooperation</a:t>
            </a:r>
            <a:r>
              <a:rPr lang="fr-FR" sz="2200" dirty="0" smtClean="0">
                <a:solidFill>
                  <a:schemeClr val="tx1">
                    <a:lumMod val="85000"/>
                    <a:lumOff val="15000"/>
                  </a:schemeClr>
                </a:solidFill>
              </a:rPr>
              <a:t> (</a:t>
            </a:r>
            <a:r>
              <a:rPr lang="fr-FR" sz="2200" dirty="0">
                <a:solidFill>
                  <a:schemeClr val="tx1">
                    <a:lumMod val="85000"/>
                    <a:lumOff val="15000"/>
                  </a:schemeClr>
                </a:solidFill>
              </a:rPr>
              <a:t>APEC) have </a:t>
            </a:r>
            <a:r>
              <a:rPr lang="fr-FR" sz="2200" dirty="0" err="1">
                <a:solidFill>
                  <a:schemeClr val="tx1">
                    <a:lumMod val="85000"/>
                    <a:lumOff val="15000"/>
                  </a:schemeClr>
                </a:solidFill>
              </a:rPr>
              <a:t>both</a:t>
            </a:r>
            <a:r>
              <a:rPr lang="fr-FR" sz="2200" dirty="0">
                <a:solidFill>
                  <a:schemeClr val="tx1">
                    <a:lumMod val="85000"/>
                    <a:lumOff val="15000"/>
                  </a:schemeClr>
                </a:solidFill>
              </a:rPr>
              <a:t> </a:t>
            </a:r>
            <a:r>
              <a:rPr lang="fr-FR" sz="2200" dirty="0" err="1">
                <a:solidFill>
                  <a:schemeClr val="tx1">
                    <a:lumMod val="85000"/>
                    <a:lumOff val="15000"/>
                  </a:schemeClr>
                </a:solidFill>
              </a:rPr>
              <a:t>committed</a:t>
            </a:r>
            <a:r>
              <a:rPr lang="fr-FR" sz="2200" dirty="0">
                <a:solidFill>
                  <a:schemeClr val="tx1">
                    <a:lumMod val="85000"/>
                    <a:lumOff val="15000"/>
                  </a:schemeClr>
                </a:solidFill>
              </a:rPr>
              <a:t> </a:t>
            </a:r>
            <a:r>
              <a:rPr lang="fr-FR" sz="2200" dirty="0" err="1">
                <a:solidFill>
                  <a:schemeClr val="tx1">
                    <a:lumMod val="85000"/>
                    <a:lumOff val="15000"/>
                  </a:schemeClr>
                </a:solidFill>
              </a:rPr>
              <a:t>themselves</a:t>
            </a:r>
            <a:r>
              <a:rPr lang="fr-FR" sz="2200" dirty="0">
                <a:solidFill>
                  <a:schemeClr val="tx1">
                    <a:lumMod val="85000"/>
                    <a:lumOff val="15000"/>
                  </a:schemeClr>
                </a:solidFill>
              </a:rPr>
              <a:t> to </a:t>
            </a:r>
            <a:r>
              <a:rPr lang="fr-FR" sz="2200" dirty="0" err="1">
                <a:solidFill>
                  <a:schemeClr val="tx1">
                    <a:lumMod val="85000"/>
                    <a:lumOff val="15000"/>
                  </a:schemeClr>
                </a:solidFill>
              </a:rPr>
              <a:t>applying</a:t>
            </a:r>
            <a:r>
              <a:rPr lang="fr-FR" sz="2200" dirty="0">
                <a:solidFill>
                  <a:schemeClr val="tx1">
                    <a:lumMod val="85000"/>
                    <a:lumOff val="15000"/>
                  </a:schemeClr>
                </a:solidFill>
              </a:rPr>
              <a:t> the </a:t>
            </a:r>
            <a:r>
              <a:rPr lang="fr-FR" sz="2200" dirty="0" err="1">
                <a:solidFill>
                  <a:schemeClr val="tx1">
                    <a:lumMod val="85000"/>
                    <a:lumOff val="15000"/>
                  </a:schemeClr>
                </a:solidFill>
              </a:rPr>
              <a:t>European</a:t>
            </a:r>
            <a:r>
              <a:rPr lang="fr-FR" sz="2200" dirty="0">
                <a:solidFill>
                  <a:schemeClr val="tx1">
                    <a:lumMod val="85000"/>
                    <a:lumOff val="15000"/>
                  </a:schemeClr>
                </a:solidFill>
              </a:rPr>
              <a:t> Convention on Cyber Crime</a:t>
            </a:r>
            <a:r>
              <a:rPr lang="fr-FR" sz="2200" dirty="0" smtClean="0">
                <a:solidFill>
                  <a:schemeClr val="tx1">
                    <a:lumMod val="85000"/>
                    <a:lumOff val="15000"/>
                  </a:schemeClr>
                </a:solidFill>
              </a:rPr>
              <a:t>.</a:t>
            </a:r>
          </a:p>
          <a:p>
            <a:pPr marL="187517" indent="0" algn="just">
              <a:lnSpc>
                <a:spcPct val="80000"/>
              </a:lnSpc>
              <a:buClr>
                <a:srgbClr val="C00000"/>
              </a:buClr>
              <a:buSzPct val="150000"/>
            </a:pPr>
            <a:r>
              <a:rPr lang="fr-FR" sz="2200" dirty="0" smtClean="0">
                <a:solidFill>
                  <a:srgbClr val="FF0000"/>
                </a:solidFill>
              </a:rPr>
              <a:t>70+ </a:t>
            </a:r>
            <a:r>
              <a:rPr lang="fr-FR" sz="2200" dirty="0">
                <a:solidFill>
                  <a:srgbClr val="FF0000"/>
                </a:solidFill>
              </a:rPr>
              <a:t>countries have </a:t>
            </a:r>
            <a:r>
              <a:rPr lang="fr-FR" sz="2200" dirty="0" err="1">
                <a:solidFill>
                  <a:srgbClr val="FF0000"/>
                </a:solidFill>
              </a:rPr>
              <a:t>enacted</a:t>
            </a:r>
            <a:r>
              <a:rPr lang="fr-FR" sz="2200" dirty="0" smtClean="0">
                <a:solidFill>
                  <a:srgbClr val="FF0000"/>
                </a:solidFill>
              </a:rPr>
              <a:t>.</a:t>
            </a:r>
          </a:p>
          <a:p>
            <a:pPr marL="187517" indent="0" algn="just">
              <a:lnSpc>
                <a:spcPct val="80000"/>
              </a:lnSpc>
              <a:buClr>
                <a:srgbClr val="C00000"/>
              </a:buClr>
              <a:buSzPct val="150000"/>
            </a:pPr>
            <a:endParaRPr lang="fr-FR" sz="2200" dirty="0">
              <a:solidFill>
                <a:srgbClr val="FF0000"/>
              </a:solidFill>
            </a:endParaRPr>
          </a:p>
          <a:p>
            <a:pPr marL="187517" indent="0" algn="just">
              <a:spcBef>
                <a:spcPts val="600"/>
              </a:spcBef>
              <a:buClr>
                <a:srgbClr val="C00000"/>
              </a:buClr>
              <a:buSzPct val="150000"/>
            </a:pPr>
            <a:r>
              <a:rPr lang="fr-FR" sz="1600" dirty="0">
                <a:hlinkClick r:id="rId2"/>
              </a:rPr>
              <a:t>http://</a:t>
            </a:r>
            <a:r>
              <a:rPr lang="fr-FR" sz="1600" dirty="0" smtClean="0">
                <a:hlinkClick r:id="rId2"/>
              </a:rPr>
              <a:t>www.coe.int/t/DGHL/cooperation/economiccrime/cybercrime/default_en.asp</a:t>
            </a:r>
            <a:endParaRPr lang="fr-FR" sz="1600" dirty="0" smtClean="0"/>
          </a:p>
          <a:p>
            <a:pPr marL="187517" indent="0" algn="just">
              <a:spcBef>
                <a:spcPts val="600"/>
              </a:spcBef>
              <a:buClr>
                <a:srgbClr val="C00000"/>
              </a:buClr>
              <a:buSzPct val="150000"/>
            </a:pPr>
            <a:r>
              <a:rPr lang="fr-FR" sz="1600" dirty="0">
                <a:hlinkClick r:id="rId3"/>
              </a:rPr>
              <a:t>http://</a:t>
            </a:r>
            <a:r>
              <a:rPr lang="fr-FR" sz="1600" dirty="0" smtClean="0">
                <a:hlinkClick r:id="rId3"/>
              </a:rPr>
              <a:t>www.oas.org/en/default.asp</a:t>
            </a:r>
            <a:endParaRPr lang="fr-FR" sz="1600" dirty="0" smtClean="0"/>
          </a:p>
          <a:p>
            <a:pPr marL="187517" indent="0" algn="just">
              <a:spcBef>
                <a:spcPts val="600"/>
              </a:spcBef>
              <a:buClr>
                <a:srgbClr val="C00000"/>
              </a:buClr>
              <a:buSzPct val="150000"/>
            </a:pPr>
            <a:r>
              <a:rPr lang="fr-FR" sz="1600" dirty="0">
                <a:hlinkClick r:id="rId4"/>
              </a:rPr>
              <a:t>http://www.apec.org</a:t>
            </a:r>
            <a:r>
              <a:rPr lang="fr-FR" sz="1600" dirty="0" smtClean="0">
                <a:hlinkClick r:id="rId4"/>
              </a:rPr>
              <a:t>/</a:t>
            </a:r>
            <a:endParaRPr lang="fr-FR" sz="1600" dirty="0" smtClean="0"/>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45</a:t>
            </a:fld>
            <a:endParaRPr lang="en-US" dirty="0"/>
          </a:p>
        </p:txBody>
      </p:sp>
    </p:spTree>
    <p:extLst>
      <p:ext uri="{BB962C8B-B14F-4D97-AF65-F5344CB8AC3E}">
        <p14:creationId xmlns:p14="http://schemas.microsoft.com/office/powerpoint/2010/main" val="1062066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46</a:t>
            </a:fld>
            <a:endParaRPr lang="en-US" dirty="0"/>
          </a:p>
        </p:txBody>
      </p:sp>
    </p:spTree>
    <p:extLst>
      <p:ext uri="{BB962C8B-B14F-4D97-AF65-F5344CB8AC3E}">
        <p14:creationId xmlns:p14="http://schemas.microsoft.com/office/powerpoint/2010/main" val="2705112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3400" y="2060972"/>
            <a:ext cx="8001000" cy="4339828"/>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79388" indent="-122238" algn="just">
              <a:spcAft>
                <a:spcPts val="600"/>
              </a:spcAft>
              <a:buClr>
                <a:srgbClr val="C00000"/>
              </a:buClr>
              <a:buSzPct val="90000"/>
              <a:buFont typeface="Symbol" pitchFamily="18" charset="2"/>
              <a:buChar char="·"/>
            </a:pPr>
            <a:r>
              <a:rPr lang="fr-FR" sz="2000" dirty="0" smtClean="0">
                <a:solidFill>
                  <a:schemeClr val="tx1">
                    <a:lumMod val="85000"/>
                    <a:lumOff val="15000"/>
                  </a:schemeClr>
                </a:solidFill>
              </a:rPr>
              <a:t> </a:t>
            </a:r>
            <a:r>
              <a:rPr lang="en-US" sz="2400" dirty="0">
                <a:solidFill>
                  <a:srgbClr val="FF0000"/>
                </a:solidFill>
              </a:rPr>
              <a:t>Reporting</a:t>
            </a:r>
            <a:r>
              <a:rPr lang="en-US" sz="2400" dirty="0">
                <a:solidFill>
                  <a:schemeClr val="tx1">
                    <a:lumMod val="85000"/>
                    <a:lumOff val="15000"/>
                  </a:schemeClr>
                </a:solidFill>
              </a:rPr>
              <a:t> of violations of personal data to the CNIL</a:t>
            </a:r>
          </a:p>
          <a:p>
            <a:pPr marL="179388" indent="-122238" algn="just">
              <a:spcBef>
                <a:spcPts val="1200"/>
              </a:spcBef>
              <a:spcAft>
                <a:spcPts val="600"/>
              </a:spcAft>
              <a:buClr>
                <a:srgbClr val="C00000"/>
              </a:buClr>
              <a:buSzPct val="90000"/>
              <a:buFont typeface="Symbol" pitchFamily="18" charset="2"/>
              <a:buChar char="·"/>
            </a:pPr>
            <a:r>
              <a:rPr lang="fr-FR" sz="2400" dirty="0" smtClean="0">
                <a:solidFill>
                  <a:schemeClr val="tx1">
                    <a:lumMod val="85000"/>
                    <a:lumOff val="15000"/>
                  </a:schemeClr>
                </a:solidFill>
              </a:rPr>
              <a:t> </a:t>
            </a:r>
            <a:r>
              <a:rPr lang="en-US" sz="2400" dirty="0">
                <a:solidFill>
                  <a:srgbClr val="FF0000"/>
                </a:solidFill>
              </a:rPr>
              <a:t>New obligation to notify </a:t>
            </a:r>
            <a:r>
              <a:rPr lang="en-US" sz="2400" dirty="0">
                <a:solidFill>
                  <a:schemeClr val="tx1">
                    <a:lumMod val="85000"/>
                    <a:lumOff val="15000"/>
                  </a:schemeClr>
                </a:solidFill>
              </a:rPr>
              <a:t>security breaches or the integrity of Networks </a:t>
            </a:r>
            <a:r>
              <a:rPr lang="en-US" sz="2400" dirty="0" smtClean="0">
                <a:solidFill>
                  <a:schemeClr val="tx1">
                    <a:lumMod val="85000"/>
                    <a:lumOff val="15000"/>
                  </a:schemeClr>
                </a:solidFill>
              </a:rPr>
              <a:t>and </a:t>
            </a:r>
            <a:r>
              <a:rPr lang="en-US" sz="2400" dirty="0">
                <a:solidFill>
                  <a:schemeClr val="tx1">
                    <a:lumMod val="85000"/>
                    <a:lumOff val="15000"/>
                  </a:schemeClr>
                </a:solidFill>
              </a:rPr>
              <a:t>Services</a:t>
            </a:r>
            <a:endParaRPr lang="fr-FR" sz="2400" dirty="0" smtClean="0">
              <a:solidFill>
                <a:schemeClr val="tx1">
                  <a:lumMod val="85000"/>
                  <a:lumOff val="15000"/>
                </a:schemeClr>
              </a:solidFill>
            </a:endParaRPr>
          </a:p>
          <a:p>
            <a:pPr marL="179388" indent="-122238" algn="just">
              <a:spcBef>
                <a:spcPts val="1200"/>
              </a:spcBef>
              <a:spcAft>
                <a:spcPts val="600"/>
              </a:spcAft>
              <a:buClr>
                <a:srgbClr val="C00000"/>
              </a:buClr>
              <a:buSzPct val="90000"/>
              <a:buFont typeface="Symbol" pitchFamily="18" charset="2"/>
              <a:buChar char="·"/>
            </a:pPr>
            <a:r>
              <a:rPr lang="en-US" sz="2400" dirty="0" smtClean="0">
                <a:solidFill>
                  <a:schemeClr val="tx1">
                    <a:lumMod val="85000"/>
                    <a:lumOff val="15000"/>
                  </a:schemeClr>
                </a:solidFill>
              </a:rPr>
              <a:t> </a:t>
            </a:r>
            <a:r>
              <a:rPr lang="en-US" sz="2400" dirty="0" smtClean="0">
                <a:solidFill>
                  <a:srgbClr val="FF0000"/>
                </a:solidFill>
              </a:rPr>
              <a:t>Consequences</a:t>
            </a:r>
            <a:r>
              <a:rPr lang="en-US" sz="2400" dirty="0" smtClean="0">
                <a:solidFill>
                  <a:schemeClr val="tx1">
                    <a:lumMod val="85000"/>
                    <a:lumOff val="15000"/>
                  </a:schemeClr>
                </a:solidFill>
              </a:rPr>
              <a:t> </a:t>
            </a:r>
            <a:r>
              <a:rPr lang="en-US" sz="2400" dirty="0">
                <a:solidFill>
                  <a:schemeClr val="tx1">
                    <a:lumMod val="85000"/>
                    <a:lumOff val="15000"/>
                  </a:schemeClr>
                </a:solidFill>
              </a:rPr>
              <a:t>in case of non-compliance with legal </a:t>
            </a:r>
            <a:r>
              <a:rPr lang="en-US" sz="2400" dirty="0" smtClean="0">
                <a:solidFill>
                  <a:schemeClr val="tx1">
                    <a:lumMod val="85000"/>
                    <a:lumOff val="15000"/>
                  </a:schemeClr>
                </a:solidFill>
              </a:rPr>
              <a:t>obligations</a:t>
            </a:r>
          </a:p>
          <a:p>
            <a:pPr marL="57150" indent="0" algn="just">
              <a:spcBef>
                <a:spcPts val="1200"/>
              </a:spcBef>
              <a:spcAft>
                <a:spcPts val="600"/>
              </a:spcAft>
              <a:buClr>
                <a:srgbClr val="C00000"/>
              </a:buClr>
              <a:buSzPct val="90000"/>
            </a:pPr>
            <a:endParaRPr lang="en-US" sz="2000" dirty="0">
              <a:solidFill>
                <a:schemeClr val="tx1">
                  <a:lumMod val="85000"/>
                  <a:lumOff val="15000"/>
                </a:schemeClr>
              </a:solidFill>
            </a:endParaRPr>
          </a:p>
          <a:p>
            <a:pPr marL="57150" indent="0" algn="just">
              <a:spcBef>
                <a:spcPts val="1200"/>
              </a:spcBef>
              <a:spcAft>
                <a:spcPts val="600"/>
              </a:spcAft>
              <a:buClr>
                <a:srgbClr val="C00000"/>
              </a:buClr>
              <a:buSzPct val="90000"/>
            </a:pPr>
            <a:r>
              <a:rPr lang="en-US" sz="1600" dirty="0">
                <a:solidFill>
                  <a:schemeClr val="tx1">
                    <a:lumMod val="75000"/>
                    <a:lumOff val="25000"/>
                  </a:schemeClr>
                </a:solidFill>
              </a:rPr>
              <a:t>The </a:t>
            </a:r>
            <a:r>
              <a:rPr lang="en-US" sz="1600" dirty="0"/>
              <a:t>Commission </a:t>
            </a:r>
            <a:r>
              <a:rPr lang="en-US" sz="1600" dirty="0" err="1"/>
              <a:t>N</a:t>
            </a:r>
            <a:r>
              <a:rPr lang="en-US" sz="1600" dirty="0" err="1" smtClean="0"/>
              <a:t>ationale</a:t>
            </a:r>
            <a:r>
              <a:rPr lang="en-US" sz="1600" dirty="0" smtClean="0"/>
              <a:t> </a:t>
            </a:r>
            <a:r>
              <a:rPr lang="en-US" sz="1600" dirty="0"/>
              <a:t>de </a:t>
            </a:r>
            <a:r>
              <a:rPr lang="en-US" sz="1600" dirty="0" err="1" smtClean="0"/>
              <a:t>l’Informatique</a:t>
            </a:r>
            <a:r>
              <a:rPr lang="en-US" sz="1600" dirty="0" smtClean="0"/>
              <a:t> </a:t>
            </a:r>
            <a:r>
              <a:rPr lang="en-US" sz="1600" dirty="0"/>
              <a:t>et des </a:t>
            </a:r>
            <a:r>
              <a:rPr lang="en-US" sz="1600" dirty="0" err="1"/>
              <a:t>L</a:t>
            </a:r>
            <a:r>
              <a:rPr lang="en-US" sz="1600" dirty="0" err="1" smtClean="0"/>
              <a:t>ibertés</a:t>
            </a:r>
            <a:r>
              <a:rPr lang="en-US" sz="1600" dirty="0" smtClean="0"/>
              <a:t> </a:t>
            </a:r>
            <a:r>
              <a:rPr lang="en-US" sz="1600" dirty="0">
                <a:solidFill>
                  <a:schemeClr val="tx1">
                    <a:lumMod val="75000"/>
                    <a:lumOff val="25000"/>
                  </a:schemeClr>
                </a:solidFill>
              </a:rPr>
              <a:t>(</a:t>
            </a:r>
            <a:r>
              <a:rPr lang="en-US" sz="1600" dirty="0"/>
              <a:t>CNIL</a:t>
            </a:r>
            <a:r>
              <a:rPr lang="en-US" sz="1600" dirty="0">
                <a:solidFill>
                  <a:schemeClr val="tx1">
                    <a:lumMod val="75000"/>
                    <a:lumOff val="25000"/>
                  </a:schemeClr>
                </a:solidFill>
              </a:rPr>
              <a:t>) is responsible for ensuring that information technology remains at the service of citizens, and does not jeopardize human identity or breach human rights, privacy or individual or public liberties</a:t>
            </a:r>
            <a:r>
              <a:rPr lang="en-US" sz="1600" dirty="0" smtClean="0">
                <a:solidFill>
                  <a:schemeClr val="tx1">
                    <a:lumMod val="75000"/>
                    <a:lumOff val="25000"/>
                  </a:schemeClr>
                </a:solidFill>
              </a:rPr>
              <a:t>.</a:t>
            </a:r>
          </a:p>
          <a:p>
            <a:pPr marL="57150" indent="0" algn="just">
              <a:spcBef>
                <a:spcPts val="1200"/>
              </a:spcBef>
              <a:spcAft>
                <a:spcPts val="600"/>
              </a:spcAft>
              <a:buClr>
                <a:srgbClr val="C00000"/>
              </a:buClr>
              <a:buSzPct val="90000"/>
            </a:pPr>
            <a:r>
              <a:rPr lang="fr-FR" sz="1600" dirty="0">
                <a:hlinkClick r:id="rId2"/>
              </a:rPr>
              <a:t>http://www.cnil.fr/english/the-cnil/</a:t>
            </a:r>
            <a:endParaRPr lang="en-US" sz="1600" dirty="0">
              <a:solidFill>
                <a:schemeClr val="tx1">
                  <a:lumMod val="85000"/>
                  <a:lumOff val="15000"/>
                </a:schemeClr>
              </a:solidFill>
            </a:endParaRPr>
          </a:p>
        </p:txBody>
      </p:sp>
      <p:sp>
        <p:nvSpPr>
          <p:cNvPr id="5" name="Titre 1"/>
          <p:cNvSpPr txBox="1">
            <a:spLocks/>
          </p:cNvSpPr>
          <p:nvPr/>
        </p:nvSpPr>
        <p:spPr>
          <a:xfrm>
            <a:off x="2971800" y="0"/>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What</a:t>
            </a:r>
            <a:r>
              <a:rPr lang="fr-FR" sz="3200" dirty="0" smtClean="0">
                <a:solidFill>
                  <a:schemeClr val="bg1">
                    <a:lumMod val="95000"/>
                  </a:schemeClr>
                </a:solidFill>
              </a:rPr>
              <a:t> about France?</a:t>
            </a:r>
            <a:r>
              <a:rPr lang="fr-FR" sz="2000" dirty="0" smtClean="0">
                <a:solidFill>
                  <a:schemeClr val="bg1">
                    <a:lumMod val="95000"/>
                  </a:schemeClr>
                </a:solidFill>
              </a:rPr>
              <a:t> 1/2</a:t>
            </a:r>
            <a:endParaRPr lang="fr-FR" sz="36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47</a:t>
            </a:fld>
            <a:endParaRPr lang="en-US" dirty="0"/>
          </a:p>
        </p:txBody>
      </p:sp>
    </p:spTree>
    <p:extLst>
      <p:ext uri="{BB962C8B-B14F-4D97-AF65-F5344CB8AC3E}">
        <p14:creationId xmlns:p14="http://schemas.microsoft.com/office/powerpoint/2010/main" val="145792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46485" y="1725216"/>
            <a:ext cx="8304609" cy="4446984"/>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0" indent="0" algn="just">
              <a:lnSpc>
                <a:spcPct val="80000"/>
              </a:lnSpc>
            </a:pPr>
            <a:r>
              <a:rPr lang="fr-FR" sz="2000" b="1" dirty="0"/>
              <a:t>Article 38 de l’ordonnance du 24 août 2011 </a:t>
            </a:r>
            <a:r>
              <a:rPr lang="fr-FR" sz="2000" i="1" dirty="0"/>
              <a:t>(</a:t>
            </a:r>
            <a:r>
              <a:rPr lang="fr-FR" sz="2000" i="1" dirty="0" err="1"/>
              <a:t>aka</a:t>
            </a:r>
            <a:r>
              <a:rPr lang="fr-FR" sz="2000" i="1" dirty="0"/>
              <a:t> ‘</a:t>
            </a:r>
            <a:r>
              <a:rPr lang="fr-FR" sz="2000" i="1" u="sng" dirty="0">
                <a:solidFill>
                  <a:srgbClr val="FF0000"/>
                </a:solidFill>
              </a:rPr>
              <a:t>Telecom </a:t>
            </a:r>
            <a:r>
              <a:rPr lang="fr-FR" sz="2000" i="1" u="sng" dirty="0" err="1">
                <a:solidFill>
                  <a:srgbClr val="FF0000"/>
                </a:solidFill>
              </a:rPr>
              <a:t>Packet</a:t>
            </a:r>
            <a:r>
              <a:rPr lang="fr-FR" sz="2000" i="1" dirty="0"/>
              <a:t>’)</a:t>
            </a:r>
            <a:r>
              <a:rPr lang="fr-FR" sz="2000" b="1" dirty="0"/>
              <a:t>: l’obligation d’une notification des failles de sécurité</a:t>
            </a:r>
          </a:p>
          <a:p>
            <a:pPr marL="0" indent="0" algn="just">
              <a:lnSpc>
                <a:spcPct val="80000"/>
              </a:lnSpc>
            </a:pPr>
            <a:r>
              <a:rPr lang="fr-FR" sz="1700" dirty="0"/>
              <a:t>«</a:t>
            </a:r>
            <a:r>
              <a:rPr lang="fr-FR" sz="1700" i="1" u="sng" dirty="0"/>
              <a:t>En cas de violation de données à caractère personnel</a:t>
            </a:r>
            <a:r>
              <a:rPr lang="fr-FR" sz="1700" i="1" dirty="0"/>
              <a:t>, le fournisseur de services de communications électroniques accessibles au public avertit, sans délai, la Commission nationale de l'informatique et des libertés. Lorsque cette violation peut porter atteinte aux données à caractère personnel ou à la vie privée d'un abonné ou d'une autre personne physique, le fournisseur avertit également, sans délai, l'intéressé</a:t>
            </a:r>
            <a:r>
              <a:rPr lang="fr-FR" sz="1700" dirty="0"/>
              <a:t>. »</a:t>
            </a:r>
          </a:p>
          <a:p>
            <a:pPr marL="0" indent="0" algn="just">
              <a:lnSpc>
                <a:spcPct val="80000"/>
              </a:lnSpc>
            </a:pPr>
            <a:r>
              <a:rPr lang="fr-FR" sz="2500" dirty="0">
                <a:solidFill>
                  <a:srgbClr val="FF0000"/>
                </a:solidFill>
              </a:rPr>
              <a:t>Penalties</a:t>
            </a:r>
            <a:r>
              <a:rPr lang="fr-FR" sz="2000" dirty="0">
                <a:solidFill>
                  <a:srgbClr val="FF0000"/>
                </a:solidFill>
              </a:rPr>
              <a:t> </a:t>
            </a:r>
            <a:r>
              <a:rPr lang="fr-FR" sz="2000" dirty="0"/>
              <a:t>in case of </a:t>
            </a:r>
            <a:r>
              <a:rPr lang="fr-FR" sz="2000" dirty="0" err="1"/>
              <a:t>breach</a:t>
            </a:r>
            <a:r>
              <a:rPr lang="fr-FR" sz="2000" dirty="0"/>
              <a:t> of the </a:t>
            </a:r>
            <a:r>
              <a:rPr lang="fr-FR" sz="2000" dirty="0" err="1"/>
              <a:t>duty</a:t>
            </a:r>
            <a:r>
              <a:rPr lang="fr-FR" sz="2000" dirty="0"/>
              <a:t> to report </a:t>
            </a:r>
            <a:r>
              <a:rPr lang="fr-FR" sz="2000" dirty="0" err="1"/>
              <a:t>under</a:t>
            </a:r>
            <a:r>
              <a:rPr lang="fr-FR" sz="2000" dirty="0"/>
              <a:t> the juridiction of the CNIL</a:t>
            </a:r>
          </a:p>
          <a:p>
            <a:pPr lvl="1" algn="just">
              <a:lnSpc>
                <a:spcPct val="80000"/>
              </a:lnSpc>
              <a:spcBef>
                <a:spcPts val="844"/>
              </a:spcBef>
              <a:buClr>
                <a:srgbClr val="C00000"/>
              </a:buClr>
            </a:pPr>
            <a:r>
              <a:rPr lang="fr-FR" sz="2000" dirty="0"/>
              <a:t>150 K</a:t>
            </a:r>
            <a:r>
              <a:rPr lang="fr-FR" sz="2000" dirty="0" smtClean="0"/>
              <a:t>€, 300 </a:t>
            </a:r>
            <a:r>
              <a:rPr lang="fr-FR" sz="2000" dirty="0"/>
              <a:t>K€ for repeat offenses</a:t>
            </a:r>
          </a:p>
          <a:p>
            <a:pPr marL="0" indent="0" algn="just">
              <a:lnSpc>
                <a:spcPct val="80000"/>
              </a:lnSpc>
            </a:pPr>
            <a:r>
              <a:rPr lang="fr-FR" sz="2500" dirty="0">
                <a:solidFill>
                  <a:srgbClr val="FF0000"/>
                </a:solidFill>
              </a:rPr>
              <a:t>Brand Impact!</a:t>
            </a:r>
          </a:p>
          <a:p>
            <a:pPr lvl="1" algn="just">
              <a:buClr>
                <a:srgbClr val="FF0000"/>
              </a:buClr>
              <a:buSzPct val="200000"/>
              <a:buFont typeface="Wingdings" pitchFamily="2" charset="2"/>
              <a:buChar char="G"/>
            </a:pPr>
            <a:r>
              <a:rPr lang="fr-FR" sz="2500" u="sng" dirty="0" err="1"/>
              <a:t>Possibility</a:t>
            </a:r>
            <a:r>
              <a:rPr lang="fr-FR" sz="2500" u="sng" dirty="0"/>
              <a:t> of publication of the </a:t>
            </a:r>
            <a:r>
              <a:rPr lang="fr-FR" sz="2500" u="sng" dirty="0" err="1"/>
              <a:t>CNIL’s</a:t>
            </a:r>
            <a:r>
              <a:rPr lang="fr-FR" sz="2500" u="sng" dirty="0"/>
              <a:t> </a:t>
            </a:r>
            <a:r>
              <a:rPr lang="fr-FR" sz="2500" u="sng" dirty="0" err="1"/>
              <a:t>decision</a:t>
            </a:r>
            <a:endParaRPr lang="fr-FR" sz="2500" u="sng" dirty="0"/>
          </a:p>
          <a:p>
            <a:pPr algn="just">
              <a:lnSpc>
                <a:spcPct val="80000"/>
              </a:lnSpc>
            </a:pPr>
            <a:endParaRPr lang="fr-FR" sz="2200" dirty="0"/>
          </a:p>
        </p:txBody>
      </p:sp>
      <p:sp>
        <p:nvSpPr>
          <p:cNvPr id="4" name="Titre 1"/>
          <p:cNvSpPr txBox="1">
            <a:spLocks/>
          </p:cNvSpPr>
          <p:nvPr/>
        </p:nvSpPr>
        <p:spPr>
          <a:xfrm>
            <a:off x="2971800" y="0"/>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What</a:t>
            </a:r>
            <a:r>
              <a:rPr lang="fr-FR" sz="3200" dirty="0" smtClean="0">
                <a:solidFill>
                  <a:schemeClr val="bg1">
                    <a:lumMod val="95000"/>
                  </a:schemeClr>
                </a:solidFill>
              </a:rPr>
              <a:t> about France?</a:t>
            </a:r>
            <a:r>
              <a:rPr lang="fr-FR" sz="2000" dirty="0" smtClean="0">
                <a:solidFill>
                  <a:schemeClr val="bg1">
                    <a:lumMod val="95000"/>
                  </a:schemeClr>
                </a:solidFill>
              </a:rPr>
              <a:t> 2/2</a:t>
            </a:r>
            <a:endParaRPr lang="fr-FR" sz="36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48</a:t>
            </a:fld>
            <a:endParaRPr lang="en-US" dirty="0"/>
          </a:p>
        </p:txBody>
      </p:sp>
    </p:spTree>
    <p:extLst>
      <p:ext uri="{BB962C8B-B14F-4D97-AF65-F5344CB8AC3E}">
        <p14:creationId xmlns:p14="http://schemas.microsoft.com/office/powerpoint/2010/main" val="215843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685800" y="2089547"/>
            <a:ext cx="7643813" cy="3911203"/>
          </a:xfrm>
        </p:spPr>
        <p:txBody>
          <a:bodyPr>
            <a:normAutofit/>
          </a:bodyPr>
          <a:lstStyle/>
          <a:p>
            <a:pPr marL="120547" lvl="1" indent="0" algn="just">
              <a:buNone/>
            </a:pPr>
            <a:r>
              <a:rPr lang="en-US" sz="2400" dirty="0" smtClean="0">
                <a:ln w="17780" cmpd="sng">
                  <a:noFill/>
                  <a:prstDash val="solid"/>
                  <a:miter lim="800000"/>
                </a:ln>
              </a:rPr>
              <a:t>According </a:t>
            </a:r>
            <a:r>
              <a:rPr lang="en-US" sz="2400" dirty="0">
                <a:ln w="17780" cmpd="sng">
                  <a:noFill/>
                  <a:prstDash val="solid"/>
                  <a:miter lim="800000"/>
                </a:ln>
              </a:rPr>
              <a:t>the </a:t>
            </a:r>
            <a:r>
              <a:rPr lang="en-US" sz="2400" dirty="0" smtClean="0">
                <a:ln w="17780" cmpd="sng">
                  <a:noFill/>
                  <a:prstDash val="solid"/>
                  <a:miter lim="800000"/>
                </a:ln>
              </a:rPr>
              <a:t>French Penal Code</a:t>
            </a:r>
            <a:endParaRPr lang="en-US" sz="2400" dirty="0" smtClean="0">
              <a:solidFill>
                <a:srgbClr val="C00000"/>
              </a:solidFill>
            </a:endParaRPr>
          </a:p>
          <a:p>
            <a:pPr marL="463447" lvl="1" indent="-342900" algn="just">
              <a:spcBef>
                <a:spcPts val="1800"/>
              </a:spcBef>
              <a:buFont typeface="Arial" pitchFamily="34" charset="0"/>
              <a:buChar char="•"/>
            </a:pPr>
            <a:r>
              <a:rPr lang="en-US" sz="2400" dirty="0" smtClean="0">
                <a:solidFill>
                  <a:srgbClr val="FF0000"/>
                </a:solidFill>
              </a:rPr>
              <a:t>Fraudulent </a:t>
            </a:r>
            <a:r>
              <a:rPr lang="en-US" sz="2400" dirty="0">
                <a:solidFill>
                  <a:srgbClr val="FF0000"/>
                </a:solidFill>
              </a:rPr>
              <a:t>access </a:t>
            </a:r>
            <a:r>
              <a:rPr lang="en-US" sz="2400" dirty="0">
                <a:solidFill>
                  <a:schemeClr val="tx1">
                    <a:lumMod val="85000"/>
                    <a:lumOff val="15000"/>
                  </a:schemeClr>
                </a:solidFill>
              </a:rPr>
              <a:t>and </a:t>
            </a:r>
            <a:r>
              <a:rPr lang="en-US" sz="2400" dirty="0">
                <a:solidFill>
                  <a:srgbClr val="FF0000"/>
                </a:solidFill>
              </a:rPr>
              <a:t>maintaining</a:t>
            </a:r>
            <a:r>
              <a:rPr lang="en-US" sz="2400" dirty="0">
                <a:solidFill>
                  <a:srgbClr val="C00000"/>
                </a:solidFill>
              </a:rPr>
              <a:t> </a:t>
            </a:r>
            <a:r>
              <a:rPr lang="en-US" sz="2400" dirty="0">
                <a:solidFill>
                  <a:schemeClr val="tx1">
                    <a:lumMod val="85000"/>
                    <a:lumOff val="15000"/>
                  </a:schemeClr>
                </a:solidFill>
              </a:rPr>
              <a:t>in an Information System </a:t>
            </a:r>
            <a:r>
              <a:rPr lang="fr-FR" sz="2400" i="1" dirty="0">
                <a:solidFill>
                  <a:schemeClr val="tx1">
                    <a:lumMod val="85000"/>
                    <a:lumOff val="15000"/>
                  </a:schemeClr>
                </a:solidFill>
              </a:rPr>
              <a:t>(Art. 323-1 C. Pénal)</a:t>
            </a:r>
          </a:p>
          <a:p>
            <a:pPr marL="463447" lvl="1" indent="-342900" algn="just">
              <a:buFont typeface="Arial" pitchFamily="34" charset="0"/>
              <a:buChar char="•"/>
            </a:pPr>
            <a:r>
              <a:rPr lang="en-US" sz="2400" dirty="0">
                <a:solidFill>
                  <a:srgbClr val="FF0000"/>
                </a:solidFill>
              </a:rPr>
              <a:t>Obstacle </a:t>
            </a:r>
            <a:r>
              <a:rPr lang="en-US" sz="2400" dirty="0">
                <a:solidFill>
                  <a:schemeClr val="tx1">
                    <a:lumMod val="85000"/>
                    <a:lumOff val="15000"/>
                  </a:schemeClr>
                </a:solidFill>
              </a:rPr>
              <a:t>to the functioning of an information system </a:t>
            </a:r>
            <a:r>
              <a:rPr lang="fr-FR" sz="2400" i="1" dirty="0">
                <a:solidFill>
                  <a:schemeClr val="tx1">
                    <a:lumMod val="85000"/>
                    <a:lumOff val="15000"/>
                  </a:schemeClr>
                </a:solidFill>
              </a:rPr>
              <a:t>(Art. 323-2 C. Pénal)</a:t>
            </a:r>
          </a:p>
          <a:p>
            <a:pPr marL="463447" lvl="1" indent="-342900" algn="just">
              <a:buFont typeface="Arial" pitchFamily="34" charset="0"/>
              <a:buChar char="•"/>
            </a:pPr>
            <a:r>
              <a:rPr lang="en-US" sz="2400" dirty="0">
                <a:solidFill>
                  <a:srgbClr val="FF0000"/>
                </a:solidFill>
              </a:rPr>
              <a:t>Fraudulent introduction </a:t>
            </a:r>
            <a:r>
              <a:rPr lang="en-US" sz="2400" dirty="0">
                <a:solidFill>
                  <a:schemeClr val="tx1">
                    <a:lumMod val="85000"/>
                    <a:lumOff val="15000"/>
                  </a:schemeClr>
                </a:solidFill>
              </a:rPr>
              <a:t>of data into an information system </a:t>
            </a:r>
            <a:r>
              <a:rPr lang="fr-FR" sz="2400" i="1" dirty="0">
                <a:solidFill>
                  <a:schemeClr val="tx1">
                    <a:lumMod val="85000"/>
                    <a:lumOff val="15000"/>
                  </a:schemeClr>
                </a:solidFill>
              </a:rPr>
              <a:t>(Art. 323-3 C. Pénal)</a:t>
            </a:r>
          </a:p>
        </p:txBody>
      </p:sp>
      <p:sp>
        <p:nvSpPr>
          <p:cNvPr id="4" name="Titre 1"/>
          <p:cNvSpPr txBox="1">
            <a:spLocks/>
          </p:cNvSpPr>
          <p:nvPr/>
        </p:nvSpPr>
        <p:spPr>
          <a:xfrm>
            <a:off x="2743200" y="-76200"/>
            <a:ext cx="6477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smtClean="0">
                <a:solidFill>
                  <a:schemeClr val="bg1">
                    <a:lumMod val="95000"/>
                  </a:schemeClr>
                </a:solidFill>
              </a:rPr>
              <a:t>Computer-</a:t>
            </a:r>
            <a:r>
              <a:rPr lang="fr-FR" sz="3200" dirty="0" err="1" smtClean="0">
                <a:solidFill>
                  <a:schemeClr val="bg1">
                    <a:lumMod val="95000"/>
                  </a:schemeClr>
                </a:solidFill>
              </a:rPr>
              <a:t>related</a:t>
            </a:r>
            <a:r>
              <a:rPr lang="fr-FR" sz="3200" dirty="0" smtClean="0">
                <a:solidFill>
                  <a:schemeClr val="bg1">
                    <a:lumMod val="95000"/>
                  </a:schemeClr>
                </a:solidFill>
              </a:rPr>
              <a:t> Offenses</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49</a:t>
            </a:fld>
            <a:endParaRPr lang="en-US" dirty="0"/>
          </a:p>
        </p:txBody>
      </p:sp>
    </p:spTree>
    <p:extLst>
      <p:ext uri="{BB962C8B-B14F-4D97-AF65-F5344CB8AC3E}">
        <p14:creationId xmlns:p14="http://schemas.microsoft.com/office/powerpoint/2010/main" val="213937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1037"/>
            <a:ext cx="8229600" cy="4525963"/>
          </a:xfrm>
        </p:spPr>
        <p:txBody>
          <a:bodyPr>
            <a:normAutofit/>
          </a:bodyPr>
          <a:lstStyle/>
          <a:p>
            <a:pPr>
              <a:spcBef>
                <a:spcPts val="1800"/>
              </a:spcBef>
              <a:buClr>
                <a:srgbClr val="7030A0"/>
              </a:buClr>
            </a:pPr>
            <a:r>
              <a:rPr lang="en-US" sz="2800" dirty="0" smtClean="0">
                <a:solidFill>
                  <a:schemeClr val="tx1">
                    <a:lumMod val="75000"/>
                    <a:lumOff val="25000"/>
                  </a:schemeClr>
                </a:solidFill>
              </a:rPr>
              <a:t>What is OWASP</a:t>
            </a:r>
            <a:r>
              <a:rPr lang="en-US" sz="2800" dirty="0" smtClean="0">
                <a:solidFill>
                  <a:schemeClr val="tx1">
                    <a:lumMod val="65000"/>
                    <a:lumOff val="35000"/>
                  </a:schemeClr>
                </a:solidFill>
              </a:rPr>
              <a:t>, what we could bring</a:t>
            </a:r>
          </a:p>
          <a:p>
            <a:pPr>
              <a:buClr>
                <a:srgbClr val="7030A0"/>
              </a:buClr>
            </a:pPr>
            <a:endParaRPr lang="en-US" sz="2800" dirty="0" smtClean="0">
              <a:solidFill>
                <a:schemeClr val="tx1">
                  <a:lumMod val="75000"/>
                  <a:lumOff val="25000"/>
                </a:schemeClr>
              </a:solidFill>
            </a:endParaRPr>
          </a:p>
          <a:p>
            <a:pPr>
              <a:buClr>
                <a:srgbClr val="7030A0"/>
              </a:buClr>
            </a:pPr>
            <a:r>
              <a:rPr lang="en-US" sz="2800" dirty="0" smtClean="0">
                <a:solidFill>
                  <a:schemeClr val="tx1">
                    <a:lumMod val="75000"/>
                    <a:lumOff val="25000"/>
                  </a:schemeClr>
                </a:solidFill>
              </a:rPr>
              <a:t>Update - OWASP Projects</a:t>
            </a:r>
          </a:p>
          <a:p>
            <a:pPr>
              <a:buClr>
                <a:srgbClr val="7030A0"/>
              </a:buClr>
            </a:pPr>
            <a:endParaRPr lang="en-US" sz="2800" dirty="0" smtClean="0">
              <a:solidFill>
                <a:schemeClr val="tx1">
                  <a:lumMod val="75000"/>
                  <a:lumOff val="25000"/>
                </a:schemeClr>
              </a:solidFill>
            </a:endParaRPr>
          </a:p>
          <a:p>
            <a:pPr>
              <a:buClr>
                <a:srgbClr val="7030A0"/>
              </a:buClr>
            </a:pPr>
            <a:r>
              <a:rPr lang="en-US" sz="2800" dirty="0" smtClean="0">
                <a:solidFill>
                  <a:schemeClr val="tx1">
                    <a:lumMod val="75000"/>
                    <a:lumOff val="25000"/>
                  </a:schemeClr>
                </a:solidFill>
              </a:rPr>
              <a:t>Talking Legal</a:t>
            </a:r>
          </a:p>
          <a:p>
            <a:pPr lvl="1">
              <a:buClr>
                <a:srgbClr val="5C51E5"/>
              </a:buClr>
              <a:buFont typeface="Courier New" pitchFamily="49" charset="0"/>
              <a:buChar char="o"/>
            </a:pPr>
            <a:r>
              <a:rPr lang="en-US" sz="2400" dirty="0" smtClean="0">
                <a:solidFill>
                  <a:schemeClr val="tx1">
                    <a:lumMod val="65000"/>
                    <a:lumOff val="35000"/>
                  </a:schemeClr>
                </a:solidFill>
              </a:rPr>
              <a:t>Evolutions of the legal framework</a:t>
            </a:r>
          </a:p>
          <a:p>
            <a:pPr lvl="1">
              <a:buClr>
                <a:srgbClr val="5C51E5"/>
              </a:buClr>
              <a:buFont typeface="Courier New" pitchFamily="49" charset="0"/>
              <a:buChar char="o"/>
            </a:pPr>
            <a:r>
              <a:rPr lang="en-US" sz="2400" dirty="0" smtClean="0">
                <a:solidFill>
                  <a:schemeClr val="tx1">
                    <a:lumMod val="65000"/>
                    <a:lumOff val="35000"/>
                  </a:schemeClr>
                </a:solidFill>
              </a:rPr>
              <a:t>Developers, Software </a:t>
            </a:r>
            <a:r>
              <a:rPr lang="en-US" sz="2400" dirty="0">
                <a:solidFill>
                  <a:schemeClr val="tx1">
                    <a:lumMod val="65000"/>
                    <a:lumOff val="35000"/>
                  </a:schemeClr>
                </a:solidFill>
              </a:rPr>
              <a:t>makers held liable for code?</a:t>
            </a:r>
          </a:p>
        </p:txBody>
      </p:sp>
      <p:sp>
        <p:nvSpPr>
          <p:cNvPr id="4" name="Title 3"/>
          <p:cNvSpPr>
            <a:spLocks noGrp="1"/>
          </p:cNvSpPr>
          <p:nvPr>
            <p:ph type="title"/>
          </p:nvPr>
        </p:nvSpPr>
        <p:spPr>
          <a:xfrm>
            <a:off x="4191000" y="76200"/>
            <a:ext cx="4724400" cy="715962"/>
          </a:xfrm>
        </p:spPr>
        <p:txBody>
          <a:bodyPr/>
          <a:lstStyle/>
          <a:p>
            <a:r>
              <a:rPr lang="en-US" sz="4000" dirty="0" smtClean="0">
                <a:solidFill>
                  <a:schemeClr val="bg1">
                    <a:lumMod val="95000"/>
                  </a:schemeClr>
                </a:solidFill>
              </a:rPr>
              <a:t>Agenda</a:t>
            </a:r>
            <a:endParaRPr lang="en-US" sz="4000" dirty="0">
              <a:solidFill>
                <a:schemeClr val="bg1">
                  <a:lumMod val="95000"/>
                </a:schemeClr>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19400"/>
            <a:ext cx="2438400" cy="1828800"/>
          </a:xfrm>
          <a:prstGeom prst="rect">
            <a:avLst/>
          </a:prstGeom>
        </p:spPr>
      </p:pic>
      <p:sp>
        <p:nvSpPr>
          <p:cNvPr id="5" name="Espace réservé du numéro de diapositive 4"/>
          <p:cNvSpPr>
            <a:spLocks noGrp="1"/>
          </p:cNvSpPr>
          <p:nvPr>
            <p:ph type="sldNum" sz="quarter" idx="12"/>
          </p:nvPr>
        </p:nvSpPr>
        <p:spPr/>
        <p:txBody>
          <a:bodyPr/>
          <a:lstStyle/>
          <a:p>
            <a:fld id="{B213A299-4B70-44C0-9573-A40A0A56C89D}" type="slidenum">
              <a:rPr lang="en-US" smtClean="0"/>
              <a:t>5</a:t>
            </a:fld>
            <a:endParaRPr lang="en-US" dirty="0"/>
          </a:p>
        </p:txBody>
      </p:sp>
    </p:spTree>
    <p:extLst>
      <p:ext uri="{BB962C8B-B14F-4D97-AF65-F5344CB8AC3E}">
        <p14:creationId xmlns:p14="http://schemas.microsoft.com/office/powerpoint/2010/main" val="362002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005012"/>
            <a:ext cx="8339137" cy="4929188"/>
          </a:xfrm>
        </p:spPr>
        <p:txBody>
          <a:bodyPr>
            <a:normAutofit/>
          </a:bodyPr>
          <a:lstStyle/>
          <a:p>
            <a:pPr marL="0" indent="0" algn="just">
              <a:buNone/>
            </a:pPr>
            <a:r>
              <a:rPr lang="en-US" sz="2200" dirty="0">
                <a:solidFill>
                  <a:srgbClr val="FF0000"/>
                </a:solidFill>
              </a:rPr>
              <a:t>Legal risks </a:t>
            </a:r>
            <a:r>
              <a:rPr lang="en-US" sz="2200" dirty="0"/>
              <a:t>in connection with the fraudulent use of Information </a:t>
            </a:r>
            <a:r>
              <a:rPr lang="en-US" sz="2200" dirty="0" smtClean="0"/>
              <a:t>Systems:</a:t>
            </a:r>
            <a:endParaRPr lang="fr-FR" sz="2200" dirty="0"/>
          </a:p>
          <a:p>
            <a:pPr marL="361950" indent="-361950" algn="just">
              <a:spcBef>
                <a:spcPts val="3000"/>
              </a:spcBef>
              <a:buClr>
                <a:srgbClr val="FF0000"/>
              </a:buClr>
              <a:buSzPct val="200000"/>
              <a:buFont typeface="Wingdings" pitchFamily="2" charset="2"/>
              <a:buChar char="G"/>
            </a:pPr>
            <a:r>
              <a:rPr lang="fr-FR" sz="2200" dirty="0" err="1" smtClean="0">
                <a:solidFill>
                  <a:srgbClr val="FF0000"/>
                </a:solidFill>
              </a:rPr>
              <a:t>Reminder</a:t>
            </a:r>
            <a:r>
              <a:rPr lang="fr-FR" sz="2200" dirty="0" smtClean="0">
                <a:solidFill>
                  <a:schemeClr val="tx1">
                    <a:lumMod val="85000"/>
                    <a:lumOff val="15000"/>
                  </a:schemeClr>
                </a:solidFill>
              </a:rPr>
              <a:t>: </a:t>
            </a:r>
            <a:r>
              <a:rPr lang="fr-FR" sz="2200" dirty="0" err="1" smtClean="0">
                <a:solidFill>
                  <a:schemeClr val="tx1">
                    <a:lumMod val="85000"/>
                    <a:lumOff val="15000"/>
                  </a:schemeClr>
                </a:solidFill>
              </a:rPr>
              <a:t>Any</a:t>
            </a:r>
            <a:r>
              <a:rPr lang="fr-FR" sz="2200" dirty="0" smtClean="0">
                <a:solidFill>
                  <a:schemeClr val="tx1">
                    <a:lumMod val="85000"/>
                    <a:lumOff val="15000"/>
                  </a:schemeClr>
                </a:solidFill>
              </a:rPr>
              <a:t> </a:t>
            </a:r>
            <a:r>
              <a:rPr lang="fr-FR" sz="2200" dirty="0">
                <a:solidFill>
                  <a:schemeClr val="tx1">
                    <a:lumMod val="85000"/>
                    <a:lumOff val="15000"/>
                  </a:schemeClr>
                </a:solidFill>
              </a:rPr>
              <a:t>Commercial Web Application Service </a:t>
            </a:r>
            <a:r>
              <a:rPr lang="fr-FR" sz="2200" dirty="0" err="1" smtClean="0">
                <a:solidFill>
                  <a:schemeClr val="tx1">
                    <a:lumMod val="85000"/>
                    <a:lumOff val="15000"/>
                  </a:schemeClr>
                </a:solidFill>
              </a:rPr>
              <a:t>is</a:t>
            </a:r>
            <a:r>
              <a:rPr lang="fr-FR" sz="2200" dirty="0" smtClean="0">
                <a:solidFill>
                  <a:schemeClr val="tx1">
                    <a:lumMod val="85000"/>
                    <a:lumOff val="15000"/>
                  </a:schemeClr>
                </a:solidFill>
              </a:rPr>
              <a:t> </a:t>
            </a:r>
            <a:r>
              <a:rPr lang="fr-FR" sz="2200" dirty="0">
                <a:solidFill>
                  <a:schemeClr val="tx1">
                    <a:lumMod val="85000"/>
                    <a:lumOff val="15000"/>
                  </a:schemeClr>
                </a:solidFill>
              </a:rPr>
              <a:t>part of an Information System</a:t>
            </a:r>
          </a:p>
          <a:p>
            <a:pPr marL="180975" indent="-180975" algn="just">
              <a:spcBef>
                <a:spcPts val="3600"/>
              </a:spcBef>
              <a:buNone/>
            </a:pPr>
            <a:r>
              <a:rPr lang="fr-FR" sz="2200" dirty="0" smtClean="0">
                <a:solidFill>
                  <a:schemeClr val="tx1">
                    <a:lumMod val="85000"/>
                    <a:lumOff val="15000"/>
                  </a:schemeClr>
                </a:solidFill>
              </a:rPr>
              <a:t>	</a:t>
            </a:r>
            <a:r>
              <a:rPr lang="fr-FR" sz="2200" dirty="0" err="1" smtClean="0">
                <a:solidFill>
                  <a:srgbClr val="FF0000"/>
                </a:solidFill>
              </a:rPr>
              <a:t>Why</a:t>
            </a:r>
            <a:r>
              <a:rPr lang="fr-FR" sz="2200" dirty="0" smtClean="0">
                <a:solidFill>
                  <a:schemeClr val="tx1">
                    <a:lumMod val="85000"/>
                    <a:lumOff val="15000"/>
                  </a:schemeClr>
                </a:solidFill>
              </a:rPr>
              <a:t>: </a:t>
            </a:r>
            <a:r>
              <a:rPr lang="fr-FR" sz="2200" dirty="0" err="1" smtClean="0">
                <a:solidFill>
                  <a:schemeClr val="tx1">
                    <a:lumMod val="85000"/>
                    <a:lumOff val="15000"/>
                  </a:schemeClr>
                </a:solidFill>
              </a:rPr>
              <a:t>Because</a:t>
            </a:r>
            <a:r>
              <a:rPr lang="fr-FR" sz="2200" dirty="0" smtClean="0">
                <a:solidFill>
                  <a:schemeClr val="tx1">
                    <a:lumMod val="85000"/>
                    <a:lumOff val="15000"/>
                  </a:schemeClr>
                </a:solidFill>
              </a:rPr>
              <a:t> </a:t>
            </a:r>
            <a:r>
              <a:rPr lang="fr-FR" sz="2200" dirty="0" err="1">
                <a:solidFill>
                  <a:schemeClr val="tx1">
                    <a:lumMod val="85000"/>
                    <a:lumOff val="15000"/>
                  </a:schemeClr>
                </a:solidFill>
              </a:rPr>
              <a:t>we</a:t>
            </a:r>
            <a:r>
              <a:rPr lang="fr-FR" sz="2200" dirty="0">
                <a:solidFill>
                  <a:schemeClr val="tx1">
                    <a:lumMod val="85000"/>
                    <a:lumOff val="15000"/>
                  </a:schemeClr>
                </a:solidFill>
              </a:rPr>
              <a:t> are </a:t>
            </a:r>
            <a:r>
              <a:rPr lang="fr-FR" sz="2200" dirty="0" err="1">
                <a:solidFill>
                  <a:schemeClr val="tx1">
                    <a:lumMod val="85000"/>
                    <a:lumOff val="15000"/>
                  </a:schemeClr>
                </a:solidFill>
              </a:rPr>
              <a:t>talking</a:t>
            </a:r>
            <a:r>
              <a:rPr lang="fr-FR" sz="2200" dirty="0">
                <a:solidFill>
                  <a:schemeClr val="tx1">
                    <a:lumMod val="85000"/>
                    <a:lumOff val="15000"/>
                  </a:schemeClr>
                </a:solidFill>
              </a:rPr>
              <a:t> about</a:t>
            </a:r>
            <a:r>
              <a:rPr lang="fr-FR" sz="2200" dirty="0"/>
              <a:t> </a:t>
            </a:r>
            <a:r>
              <a:rPr lang="fr-FR" sz="2200" dirty="0">
                <a:solidFill>
                  <a:srgbClr val="FF0000"/>
                </a:solidFill>
              </a:rPr>
              <a:t>Information Security</a:t>
            </a:r>
            <a:r>
              <a:rPr lang="fr-FR" sz="2200" dirty="0" smtClean="0">
                <a:solidFill>
                  <a:schemeClr val="tx1">
                    <a:lumMod val="85000"/>
                    <a:lumOff val="15000"/>
                  </a:schemeClr>
                </a:solidFill>
              </a:rPr>
              <a:t>, </a:t>
            </a:r>
            <a:r>
              <a:rPr lang="fr-FR" sz="2200" dirty="0" err="1" smtClean="0">
                <a:solidFill>
                  <a:schemeClr val="tx1">
                    <a:lumMod val="85000"/>
                    <a:lumOff val="15000"/>
                  </a:schemeClr>
                </a:solidFill>
              </a:rPr>
              <a:t>which</a:t>
            </a:r>
            <a:r>
              <a:rPr lang="fr-FR" sz="2200" dirty="0" smtClean="0">
                <a:solidFill>
                  <a:schemeClr val="tx1">
                    <a:lumMod val="85000"/>
                    <a:lumOff val="15000"/>
                  </a:schemeClr>
                </a:solidFill>
              </a:rPr>
              <a:t> </a:t>
            </a:r>
            <a:r>
              <a:rPr lang="fr-FR" sz="2200" dirty="0" err="1">
                <a:solidFill>
                  <a:schemeClr val="tx1">
                    <a:lumMod val="85000"/>
                    <a:lumOff val="15000"/>
                  </a:schemeClr>
                </a:solidFill>
              </a:rPr>
              <a:t>means</a:t>
            </a:r>
            <a:r>
              <a:rPr lang="fr-FR" sz="2200" dirty="0">
                <a:solidFill>
                  <a:schemeClr val="tx1">
                    <a:lumMod val="85000"/>
                    <a:lumOff val="15000"/>
                  </a:schemeClr>
                </a:solidFill>
              </a:rPr>
              <a:t>… </a:t>
            </a:r>
            <a:r>
              <a:rPr lang="fr-FR" sz="2200" dirty="0" err="1">
                <a:solidFill>
                  <a:srgbClr val="FF0000"/>
                </a:solidFill>
              </a:rPr>
              <a:t>Legal</a:t>
            </a:r>
            <a:r>
              <a:rPr lang="fr-FR" sz="2200" dirty="0">
                <a:solidFill>
                  <a:srgbClr val="FF0000"/>
                </a:solidFill>
              </a:rPr>
              <a:t> </a:t>
            </a:r>
            <a:r>
              <a:rPr lang="fr-FR" sz="2200" dirty="0" err="1">
                <a:solidFill>
                  <a:srgbClr val="FF0000"/>
                </a:solidFill>
              </a:rPr>
              <a:t>Compliance</a:t>
            </a:r>
            <a:r>
              <a:rPr lang="fr-FR" sz="2200" dirty="0">
                <a:solidFill>
                  <a:schemeClr val="tx1">
                    <a:lumMod val="85000"/>
                    <a:lumOff val="15000"/>
                  </a:schemeClr>
                </a:solidFill>
              </a:rPr>
              <a:t>!</a:t>
            </a:r>
          </a:p>
        </p:txBody>
      </p:sp>
      <p:sp>
        <p:nvSpPr>
          <p:cNvPr id="4" name="Titre 1"/>
          <p:cNvSpPr txBox="1">
            <a:spLocks/>
          </p:cNvSpPr>
          <p:nvPr/>
        </p:nvSpPr>
        <p:spPr>
          <a:xfrm>
            <a:off x="2743200" y="-30162"/>
            <a:ext cx="64770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smtClean="0">
                <a:solidFill>
                  <a:schemeClr val="bg1">
                    <a:lumMod val="95000"/>
                  </a:schemeClr>
                </a:solidFill>
              </a:rPr>
              <a:t>Computer Crimes</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50</a:t>
            </a:fld>
            <a:endParaRPr lang="en-US" dirty="0"/>
          </a:p>
        </p:txBody>
      </p:sp>
    </p:spTree>
    <p:extLst>
      <p:ext uri="{BB962C8B-B14F-4D97-AF65-F5344CB8AC3E}">
        <p14:creationId xmlns:p14="http://schemas.microsoft.com/office/powerpoint/2010/main" val="1853749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09600" y="1939528"/>
            <a:ext cx="7536656" cy="4232672"/>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7517" indent="0" algn="just">
              <a:lnSpc>
                <a:spcPct val="80000"/>
              </a:lnSpc>
              <a:buClr>
                <a:schemeClr val="tx1"/>
              </a:buClr>
            </a:pPr>
            <a:r>
              <a:rPr lang="fr-FR" sz="2200" dirty="0">
                <a:solidFill>
                  <a:srgbClr val="FF0000"/>
                </a:solidFill>
              </a:rPr>
              <a:t>The </a:t>
            </a:r>
            <a:r>
              <a:rPr lang="fr-FR" sz="2200" dirty="0" err="1">
                <a:solidFill>
                  <a:srgbClr val="FF0000"/>
                </a:solidFill>
              </a:rPr>
              <a:t>Responsible</a:t>
            </a:r>
            <a:r>
              <a:rPr lang="fr-FR" sz="2200" dirty="0">
                <a:solidFill>
                  <a:srgbClr val="FF0000"/>
                </a:solidFill>
              </a:rPr>
              <a:t> of the Data </a:t>
            </a:r>
            <a:r>
              <a:rPr lang="fr-FR" sz="2200" dirty="0" err="1">
                <a:solidFill>
                  <a:srgbClr val="FF0000"/>
                </a:solidFill>
              </a:rPr>
              <a:t>Processing</a:t>
            </a:r>
            <a:r>
              <a:rPr lang="fr-FR" sz="2200" dirty="0">
                <a:solidFill>
                  <a:srgbClr val="FF0000"/>
                </a:solidFill>
              </a:rPr>
              <a:t> </a:t>
            </a:r>
            <a:r>
              <a:rPr lang="fr-FR" sz="2200" dirty="0" err="1">
                <a:solidFill>
                  <a:srgbClr val="FF0000"/>
                </a:solidFill>
              </a:rPr>
              <a:t>is</a:t>
            </a:r>
            <a:r>
              <a:rPr lang="fr-FR" sz="2200" dirty="0">
                <a:solidFill>
                  <a:srgbClr val="FF0000"/>
                </a:solidFill>
              </a:rPr>
              <a:t> </a:t>
            </a:r>
            <a:r>
              <a:rPr lang="fr-FR" sz="2200" dirty="0" err="1">
                <a:solidFill>
                  <a:srgbClr val="FF0000"/>
                </a:solidFill>
              </a:rPr>
              <a:t>required</a:t>
            </a:r>
            <a:r>
              <a:rPr lang="fr-FR" sz="2200" dirty="0">
                <a:solidFill>
                  <a:srgbClr val="FF0000"/>
                </a:solidFill>
              </a:rPr>
              <a:t> to </a:t>
            </a:r>
            <a:r>
              <a:rPr lang="fr-FR" sz="2200" dirty="0" err="1">
                <a:solidFill>
                  <a:srgbClr val="FF0000"/>
                </a:solidFill>
              </a:rPr>
              <a:t>take</a:t>
            </a:r>
            <a:r>
              <a:rPr lang="fr-FR" sz="2200" dirty="0">
                <a:solidFill>
                  <a:srgbClr val="FF0000"/>
                </a:solidFill>
              </a:rPr>
              <a:t> </a:t>
            </a:r>
            <a:r>
              <a:rPr lang="fr-FR" sz="2200" dirty="0" err="1">
                <a:solidFill>
                  <a:srgbClr val="FF0000"/>
                </a:solidFill>
              </a:rPr>
              <a:t>any</a:t>
            </a:r>
            <a:r>
              <a:rPr lang="fr-FR" sz="2200" dirty="0">
                <a:solidFill>
                  <a:srgbClr val="FF0000"/>
                </a:solidFill>
              </a:rPr>
              <a:t> </a:t>
            </a:r>
            <a:r>
              <a:rPr lang="fr-FR" sz="2200" dirty="0" err="1">
                <a:solidFill>
                  <a:srgbClr val="FF0000"/>
                </a:solidFill>
              </a:rPr>
              <a:t>useful</a:t>
            </a:r>
            <a:r>
              <a:rPr lang="fr-FR" sz="2200" dirty="0">
                <a:solidFill>
                  <a:srgbClr val="FF0000"/>
                </a:solidFill>
              </a:rPr>
              <a:t> </a:t>
            </a:r>
            <a:r>
              <a:rPr lang="fr-FR" sz="2200" dirty="0" err="1">
                <a:solidFill>
                  <a:srgbClr val="FF0000"/>
                </a:solidFill>
              </a:rPr>
              <a:t>precautions</a:t>
            </a:r>
            <a:r>
              <a:rPr lang="fr-FR" sz="2200" dirty="0">
                <a:solidFill>
                  <a:schemeClr val="tx1">
                    <a:lumMod val="85000"/>
                    <a:lumOff val="15000"/>
                  </a:schemeClr>
                </a:solidFill>
              </a:rPr>
              <a:t>, au regard de la nature des données et des risques présentés par le traitement, pour préserver la sécurité des données et, notamment empêcher qu’elles soient déformées, endommagées ou que des tiers non autorisés y aient </a:t>
            </a:r>
            <a:r>
              <a:rPr lang="fr-FR" sz="2200" dirty="0" smtClean="0">
                <a:solidFill>
                  <a:schemeClr val="tx1">
                    <a:lumMod val="85000"/>
                    <a:lumOff val="15000"/>
                  </a:schemeClr>
                </a:solidFill>
              </a:rPr>
              <a:t>accès. </a:t>
            </a:r>
            <a:r>
              <a:rPr lang="fr-FR" sz="1600" dirty="0">
                <a:solidFill>
                  <a:schemeClr val="tx1">
                    <a:lumMod val="85000"/>
                    <a:lumOff val="15000"/>
                  </a:schemeClr>
                </a:solidFill>
              </a:rPr>
              <a:t>(Article 34 de la Loi 78-17 du 6 janvier 1978 modifiée - CNIL</a:t>
            </a:r>
            <a:r>
              <a:rPr lang="fr-FR" sz="1600" dirty="0" smtClean="0">
                <a:solidFill>
                  <a:schemeClr val="tx1">
                    <a:lumMod val="85000"/>
                    <a:lumOff val="15000"/>
                  </a:schemeClr>
                </a:solidFill>
              </a:rPr>
              <a:t>)</a:t>
            </a:r>
            <a:endParaRPr lang="fr-FR" sz="2200" dirty="0">
              <a:solidFill>
                <a:schemeClr val="tx1">
                  <a:lumMod val="85000"/>
                  <a:lumOff val="15000"/>
                </a:schemeClr>
              </a:solidFill>
            </a:endParaRPr>
          </a:p>
          <a:p>
            <a:pPr algn="just">
              <a:lnSpc>
                <a:spcPct val="80000"/>
              </a:lnSpc>
              <a:spcBef>
                <a:spcPts val="422"/>
              </a:spcBef>
            </a:pPr>
            <a:endParaRPr lang="fr-FR" sz="1400" dirty="0">
              <a:solidFill>
                <a:schemeClr val="tx1">
                  <a:lumMod val="85000"/>
                  <a:lumOff val="15000"/>
                </a:schemeClr>
              </a:solidFill>
            </a:endParaRPr>
          </a:p>
          <a:p>
            <a:pPr marL="187517" indent="0" algn="just">
              <a:lnSpc>
                <a:spcPct val="80000"/>
              </a:lnSpc>
              <a:buClr>
                <a:schemeClr val="tx1"/>
              </a:buClr>
            </a:pPr>
            <a:r>
              <a:rPr lang="fr-FR" sz="2200" dirty="0">
                <a:solidFill>
                  <a:srgbClr val="FF0000"/>
                </a:solidFill>
              </a:rPr>
              <a:t>Article 226-17 du Code Pénal</a:t>
            </a:r>
            <a:r>
              <a:rPr lang="fr-FR" sz="2200" dirty="0">
                <a:solidFill>
                  <a:schemeClr val="tx1">
                    <a:lumMod val="85000"/>
                    <a:lumOff val="15000"/>
                  </a:schemeClr>
                </a:solidFill>
              </a:rPr>
              <a:t> : </a:t>
            </a:r>
            <a:r>
              <a:rPr lang="fr-FR" sz="2200" i="1" dirty="0">
                <a:solidFill>
                  <a:schemeClr val="tx1">
                    <a:lumMod val="85000"/>
                    <a:lumOff val="15000"/>
                  </a:schemeClr>
                </a:solidFill>
              </a:rPr>
              <a:t>Le fait de procéder ou de faire procéder à un traitement de données à caractère personnel sans mettre en œuvre les mesures prescrites à l'article 34 de la loi n° 78-17 du 6 janvier 1978 précitée est puni de cinq ans d'emprisonnement et de 300 000 Euros d'amende.</a:t>
            </a:r>
            <a:r>
              <a:rPr lang="fr-FR" sz="2200" dirty="0">
                <a:solidFill>
                  <a:schemeClr val="tx1">
                    <a:lumMod val="85000"/>
                    <a:lumOff val="15000"/>
                  </a:schemeClr>
                </a:solidFill>
              </a:rPr>
              <a:t>  </a:t>
            </a:r>
          </a:p>
        </p:txBody>
      </p:sp>
      <p:sp>
        <p:nvSpPr>
          <p:cNvPr id="4" name="Titre 1"/>
          <p:cNvSpPr txBox="1">
            <a:spLocks/>
          </p:cNvSpPr>
          <p:nvPr/>
        </p:nvSpPr>
        <p:spPr>
          <a:xfrm>
            <a:off x="2667000" y="-30162"/>
            <a:ext cx="6553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Privacy</a:t>
            </a:r>
            <a:r>
              <a:rPr lang="fr-FR" sz="3200" dirty="0" smtClean="0">
                <a:solidFill>
                  <a:schemeClr val="bg1">
                    <a:lumMod val="95000"/>
                  </a:schemeClr>
                </a:solidFill>
              </a:rPr>
              <a:t> &amp; Information Security</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51</a:t>
            </a:fld>
            <a:endParaRPr lang="en-US" dirty="0"/>
          </a:p>
        </p:txBody>
      </p:sp>
    </p:spTree>
    <p:extLst>
      <p:ext uri="{BB962C8B-B14F-4D97-AF65-F5344CB8AC3E}">
        <p14:creationId xmlns:p14="http://schemas.microsoft.com/office/powerpoint/2010/main" val="1293651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14375" y="1714500"/>
            <a:ext cx="7536656" cy="4232672"/>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7517" indent="0">
              <a:lnSpc>
                <a:spcPct val="80000"/>
              </a:lnSpc>
              <a:buClr>
                <a:srgbClr val="C00000"/>
              </a:buClr>
            </a:pPr>
            <a:r>
              <a:rPr lang="fr-FR" sz="2800" dirty="0" err="1">
                <a:solidFill>
                  <a:srgbClr val="FF0000"/>
                </a:solidFill>
              </a:rPr>
              <a:t>Take</a:t>
            </a:r>
            <a:r>
              <a:rPr lang="fr-FR" sz="2800" dirty="0">
                <a:solidFill>
                  <a:srgbClr val="FF0000"/>
                </a:solidFill>
              </a:rPr>
              <a:t> </a:t>
            </a:r>
            <a:r>
              <a:rPr lang="fr-FR" sz="2800" dirty="0" err="1">
                <a:solidFill>
                  <a:srgbClr val="FF0000"/>
                </a:solidFill>
              </a:rPr>
              <a:t>any</a:t>
            </a:r>
            <a:r>
              <a:rPr lang="fr-FR" sz="2800" dirty="0">
                <a:solidFill>
                  <a:srgbClr val="FF0000"/>
                </a:solidFill>
              </a:rPr>
              <a:t> </a:t>
            </a:r>
            <a:r>
              <a:rPr lang="fr-FR" sz="2800" dirty="0" err="1">
                <a:solidFill>
                  <a:srgbClr val="FF0000"/>
                </a:solidFill>
              </a:rPr>
              <a:t>useful</a:t>
            </a:r>
            <a:r>
              <a:rPr lang="fr-FR" sz="2800" dirty="0">
                <a:solidFill>
                  <a:srgbClr val="FF0000"/>
                </a:solidFill>
              </a:rPr>
              <a:t> </a:t>
            </a:r>
            <a:r>
              <a:rPr lang="fr-FR" sz="2800" dirty="0" err="1">
                <a:solidFill>
                  <a:srgbClr val="FF0000"/>
                </a:solidFill>
              </a:rPr>
              <a:t>precautions</a:t>
            </a:r>
            <a:endParaRPr lang="fr-FR" sz="2800" dirty="0">
              <a:solidFill>
                <a:srgbClr val="FF0000"/>
              </a:solidFill>
            </a:endParaRPr>
          </a:p>
          <a:p>
            <a:pPr marL="508974" indent="-321457">
              <a:lnSpc>
                <a:spcPct val="80000"/>
              </a:lnSpc>
              <a:buClr>
                <a:srgbClr val="C00000"/>
              </a:buClr>
              <a:buFont typeface="Symbol" pitchFamily="18" charset="2"/>
              <a:buChar char="·"/>
            </a:pPr>
            <a:r>
              <a:rPr lang="fr-FR" sz="2200" dirty="0"/>
              <a:t>In regard of the nature of Data</a:t>
            </a:r>
          </a:p>
          <a:p>
            <a:pPr marL="508974" indent="-321457">
              <a:lnSpc>
                <a:spcPct val="80000"/>
              </a:lnSpc>
              <a:buClr>
                <a:srgbClr val="C00000"/>
              </a:buClr>
              <a:buFont typeface="Symbol" pitchFamily="18" charset="2"/>
              <a:buChar char="·"/>
            </a:pPr>
            <a:r>
              <a:rPr lang="fr-FR" sz="2200" dirty="0"/>
              <a:t>And the </a:t>
            </a:r>
            <a:r>
              <a:rPr lang="fr-FR" sz="2200" dirty="0" err="1"/>
              <a:t>risks</a:t>
            </a:r>
            <a:r>
              <a:rPr lang="fr-FR" sz="2200" dirty="0"/>
              <a:t> </a:t>
            </a:r>
            <a:r>
              <a:rPr lang="fr-FR" sz="2200" dirty="0" err="1"/>
              <a:t>presented</a:t>
            </a:r>
            <a:r>
              <a:rPr lang="fr-FR" sz="2200" dirty="0"/>
              <a:t> by the </a:t>
            </a:r>
            <a:r>
              <a:rPr lang="fr-FR" sz="2200" dirty="0" err="1"/>
              <a:t>Processing</a:t>
            </a:r>
            <a:endParaRPr lang="fr-FR" sz="2200" dirty="0"/>
          </a:p>
          <a:p>
            <a:pPr marL="508974" indent="-321457">
              <a:lnSpc>
                <a:spcPct val="80000"/>
              </a:lnSpc>
              <a:buClr>
                <a:srgbClr val="C00000"/>
              </a:buClr>
              <a:buFont typeface="Symbol" pitchFamily="18" charset="2"/>
              <a:buChar char="·"/>
            </a:pPr>
            <a:r>
              <a:rPr lang="fr-FR" sz="2200" dirty="0"/>
              <a:t>To </a:t>
            </a:r>
            <a:r>
              <a:rPr lang="fr-FR" sz="2200" dirty="0" err="1"/>
              <a:t>preserve</a:t>
            </a:r>
            <a:r>
              <a:rPr lang="fr-FR" sz="2200" dirty="0"/>
              <a:t> data </a:t>
            </a:r>
            <a:r>
              <a:rPr lang="fr-FR" sz="2200" dirty="0" err="1"/>
              <a:t>security</a:t>
            </a:r>
            <a:r>
              <a:rPr lang="fr-FR" sz="2200" dirty="0"/>
              <a:t> and, in </a:t>
            </a:r>
            <a:r>
              <a:rPr lang="fr-FR" sz="2200" dirty="0" err="1"/>
              <a:t>particular</a:t>
            </a:r>
            <a:r>
              <a:rPr lang="fr-FR" sz="2200" dirty="0"/>
              <a:t>, </a:t>
            </a:r>
            <a:r>
              <a:rPr lang="fr-FR" sz="2200" dirty="0" err="1"/>
              <a:t>prevent</a:t>
            </a:r>
            <a:r>
              <a:rPr lang="fr-FR" sz="2200" dirty="0"/>
              <a:t> </a:t>
            </a:r>
            <a:r>
              <a:rPr lang="fr-FR" sz="2200" dirty="0" err="1"/>
              <a:t>that</a:t>
            </a:r>
            <a:r>
              <a:rPr lang="fr-FR" sz="2200" dirty="0"/>
              <a:t> </a:t>
            </a:r>
            <a:r>
              <a:rPr lang="fr-FR" sz="2200" dirty="0" err="1"/>
              <a:t>they</a:t>
            </a:r>
            <a:r>
              <a:rPr lang="fr-FR" sz="2200" dirty="0"/>
              <a:t> are</a:t>
            </a:r>
          </a:p>
          <a:p>
            <a:pPr lvl="1">
              <a:spcBef>
                <a:spcPts val="1200"/>
              </a:spcBef>
              <a:buFont typeface="Tahoma" pitchFamily="34" charset="0"/>
              <a:buChar char="-"/>
            </a:pPr>
            <a:r>
              <a:rPr lang="fr-FR" sz="2200" dirty="0"/>
              <a:t>Modified</a:t>
            </a:r>
          </a:p>
          <a:p>
            <a:pPr lvl="1">
              <a:spcBef>
                <a:spcPts val="1200"/>
              </a:spcBef>
              <a:buFont typeface="Tahoma" pitchFamily="34" charset="0"/>
              <a:buChar char="-"/>
            </a:pPr>
            <a:r>
              <a:rPr lang="fr-FR" sz="2200" dirty="0" err="1"/>
              <a:t>Tampered</a:t>
            </a:r>
            <a:endParaRPr lang="fr-FR" sz="2200" dirty="0"/>
          </a:p>
          <a:p>
            <a:pPr lvl="1">
              <a:spcBef>
                <a:spcPts val="1200"/>
              </a:spcBef>
              <a:buFont typeface="Tahoma" pitchFamily="34" charset="0"/>
              <a:buChar char="-"/>
            </a:pPr>
            <a:r>
              <a:rPr lang="fr-FR" sz="2200" dirty="0"/>
              <a:t>o</a:t>
            </a:r>
            <a:r>
              <a:rPr lang="fr-FR" sz="2200" dirty="0" smtClean="0"/>
              <a:t>r </a:t>
            </a:r>
            <a:r>
              <a:rPr lang="fr-FR" sz="2200" dirty="0" err="1"/>
              <a:t>that</a:t>
            </a:r>
            <a:r>
              <a:rPr lang="fr-FR" sz="2200" dirty="0"/>
              <a:t> </a:t>
            </a:r>
            <a:r>
              <a:rPr lang="fr-FR" sz="2200" dirty="0" err="1" smtClean="0"/>
              <a:t>unauthorized</a:t>
            </a:r>
            <a:r>
              <a:rPr lang="fr-FR" sz="2200" dirty="0" smtClean="0"/>
              <a:t> </a:t>
            </a:r>
            <a:r>
              <a:rPr lang="fr-FR" sz="2200" dirty="0" err="1"/>
              <a:t>third</a:t>
            </a:r>
            <a:r>
              <a:rPr lang="fr-FR" sz="2200" dirty="0"/>
              <a:t> parties have </a:t>
            </a:r>
            <a:r>
              <a:rPr lang="fr-FR" sz="2200" dirty="0" err="1"/>
              <a:t>access</a:t>
            </a:r>
            <a:endParaRPr lang="fr-FR" sz="2200" dirty="0"/>
          </a:p>
        </p:txBody>
      </p:sp>
      <p:sp>
        <p:nvSpPr>
          <p:cNvPr id="5" name="Titre 1"/>
          <p:cNvSpPr txBox="1">
            <a:spLocks/>
          </p:cNvSpPr>
          <p:nvPr/>
        </p:nvSpPr>
        <p:spPr>
          <a:xfrm>
            <a:off x="3048000" y="0"/>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What</a:t>
            </a:r>
            <a:r>
              <a:rPr lang="fr-FR" sz="3200" dirty="0" smtClean="0">
                <a:solidFill>
                  <a:schemeClr val="bg1">
                    <a:lumMod val="95000"/>
                  </a:schemeClr>
                </a:solidFill>
              </a:rPr>
              <a:t> </a:t>
            </a:r>
            <a:r>
              <a:rPr lang="fr-FR" sz="3200" dirty="0" err="1" smtClean="0">
                <a:solidFill>
                  <a:schemeClr val="bg1">
                    <a:lumMod val="95000"/>
                  </a:schemeClr>
                </a:solidFill>
              </a:rPr>
              <a:t>is</a:t>
            </a:r>
            <a:r>
              <a:rPr lang="fr-FR" sz="3200" dirty="0" smtClean="0">
                <a:solidFill>
                  <a:schemeClr val="bg1">
                    <a:lumMod val="95000"/>
                  </a:schemeClr>
                </a:solidFill>
              </a:rPr>
              <a:t> </a:t>
            </a:r>
            <a:r>
              <a:rPr lang="fr-FR" sz="3200" dirty="0" err="1" smtClean="0">
                <a:solidFill>
                  <a:schemeClr val="bg1">
                    <a:lumMod val="95000"/>
                  </a:schemeClr>
                </a:solidFill>
              </a:rPr>
              <a:t>this</a:t>
            </a:r>
            <a:r>
              <a:rPr lang="fr-FR" sz="3200" dirty="0" smtClean="0">
                <a:solidFill>
                  <a:schemeClr val="bg1">
                    <a:lumMod val="95000"/>
                  </a:schemeClr>
                </a:solidFill>
              </a:rPr>
              <a:t> obligations?</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52</a:t>
            </a:fld>
            <a:endParaRPr lang="en-US" dirty="0"/>
          </a:p>
        </p:txBody>
      </p:sp>
    </p:spTree>
    <p:extLst>
      <p:ext uri="{BB962C8B-B14F-4D97-AF65-F5344CB8AC3E}">
        <p14:creationId xmlns:p14="http://schemas.microsoft.com/office/powerpoint/2010/main" val="4227508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500063" y="2091928"/>
            <a:ext cx="8143875" cy="4232672"/>
          </a:xfrm>
        </p:spPr>
        <p:txBody>
          <a:bodyPr/>
          <a:lstStyle/>
          <a:p>
            <a:pPr marL="577061" lvl="1" indent="-321457" algn="just">
              <a:buClr>
                <a:srgbClr val="FF0000"/>
              </a:buClr>
              <a:buSzPct val="200000"/>
              <a:buFont typeface="Wingdings" pitchFamily="2" charset="2"/>
              <a:buChar char="G"/>
              <a:tabLst>
                <a:tab pos="255604" algn="l"/>
              </a:tabLst>
            </a:pPr>
            <a:r>
              <a:rPr lang="en-US" sz="2200" dirty="0">
                <a:solidFill>
                  <a:schemeClr val="tx1">
                    <a:lumMod val="85000"/>
                    <a:lumOff val="15000"/>
                  </a:schemeClr>
                </a:solidFill>
              </a:rPr>
              <a:t>The </a:t>
            </a:r>
            <a:r>
              <a:rPr lang="en-US" sz="2200" dirty="0">
                <a:solidFill>
                  <a:srgbClr val="FF0000"/>
                </a:solidFill>
              </a:rPr>
              <a:t>CEO </a:t>
            </a:r>
            <a:r>
              <a:rPr lang="en-US" sz="2200" dirty="0">
                <a:solidFill>
                  <a:schemeClr val="tx1">
                    <a:lumMod val="85000"/>
                    <a:lumOff val="15000"/>
                  </a:schemeClr>
                </a:solidFill>
              </a:rPr>
              <a:t>is </a:t>
            </a:r>
            <a:r>
              <a:rPr lang="en-US" sz="2200" dirty="0">
                <a:solidFill>
                  <a:srgbClr val="FF0000"/>
                </a:solidFill>
              </a:rPr>
              <a:t>criminally responsible </a:t>
            </a:r>
            <a:r>
              <a:rPr lang="en-US" sz="2200" dirty="0">
                <a:solidFill>
                  <a:schemeClr val="tx1">
                    <a:lumMod val="85000"/>
                    <a:lumOff val="15000"/>
                  </a:schemeClr>
                </a:solidFill>
              </a:rPr>
              <a:t>of the Data Processing</a:t>
            </a:r>
          </a:p>
          <a:p>
            <a:pPr marL="889589" lvl="2" indent="-321457" algn="just">
              <a:buClr>
                <a:srgbClr val="C00000"/>
              </a:buClr>
              <a:buSzPct val="100000"/>
              <a:buFont typeface="Tahoma" pitchFamily="34" charset="0"/>
              <a:buChar char="-"/>
              <a:tabLst>
                <a:tab pos="255604" algn="l"/>
              </a:tabLst>
            </a:pPr>
            <a:r>
              <a:rPr lang="fr-FR" sz="2200" u="sng" dirty="0">
                <a:solidFill>
                  <a:schemeClr val="tx1">
                    <a:lumMod val="85000"/>
                    <a:lumOff val="15000"/>
                  </a:schemeClr>
                </a:solidFill>
                <a:cs typeface="Times New Roman" pitchFamily="18" charset="0"/>
              </a:rPr>
              <a:t>France</a:t>
            </a:r>
            <a:r>
              <a:rPr lang="fr-FR" sz="2200" dirty="0">
                <a:solidFill>
                  <a:schemeClr val="tx1">
                    <a:lumMod val="85000"/>
                    <a:lumOff val="15000"/>
                  </a:schemeClr>
                </a:solidFill>
                <a:cs typeface="Times New Roman" pitchFamily="18" charset="0"/>
              </a:rPr>
              <a:t>: Obligations </a:t>
            </a:r>
            <a:r>
              <a:rPr lang="fr-FR" sz="2200" dirty="0" err="1">
                <a:solidFill>
                  <a:schemeClr val="tx1">
                    <a:lumMod val="85000"/>
                    <a:lumOff val="15000"/>
                  </a:schemeClr>
                </a:solidFill>
                <a:cs typeface="Times New Roman" pitchFamily="18" charset="0"/>
              </a:rPr>
              <a:t>under</a:t>
            </a:r>
            <a:r>
              <a:rPr lang="fr-FR" sz="2200" dirty="0">
                <a:solidFill>
                  <a:schemeClr val="tx1">
                    <a:lumMod val="85000"/>
                    <a:lumOff val="15000"/>
                  </a:schemeClr>
                </a:solidFill>
                <a:cs typeface="Times New Roman" pitchFamily="18" charset="0"/>
              </a:rPr>
              <a:t> the </a:t>
            </a:r>
            <a:r>
              <a:rPr lang="fr-FR" sz="2200" dirty="0" err="1">
                <a:solidFill>
                  <a:schemeClr val="tx1">
                    <a:lumMod val="85000"/>
                    <a:lumOff val="15000"/>
                  </a:schemeClr>
                </a:solidFill>
                <a:cs typeface="Times New Roman" pitchFamily="18" charset="0"/>
              </a:rPr>
              <a:t>law</a:t>
            </a:r>
            <a:r>
              <a:rPr lang="fr-FR" sz="2200" dirty="0">
                <a:solidFill>
                  <a:schemeClr val="tx1">
                    <a:lumMod val="85000"/>
                    <a:lumOff val="15000"/>
                  </a:schemeClr>
                </a:solidFill>
                <a:cs typeface="Times New Roman" pitchFamily="18" charset="0"/>
              </a:rPr>
              <a:t> of 6 Jan 1978 </a:t>
            </a:r>
            <a:r>
              <a:rPr lang="fr-FR" sz="1700" dirty="0">
                <a:solidFill>
                  <a:schemeClr val="tx1">
                    <a:lumMod val="85000"/>
                    <a:lumOff val="15000"/>
                  </a:schemeClr>
                </a:solidFill>
                <a:cs typeface="Times New Roman" pitchFamily="18" charset="0"/>
              </a:rPr>
              <a:t>(modified in 2004)</a:t>
            </a:r>
          </a:p>
          <a:p>
            <a:pPr marL="577061" lvl="1" indent="-321457" algn="just">
              <a:spcBef>
                <a:spcPts val="1800"/>
              </a:spcBef>
              <a:buClr>
                <a:srgbClr val="FF0000"/>
              </a:buClr>
              <a:buSzPct val="200000"/>
              <a:buFont typeface="Wingdings" pitchFamily="2" charset="2"/>
              <a:buChar char="G"/>
              <a:tabLst>
                <a:tab pos="255604" algn="l"/>
              </a:tabLst>
            </a:pPr>
            <a:r>
              <a:rPr lang="fr-FR" sz="2200" dirty="0" err="1">
                <a:solidFill>
                  <a:srgbClr val="FF0000"/>
                </a:solidFill>
                <a:cs typeface="Times New Roman" pitchFamily="18" charset="0"/>
              </a:rPr>
              <a:t>Criminal</a:t>
            </a:r>
            <a:r>
              <a:rPr lang="fr-FR" sz="2200" dirty="0">
                <a:solidFill>
                  <a:srgbClr val="FF0000"/>
                </a:solidFill>
                <a:cs typeface="Times New Roman" pitchFamily="18" charset="0"/>
              </a:rPr>
              <a:t> </a:t>
            </a:r>
            <a:r>
              <a:rPr lang="fr-FR" sz="2200" dirty="0" err="1">
                <a:solidFill>
                  <a:srgbClr val="FF0000"/>
                </a:solidFill>
                <a:cs typeface="Times New Roman" pitchFamily="18" charset="0"/>
              </a:rPr>
              <a:t>Risk</a:t>
            </a:r>
            <a:r>
              <a:rPr lang="fr-FR" sz="2200" dirty="0">
                <a:solidFill>
                  <a:srgbClr val="FF0000"/>
                </a:solidFill>
                <a:cs typeface="Times New Roman" pitchFamily="18" charset="0"/>
              </a:rPr>
              <a:t> in case of </a:t>
            </a:r>
            <a:r>
              <a:rPr lang="fr-FR" sz="2200" dirty="0" err="1">
                <a:solidFill>
                  <a:srgbClr val="FF0000"/>
                </a:solidFill>
                <a:cs typeface="Times New Roman" pitchFamily="18" charset="0"/>
              </a:rPr>
              <a:t>Delegation</a:t>
            </a:r>
            <a:r>
              <a:rPr lang="fr-FR" sz="2200" dirty="0">
                <a:solidFill>
                  <a:srgbClr val="FF0000"/>
                </a:solidFill>
                <a:cs typeface="Times New Roman" pitchFamily="18" charset="0"/>
              </a:rPr>
              <a:t> of Authority</a:t>
            </a:r>
          </a:p>
          <a:p>
            <a:pPr marL="568132" lvl="2" indent="0" algn="just">
              <a:spcBef>
                <a:spcPts val="422"/>
              </a:spcBef>
              <a:buClr>
                <a:srgbClr val="C00000"/>
              </a:buClr>
              <a:buSzPct val="200000"/>
              <a:buNone/>
              <a:tabLst>
                <a:tab pos="255604" algn="l"/>
              </a:tabLst>
            </a:pPr>
            <a:r>
              <a:rPr lang="fr-FR" sz="2200" dirty="0">
                <a:solidFill>
                  <a:schemeClr val="tx1">
                    <a:lumMod val="85000"/>
                    <a:lumOff val="15000"/>
                  </a:schemeClr>
                </a:solidFill>
                <a:cs typeface="Times New Roman" pitchFamily="18" charset="0"/>
              </a:rPr>
              <a:t>… for </a:t>
            </a:r>
            <a:r>
              <a:rPr lang="fr-FR" sz="2200" dirty="0" err="1">
                <a:solidFill>
                  <a:schemeClr val="tx1">
                    <a:lumMod val="85000"/>
                    <a:lumOff val="15000"/>
                  </a:schemeClr>
                </a:solidFill>
                <a:cs typeface="Times New Roman" pitchFamily="18" charset="0"/>
              </a:rPr>
              <a:t>each</a:t>
            </a:r>
            <a:r>
              <a:rPr lang="fr-FR" sz="2200" dirty="0">
                <a:solidFill>
                  <a:schemeClr val="tx1">
                    <a:lumMod val="85000"/>
                    <a:lumOff val="15000"/>
                  </a:schemeClr>
                </a:solidFill>
                <a:cs typeface="Times New Roman" pitchFamily="18" charset="0"/>
              </a:rPr>
              <a:t> </a:t>
            </a:r>
            <a:r>
              <a:rPr lang="fr-FR" sz="2200" dirty="0" err="1">
                <a:solidFill>
                  <a:schemeClr val="tx1">
                    <a:lumMod val="85000"/>
                    <a:lumOff val="15000"/>
                  </a:schemeClr>
                </a:solidFill>
                <a:cs typeface="Times New Roman" pitchFamily="18" charset="0"/>
              </a:rPr>
              <a:t>person</a:t>
            </a:r>
            <a:r>
              <a:rPr lang="fr-FR" sz="2200" dirty="0">
                <a:solidFill>
                  <a:schemeClr val="tx1">
                    <a:lumMod val="85000"/>
                    <a:lumOff val="15000"/>
                  </a:schemeClr>
                </a:solidFill>
                <a:cs typeface="Times New Roman" pitchFamily="18" charset="0"/>
              </a:rPr>
              <a:t> part of the Chain!</a:t>
            </a:r>
          </a:p>
          <a:p>
            <a:pPr marL="255604" lvl="1" indent="0" algn="just">
              <a:spcBef>
                <a:spcPts val="2400"/>
              </a:spcBef>
              <a:buClr>
                <a:srgbClr val="C00000"/>
              </a:buClr>
              <a:buSzPct val="70000"/>
              <a:buNone/>
              <a:tabLst>
                <a:tab pos="255604" algn="l"/>
              </a:tabLst>
            </a:pPr>
            <a:r>
              <a:rPr lang="en-US" sz="2200" u="sng" dirty="0">
                <a:solidFill>
                  <a:schemeClr val="tx1">
                    <a:lumMod val="75000"/>
                    <a:lumOff val="25000"/>
                  </a:schemeClr>
                </a:solidFill>
              </a:rPr>
              <a:t>What about </a:t>
            </a:r>
            <a:r>
              <a:rPr lang="en-US" sz="2200" u="sng" dirty="0" smtClean="0">
                <a:solidFill>
                  <a:schemeClr val="tx1">
                    <a:lumMod val="75000"/>
                    <a:lumOff val="25000"/>
                  </a:schemeClr>
                </a:solidFill>
              </a:rPr>
              <a:t>the subcontracting?</a:t>
            </a:r>
            <a:endParaRPr lang="en-US" sz="2200" u="sng" dirty="0">
              <a:solidFill>
                <a:schemeClr val="tx1">
                  <a:lumMod val="75000"/>
                  <a:lumOff val="25000"/>
                </a:schemeClr>
              </a:solidFill>
            </a:endParaRPr>
          </a:p>
          <a:p>
            <a:pPr marL="496697" lvl="1" indent="-241093" algn="just">
              <a:buClr>
                <a:schemeClr val="tx1"/>
              </a:buClr>
              <a:buSzPct val="70000"/>
              <a:buFont typeface="Wingdings" pitchFamily="2" charset="2"/>
              <a:buChar char="ü"/>
              <a:tabLst>
                <a:tab pos="255604" algn="l"/>
              </a:tabLst>
            </a:pPr>
            <a:r>
              <a:rPr lang="en-US" sz="2200" dirty="0">
                <a:solidFill>
                  <a:srgbClr val="FF0000"/>
                </a:solidFill>
              </a:rPr>
              <a:t>Enterprise</a:t>
            </a:r>
            <a:r>
              <a:rPr lang="en-US" sz="2200" dirty="0">
                <a:solidFill>
                  <a:schemeClr val="tx1">
                    <a:lumMod val="75000"/>
                    <a:lumOff val="25000"/>
                  </a:schemeClr>
                </a:solidFill>
              </a:rPr>
              <a:t>: </a:t>
            </a:r>
            <a:r>
              <a:rPr lang="en-US" sz="2200" dirty="0"/>
              <a:t>Data owner</a:t>
            </a:r>
            <a:r>
              <a:rPr lang="en-US" sz="2200" dirty="0">
                <a:solidFill>
                  <a:schemeClr val="tx1">
                    <a:lumMod val="75000"/>
                    <a:lumOff val="25000"/>
                  </a:schemeClr>
                </a:solidFill>
              </a:rPr>
              <a:t> =</a:t>
            </a:r>
            <a:r>
              <a:rPr lang="en-US" sz="2200" dirty="0">
                <a:solidFill>
                  <a:schemeClr val="bg2">
                    <a:lumMod val="50000"/>
                  </a:schemeClr>
                </a:solidFill>
              </a:rPr>
              <a:t> </a:t>
            </a:r>
            <a:r>
              <a:rPr lang="en-US" sz="2200" dirty="0">
                <a:solidFill>
                  <a:srgbClr val="FF0000"/>
                </a:solidFill>
              </a:rPr>
              <a:t>Accountable</a:t>
            </a:r>
          </a:p>
          <a:p>
            <a:pPr marL="496697" lvl="1" indent="-241093" algn="just">
              <a:buClr>
                <a:schemeClr val="tx1"/>
              </a:buClr>
              <a:buSzPct val="70000"/>
              <a:buFont typeface="Wingdings" pitchFamily="2" charset="2"/>
              <a:buChar char="ü"/>
              <a:tabLst>
                <a:tab pos="255604" algn="l"/>
              </a:tabLst>
            </a:pPr>
            <a:r>
              <a:rPr lang="en-US" sz="2200" dirty="0">
                <a:solidFill>
                  <a:srgbClr val="FF0000"/>
                </a:solidFill>
              </a:rPr>
              <a:t>Subcontractor</a:t>
            </a:r>
            <a:r>
              <a:rPr lang="en-US" sz="2200" dirty="0">
                <a:solidFill>
                  <a:schemeClr val="tx1">
                    <a:lumMod val="75000"/>
                    <a:lumOff val="25000"/>
                  </a:schemeClr>
                </a:solidFill>
              </a:rPr>
              <a:t>: </a:t>
            </a:r>
            <a:r>
              <a:rPr lang="en-US" sz="2200" dirty="0"/>
              <a:t>Data processor</a:t>
            </a:r>
            <a:r>
              <a:rPr lang="en-US" sz="2200" dirty="0">
                <a:solidFill>
                  <a:schemeClr val="tx1">
                    <a:lumMod val="75000"/>
                    <a:lumOff val="25000"/>
                  </a:schemeClr>
                </a:solidFill>
              </a:rPr>
              <a:t> =</a:t>
            </a:r>
            <a:r>
              <a:rPr lang="en-US" sz="2200" dirty="0">
                <a:solidFill>
                  <a:schemeClr val="bg2">
                    <a:lumMod val="50000"/>
                  </a:schemeClr>
                </a:solidFill>
              </a:rPr>
              <a:t> </a:t>
            </a:r>
            <a:r>
              <a:rPr lang="en-US" sz="2200" dirty="0">
                <a:solidFill>
                  <a:srgbClr val="FF0000"/>
                </a:solidFill>
              </a:rPr>
              <a:t>Accountable</a:t>
            </a:r>
          </a:p>
          <a:p>
            <a:pPr marL="496697" lvl="1" indent="-241093" algn="just">
              <a:buClr>
                <a:srgbClr val="C00000"/>
              </a:buClr>
              <a:buSzPct val="70000"/>
              <a:buFont typeface="Wingdings" pitchFamily="2" charset="2"/>
              <a:buChar char="ü"/>
              <a:tabLst>
                <a:tab pos="255604" algn="l"/>
              </a:tabLst>
            </a:pPr>
            <a:endParaRPr lang="en-US" sz="2200" dirty="0">
              <a:solidFill>
                <a:schemeClr val="bg2">
                  <a:lumMod val="50000"/>
                </a:schemeClr>
              </a:solidFill>
            </a:endParaRPr>
          </a:p>
        </p:txBody>
      </p:sp>
      <p:sp>
        <p:nvSpPr>
          <p:cNvPr id="5" name="Titre 1"/>
          <p:cNvSpPr txBox="1">
            <a:spLocks/>
          </p:cNvSpPr>
          <p:nvPr/>
        </p:nvSpPr>
        <p:spPr>
          <a:xfrm>
            <a:off x="2971800" y="152400"/>
            <a:ext cx="6172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Privacy</a:t>
            </a:r>
            <a:r>
              <a:rPr lang="fr-FR" sz="3200" dirty="0" smtClean="0">
                <a:solidFill>
                  <a:schemeClr val="bg1">
                    <a:lumMod val="95000"/>
                  </a:schemeClr>
                </a:solidFill>
              </a:rPr>
              <a:t> Security </a:t>
            </a:r>
            <a:r>
              <a:rPr lang="fr-FR" sz="3200" dirty="0" err="1" smtClean="0">
                <a:solidFill>
                  <a:schemeClr val="bg1">
                    <a:lumMod val="95000"/>
                  </a:schemeClr>
                </a:solidFill>
              </a:rPr>
              <a:t>within</a:t>
            </a:r>
            <a:r>
              <a:rPr lang="fr-FR" sz="3200" dirty="0" smtClean="0">
                <a:solidFill>
                  <a:schemeClr val="bg1">
                    <a:lumMod val="95000"/>
                  </a:schemeClr>
                </a:solidFill>
              </a:rPr>
              <a:t> </a:t>
            </a:r>
          </a:p>
          <a:p>
            <a:r>
              <a:rPr lang="fr-FR" sz="3200" dirty="0" smtClean="0">
                <a:solidFill>
                  <a:schemeClr val="bg1">
                    <a:lumMod val="95000"/>
                  </a:schemeClr>
                </a:solidFill>
              </a:rPr>
              <a:t>the Enterprise</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53</a:t>
            </a:fld>
            <a:endParaRPr lang="en-US" dirty="0"/>
          </a:p>
        </p:txBody>
      </p:sp>
    </p:spTree>
    <p:extLst>
      <p:ext uri="{BB962C8B-B14F-4D97-AF65-F5344CB8AC3E}">
        <p14:creationId xmlns:p14="http://schemas.microsoft.com/office/powerpoint/2010/main" val="164896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500063" y="1981200"/>
            <a:ext cx="8143875" cy="4800600"/>
          </a:xfrm>
        </p:spPr>
        <p:txBody>
          <a:bodyPr>
            <a:normAutofit/>
          </a:bodyPr>
          <a:lstStyle/>
          <a:p>
            <a:pPr marL="0" indent="0" algn="just">
              <a:buClr>
                <a:srgbClr val="FF0000"/>
              </a:buClr>
              <a:buSzPct val="100000"/>
              <a:buNone/>
              <a:tabLst>
                <a:tab pos="255604" algn="l"/>
              </a:tabLst>
            </a:pPr>
            <a:r>
              <a:rPr lang="en-US" sz="2200" dirty="0"/>
              <a:t>Will to harmonization of the regulations at EU level by the use of a </a:t>
            </a:r>
            <a:r>
              <a:rPr lang="en-US" sz="2200" dirty="0" smtClean="0"/>
              <a:t>Regulation</a:t>
            </a:r>
            <a:r>
              <a:rPr lang="en-US" sz="2200" dirty="0" smtClean="0">
                <a:solidFill>
                  <a:schemeClr val="tx1">
                    <a:lumMod val="85000"/>
                    <a:lumOff val="15000"/>
                  </a:schemeClr>
                </a:solidFill>
              </a:rPr>
              <a:t>, for </a:t>
            </a:r>
            <a:r>
              <a:rPr lang="en-US" sz="2200" dirty="0">
                <a:solidFill>
                  <a:schemeClr val="tx1">
                    <a:lumMod val="85000"/>
                    <a:lumOff val="15000"/>
                  </a:schemeClr>
                </a:solidFill>
              </a:rPr>
              <a:t>greater harmonization of rules between actors and </a:t>
            </a:r>
            <a:r>
              <a:rPr lang="en-US" sz="2200" dirty="0" smtClean="0">
                <a:solidFill>
                  <a:schemeClr val="tx1">
                    <a:lumMod val="85000"/>
                    <a:lumOff val="15000"/>
                  </a:schemeClr>
                </a:solidFill>
              </a:rPr>
              <a:t>countries:</a:t>
            </a:r>
          </a:p>
          <a:p>
            <a:pPr algn="just">
              <a:buClr>
                <a:srgbClr val="FF0000"/>
              </a:buClr>
              <a:buSzPct val="100000"/>
              <a:tabLst>
                <a:tab pos="255604" algn="l"/>
              </a:tabLst>
            </a:pPr>
            <a:r>
              <a:rPr lang="en-US" sz="2200" dirty="0"/>
              <a:t>Same framework for all players regardless of their location</a:t>
            </a:r>
            <a:r>
              <a:rPr lang="en-US" sz="2200" dirty="0" smtClean="0"/>
              <a:t>:</a:t>
            </a:r>
          </a:p>
          <a:p>
            <a:pPr lvl="1" algn="just">
              <a:buClr>
                <a:srgbClr val="FF0000"/>
              </a:buClr>
              <a:buSzPct val="100000"/>
              <a:tabLst>
                <a:tab pos="255604" algn="l"/>
              </a:tabLst>
            </a:pPr>
            <a:r>
              <a:rPr lang="en-US" sz="2200" dirty="0">
                <a:solidFill>
                  <a:schemeClr val="tx1">
                    <a:lumMod val="85000"/>
                    <a:lumOff val="15000"/>
                  </a:schemeClr>
                </a:solidFill>
              </a:rPr>
              <a:t>The proposed regulation provides that EU rules apply to any provider that handles data from a EU </a:t>
            </a:r>
            <a:r>
              <a:rPr lang="en-US" sz="2200" dirty="0" smtClean="0">
                <a:solidFill>
                  <a:schemeClr val="tx1">
                    <a:lumMod val="85000"/>
                    <a:lumOff val="15000"/>
                  </a:schemeClr>
                </a:solidFill>
              </a:rPr>
              <a:t>user</a:t>
            </a:r>
          </a:p>
          <a:p>
            <a:pPr algn="just">
              <a:buClr>
                <a:srgbClr val="FF0000"/>
              </a:buClr>
              <a:buSzPct val="100000"/>
              <a:tabLst>
                <a:tab pos="255604" algn="l"/>
              </a:tabLst>
            </a:pPr>
            <a:r>
              <a:rPr lang="en-US" sz="2200" dirty="0"/>
              <a:t>Same framework throughout Europe</a:t>
            </a:r>
            <a:r>
              <a:rPr lang="en-US" sz="2200" dirty="0" smtClean="0"/>
              <a:t>:</a:t>
            </a:r>
          </a:p>
          <a:p>
            <a:pPr lvl="1" algn="just">
              <a:buClr>
                <a:srgbClr val="FF0000"/>
              </a:buClr>
              <a:buSzPct val="100000"/>
              <a:tabLst>
                <a:tab pos="255604" algn="l"/>
              </a:tabLst>
            </a:pPr>
            <a:r>
              <a:rPr lang="en-US" sz="2200" dirty="0">
                <a:solidFill>
                  <a:schemeClr val="tx1">
                    <a:lumMod val="85000"/>
                    <a:lumOff val="15000"/>
                  </a:schemeClr>
                </a:solidFill>
              </a:rPr>
              <a:t>The choice of a Regulation, not a Directive, reduces the risk of differences in interpretation between Member States (national transposition not required</a:t>
            </a:r>
            <a:r>
              <a:rPr lang="en-US" sz="2200" dirty="0" smtClean="0">
                <a:solidFill>
                  <a:schemeClr val="tx1">
                    <a:lumMod val="85000"/>
                    <a:lumOff val="15000"/>
                  </a:schemeClr>
                </a:solidFill>
              </a:rPr>
              <a:t>).</a:t>
            </a:r>
          </a:p>
          <a:p>
            <a:pPr algn="just">
              <a:buClr>
                <a:srgbClr val="FF0000"/>
              </a:buClr>
              <a:buSzPct val="100000"/>
              <a:tabLst>
                <a:tab pos="255604" algn="l"/>
              </a:tabLst>
            </a:pPr>
            <a:r>
              <a:rPr lang="en-US" sz="2200" dirty="0"/>
              <a:t>Same framework, whatever the activity of the </a:t>
            </a:r>
            <a:r>
              <a:rPr lang="en-US" sz="2200" dirty="0" smtClean="0"/>
              <a:t>controller</a:t>
            </a:r>
            <a:endParaRPr lang="en-US" sz="2200" dirty="0"/>
          </a:p>
        </p:txBody>
      </p:sp>
      <p:sp>
        <p:nvSpPr>
          <p:cNvPr id="5" name="Titre 1"/>
          <p:cNvSpPr txBox="1">
            <a:spLocks/>
          </p:cNvSpPr>
          <p:nvPr/>
        </p:nvSpPr>
        <p:spPr>
          <a:xfrm>
            <a:off x="3200400" y="46038"/>
            <a:ext cx="6172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dirty="0">
                <a:solidFill>
                  <a:schemeClr val="bg1">
                    <a:lumMod val="95000"/>
                  </a:schemeClr>
                </a:solidFill>
              </a:rPr>
              <a:t>Proposed European Regulation on the protection of personal data</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54</a:t>
            </a:fld>
            <a:endParaRPr lang="en-US" dirty="0"/>
          </a:p>
        </p:txBody>
      </p:sp>
    </p:spTree>
    <p:extLst>
      <p:ext uri="{BB962C8B-B14F-4D97-AF65-F5344CB8AC3E}">
        <p14:creationId xmlns:p14="http://schemas.microsoft.com/office/powerpoint/2010/main" val="3036624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500063" y="2286000"/>
            <a:ext cx="8143875" cy="3810000"/>
          </a:xfrm>
        </p:spPr>
        <p:txBody>
          <a:bodyPr>
            <a:normAutofit/>
          </a:bodyPr>
          <a:lstStyle/>
          <a:p>
            <a:pPr algn="just">
              <a:spcBef>
                <a:spcPts val="600"/>
              </a:spcBef>
              <a:spcAft>
                <a:spcPts val="600"/>
              </a:spcAft>
              <a:buClr>
                <a:srgbClr val="FF0000"/>
              </a:buClr>
              <a:buSzPct val="100000"/>
              <a:tabLst>
                <a:tab pos="255604" algn="l"/>
              </a:tabLst>
            </a:pPr>
            <a:r>
              <a:rPr lang="en-US" sz="2200" dirty="0">
                <a:solidFill>
                  <a:srgbClr val="FF0000"/>
                </a:solidFill>
              </a:rPr>
              <a:t>Privacy by design</a:t>
            </a:r>
            <a:r>
              <a:rPr lang="en-US" sz="2200" dirty="0">
                <a:solidFill>
                  <a:schemeClr val="tx1">
                    <a:lumMod val="85000"/>
                    <a:lumOff val="15000"/>
                  </a:schemeClr>
                </a:solidFill>
              </a:rPr>
              <a:t>, impact analysis and documentation</a:t>
            </a:r>
            <a:r>
              <a:rPr lang="en-US" sz="2200" dirty="0" smtClean="0">
                <a:solidFill>
                  <a:schemeClr val="tx1">
                    <a:lumMod val="85000"/>
                    <a:lumOff val="15000"/>
                  </a:schemeClr>
                </a:solidFill>
              </a:rPr>
              <a:t>:</a:t>
            </a:r>
          </a:p>
          <a:p>
            <a:pPr lvl="1" algn="just">
              <a:spcBef>
                <a:spcPts val="600"/>
              </a:spcBef>
              <a:spcAft>
                <a:spcPts val="600"/>
              </a:spcAft>
              <a:buClr>
                <a:srgbClr val="FF0000"/>
              </a:buClr>
              <a:buSzPct val="100000"/>
              <a:tabLst>
                <a:tab pos="255604" algn="l"/>
              </a:tabLst>
            </a:pPr>
            <a:r>
              <a:rPr lang="en-US" sz="2200" dirty="0">
                <a:solidFill>
                  <a:schemeClr val="tx1">
                    <a:lumMod val="85000"/>
                    <a:lumOff val="15000"/>
                  </a:schemeClr>
                </a:solidFill>
              </a:rPr>
              <a:t>Principles of </a:t>
            </a:r>
            <a:r>
              <a:rPr lang="en-US" sz="2200" i="1" dirty="0" smtClean="0">
                <a:solidFill>
                  <a:schemeClr val="tx1">
                    <a:lumMod val="85000"/>
                    <a:lumOff val="15000"/>
                  </a:schemeClr>
                </a:solidFill>
              </a:rPr>
              <a:t>“</a:t>
            </a:r>
            <a:r>
              <a:rPr lang="en-US" sz="2200" i="1" dirty="0" smtClean="0">
                <a:solidFill>
                  <a:srgbClr val="FF0000"/>
                </a:solidFill>
              </a:rPr>
              <a:t>privacy </a:t>
            </a:r>
            <a:r>
              <a:rPr lang="en-US" sz="2200" i="1" dirty="0">
                <a:solidFill>
                  <a:srgbClr val="FF0000"/>
                </a:solidFill>
              </a:rPr>
              <a:t>by </a:t>
            </a:r>
            <a:r>
              <a:rPr lang="en-US" sz="2200" i="1" dirty="0" smtClean="0">
                <a:solidFill>
                  <a:srgbClr val="FF0000"/>
                </a:solidFill>
              </a:rPr>
              <a:t>design</a:t>
            </a:r>
            <a:r>
              <a:rPr lang="en-US" sz="2200" i="1" dirty="0" smtClean="0">
                <a:solidFill>
                  <a:schemeClr val="tx1">
                    <a:lumMod val="85000"/>
                    <a:lumOff val="15000"/>
                  </a:schemeClr>
                </a:solidFill>
              </a:rPr>
              <a:t>”</a:t>
            </a:r>
            <a:r>
              <a:rPr lang="en-US" sz="2200" dirty="0" smtClean="0">
                <a:solidFill>
                  <a:schemeClr val="tx1">
                    <a:lumMod val="85000"/>
                    <a:lumOff val="15000"/>
                  </a:schemeClr>
                </a:solidFill>
              </a:rPr>
              <a:t> </a:t>
            </a:r>
            <a:r>
              <a:rPr lang="en-US" sz="2200" dirty="0">
                <a:solidFill>
                  <a:schemeClr val="tx1">
                    <a:lumMod val="85000"/>
                    <a:lumOff val="15000"/>
                  </a:schemeClr>
                </a:solidFill>
              </a:rPr>
              <a:t>and </a:t>
            </a:r>
            <a:r>
              <a:rPr lang="en-US" sz="2200" i="1" dirty="0">
                <a:solidFill>
                  <a:schemeClr val="tx1">
                    <a:lumMod val="85000"/>
                    <a:lumOff val="15000"/>
                  </a:schemeClr>
                </a:solidFill>
              </a:rPr>
              <a:t>"</a:t>
            </a:r>
            <a:r>
              <a:rPr lang="en-US" sz="2200" i="1" dirty="0">
                <a:solidFill>
                  <a:srgbClr val="FF0000"/>
                </a:solidFill>
              </a:rPr>
              <a:t>accountability</a:t>
            </a:r>
            <a:r>
              <a:rPr lang="en-US" sz="2200" i="1" dirty="0">
                <a:solidFill>
                  <a:schemeClr val="tx1">
                    <a:lumMod val="85000"/>
                    <a:lumOff val="15000"/>
                  </a:schemeClr>
                </a:solidFill>
              </a:rPr>
              <a:t>"</a:t>
            </a:r>
            <a:r>
              <a:rPr lang="en-US" sz="2200" dirty="0">
                <a:solidFill>
                  <a:schemeClr val="tx1">
                    <a:lumMod val="85000"/>
                    <a:lumOff val="15000"/>
                  </a:schemeClr>
                </a:solidFill>
              </a:rPr>
              <a:t>: new internal governance rules for companies to integrate the protection of personal data in the design of the product / service</a:t>
            </a:r>
            <a:r>
              <a:rPr lang="en-US" sz="2200" dirty="0" smtClean="0">
                <a:solidFill>
                  <a:schemeClr val="tx1">
                    <a:lumMod val="85000"/>
                    <a:lumOff val="15000"/>
                  </a:schemeClr>
                </a:solidFill>
              </a:rPr>
              <a:t>.</a:t>
            </a:r>
          </a:p>
          <a:p>
            <a:pPr algn="just">
              <a:spcBef>
                <a:spcPts val="600"/>
              </a:spcBef>
              <a:spcAft>
                <a:spcPts val="600"/>
              </a:spcAft>
              <a:buClr>
                <a:srgbClr val="FF0000"/>
              </a:buClr>
              <a:buSzPct val="100000"/>
              <a:tabLst>
                <a:tab pos="255604" algn="l"/>
              </a:tabLst>
            </a:pPr>
            <a:r>
              <a:rPr lang="en-US" sz="2200" dirty="0">
                <a:solidFill>
                  <a:srgbClr val="FF0000"/>
                </a:solidFill>
              </a:rPr>
              <a:t>Reporting</a:t>
            </a:r>
            <a:r>
              <a:rPr lang="en-US" sz="2200" dirty="0">
                <a:solidFill>
                  <a:schemeClr val="tx1">
                    <a:lumMod val="85000"/>
                    <a:lumOff val="15000"/>
                  </a:schemeClr>
                </a:solidFill>
              </a:rPr>
              <a:t> of violations of personal </a:t>
            </a:r>
            <a:r>
              <a:rPr lang="en-US" sz="2200" dirty="0" smtClean="0">
                <a:solidFill>
                  <a:schemeClr val="tx1">
                    <a:lumMod val="85000"/>
                    <a:lumOff val="15000"/>
                  </a:schemeClr>
                </a:solidFill>
              </a:rPr>
              <a:t>data</a:t>
            </a:r>
            <a:endParaRPr lang="en-US" sz="2200" dirty="0">
              <a:solidFill>
                <a:schemeClr val="tx1">
                  <a:lumMod val="85000"/>
                  <a:lumOff val="15000"/>
                </a:schemeClr>
              </a:solidFill>
            </a:endParaRPr>
          </a:p>
        </p:txBody>
      </p:sp>
      <p:sp>
        <p:nvSpPr>
          <p:cNvPr id="5" name="Titre 1"/>
          <p:cNvSpPr txBox="1">
            <a:spLocks/>
          </p:cNvSpPr>
          <p:nvPr/>
        </p:nvSpPr>
        <p:spPr>
          <a:xfrm>
            <a:off x="3200400" y="122238"/>
            <a:ext cx="6172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dirty="0"/>
              <a:t>New obligations for the persons in charge </a:t>
            </a:r>
            <a:r>
              <a:rPr lang="en-US" dirty="0" smtClean="0"/>
              <a:t>of the treatment</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55</a:t>
            </a:fld>
            <a:endParaRPr lang="en-US" dirty="0"/>
          </a:p>
        </p:txBody>
      </p:sp>
    </p:spTree>
    <p:extLst>
      <p:ext uri="{BB962C8B-B14F-4D97-AF65-F5344CB8AC3E}">
        <p14:creationId xmlns:p14="http://schemas.microsoft.com/office/powerpoint/2010/main" val="374608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500063" y="1981200"/>
            <a:ext cx="8143875" cy="4800600"/>
          </a:xfrm>
        </p:spPr>
        <p:txBody>
          <a:bodyPr>
            <a:normAutofit/>
          </a:bodyPr>
          <a:lstStyle/>
          <a:p>
            <a:pPr marL="0" indent="0" algn="just">
              <a:spcBef>
                <a:spcPts val="600"/>
              </a:spcBef>
              <a:spcAft>
                <a:spcPts val="600"/>
              </a:spcAft>
              <a:buClr>
                <a:srgbClr val="FF0000"/>
              </a:buClr>
              <a:buSzPct val="100000"/>
              <a:buNone/>
              <a:tabLst>
                <a:tab pos="255604" algn="l"/>
              </a:tabLst>
            </a:pPr>
            <a:r>
              <a:rPr lang="en-US" sz="2200" dirty="0" smtClean="0"/>
              <a:t>Art. 79 - </a:t>
            </a:r>
            <a:r>
              <a:rPr lang="en-US" sz="2200" dirty="0" smtClean="0">
                <a:solidFill>
                  <a:srgbClr val="FF0000"/>
                </a:solidFill>
              </a:rPr>
              <a:t>Penalties</a:t>
            </a:r>
            <a:r>
              <a:rPr lang="en-US" sz="2200" dirty="0" smtClean="0">
                <a:solidFill>
                  <a:schemeClr val="tx1">
                    <a:lumMod val="85000"/>
                    <a:lumOff val="15000"/>
                  </a:schemeClr>
                </a:solidFill>
              </a:rPr>
              <a:t>:</a:t>
            </a:r>
          </a:p>
          <a:p>
            <a:pPr algn="just">
              <a:spcBef>
                <a:spcPts val="600"/>
              </a:spcBef>
              <a:spcAft>
                <a:spcPts val="600"/>
              </a:spcAft>
              <a:buClr>
                <a:srgbClr val="FF0000"/>
              </a:buClr>
              <a:buSzPct val="100000"/>
              <a:buFont typeface="Wingdings" pitchFamily="2" charset="2"/>
              <a:buChar char="§"/>
              <a:tabLst>
                <a:tab pos="255604" algn="l"/>
              </a:tabLst>
            </a:pPr>
            <a:r>
              <a:rPr lang="en-US" sz="2200" dirty="0" smtClean="0">
                <a:solidFill>
                  <a:schemeClr val="tx1">
                    <a:lumMod val="85000"/>
                    <a:lumOff val="15000"/>
                  </a:schemeClr>
                </a:solidFill>
              </a:rPr>
              <a:t>A </a:t>
            </a:r>
            <a:r>
              <a:rPr lang="en-US" sz="2200" dirty="0" smtClean="0">
                <a:solidFill>
                  <a:srgbClr val="FF0000"/>
                </a:solidFill>
              </a:rPr>
              <a:t>2% annual turnover fine</a:t>
            </a:r>
          </a:p>
          <a:p>
            <a:pPr lvl="1" algn="just">
              <a:spcBef>
                <a:spcPts val="600"/>
              </a:spcBef>
              <a:spcAft>
                <a:spcPts val="600"/>
              </a:spcAft>
              <a:buClr>
                <a:srgbClr val="FF0000"/>
              </a:buClr>
              <a:buSzPct val="100000"/>
              <a:buFont typeface="Wingdings" pitchFamily="2" charset="2"/>
              <a:buChar char="ü"/>
              <a:tabLst>
                <a:tab pos="255604" algn="l"/>
              </a:tabLst>
            </a:pPr>
            <a:r>
              <a:rPr lang="en-US" sz="2000" dirty="0"/>
              <a:t>Administrative penalties may be up to 2% of total </a:t>
            </a:r>
            <a:r>
              <a:rPr lang="en-US" sz="2000" dirty="0" smtClean="0"/>
              <a:t>revenues</a:t>
            </a:r>
          </a:p>
          <a:p>
            <a:pPr algn="just">
              <a:spcBef>
                <a:spcPts val="600"/>
              </a:spcBef>
              <a:spcAft>
                <a:spcPts val="600"/>
              </a:spcAft>
              <a:buClr>
                <a:srgbClr val="FF0000"/>
              </a:buClr>
              <a:buSzPct val="100000"/>
              <a:buFont typeface="Wingdings" pitchFamily="2" charset="2"/>
              <a:buChar char="§"/>
              <a:tabLst>
                <a:tab pos="255604" algn="l"/>
              </a:tabLst>
            </a:pPr>
            <a:r>
              <a:rPr lang="en-US" sz="2200" dirty="0" smtClean="0">
                <a:solidFill>
                  <a:srgbClr val="FF0000"/>
                </a:solidFill>
              </a:rPr>
              <a:t>1 000 000 Euros</a:t>
            </a:r>
          </a:p>
          <a:p>
            <a:pPr marL="0" indent="0" algn="just">
              <a:spcBef>
                <a:spcPts val="600"/>
              </a:spcBef>
              <a:spcAft>
                <a:spcPts val="600"/>
              </a:spcAft>
              <a:buClr>
                <a:srgbClr val="FF0000"/>
              </a:buClr>
              <a:buSzPct val="100000"/>
              <a:buNone/>
              <a:tabLst>
                <a:tab pos="255604" algn="l"/>
              </a:tabLst>
            </a:pPr>
            <a:endParaRPr lang="en-US" sz="2200" dirty="0">
              <a:solidFill>
                <a:schemeClr val="tx1">
                  <a:lumMod val="85000"/>
                  <a:lumOff val="15000"/>
                </a:schemeClr>
              </a:solidFill>
            </a:endParaRPr>
          </a:p>
          <a:p>
            <a:pPr marL="0" indent="0" algn="ctr">
              <a:spcBef>
                <a:spcPts val="600"/>
              </a:spcBef>
              <a:spcAft>
                <a:spcPts val="600"/>
              </a:spcAft>
              <a:buClr>
                <a:srgbClr val="FF0000"/>
              </a:buClr>
              <a:buSzPct val="100000"/>
              <a:buNone/>
              <a:tabLst>
                <a:tab pos="255604" algn="l"/>
              </a:tabLst>
            </a:pPr>
            <a:r>
              <a:rPr lang="en-US" sz="2200" i="1" dirty="0" smtClean="0">
                <a:solidFill>
                  <a:schemeClr val="tx1">
                    <a:lumMod val="85000"/>
                    <a:lumOff val="15000"/>
                  </a:schemeClr>
                </a:solidFill>
              </a:rPr>
              <a:t>A 2% annual turnover fine would have meant </a:t>
            </a:r>
          </a:p>
          <a:p>
            <a:pPr marL="0" indent="0" algn="ctr">
              <a:spcBef>
                <a:spcPts val="600"/>
              </a:spcBef>
              <a:spcAft>
                <a:spcPts val="600"/>
              </a:spcAft>
              <a:buClr>
                <a:srgbClr val="FF0000"/>
              </a:buClr>
              <a:buSzPct val="100000"/>
              <a:buNone/>
              <a:tabLst>
                <a:tab pos="255604" algn="l"/>
              </a:tabLst>
            </a:pPr>
            <a:r>
              <a:rPr lang="en-US" sz="2200" i="1" dirty="0" smtClean="0">
                <a:solidFill>
                  <a:schemeClr val="tx1">
                    <a:lumMod val="85000"/>
                    <a:lumOff val="15000"/>
                  </a:schemeClr>
                </a:solidFill>
              </a:rPr>
              <a:t>1.2 Billion dollars in 2008 for a company like Microsoft!</a:t>
            </a:r>
            <a:endParaRPr lang="en-US" sz="2200" i="1" dirty="0" smtClean="0">
              <a:solidFill>
                <a:schemeClr val="tx1">
                  <a:lumMod val="85000"/>
                  <a:lumOff val="15000"/>
                </a:schemeClr>
              </a:solidFill>
            </a:endParaRPr>
          </a:p>
        </p:txBody>
      </p:sp>
      <p:sp>
        <p:nvSpPr>
          <p:cNvPr id="5" name="Titre 1"/>
          <p:cNvSpPr txBox="1">
            <a:spLocks/>
          </p:cNvSpPr>
          <p:nvPr/>
        </p:nvSpPr>
        <p:spPr>
          <a:xfrm>
            <a:off x="3200400" y="76200"/>
            <a:ext cx="6172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3600" dirty="0" smtClean="0"/>
              <a:t>Real Sanctions!</a:t>
            </a:r>
            <a:endParaRPr lang="fr-FR" sz="36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56</a:t>
            </a:fld>
            <a:endParaRPr lang="en-US" dirty="0"/>
          </a:p>
        </p:txBody>
      </p:sp>
    </p:spTree>
    <p:extLst>
      <p:ext uri="{BB962C8B-B14F-4D97-AF65-F5344CB8AC3E}">
        <p14:creationId xmlns:p14="http://schemas.microsoft.com/office/powerpoint/2010/main" val="1558415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64369" y="1945481"/>
            <a:ext cx="8251031" cy="4607719"/>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187517" indent="0" algn="just"/>
            <a:r>
              <a:rPr lang="fr-FR" sz="2200" dirty="0"/>
              <a:t>All </a:t>
            </a:r>
            <a:r>
              <a:rPr lang="fr-FR" sz="2200" dirty="0" err="1"/>
              <a:t>these</a:t>
            </a:r>
            <a:r>
              <a:rPr lang="fr-FR" sz="2200" dirty="0"/>
              <a:t> </a:t>
            </a:r>
            <a:r>
              <a:rPr lang="fr-FR" sz="2200" dirty="0" err="1"/>
              <a:t>acts</a:t>
            </a:r>
            <a:r>
              <a:rPr lang="fr-FR" sz="2200" dirty="0"/>
              <a:t> </a:t>
            </a:r>
            <a:r>
              <a:rPr lang="fr-FR" sz="2200" dirty="0" err="1"/>
              <a:t>can</a:t>
            </a:r>
            <a:r>
              <a:rPr lang="fr-FR" sz="2200" dirty="0"/>
              <a:t> have </a:t>
            </a:r>
            <a:r>
              <a:rPr lang="fr-FR" sz="2200" dirty="0" err="1"/>
              <a:t>serious</a:t>
            </a:r>
            <a:r>
              <a:rPr lang="fr-FR" sz="2200" dirty="0"/>
              <a:t> </a:t>
            </a:r>
            <a:r>
              <a:rPr lang="fr-FR" sz="2200" dirty="0" err="1"/>
              <a:t>consequences</a:t>
            </a:r>
            <a:r>
              <a:rPr lang="fr-FR" sz="2200" dirty="0"/>
              <a:t> for the </a:t>
            </a:r>
            <a:r>
              <a:rPr lang="fr-FR" sz="2200" dirty="0" err="1"/>
              <a:t>Company</a:t>
            </a:r>
            <a:endParaRPr lang="fr-FR" sz="2200" dirty="0"/>
          </a:p>
          <a:p>
            <a:pPr marL="508974" indent="-321457" algn="just">
              <a:buClr>
                <a:srgbClr val="FF0000"/>
              </a:buClr>
              <a:buFont typeface="Arial" pitchFamily="34" charset="0"/>
              <a:buChar char="•"/>
            </a:pPr>
            <a:r>
              <a:rPr lang="fr-FR" sz="2200" dirty="0">
                <a:solidFill>
                  <a:srgbClr val="FF0000"/>
                </a:solidFill>
              </a:rPr>
              <a:t>Financial </a:t>
            </a:r>
            <a:r>
              <a:rPr lang="fr-FR" sz="2200" dirty="0" err="1"/>
              <a:t>Consequences</a:t>
            </a:r>
            <a:endParaRPr lang="fr-FR" sz="2200" dirty="0">
              <a:solidFill>
                <a:srgbClr val="C00000"/>
              </a:solidFill>
            </a:endParaRPr>
          </a:p>
          <a:p>
            <a:pPr marL="508974" indent="-321457" algn="just">
              <a:buClr>
                <a:srgbClr val="FF0000"/>
              </a:buClr>
              <a:buFont typeface="Arial" pitchFamily="34" charset="0"/>
              <a:buChar char="•"/>
            </a:pPr>
            <a:r>
              <a:rPr lang="fr-FR" sz="2200" dirty="0" err="1"/>
              <a:t>Consequences</a:t>
            </a:r>
            <a:r>
              <a:rPr lang="fr-FR" sz="2200" dirty="0"/>
              <a:t> on the </a:t>
            </a:r>
            <a:r>
              <a:rPr lang="fr-FR" sz="2200" dirty="0" err="1" smtClean="0">
                <a:solidFill>
                  <a:srgbClr val="FF0000"/>
                </a:solidFill>
              </a:rPr>
              <a:t>Reputation</a:t>
            </a:r>
            <a:endParaRPr lang="fr-FR" sz="2200" dirty="0" smtClean="0">
              <a:solidFill>
                <a:srgbClr val="FF0000"/>
              </a:solidFill>
            </a:endParaRPr>
          </a:p>
          <a:p>
            <a:pPr marL="508974" indent="-321457" algn="just">
              <a:buClr>
                <a:srgbClr val="FF0000"/>
              </a:buClr>
              <a:buFont typeface="Arial" pitchFamily="34" charset="0"/>
              <a:buChar char="•"/>
            </a:pPr>
            <a:r>
              <a:rPr lang="fr-FR" sz="2200" dirty="0" smtClean="0">
                <a:solidFill>
                  <a:srgbClr val="FF0000"/>
                </a:solidFill>
              </a:rPr>
              <a:t>Brand </a:t>
            </a:r>
            <a:r>
              <a:rPr lang="fr-FR" sz="2200" dirty="0" smtClean="0"/>
              <a:t>impact</a:t>
            </a:r>
            <a:endParaRPr lang="fr-FR" sz="2200" dirty="0"/>
          </a:p>
          <a:p>
            <a:pPr marL="508974" indent="-321457" algn="just">
              <a:buClr>
                <a:srgbClr val="FF0000"/>
              </a:buClr>
              <a:buFont typeface="Arial" pitchFamily="34" charset="0"/>
              <a:buChar char="•"/>
            </a:pPr>
            <a:r>
              <a:rPr lang="fr-FR" sz="2200" dirty="0" err="1">
                <a:solidFill>
                  <a:srgbClr val="FF0000"/>
                </a:solidFill>
              </a:rPr>
              <a:t>Criminal</a:t>
            </a:r>
            <a:r>
              <a:rPr lang="fr-FR" sz="2200" dirty="0">
                <a:solidFill>
                  <a:srgbClr val="FF0000"/>
                </a:solidFill>
              </a:rPr>
              <a:t> </a:t>
            </a:r>
            <a:r>
              <a:rPr lang="fr-FR" sz="2200" dirty="0" err="1"/>
              <a:t>Consequences</a:t>
            </a:r>
            <a:r>
              <a:rPr lang="fr-FR" sz="2200" dirty="0"/>
              <a:t> </a:t>
            </a:r>
            <a:r>
              <a:rPr lang="fr-FR" sz="2200" dirty="0">
                <a:solidFill>
                  <a:schemeClr val="tx1">
                    <a:lumMod val="95000"/>
                    <a:lumOff val="5000"/>
                  </a:schemeClr>
                </a:solidFill>
              </a:rPr>
              <a:t>for the </a:t>
            </a:r>
            <a:r>
              <a:rPr lang="fr-FR" sz="2200" dirty="0" err="1" smtClean="0">
                <a:solidFill>
                  <a:schemeClr val="tx1">
                    <a:lumMod val="95000"/>
                    <a:lumOff val="5000"/>
                  </a:schemeClr>
                </a:solidFill>
              </a:rPr>
              <a:t>Executives</a:t>
            </a:r>
            <a:endParaRPr lang="fr-FR" sz="2200" dirty="0" smtClean="0">
              <a:solidFill>
                <a:schemeClr val="tx1">
                  <a:lumMod val="95000"/>
                  <a:lumOff val="5000"/>
                </a:schemeClr>
              </a:solidFill>
            </a:endParaRPr>
          </a:p>
          <a:p>
            <a:pPr marL="508974" indent="-321457" algn="just">
              <a:buClr>
                <a:srgbClr val="FF0000"/>
              </a:buClr>
              <a:buFont typeface="Arial" pitchFamily="34" charset="0"/>
              <a:buChar char="•"/>
            </a:pPr>
            <a:r>
              <a:rPr lang="en-US" sz="2200" dirty="0">
                <a:solidFill>
                  <a:schemeClr val="tx1">
                    <a:lumMod val="95000"/>
                    <a:lumOff val="5000"/>
                  </a:schemeClr>
                </a:solidFill>
              </a:rPr>
              <a:t>Proceedings to the civil courts: </a:t>
            </a:r>
            <a:r>
              <a:rPr lang="en-US" sz="2200" dirty="0">
                <a:solidFill>
                  <a:srgbClr val="FF0000"/>
                </a:solidFill>
              </a:rPr>
              <a:t>Claims for damages by customers</a:t>
            </a:r>
            <a:endParaRPr lang="fr-FR" sz="2200" dirty="0">
              <a:solidFill>
                <a:srgbClr val="FF0000"/>
              </a:solidFill>
            </a:endParaRPr>
          </a:p>
        </p:txBody>
      </p:sp>
      <p:sp>
        <p:nvSpPr>
          <p:cNvPr id="4" name="Titre 1"/>
          <p:cNvSpPr txBox="1">
            <a:spLocks/>
          </p:cNvSpPr>
          <p:nvPr/>
        </p:nvSpPr>
        <p:spPr>
          <a:xfrm>
            <a:off x="3048000" y="152400"/>
            <a:ext cx="6324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smtClean="0">
                <a:solidFill>
                  <a:schemeClr val="bg1">
                    <a:lumMod val="95000"/>
                  </a:schemeClr>
                </a:solidFill>
              </a:rPr>
              <a:t>Issues for the Enterprise</a:t>
            </a:r>
          </a:p>
          <a:p>
            <a:r>
              <a:rPr lang="fr-FR" sz="3200" dirty="0" smtClean="0">
                <a:solidFill>
                  <a:schemeClr val="bg1">
                    <a:lumMod val="95000"/>
                  </a:schemeClr>
                </a:solidFill>
              </a:rPr>
              <a:t>&amp; </a:t>
            </a:r>
            <a:r>
              <a:rPr lang="fr-FR" sz="3200" dirty="0" err="1" smtClean="0">
                <a:solidFill>
                  <a:schemeClr val="bg1">
                    <a:lumMod val="95000"/>
                  </a:schemeClr>
                </a:solidFill>
              </a:rPr>
              <a:t>Consequences</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57</a:t>
            </a:fld>
            <a:endParaRPr lang="en-US" dirty="0"/>
          </a:p>
        </p:txBody>
      </p:sp>
    </p:spTree>
    <p:extLst>
      <p:ext uri="{BB962C8B-B14F-4D97-AF65-F5344CB8AC3E}">
        <p14:creationId xmlns:p14="http://schemas.microsoft.com/office/powerpoint/2010/main" val="55585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8594" y="1793081"/>
            <a:ext cx="8733234" cy="4607719"/>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a:lstStyle>
          <a:p>
            <a:pPr marL="508974" indent="-321457" algn="just">
              <a:buClr>
                <a:srgbClr val="FF0000"/>
              </a:buClr>
              <a:buSzPct val="200000"/>
              <a:buFont typeface="Wingdings" pitchFamily="2" charset="2"/>
              <a:buChar char="G"/>
            </a:pPr>
            <a:r>
              <a:rPr lang="fr-FR" sz="2200" dirty="0"/>
              <a:t>Article 226-17 of the </a:t>
            </a:r>
            <a:r>
              <a:rPr lang="fr-FR" sz="2200" dirty="0" err="1"/>
              <a:t>Penal</a:t>
            </a:r>
            <a:r>
              <a:rPr lang="fr-FR" sz="2200" dirty="0"/>
              <a:t> Code </a:t>
            </a:r>
            <a:r>
              <a:rPr lang="fr-FR" sz="2200" i="1" dirty="0" err="1">
                <a:solidFill>
                  <a:srgbClr val="FF0000"/>
                </a:solidFill>
              </a:rPr>
              <a:t>also</a:t>
            </a:r>
            <a:r>
              <a:rPr lang="fr-FR" sz="2200" dirty="0">
                <a:solidFill>
                  <a:srgbClr val="FF0000"/>
                </a:solidFill>
              </a:rPr>
              <a:t> </a:t>
            </a:r>
            <a:r>
              <a:rPr lang="fr-FR" sz="2200" dirty="0"/>
              <a:t>charges the </a:t>
            </a:r>
            <a:r>
              <a:rPr lang="fr-FR" sz="2200" dirty="0" err="1"/>
              <a:t>disclosure</a:t>
            </a:r>
            <a:r>
              <a:rPr lang="fr-FR" sz="2200" dirty="0"/>
              <a:t> of information… </a:t>
            </a:r>
            <a:r>
              <a:rPr lang="fr-FR" sz="2200" u="sng" dirty="0">
                <a:solidFill>
                  <a:srgbClr val="FF0000"/>
                </a:solidFill>
              </a:rPr>
              <a:t>to the </a:t>
            </a:r>
            <a:r>
              <a:rPr lang="fr-FR" sz="2200" u="sng" dirty="0" err="1">
                <a:solidFill>
                  <a:srgbClr val="FF0000"/>
                </a:solidFill>
              </a:rPr>
              <a:t>spyed</a:t>
            </a:r>
            <a:r>
              <a:rPr lang="fr-FR" sz="2200" dirty="0">
                <a:solidFill>
                  <a:schemeClr val="tx1">
                    <a:lumMod val="95000"/>
                    <a:lumOff val="5000"/>
                  </a:schemeClr>
                </a:solidFill>
              </a:rPr>
              <a:t>!</a:t>
            </a:r>
          </a:p>
          <a:p>
            <a:pPr marL="508974" indent="-321457" algn="just">
              <a:buClr>
                <a:srgbClr val="FF0000"/>
              </a:buClr>
              <a:buSzPct val="150000"/>
              <a:buFont typeface="Arial" pitchFamily="34" charset="0"/>
              <a:buChar char="•"/>
            </a:pPr>
            <a:r>
              <a:rPr lang="fr-FR" sz="2200" dirty="0"/>
              <a:t>The </a:t>
            </a:r>
            <a:r>
              <a:rPr lang="fr-FR" sz="2200" dirty="0">
                <a:solidFill>
                  <a:srgbClr val="FF0000"/>
                </a:solidFill>
              </a:rPr>
              <a:t>Entreprise </a:t>
            </a:r>
            <a:r>
              <a:rPr lang="fr-FR" sz="2200" dirty="0"/>
              <a:t>(i.e. </a:t>
            </a:r>
            <a:r>
              <a:rPr lang="fr-FR" sz="2200" dirty="0">
                <a:solidFill>
                  <a:srgbClr val="FF0000"/>
                </a:solidFill>
              </a:rPr>
              <a:t>the </a:t>
            </a:r>
            <a:r>
              <a:rPr lang="fr-FR" sz="2200" dirty="0" err="1">
                <a:solidFill>
                  <a:srgbClr val="FF0000"/>
                </a:solidFill>
              </a:rPr>
              <a:t>Spyed</a:t>
            </a:r>
            <a:r>
              <a:rPr lang="fr-FR" sz="2200" dirty="0"/>
              <a:t>) </a:t>
            </a:r>
            <a:r>
              <a:rPr lang="fr-FR" sz="2200" dirty="0" err="1"/>
              <a:t>is</a:t>
            </a:r>
            <a:r>
              <a:rPr lang="fr-FR" sz="2200" dirty="0"/>
              <a:t> </a:t>
            </a:r>
            <a:r>
              <a:rPr lang="fr-FR" sz="2200" dirty="0" err="1">
                <a:solidFill>
                  <a:srgbClr val="FF0000"/>
                </a:solidFill>
              </a:rPr>
              <a:t>responsible</a:t>
            </a:r>
            <a:r>
              <a:rPr lang="fr-FR" sz="2200" dirty="0">
                <a:solidFill>
                  <a:srgbClr val="FF0000"/>
                </a:solidFill>
              </a:rPr>
              <a:t> of </a:t>
            </a:r>
            <a:r>
              <a:rPr lang="fr-FR" sz="2200" dirty="0" err="1">
                <a:solidFill>
                  <a:srgbClr val="FF0000"/>
                </a:solidFill>
              </a:rPr>
              <a:t>consequences</a:t>
            </a:r>
            <a:r>
              <a:rPr lang="fr-FR" sz="2200" dirty="0">
                <a:solidFill>
                  <a:srgbClr val="FF0000"/>
                </a:solidFill>
              </a:rPr>
              <a:t> </a:t>
            </a:r>
            <a:r>
              <a:rPr lang="fr-FR" sz="2200" dirty="0" err="1"/>
              <a:t>caused</a:t>
            </a:r>
            <a:r>
              <a:rPr lang="fr-FR" sz="2200" dirty="0"/>
              <a:t> to </a:t>
            </a:r>
            <a:r>
              <a:rPr lang="fr-FR" sz="2200" dirty="0" err="1"/>
              <a:t>third</a:t>
            </a:r>
            <a:r>
              <a:rPr lang="fr-FR" sz="2200" dirty="0"/>
              <a:t> parties</a:t>
            </a:r>
          </a:p>
          <a:p>
            <a:pPr marL="508974" indent="-321457" algn="just">
              <a:buClr>
                <a:srgbClr val="FF0000"/>
              </a:buClr>
              <a:buSzPct val="150000"/>
              <a:buFont typeface="Arial" pitchFamily="34" charset="0"/>
              <a:buChar char="•"/>
            </a:pPr>
            <a:r>
              <a:rPr lang="fr-FR" sz="2200" dirty="0"/>
              <a:t>The </a:t>
            </a:r>
            <a:r>
              <a:rPr lang="fr-FR" sz="2200" dirty="0">
                <a:solidFill>
                  <a:srgbClr val="FF0000"/>
                </a:solidFill>
              </a:rPr>
              <a:t>people </a:t>
            </a:r>
            <a:r>
              <a:rPr lang="fr-FR" sz="2200" dirty="0" smtClean="0"/>
              <a:t>‘</a:t>
            </a:r>
            <a:r>
              <a:rPr lang="fr-FR" sz="2200" dirty="0" err="1" smtClean="0">
                <a:solidFill>
                  <a:srgbClr val="FF0000"/>
                </a:solidFill>
              </a:rPr>
              <a:t>accountable</a:t>
            </a:r>
            <a:r>
              <a:rPr lang="fr-FR" sz="2200" dirty="0" smtClean="0"/>
              <a:t>’</a:t>
            </a:r>
            <a:r>
              <a:rPr lang="fr-FR" sz="2200" dirty="0" smtClean="0">
                <a:solidFill>
                  <a:srgbClr val="FF0000"/>
                </a:solidFill>
              </a:rPr>
              <a:t> </a:t>
            </a:r>
            <a:r>
              <a:rPr lang="fr-FR" sz="2200" i="1" dirty="0" smtClean="0"/>
              <a:t>(IT, Security</a:t>
            </a:r>
            <a:r>
              <a:rPr lang="fr-FR" sz="2200" i="1" dirty="0"/>
              <a:t>, or the CTO, </a:t>
            </a:r>
            <a:r>
              <a:rPr lang="fr-FR" sz="2200" i="1" dirty="0" err="1"/>
              <a:t>even</a:t>
            </a:r>
            <a:r>
              <a:rPr lang="fr-FR" sz="2200" i="1" dirty="0"/>
              <a:t> the CEO)</a:t>
            </a:r>
            <a:r>
              <a:rPr lang="fr-FR" sz="2200" dirty="0"/>
              <a:t> </a:t>
            </a:r>
            <a:r>
              <a:rPr lang="fr-FR" sz="2200" dirty="0" err="1">
                <a:solidFill>
                  <a:srgbClr val="FF0000"/>
                </a:solidFill>
              </a:rPr>
              <a:t>can</a:t>
            </a:r>
            <a:r>
              <a:rPr lang="fr-FR" sz="2200" dirty="0">
                <a:solidFill>
                  <a:srgbClr val="FF0000"/>
                </a:solidFill>
              </a:rPr>
              <a:t> </a:t>
            </a:r>
            <a:r>
              <a:rPr lang="fr-FR" sz="2200" dirty="0" err="1">
                <a:solidFill>
                  <a:srgbClr val="FF0000"/>
                </a:solidFill>
              </a:rPr>
              <a:t>be</a:t>
            </a:r>
            <a:r>
              <a:rPr lang="fr-FR" sz="2200" dirty="0">
                <a:solidFill>
                  <a:srgbClr val="FF0000"/>
                </a:solidFill>
              </a:rPr>
              <a:t> </a:t>
            </a:r>
            <a:r>
              <a:rPr lang="fr-FR" sz="2200" dirty="0" err="1">
                <a:solidFill>
                  <a:srgbClr val="FF0000"/>
                </a:solidFill>
              </a:rPr>
              <a:t>personally</a:t>
            </a:r>
            <a:r>
              <a:rPr lang="fr-FR" sz="2200" dirty="0">
                <a:solidFill>
                  <a:srgbClr val="FF0000"/>
                </a:solidFill>
              </a:rPr>
              <a:t> </a:t>
            </a:r>
            <a:r>
              <a:rPr lang="fr-FR" sz="2200" dirty="0" err="1" smtClean="0">
                <a:solidFill>
                  <a:srgbClr val="FF0000"/>
                </a:solidFill>
              </a:rPr>
              <a:t>involved</a:t>
            </a:r>
            <a:endParaRPr lang="fr-FR" sz="2200" dirty="0">
              <a:solidFill>
                <a:srgbClr val="FF0000"/>
              </a:solidFill>
            </a:endParaRPr>
          </a:p>
          <a:p>
            <a:pPr marL="974917" lvl="1" indent="-342900" algn="just">
              <a:spcBef>
                <a:spcPts val="1200"/>
              </a:spcBef>
              <a:buClr>
                <a:srgbClr val="C00000"/>
              </a:buClr>
              <a:buSzPct val="90000"/>
              <a:buFont typeface="Wingdings" pitchFamily="2" charset="2"/>
              <a:buChar char="ü"/>
            </a:pPr>
            <a:r>
              <a:rPr lang="fr-FR" sz="2200" dirty="0" smtClean="0"/>
              <a:t>Law </a:t>
            </a:r>
            <a:r>
              <a:rPr lang="fr-FR" sz="2200" dirty="0"/>
              <a:t>‘Godfrain’ - </a:t>
            </a:r>
            <a:r>
              <a:rPr lang="fr-FR" sz="2200" u="sng" dirty="0"/>
              <a:t>Penalty</a:t>
            </a:r>
            <a:r>
              <a:rPr lang="fr-FR" sz="2200" dirty="0"/>
              <a:t>: </a:t>
            </a:r>
            <a:r>
              <a:rPr lang="fr-FR" sz="2200" dirty="0">
                <a:solidFill>
                  <a:srgbClr val="C00000"/>
                </a:solidFill>
              </a:rPr>
              <a:t>2 </a:t>
            </a:r>
            <a:r>
              <a:rPr lang="fr-FR" sz="2200" dirty="0" err="1">
                <a:solidFill>
                  <a:srgbClr val="C00000"/>
                </a:solidFill>
              </a:rPr>
              <a:t>months</a:t>
            </a:r>
            <a:r>
              <a:rPr lang="fr-FR" sz="2200" dirty="0">
                <a:solidFill>
                  <a:srgbClr val="C00000"/>
                </a:solidFill>
              </a:rPr>
              <a:t> to 5 </a:t>
            </a:r>
            <a:r>
              <a:rPr lang="fr-FR" sz="2200" dirty="0" err="1">
                <a:solidFill>
                  <a:srgbClr val="C00000"/>
                </a:solidFill>
              </a:rPr>
              <a:t>years</a:t>
            </a:r>
            <a:r>
              <a:rPr lang="fr-FR" sz="2200" dirty="0"/>
              <a:t> / </a:t>
            </a:r>
            <a:r>
              <a:rPr lang="fr-FR" sz="2200" dirty="0">
                <a:solidFill>
                  <a:srgbClr val="C00000"/>
                </a:solidFill>
              </a:rPr>
              <a:t>300 € to 300 K€</a:t>
            </a:r>
          </a:p>
          <a:p>
            <a:pPr marL="953474" lvl="1" indent="-321457" algn="just">
              <a:spcBef>
                <a:spcPts val="1200"/>
              </a:spcBef>
              <a:buClr>
                <a:srgbClr val="C00000"/>
              </a:buClr>
              <a:buSzPct val="90000"/>
              <a:buFont typeface="Wingdings" pitchFamily="2" charset="2"/>
              <a:buChar char="ü"/>
            </a:pPr>
            <a:r>
              <a:rPr lang="fr-FR" sz="2200" dirty="0"/>
              <a:t>Protection of </a:t>
            </a:r>
            <a:r>
              <a:rPr lang="fr-FR" sz="2200" dirty="0" smtClean="0"/>
              <a:t>information </a:t>
            </a:r>
            <a:r>
              <a:rPr lang="fr-FR" sz="2200" dirty="0"/>
              <a:t>/ </a:t>
            </a:r>
            <a:r>
              <a:rPr lang="fr-FR" sz="2200" u="sng" dirty="0" err="1" smtClean="0"/>
              <a:t>Negligence</a:t>
            </a:r>
            <a:r>
              <a:rPr lang="fr-FR" sz="2200" dirty="0" smtClean="0"/>
              <a:t>: </a:t>
            </a:r>
            <a:r>
              <a:rPr lang="fr-FR" sz="2200" dirty="0">
                <a:solidFill>
                  <a:srgbClr val="C00000"/>
                </a:solidFill>
              </a:rPr>
              <a:t>5 </a:t>
            </a:r>
            <a:r>
              <a:rPr lang="fr-FR" sz="2200" dirty="0" err="1">
                <a:solidFill>
                  <a:srgbClr val="C00000"/>
                </a:solidFill>
              </a:rPr>
              <a:t>years</a:t>
            </a:r>
            <a:r>
              <a:rPr lang="fr-FR" sz="2200" dirty="0">
                <a:solidFill>
                  <a:srgbClr val="C00000"/>
                </a:solidFill>
              </a:rPr>
              <a:t> </a:t>
            </a:r>
            <a:r>
              <a:rPr lang="fr-FR" sz="2200" dirty="0"/>
              <a:t>/ </a:t>
            </a:r>
            <a:r>
              <a:rPr lang="fr-FR" sz="2200" dirty="0">
                <a:solidFill>
                  <a:srgbClr val="C00000"/>
                </a:solidFill>
              </a:rPr>
              <a:t>300 K€</a:t>
            </a:r>
          </a:p>
        </p:txBody>
      </p:sp>
      <p:sp>
        <p:nvSpPr>
          <p:cNvPr id="4" name="Titre 1"/>
          <p:cNvSpPr txBox="1">
            <a:spLocks/>
          </p:cNvSpPr>
          <p:nvPr/>
        </p:nvSpPr>
        <p:spPr>
          <a:xfrm>
            <a:off x="2971800" y="122238"/>
            <a:ext cx="64008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3200" dirty="0" err="1" smtClean="0">
                <a:solidFill>
                  <a:schemeClr val="bg1">
                    <a:lumMod val="95000"/>
                  </a:schemeClr>
                </a:solidFill>
              </a:rPr>
              <a:t>Criminal</a:t>
            </a:r>
            <a:r>
              <a:rPr lang="fr-FR" sz="3200" dirty="0" smtClean="0">
                <a:solidFill>
                  <a:schemeClr val="bg1">
                    <a:lumMod val="95000"/>
                  </a:schemeClr>
                </a:solidFill>
              </a:rPr>
              <a:t> </a:t>
            </a:r>
            <a:r>
              <a:rPr lang="fr-FR" sz="3200" dirty="0" err="1" smtClean="0">
                <a:solidFill>
                  <a:schemeClr val="bg1">
                    <a:lumMod val="95000"/>
                  </a:schemeClr>
                </a:solidFill>
              </a:rPr>
              <a:t>Consequences</a:t>
            </a:r>
            <a:endParaRPr lang="fr-FR" sz="3200" dirty="0" smtClean="0">
              <a:solidFill>
                <a:schemeClr val="bg1">
                  <a:lumMod val="95000"/>
                </a:schemeClr>
              </a:solidFill>
            </a:endParaRPr>
          </a:p>
          <a:p>
            <a:r>
              <a:rPr lang="fr-FR" sz="3200" dirty="0" smtClean="0">
                <a:solidFill>
                  <a:schemeClr val="bg1">
                    <a:lumMod val="95000"/>
                  </a:schemeClr>
                </a:solidFill>
              </a:rPr>
              <a:t>(France)</a:t>
            </a:r>
            <a:endParaRPr lang="fr-FR" sz="32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58</a:t>
            </a:fld>
            <a:endParaRPr lang="en-US" dirty="0"/>
          </a:p>
        </p:txBody>
      </p:sp>
    </p:spTree>
    <p:extLst>
      <p:ext uri="{BB962C8B-B14F-4D97-AF65-F5344CB8AC3E}">
        <p14:creationId xmlns:p14="http://schemas.microsoft.com/office/powerpoint/2010/main" val="3628888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1943100"/>
            <a:ext cx="8382655" cy="2247900"/>
          </a:xfrm>
        </p:spPr>
        <p:txBody>
          <a:bodyPr/>
          <a:lstStyle/>
          <a:p>
            <a:pPr algn="r"/>
            <a:r>
              <a:rPr lang="en-US" sz="4800" dirty="0" smtClean="0">
                <a:solidFill>
                  <a:schemeClr val="tx1"/>
                </a:solidFill>
                <a:ea typeface="ＭＳ Ｐゴシック" charset="-128"/>
              </a:rPr>
              <a:t>	What about </a:t>
            </a:r>
            <a:r>
              <a:rPr lang="en-US" sz="4800" dirty="0" err="1" smtClean="0">
                <a:solidFill>
                  <a:schemeClr val="tx1"/>
                </a:solidFill>
                <a:ea typeface="ＭＳ Ｐゴシック" charset="-128"/>
              </a:rPr>
              <a:t>Sotware</a:t>
            </a:r>
            <a:r>
              <a:rPr lang="en-US" sz="4800" dirty="0" smtClean="0">
                <a:solidFill>
                  <a:schemeClr val="tx1"/>
                </a:solidFill>
                <a:ea typeface="ＭＳ Ｐゴシック" charset="-128"/>
              </a:rPr>
              <a:t> Makers, Developers?</a:t>
            </a:r>
          </a:p>
        </p:txBody>
      </p:sp>
      <p:sp>
        <p:nvSpPr>
          <p:cNvPr id="26628" name="TextBox 5"/>
          <p:cNvSpPr txBox="1">
            <a:spLocks noChangeArrowheads="1"/>
          </p:cNvSpPr>
          <p:nvPr/>
        </p:nvSpPr>
        <p:spPr bwMode="auto">
          <a:xfrm>
            <a:off x="2660700" y="829469"/>
            <a:ext cx="77607" cy="53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396" tIns="19198" rIns="38396" bIns="19198">
            <a:spAutoFit/>
          </a:bodyPr>
          <a:lstStyle>
            <a:lvl1pPr eaLnBrk="0" hangingPunct="0">
              <a:defRPr sz="4000">
                <a:solidFill>
                  <a:schemeClr val="tx1"/>
                </a:solidFill>
                <a:latin typeface="Arial" pitchFamily="34" charset="0"/>
                <a:ea typeface="ＭＳ Ｐゴシック" charset="-128"/>
              </a:defRPr>
            </a:lvl1pPr>
            <a:lvl2pPr marL="742950" indent="-285750" eaLnBrk="0" hangingPunct="0">
              <a:defRPr sz="4000">
                <a:solidFill>
                  <a:schemeClr val="tx1"/>
                </a:solidFill>
                <a:latin typeface="Arial" pitchFamily="34" charset="0"/>
                <a:ea typeface="ＭＳ Ｐゴシック" charset="-128"/>
              </a:defRPr>
            </a:lvl2pPr>
            <a:lvl3pPr marL="1143000" indent="-228600" eaLnBrk="0" hangingPunct="0">
              <a:defRPr sz="4000">
                <a:solidFill>
                  <a:schemeClr val="tx1"/>
                </a:solidFill>
                <a:latin typeface="Arial" pitchFamily="34" charset="0"/>
                <a:ea typeface="ＭＳ Ｐゴシック" charset="-128"/>
              </a:defRPr>
            </a:lvl3pPr>
            <a:lvl4pPr marL="1600200" indent="-228600" eaLnBrk="0" hangingPunct="0">
              <a:defRPr sz="4000">
                <a:solidFill>
                  <a:schemeClr val="tx1"/>
                </a:solidFill>
                <a:latin typeface="Arial" pitchFamily="34" charset="0"/>
                <a:ea typeface="ＭＳ Ｐゴシック" charset="-128"/>
              </a:defRPr>
            </a:lvl4pPr>
            <a:lvl5pPr marL="2057400" indent="-228600" eaLnBrk="0" hangingPunct="0">
              <a:defRPr sz="4000">
                <a:solidFill>
                  <a:schemeClr val="tx1"/>
                </a:solidFill>
                <a:latin typeface="Arial" pitchFamily="34" charset="0"/>
                <a:ea typeface="ＭＳ Ｐゴシック" charset="-128"/>
              </a:defRPr>
            </a:lvl5pPr>
            <a:lvl6pPr marL="25146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6pPr>
            <a:lvl7pPr marL="29718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7pPr>
            <a:lvl8pPr marL="34290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8pPr>
            <a:lvl9pPr marL="38862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9pPr>
          </a:lstStyle>
          <a:p>
            <a:pPr eaLnBrk="1" hangingPunct="1"/>
            <a:endParaRPr lang="fr-FR" sz="3200"/>
          </a:p>
        </p:txBody>
      </p:sp>
      <p:sp>
        <p:nvSpPr>
          <p:cNvPr id="2" name="Espace réservé du numéro de diapositive 1"/>
          <p:cNvSpPr>
            <a:spLocks noGrp="1"/>
          </p:cNvSpPr>
          <p:nvPr>
            <p:ph type="sldNum" sz="quarter" idx="16"/>
          </p:nvPr>
        </p:nvSpPr>
        <p:spPr/>
        <p:txBody>
          <a:bodyPr/>
          <a:lstStyle/>
          <a:p>
            <a:fld id="{AEB49D55-C994-427A-9283-ED4BBC34EA31}" type="slidenum">
              <a:rPr lang="en-US" smtClean="0"/>
              <a:pPr/>
              <a:t>59</a:t>
            </a:fld>
            <a:endParaRPr lang="en-US"/>
          </a:p>
        </p:txBody>
      </p:sp>
    </p:spTree>
    <p:extLst>
      <p:ext uri="{BB962C8B-B14F-4D97-AF65-F5344CB8AC3E}">
        <p14:creationId xmlns:p14="http://schemas.microsoft.com/office/powerpoint/2010/main" val="393372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200400" y="-30162"/>
            <a:ext cx="5105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000" dirty="0" smtClean="0">
                <a:solidFill>
                  <a:schemeClr val="bg1">
                    <a:lumMod val="95000"/>
                  </a:schemeClr>
                </a:solidFill>
              </a:rPr>
              <a:t>The True Story</a:t>
            </a:r>
            <a:endParaRPr lang="en-US" sz="4000" dirty="0">
              <a:solidFill>
                <a:schemeClr val="bg1">
                  <a:lumMod val="95000"/>
                </a:schemeClr>
              </a:solidFill>
            </a:endParaRPr>
          </a:p>
        </p:txBody>
      </p:sp>
      <p:sp>
        <p:nvSpPr>
          <p:cNvPr id="5" name="Content Placeholder 2"/>
          <p:cNvSpPr>
            <a:spLocks noGrp="1"/>
          </p:cNvSpPr>
          <p:nvPr>
            <p:ph idx="1"/>
          </p:nvPr>
        </p:nvSpPr>
        <p:spPr>
          <a:xfrm>
            <a:off x="381000" y="1752600"/>
            <a:ext cx="8458200" cy="4876800"/>
          </a:xfrm>
        </p:spPr>
        <p:txBody>
          <a:bodyPr>
            <a:normAutofit/>
          </a:bodyPr>
          <a:lstStyle/>
          <a:p>
            <a:pPr marL="0" lvl="1" indent="0" algn="just">
              <a:buClr>
                <a:schemeClr val="tx1"/>
              </a:buClr>
              <a:buSzPct val="70000"/>
              <a:buNone/>
            </a:pPr>
            <a:r>
              <a:rPr lang="en-US" sz="3200" dirty="0" smtClean="0">
                <a:solidFill>
                  <a:schemeClr val="tx1">
                    <a:lumMod val="50000"/>
                    <a:lumOff val="50000"/>
                  </a:schemeClr>
                </a:solidFill>
              </a:rPr>
              <a:t>The </a:t>
            </a:r>
            <a:r>
              <a:rPr lang="en-US" sz="3200" dirty="0" smtClean="0"/>
              <a:t>O</a:t>
            </a:r>
            <a:r>
              <a:rPr lang="en-US" sz="3200" dirty="0" smtClean="0">
                <a:solidFill>
                  <a:schemeClr val="tx1">
                    <a:lumMod val="50000"/>
                    <a:lumOff val="50000"/>
                  </a:schemeClr>
                </a:solidFill>
              </a:rPr>
              <a:t>pen </a:t>
            </a:r>
            <a:r>
              <a:rPr lang="en-US" sz="3200" dirty="0" smtClean="0"/>
              <a:t>W</a:t>
            </a:r>
            <a:r>
              <a:rPr lang="en-US" sz="3200" dirty="0" smtClean="0">
                <a:solidFill>
                  <a:schemeClr val="tx1">
                    <a:lumMod val="50000"/>
                    <a:lumOff val="50000"/>
                  </a:schemeClr>
                </a:solidFill>
              </a:rPr>
              <a:t>eb </a:t>
            </a:r>
            <a:r>
              <a:rPr lang="en-US" sz="3200" dirty="0" smtClean="0"/>
              <a:t>A</a:t>
            </a:r>
            <a:r>
              <a:rPr lang="en-US" sz="3200" dirty="0" smtClean="0">
                <a:solidFill>
                  <a:schemeClr val="tx1">
                    <a:lumMod val="50000"/>
                    <a:lumOff val="50000"/>
                  </a:schemeClr>
                </a:solidFill>
              </a:rPr>
              <a:t>pplication </a:t>
            </a:r>
            <a:r>
              <a:rPr lang="en-US" sz="3200" dirty="0" smtClean="0"/>
              <a:t>S</a:t>
            </a:r>
            <a:r>
              <a:rPr lang="en-US" sz="3200" dirty="0" smtClean="0">
                <a:solidFill>
                  <a:schemeClr val="tx1">
                    <a:lumMod val="50000"/>
                    <a:lumOff val="50000"/>
                  </a:schemeClr>
                </a:solidFill>
              </a:rPr>
              <a:t>ecurity </a:t>
            </a:r>
            <a:r>
              <a:rPr lang="en-US" sz="3200" dirty="0" smtClean="0"/>
              <a:t>P</a:t>
            </a:r>
            <a:r>
              <a:rPr lang="en-US" sz="3200" dirty="0" smtClean="0">
                <a:solidFill>
                  <a:schemeClr val="tx1">
                    <a:lumMod val="50000"/>
                    <a:lumOff val="50000"/>
                  </a:schemeClr>
                </a:solidFill>
              </a:rPr>
              <a:t>roject</a:t>
            </a:r>
          </a:p>
          <a:p>
            <a:pPr marL="0" lvl="1" indent="0" algn="just">
              <a:buClr>
                <a:schemeClr val="tx1"/>
              </a:buClr>
              <a:buSzPct val="70000"/>
              <a:buNone/>
            </a:pPr>
            <a:endParaRPr lang="en-US" sz="3200" dirty="0" smtClean="0">
              <a:solidFill>
                <a:schemeClr val="tx1">
                  <a:lumMod val="75000"/>
                  <a:lumOff val="25000"/>
                </a:schemeClr>
              </a:solidFill>
            </a:endParaRPr>
          </a:p>
          <a:p>
            <a:pPr marL="0" lvl="1" indent="0" algn="just">
              <a:buClr>
                <a:schemeClr val="tx1"/>
              </a:buClr>
              <a:buSzPct val="70000"/>
              <a:buNone/>
            </a:pPr>
            <a:r>
              <a:rPr lang="en-US" sz="4400" dirty="0" smtClean="0">
                <a:solidFill>
                  <a:schemeClr val="tx1">
                    <a:lumMod val="50000"/>
                    <a:lumOff val="50000"/>
                  </a:schemeClr>
                </a:solidFill>
              </a:rPr>
              <a:t>O</a:t>
            </a:r>
            <a:r>
              <a:rPr lang="en-US" sz="4400" dirty="0" smtClean="0"/>
              <a:t>WASP</a:t>
            </a:r>
            <a:r>
              <a:rPr lang="en-US" sz="3200" dirty="0" smtClean="0">
                <a:solidFill>
                  <a:schemeClr val="tx1">
                    <a:lumMod val="50000"/>
                    <a:lumOff val="50000"/>
                  </a:schemeClr>
                </a:solidFill>
              </a:rPr>
              <a:t>:</a:t>
            </a:r>
            <a:r>
              <a:rPr lang="en-US" sz="3200" dirty="0" smtClean="0">
                <a:solidFill>
                  <a:schemeClr val="tx1">
                    <a:lumMod val="75000"/>
                    <a:lumOff val="25000"/>
                  </a:schemeClr>
                </a:solidFill>
              </a:rPr>
              <a:t> </a:t>
            </a:r>
          </a:p>
          <a:p>
            <a:pPr marL="0" lvl="1" indent="0" algn="just">
              <a:buClr>
                <a:schemeClr val="tx1"/>
              </a:buClr>
              <a:buSzPct val="70000"/>
              <a:buNone/>
            </a:pPr>
            <a:endParaRPr lang="en-US" sz="3100" i="1" dirty="0">
              <a:solidFill>
                <a:schemeClr val="tx1">
                  <a:lumMod val="75000"/>
                  <a:lumOff val="25000"/>
                </a:schemeClr>
              </a:solidFill>
            </a:endParaRPr>
          </a:p>
          <a:p>
            <a:pPr marL="0" lvl="1" indent="0" algn="just">
              <a:buClr>
                <a:schemeClr val="tx1"/>
              </a:buClr>
              <a:buSzPct val="70000"/>
              <a:buNone/>
            </a:pPr>
            <a:endParaRPr lang="en-US" sz="3100" i="1" dirty="0" smtClean="0">
              <a:solidFill>
                <a:schemeClr val="tx1">
                  <a:lumMod val="75000"/>
                  <a:lumOff val="25000"/>
                </a:schemeClr>
              </a:solidFill>
            </a:endParaRPr>
          </a:p>
          <a:p>
            <a:pPr marL="0" lvl="1" indent="0" algn="just">
              <a:buClr>
                <a:schemeClr val="tx1"/>
              </a:buClr>
              <a:buSzPct val="70000"/>
              <a:buNone/>
            </a:pPr>
            <a:r>
              <a:rPr lang="en-US" sz="3200" dirty="0" smtClean="0">
                <a:solidFill>
                  <a:schemeClr val="tx1">
                    <a:lumMod val="65000"/>
                    <a:lumOff val="35000"/>
                  </a:schemeClr>
                </a:solidFill>
              </a:rPr>
              <a:t>Swarms </a:t>
            </a:r>
            <a:r>
              <a:rPr lang="en-US" sz="3200" dirty="0">
                <a:solidFill>
                  <a:schemeClr val="tx1">
                    <a:lumMod val="65000"/>
                    <a:lumOff val="35000"/>
                  </a:schemeClr>
                </a:solidFill>
              </a:rPr>
              <a:t>of </a:t>
            </a:r>
            <a:r>
              <a:rPr lang="en-US" sz="3200" dirty="0" smtClean="0">
                <a:solidFill>
                  <a:schemeClr val="tx1">
                    <a:lumMod val="65000"/>
                    <a:lumOff val="35000"/>
                  </a:schemeClr>
                </a:solidFill>
              </a:rPr>
              <a:t>WASPS:</a:t>
            </a:r>
            <a:r>
              <a:rPr lang="en-US" sz="3200" dirty="0" smtClean="0">
                <a:solidFill>
                  <a:schemeClr val="tx1">
                    <a:lumMod val="50000"/>
                    <a:lumOff val="50000"/>
                  </a:schemeClr>
                </a:solidFill>
              </a:rPr>
              <a:t> </a:t>
            </a:r>
            <a:r>
              <a:rPr lang="en-US" sz="3600" dirty="0" smtClean="0"/>
              <a:t>Local Chapters</a:t>
            </a:r>
            <a:endParaRPr lang="en-US" sz="32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710" y="3568700"/>
            <a:ext cx="2548890" cy="28321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667000"/>
            <a:ext cx="2971800" cy="1985162"/>
          </a:xfrm>
          <a:prstGeom prst="rect">
            <a:avLst/>
          </a:prstGeom>
        </p:spPr>
      </p:pic>
      <p:sp>
        <p:nvSpPr>
          <p:cNvPr id="2" name="Espace réservé du numéro de diapositive 1"/>
          <p:cNvSpPr>
            <a:spLocks noGrp="1"/>
          </p:cNvSpPr>
          <p:nvPr>
            <p:ph type="sldNum" sz="quarter" idx="12"/>
          </p:nvPr>
        </p:nvSpPr>
        <p:spPr/>
        <p:txBody>
          <a:bodyPr/>
          <a:lstStyle/>
          <a:p>
            <a:fld id="{B213A299-4B70-44C0-9573-A40A0A56C89D}" type="slidenum">
              <a:rPr lang="en-US" smtClean="0"/>
              <a:t>6</a:t>
            </a:fld>
            <a:endParaRPr lang="en-US" dirty="0"/>
          </a:p>
        </p:txBody>
      </p:sp>
    </p:spTree>
    <p:extLst>
      <p:ext uri="{BB962C8B-B14F-4D97-AF65-F5344CB8AC3E}">
        <p14:creationId xmlns:p14="http://schemas.microsoft.com/office/powerpoint/2010/main" val="1829146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0" y="46038"/>
            <a:ext cx="4724400" cy="715962"/>
          </a:xfrm>
        </p:spPr>
        <p:txBody>
          <a:bodyPr/>
          <a:lstStyle/>
          <a:p>
            <a:r>
              <a:rPr lang="fr-FR" sz="3200" dirty="0" err="1" smtClean="0">
                <a:solidFill>
                  <a:schemeClr val="bg1">
                    <a:lumMod val="95000"/>
                  </a:schemeClr>
                </a:solidFill>
              </a:rPr>
              <a:t>Don’t</a:t>
            </a:r>
            <a:r>
              <a:rPr lang="fr-FR" sz="3200" dirty="0" smtClean="0">
                <a:solidFill>
                  <a:schemeClr val="bg1">
                    <a:lumMod val="95000"/>
                  </a:schemeClr>
                </a:solidFill>
              </a:rPr>
              <a:t> </a:t>
            </a:r>
            <a:r>
              <a:rPr lang="fr-FR" sz="3200" dirty="0" err="1" smtClean="0">
                <a:solidFill>
                  <a:schemeClr val="bg1">
                    <a:lumMod val="95000"/>
                  </a:schemeClr>
                </a:solidFill>
              </a:rPr>
              <a:t>forget</a:t>
            </a:r>
            <a:r>
              <a:rPr lang="fr-FR" sz="3200" dirty="0" smtClean="0">
                <a:solidFill>
                  <a:schemeClr val="bg1">
                    <a:lumMod val="95000"/>
                  </a:schemeClr>
                </a:solidFill>
              </a:rPr>
              <a:t>!</a:t>
            </a:r>
            <a:endParaRPr lang="fr-FR" sz="3200" dirty="0">
              <a:solidFill>
                <a:schemeClr val="bg1">
                  <a:lumMod val="95000"/>
                </a:schemeClr>
              </a:solidFill>
            </a:endParaRPr>
          </a:p>
        </p:txBody>
      </p:sp>
      <p:sp>
        <p:nvSpPr>
          <p:cNvPr id="3" name="Rectangle 3"/>
          <p:cNvSpPr txBox="1">
            <a:spLocks noChangeArrowheads="1"/>
          </p:cNvSpPr>
          <p:nvPr/>
        </p:nvSpPr>
        <p:spPr>
          <a:xfrm>
            <a:off x="152400" y="2241947"/>
            <a:ext cx="8458200" cy="3549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buClr>
                <a:srgbClr val="C00000"/>
              </a:buClr>
              <a:buSzPct val="70000"/>
              <a:buNone/>
              <a:tabLst>
                <a:tab pos="255604" algn="l"/>
              </a:tabLst>
            </a:pPr>
            <a:r>
              <a:rPr lang="en-US" dirty="0"/>
              <a:t>A Software Maker, a Developer, is recognized as a </a:t>
            </a:r>
            <a:r>
              <a:rPr lang="en-US" dirty="0">
                <a:solidFill>
                  <a:srgbClr val="FF0000"/>
                </a:solidFill>
              </a:rPr>
              <a:t>subject-matter expert </a:t>
            </a:r>
            <a:r>
              <a:rPr lang="en-US" dirty="0"/>
              <a:t>in its </a:t>
            </a:r>
            <a:r>
              <a:rPr lang="en-US" dirty="0" smtClean="0"/>
              <a:t>field.</a:t>
            </a:r>
          </a:p>
          <a:p>
            <a:pPr marL="0" lvl="1" indent="0" algn="r">
              <a:buClr>
                <a:srgbClr val="C00000"/>
              </a:buClr>
              <a:buSzPct val="70000"/>
              <a:buNone/>
              <a:tabLst>
                <a:tab pos="255604" algn="l"/>
              </a:tabLst>
            </a:pPr>
            <a:endParaRPr lang="en-US" dirty="0"/>
          </a:p>
          <a:p>
            <a:pPr marL="0" lvl="1" indent="0" algn="r">
              <a:buClr>
                <a:srgbClr val="C00000"/>
              </a:buClr>
              <a:buSzPct val="70000"/>
              <a:buNone/>
              <a:tabLst>
                <a:tab pos="255604" algn="l"/>
              </a:tabLst>
            </a:pPr>
            <a:r>
              <a:rPr lang="en-US" dirty="0" smtClean="0"/>
              <a:t>As such, Software Makers and Developers </a:t>
            </a:r>
          </a:p>
          <a:p>
            <a:pPr marL="0" lvl="1" indent="0" algn="r">
              <a:buClr>
                <a:srgbClr val="C00000"/>
              </a:buClr>
              <a:buSzPct val="70000"/>
              <a:buNone/>
              <a:tabLst>
                <a:tab pos="255604" algn="l"/>
              </a:tabLst>
            </a:pPr>
            <a:r>
              <a:rPr lang="en-US" dirty="0" smtClean="0"/>
              <a:t>have a </a:t>
            </a:r>
            <a:r>
              <a:rPr lang="en-US" dirty="0" smtClean="0">
                <a:solidFill>
                  <a:srgbClr val="FF0000"/>
                </a:solidFill>
              </a:rPr>
              <a:t>Duty to Advise</a:t>
            </a:r>
          </a:p>
          <a:p>
            <a:pPr marL="0" lvl="1" indent="0" algn="r">
              <a:buClr>
                <a:srgbClr val="C00000"/>
              </a:buClr>
              <a:buSzPct val="70000"/>
              <a:buNone/>
              <a:tabLst>
                <a:tab pos="255604" algn="l"/>
              </a:tabLst>
            </a:pPr>
            <a:r>
              <a:rPr lang="en-US" i="1" dirty="0" smtClean="0"/>
              <a:t>… including about Web Application Security.</a:t>
            </a:r>
            <a:endParaRPr lang="en-US" i="1" dirty="0"/>
          </a:p>
        </p:txBody>
      </p:sp>
      <p:sp>
        <p:nvSpPr>
          <p:cNvPr id="6" name="Espace réservé du numéro de diapositive 5"/>
          <p:cNvSpPr>
            <a:spLocks noGrp="1"/>
          </p:cNvSpPr>
          <p:nvPr>
            <p:ph type="sldNum" sz="quarter" idx="12"/>
          </p:nvPr>
        </p:nvSpPr>
        <p:spPr/>
        <p:txBody>
          <a:bodyPr/>
          <a:lstStyle/>
          <a:p>
            <a:fld id="{B213A299-4B70-44C0-9573-A40A0A56C89D}" type="slidenum">
              <a:rPr lang="en-US" smtClean="0"/>
              <a:t>60</a:t>
            </a:fld>
            <a:endParaRPr lang="en-US" dirty="0"/>
          </a:p>
        </p:txBody>
      </p:sp>
    </p:spTree>
    <p:extLst>
      <p:ext uri="{BB962C8B-B14F-4D97-AF65-F5344CB8AC3E}">
        <p14:creationId xmlns:p14="http://schemas.microsoft.com/office/powerpoint/2010/main" val="4001591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0" y="46038"/>
            <a:ext cx="4724400" cy="715962"/>
          </a:xfrm>
        </p:spPr>
        <p:txBody>
          <a:bodyPr/>
          <a:lstStyle/>
          <a:p>
            <a:r>
              <a:rPr lang="fr-FR" sz="3200" dirty="0" smtClean="0">
                <a:solidFill>
                  <a:schemeClr val="bg1">
                    <a:lumMod val="95000"/>
                  </a:schemeClr>
                </a:solidFill>
              </a:rPr>
              <a:t>Back to the Future</a:t>
            </a:r>
            <a:r>
              <a:rPr lang="fr-FR" sz="2000" dirty="0" smtClean="0">
                <a:solidFill>
                  <a:schemeClr val="bg1">
                    <a:lumMod val="95000"/>
                  </a:schemeClr>
                </a:solidFill>
              </a:rPr>
              <a:t> 1/2</a:t>
            </a:r>
            <a:endParaRPr lang="fr-FR" sz="2000" dirty="0">
              <a:solidFill>
                <a:schemeClr val="bg1">
                  <a:lumMod val="95000"/>
                </a:schemeClr>
              </a:solidFill>
            </a:endParaRPr>
          </a:p>
        </p:txBody>
      </p:sp>
      <p:sp>
        <p:nvSpPr>
          <p:cNvPr id="3" name="Rectangle 3"/>
          <p:cNvSpPr txBox="1">
            <a:spLocks noChangeArrowheads="1"/>
          </p:cNvSpPr>
          <p:nvPr/>
        </p:nvSpPr>
        <p:spPr>
          <a:xfrm>
            <a:off x="381000" y="1981200"/>
            <a:ext cx="84582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Clr>
                <a:srgbClr val="C00000"/>
              </a:buClr>
              <a:buSzPct val="70000"/>
              <a:buNone/>
              <a:tabLst>
                <a:tab pos="255604" algn="l"/>
              </a:tabLst>
            </a:pPr>
            <a:r>
              <a:rPr lang="en-US" dirty="0">
                <a:solidFill>
                  <a:srgbClr val="FF0000"/>
                </a:solidFill>
              </a:rPr>
              <a:t>EC wants software makers held liable for </a:t>
            </a:r>
            <a:r>
              <a:rPr lang="en-US" dirty="0" smtClean="0">
                <a:solidFill>
                  <a:srgbClr val="FF0000"/>
                </a:solidFill>
              </a:rPr>
              <a:t>code</a:t>
            </a:r>
          </a:p>
          <a:p>
            <a:pPr marL="0" lvl="1" indent="0" algn="just">
              <a:spcBef>
                <a:spcPts val="1800"/>
              </a:spcBef>
              <a:buClr>
                <a:srgbClr val="C00000"/>
              </a:buClr>
              <a:buSzPct val="70000"/>
              <a:buNone/>
              <a:tabLst>
                <a:tab pos="255604" algn="l"/>
              </a:tabLst>
            </a:pPr>
            <a:r>
              <a:rPr lang="en-US" sz="2000" dirty="0"/>
              <a:t>After identifying gaps in EU consumer protection rules, the European Commission is proposing that software makers give guarantees about the security and efficiency of their code</a:t>
            </a:r>
            <a:r>
              <a:rPr lang="en-US" sz="2000" dirty="0" smtClean="0"/>
              <a:t>.</a:t>
            </a:r>
          </a:p>
          <a:p>
            <a:pPr marL="0" lvl="1" indent="0" algn="just">
              <a:spcBef>
                <a:spcPts val="1800"/>
              </a:spcBef>
              <a:buClr>
                <a:srgbClr val="C00000"/>
              </a:buClr>
              <a:buSzPct val="70000"/>
              <a:buNone/>
              <a:tabLst>
                <a:tab pos="255604" algn="l"/>
              </a:tabLst>
            </a:pPr>
            <a:endParaRPr lang="en-US" sz="2000" dirty="0"/>
          </a:p>
          <a:p>
            <a:pPr marL="0" lvl="1" indent="0" algn="just">
              <a:spcBef>
                <a:spcPts val="1800"/>
              </a:spcBef>
              <a:buClr>
                <a:srgbClr val="C00000"/>
              </a:buClr>
              <a:buSzPct val="70000"/>
              <a:buNone/>
              <a:tabLst>
                <a:tab pos="255604" algn="l"/>
              </a:tabLst>
            </a:pPr>
            <a:r>
              <a:rPr lang="fr-FR" sz="1400" dirty="0">
                <a:hlinkClick r:id="rId2"/>
              </a:rPr>
              <a:t>http://</a:t>
            </a:r>
            <a:r>
              <a:rPr lang="fr-FR" sz="1400" dirty="0" smtClean="0">
                <a:hlinkClick r:id="rId2"/>
              </a:rPr>
              <a:t>news.cnet.com/8301-1001_3-10237212-92.html</a:t>
            </a:r>
            <a:endParaRPr lang="fr-FR" sz="1400" dirty="0" smtClean="0"/>
          </a:p>
          <a:p>
            <a:pPr marL="0" lvl="1" indent="0" algn="just">
              <a:spcBef>
                <a:spcPts val="1800"/>
              </a:spcBef>
              <a:buClr>
                <a:srgbClr val="C00000"/>
              </a:buClr>
              <a:buSzPct val="70000"/>
              <a:buNone/>
              <a:tabLst>
                <a:tab pos="255604" algn="l"/>
              </a:tabLst>
            </a:pPr>
            <a:endParaRPr lang="en-US" sz="2000" dirty="0"/>
          </a:p>
        </p:txBody>
      </p:sp>
      <p:sp>
        <p:nvSpPr>
          <p:cNvPr id="4" name="Espace réservé du numéro de diapositive 3"/>
          <p:cNvSpPr>
            <a:spLocks noGrp="1"/>
          </p:cNvSpPr>
          <p:nvPr>
            <p:ph type="sldNum" sz="quarter" idx="12"/>
          </p:nvPr>
        </p:nvSpPr>
        <p:spPr/>
        <p:txBody>
          <a:bodyPr/>
          <a:lstStyle/>
          <a:p>
            <a:fld id="{B213A299-4B70-44C0-9573-A40A0A56C89D}" type="slidenum">
              <a:rPr lang="en-US" smtClean="0"/>
              <a:t>61</a:t>
            </a:fld>
            <a:endParaRPr lang="en-US" dirty="0"/>
          </a:p>
        </p:txBody>
      </p:sp>
    </p:spTree>
    <p:extLst>
      <p:ext uri="{BB962C8B-B14F-4D97-AF65-F5344CB8AC3E}">
        <p14:creationId xmlns:p14="http://schemas.microsoft.com/office/powerpoint/2010/main" val="3266754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0" y="46038"/>
            <a:ext cx="4724400" cy="715962"/>
          </a:xfrm>
        </p:spPr>
        <p:txBody>
          <a:bodyPr/>
          <a:lstStyle/>
          <a:p>
            <a:r>
              <a:rPr lang="fr-FR" sz="3200" dirty="0" smtClean="0">
                <a:solidFill>
                  <a:schemeClr val="bg1">
                    <a:lumMod val="95000"/>
                  </a:schemeClr>
                </a:solidFill>
              </a:rPr>
              <a:t>Back to </a:t>
            </a:r>
            <a:r>
              <a:rPr lang="fr-FR" sz="3200" dirty="0">
                <a:solidFill>
                  <a:schemeClr val="bg1">
                    <a:lumMod val="95000"/>
                  </a:schemeClr>
                </a:solidFill>
              </a:rPr>
              <a:t>the Future</a:t>
            </a:r>
            <a:r>
              <a:rPr lang="fr-FR" sz="2000" dirty="0">
                <a:solidFill>
                  <a:schemeClr val="bg1">
                    <a:lumMod val="95000"/>
                  </a:schemeClr>
                </a:solidFill>
              </a:rPr>
              <a:t> </a:t>
            </a:r>
            <a:r>
              <a:rPr lang="fr-FR" sz="2000" dirty="0" smtClean="0">
                <a:solidFill>
                  <a:schemeClr val="bg1">
                    <a:lumMod val="95000"/>
                  </a:schemeClr>
                </a:solidFill>
              </a:rPr>
              <a:t>2/2</a:t>
            </a:r>
            <a:endParaRPr lang="fr-FR" sz="2000" dirty="0">
              <a:solidFill>
                <a:schemeClr val="bg1">
                  <a:lumMod val="95000"/>
                </a:schemeClr>
              </a:solidFill>
            </a:endParaRPr>
          </a:p>
        </p:txBody>
      </p:sp>
      <p:sp>
        <p:nvSpPr>
          <p:cNvPr id="3" name="Rectangle 3"/>
          <p:cNvSpPr txBox="1">
            <a:spLocks noChangeArrowheads="1"/>
          </p:cNvSpPr>
          <p:nvPr/>
        </p:nvSpPr>
        <p:spPr>
          <a:xfrm>
            <a:off x="381000" y="1828800"/>
            <a:ext cx="84582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Clr>
                <a:srgbClr val="C00000"/>
              </a:buClr>
              <a:buSzPct val="70000"/>
              <a:buNone/>
              <a:tabLst>
                <a:tab pos="255604" algn="l"/>
              </a:tabLst>
            </a:pPr>
            <a:r>
              <a:rPr lang="en-US" dirty="0" smtClean="0">
                <a:solidFill>
                  <a:srgbClr val="FF0000"/>
                </a:solidFill>
              </a:rPr>
              <a:t>Should </a:t>
            </a:r>
            <a:r>
              <a:rPr lang="en-US" dirty="0">
                <a:solidFill>
                  <a:srgbClr val="FF0000"/>
                </a:solidFill>
              </a:rPr>
              <a:t>developers be sued for security holes?</a:t>
            </a:r>
          </a:p>
          <a:p>
            <a:pPr marL="0" lvl="1" indent="0" algn="just">
              <a:spcBef>
                <a:spcPts val="1800"/>
              </a:spcBef>
              <a:buClr>
                <a:srgbClr val="C00000"/>
              </a:buClr>
              <a:buSzPct val="70000"/>
              <a:buNone/>
              <a:tabLst>
                <a:tab pos="255604" algn="l"/>
              </a:tabLst>
            </a:pPr>
            <a:r>
              <a:rPr lang="en-US" sz="2000" dirty="0" err="1"/>
              <a:t>Dr</a:t>
            </a:r>
            <a:r>
              <a:rPr lang="en-US" sz="2000" dirty="0"/>
              <a:t> Richard Clayton, security researcher at the University of Cambridge, </a:t>
            </a:r>
            <a:r>
              <a:rPr lang="en-US" sz="2000" dirty="0" smtClean="0"/>
              <a:t>is </a:t>
            </a:r>
            <a:r>
              <a:rPr lang="en-US" sz="2000" dirty="0"/>
              <a:t>arguing for regulations that remove the developer’s right to waive any responsibility for security flaws in their software. </a:t>
            </a:r>
            <a:endParaRPr lang="en-US" sz="2000" dirty="0" smtClean="0"/>
          </a:p>
          <a:p>
            <a:pPr marL="0" lvl="1" indent="0" algn="just">
              <a:spcBef>
                <a:spcPts val="1800"/>
              </a:spcBef>
              <a:buClr>
                <a:srgbClr val="C00000"/>
              </a:buClr>
              <a:buSzPct val="70000"/>
              <a:buNone/>
              <a:tabLst>
                <a:tab pos="255604" algn="l"/>
              </a:tabLst>
            </a:pPr>
            <a:r>
              <a:rPr lang="en-US" sz="2000" dirty="0" smtClean="0"/>
              <a:t>It’s </a:t>
            </a:r>
            <a:r>
              <a:rPr lang="en-US" sz="2000" dirty="0"/>
              <a:t>an argument that has already won support from officials across Europe, with a </a:t>
            </a:r>
            <a:r>
              <a:rPr lang="en-US" sz="2000" dirty="0">
                <a:solidFill>
                  <a:srgbClr val="FF0000"/>
                </a:solidFill>
              </a:rPr>
              <a:t>House of Lords committee </a:t>
            </a:r>
            <a:r>
              <a:rPr lang="en-US" sz="2000" dirty="0" smtClean="0"/>
              <a:t>(UK) </a:t>
            </a:r>
            <a:r>
              <a:rPr lang="en-US" sz="2000" dirty="0" smtClean="0">
                <a:solidFill>
                  <a:srgbClr val="FF0000"/>
                </a:solidFill>
              </a:rPr>
              <a:t>recommending </a:t>
            </a:r>
            <a:r>
              <a:rPr lang="en-US" sz="2000" dirty="0">
                <a:solidFill>
                  <a:srgbClr val="FF0000"/>
                </a:solidFill>
              </a:rPr>
              <a:t>such a measure be implemented in 2007</a:t>
            </a:r>
            <a:r>
              <a:rPr lang="en-US" sz="2000" dirty="0"/>
              <a:t> and European Commissioners arguing for the requirement in 2009 - however agreements to this effect have not been passed.</a:t>
            </a:r>
          </a:p>
          <a:p>
            <a:pPr marL="0" lvl="1" indent="0" algn="just">
              <a:buClr>
                <a:srgbClr val="C00000"/>
              </a:buClr>
              <a:buSzPct val="70000"/>
              <a:buNone/>
              <a:tabLst>
                <a:tab pos="255604" algn="l"/>
              </a:tabLst>
            </a:pPr>
            <a:endParaRPr lang="en-US" sz="1800" dirty="0" smtClean="0"/>
          </a:p>
          <a:p>
            <a:pPr marL="0" lvl="1" indent="0" algn="just">
              <a:buClr>
                <a:srgbClr val="C00000"/>
              </a:buClr>
              <a:buSzPct val="70000"/>
              <a:buNone/>
              <a:tabLst>
                <a:tab pos="255604" algn="l"/>
              </a:tabLst>
            </a:pPr>
            <a:r>
              <a:rPr lang="en-US" sz="1400" dirty="0">
                <a:hlinkClick r:id="rId2"/>
              </a:rPr>
              <a:t>http://www.publications.parliament.uk/pa/ld200607/ldselect/ldsctech/165/165i.pdf</a:t>
            </a:r>
            <a:r>
              <a:rPr lang="en-US" sz="1400" dirty="0"/>
              <a:t> </a:t>
            </a:r>
            <a:r>
              <a:rPr lang="en-US" sz="1200" dirty="0"/>
              <a:t>(see page 38, Vendor liability)</a:t>
            </a:r>
            <a:endParaRPr lang="en-US" sz="1400" dirty="0"/>
          </a:p>
          <a:p>
            <a:pPr marL="0" lvl="1" indent="0" algn="just">
              <a:buClr>
                <a:srgbClr val="C00000"/>
              </a:buClr>
              <a:buSzPct val="70000"/>
              <a:buNone/>
              <a:tabLst>
                <a:tab pos="255604" algn="l"/>
              </a:tabLst>
            </a:pPr>
            <a:r>
              <a:rPr lang="en-US" sz="1400" dirty="0" smtClean="0">
                <a:hlinkClick r:id="rId3"/>
              </a:rPr>
              <a:t>http</a:t>
            </a:r>
            <a:r>
              <a:rPr lang="en-US" sz="1400" dirty="0">
                <a:hlinkClick r:id="rId3"/>
              </a:rPr>
              <a:t>://</a:t>
            </a:r>
            <a:r>
              <a:rPr lang="en-US" sz="1400" dirty="0" smtClean="0">
                <a:hlinkClick r:id="rId3"/>
              </a:rPr>
              <a:t>www.techrepublic.com/blog/european-technology/should-developers-be-sued-for-security-holes/1109</a:t>
            </a:r>
            <a:endParaRPr lang="en-US" sz="1400" dirty="0" smtClean="0"/>
          </a:p>
        </p:txBody>
      </p:sp>
      <p:sp>
        <p:nvSpPr>
          <p:cNvPr id="4" name="Espace réservé du numéro de diapositive 3"/>
          <p:cNvSpPr>
            <a:spLocks noGrp="1"/>
          </p:cNvSpPr>
          <p:nvPr>
            <p:ph type="sldNum" sz="quarter" idx="12"/>
          </p:nvPr>
        </p:nvSpPr>
        <p:spPr/>
        <p:txBody>
          <a:bodyPr/>
          <a:lstStyle/>
          <a:p>
            <a:fld id="{B213A299-4B70-44C0-9573-A40A0A56C89D}" type="slidenum">
              <a:rPr lang="en-US" smtClean="0"/>
              <a:t>62</a:t>
            </a:fld>
            <a:endParaRPr lang="en-US" dirty="0"/>
          </a:p>
        </p:txBody>
      </p:sp>
    </p:spTree>
    <p:extLst>
      <p:ext uri="{BB962C8B-B14F-4D97-AF65-F5344CB8AC3E}">
        <p14:creationId xmlns:p14="http://schemas.microsoft.com/office/powerpoint/2010/main" val="902610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0" y="46038"/>
            <a:ext cx="4724400" cy="715962"/>
          </a:xfrm>
        </p:spPr>
        <p:txBody>
          <a:bodyPr/>
          <a:lstStyle/>
          <a:p>
            <a:r>
              <a:rPr lang="fr-FR" sz="3600" dirty="0" err="1" smtClean="0">
                <a:solidFill>
                  <a:schemeClr val="bg1">
                    <a:lumMod val="95000"/>
                  </a:schemeClr>
                </a:solidFill>
              </a:rPr>
              <a:t>Here</a:t>
            </a:r>
            <a:r>
              <a:rPr lang="fr-FR" sz="3600" dirty="0" smtClean="0">
                <a:solidFill>
                  <a:schemeClr val="bg1">
                    <a:lumMod val="95000"/>
                  </a:schemeClr>
                </a:solidFill>
              </a:rPr>
              <a:t> </a:t>
            </a:r>
            <a:r>
              <a:rPr lang="fr-FR" sz="3600" dirty="0" err="1" smtClean="0">
                <a:solidFill>
                  <a:schemeClr val="bg1">
                    <a:lumMod val="95000"/>
                  </a:schemeClr>
                </a:solidFill>
              </a:rPr>
              <a:t>is</a:t>
            </a:r>
            <a:r>
              <a:rPr lang="fr-FR" sz="3600" dirty="0" smtClean="0">
                <a:solidFill>
                  <a:schemeClr val="bg1">
                    <a:lumMod val="95000"/>
                  </a:schemeClr>
                </a:solidFill>
              </a:rPr>
              <a:t> the Question</a:t>
            </a:r>
            <a:endParaRPr lang="fr-FR" sz="3600" dirty="0">
              <a:solidFill>
                <a:schemeClr val="bg1">
                  <a:lumMod val="95000"/>
                </a:schemeClr>
              </a:solidFill>
            </a:endParaRPr>
          </a:p>
        </p:txBody>
      </p:sp>
      <p:sp>
        <p:nvSpPr>
          <p:cNvPr id="3" name="Rectangle 3"/>
          <p:cNvSpPr txBox="1">
            <a:spLocks noChangeArrowheads="1"/>
          </p:cNvSpPr>
          <p:nvPr/>
        </p:nvSpPr>
        <p:spPr>
          <a:xfrm>
            <a:off x="533400" y="1860947"/>
            <a:ext cx="8534400" cy="47684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rgbClr val="C00000"/>
              </a:buClr>
              <a:buSzPct val="70000"/>
              <a:buNone/>
              <a:tabLst>
                <a:tab pos="255604" algn="l"/>
              </a:tabLst>
            </a:pPr>
            <a:r>
              <a:rPr lang="en-US" dirty="0"/>
              <a:t>Developers, Software makers </a:t>
            </a:r>
            <a:r>
              <a:rPr lang="en-US" dirty="0">
                <a:solidFill>
                  <a:srgbClr val="FF0000"/>
                </a:solidFill>
              </a:rPr>
              <a:t>held liable for code</a:t>
            </a:r>
            <a:r>
              <a:rPr lang="en-US" dirty="0" smtClean="0">
                <a:solidFill>
                  <a:srgbClr val="FF0000"/>
                </a:solidFill>
              </a:rPr>
              <a:t>?</a:t>
            </a:r>
          </a:p>
          <a:p>
            <a:pPr marL="265113" lvl="1" indent="-265113" algn="just">
              <a:spcBef>
                <a:spcPts val="1800"/>
              </a:spcBef>
              <a:buClr>
                <a:srgbClr val="FF0000"/>
              </a:buClr>
              <a:buSzPct val="60000"/>
              <a:buFont typeface="Wingdings" pitchFamily="2" charset="2"/>
              <a:buChar char="v"/>
              <a:tabLst>
                <a:tab pos="255604" algn="l"/>
              </a:tabLst>
            </a:pPr>
            <a:r>
              <a:rPr lang="en-US" dirty="0" smtClean="0"/>
              <a:t>From </a:t>
            </a:r>
            <a:r>
              <a:rPr lang="en-US" dirty="0"/>
              <a:t>a</a:t>
            </a:r>
            <a:r>
              <a:rPr lang="en-US" dirty="0">
                <a:solidFill>
                  <a:srgbClr val="FF0000"/>
                </a:solidFill>
              </a:rPr>
              <a:t> global point of view </a:t>
            </a:r>
            <a:r>
              <a:rPr lang="en-US" dirty="0"/>
              <a:t>and in essence, </a:t>
            </a:r>
            <a:r>
              <a:rPr lang="en-US" dirty="0" smtClean="0">
                <a:solidFill>
                  <a:srgbClr val="FF0000"/>
                </a:solidFill>
              </a:rPr>
              <a:t>YES</a:t>
            </a:r>
            <a:r>
              <a:rPr lang="en-US" dirty="0" smtClean="0"/>
              <a:t>.</a:t>
            </a:r>
            <a:endParaRPr lang="en-US" dirty="0" smtClean="0">
              <a:solidFill>
                <a:srgbClr val="FF0000"/>
              </a:solidFill>
            </a:endParaRPr>
          </a:p>
          <a:p>
            <a:pPr marL="265113" lvl="1" indent="-265113" algn="just">
              <a:buClr>
                <a:srgbClr val="FF0000"/>
              </a:buClr>
              <a:buSzPct val="60000"/>
              <a:buFont typeface="Wingdings" pitchFamily="2" charset="2"/>
              <a:buChar char="v"/>
              <a:tabLst>
                <a:tab pos="255604" algn="l"/>
              </a:tabLst>
            </a:pPr>
            <a:r>
              <a:rPr lang="en-US" dirty="0" smtClean="0"/>
              <a:t>From a </a:t>
            </a:r>
            <a:r>
              <a:rPr lang="en-US" dirty="0" smtClean="0">
                <a:solidFill>
                  <a:srgbClr val="FF0000"/>
                </a:solidFill>
              </a:rPr>
              <a:t>Legal point of view</a:t>
            </a:r>
            <a:r>
              <a:rPr lang="en-US" dirty="0" smtClean="0"/>
              <a:t>: YES, </a:t>
            </a:r>
            <a:r>
              <a:rPr lang="en-US" dirty="0" smtClean="0">
                <a:solidFill>
                  <a:srgbClr val="FF0000"/>
                </a:solidFill>
              </a:rPr>
              <a:t>you could</a:t>
            </a:r>
            <a:r>
              <a:rPr lang="en-US" dirty="0" smtClean="0"/>
              <a:t>.</a:t>
            </a:r>
          </a:p>
          <a:p>
            <a:pPr marL="361950" lvl="1" indent="-180975" algn="just">
              <a:spcBef>
                <a:spcPts val="2400"/>
              </a:spcBef>
              <a:buClr>
                <a:srgbClr val="FF0000"/>
              </a:buClr>
              <a:buSzPct val="100000"/>
              <a:buFont typeface="Arial" pitchFamily="34" charset="0"/>
              <a:buChar char="•"/>
              <a:tabLst>
                <a:tab pos="255604" algn="l"/>
              </a:tabLst>
            </a:pPr>
            <a:r>
              <a:rPr lang="en-US" sz="2400" dirty="0" smtClean="0">
                <a:solidFill>
                  <a:schemeClr val="tx1">
                    <a:lumMod val="75000"/>
                    <a:lumOff val="25000"/>
                  </a:schemeClr>
                </a:solidFill>
              </a:rPr>
              <a:t>Depends </a:t>
            </a:r>
            <a:r>
              <a:rPr lang="en-US" sz="2400" dirty="0">
                <a:solidFill>
                  <a:schemeClr val="tx1">
                    <a:lumMod val="75000"/>
                    <a:lumOff val="25000"/>
                  </a:schemeClr>
                </a:solidFill>
              </a:rPr>
              <a:t>on the </a:t>
            </a:r>
            <a:r>
              <a:rPr lang="en-US" sz="2400" dirty="0"/>
              <a:t>c</a:t>
            </a:r>
            <a:r>
              <a:rPr lang="en-US" sz="2400" dirty="0" smtClean="0"/>
              <a:t>ircumstances</a:t>
            </a:r>
          </a:p>
          <a:p>
            <a:pPr marL="361950" lvl="1" indent="-180975" algn="just">
              <a:buClr>
                <a:srgbClr val="FF0000"/>
              </a:buClr>
              <a:buSzPct val="100000"/>
              <a:buFont typeface="Arial" pitchFamily="34" charset="0"/>
              <a:buChar char="•"/>
              <a:tabLst>
                <a:tab pos="255604" algn="l"/>
              </a:tabLst>
            </a:pPr>
            <a:r>
              <a:rPr lang="en-US" sz="2400" dirty="0" smtClean="0">
                <a:solidFill>
                  <a:schemeClr val="tx1">
                    <a:lumMod val="75000"/>
                    <a:lumOff val="25000"/>
                  </a:schemeClr>
                </a:solidFill>
              </a:rPr>
              <a:t>Depends on the </a:t>
            </a:r>
            <a:r>
              <a:rPr lang="en-US" sz="2400" dirty="0" smtClean="0"/>
              <a:t>Contract</a:t>
            </a:r>
          </a:p>
          <a:p>
            <a:pPr marL="361950" lvl="1" indent="-180975" algn="just">
              <a:buClr>
                <a:srgbClr val="FF0000"/>
              </a:buClr>
              <a:buSzPct val="100000"/>
              <a:buFont typeface="Arial" pitchFamily="34" charset="0"/>
              <a:buChar char="•"/>
              <a:tabLst>
                <a:tab pos="255604" algn="l"/>
              </a:tabLst>
            </a:pPr>
            <a:r>
              <a:rPr lang="en-US" sz="2400" dirty="0">
                <a:solidFill>
                  <a:schemeClr val="tx1">
                    <a:lumMod val="75000"/>
                    <a:lumOff val="25000"/>
                  </a:schemeClr>
                </a:solidFill>
              </a:rPr>
              <a:t>Depends on the eventual </a:t>
            </a:r>
            <a:r>
              <a:rPr lang="en-US" sz="2400" dirty="0" smtClean="0"/>
              <a:t>License</a:t>
            </a:r>
          </a:p>
          <a:p>
            <a:pPr marL="361950" lvl="1" indent="-180975" algn="just">
              <a:buClr>
                <a:srgbClr val="FF0000"/>
              </a:buClr>
              <a:buSzPct val="100000"/>
              <a:buFont typeface="Arial" pitchFamily="34" charset="0"/>
              <a:buChar char="•"/>
              <a:tabLst>
                <a:tab pos="255604" algn="l"/>
              </a:tabLst>
            </a:pPr>
            <a:r>
              <a:rPr lang="en-US" sz="2400" dirty="0">
                <a:solidFill>
                  <a:schemeClr val="tx1">
                    <a:lumMod val="75000"/>
                    <a:lumOff val="25000"/>
                  </a:schemeClr>
                </a:solidFill>
              </a:rPr>
              <a:t>Depends on the </a:t>
            </a:r>
            <a:r>
              <a:rPr lang="en-US" sz="2400" dirty="0"/>
              <a:t>Product</a:t>
            </a:r>
          </a:p>
          <a:p>
            <a:pPr marL="361950" lvl="1" indent="-180975" algn="just">
              <a:buClr>
                <a:srgbClr val="FF0000"/>
              </a:buClr>
              <a:buSzPct val="100000"/>
              <a:buFont typeface="Arial" pitchFamily="34" charset="0"/>
              <a:buChar char="•"/>
              <a:tabLst>
                <a:tab pos="255604" algn="l"/>
              </a:tabLst>
            </a:pPr>
            <a:r>
              <a:rPr lang="en-US" sz="2400" dirty="0" smtClean="0">
                <a:solidFill>
                  <a:schemeClr val="tx1">
                    <a:lumMod val="75000"/>
                    <a:lumOff val="25000"/>
                  </a:schemeClr>
                </a:solidFill>
              </a:rPr>
              <a:t>Depends </a:t>
            </a:r>
            <a:r>
              <a:rPr lang="en-US" sz="2400" dirty="0">
                <a:solidFill>
                  <a:schemeClr val="tx1">
                    <a:lumMod val="75000"/>
                    <a:lumOff val="25000"/>
                  </a:schemeClr>
                </a:solidFill>
              </a:rPr>
              <a:t>on the </a:t>
            </a:r>
            <a:r>
              <a:rPr lang="en-US" sz="2400" dirty="0" smtClean="0"/>
              <a:t>Customer </a:t>
            </a:r>
            <a:r>
              <a:rPr lang="en-US" sz="2000" dirty="0" smtClean="0">
                <a:solidFill>
                  <a:schemeClr val="tx1">
                    <a:lumMod val="75000"/>
                    <a:lumOff val="25000"/>
                  </a:schemeClr>
                </a:solidFill>
              </a:rPr>
              <a:t>(reputation</a:t>
            </a:r>
            <a:r>
              <a:rPr lang="en-US" sz="2000" dirty="0">
                <a:solidFill>
                  <a:schemeClr val="tx1">
                    <a:lumMod val="75000"/>
                    <a:lumOff val="25000"/>
                  </a:schemeClr>
                </a:solidFill>
              </a:rPr>
              <a:t>, business, </a:t>
            </a:r>
            <a:r>
              <a:rPr lang="en-US" sz="2000" dirty="0" smtClean="0">
                <a:solidFill>
                  <a:schemeClr val="tx1">
                    <a:lumMod val="75000"/>
                    <a:lumOff val="25000"/>
                  </a:schemeClr>
                </a:solidFill>
              </a:rPr>
              <a:t>large account, etc.)</a:t>
            </a:r>
          </a:p>
        </p:txBody>
      </p:sp>
      <p:sp>
        <p:nvSpPr>
          <p:cNvPr id="4" name="Espace réservé du numéro de diapositive 3"/>
          <p:cNvSpPr>
            <a:spLocks noGrp="1"/>
          </p:cNvSpPr>
          <p:nvPr>
            <p:ph type="sldNum" sz="quarter" idx="12"/>
          </p:nvPr>
        </p:nvSpPr>
        <p:spPr/>
        <p:txBody>
          <a:bodyPr/>
          <a:lstStyle/>
          <a:p>
            <a:fld id="{B213A299-4B70-44C0-9573-A40A0A56C89D}" type="slidenum">
              <a:rPr lang="en-US" smtClean="0"/>
              <a:t>63</a:t>
            </a:fld>
            <a:endParaRPr lang="en-US" dirty="0"/>
          </a:p>
        </p:txBody>
      </p:sp>
    </p:spTree>
    <p:extLst>
      <p:ext uri="{BB962C8B-B14F-4D97-AF65-F5344CB8AC3E}">
        <p14:creationId xmlns:p14="http://schemas.microsoft.com/office/powerpoint/2010/main" val="2561231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178" y="2796778"/>
            <a:ext cx="3908822" cy="3908822"/>
          </a:xfrm>
          <a:prstGeom prst="rect">
            <a:avLst/>
          </a:prstGeom>
        </p:spPr>
      </p:pic>
      <p:sp>
        <p:nvSpPr>
          <p:cNvPr id="5" name="Titre 1"/>
          <p:cNvSpPr txBox="1">
            <a:spLocks/>
          </p:cNvSpPr>
          <p:nvPr/>
        </p:nvSpPr>
        <p:spPr>
          <a:xfrm>
            <a:off x="3276600" y="0"/>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fr-FR" sz="2400" dirty="0" smtClean="0">
                <a:solidFill>
                  <a:schemeClr val="bg1">
                    <a:lumMod val="95000"/>
                  </a:schemeClr>
                </a:solidFill>
              </a:rPr>
              <a:t>So, </a:t>
            </a:r>
            <a:r>
              <a:rPr lang="fr-FR" sz="2400" dirty="0" err="1" smtClean="0">
                <a:solidFill>
                  <a:schemeClr val="bg1">
                    <a:lumMod val="95000"/>
                  </a:schemeClr>
                </a:solidFill>
              </a:rPr>
              <a:t>is</a:t>
            </a:r>
            <a:r>
              <a:rPr lang="fr-FR" sz="2400" dirty="0" smtClean="0">
                <a:solidFill>
                  <a:schemeClr val="bg1">
                    <a:lumMod val="95000"/>
                  </a:schemeClr>
                </a:solidFill>
              </a:rPr>
              <a:t> </a:t>
            </a:r>
            <a:r>
              <a:rPr lang="fr-FR" sz="2400" dirty="0" err="1" smtClean="0">
                <a:solidFill>
                  <a:schemeClr val="bg1">
                    <a:lumMod val="95000"/>
                  </a:schemeClr>
                </a:solidFill>
              </a:rPr>
              <a:t>your</a:t>
            </a:r>
            <a:r>
              <a:rPr lang="fr-FR" sz="2400" dirty="0" smtClean="0">
                <a:solidFill>
                  <a:schemeClr val="bg1">
                    <a:lumMod val="95000"/>
                  </a:schemeClr>
                </a:solidFill>
              </a:rPr>
              <a:t> Software </a:t>
            </a:r>
            <a:r>
              <a:rPr lang="fr-FR" sz="2400" dirty="0" err="1" smtClean="0">
                <a:solidFill>
                  <a:schemeClr val="bg1">
                    <a:lumMod val="95000"/>
                  </a:schemeClr>
                </a:solidFill>
              </a:rPr>
              <a:t>company</a:t>
            </a:r>
            <a:r>
              <a:rPr lang="fr-FR" sz="2400" dirty="0" smtClean="0">
                <a:solidFill>
                  <a:schemeClr val="bg1">
                    <a:lumMod val="95000"/>
                  </a:schemeClr>
                </a:solidFill>
              </a:rPr>
              <a:t> </a:t>
            </a:r>
            <a:r>
              <a:rPr lang="fr-FR" sz="2400" dirty="0" err="1" smtClean="0">
                <a:solidFill>
                  <a:schemeClr val="bg1">
                    <a:lumMod val="95000"/>
                  </a:schemeClr>
                </a:solidFill>
              </a:rPr>
              <a:t>concerned</a:t>
            </a:r>
            <a:r>
              <a:rPr lang="fr-FR" sz="2400" dirty="0" smtClean="0">
                <a:solidFill>
                  <a:schemeClr val="bg1">
                    <a:lumMod val="95000"/>
                  </a:schemeClr>
                </a:solidFill>
              </a:rPr>
              <a:t>?</a:t>
            </a:r>
          </a:p>
          <a:p>
            <a:r>
              <a:rPr lang="en-US" sz="2000" i="1" dirty="0" smtClean="0">
                <a:solidFill>
                  <a:schemeClr val="bg1">
                    <a:lumMod val="95000"/>
                  </a:schemeClr>
                </a:solidFill>
              </a:rPr>
              <a:t>(Answers below from </a:t>
            </a:r>
            <a:r>
              <a:rPr lang="en-US" sz="2000" i="1" dirty="0">
                <a:solidFill>
                  <a:schemeClr val="bg1">
                    <a:lumMod val="95000"/>
                  </a:schemeClr>
                </a:solidFill>
              </a:rPr>
              <a:t>lawyers specialized in </a:t>
            </a:r>
            <a:r>
              <a:rPr lang="en-US" sz="2000" i="1" dirty="0" smtClean="0">
                <a:solidFill>
                  <a:schemeClr val="bg1">
                    <a:lumMod val="95000"/>
                  </a:schemeClr>
                </a:solidFill>
              </a:rPr>
              <a:t>IT)</a:t>
            </a:r>
            <a:endParaRPr lang="fr-FR" sz="2000" i="1" dirty="0">
              <a:solidFill>
                <a:schemeClr val="bg1">
                  <a:lumMod val="95000"/>
                </a:schemeClr>
              </a:solidFill>
            </a:endParaRPr>
          </a:p>
        </p:txBody>
      </p:sp>
      <p:sp>
        <p:nvSpPr>
          <p:cNvPr id="9" name="Rectangle 3"/>
          <p:cNvSpPr txBox="1">
            <a:spLocks noChangeArrowheads="1"/>
          </p:cNvSpPr>
          <p:nvPr/>
        </p:nvSpPr>
        <p:spPr>
          <a:xfrm>
            <a:off x="457200" y="1905000"/>
            <a:ext cx="8153400" cy="11870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Clr>
                <a:srgbClr val="C00000"/>
              </a:buClr>
              <a:buSzPct val="70000"/>
              <a:buNone/>
              <a:tabLst>
                <a:tab pos="255604" algn="l"/>
              </a:tabLst>
            </a:pPr>
            <a:r>
              <a:rPr lang="en-US" sz="2400" dirty="0" smtClean="0">
                <a:solidFill>
                  <a:srgbClr val="FF0000"/>
                </a:solidFill>
              </a:rPr>
              <a:t>YES</a:t>
            </a:r>
            <a:r>
              <a:rPr lang="en-US" sz="2400" dirty="0" smtClean="0"/>
              <a:t>, </a:t>
            </a:r>
            <a:r>
              <a:rPr lang="en-US" sz="2400" dirty="0" smtClean="0">
                <a:solidFill>
                  <a:srgbClr val="FF0000"/>
                </a:solidFill>
              </a:rPr>
              <a:t>you</a:t>
            </a:r>
            <a:r>
              <a:rPr lang="en-US" sz="2400" dirty="0" smtClean="0"/>
              <a:t> </a:t>
            </a:r>
            <a:r>
              <a:rPr lang="en-US" sz="2400" dirty="0" smtClean="0">
                <a:solidFill>
                  <a:srgbClr val="FF0000"/>
                </a:solidFill>
              </a:rPr>
              <a:t>could </a:t>
            </a:r>
            <a:r>
              <a:rPr lang="en-US" sz="2400" i="1" u="sng" dirty="0" smtClean="0">
                <a:solidFill>
                  <a:srgbClr val="FF0000"/>
                </a:solidFill>
              </a:rPr>
              <a:t>also</a:t>
            </a:r>
            <a:r>
              <a:rPr lang="en-US" sz="2400" dirty="0" smtClean="0">
                <a:solidFill>
                  <a:srgbClr val="FF0000"/>
                </a:solidFill>
              </a:rPr>
              <a:t> be </a:t>
            </a:r>
            <a:r>
              <a:rPr lang="en-US" sz="2400" dirty="0">
                <a:solidFill>
                  <a:srgbClr val="FF0000"/>
                </a:solidFill>
              </a:rPr>
              <a:t>held liable </a:t>
            </a:r>
            <a:r>
              <a:rPr lang="en-US" sz="2400" dirty="0"/>
              <a:t>in case of Security Breach in a Customer’s Information System, </a:t>
            </a:r>
            <a:r>
              <a:rPr lang="en-US" sz="2400" i="1" dirty="0">
                <a:solidFill>
                  <a:schemeClr val="tx1">
                    <a:lumMod val="75000"/>
                    <a:lumOff val="25000"/>
                  </a:schemeClr>
                </a:solidFill>
              </a:rPr>
              <a:t>as well as the company </a:t>
            </a:r>
            <a:r>
              <a:rPr lang="en-US" sz="2400" i="1" dirty="0" smtClean="0">
                <a:solidFill>
                  <a:schemeClr val="tx1">
                    <a:lumMod val="75000"/>
                    <a:lumOff val="25000"/>
                  </a:schemeClr>
                </a:solidFill>
              </a:rPr>
              <a:t>concerned.</a:t>
            </a:r>
            <a:endParaRPr lang="en-US" sz="2400" i="1" dirty="0">
              <a:solidFill>
                <a:schemeClr val="tx1">
                  <a:lumMod val="75000"/>
                  <a:lumOff val="25000"/>
                </a:schemeClr>
              </a:solidFill>
            </a:endParaRPr>
          </a:p>
          <a:p>
            <a:pPr marL="0" lvl="1" indent="0" algn="just">
              <a:buClr>
                <a:srgbClr val="C00000"/>
              </a:buClr>
              <a:buSzPct val="70000"/>
              <a:buNone/>
              <a:tabLst>
                <a:tab pos="255604" algn="l"/>
              </a:tabLst>
            </a:pPr>
            <a:endParaRPr lang="en-US" sz="2000" dirty="0"/>
          </a:p>
        </p:txBody>
      </p:sp>
      <p:sp>
        <p:nvSpPr>
          <p:cNvPr id="3" name="Espace réservé du numéro de diapositive 2"/>
          <p:cNvSpPr>
            <a:spLocks noGrp="1"/>
          </p:cNvSpPr>
          <p:nvPr>
            <p:ph type="sldNum" sz="quarter" idx="12"/>
          </p:nvPr>
        </p:nvSpPr>
        <p:spPr/>
        <p:txBody>
          <a:bodyPr/>
          <a:lstStyle/>
          <a:p>
            <a:fld id="{B213A299-4B70-44C0-9573-A40A0A56C89D}" type="slidenum">
              <a:rPr lang="en-US" smtClean="0"/>
              <a:t>64</a:t>
            </a:fld>
            <a:endParaRPr lang="en-US" dirty="0"/>
          </a:p>
        </p:txBody>
      </p:sp>
    </p:spTree>
    <p:extLst>
      <p:ext uri="{BB962C8B-B14F-4D97-AF65-F5344CB8AC3E}">
        <p14:creationId xmlns:p14="http://schemas.microsoft.com/office/powerpoint/2010/main" val="3031726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777478" y="1928813"/>
            <a:ext cx="8214122" cy="3557587"/>
          </a:xfrm>
        </p:spPr>
        <p:txBody>
          <a:bodyPr>
            <a:noAutofit/>
          </a:bodyPr>
          <a:lstStyle/>
          <a:p>
            <a:pPr marL="255604" lvl="1" indent="0">
              <a:spcBef>
                <a:spcPts val="0"/>
              </a:spcBef>
              <a:buClr>
                <a:srgbClr val="C00000"/>
              </a:buClr>
              <a:buSzPct val="70000"/>
              <a:buNone/>
              <a:tabLst>
                <a:tab pos="255604" algn="l"/>
              </a:tabLst>
            </a:pPr>
            <a:endParaRPr lang="en-US" sz="3200"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endParaRPr>
          </a:p>
          <a:p>
            <a:pPr marL="255604" lvl="1" indent="0">
              <a:spcBef>
                <a:spcPts val="0"/>
              </a:spcBef>
              <a:buClr>
                <a:srgbClr val="C00000"/>
              </a:buClr>
              <a:buSzPct val="70000"/>
              <a:buNone/>
              <a:tabLst>
                <a:tab pos="255604" algn="l"/>
              </a:tabLst>
            </a:pPr>
            <a:r>
              <a:rPr lang="en-US" sz="3200" dirty="0" smtClean="0">
                <a:latin typeface="Tahoma" pitchFamily="34" charset="0"/>
                <a:ea typeface="ヒラギノ角ゴ ProN W6" pitchFamily="-111" charset="-128"/>
                <a:cs typeface="Tahoma" pitchFamily="34" charset="0"/>
                <a:sym typeface="Tahoma" pitchFamily="34" charset="0"/>
              </a:rPr>
              <a:t>“</a:t>
            </a:r>
            <a:r>
              <a:rPr lang="en-US" sz="3200" dirty="0">
                <a:latin typeface="Tahoma" pitchFamily="34" charset="0"/>
                <a:cs typeface="Tahoma" pitchFamily="34" charset="0"/>
                <a:sym typeface="Tahoma" pitchFamily="34" charset="0"/>
              </a:rPr>
              <a:t>If you think education is expensive, </a:t>
            </a:r>
          </a:p>
          <a:p>
            <a:pPr marL="255604" lvl="1" indent="0">
              <a:buClr>
                <a:srgbClr val="C00000"/>
              </a:buClr>
              <a:buSzPct val="70000"/>
              <a:buNone/>
              <a:tabLst>
                <a:tab pos="255604" algn="l"/>
              </a:tabLst>
            </a:pPr>
            <a:r>
              <a:rPr lang="en-US" sz="3200" dirty="0" smtClean="0">
                <a:latin typeface="Tahoma" pitchFamily="34" charset="0"/>
                <a:cs typeface="Tahoma" pitchFamily="34" charset="0"/>
                <a:sym typeface="Tahoma" pitchFamily="34" charset="0"/>
              </a:rPr>
              <a:t>you should try </a:t>
            </a:r>
            <a:r>
              <a:rPr lang="en-US" sz="3200" dirty="0">
                <a:latin typeface="Tahoma" pitchFamily="34" charset="0"/>
                <a:cs typeface="Tahoma" pitchFamily="34" charset="0"/>
                <a:sym typeface="Tahoma" pitchFamily="34" charset="0"/>
              </a:rPr>
              <a:t>ignorance!</a:t>
            </a:r>
            <a:r>
              <a:rPr lang="en-US" sz="3200" dirty="0">
                <a:latin typeface="Tahoma" pitchFamily="34" charset="0"/>
                <a:ea typeface="ヒラギノ角ゴ ProN W6" pitchFamily="-111" charset="-128"/>
                <a:cs typeface="Tahoma" pitchFamily="34" charset="0"/>
                <a:sym typeface="Tahoma" pitchFamily="34" charset="0"/>
              </a:rPr>
              <a:t>”</a:t>
            </a:r>
          </a:p>
          <a:p>
            <a:pPr marL="255604" lvl="1" indent="0" algn="r">
              <a:spcBef>
                <a:spcPts val="0"/>
              </a:spcBef>
              <a:buClr>
                <a:srgbClr val="C00000"/>
              </a:buClr>
              <a:buSzPct val="70000"/>
              <a:buNone/>
              <a:tabLst>
                <a:tab pos="255604" algn="l"/>
              </a:tabLst>
            </a:pPr>
            <a:r>
              <a:rPr lang="en-US" sz="3200"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rPr>
              <a:t/>
            </a:r>
            <a:br>
              <a:rPr lang="en-US" sz="3200"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rPr>
            </a:br>
            <a:endParaRPr lang="en-US" sz="3200"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endParaRPr>
          </a:p>
          <a:p>
            <a:pPr marL="255604" lvl="1" indent="0">
              <a:spcBef>
                <a:spcPts val="0"/>
              </a:spcBef>
              <a:buClr>
                <a:srgbClr val="C00000"/>
              </a:buClr>
              <a:buSzPct val="70000"/>
              <a:buNone/>
              <a:tabLst>
                <a:tab pos="255604" algn="l"/>
              </a:tabLst>
            </a:pPr>
            <a:r>
              <a:rPr lang="en-US" sz="3200" i="1"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rPr>
              <a:t>					  </a:t>
            </a:r>
            <a:r>
              <a:rPr lang="en-US" sz="2000" i="1" dirty="0" smtClean="0">
                <a:solidFill>
                  <a:schemeClr val="tx1">
                    <a:lumMod val="75000"/>
                    <a:lumOff val="25000"/>
                  </a:schemeClr>
                </a:solidFill>
                <a:latin typeface="Tahoma" pitchFamily="34" charset="0"/>
                <a:ea typeface="ヒラギノ角ゴ ProN W6" pitchFamily="-111" charset="-128"/>
                <a:cs typeface="Tahoma" pitchFamily="34" charset="0"/>
                <a:sym typeface="Tahoma" pitchFamily="34" charset="0"/>
              </a:rPr>
              <a:t>Abraham Lincoln</a:t>
            </a:r>
            <a:endParaRPr lang="en-US" sz="2400" i="1" dirty="0">
              <a:solidFill>
                <a:schemeClr val="tx1">
                  <a:lumMod val="75000"/>
                  <a:lumOff val="25000"/>
                </a:schemeClr>
              </a:solidFill>
              <a:latin typeface="Tahoma" pitchFamily="34" charset="0"/>
              <a:cs typeface="Tahoma"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5867400"/>
            <a:ext cx="914400" cy="621334"/>
          </a:xfrm>
          <a:prstGeom prst="rect">
            <a:avLst/>
          </a:prstGeom>
        </p:spPr>
      </p:pic>
      <p:sp>
        <p:nvSpPr>
          <p:cNvPr id="4" name="Titre 1"/>
          <p:cNvSpPr txBox="1">
            <a:spLocks/>
          </p:cNvSpPr>
          <p:nvPr/>
        </p:nvSpPr>
        <p:spPr>
          <a:xfrm>
            <a:off x="3124200" y="46038"/>
            <a:ext cx="59436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dirty="0" smtClean="0">
                <a:solidFill>
                  <a:schemeClr val="bg1">
                    <a:lumMod val="95000"/>
                  </a:schemeClr>
                </a:solidFill>
              </a:rPr>
              <a:t>The Knowledge </a:t>
            </a:r>
            <a:r>
              <a:rPr lang="en-US" dirty="0">
                <a:solidFill>
                  <a:schemeClr val="bg1">
                    <a:lumMod val="95000"/>
                  </a:schemeClr>
                </a:solidFill>
              </a:rPr>
              <a:t>is </a:t>
            </a:r>
            <a:r>
              <a:rPr lang="en-US" dirty="0" smtClean="0">
                <a:solidFill>
                  <a:schemeClr val="bg1">
                    <a:lumMod val="95000"/>
                  </a:schemeClr>
                </a:solidFill>
              </a:rPr>
              <a:t>wealth, </a:t>
            </a:r>
          </a:p>
          <a:p>
            <a:r>
              <a:rPr lang="en-US" dirty="0" smtClean="0">
                <a:solidFill>
                  <a:schemeClr val="bg1">
                    <a:lumMod val="95000"/>
                  </a:schemeClr>
                </a:solidFill>
              </a:rPr>
              <a:t>Knowledge must flow</a:t>
            </a:r>
            <a:endParaRPr lang="fr-FR"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65</a:t>
            </a:fld>
            <a:endParaRPr lang="en-US" dirty="0"/>
          </a:p>
        </p:txBody>
      </p:sp>
    </p:spTree>
    <p:extLst>
      <p:ext uri="{BB962C8B-B14F-4D97-AF65-F5344CB8AC3E}">
        <p14:creationId xmlns:p14="http://schemas.microsoft.com/office/powerpoint/2010/main" val="241320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7600" y="46038"/>
            <a:ext cx="4724400" cy="715962"/>
          </a:xfrm>
        </p:spPr>
        <p:txBody>
          <a:bodyPr/>
          <a:lstStyle/>
          <a:p>
            <a:r>
              <a:rPr lang="fr-FR" sz="3600" dirty="0" err="1" smtClean="0">
                <a:solidFill>
                  <a:schemeClr val="bg1">
                    <a:lumMod val="95000"/>
                  </a:schemeClr>
                </a:solidFill>
              </a:rPr>
              <a:t>Teamwork</a:t>
            </a:r>
            <a:endParaRPr lang="fr-FR" sz="3600" dirty="0">
              <a:solidFill>
                <a:schemeClr val="bg1">
                  <a:lumMod val="95000"/>
                </a:schemeClr>
              </a:solidFill>
            </a:endParaRPr>
          </a:p>
        </p:txBody>
      </p:sp>
      <p:sp>
        <p:nvSpPr>
          <p:cNvPr id="3" name="Rectangle 3"/>
          <p:cNvSpPr txBox="1">
            <a:spLocks noChangeArrowheads="1"/>
          </p:cNvSpPr>
          <p:nvPr/>
        </p:nvSpPr>
        <p:spPr>
          <a:xfrm>
            <a:off x="533400" y="2057400"/>
            <a:ext cx="8153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Clr>
                <a:srgbClr val="C00000"/>
              </a:buClr>
              <a:buSzPct val="70000"/>
              <a:buNone/>
              <a:tabLst>
                <a:tab pos="255604" algn="l"/>
              </a:tabLst>
            </a:pPr>
            <a:r>
              <a:rPr lang="en-US" sz="2400" dirty="0" smtClean="0">
                <a:solidFill>
                  <a:srgbClr val="FF0000"/>
                </a:solidFill>
              </a:rPr>
              <a:t>TEAM </a:t>
            </a:r>
            <a:r>
              <a:rPr lang="en-US" sz="2400" dirty="0" smtClean="0">
                <a:solidFill>
                  <a:schemeClr val="tx1">
                    <a:lumMod val="75000"/>
                    <a:lumOff val="25000"/>
                  </a:schemeClr>
                </a:solidFill>
              </a:rPr>
              <a:t>stands for…</a:t>
            </a:r>
            <a:r>
              <a:rPr lang="en-US" sz="2400" dirty="0" smtClean="0">
                <a:solidFill>
                  <a:srgbClr val="FF0000"/>
                </a:solidFill>
              </a:rPr>
              <a:t> T</a:t>
            </a:r>
            <a:r>
              <a:rPr lang="en-US" sz="2400" dirty="0" smtClean="0">
                <a:solidFill>
                  <a:schemeClr val="tx1">
                    <a:lumMod val="75000"/>
                    <a:lumOff val="25000"/>
                  </a:schemeClr>
                </a:solidFill>
              </a:rPr>
              <a:t>ogether </a:t>
            </a:r>
            <a:r>
              <a:rPr lang="en-US" sz="2400" dirty="0" smtClean="0">
                <a:solidFill>
                  <a:srgbClr val="FF0000"/>
                </a:solidFill>
              </a:rPr>
              <a:t>E</a:t>
            </a:r>
            <a:r>
              <a:rPr lang="en-US" sz="2400" dirty="0" smtClean="0">
                <a:solidFill>
                  <a:schemeClr val="tx1">
                    <a:lumMod val="75000"/>
                    <a:lumOff val="25000"/>
                  </a:schemeClr>
                </a:solidFill>
              </a:rPr>
              <a:t>ach </a:t>
            </a:r>
            <a:r>
              <a:rPr lang="en-US" sz="2400" dirty="0" smtClean="0">
                <a:solidFill>
                  <a:srgbClr val="FF0000"/>
                </a:solidFill>
              </a:rPr>
              <a:t>A</a:t>
            </a:r>
            <a:r>
              <a:rPr lang="en-US" sz="2400" dirty="0" smtClean="0">
                <a:solidFill>
                  <a:schemeClr val="tx1">
                    <a:lumMod val="75000"/>
                    <a:lumOff val="25000"/>
                  </a:schemeClr>
                </a:solidFill>
              </a:rPr>
              <a:t>chieves </a:t>
            </a:r>
            <a:r>
              <a:rPr lang="en-US" sz="2400" dirty="0" smtClean="0">
                <a:solidFill>
                  <a:srgbClr val="FF0000"/>
                </a:solidFill>
              </a:rPr>
              <a:t>M</a:t>
            </a:r>
            <a:r>
              <a:rPr lang="en-US" sz="2400" dirty="0" smtClean="0">
                <a:solidFill>
                  <a:schemeClr val="tx1">
                    <a:lumMod val="75000"/>
                    <a:lumOff val="25000"/>
                  </a:schemeClr>
                </a:solidFill>
              </a:rPr>
              <a:t>ore</a:t>
            </a:r>
          </a:p>
          <a:p>
            <a:pPr marL="0" lvl="1" indent="0" algn="ctr">
              <a:buClr>
                <a:srgbClr val="C00000"/>
              </a:buClr>
              <a:buSzPct val="70000"/>
              <a:buNone/>
              <a:tabLst>
                <a:tab pos="255604" algn="l"/>
              </a:tabLst>
            </a:pPr>
            <a:endParaRPr lang="en-US" sz="2400" dirty="0" smtClean="0"/>
          </a:p>
          <a:p>
            <a:pPr marL="0" lvl="1" indent="0" algn="ctr">
              <a:buClr>
                <a:srgbClr val="C00000"/>
              </a:buClr>
              <a:buSzPct val="70000"/>
              <a:buNone/>
              <a:tabLst>
                <a:tab pos="255604" algn="l"/>
              </a:tabLst>
            </a:pPr>
            <a:r>
              <a:rPr lang="en-US" sz="2400" dirty="0" smtClean="0"/>
              <a:t>You guys are </a:t>
            </a:r>
            <a:r>
              <a:rPr lang="en-US" sz="2400" dirty="0" smtClean="0">
                <a:solidFill>
                  <a:srgbClr val="FF0000"/>
                </a:solidFill>
              </a:rPr>
              <a:t>welcome</a:t>
            </a:r>
            <a:r>
              <a:rPr lang="en-US" sz="2400" dirty="0" smtClean="0"/>
              <a:t> to attend our meetings </a:t>
            </a:r>
          </a:p>
          <a:p>
            <a:pPr marL="0" lvl="1" indent="0" algn="ctr">
              <a:buClr>
                <a:srgbClr val="C00000"/>
              </a:buClr>
              <a:buSzPct val="70000"/>
              <a:buNone/>
              <a:tabLst>
                <a:tab pos="255604" algn="l"/>
              </a:tabLst>
            </a:pPr>
            <a:r>
              <a:rPr lang="en-US" sz="2400" dirty="0" smtClean="0"/>
              <a:t>and have talks at OWASP.</a:t>
            </a:r>
          </a:p>
          <a:p>
            <a:pPr marL="0" lvl="1" indent="0" algn="ctr">
              <a:buClr>
                <a:srgbClr val="C00000"/>
              </a:buClr>
              <a:buSzPct val="70000"/>
              <a:buNone/>
              <a:tabLst>
                <a:tab pos="255604" algn="l"/>
              </a:tabLst>
            </a:pPr>
            <a:endParaRPr lang="en-US" sz="2400" dirty="0"/>
          </a:p>
          <a:p>
            <a:pPr marL="0" lvl="1" indent="0" algn="ctr">
              <a:buClr>
                <a:srgbClr val="C00000"/>
              </a:buClr>
              <a:buSzPct val="70000"/>
              <a:buNone/>
              <a:tabLst>
                <a:tab pos="255604" algn="l"/>
              </a:tabLst>
            </a:pPr>
            <a:endParaRPr lang="en-US" sz="2400" dirty="0" smtClean="0"/>
          </a:p>
          <a:p>
            <a:pPr marL="0" lvl="1" indent="0" algn="ctr">
              <a:buClr>
                <a:srgbClr val="C00000"/>
              </a:buClr>
              <a:buSzPct val="70000"/>
              <a:buNone/>
              <a:tabLst>
                <a:tab pos="255604" algn="l"/>
              </a:tabLst>
            </a:pPr>
            <a:r>
              <a:rPr lang="en-US" sz="2400" dirty="0" smtClean="0"/>
              <a:t>The OWASP French Chapter welcomes you!</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5159118"/>
            <a:ext cx="1378783" cy="936882"/>
          </a:xfrm>
          <a:prstGeom prst="rect">
            <a:avLst/>
          </a:prstGeom>
        </p:spPr>
      </p:pic>
      <p:sp>
        <p:nvSpPr>
          <p:cNvPr id="5" name="Espace réservé du numéro de diapositive 4"/>
          <p:cNvSpPr>
            <a:spLocks noGrp="1"/>
          </p:cNvSpPr>
          <p:nvPr>
            <p:ph type="sldNum" sz="quarter" idx="12"/>
          </p:nvPr>
        </p:nvSpPr>
        <p:spPr/>
        <p:txBody>
          <a:bodyPr/>
          <a:lstStyle/>
          <a:p>
            <a:fld id="{B213A299-4B70-44C0-9573-A40A0A56C89D}" type="slidenum">
              <a:rPr lang="en-US" smtClean="0"/>
              <a:t>66</a:t>
            </a:fld>
            <a:endParaRPr lang="en-US" dirty="0"/>
          </a:p>
        </p:txBody>
      </p:sp>
    </p:spTree>
    <p:extLst>
      <p:ext uri="{BB962C8B-B14F-4D97-AF65-F5344CB8AC3E}">
        <p14:creationId xmlns:p14="http://schemas.microsoft.com/office/powerpoint/2010/main" val="4162045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647230" y="5913438"/>
            <a:ext cx="5867400" cy="715962"/>
          </a:xfrm>
        </p:spPr>
        <p:txBody>
          <a:bodyPr/>
          <a:lstStyle/>
          <a:p>
            <a:r>
              <a:rPr lang="en-US" sz="1600" dirty="0">
                <a:solidFill>
                  <a:schemeClr val="tx1"/>
                </a:solidFill>
              </a:rPr>
              <a:t>Ludovic </a:t>
            </a:r>
            <a:r>
              <a:rPr lang="en-US" sz="1600" dirty="0" smtClean="0">
                <a:solidFill>
                  <a:schemeClr val="tx1"/>
                </a:solidFill>
              </a:rPr>
              <a:t>Petit</a:t>
            </a:r>
            <a:br>
              <a:rPr lang="en-US" sz="1600" dirty="0" smtClean="0">
                <a:solidFill>
                  <a:schemeClr val="tx1"/>
                </a:solidFill>
              </a:rPr>
            </a:br>
            <a:r>
              <a:rPr lang="en-US" sz="1600" dirty="0" smtClean="0">
                <a:solidFill>
                  <a:schemeClr val="tx1"/>
                </a:solidFill>
                <a:hlinkClick r:id="rId2"/>
              </a:rPr>
              <a:t>Ludovic.Petit@owasp.org</a:t>
            </a:r>
            <a:r>
              <a:rPr lang="en-US" sz="1600" dirty="0">
                <a:solidFill>
                  <a:schemeClr val="tx1"/>
                </a:solidFill>
              </a:rPr>
              <a:t/>
            </a:r>
            <a:br>
              <a:rPr lang="en-US" sz="1600" dirty="0">
                <a:solidFill>
                  <a:schemeClr val="tx1"/>
                </a:solidFill>
              </a:rPr>
            </a:br>
            <a:r>
              <a:rPr lang="en-US" sz="1600" dirty="0" smtClean="0">
                <a:solidFill>
                  <a:schemeClr val="tx1"/>
                </a:solidFill>
              </a:rPr>
              <a:t>+33 (0) 611 726 164</a:t>
            </a:r>
            <a:br>
              <a:rPr lang="en-US" sz="1600" dirty="0" smtClean="0">
                <a:solidFill>
                  <a:schemeClr val="tx1"/>
                </a:solidFill>
              </a:rPr>
            </a:br>
            <a:endParaRPr lang="en-US" sz="1600" dirty="0">
              <a:solidFill>
                <a:schemeClr val="tx1"/>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387718"/>
            <a:ext cx="593793" cy="403482"/>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828" y="1937832"/>
            <a:ext cx="6091372" cy="3015168"/>
          </a:xfrm>
          <a:prstGeom prst="rect">
            <a:avLst/>
          </a:prstGeom>
        </p:spPr>
      </p:pic>
      <p:sp>
        <p:nvSpPr>
          <p:cNvPr id="10" name="Title 3"/>
          <p:cNvSpPr txBox="1">
            <a:spLocks/>
          </p:cNvSpPr>
          <p:nvPr/>
        </p:nvSpPr>
        <p:spPr>
          <a:xfrm>
            <a:off x="3810000" y="76200"/>
            <a:ext cx="4724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800" dirty="0" smtClean="0">
                <a:solidFill>
                  <a:schemeClr val="bg1">
                    <a:lumMod val="95000"/>
                  </a:schemeClr>
                </a:solidFill>
              </a:rPr>
              <a:t>Q</a:t>
            </a:r>
            <a:r>
              <a:rPr lang="en-US" sz="4800" dirty="0" smtClean="0">
                <a:solidFill>
                  <a:schemeClr val="bg1">
                    <a:lumMod val="75000"/>
                  </a:schemeClr>
                </a:solidFill>
              </a:rPr>
              <a:t>&amp;</a:t>
            </a:r>
            <a:r>
              <a:rPr lang="en-US" sz="4800" dirty="0" smtClean="0">
                <a:solidFill>
                  <a:schemeClr val="bg1">
                    <a:lumMod val="95000"/>
                  </a:schemeClr>
                </a:solidFill>
              </a:rPr>
              <a:t>A</a:t>
            </a:r>
            <a:endParaRPr lang="en-US" sz="4800" dirty="0">
              <a:solidFill>
                <a:schemeClr val="bg1">
                  <a:lumMod val="95000"/>
                </a:schemeClr>
              </a:solidFill>
            </a:endParaRPr>
          </a:p>
        </p:txBody>
      </p:sp>
      <p:sp>
        <p:nvSpPr>
          <p:cNvPr id="2" name="Espace réservé du numéro de diapositive 1"/>
          <p:cNvSpPr>
            <a:spLocks noGrp="1"/>
          </p:cNvSpPr>
          <p:nvPr>
            <p:ph type="sldNum" sz="quarter" idx="12"/>
          </p:nvPr>
        </p:nvSpPr>
        <p:spPr/>
        <p:txBody>
          <a:bodyPr/>
          <a:lstStyle/>
          <a:p>
            <a:fld id="{B213A299-4B70-44C0-9573-A40A0A56C89D}" type="slidenum">
              <a:rPr lang="en-US" smtClean="0"/>
              <a:t>67</a:t>
            </a:fld>
            <a:endParaRPr lang="en-US" dirty="0"/>
          </a:p>
        </p:txBody>
      </p:sp>
    </p:spTree>
    <p:extLst>
      <p:ext uri="{BB962C8B-B14F-4D97-AF65-F5344CB8AC3E}">
        <p14:creationId xmlns:p14="http://schemas.microsoft.com/office/powerpoint/2010/main" val="2773279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736" y="1723231"/>
            <a:ext cx="8229719" cy="2247900"/>
          </a:xfrm>
        </p:spPr>
        <p:txBody>
          <a:bodyPr/>
          <a:lstStyle/>
          <a:p>
            <a:r>
              <a:rPr lang="en-US" sz="4800" dirty="0" smtClean="0">
                <a:solidFill>
                  <a:schemeClr val="tx1"/>
                </a:solidFill>
                <a:ea typeface="ＭＳ Ｐゴシック" charset="-128"/>
              </a:rPr>
              <a:t>Mission Driven</a:t>
            </a:r>
          </a:p>
        </p:txBody>
      </p:sp>
      <p:sp>
        <p:nvSpPr>
          <p:cNvPr id="3" name="Text Placeholder 2"/>
          <p:cNvSpPr>
            <a:spLocks noGrp="1"/>
          </p:cNvSpPr>
          <p:nvPr>
            <p:ph type="body" idx="1"/>
          </p:nvPr>
        </p:nvSpPr>
        <p:spPr>
          <a:xfrm>
            <a:off x="714877" y="3994944"/>
            <a:ext cx="7772579" cy="2253456"/>
          </a:xfrm>
        </p:spPr>
        <p:txBody>
          <a:bodyPr>
            <a:normAutofit/>
          </a:bodyPr>
          <a:lstStyle/>
          <a:p>
            <a:pPr algn="ctr">
              <a:buFont typeface="Arial" charset="0"/>
              <a:buNone/>
              <a:defRPr/>
            </a:pPr>
            <a:r>
              <a:rPr lang="en-US" sz="3200" dirty="0" smtClean="0">
                <a:solidFill>
                  <a:schemeClr val="tx1">
                    <a:lumMod val="75000"/>
                    <a:lumOff val="25000"/>
                  </a:schemeClr>
                </a:solidFill>
                <a:cs typeface="+mn-cs"/>
              </a:rPr>
              <a:t>Nonprofit | World Wide | Unbiased</a:t>
            </a:r>
          </a:p>
          <a:p>
            <a:pPr algn="ctr">
              <a:buFont typeface="Arial" charset="0"/>
              <a:buNone/>
              <a:defRPr/>
            </a:pPr>
            <a:endParaRPr lang="en-US" sz="1800" dirty="0" smtClean="0">
              <a:solidFill>
                <a:schemeClr val="tx1">
                  <a:lumMod val="75000"/>
                  <a:lumOff val="25000"/>
                </a:schemeClr>
              </a:solidFill>
              <a:cs typeface="+mn-cs"/>
            </a:endParaRPr>
          </a:p>
          <a:p>
            <a:pPr algn="ctr">
              <a:defRPr/>
            </a:pPr>
            <a:r>
              <a:rPr lang="en-US" sz="3200" dirty="0">
                <a:solidFill>
                  <a:schemeClr val="tx1">
                    <a:lumMod val="75000"/>
                    <a:lumOff val="25000"/>
                  </a:schemeClr>
                </a:solidFill>
              </a:rPr>
              <a:t>OWASP </a:t>
            </a:r>
            <a:r>
              <a:rPr lang="en-US" sz="3200" b="1" dirty="0">
                <a:solidFill>
                  <a:schemeClr val="tx1">
                    <a:lumMod val="75000"/>
                    <a:lumOff val="25000"/>
                  </a:schemeClr>
                </a:solidFill>
              </a:rPr>
              <a:t>does not endorse or recommend commercial products or services</a:t>
            </a:r>
          </a:p>
        </p:txBody>
      </p:sp>
      <p:sp>
        <p:nvSpPr>
          <p:cNvPr id="26628" name="TextBox 5"/>
          <p:cNvSpPr txBox="1">
            <a:spLocks noChangeArrowheads="1"/>
          </p:cNvSpPr>
          <p:nvPr/>
        </p:nvSpPr>
        <p:spPr bwMode="auto">
          <a:xfrm>
            <a:off x="2660700" y="685800"/>
            <a:ext cx="77607" cy="53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396" tIns="19198" rIns="38396" bIns="19198">
            <a:spAutoFit/>
          </a:bodyPr>
          <a:lstStyle>
            <a:lvl1pPr eaLnBrk="0" hangingPunct="0">
              <a:defRPr sz="4000">
                <a:solidFill>
                  <a:schemeClr val="tx1"/>
                </a:solidFill>
                <a:latin typeface="Arial" pitchFamily="34" charset="0"/>
                <a:ea typeface="ＭＳ Ｐゴシック" charset="-128"/>
              </a:defRPr>
            </a:lvl1pPr>
            <a:lvl2pPr marL="742950" indent="-285750" eaLnBrk="0" hangingPunct="0">
              <a:defRPr sz="4000">
                <a:solidFill>
                  <a:schemeClr val="tx1"/>
                </a:solidFill>
                <a:latin typeface="Arial" pitchFamily="34" charset="0"/>
                <a:ea typeface="ＭＳ Ｐゴシック" charset="-128"/>
              </a:defRPr>
            </a:lvl2pPr>
            <a:lvl3pPr marL="1143000" indent="-228600" eaLnBrk="0" hangingPunct="0">
              <a:defRPr sz="4000">
                <a:solidFill>
                  <a:schemeClr val="tx1"/>
                </a:solidFill>
                <a:latin typeface="Arial" pitchFamily="34" charset="0"/>
                <a:ea typeface="ＭＳ Ｐゴシック" charset="-128"/>
              </a:defRPr>
            </a:lvl3pPr>
            <a:lvl4pPr marL="1600200" indent="-228600" eaLnBrk="0" hangingPunct="0">
              <a:defRPr sz="4000">
                <a:solidFill>
                  <a:schemeClr val="tx1"/>
                </a:solidFill>
                <a:latin typeface="Arial" pitchFamily="34" charset="0"/>
                <a:ea typeface="ＭＳ Ｐゴシック" charset="-128"/>
              </a:defRPr>
            </a:lvl4pPr>
            <a:lvl5pPr marL="2057400" indent="-228600" eaLnBrk="0" hangingPunct="0">
              <a:defRPr sz="4000">
                <a:solidFill>
                  <a:schemeClr val="tx1"/>
                </a:solidFill>
                <a:latin typeface="Arial" pitchFamily="34" charset="0"/>
                <a:ea typeface="ＭＳ Ｐゴシック" charset="-128"/>
              </a:defRPr>
            </a:lvl5pPr>
            <a:lvl6pPr marL="25146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6pPr>
            <a:lvl7pPr marL="29718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7pPr>
            <a:lvl8pPr marL="34290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8pPr>
            <a:lvl9pPr marL="3886200" indent="-228600" defTabSz="2058988" eaLnBrk="0" fontAlgn="base" hangingPunct="0">
              <a:spcBef>
                <a:spcPct val="0"/>
              </a:spcBef>
              <a:spcAft>
                <a:spcPct val="0"/>
              </a:spcAft>
              <a:defRPr sz="4000">
                <a:solidFill>
                  <a:schemeClr val="tx1"/>
                </a:solidFill>
                <a:latin typeface="Arial" pitchFamily="34" charset="0"/>
                <a:ea typeface="ＭＳ Ｐゴシック" charset="-128"/>
              </a:defRPr>
            </a:lvl9pPr>
          </a:lstStyle>
          <a:p>
            <a:pPr eaLnBrk="1" hangingPunct="1"/>
            <a:endParaRPr lang="fr-FR" sz="3200"/>
          </a:p>
        </p:txBody>
      </p:sp>
      <p:sp>
        <p:nvSpPr>
          <p:cNvPr id="7" name="Title 3"/>
          <p:cNvSpPr txBox="1">
            <a:spLocks/>
          </p:cNvSpPr>
          <p:nvPr/>
        </p:nvSpPr>
        <p:spPr>
          <a:xfrm>
            <a:off x="3733800" y="76200"/>
            <a:ext cx="4724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000" dirty="0" smtClean="0">
                <a:solidFill>
                  <a:schemeClr val="bg1">
                    <a:lumMod val="95000"/>
                  </a:schemeClr>
                </a:solidFill>
              </a:rPr>
              <a:t>What is OWASP</a:t>
            </a:r>
            <a:endParaRPr lang="en-US" sz="4000" dirty="0">
              <a:solidFill>
                <a:schemeClr val="bg1">
                  <a:lumMod val="95000"/>
                </a:schemeClr>
              </a:solidFill>
            </a:endParaRPr>
          </a:p>
        </p:txBody>
      </p:sp>
      <p:sp>
        <p:nvSpPr>
          <p:cNvPr id="2" name="Espace réservé du numéro de diapositive 1"/>
          <p:cNvSpPr>
            <a:spLocks noGrp="1"/>
          </p:cNvSpPr>
          <p:nvPr>
            <p:ph type="sldNum" sz="quarter" idx="16"/>
          </p:nvPr>
        </p:nvSpPr>
        <p:spPr/>
        <p:txBody>
          <a:bodyPr/>
          <a:lstStyle/>
          <a:p>
            <a:fld id="{AEB49D55-C994-427A-9283-ED4BBC34EA31}" type="slidenum">
              <a:rPr lang="en-US" smtClean="0"/>
              <a:pPr/>
              <a:t>7</a:t>
            </a:fld>
            <a:endParaRPr lang="en-US"/>
          </a:p>
        </p:txBody>
      </p:sp>
    </p:spTree>
    <p:extLst>
      <p:ext uri="{BB962C8B-B14F-4D97-AF65-F5344CB8AC3E}">
        <p14:creationId xmlns:p14="http://schemas.microsoft.com/office/powerpoint/2010/main" val="264925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736" y="1752600"/>
            <a:ext cx="8229719" cy="2247900"/>
          </a:xfrm>
        </p:spPr>
        <p:txBody>
          <a:bodyPr/>
          <a:lstStyle/>
          <a:p>
            <a:r>
              <a:rPr lang="en-US" sz="4800" dirty="0" smtClean="0">
                <a:solidFill>
                  <a:schemeClr val="tx1"/>
                </a:solidFill>
                <a:ea typeface="ＭＳ Ｐゴシック" charset="-128"/>
              </a:rPr>
              <a:t>Community Driven</a:t>
            </a:r>
          </a:p>
        </p:txBody>
      </p:sp>
      <p:sp>
        <p:nvSpPr>
          <p:cNvPr id="3" name="Text Placeholder 2"/>
          <p:cNvSpPr>
            <a:spLocks noGrp="1"/>
          </p:cNvSpPr>
          <p:nvPr>
            <p:ph type="body" idx="1"/>
          </p:nvPr>
        </p:nvSpPr>
        <p:spPr>
          <a:xfrm>
            <a:off x="714877" y="4519612"/>
            <a:ext cx="7772579" cy="1500188"/>
          </a:xfrm>
        </p:spPr>
        <p:txBody>
          <a:bodyPr>
            <a:noAutofit/>
          </a:bodyPr>
          <a:lstStyle/>
          <a:p>
            <a:pPr algn="ctr">
              <a:buFont typeface="Arial" charset="0"/>
              <a:buNone/>
              <a:defRPr/>
            </a:pPr>
            <a:r>
              <a:rPr lang="en-US" sz="3200" dirty="0" smtClean="0">
                <a:solidFill>
                  <a:schemeClr val="tx1">
                    <a:lumMod val="75000"/>
                    <a:lumOff val="25000"/>
                  </a:schemeClr>
                </a:solidFill>
                <a:cs typeface="+mn-cs"/>
              </a:rPr>
              <a:t>30,000 Mail List Participants</a:t>
            </a:r>
          </a:p>
          <a:p>
            <a:pPr algn="ctr">
              <a:buFont typeface="Arial" charset="0"/>
              <a:buNone/>
              <a:defRPr/>
            </a:pPr>
            <a:r>
              <a:rPr lang="en-US" sz="3200" dirty="0" smtClean="0">
                <a:solidFill>
                  <a:schemeClr val="tx1">
                    <a:lumMod val="75000"/>
                    <a:lumOff val="25000"/>
                  </a:schemeClr>
                </a:solidFill>
                <a:cs typeface="+mn-cs"/>
              </a:rPr>
              <a:t>200 </a:t>
            </a:r>
            <a:r>
              <a:rPr lang="en-US" sz="3200" dirty="0">
                <a:solidFill>
                  <a:schemeClr val="tx1">
                    <a:lumMod val="75000"/>
                    <a:lumOff val="25000"/>
                  </a:schemeClr>
                </a:solidFill>
                <a:cs typeface="+mn-cs"/>
              </a:rPr>
              <a:t>Active Chapters in 70 </a:t>
            </a:r>
            <a:r>
              <a:rPr lang="en-US" sz="3200" dirty="0" smtClean="0">
                <a:solidFill>
                  <a:schemeClr val="tx1">
                    <a:lumMod val="75000"/>
                    <a:lumOff val="25000"/>
                  </a:schemeClr>
                </a:solidFill>
                <a:cs typeface="+mn-cs"/>
              </a:rPr>
              <a:t>countries </a:t>
            </a:r>
          </a:p>
          <a:p>
            <a:pPr algn="ctr">
              <a:buFont typeface="Arial" charset="0"/>
              <a:buNone/>
              <a:defRPr/>
            </a:pPr>
            <a:r>
              <a:rPr lang="en-US" sz="3200" dirty="0" smtClean="0">
                <a:solidFill>
                  <a:schemeClr val="tx1">
                    <a:lumMod val="75000"/>
                    <a:lumOff val="25000"/>
                  </a:schemeClr>
                </a:solidFill>
                <a:cs typeface="+mn-cs"/>
              </a:rPr>
              <a:t>1600+ Members, 56 Corporate Supporters </a:t>
            </a:r>
          </a:p>
          <a:p>
            <a:pPr algn="ctr">
              <a:buFont typeface="Arial" charset="0"/>
              <a:buNone/>
              <a:defRPr/>
            </a:pPr>
            <a:r>
              <a:rPr lang="en-US" sz="3200" dirty="0" smtClean="0">
                <a:solidFill>
                  <a:schemeClr val="tx1">
                    <a:lumMod val="75000"/>
                    <a:lumOff val="25000"/>
                  </a:schemeClr>
                </a:solidFill>
                <a:cs typeface="+mn-cs"/>
              </a:rPr>
              <a:t>69 Academic Supporters</a:t>
            </a:r>
          </a:p>
          <a:p>
            <a:pPr algn="ctr">
              <a:buFont typeface="Arial" charset="0"/>
              <a:buNone/>
              <a:defRPr/>
            </a:pPr>
            <a:endParaRPr lang="en-US" sz="3200" dirty="0">
              <a:solidFill>
                <a:schemeClr val="tx1">
                  <a:lumMod val="75000"/>
                  <a:lumOff val="25000"/>
                </a:schemeClr>
              </a:solidFill>
              <a:cs typeface="+mn-cs"/>
            </a:endParaRPr>
          </a:p>
        </p:txBody>
      </p:sp>
      <p:sp>
        <p:nvSpPr>
          <p:cNvPr id="6" name="Title 3"/>
          <p:cNvSpPr txBox="1">
            <a:spLocks/>
          </p:cNvSpPr>
          <p:nvPr/>
        </p:nvSpPr>
        <p:spPr>
          <a:xfrm>
            <a:off x="3733800" y="76200"/>
            <a:ext cx="47244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a:lstStyle>
          <a:p>
            <a:r>
              <a:rPr lang="en-US" sz="4000" dirty="0" smtClean="0">
                <a:solidFill>
                  <a:schemeClr val="bg1">
                    <a:lumMod val="95000"/>
                  </a:schemeClr>
                </a:solidFill>
              </a:rPr>
              <a:t>What is OWASP</a:t>
            </a:r>
            <a:endParaRPr lang="en-US" sz="4000" dirty="0">
              <a:solidFill>
                <a:schemeClr val="bg1">
                  <a:lumMod val="95000"/>
                </a:schemeClr>
              </a:solidFill>
            </a:endParaRPr>
          </a:p>
        </p:txBody>
      </p:sp>
      <p:sp>
        <p:nvSpPr>
          <p:cNvPr id="2" name="Espace réservé du numéro de diapositive 1"/>
          <p:cNvSpPr>
            <a:spLocks noGrp="1"/>
          </p:cNvSpPr>
          <p:nvPr>
            <p:ph type="sldNum" sz="quarter" idx="16"/>
          </p:nvPr>
        </p:nvSpPr>
        <p:spPr/>
        <p:txBody>
          <a:bodyPr/>
          <a:lstStyle/>
          <a:p>
            <a:fld id="{AEB49D55-C994-427A-9283-ED4BBC34EA31}" type="slidenum">
              <a:rPr lang="en-US" smtClean="0"/>
              <a:pPr/>
              <a:t>8</a:t>
            </a:fld>
            <a:endParaRPr lang="en-US"/>
          </a:p>
        </p:txBody>
      </p:sp>
    </p:spTree>
    <p:extLst>
      <p:ext uri="{BB962C8B-B14F-4D97-AF65-F5344CB8AC3E}">
        <p14:creationId xmlns:p14="http://schemas.microsoft.com/office/powerpoint/2010/main" val="400232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96453" y="1600200"/>
            <a:ext cx="9072563" cy="589359"/>
          </a:xfrm>
        </p:spPr>
        <p:txBody>
          <a:bodyPr>
            <a:normAutofit fontScale="92500"/>
          </a:bodyPr>
          <a:lstStyle/>
          <a:p>
            <a:pPr marL="500045" lvl="1" indent="0" algn="ctr">
              <a:buSzPct val="100000"/>
              <a:buNone/>
            </a:pPr>
            <a:r>
              <a:rPr lang="en-US" sz="2200" dirty="0" smtClean="0">
                <a:solidFill>
                  <a:srgbClr val="C00000"/>
                </a:solidFill>
              </a:rPr>
              <a:t>200 Chapters</a:t>
            </a:r>
            <a:r>
              <a:rPr lang="en-US" sz="2200" dirty="0">
                <a:solidFill>
                  <a:schemeClr val="bg2">
                    <a:lumMod val="50000"/>
                  </a:schemeClr>
                </a:solidFill>
              </a:rPr>
              <a:t>,</a:t>
            </a:r>
            <a:r>
              <a:rPr lang="en-US" sz="2200" dirty="0">
                <a:solidFill>
                  <a:srgbClr val="FF0000"/>
                </a:solidFill>
              </a:rPr>
              <a:t> </a:t>
            </a:r>
            <a:r>
              <a:rPr lang="en-US" sz="2200" dirty="0">
                <a:solidFill>
                  <a:srgbClr val="C00000"/>
                </a:solidFill>
              </a:rPr>
              <a:t>1 </a:t>
            </a:r>
            <a:r>
              <a:rPr lang="en-US" sz="2200" dirty="0" smtClean="0">
                <a:solidFill>
                  <a:srgbClr val="C00000"/>
                </a:solidFill>
              </a:rPr>
              <a:t>600</a:t>
            </a:r>
            <a:r>
              <a:rPr lang="en-US" sz="2200" dirty="0">
                <a:solidFill>
                  <a:srgbClr val="C00000"/>
                </a:solidFill>
              </a:rPr>
              <a:t>+ Members</a:t>
            </a:r>
            <a:r>
              <a:rPr lang="en-US" sz="2200" dirty="0">
                <a:solidFill>
                  <a:schemeClr val="bg2">
                    <a:lumMod val="50000"/>
                  </a:schemeClr>
                </a:solidFill>
              </a:rPr>
              <a:t>,</a:t>
            </a:r>
            <a:r>
              <a:rPr lang="en-US" sz="2200" dirty="0">
                <a:solidFill>
                  <a:srgbClr val="FF0000"/>
                </a:solidFill>
              </a:rPr>
              <a:t> </a:t>
            </a:r>
            <a:r>
              <a:rPr lang="en-US" sz="2200" dirty="0">
                <a:solidFill>
                  <a:srgbClr val="C00000"/>
                </a:solidFill>
              </a:rPr>
              <a:t>20 000+ </a:t>
            </a:r>
            <a:r>
              <a:rPr lang="en-US" sz="2200" dirty="0" smtClean="0">
                <a:solidFill>
                  <a:srgbClr val="C00000"/>
                </a:solidFill>
              </a:rPr>
              <a:t>Builders, Breakers and Defenders</a:t>
            </a:r>
            <a:endParaRPr lang="en-US" sz="2200" dirty="0">
              <a:solidFill>
                <a:srgbClr val="C00000"/>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4" y="2131345"/>
            <a:ext cx="8809186" cy="4388518"/>
          </a:xfrm>
          <a:prstGeom prst="rect">
            <a:avLst/>
          </a:prstGeom>
        </p:spPr>
      </p:pic>
      <p:sp>
        <p:nvSpPr>
          <p:cNvPr id="3" name="Titre 2"/>
          <p:cNvSpPr>
            <a:spLocks noGrp="1"/>
          </p:cNvSpPr>
          <p:nvPr>
            <p:ph type="title"/>
          </p:nvPr>
        </p:nvSpPr>
        <p:spPr>
          <a:xfrm>
            <a:off x="3657600" y="0"/>
            <a:ext cx="4724400" cy="715962"/>
          </a:xfrm>
        </p:spPr>
        <p:txBody>
          <a:bodyPr/>
          <a:lstStyle/>
          <a:p>
            <a:r>
              <a:rPr lang="fr-FR" sz="4000" dirty="0" err="1" smtClean="0">
                <a:solidFill>
                  <a:schemeClr val="bg1">
                    <a:lumMod val="95000"/>
                  </a:schemeClr>
                </a:solidFill>
              </a:rPr>
              <a:t>Around</a:t>
            </a:r>
            <a:r>
              <a:rPr lang="fr-FR" sz="4000" dirty="0" smtClean="0">
                <a:solidFill>
                  <a:schemeClr val="bg1">
                    <a:lumMod val="95000"/>
                  </a:schemeClr>
                </a:solidFill>
              </a:rPr>
              <a:t> the World</a:t>
            </a:r>
            <a:endParaRPr lang="fr-FR" sz="4000" dirty="0">
              <a:solidFill>
                <a:schemeClr val="bg1">
                  <a:lumMod val="95000"/>
                </a:schemeClr>
              </a:solidFill>
            </a:endParaRPr>
          </a:p>
        </p:txBody>
      </p:sp>
      <p:sp>
        <p:nvSpPr>
          <p:cNvPr id="4" name="Espace réservé du numéro de diapositive 3"/>
          <p:cNvSpPr>
            <a:spLocks noGrp="1"/>
          </p:cNvSpPr>
          <p:nvPr>
            <p:ph type="sldNum" sz="quarter" idx="12"/>
          </p:nvPr>
        </p:nvSpPr>
        <p:spPr/>
        <p:txBody>
          <a:bodyPr/>
          <a:lstStyle/>
          <a:p>
            <a:fld id="{B213A299-4B70-44C0-9573-A40A0A56C89D}" type="slidenum">
              <a:rPr lang="en-US" smtClean="0"/>
              <a:t>9</a:t>
            </a:fld>
            <a:endParaRPr lang="en-US" dirty="0"/>
          </a:p>
        </p:txBody>
      </p:sp>
    </p:spTree>
    <p:extLst>
      <p:ext uri="{BB962C8B-B14F-4D97-AF65-F5344CB8AC3E}">
        <p14:creationId xmlns:p14="http://schemas.microsoft.com/office/powerpoint/2010/main" val="3935213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3556</Words>
  <Application>Microsoft Office PowerPoint</Application>
  <PresentationFormat>Affichage à l'écran (4:3)</PresentationFormat>
  <Paragraphs>588</Paragraphs>
  <Slides>67</Slides>
  <Notes>9</Notes>
  <HiddenSlides>0</HiddenSlides>
  <MMClips>0</MMClips>
  <ScaleCrop>false</ScaleCrop>
  <HeadingPairs>
    <vt:vector size="4" baseType="variant">
      <vt:variant>
        <vt:lpstr>Thème</vt:lpstr>
      </vt:variant>
      <vt:variant>
        <vt:i4>2</vt:i4>
      </vt:variant>
      <vt:variant>
        <vt:lpstr>Titres des diapositives</vt:lpstr>
      </vt:variant>
      <vt:variant>
        <vt:i4>67</vt:i4>
      </vt:variant>
    </vt:vector>
  </HeadingPairs>
  <TitlesOfParts>
    <vt:vector size="69" baseType="lpstr">
      <vt:lpstr>Office Theme</vt:lpstr>
      <vt:lpstr>Default Design</vt:lpstr>
      <vt:lpstr>Looking Forward… and Beyond</vt:lpstr>
      <vt:lpstr>About Me</vt:lpstr>
      <vt:lpstr>Why this presentation</vt:lpstr>
      <vt:lpstr>But also because…</vt:lpstr>
      <vt:lpstr>Agenda</vt:lpstr>
      <vt:lpstr>Présentation PowerPoint</vt:lpstr>
      <vt:lpstr>Mission Driven</vt:lpstr>
      <vt:lpstr>Community Driven</vt:lpstr>
      <vt:lpstr>Around the World</vt:lpstr>
      <vt:lpstr>Quality Resources</vt:lpstr>
      <vt:lpstr>Présentation PowerPoint</vt:lpstr>
      <vt:lpstr>Security Lifecycle</vt:lpstr>
      <vt:lpstr>Security Resources</vt:lpstr>
      <vt:lpstr>The OWASP Top Ten</vt:lpstr>
      <vt:lpstr>Présentation PowerPoint</vt:lpstr>
      <vt:lpstr>7 Global Committees</vt:lpstr>
      <vt:lpstr>All over the world</vt:lpstr>
      <vt:lpstr>OWASP Projects</vt:lpstr>
      <vt:lpstr>Cheat Sheets</vt:lpstr>
      <vt:lpstr>Enterprise Security API</vt:lpstr>
      <vt:lpstr>AntiSamy</vt:lpstr>
      <vt:lpstr>Guides</vt:lpstr>
      <vt:lpstr>Zed Attack Proxy</vt:lpstr>
      <vt:lpstr>AppSensor</vt:lpstr>
      <vt:lpstr>Cloud Top10 Project</vt:lpstr>
      <vt:lpstr>Cloud Top10 Security Risks</vt:lpstr>
      <vt:lpstr>Mobile Security Project</vt:lpstr>
      <vt:lpstr>Top 10 Mobile Risks</vt:lpstr>
      <vt:lpstr>Threat Modeling Project</vt:lpstr>
      <vt:lpstr>Projects Reboot 2012</vt:lpstr>
      <vt:lpstr>Agenda</vt:lpstr>
      <vt:lpstr>Do you…Legal? 1/2</vt:lpstr>
      <vt:lpstr>Do you…Legal? 2/2</vt:lpstr>
      <vt:lpstr>Law Enforcement</vt:lpstr>
      <vt:lpstr>Présentation PowerPoint</vt:lpstr>
      <vt:lpstr>A Difficult Equation</vt:lpstr>
      <vt:lpstr>What’s at Stake? … also for Sotware Makers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What about Sotware Makers, Developers?</vt:lpstr>
      <vt:lpstr>Don’t forget!</vt:lpstr>
      <vt:lpstr>Back to the Future 1/2</vt:lpstr>
      <vt:lpstr>Back to the Future 2/2</vt:lpstr>
      <vt:lpstr>Here is the Question</vt:lpstr>
      <vt:lpstr>Présentation PowerPoint</vt:lpstr>
      <vt:lpstr>Présentation PowerPoint</vt:lpstr>
      <vt:lpstr>Teamwork</vt:lpstr>
      <vt:lpstr>Ludovic Petit Ludovic.Petit@owasp.org +33 (0) 611 726 164 </vt:lpstr>
    </vt:vector>
  </TitlesOfParts>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creator>OWASP Foundation</dc:creator>
  <cp:lastModifiedBy>PETIT, Ludovic</cp:lastModifiedBy>
  <cp:revision>533</cp:revision>
  <dcterms:created xsi:type="dcterms:W3CDTF">2012-03-30T06:23:37Z</dcterms:created>
  <dcterms:modified xsi:type="dcterms:W3CDTF">2012-10-29T09:49:36Z</dcterms:modified>
</cp:coreProperties>
</file>