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  <p:sldMasterId id="2147483667" r:id="rId2"/>
  </p:sldMasterIdLst>
  <p:notesMasterIdLst>
    <p:notesMasterId r:id="rId19"/>
  </p:notesMasterIdLst>
  <p:sldIdLst>
    <p:sldId id="256" r:id="rId3"/>
    <p:sldId id="290" r:id="rId4"/>
    <p:sldId id="291" r:id="rId5"/>
    <p:sldId id="292" r:id="rId6"/>
    <p:sldId id="300" r:id="rId7"/>
    <p:sldId id="301" r:id="rId8"/>
    <p:sldId id="303" r:id="rId9"/>
    <p:sldId id="302" r:id="rId10"/>
    <p:sldId id="281" r:id="rId11"/>
    <p:sldId id="293" r:id="rId12"/>
    <p:sldId id="294" r:id="rId13"/>
    <p:sldId id="295" r:id="rId14"/>
    <p:sldId id="296" r:id="rId15"/>
    <p:sldId id="297" r:id="rId16"/>
    <p:sldId id="298" r:id="rId17"/>
    <p:sldId id="299" r:id="rId18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938" autoAdjust="0"/>
  </p:normalViewPr>
  <p:slideViewPr>
    <p:cSldViewPr snapToGrid="0">
      <p:cViewPr varScale="1">
        <p:scale>
          <a:sx n="80" d="100"/>
          <a:sy n="80" d="100"/>
        </p:scale>
        <p:origin x="12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947846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6FFBB84-5C27-354B-B0E5-913AB19A94D3}" type="slidenum">
              <a:rPr lang="en-US"/>
              <a:pPr/>
              <a:t>1</a:t>
            </a:fld>
            <a:endParaRPr lang="en-US"/>
          </a:p>
        </p:txBody>
      </p:sp>
      <p:sp>
        <p:nvSpPr>
          <p:cNvPr id="6348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349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208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966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1pPr>
            <a:lvl2pPr marL="742950" indent="-285750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2pPr>
            <a:lvl3pPr marL="1143000" indent="-228600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3pPr>
            <a:lvl4pPr marL="1600200" indent="-228600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4pPr>
            <a:lvl5pPr marL="2057400" indent="-228600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9pPr>
          </a:lstStyle>
          <a:p>
            <a:pPr algn="r" eaLnBrk="1" hangingPunct="1"/>
            <a:fld id="{02AB2B9E-B72C-41C3-B9D3-5ACE2425A388}" type="slidenum">
              <a:rPr lang="en-US" sz="1200">
                <a:solidFill>
                  <a:schemeClr val="tx1"/>
                </a:solidFill>
                <a:latin typeface="Arial" pitchFamily="34" charset="0"/>
              </a:rPr>
              <a:pPr algn="r" eaLnBrk="1" hangingPunct="1"/>
              <a:t>2</a:t>
            </a:fld>
            <a:endParaRPr lang="en-US" sz="120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302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1pPr>
            <a:lvl2pPr marL="742950" indent="-285750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2pPr>
            <a:lvl3pPr marL="1143000" indent="-228600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3pPr>
            <a:lvl4pPr marL="1600200" indent="-228600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4pPr>
            <a:lvl5pPr marL="2057400" indent="-228600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9pPr>
          </a:lstStyle>
          <a:p>
            <a:pPr algn="r" eaLnBrk="1" hangingPunct="1"/>
            <a:fld id="{0D16940F-C8FC-4F80-8515-CA67A7149747}" type="slidenum">
              <a:rPr lang="en-US" sz="1200">
                <a:solidFill>
                  <a:schemeClr val="tx1"/>
                </a:solidFill>
                <a:latin typeface="Arial" pitchFamily="34" charset="0"/>
              </a:rPr>
              <a:pPr algn="r" eaLnBrk="1" hangingPunct="1"/>
              <a:t>3</a:t>
            </a:fld>
            <a:endParaRPr lang="en-US" sz="120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630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24A975-DCD2-42F1-A695-33444F5323F9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3347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D359A295-449D-AB42-81F3-A0A0C73C14C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60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CISSP - Certified Information Systems Security Professional</a:t>
            </a:r>
          </a:p>
          <a:p>
            <a:r>
              <a:rPr lang="en-US" dirty="0" smtClean="0"/>
              <a:t>SSCP - Systems Security Certified Practitioner</a:t>
            </a:r>
          </a:p>
          <a:p>
            <a:r>
              <a:rPr lang="en-US" dirty="0" smtClean="0"/>
              <a:t>CAP - Certified Authorization Professional</a:t>
            </a:r>
          </a:p>
          <a:p>
            <a:r>
              <a:rPr lang="en-US" dirty="0" smtClean="0"/>
              <a:t>CSSLP - Certified Secure Software Lifecycle Professional</a:t>
            </a:r>
          </a:p>
          <a:p>
            <a:r>
              <a:rPr lang="en-US" dirty="0" smtClean="0"/>
              <a:t>CISSP-ISSAP Information Systems Security Architecture Professional</a:t>
            </a:r>
          </a:p>
          <a:p>
            <a:r>
              <a:rPr lang="en-US" dirty="0" smtClean="0"/>
              <a:t>CISSP-ISSEP - Information Systems Security Engineering Professional</a:t>
            </a:r>
          </a:p>
          <a:p>
            <a:r>
              <a:rPr lang="en-US" dirty="0" smtClean="0"/>
              <a:t>CISSP-ISSMP - Information Systems Security Management Professional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45C32-5552-4D5E-98EF-5ED213738749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1517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CISSP - Certified Information Systems Security Professional</a:t>
            </a:r>
          </a:p>
          <a:p>
            <a:r>
              <a:rPr lang="en-US" dirty="0" smtClean="0"/>
              <a:t>SSCP - Systems Security Certified Practitioner</a:t>
            </a:r>
          </a:p>
          <a:p>
            <a:r>
              <a:rPr lang="en-US" dirty="0" smtClean="0"/>
              <a:t>CAP - Certified Authorization Professional</a:t>
            </a:r>
          </a:p>
          <a:p>
            <a:r>
              <a:rPr lang="en-US" dirty="0" smtClean="0"/>
              <a:t>CSSLP - Certified Secure Software Lifecycle Professional</a:t>
            </a:r>
          </a:p>
          <a:p>
            <a:r>
              <a:rPr lang="en-US" dirty="0" smtClean="0"/>
              <a:t>CISSP-ISSAP Information Systems Security Architecture Professional</a:t>
            </a:r>
          </a:p>
          <a:p>
            <a:r>
              <a:rPr lang="en-US" dirty="0" smtClean="0"/>
              <a:t>CISSP-ISSEP - Information Systems Security Engineering Professional</a:t>
            </a:r>
          </a:p>
          <a:p>
            <a:r>
              <a:rPr lang="en-US" dirty="0" smtClean="0"/>
              <a:t>CISSP-ISSMP - Information Systems Security Management Professional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45C32-5552-4D5E-98EF-5ED213738749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275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4467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 sz="3600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457200" y="924559"/>
            <a:ext cx="8229600" cy="54317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Calibri"/>
              <a:buNone/>
              <a:defRPr sz="2000" baseline="0"/>
            </a:lvl1pPr>
            <a:lvl2pPr marL="457200" indent="0" rtl="0">
              <a:buFont typeface="Calibri"/>
              <a:buNone/>
              <a:defRPr baseline="0"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1574800" y="6356350"/>
            <a:ext cx="5384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88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903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370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570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53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301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48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tle and Conten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4467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 sz="3600" baseline="0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833120"/>
            <a:ext cx="8229600" cy="54317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0" indent="-330200" rtl="0">
              <a:buFont typeface="Calibri"/>
              <a:buAutoNum type="arabicPeriod"/>
              <a:defRPr sz="2000" b="0" baseline="0"/>
            </a:lvl1pPr>
            <a:lvl2pPr marL="457200" indent="0" rtl="0">
              <a:buFont typeface="Calibri"/>
              <a:buNone/>
              <a:defRPr baseline="0"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1574800" y="6356350"/>
            <a:ext cx="5384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9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Grp="1" noChangeArrowheads="1"/>
          </p:cNvSpPr>
          <p:nvPr>
            <p:ph type="sldNum" sz="quarter" idx="10"/>
          </p:nvPr>
        </p:nvSpPr>
        <p:spPr>
          <a:xfrm>
            <a:off x="8858250" y="6599040"/>
            <a:ext cx="241102" cy="25896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4000C-1807-4969-BCE7-4224DB65BC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22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" y="0"/>
            <a:ext cx="914102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85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44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7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94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4E2-4457-45F4-A95C-7D382D68B8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A1A7-B882-45DF-9E56-E15B281115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41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/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004685"/>
              </a:buClr>
              <a:buFont typeface="Calibri"/>
              <a:buNone/>
              <a:defRPr sz="4400" b="1" i="0" u="none" strike="noStrike" cap="none" baseline="0">
                <a:solidFill>
                  <a:srgbClr val="0046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18508"/>
            <a:ext cx="8229600" cy="41280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480"/>
              </a:spcBef>
              <a:buClr>
                <a:schemeClr val="dk1"/>
              </a:buClr>
              <a:buFont typeface="Calibri"/>
              <a:buNone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1574800" y="6356350"/>
            <a:ext cx="5384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defRPr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60" r:id="rId2"/>
    <p:sldLayoutId id="2147483665" r:id="rId3"/>
    <p:sldLayoutId id="2147483666" r:id="rId4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" y="0"/>
            <a:ext cx="914102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494E2-4457-45F4-A95C-7D382D68B882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12/17/2013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12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5A1A7-B882-45DF-9E56-E15B281115A7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313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s://www.isc2chapter-belgium.be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gif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928243" y="2142968"/>
            <a:ext cx="7358961" cy="2084220"/>
          </a:xfrm>
          <a:ln/>
        </p:spPr>
        <p:txBody>
          <a:bodyPr/>
          <a:lstStyle/>
          <a:p>
            <a:pPr>
              <a:tabLst>
                <a:tab pos="0" algn="l"/>
                <a:tab pos="643006" algn="l"/>
                <a:tab pos="1286012" algn="l"/>
                <a:tab pos="1929018" algn="l"/>
                <a:tab pos="2572024" algn="l"/>
                <a:tab pos="3215030" algn="l"/>
                <a:tab pos="3858036" algn="l"/>
                <a:tab pos="4501043" algn="l"/>
                <a:tab pos="5144049" algn="l"/>
                <a:tab pos="5787055" algn="l"/>
                <a:tab pos="6430061" algn="l"/>
                <a:tab pos="7073067" algn="l"/>
                <a:tab pos="7126651" algn="l"/>
              </a:tabLst>
            </a:pPr>
            <a:r>
              <a:rPr lang="en-US" sz="3797" dirty="0" smtClean="0"/>
              <a:t>OWASP Update</a:t>
            </a:r>
            <a:endParaRPr lang="en-US" sz="3375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47013" y="3999949"/>
            <a:ext cx="4062945" cy="1902814"/>
          </a:xfrm>
          <a:ln/>
        </p:spPr>
        <p:txBody>
          <a:bodyPr/>
          <a:lstStyle/>
          <a:p>
            <a:pPr marL="0" indent="0">
              <a:buNone/>
              <a:tabLst>
                <a:tab pos="0" algn="l"/>
                <a:tab pos="643006" algn="l"/>
                <a:tab pos="1286012" algn="l"/>
                <a:tab pos="1929018" algn="l"/>
                <a:tab pos="2572024" algn="l"/>
                <a:tab pos="3215030" algn="l"/>
                <a:tab pos="3858036" algn="l"/>
                <a:tab pos="4501043" algn="l"/>
                <a:tab pos="5144049" algn="l"/>
                <a:tab pos="5787055" algn="l"/>
                <a:tab pos="6430061" algn="l"/>
                <a:tab pos="7073067" algn="l"/>
                <a:tab pos="7126651" algn="l"/>
                <a:tab pos="7635697" algn="l"/>
                <a:tab pos="8144744" algn="l"/>
              </a:tabLst>
            </a:pPr>
            <a:r>
              <a:rPr lang="en-US" sz="2000" dirty="0" err="1">
                <a:solidFill>
                  <a:schemeClr val="tx1"/>
                </a:solidFill>
              </a:rPr>
              <a:t>Seba</a:t>
            </a:r>
            <a:r>
              <a:rPr lang="en-US" sz="2000" dirty="0">
                <a:solidFill>
                  <a:schemeClr val="tx1"/>
                </a:solidFill>
              </a:rPr>
              <a:t> Deleersnyder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seba@owasp.org</a:t>
            </a:r>
          </a:p>
          <a:p>
            <a:pPr marL="0" indent="0">
              <a:buNone/>
              <a:tabLst>
                <a:tab pos="0" algn="l"/>
                <a:tab pos="643006" algn="l"/>
                <a:tab pos="1286012" algn="l"/>
                <a:tab pos="1929018" algn="l"/>
                <a:tab pos="2572024" algn="l"/>
                <a:tab pos="3215030" algn="l"/>
                <a:tab pos="3858036" algn="l"/>
                <a:tab pos="4501043" algn="l"/>
                <a:tab pos="5144049" algn="l"/>
                <a:tab pos="5787055" algn="l"/>
                <a:tab pos="6430061" algn="l"/>
                <a:tab pos="7073067" algn="l"/>
                <a:tab pos="7126651" algn="l"/>
                <a:tab pos="7635697" algn="l"/>
                <a:tab pos="8144744" algn="l"/>
              </a:tabLst>
            </a:pPr>
            <a:endParaRPr lang="en-US" sz="2250" dirty="0">
              <a:solidFill>
                <a:schemeClr val="tx1"/>
              </a:solidFill>
            </a:endParaRPr>
          </a:p>
          <a:p>
            <a:pPr marL="0" indent="0">
              <a:buNone/>
              <a:tabLst>
                <a:tab pos="0" algn="l"/>
                <a:tab pos="643006" algn="l"/>
                <a:tab pos="1286012" algn="l"/>
                <a:tab pos="1929018" algn="l"/>
                <a:tab pos="2572024" algn="l"/>
                <a:tab pos="3215030" algn="l"/>
                <a:tab pos="3858036" algn="l"/>
                <a:tab pos="4501043" algn="l"/>
                <a:tab pos="5144049" algn="l"/>
                <a:tab pos="5787055" algn="l"/>
                <a:tab pos="6430061" algn="l"/>
                <a:tab pos="7073067" algn="l"/>
                <a:tab pos="7126651" algn="l"/>
                <a:tab pos="7635697" algn="l"/>
                <a:tab pos="8144744" algn="l"/>
              </a:tabLst>
            </a:pPr>
            <a:r>
              <a:rPr lang="en-US" sz="1688" dirty="0" smtClean="0"/>
              <a:t>BE Board</a:t>
            </a:r>
            <a:endParaRPr lang="en-US" sz="1688" dirty="0"/>
          </a:p>
        </p:txBody>
      </p:sp>
      <p:sp>
        <p:nvSpPr>
          <p:cNvPr id="2" name="TextBox 1"/>
          <p:cNvSpPr txBox="1"/>
          <p:nvPr/>
        </p:nvSpPr>
        <p:spPr>
          <a:xfrm>
            <a:off x="928243" y="6303921"/>
            <a:ext cx="4007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OWASP </a:t>
            </a:r>
            <a:r>
              <a:rPr lang="nl-BE" dirty="0" smtClean="0"/>
              <a:t>Belgium Chapter Meeting 17-Dec-2013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21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(ISC)² Belgium Chapter</a:t>
            </a:r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18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3246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en-US" noProof="0" dirty="0" smtClean="0">
                <a:solidFill>
                  <a:schemeClr val="bg1"/>
                </a:solidFill>
              </a:rPr>
              <a:t>(ISC)² Belgium Chapter</a:t>
            </a:r>
            <a:br>
              <a:rPr lang="en-US" noProof="0" dirty="0" smtClean="0">
                <a:solidFill>
                  <a:schemeClr val="bg1"/>
                </a:solidFill>
              </a:rPr>
            </a:br>
            <a:r>
              <a:rPr lang="en-US" noProof="0" dirty="0" smtClean="0">
                <a:solidFill>
                  <a:schemeClr val="bg1"/>
                </a:solidFill>
              </a:rPr>
              <a:t>Who are we?</a:t>
            </a:r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Local chapter of (ISC)²</a:t>
            </a:r>
          </a:p>
          <a:p>
            <a:r>
              <a:rPr lang="en-US" noProof="0" dirty="0" smtClean="0"/>
              <a:t>Who is (ISC)²?</a:t>
            </a:r>
          </a:p>
          <a:p>
            <a:pPr lvl="1"/>
            <a:r>
              <a:rPr lang="en-US" b="1" noProof="0" dirty="0" smtClean="0"/>
              <a:t>I</a:t>
            </a:r>
            <a:r>
              <a:rPr lang="en-US" noProof="0" dirty="0" smtClean="0"/>
              <a:t>nternational </a:t>
            </a:r>
            <a:r>
              <a:rPr lang="en-US" b="1" noProof="0" dirty="0" smtClean="0"/>
              <a:t>I</a:t>
            </a:r>
            <a:r>
              <a:rPr lang="en-US" noProof="0" dirty="0" smtClean="0"/>
              <a:t>nformation </a:t>
            </a:r>
            <a:r>
              <a:rPr lang="en-US" b="1" noProof="0" dirty="0" smtClean="0"/>
              <a:t>S</a:t>
            </a:r>
            <a:r>
              <a:rPr lang="en-US" noProof="0" dirty="0" smtClean="0"/>
              <a:t>ystems </a:t>
            </a:r>
            <a:r>
              <a:rPr lang="en-US" b="1" noProof="0" dirty="0" smtClean="0"/>
              <a:t>S</a:t>
            </a:r>
            <a:r>
              <a:rPr lang="en-US" noProof="0" dirty="0" smtClean="0"/>
              <a:t>ecurity </a:t>
            </a:r>
            <a:r>
              <a:rPr lang="en-US" b="1" noProof="0" dirty="0" smtClean="0"/>
              <a:t>C</a:t>
            </a:r>
            <a:r>
              <a:rPr lang="en-US" noProof="0" dirty="0" smtClean="0"/>
              <a:t>ertification </a:t>
            </a:r>
            <a:r>
              <a:rPr lang="en-US" b="1" noProof="0" dirty="0" smtClean="0"/>
              <a:t>C</a:t>
            </a:r>
            <a:r>
              <a:rPr lang="en-US" noProof="0" dirty="0" smtClean="0"/>
              <a:t>onsortium, Inc., (ISC)²®</a:t>
            </a:r>
          </a:p>
          <a:p>
            <a:pPr lvl="1"/>
            <a:r>
              <a:rPr lang="en-US" noProof="0" dirty="0" smtClean="0"/>
              <a:t>a global, not-for-profit leader in </a:t>
            </a:r>
            <a:r>
              <a:rPr lang="en-US" sz="3200" b="1" noProof="0" dirty="0" smtClean="0"/>
              <a:t>educating</a:t>
            </a:r>
            <a:r>
              <a:rPr lang="en-US" sz="3200" noProof="0" dirty="0" smtClean="0"/>
              <a:t> </a:t>
            </a:r>
            <a:r>
              <a:rPr lang="en-US" noProof="0" dirty="0" smtClean="0"/>
              <a:t>and </a:t>
            </a:r>
            <a:r>
              <a:rPr lang="en-US" sz="3200" b="1" noProof="0" dirty="0" smtClean="0"/>
              <a:t>certifying</a:t>
            </a:r>
            <a:r>
              <a:rPr lang="en-US" sz="3200" noProof="0" dirty="0" smtClean="0"/>
              <a:t> </a:t>
            </a:r>
            <a:r>
              <a:rPr lang="en-US" noProof="0" dirty="0" smtClean="0"/>
              <a:t>information </a:t>
            </a:r>
            <a:r>
              <a:rPr lang="en-US" sz="3200" b="1" noProof="0" dirty="0" smtClean="0"/>
              <a:t>security</a:t>
            </a:r>
            <a:r>
              <a:rPr lang="en-US" sz="3200" noProof="0" dirty="0" smtClean="0"/>
              <a:t> </a:t>
            </a:r>
            <a:r>
              <a:rPr lang="en-US" noProof="0" dirty="0" smtClean="0"/>
              <a:t>professionals 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5261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324600" cy="8382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(ISC)² </a:t>
            </a:r>
            <a:r>
              <a:rPr lang="en-US" dirty="0" smtClean="0">
                <a:solidFill>
                  <a:schemeClr val="bg1"/>
                </a:solidFill>
              </a:rPr>
              <a:t>certifications</a:t>
            </a:r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3" name="AutoShape 2" descr="https://mail.google.com/mail/u/0/?ui=2&amp;ik=6f83f9b8ac&amp;view=att&amp;th=1427c1c2f55895f4&amp;attid=0.1&amp;disp=emb&amp;zw&amp;ats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kern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7" name="Picture 3" descr="C:\Users\lva\Downloads\(ISC)2 Logo Usage-Members\CAP\CAP-logo-2lin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5029200"/>
            <a:ext cx="3542400" cy="104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lva\Downloads\(ISC)2 Logo Usage-Members\CCFP\CCFP-logo-2line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723401"/>
            <a:ext cx="3542658" cy="1048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:\Users\lva\Downloads\(ISC)2 Logo Usage-Members\Concentrations\All 3 Together\CONCENTRATIONS-logo-2line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1600200"/>
            <a:ext cx="3542400" cy="1865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lva\Downloads\(ISC)2 Logo Usage-Members\CSSLP\CSSLP-logo-2lines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00199"/>
            <a:ext cx="3542400" cy="104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C:\Users\lva\Downloads\(ISC)2 Logo Usage-Members\HCISPP\HCISPP-logo-2lines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723476"/>
            <a:ext cx="3542400" cy="104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lva\Downloads\(ISC)2 Logo Usage-Members\SSCP\SSCP-logo-2line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029200"/>
            <a:ext cx="3542400" cy="104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12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3246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en-US" noProof="0" dirty="0">
                <a:solidFill>
                  <a:schemeClr val="bg1"/>
                </a:solidFill>
              </a:rPr>
              <a:t>(ISC)² Belgium </a:t>
            </a:r>
            <a:r>
              <a:rPr lang="en-US" noProof="0" dirty="0" smtClean="0">
                <a:solidFill>
                  <a:schemeClr val="bg1"/>
                </a:solidFill>
              </a:rPr>
              <a:t>Chapter</a:t>
            </a:r>
            <a:br>
              <a:rPr lang="en-US" noProof="0" dirty="0" smtClean="0">
                <a:solidFill>
                  <a:schemeClr val="bg1"/>
                </a:solidFill>
              </a:rPr>
            </a:br>
            <a:r>
              <a:rPr lang="en-US" noProof="0" dirty="0" smtClean="0">
                <a:solidFill>
                  <a:schemeClr val="bg1"/>
                </a:solidFill>
              </a:rPr>
              <a:t>What do we offer?</a:t>
            </a:r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Your local point of contact to (ISC)²</a:t>
            </a:r>
          </a:p>
          <a:p>
            <a:pPr lvl="1"/>
            <a:r>
              <a:rPr lang="en-US" noProof="0" dirty="0" smtClean="0"/>
              <a:t>Questions on certification, </a:t>
            </a:r>
            <a:r>
              <a:rPr lang="en-US" noProof="0" smtClean="0"/>
              <a:t>CPE credits, </a:t>
            </a:r>
            <a:r>
              <a:rPr lang="en-US" noProof="0" dirty="0" smtClean="0"/>
              <a:t>…</a:t>
            </a:r>
          </a:p>
          <a:p>
            <a:r>
              <a:rPr lang="en-US" noProof="0" dirty="0" smtClean="0"/>
              <a:t>Organize events focused on information security</a:t>
            </a:r>
          </a:p>
          <a:p>
            <a:r>
              <a:rPr lang="en-US" noProof="0" dirty="0" smtClean="0"/>
              <a:t>Offer opportunities to gain CPE credits</a:t>
            </a:r>
          </a:p>
          <a:p>
            <a:pPr lvl="1"/>
            <a:r>
              <a:rPr lang="en-US" noProof="0" dirty="0" smtClean="0"/>
              <a:t>A certificate can be requested if you are audited</a:t>
            </a:r>
          </a:p>
          <a:p>
            <a:pPr lvl="1"/>
            <a:r>
              <a:rPr lang="en-US" noProof="0" dirty="0" smtClean="0"/>
              <a:t>Credits are automatically submitted to (ISC)² for paying members</a:t>
            </a:r>
          </a:p>
        </p:txBody>
      </p:sp>
    </p:spTree>
    <p:extLst>
      <p:ext uri="{BB962C8B-B14F-4D97-AF65-F5344CB8AC3E}">
        <p14:creationId xmlns:p14="http://schemas.microsoft.com/office/powerpoint/2010/main" val="323049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3246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en-US" noProof="0" dirty="0">
                <a:solidFill>
                  <a:schemeClr val="bg1"/>
                </a:solidFill>
              </a:rPr>
              <a:t>(ISC)² Belgium </a:t>
            </a:r>
            <a:r>
              <a:rPr lang="en-US" noProof="0" dirty="0" smtClean="0">
                <a:solidFill>
                  <a:schemeClr val="bg1"/>
                </a:solidFill>
              </a:rPr>
              <a:t>Chapter</a:t>
            </a:r>
            <a:br>
              <a:rPr lang="en-US" noProof="0" dirty="0" smtClean="0">
                <a:solidFill>
                  <a:schemeClr val="bg1"/>
                </a:solidFill>
              </a:rPr>
            </a:br>
            <a:r>
              <a:rPr lang="en-US" noProof="0" dirty="0" smtClean="0">
                <a:solidFill>
                  <a:schemeClr val="bg1"/>
                </a:solidFill>
              </a:rPr>
              <a:t>How can you help?</a:t>
            </a:r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noProof="0" dirty="0" smtClean="0"/>
              <a:t>Support us and become a member</a:t>
            </a:r>
          </a:p>
          <a:p>
            <a:r>
              <a:rPr lang="en-US" noProof="0" dirty="0" smtClean="0"/>
              <a:t>Join the chapter board </a:t>
            </a:r>
            <a:r>
              <a:rPr lang="en-US" noProof="0" dirty="0" smtClean="0">
                <a:sym typeface="Wingdings" panose="05000000000000000000" pitchFamily="2" charset="2"/>
              </a:rPr>
              <a:t> upcoming elections</a:t>
            </a:r>
            <a:endParaRPr lang="en-US" noProof="0" dirty="0" smtClean="0"/>
          </a:p>
          <a:p>
            <a:r>
              <a:rPr lang="en-US" noProof="0" dirty="0" smtClean="0"/>
              <a:t>Present something at one of our events</a:t>
            </a:r>
          </a:p>
          <a:p>
            <a:pPr lvl="1"/>
            <a:r>
              <a:rPr lang="en-US" noProof="0" dirty="0" smtClean="0"/>
              <a:t>Send us your proposal</a:t>
            </a:r>
          </a:p>
          <a:p>
            <a:r>
              <a:rPr lang="en-US" noProof="0" dirty="0" smtClean="0"/>
              <a:t>Host an event</a:t>
            </a:r>
          </a:p>
          <a:p>
            <a:pPr lvl="1"/>
            <a:r>
              <a:rPr lang="en-US" noProof="0" dirty="0" smtClean="0"/>
              <a:t>Let us know if you or your organization can host an event</a:t>
            </a:r>
          </a:p>
          <a:p>
            <a:r>
              <a:rPr lang="en-US" noProof="0" dirty="0" smtClean="0"/>
              <a:t>Send your ideas/interests for future events/presentations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9966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324600" cy="838200"/>
          </a:xfrm>
        </p:spPr>
        <p:txBody>
          <a:bodyPr>
            <a:normAutofit/>
          </a:bodyPr>
          <a:lstStyle/>
          <a:p>
            <a:pPr algn="l"/>
            <a:r>
              <a:rPr lang="en-US" noProof="0" dirty="0" smtClean="0">
                <a:solidFill>
                  <a:schemeClr val="bg1"/>
                </a:solidFill>
              </a:rPr>
              <a:t>Events organized in 2013</a:t>
            </a:r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</a:t>
            </a:r>
            <a:r>
              <a:rPr lang="en-US" dirty="0"/>
              <a:t>upcoming) ISO </a:t>
            </a:r>
            <a:r>
              <a:rPr lang="en-US" dirty="0" smtClean="0"/>
              <a:t>standards:</a:t>
            </a:r>
          </a:p>
          <a:p>
            <a:pPr lvl="1"/>
            <a:r>
              <a:rPr lang="en-US" dirty="0" smtClean="0"/>
              <a:t>ISO/IEC </a:t>
            </a:r>
            <a:r>
              <a:rPr lang="en-US" dirty="0"/>
              <a:t>30111 - Vulnerability handling </a:t>
            </a:r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ISO/IEC </a:t>
            </a:r>
            <a:r>
              <a:rPr lang="en-US" dirty="0"/>
              <a:t>29147 - Vulnerability disclosure</a:t>
            </a:r>
            <a:endParaRPr lang="en-US" dirty="0" smtClean="0"/>
          </a:p>
          <a:p>
            <a:r>
              <a:rPr lang="nl-BE" dirty="0" err="1" smtClean="0"/>
              <a:t>Vulnerability</a:t>
            </a:r>
            <a:r>
              <a:rPr lang="nl-BE" dirty="0" smtClean="0"/>
              <a:t> management </a:t>
            </a:r>
            <a:r>
              <a:rPr lang="nl-BE" dirty="0" err="1" smtClean="0"/>
              <a:t>using</a:t>
            </a:r>
            <a:r>
              <a:rPr lang="nl-BE" dirty="0" smtClean="0"/>
              <a:t> </a:t>
            </a:r>
            <a:r>
              <a:rPr lang="nl-BE" dirty="0" err="1" smtClean="0"/>
              <a:t>Qualys</a:t>
            </a:r>
            <a:r>
              <a:rPr lang="nl-BE" dirty="0" smtClean="0"/>
              <a:t> </a:t>
            </a:r>
            <a:r>
              <a:rPr lang="nl-BE" dirty="0" err="1" smtClean="0"/>
              <a:t>and</a:t>
            </a:r>
            <a:r>
              <a:rPr lang="nl-BE" dirty="0" smtClean="0"/>
              <a:t> Rapid 7</a:t>
            </a:r>
          </a:p>
          <a:p>
            <a:r>
              <a:rPr lang="en-US" dirty="0" smtClean="0"/>
              <a:t>Privacy </a:t>
            </a:r>
            <a:r>
              <a:rPr lang="en-US" dirty="0"/>
              <a:t>legislation and the impact on </a:t>
            </a:r>
            <a:r>
              <a:rPr lang="en-US" dirty="0" smtClean="0"/>
              <a:t>logging</a:t>
            </a:r>
          </a:p>
          <a:p>
            <a:pPr lvl="1"/>
            <a:r>
              <a:rPr lang="nl-BE" dirty="0" err="1" smtClean="0"/>
              <a:t>Belgian</a:t>
            </a:r>
            <a:r>
              <a:rPr lang="nl-BE" dirty="0" smtClean="0"/>
              <a:t> </a:t>
            </a:r>
            <a:r>
              <a:rPr lang="nl-BE" dirty="0" err="1" smtClean="0"/>
              <a:t>and</a:t>
            </a:r>
            <a:r>
              <a:rPr lang="nl-BE" dirty="0" smtClean="0"/>
              <a:t> European privacy </a:t>
            </a:r>
            <a:r>
              <a:rPr lang="nl-BE" dirty="0" err="1" smtClean="0"/>
              <a:t>legislation</a:t>
            </a:r>
            <a:endParaRPr lang="nl-BE" dirty="0" smtClean="0"/>
          </a:p>
          <a:p>
            <a:pPr lvl="1"/>
            <a:r>
              <a:rPr lang="nl-BE" noProof="0" dirty="0" smtClean="0"/>
              <a:t>How </a:t>
            </a:r>
            <a:r>
              <a:rPr lang="nl-BE" noProof="0" dirty="0" err="1" smtClean="0"/>
              <a:t>to</a:t>
            </a:r>
            <a:r>
              <a:rPr lang="nl-BE" noProof="0" dirty="0" smtClean="0"/>
              <a:t> handle privacy data </a:t>
            </a:r>
            <a:r>
              <a:rPr lang="nl-BE" noProof="0" dirty="0" err="1" smtClean="0"/>
              <a:t>when</a:t>
            </a:r>
            <a:r>
              <a:rPr lang="nl-BE" noProof="0" dirty="0" smtClean="0"/>
              <a:t> </a:t>
            </a:r>
            <a:r>
              <a:rPr lang="nl-BE" noProof="0" dirty="0" err="1" smtClean="0"/>
              <a:t>logging</a:t>
            </a:r>
            <a:r>
              <a:rPr lang="nl-BE" noProof="0" dirty="0" smtClean="0"/>
              <a:t> </a:t>
            </a:r>
            <a:r>
              <a:rPr lang="nl-BE" noProof="0" dirty="0" err="1" smtClean="0"/>
              <a:t>it</a:t>
            </a:r>
            <a:endParaRPr lang="nl-BE" noProof="0" dirty="0" smtClean="0"/>
          </a:p>
        </p:txBody>
      </p:sp>
    </p:spTree>
    <p:extLst>
      <p:ext uri="{BB962C8B-B14F-4D97-AF65-F5344CB8AC3E}">
        <p14:creationId xmlns:p14="http://schemas.microsoft.com/office/powerpoint/2010/main" val="236432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3246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en-US" noProof="0" dirty="0">
                <a:solidFill>
                  <a:schemeClr val="bg1"/>
                </a:solidFill>
              </a:rPr>
              <a:t>(ISC)² Belgium </a:t>
            </a:r>
            <a:r>
              <a:rPr lang="en-US" noProof="0" dirty="0" smtClean="0">
                <a:solidFill>
                  <a:schemeClr val="bg1"/>
                </a:solidFill>
              </a:rPr>
              <a:t>Chapter</a:t>
            </a:r>
            <a:br>
              <a:rPr lang="en-US" noProof="0" dirty="0" smtClean="0">
                <a:solidFill>
                  <a:schemeClr val="bg1"/>
                </a:solidFill>
              </a:rPr>
            </a:br>
            <a:r>
              <a:rPr lang="en-US" noProof="0" dirty="0" smtClean="0">
                <a:solidFill>
                  <a:schemeClr val="bg1"/>
                </a:solidFill>
              </a:rPr>
              <a:t>Stay in touch</a:t>
            </a:r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Visit our website regularly for updates:</a:t>
            </a:r>
            <a:br>
              <a:rPr lang="en-US" noProof="0" dirty="0" smtClean="0"/>
            </a:br>
            <a:r>
              <a:rPr lang="en-US" noProof="0" dirty="0" smtClean="0">
                <a:hlinkClick r:id="rId2"/>
              </a:rPr>
              <a:t>https://www.isc2chapter-belgium.be/</a:t>
            </a:r>
            <a:endParaRPr lang="en-US" noProof="0" dirty="0"/>
          </a:p>
          <a:p>
            <a:endParaRPr lang="en-US" noProof="0" dirty="0" smtClean="0"/>
          </a:p>
          <a:p>
            <a:r>
              <a:rPr lang="en-US" noProof="0" dirty="0" smtClean="0"/>
              <a:t>Follow us on LinkedIn or join our group on LinkedIn</a:t>
            </a:r>
          </a:p>
          <a:p>
            <a:endParaRPr lang="en-US" noProof="0" dirty="0" smtClean="0"/>
          </a:p>
          <a:p>
            <a:r>
              <a:rPr lang="en-US" noProof="0" dirty="0" smtClean="0"/>
              <a:t>Follow us on Twitter: </a:t>
            </a:r>
            <a:r>
              <a:rPr lang="en-US" sz="3600" b="1" noProof="0" dirty="0" smtClean="0"/>
              <a:t>@ISC2BEChapter</a:t>
            </a:r>
            <a:endParaRPr lang="en-US" b="1" noProof="0" dirty="0"/>
          </a:p>
        </p:txBody>
      </p:sp>
      <p:pic>
        <p:nvPicPr>
          <p:cNvPr id="2050" name="Picture 2" descr="C:\Users\lva\Documents\#PRIVATE\ISC² startup\qrcode-isc2_belgiu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985" y="1524000"/>
            <a:ext cx="1505415" cy="1505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3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/>
          <p:cNvSpPr>
            <a:spLocks noGrp="1"/>
          </p:cNvSpPr>
          <p:nvPr>
            <p:ph type="title" idx="4294967295"/>
          </p:nvPr>
        </p:nvSpPr>
        <p:spPr/>
        <p:txBody>
          <a:bodyPr lIns="91425" tIns="45712" rIns="91425" bIns="45712" anchor="ctr" anchorCtr="0"/>
          <a:lstStyle/>
          <a:p>
            <a:r>
              <a:rPr lang="en-US" smtClean="0"/>
              <a:t>OWASP World</a:t>
            </a:r>
          </a:p>
        </p:txBody>
      </p:sp>
      <p:pic>
        <p:nvPicPr>
          <p:cNvPr id="17411" name="Picture 7" descr="http://www.favor.org.za/images/Favor-Faces-lot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42876"/>
            <a:ext cx="9161859" cy="657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5" cstate="print"/>
          <a:srcRect b="37178"/>
          <a:stretch>
            <a:fillRect/>
          </a:stretch>
        </p:blipFill>
        <p:spPr bwMode="auto">
          <a:xfrm>
            <a:off x="1214826" y="1121949"/>
            <a:ext cx="6734865" cy="209240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1285875" y="3429001"/>
            <a:ext cx="3214688" cy="2394273"/>
          </a:xfrm>
          <a:prstGeom prst="rect">
            <a:avLst/>
          </a:prstGeom>
          <a:solidFill>
            <a:schemeClr val="bg1"/>
          </a:solidFill>
          <a:ln w="136525" algn="ctr">
            <a:solidFill>
              <a:srgbClr val="BFBFBF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91425" tIns="45712" rIns="91425" bIns="45712"/>
          <a:lstStyle/>
          <a:p>
            <a:pPr defTabSz="914006"/>
            <a:r>
              <a:rPr lang="en-US" sz="1406" b="1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OWASP is a </a:t>
            </a:r>
            <a:r>
              <a:rPr lang="en-US" sz="1406" b="1" u="sng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worldwide</a:t>
            </a:r>
            <a:r>
              <a:rPr lang="en-US" sz="1406" b="1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US" sz="1406" b="1" u="sng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free and open community</a:t>
            </a:r>
            <a:r>
              <a:rPr lang="en-US" sz="1406" b="1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 focused on improving the security of application software.</a:t>
            </a:r>
          </a:p>
          <a:p>
            <a:pPr defTabSz="914006"/>
            <a:endParaRPr lang="en-US" sz="1406" b="1" dirty="0">
              <a:solidFill>
                <a:srgbClr val="262626"/>
              </a:solidFill>
              <a:latin typeface="Tahoma" pitchFamily="34" charset="0"/>
              <a:cs typeface="Arial" pitchFamily="34" charset="0"/>
            </a:endParaRPr>
          </a:p>
          <a:p>
            <a:pPr defTabSz="914006"/>
            <a:r>
              <a:rPr lang="en-US" sz="1406" b="1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Our mission is to make application security </a:t>
            </a:r>
            <a:r>
              <a:rPr lang="en-US" sz="1406" b="1" u="sng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visible</a:t>
            </a:r>
            <a:r>
              <a:rPr lang="en-US" sz="1406" b="1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 so that people and organizations can make informed decisions about application security risks.</a:t>
            </a:r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4714875" y="3440163"/>
            <a:ext cx="3214688" cy="2417713"/>
          </a:xfrm>
          <a:prstGeom prst="rect">
            <a:avLst/>
          </a:prstGeom>
          <a:solidFill>
            <a:schemeClr val="bg1"/>
          </a:solidFill>
          <a:ln w="136525" algn="ctr">
            <a:solidFill>
              <a:srgbClr val="BFBFBF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91425" tIns="45712" rIns="91425" bIns="45712"/>
          <a:lstStyle/>
          <a:p>
            <a:pPr defTabSz="914006"/>
            <a:r>
              <a:rPr lang="en-US" sz="1406" b="1" u="sng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Everyone</a:t>
            </a:r>
            <a:r>
              <a:rPr lang="en-US" sz="1406" b="1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 is free to participate in OWASP and all of our materials are available under a free and open software license.</a:t>
            </a:r>
          </a:p>
          <a:p>
            <a:pPr defTabSz="914006"/>
            <a:endParaRPr lang="en-US" sz="1406" b="1" dirty="0">
              <a:solidFill>
                <a:srgbClr val="262626"/>
              </a:solidFill>
              <a:latin typeface="Tahoma" pitchFamily="34" charset="0"/>
              <a:cs typeface="Arial" pitchFamily="34" charset="0"/>
            </a:endParaRPr>
          </a:p>
          <a:p>
            <a:pPr defTabSz="914006"/>
            <a:r>
              <a:rPr lang="en-US" sz="1406" b="1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The OWASP Foundation is a </a:t>
            </a:r>
            <a:r>
              <a:rPr lang="en-US" sz="1406" b="1" u="sng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501c3</a:t>
            </a:r>
            <a:r>
              <a:rPr lang="en-US" sz="1406" b="1" dirty="0">
                <a:solidFill>
                  <a:srgbClr val="262626"/>
                </a:solidFill>
                <a:latin typeface="Tahoma" pitchFamily="34" charset="0"/>
                <a:cs typeface="Arial" pitchFamily="34" charset="0"/>
              </a:rPr>
              <a:t> not-for-profit charitable organization that ensures the ongoing availability and support for our work.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731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6"/>
          <p:cNvSpPr>
            <a:spLocks/>
          </p:cNvSpPr>
          <p:nvPr/>
        </p:nvSpPr>
        <p:spPr bwMode="auto">
          <a:xfrm>
            <a:off x="-1499790" y="1150936"/>
            <a:ext cx="11480800" cy="610488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  <a:softEdge rad="317500"/>
          </a:effectLst>
          <a:extLst/>
        </p:spPr>
        <p:txBody>
          <a:bodyPr wrap="none" lIns="64284" tIns="32143" rIns="64284" bIns="32143" anchor="ctr"/>
          <a:lstStyle/>
          <a:p>
            <a:endParaRPr lang="nl-BE" sz="1687" dirty="0"/>
          </a:p>
        </p:txBody>
      </p:sp>
      <p:sp>
        <p:nvSpPr>
          <p:cNvPr id="18435" name="Slide Number Placeholder 4"/>
          <p:cNvSpPr txBox="1">
            <a:spLocks noGrp="1"/>
          </p:cNvSpPr>
          <p:nvPr/>
        </p:nvSpPr>
        <p:spPr bwMode="auto">
          <a:xfrm>
            <a:off x="8584779" y="6308824"/>
            <a:ext cx="406301" cy="228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1" tIns="45701" rIns="91401" bIns="45701"/>
          <a:lstStyle>
            <a:lvl1pPr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1pPr>
            <a:lvl2pPr marL="742950" indent="-28575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2pPr>
            <a:lvl3pPr marL="1143000" indent="-22860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3pPr>
            <a:lvl4pPr marL="1600200" indent="-22860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4pPr>
            <a:lvl5pPr marL="2057400" indent="-22860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5pPr>
            <a:lvl6pPr marL="25146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6pPr>
            <a:lvl7pPr marL="29718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7pPr>
            <a:lvl8pPr marL="34290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8pPr>
            <a:lvl9pPr marL="38862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9pPr>
          </a:lstStyle>
          <a:p>
            <a:pPr eaLnBrk="1" hangingPunct="1"/>
            <a:fld id="{51D4BC88-7F99-47DB-B026-101EB31C3C91}" type="slidenum">
              <a:rPr lang="en-US" sz="633" b="1">
                <a:solidFill>
                  <a:srgbClr val="969696"/>
                </a:solidFill>
                <a:latin typeface="Tahoma" pitchFamily="34" charset="0"/>
              </a:rPr>
              <a:pPr eaLnBrk="1" hangingPunct="1"/>
              <a:t>3</a:t>
            </a:fld>
            <a:endParaRPr lang="en-US" sz="633" b="1" dirty="0">
              <a:solidFill>
                <a:srgbClr val="969696"/>
              </a:solidFill>
              <a:latin typeface="Tahoma" pitchFamily="34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401" tIns="45701" rIns="91401" bIns="45701" anchor="ctr" anchorCtr="0"/>
          <a:lstStyle/>
          <a:p>
            <a:pPr eaLnBrk="1" hangingPunct="1"/>
            <a:r>
              <a:rPr lang="en-GB" sz="3797" dirty="0"/>
              <a:t>Thank you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/>
        <p:txBody>
          <a:bodyPr lIns="91401" tIns="45701" rIns="91401" bIns="45701" anchor="t" anchorCtr="0"/>
          <a:lstStyle/>
          <a:p>
            <a:pPr eaLnBrk="1" hangingPunct="1">
              <a:buFont typeface="Gill Sans" charset="0"/>
              <a:buNone/>
            </a:pPr>
            <a:r>
              <a:rPr lang="en-GB" sz="1406" b="1" dirty="0" smtClean="0"/>
              <a:t> Location </a:t>
            </a:r>
            <a:r>
              <a:rPr lang="en-GB" sz="1406" b="1" dirty="0"/>
              <a:t>/ co hosting	 		</a:t>
            </a:r>
            <a:r>
              <a:rPr lang="en-GB" sz="1406" b="1" dirty="0" smtClean="0"/>
              <a:t>OWASP Supporter		Catering</a:t>
            </a:r>
            <a:endParaRPr lang="en-GB" sz="1406" b="1" dirty="0"/>
          </a:p>
          <a:p>
            <a:pPr lvl="1" eaLnBrk="1" hangingPunct="1">
              <a:buFont typeface="Gill Sans" charset="0"/>
              <a:buNone/>
            </a:pPr>
            <a:endParaRPr lang="en-GB" sz="1406" b="1" dirty="0"/>
          </a:p>
          <a:p>
            <a:pPr eaLnBrk="1" hangingPunct="1">
              <a:buFont typeface="Gill Sans" charset="0"/>
              <a:buNone/>
            </a:pPr>
            <a:endParaRPr lang="en-GB" sz="1406" b="1" dirty="0"/>
          </a:p>
          <a:p>
            <a:pPr algn="ctr" eaLnBrk="1" hangingPunct="1">
              <a:buFont typeface="Gill Sans" charset="0"/>
              <a:buNone/>
            </a:pPr>
            <a:endParaRPr lang="en-GB" sz="1406" b="1" dirty="0"/>
          </a:p>
          <a:p>
            <a:pPr algn="ctr" eaLnBrk="1" hangingPunct="1">
              <a:buFont typeface="Gill Sans" charset="0"/>
              <a:buNone/>
            </a:pPr>
            <a:endParaRPr lang="en-GB" sz="1406" b="1" dirty="0"/>
          </a:p>
          <a:p>
            <a:pPr algn="ctr" eaLnBrk="1" hangingPunct="1">
              <a:buFont typeface="Gill Sans" charset="0"/>
              <a:buNone/>
            </a:pPr>
            <a:endParaRPr lang="en-GB" sz="1406" b="1" dirty="0"/>
          </a:p>
          <a:p>
            <a:pPr algn="ctr" eaLnBrk="1" hangingPunct="1">
              <a:buFont typeface="Gill Sans" charset="0"/>
              <a:buNone/>
            </a:pPr>
            <a:endParaRPr lang="en-GB" sz="1406" b="1" dirty="0" smtClean="0"/>
          </a:p>
          <a:p>
            <a:pPr algn="ctr" eaLnBrk="1" hangingPunct="1">
              <a:buFont typeface="Gill Sans" charset="0"/>
              <a:buNone/>
            </a:pPr>
            <a:endParaRPr lang="en-GB" sz="1406" b="1" dirty="0" smtClean="0"/>
          </a:p>
          <a:p>
            <a:pPr algn="ctr" eaLnBrk="1" hangingPunct="1">
              <a:buFont typeface="Gill Sans" charset="0"/>
              <a:buNone/>
            </a:pPr>
            <a:r>
              <a:rPr lang="en-GB" sz="1406" b="1" dirty="0" smtClean="0"/>
              <a:t>Sponsors </a:t>
            </a:r>
            <a:r>
              <a:rPr lang="en-GB" sz="1406" b="1" dirty="0"/>
              <a:t>Belgium </a:t>
            </a:r>
            <a:r>
              <a:rPr lang="en-GB" sz="1406" b="1" dirty="0" smtClean="0"/>
              <a:t>2013/2014</a:t>
            </a:r>
            <a:endParaRPr lang="en-GB" sz="1406" b="1" dirty="0"/>
          </a:p>
          <a:p>
            <a:pPr eaLnBrk="1" hangingPunct="1"/>
            <a:endParaRPr lang="en-GB" sz="1406" b="1" dirty="0"/>
          </a:p>
          <a:p>
            <a:pPr eaLnBrk="1" hangingPunct="1"/>
            <a:endParaRPr lang="en-GB" sz="1406" b="1" dirty="0"/>
          </a:p>
          <a:p>
            <a:pPr eaLnBrk="1" hangingPunct="1">
              <a:buFont typeface="Gill Sans" charset="0"/>
              <a:buNone/>
            </a:pPr>
            <a:endParaRPr lang="en-GB" sz="1406" b="1" dirty="0"/>
          </a:p>
          <a:p>
            <a:pPr eaLnBrk="1" hangingPunct="1">
              <a:buFont typeface="Gill Sans" charset="0"/>
              <a:buNone/>
            </a:pPr>
            <a:r>
              <a:rPr lang="en-GB" sz="1406" b="1" dirty="0"/>
              <a:t>       </a:t>
            </a:r>
            <a:endParaRPr lang="en-GB" sz="1406" b="1" dirty="0" smtClean="0"/>
          </a:p>
          <a:p>
            <a:pPr eaLnBrk="1" hangingPunct="1">
              <a:buFont typeface="Gill Sans" charset="0"/>
              <a:buNone/>
            </a:pPr>
            <a:endParaRPr lang="en-GB" sz="1406" b="1" dirty="0"/>
          </a:p>
          <a:p>
            <a:pPr eaLnBrk="1" hangingPunct="1">
              <a:buFont typeface="Gill Sans" charset="0"/>
              <a:buNone/>
            </a:pPr>
            <a:endParaRPr lang="en-GB" sz="1406" b="1" dirty="0" smtClean="0"/>
          </a:p>
          <a:p>
            <a:pPr eaLnBrk="1" hangingPunct="1">
              <a:buFont typeface="Gill Sans" charset="0"/>
              <a:buNone/>
            </a:pPr>
            <a:r>
              <a:rPr lang="en-GB" sz="1406" b="1" dirty="0" smtClean="0"/>
              <a:t> </a:t>
            </a:r>
          </a:p>
          <a:p>
            <a:pPr eaLnBrk="1" hangingPunct="1">
              <a:buFont typeface="Gill Sans" charset="0"/>
              <a:buNone/>
            </a:pPr>
            <a:r>
              <a:rPr lang="en-GB" sz="1406" b="1" dirty="0" smtClean="0"/>
              <a:t>OWASP </a:t>
            </a:r>
            <a:r>
              <a:rPr lang="en-GB" sz="1406" b="1" dirty="0"/>
              <a:t>cannot recommend the use of products, services, or recommend specific companies</a:t>
            </a:r>
          </a:p>
        </p:txBody>
      </p:sp>
      <p:sp>
        <p:nvSpPr>
          <p:cNvPr id="18441" name="AutoShape 12" descr="?ui=2&amp;ik=ce683746c9&amp;view=att&amp;th=1267af3ead723956&amp;attid=0"/>
          <p:cNvSpPr>
            <a:spLocks noChangeAspect="1" noChangeArrowheads="1"/>
          </p:cNvSpPr>
          <p:nvPr/>
        </p:nvSpPr>
        <p:spPr bwMode="auto">
          <a:xfrm>
            <a:off x="4465962" y="3077310"/>
            <a:ext cx="2143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84" tIns="32143" rIns="64284" bIns="32143"/>
          <a:lstStyle/>
          <a:p>
            <a:endParaRPr lang="nl-BE" sz="1687" dirty="0"/>
          </a:p>
        </p:txBody>
      </p:sp>
      <p:sp>
        <p:nvSpPr>
          <p:cNvPr id="18442" name="AutoShape 14" descr="?ui=2&amp;ik=ce683746c9&amp;view=att&amp;th=1267af3ead723956&amp;attid=0"/>
          <p:cNvSpPr>
            <a:spLocks noChangeAspect="1" noChangeArrowheads="1"/>
          </p:cNvSpPr>
          <p:nvPr/>
        </p:nvSpPr>
        <p:spPr bwMode="auto">
          <a:xfrm>
            <a:off x="4465962" y="3077310"/>
            <a:ext cx="2143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84" tIns="32143" rIns="64284" bIns="32143"/>
          <a:lstStyle/>
          <a:p>
            <a:endParaRPr lang="nl-BE" sz="1687" dirty="0"/>
          </a:p>
        </p:txBody>
      </p:sp>
      <p:sp>
        <p:nvSpPr>
          <p:cNvPr id="2" name="AutoShape 2" descr="https://www.msec.be/wiscy/images/gc/distrinet.gif"/>
          <p:cNvSpPr>
            <a:spLocks noChangeAspect="1" noChangeArrowheads="1"/>
          </p:cNvSpPr>
          <p:nvPr/>
        </p:nvSpPr>
        <p:spPr bwMode="auto">
          <a:xfrm>
            <a:off x="109390" y="-101573"/>
            <a:ext cx="214313" cy="21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4284" tIns="32143" rIns="64284" bIns="32143" numCol="1" anchor="t" anchorCtr="0" compatLnSpc="1">
            <a:prstTxWarp prst="textNoShape">
              <a:avLst/>
            </a:prstTxWarp>
          </a:bodyPr>
          <a:lstStyle/>
          <a:p>
            <a:endParaRPr lang="nl-BE" sz="984"/>
          </a:p>
        </p:txBody>
      </p:sp>
      <p:pic>
        <p:nvPicPr>
          <p:cNvPr id="27652" name="Picture 4" descr="http://www.zionsecurity.com/media/337296/logo_zion_e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954" y="4707490"/>
            <a:ext cx="2717328" cy="674950"/>
          </a:xfrm>
          <a:prstGeom prst="rect">
            <a:avLst/>
          </a:prstGeom>
          <a:noFill/>
        </p:spPr>
      </p:pic>
      <p:pic>
        <p:nvPicPr>
          <p:cNvPr id="18" name="Picture 17" descr="http://www.cartell.ie/car_check/wp-content/uploads/2011/05/Pwc-logo-20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119" y="2078438"/>
            <a:ext cx="1697107" cy="1436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http://www.kuleuven.be/samenwerking/iminds/fh/imgs/iminds_logo_larg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54" y="2455833"/>
            <a:ext cx="2084992" cy="68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464" y="4496726"/>
            <a:ext cx="1904762" cy="8857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9" t="35526" r="13223" b="39715"/>
          <a:stretch/>
        </p:blipFill>
        <p:spPr>
          <a:xfrm>
            <a:off x="6089408" y="4556940"/>
            <a:ext cx="2540000" cy="825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729" y="2265859"/>
            <a:ext cx="1061357" cy="106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61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 txBox="1">
            <a:spLocks noGrp="1"/>
          </p:cNvSpPr>
          <p:nvPr/>
        </p:nvSpPr>
        <p:spPr bwMode="auto">
          <a:xfrm>
            <a:off x="8584779" y="6308824"/>
            <a:ext cx="406301" cy="228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1" tIns="45701" rIns="91401" bIns="45701"/>
          <a:lstStyle>
            <a:lvl1pPr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1pPr>
            <a:lvl2pPr marL="742950" indent="-28575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2pPr>
            <a:lvl3pPr marL="1143000" indent="-22860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3pPr>
            <a:lvl4pPr marL="1600200" indent="-22860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4pPr>
            <a:lvl5pPr marL="2057400" indent="-22860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5pPr>
            <a:lvl6pPr marL="25146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6pPr>
            <a:lvl7pPr marL="29718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7pPr>
            <a:lvl8pPr marL="34290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8pPr>
            <a:lvl9pPr marL="38862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9pPr>
          </a:lstStyle>
          <a:p>
            <a:pPr eaLnBrk="1" hangingPunct="1"/>
            <a:fld id="{D0D8D646-0DD2-4EF6-89F6-B043D6F3D545}" type="slidenum">
              <a:rPr lang="en-US" sz="984" b="1">
                <a:solidFill>
                  <a:srgbClr val="969696"/>
                </a:solidFill>
                <a:latin typeface="Tahoma" pitchFamily="34" charset="0"/>
              </a:rPr>
              <a:pPr eaLnBrk="1" hangingPunct="1"/>
              <a:t>4</a:t>
            </a:fld>
            <a:endParaRPr lang="en-US" sz="984" b="1" dirty="0">
              <a:solidFill>
                <a:srgbClr val="969696"/>
              </a:solidFill>
              <a:latin typeface="Tahoma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1401" tIns="45701" rIns="91401" bIns="45701" anchor="ctr" anchorCtr="0"/>
          <a:lstStyle/>
          <a:p>
            <a:pPr eaLnBrk="1" hangingPunct="1"/>
            <a:r>
              <a:rPr lang="en-GB" sz="3797" dirty="0"/>
              <a:t>Program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647" y="990080"/>
            <a:ext cx="8686354" cy="5639098"/>
          </a:xfrm>
        </p:spPr>
        <p:txBody>
          <a:bodyPr lIns="91401" tIns="45701" rIns="91401" bIns="45701" anchor="t" anchorCtr="0"/>
          <a:lstStyle/>
          <a:p>
            <a:pPr lvl="1" eaLnBrk="1" hangingPunct="1">
              <a:lnSpc>
                <a:spcPct val="90000"/>
              </a:lnSpc>
            </a:pPr>
            <a:endParaRPr lang="en-US" sz="2250" dirty="0"/>
          </a:p>
          <a:p>
            <a:pPr eaLnBrk="1" hangingPunct="1">
              <a:lnSpc>
                <a:spcPct val="90000"/>
              </a:lnSpc>
              <a:buNone/>
            </a:pPr>
            <a:endParaRPr lang="en-US" sz="1969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250" dirty="0" smtClean="0"/>
              <a:t>18h45 </a:t>
            </a:r>
            <a:r>
              <a:rPr lang="en-US" sz="2250" dirty="0"/>
              <a:t>		</a:t>
            </a:r>
            <a:r>
              <a:rPr lang="en-US" sz="1969" b="1" dirty="0" smtClean="0"/>
              <a:t>OWASP – ISC2 </a:t>
            </a:r>
            <a:r>
              <a:rPr lang="en-US" sz="1969" b="1" dirty="0"/>
              <a:t>update</a:t>
            </a:r>
            <a:r>
              <a:rPr lang="en-US" sz="1969" dirty="0"/>
              <a:t> 	</a:t>
            </a:r>
            <a:br>
              <a:rPr lang="en-US" sz="1969" dirty="0"/>
            </a:br>
            <a:r>
              <a:rPr lang="en-US" sz="1969" dirty="0"/>
              <a:t>			</a:t>
            </a:r>
            <a:r>
              <a:rPr lang="en-US" sz="1969" dirty="0" smtClean="0"/>
              <a:t>Seba </a:t>
            </a:r>
            <a:r>
              <a:rPr lang="en-US" sz="1969" dirty="0" err="1" smtClean="0"/>
              <a:t>Deleersnyder</a:t>
            </a:r>
            <a:r>
              <a:rPr lang="en-US" sz="1969" dirty="0" smtClean="0"/>
              <a:t> (OWASP)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nl-BE" sz="1969" dirty="0" smtClean="0"/>
              <a:t>			</a:t>
            </a:r>
            <a:r>
              <a:rPr lang="nl-BE" sz="1969" dirty="0"/>
              <a:t>	Lode </a:t>
            </a:r>
            <a:r>
              <a:rPr lang="nl-BE" sz="1969" dirty="0" smtClean="0"/>
              <a:t>Vanstechelman (ISC2)</a:t>
            </a:r>
            <a:endParaRPr lang="en-US" sz="1969" dirty="0"/>
          </a:p>
          <a:p>
            <a:pPr eaLnBrk="1" hangingPunct="1">
              <a:lnSpc>
                <a:spcPct val="90000"/>
              </a:lnSpc>
              <a:buNone/>
            </a:pPr>
            <a:endParaRPr lang="en-US" sz="2250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250" dirty="0" smtClean="0"/>
              <a:t>19h00 </a:t>
            </a:r>
            <a:r>
              <a:rPr lang="en-US" sz="2250" dirty="0"/>
              <a:t>– </a:t>
            </a:r>
            <a:r>
              <a:rPr lang="en-US" sz="2250" dirty="0" smtClean="0"/>
              <a:t>20h00</a:t>
            </a:r>
            <a:r>
              <a:rPr lang="en-US" sz="2250" dirty="0"/>
              <a:t>	</a:t>
            </a:r>
            <a:r>
              <a:rPr lang="en-US" sz="1969" b="1" dirty="0"/>
              <a:t>Augmented reality in your Web Proxy</a:t>
            </a:r>
            <a:r>
              <a:rPr lang="en-US" sz="2250" b="1" dirty="0"/>
              <a:t/>
            </a:r>
            <a:br>
              <a:rPr lang="en-US" sz="2250" b="1" dirty="0"/>
            </a:br>
            <a:r>
              <a:rPr lang="en-US" sz="2250" b="1" dirty="0"/>
              <a:t>			</a:t>
            </a:r>
            <a:r>
              <a:rPr lang="en-US" sz="1969" dirty="0" smtClean="0"/>
              <a:t>Roberto </a:t>
            </a:r>
            <a:r>
              <a:rPr lang="en-US" sz="1969" dirty="0" err="1"/>
              <a:t>Suggi</a:t>
            </a:r>
            <a:r>
              <a:rPr lang="en-US" sz="1969" dirty="0"/>
              <a:t> </a:t>
            </a:r>
            <a:r>
              <a:rPr lang="en-US" sz="1969" dirty="0" err="1"/>
              <a:t>Liverani</a:t>
            </a:r>
            <a:r>
              <a:rPr lang="en-US" sz="2250" i="1" dirty="0"/>
              <a:t>			</a:t>
            </a:r>
            <a:r>
              <a:rPr lang="en-US" sz="2250" i="1" dirty="0" smtClean="0"/>
              <a:t/>
            </a:r>
            <a:br>
              <a:rPr lang="en-US" sz="2250" i="1" dirty="0" smtClean="0"/>
            </a:br>
            <a:r>
              <a:rPr lang="en-US" sz="2250" i="1" dirty="0" smtClean="0"/>
              <a:t/>
            </a:r>
            <a:br>
              <a:rPr lang="en-US" sz="2250" i="1" dirty="0" smtClean="0"/>
            </a:br>
            <a:r>
              <a:rPr lang="en-US" sz="2250" i="1" dirty="0" smtClean="0"/>
              <a:t>Break</a:t>
            </a:r>
            <a:r>
              <a:rPr lang="en-US" sz="2250" b="1" dirty="0"/>
              <a:t>	</a:t>
            </a:r>
            <a:endParaRPr lang="en-US" sz="2250" b="1" dirty="0" smtClean="0"/>
          </a:p>
          <a:p>
            <a:pPr eaLnBrk="1" hangingPunct="1">
              <a:lnSpc>
                <a:spcPct val="90000"/>
              </a:lnSpc>
              <a:buNone/>
            </a:pPr>
            <a:endParaRPr lang="en-GB" sz="2250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250" dirty="0" smtClean="0"/>
              <a:t>20h15 </a:t>
            </a:r>
            <a:r>
              <a:rPr lang="en-US" sz="2250" dirty="0"/>
              <a:t>– </a:t>
            </a:r>
            <a:r>
              <a:rPr lang="en-US" sz="2250" dirty="0" smtClean="0"/>
              <a:t>21h15</a:t>
            </a:r>
            <a:r>
              <a:rPr lang="en-US" sz="2531" dirty="0"/>
              <a:t>	</a:t>
            </a:r>
            <a:r>
              <a:rPr lang="en-US" sz="1969" b="1" dirty="0"/>
              <a:t>If You Tolerate This, Your Child Processes Will Be Next			</a:t>
            </a:r>
            <a:r>
              <a:rPr lang="en-US" sz="1969" dirty="0"/>
              <a:t>Bart </a:t>
            </a:r>
            <a:r>
              <a:rPr lang="en-US" sz="1969" dirty="0" err="1"/>
              <a:t>Leppens</a:t>
            </a:r>
            <a:r>
              <a:rPr lang="en-US" sz="2250" b="1" dirty="0"/>
              <a:t>	</a:t>
            </a:r>
            <a:endParaRPr lang="en-US" sz="2531" b="1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250" b="1" dirty="0"/>
              <a:t>	</a:t>
            </a:r>
            <a:br>
              <a:rPr lang="en-US" sz="2250" b="1" dirty="0"/>
            </a:br>
            <a:endParaRPr lang="en-US" sz="2250" b="1" dirty="0"/>
          </a:p>
          <a:p>
            <a:pPr marL="187489" indent="0">
              <a:lnSpc>
                <a:spcPct val="90000"/>
              </a:lnSpc>
              <a:buNone/>
            </a:pPr>
            <a:endParaRPr lang="en-US" sz="2531" b="1" dirty="0"/>
          </a:p>
        </p:txBody>
      </p:sp>
    </p:spTree>
    <p:extLst>
      <p:ext uri="{BB962C8B-B14F-4D97-AF65-F5344CB8AC3E}">
        <p14:creationId xmlns:p14="http://schemas.microsoft.com/office/powerpoint/2010/main" val="62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858250" y="6599040"/>
            <a:ext cx="241102" cy="25896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07F6D55-DB85-4E04-B58A-35C96A5F5F3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108008"/>
              </p:ext>
            </p:extLst>
          </p:nvPr>
        </p:nvGraphicFramePr>
        <p:xfrm>
          <a:off x="851767" y="2467018"/>
          <a:ext cx="7442703" cy="31391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885946"/>
                <a:gridCol w="2075856"/>
                <a:gridCol w="2480901"/>
              </a:tblGrid>
              <a:tr h="547905">
                <a:tc>
                  <a:txBody>
                    <a:bodyPr/>
                    <a:lstStyle/>
                    <a:p>
                      <a:r>
                        <a:rPr lang="nl-BE" sz="1400" dirty="0" smtClean="0"/>
                        <a:t>Conference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r>
                        <a:rPr lang="nl-BE" sz="1400" dirty="0" smtClean="0"/>
                        <a:t>Dates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r>
                        <a:rPr lang="nl-BE" sz="1400" dirty="0" smtClean="0"/>
                        <a:t>Location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4294" marR="64294" marT="32147" marB="32147" anchor="ctr"/>
                </a:tc>
              </a:tr>
              <a:tr h="547905">
                <a:tc>
                  <a:txBody>
                    <a:bodyPr/>
                    <a:lstStyle/>
                    <a:p>
                      <a:r>
                        <a:rPr lang="nl-BE" sz="1700" dirty="0" smtClean="0"/>
                        <a:t>AppSec APAC 2014 </a:t>
                      </a:r>
                      <a:endParaRPr lang="en-US" sz="1700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r>
                        <a:rPr lang="nl-BE" sz="1700" dirty="0" smtClean="0"/>
                        <a:t>17-20 March</a:t>
                      </a:r>
                      <a:endParaRPr lang="en-US" sz="1700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r>
                        <a:rPr lang="nl-BE" sz="1700" dirty="0" smtClean="0"/>
                        <a:t> Tokyo, Japan</a:t>
                      </a:r>
                      <a:endParaRPr lang="en-US" sz="1700" dirty="0"/>
                    </a:p>
                  </a:txBody>
                  <a:tcPr marL="64294" marR="64294" marT="32147" marB="32147" anchor="ctr"/>
                </a:tc>
              </a:tr>
              <a:tr h="625632">
                <a:tc>
                  <a:txBody>
                    <a:bodyPr/>
                    <a:lstStyle/>
                    <a:p>
                      <a:r>
                        <a:rPr lang="nl-BE" sz="1700" dirty="0" smtClean="0"/>
                        <a:t>OWASP AppSec EU 2014</a:t>
                      </a:r>
                      <a:endParaRPr lang="en-US" sz="1700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r>
                        <a:rPr lang="nl-BE" sz="1700" dirty="0" smtClean="0"/>
                        <a:t>23-26 June</a:t>
                      </a:r>
                      <a:endParaRPr lang="en-US" sz="1700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marL="0" marR="0" indent="0" algn="l" defTabSz="91426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700" dirty="0" smtClean="0"/>
                        <a:t>Cambridge, UK</a:t>
                      </a:r>
                    </a:p>
                  </a:txBody>
                  <a:tcPr marL="64294" marR="64294" marT="32147" marB="32147" anchor="ctr"/>
                </a:tc>
              </a:tr>
              <a:tr h="708829">
                <a:tc>
                  <a:txBody>
                    <a:bodyPr/>
                    <a:lstStyle/>
                    <a:p>
                      <a:r>
                        <a:rPr lang="nl-BE" sz="1700" dirty="0" smtClean="0"/>
                        <a:t> AppSec USA 2014</a:t>
                      </a:r>
                      <a:endParaRPr lang="en-US" sz="1700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r>
                        <a:rPr lang="nl-BE" sz="1700" dirty="0" smtClean="0"/>
                        <a:t>15-18 September</a:t>
                      </a:r>
                      <a:endParaRPr lang="en-US" sz="1700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marL="0" marR="0" indent="0" algn="l" defTabSz="91426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700" dirty="0" smtClean="0"/>
                        <a:t>Denver,</a:t>
                      </a:r>
                      <a:r>
                        <a:rPr lang="nl-BE" sz="1700" baseline="0" dirty="0" smtClean="0"/>
                        <a:t> US</a:t>
                      </a:r>
                      <a:endParaRPr lang="nl-BE" sz="1700" dirty="0" smtClean="0"/>
                    </a:p>
                  </a:txBody>
                  <a:tcPr marL="64294" marR="64294" marT="32147" marB="32147" anchor="ctr"/>
                </a:tc>
              </a:tr>
              <a:tr h="708829">
                <a:tc>
                  <a:txBody>
                    <a:bodyPr/>
                    <a:lstStyle/>
                    <a:p>
                      <a:r>
                        <a:rPr lang="nl-BE" sz="1700" dirty="0" smtClean="0"/>
                        <a:t>BeNeLux 2014</a:t>
                      </a:r>
                      <a:endParaRPr lang="en-US" sz="1700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r>
                        <a:rPr lang="nl-BE" sz="1700" dirty="0" smtClean="0"/>
                        <a:t>27-28 November</a:t>
                      </a:r>
                      <a:endParaRPr lang="en-US" sz="1700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marL="0" marR="0" indent="0" algn="l" defTabSz="91426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700" dirty="0" smtClean="0"/>
                        <a:t>Luxembourg</a:t>
                      </a:r>
                      <a:endParaRPr lang="nl-BE" sz="1700" dirty="0" smtClean="0"/>
                    </a:p>
                  </a:txBody>
                  <a:tcPr marL="64294" marR="64294" marT="32147" marB="3214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996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 txBox="1">
            <a:spLocks noGrp="1"/>
          </p:cNvSpPr>
          <p:nvPr/>
        </p:nvSpPr>
        <p:spPr bwMode="auto">
          <a:xfrm>
            <a:off x="8584779" y="6308824"/>
            <a:ext cx="406301" cy="228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1" tIns="45701" rIns="91401" bIns="45701"/>
          <a:lstStyle>
            <a:lvl1pPr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1pPr>
            <a:lvl2pPr marL="742950" indent="-28575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2pPr>
            <a:lvl3pPr marL="1143000" indent="-22860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3pPr>
            <a:lvl4pPr marL="1600200" indent="-22860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4pPr>
            <a:lvl5pPr marL="2057400" indent="-228600" defTabSz="1300163" eaLnBrk="0" hangingPunct="0"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5pPr>
            <a:lvl6pPr marL="25146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6pPr>
            <a:lvl7pPr marL="29718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7pPr>
            <a:lvl8pPr marL="34290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8pPr>
            <a:lvl9pPr marL="3886200" indent="-228600" algn="ctr" defTabSz="1300163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000000"/>
                </a:solidFill>
                <a:latin typeface="Gill Sans" charset="0"/>
                <a:ea typeface="ヒラギノ角ゴ ProN W3"/>
                <a:cs typeface="ヒラギノ角ゴ ProN W3"/>
                <a:sym typeface="Gill Sans" charset="0"/>
              </a:defRPr>
            </a:lvl9pPr>
          </a:lstStyle>
          <a:p>
            <a:pPr eaLnBrk="1" hangingPunct="1"/>
            <a:fld id="{D0D8D646-0DD2-4EF6-89F6-B043D6F3D545}" type="slidenum">
              <a:rPr lang="en-US" sz="984" b="1">
                <a:solidFill>
                  <a:srgbClr val="969696"/>
                </a:solidFill>
                <a:latin typeface="Tahoma" pitchFamily="34" charset="0"/>
              </a:rPr>
              <a:pPr eaLnBrk="1" hangingPunct="1"/>
              <a:t>6</a:t>
            </a:fld>
            <a:endParaRPr lang="en-US" sz="984" b="1" dirty="0">
              <a:solidFill>
                <a:srgbClr val="969696"/>
              </a:solidFill>
              <a:latin typeface="Tahoma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4087" y="536899"/>
            <a:ext cx="7358063" cy="1170660"/>
          </a:xfrm>
        </p:spPr>
        <p:txBody>
          <a:bodyPr lIns="91401" tIns="45701" rIns="91401" bIns="45701" anchor="ctr" anchorCtr="0"/>
          <a:lstStyle/>
          <a:p>
            <a:pPr eaLnBrk="1" hangingPunct="1"/>
            <a:r>
              <a:rPr lang="en-GB" sz="3797" dirty="0"/>
              <a:t>Next Belgium chapter meetings</a:t>
            </a:r>
            <a:endParaRPr lang="en-GB" sz="3797" dirty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647" y="2112604"/>
            <a:ext cx="8686354" cy="3341621"/>
          </a:xfrm>
        </p:spPr>
        <p:txBody>
          <a:bodyPr lIns="91401" tIns="45701" rIns="91401" bIns="45701" anchor="t" anchorCtr="0"/>
          <a:lstStyle/>
          <a:p>
            <a:pPr marL="508946" indent="-321457">
              <a:lnSpc>
                <a:spcPct val="90000"/>
              </a:lnSpc>
            </a:pPr>
            <a:r>
              <a:rPr lang="en-US" sz="2250" dirty="0"/>
              <a:t>Planning:</a:t>
            </a:r>
          </a:p>
          <a:p>
            <a:pPr marL="821427" lvl="1" indent="-321457">
              <a:lnSpc>
                <a:spcPct val="90000"/>
              </a:lnSpc>
            </a:pPr>
            <a:r>
              <a:rPr lang="en-US" sz="2250" dirty="0" smtClean="0"/>
              <a:t>February </a:t>
            </a:r>
            <a:r>
              <a:rPr lang="en-US" sz="2250" dirty="0"/>
              <a:t>2014</a:t>
            </a:r>
          </a:p>
          <a:p>
            <a:pPr marL="821427" lvl="1" indent="-321457">
              <a:lnSpc>
                <a:spcPct val="90000"/>
              </a:lnSpc>
            </a:pPr>
            <a:r>
              <a:rPr lang="nl-BE" sz="2250" dirty="0"/>
              <a:t>May 2014</a:t>
            </a:r>
          </a:p>
          <a:p>
            <a:pPr marL="821427" lvl="1" indent="-321457">
              <a:lnSpc>
                <a:spcPct val="90000"/>
              </a:lnSpc>
            </a:pPr>
            <a:r>
              <a:rPr lang="nl-BE" sz="2250" dirty="0"/>
              <a:t>October 2014</a:t>
            </a:r>
          </a:p>
          <a:p>
            <a:pPr marL="821427" lvl="1" indent="-321457">
              <a:lnSpc>
                <a:spcPct val="90000"/>
              </a:lnSpc>
            </a:pPr>
            <a:r>
              <a:rPr lang="nl-BE" sz="2250" dirty="0"/>
              <a:t>December 2014</a:t>
            </a:r>
            <a:endParaRPr lang="en-US" sz="2250" dirty="0"/>
          </a:p>
          <a:p>
            <a:pPr marL="508946" indent="-321457">
              <a:lnSpc>
                <a:spcPct val="90000"/>
              </a:lnSpc>
            </a:pPr>
            <a:endParaRPr lang="en-US" sz="2250" dirty="0" smtClean="0"/>
          </a:p>
          <a:p>
            <a:pPr marL="508946" indent="-321457">
              <a:lnSpc>
                <a:spcPct val="90000"/>
              </a:lnSpc>
            </a:pPr>
            <a:r>
              <a:rPr lang="en-US" sz="2250" dirty="0" smtClean="0"/>
              <a:t>Suggestions </a:t>
            </a:r>
            <a:r>
              <a:rPr lang="en-US" sz="2250" dirty="0"/>
              <a:t>for speakers / venues are always welcome</a:t>
            </a:r>
            <a:r>
              <a:rPr lang="en-US" sz="2250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3731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622" y="427182"/>
            <a:ext cx="5715000" cy="15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9839" y="5370085"/>
            <a:ext cx="3685714" cy="13904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356260" y="2660712"/>
            <a:ext cx="865929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/>
              <a:t>Corelan</a:t>
            </a:r>
            <a:r>
              <a:rPr lang="en-US" sz="1800" dirty="0"/>
              <a:t> Live! by Peter Van </a:t>
            </a:r>
            <a:r>
              <a:rPr lang="en-US" sz="1800" dirty="0" err="1"/>
              <a:t>Eeckhoutte</a:t>
            </a:r>
            <a:r>
              <a:rPr lang="en-US" sz="1800" dirty="0"/>
              <a:t> </a:t>
            </a:r>
            <a:endParaRPr lang="en-US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Offensive HTML, SVG, CSS and other Browser-Evil by Mario </a:t>
            </a:r>
            <a:r>
              <a:rPr lang="en-US" sz="1800" b="1" dirty="0" err="1" smtClean="0"/>
              <a:t>Heiderich</a:t>
            </a:r>
            <a:endParaRPr lang="en-US" sz="18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Rapid Reverse Engineering by Russ Gideon </a:t>
            </a:r>
            <a:endParaRPr lang="en-US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/>
              <a:t>Pentesting</a:t>
            </a:r>
            <a:r>
              <a:rPr lang="en-US" sz="1800" dirty="0"/>
              <a:t> Smart Grid and SCADA with </a:t>
            </a:r>
            <a:r>
              <a:rPr lang="en-US" sz="1800" dirty="0" err="1"/>
              <a:t>SamuraiSTFU</a:t>
            </a:r>
            <a:r>
              <a:rPr lang="en-US" sz="1800" dirty="0"/>
              <a:t> by Justin Searle </a:t>
            </a:r>
            <a:endParaRPr lang="en-US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 smtClean="0"/>
              <a:t>Assessing and Exploiting Web Apps with </a:t>
            </a:r>
            <a:r>
              <a:rPr lang="en-US" sz="1800" b="1" dirty="0" err="1" smtClean="0"/>
              <a:t>SamuraiWTF</a:t>
            </a:r>
            <a:r>
              <a:rPr lang="en-US" sz="1800" b="1" dirty="0" smtClean="0"/>
              <a:t> by John Sawyer 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484389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Get involved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078" y="2304280"/>
            <a:ext cx="8000551" cy="4018292"/>
          </a:xfrm>
        </p:spPr>
        <p:txBody>
          <a:bodyPr/>
          <a:lstStyle/>
          <a:p>
            <a:pPr marL="401879" indent="-401879">
              <a:buFont typeface="Arial" pitchFamily="34" charset="0"/>
              <a:buChar char="•"/>
            </a:pPr>
            <a:r>
              <a:rPr lang="nl-BE" sz="2532" dirty="0" smtClean="0"/>
              <a:t>Use and donate (feed)back!</a:t>
            </a:r>
          </a:p>
          <a:p>
            <a:pPr marL="401879" indent="-401879">
              <a:buFont typeface="Arial" pitchFamily="34" charset="0"/>
              <a:buChar char="•"/>
            </a:pPr>
            <a:r>
              <a:rPr lang="nl-BE" sz="2532" dirty="0" smtClean="0"/>
              <a:t>Attend chapter meetings</a:t>
            </a:r>
            <a:endParaRPr lang="nl-BE" sz="2532" dirty="0"/>
          </a:p>
          <a:p>
            <a:pPr marL="401879" indent="-401879">
              <a:buFont typeface="Arial" pitchFamily="34" charset="0"/>
              <a:buChar char="•"/>
            </a:pPr>
            <a:r>
              <a:rPr lang="nl-BE" sz="2532" dirty="0" smtClean="0"/>
              <a:t>Contribute to projects</a:t>
            </a:r>
          </a:p>
          <a:p>
            <a:pPr marL="401879" indent="-401879">
              <a:buFont typeface="Arial" pitchFamily="34" charset="0"/>
              <a:buChar char="•"/>
            </a:pPr>
            <a:r>
              <a:rPr lang="nl-BE" sz="2532" dirty="0" smtClean="0"/>
              <a:t>Donate </a:t>
            </a:r>
            <a:r>
              <a:rPr lang="nl-BE" sz="2532" dirty="0"/>
              <a:t>resources</a:t>
            </a:r>
          </a:p>
          <a:p>
            <a:pPr marL="401879" indent="-401879">
              <a:buFont typeface="Arial" pitchFamily="34" charset="0"/>
              <a:buChar char="•"/>
            </a:pPr>
            <a:r>
              <a:rPr lang="nl-BE" sz="2532" dirty="0">
                <a:solidFill>
                  <a:schemeClr val="tx1"/>
                </a:solidFill>
              </a:rPr>
              <a:t>Sponsor </a:t>
            </a:r>
            <a:r>
              <a:rPr lang="nl-BE" sz="2532" dirty="0" smtClean="0">
                <a:solidFill>
                  <a:schemeClr val="tx1"/>
                </a:solidFill>
              </a:rPr>
              <a:t>chapters / projects</a:t>
            </a:r>
          </a:p>
          <a:p>
            <a:pPr marL="401879" indent="-401879">
              <a:buFont typeface="Arial" pitchFamily="34" charset="0"/>
              <a:buChar char="•"/>
            </a:pPr>
            <a:r>
              <a:rPr lang="nl-BE" sz="2532" dirty="0" smtClean="0">
                <a:solidFill>
                  <a:schemeClr val="tx1"/>
                </a:solidFill>
              </a:rPr>
              <a:t>Become Member</a:t>
            </a:r>
            <a:endParaRPr lang="nl-BE" sz="1688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://www.moviexclusive.com/Files/we_want_yo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507" y="2975090"/>
            <a:ext cx="1594144" cy="214101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447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Enjoy the </a:t>
            </a:r>
            <a:r>
              <a:rPr lang="nl-BE" dirty="0" smtClean="0"/>
              <a:t>chapter meeting!</a:t>
            </a:r>
            <a:endParaRPr lang="nl-B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93078" y="3321831"/>
            <a:ext cx="7357845" cy="3507005"/>
          </a:xfrm>
        </p:spPr>
        <p:txBody>
          <a:bodyPr/>
          <a:lstStyle/>
          <a:p>
            <a:pPr marL="0" indent="0" algn="ctr">
              <a:buNone/>
            </a:pPr>
            <a:r>
              <a:rPr lang="nl-BE" sz="4641" dirty="0" smtClean="0">
                <a:solidFill>
                  <a:schemeClr val="bg2"/>
                </a:solidFill>
              </a:rPr>
              <a:t>owasp</a:t>
            </a:r>
            <a:r>
              <a:rPr lang="nl-BE" sz="4641" dirty="0" smtClean="0">
                <a:solidFill>
                  <a:schemeClr val="bg2"/>
                </a:solidFill>
              </a:rPr>
              <a:t>.be</a:t>
            </a:r>
          </a:p>
          <a:p>
            <a:pPr marL="0" indent="0" algn="ctr">
              <a:buNone/>
            </a:pPr>
            <a:r>
              <a:rPr lang="en-US" sz="4641" dirty="0" smtClean="0">
                <a:solidFill>
                  <a:schemeClr val="bg2"/>
                </a:solidFill>
              </a:rPr>
              <a:t>@</a:t>
            </a:r>
            <a:r>
              <a:rPr lang="en-US" sz="4641" dirty="0" err="1" smtClean="0">
                <a:solidFill>
                  <a:schemeClr val="bg2"/>
                </a:solidFill>
              </a:rPr>
              <a:t>owasp_be</a:t>
            </a:r>
            <a:r>
              <a:rPr lang="en-US" sz="4641" dirty="0" smtClean="0">
                <a:solidFill>
                  <a:schemeClr val="bg2"/>
                </a:solidFill>
              </a:rPr>
              <a:t> </a:t>
            </a:r>
            <a:endParaRPr lang="nl-BE" sz="4641" dirty="0">
              <a:solidFill>
                <a:schemeClr val="bg2"/>
              </a:solidFill>
            </a:endParaRPr>
          </a:p>
          <a:p>
            <a:pPr marL="0" indent="0" algn="ctr">
              <a:buNone/>
            </a:pPr>
            <a:endParaRPr lang="nl-BE" sz="464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6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2/05/2009" val="LastModified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540</Words>
  <Application>Microsoft Office PowerPoint</Application>
  <PresentationFormat>On-screen Show (4:3)</PresentationFormat>
  <Paragraphs>144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Gill Sans</vt:lpstr>
      <vt:lpstr>Tahoma</vt:lpstr>
      <vt:lpstr>Wingdings</vt:lpstr>
      <vt:lpstr>ヒラギノ角ゴ ProN W3</vt:lpstr>
      <vt:lpstr>Office Theme</vt:lpstr>
      <vt:lpstr>1_Office Theme</vt:lpstr>
      <vt:lpstr>OWASP Update</vt:lpstr>
      <vt:lpstr>OWASP World</vt:lpstr>
      <vt:lpstr>Thank you</vt:lpstr>
      <vt:lpstr>Program</vt:lpstr>
      <vt:lpstr>2014</vt:lpstr>
      <vt:lpstr>Next Belgium chapter meetings</vt:lpstr>
      <vt:lpstr>PowerPoint Presentation</vt:lpstr>
      <vt:lpstr>Get involved</vt:lpstr>
      <vt:lpstr>Enjoy the chapter meeting!</vt:lpstr>
      <vt:lpstr>(ISC)² Belgium Chapter</vt:lpstr>
      <vt:lpstr>(ISC)² Belgium Chapter Who are we?</vt:lpstr>
      <vt:lpstr>(ISC)² certifications</vt:lpstr>
      <vt:lpstr>(ISC)² Belgium Chapter What do we offer?</vt:lpstr>
      <vt:lpstr>(ISC)² Belgium Chapter How can you help?</vt:lpstr>
      <vt:lpstr>Events organized in 2013</vt:lpstr>
      <vt:lpstr>(ISC)² Belgium Chapter Stay in touch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sebastiendeleersnyde</dc:creator>
  <cp:lastModifiedBy>Seba</cp:lastModifiedBy>
  <cp:revision>23</cp:revision>
  <dcterms:modified xsi:type="dcterms:W3CDTF">2013-12-17T13:11:04Z</dcterms:modified>
</cp:coreProperties>
</file>