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79" r:id="rId4"/>
    <p:sldId id="258" r:id="rId5"/>
    <p:sldId id="271" r:id="rId6"/>
    <p:sldId id="267" r:id="rId7"/>
    <p:sldId id="262" r:id="rId8"/>
    <p:sldId id="264" r:id="rId9"/>
    <p:sldId id="263" r:id="rId10"/>
    <p:sldId id="260" r:id="rId11"/>
    <p:sldId id="261" r:id="rId12"/>
    <p:sldId id="272" r:id="rId13"/>
    <p:sldId id="270" r:id="rId14"/>
    <p:sldId id="268" r:id="rId15"/>
    <p:sldId id="269" r:id="rId16"/>
    <p:sldId id="273" r:id="rId17"/>
    <p:sldId id="274" r:id="rId18"/>
    <p:sldId id="275" r:id="rId19"/>
    <p:sldId id="276" r:id="rId20"/>
    <p:sldId id="308" r:id="rId21"/>
    <p:sldId id="278" r:id="rId22"/>
    <p:sldId id="309" r:id="rId23"/>
    <p:sldId id="310" r:id="rId24"/>
    <p:sldId id="277"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7" r:id="rId44"/>
    <p:sldId id="299" r:id="rId45"/>
    <p:sldId id="302" r:id="rId46"/>
    <p:sldId id="300" r:id="rId47"/>
    <p:sldId id="301" r:id="rId48"/>
    <p:sldId id="303" r:id="rId49"/>
    <p:sldId id="304" r:id="rId50"/>
    <p:sldId id="305" r:id="rId51"/>
    <p:sldId id="307" r:id="rId52"/>
    <p:sldId id="306" r:id="rId53"/>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2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C3A5F4-2D83-43DB-9C1B-7EF322D607F4}" type="datetimeFigureOut">
              <a:rPr lang="en-US" smtClean="0"/>
              <a:pPr/>
              <a:t>1/25/2010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B418C-3C9A-47EB-A706-7636AF6E41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kid from South Park…</a:t>
            </a:r>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 smoking illicit substances.</a:t>
            </a:r>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PII = Personally Identifiable Information, PHI = Private Health Information</a:t>
            </a:r>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PAN = Primary Account Number</a:t>
            </a:r>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DB418C-3C9A-47EB-A706-7636AF6E41FE}"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52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not talking about tokenization</a:t>
            </a:r>
            <a:r>
              <a:rPr lang="en-US" baseline="0" dirty="0" smtClean="0"/>
              <a:t> in terms of lexical analysis.</a:t>
            </a:r>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not talking about RSA tokens or any sort of key fob.</a:t>
            </a:r>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not talking about token ring networks.</a:t>
            </a:r>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not talking about coins…</a:t>
            </a:r>
            <a:endParaRPr lang="en-US" dirty="0"/>
          </a:p>
        </p:txBody>
      </p:sp>
      <p:sp>
        <p:nvSpPr>
          <p:cNvPr id="4" name="Slide Number Placeholder 3"/>
          <p:cNvSpPr>
            <a:spLocks noGrp="1"/>
          </p:cNvSpPr>
          <p:nvPr>
            <p:ph type="sldNum" sz="quarter" idx="10"/>
          </p:nvPr>
        </p:nvSpPr>
        <p:spPr/>
        <p:txBody>
          <a:bodyPr/>
          <a:lstStyle/>
          <a:p>
            <a:fld id="{9DDB418C-3C9A-47EB-A706-7636AF6E41F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41A4D4AB-E5E3-4BA5-A2DF-F2B0F57668EE}" type="datetimeFigureOut">
              <a:rPr lang="fr-FR"/>
              <a:pPr>
                <a:defRPr/>
              </a:pPr>
              <a:t>25/01/2010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0CD2DBF-6CB4-4E6B-B408-5722315A929E}"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60FBF87C-21E2-4E04-8E73-5FC16E3165C3}" type="datetimeFigureOut">
              <a:rPr lang="fr-FR"/>
              <a:pPr>
                <a:defRPr/>
              </a:pPr>
              <a:t>25/01/2010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488AF37-0DAD-47A3-B0CA-4448AAB0295B}"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42DB736A-8920-455A-B8F2-1FB2B7CB9C4B}" type="datetimeFigureOut">
              <a:rPr lang="fr-FR"/>
              <a:pPr>
                <a:defRPr/>
              </a:pPr>
              <a:t>25/01/2010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FA3BBB2-757B-4E56-833B-C06F15AA364D}"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3C6EB25-E8BE-45C2-A149-96962C42497E}" type="datetimeFigureOut">
              <a:rPr lang="fr-FR"/>
              <a:pPr>
                <a:defRPr/>
              </a:pPr>
              <a:t>25/01/2010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0D50D88-FE2E-4A88-A2A0-7E79EBC35CEC}"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4A5F6679-0951-41D2-9206-BA619D46C548}" type="datetimeFigureOut">
              <a:rPr lang="fr-FR"/>
              <a:pPr>
                <a:defRPr/>
              </a:pPr>
              <a:t>25/01/2010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2ABCFAE-AD07-458D-AFFF-C6E926EFB909}"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7462D2FA-2C6D-4358-8566-54C59E99FBFD}" type="datetimeFigureOut">
              <a:rPr lang="fr-FR"/>
              <a:pPr>
                <a:defRPr/>
              </a:pPr>
              <a:t>25/01/2010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5E9E9DD4-F88B-4AB9-8800-82965B2F42F2}"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B495A024-C235-424B-9124-F6BBD94AC8E1}" type="datetimeFigureOut">
              <a:rPr lang="fr-FR"/>
              <a:pPr>
                <a:defRPr/>
              </a:pPr>
              <a:t>25/01/2010</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0B5A5EDC-13FE-4C06-BC9D-77C0D92AD553}"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A0601305-B2F3-4A89-8D72-6193EBDBA5C7}" type="datetimeFigureOut">
              <a:rPr lang="fr-FR"/>
              <a:pPr>
                <a:defRPr/>
              </a:pPr>
              <a:t>25/01/2010</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F3189365-520F-4F94-90C6-01206BEECBE4}"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1F1F56A-2348-4C57-9F2D-6B4E837BABC9}" type="datetimeFigureOut">
              <a:rPr lang="fr-FR"/>
              <a:pPr>
                <a:defRPr/>
              </a:pPr>
              <a:t>25/01/2010</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14E58D6C-E2A6-457F-AB73-9BEEC855B958}"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A9E1979D-83CE-4CA9-B8FF-6723367D06B6}" type="datetimeFigureOut">
              <a:rPr lang="fr-FR"/>
              <a:pPr>
                <a:defRPr/>
              </a:pPr>
              <a:t>25/01/2010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5062E633-91C6-467F-A990-2A64A06CD7F3}"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A5CA8DCC-4148-4502-82BD-3D18006DBBED}" type="datetimeFigureOut">
              <a:rPr lang="fr-FR"/>
              <a:pPr>
                <a:defRPr/>
              </a:pPr>
              <a:t>25/01/2010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5714DE08-3532-4393-AA97-A059A38DFEF4}"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413BDCC-5870-4FF7-BC63-5134E53EDC57}" type="datetimeFigureOut">
              <a:rPr lang="fr-FR"/>
              <a:pPr>
                <a:defRPr/>
              </a:pPr>
              <a:t>25/01/2010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55B57ED-B773-4B28-9554-E81D04220242}"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cybersource.com/" TargetMode="External"/><Relationship Id="rId5" Type="http://schemas.openxmlformats.org/officeDocument/2006/relationships/hyperlink" Target="http://www.rsa.com/" TargetMode="External"/><Relationship Id="rId4" Type="http://schemas.openxmlformats.org/officeDocument/2006/relationships/hyperlink" Target="http://www.nubridges.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Text_segment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en.wikipedia.org/wiki/Lexical_analysi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3373438"/>
            <a:ext cx="7772400" cy="1012825"/>
          </a:xfrm>
        </p:spPr>
        <p:txBody>
          <a:bodyPr/>
          <a:lstStyle/>
          <a:p>
            <a:r>
              <a:rPr lang="fr-CA" sz="3800" dirty="0" err="1" smtClean="0">
                <a:solidFill>
                  <a:schemeClr val="bg1"/>
                </a:solidFill>
              </a:rPr>
              <a:t>Reducing</a:t>
            </a:r>
            <a:r>
              <a:rPr lang="fr-CA" sz="3800" dirty="0" smtClean="0">
                <a:solidFill>
                  <a:schemeClr val="bg1"/>
                </a:solidFill>
              </a:rPr>
              <a:t> </a:t>
            </a:r>
            <a:r>
              <a:rPr lang="fr-CA" sz="3800" dirty="0" err="1" smtClean="0">
                <a:solidFill>
                  <a:schemeClr val="bg1"/>
                </a:solidFill>
              </a:rPr>
              <a:t>Your</a:t>
            </a:r>
            <a:r>
              <a:rPr lang="fr-CA" sz="3800" dirty="0" smtClean="0">
                <a:solidFill>
                  <a:schemeClr val="bg1"/>
                </a:solidFill>
              </a:rPr>
              <a:t> Data Security </a:t>
            </a:r>
            <a:r>
              <a:rPr lang="fr-CA" sz="3800" dirty="0" err="1" smtClean="0">
                <a:solidFill>
                  <a:schemeClr val="bg1"/>
                </a:solidFill>
              </a:rPr>
              <a:t>Risk</a:t>
            </a:r>
            <a:r>
              <a:rPr lang="fr-CA" sz="3800" dirty="0" smtClean="0">
                <a:solidFill>
                  <a:schemeClr val="bg1"/>
                </a:solidFill>
              </a:rPr>
              <a:t> </a:t>
            </a:r>
            <a:r>
              <a:rPr lang="fr-CA" sz="3800" dirty="0" err="1" smtClean="0">
                <a:solidFill>
                  <a:schemeClr val="bg1"/>
                </a:solidFill>
              </a:rPr>
              <a:t>Through</a:t>
            </a:r>
            <a:r>
              <a:rPr lang="fr-CA" sz="3800" dirty="0" smtClean="0">
                <a:solidFill>
                  <a:schemeClr val="bg1"/>
                </a:solidFill>
              </a:rPr>
              <a:t> </a:t>
            </a:r>
            <a:r>
              <a:rPr lang="fr-CA" sz="3800" dirty="0" err="1" smtClean="0">
                <a:solidFill>
                  <a:schemeClr val="bg1"/>
                </a:solidFill>
              </a:rPr>
              <a:t>Tokenization</a:t>
            </a:r>
            <a:endParaRPr lang="fr-CA" sz="3800" dirty="0" smtClean="0">
              <a:solidFill>
                <a:schemeClr val="bg1"/>
              </a:solidFill>
            </a:endParaRPr>
          </a:p>
        </p:txBody>
      </p:sp>
      <p:sp>
        <p:nvSpPr>
          <p:cNvPr id="2051" name="Sous-titre 2"/>
          <p:cNvSpPr>
            <a:spLocks noGrp="1"/>
          </p:cNvSpPr>
          <p:nvPr>
            <p:ph type="subTitle" idx="1"/>
          </p:nvPr>
        </p:nvSpPr>
        <p:spPr>
          <a:xfrm>
            <a:off x="1295400" y="4648200"/>
            <a:ext cx="6400800" cy="614363"/>
          </a:xfrm>
        </p:spPr>
        <p:txBody>
          <a:bodyPr/>
          <a:lstStyle/>
          <a:p>
            <a:r>
              <a:rPr lang="fr-CA" sz="2600" dirty="0" smtClean="0">
                <a:solidFill>
                  <a:schemeClr val="bg1"/>
                </a:solidFill>
              </a:rPr>
              <a:t>Josh Sokol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Tokenization is not…</a:t>
            </a:r>
            <a:endParaRPr lang="en-US" dirty="0"/>
          </a:p>
        </p:txBody>
      </p:sp>
      <p:pic>
        <p:nvPicPr>
          <p:cNvPr id="17410" name="Picture 2"/>
          <p:cNvPicPr>
            <a:picLocks noChangeAspect="1" noChangeArrowheads="1"/>
          </p:cNvPicPr>
          <p:nvPr/>
        </p:nvPicPr>
        <p:blipFill>
          <a:blip r:embed="rId3" cstate="print"/>
          <a:srcRect/>
          <a:stretch>
            <a:fillRect/>
          </a:stretch>
        </p:blipFill>
        <p:spPr bwMode="auto">
          <a:xfrm>
            <a:off x="2743200" y="1828800"/>
            <a:ext cx="5181600" cy="3886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Tokenization is not…</a:t>
            </a:r>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2819400" y="1905000"/>
            <a:ext cx="5138737" cy="372164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3600" dirty="0" err="1" smtClean="0">
                <a:solidFill>
                  <a:schemeClr val="bg1"/>
                </a:solidFill>
              </a:rPr>
              <a:t>Now</a:t>
            </a:r>
            <a:r>
              <a:rPr lang="fr-CA" sz="3600" dirty="0" smtClean="0">
                <a:solidFill>
                  <a:schemeClr val="bg1"/>
                </a:solidFill>
              </a:rPr>
              <a:t> </a:t>
            </a:r>
            <a:r>
              <a:rPr lang="fr-CA" sz="3600" dirty="0" err="1" smtClean="0">
                <a:solidFill>
                  <a:schemeClr val="bg1"/>
                </a:solidFill>
              </a:rPr>
              <a:t>that</a:t>
            </a:r>
            <a:r>
              <a:rPr lang="fr-CA" sz="3600" dirty="0" smtClean="0">
                <a:solidFill>
                  <a:schemeClr val="bg1"/>
                </a:solidFill>
              </a:rPr>
              <a:t> </a:t>
            </a:r>
            <a:r>
              <a:rPr lang="fr-CA" sz="3600" dirty="0" err="1" smtClean="0">
                <a:solidFill>
                  <a:schemeClr val="bg1"/>
                </a:solidFill>
              </a:rPr>
              <a:t>we</a:t>
            </a:r>
            <a:r>
              <a:rPr lang="fr-CA" sz="3600" dirty="0" smtClean="0">
                <a:solidFill>
                  <a:schemeClr val="bg1"/>
                </a:solidFill>
              </a:rPr>
              <a:t> have </a:t>
            </a:r>
            <a:r>
              <a:rPr lang="fr-CA" sz="3600" dirty="0" err="1" smtClean="0">
                <a:solidFill>
                  <a:schemeClr val="bg1"/>
                </a:solidFill>
              </a:rPr>
              <a:t>that</a:t>
            </a:r>
            <a:r>
              <a:rPr lang="fr-CA" sz="3600" dirty="0" smtClean="0">
                <a:solidFill>
                  <a:schemeClr val="bg1"/>
                </a:solidFill>
              </a:rPr>
              <a:t> out of the </a:t>
            </a:r>
            <a:r>
              <a:rPr lang="fr-CA" sz="3600" dirty="0" err="1" smtClean="0">
                <a:solidFill>
                  <a:schemeClr val="bg1"/>
                </a:solidFill>
              </a:rPr>
              <a:t>way</a:t>
            </a:r>
            <a:r>
              <a:rPr lang="fr-CA" sz="3600" dirty="0" smtClean="0">
                <a:solidFill>
                  <a:schemeClr val="bg1"/>
                </a:solidFill>
              </a:rPr>
              <a:t>…</a:t>
            </a:r>
          </a:p>
        </p:txBody>
      </p:sp>
      <p:sp>
        <p:nvSpPr>
          <p:cNvPr id="4" name="TextBox 3"/>
          <p:cNvSpPr txBox="1"/>
          <p:nvPr/>
        </p:nvSpPr>
        <p:spPr>
          <a:xfrm>
            <a:off x="381000" y="2133600"/>
            <a:ext cx="8305800" cy="4401205"/>
          </a:xfrm>
          <a:prstGeom prst="rect">
            <a:avLst/>
          </a:prstGeom>
          <a:noFill/>
        </p:spPr>
        <p:txBody>
          <a:bodyPr wrap="square" rtlCol="0">
            <a:spAutoFit/>
          </a:bodyPr>
          <a:lstStyle/>
          <a:p>
            <a:r>
              <a:rPr lang="fr-CA" sz="2800" b="1" dirty="0" err="1" smtClean="0"/>
              <a:t>Tokenization</a:t>
            </a:r>
            <a:r>
              <a:rPr lang="fr-CA" sz="2800" dirty="0" smtClean="0"/>
              <a:t> </a:t>
            </a:r>
            <a:r>
              <a:rPr lang="fr-CA" sz="2800" dirty="0" err="1" smtClean="0"/>
              <a:t>is</a:t>
            </a:r>
            <a:r>
              <a:rPr lang="fr-CA" sz="2800" dirty="0" smtClean="0"/>
              <a:t> the </a:t>
            </a:r>
            <a:r>
              <a:rPr lang="fr-CA" sz="2800" dirty="0" err="1" smtClean="0"/>
              <a:t>process</a:t>
            </a:r>
            <a:r>
              <a:rPr lang="fr-CA" sz="2800" dirty="0" smtClean="0"/>
              <a:t> of </a:t>
            </a:r>
            <a:r>
              <a:rPr lang="fr-CA" sz="2800" dirty="0" err="1" smtClean="0"/>
              <a:t>replacing</a:t>
            </a:r>
            <a:r>
              <a:rPr lang="fr-CA" sz="2800" dirty="0" smtClean="0"/>
              <a:t> sensitive data </a:t>
            </a:r>
            <a:r>
              <a:rPr lang="fr-CA" sz="2800" dirty="0" err="1" smtClean="0"/>
              <a:t>with</a:t>
            </a:r>
            <a:r>
              <a:rPr lang="fr-CA" sz="2800" dirty="0" smtClean="0"/>
              <a:t> unique identification </a:t>
            </a:r>
            <a:r>
              <a:rPr lang="fr-CA" sz="2800" dirty="0" err="1" smtClean="0"/>
              <a:t>symbols</a:t>
            </a:r>
            <a:r>
              <a:rPr lang="fr-CA" sz="2800" dirty="0" smtClean="0"/>
              <a:t> </a:t>
            </a:r>
            <a:r>
              <a:rPr lang="fr-CA" sz="2800" dirty="0" err="1" smtClean="0"/>
              <a:t>that</a:t>
            </a:r>
            <a:r>
              <a:rPr lang="fr-CA" sz="2800" dirty="0" smtClean="0"/>
              <a:t> </a:t>
            </a:r>
            <a:r>
              <a:rPr lang="fr-CA" sz="2800" dirty="0" err="1" smtClean="0"/>
              <a:t>retain</a:t>
            </a:r>
            <a:r>
              <a:rPr lang="fr-CA" sz="2800" dirty="0" smtClean="0"/>
              <a:t> all the essential information </a:t>
            </a:r>
            <a:r>
              <a:rPr lang="fr-CA" sz="2800" dirty="0" err="1" smtClean="0"/>
              <a:t>without</a:t>
            </a:r>
            <a:r>
              <a:rPr lang="fr-CA" sz="2800" dirty="0" smtClean="0"/>
              <a:t> </a:t>
            </a:r>
            <a:r>
              <a:rPr lang="fr-CA" sz="2800" dirty="0" err="1" smtClean="0"/>
              <a:t>compromising</a:t>
            </a:r>
            <a:r>
              <a:rPr lang="fr-CA" sz="2800" dirty="0" smtClean="0"/>
              <a:t> </a:t>
            </a:r>
            <a:r>
              <a:rPr lang="fr-CA" sz="2800" dirty="0" err="1" smtClean="0"/>
              <a:t>its</a:t>
            </a:r>
            <a:r>
              <a:rPr lang="fr-CA" sz="2800" dirty="0" smtClean="0"/>
              <a:t> </a:t>
            </a:r>
            <a:r>
              <a:rPr lang="fr-CA" sz="2800" dirty="0" err="1" smtClean="0"/>
              <a:t>security</a:t>
            </a:r>
            <a:r>
              <a:rPr lang="fr-CA" sz="2800" dirty="0" smtClean="0"/>
              <a:t>.</a:t>
            </a:r>
          </a:p>
          <a:p>
            <a:endParaRPr lang="fr-CA" sz="2800" dirty="0" smtClean="0"/>
          </a:p>
          <a:p>
            <a:r>
              <a:rPr lang="fr-CA" sz="2800" dirty="0" err="1" smtClean="0"/>
              <a:t>Tokenization</a:t>
            </a:r>
            <a:r>
              <a:rPr lang="fr-CA" sz="2800" dirty="0" smtClean="0"/>
              <a:t> </a:t>
            </a:r>
            <a:r>
              <a:rPr lang="fr-CA" sz="2800" dirty="0" err="1" smtClean="0"/>
              <a:t>technology</a:t>
            </a:r>
            <a:r>
              <a:rPr lang="fr-CA" sz="2800" dirty="0" smtClean="0"/>
              <a:t> </a:t>
            </a:r>
            <a:r>
              <a:rPr lang="fr-CA" sz="2800" dirty="0" err="1" smtClean="0"/>
              <a:t>can</a:t>
            </a:r>
            <a:r>
              <a:rPr lang="fr-CA" sz="2800" dirty="0" smtClean="0"/>
              <a:t>, in </a:t>
            </a:r>
            <a:r>
              <a:rPr lang="fr-CA" sz="2800" dirty="0" err="1" smtClean="0"/>
              <a:t>theory</a:t>
            </a:r>
            <a:r>
              <a:rPr lang="fr-CA" sz="2800" dirty="0" smtClean="0"/>
              <a:t>, </a:t>
            </a:r>
            <a:r>
              <a:rPr lang="fr-CA" sz="2800" dirty="0" err="1" smtClean="0"/>
              <a:t>be</a:t>
            </a:r>
            <a:r>
              <a:rPr lang="fr-CA" sz="2800" dirty="0" smtClean="0"/>
              <a:t> </a:t>
            </a:r>
            <a:r>
              <a:rPr lang="fr-CA" sz="2800" dirty="0" err="1" smtClean="0"/>
              <a:t>used</a:t>
            </a:r>
            <a:r>
              <a:rPr lang="fr-CA" sz="2800" dirty="0" smtClean="0"/>
              <a:t> </a:t>
            </a:r>
            <a:r>
              <a:rPr lang="fr-CA" sz="2800" dirty="0" err="1" smtClean="0"/>
              <a:t>with</a:t>
            </a:r>
            <a:r>
              <a:rPr lang="fr-CA" sz="2800" dirty="0" smtClean="0"/>
              <a:t> sensitive data of all </a:t>
            </a:r>
            <a:r>
              <a:rPr lang="fr-CA" sz="2800" dirty="0" err="1" smtClean="0"/>
              <a:t>kinds</a:t>
            </a:r>
            <a:r>
              <a:rPr lang="fr-CA" sz="2800" dirty="0" smtClean="0"/>
              <a:t> </a:t>
            </a:r>
            <a:r>
              <a:rPr lang="fr-CA" sz="2800" dirty="0" err="1" smtClean="0"/>
              <a:t>including</a:t>
            </a:r>
            <a:r>
              <a:rPr lang="fr-CA" sz="2800" dirty="0" smtClean="0"/>
              <a:t> </a:t>
            </a:r>
            <a:r>
              <a:rPr lang="fr-CA" sz="2800" dirty="0" err="1" smtClean="0"/>
              <a:t>bank</a:t>
            </a:r>
            <a:r>
              <a:rPr lang="fr-CA" sz="2800" dirty="0" smtClean="0"/>
              <a:t> transactions, </a:t>
            </a:r>
            <a:r>
              <a:rPr lang="fr-CA" sz="2800" dirty="0" err="1" smtClean="0"/>
              <a:t>medical</a:t>
            </a:r>
            <a:r>
              <a:rPr lang="fr-CA" sz="2800" dirty="0" smtClean="0"/>
              <a:t> records, </a:t>
            </a:r>
            <a:r>
              <a:rPr lang="fr-CA" sz="2800" dirty="0" err="1" smtClean="0"/>
              <a:t>criminal</a:t>
            </a:r>
            <a:r>
              <a:rPr lang="fr-CA" sz="2800" dirty="0" smtClean="0"/>
              <a:t> records, </a:t>
            </a:r>
            <a:r>
              <a:rPr lang="fr-CA" sz="2800" dirty="0" err="1" smtClean="0"/>
              <a:t>vehicle</a:t>
            </a:r>
            <a:r>
              <a:rPr lang="fr-CA" sz="2800" dirty="0" smtClean="0"/>
              <a:t> driver information, </a:t>
            </a:r>
            <a:r>
              <a:rPr lang="fr-CA" sz="2800" dirty="0" err="1" smtClean="0"/>
              <a:t>loan</a:t>
            </a:r>
            <a:r>
              <a:rPr lang="fr-CA" sz="2800" dirty="0" smtClean="0"/>
              <a:t> applications, stock </a:t>
            </a:r>
            <a:r>
              <a:rPr lang="fr-CA" sz="2800" dirty="0" err="1" smtClean="0"/>
              <a:t>trading</a:t>
            </a:r>
            <a:r>
              <a:rPr lang="fr-CA" sz="2800" dirty="0" smtClean="0"/>
              <a:t>, and voter registration.</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3"/>
          <p:cNvSpPr>
            <a:spLocks noGrp="1"/>
          </p:cNvSpPr>
          <p:nvPr>
            <p:ph type="title"/>
          </p:nvPr>
        </p:nvSpPr>
        <p:spPr>
          <a:xfrm>
            <a:off x="457200" y="2514600"/>
            <a:ext cx="8229600" cy="1143000"/>
          </a:xfrm>
        </p:spPr>
        <p:txBody>
          <a:bodyPr/>
          <a:lstStyle/>
          <a:p>
            <a:r>
              <a:rPr lang="fr-CA" sz="4000" dirty="0" smtClean="0">
                <a:solidFill>
                  <a:schemeClr val="bg1"/>
                </a:solidFill>
              </a:rPr>
              <a:t>Business Drivers for Data Protection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sz="3200" dirty="0" smtClean="0"/>
              <a:t>International Data Security Mandates</a:t>
            </a:r>
            <a:endParaRPr lang="en-US" sz="3200" dirty="0"/>
          </a:p>
        </p:txBody>
      </p:sp>
      <p:sp>
        <p:nvSpPr>
          <p:cNvPr id="3" name="Content Placeholder 2"/>
          <p:cNvSpPr>
            <a:spLocks noGrp="1"/>
          </p:cNvSpPr>
          <p:nvPr>
            <p:ph idx="1"/>
          </p:nvPr>
        </p:nvSpPr>
        <p:spPr>
          <a:xfrm>
            <a:off x="2286000" y="1600200"/>
            <a:ext cx="6400800" cy="4525963"/>
          </a:xfrm>
        </p:spPr>
        <p:txBody>
          <a:bodyPr/>
          <a:lstStyle/>
          <a:p>
            <a:r>
              <a:rPr lang="en-US" sz="2400" dirty="0" smtClean="0"/>
              <a:t>Countries</a:t>
            </a:r>
          </a:p>
          <a:p>
            <a:pPr lvl="1"/>
            <a:r>
              <a:rPr lang="en-US" sz="2000" dirty="0" smtClean="0"/>
              <a:t>United Kingdom: Companies Bill, Data Protection Act</a:t>
            </a:r>
          </a:p>
          <a:p>
            <a:pPr lvl="1"/>
            <a:r>
              <a:rPr lang="en-US" sz="2000" dirty="0" smtClean="0"/>
              <a:t>European Union: European Union Privacy Act (EUPA)</a:t>
            </a:r>
          </a:p>
          <a:p>
            <a:pPr lvl="1"/>
            <a:r>
              <a:rPr lang="en-US" sz="2000" dirty="0" smtClean="0"/>
              <a:t>Japan: Japanese Personal Information Act 2003 (JPIPA)</a:t>
            </a:r>
          </a:p>
          <a:p>
            <a:pPr lvl="1"/>
            <a:r>
              <a:rPr lang="en-US" sz="2000" dirty="0" smtClean="0"/>
              <a:t>Canada: Personal Information Protection and Electronic Documents Act (PIPEDA)</a:t>
            </a:r>
          </a:p>
          <a:p>
            <a:r>
              <a:rPr lang="en-US" sz="2400" dirty="0" smtClean="0"/>
              <a:t>Industries</a:t>
            </a:r>
          </a:p>
          <a:p>
            <a:pPr lvl="1"/>
            <a:r>
              <a:rPr lang="en-US" sz="2000" dirty="0" smtClean="0"/>
              <a:t>Payment Card Industry Data Security Standard (PCI DSS)</a:t>
            </a:r>
          </a:p>
          <a:p>
            <a:pPr lvl="1"/>
            <a:r>
              <a:rPr lang="en-US" sz="2000" dirty="0" smtClean="0"/>
              <a:t>Code of Practice on Data Protection for the Insurance Sector (UK)</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p>
            <a:r>
              <a:rPr lang="en-US" sz="3600" dirty="0" smtClean="0"/>
              <a:t>More if you do business in the U.S.</a:t>
            </a:r>
            <a:endParaRPr lang="en-US" sz="3600" dirty="0"/>
          </a:p>
        </p:txBody>
      </p:sp>
      <p:sp>
        <p:nvSpPr>
          <p:cNvPr id="3" name="Content Placeholder 2"/>
          <p:cNvSpPr>
            <a:spLocks noGrp="1"/>
          </p:cNvSpPr>
          <p:nvPr>
            <p:ph idx="1"/>
          </p:nvPr>
        </p:nvSpPr>
        <p:spPr>
          <a:xfrm>
            <a:off x="2209800" y="1219200"/>
            <a:ext cx="6477000" cy="4906963"/>
          </a:xfrm>
        </p:spPr>
        <p:txBody>
          <a:bodyPr/>
          <a:lstStyle/>
          <a:p>
            <a:r>
              <a:rPr lang="en-US" sz="2400" dirty="0" smtClean="0"/>
              <a:t>Government</a:t>
            </a:r>
          </a:p>
          <a:p>
            <a:pPr lvl="1"/>
            <a:r>
              <a:rPr lang="en-US" sz="2000" dirty="0" smtClean="0"/>
              <a:t>Sarbanes Oxley Act</a:t>
            </a:r>
          </a:p>
          <a:p>
            <a:pPr lvl="1"/>
            <a:r>
              <a:rPr lang="en-US" sz="2000" dirty="0" smtClean="0"/>
              <a:t>Gramm Leach Bliley Bill</a:t>
            </a:r>
          </a:p>
          <a:p>
            <a:pPr lvl="1"/>
            <a:r>
              <a:rPr lang="en-US" sz="2000" dirty="0" smtClean="0"/>
              <a:t>Healthcare Insurance Portability &amp; Accountability Act (HIPAA)</a:t>
            </a:r>
          </a:p>
          <a:p>
            <a:pPr lvl="1"/>
            <a:r>
              <a:rPr lang="en-US" sz="2000" dirty="0" smtClean="0"/>
              <a:t>Part 11 of the Title 21 Code of Federal Regulations</a:t>
            </a:r>
          </a:p>
          <a:p>
            <a:pPr lvl="1"/>
            <a:r>
              <a:rPr lang="en-US" sz="2000" dirty="0" smtClean="0"/>
              <a:t>California State Bill 1386</a:t>
            </a:r>
          </a:p>
          <a:p>
            <a:r>
              <a:rPr lang="en-US" sz="2400" dirty="0" smtClean="0"/>
              <a:t>Industry</a:t>
            </a:r>
          </a:p>
          <a:p>
            <a:pPr lvl="1"/>
            <a:r>
              <a:rPr lang="en-US" sz="2000" dirty="0" smtClean="0"/>
              <a:t>Payment Card Industry Data Security Standard (PCI DSS)</a:t>
            </a:r>
          </a:p>
          <a:p>
            <a:pPr lvl="1"/>
            <a:r>
              <a:rPr lang="en-US" sz="2000" dirty="0" smtClean="0"/>
              <a:t>Healthcare Insurance Portability &amp; Accountability Act (HIPAA)</a:t>
            </a:r>
          </a:p>
          <a:p>
            <a:r>
              <a:rPr lang="en-US" sz="2400" dirty="0" smtClean="0"/>
              <a:t>Company</a:t>
            </a:r>
          </a:p>
          <a:p>
            <a:pPr lvl="1"/>
            <a:r>
              <a:rPr lang="en-US" sz="2000" dirty="0" smtClean="0"/>
              <a:t>Secure FTP – Bank of America, </a:t>
            </a:r>
            <a:r>
              <a:rPr lang="en-US" sz="2000" dirty="0" err="1" smtClean="0"/>
              <a:t>BankOne</a:t>
            </a:r>
            <a:endParaRPr lang="en-US" sz="2000" dirty="0" smtClean="0"/>
          </a:p>
          <a:p>
            <a:pPr lvl="1"/>
            <a:r>
              <a:rPr lang="en-US" sz="2000" dirty="0" smtClean="0"/>
              <a:t>AS2 – </a:t>
            </a:r>
            <a:r>
              <a:rPr lang="en-US" sz="2000" dirty="0" err="1" smtClean="0"/>
              <a:t>Walmart</a:t>
            </a:r>
            <a:r>
              <a:rPr lang="en-US" sz="2000" dirty="0" smtClean="0"/>
              <a:t>, Food Lion, McKesson</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smtClean="0">
                <a:solidFill>
                  <a:schemeClr val="bg1"/>
                </a:solidFill>
              </a:rPr>
              <a:t>Data Security impacts a </a:t>
            </a:r>
            <a:r>
              <a:rPr lang="fr-CA" sz="2800" dirty="0" err="1" smtClean="0">
                <a:solidFill>
                  <a:schemeClr val="bg1"/>
                </a:solidFill>
              </a:rPr>
              <a:t>wide</a:t>
            </a:r>
            <a:r>
              <a:rPr lang="fr-CA" sz="2800" dirty="0" smtClean="0">
                <a:solidFill>
                  <a:schemeClr val="bg1"/>
                </a:solidFill>
              </a:rPr>
              <a:t> range of sensitive data</a:t>
            </a:r>
          </a:p>
        </p:txBody>
      </p:sp>
      <p:sp>
        <p:nvSpPr>
          <p:cNvPr id="4" name="TextBox 3"/>
          <p:cNvSpPr txBox="1"/>
          <p:nvPr/>
        </p:nvSpPr>
        <p:spPr>
          <a:xfrm>
            <a:off x="228600" y="2209800"/>
            <a:ext cx="4114800" cy="3293209"/>
          </a:xfrm>
          <a:prstGeom prst="rect">
            <a:avLst/>
          </a:prstGeom>
          <a:noFill/>
        </p:spPr>
        <p:txBody>
          <a:bodyPr wrap="square" rtlCol="0">
            <a:spAutoFit/>
          </a:bodyPr>
          <a:lstStyle/>
          <a:p>
            <a:r>
              <a:rPr lang="fr-CA" sz="1600" u="sng" dirty="0" err="1" smtClean="0"/>
              <a:t>Payment</a:t>
            </a:r>
            <a:r>
              <a:rPr lang="fr-CA" sz="1600" u="sng" dirty="0" smtClean="0"/>
              <a:t> </a:t>
            </a:r>
            <a:r>
              <a:rPr lang="fr-CA" sz="1600" u="sng" dirty="0" err="1" smtClean="0"/>
              <a:t>Card</a:t>
            </a:r>
            <a:r>
              <a:rPr lang="fr-CA" sz="1600" u="sng" dirty="0" smtClean="0"/>
              <a:t> </a:t>
            </a:r>
            <a:r>
              <a:rPr lang="fr-CA" sz="1600" u="sng" dirty="0" err="1" smtClean="0"/>
              <a:t>Industry</a:t>
            </a:r>
            <a:r>
              <a:rPr lang="fr-CA" sz="1600" u="sng" dirty="0" smtClean="0"/>
              <a:t> Data Security Standard (PCI DSS)</a:t>
            </a:r>
          </a:p>
          <a:p>
            <a:pPr lvl="1">
              <a:buFont typeface="Arial" pitchFamily="34" charset="0"/>
              <a:buChar char="•"/>
            </a:pPr>
            <a:r>
              <a:rPr lang="fr-CA" sz="1600" dirty="0" smtClean="0"/>
              <a:t> </a:t>
            </a:r>
            <a:r>
              <a:rPr lang="fr-CA" sz="1600" dirty="0" err="1" smtClean="0"/>
              <a:t>Credit</a:t>
            </a:r>
            <a:r>
              <a:rPr lang="fr-CA" sz="1600" dirty="0" smtClean="0"/>
              <a:t>/</a:t>
            </a:r>
            <a:r>
              <a:rPr lang="fr-CA" sz="1600" dirty="0" err="1" smtClean="0"/>
              <a:t>Debit</a:t>
            </a:r>
            <a:r>
              <a:rPr lang="fr-CA" sz="1600" dirty="0" smtClean="0"/>
              <a:t> </a:t>
            </a:r>
            <a:r>
              <a:rPr lang="fr-CA" sz="1600" dirty="0" err="1" smtClean="0"/>
              <a:t>Card</a:t>
            </a:r>
            <a:r>
              <a:rPr lang="fr-CA" sz="1600" dirty="0" smtClean="0"/>
              <a:t> </a:t>
            </a:r>
            <a:r>
              <a:rPr lang="fr-CA" sz="1600" dirty="0" err="1" smtClean="0"/>
              <a:t>Numbers</a:t>
            </a:r>
            <a:endParaRPr lang="fr-CA" sz="1600" dirty="0" smtClean="0"/>
          </a:p>
          <a:p>
            <a:endParaRPr lang="en-US" sz="1600" dirty="0" smtClean="0"/>
          </a:p>
          <a:p>
            <a:r>
              <a:rPr lang="en-US" sz="1600" u="sng" dirty="0" smtClean="0"/>
              <a:t>Laws</a:t>
            </a:r>
          </a:p>
          <a:p>
            <a:pPr lvl="1">
              <a:buFont typeface="Arial" pitchFamily="34" charset="0"/>
              <a:buChar char="•"/>
            </a:pPr>
            <a:r>
              <a:rPr lang="en-US" sz="1600" dirty="0" smtClean="0"/>
              <a:t> National Insurance Number</a:t>
            </a:r>
          </a:p>
          <a:p>
            <a:pPr lvl="1">
              <a:buFont typeface="Arial" pitchFamily="34" charset="0"/>
              <a:buChar char="•"/>
            </a:pPr>
            <a:r>
              <a:rPr lang="en-US" sz="1600" dirty="0" smtClean="0"/>
              <a:t> Social Security Number</a:t>
            </a:r>
          </a:p>
          <a:p>
            <a:pPr lvl="1">
              <a:buFont typeface="Arial" pitchFamily="34" charset="0"/>
              <a:buChar char="•"/>
            </a:pPr>
            <a:r>
              <a:rPr lang="en-US" sz="1600" dirty="0" smtClean="0"/>
              <a:t> Driver’s License Number</a:t>
            </a:r>
          </a:p>
          <a:p>
            <a:pPr lvl="1">
              <a:buFont typeface="Arial" pitchFamily="34" charset="0"/>
              <a:buChar char="•"/>
            </a:pPr>
            <a:r>
              <a:rPr lang="en-US" sz="1600" dirty="0" smtClean="0"/>
              <a:t> Bank Account Numbers</a:t>
            </a:r>
            <a:endParaRPr lang="fr-CA" sz="1600" dirty="0" smtClean="0"/>
          </a:p>
          <a:p>
            <a:endParaRPr lang="en-US" sz="1600" dirty="0" smtClean="0"/>
          </a:p>
          <a:p>
            <a:r>
              <a:rPr lang="en-US" sz="1600" u="sng" dirty="0" smtClean="0"/>
              <a:t>Healthcare</a:t>
            </a:r>
          </a:p>
          <a:p>
            <a:pPr lvl="1">
              <a:buFont typeface="Arial" pitchFamily="34" charset="0"/>
              <a:buChar char="•"/>
            </a:pPr>
            <a:r>
              <a:rPr lang="en-US" sz="1600" dirty="0" smtClean="0"/>
              <a:t> Medical related information (Patient/Doctor, etc)</a:t>
            </a:r>
          </a:p>
        </p:txBody>
      </p:sp>
      <p:sp>
        <p:nvSpPr>
          <p:cNvPr id="5" name="TextBox 4"/>
          <p:cNvSpPr txBox="1"/>
          <p:nvPr/>
        </p:nvSpPr>
        <p:spPr>
          <a:xfrm>
            <a:off x="3962400" y="1981200"/>
            <a:ext cx="5410200" cy="3046988"/>
          </a:xfrm>
          <a:prstGeom prst="rect">
            <a:avLst/>
          </a:prstGeom>
          <a:noFill/>
        </p:spPr>
        <p:txBody>
          <a:bodyPr wrap="square" rtlCol="0">
            <a:spAutoFit/>
          </a:bodyPr>
          <a:lstStyle/>
          <a:p>
            <a:endParaRPr lang="en-US" sz="1600" dirty="0" smtClean="0"/>
          </a:p>
          <a:p>
            <a:r>
              <a:rPr lang="en-US" sz="1600" u="sng" dirty="0" smtClean="0"/>
              <a:t>Other Personally Identifiable Information (PII)</a:t>
            </a:r>
          </a:p>
          <a:p>
            <a:pPr lvl="1">
              <a:buFont typeface="Arial" pitchFamily="34" charset="0"/>
              <a:buChar char="•"/>
            </a:pPr>
            <a:r>
              <a:rPr lang="en-US" sz="1600" dirty="0" smtClean="0"/>
              <a:t> Passport Number</a:t>
            </a:r>
          </a:p>
          <a:p>
            <a:pPr lvl="1">
              <a:buFont typeface="Arial" pitchFamily="34" charset="0"/>
              <a:buChar char="•"/>
            </a:pPr>
            <a:r>
              <a:rPr lang="en-US" sz="1600" dirty="0" smtClean="0"/>
              <a:t> Date/Place of Birth</a:t>
            </a:r>
          </a:p>
          <a:p>
            <a:pPr lvl="1">
              <a:buFont typeface="Arial" pitchFamily="34" charset="0"/>
              <a:buChar char="•"/>
            </a:pPr>
            <a:r>
              <a:rPr lang="en-US" sz="1600" dirty="0" smtClean="0"/>
              <a:t> Postal or Email Address</a:t>
            </a:r>
          </a:p>
          <a:p>
            <a:pPr lvl="1">
              <a:buFont typeface="Arial" pitchFamily="34" charset="0"/>
              <a:buChar char="•"/>
            </a:pPr>
            <a:r>
              <a:rPr lang="en-US" sz="1600" dirty="0" smtClean="0"/>
              <a:t> Telephone Numbers (home/mobile)</a:t>
            </a:r>
          </a:p>
          <a:p>
            <a:pPr lvl="1">
              <a:buFont typeface="Arial" pitchFamily="34" charset="0"/>
              <a:buChar char="•"/>
            </a:pPr>
            <a:r>
              <a:rPr lang="en-US" sz="1600" dirty="0" smtClean="0"/>
              <a:t> Mother’s Maiden Name</a:t>
            </a:r>
          </a:p>
          <a:p>
            <a:pPr lvl="1">
              <a:buFont typeface="Arial" pitchFamily="34" charset="0"/>
              <a:buChar char="•"/>
            </a:pPr>
            <a:r>
              <a:rPr lang="en-US" sz="1600" dirty="0" smtClean="0"/>
              <a:t> Biometric Data</a:t>
            </a:r>
          </a:p>
          <a:p>
            <a:pPr lvl="1">
              <a:buFont typeface="Arial" pitchFamily="34" charset="0"/>
              <a:buChar char="•"/>
            </a:pPr>
            <a:r>
              <a:rPr lang="en-US" sz="1600" dirty="0" smtClean="0"/>
              <a:t> Unique Electronic Number, Address, or Routing Code</a:t>
            </a:r>
          </a:p>
          <a:p>
            <a:pPr lvl="1">
              <a:buFont typeface="Arial" pitchFamily="34" charset="0"/>
              <a:buChar char="•"/>
            </a:pPr>
            <a:r>
              <a:rPr lang="en-US" sz="1600" dirty="0" smtClean="0"/>
              <a:t> Telecommunication Id Information or Access Device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3"/>
          <p:cNvSpPr>
            <a:spLocks noGrp="1"/>
          </p:cNvSpPr>
          <p:nvPr>
            <p:ph type="title"/>
          </p:nvPr>
        </p:nvSpPr>
        <p:spPr>
          <a:xfrm>
            <a:off x="457200" y="2514600"/>
            <a:ext cx="8229600" cy="1143000"/>
          </a:xfrm>
        </p:spPr>
        <p:txBody>
          <a:bodyPr/>
          <a:lstStyle/>
          <a:p>
            <a:r>
              <a:rPr lang="fr-CA" sz="4000" dirty="0" err="1" smtClean="0">
                <a:solidFill>
                  <a:schemeClr val="bg1"/>
                </a:solidFill>
              </a:rPr>
              <a:t>Approaches</a:t>
            </a:r>
            <a:r>
              <a:rPr lang="fr-CA" sz="4000" dirty="0" smtClean="0">
                <a:solidFill>
                  <a:schemeClr val="bg1"/>
                </a:solidFill>
              </a:rPr>
              <a:t> to Data Security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smtClean="0">
                <a:solidFill>
                  <a:schemeClr val="bg1"/>
                </a:solidFill>
              </a:rPr>
              <a:t>1st </a:t>
            </a:r>
            <a:r>
              <a:rPr lang="fr-CA" sz="2800" dirty="0" err="1" smtClean="0">
                <a:solidFill>
                  <a:schemeClr val="bg1"/>
                </a:solidFill>
              </a:rPr>
              <a:t>Approach</a:t>
            </a:r>
            <a:r>
              <a:rPr lang="fr-CA" sz="2800" dirty="0" smtClean="0">
                <a:solidFill>
                  <a:schemeClr val="bg1"/>
                </a:solidFill>
              </a:rPr>
              <a:t>: </a:t>
            </a:r>
            <a:r>
              <a:rPr lang="fr-CA" sz="2800" dirty="0" err="1" smtClean="0">
                <a:solidFill>
                  <a:schemeClr val="bg1"/>
                </a:solidFill>
              </a:rPr>
              <a:t>Waves</a:t>
            </a:r>
            <a:r>
              <a:rPr lang="fr-CA" sz="2800" dirty="0" smtClean="0">
                <a:solidFill>
                  <a:schemeClr val="bg1"/>
                </a:solidFill>
              </a:rPr>
              <a:t> of Data Protection </a:t>
            </a:r>
            <a:r>
              <a:rPr lang="fr-CA" sz="2800" dirty="0" err="1" smtClean="0">
                <a:solidFill>
                  <a:schemeClr val="bg1"/>
                </a:solidFill>
              </a:rPr>
              <a:t>Investment</a:t>
            </a:r>
            <a:endParaRPr lang="fr-CA" sz="2800" dirty="0" smtClean="0">
              <a:solidFill>
                <a:schemeClr val="bg1"/>
              </a:solidFill>
            </a:endParaRPr>
          </a:p>
        </p:txBody>
      </p:sp>
      <p:pic>
        <p:nvPicPr>
          <p:cNvPr id="23555" name="Picture 3"/>
          <p:cNvPicPr>
            <a:picLocks noChangeAspect="1" noChangeArrowheads="1"/>
          </p:cNvPicPr>
          <p:nvPr/>
        </p:nvPicPr>
        <p:blipFill>
          <a:blip r:embed="rId4" cstate="print"/>
          <a:srcRect/>
          <a:stretch>
            <a:fillRect/>
          </a:stretch>
        </p:blipFill>
        <p:spPr bwMode="auto">
          <a:xfrm>
            <a:off x="228600" y="2286000"/>
            <a:ext cx="8573790" cy="425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smtClean="0">
                <a:solidFill>
                  <a:schemeClr val="bg1"/>
                </a:solidFill>
              </a:rPr>
              <a:t>2nd </a:t>
            </a:r>
            <a:r>
              <a:rPr lang="fr-CA" sz="2800" dirty="0" err="1" smtClean="0">
                <a:solidFill>
                  <a:schemeClr val="bg1"/>
                </a:solidFill>
              </a:rPr>
              <a:t>Approach</a:t>
            </a:r>
            <a:r>
              <a:rPr lang="fr-CA" sz="2800" dirty="0" smtClean="0">
                <a:solidFill>
                  <a:schemeClr val="bg1"/>
                </a:solidFill>
              </a:rPr>
              <a:t>: Trend in </a:t>
            </a:r>
            <a:r>
              <a:rPr lang="fr-CA" sz="2800" dirty="0" err="1" smtClean="0">
                <a:solidFill>
                  <a:schemeClr val="bg1"/>
                </a:solidFill>
              </a:rPr>
              <a:t>Securing</a:t>
            </a:r>
            <a:r>
              <a:rPr lang="fr-CA" sz="2800" dirty="0" smtClean="0">
                <a:solidFill>
                  <a:schemeClr val="bg1"/>
                </a:solidFill>
              </a:rPr>
              <a:t> Sensitive Data</a:t>
            </a:r>
          </a:p>
        </p:txBody>
      </p:sp>
      <p:pic>
        <p:nvPicPr>
          <p:cNvPr id="24578" name="Picture 2"/>
          <p:cNvPicPr>
            <a:picLocks noChangeAspect="1" noChangeArrowheads="1"/>
          </p:cNvPicPr>
          <p:nvPr/>
        </p:nvPicPr>
        <p:blipFill>
          <a:blip r:embed="rId4" cstate="print"/>
          <a:srcRect/>
          <a:stretch>
            <a:fillRect/>
          </a:stretch>
        </p:blipFill>
        <p:spPr bwMode="auto">
          <a:xfrm>
            <a:off x="2362200" y="1981200"/>
            <a:ext cx="3438266"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2209800" y="274638"/>
            <a:ext cx="6477000" cy="1143000"/>
          </a:xfrm>
        </p:spPr>
        <p:txBody>
          <a:bodyPr/>
          <a:lstStyle/>
          <a:p>
            <a:pPr algn="l"/>
            <a:r>
              <a:rPr lang="fr-CA" dirty="0" smtClean="0"/>
              <a:t>#</a:t>
            </a:r>
            <a:r>
              <a:rPr lang="fr-CA" dirty="0" err="1" smtClean="0"/>
              <a:t>whoami</a:t>
            </a:r>
            <a:endParaRPr lang="fr-CA" dirty="0" smtClean="0"/>
          </a:p>
        </p:txBody>
      </p:sp>
      <p:sp>
        <p:nvSpPr>
          <p:cNvPr id="3075" name="Espace réservé du contenu 2"/>
          <p:cNvSpPr>
            <a:spLocks noGrp="1"/>
          </p:cNvSpPr>
          <p:nvPr>
            <p:ph idx="1"/>
          </p:nvPr>
        </p:nvSpPr>
        <p:spPr>
          <a:xfrm>
            <a:off x="2286000" y="1295400"/>
            <a:ext cx="6400800" cy="4830763"/>
          </a:xfrm>
        </p:spPr>
        <p:txBody>
          <a:bodyPr/>
          <a:lstStyle/>
          <a:p>
            <a:r>
              <a:rPr lang="en-US" sz="2800" dirty="0" smtClean="0"/>
              <a:t>Josh </a:t>
            </a:r>
            <a:r>
              <a:rPr lang="en-US" sz="2800" dirty="0" err="1" smtClean="0"/>
              <a:t>Sokol</a:t>
            </a:r>
            <a:r>
              <a:rPr lang="en-US" sz="2800" dirty="0" smtClean="0"/>
              <a:t> (josh.sokol@ni.com)</a:t>
            </a:r>
          </a:p>
          <a:p>
            <a:r>
              <a:rPr lang="en-US" sz="2800" dirty="0" smtClean="0"/>
              <a:t>B.S. in Computer Science</a:t>
            </a:r>
          </a:p>
          <a:p>
            <a:r>
              <a:rPr lang="en-US" sz="2800" dirty="0" smtClean="0"/>
              <a:t>Cisco Certified Network Associate (CCNA)</a:t>
            </a:r>
          </a:p>
          <a:p>
            <a:r>
              <a:rPr lang="en-US" sz="2800" dirty="0" smtClean="0"/>
              <a:t>SANS GIAC in Web Application Security (GWAS)</a:t>
            </a:r>
          </a:p>
          <a:p>
            <a:r>
              <a:rPr lang="en-US" sz="2800" dirty="0" smtClean="0"/>
              <a:t>Web Systems Engineer for National Instruments</a:t>
            </a:r>
          </a:p>
          <a:p>
            <a:r>
              <a:rPr lang="en-US" sz="2800" dirty="0" smtClean="0"/>
              <a:t>Own the Web Systems “Security Practice”</a:t>
            </a:r>
          </a:p>
          <a:p>
            <a:r>
              <a:rPr lang="en-US" sz="2800" dirty="0" smtClean="0"/>
              <a:t>Just passed the CISSP exam!!!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3"/>
          <p:cNvSpPr>
            <a:spLocks noGrp="1"/>
          </p:cNvSpPr>
          <p:nvPr>
            <p:ph type="title"/>
          </p:nvPr>
        </p:nvSpPr>
        <p:spPr>
          <a:xfrm>
            <a:off x="457200" y="2514600"/>
            <a:ext cx="8229600" cy="1143000"/>
          </a:xfrm>
        </p:spPr>
        <p:txBody>
          <a:bodyPr/>
          <a:lstStyle/>
          <a:p>
            <a:r>
              <a:rPr lang="fr-CA" sz="4000" dirty="0" smtClean="0">
                <a:solidFill>
                  <a:schemeClr val="bg1"/>
                </a:solidFill>
              </a:rPr>
              <a:t>Time for a quick </a:t>
            </a:r>
            <a:r>
              <a:rPr lang="fr-CA" sz="4000" dirty="0" err="1" smtClean="0">
                <a:solidFill>
                  <a:schemeClr val="bg1"/>
                </a:solidFill>
              </a:rPr>
              <a:t>straw</a:t>
            </a:r>
            <a:r>
              <a:rPr lang="fr-CA" sz="4000" dirty="0" smtClean="0">
                <a:solidFill>
                  <a:schemeClr val="bg1"/>
                </a:solidFill>
              </a:rPr>
              <a:t> </a:t>
            </a:r>
            <a:r>
              <a:rPr lang="fr-CA" sz="4000" dirty="0" err="1" smtClean="0">
                <a:solidFill>
                  <a:schemeClr val="bg1"/>
                </a:solidFill>
              </a:rPr>
              <a:t>poll</a:t>
            </a:r>
            <a:r>
              <a:rPr lang="fr-CA" sz="4000" dirty="0" smtClean="0">
                <a:solidFill>
                  <a:schemeClr val="bg1"/>
                </a:solidFill>
              </a:rPr>
              <a:t>…</a:t>
            </a:r>
            <a:endParaRPr lang="fr-CA" sz="4000" dirty="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smtClean="0">
                <a:solidFill>
                  <a:schemeClr val="bg1"/>
                </a:solidFill>
              </a:rPr>
              <a:t>Question 1:</a:t>
            </a:r>
            <a:endParaRPr lang="fr-CA" sz="2800" dirty="0" smtClean="0">
              <a:solidFill>
                <a:schemeClr val="bg1"/>
              </a:solidFill>
            </a:endParaRPr>
          </a:p>
        </p:txBody>
      </p:sp>
      <p:sp>
        <p:nvSpPr>
          <p:cNvPr id="4" name="TextBox 3"/>
          <p:cNvSpPr txBox="1"/>
          <p:nvPr/>
        </p:nvSpPr>
        <p:spPr>
          <a:xfrm>
            <a:off x="228600" y="2582882"/>
            <a:ext cx="8382000" cy="1384995"/>
          </a:xfrm>
          <a:prstGeom prst="rect">
            <a:avLst/>
          </a:prstGeom>
          <a:noFill/>
        </p:spPr>
        <p:txBody>
          <a:bodyPr wrap="square" rtlCol="0">
            <a:spAutoFit/>
          </a:bodyPr>
          <a:lstStyle/>
          <a:p>
            <a:r>
              <a:rPr lang="en-US" sz="2800" dirty="0" smtClean="0"/>
              <a:t>Is your organization subject to some sort of compliance regulation like PCI DSS, HIPAA, etc</a:t>
            </a:r>
            <a:r>
              <a:rPr lang="en-US" sz="2800" dirty="0" smtClean="0"/>
              <a:t>?</a:t>
            </a:r>
            <a:endParaRPr lang="en-US" sz="2800" dirty="0"/>
          </a:p>
          <a:p>
            <a:endParaRPr lang="en-US"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smtClean="0">
                <a:solidFill>
                  <a:schemeClr val="bg1"/>
                </a:solidFill>
              </a:rPr>
              <a:t>Question 2:</a:t>
            </a:r>
            <a:endParaRPr lang="fr-CA" sz="2800" dirty="0" smtClean="0">
              <a:solidFill>
                <a:schemeClr val="bg1"/>
              </a:solidFill>
            </a:endParaRPr>
          </a:p>
        </p:txBody>
      </p:sp>
      <p:sp>
        <p:nvSpPr>
          <p:cNvPr id="4" name="TextBox 3"/>
          <p:cNvSpPr txBox="1"/>
          <p:nvPr/>
        </p:nvSpPr>
        <p:spPr>
          <a:xfrm>
            <a:off x="228600" y="2582882"/>
            <a:ext cx="8382000" cy="1384995"/>
          </a:xfrm>
          <a:prstGeom prst="rect">
            <a:avLst/>
          </a:prstGeom>
          <a:noFill/>
        </p:spPr>
        <p:txBody>
          <a:bodyPr wrap="square" rtlCol="0">
            <a:spAutoFit/>
          </a:bodyPr>
          <a:lstStyle/>
          <a:p>
            <a:r>
              <a:rPr lang="en-US" sz="2800" dirty="0" smtClean="0"/>
              <a:t>Did </a:t>
            </a:r>
            <a:r>
              <a:rPr lang="en-US" sz="2800" dirty="0" smtClean="0"/>
              <a:t>you evaluate Tokenization as an option for reducing the scope of compliance</a:t>
            </a:r>
            <a:r>
              <a:rPr lang="en-US" sz="2800" dirty="0" smtClean="0"/>
              <a:t>?</a:t>
            </a:r>
            <a:endParaRPr lang="en-US" sz="2800" dirty="0"/>
          </a:p>
          <a:p>
            <a:endParaRPr lang="en-US"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smtClean="0">
                <a:solidFill>
                  <a:schemeClr val="bg1"/>
                </a:solidFill>
              </a:rPr>
              <a:t>Question 3:</a:t>
            </a:r>
            <a:endParaRPr lang="fr-CA" sz="2800" dirty="0" smtClean="0">
              <a:solidFill>
                <a:schemeClr val="bg1"/>
              </a:solidFill>
            </a:endParaRPr>
          </a:p>
        </p:txBody>
      </p:sp>
      <p:sp>
        <p:nvSpPr>
          <p:cNvPr id="4" name="TextBox 3"/>
          <p:cNvSpPr txBox="1"/>
          <p:nvPr/>
        </p:nvSpPr>
        <p:spPr>
          <a:xfrm>
            <a:off x="228600" y="2582882"/>
            <a:ext cx="8382000" cy="1384995"/>
          </a:xfrm>
          <a:prstGeom prst="rect">
            <a:avLst/>
          </a:prstGeom>
          <a:noFill/>
        </p:spPr>
        <p:txBody>
          <a:bodyPr wrap="square" rtlCol="0">
            <a:spAutoFit/>
          </a:bodyPr>
          <a:lstStyle/>
          <a:p>
            <a:r>
              <a:rPr lang="en-US" sz="2800" dirty="0" smtClean="0"/>
              <a:t>Have </a:t>
            </a:r>
            <a:r>
              <a:rPr lang="en-US" sz="2800" dirty="0" smtClean="0"/>
              <a:t>you actually implemented Tokenization?</a:t>
            </a:r>
          </a:p>
          <a:p>
            <a:endParaRPr lang="en-US" sz="2800" dirty="0"/>
          </a:p>
          <a:p>
            <a:endParaRPr 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3"/>
          <p:cNvSpPr>
            <a:spLocks noGrp="1"/>
          </p:cNvSpPr>
          <p:nvPr>
            <p:ph type="title"/>
          </p:nvPr>
        </p:nvSpPr>
        <p:spPr>
          <a:xfrm>
            <a:off x="457200" y="2514600"/>
            <a:ext cx="8229600" cy="1143000"/>
          </a:xfrm>
        </p:spPr>
        <p:txBody>
          <a:bodyPr/>
          <a:lstStyle/>
          <a:p>
            <a:r>
              <a:rPr lang="fr-CA" sz="4000" dirty="0" smtClean="0">
                <a:solidFill>
                  <a:schemeClr val="bg1"/>
                </a:solidFill>
              </a:rPr>
              <a:t>PCI DSS </a:t>
            </a:r>
            <a:r>
              <a:rPr lang="fr-CA" sz="4000" dirty="0" err="1" smtClean="0">
                <a:solidFill>
                  <a:schemeClr val="bg1"/>
                </a:solidFill>
              </a:rPr>
              <a:t>Driving</a:t>
            </a:r>
            <a:r>
              <a:rPr lang="fr-CA" sz="4000" dirty="0" smtClean="0">
                <a:solidFill>
                  <a:schemeClr val="bg1"/>
                </a:solidFill>
              </a:rPr>
              <a:t> Best Practices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smtClean="0">
                <a:solidFill>
                  <a:schemeClr val="bg1"/>
                </a:solidFill>
              </a:rPr>
              <a:t>PCI DSS 3.1 – </a:t>
            </a:r>
            <a:r>
              <a:rPr lang="fr-CA" sz="2800" dirty="0" err="1" smtClean="0">
                <a:solidFill>
                  <a:schemeClr val="bg1"/>
                </a:solidFill>
              </a:rPr>
              <a:t>Minimize</a:t>
            </a:r>
            <a:r>
              <a:rPr lang="fr-CA" sz="2800" dirty="0" smtClean="0">
                <a:solidFill>
                  <a:schemeClr val="bg1"/>
                </a:solidFill>
              </a:rPr>
              <a:t> </a:t>
            </a:r>
            <a:r>
              <a:rPr lang="fr-CA" sz="2800" dirty="0" err="1" smtClean="0">
                <a:solidFill>
                  <a:schemeClr val="bg1"/>
                </a:solidFill>
              </a:rPr>
              <a:t>cardholder</a:t>
            </a:r>
            <a:r>
              <a:rPr lang="fr-CA" sz="2800" dirty="0" smtClean="0">
                <a:solidFill>
                  <a:schemeClr val="bg1"/>
                </a:solidFill>
              </a:rPr>
              <a:t> data </a:t>
            </a:r>
            <a:r>
              <a:rPr lang="fr-CA" sz="2800" dirty="0" err="1" smtClean="0">
                <a:solidFill>
                  <a:schemeClr val="bg1"/>
                </a:solidFill>
              </a:rPr>
              <a:t>storage</a:t>
            </a:r>
            <a:endParaRPr lang="fr-CA" sz="2800" dirty="0" smtClean="0">
              <a:solidFill>
                <a:schemeClr val="bg1"/>
              </a:solidFill>
            </a:endParaRPr>
          </a:p>
        </p:txBody>
      </p:sp>
      <p:pic>
        <p:nvPicPr>
          <p:cNvPr id="25602" name="Picture 2"/>
          <p:cNvPicPr>
            <a:picLocks noChangeAspect="1" noChangeArrowheads="1"/>
          </p:cNvPicPr>
          <p:nvPr/>
        </p:nvPicPr>
        <p:blipFill>
          <a:blip r:embed="rId4" cstate="print"/>
          <a:srcRect/>
          <a:stretch>
            <a:fillRect/>
          </a:stretch>
        </p:blipFill>
        <p:spPr bwMode="auto">
          <a:xfrm>
            <a:off x="304800" y="2362200"/>
            <a:ext cx="8486775" cy="4124325"/>
          </a:xfrm>
          <a:prstGeom prst="rect">
            <a:avLst/>
          </a:prstGeom>
          <a:noFill/>
          <a:ln w="9525">
            <a:noFill/>
            <a:miter lim="800000"/>
            <a:headEnd/>
            <a:tailEnd/>
          </a:ln>
        </p:spPr>
      </p:pic>
      <p:sp>
        <p:nvSpPr>
          <p:cNvPr id="5" name="Rectangle 4"/>
          <p:cNvSpPr/>
          <p:nvPr/>
        </p:nvSpPr>
        <p:spPr>
          <a:xfrm>
            <a:off x="990600" y="5638800"/>
            <a:ext cx="3962400" cy="533400"/>
          </a:xfrm>
          <a:prstGeom prst="rect">
            <a:avLst/>
          </a:prstGeom>
          <a:noFill/>
          <a:ln w="101600">
            <a:solidFill>
              <a:srgbClr val="00B050"/>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smtClean="0">
                <a:solidFill>
                  <a:schemeClr val="bg1"/>
                </a:solidFill>
              </a:rPr>
              <a:t>PCI DSS 3.4 – </a:t>
            </a:r>
            <a:r>
              <a:rPr lang="fr-CA" sz="2800" dirty="0" err="1" smtClean="0">
                <a:solidFill>
                  <a:schemeClr val="bg1"/>
                </a:solidFill>
              </a:rPr>
              <a:t>Render</a:t>
            </a:r>
            <a:r>
              <a:rPr lang="fr-CA" sz="2800" dirty="0" smtClean="0">
                <a:solidFill>
                  <a:schemeClr val="bg1"/>
                </a:solidFill>
              </a:rPr>
              <a:t> PAN </a:t>
            </a:r>
            <a:r>
              <a:rPr lang="fr-CA" sz="2800" dirty="0" err="1" smtClean="0">
                <a:solidFill>
                  <a:schemeClr val="bg1"/>
                </a:solidFill>
              </a:rPr>
              <a:t>unreadable</a:t>
            </a:r>
            <a:endParaRPr lang="fr-CA" sz="2800" dirty="0" smtClean="0">
              <a:solidFill>
                <a:schemeClr val="bg1"/>
              </a:solidFill>
            </a:endParaRPr>
          </a:p>
        </p:txBody>
      </p:sp>
      <p:pic>
        <p:nvPicPr>
          <p:cNvPr id="26626" name="Picture 2"/>
          <p:cNvPicPr>
            <a:picLocks noChangeAspect="1" noChangeArrowheads="1"/>
          </p:cNvPicPr>
          <p:nvPr/>
        </p:nvPicPr>
        <p:blipFill>
          <a:blip r:embed="rId4" cstate="print"/>
          <a:srcRect/>
          <a:stretch>
            <a:fillRect/>
          </a:stretch>
        </p:blipFill>
        <p:spPr bwMode="auto">
          <a:xfrm>
            <a:off x="0" y="2133600"/>
            <a:ext cx="6467475" cy="4543425"/>
          </a:xfrm>
          <a:prstGeom prst="rect">
            <a:avLst/>
          </a:prstGeom>
          <a:noFill/>
          <a:ln w="9525">
            <a:noFill/>
            <a:miter lim="800000"/>
            <a:headEnd/>
            <a:tailEnd/>
          </a:ln>
        </p:spPr>
      </p:pic>
      <p:sp>
        <p:nvSpPr>
          <p:cNvPr id="6" name="TextBox 5"/>
          <p:cNvSpPr txBox="1"/>
          <p:nvPr/>
        </p:nvSpPr>
        <p:spPr>
          <a:xfrm>
            <a:off x="6553200" y="2819400"/>
            <a:ext cx="2438400" cy="1477328"/>
          </a:xfrm>
          <a:prstGeom prst="rect">
            <a:avLst/>
          </a:prstGeom>
          <a:noFill/>
        </p:spPr>
        <p:txBody>
          <a:bodyPr wrap="square" rtlCol="0">
            <a:spAutoFit/>
          </a:bodyPr>
          <a:lstStyle/>
          <a:p>
            <a:r>
              <a:rPr lang="en-US" b="1" u="sng" dirty="0" smtClean="0"/>
              <a:t>Options</a:t>
            </a:r>
          </a:p>
          <a:p>
            <a:pPr>
              <a:buFont typeface="Arial" pitchFamily="34" charset="0"/>
              <a:buChar char="•"/>
            </a:pPr>
            <a:r>
              <a:rPr lang="en-US" dirty="0" smtClean="0"/>
              <a:t> Hashing</a:t>
            </a:r>
          </a:p>
          <a:p>
            <a:pPr>
              <a:buFont typeface="Arial" pitchFamily="34" charset="0"/>
              <a:buChar char="•"/>
            </a:pPr>
            <a:r>
              <a:rPr lang="en-US" dirty="0" smtClean="0"/>
              <a:t> Truncation</a:t>
            </a:r>
          </a:p>
          <a:p>
            <a:pPr>
              <a:buFont typeface="Arial" pitchFamily="34" charset="0"/>
              <a:buChar char="•"/>
            </a:pPr>
            <a:r>
              <a:rPr lang="en-US" dirty="0" smtClean="0"/>
              <a:t> Tokens</a:t>
            </a:r>
          </a:p>
          <a:p>
            <a:pPr>
              <a:buFont typeface="Arial" pitchFamily="34" charset="0"/>
              <a:buChar char="•"/>
            </a:pPr>
            <a:r>
              <a:rPr lang="en-US" dirty="0" smtClean="0"/>
              <a:t> Strong cryptography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smtClean="0">
                <a:solidFill>
                  <a:schemeClr val="bg1"/>
                </a:solidFill>
              </a:rPr>
              <a:t>PCI DSS 3.5 – </a:t>
            </a:r>
            <a:r>
              <a:rPr lang="fr-CA" sz="2800" dirty="0" err="1" smtClean="0">
                <a:solidFill>
                  <a:schemeClr val="bg1"/>
                </a:solidFill>
              </a:rPr>
              <a:t>Minimize</a:t>
            </a:r>
            <a:r>
              <a:rPr lang="fr-CA" sz="2800" dirty="0" smtClean="0">
                <a:solidFill>
                  <a:schemeClr val="bg1"/>
                </a:solidFill>
              </a:rPr>
              <a:t> </a:t>
            </a:r>
            <a:r>
              <a:rPr lang="fr-CA" sz="2800" dirty="0" err="1" smtClean="0">
                <a:solidFill>
                  <a:schemeClr val="bg1"/>
                </a:solidFill>
              </a:rPr>
              <a:t>key</a:t>
            </a:r>
            <a:r>
              <a:rPr lang="fr-CA" sz="2800" dirty="0" smtClean="0">
                <a:solidFill>
                  <a:schemeClr val="bg1"/>
                </a:solidFill>
              </a:rPr>
              <a:t> locations</a:t>
            </a:r>
          </a:p>
        </p:txBody>
      </p:sp>
      <p:pic>
        <p:nvPicPr>
          <p:cNvPr id="27650" name="Picture 2"/>
          <p:cNvPicPr>
            <a:picLocks noChangeAspect="1" noChangeArrowheads="1"/>
          </p:cNvPicPr>
          <p:nvPr/>
        </p:nvPicPr>
        <p:blipFill>
          <a:blip r:embed="rId4" cstate="print"/>
          <a:srcRect/>
          <a:stretch>
            <a:fillRect/>
          </a:stretch>
        </p:blipFill>
        <p:spPr bwMode="auto">
          <a:xfrm>
            <a:off x="685800" y="2895600"/>
            <a:ext cx="7867650" cy="2486025"/>
          </a:xfrm>
          <a:prstGeom prst="rect">
            <a:avLst/>
          </a:prstGeom>
          <a:noFill/>
          <a:ln w="9525">
            <a:noFill/>
            <a:miter lim="800000"/>
            <a:headEnd/>
            <a:tailEnd/>
          </a:ln>
        </p:spPr>
      </p:pic>
      <p:sp>
        <p:nvSpPr>
          <p:cNvPr id="7" name="Rectangle 6"/>
          <p:cNvSpPr/>
          <p:nvPr/>
        </p:nvSpPr>
        <p:spPr>
          <a:xfrm>
            <a:off x="1447800" y="4953000"/>
            <a:ext cx="5638800" cy="533400"/>
          </a:xfrm>
          <a:prstGeom prst="rect">
            <a:avLst/>
          </a:prstGeom>
          <a:noFill/>
          <a:ln w="101600">
            <a:solidFill>
              <a:srgbClr val="00B050"/>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smtClean="0">
                <a:solidFill>
                  <a:schemeClr val="bg1"/>
                </a:solidFill>
              </a:rPr>
              <a:t>PCI DSS 3.6 – </a:t>
            </a:r>
            <a:r>
              <a:rPr lang="fr-CA" sz="2800" dirty="0" err="1" smtClean="0">
                <a:solidFill>
                  <a:schemeClr val="bg1"/>
                </a:solidFill>
              </a:rPr>
              <a:t>Rotate</a:t>
            </a:r>
            <a:r>
              <a:rPr lang="fr-CA" sz="2800" dirty="0" smtClean="0">
                <a:solidFill>
                  <a:schemeClr val="bg1"/>
                </a:solidFill>
              </a:rPr>
              <a:t> </a:t>
            </a:r>
            <a:r>
              <a:rPr lang="fr-CA" sz="2800" dirty="0" err="1" smtClean="0">
                <a:solidFill>
                  <a:schemeClr val="bg1"/>
                </a:solidFill>
              </a:rPr>
              <a:t>Keys</a:t>
            </a:r>
            <a:r>
              <a:rPr lang="fr-CA" sz="2800" dirty="0" smtClean="0">
                <a:solidFill>
                  <a:schemeClr val="bg1"/>
                </a:solidFill>
              </a:rPr>
              <a:t> </a:t>
            </a:r>
            <a:r>
              <a:rPr lang="fr-CA" sz="2800" dirty="0" err="1" smtClean="0">
                <a:solidFill>
                  <a:schemeClr val="bg1"/>
                </a:solidFill>
              </a:rPr>
              <a:t>Annually</a:t>
            </a:r>
            <a:endParaRPr lang="fr-CA" sz="2800" dirty="0" smtClean="0">
              <a:solidFill>
                <a:schemeClr val="bg1"/>
              </a:solidFill>
            </a:endParaRPr>
          </a:p>
        </p:txBody>
      </p:sp>
      <p:pic>
        <p:nvPicPr>
          <p:cNvPr id="28674" name="Picture 2"/>
          <p:cNvPicPr>
            <a:picLocks noChangeAspect="1" noChangeArrowheads="1"/>
          </p:cNvPicPr>
          <p:nvPr/>
        </p:nvPicPr>
        <p:blipFill>
          <a:blip r:embed="rId4" cstate="print"/>
          <a:srcRect/>
          <a:stretch>
            <a:fillRect/>
          </a:stretch>
        </p:blipFill>
        <p:spPr bwMode="auto">
          <a:xfrm>
            <a:off x="152400" y="1981200"/>
            <a:ext cx="5229225" cy="4730838"/>
          </a:xfrm>
          <a:prstGeom prst="rect">
            <a:avLst/>
          </a:prstGeom>
          <a:noFill/>
          <a:ln w="9525">
            <a:noFill/>
            <a:miter lim="800000"/>
            <a:headEnd/>
            <a:tailEnd/>
          </a:ln>
        </p:spPr>
      </p:pic>
      <p:sp>
        <p:nvSpPr>
          <p:cNvPr id="6" name="TextBox 5"/>
          <p:cNvSpPr txBox="1"/>
          <p:nvPr/>
        </p:nvSpPr>
        <p:spPr>
          <a:xfrm>
            <a:off x="5943600" y="2743200"/>
            <a:ext cx="2438400" cy="1754326"/>
          </a:xfrm>
          <a:prstGeom prst="rect">
            <a:avLst/>
          </a:prstGeom>
          <a:noFill/>
        </p:spPr>
        <p:txBody>
          <a:bodyPr wrap="square" rtlCol="0">
            <a:spAutoFit/>
          </a:bodyPr>
          <a:lstStyle/>
          <a:p>
            <a:r>
              <a:rPr lang="en-US" dirty="0" smtClean="0"/>
              <a:t>and…</a:t>
            </a:r>
          </a:p>
          <a:p>
            <a:pPr>
              <a:buFont typeface="Arial" pitchFamily="34" charset="0"/>
              <a:buChar char="•"/>
            </a:pPr>
            <a:r>
              <a:rPr lang="en-US" dirty="0" smtClean="0"/>
              <a:t>Secure the keys,</a:t>
            </a:r>
          </a:p>
          <a:p>
            <a:pPr>
              <a:buFont typeface="Arial" pitchFamily="34" charset="0"/>
              <a:buChar char="•"/>
            </a:pPr>
            <a:r>
              <a:rPr lang="en-US" dirty="0" smtClean="0"/>
              <a:t>Know which keys are used for which data,</a:t>
            </a:r>
          </a:p>
          <a:p>
            <a:pPr>
              <a:buFont typeface="Arial" pitchFamily="34" charset="0"/>
              <a:buChar char="•"/>
            </a:pPr>
            <a:r>
              <a:rPr lang="en-US" dirty="0" smtClean="0"/>
              <a:t>Run your business</a:t>
            </a:r>
          </a:p>
          <a:p>
            <a:r>
              <a:rPr lang="en-US"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smtClean="0">
                <a:solidFill>
                  <a:schemeClr val="bg1"/>
                </a:solidFill>
              </a:rPr>
              <a:t>Challenges of PCI DSS </a:t>
            </a:r>
            <a:r>
              <a:rPr lang="fr-CA" sz="2800" dirty="0" err="1" smtClean="0">
                <a:solidFill>
                  <a:schemeClr val="bg1"/>
                </a:solidFill>
              </a:rPr>
              <a:t>Compliance</a:t>
            </a:r>
            <a:endParaRPr lang="fr-CA" sz="2800" dirty="0" smtClean="0">
              <a:solidFill>
                <a:schemeClr val="bg1"/>
              </a:solidFill>
            </a:endParaRPr>
          </a:p>
        </p:txBody>
      </p:sp>
      <p:sp>
        <p:nvSpPr>
          <p:cNvPr id="7" name="Content Placeholder 2"/>
          <p:cNvSpPr>
            <a:spLocks noGrp="1"/>
          </p:cNvSpPr>
          <p:nvPr>
            <p:ph idx="1"/>
          </p:nvPr>
        </p:nvSpPr>
        <p:spPr>
          <a:xfrm>
            <a:off x="152400" y="2133600"/>
            <a:ext cx="8763000" cy="4525963"/>
          </a:xfrm>
        </p:spPr>
        <p:txBody>
          <a:bodyPr/>
          <a:lstStyle/>
          <a:p>
            <a:r>
              <a:rPr lang="en-US" sz="2400" dirty="0" smtClean="0"/>
              <a:t>Store Card Holder Data (CHD) in fewest number of places</a:t>
            </a:r>
          </a:p>
          <a:p>
            <a:r>
              <a:rPr lang="en-US" sz="2400" dirty="0" smtClean="0"/>
              <a:t>Protect CHD wherever it is stored</a:t>
            </a:r>
          </a:p>
          <a:p>
            <a:r>
              <a:rPr lang="en-US" sz="2400" dirty="0" smtClean="0"/>
              <a:t>Store cryptographic keys in fewest number of places</a:t>
            </a:r>
          </a:p>
          <a:p>
            <a:r>
              <a:rPr lang="en-US" sz="2400" dirty="0" smtClean="0"/>
              <a:t>Rotate cryptographic keys at least annually</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dirty="0" err="1" smtClean="0">
                <a:solidFill>
                  <a:schemeClr val="bg1"/>
                </a:solidFill>
              </a:rPr>
              <a:t>Disclaimer</a:t>
            </a:r>
            <a:endParaRPr lang="fr-CA" dirty="0" smtClean="0">
              <a:solidFill>
                <a:schemeClr val="bg1"/>
              </a:solidFill>
            </a:endParaRPr>
          </a:p>
        </p:txBody>
      </p:sp>
      <p:sp>
        <p:nvSpPr>
          <p:cNvPr id="5" name="TextBox 4"/>
          <p:cNvSpPr txBox="1"/>
          <p:nvPr/>
        </p:nvSpPr>
        <p:spPr>
          <a:xfrm>
            <a:off x="381000" y="2438400"/>
            <a:ext cx="8305800" cy="2308324"/>
          </a:xfrm>
          <a:prstGeom prst="rect">
            <a:avLst/>
          </a:prstGeom>
          <a:noFill/>
        </p:spPr>
        <p:txBody>
          <a:bodyPr wrap="square" rtlCol="0">
            <a:spAutoFit/>
          </a:bodyPr>
          <a:lstStyle/>
          <a:p>
            <a:r>
              <a:rPr lang="en-US" dirty="0" smtClean="0"/>
              <a:t>I am by no means an expert on Tokenization.  I have never actually implemented Tokenization in an enterprise environment.  This presentation is based off my experience evaluating Tokenization with regards to PCI and various presentations I’ve seen on the topic including a presentation by Dave Marsh of </a:t>
            </a:r>
            <a:r>
              <a:rPr lang="en-US" dirty="0" err="1" smtClean="0"/>
              <a:t>nuBridges</a:t>
            </a:r>
            <a:r>
              <a:rPr lang="en-US" dirty="0" smtClean="0"/>
              <a:t>.  That said, it is a very interesting topic and one we haven’t seen anything like before at an OWASP meeting.  I’d like this to be an open discussion where others who may have more experience than I do feel free to contribute to the topic at hand.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3"/>
          <p:cNvSpPr>
            <a:spLocks noGrp="1"/>
          </p:cNvSpPr>
          <p:nvPr>
            <p:ph type="title"/>
          </p:nvPr>
        </p:nvSpPr>
        <p:spPr>
          <a:xfrm>
            <a:off x="457200" y="2514600"/>
            <a:ext cx="8229600" cy="1143000"/>
          </a:xfrm>
        </p:spPr>
        <p:txBody>
          <a:bodyPr/>
          <a:lstStyle/>
          <a:p>
            <a:r>
              <a:rPr lang="fr-CA" sz="4000" dirty="0" err="1" smtClean="0">
                <a:solidFill>
                  <a:schemeClr val="bg1"/>
                </a:solidFill>
              </a:rPr>
              <a:t>Tokenization</a:t>
            </a:r>
            <a:r>
              <a:rPr lang="fr-CA" sz="4000" dirty="0" smtClean="0">
                <a:solidFill>
                  <a:schemeClr val="bg1"/>
                </a:solidFill>
              </a:rPr>
              <a:t> to </a:t>
            </a:r>
            <a:r>
              <a:rPr lang="fr-CA" sz="4000" dirty="0" err="1" smtClean="0">
                <a:solidFill>
                  <a:schemeClr val="bg1"/>
                </a:solidFill>
              </a:rPr>
              <a:t>Reduce</a:t>
            </a:r>
            <a:r>
              <a:rPr lang="fr-CA" sz="4000" dirty="0" smtClean="0">
                <a:solidFill>
                  <a:schemeClr val="bg1"/>
                </a:solidFill>
              </a:rPr>
              <a:t> Audit Scope and </a:t>
            </a:r>
            <a:r>
              <a:rPr lang="fr-CA" sz="4000" dirty="0" err="1" smtClean="0">
                <a:solidFill>
                  <a:schemeClr val="bg1"/>
                </a:solidFill>
              </a:rPr>
              <a:t>Lower</a:t>
            </a:r>
            <a:r>
              <a:rPr lang="fr-CA" sz="4000" dirty="0" smtClean="0">
                <a:solidFill>
                  <a:schemeClr val="bg1"/>
                </a:solidFill>
              </a:rPr>
              <a:t> </a:t>
            </a:r>
            <a:r>
              <a:rPr lang="fr-CA" sz="4000" dirty="0" err="1" smtClean="0">
                <a:solidFill>
                  <a:schemeClr val="bg1"/>
                </a:solidFill>
              </a:rPr>
              <a:t>Risk</a:t>
            </a:r>
            <a:endParaRPr lang="fr-CA" sz="4000" dirty="0" smtClean="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err="1" smtClean="0">
                <a:solidFill>
                  <a:schemeClr val="bg1"/>
                </a:solidFill>
              </a:rPr>
              <a:t>What</a:t>
            </a:r>
            <a:r>
              <a:rPr lang="fr-CA" sz="2800" dirty="0" smtClean="0">
                <a:solidFill>
                  <a:schemeClr val="bg1"/>
                </a:solidFill>
              </a:rPr>
              <a:t> </a:t>
            </a:r>
            <a:r>
              <a:rPr lang="fr-CA" sz="2800" dirty="0" err="1" smtClean="0">
                <a:solidFill>
                  <a:schemeClr val="bg1"/>
                </a:solidFill>
              </a:rPr>
              <a:t>is</a:t>
            </a:r>
            <a:r>
              <a:rPr lang="fr-CA" sz="2800" dirty="0" smtClean="0">
                <a:solidFill>
                  <a:schemeClr val="bg1"/>
                </a:solidFill>
              </a:rPr>
              <a:t> a </a:t>
            </a:r>
            <a:r>
              <a:rPr lang="fr-CA" sz="2800" dirty="0" err="1" smtClean="0">
                <a:solidFill>
                  <a:schemeClr val="bg1"/>
                </a:solidFill>
              </a:rPr>
              <a:t>token</a:t>
            </a:r>
            <a:r>
              <a:rPr lang="fr-CA" sz="2800" dirty="0" smtClean="0">
                <a:solidFill>
                  <a:schemeClr val="bg1"/>
                </a:solidFill>
              </a:rPr>
              <a:t>?</a:t>
            </a:r>
            <a:endParaRPr lang="fr-CA" sz="2800" dirty="0" smtClean="0">
              <a:solidFill>
                <a:schemeClr val="bg1"/>
              </a:solidFill>
            </a:endParaRPr>
          </a:p>
        </p:txBody>
      </p:sp>
      <p:sp>
        <p:nvSpPr>
          <p:cNvPr id="7" name="Content Placeholder 2"/>
          <p:cNvSpPr>
            <a:spLocks noGrp="1"/>
          </p:cNvSpPr>
          <p:nvPr>
            <p:ph idx="1"/>
          </p:nvPr>
        </p:nvSpPr>
        <p:spPr>
          <a:xfrm>
            <a:off x="152400" y="2743200"/>
            <a:ext cx="8763000" cy="3916363"/>
          </a:xfrm>
        </p:spPr>
        <p:txBody>
          <a:bodyPr/>
          <a:lstStyle/>
          <a:p>
            <a:r>
              <a:rPr lang="en-US" sz="2400" dirty="0" smtClean="0"/>
              <a:t>In data security, it’s a </a:t>
            </a:r>
            <a:r>
              <a:rPr lang="en-US" sz="2400" b="1" dirty="0" smtClean="0"/>
              <a:t>surrogate value</a:t>
            </a:r>
            <a:r>
              <a:rPr lang="en-US" sz="2400" dirty="0" smtClean="0"/>
              <a:t> which is substituted for the actual data (ex: credit card number) while the </a:t>
            </a:r>
            <a:r>
              <a:rPr lang="en-US" sz="2400" b="1" dirty="0" smtClean="0"/>
              <a:t>actual data is encrypted</a:t>
            </a:r>
            <a:r>
              <a:rPr lang="en-US" sz="2400" dirty="0" smtClean="0"/>
              <a:t> and stored elsewhere.</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err="1" smtClean="0">
                <a:solidFill>
                  <a:schemeClr val="bg1"/>
                </a:solidFill>
              </a:rPr>
              <a:t>Tokens</a:t>
            </a:r>
            <a:r>
              <a:rPr lang="fr-CA" sz="2800" dirty="0" smtClean="0">
                <a:solidFill>
                  <a:schemeClr val="bg1"/>
                </a:solidFill>
              </a:rPr>
              <a:t> </a:t>
            </a:r>
            <a:r>
              <a:rPr lang="fr-CA" sz="2800" dirty="0" err="1" smtClean="0">
                <a:solidFill>
                  <a:schemeClr val="bg1"/>
                </a:solidFill>
              </a:rPr>
              <a:t>Act</a:t>
            </a:r>
            <a:r>
              <a:rPr lang="fr-CA" sz="2800" dirty="0" smtClean="0">
                <a:solidFill>
                  <a:schemeClr val="bg1"/>
                </a:solidFill>
              </a:rPr>
              <a:t> as Data </a:t>
            </a:r>
            <a:r>
              <a:rPr lang="fr-CA" sz="2800" dirty="0" err="1" smtClean="0">
                <a:solidFill>
                  <a:schemeClr val="bg1"/>
                </a:solidFill>
              </a:rPr>
              <a:t>Surrogates</a:t>
            </a:r>
            <a:endParaRPr lang="fr-CA" sz="2800" dirty="0" smtClean="0">
              <a:solidFill>
                <a:schemeClr val="bg1"/>
              </a:solidFill>
            </a:endParaRPr>
          </a:p>
        </p:txBody>
      </p:sp>
      <p:sp>
        <p:nvSpPr>
          <p:cNvPr id="7" name="Content Placeholder 2"/>
          <p:cNvSpPr>
            <a:spLocks noGrp="1"/>
          </p:cNvSpPr>
          <p:nvPr>
            <p:ph idx="1"/>
          </p:nvPr>
        </p:nvSpPr>
        <p:spPr>
          <a:xfrm>
            <a:off x="152400" y="2743200"/>
            <a:ext cx="8763000" cy="3916363"/>
          </a:xfrm>
        </p:spPr>
        <p:txBody>
          <a:bodyPr/>
          <a:lstStyle/>
          <a:p>
            <a:r>
              <a:rPr lang="en-US" sz="2400" dirty="0" smtClean="0"/>
              <a:t>Tokens maintain the length and format of the original data</a:t>
            </a:r>
          </a:p>
          <a:p>
            <a:r>
              <a:rPr lang="en-US" sz="2400" dirty="0" smtClean="0"/>
              <a:t>After tokenization, tokens reside where sensitive data previously resided in the application infrastructure.</a:t>
            </a:r>
          </a:p>
          <a:p>
            <a:pPr lvl="1"/>
            <a:r>
              <a:rPr lang="en-US" sz="1600" dirty="0" smtClean="0"/>
              <a:t>Input: sensitive data -&gt; Output: token</a:t>
            </a:r>
          </a:p>
          <a:p>
            <a:pPr lvl="1"/>
            <a:r>
              <a:rPr lang="en-US" sz="1600" dirty="0" smtClean="0"/>
              <a:t>Input: token -&gt; Output: sensitive data</a:t>
            </a:r>
          </a:p>
          <a:p>
            <a:r>
              <a:rPr lang="en-US" sz="2000" dirty="0" smtClean="0">
                <a:solidFill>
                  <a:srgbClr val="FF0000"/>
                </a:solidFill>
              </a:rPr>
              <a:t>Limits or eliminates modifications to applications.</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9701" name="Picture 5"/>
          <p:cNvPicPr>
            <a:picLocks noChangeAspect="1" noChangeArrowheads="1"/>
          </p:cNvPicPr>
          <p:nvPr/>
        </p:nvPicPr>
        <p:blipFill>
          <a:blip r:embed="rId4" cstate="print"/>
          <a:srcRect/>
          <a:stretch>
            <a:fillRect/>
          </a:stretch>
        </p:blipFill>
        <p:spPr bwMode="auto">
          <a:xfrm>
            <a:off x="1981200" y="5181600"/>
            <a:ext cx="4981575" cy="619125"/>
          </a:xfrm>
          <a:prstGeom prst="rect">
            <a:avLst/>
          </a:prstGeom>
          <a:noFill/>
          <a:ln w="9525">
            <a:noFill/>
            <a:miter lim="800000"/>
            <a:headEnd/>
            <a:tailEnd/>
          </a:ln>
        </p:spPr>
      </p:pic>
      <p:pic>
        <p:nvPicPr>
          <p:cNvPr id="29698" name="Picture 2"/>
          <p:cNvPicPr>
            <a:picLocks noChangeAspect="1" noChangeArrowheads="1"/>
          </p:cNvPicPr>
          <p:nvPr/>
        </p:nvPicPr>
        <p:blipFill>
          <a:blip r:embed="rId5" cstate="print"/>
          <a:srcRect/>
          <a:stretch>
            <a:fillRect/>
          </a:stretch>
        </p:blipFill>
        <p:spPr bwMode="auto">
          <a:xfrm>
            <a:off x="1981200" y="3048000"/>
            <a:ext cx="4953000" cy="609600"/>
          </a:xfrm>
          <a:prstGeom prst="rect">
            <a:avLst/>
          </a:prstGeom>
          <a:noFill/>
          <a:ln w="9525">
            <a:noFill/>
            <a:miter lim="800000"/>
            <a:headEnd/>
            <a:tailEnd/>
          </a:ln>
        </p:spPr>
      </p:pic>
      <p:pic>
        <p:nvPicPr>
          <p:cNvPr id="29700" name="Picture 4"/>
          <p:cNvPicPr>
            <a:picLocks noChangeAspect="1" noChangeArrowheads="1"/>
          </p:cNvPicPr>
          <p:nvPr/>
        </p:nvPicPr>
        <p:blipFill>
          <a:blip r:embed="rId6" cstate="print"/>
          <a:srcRect/>
          <a:stretch>
            <a:fillRect/>
          </a:stretch>
        </p:blipFill>
        <p:spPr bwMode="auto">
          <a:xfrm>
            <a:off x="1981200" y="3886200"/>
            <a:ext cx="4972050" cy="609600"/>
          </a:xfrm>
          <a:prstGeom prst="rect">
            <a:avLst/>
          </a:prstGeom>
          <a:noFill/>
          <a:ln w="9525">
            <a:noFill/>
            <a:miter lim="800000"/>
            <a:headEnd/>
            <a:tailEnd/>
          </a:ln>
        </p:spPr>
      </p:pic>
      <p:sp>
        <p:nvSpPr>
          <p:cNvPr id="4098" name="Titre 3"/>
          <p:cNvSpPr>
            <a:spLocks noGrp="1"/>
          </p:cNvSpPr>
          <p:nvPr>
            <p:ph type="title"/>
          </p:nvPr>
        </p:nvSpPr>
        <p:spPr/>
        <p:txBody>
          <a:bodyPr/>
          <a:lstStyle/>
          <a:p>
            <a:r>
              <a:rPr lang="fr-CA" sz="2800" dirty="0" smtClean="0">
                <a:solidFill>
                  <a:schemeClr val="bg1"/>
                </a:solidFill>
              </a:rPr>
              <a:t>Format </a:t>
            </a:r>
            <a:r>
              <a:rPr lang="fr-CA" sz="2800" dirty="0" err="1" smtClean="0">
                <a:solidFill>
                  <a:schemeClr val="bg1"/>
                </a:solidFill>
              </a:rPr>
              <a:t>Preserving</a:t>
            </a:r>
            <a:r>
              <a:rPr lang="fr-CA" sz="2800" dirty="0" smtClean="0">
                <a:solidFill>
                  <a:schemeClr val="bg1"/>
                </a:solidFill>
              </a:rPr>
              <a:t> </a:t>
            </a:r>
            <a:r>
              <a:rPr lang="fr-CA" sz="2800" dirty="0" err="1" smtClean="0">
                <a:solidFill>
                  <a:schemeClr val="bg1"/>
                </a:solidFill>
              </a:rPr>
              <a:t>Tokenization</a:t>
            </a:r>
            <a:endParaRPr lang="fr-CA" sz="2800" dirty="0" smtClean="0">
              <a:solidFill>
                <a:schemeClr val="bg1"/>
              </a:solidFill>
            </a:endParaRPr>
          </a:p>
        </p:txBody>
      </p:sp>
      <p:sp>
        <p:nvSpPr>
          <p:cNvPr id="7" name="Content Placeholder 2"/>
          <p:cNvSpPr>
            <a:spLocks noGrp="1"/>
          </p:cNvSpPr>
          <p:nvPr>
            <p:ph idx="1"/>
          </p:nvPr>
        </p:nvSpPr>
        <p:spPr>
          <a:xfrm>
            <a:off x="152400" y="2209800"/>
            <a:ext cx="8763000" cy="4449763"/>
          </a:xfrm>
        </p:spPr>
        <p:txBody>
          <a:bodyPr/>
          <a:lstStyle/>
          <a:p>
            <a:pPr>
              <a:buNone/>
            </a:pPr>
            <a:r>
              <a:rPr lang="en-US" sz="2400" b="1" dirty="0" smtClean="0"/>
              <a:t>Tokens can be formatted to:</a:t>
            </a:r>
          </a:p>
          <a:p>
            <a:r>
              <a:rPr lang="en-US" sz="2400" dirty="0" smtClean="0"/>
              <a:t>Preserve the format (length and data type), and leading/trailing</a:t>
            </a:r>
          </a:p>
          <a:p>
            <a:endParaRPr lang="en-US" sz="2400" dirty="0" smtClean="0"/>
          </a:p>
          <a:p>
            <a:r>
              <a:rPr lang="en-US" sz="2400" dirty="0" smtClean="0"/>
              <a:t>Preserve length but not data type, and leading/trailing</a:t>
            </a:r>
          </a:p>
          <a:p>
            <a:endParaRPr lang="en-US" sz="2400" dirty="0" smtClean="0"/>
          </a:p>
          <a:p>
            <a:r>
              <a:rPr lang="en-US" sz="2400" dirty="0" smtClean="0"/>
              <a:t>Mask a portion of the token when a full value is not needed or desirable (can’t be subsequently translated back)</a:t>
            </a:r>
          </a:p>
          <a:p>
            <a:endParaRPr lang="en-US" sz="2400" dirty="0" smtClean="0"/>
          </a:p>
          <a:p>
            <a:r>
              <a:rPr lang="en-US" sz="2400" dirty="0" smtClean="0"/>
              <a:t>Tokens generally maintain the length and format of the original data so that applications require little or no modification.</a:t>
            </a: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err="1" smtClean="0">
                <a:solidFill>
                  <a:schemeClr val="bg1"/>
                </a:solidFill>
              </a:rPr>
              <a:t>Centralized</a:t>
            </a:r>
            <a:r>
              <a:rPr lang="fr-CA" sz="2800" dirty="0" smtClean="0">
                <a:solidFill>
                  <a:schemeClr val="bg1"/>
                </a:solidFill>
              </a:rPr>
              <a:t> Data </a:t>
            </a:r>
            <a:r>
              <a:rPr lang="fr-CA" sz="2800" dirty="0" err="1" smtClean="0">
                <a:solidFill>
                  <a:schemeClr val="bg1"/>
                </a:solidFill>
              </a:rPr>
              <a:t>Vault</a:t>
            </a:r>
            <a:endParaRPr lang="fr-CA" sz="2800" dirty="0" smtClean="0">
              <a:solidFill>
                <a:schemeClr val="bg1"/>
              </a:solidFill>
            </a:endParaRPr>
          </a:p>
        </p:txBody>
      </p:sp>
      <p:sp>
        <p:nvSpPr>
          <p:cNvPr id="7" name="Content Placeholder 2"/>
          <p:cNvSpPr>
            <a:spLocks noGrp="1"/>
          </p:cNvSpPr>
          <p:nvPr>
            <p:ph idx="1"/>
          </p:nvPr>
        </p:nvSpPr>
        <p:spPr>
          <a:xfrm>
            <a:off x="152400" y="2286000"/>
            <a:ext cx="4191000" cy="3916363"/>
          </a:xfrm>
        </p:spPr>
        <p:txBody>
          <a:bodyPr/>
          <a:lstStyle/>
          <a:p>
            <a:r>
              <a:rPr lang="en-US" sz="2400" dirty="0" smtClean="0"/>
              <a:t>Protected Data Vault where sensitive data is encrypted and stored</a:t>
            </a:r>
          </a:p>
          <a:p>
            <a:pPr lvl="1"/>
            <a:r>
              <a:rPr lang="en-US" sz="1600" dirty="0" smtClean="0"/>
              <a:t>Reduces the footprint where sensitive data is located</a:t>
            </a:r>
          </a:p>
          <a:p>
            <a:pPr lvl="1"/>
            <a:r>
              <a:rPr lang="en-US" sz="1600" dirty="0" smtClean="0"/>
              <a:t>Eliminates points of risk</a:t>
            </a:r>
          </a:p>
          <a:p>
            <a:pPr lvl="1"/>
            <a:r>
              <a:rPr lang="en-US" sz="1600" dirty="0" smtClean="0"/>
              <a:t>Simplifies security management</a:t>
            </a:r>
            <a:endParaRPr lang="en-US" sz="1600" dirty="0"/>
          </a:p>
        </p:txBody>
      </p:sp>
      <p:pic>
        <p:nvPicPr>
          <p:cNvPr id="30722" name="Picture 2"/>
          <p:cNvPicPr>
            <a:picLocks noChangeAspect="1" noChangeArrowheads="1"/>
          </p:cNvPicPr>
          <p:nvPr/>
        </p:nvPicPr>
        <p:blipFill>
          <a:blip r:embed="rId4" cstate="print"/>
          <a:srcRect/>
          <a:stretch>
            <a:fillRect/>
          </a:stretch>
        </p:blipFill>
        <p:spPr bwMode="auto">
          <a:xfrm>
            <a:off x="4648200" y="2438400"/>
            <a:ext cx="3886200" cy="380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4" cstate="print"/>
          <a:srcRect/>
          <a:stretch>
            <a:fillRect/>
          </a:stretch>
        </p:blipFill>
        <p:spPr bwMode="auto">
          <a:xfrm>
            <a:off x="304800" y="2057400"/>
            <a:ext cx="6562725" cy="4410075"/>
          </a:xfrm>
          <a:prstGeom prst="rect">
            <a:avLst/>
          </a:prstGeom>
          <a:noFill/>
          <a:ln w="9525">
            <a:noFill/>
            <a:miter lim="800000"/>
            <a:headEnd/>
            <a:tailEnd/>
          </a:ln>
        </p:spPr>
      </p:pic>
      <p:sp>
        <p:nvSpPr>
          <p:cNvPr id="6" name="Rectangle 5"/>
          <p:cNvSpPr/>
          <p:nvPr/>
        </p:nvSpPr>
        <p:spPr>
          <a:xfrm>
            <a:off x="6705600" y="6019800"/>
            <a:ext cx="2286000" cy="685800"/>
          </a:xfrm>
          <a:prstGeom prst="rect">
            <a:avLst/>
          </a:prstGeom>
          <a:solidFill>
            <a:schemeClr val="bg1"/>
          </a:solidFill>
          <a:ln>
            <a:solidFill>
              <a:schemeClr val="tx1"/>
            </a:solidFill>
          </a:ln>
          <a:effectLst>
            <a:outerShdw blurRad="50800" dist="50800" dir="5400000" sx="1000" sy="1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re 3"/>
          <p:cNvSpPr>
            <a:spLocks noGrp="1"/>
          </p:cNvSpPr>
          <p:nvPr>
            <p:ph type="title"/>
          </p:nvPr>
        </p:nvSpPr>
        <p:spPr/>
        <p:txBody>
          <a:bodyPr/>
          <a:lstStyle/>
          <a:p>
            <a:r>
              <a:rPr lang="fr-CA" sz="2800" dirty="0" err="1" smtClean="0">
                <a:solidFill>
                  <a:schemeClr val="bg1"/>
                </a:solidFill>
              </a:rPr>
              <a:t>Tokenization</a:t>
            </a:r>
            <a:r>
              <a:rPr lang="fr-CA" sz="2800" dirty="0" smtClean="0">
                <a:solidFill>
                  <a:schemeClr val="bg1"/>
                </a:solidFill>
              </a:rPr>
              <a:t> Model</a:t>
            </a:r>
          </a:p>
        </p:txBody>
      </p:sp>
      <p:pic>
        <p:nvPicPr>
          <p:cNvPr id="31747" name="Picture 3"/>
          <p:cNvPicPr>
            <a:picLocks noChangeAspect="1" noChangeArrowheads="1"/>
          </p:cNvPicPr>
          <p:nvPr/>
        </p:nvPicPr>
        <p:blipFill>
          <a:blip r:embed="rId5" cstate="print"/>
          <a:srcRect/>
          <a:stretch>
            <a:fillRect/>
          </a:stretch>
        </p:blipFill>
        <p:spPr bwMode="auto">
          <a:xfrm>
            <a:off x="6934200" y="6096000"/>
            <a:ext cx="1905000" cy="577534"/>
          </a:xfrm>
          <a:prstGeom prst="rect">
            <a:avLst/>
          </a:prstGeom>
          <a:noFill/>
          <a:ln w="9525">
            <a:noFill/>
            <a:miter lim="800000"/>
            <a:headEnd/>
            <a:tailEnd/>
          </a:ln>
        </p:spPr>
      </p:pic>
      <p:pic>
        <p:nvPicPr>
          <p:cNvPr id="31748" name="Picture 4"/>
          <p:cNvPicPr>
            <a:picLocks noChangeAspect="1" noChangeArrowheads="1"/>
          </p:cNvPicPr>
          <p:nvPr/>
        </p:nvPicPr>
        <p:blipFill>
          <a:blip r:embed="rId6" cstate="print"/>
          <a:srcRect/>
          <a:stretch>
            <a:fillRect/>
          </a:stretch>
        </p:blipFill>
        <p:spPr bwMode="auto">
          <a:xfrm>
            <a:off x="2819400" y="6096000"/>
            <a:ext cx="1752600" cy="6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err="1" smtClean="0">
                <a:solidFill>
                  <a:schemeClr val="bg1"/>
                </a:solidFill>
              </a:rPr>
              <a:t>Tokens</a:t>
            </a:r>
            <a:r>
              <a:rPr lang="fr-CA" sz="2800" dirty="0" smtClean="0">
                <a:solidFill>
                  <a:schemeClr val="bg1"/>
                </a:solidFill>
              </a:rPr>
              <a:t> are </a:t>
            </a:r>
            <a:r>
              <a:rPr lang="fr-CA" sz="2800" dirty="0" err="1" smtClean="0">
                <a:solidFill>
                  <a:schemeClr val="bg1"/>
                </a:solidFill>
              </a:rPr>
              <a:t>Surrogates</a:t>
            </a:r>
            <a:r>
              <a:rPr lang="fr-CA" sz="2800" dirty="0" smtClean="0">
                <a:solidFill>
                  <a:schemeClr val="bg1"/>
                </a:solidFill>
              </a:rPr>
              <a:t> for </a:t>
            </a:r>
            <a:r>
              <a:rPr lang="fr-CA" sz="2800" dirty="0" err="1" smtClean="0">
                <a:solidFill>
                  <a:schemeClr val="bg1"/>
                </a:solidFill>
              </a:rPr>
              <a:t>Masked</a:t>
            </a:r>
            <a:r>
              <a:rPr lang="fr-CA" sz="2800" dirty="0" smtClean="0">
                <a:solidFill>
                  <a:schemeClr val="bg1"/>
                </a:solidFill>
              </a:rPr>
              <a:t> Data</a:t>
            </a:r>
          </a:p>
        </p:txBody>
      </p:sp>
      <p:sp>
        <p:nvSpPr>
          <p:cNvPr id="7" name="Content Placeholder 2"/>
          <p:cNvSpPr>
            <a:spLocks noGrp="1"/>
          </p:cNvSpPr>
          <p:nvPr>
            <p:ph idx="1"/>
          </p:nvPr>
        </p:nvSpPr>
        <p:spPr>
          <a:xfrm>
            <a:off x="152400" y="2286000"/>
            <a:ext cx="8763000" cy="3916363"/>
          </a:xfrm>
        </p:spPr>
        <p:txBody>
          <a:bodyPr/>
          <a:lstStyle/>
          <a:p>
            <a:r>
              <a:rPr lang="en-US" sz="2400" dirty="0" smtClean="0"/>
              <a:t>Formatted tokens can be used wherever masked credit card information is required</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Therefore wherever tokenized data suffices, risk is reduced</a:t>
            </a:r>
            <a:endParaRPr lang="en-US" sz="2000" dirty="0"/>
          </a:p>
        </p:txBody>
      </p:sp>
      <p:pic>
        <p:nvPicPr>
          <p:cNvPr id="32770" name="Picture 2"/>
          <p:cNvPicPr>
            <a:picLocks noChangeAspect="1" noChangeArrowheads="1"/>
          </p:cNvPicPr>
          <p:nvPr/>
        </p:nvPicPr>
        <p:blipFill>
          <a:blip r:embed="rId4" cstate="print"/>
          <a:srcRect/>
          <a:stretch>
            <a:fillRect/>
          </a:stretch>
        </p:blipFill>
        <p:spPr bwMode="auto">
          <a:xfrm>
            <a:off x="609600" y="3352800"/>
            <a:ext cx="7658100"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smtClean="0">
                <a:solidFill>
                  <a:schemeClr val="bg1"/>
                </a:solidFill>
              </a:rPr>
              <a:t>1:1 </a:t>
            </a:r>
            <a:r>
              <a:rPr lang="fr-CA" sz="2800" dirty="0" err="1" smtClean="0">
                <a:solidFill>
                  <a:schemeClr val="bg1"/>
                </a:solidFill>
              </a:rPr>
              <a:t>Token</a:t>
            </a:r>
            <a:r>
              <a:rPr lang="fr-CA" sz="2800" dirty="0" smtClean="0">
                <a:solidFill>
                  <a:schemeClr val="bg1"/>
                </a:solidFill>
              </a:rPr>
              <a:t> / Data Relationship</a:t>
            </a:r>
          </a:p>
        </p:txBody>
      </p:sp>
      <p:sp>
        <p:nvSpPr>
          <p:cNvPr id="7" name="Content Placeholder 2"/>
          <p:cNvSpPr>
            <a:spLocks noGrp="1"/>
          </p:cNvSpPr>
          <p:nvPr>
            <p:ph idx="1"/>
          </p:nvPr>
        </p:nvSpPr>
        <p:spPr>
          <a:xfrm>
            <a:off x="152400" y="2209800"/>
            <a:ext cx="8763000" cy="4449763"/>
          </a:xfrm>
        </p:spPr>
        <p:txBody>
          <a:bodyPr/>
          <a:lstStyle/>
          <a:p>
            <a:r>
              <a:rPr lang="en-US" sz="2400" dirty="0" smtClean="0"/>
              <a:t>Same token value is consistent for same data across entire enterprise; maintains </a:t>
            </a:r>
            <a:r>
              <a:rPr lang="en-US" sz="2400" b="1" u="sng" dirty="0" smtClean="0"/>
              <a:t>referential integrity</a:t>
            </a:r>
            <a:r>
              <a:rPr lang="en-US" sz="2400" dirty="0" smtClean="0"/>
              <a:t> across applications</a:t>
            </a:r>
          </a:p>
          <a:p>
            <a:r>
              <a:rPr lang="en-US" sz="2400" dirty="0" smtClean="0"/>
              <a:t>Data analysis can be performed using token – ex: data warehouse</a:t>
            </a:r>
            <a:endParaRPr lang="en-US" sz="2000" dirty="0"/>
          </a:p>
        </p:txBody>
      </p:sp>
      <p:pic>
        <p:nvPicPr>
          <p:cNvPr id="33794" name="Picture 2"/>
          <p:cNvPicPr>
            <a:picLocks noChangeAspect="1" noChangeArrowheads="1"/>
          </p:cNvPicPr>
          <p:nvPr/>
        </p:nvPicPr>
        <p:blipFill>
          <a:blip r:embed="rId4" cstate="print"/>
          <a:srcRect/>
          <a:stretch>
            <a:fillRect/>
          </a:stretch>
        </p:blipFill>
        <p:spPr bwMode="auto">
          <a:xfrm>
            <a:off x="685800" y="3581400"/>
            <a:ext cx="7258050" cy="299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err="1" smtClean="0">
                <a:solidFill>
                  <a:schemeClr val="bg1"/>
                </a:solidFill>
              </a:rPr>
              <a:t>Tokens</a:t>
            </a:r>
            <a:r>
              <a:rPr lang="fr-CA" sz="2800" dirty="0" smtClean="0">
                <a:solidFill>
                  <a:schemeClr val="bg1"/>
                </a:solidFill>
              </a:rPr>
              <a:t> Not </a:t>
            </a:r>
            <a:r>
              <a:rPr lang="fr-CA" sz="2800" dirty="0" err="1" smtClean="0">
                <a:solidFill>
                  <a:schemeClr val="bg1"/>
                </a:solidFill>
              </a:rPr>
              <a:t>Derived</a:t>
            </a:r>
            <a:r>
              <a:rPr lang="fr-CA" sz="2800" dirty="0" smtClean="0">
                <a:solidFill>
                  <a:schemeClr val="bg1"/>
                </a:solidFill>
              </a:rPr>
              <a:t> </a:t>
            </a:r>
            <a:r>
              <a:rPr lang="fr-CA" sz="2800" dirty="0" err="1" smtClean="0">
                <a:solidFill>
                  <a:schemeClr val="bg1"/>
                </a:solidFill>
              </a:rPr>
              <a:t>from</a:t>
            </a:r>
            <a:r>
              <a:rPr lang="fr-CA" sz="2800" dirty="0" smtClean="0">
                <a:solidFill>
                  <a:schemeClr val="bg1"/>
                </a:solidFill>
              </a:rPr>
              <a:t> Data</a:t>
            </a:r>
          </a:p>
        </p:txBody>
      </p:sp>
      <p:sp>
        <p:nvSpPr>
          <p:cNvPr id="7" name="Content Placeholder 2"/>
          <p:cNvSpPr>
            <a:spLocks noGrp="1"/>
          </p:cNvSpPr>
          <p:nvPr>
            <p:ph idx="1"/>
          </p:nvPr>
        </p:nvSpPr>
        <p:spPr>
          <a:xfrm>
            <a:off x="152400" y="2209800"/>
            <a:ext cx="8763000" cy="4449763"/>
          </a:xfrm>
        </p:spPr>
        <p:txBody>
          <a:bodyPr/>
          <a:lstStyle/>
          <a:p>
            <a:r>
              <a:rPr lang="en-US" sz="2400" dirty="0" smtClean="0"/>
              <a:t>Original data values cannot be mathematically derived from tokens</a:t>
            </a:r>
          </a:p>
          <a:p>
            <a:pPr lvl="1"/>
            <a:r>
              <a:rPr lang="en-US" sz="1600" dirty="0" smtClean="0"/>
              <a:t>Tokens can be safely passed to databases, applications, mobile devices, etc.</a:t>
            </a:r>
          </a:p>
          <a:p>
            <a:r>
              <a:rPr lang="en-US" sz="2000" dirty="0" smtClean="0"/>
              <a:t>Token has no intrinsic value</a:t>
            </a:r>
          </a:p>
          <a:p>
            <a:r>
              <a:rPr lang="en-US" sz="2000" dirty="0" smtClean="0"/>
              <a:t>Solves the age-old problem of data for development and testing – it can be the same as production!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smtClean="0">
                <a:solidFill>
                  <a:schemeClr val="bg1"/>
                </a:solidFill>
              </a:rPr>
              <a:t>Test Systems Use </a:t>
            </a:r>
            <a:r>
              <a:rPr lang="fr-CA" sz="2800" dirty="0" smtClean="0">
                <a:solidFill>
                  <a:schemeClr val="bg1"/>
                </a:solidFill>
              </a:rPr>
              <a:t>Production </a:t>
            </a:r>
            <a:r>
              <a:rPr lang="fr-CA" sz="2800" dirty="0" err="1" smtClean="0">
                <a:solidFill>
                  <a:schemeClr val="bg1"/>
                </a:solidFill>
              </a:rPr>
              <a:t>Tokens</a:t>
            </a:r>
            <a:endParaRPr lang="fr-CA" sz="2800" dirty="0" smtClean="0">
              <a:solidFill>
                <a:schemeClr val="bg1"/>
              </a:solidFill>
            </a:endParaRPr>
          </a:p>
        </p:txBody>
      </p:sp>
      <p:pic>
        <p:nvPicPr>
          <p:cNvPr id="34818" name="Picture 2"/>
          <p:cNvPicPr>
            <a:picLocks noChangeAspect="1" noChangeArrowheads="1"/>
          </p:cNvPicPr>
          <p:nvPr/>
        </p:nvPicPr>
        <p:blipFill>
          <a:blip r:embed="rId4" cstate="print"/>
          <a:srcRect/>
          <a:stretch>
            <a:fillRect/>
          </a:stretch>
        </p:blipFill>
        <p:spPr bwMode="auto">
          <a:xfrm>
            <a:off x="838200" y="1981200"/>
            <a:ext cx="6681787" cy="434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dirty="0" err="1" smtClean="0">
                <a:solidFill>
                  <a:schemeClr val="bg1"/>
                </a:solidFill>
              </a:rPr>
              <a:t>Today’s</a:t>
            </a:r>
            <a:r>
              <a:rPr lang="fr-CA" dirty="0" smtClean="0">
                <a:solidFill>
                  <a:schemeClr val="bg1"/>
                </a:solidFill>
              </a:rPr>
              <a:t> </a:t>
            </a:r>
            <a:r>
              <a:rPr lang="fr-CA" dirty="0" err="1" smtClean="0">
                <a:solidFill>
                  <a:schemeClr val="bg1"/>
                </a:solidFill>
              </a:rPr>
              <a:t>Topic</a:t>
            </a:r>
            <a:r>
              <a:rPr lang="fr-CA" dirty="0" smtClean="0">
                <a:solidFill>
                  <a:schemeClr val="bg1"/>
                </a:solidFill>
              </a:rPr>
              <a:t>: </a:t>
            </a:r>
            <a:r>
              <a:rPr lang="fr-CA" dirty="0" err="1" smtClean="0">
                <a:solidFill>
                  <a:schemeClr val="bg1"/>
                </a:solidFill>
              </a:rPr>
              <a:t>Tokenization</a:t>
            </a:r>
            <a:endParaRPr lang="fr-CA" dirty="0" smtClean="0">
              <a:solidFill>
                <a:schemeClr val="bg1"/>
              </a:solidFill>
            </a:endParaRPr>
          </a:p>
        </p:txBody>
      </p:sp>
      <p:sp>
        <p:nvSpPr>
          <p:cNvPr id="4099" name="Espace réservé du contenu 4"/>
          <p:cNvSpPr>
            <a:spLocks noGrp="1"/>
          </p:cNvSpPr>
          <p:nvPr>
            <p:ph idx="1"/>
          </p:nvPr>
        </p:nvSpPr>
        <p:spPr>
          <a:xfrm>
            <a:off x="457200" y="2071688"/>
            <a:ext cx="8229600" cy="4500562"/>
          </a:xfrm>
        </p:spPr>
        <p:txBody>
          <a:bodyPr/>
          <a:lstStyle/>
          <a:p>
            <a:r>
              <a:rPr lang="fr-CA" dirty="0" err="1" smtClean="0"/>
              <a:t>What</a:t>
            </a:r>
            <a:r>
              <a:rPr lang="fr-CA" dirty="0" smtClean="0"/>
              <a:t> </a:t>
            </a:r>
            <a:r>
              <a:rPr lang="fr-CA" dirty="0" err="1" smtClean="0"/>
              <a:t>is</a:t>
            </a:r>
            <a:r>
              <a:rPr lang="fr-CA" dirty="0" smtClean="0"/>
              <a:t> </a:t>
            </a:r>
            <a:r>
              <a:rPr lang="fr-CA" b="1" dirty="0" err="1" smtClean="0"/>
              <a:t>tokenization</a:t>
            </a:r>
            <a:r>
              <a:rPr lang="fr-CA" dirty="0" smtClean="0"/>
              <a:t>?</a:t>
            </a:r>
            <a:endParaRPr lang="fr-CA" dirty="0" smtClean="0"/>
          </a:p>
          <a:p>
            <a:r>
              <a:rPr lang="fr-CA" dirty="0" smtClean="0"/>
              <a:t>Business drivers for data protection</a:t>
            </a:r>
          </a:p>
          <a:p>
            <a:r>
              <a:rPr lang="fr-CA" dirty="0" err="1" smtClean="0"/>
              <a:t>Approaches</a:t>
            </a:r>
            <a:r>
              <a:rPr lang="fr-CA" dirty="0" smtClean="0"/>
              <a:t> to data </a:t>
            </a:r>
            <a:r>
              <a:rPr lang="fr-CA" dirty="0" err="1" smtClean="0"/>
              <a:t>security</a:t>
            </a:r>
            <a:endParaRPr lang="fr-CA" dirty="0" smtClean="0"/>
          </a:p>
          <a:p>
            <a:r>
              <a:rPr lang="fr-CA" dirty="0" err="1" smtClean="0"/>
              <a:t>Tokenization</a:t>
            </a:r>
            <a:r>
              <a:rPr lang="fr-CA" dirty="0" smtClean="0"/>
              <a:t> to </a:t>
            </a:r>
            <a:r>
              <a:rPr lang="fr-CA" dirty="0" err="1" smtClean="0"/>
              <a:t>reduce</a:t>
            </a:r>
            <a:r>
              <a:rPr lang="fr-CA" dirty="0" smtClean="0"/>
              <a:t> audit scope and </a:t>
            </a:r>
            <a:r>
              <a:rPr lang="fr-CA" dirty="0" err="1" smtClean="0"/>
              <a:t>lower</a:t>
            </a:r>
            <a:r>
              <a:rPr lang="fr-CA" dirty="0" smtClean="0"/>
              <a:t> </a:t>
            </a:r>
            <a:r>
              <a:rPr lang="fr-CA" dirty="0" err="1" smtClean="0"/>
              <a:t>risk</a:t>
            </a:r>
            <a:endParaRPr lang="fr-CA" dirty="0" smtClean="0"/>
          </a:p>
          <a:p>
            <a:r>
              <a:rPr lang="fr-CA" dirty="0" err="1" smtClean="0"/>
              <a:t>Examples</a:t>
            </a:r>
            <a:endParaRPr lang="fr-CA" dirty="0" smtClean="0"/>
          </a:p>
          <a:p>
            <a:r>
              <a:rPr lang="fr-CA" dirty="0" smtClean="0"/>
              <a:t>Questions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err="1" smtClean="0">
                <a:solidFill>
                  <a:schemeClr val="bg1"/>
                </a:solidFill>
              </a:rPr>
              <a:t>Centralized</a:t>
            </a:r>
            <a:r>
              <a:rPr lang="fr-CA" sz="2800" dirty="0" smtClean="0">
                <a:solidFill>
                  <a:schemeClr val="bg1"/>
                </a:solidFill>
              </a:rPr>
              <a:t> Key Management</a:t>
            </a:r>
          </a:p>
        </p:txBody>
      </p:sp>
      <p:sp>
        <p:nvSpPr>
          <p:cNvPr id="7" name="Content Placeholder 2"/>
          <p:cNvSpPr>
            <a:spLocks noGrp="1"/>
          </p:cNvSpPr>
          <p:nvPr>
            <p:ph idx="1"/>
          </p:nvPr>
        </p:nvSpPr>
        <p:spPr>
          <a:xfrm>
            <a:off x="152400" y="2286000"/>
            <a:ext cx="4343400" cy="3916363"/>
          </a:xfrm>
        </p:spPr>
        <p:txBody>
          <a:bodyPr/>
          <a:lstStyle/>
          <a:p>
            <a:r>
              <a:rPr lang="en-US" sz="2400" dirty="0" smtClean="0"/>
              <a:t>Control over who accesses sensitive data</a:t>
            </a:r>
          </a:p>
          <a:p>
            <a:r>
              <a:rPr lang="en-US" sz="2400" dirty="0" smtClean="0"/>
              <a:t>Rotate keys without having to decrypt and re-encrypt old data, and no system downtime</a:t>
            </a:r>
          </a:p>
          <a:p>
            <a:r>
              <a:rPr lang="en-US" sz="2400" dirty="0" smtClean="0"/>
              <a:t>Keys are distributed to token server, not throughout enterprise</a:t>
            </a:r>
            <a:endParaRPr lang="en-US" sz="1600" dirty="0"/>
          </a:p>
        </p:txBody>
      </p:sp>
      <p:pic>
        <p:nvPicPr>
          <p:cNvPr id="30722" name="Picture 2"/>
          <p:cNvPicPr>
            <a:picLocks noChangeAspect="1" noChangeArrowheads="1"/>
          </p:cNvPicPr>
          <p:nvPr/>
        </p:nvPicPr>
        <p:blipFill>
          <a:blip r:embed="rId4" cstate="print"/>
          <a:srcRect/>
          <a:stretch>
            <a:fillRect/>
          </a:stretch>
        </p:blipFill>
        <p:spPr bwMode="auto">
          <a:xfrm>
            <a:off x="4648200" y="2438400"/>
            <a:ext cx="3886200" cy="380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3"/>
          <p:cNvSpPr>
            <a:spLocks noGrp="1"/>
          </p:cNvSpPr>
          <p:nvPr>
            <p:ph type="title"/>
          </p:nvPr>
        </p:nvSpPr>
        <p:spPr>
          <a:xfrm>
            <a:off x="457200" y="2514600"/>
            <a:ext cx="8229600" cy="1143000"/>
          </a:xfrm>
        </p:spPr>
        <p:txBody>
          <a:bodyPr/>
          <a:lstStyle/>
          <a:p>
            <a:r>
              <a:rPr lang="fr-CA" sz="4000" dirty="0" err="1" smtClean="0">
                <a:solidFill>
                  <a:schemeClr val="bg1"/>
                </a:solidFill>
              </a:rPr>
              <a:t>Let’s</a:t>
            </a:r>
            <a:r>
              <a:rPr lang="fr-CA" sz="4000" dirty="0" smtClean="0">
                <a:solidFill>
                  <a:schemeClr val="bg1"/>
                </a:solidFill>
              </a:rPr>
              <a:t> Compare the 3 </a:t>
            </a:r>
            <a:r>
              <a:rPr lang="fr-CA" sz="4000" dirty="0" err="1" smtClean="0">
                <a:solidFill>
                  <a:schemeClr val="bg1"/>
                </a:solidFill>
              </a:rPr>
              <a:t>Different</a:t>
            </a:r>
            <a:r>
              <a:rPr lang="fr-CA" sz="4000" dirty="0" smtClean="0">
                <a:solidFill>
                  <a:schemeClr val="bg1"/>
                </a:solidFill>
              </a:rPr>
              <a:t> </a:t>
            </a:r>
            <a:r>
              <a:rPr lang="fr-CA" sz="4000" dirty="0" err="1" smtClean="0">
                <a:solidFill>
                  <a:schemeClr val="bg1"/>
                </a:solidFill>
              </a:rPr>
              <a:t>Models</a:t>
            </a:r>
            <a:endParaRPr lang="fr-CA" sz="4000" dirty="0" smtClean="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315200" y="3657600"/>
            <a:ext cx="1066800" cy="914400"/>
          </a:xfrm>
          <a:prstGeom prst="rect">
            <a:avLst/>
          </a:prstGeom>
          <a:solidFill>
            <a:schemeClr val="bg1"/>
          </a:solidFill>
          <a:ln>
            <a:solidFill>
              <a:schemeClr val="tx1"/>
            </a:solidFill>
          </a:ln>
          <a:effectLst>
            <a:outerShdw blurRad="50800" dist="50800" dir="5400000" sx="1000" sy="1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re 3"/>
          <p:cNvSpPr>
            <a:spLocks noGrp="1"/>
          </p:cNvSpPr>
          <p:nvPr>
            <p:ph type="title"/>
          </p:nvPr>
        </p:nvSpPr>
        <p:spPr/>
        <p:txBody>
          <a:bodyPr/>
          <a:lstStyle/>
          <a:p>
            <a:r>
              <a:rPr lang="fr-CA" sz="2800" dirty="0" err="1" smtClean="0">
                <a:solidFill>
                  <a:schemeClr val="bg1"/>
                </a:solidFill>
              </a:rPr>
              <a:t>Localized</a:t>
            </a:r>
            <a:r>
              <a:rPr lang="fr-CA" sz="2800" dirty="0" smtClean="0">
                <a:solidFill>
                  <a:schemeClr val="bg1"/>
                </a:solidFill>
              </a:rPr>
              <a:t> </a:t>
            </a:r>
            <a:r>
              <a:rPr lang="fr-CA" sz="2800" dirty="0" err="1" smtClean="0">
                <a:solidFill>
                  <a:schemeClr val="bg1"/>
                </a:solidFill>
              </a:rPr>
              <a:t>Encryption</a:t>
            </a:r>
            <a:r>
              <a:rPr lang="fr-CA" sz="2800" dirty="0" smtClean="0">
                <a:solidFill>
                  <a:schemeClr val="bg1"/>
                </a:solidFill>
              </a:rPr>
              <a:t> </a:t>
            </a:r>
            <a:r>
              <a:rPr lang="fr-CA" sz="2800" dirty="0" smtClean="0">
                <a:solidFill>
                  <a:schemeClr val="bg1"/>
                </a:solidFill>
              </a:rPr>
              <a:t>Model (</a:t>
            </a:r>
            <a:r>
              <a:rPr lang="fr-CA" sz="2800" dirty="0" err="1" smtClean="0">
                <a:solidFill>
                  <a:schemeClr val="bg1"/>
                </a:solidFill>
              </a:rPr>
              <a:t>Old</a:t>
            </a:r>
            <a:r>
              <a:rPr lang="fr-CA" sz="2800" dirty="0" smtClean="0">
                <a:solidFill>
                  <a:schemeClr val="bg1"/>
                </a:solidFill>
              </a:rPr>
              <a:t> </a:t>
            </a:r>
            <a:r>
              <a:rPr lang="fr-CA" sz="2800" dirty="0" err="1" smtClean="0">
                <a:solidFill>
                  <a:schemeClr val="bg1"/>
                </a:solidFill>
              </a:rPr>
              <a:t>Skool</a:t>
            </a:r>
            <a:r>
              <a:rPr lang="fr-CA" sz="2800" dirty="0" smtClean="0">
                <a:solidFill>
                  <a:schemeClr val="bg1"/>
                </a:solidFill>
              </a:rPr>
              <a:t>)</a:t>
            </a:r>
            <a:endParaRPr lang="fr-CA" sz="2800" dirty="0" smtClean="0">
              <a:solidFill>
                <a:schemeClr val="bg1"/>
              </a:solidFill>
            </a:endParaRPr>
          </a:p>
        </p:txBody>
      </p:sp>
      <p:pic>
        <p:nvPicPr>
          <p:cNvPr id="35842" name="Picture 2"/>
          <p:cNvPicPr>
            <a:picLocks noChangeAspect="1" noChangeArrowheads="1"/>
          </p:cNvPicPr>
          <p:nvPr/>
        </p:nvPicPr>
        <p:blipFill>
          <a:blip r:embed="rId4" cstate="print"/>
          <a:srcRect/>
          <a:stretch>
            <a:fillRect/>
          </a:stretch>
        </p:blipFill>
        <p:spPr bwMode="auto">
          <a:xfrm>
            <a:off x="304800" y="2057400"/>
            <a:ext cx="6400800" cy="4620696"/>
          </a:xfrm>
          <a:prstGeom prst="rect">
            <a:avLst/>
          </a:prstGeom>
          <a:noFill/>
          <a:ln w="9525">
            <a:noFill/>
            <a:miter lim="800000"/>
            <a:headEnd/>
            <a:tailEnd/>
          </a:ln>
        </p:spPr>
      </p:pic>
      <p:pic>
        <p:nvPicPr>
          <p:cNvPr id="35843" name="Picture 3"/>
          <p:cNvPicPr>
            <a:picLocks noChangeAspect="1" noChangeArrowheads="1"/>
          </p:cNvPicPr>
          <p:nvPr/>
        </p:nvPicPr>
        <p:blipFill>
          <a:blip r:embed="rId5" cstate="print"/>
          <a:srcRect/>
          <a:stretch>
            <a:fillRect/>
          </a:stretch>
        </p:blipFill>
        <p:spPr bwMode="auto">
          <a:xfrm>
            <a:off x="7391400" y="3810000"/>
            <a:ext cx="923925" cy="600075"/>
          </a:xfrm>
          <a:prstGeom prst="rect">
            <a:avLst/>
          </a:prstGeom>
          <a:noFill/>
          <a:ln w="9525">
            <a:noFill/>
            <a:miter lim="800000"/>
            <a:headEnd/>
            <a:tailEnd/>
          </a:ln>
        </p:spPr>
      </p:pic>
      <p:pic>
        <p:nvPicPr>
          <p:cNvPr id="35844" name="Picture 4"/>
          <p:cNvPicPr>
            <a:picLocks noChangeAspect="1" noChangeArrowheads="1"/>
          </p:cNvPicPr>
          <p:nvPr/>
        </p:nvPicPr>
        <p:blipFill>
          <a:blip r:embed="rId6" cstate="print"/>
          <a:srcRect/>
          <a:stretch>
            <a:fillRect/>
          </a:stretch>
        </p:blipFill>
        <p:spPr bwMode="auto">
          <a:xfrm>
            <a:off x="2667000" y="5715000"/>
            <a:ext cx="1752600" cy="10134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4" cstate="print"/>
          <a:srcRect/>
          <a:stretch>
            <a:fillRect/>
          </a:stretch>
        </p:blipFill>
        <p:spPr bwMode="auto">
          <a:xfrm>
            <a:off x="304800" y="2057400"/>
            <a:ext cx="6562725" cy="4410075"/>
          </a:xfrm>
          <a:prstGeom prst="rect">
            <a:avLst/>
          </a:prstGeom>
          <a:noFill/>
          <a:ln w="9525">
            <a:noFill/>
            <a:miter lim="800000"/>
            <a:headEnd/>
            <a:tailEnd/>
          </a:ln>
        </p:spPr>
      </p:pic>
      <p:sp>
        <p:nvSpPr>
          <p:cNvPr id="6" name="Rectangle 5"/>
          <p:cNvSpPr/>
          <p:nvPr/>
        </p:nvSpPr>
        <p:spPr>
          <a:xfrm>
            <a:off x="6705600" y="6019800"/>
            <a:ext cx="2286000" cy="685800"/>
          </a:xfrm>
          <a:prstGeom prst="rect">
            <a:avLst/>
          </a:prstGeom>
          <a:solidFill>
            <a:schemeClr val="bg1"/>
          </a:solidFill>
          <a:ln>
            <a:solidFill>
              <a:schemeClr val="tx1"/>
            </a:solidFill>
          </a:ln>
          <a:effectLst>
            <a:outerShdw blurRad="50800" dist="50800" dir="5400000" sx="1000" sy="1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re 3"/>
          <p:cNvSpPr>
            <a:spLocks noGrp="1"/>
          </p:cNvSpPr>
          <p:nvPr>
            <p:ph type="title"/>
          </p:nvPr>
        </p:nvSpPr>
        <p:spPr/>
        <p:txBody>
          <a:bodyPr/>
          <a:lstStyle/>
          <a:p>
            <a:r>
              <a:rPr lang="fr-CA" sz="2800" dirty="0" err="1" smtClean="0">
                <a:solidFill>
                  <a:schemeClr val="bg1"/>
                </a:solidFill>
              </a:rPr>
              <a:t>Tokenization</a:t>
            </a:r>
            <a:r>
              <a:rPr lang="fr-CA" sz="2800" dirty="0" smtClean="0">
                <a:solidFill>
                  <a:schemeClr val="bg1"/>
                </a:solidFill>
              </a:rPr>
              <a:t> Model</a:t>
            </a:r>
          </a:p>
        </p:txBody>
      </p:sp>
      <p:pic>
        <p:nvPicPr>
          <p:cNvPr id="31747" name="Picture 3"/>
          <p:cNvPicPr>
            <a:picLocks noChangeAspect="1" noChangeArrowheads="1"/>
          </p:cNvPicPr>
          <p:nvPr/>
        </p:nvPicPr>
        <p:blipFill>
          <a:blip r:embed="rId5" cstate="print"/>
          <a:srcRect/>
          <a:stretch>
            <a:fillRect/>
          </a:stretch>
        </p:blipFill>
        <p:spPr bwMode="auto">
          <a:xfrm>
            <a:off x="6934200" y="6096000"/>
            <a:ext cx="1905000" cy="577534"/>
          </a:xfrm>
          <a:prstGeom prst="rect">
            <a:avLst/>
          </a:prstGeom>
          <a:noFill/>
          <a:ln w="9525">
            <a:noFill/>
            <a:miter lim="800000"/>
            <a:headEnd/>
            <a:tailEnd/>
          </a:ln>
        </p:spPr>
      </p:pic>
      <p:pic>
        <p:nvPicPr>
          <p:cNvPr id="31748" name="Picture 4"/>
          <p:cNvPicPr>
            <a:picLocks noChangeAspect="1" noChangeArrowheads="1"/>
          </p:cNvPicPr>
          <p:nvPr/>
        </p:nvPicPr>
        <p:blipFill>
          <a:blip r:embed="rId6" cstate="print"/>
          <a:srcRect/>
          <a:stretch>
            <a:fillRect/>
          </a:stretch>
        </p:blipFill>
        <p:spPr bwMode="auto">
          <a:xfrm>
            <a:off x="2819400" y="6096000"/>
            <a:ext cx="1752600" cy="6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4" cstate="print"/>
          <a:srcRect/>
          <a:stretch>
            <a:fillRect/>
          </a:stretch>
        </p:blipFill>
        <p:spPr bwMode="auto">
          <a:xfrm>
            <a:off x="762000" y="2428897"/>
            <a:ext cx="7924800" cy="4429103"/>
          </a:xfrm>
          <a:prstGeom prst="rect">
            <a:avLst/>
          </a:prstGeom>
          <a:noFill/>
          <a:ln w="9525">
            <a:noFill/>
            <a:miter lim="800000"/>
            <a:headEnd/>
            <a:tailEnd/>
          </a:ln>
        </p:spPr>
      </p:pic>
      <p:sp>
        <p:nvSpPr>
          <p:cNvPr id="4098" name="Titre 3"/>
          <p:cNvSpPr>
            <a:spLocks noGrp="1"/>
          </p:cNvSpPr>
          <p:nvPr>
            <p:ph type="title"/>
          </p:nvPr>
        </p:nvSpPr>
        <p:spPr/>
        <p:txBody>
          <a:bodyPr/>
          <a:lstStyle/>
          <a:p>
            <a:r>
              <a:rPr lang="fr-CA" sz="2800" dirty="0" err="1" smtClean="0">
                <a:solidFill>
                  <a:schemeClr val="bg1"/>
                </a:solidFill>
              </a:rPr>
              <a:t>Hybrid</a:t>
            </a:r>
            <a:r>
              <a:rPr lang="fr-CA" sz="2800" dirty="0" smtClean="0">
                <a:solidFill>
                  <a:schemeClr val="bg1"/>
                </a:solidFill>
              </a:rPr>
              <a:t> Model – </a:t>
            </a:r>
            <a:r>
              <a:rPr lang="fr-CA" sz="2800" dirty="0" err="1" smtClean="0">
                <a:solidFill>
                  <a:schemeClr val="bg1"/>
                </a:solidFill>
              </a:rPr>
              <a:t>Tokenization</a:t>
            </a:r>
            <a:r>
              <a:rPr lang="fr-CA" sz="2800" dirty="0" smtClean="0">
                <a:solidFill>
                  <a:schemeClr val="bg1"/>
                </a:solidFill>
              </a:rPr>
              <a:t> and </a:t>
            </a:r>
            <a:r>
              <a:rPr lang="fr-CA" sz="2800" dirty="0" err="1" smtClean="0">
                <a:solidFill>
                  <a:schemeClr val="bg1"/>
                </a:solidFill>
              </a:rPr>
              <a:t>Localized</a:t>
            </a:r>
            <a:r>
              <a:rPr lang="fr-CA" sz="2800" dirty="0" smtClean="0">
                <a:solidFill>
                  <a:schemeClr val="bg1"/>
                </a:solidFill>
              </a:rPr>
              <a:t> </a:t>
            </a:r>
            <a:r>
              <a:rPr lang="fr-CA" sz="2800" dirty="0" err="1" smtClean="0">
                <a:solidFill>
                  <a:schemeClr val="bg1"/>
                </a:solidFill>
              </a:rPr>
              <a:t>Encryption</a:t>
            </a:r>
            <a:endParaRPr lang="fr-CA" sz="2800" dirty="0" smtClean="0">
              <a:solidFill>
                <a:schemeClr val="bg1"/>
              </a:solidFill>
            </a:endParaRPr>
          </a:p>
        </p:txBody>
      </p:sp>
      <p:sp>
        <p:nvSpPr>
          <p:cNvPr id="7" name="TextBox 6"/>
          <p:cNvSpPr txBox="1"/>
          <p:nvPr/>
        </p:nvSpPr>
        <p:spPr>
          <a:xfrm>
            <a:off x="304800" y="1905000"/>
            <a:ext cx="3733800" cy="1219200"/>
          </a:xfrm>
          <a:prstGeom prst="rect">
            <a:avLst/>
          </a:prstGeom>
          <a:noFill/>
        </p:spPr>
        <p:txBody>
          <a:bodyPr wrap="square" rtlCol="0">
            <a:spAutoFit/>
          </a:bodyPr>
          <a:lstStyle/>
          <a:p>
            <a:r>
              <a:rPr lang="en-US" b="1" dirty="0" smtClean="0"/>
              <a:t>Hybrid architecture includes both Central and Local protection mechanisms working with the same Enterprise </a:t>
            </a:r>
            <a:endParaRPr lang="en-US" b="1" dirty="0"/>
          </a:p>
        </p:txBody>
      </p:sp>
      <p:sp>
        <p:nvSpPr>
          <p:cNvPr id="9" name="Rectangle 8"/>
          <p:cNvSpPr/>
          <p:nvPr/>
        </p:nvSpPr>
        <p:spPr>
          <a:xfrm>
            <a:off x="457200" y="5943600"/>
            <a:ext cx="2286000" cy="685800"/>
          </a:xfrm>
          <a:prstGeom prst="rect">
            <a:avLst/>
          </a:prstGeom>
          <a:solidFill>
            <a:schemeClr val="bg1"/>
          </a:solidFill>
          <a:ln>
            <a:solidFill>
              <a:schemeClr val="tx1"/>
            </a:solidFill>
          </a:ln>
          <a:effectLst>
            <a:outerShdw blurRad="50800" dist="50800" dir="5400000" sx="1000" sy="1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noChangeArrowheads="1"/>
          </p:cNvPicPr>
          <p:nvPr/>
        </p:nvPicPr>
        <p:blipFill>
          <a:blip r:embed="rId5" cstate="print"/>
          <a:srcRect/>
          <a:stretch>
            <a:fillRect/>
          </a:stretch>
        </p:blipFill>
        <p:spPr bwMode="auto">
          <a:xfrm>
            <a:off x="685800" y="6019800"/>
            <a:ext cx="1905000" cy="577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3"/>
          <p:cNvSpPr>
            <a:spLocks noGrp="1"/>
          </p:cNvSpPr>
          <p:nvPr>
            <p:ph type="title"/>
          </p:nvPr>
        </p:nvSpPr>
        <p:spPr>
          <a:xfrm>
            <a:off x="457200" y="2514600"/>
            <a:ext cx="8229600" cy="1143000"/>
          </a:xfrm>
        </p:spPr>
        <p:txBody>
          <a:bodyPr/>
          <a:lstStyle/>
          <a:p>
            <a:r>
              <a:rPr lang="fr-CA" sz="4000" dirty="0" err="1" smtClean="0">
                <a:solidFill>
                  <a:schemeClr val="bg1"/>
                </a:solidFill>
              </a:rPr>
              <a:t>Example</a:t>
            </a:r>
            <a:r>
              <a:rPr lang="fr-CA" sz="4000" dirty="0" smtClean="0">
                <a:solidFill>
                  <a:schemeClr val="bg1"/>
                </a:solidFill>
              </a:rPr>
              <a:t> #1</a:t>
            </a:r>
            <a:endParaRPr lang="fr-CA" sz="4000" dirty="0" smtClean="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err="1" smtClean="0">
                <a:solidFill>
                  <a:schemeClr val="bg1"/>
                </a:solidFill>
              </a:rPr>
              <a:t>Before</a:t>
            </a:r>
            <a:r>
              <a:rPr lang="fr-CA" sz="2800" dirty="0" smtClean="0">
                <a:solidFill>
                  <a:schemeClr val="bg1"/>
                </a:solidFill>
              </a:rPr>
              <a:t>: </a:t>
            </a:r>
            <a:r>
              <a:rPr lang="fr-CA" sz="2800" dirty="0" err="1" smtClean="0">
                <a:solidFill>
                  <a:schemeClr val="bg1"/>
                </a:solidFill>
              </a:rPr>
              <a:t>Order</a:t>
            </a:r>
            <a:r>
              <a:rPr lang="fr-CA" sz="2800" dirty="0" smtClean="0">
                <a:solidFill>
                  <a:schemeClr val="bg1"/>
                </a:solidFill>
              </a:rPr>
              <a:t> Flow </a:t>
            </a:r>
            <a:r>
              <a:rPr lang="fr-CA" sz="2800" dirty="0" err="1" smtClean="0">
                <a:solidFill>
                  <a:schemeClr val="bg1"/>
                </a:solidFill>
              </a:rPr>
              <a:t>Without</a:t>
            </a:r>
            <a:r>
              <a:rPr lang="fr-CA" sz="2800" dirty="0" smtClean="0">
                <a:solidFill>
                  <a:schemeClr val="bg1"/>
                </a:solidFill>
              </a:rPr>
              <a:t> </a:t>
            </a:r>
            <a:r>
              <a:rPr lang="fr-CA" sz="2800" dirty="0" err="1" smtClean="0">
                <a:solidFill>
                  <a:schemeClr val="bg1"/>
                </a:solidFill>
              </a:rPr>
              <a:t>Tokenization</a:t>
            </a:r>
            <a:endParaRPr lang="fr-CA" sz="2800" dirty="0" smtClean="0">
              <a:solidFill>
                <a:schemeClr val="bg1"/>
              </a:solidFill>
            </a:endParaRPr>
          </a:p>
        </p:txBody>
      </p:sp>
      <p:sp>
        <p:nvSpPr>
          <p:cNvPr id="6" name="TextBox 5"/>
          <p:cNvSpPr txBox="1"/>
          <p:nvPr/>
        </p:nvSpPr>
        <p:spPr>
          <a:xfrm>
            <a:off x="533400" y="3733800"/>
            <a:ext cx="1905000" cy="923330"/>
          </a:xfrm>
          <a:prstGeom prst="rect">
            <a:avLst/>
          </a:prstGeom>
          <a:noFill/>
        </p:spPr>
        <p:txBody>
          <a:bodyPr wrap="square" rtlCol="0">
            <a:spAutoFit/>
          </a:bodyPr>
          <a:lstStyle/>
          <a:p>
            <a:r>
              <a:rPr lang="en-US" b="1" dirty="0" smtClean="0"/>
              <a:t>Dozens of systems in </a:t>
            </a:r>
            <a:r>
              <a:rPr lang="en-US" b="1" dirty="0" smtClean="0"/>
              <a:t>PCI DSS scope</a:t>
            </a:r>
            <a:endParaRPr lang="en-US" b="1" dirty="0"/>
          </a:p>
        </p:txBody>
      </p:sp>
      <p:pic>
        <p:nvPicPr>
          <p:cNvPr id="37890" name="Picture 2"/>
          <p:cNvPicPr>
            <a:picLocks noChangeAspect="1" noChangeArrowheads="1"/>
          </p:cNvPicPr>
          <p:nvPr/>
        </p:nvPicPr>
        <p:blipFill>
          <a:blip r:embed="rId4" cstate="print"/>
          <a:srcRect/>
          <a:stretch>
            <a:fillRect/>
          </a:stretch>
        </p:blipFill>
        <p:spPr bwMode="auto">
          <a:xfrm>
            <a:off x="2514600" y="1905000"/>
            <a:ext cx="5124450"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4" cstate="print"/>
          <a:srcRect/>
          <a:stretch>
            <a:fillRect/>
          </a:stretch>
        </p:blipFill>
        <p:spPr bwMode="auto">
          <a:xfrm>
            <a:off x="685800" y="2281994"/>
            <a:ext cx="7162800" cy="4576006"/>
          </a:xfrm>
          <a:prstGeom prst="rect">
            <a:avLst/>
          </a:prstGeom>
          <a:noFill/>
          <a:ln w="9525">
            <a:noFill/>
            <a:miter lim="800000"/>
            <a:headEnd/>
            <a:tailEnd/>
          </a:ln>
        </p:spPr>
      </p:pic>
      <p:sp>
        <p:nvSpPr>
          <p:cNvPr id="4098" name="Titre 3"/>
          <p:cNvSpPr>
            <a:spLocks noGrp="1"/>
          </p:cNvSpPr>
          <p:nvPr>
            <p:ph type="title"/>
          </p:nvPr>
        </p:nvSpPr>
        <p:spPr/>
        <p:txBody>
          <a:bodyPr/>
          <a:lstStyle/>
          <a:p>
            <a:r>
              <a:rPr lang="fr-CA" sz="2800" dirty="0" err="1" smtClean="0">
                <a:solidFill>
                  <a:schemeClr val="bg1"/>
                </a:solidFill>
              </a:rPr>
              <a:t>After</a:t>
            </a:r>
            <a:r>
              <a:rPr lang="fr-CA" sz="2800" dirty="0" smtClean="0">
                <a:solidFill>
                  <a:schemeClr val="bg1"/>
                </a:solidFill>
              </a:rPr>
              <a:t>: </a:t>
            </a:r>
            <a:r>
              <a:rPr lang="fr-CA" sz="2800" dirty="0" err="1" smtClean="0">
                <a:solidFill>
                  <a:schemeClr val="bg1"/>
                </a:solidFill>
              </a:rPr>
              <a:t>Order</a:t>
            </a:r>
            <a:r>
              <a:rPr lang="fr-CA" sz="2800" dirty="0" smtClean="0">
                <a:solidFill>
                  <a:schemeClr val="bg1"/>
                </a:solidFill>
              </a:rPr>
              <a:t> Flow </a:t>
            </a:r>
            <a:r>
              <a:rPr lang="fr-CA" sz="2800" dirty="0" err="1" smtClean="0">
                <a:solidFill>
                  <a:schemeClr val="bg1"/>
                </a:solidFill>
              </a:rPr>
              <a:t>with</a:t>
            </a:r>
            <a:r>
              <a:rPr lang="fr-CA" sz="2800" dirty="0" smtClean="0">
                <a:solidFill>
                  <a:schemeClr val="bg1"/>
                </a:solidFill>
              </a:rPr>
              <a:t> </a:t>
            </a:r>
            <a:r>
              <a:rPr lang="fr-CA" sz="2800" dirty="0" err="1" smtClean="0">
                <a:solidFill>
                  <a:schemeClr val="bg1"/>
                </a:solidFill>
              </a:rPr>
              <a:t>Tokenization</a:t>
            </a:r>
            <a:endParaRPr lang="fr-CA" sz="2800" dirty="0" smtClean="0">
              <a:solidFill>
                <a:schemeClr val="bg1"/>
              </a:solidFill>
            </a:endParaRPr>
          </a:p>
        </p:txBody>
      </p:sp>
      <p:sp>
        <p:nvSpPr>
          <p:cNvPr id="7" name="Oval 6"/>
          <p:cNvSpPr/>
          <p:nvPr/>
        </p:nvSpPr>
        <p:spPr>
          <a:xfrm>
            <a:off x="3733800" y="2133600"/>
            <a:ext cx="3429000" cy="1600200"/>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7" name="Picture 5"/>
          <p:cNvPicPr>
            <a:picLocks noChangeAspect="1" noChangeArrowheads="1"/>
          </p:cNvPicPr>
          <p:nvPr/>
        </p:nvPicPr>
        <p:blipFill>
          <a:blip r:embed="rId5" cstate="print"/>
          <a:srcRect/>
          <a:stretch>
            <a:fillRect/>
          </a:stretch>
        </p:blipFill>
        <p:spPr bwMode="auto">
          <a:xfrm>
            <a:off x="1014412" y="3810000"/>
            <a:ext cx="280988" cy="166511"/>
          </a:xfrm>
          <a:prstGeom prst="rect">
            <a:avLst/>
          </a:prstGeom>
          <a:noFill/>
          <a:ln w="9525">
            <a:noFill/>
            <a:miter lim="800000"/>
            <a:headEnd/>
            <a:tailEnd/>
          </a:ln>
        </p:spPr>
      </p:pic>
      <p:sp>
        <p:nvSpPr>
          <p:cNvPr id="10" name="Rectangle 9"/>
          <p:cNvSpPr/>
          <p:nvPr/>
        </p:nvSpPr>
        <p:spPr>
          <a:xfrm>
            <a:off x="914400" y="4800600"/>
            <a:ext cx="4572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3"/>
          <p:cNvSpPr>
            <a:spLocks noGrp="1"/>
          </p:cNvSpPr>
          <p:nvPr>
            <p:ph type="title"/>
          </p:nvPr>
        </p:nvSpPr>
        <p:spPr>
          <a:xfrm>
            <a:off x="457200" y="2514600"/>
            <a:ext cx="8229600" cy="1143000"/>
          </a:xfrm>
        </p:spPr>
        <p:txBody>
          <a:bodyPr/>
          <a:lstStyle/>
          <a:p>
            <a:r>
              <a:rPr lang="fr-CA" sz="4000" dirty="0" err="1" smtClean="0">
                <a:solidFill>
                  <a:schemeClr val="bg1"/>
                </a:solidFill>
              </a:rPr>
              <a:t>Example</a:t>
            </a:r>
            <a:r>
              <a:rPr lang="fr-CA" sz="4000" dirty="0" smtClean="0">
                <a:solidFill>
                  <a:schemeClr val="bg1"/>
                </a:solidFill>
              </a:rPr>
              <a:t> #2</a:t>
            </a:r>
            <a:endParaRPr lang="fr-CA" sz="4000" dirty="0" smtClean="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err="1" smtClean="0">
                <a:solidFill>
                  <a:schemeClr val="bg1"/>
                </a:solidFill>
              </a:rPr>
              <a:t>Order</a:t>
            </a:r>
            <a:r>
              <a:rPr lang="fr-CA" sz="2800" dirty="0" smtClean="0">
                <a:solidFill>
                  <a:schemeClr val="bg1"/>
                </a:solidFill>
              </a:rPr>
              <a:t> Flow </a:t>
            </a:r>
            <a:r>
              <a:rPr lang="fr-CA" sz="2800" dirty="0" err="1" smtClean="0">
                <a:solidFill>
                  <a:schemeClr val="bg1"/>
                </a:solidFill>
              </a:rPr>
              <a:t>with</a:t>
            </a:r>
            <a:r>
              <a:rPr lang="fr-CA" sz="2800" dirty="0" smtClean="0">
                <a:solidFill>
                  <a:schemeClr val="bg1"/>
                </a:solidFill>
              </a:rPr>
              <a:t> </a:t>
            </a:r>
            <a:r>
              <a:rPr lang="fr-CA" sz="2800" dirty="0" err="1" smtClean="0">
                <a:solidFill>
                  <a:schemeClr val="bg1"/>
                </a:solidFill>
              </a:rPr>
              <a:t>Tokenization</a:t>
            </a:r>
            <a:endParaRPr lang="fr-CA" sz="2800" dirty="0" smtClean="0">
              <a:solidFill>
                <a:schemeClr val="bg1"/>
              </a:solidFill>
            </a:endParaRPr>
          </a:p>
        </p:txBody>
      </p:sp>
      <p:pic>
        <p:nvPicPr>
          <p:cNvPr id="39938" name="Picture 2"/>
          <p:cNvPicPr>
            <a:picLocks noChangeAspect="1" noChangeArrowheads="1"/>
          </p:cNvPicPr>
          <p:nvPr/>
        </p:nvPicPr>
        <p:blipFill>
          <a:blip r:embed="rId4" cstate="print"/>
          <a:srcRect/>
          <a:stretch>
            <a:fillRect/>
          </a:stretch>
        </p:blipFill>
        <p:spPr bwMode="auto">
          <a:xfrm>
            <a:off x="609600" y="1981200"/>
            <a:ext cx="7381875" cy="4562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dirty="0" err="1" smtClean="0">
                <a:solidFill>
                  <a:schemeClr val="bg1"/>
                </a:solidFill>
              </a:rPr>
              <a:t>What</a:t>
            </a:r>
            <a:r>
              <a:rPr lang="fr-CA" dirty="0" smtClean="0">
                <a:solidFill>
                  <a:schemeClr val="bg1"/>
                </a:solidFill>
              </a:rPr>
              <a:t> </a:t>
            </a:r>
            <a:r>
              <a:rPr lang="fr-CA" dirty="0" err="1" smtClean="0">
                <a:solidFill>
                  <a:schemeClr val="bg1"/>
                </a:solidFill>
              </a:rPr>
              <a:t>Tokenization</a:t>
            </a:r>
            <a:r>
              <a:rPr lang="fr-CA" dirty="0" smtClean="0">
                <a:solidFill>
                  <a:schemeClr val="bg1"/>
                </a:solidFill>
              </a:rPr>
              <a:t> </a:t>
            </a:r>
            <a:r>
              <a:rPr lang="fr-CA" dirty="0" err="1" smtClean="0">
                <a:solidFill>
                  <a:schemeClr val="bg1"/>
                </a:solidFill>
              </a:rPr>
              <a:t>is</a:t>
            </a:r>
            <a:r>
              <a:rPr lang="fr-CA" dirty="0" smtClean="0">
                <a:solidFill>
                  <a:schemeClr val="bg1"/>
                </a:solidFill>
              </a:rPr>
              <a:t> NOT</a:t>
            </a:r>
          </a:p>
        </p:txBody>
      </p:sp>
      <p:sp>
        <p:nvSpPr>
          <p:cNvPr id="4" name="TextBox 3"/>
          <p:cNvSpPr txBox="1"/>
          <p:nvPr/>
        </p:nvSpPr>
        <p:spPr>
          <a:xfrm>
            <a:off x="381000" y="2514600"/>
            <a:ext cx="8305800" cy="1569660"/>
          </a:xfrm>
          <a:prstGeom prst="rect">
            <a:avLst/>
          </a:prstGeom>
          <a:noFill/>
        </p:spPr>
        <p:txBody>
          <a:bodyPr wrap="square" rtlCol="0">
            <a:spAutoFit/>
          </a:bodyPr>
          <a:lstStyle/>
          <a:p>
            <a:r>
              <a:rPr lang="fr-CA" sz="3200" dirty="0" err="1" smtClean="0"/>
              <a:t>Before</a:t>
            </a:r>
            <a:r>
              <a:rPr lang="fr-CA" sz="3200" dirty="0" smtClean="0"/>
              <a:t> </a:t>
            </a:r>
            <a:r>
              <a:rPr lang="fr-CA" sz="3200" dirty="0" err="1" smtClean="0"/>
              <a:t>we</a:t>
            </a:r>
            <a:r>
              <a:rPr lang="fr-CA" sz="3200" dirty="0" smtClean="0"/>
              <a:t> </a:t>
            </a:r>
            <a:r>
              <a:rPr lang="fr-CA" sz="3200" dirty="0" err="1" smtClean="0"/>
              <a:t>can</a:t>
            </a:r>
            <a:r>
              <a:rPr lang="fr-CA" sz="3200" dirty="0" smtClean="0"/>
              <a:t> talk about </a:t>
            </a:r>
            <a:r>
              <a:rPr lang="fr-CA" sz="3200" dirty="0" err="1" smtClean="0"/>
              <a:t>what</a:t>
            </a:r>
            <a:r>
              <a:rPr lang="fr-CA" sz="3200" dirty="0" smtClean="0"/>
              <a:t> </a:t>
            </a:r>
            <a:r>
              <a:rPr lang="fr-CA" sz="3200" dirty="0" err="1" smtClean="0"/>
              <a:t>tokenization</a:t>
            </a:r>
            <a:r>
              <a:rPr lang="fr-CA" sz="3200" dirty="0" smtClean="0"/>
              <a:t> </a:t>
            </a:r>
            <a:r>
              <a:rPr lang="fr-CA" sz="3200" dirty="0" err="1" smtClean="0"/>
              <a:t>is</a:t>
            </a:r>
            <a:r>
              <a:rPr lang="fr-CA" sz="3200" dirty="0" smtClean="0"/>
              <a:t>, </a:t>
            </a:r>
            <a:r>
              <a:rPr lang="fr-CA" sz="3200" dirty="0" err="1" smtClean="0"/>
              <a:t>we</a:t>
            </a:r>
            <a:r>
              <a:rPr lang="fr-CA" sz="3200" dirty="0" smtClean="0"/>
              <a:t> have to </a:t>
            </a:r>
            <a:r>
              <a:rPr lang="fr-CA" sz="3200" dirty="0" err="1" smtClean="0"/>
              <a:t>understand</a:t>
            </a:r>
            <a:r>
              <a:rPr lang="fr-CA" sz="3200" dirty="0" smtClean="0"/>
              <a:t> </a:t>
            </a:r>
            <a:r>
              <a:rPr lang="fr-CA" sz="3200" dirty="0" err="1" smtClean="0"/>
              <a:t>what</a:t>
            </a:r>
            <a:r>
              <a:rPr lang="fr-CA" sz="3200" dirty="0" smtClean="0"/>
              <a:t> </a:t>
            </a:r>
            <a:r>
              <a:rPr lang="fr-CA" sz="3200" dirty="0" err="1" smtClean="0"/>
              <a:t>it</a:t>
            </a:r>
            <a:r>
              <a:rPr lang="fr-CA" sz="3200" dirty="0" smtClean="0"/>
              <a:t> </a:t>
            </a:r>
            <a:r>
              <a:rPr lang="fr-CA" sz="3200" dirty="0" err="1" smtClean="0"/>
              <a:t>is</a:t>
            </a:r>
            <a:r>
              <a:rPr lang="fr-CA" sz="3200" dirty="0" smtClean="0"/>
              <a:t> </a:t>
            </a:r>
            <a:r>
              <a:rPr lang="fr-CA" sz="3200" u="sng" dirty="0" smtClean="0"/>
              <a:t>not</a:t>
            </a:r>
            <a:r>
              <a:rPr lang="fr-CA" sz="3200" dirty="0" smtClean="0"/>
              <a:t>.</a:t>
            </a:r>
          </a:p>
          <a:p>
            <a:endParaRPr lang="en-US" sz="3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3"/>
          <p:cNvSpPr>
            <a:spLocks noGrp="1"/>
          </p:cNvSpPr>
          <p:nvPr>
            <p:ph type="title"/>
          </p:nvPr>
        </p:nvSpPr>
        <p:spPr>
          <a:xfrm>
            <a:off x="457200" y="2514600"/>
            <a:ext cx="8229600" cy="1143000"/>
          </a:xfrm>
        </p:spPr>
        <p:txBody>
          <a:bodyPr/>
          <a:lstStyle/>
          <a:p>
            <a:r>
              <a:rPr lang="fr-CA" sz="4000" dirty="0" err="1" smtClean="0">
                <a:solidFill>
                  <a:schemeClr val="bg1"/>
                </a:solidFill>
              </a:rPr>
              <a:t>Tokenization</a:t>
            </a:r>
            <a:r>
              <a:rPr lang="fr-CA" sz="4000" dirty="0" smtClean="0">
                <a:solidFill>
                  <a:schemeClr val="bg1"/>
                </a:solidFill>
              </a:rPr>
              <a:t> </a:t>
            </a:r>
            <a:r>
              <a:rPr lang="fr-CA" sz="4000" dirty="0" err="1" smtClean="0">
                <a:solidFill>
                  <a:schemeClr val="bg1"/>
                </a:solidFill>
              </a:rPr>
              <a:t>Resources</a:t>
            </a:r>
            <a:endParaRPr lang="fr-CA" sz="4000" dirty="0" smtClean="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fr-CA" sz="2800" dirty="0" err="1" smtClean="0">
                <a:solidFill>
                  <a:schemeClr val="bg1"/>
                </a:solidFill>
              </a:rPr>
              <a:t>Tokenization</a:t>
            </a:r>
            <a:r>
              <a:rPr lang="fr-CA" sz="2800" dirty="0" smtClean="0">
                <a:solidFill>
                  <a:schemeClr val="bg1"/>
                </a:solidFill>
              </a:rPr>
              <a:t> </a:t>
            </a:r>
            <a:r>
              <a:rPr lang="fr-CA" sz="2800" dirty="0" err="1" smtClean="0">
                <a:solidFill>
                  <a:schemeClr val="bg1"/>
                </a:solidFill>
              </a:rPr>
              <a:t>Vendors</a:t>
            </a:r>
            <a:endParaRPr lang="fr-CA" sz="2800" dirty="0" smtClean="0">
              <a:solidFill>
                <a:schemeClr val="bg1"/>
              </a:solidFill>
            </a:endParaRPr>
          </a:p>
        </p:txBody>
      </p:sp>
      <p:sp>
        <p:nvSpPr>
          <p:cNvPr id="4" name="Content Placeholder 2"/>
          <p:cNvSpPr>
            <a:spLocks noGrp="1"/>
          </p:cNvSpPr>
          <p:nvPr>
            <p:ph idx="1"/>
          </p:nvPr>
        </p:nvSpPr>
        <p:spPr>
          <a:xfrm>
            <a:off x="152400" y="2209800"/>
            <a:ext cx="8763000" cy="4449763"/>
          </a:xfrm>
        </p:spPr>
        <p:txBody>
          <a:bodyPr/>
          <a:lstStyle/>
          <a:p>
            <a:r>
              <a:rPr lang="en-US" sz="2000" dirty="0" err="1" smtClean="0"/>
              <a:t>nuBridges</a:t>
            </a:r>
            <a:r>
              <a:rPr lang="en-US" sz="2000" dirty="0" smtClean="0"/>
              <a:t> – </a:t>
            </a:r>
            <a:r>
              <a:rPr lang="en-US" sz="2000" dirty="0" smtClean="0">
                <a:hlinkClick r:id="rId4"/>
              </a:rPr>
              <a:t>http://www.nubridges.com</a:t>
            </a:r>
            <a:endParaRPr lang="en-US" sz="2000" dirty="0" smtClean="0"/>
          </a:p>
          <a:p>
            <a:pPr>
              <a:buNone/>
            </a:pPr>
            <a:r>
              <a:rPr lang="en-US" sz="2000" dirty="0" smtClean="0"/>
              <a:t>	(the bulk of these slides came from Dave Marsh’s presentation)</a:t>
            </a:r>
          </a:p>
          <a:p>
            <a:endParaRPr lang="en-US" sz="1800" dirty="0" smtClean="0"/>
          </a:p>
          <a:p>
            <a:r>
              <a:rPr lang="en-US" sz="1800" dirty="0" smtClean="0"/>
              <a:t>RSA – </a:t>
            </a:r>
            <a:r>
              <a:rPr lang="en-US" sz="1800" dirty="0" smtClean="0">
                <a:hlinkClick r:id="rId5"/>
              </a:rPr>
              <a:t>http://www.rsa.com</a:t>
            </a:r>
            <a:endParaRPr lang="en-US" sz="1800" dirty="0" smtClean="0"/>
          </a:p>
          <a:p>
            <a:endParaRPr lang="en-US" sz="1800" dirty="0" smtClean="0"/>
          </a:p>
          <a:p>
            <a:r>
              <a:rPr lang="en-US" sz="1800" dirty="0" err="1" smtClean="0"/>
              <a:t>Cybersource</a:t>
            </a:r>
            <a:r>
              <a:rPr lang="en-US" sz="1800" dirty="0" smtClean="0"/>
              <a:t> – </a:t>
            </a:r>
            <a:r>
              <a:rPr lang="en-US" sz="1800" dirty="0" smtClean="0">
                <a:hlinkClick r:id="rId6"/>
              </a:rPr>
              <a:t>http://www.cybersource.com</a:t>
            </a:r>
            <a:endParaRPr lang="en-US" sz="1800" dirty="0" smtClean="0"/>
          </a:p>
          <a:p>
            <a:endParaRPr lang="en-US" sz="18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3"/>
          <p:cNvSpPr>
            <a:spLocks noGrp="1"/>
          </p:cNvSpPr>
          <p:nvPr>
            <p:ph type="title"/>
          </p:nvPr>
        </p:nvSpPr>
        <p:spPr>
          <a:xfrm>
            <a:off x="457200" y="2514600"/>
            <a:ext cx="8229600" cy="1143000"/>
          </a:xfrm>
        </p:spPr>
        <p:txBody>
          <a:bodyPr/>
          <a:lstStyle/>
          <a:p>
            <a:r>
              <a:rPr lang="fr-CA" sz="4000" dirty="0" smtClean="0">
                <a:solidFill>
                  <a:schemeClr val="bg1"/>
                </a:solidFill>
              </a:rPr>
              <a:t>The End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Tokenization is not…</a:t>
            </a:r>
            <a:endParaRPr lang="en-US" dirty="0"/>
          </a:p>
        </p:txBody>
      </p:sp>
      <p:sp>
        <p:nvSpPr>
          <p:cNvPr id="4" name="TextBox 3"/>
          <p:cNvSpPr txBox="1"/>
          <p:nvPr/>
        </p:nvSpPr>
        <p:spPr>
          <a:xfrm>
            <a:off x="2209800" y="1524000"/>
            <a:ext cx="3581400" cy="2667000"/>
          </a:xfrm>
          <a:prstGeom prst="rect">
            <a:avLst/>
          </a:prstGeom>
          <a:noFill/>
        </p:spPr>
        <p:txBody>
          <a:bodyPr wrap="square" rtlCol="0">
            <a:spAutoFit/>
          </a:bodyPr>
          <a:lstStyle/>
          <a:p>
            <a:r>
              <a:rPr lang="en-US" b="1" u="sng" dirty="0" smtClean="0"/>
              <a:t>Wikipedia Definition</a:t>
            </a:r>
          </a:p>
          <a:p>
            <a:r>
              <a:rPr lang="en-US" b="1" dirty="0" smtClean="0"/>
              <a:t>Tokenization</a:t>
            </a:r>
            <a:r>
              <a:rPr lang="en-US" dirty="0" smtClean="0"/>
              <a:t> is the process of breaking a stream of text up into meaningful elements. This is useful both in linguistics (where it is also known as "</a:t>
            </a:r>
            <a:r>
              <a:rPr lang="en-US" dirty="0" smtClean="0">
                <a:hlinkClick r:id="rId3" tooltip="Text segmentation"/>
              </a:rPr>
              <a:t>Text segmentation</a:t>
            </a:r>
            <a:r>
              <a:rPr lang="en-US" dirty="0" smtClean="0"/>
              <a:t>"), and in computer science, where it forms part of </a:t>
            </a:r>
            <a:r>
              <a:rPr lang="en-US" dirty="0" smtClean="0">
                <a:hlinkClick r:id="rId4" tooltip="Lexical analysis"/>
              </a:rPr>
              <a:t>lexical analysis</a:t>
            </a:r>
            <a:r>
              <a:rPr lang="en-US" dirty="0" smtClean="0"/>
              <a:t>.</a:t>
            </a:r>
            <a:endParaRPr lang="en-US" dirty="0"/>
          </a:p>
        </p:txBody>
      </p:sp>
      <p:pic>
        <p:nvPicPr>
          <p:cNvPr id="22530" name="Picture 2"/>
          <p:cNvPicPr>
            <a:picLocks noChangeAspect="1" noChangeArrowheads="1"/>
          </p:cNvPicPr>
          <p:nvPr/>
        </p:nvPicPr>
        <p:blipFill>
          <a:blip r:embed="rId5" cstate="print"/>
          <a:srcRect/>
          <a:stretch>
            <a:fillRect/>
          </a:stretch>
        </p:blipFill>
        <p:spPr bwMode="auto">
          <a:xfrm>
            <a:off x="5943600" y="1905000"/>
            <a:ext cx="2857500" cy="3810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Tokenization is not…</a:t>
            </a:r>
            <a:endParaRPr lang="en-US" dirty="0"/>
          </a:p>
        </p:txBody>
      </p:sp>
      <p:pic>
        <p:nvPicPr>
          <p:cNvPr id="19459" name="Picture 3"/>
          <p:cNvPicPr>
            <a:picLocks noChangeAspect="1" noChangeArrowheads="1"/>
          </p:cNvPicPr>
          <p:nvPr/>
        </p:nvPicPr>
        <p:blipFill>
          <a:blip r:embed="rId3" cstate="print"/>
          <a:srcRect/>
          <a:stretch>
            <a:fillRect/>
          </a:stretch>
        </p:blipFill>
        <p:spPr bwMode="auto">
          <a:xfrm>
            <a:off x="2819400" y="1447800"/>
            <a:ext cx="5715000" cy="42862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Tokenization is not…</a:t>
            </a:r>
            <a:endParaRPr lang="en-US" dirty="0"/>
          </a:p>
        </p:txBody>
      </p:sp>
      <p:pic>
        <p:nvPicPr>
          <p:cNvPr id="21508" name="Picture 4"/>
          <p:cNvPicPr>
            <a:picLocks noChangeAspect="1" noChangeArrowheads="1"/>
          </p:cNvPicPr>
          <p:nvPr/>
        </p:nvPicPr>
        <p:blipFill>
          <a:blip r:embed="rId3" cstate="print"/>
          <a:srcRect/>
          <a:stretch>
            <a:fillRect/>
          </a:stretch>
        </p:blipFill>
        <p:spPr bwMode="auto">
          <a:xfrm>
            <a:off x="3019424" y="2295524"/>
            <a:ext cx="4524375" cy="330307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Tokenization is not…</a:t>
            </a:r>
            <a:endParaRPr lang="en-US" dirty="0"/>
          </a:p>
        </p:txBody>
      </p:sp>
      <p:pic>
        <p:nvPicPr>
          <p:cNvPr id="20482" name="Picture 2"/>
          <p:cNvPicPr>
            <a:picLocks noChangeAspect="1" noChangeArrowheads="1"/>
          </p:cNvPicPr>
          <p:nvPr/>
        </p:nvPicPr>
        <p:blipFill>
          <a:blip r:embed="rId3" cstate="print"/>
          <a:srcRect/>
          <a:stretch>
            <a:fillRect/>
          </a:stretch>
        </p:blipFill>
        <p:spPr bwMode="auto">
          <a:xfrm>
            <a:off x="3200400" y="1905000"/>
            <a:ext cx="4210050" cy="414508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13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138</Template>
  <TotalTime>1502</TotalTime>
  <Words>1322</Words>
  <Application>Microsoft Office PowerPoint</Application>
  <PresentationFormat>On-screen Show (4:3)</PresentationFormat>
  <Paragraphs>234</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138</vt:lpstr>
      <vt:lpstr>Reducing Your Data Security Risk Through Tokenization</vt:lpstr>
      <vt:lpstr>#whoami</vt:lpstr>
      <vt:lpstr>Disclaimer</vt:lpstr>
      <vt:lpstr>Today’s Topic: Tokenization</vt:lpstr>
      <vt:lpstr>What Tokenization is NOT</vt:lpstr>
      <vt:lpstr>Tokenization is not…</vt:lpstr>
      <vt:lpstr>Tokenization is not…</vt:lpstr>
      <vt:lpstr>Tokenization is not…</vt:lpstr>
      <vt:lpstr>Tokenization is not…</vt:lpstr>
      <vt:lpstr>Tokenization is not…</vt:lpstr>
      <vt:lpstr>Tokenization is not…</vt:lpstr>
      <vt:lpstr>Now that we have that out of the way…</vt:lpstr>
      <vt:lpstr>Business Drivers for Data Protection</vt:lpstr>
      <vt:lpstr>International Data Security Mandates</vt:lpstr>
      <vt:lpstr>More if you do business in the U.S.</vt:lpstr>
      <vt:lpstr>Data Security impacts a wide range of sensitive data</vt:lpstr>
      <vt:lpstr>Approaches to Data Security</vt:lpstr>
      <vt:lpstr>1st Approach: Waves of Data Protection Investment</vt:lpstr>
      <vt:lpstr>2nd Approach: Trend in Securing Sensitive Data</vt:lpstr>
      <vt:lpstr>Time for a quick straw poll…</vt:lpstr>
      <vt:lpstr>Question 1:</vt:lpstr>
      <vt:lpstr>Question 2:</vt:lpstr>
      <vt:lpstr>Question 3:</vt:lpstr>
      <vt:lpstr>PCI DSS Driving Best Practices</vt:lpstr>
      <vt:lpstr>PCI DSS 3.1 – Minimize cardholder data storage</vt:lpstr>
      <vt:lpstr>PCI DSS 3.4 – Render PAN unreadable</vt:lpstr>
      <vt:lpstr>PCI DSS 3.5 – Minimize key locations</vt:lpstr>
      <vt:lpstr>PCI DSS 3.6 – Rotate Keys Annually</vt:lpstr>
      <vt:lpstr>Challenges of PCI DSS Compliance</vt:lpstr>
      <vt:lpstr>Tokenization to Reduce Audit Scope and Lower Risk</vt:lpstr>
      <vt:lpstr>What is a token?</vt:lpstr>
      <vt:lpstr>Tokens Act as Data Surrogates</vt:lpstr>
      <vt:lpstr>Format Preserving Tokenization</vt:lpstr>
      <vt:lpstr>Centralized Data Vault</vt:lpstr>
      <vt:lpstr>Tokenization Model</vt:lpstr>
      <vt:lpstr>Tokens are Surrogates for Masked Data</vt:lpstr>
      <vt:lpstr>1:1 Token / Data Relationship</vt:lpstr>
      <vt:lpstr>Tokens Not Derived from Data</vt:lpstr>
      <vt:lpstr>Test Systems Use Production Tokens</vt:lpstr>
      <vt:lpstr>Centralized Key Management</vt:lpstr>
      <vt:lpstr>Let’s Compare the 3 Different Models</vt:lpstr>
      <vt:lpstr>Localized Encryption Model (Old Skool)</vt:lpstr>
      <vt:lpstr>Tokenization Model</vt:lpstr>
      <vt:lpstr>Hybrid Model – Tokenization and Localized Encryption</vt:lpstr>
      <vt:lpstr>Example #1</vt:lpstr>
      <vt:lpstr>Before: Order Flow Without Tokenization</vt:lpstr>
      <vt:lpstr>After: Order Flow with Tokenization</vt:lpstr>
      <vt:lpstr>Example #2</vt:lpstr>
      <vt:lpstr>Order Flow with Tokenization</vt:lpstr>
      <vt:lpstr>Tokenization Resources</vt:lpstr>
      <vt:lpstr>Tokenization Vendors</vt:lpstr>
      <vt:lpstr>The End</vt:lpstr>
    </vt:vector>
  </TitlesOfParts>
  <Company>National Instruments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Your Data Security Risk Through Tokenization</dc:title>
  <dc:creator>Josh Sokol</dc:creator>
  <cp:lastModifiedBy>Josh Sokol</cp:lastModifiedBy>
  <cp:revision>69</cp:revision>
  <dcterms:created xsi:type="dcterms:W3CDTF">2010-01-18T20:17:38Z</dcterms:created>
  <dcterms:modified xsi:type="dcterms:W3CDTF">2010-01-25T19:38:44Z</dcterms:modified>
</cp:coreProperties>
</file>