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tags/tag3.xml" ContentType="application/vnd.openxmlformats-officedocument.presentationml.tags+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21"/>
  </p:notesMasterIdLst>
  <p:sldIdLst>
    <p:sldId id="278" r:id="rId2"/>
    <p:sldId id="314" r:id="rId3"/>
    <p:sldId id="323" r:id="rId4"/>
    <p:sldId id="327" r:id="rId5"/>
    <p:sldId id="343" r:id="rId6"/>
    <p:sldId id="329" r:id="rId7"/>
    <p:sldId id="324" r:id="rId8"/>
    <p:sldId id="328" r:id="rId9"/>
    <p:sldId id="330" r:id="rId10"/>
    <p:sldId id="344" r:id="rId11"/>
    <p:sldId id="341" r:id="rId12"/>
    <p:sldId id="346" r:id="rId13"/>
    <p:sldId id="331" r:id="rId14"/>
    <p:sldId id="342" r:id="rId15"/>
    <p:sldId id="321" r:id="rId16"/>
    <p:sldId id="326" r:id="rId17"/>
    <p:sldId id="340" r:id="rId18"/>
    <p:sldId id="345" r:id="rId19"/>
    <p:sldId id="31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8080D6"/>
    <a:srgbClr val="336600"/>
    <a:srgbClr val="339933"/>
    <a:srgbClr val="FF6600"/>
    <a:srgbClr val="EBEEFF"/>
    <a:srgbClr val="EAEAEA"/>
    <a:srgbClr val="B2B2B2"/>
    <a:srgbClr val="FF7401"/>
    <a:srgbClr val="FC920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37707" autoAdjust="0"/>
  </p:normalViewPr>
  <p:slideViewPr>
    <p:cSldViewPr>
      <p:cViewPr varScale="1">
        <p:scale>
          <a:sx n="46" d="100"/>
          <a:sy n="46" d="100"/>
        </p:scale>
        <p:origin x="-3408"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06D0942A-8AAA-494D-A088-A120151648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C22B37A-A018-48A2-9FF2-FA27E412751E}" type="slidenum">
              <a:rPr lang="en-US" smtClean="0">
                <a:latin typeface="Tahoma" pitchFamily="34" charset="0"/>
              </a:rPr>
              <a:pPr/>
              <a:t>1</a:t>
            </a:fld>
            <a:endParaRPr lang="en-US" smtClean="0">
              <a:latin typeface="Tahoma"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dirty="0" smtClean="0">
                <a:latin typeface="Tahoma" pitchFamily="34" charset="0"/>
              </a:rPr>
              <a:t>Today I’m going to tell you about an exciting open source project that I’m leading at OWASP.  Aspect is sponsoring the project and has provided significant support to the development.</a:t>
            </a:r>
          </a:p>
          <a:p>
            <a:pPr eaLnBrk="1" hangingPunct="1"/>
            <a:endParaRPr lang="en-US" dirty="0" smtClean="0">
              <a:latin typeface="Tahoma" pitchFamily="34" charset="0"/>
            </a:endParaRPr>
          </a:p>
          <a:p>
            <a:pPr eaLnBrk="1" hangingPunct="1"/>
            <a:r>
              <a:rPr lang="en-US" dirty="0" smtClean="0">
                <a:latin typeface="Tahoma" pitchFamily="34" charset="0"/>
              </a:rPr>
              <a:t>Application security is way too complicated for developers, so we set out to simplify the API that they have to be familiar with in order to build a secure application.</a:t>
            </a:r>
          </a:p>
          <a:p>
            <a:pPr eaLnBrk="1" hangingPunct="1"/>
            <a:endParaRPr lang="en-US" dirty="0" smtClean="0">
              <a:latin typeface="Tahoma" pitchFamily="34" charset="0"/>
            </a:endParaRPr>
          </a:p>
          <a:p>
            <a:pPr eaLnBrk="1" hangingPunct="1"/>
            <a:endParaRPr lang="en-US" dirty="0"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79DBC9D3-A358-4859-9866-6FA0803709FF}" type="slidenum">
              <a:rPr lang="en-US" smtClean="0">
                <a:latin typeface="Tahoma" pitchFamily="34" charset="0"/>
              </a:rPr>
              <a:pPr>
                <a:defRPr/>
              </a:pPr>
              <a:t>19</a:t>
            </a:fld>
            <a:endParaRPr lang="en-US" smtClean="0">
              <a:latin typeface="Tahoma"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latin typeface="Arial" pitchFamily="34" charset="0"/>
                <a:cs typeface="Arial" pitchFamily="34" charset="0"/>
              </a:rPr>
              <a:t>At Aspect</a:t>
            </a:r>
            <a:r>
              <a:rPr lang="en-US" baseline="0" dirty="0" smtClean="0">
                <a:latin typeface="Arial" pitchFamily="34" charset="0"/>
                <a:cs typeface="Arial" pitchFamily="34" charset="0"/>
              </a:rPr>
              <a:t> we review applications across a lot of different sectors.</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We use a combination of manual</a:t>
            </a:r>
            <a:r>
              <a:rPr lang="en-US" baseline="0" dirty="0" smtClean="0">
                <a:latin typeface="Arial" pitchFamily="34" charset="0"/>
                <a:cs typeface="Arial" pitchFamily="34" charset="0"/>
              </a:rPr>
              <a:t> code review, penetration testing, and advanced tools.</a:t>
            </a:r>
            <a:endParaRPr lang="en-US" dirty="0" smtClean="0">
              <a:latin typeface="Arial" pitchFamily="34" charset="0"/>
              <a:cs typeface="Arial" pitchFamily="34" charset="0"/>
            </a:endParaRPr>
          </a:p>
          <a:p>
            <a:r>
              <a:rPr lang="en-US" dirty="0" smtClean="0">
                <a:latin typeface="Arial" pitchFamily="34" charset="0"/>
                <a:cs typeface="Arial" pitchFamily="34" charset="0"/>
              </a:rPr>
              <a:t>We do hundreds of assessments</a:t>
            </a:r>
            <a:r>
              <a:rPr lang="en-US" baseline="0" dirty="0" smtClean="0">
                <a:latin typeface="Arial" pitchFamily="34" charset="0"/>
                <a:cs typeface="Arial" pitchFamily="34" charset="0"/>
              </a:rPr>
              <a:t> every</a:t>
            </a:r>
            <a:r>
              <a:rPr lang="en-US" dirty="0" smtClean="0">
                <a:latin typeface="Arial" pitchFamily="34" charset="0"/>
                <a:cs typeface="Arial" pitchFamily="34" charset="0"/>
              </a:rPr>
              <a:t> year</a:t>
            </a:r>
          </a:p>
          <a:p>
            <a:r>
              <a:rPr lang="en-US" dirty="0" smtClean="0">
                <a:latin typeface="Arial" pitchFamily="34" charset="0"/>
                <a:cs typeface="Arial" pitchFamily="34" charset="0"/>
              </a:rPr>
              <a:t>And</a:t>
            </a:r>
            <a:r>
              <a:rPr lang="en-US" baseline="0" dirty="0" smtClean="0">
                <a:latin typeface="Arial" pitchFamily="34" charset="0"/>
                <a:cs typeface="Arial" pitchFamily="34" charset="0"/>
              </a:rPr>
              <a:t> we assess s</a:t>
            </a:r>
            <a:r>
              <a:rPr lang="en-US" dirty="0" smtClean="0">
                <a:latin typeface="Arial" pitchFamily="34" charset="0"/>
                <a:cs typeface="Arial" pitchFamily="34" charset="0"/>
              </a:rPr>
              <a:t>everal million lines of code every month</a:t>
            </a:r>
          </a:p>
          <a:p>
            <a:endParaRPr lang="en-US" dirty="0" smtClean="0">
              <a:latin typeface="Arial" pitchFamily="34" charset="0"/>
              <a:cs typeface="Arial" pitchFamily="34" charset="0"/>
            </a:endParaRPr>
          </a:p>
          <a:p>
            <a:r>
              <a:rPr lang="en-US" dirty="0" smtClean="0">
                <a:latin typeface="Arial" pitchFamily="34" charset="0"/>
                <a:cs typeface="Arial" pitchFamily="34" charset="0"/>
              </a:rPr>
              <a:t>We have found that…</a:t>
            </a:r>
          </a:p>
          <a:p>
            <a:r>
              <a:rPr lang="en-US" dirty="0" smtClean="0">
                <a:latin typeface="Arial" pitchFamily="34" charset="0"/>
                <a:cs typeface="Arial" pitchFamily="34" charset="0"/>
              </a:rPr>
              <a:t>* Vulnerabilities pervasive – over 90%</a:t>
            </a:r>
            <a:r>
              <a:rPr lang="en-US" baseline="0" dirty="0" smtClean="0">
                <a:latin typeface="Arial" pitchFamily="34" charset="0"/>
                <a:cs typeface="Arial" pitchFamily="34" charset="0"/>
              </a:rPr>
              <a:t> of the apps we review are vulnerable</a:t>
            </a:r>
            <a:endParaRPr lang="en-US" dirty="0" smtClean="0">
              <a:latin typeface="Arial" pitchFamily="34" charset="0"/>
              <a:cs typeface="Arial" pitchFamily="34" charset="0"/>
            </a:endParaRPr>
          </a:p>
          <a:p>
            <a:r>
              <a:rPr lang="en-US" dirty="0" smtClean="0">
                <a:latin typeface="Arial" pitchFamily="34" charset="0"/>
                <a:cs typeface="Arial" pitchFamily="34" charset="0"/>
              </a:rPr>
              <a:t>* Over 55% of our findings higher risk (Critical, High,</a:t>
            </a:r>
            <a:r>
              <a:rPr lang="en-US" baseline="0" dirty="0" smtClean="0">
                <a:latin typeface="Arial" pitchFamily="34" charset="0"/>
                <a:cs typeface="Arial" pitchFamily="34" charset="0"/>
              </a:rPr>
              <a:t> or Medium)</a:t>
            </a:r>
            <a:endParaRPr lang="en-US" dirty="0" smtClean="0">
              <a:latin typeface="Arial" pitchFamily="34" charset="0"/>
              <a:cs typeface="Arial" pitchFamily="34" charset="0"/>
            </a:endParaRPr>
          </a:p>
          <a:p>
            <a:r>
              <a:rPr lang="en-US" dirty="0" smtClean="0">
                <a:latin typeface="Arial" pitchFamily="34" charset="0"/>
                <a:cs typeface="Arial" pitchFamily="34" charset="0"/>
              </a:rPr>
              <a:t>* On average</a:t>
            </a:r>
            <a:r>
              <a:rPr lang="en-US" baseline="0" dirty="0" smtClean="0">
                <a:latin typeface="Arial" pitchFamily="34" charset="0"/>
                <a:cs typeface="Arial" pitchFamily="34" charset="0"/>
              </a:rPr>
              <a:t> we find </a:t>
            </a:r>
            <a:r>
              <a:rPr lang="en-US" dirty="0" smtClean="0">
                <a:latin typeface="Arial" pitchFamily="34" charset="0"/>
                <a:cs typeface="Arial" pitchFamily="34" charset="0"/>
              </a:rPr>
              <a:t>20</a:t>
            </a:r>
            <a:r>
              <a:rPr lang="en-US" baseline="0" dirty="0" smtClean="0">
                <a:latin typeface="Arial" pitchFamily="34" charset="0"/>
                <a:cs typeface="Arial" pitchFamily="34" charset="0"/>
              </a:rPr>
              <a:t> of these higher risk findings in each </a:t>
            </a:r>
            <a:r>
              <a:rPr lang="en-US" dirty="0" smtClean="0">
                <a:latin typeface="Arial" pitchFamily="34" charset="0"/>
                <a:cs typeface="Arial" pitchFamily="34" charset="0"/>
              </a:rPr>
              <a:t>application</a:t>
            </a:r>
          </a:p>
          <a:p>
            <a:r>
              <a:rPr lang="en-US" dirty="0" smtClean="0">
                <a:latin typeface="Arial" pitchFamily="34" charset="0"/>
                <a:cs typeface="Arial" pitchFamily="34" charset="0"/>
              </a:rPr>
              <a:t>* There is not much difference</a:t>
            </a:r>
            <a:r>
              <a:rPr lang="en-US" baseline="0" dirty="0" smtClean="0">
                <a:latin typeface="Arial" pitchFamily="34" charset="0"/>
                <a:cs typeface="Arial" pitchFamily="34" charset="0"/>
              </a:rPr>
              <a:t> between industry sectors</a:t>
            </a:r>
          </a:p>
          <a:p>
            <a:r>
              <a:rPr lang="en-US" baseline="0" dirty="0" smtClean="0">
                <a:latin typeface="Arial" pitchFamily="34" charset="0"/>
                <a:cs typeface="Arial" pitchFamily="34" charset="0"/>
              </a:rPr>
              <a:t>* In general, product code is in better shape than custom development</a:t>
            </a:r>
          </a:p>
          <a:p>
            <a:endParaRPr lang="en-US" dirty="0" smtClean="0">
              <a:latin typeface="Arial" pitchFamily="34" charset="0"/>
              <a:cs typeface="Arial" pitchFamily="34" charset="0"/>
            </a:endParaRPr>
          </a:p>
          <a:p>
            <a:r>
              <a:rPr lang="en-US" dirty="0" smtClean="0"/>
              <a:t>Over the last 10 years of doing this work, we’ve noticed something. </a:t>
            </a:r>
            <a:r>
              <a:rPr lang="en-US" baseline="0" dirty="0" smtClean="0"/>
              <a:t>Companies that have standardized on simple strong security controls watch the vulnerabilities in their portfolio drop dramatically.  We have several large financial customers that simply don’t have SQL injection problems anymore.  Not that we’re not looking, they just don’t happen. They’ve virtually stamped out problems with authentication and session management.  And now they’re taking aim at XSS and will stomp that out too.</a:t>
            </a:r>
            <a:endParaRPr lang="en-US" dirty="0" smtClean="0"/>
          </a:p>
          <a:p>
            <a:endParaRPr lang="en-US" dirty="0" smtClean="0"/>
          </a:p>
          <a:p>
            <a:r>
              <a:rPr lang="en-US" dirty="0" smtClean="0"/>
              <a:t>So today, I’m going to tell you about 5</a:t>
            </a:r>
            <a:r>
              <a:rPr lang="en-US" baseline="0" dirty="0" smtClean="0"/>
              <a:t> controls that you have to put in place if you ever want to get in front of application security</a:t>
            </a:r>
          </a:p>
        </p:txBody>
      </p:sp>
      <p:sp>
        <p:nvSpPr>
          <p:cNvPr id="40964" name="Slide Number Placeholder 3"/>
          <p:cNvSpPr>
            <a:spLocks noGrp="1"/>
          </p:cNvSpPr>
          <p:nvPr>
            <p:ph type="sldNum" sz="quarter" idx="5"/>
          </p:nvPr>
        </p:nvSpPr>
        <p:spPr>
          <a:noFill/>
        </p:spPr>
        <p:txBody>
          <a:bodyPr/>
          <a:lstStyle/>
          <a:p>
            <a:pPr>
              <a:buClr>
                <a:srgbClr val="C0504D"/>
              </a:buClr>
            </a:pPr>
            <a:fld id="{C3A43EBC-926B-47AA-A706-BD73FC836635}" type="slidenum">
              <a:rPr lang="en-US" smtClean="0">
                <a:solidFill>
                  <a:prstClr val="black"/>
                </a:solidFill>
                <a:latin typeface="Arial" pitchFamily="34" charset="0"/>
                <a:cs typeface="Arial" pitchFamily="34" charset="0"/>
              </a:rPr>
              <a:pPr>
                <a:buClr>
                  <a:srgbClr val="C0504D"/>
                </a:buClr>
              </a:pPr>
              <a:t>2</a:t>
            </a:fld>
            <a:endParaRPr lang="en-US" dirty="0" smtClean="0">
              <a:solidFill>
                <a:prstClr val="black"/>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 even better if this is encapsulated</a:t>
            </a:r>
            <a:r>
              <a:rPr lang="en-US" baseline="0" dirty="0" smtClean="0"/>
              <a:t> inside components!</a:t>
            </a:r>
            <a:endParaRPr lang="en-US" dirty="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fontAlgn="base">
              <a:lnSpc>
                <a:spcPct val="80000"/>
              </a:lnSpc>
              <a:spcBef>
                <a:spcPct val="0"/>
              </a:spcBef>
              <a:spcAft>
                <a:spcPct val="0"/>
              </a:spcAft>
            </a:pPr>
            <a:r>
              <a:rPr lang="en-US" sz="1000" dirty="0" smtClean="0">
                <a:solidFill>
                  <a:prstClr val="black"/>
                </a:solidFill>
                <a:latin typeface="Tahoma"/>
                <a:cs typeface="Arial" charset="0"/>
              </a:rPr>
              <a:t>Why has XSS become so prevalent?  One major factor is that browsers support a huge number of escaping and encoding schemes, that provide awesome cover for attackers.  In this slide, I’m showing about 80 different valid ways to encode the &lt; character in modern browsers. Different contexts within the browser have different escaping rules, which complicates the matter.  More on that later.</a:t>
            </a:r>
          </a:p>
          <a:p>
            <a:pPr algn="l" rtl="0" fontAlgn="base">
              <a:lnSpc>
                <a:spcPct val="80000"/>
              </a:lnSpc>
              <a:spcBef>
                <a:spcPct val="0"/>
              </a:spcBef>
              <a:spcAft>
                <a:spcPct val="0"/>
              </a:spcAft>
            </a:pPr>
            <a:endParaRPr lang="en-US" sz="1000" dirty="0" smtClean="0">
              <a:solidFill>
                <a:prstClr val="black"/>
              </a:solidFill>
              <a:latin typeface="Tahoma"/>
              <a:cs typeface="Arial" charset="0"/>
            </a:endParaRPr>
          </a:p>
          <a:p>
            <a:pPr algn="l" rtl="0" fontAlgn="base">
              <a:lnSpc>
                <a:spcPct val="80000"/>
              </a:lnSpc>
              <a:spcBef>
                <a:spcPct val="0"/>
              </a:spcBef>
              <a:spcAft>
                <a:spcPct val="0"/>
              </a:spcAft>
            </a:pPr>
            <a:r>
              <a:rPr lang="en-US" sz="1000" dirty="0" smtClean="0">
                <a:solidFill>
                  <a:prstClr val="black"/>
                </a:solidFill>
                <a:latin typeface="Tahoma"/>
                <a:cs typeface="Arial" charset="0"/>
              </a:rPr>
              <a:t>And don't forget about the double encoding schemes. They make the combinations basically infinite.</a:t>
            </a:r>
          </a:p>
          <a:p>
            <a:pPr algn="l" rtl="0" fontAlgn="base">
              <a:lnSpc>
                <a:spcPct val="80000"/>
              </a:lnSpc>
              <a:spcBef>
                <a:spcPct val="0"/>
              </a:spcBef>
              <a:spcAft>
                <a:spcPct val="0"/>
              </a:spcAft>
            </a:pPr>
            <a:endParaRPr lang="en-US" sz="1000" dirty="0" smtClean="0">
              <a:solidFill>
                <a:prstClr val="black"/>
              </a:solidFill>
              <a:latin typeface="Tahoma"/>
              <a:cs typeface="Arial" charset="0"/>
            </a:endParaRPr>
          </a:p>
          <a:p>
            <a:pPr algn="l" rtl="0" fontAlgn="base">
              <a:lnSpc>
                <a:spcPct val="80000"/>
              </a:lnSpc>
              <a:spcBef>
                <a:spcPct val="0"/>
              </a:spcBef>
              <a:spcAft>
                <a:spcPct val="0"/>
              </a:spcAft>
            </a:pPr>
            <a:r>
              <a:rPr lang="en-US" sz="1000" b="1" dirty="0" smtClean="0">
                <a:solidFill>
                  <a:prstClr val="black"/>
                </a:solidFill>
                <a:latin typeface="Tahoma"/>
                <a:cs typeface="Arial" charset="0"/>
              </a:rPr>
              <a:t>Simple Double Encoding</a:t>
            </a:r>
          </a:p>
          <a:p>
            <a:pPr marL="117465" lvl="1">
              <a:lnSpc>
                <a:spcPct val="80000"/>
              </a:lnSpc>
              <a:spcBef>
                <a:spcPct val="0"/>
              </a:spcBef>
            </a:pPr>
            <a:r>
              <a:rPr lang="en-US" sz="1000" dirty="0" smtClean="0">
                <a:solidFill>
                  <a:prstClr val="black"/>
                </a:solidFill>
                <a:latin typeface="Tahoma"/>
                <a:cs typeface="Arial" charset="0"/>
              </a:rPr>
              <a:t>&lt; --&gt; &amp;</a:t>
            </a:r>
            <a:r>
              <a:rPr lang="en-US" sz="1000" dirty="0" err="1" smtClean="0">
                <a:solidFill>
                  <a:prstClr val="black"/>
                </a:solidFill>
                <a:latin typeface="Tahoma"/>
                <a:cs typeface="Arial" charset="0"/>
              </a:rPr>
              <a:t>lt</a:t>
            </a:r>
            <a:r>
              <a:rPr lang="en-US" sz="1000" dirty="0" smtClean="0">
                <a:solidFill>
                  <a:prstClr val="black"/>
                </a:solidFill>
                <a:latin typeface="Tahoma"/>
                <a:cs typeface="Arial" charset="0"/>
              </a:rPr>
              <a:t>; --&gt; &amp;#26;lt&amp;#59 (double entity)</a:t>
            </a:r>
          </a:p>
          <a:p>
            <a:pPr marL="117465" lvl="1">
              <a:lnSpc>
                <a:spcPct val="80000"/>
              </a:lnSpc>
              <a:spcBef>
                <a:spcPct val="0"/>
              </a:spcBef>
            </a:pPr>
            <a:r>
              <a:rPr lang="en-US" sz="1000" dirty="0" smtClean="0">
                <a:solidFill>
                  <a:prstClr val="black"/>
                </a:solidFill>
                <a:latin typeface="Tahoma"/>
                <a:cs typeface="Arial" charset="0"/>
              </a:rPr>
              <a:t>&lt; --&gt; %3c --&gt; %253c (double percent)</a:t>
            </a:r>
          </a:p>
          <a:p>
            <a:pPr marL="117465" lvl="1">
              <a:lnSpc>
                <a:spcPct val="80000"/>
              </a:lnSpc>
              <a:spcBef>
                <a:spcPct val="0"/>
              </a:spcBef>
            </a:pPr>
            <a:r>
              <a:rPr lang="en-US" sz="1000" dirty="0" smtClean="0">
                <a:solidFill>
                  <a:prstClr val="black"/>
                </a:solidFill>
                <a:latin typeface="Tahoma"/>
                <a:cs typeface="Arial" charset="0"/>
              </a:rPr>
              <a:t>etc...</a:t>
            </a:r>
          </a:p>
          <a:p>
            <a:pPr algn="l" rtl="0" fontAlgn="base">
              <a:lnSpc>
                <a:spcPct val="80000"/>
              </a:lnSpc>
              <a:spcBef>
                <a:spcPct val="0"/>
              </a:spcBef>
              <a:spcAft>
                <a:spcPct val="0"/>
              </a:spcAft>
            </a:pPr>
            <a:r>
              <a:rPr lang="en-US" sz="1000" dirty="0" smtClean="0">
                <a:solidFill>
                  <a:prstClr val="black"/>
                </a:solidFill>
                <a:latin typeface="Tahoma"/>
                <a:cs typeface="Arial" charset="0"/>
              </a:rPr>
              <a:t> </a:t>
            </a:r>
          </a:p>
          <a:p>
            <a:pPr algn="l" rtl="0" fontAlgn="base">
              <a:lnSpc>
                <a:spcPct val="80000"/>
              </a:lnSpc>
              <a:spcBef>
                <a:spcPct val="0"/>
              </a:spcBef>
              <a:spcAft>
                <a:spcPct val="0"/>
              </a:spcAft>
            </a:pPr>
            <a:r>
              <a:rPr lang="en-US" sz="1000" b="1" dirty="0" smtClean="0">
                <a:solidFill>
                  <a:prstClr val="black"/>
                </a:solidFill>
                <a:latin typeface="Tahoma"/>
                <a:cs typeface="Arial" charset="0"/>
              </a:rPr>
              <a:t>Double Encoding with Multiple Schemes</a:t>
            </a:r>
          </a:p>
          <a:p>
            <a:pPr marL="117465" lvl="1">
              <a:lnSpc>
                <a:spcPct val="80000"/>
              </a:lnSpc>
              <a:spcBef>
                <a:spcPct val="0"/>
              </a:spcBef>
            </a:pPr>
            <a:r>
              <a:rPr lang="en-US" sz="1000" dirty="0" smtClean="0">
                <a:solidFill>
                  <a:prstClr val="black"/>
                </a:solidFill>
                <a:latin typeface="Tahoma"/>
                <a:cs typeface="Arial" charset="0"/>
              </a:rPr>
              <a:t>&lt; --&gt; &amp;</a:t>
            </a:r>
            <a:r>
              <a:rPr lang="en-US" sz="1000" dirty="0" err="1" smtClean="0">
                <a:solidFill>
                  <a:prstClr val="black"/>
                </a:solidFill>
                <a:latin typeface="Tahoma"/>
                <a:cs typeface="Arial" charset="0"/>
              </a:rPr>
              <a:t>lt</a:t>
            </a:r>
            <a:r>
              <a:rPr lang="en-US" sz="1000" dirty="0" smtClean="0">
                <a:solidFill>
                  <a:prstClr val="black"/>
                </a:solidFill>
                <a:latin typeface="Tahoma"/>
                <a:cs typeface="Arial" charset="0"/>
              </a:rPr>
              <a:t>; --&gt; %26lt%3b (first entity, then percent)</a:t>
            </a:r>
          </a:p>
          <a:p>
            <a:pPr marL="117465" lvl="1">
              <a:lnSpc>
                <a:spcPct val="80000"/>
              </a:lnSpc>
              <a:spcBef>
                <a:spcPct val="0"/>
              </a:spcBef>
            </a:pPr>
            <a:r>
              <a:rPr lang="en-US" sz="1000" dirty="0" smtClean="0">
                <a:solidFill>
                  <a:prstClr val="black"/>
                </a:solidFill>
                <a:latin typeface="Tahoma"/>
                <a:cs typeface="Arial" charset="0"/>
              </a:rPr>
              <a:t>&lt; --&gt; %26 --&gt; &amp;#25;26 (first percent, then entity)</a:t>
            </a:r>
          </a:p>
          <a:p>
            <a:pPr marL="117465" lvl="1">
              <a:lnSpc>
                <a:spcPct val="80000"/>
              </a:lnSpc>
              <a:spcBef>
                <a:spcPct val="0"/>
              </a:spcBef>
            </a:pPr>
            <a:r>
              <a:rPr lang="en-US" sz="1000" dirty="0" smtClean="0">
                <a:solidFill>
                  <a:prstClr val="black"/>
                </a:solidFill>
                <a:latin typeface="Tahoma"/>
                <a:cs typeface="Arial" charset="0"/>
              </a:rPr>
              <a:t>etc...</a:t>
            </a:r>
          </a:p>
          <a:p>
            <a:pPr marL="117465">
              <a:lnSpc>
                <a:spcPct val="80000"/>
              </a:lnSpc>
              <a:spcBef>
                <a:spcPct val="0"/>
              </a:spcBef>
            </a:pPr>
            <a:r>
              <a:rPr lang="en-US" sz="1000" dirty="0" smtClean="0">
                <a:solidFill>
                  <a:prstClr val="black"/>
                </a:solidFill>
                <a:latin typeface="Tahoma"/>
                <a:cs typeface="Arial" charset="0"/>
              </a:rPr>
              <a:t> </a:t>
            </a:r>
          </a:p>
          <a:p>
            <a:pPr algn="l" rtl="0" fontAlgn="base">
              <a:lnSpc>
                <a:spcPct val="80000"/>
              </a:lnSpc>
              <a:spcBef>
                <a:spcPct val="0"/>
              </a:spcBef>
              <a:spcAft>
                <a:spcPct val="0"/>
              </a:spcAft>
            </a:pPr>
            <a:r>
              <a:rPr lang="en-US" sz="1000" b="1" dirty="0" smtClean="0">
                <a:solidFill>
                  <a:prstClr val="black"/>
                </a:solidFill>
                <a:latin typeface="Tahoma"/>
                <a:cs typeface="Arial" charset="0"/>
              </a:rPr>
              <a:t>Simple Nested Escaping</a:t>
            </a:r>
          </a:p>
          <a:p>
            <a:pPr marL="117465" lvl="1">
              <a:lnSpc>
                <a:spcPct val="80000"/>
              </a:lnSpc>
              <a:spcBef>
                <a:spcPct val="0"/>
              </a:spcBef>
            </a:pPr>
            <a:r>
              <a:rPr lang="en-US" sz="1000" dirty="0" smtClean="0">
                <a:solidFill>
                  <a:prstClr val="black"/>
                </a:solidFill>
                <a:latin typeface="Tahoma"/>
                <a:cs typeface="Arial" charset="0"/>
              </a:rPr>
              <a:t>&lt; --&gt; %3c --&gt; %%33%63 (nested encode percent both nibbles)</a:t>
            </a:r>
          </a:p>
          <a:p>
            <a:pPr marL="117465" lvl="1">
              <a:lnSpc>
                <a:spcPct val="80000"/>
              </a:lnSpc>
              <a:spcBef>
                <a:spcPct val="0"/>
              </a:spcBef>
            </a:pPr>
            <a:r>
              <a:rPr lang="en-US" sz="1000" dirty="0" smtClean="0">
                <a:solidFill>
                  <a:prstClr val="black"/>
                </a:solidFill>
                <a:latin typeface="Tahoma"/>
                <a:cs typeface="Arial" charset="0"/>
              </a:rPr>
              <a:t>&lt; --&gt; %3c --&gt; %%33c (nested encode first nibble percent)</a:t>
            </a:r>
          </a:p>
          <a:p>
            <a:pPr marL="117465" lvl="1">
              <a:lnSpc>
                <a:spcPct val="80000"/>
              </a:lnSpc>
              <a:spcBef>
                <a:spcPct val="0"/>
              </a:spcBef>
            </a:pPr>
            <a:r>
              <a:rPr lang="en-US" sz="1000" dirty="0" smtClean="0">
                <a:solidFill>
                  <a:prstClr val="black"/>
                </a:solidFill>
                <a:latin typeface="Tahoma"/>
                <a:cs typeface="Arial" charset="0"/>
              </a:rPr>
              <a:t>&lt; --&gt; %3c --&gt; %3%63 (nested encode second nibble percent)</a:t>
            </a:r>
          </a:p>
          <a:p>
            <a:pPr marL="117465" lvl="1">
              <a:lnSpc>
                <a:spcPct val="80000"/>
              </a:lnSpc>
              <a:spcBef>
                <a:spcPct val="0"/>
              </a:spcBef>
            </a:pPr>
            <a:r>
              <a:rPr lang="en-US" sz="1000" dirty="0" smtClean="0">
                <a:solidFill>
                  <a:prstClr val="black"/>
                </a:solidFill>
                <a:latin typeface="Tahoma"/>
                <a:cs typeface="Arial" charset="0"/>
              </a:rPr>
              <a:t>&lt; --&gt; &amp;</a:t>
            </a:r>
            <a:r>
              <a:rPr lang="en-US" sz="1000" dirty="0" err="1" smtClean="0">
                <a:solidFill>
                  <a:prstClr val="black"/>
                </a:solidFill>
                <a:latin typeface="Tahoma"/>
                <a:cs typeface="Arial" charset="0"/>
              </a:rPr>
              <a:t>lt</a:t>
            </a:r>
            <a:r>
              <a:rPr lang="en-US" sz="1000" dirty="0" smtClean="0">
                <a:solidFill>
                  <a:prstClr val="black"/>
                </a:solidFill>
                <a:latin typeface="Tahoma"/>
                <a:cs typeface="Arial" charset="0"/>
              </a:rPr>
              <a:t>; --&gt; &amp;&amp;108;t; (nested encode l with entity)</a:t>
            </a:r>
          </a:p>
          <a:p>
            <a:pPr marL="117465" lvl="1">
              <a:lnSpc>
                <a:spcPct val="80000"/>
              </a:lnSpc>
              <a:spcBef>
                <a:spcPct val="0"/>
              </a:spcBef>
            </a:pPr>
            <a:r>
              <a:rPr lang="en-US" sz="1000" dirty="0" smtClean="0">
                <a:solidFill>
                  <a:prstClr val="black"/>
                </a:solidFill>
                <a:latin typeface="Tahoma"/>
                <a:cs typeface="Arial" charset="0"/>
              </a:rPr>
              <a:t>etc...</a:t>
            </a:r>
          </a:p>
          <a:p>
            <a:pPr marL="457159" lvl="1">
              <a:lnSpc>
                <a:spcPct val="80000"/>
              </a:lnSpc>
              <a:spcBef>
                <a:spcPct val="0"/>
              </a:spcBef>
            </a:pPr>
            <a:r>
              <a:rPr lang="en-US" sz="1000" dirty="0" smtClean="0">
                <a:solidFill>
                  <a:prstClr val="black"/>
                </a:solidFill>
                <a:latin typeface="Tahoma"/>
                <a:cs typeface="Arial" charset="0"/>
              </a:rPr>
              <a:t> </a:t>
            </a:r>
          </a:p>
          <a:p>
            <a:pPr algn="l" rtl="0" fontAlgn="base">
              <a:lnSpc>
                <a:spcPct val="80000"/>
              </a:lnSpc>
              <a:spcBef>
                <a:spcPct val="0"/>
              </a:spcBef>
              <a:spcAft>
                <a:spcPct val="0"/>
              </a:spcAft>
            </a:pPr>
            <a:r>
              <a:rPr lang="en-US" sz="1000" b="1" dirty="0" smtClean="0">
                <a:solidFill>
                  <a:prstClr val="black"/>
                </a:solidFill>
                <a:latin typeface="Tahoma"/>
                <a:cs typeface="Arial" charset="0"/>
              </a:rPr>
              <a:t>Nested Escaping with Multiple Schemes</a:t>
            </a:r>
          </a:p>
          <a:p>
            <a:pPr marL="117465" lvl="1">
              <a:lnSpc>
                <a:spcPct val="80000"/>
              </a:lnSpc>
              <a:spcBef>
                <a:spcPct val="0"/>
              </a:spcBef>
            </a:pPr>
            <a:r>
              <a:rPr lang="en-US" sz="1000" dirty="0" smtClean="0">
                <a:solidFill>
                  <a:prstClr val="black"/>
                </a:solidFill>
                <a:latin typeface="Tahoma"/>
                <a:cs typeface="Arial" charset="0"/>
              </a:rPr>
              <a:t>&lt; --&gt; &amp;</a:t>
            </a:r>
            <a:r>
              <a:rPr lang="en-US" sz="1000" dirty="0" err="1" smtClean="0">
                <a:solidFill>
                  <a:prstClr val="black"/>
                </a:solidFill>
                <a:latin typeface="Tahoma"/>
                <a:cs typeface="Arial" charset="0"/>
              </a:rPr>
              <a:t>lt</a:t>
            </a:r>
            <a:r>
              <a:rPr lang="en-US" sz="1000" dirty="0" smtClean="0">
                <a:solidFill>
                  <a:prstClr val="black"/>
                </a:solidFill>
                <a:latin typeface="Tahoma"/>
                <a:cs typeface="Arial" charset="0"/>
              </a:rPr>
              <a:t>; --&gt; &amp;%6ct; (nested encode l with percent)</a:t>
            </a:r>
          </a:p>
          <a:p>
            <a:pPr marL="117465" lvl="1">
              <a:lnSpc>
                <a:spcPct val="80000"/>
              </a:lnSpc>
              <a:spcBef>
                <a:spcPct val="0"/>
              </a:spcBef>
            </a:pPr>
            <a:r>
              <a:rPr lang="en-US" sz="1000" dirty="0" smtClean="0">
                <a:solidFill>
                  <a:prstClr val="black"/>
                </a:solidFill>
                <a:latin typeface="Tahoma"/>
                <a:cs typeface="Arial" charset="0"/>
              </a:rPr>
              <a:t>&lt; --&gt; %3c --&gt; %&amp;#x33;c (nested encode 3 with entity)</a:t>
            </a:r>
          </a:p>
          <a:p>
            <a:pPr marL="117465" lvl="1">
              <a:lnSpc>
                <a:spcPct val="80000"/>
              </a:lnSpc>
              <a:spcBef>
                <a:spcPct val="0"/>
              </a:spcBef>
            </a:pPr>
            <a:r>
              <a:rPr lang="en-US" sz="1000" dirty="0" smtClean="0">
                <a:solidFill>
                  <a:prstClr val="black"/>
                </a:solidFill>
                <a:latin typeface="Tahoma"/>
                <a:cs typeface="Arial" charset="0"/>
              </a:rPr>
              <a:t>etc...</a:t>
            </a:r>
          </a:p>
          <a:p>
            <a:endParaRPr lang="en-US" dirty="0"/>
          </a:p>
        </p:txBody>
      </p:sp>
      <p:sp>
        <p:nvSpPr>
          <p:cNvPr id="4" name="Slide Number Placeholder 3"/>
          <p:cNvSpPr>
            <a:spLocks noGrp="1"/>
          </p:cNvSpPr>
          <p:nvPr>
            <p:ph type="sldNum" sz="quarter" idx="10"/>
          </p:nvPr>
        </p:nvSpPr>
        <p:spPr/>
        <p:txBody>
          <a:bodyPr/>
          <a:lstStyle/>
          <a:p>
            <a:pPr>
              <a:defRPr/>
            </a:pPr>
            <a:fld id="{0F2CCB1B-A173-CA4C-8538-C2EF29644101}"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the WAF</a:t>
            </a:r>
            <a:r>
              <a:rPr lang="en-US" baseline="0" dirty="0" smtClean="0"/>
              <a:t> and ESAPI together provides developers the tools the need to deal with a variety of situations. The WAF can provide immediate virtual patching, to give the developers the time they need to fix things ‘right’ at a more reasonable pace. ESAPI then gives the tools to fix things right.  In some environments, the developers can’t change the code, so the WAF supports that situation.</a:t>
            </a:r>
          </a:p>
          <a:p>
            <a:endParaRPr lang="en-US" baseline="0" dirty="0" smtClean="0"/>
          </a:p>
          <a:p>
            <a:r>
              <a:rPr lang="en-US" baseline="0" dirty="0" smtClean="0"/>
              <a:t>We would almost always recommend solving most security issues in the app itself, rather than externalizing the security in a WAF, but the WAF is very useful to deal with security situations that come up after the application has been implemented.</a:t>
            </a:r>
            <a:endParaRPr lang="en-US" dirty="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It’s easy to talk about the problems that ESAPI is good at addressing,</a:t>
            </a:r>
            <a:r>
              <a:rPr lang="en-US" baseline="0" dirty="0" smtClean="0"/>
              <a:t> but it’s important to realize that even a perfect set of security controls doesn’t automatically make applications secure.</a:t>
            </a:r>
          </a:p>
          <a:p>
            <a:pPr marL="228600" indent="-228600">
              <a:buNone/>
            </a:pPr>
            <a:endParaRPr lang="en-US" baseline="0" dirty="0" smtClean="0"/>
          </a:p>
          <a:p>
            <a:pPr marL="228600" indent="-228600">
              <a:buAutoNum type="arabicParenR"/>
            </a:pPr>
            <a:r>
              <a:rPr lang="en-US" baseline="0" dirty="0" smtClean="0"/>
              <a:t>Your architecture might contain challenges that the controls don’t address</a:t>
            </a:r>
          </a:p>
          <a:p>
            <a:pPr marL="228600" indent="-228600">
              <a:buAutoNum type="arabicParenR"/>
            </a:pPr>
            <a:endParaRPr lang="en-US" baseline="0" dirty="0" smtClean="0"/>
          </a:p>
          <a:p>
            <a:pPr marL="228600" indent="-228600">
              <a:buAutoNum type="arabicParenR"/>
            </a:pPr>
            <a:r>
              <a:rPr lang="en-US" baseline="0" dirty="0" smtClean="0"/>
              <a:t>Your threat model might be different than what the controls presume</a:t>
            </a:r>
          </a:p>
          <a:p>
            <a:pPr marL="228600" indent="-228600">
              <a:buAutoNum type="arabicParenR"/>
            </a:pPr>
            <a:endParaRPr lang="en-US" baseline="0" dirty="0" smtClean="0"/>
          </a:p>
          <a:p>
            <a:pPr marL="228600" indent="-228600">
              <a:buAutoNum type="arabicParenR"/>
            </a:pPr>
            <a:r>
              <a:rPr lang="en-US" baseline="0" dirty="0" smtClean="0"/>
              <a:t>You might avoid the need for security controls by making smart architecture choices</a:t>
            </a:r>
          </a:p>
          <a:p>
            <a:pPr marL="228600" indent="-228600">
              <a:buAutoNum type="arabicParenR"/>
            </a:pPr>
            <a:endParaRPr lang="en-US" baseline="0" dirty="0" smtClean="0"/>
          </a:p>
          <a:p>
            <a:pPr marL="228600" indent="-228600">
              <a:buAutoNum type="arabicParenR"/>
            </a:pPr>
            <a:r>
              <a:rPr lang="en-US" baseline="0" dirty="0" smtClean="0"/>
              <a:t>You still have to USE the controls in all the right places, and use them PROPERLY</a:t>
            </a:r>
          </a:p>
          <a:p>
            <a:pPr marL="228600" indent="-228600">
              <a:buAutoNum type="arabicParenR"/>
            </a:pPr>
            <a:endParaRPr lang="en-US" baseline="0" dirty="0" smtClean="0"/>
          </a:p>
          <a:p>
            <a:pPr marL="228600" indent="-228600">
              <a:buAutoNum type="arabicParenR"/>
            </a:pPr>
            <a:endParaRPr lang="en-US" baseline="0" dirty="0" smtClean="0"/>
          </a:p>
          <a:p>
            <a:pPr marL="228600" indent="-228600">
              <a:buNone/>
            </a:pPr>
            <a:r>
              <a:rPr lang="en-US" baseline="0" dirty="0" smtClean="0"/>
              <a:t>All that said, there are many foundational security controls that it is hard to imagine a modern application doing without.</a:t>
            </a:r>
          </a:p>
          <a:p>
            <a:pPr marL="228600" indent="-228600">
              <a:buNone/>
            </a:pPr>
            <a:endParaRPr lang="en-US" baseline="0" smtClean="0"/>
          </a:p>
          <a:p>
            <a:pPr marL="228600" indent="-228600">
              <a:buNone/>
            </a:pPr>
            <a:endParaRPr lang="en-US" baseline="0" dirty="0" smtClean="0"/>
          </a:p>
          <a:p>
            <a:pPr marL="228600" indent="-228600">
              <a:buAutoNum type="arabicParenR"/>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ESAPI present</a:t>
            </a:r>
            <a:r>
              <a:rPr lang="en-US" baseline="0" dirty="0" smtClean="0"/>
              <a:t> a risk of monoculture.  I think no for several reasons…</a:t>
            </a:r>
          </a:p>
          <a:p>
            <a:endParaRPr lang="en-US" baseline="0" dirty="0" smtClean="0"/>
          </a:p>
          <a:p>
            <a:pPr marL="228600" indent="-228600">
              <a:buAutoNum type="arabicParenR"/>
            </a:pPr>
            <a:r>
              <a:rPr lang="en-US" baseline="0" dirty="0" smtClean="0"/>
              <a:t>We already have a monoculture – everything is busted.  Which is just as bad as what Dan Geer envisioned.</a:t>
            </a:r>
          </a:p>
          <a:p>
            <a:pPr marL="228600" indent="-228600">
              <a:buAutoNum type="arabicParenR"/>
            </a:pPr>
            <a:endParaRPr lang="en-US" baseline="0" dirty="0" smtClean="0"/>
          </a:p>
          <a:p>
            <a:pPr marL="228600" indent="-228600">
              <a:buAutoNum type="arabicParenR"/>
            </a:pPr>
            <a:r>
              <a:rPr lang="en-US" dirty="0" smtClean="0"/>
              <a:t>With ESAPI – we</a:t>
            </a:r>
            <a:r>
              <a:rPr lang="en-US" baseline="0" dirty="0" smtClean="0"/>
              <a:t> won’t really have a monoculture anyway, since companies will adapt the API to their internal security controls.  What we’ll have is a monoculture of API, not implementation, which is not nearly as bad.</a:t>
            </a:r>
          </a:p>
          <a:p>
            <a:pPr marL="228600" indent="-228600">
              <a:buAutoNum type="arabicParenR"/>
            </a:pPr>
            <a:endParaRPr lang="en-US" baseline="0" dirty="0" smtClean="0"/>
          </a:p>
          <a:p>
            <a:pPr marL="228600" indent="-228600">
              <a:buAutoNum type="arabicParenR"/>
            </a:pPr>
            <a:r>
              <a:rPr lang="en-US" baseline="0" dirty="0" smtClean="0"/>
              <a:t>Even if I’m wrong, we can wait to deal with monoculture if and when we get close.</a:t>
            </a:r>
          </a:p>
          <a:p>
            <a:pPr marL="228600" indent="-228600">
              <a:buAutoNum type="arabicParenR"/>
            </a:pPr>
            <a:endParaRPr lang="en-US" baseline="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pPr>
              <a:defRPr/>
            </a:pPr>
            <a:fld id="{06D0942A-8AAA-494D-A088-A120151648A3}"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1447800" y="762000"/>
            <a:ext cx="7696200" cy="4953000"/>
          </a:xfrm>
          <a:prstGeom prst="rect">
            <a:avLst/>
          </a:prstGeom>
          <a:solidFill>
            <a:srgbClr val="EAEAEA"/>
          </a:solidFill>
          <a:ln w="9525">
            <a:noFill/>
            <a:miter lim="800000"/>
            <a:headEnd/>
            <a:tailEnd/>
          </a:ln>
          <a:effectLst/>
        </p:spPr>
        <p:txBody>
          <a:bodyPr wrap="none" anchor="ctr"/>
          <a:lstStyle/>
          <a:p>
            <a:pPr algn="ctr">
              <a:defRPr/>
            </a:pPr>
            <a:endParaRPr lang="en-US">
              <a:latin typeface="Tahoma" pitchFamily="34" charset="0"/>
            </a:endParaRPr>
          </a:p>
        </p:txBody>
      </p:sp>
      <p:sp>
        <p:nvSpPr>
          <p:cNvPr id="5" name="Rectangle 4"/>
          <p:cNvSpPr>
            <a:spLocks noChangeArrowheads="1"/>
          </p:cNvSpPr>
          <p:nvPr/>
        </p:nvSpPr>
        <p:spPr bwMode="auto">
          <a:xfrm>
            <a:off x="0" y="0"/>
            <a:ext cx="9144000" cy="609600"/>
          </a:xfrm>
          <a:prstGeom prst="rect">
            <a:avLst/>
          </a:prstGeom>
          <a:solidFill>
            <a:srgbClr val="336699"/>
          </a:solidFill>
          <a:ln w="9525">
            <a:noFill/>
            <a:miter lim="800000"/>
            <a:headEnd/>
            <a:tailEnd/>
          </a:ln>
          <a:effectLst/>
        </p:spPr>
        <p:txBody>
          <a:bodyPr wrap="none" anchor="ctr"/>
          <a:lstStyle/>
          <a:p>
            <a:pPr algn="ctr">
              <a:defRPr/>
            </a:pPr>
            <a:endParaRPr lang="en-US">
              <a:latin typeface="Tahoma" pitchFamily="34" charset="0"/>
            </a:endParaRPr>
          </a:p>
        </p:txBody>
      </p:sp>
      <p:sp>
        <p:nvSpPr>
          <p:cNvPr id="6" name="Rectangle 5"/>
          <p:cNvSpPr>
            <a:spLocks noChangeArrowheads="1"/>
          </p:cNvSpPr>
          <p:nvPr/>
        </p:nvSpPr>
        <p:spPr bwMode="auto">
          <a:xfrm>
            <a:off x="0" y="5715000"/>
            <a:ext cx="9144000" cy="1149350"/>
          </a:xfrm>
          <a:prstGeom prst="rect">
            <a:avLst/>
          </a:prstGeom>
          <a:solidFill>
            <a:srgbClr val="336699"/>
          </a:solidFill>
          <a:ln w="9525">
            <a:noFill/>
            <a:miter lim="800000"/>
            <a:headEnd/>
            <a:tailEnd/>
          </a:ln>
          <a:effectLst/>
        </p:spPr>
        <p:txBody>
          <a:bodyPr wrap="none" anchor="ctr"/>
          <a:lstStyle/>
          <a:p>
            <a:pPr>
              <a:defRPr/>
            </a:pPr>
            <a:endParaRPr lang="en-GB"/>
          </a:p>
        </p:txBody>
      </p:sp>
      <p:pic>
        <p:nvPicPr>
          <p:cNvPr id="7" name="Picture 11" descr="owasp"/>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p:nvSpPr>
        <p:spPr bwMode="auto">
          <a:xfrm>
            <a:off x="4038600" y="5165725"/>
            <a:ext cx="4191000" cy="549275"/>
          </a:xfrm>
          <a:prstGeom prst="rect">
            <a:avLst/>
          </a:prstGeom>
          <a:noFill/>
          <a:ln w="9525">
            <a:noFill/>
            <a:miter lim="800000"/>
            <a:headEnd/>
            <a:tailEnd/>
          </a:ln>
          <a:effectLst/>
        </p:spPr>
        <p:txBody>
          <a:bodyPr>
            <a:spAutoFit/>
          </a:bodyPr>
          <a:lstStyle/>
          <a:p>
            <a:pPr>
              <a:defRPr/>
            </a:pPr>
            <a:r>
              <a:rPr lang="en-US" sz="1000">
                <a:solidFill>
                  <a:srgbClr val="969696"/>
                </a:solidFill>
                <a:latin typeface="Tahoma" pitchFamily="34" charset="0"/>
              </a:rPr>
              <a:t>Copyright © The OWASP Foundation</a:t>
            </a:r>
          </a:p>
          <a:p>
            <a:pPr>
              <a:defRPr/>
            </a:pPr>
            <a:r>
              <a:rPr lang="en-US" sz="1000">
                <a:solidFill>
                  <a:srgbClr val="969696"/>
                </a:solidFill>
                <a:latin typeface="Tahoma" pitchFamily="34" charset="0"/>
              </a:rPr>
              <a:t>Permission is granted to copy, distribute and/or modify this document under the terms of the OWASP License.</a:t>
            </a:r>
          </a:p>
        </p:txBody>
      </p:sp>
      <p:sp>
        <p:nvSpPr>
          <p:cNvPr id="9" name="Rectangle 14"/>
          <p:cNvSpPr>
            <a:spLocks noChangeArrowheads="1"/>
          </p:cNvSpPr>
          <p:nvPr/>
        </p:nvSpPr>
        <p:spPr bwMode="auto">
          <a:xfrm>
            <a:off x="0" y="609600"/>
            <a:ext cx="9144000" cy="152400"/>
          </a:xfrm>
          <a:prstGeom prst="rect">
            <a:avLst/>
          </a:prstGeom>
          <a:solidFill>
            <a:srgbClr val="777777"/>
          </a:solidFill>
          <a:ln w="9525">
            <a:noFill/>
            <a:miter lim="800000"/>
            <a:headEnd/>
            <a:tailEnd/>
          </a:ln>
          <a:effectLst/>
        </p:spPr>
        <p:txBody>
          <a:bodyPr wrap="none" anchor="ctr"/>
          <a:lstStyle/>
          <a:p>
            <a:pPr algn="ctr">
              <a:defRPr/>
            </a:pPr>
            <a:endParaRPr lang="en-US">
              <a:latin typeface="Tahoma" pitchFamily="34" charset="0"/>
            </a:endParaRPr>
          </a:p>
        </p:txBody>
      </p:sp>
      <p:sp>
        <p:nvSpPr>
          <p:cNvPr id="10" name="Rectangle 16"/>
          <p:cNvSpPr>
            <a:spLocks noChangeArrowheads="1"/>
          </p:cNvSpPr>
          <p:nvPr/>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1" name="Rectangle 18"/>
          <p:cNvSpPr>
            <a:spLocks noChangeArrowheads="1"/>
          </p:cNvSpPr>
          <p:nvPr/>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a:latin typeface="Tahoma" pitchFamily="34" charset="0"/>
            </a:endParaRPr>
          </a:p>
        </p:txBody>
      </p:sp>
      <p:sp>
        <p:nvSpPr>
          <p:cNvPr id="12" name="Rectangle 19"/>
          <p:cNvSpPr>
            <a:spLocks noChangeArrowheads="1"/>
          </p:cNvSpPr>
          <p:nvPr/>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3" name="Rectangle 20"/>
          <p:cNvSpPr>
            <a:spLocks noChangeArrowheads="1"/>
          </p:cNvSpPr>
          <p:nvPr/>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4" name="Rectangle 21"/>
          <p:cNvSpPr>
            <a:spLocks noChangeArrowheads="1"/>
          </p:cNvSpPr>
          <p:nvPr/>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5" name="Rectangle 22"/>
          <p:cNvSpPr>
            <a:spLocks noChangeArrowheads="1"/>
          </p:cNvSpPr>
          <p:nvPr/>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6" name="Rectangle 23"/>
          <p:cNvSpPr>
            <a:spLocks noChangeArrowheads="1"/>
          </p:cNvSpPr>
          <p:nvPr/>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a:defRPr/>
            </a:pPr>
            <a:endParaRPr lang="en-US">
              <a:latin typeface="Tahoma" pitchFamily="34" charset="0"/>
            </a:endParaRPr>
          </a:p>
        </p:txBody>
      </p:sp>
      <p:sp>
        <p:nvSpPr>
          <p:cNvPr id="17" name="Text Box 26"/>
          <p:cNvSpPr txBox="1">
            <a:spLocks noChangeArrowheads="1"/>
          </p:cNvSpPr>
          <p:nvPr/>
        </p:nvSpPr>
        <p:spPr bwMode="auto">
          <a:xfrm>
            <a:off x="4038600" y="5937250"/>
            <a:ext cx="4800600" cy="519113"/>
          </a:xfrm>
          <a:prstGeom prst="rect">
            <a:avLst/>
          </a:prstGeom>
          <a:noFill/>
          <a:ln w="9525">
            <a:noFill/>
            <a:miter lim="800000"/>
            <a:headEnd/>
            <a:tailEnd/>
          </a:ln>
          <a:effectLst/>
        </p:spPr>
        <p:txBody>
          <a:bodyPr>
            <a:spAutoFit/>
          </a:bodyPr>
          <a:lstStyle/>
          <a:p>
            <a:pPr>
              <a:defRPr/>
            </a:pPr>
            <a:r>
              <a:rPr lang="en-US" sz="2800" b="1">
                <a:solidFill>
                  <a:srgbClr val="EAEAEA"/>
                </a:solidFill>
                <a:latin typeface="Tahoma" pitchFamily="34" charset="0"/>
              </a:rPr>
              <a:t>The OWASP Foundation</a:t>
            </a:r>
          </a:p>
        </p:txBody>
      </p:sp>
      <p:sp>
        <p:nvSpPr>
          <p:cNvPr id="18" name="Rectangle 28"/>
          <p:cNvSpPr>
            <a:spLocks noChangeArrowheads="1"/>
          </p:cNvSpPr>
          <p:nvPr/>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9" name="Freeform 29"/>
          <p:cNvSpPr>
            <a:spLocks/>
          </p:cNvSpPr>
          <p:nvPr/>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GB"/>
          </a:p>
        </p:txBody>
      </p:sp>
      <p:sp>
        <p:nvSpPr>
          <p:cNvPr id="20" name="Freeform 30"/>
          <p:cNvSpPr>
            <a:spLocks/>
          </p:cNvSpPr>
          <p:nvPr/>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GB"/>
          </a:p>
        </p:txBody>
      </p:sp>
      <p:sp>
        <p:nvSpPr>
          <p:cNvPr id="21" name="Text Box 33"/>
          <p:cNvSpPr txBox="1">
            <a:spLocks noChangeArrowheads="1"/>
          </p:cNvSpPr>
          <p:nvPr/>
        </p:nvSpPr>
        <p:spPr bwMode="auto">
          <a:xfrm>
            <a:off x="1524000" y="4229100"/>
            <a:ext cx="2667000" cy="1384995"/>
          </a:xfrm>
          <a:prstGeom prst="rect">
            <a:avLst/>
          </a:prstGeom>
          <a:noFill/>
          <a:ln w="9525">
            <a:noFill/>
            <a:miter lim="800000"/>
            <a:headEnd/>
            <a:tailEnd/>
          </a:ln>
          <a:effectLst/>
        </p:spPr>
        <p:txBody>
          <a:bodyPr>
            <a:spAutoFit/>
          </a:bodyPr>
          <a:lstStyle/>
          <a:p>
            <a:pPr>
              <a:defRPr/>
            </a:pPr>
            <a:r>
              <a:rPr lang="en-US" sz="2800" b="1" dirty="0">
                <a:solidFill>
                  <a:srgbClr val="777777"/>
                </a:solidFill>
                <a:latin typeface="Tahoma" pitchFamily="34" charset="0"/>
              </a:rPr>
              <a:t>OWASP</a:t>
            </a:r>
          </a:p>
          <a:p>
            <a:pPr>
              <a:defRPr/>
            </a:pPr>
            <a:r>
              <a:rPr lang="en-US" sz="2800" b="1" dirty="0" err="1" smtClean="0">
                <a:solidFill>
                  <a:srgbClr val="777777"/>
                </a:solidFill>
                <a:latin typeface="Tahoma" pitchFamily="34" charset="0"/>
              </a:rPr>
              <a:t>AppSec</a:t>
            </a:r>
            <a:r>
              <a:rPr lang="en-US" sz="2800" b="1" dirty="0" smtClean="0">
                <a:solidFill>
                  <a:srgbClr val="777777"/>
                </a:solidFill>
                <a:latin typeface="Tahoma" pitchFamily="34" charset="0"/>
              </a:rPr>
              <a:t> DC</a:t>
            </a:r>
            <a:br>
              <a:rPr lang="en-US" sz="2800" b="1" dirty="0" smtClean="0">
                <a:solidFill>
                  <a:srgbClr val="777777"/>
                </a:solidFill>
                <a:latin typeface="Tahoma" pitchFamily="34" charset="0"/>
              </a:rPr>
            </a:br>
            <a:r>
              <a:rPr lang="en-US" sz="2800" b="1" dirty="0" smtClean="0">
                <a:solidFill>
                  <a:srgbClr val="777777"/>
                </a:solidFill>
                <a:latin typeface="Tahoma" pitchFamily="34" charset="0"/>
              </a:rPr>
              <a:t>2009</a:t>
            </a:r>
            <a:endParaRPr lang="en-US" sz="2800" b="1" dirty="0">
              <a:solidFill>
                <a:srgbClr val="777777"/>
              </a:solidFill>
              <a:latin typeface="Tahoma" pitchFamily="34" charset="0"/>
            </a:endParaRPr>
          </a:p>
        </p:txBody>
      </p:sp>
      <p:sp>
        <p:nvSpPr>
          <p:cNvPr id="22" name="Text Box 34"/>
          <p:cNvSpPr txBox="1">
            <a:spLocks noChangeArrowheads="1"/>
          </p:cNvSpPr>
          <p:nvPr/>
        </p:nvSpPr>
        <p:spPr bwMode="auto">
          <a:xfrm>
            <a:off x="4038600" y="6326188"/>
            <a:ext cx="4800600" cy="336550"/>
          </a:xfrm>
          <a:prstGeom prst="rect">
            <a:avLst/>
          </a:prstGeom>
          <a:noFill/>
          <a:ln w="9525">
            <a:noFill/>
            <a:miter lim="800000"/>
            <a:headEnd/>
            <a:tailEnd/>
          </a:ln>
          <a:effectLst/>
        </p:spPr>
        <p:txBody>
          <a:bodyPr>
            <a:spAutoFit/>
          </a:bodyPr>
          <a:lstStyle/>
          <a:p>
            <a:pPr>
              <a:defRPr/>
            </a:pPr>
            <a:r>
              <a:rPr lang="en-US" sz="1600" u="sng">
                <a:solidFill>
                  <a:srgbClr val="EAEAEA"/>
                </a:solidFill>
                <a:latin typeface="Tahoma" pitchFamily="34" charset="0"/>
              </a:rPr>
              <a:t>http://www.owasp.org</a:t>
            </a:r>
            <a:r>
              <a:rPr lang="en-US" sz="1600">
                <a:solidFill>
                  <a:srgbClr val="EAEAEA"/>
                </a:solidFill>
                <a:latin typeface="Tahoma" pitchFamily="34" charset="0"/>
              </a:rPr>
              <a:t> </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AA189EE-A757-4C68-A0D4-3FD70180CE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457200" y="1295400"/>
            <a:ext cx="8229600" cy="4830763"/>
          </a:xfrm>
        </p:spPr>
        <p:txBody>
          <a:bodyPr/>
          <a:lstStyle>
            <a:lvl1pPr marL="0" marR="0" indent="0" algn="l" defTabSz="914400" rtl="0" eaLnBrk="1" fontAlgn="base" latinLnBrk="0" hangingPunct="1">
              <a:lnSpc>
                <a:spcPct val="100000"/>
              </a:lnSpc>
              <a:spcBef>
                <a:spcPts val="0"/>
              </a:spcBef>
              <a:spcAft>
                <a:spcPct val="0"/>
              </a:spcAft>
              <a:buClrTx/>
              <a:buSzTx/>
              <a:buFontTx/>
              <a:buNone/>
              <a:tabLst/>
              <a:defRPr sz="2400" b="0" baseline="0">
                <a:latin typeface="Calibri" pitchFamily="34" charset="0"/>
              </a:defRPr>
            </a:lvl1pPr>
            <a:lvl2pPr>
              <a:buFontTx/>
              <a:buNone/>
              <a:defRPr sz="2400" b="0">
                <a:latin typeface="Calibri" pitchFamily="34" charset="0"/>
              </a:defRPr>
            </a:lvl2pPr>
            <a:lvl3pPr>
              <a:buFontTx/>
              <a:buNone/>
              <a:defRPr sz="2400" b="0">
                <a:latin typeface="Calibri" pitchFamily="34" charset="0"/>
              </a:defRPr>
            </a:lvl3pPr>
            <a:lvl4pPr>
              <a:buFontTx/>
              <a:buNone/>
              <a:defRPr sz="2400" b="0">
                <a:latin typeface="Calibri" pitchFamily="34" charset="0"/>
              </a:defRPr>
            </a:lvl4pPr>
            <a:lvl5pPr>
              <a:buFontTx/>
              <a:buNone/>
              <a:defRPr sz="2400" b="0">
                <a:latin typeface="Calibri" pitchFamily="34" charset="0"/>
              </a:defRPr>
            </a:lvl5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a:t>
            </a:r>
            <a:endParaRPr lang="en-GB"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67B91B4A-9BB4-406E-9E40-F747610FC31D}"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23538269-78C1-4358-9BD5-30FF648FF9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D07DEFC-47DE-42F3-9F12-DBFA83F7016D}"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0"/>
            <a:ext cx="9144000" cy="152400"/>
          </a:xfrm>
          <a:prstGeom prst="rect">
            <a:avLst/>
          </a:prstGeom>
          <a:solidFill>
            <a:srgbClr val="336699"/>
          </a:solidFill>
          <a:ln w="9525">
            <a:noFill/>
            <a:miter lim="800000"/>
            <a:headEnd/>
            <a:tailEnd/>
          </a:ln>
          <a:effectLst/>
        </p:spPr>
        <p:txBody>
          <a:bodyPr wrap="none" anchor="ctr"/>
          <a:lstStyle/>
          <a:p>
            <a:pPr>
              <a:defRPr/>
            </a:pPr>
            <a:endParaRPr lang="en-GB"/>
          </a:p>
        </p:txBody>
      </p:sp>
      <p:sp>
        <p:nvSpPr>
          <p:cNvPr id="1032" name="Rectangle 8"/>
          <p:cNvSpPr>
            <a:spLocks noChangeArrowheads="1"/>
          </p:cNvSpPr>
          <p:nvPr/>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a:defRPr/>
            </a:pPr>
            <a:endParaRPr lang="en-GB"/>
          </a:p>
        </p:txBody>
      </p:sp>
      <p:pic>
        <p:nvPicPr>
          <p:cNvPr id="4102" name="Picture 9" descr="owasp"/>
          <p:cNvPicPr>
            <a:picLocks noChangeAspect="1" noChangeArrowheads="1"/>
          </p:cNvPicPr>
          <p:nvPr/>
        </p:nvPicPr>
        <p:blipFill>
          <a:blip r:embed="rId7"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solidFill>
                  <a:srgbClr val="969696"/>
                </a:solidFill>
                <a:latin typeface="+mn-lt"/>
              </a:defRPr>
            </a:lvl1pPr>
          </a:lstStyle>
          <a:p>
            <a:pPr>
              <a:defRPr/>
            </a:pPr>
            <a:fld id="{67B91B4A-9BB4-406E-9E40-F747610FC31D}" type="slidenum">
              <a:rPr lang="en-US"/>
              <a:pPr>
                <a:defRPr/>
              </a:pPr>
              <a:t>‹#›</a:t>
            </a:fld>
            <a:endParaRPr lang="en-US"/>
          </a:p>
        </p:txBody>
      </p:sp>
      <p:sp>
        <p:nvSpPr>
          <p:cNvPr id="1054" name="Text Box 30"/>
          <p:cNvSpPr txBox="1">
            <a:spLocks noChangeArrowheads="1"/>
          </p:cNvSpPr>
          <p:nvPr/>
        </p:nvSpPr>
        <p:spPr bwMode="auto">
          <a:xfrm>
            <a:off x="5029200" y="6270625"/>
            <a:ext cx="3048000" cy="307975"/>
          </a:xfrm>
          <a:prstGeom prst="rect">
            <a:avLst/>
          </a:prstGeom>
          <a:noFill/>
          <a:ln w="9525">
            <a:noFill/>
            <a:miter lim="800000"/>
            <a:headEnd/>
            <a:tailEnd/>
          </a:ln>
          <a:effectLst/>
        </p:spPr>
        <p:txBody>
          <a:bodyPr>
            <a:spAutoFit/>
          </a:bodyPr>
          <a:lstStyle/>
          <a:p>
            <a:pPr algn="r">
              <a:defRPr/>
            </a:pPr>
            <a:r>
              <a:rPr lang="en-US" sz="1400" b="1" dirty="0">
                <a:solidFill>
                  <a:srgbClr val="969696"/>
                </a:solidFill>
                <a:latin typeface="Tahoma" pitchFamily="34" charset="0"/>
              </a:rPr>
              <a:t>OWASP </a:t>
            </a:r>
            <a:r>
              <a:rPr lang="en-US" sz="1400" b="1" dirty="0" err="1" smtClean="0">
                <a:solidFill>
                  <a:srgbClr val="969696"/>
                </a:solidFill>
                <a:latin typeface="Tahoma" pitchFamily="34" charset="0"/>
              </a:rPr>
              <a:t>AppSec</a:t>
            </a:r>
            <a:r>
              <a:rPr lang="en-US" sz="1400" b="1" baseline="0" dirty="0" smtClean="0">
                <a:solidFill>
                  <a:srgbClr val="969696"/>
                </a:solidFill>
                <a:latin typeface="Tahoma" pitchFamily="34" charset="0"/>
              </a:rPr>
              <a:t> DC</a:t>
            </a:r>
            <a:r>
              <a:rPr lang="en-US" sz="1400" b="1" dirty="0" smtClean="0">
                <a:solidFill>
                  <a:srgbClr val="969696"/>
                </a:solidFill>
                <a:latin typeface="Tahoma" pitchFamily="34" charset="0"/>
              </a:rPr>
              <a:t> 2009</a:t>
            </a:r>
            <a:endParaRPr lang="en-US" sz="1400" b="1" dirty="0">
              <a:solidFill>
                <a:srgbClr val="969696"/>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10" r:id="rId3"/>
    <p:sldLayoutId id="2147483708" r:id="rId4"/>
    <p:sldLayoutId id="2147483709" r:id="rId5"/>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Tahoma" pitchFamily="34" charset="0"/>
        </a:defRPr>
      </a:lvl2pPr>
      <a:lvl3pPr algn="l" rtl="0" eaLnBrk="1" fontAlgn="base" hangingPunct="1">
        <a:spcBef>
          <a:spcPct val="0"/>
        </a:spcBef>
        <a:spcAft>
          <a:spcPct val="0"/>
        </a:spcAft>
        <a:defRPr sz="2800" b="1">
          <a:solidFill>
            <a:schemeClr val="tx2"/>
          </a:solidFill>
          <a:latin typeface="Tahoma" pitchFamily="34" charset="0"/>
        </a:defRPr>
      </a:lvl3pPr>
      <a:lvl4pPr algn="l" rtl="0" eaLnBrk="1" fontAlgn="base" hangingPunct="1">
        <a:spcBef>
          <a:spcPct val="0"/>
        </a:spcBef>
        <a:spcAft>
          <a:spcPct val="0"/>
        </a:spcAft>
        <a:defRPr sz="2800" b="1">
          <a:solidFill>
            <a:schemeClr val="tx2"/>
          </a:solidFill>
          <a:latin typeface="Tahoma" pitchFamily="34" charset="0"/>
        </a:defRPr>
      </a:lvl4pPr>
      <a:lvl5pPr algn="l" rtl="0" eaLnBrk="1" fontAlgn="base" hangingPunct="1">
        <a:spcBef>
          <a:spcPct val="0"/>
        </a:spcBef>
        <a:spcAft>
          <a:spcPct val="0"/>
        </a:spcAft>
        <a:defRPr sz="2800" b="1">
          <a:solidFill>
            <a:schemeClr val="tx2"/>
          </a:solidFill>
          <a:latin typeface="Tahoma" pitchFamily="34" charset="0"/>
        </a:defRPr>
      </a:lvl5pPr>
      <a:lvl6pPr marL="457200" algn="l" rtl="0" eaLnBrk="1" fontAlgn="base" hangingPunct="1">
        <a:spcBef>
          <a:spcPct val="0"/>
        </a:spcBef>
        <a:spcAft>
          <a:spcPct val="0"/>
        </a:spcAft>
        <a:defRPr sz="2800" b="1">
          <a:solidFill>
            <a:schemeClr val="tx2"/>
          </a:solidFill>
          <a:latin typeface="Tahoma" pitchFamily="34" charset="0"/>
        </a:defRPr>
      </a:lvl6pPr>
      <a:lvl7pPr marL="914400" algn="l" rtl="0" eaLnBrk="1" fontAlgn="base" hangingPunct="1">
        <a:spcBef>
          <a:spcPct val="0"/>
        </a:spcBef>
        <a:spcAft>
          <a:spcPct val="0"/>
        </a:spcAft>
        <a:defRPr sz="2800" b="1">
          <a:solidFill>
            <a:schemeClr val="tx2"/>
          </a:solidFill>
          <a:latin typeface="Tahoma" pitchFamily="34" charset="0"/>
        </a:defRPr>
      </a:lvl7pPr>
      <a:lvl8pPr marL="1371600" algn="l" rtl="0" eaLnBrk="1" fontAlgn="base" hangingPunct="1">
        <a:spcBef>
          <a:spcPct val="0"/>
        </a:spcBef>
        <a:spcAft>
          <a:spcPct val="0"/>
        </a:spcAft>
        <a:defRPr sz="2800" b="1">
          <a:solidFill>
            <a:schemeClr val="tx2"/>
          </a:solidFill>
          <a:latin typeface="Tahoma" pitchFamily="34" charset="0"/>
        </a:defRPr>
      </a:lvl8pPr>
      <a:lvl9pPr marL="1828800" algn="l" rtl="0" eaLnBrk="1" fontAlgn="base" hangingPunct="1">
        <a:spcBef>
          <a:spcPct val="0"/>
        </a:spcBef>
        <a:spcAft>
          <a:spcPct val="0"/>
        </a:spcAft>
        <a:defRPr sz="2800" b="1">
          <a:solidFill>
            <a:schemeClr val="tx2"/>
          </a:solidFill>
          <a:latin typeface="Tahoma" pitchFamily="34" charset="0"/>
        </a:defRPr>
      </a:lvl9pPr>
    </p:titleStyle>
    <p:bodyStyle>
      <a:lvl1pPr marL="342900" indent="-342900" algn="l" rtl="0" eaLnBrk="1" fontAlgn="base" hangingPunct="1">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Webdings" pitchFamily="18" charset="2"/>
        <a:buChar char="4"/>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22C:/Program%20Files/Internet%20Explorer/iexplore.exe%22%20http:/localhost:8080/swingset/main?function=Canonicalize&amp;mode=secur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file:///C:\Users\jwilliams\Workspaces\ESAPI-2.0rc1\BlackHat\bat\TimingReceiver.ba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owasp-esapi-java.googlecode.com/svn/trunk_doc/org/owasp/esapi/Encoder.html#encodeForHTMLAttribute(java.lang.String)" TargetMode="External"/><Relationship Id="rId7" Type="http://schemas.openxmlformats.org/officeDocument/2006/relationships/hyperlink" Target="%22C:/Program%20Files/Internet%20Explorer/iexplore.exe%22%20http:/localhost:8080/swingset/main?function=XSS&amp;mode=insecure" TargetMode="External"/><Relationship Id="rId2" Type="http://schemas.openxmlformats.org/officeDocument/2006/relationships/hyperlink" Target="http://owasp-esapi-java.googlecode.com/svn/trunk_doc/org/owasp/esapi/Encoder.html#encodeForHTML(java.lang.String)" TargetMode="External"/><Relationship Id="rId1" Type="http://schemas.openxmlformats.org/officeDocument/2006/relationships/slideLayout" Target="../slideLayouts/slideLayout3.xml"/><Relationship Id="rId6" Type="http://schemas.openxmlformats.org/officeDocument/2006/relationships/hyperlink" Target="http://owasp-esapi-java.googlecode.com/svn/trunk_doc/org/owasp/esapi/Encoder.html#encodeForURL(java.lang.String)" TargetMode="External"/><Relationship Id="rId5" Type="http://schemas.openxmlformats.org/officeDocument/2006/relationships/hyperlink" Target="http://owasp-esapi-java.googlecode.com/svn/trunk_doc/org/owasp/esapi/Encoder.html#encodeForCSS(java.lang.String)" TargetMode="External"/><Relationship Id="rId4" Type="http://schemas.openxmlformats.org/officeDocument/2006/relationships/hyperlink" Target="http://owasp-esapi-java.googlecode.com/svn/trunk_doc/org/owasp/esapi/Encoder.html#encodeForJavaScript(java.lang.Strin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22C:/Program%20Files/Internet%20Explorer/iexplore.exe%22%20http:/localhost:8080/swingset/main?function=RichContent&amp;mode=insecur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22C:/Users/jwilliams/AppData/Local/Google/Chrome/Application/chrome.exe%22%20http:/localhost:8080/swingset/main?function=ObjectReference&amp;mode=secur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22C:/Users/jwilliams/AppData/Local/Google/Chrome/Application/chrome.exe%22%20http:/localhost:8080/swingset/main?function=ChangeSessionIdentifier&amp;mode=secur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7.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www.owasp.org/index.php/ESAPI_Secure_Coding_Guideline" TargetMode="External"/><Relationship Id="rId2" Type="http://schemas.openxmlformats.org/officeDocument/2006/relationships/hyperlink" Target="http://owasp-esapi-java.googlecode.com/svn/trunk_doc/index.html"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www.owasp.org/images/4/4c/JavaEE-ESAPI_2.0a_install.doc" TargetMode="External"/><Relationship Id="rId4" Type="http://schemas.openxmlformats.org/officeDocument/2006/relationships/hyperlink" Target="http://www.owasp.org/images/d/d0/JavaEE-ESAPI_2.0a_ReleaseNotes.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owasp.org/images/c/c7/Esapi-before-after.JPG"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jpeg"/><Relationship Id="rId3" Type="http://schemas.openxmlformats.org/officeDocument/2006/relationships/hyperlink" Target="http://www.willamette.edu/~fruehr/logos/PNGs/HaskellLogo.png" TargetMode="External"/><Relationship Id="rId7" Type="http://schemas.openxmlformats.org/officeDocument/2006/relationships/hyperlink" Target="http://mcct-skads.oan.es/Images/php-logo.png" TargetMode="External"/><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hyperlink" Target="http://www.neo-vision.net/webdesign/images/ASP-logo.gif" TargetMode="External"/><Relationship Id="rId15" Type="http://schemas.openxmlformats.org/officeDocument/2006/relationships/image" Target="../media/image20.jpeg"/><Relationship Id="rId10" Type="http://schemas.openxmlformats.org/officeDocument/2006/relationships/hyperlink" Target="http://deanlm.com/current_projects/index_files/python_logo.jpg" TargetMode="External"/><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hyperlink" Target="http://images.google.com/imgres?imgurl=http://www.bin-co.com/blog/wp-content/uploads/2008/05/javascript_logo.jpg&amp;imgrefurl=http://www.bin-co.com/blog/2008/05/hello-script-for-javascript/&amp;usg=__4IQUd3BAMJLI2Ahi8bC-IE8HVHg=&amp;h=194&amp;w=230&amp;sz=29&amp;hl=en&amp;start=1&amp;sig2=ebLcqJIp8XKUKl9NKCsJZg&amp;um=1&amp;tbnid=N2ec1FMUQ9C6dM:&amp;tbnh=91&amp;tbnw=108&amp;prev=/images?q=javascript+logo&amp;hl=en&amp;safe=off&amp;rls=com.microsoft:en-us&amp;um=1&amp;ei=utb4SvHmM6rK8Qae1YXVDA"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23.png"/><Relationship Id="rId12"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28.jpeg"/><Relationship Id="rId10" Type="http://schemas.openxmlformats.org/officeDocument/2006/relationships/image" Target="../media/image26.jpeg"/><Relationship Id="rId4" Type="http://schemas.openxmlformats.org/officeDocument/2006/relationships/image" Target="../media/image10.png"/><Relationship Id="rId9" Type="http://schemas.openxmlformats.org/officeDocument/2006/relationships/image" Target="../media/image25.png"/><Relationship Id="rId14" Type="http://schemas.openxmlformats.org/officeDocument/2006/relationships/hyperlink" Target="http://images.google.com/imgres?imgurl=http://gadgetmix.com/index/wp-content/uploads/2009/10/oracle-logo.jpg&amp;imgrefurl=http://gadgetmix.com/index/oracles-ceo-hates-the-word-cloud-computing/&amp;usg=__rLiU99GKEZCrtU-07sbUx21jYUY=&amp;h=161&amp;w=400&amp;sz=7&amp;hl=en&amp;start=8&amp;sig2=t3fxOTmor-nHhGaeQivNIw&amp;um=1&amp;tbnid=LLEUA6II6jNxiM:&amp;tbnh=50&amp;tbnw=124&amp;prev=/images?q=oracle+logo&amp;hl=en&amp;safe=off&amp;rls=com.microsoft:en-us&amp;sa=X&amp;um=1&amp;ei=ZuD4St75As-mlAeu-MymC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ctrTitle"/>
          </p:nvPr>
        </p:nvSpPr>
        <p:spPr/>
        <p:txBody>
          <a:bodyPr/>
          <a:lstStyle/>
          <a:p>
            <a:r>
              <a:rPr lang="en-US" u="sng" dirty="0" smtClean="0"/>
              <a:t>Don’t</a:t>
            </a:r>
            <a:r>
              <a:rPr lang="en-US" dirty="0" smtClean="0"/>
              <a:t> Write Security Code!</a:t>
            </a:r>
            <a:br>
              <a:rPr lang="en-US" dirty="0" smtClean="0"/>
            </a:br>
            <a:r>
              <a:rPr lang="en-US" sz="2000" dirty="0" smtClean="0"/>
              <a:t>(The OWASP Enterprise Security API)</a:t>
            </a:r>
            <a:endParaRPr lang="en-US" dirty="0" smtClean="0"/>
          </a:p>
        </p:txBody>
      </p:sp>
      <p:sp>
        <p:nvSpPr>
          <p:cNvPr id="994311" name="Rectangle 7"/>
          <p:cNvSpPr>
            <a:spLocks noGrp="1" noChangeArrowheads="1"/>
          </p:cNvSpPr>
          <p:nvPr>
            <p:ph type="subTitle" idx="1"/>
          </p:nvPr>
        </p:nvSpPr>
        <p:spPr/>
        <p:txBody>
          <a:bodyPr/>
          <a:lstStyle/>
          <a:p>
            <a:pPr>
              <a:spcBef>
                <a:spcPts val="0"/>
              </a:spcBef>
            </a:pPr>
            <a:r>
              <a:rPr lang="en-US" sz="1800" dirty="0" smtClean="0"/>
              <a:t>Jeff Williams</a:t>
            </a:r>
            <a:br>
              <a:rPr lang="en-US" sz="1800" dirty="0" smtClean="0"/>
            </a:br>
            <a:r>
              <a:rPr lang="en-US" sz="1800" dirty="0" smtClean="0"/>
              <a:t>Aspect Security CEO</a:t>
            </a:r>
            <a:br>
              <a:rPr lang="en-US" sz="1800" dirty="0" smtClean="0"/>
            </a:br>
            <a:r>
              <a:rPr lang="en-US" sz="1800" dirty="0" smtClean="0"/>
              <a:t>OWASP Foundation </a:t>
            </a:r>
            <a:r>
              <a:rPr lang="en-US" sz="1800" dirty="0" smtClean="0"/>
              <a:t>Chair</a:t>
            </a:r>
            <a:r>
              <a:rPr lang="en-US" sz="1800" dirty="0" smtClean="0"/>
              <a:t/>
            </a:r>
            <a:br>
              <a:rPr lang="en-US" sz="1800" dirty="0" smtClean="0"/>
            </a:br>
            <a:endParaRPr lang="en-US" sz="1800" dirty="0" smtClean="0"/>
          </a:p>
          <a:p>
            <a:pPr>
              <a:spcBef>
                <a:spcPts val="0"/>
              </a:spcBef>
            </a:pPr>
            <a:r>
              <a:rPr lang="en-US" sz="1800" dirty="0" smtClean="0"/>
              <a:t>November 12, 2009</a:t>
            </a:r>
            <a:endParaRPr lang="en-US" sz="1800" dirty="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638"/>
            <a:ext cx="8229600" cy="792162"/>
          </a:xfrm>
        </p:spPr>
        <p:txBody>
          <a:bodyPr/>
          <a:lstStyle/>
          <a:p>
            <a:r>
              <a:rPr lang="en-US" dirty="0" smtClean="0">
                <a:solidFill>
                  <a:schemeClr val="bg1"/>
                </a:solidFill>
              </a:rPr>
              <a:t>Escaping Gone Wild</a:t>
            </a:r>
            <a:endParaRPr lang="en-US" dirty="0">
              <a:solidFill>
                <a:schemeClr val="bg1"/>
              </a:solidFill>
            </a:endParaRPr>
          </a:p>
        </p:txBody>
      </p:sp>
      <p:sp>
        <p:nvSpPr>
          <p:cNvPr id="7" name="Content Placeholder 2"/>
          <p:cNvSpPr txBox="1">
            <a:spLocks/>
          </p:cNvSpPr>
          <p:nvPr/>
        </p:nvSpPr>
        <p:spPr>
          <a:xfrm>
            <a:off x="1537063" y="627017"/>
            <a:ext cx="7149737" cy="5468983"/>
          </a:xfrm>
          <a:prstGeom prst="rect">
            <a:avLst/>
          </a:prstGeom>
        </p:spPr>
        <p:txBody>
          <a:bodyPr numCol="3">
            <a:noAutofit/>
          </a:bodyPr>
          <a:lstStyle/>
          <a:p>
            <a:pPr marL="169863" marR="0" lvl="0" indent="-169863" algn="l" defTabSz="914400" rtl="0" eaLnBrk="0" fontAlgn="base" latinLnBrk="0" hangingPunct="0">
              <a:lnSpc>
                <a:spcPct val="80000"/>
              </a:lnSpc>
              <a:spcBef>
                <a:spcPct val="0"/>
              </a:spcBef>
              <a:spcAft>
                <a:spcPts val="0"/>
              </a:spcAft>
              <a:buClr>
                <a:schemeClr val="accent1"/>
              </a:buClr>
              <a:buSzPct val="60000"/>
              <a:buFont typeface="Lucida Grande"/>
              <a:buNone/>
              <a:tabLst/>
              <a:defRPr/>
            </a:pPr>
            <a:r>
              <a:rPr kumimoji="0" lang="en-US" sz="10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t>
            </a: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Percent Encoding</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%3C</a:t>
            </a:r>
          </a:p>
          <a:p>
            <a:pPr marL="169863" marR="0" lvl="0" indent="-169863" algn="l" defTabSz="914400" rtl="0" eaLnBrk="0" fontAlgn="base" latinLnBrk="0" hangingPunct="0">
              <a:lnSpc>
                <a:spcPct val="80000"/>
              </a:lnSpc>
              <a:spcBef>
                <a:spcPct val="0"/>
              </a:spcBef>
              <a:spcAft>
                <a:spcPts val="0"/>
              </a:spcAft>
              <a:buClr>
                <a:schemeClr val="accent1"/>
              </a:buClr>
              <a:buSzPct val="60000"/>
              <a:buFont typeface="Lucida Grande"/>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 </a:t>
            </a:r>
          </a:p>
          <a:p>
            <a:pPr marL="169863" marR="0" lvl="0" indent="-169863" algn="l" defTabSz="914400" rtl="0" eaLnBrk="0" fontAlgn="base" latinLnBrk="0" hangingPunct="0">
              <a:lnSpc>
                <a:spcPct val="80000"/>
              </a:lnSpc>
              <a:spcBef>
                <a:spcPct val="0"/>
              </a:spcBef>
              <a:spcAft>
                <a:spcPts val="0"/>
              </a:spcAft>
              <a:buClr>
                <a:schemeClr val="accent1"/>
              </a:buClr>
              <a:buSzPct val="60000"/>
              <a:buFont typeface="Lucida Grande"/>
              <a:buNone/>
              <a:tabLst/>
              <a:defRPr/>
            </a:pP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HTML Entity Encoding</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&amp;#0000060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&amp;#0000060;</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 </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&amp;#X000003C; </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a:t>
            </a:r>
            <a:r>
              <a:rPr kumimoji="0" lang="en-US" sz="1200" b="0" i="0" u="none" strike="noStrike" kern="0" cap="none" spc="0" normalizeH="0" baseline="0" noProof="0" dirty="0" err="1" smtClean="0">
                <a:ln>
                  <a:noFill/>
                </a:ln>
                <a:solidFill>
                  <a:schemeClr val="tx1"/>
                </a:solidFill>
                <a:effectLst/>
                <a:uLnTx/>
                <a:uFillTx/>
                <a:latin typeface="+mn-lt"/>
                <a:ea typeface="ＭＳ Ｐゴシック" charset="-128"/>
              </a:rPr>
              <a:t>lt</a:t>
            </a: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a:t>
            </a:r>
            <a:r>
              <a:rPr kumimoji="0" lang="en-US" sz="1200" b="0" i="0" u="none" strike="noStrike" kern="0" cap="none" spc="0" normalizeH="0" baseline="0" noProof="0" dirty="0" err="1" smtClean="0">
                <a:ln>
                  <a:noFill/>
                </a:ln>
                <a:solidFill>
                  <a:schemeClr val="tx1"/>
                </a:solidFill>
                <a:effectLst/>
                <a:uLnTx/>
                <a:uFillTx/>
                <a:latin typeface="+mn-lt"/>
                <a:ea typeface="ＭＳ Ｐゴシック" charset="-128"/>
              </a:rPr>
              <a:t>lT</a:t>
            </a: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&amp;Lt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&amp;LT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a:t>
            </a:r>
            <a:r>
              <a:rPr kumimoji="0" lang="en-US" sz="1200" b="0" i="0" u="none" strike="noStrike" kern="0" cap="none" spc="0" normalizeH="0" baseline="0" noProof="0" dirty="0" err="1" smtClean="0">
                <a:ln>
                  <a:noFill/>
                </a:ln>
                <a:solidFill>
                  <a:schemeClr val="tx1"/>
                </a:solidFill>
                <a:effectLst/>
                <a:uLnTx/>
                <a:uFillTx/>
                <a:latin typeface="+mn-lt"/>
                <a:ea typeface="ＭＳ Ｐゴシック" charset="-128"/>
              </a:rPr>
              <a:t>lt</a:t>
            </a: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a:t>
            </a:r>
            <a:r>
              <a:rPr kumimoji="0" lang="en-US" sz="1200" b="0" i="0" u="none" strike="noStrike" kern="0" cap="none" spc="0" normalizeH="0" baseline="0" noProof="0" dirty="0" err="1" smtClean="0">
                <a:ln>
                  <a:noFill/>
                </a:ln>
                <a:solidFill>
                  <a:schemeClr val="tx1"/>
                </a:solidFill>
                <a:effectLst/>
                <a:uLnTx/>
                <a:uFillTx/>
                <a:latin typeface="+mn-lt"/>
                <a:ea typeface="ＭＳ Ｐゴシック" charset="-128"/>
              </a:rPr>
              <a:t>lT</a:t>
            </a: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&amp;Lt;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&amp;LT;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
            </a:r>
            <a:b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b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rPr>
              <a:t>JavaScript Escape</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\&lt;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\u003c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\U003c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\X3C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\u003C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\U003C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 </a:t>
            </a: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rPr>
              <a:t>CSS Escape</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\00003C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rPr>
              <a:t>Overlong UTF-8</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%c0%bc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%e0%80%bc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%f0%80%80%bc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%f8%80%80%80%bc</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%fc%80%80%80%80%bc</a:t>
            </a: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rPr>
              <a:t>US-ASCII</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¼</a:t>
            </a: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1" i="0" u="none" strike="noStrike" kern="0" cap="none" spc="0" normalizeH="0" baseline="0" noProof="0" dirty="0" smtClean="0">
                <a:ln>
                  <a:noFill/>
                </a:ln>
                <a:solidFill>
                  <a:schemeClr val="tx1"/>
                </a:solidFill>
                <a:effectLst/>
                <a:uLnTx/>
                <a:uFillTx/>
                <a:latin typeface="+mn-lt"/>
                <a:ea typeface="ＭＳ Ｐゴシック" charset="-128"/>
              </a:rPr>
              <a:t>UTF-7</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t>
            </a:r>
            <a:r>
              <a:rPr kumimoji="0" lang="en-US" sz="1200" b="0" i="0" u="none" strike="noStrike" kern="0" cap="none" spc="0" normalizeH="0" baseline="0" noProof="0" dirty="0" err="1" smtClean="0">
                <a:ln>
                  <a:noFill/>
                </a:ln>
                <a:solidFill>
                  <a:schemeClr val="tx1"/>
                </a:solidFill>
                <a:effectLst/>
                <a:uLnTx/>
                <a:uFillTx/>
                <a:latin typeface="+mn-lt"/>
                <a:ea typeface="ＭＳ Ｐゴシック" charset="-128"/>
              </a:rPr>
              <a:t>ADw</a:t>
            </a: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a:t>
            </a: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endParaRPr kumimoji="0" lang="en-US" sz="1200" b="0" i="0" u="none" strike="noStrike" kern="0" cap="none" spc="0" normalizeH="0" baseline="0" noProof="0" dirty="0" smtClean="0">
              <a:ln>
                <a:noFill/>
              </a:ln>
              <a:solidFill>
                <a:schemeClr val="tx1"/>
              </a:solidFill>
              <a:effectLst/>
              <a:uLnTx/>
              <a:uFillTx/>
              <a:latin typeface="+mn-lt"/>
              <a:ea typeface="ＭＳ Ｐゴシック" charset="-128"/>
            </a:endParaRPr>
          </a:p>
          <a:p>
            <a:pPr marL="0"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1" i="0" u="none" strike="noStrike" kern="0" cap="none" spc="0" normalizeH="0" baseline="0" noProof="0" dirty="0" err="1" smtClean="0">
                <a:ln>
                  <a:noFill/>
                </a:ln>
                <a:solidFill>
                  <a:schemeClr val="tx1"/>
                </a:solidFill>
                <a:effectLst/>
                <a:uLnTx/>
                <a:uFillTx/>
                <a:latin typeface="+mn-lt"/>
                <a:ea typeface="ＭＳ Ｐゴシック" charset="-128"/>
              </a:rPr>
              <a:t>Punycode</a:t>
            </a:r>
            <a:endParaRPr kumimoji="0" lang="en-US" sz="1200" b="1" i="0" u="none" strike="noStrike" kern="0" cap="none" spc="0" normalizeH="0" baseline="0" noProof="0" dirty="0" smtClean="0">
              <a:ln>
                <a:noFill/>
              </a:ln>
              <a:solidFill>
                <a:schemeClr val="tx1"/>
              </a:solidFill>
              <a:effectLst/>
              <a:uLnTx/>
              <a:uFillTx/>
              <a:latin typeface="+mn-lt"/>
              <a:ea typeface="ＭＳ Ｐゴシック" charset="-128"/>
            </a:endParaRPr>
          </a:p>
          <a:p>
            <a:pPr marL="169863" marR="0" lvl="1" indent="0" algn="l" defTabSz="914400" rtl="0" eaLnBrk="0" fontAlgn="base" latinLnBrk="0" hangingPunct="0">
              <a:lnSpc>
                <a:spcPct val="80000"/>
              </a:lnSpc>
              <a:spcBef>
                <a:spcPct val="0"/>
              </a:spcBef>
              <a:spcAft>
                <a:spcPts val="0"/>
              </a:spcAft>
              <a:buClr>
                <a:schemeClr val="accent1"/>
              </a:buClr>
              <a:buSzPct val="55000"/>
              <a:buFont typeface="Wingdings" charset="2"/>
              <a:buNone/>
              <a:tabLst/>
              <a:defRPr/>
            </a:pPr>
            <a:r>
              <a:rPr kumimoji="0" lang="en-US" sz="1200" b="0" i="0" u="none" strike="noStrike" kern="0" cap="none" spc="0" normalizeH="0" baseline="0" noProof="0" dirty="0" smtClean="0">
                <a:ln>
                  <a:noFill/>
                </a:ln>
                <a:solidFill>
                  <a:schemeClr val="tx1"/>
                </a:solidFill>
                <a:effectLst/>
                <a:uLnTx/>
                <a:uFillTx/>
                <a:latin typeface="+mn-lt"/>
                <a:ea typeface="ＭＳ Ｐゴシック" charset="-128"/>
              </a:rPr>
              <a:t>&lt;-</a:t>
            </a:r>
          </a:p>
        </p:txBody>
      </p:sp>
      <p:sp>
        <p:nvSpPr>
          <p:cNvPr id="10" name="Rectangle 9"/>
          <p:cNvSpPr/>
          <p:nvPr/>
        </p:nvSpPr>
        <p:spPr>
          <a:xfrm>
            <a:off x="228600" y="228600"/>
            <a:ext cx="1149532" cy="1062446"/>
          </a:xfrm>
          <a:prstGeom prst="rect">
            <a:avLst/>
          </a:prstGeom>
          <a:gradFill rotWithShape="1">
            <a:gsLst>
              <a:gs pos="0">
                <a:srgbClr val="FFFFFF">
                  <a:tint val="100000"/>
                  <a:shade val="100000"/>
                  <a:satMod val="130000"/>
                </a:srgbClr>
              </a:gs>
              <a:gs pos="100000">
                <a:srgbClr val="FFFFFF">
                  <a:tint val="50000"/>
                  <a:shade val="100000"/>
                  <a:satMod val="350000"/>
                </a:srgbClr>
              </a:gs>
            </a:gsLst>
            <a:lin ang="16200000" scaled="0"/>
          </a:gradFill>
          <a:ln w="9525" cap="flat" cmpd="sng" algn="ctr">
            <a:solidFill>
              <a:srgbClr val="FFFFFF">
                <a:lumMod val="6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600" b="1" i="0" u="none" strike="noStrike" kern="0" cap="none" spc="0" normalizeH="0" baseline="0" noProof="0" dirty="0" smtClean="0">
                <a:ln>
                  <a:noFill/>
                </a:ln>
                <a:solidFill>
                  <a:srgbClr val="000000"/>
                </a:solidFill>
                <a:effectLst/>
                <a:uLnTx/>
                <a:uFillTx/>
                <a:latin typeface="Arial"/>
                <a:ea typeface="ＭＳ Ｐゴシック" charset="-128"/>
                <a:cs typeface="ＭＳ Ｐゴシック" charset="-128"/>
              </a:rPr>
              <a:t>&lt;</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6" name="Slide Number Placeholder 5"/>
          <p:cNvSpPr>
            <a:spLocks noGrp="1"/>
          </p:cNvSpPr>
          <p:nvPr>
            <p:ph type="sldNum" sz="quarter" idx="10"/>
          </p:nvPr>
        </p:nvSpPr>
        <p:spPr/>
        <p:txBody>
          <a:bodyPr/>
          <a:lstStyle/>
          <a:p>
            <a:pPr>
              <a:defRPr/>
            </a:pPr>
            <a:fld id="{AD07DEFC-47DE-42F3-9F12-DBFA83F7016D}" type="slidenum">
              <a:rPr lang="en-US" smtClean="0"/>
              <a:pPr>
                <a:defRPr/>
              </a:pPr>
              <a:t>10</a:t>
            </a:fld>
            <a:endParaRPr lang="en-US"/>
          </a:p>
        </p:txBody>
      </p:sp>
      <p:sp>
        <p:nvSpPr>
          <p:cNvPr id="8" name="Action Button: Forward or Next 7">
            <a:hlinkClick r:id="rId3" action="ppaction://program" highlightClick="1"/>
          </p:cNvPr>
          <p:cNvSpPr/>
          <p:nvPr/>
        </p:nvSpPr>
        <p:spPr>
          <a:xfrm>
            <a:off x="8610600" y="304800"/>
            <a:ext cx="415636" cy="415636"/>
          </a:xfrm>
          <a:prstGeom prst="actionButtonForwardNex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Forward or Next 10">
            <a:hlinkClick r:id="rId4" action="ppaction://program" highlightClick="1"/>
          </p:cNvPr>
          <p:cNvSpPr/>
          <p:nvPr/>
        </p:nvSpPr>
        <p:spPr>
          <a:xfrm>
            <a:off x="8077200" y="304800"/>
            <a:ext cx="415636" cy="415636"/>
          </a:xfrm>
          <a:prstGeom prst="actionButtonForwardNext">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Rule #1: HTML Element Content </a:t>
            </a:r>
          </a:p>
          <a:p>
            <a:pPr lvl="1"/>
            <a:r>
              <a:rPr lang="en-US" dirty="0" err="1" smtClean="0"/>
              <a:t>ESAPI.encoder.</a:t>
            </a:r>
            <a:r>
              <a:rPr lang="en-US" dirty="0" err="1" smtClean="0">
                <a:hlinkClick r:id="rId2"/>
              </a:rPr>
              <a:t>encodeForHTML</a:t>
            </a:r>
            <a:r>
              <a:rPr lang="en-US" dirty="0" smtClean="0">
                <a:hlinkClick r:id="rId2"/>
              </a:rPr>
              <a:t>(input</a:t>
            </a:r>
            <a:r>
              <a:rPr lang="en-US" dirty="0" smtClean="0">
                <a:hlinkClick r:id="rId2"/>
              </a:rPr>
              <a:t>)</a:t>
            </a:r>
            <a:endParaRPr lang="en-US" dirty="0" smtClean="0"/>
          </a:p>
          <a:p>
            <a:r>
              <a:rPr lang="en-US" b="1" dirty="0" smtClean="0"/>
              <a:t>Rule #2: HTML Common Attributes </a:t>
            </a:r>
          </a:p>
          <a:p>
            <a:pPr lvl="1"/>
            <a:r>
              <a:rPr lang="en-US" dirty="0" err="1" smtClean="0"/>
              <a:t>ESAPI.encoder.</a:t>
            </a:r>
            <a:r>
              <a:rPr lang="en-US" dirty="0" err="1" smtClean="0">
                <a:hlinkClick r:id="rId3"/>
              </a:rPr>
              <a:t>encodeForHTMLAttribute</a:t>
            </a:r>
            <a:r>
              <a:rPr lang="en-US" dirty="0" smtClean="0">
                <a:hlinkClick r:id="rId3"/>
              </a:rPr>
              <a:t>(input</a:t>
            </a:r>
            <a:r>
              <a:rPr lang="en-US" dirty="0" smtClean="0">
                <a:hlinkClick r:id="rId3"/>
              </a:rPr>
              <a:t>)</a:t>
            </a:r>
            <a:endParaRPr lang="en-US" dirty="0" smtClean="0"/>
          </a:p>
          <a:p>
            <a:r>
              <a:rPr lang="en-US" b="1" dirty="0" smtClean="0"/>
              <a:t>Rule #3: HTML </a:t>
            </a:r>
            <a:r>
              <a:rPr lang="en-US" b="1" dirty="0" err="1" smtClean="0"/>
              <a:t>Javascript</a:t>
            </a:r>
            <a:r>
              <a:rPr lang="en-US" b="1" dirty="0" smtClean="0"/>
              <a:t> Data Values </a:t>
            </a:r>
          </a:p>
          <a:p>
            <a:pPr lvl="1"/>
            <a:r>
              <a:rPr lang="en-US" dirty="0" err="1" smtClean="0"/>
              <a:t>ESAPI.encoder.</a:t>
            </a:r>
            <a:r>
              <a:rPr lang="en-US" dirty="0" err="1" smtClean="0">
                <a:hlinkClick r:id="rId4"/>
              </a:rPr>
              <a:t>encodeForJavaScript</a:t>
            </a:r>
            <a:r>
              <a:rPr lang="en-US" dirty="0" smtClean="0">
                <a:hlinkClick r:id="rId4"/>
              </a:rPr>
              <a:t>(input</a:t>
            </a:r>
            <a:r>
              <a:rPr lang="en-US" dirty="0" smtClean="0">
                <a:hlinkClick r:id="rId4"/>
              </a:rPr>
              <a:t>)</a:t>
            </a:r>
            <a:endParaRPr lang="en-US" dirty="0" smtClean="0"/>
          </a:p>
          <a:p>
            <a:r>
              <a:rPr lang="en-US" b="1" dirty="0" smtClean="0"/>
              <a:t>Rule #4: HTML Style Property Values </a:t>
            </a:r>
          </a:p>
          <a:p>
            <a:pPr lvl="1"/>
            <a:r>
              <a:rPr lang="en-US" dirty="0" err="1" smtClean="0"/>
              <a:t>ESAPI.encoder.</a:t>
            </a:r>
            <a:r>
              <a:rPr lang="en-US" dirty="0" err="1" smtClean="0">
                <a:hlinkClick r:id="rId5"/>
              </a:rPr>
              <a:t>encodeForCSS</a:t>
            </a:r>
            <a:r>
              <a:rPr lang="en-US" dirty="0" smtClean="0">
                <a:hlinkClick r:id="rId5"/>
              </a:rPr>
              <a:t>(input</a:t>
            </a:r>
            <a:r>
              <a:rPr lang="en-US" dirty="0" smtClean="0">
                <a:hlinkClick r:id="rId5"/>
              </a:rPr>
              <a:t>)</a:t>
            </a:r>
            <a:endParaRPr lang="en-US" dirty="0" smtClean="0"/>
          </a:p>
          <a:p>
            <a:r>
              <a:rPr lang="en-US" b="1" dirty="0" smtClean="0"/>
              <a:t>Rule #5: HTML URL Attributes </a:t>
            </a:r>
          </a:p>
          <a:p>
            <a:pPr lvl="1"/>
            <a:r>
              <a:rPr lang="en-US" dirty="0" err="1" smtClean="0"/>
              <a:t>ESAPI.encoder.</a:t>
            </a:r>
            <a:r>
              <a:rPr lang="en-US" dirty="0" err="1" smtClean="0">
                <a:hlinkClick r:id="rId6"/>
              </a:rPr>
              <a:t>encodeForURL</a:t>
            </a:r>
            <a:r>
              <a:rPr lang="en-US" dirty="0" smtClean="0">
                <a:hlinkClick r:id="rId6"/>
              </a:rPr>
              <a:t>(input</a:t>
            </a:r>
            <a:r>
              <a:rPr lang="en-US" dirty="0" smtClean="0">
                <a:hlinkClick r:id="rId6"/>
              </a:rPr>
              <a:t>)</a:t>
            </a:r>
            <a:endParaRPr lang="en-US" dirty="0" smtClean="0"/>
          </a:p>
          <a:p>
            <a:endParaRPr lang="en-US" dirty="0" smtClean="0"/>
          </a:p>
          <a:p>
            <a:pPr algn="ctr"/>
            <a:r>
              <a:rPr lang="en-US" b="1" dirty="0" smtClean="0">
                <a:solidFill>
                  <a:srgbClr val="FF0000"/>
                </a:solidFill>
              </a:rPr>
              <a:t>Use these in components and developers won’t even know!</a:t>
            </a:r>
            <a:endParaRPr lang="en-US" b="1" dirty="0">
              <a:solidFill>
                <a:srgbClr val="FF0000"/>
              </a:solidFill>
            </a:endParaRPr>
          </a:p>
        </p:txBody>
      </p:sp>
      <p:sp>
        <p:nvSpPr>
          <p:cNvPr id="2" name="Title 1"/>
          <p:cNvSpPr>
            <a:spLocks noGrp="1"/>
          </p:cNvSpPr>
          <p:nvPr>
            <p:ph type="title"/>
          </p:nvPr>
        </p:nvSpPr>
        <p:spPr/>
        <p:txBody>
          <a:bodyPr/>
          <a:lstStyle/>
          <a:p>
            <a:r>
              <a:rPr lang="en-US" dirty="0" smtClean="0"/>
              <a:t>Stamping Out XSS</a:t>
            </a:r>
            <a:endParaRPr lang="en-US" dirty="0"/>
          </a:p>
        </p:txBody>
      </p:sp>
      <p:sp>
        <p:nvSpPr>
          <p:cNvPr id="3" name="Slide Number Placeholder 2"/>
          <p:cNvSpPr>
            <a:spLocks noGrp="1"/>
          </p:cNvSpPr>
          <p:nvPr>
            <p:ph type="sldNum" sz="quarter" idx="10"/>
          </p:nvPr>
        </p:nvSpPr>
        <p:spPr/>
        <p:txBody>
          <a:bodyPr/>
          <a:lstStyle/>
          <a:p>
            <a:pPr>
              <a:defRPr/>
            </a:pPr>
            <a:fld id="{23538269-78C1-4358-9BD5-30FF648FF9BA}" type="slidenum">
              <a:rPr lang="en-US" smtClean="0"/>
              <a:pPr>
                <a:defRPr/>
              </a:pPr>
              <a:t>11</a:t>
            </a:fld>
            <a:endParaRPr lang="en-US"/>
          </a:p>
        </p:txBody>
      </p:sp>
      <p:sp>
        <p:nvSpPr>
          <p:cNvPr id="4" name="Action Button: Forward or Next 3">
            <a:hlinkClick r:id="rId7" action="ppaction://program" highlightClick="1"/>
          </p:cNvPr>
          <p:cNvSpPr/>
          <p:nvPr/>
        </p:nvSpPr>
        <p:spPr>
          <a:xfrm>
            <a:off x="8610600" y="304800"/>
            <a:ext cx="415636" cy="415636"/>
          </a:xfrm>
          <a:prstGeom prst="actionButtonForwardNex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r>
              <a:rPr lang="en-US" dirty="0" smtClean="0"/>
              <a:t>String </a:t>
            </a:r>
            <a:r>
              <a:rPr lang="en-US" dirty="0" smtClean="0"/>
              <a:t>input = </a:t>
            </a:r>
            <a:r>
              <a:rPr lang="en-US" dirty="0" err="1" smtClean="0"/>
              <a:t>request.getParameter</a:t>
            </a:r>
            <a:r>
              <a:rPr lang="en-US" dirty="0" smtClean="0"/>
              <a:t>( "input" )</a:t>
            </a:r>
          </a:p>
          <a:p>
            <a:r>
              <a:rPr lang="en-US" dirty="0" smtClean="0"/>
              <a:t>String </a:t>
            </a:r>
            <a:r>
              <a:rPr lang="en-US" dirty="0" err="1" smtClean="0"/>
              <a:t>safeMarkup</a:t>
            </a:r>
            <a:r>
              <a:rPr lang="en-US" dirty="0" smtClean="0"/>
              <a:t> = </a:t>
            </a:r>
            <a:r>
              <a:rPr lang="en-US" dirty="0" err="1" smtClean="0"/>
              <a:t>ESAPI.validator</a:t>
            </a:r>
            <a:r>
              <a:rPr lang="en-US" dirty="0" smtClean="0"/>
              <a:t>()</a:t>
            </a:r>
          </a:p>
          <a:p>
            <a:r>
              <a:rPr lang="en-US" dirty="0" smtClean="0"/>
              <a:t>	</a:t>
            </a:r>
            <a:r>
              <a:rPr lang="en-US" dirty="0" smtClean="0"/>
              <a:t>.</a:t>
            </a:r>
            <a:r>
              <a:rPr lang="en-US" b="1" dirty="0" err="1" smtClean="0"/>
              <a:t>getValidSafeHTML</a:t>
            </a:r>
            <a:r>
              <a:rPr lang="en-US" dirty="0" smtClean="0"/>
              <a:t>( "input", </a:t>
            </a:r>
            <a:r>
              <a:rPr lang="en-US" dirty="0" smtClean="0"/>
              <a:t>input, </a:t>
            </a:r>
            <a:r>
              <a:rPr lang="en-US" dirty="0" smtClean="0"/>
              <a:t>2500, true ); </a:t>
            </a:r>
            <a:br>
              <a:rPr lang="en-US" dirty="0" smtClean="0"/>
            </a:br>
            <a:r>
              <a:rPr lang="en-US" dirty="0" smtClean="0"/>
              <a:t>…</a:t>
            </a:r>
          </a:p>
          <a:p>
            <a:r>
              <a:rPr lang="en-US" dirty="0" smtClean="0"/>
              <a:t>&lt;%=</a:t>
            </a:r>
            <a:r>
              <a:rPr lang="en-US" dirty="0" err="1" smtClean="0"/>
              <a:t>safeMarkup</a:t>
            </a:r>
            <a:r>
              <a:rPr lang="en-US" dirty="0" smtClean="0"/>
              <a:t>%&gt;</a:t>
            </a:r>
            <a:endParaRPr lang="en-US" dirty="0"/>
          </a:p>
        </p:txBody>
      </p:sp>
      <p:sp>
        <p:nvSpPr>
          <p:cNvPr id="3" name="Title 2"/>
          <p:cNvSpPr>
            <a:spLocks noGrp="1"/>
          </p:cNvSpPr>
          <p:nvPr>
            <p:ph type="title"/>
          </p:nvPr>
        </p:nvSpPr>
        <p:spPr/>
        <p:txBody>
          <a:bodyPr/>
          <a:lstStyle/>
          <a:p>
            <a:r>
              <a:rPr lang="en-US" dirty="0" smtClean="0"/>
              <a:t>Rich Content</a:t>
            </a:r>
            <a:endParaRPr lang="en-US" dirty="0"/>
          </a:p>
        </p:txBody>
      </p:sp>
      <p:sp>
        <p:nvSpPr>
          <p:cNvPr id="4" name="Slide Number Placeholder 3"/>
          <p:cNvSpPr>
            <a:spLocks noGrp="1"/>
          </p:cNvSpPr>
          <p:nvPr>
            <p:ph type="sldNum" sz="quarter" idx="10"/>
          </p:nvPr>
        </p:nvSpPr>
        <p:spPr/>
        <p:txBody>
          <a:bodyPr/>
          <a:lstStyle/>
          <a:p>
            <a:pPr>
              <a:defRPr/>
            </a:pPr>
            <a:fld id="{67B91B4A-9BB4-406E-9E40-F747610FC31D}" type="slidenum">
              <a:rPr lang="en-US" smtClean="0"/>
              <a:pPr>
                <a:defRPr/>
              </a:pPr>
              <a:t>12</a:t>
            </a:fld>
            <a:endParaRPr lang="en-US"/>
          </a:p>
        </p:txBody>
      </p:sp>
      <p:sp>
        <p:nvSpPr>
          <p:cNvPr id="5" name="Action Button: Forward or Next 4">
            <a:hlinkClick r:id="rId2" action="ppaction://program" highlightClick="1"/>
          </p:cNvPr>
          <p:cNvSpPr/>
          <p:nvPr/>
        </p:nvSpPr>
        <p:spPr>
          <a:xfrm>
            <a:off x="8610600" y="304800"/>
            <a:ext cx="415636" cy="415636"/>
          </a:xfrm>
          <a:prstGeom prst="actionButtonForwardNex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lvl="0" indent="-342900">
              <a:spcBef>
                <a:spcPct val="20000"/>
              </a:spcBef>
              <a:defRPr/>
            </a:pPr>
            <a:r>
              <a:rPr lang="en-US" dirty="0" smtClean="0"/>
              <a:t>// setup a map and store somewhere safe - like the session!</a:t>
            </a:r>
          </a:p>
          <a:p>
            <a:pPr marL="342900" lvl="0" indent="-342900">
              <a:spcBef>
                <a:spcPct val="20000"/>
              </a:spcBef>
              <a:defRPr/>
            </a:pPr>
            <a:r>
              <a:rPr lang="en-US" dirty="0" smtClean="0"/>
              <a:t>Set </a:t>
            </a:r>
            <a:r>
              <a:rPr lang="en-US" dirty="0" err="1" smtClean="0"/>
              <a:t>fileSet</a:t>
            </a:r>
            <a:r>
              <a:rPr lang="en-US" dirty="0" smtClean="0"/>
              <a:t> = new </a:t>
            </a:r>
            <a:r>
              <a:rPr lang="en-US" dirty="0" err="1" smtClean="0"/>
              <a:t>HashSet</a:t>
            </a:r>
            <a:r>
              <a:rPr lang="en-US" dirty="0" smtClean="0"/>
              <a:t>(); </a:t>
            </a:r>
            <a:r>
              <a:rPr lang="en-US" dirty="0" err="1" smtClean="0"/>
              <a:t>fileSet.addAll</a:t>
            </a:r>
            <a:r>
              <a:rPr lang="en-US" dirty="0" smtClean="0"/>
              <a:t>(...);</a:t>
            </a:r>
          </a:p>
          <a:p>
            <a:pPr marL="342900" lvl="0" indent="-342900">
              <a:spcBef>
                <a:spcPct val="20000"/>
              </a:spcBef>
              <a:defRPr/>
            </a:pPr>
            <a:r>
              <a:rPr lang="en-US" dirty="0" err="1" smtClean="0"/>
              <a:t>AccessReferenceMap</a:t>
            </a:r>
            <a:r>
              <a:rPr lang="en-US" dirty="0" smtClean="0"/>
              <a:t> map = new </a:t>
            </a:r>
            <a:r>
              <a:rPr lang="en-US" b="1" dirty="0" err="1" smtClean="0"/>
              <a:t>AccessReferenceMap</a:t>
            </a:r>
            <a:r>
              <a:rPr lang="en-US" dirty="0" smtClean="0"/>
              <a:t>( </a:t>
            </a:r>
            <a:r>
              <a:rPr lang="en-US" dirty="0" err="1" smtClean="0"/>
              <a:t>fileSet</a:t>
            </a:r>
            <a:r>
              <a:rPr lang="en-US" dirty="0" smtClean="0"/>
              <a:t> );</a:t>
            </a:r>
          </a:p>
          <a:p>
            <a:pPr marL="342900" lvl="0" indent="-342900">
              <a:spcBef>
                <a:spcPct val="20000"/>
              </a:spcBef>
              <a:defRPr/>
            </a:pPr>
            <a:r>
              <a:rPr lang="en-US" dirty="0" smtClean="0"/>
              <a:t>...</a:t>
            </a:r>
          </a:p>
          <a:p>
            <a:pPr marL="342900" lvl="0" indent="-342900">
              <a:spcBef>
                <a:spcPct val="20000"/>
              </a:spcBef>
              <a:defRPr/>
            </a:pPr>
            <a:r>
              <a:rPr lang="en-US" dirty="0" smtClean="0"/>
              <a:t>// create an indirect reference to send to browser</a:t>
            </a:r>
          </a:p>
          <a:p>
            <a:pPr marL="342900" lvl="0" indent="-342900">
              <a:spcBef>
                <a:spcPct val="20000"/>
              </a:spcBef>
              <a:defRPr/>
            </a:pPr>
            <a:r>
              <a:rPr lang="en-US" dirty="0" smtClean="0"/>
              <a:t>String ref = </a:t>
            </a:r>
            <a:r>
              <a:rPr lang="en-US" dirty="0" err="1" smtClean="0"/>
              <a:t>map.</a:t>
            </a:r>
            <a:r>
              <a:rPr lang="en-US" b="1" dirty="0" err="1" smtClean="0"/>
              <a:t>getIndirectReference</a:t>
            </a:r>
            <a:r>
              <a:rPr lang="en-US" dirty="0" smtClean="0"/>
              <a:t>( file1 );</a:t>
            </a:r>
          </a:p>
          <a:p>
            <a:pPr marL="342900" lvl="0" indent="-342900">
              <a:spcBef>
                <a:spcPct val="20000"/>
              </a:spcBef>
              <a:defRPr/>
            </a:pPr>
            <a:r>
              <a:rPr lang="en-US" dirty="0" smtClean="0"/>
              <a:t>String </a:t>
            </a:r>
            <a:r>
              <a:rPr lang="en-US" dirty="0" err="1" smtClean="0"/>
              <a:t>href</a:t>
            </a:r>
            <a:r>
              <a:rPr lang="en-US" dirty="0" smtClean="0"/>
              <a:t> = "</a:t>
            </a:r>
            <a:r>
              <a:rPr lang="en-US" dirty="0" err="1" smtClean="0"/>
              <a:t>esapi?file</a:t>
            </a:r>
            <a:r>
              <a:rPr lang="en-US" dirty="0" smtClean="0"/>
              <a:t>=" + ref );</a:t>
            </a:r>
          </a:p>
          <a:p>
            <a:pPr marL="342900" lvl="0" indent="-342900">
              <a:spcBef>
                <a:spcPct val="20000"/>
              </a:spcBef>
              <a:defRPr/>
            </a:pPr>
            <a:r>
              <a:rPr lang="en-US" dirty="0" smtClean="0"/>
              <a:t>...</a:t>
            </a:r>
          </a:p>
          <a:p>
            <a:pPr marL="342900" lvl="0" indent="-342900">
              <a:spcBef>
                <a:spcPct val="20000"/>
              </a:spcBef>
              <a:defRPr/>
            </a:pPr>
            <a:r>
              <a:rPr lang="en-US" dirty="0" smtClean="0"/>
              <a:t>// get direct reference</a:t>
            </a:r>
          </a:p>
          <a:p>
            <a:pPr marL="342900" lvl="0" indent="-342900">
              <a:spcBef>
                <a:spcPct val="20000"/>
              </a:spcBef>
              <a:defRPr/>
            </a:pPr>
            <a:r>
              <a:rPr lang="en-US" dirty="0" smtClean="0"/>
              <a:t>String ref = </a:t>
            </a:r>
            <a:r>
              <a:rPr lang="en-US" dirty="0" err="1" smtClean="0"/>
              <a:t>request.getParameter</a:t>
            </a:r>
            <a:r>
              <a:rPr lang="en-US" dirty="0" smtClean="0"/>
              <a:t>( "file" );</a:t>
            </a:r>
          </a:p>
          <a:p>
            <a:pPr marL="342900" lvl="0" indent="-342900">
              <a:spcBef>
                <a:spcPct val="20000"/>
              </a:spcBef>
              <a:defRPr/>
            </a:pPr>
            <a:r>
              <a:rPr lang="en-US" dirty="0" smtClean="0"/>
              <a:t>File </a:t>
            </a:r>
            <a:r>
              <a:rPr lang="en-US" dirty="0" err="1" smtClean="0"/>
              <a:t>file</a:t>
            </a:r>
            <a:r>
              <a:rPr lang="en-US" dirty="0" smtClean="0"/>
              <a:t> = (File)</a:t>
            </a:r>
            <a:r>
              <a:rPr lang="en-US" dirty="0" err="1" smtClean="0"/>
              <a:t>map.</a:t>
            </a:r>
            <a:r>
              <a:rPr lang="en-US" b="1" dirty="0" err="1" smtClean="0"/>
              <a:t>getDirectReference</a:t>
            </a:r>
            <a:r>
              <a:rPr lang="en-US" dirty="0" smtClean="0"/>
              <a:t>( ref ); </a:t>
            </a:r>
          </a:p>
          <a:p>
            <a:pPr lvl="0"/>
            <a:endParaRPr lang="en-GB" dirty="0" smtClean="0"/>
          </a:p>
          <a:p>
            <a:endParaRPr lang="en-US" dirty="0"/>
          </a:p>
        </p:txBody>
      </p:sp>
      <p:sp>
        <p:nvSpPr>
          <p:cNvPr id="2" name="Title 1"/>
          <p:cNvSpPr>
            <a:spLocks noGrp="1"/>
          </p:cNvSpPr>
          <p:nvPr>
            <p:ph type="title"/>
          </p:nvPr>
        </p:nvSpPr>
        <p:spPr/>
        <p:txBody>
          <a:bodyPr/>
          <a:lstStyle/>
          <a:p>
            <a:r>
              <a:rPr lang="en-US" dirty="0" smtClean="0"/>
              <a:t>Stopping Insecure Direct Object References</a:t>
            </a:r>
            <a:endParaRPr lang="en-US" dirty="0"/>
          </a:p>
        </p:txBody>
      </p:sp>
      <p:sp>
        <p:nvSpPr>
          <p:cNvPr id="3" name="Slide Number Placeholder 2"/>
          <p:cNvSpPr>
            <a:spLocks noGrp="1"/>
          </p:cNvSpPr>
          <p:nvPr>
            <p:ph type="sldNum" sz="quarter" idx="10"/>
          </p:nvPr>
        </p:nvSpPr>
        <p:spPr/>
        <p:txBody>
          <a:bodyPr/>
          <a:lstStyle/>
          <a:p>
            <a:pPr>
              <a:defRPr/>
            </a:pPr>
            <a:fld id="{23538269-78C1-4358-9BD5-30FF648FF9BA}" type="slidenum">
              <a:rPr lang="en-US" smtClean="0"/>
              <a:pPr>
                <a:defRPr/>
              </a:pPr>
              <a:t>13</a:t>
            </a:fld>
            <a:endParaRPr lang="en-US"/>
          </a:p>
        </p:txBody>
      </p:sp>
      <p:sp>
        <p:nvSpPr>
          <p:cNvPr id="7" name="Action Button: Forward or Next 6">
            <a:hlinkClick r:id="rId2" action="ppaction://program" highlightClick="1"/>
          </p:cNvPr>
          <p:cNvSpPr/>
          <p:nvPr/>
        </p:nvSpPr>
        <p:spPr>
          <a:xfrm>
            <a:off x="8610600" y="304800"/>
            <a:ext cx="415636" cy="415636"/>
          </a:xfrm>
          <a:prstGeom prst="actionButtonForwardNex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5334000"/>
          </a:xfrm>
          <a:solidFill>
            <a:schemeClr val="bg1"/>
          </a:solidFill>
        </p:spPr>
        <p:txBody>
          <a:bodyPr/>
          <a:lstStyle/>
          <a:p>
            <a:r>
              <a:rPr lang="en-US" dirty="0" smtClean="0"/>
              <a:t>// check the current user’s credentials</a:t>
            </a:r>
            <a:endParaRPr lang="en-US" dirty="0" smtClean="0"/>
          </a:p>
          <a:p>
            <a:r>
              <a:rPr lang="en-US" dirty="0" smtClean="0"/>
              <a:t>User </a:t>
            </a:r>
            <a:r>
              <a:rPr lang="en-US" dirty="0" err="1" smtClean="0"/>
              <a:t>user</a:t>
            </a:r>
            <a:r>
              <a:rPr lang="en-US" dirty="0" smtClean="0"/>
              <a:t> = </a:t>
            </a:r>
            <a:r>
              <a:rPr lang="en-US" dirty="0" err="1" smtClean="0"/>
              <a:t>ESAPI.authenticator</a:t>
            </a:r>
            <a:r>
              <a:rPr lang="en-US" dirty="0" smtClean="0"/>
              <a:t>().</a:t>
            </a:r>
            <a:r>
              <a:rPr lang="en-US" b="1" dirty="0" smtClean="0"/>
              <a:t>login</a:t>
            </a:r>
            <a:r>
              <a:rPr lang="en-US" dirty="0" smtClean="0"/>
              <a:t>();</a:t>
            </a:r>
            <a:endParaRPr lang="en-US" dirty="0" smtClean="0"/>
          </a:p>
          <a:p>
            <a:endParaRPr lang="en-US" dirty="0" smtClean="0"/>
          </a:p>
          <a:p>
            <a:r>
              <a:rPr lang="en-US" dirty="0" smtClean="0"/>
              <a:t>// display their last login time</a:t>
            </a:r>
          </a:p>
          <a:p>
            <a:r>
              <a:rPr lang="en-US" dirty="0" smtClean="0"/>
              <a:t>User </a:t>
            </a:r>
            <a:r>
              <a:rPr lang="en-US" dirty="0" err="1" smtClean="0"/>
              <a:t>user</a:t>
            </a:r>
            <a:r>
              <a:rPr lang="en-US" dirty="0" smtClean="0"/>
              <a:t> = </a:t>
            </a:r>
            <a:r>
              <a:rPr lang="en-US" dirty="0" err="1" smtClean="0"/>
              <a:t>ESAPI.authenticator</a:t>
            </a:r>
            <a:r>
              <a:rPr lang="en-US" dirty="0" smtClean="0"/>
              <a:t>().</a:t>
            </a:r>
            <a:r>
              <a:rPr lang="en-US" b="1" dirty="0" err="1" smtClean="0"/>
              <a:t>getCurrentUser</a:t>
            </a:r>
            <a:r>
              <a:rPr lang="en-US" dirty="0" smtClean="0"/>
              <a:t>() ;</a:t>
            </a:r>
            <a:endParaRPr lang="en-US" dirty="0" smtClean="0"/>
          </a:p>
          <a:p>
            <a:r>
              <a:rPr lang="en-US" dirty="0" err="1" smtClean="0"/>
              <a:t>out.println</a:t>
            </a:r>
            <a:r>
              <a:rPr lang="en-US" dirty="0" smtClean="0"/>
              <a:t>( “Login: “ + </a:t>
            </a:r>
            <a:r>
              <a:rPr lang="en-US" dirty="0" err="1" smtClean="0"/>
              <a:t>user.getLastLoginTime</a:t>
            </a:r>
            <a:r>
              <a:rPr lang="en-US" dirty="0" smtClean="0"/>
              <a:t>() );</a:t>
            </a:r>
          </a:p>
          <a:p>
            <a:endParaRPr lang="en-US" dirty="0" smtClean="0"/>
          </a:p>
          <a:p>
            <a:r>
              <a:rPr lang="en-US" dirty="0" smtClean="0"/>
              <a:t>// rotate their session id</a:t>
            </a:r>
          </a:p>
          <a:p>
            <a:r>
              <a:rPr lang="en-US" dirty="0" err="1" smtClean="0"/>
              <a:t>ESAPI.httpUtilities</a:t>
            </a:r>
            <a:r>
              <a:rPr lang="en-US" dirty="0" smtClean="0"/>
              <a:t>().</a:t>
            </a:r>
            <a:r>
              <a:rPr lang="en-US" b="1" dirty="0" err="1" smtClean="0"/>
              <a:t>changeSessionIdentifier</a:t>
            </a:r>
            <a:r>
              <a:rPr lang="en-US" dirty="0" smtClean="0"/>
              <a:t>();</a:t>
            </a:r>
            <a:endParaRPr lang="en-US" dirty="0" smtClean="0"/>
          </a:p>
          <a:p>
            <a:endParaRPr lang="en-US" dirty="0" smtClean="0"/>
          </a:p>
          <a:p>
            <a:r>
              <a:rPr lang="en-US" dirty="0" smtClean="0"/>
              <a:t>// kill their session and session cookie</a:t>
            </a:r>
            <a:endParaRPr lang="en-US" dirty="0" smtClean="0"/>
          </a:p>
          <a:p>
            <a:r>
              <a:rPr lang="en-US" dirty="0" err="1" smtClean="0"/>
              <a:t>ESAPI.authenticator</a:t>
            </a:r>
            <a:r>
              <a:rPr lang="en-US" dirty="0" smtClean="0"/>
              <a:t>().</a:t>
            </a:r>
            <a:r>
              <a:rPr lang="en-US" b="1" dirty="0" smtClean="0"/>
              <a:t>logout</a:t>
            </a:r>
            <a:r>
              <a:rPr lang="en-US" dirty="0" smtClean="0"/>
              <a:t>;</a:t>
            </a:r>
          </a:p>
          <a:p>
            <a:endParaRPr lang="en-US" dirty="0" smtClean="0"/>
          </a:p>
          <a:p>
            <a:pPr algn="ctr"/>
            <a:r>
              <a:rPr lang="en-US" b="1" dirty="0" smtClean="0">
                <a:solidFill>
                  <a:srgbClr val="FF0000"/>
                </a:solidFill>
              </a:rPr>
              <a:t>You can rotate your session without losing the contents</a:t>
            </a:r>
            <a:endParaRPr lang="en-US" b="1" dirty="0" smtClean="0">
              <a:solidFill>
                <a:srgbClr val="FF0000"/>
              </a:solidFill>
            </a:endParaRPr>
          </a:p>
          <a:p>
            <a:endParaRPr lang="en-US" dirty="0"/>
          </a:p>
        </p:txBody>
      </p:sp>
      <p:sp>
        <p:nvSpPr>
          <p:cNvPr id="2" name="Title 1"/>
          <p:cNvSpPr>
            <a:spLocks noGrp="1"/>
          </p:cNvSpPr>
          <p:nvPr>
            <p:ph type="title"/>
          </p:nvPr>
        </p:nvSpPr>
        <p:spPr/>
        <p:txBody>
          <a:bodyPr/>
          <a:lstStyle/>
          <a:p>
            <a:r>
              <a:rPr lang="en-US" dirty="0" smtClean="0"/>
              <a:t>Identity Everywhere</a:t>
            </a:r>
            <a:endParaRPr lang="en-US" dirty="0"/>
          </a:p>
        </p:txBody>
      </p:sp>
      <p:sp>
        <p:nvSpPr>
          <p:cNvPr id="3" name="Slide Number Placeholder 2"/>
          <p:cNvSpPr>
            <a:spLocks noGrp="1"/>
          </p:cNvSpPr>
          <p:nvPr>
            <p:ph type="sldNum" sz="quarter" idx="10"/>
          </p:nvPr>
        </p:nvSpPr>
        <p:spPr/>
        <p:txBody>
          <a:bodyPr/>
          <a:lstStyle/>
          <a:p>
            <a:pPr>
              <a:defRPr/>
            </a:pPr>
            <a:fld id="{23538269-78C1-4358-9BD5-30FF648FF9BA}" type="slidenum">
              <a:rPr lang="en-US" smtClean="0"/>
              <a:pPr>
                <a:defRPr/>
              </a:pPr>
              <a:t>14</a:t>
            </a:fld>
            <a:endParaRPr lang="en-US"/>
          </a:p>
        </p:txBody>
      </p:sp>
      <p:sp>
        <p:nvSpPr>
          <p:cNvPr id="6" name="Action Button: Forward or Next 5">
            <a:hlinkClick r:id="rId3" action="ppaction://program" highlightClick="1"/>
          </p:cNvPr>
          <p:cNvSpPr/>
          <p:nvPr/>
        </p:nvSpPr>
        <p:spPr>
          <a:xfrm>
            <a:off x="8610600" y="304800"/>
            <a:ext cx="415636" cy="415636"/>
          </a:xfrm>
          <a:prstGeom prst="actionButtonForwardNext">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ESAPI Web App Firewall (WAF)</a:t>
            </a:r>
          </a:p>
        </p:txBody>
      </p:sp>
      <p:pic>
        <p:nvPicPr>
          <p:cNvPr id="266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7800" y="2124075"/>
            <a:ext cx="488950" cy="628650"/>
          </a:xfrm>
          <a:prstGeom prst="rect">
            <a:avLst/>
          </a:prstGeom>
          <a:noFill/>
          <a:ln w="9525">
            <a:noFill/>
            <a:miter lim="800000"/>
            <a:headEnd/>
            <a:tailEnd/>
          </a:ln>
        </p:spPr>
      </p:pic>
      <p:pic>
        <p:nvPicPr>
          <p:cNvPr id="2662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001000" y="2809875"/>
            <a:ext cx="681038" cy="712788"/>
          </a:xfrm>
          <a:prstGeom prst="rect">
            <a:avLst/>
          </a:prstGeom>
          <a:noFill/>
          <a:ln w="9525">
            <a:noFill/>
            <a:miter lim="800000"/>
            <a:headEnd/>
            <a:tailEnd/>
          </a:ln>
        </p:spPr>
      </p:pic>
      <p:cxnSp>
        <p:nvCxnSpPr>
          <p:cNvPr id="35" name="Curved Connector 20"/>
          <p:cNvCxnSpPr/>
          <p:nvPr/>
        </p:nvCxnSpPr>
        <p:spPr>
          <a:xfrm rot="16200000" flipH="1">
            <a:off x="3793331" y="1912144"/>
            <a:ext cx="1109663" cy="1076325"/>
          </a:xfrm>
          <a:prstGeom prst="curvedConnector3">
            <a:avLst>
              <a:gd name="adj1" fmla="val 50000"/>
            </a:avLst>
          </a:prstGeom>
          <a:noFill/>
          <a:ln w="57150" cap="flat" cmpd="sng" algn="ctr">
            <a:solidFill>
              <a:srgbClr val="FF0000"/>
            </a:solidFill>
            <a:prstDash val="sysDash"/>
            <a:headEnd type="triangle" w="med" len="med"/>
            <a:tailEnd type="none" w="med" len="med"/>
          </a:ln>
          <a:effectLst>
            <a:outerShdw blurRad="40000" dist="20000" dir="5400000" rotWithShape="0">
              <a:srgbClr val="000000">
                <a:alpha val="38000"/>
              </a:srgbClr>
            </a:outerShdw>
          </a:effectLst>
        </p:spPr>
      </p:cxnSp>
      <p:sp>
        <p:nvSpPr>
          <p:cNvPr id="36" name="Can 35"/>
          <p:cNvSpPr/>
          <p:nvPr/>
        </p:nvSpPr>
        <p:spPr>
          <a:xfrm>
            <a:off x="7192963" y="3114675"/>
            <a:ext cx="579437" cy="33496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632" name="Picture 2" descr="C:\Users\jwilliams\AppData\Local\Microsoft\Windows\Temporary Internet Files\Content.IE5\45DQNPRK\MCj04260500000[1].wmf"/>
          <p:cNvPicPr>
            <a:picLocks noChangeAspect="1" noChangeArrowheads="1"/>
          </p:cNvPicPr>
          <p:nvPr/>
        </p:nvPicPr>
        <p:blipFill>
          <a:blip r:embed="rId6" cstate="print"/>
          <a:srcRect/>
          <a:stretch>
            <a:fillRect/>
          </a:stretch>
        </p:blipFill>
        <p:spPr bwMode="auto">
          <a:xfrm>
            <a:off x="5943600" y="2581275"/>
            <a:ext cx="1176338" cy="1223963"/>
          </a:xfrm>
          <a:prstGeom prst="rect">
            <a:avLst/>
          </a:prstGeom>
          <a:noFill/>
          <a:ln w="9525">
            <a:noFill/>
            <a:miter lim="800000"/>
            <a:headEnd/>
            <a:tailEnd/>
          </a:ln>
        </p:spPr>
      </p:pic>
      <p:sp>
        <p:nvSpPr>
          <p:cNvPr id="38" name="Can 37"/>
          <p:cNvSpPr/>
          <p:nvPr/>
        </p:nvSpPr>
        <p:spPr>
          <a:xfrm>
            <a:off x="7192963" y="2809875"/>
            <a:ext cx="579437" cy="334963"/>
          </a:xfrm>
          <a:prstGeom prst="ca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L-Shape 38"/>
          <p:cNvSpPr/>
          <p:nvPr/>
        </p:nvSpPr>
        <p:spPr>
          <a:xfrm>
            <a:off x="5029200" y="2352675"/>
            <a:ext cx="2971800" cy="2209800"/>
          </a:xfrm>
          <a:prstGeom prst="corner">
            <a:avLst>
              <a:gd name="adj1" fmla="val 21225"/>
              <a:gd name="adj2" fmla="val 244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6635" name="Picture 2"/>
          <p:cNvPicPr>
            <a:picLocks noChangeAspect="1" noChangeArrowheads="1"/>
          </p:cNvPicPr>
          <p:nvPr/>
        </p:nvPicPr>
        <p:blipFill>
          <a:blip r:embed="rId7" cstate="print"/>
          <a:srcRect/>
          <a:stretch>
            <a:fillRect/>
          </a:stretch>
        </p:blipFill>
        <p:spPr bwMode="auto">
          <a:xfrm>
            <a:off x="533400" y="3190875"/>
            <a:ext cx="952500" cy="1195388"/>
          </a:xfrm>
          <a:prstGeom prst="rect">
            <a:avLst/>
          </a:prstGeom>
          <a:noFill/>
          <a:ln w="9525">
            <a:noFill/>
            <a:miter lim="800000"/>
            <a:headEnd/>
            <a:tailEnd/>
          </a:ln>
        </p:spPr>
      </p:pic>
      <p:sp>
        <p:nvSpPr>
          <p:cNvPr id="41" name="Rectangle 40"/>
          <p:cNvSpPr/>
          <p:nvPr/>
        </p:nvSpPr>
        <p:spPr>
          <a:xfrm>
            <a:off x="1219200" y="2733675"/>
            <a:ext cx="1023938" cy="338138"/>
          </a:xfrm>
          <a:prstGeom prst="rect">
            <a:avLst/>
          </a:prstGeom>
        </p:spPr>
        <p:txBody>
          <a:bodyPr>
            <a:spAutoFit/>
          </a:bodyPr>
          <a:lstStyle/>
          <a:p>
            <a:pPr algn="ctr">
              <a:defRPr/>
            </a:pPr>
            <a:r>
              <a:rPr lang="en-US" sz="1600" dirty="0">
                <a:latin typeface="+mn-lt"/>
              </a:rPr>
              <a:t>attacker</a:t>
            </a:r>
          </a:p>
        </p:txBody>
      </p:sp>
      <p:pic>
        <p:nvPicPr>
          <p:cNvPr id="26637"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 y="3495675"/>
            <a:ext cx="622300" cy="688975"/>
          </a:xfrm>
          <a:prstGeom prst="rect">
            <a:avLst/>
          </a:prstGeom>
          <a:noFill/>
          <a:ln w="9525">
            <a:noFill/>
            <a:miter lim="800000"/>
            <a:headEnd/>
            <a:tailEnd/>
          </a:ln>
        </p:spPr>
      </p:pic>
      <p:sp>
        <p:nvSpPr>
          <p:cNvPr id="43" name="Rectangle 42"/>
          <p:cNvSpPr/>
          <p:nvPr/>
        </p:nvSpPr>
        <p:spPr>
          <a:xfrm>
            <a:off x="533400" y="4410075"/>
            <a:ext cx="1023938" cy="338138"/>
          </a:xfrm>
          <a:prstGeom prst="rect">
            <a:avLst/>
          </a:prstGeom>
        </p:spPr>
        <p:txBody>
          <a:bodyPr>
            <a:spAutoFit/>
          </a:bodyPr>
          <a:lstStyle/>
          <a:p>
            <a:pPr algn="ctr">
              <a:defRPr/>
            </a:pPr>
            <a:r>
              <a:rPr lang="en-US" sz="1600" dirty="0">
                <a:latin typeface="+mn-lt"/>
              </a:rPr>
              <a:t>user</a:t>
            </a:r>
          </a:p>
        </p:txBody>
      </p:sp>
      <p:sp>
        <p:nvSpPr>
          <p:cNvPr id="44" name="Rectangle 43"/>
          <p:cNvSpPr/>
          <p:nvPr/>
        </p:nvSpPr>
        <p:spPr>
          <a:xfrm>
            <a:off x="6096000" y="4181475"/>
            <a:ext cx="1023938" cy="338138"/>
          </a:xfrm>
          <a:prstGeom prst="rect">
            <a:avLst/>
          </a:prstGeom>
        </p:spPr>
        <p:txBody>
          <a:bodyPr>
            <a:spAutoFit/>
          </a:bodyPr>
          <a:lstStyle/>
          <a:p>
            <a:pPr algn="ctr">
              <a:defRPr/>
            </a:pPr>
            <a:r>
              <a:rPr lang="en-US" sz="1600" dirty="0">
                <a:latin typeface="+mn-lt"/>
              </a:rPr>
              <a:t>ESAPI</a:t>
            </a:r>
          </a:p>
        </p:txBody>
      </p:sp>
      <p:sp>
        <p:nvSpPr>
          <p:cNvPr id="45" name="Rectangle 44"/>
          <p:cNvSpPr/>
          <p:nvPr/>
        </p:nvSpPr>
        <p:spPr>
          <a:xfrm>
            <a:off x="5029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5410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5791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6172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6553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6934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7315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696200" y="4638675"/>
            <a:ext cx="304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767263" y="2505075"/>
            <a:ext cx="1023937" cy="338138"/>
          </a:xfrm>
          <a:prstGeom prst="rect">
            <a:avLst/>
          </a:prstGeom>
        </p:spPr>
        <p:txBody>
          <a:bodyPr>
            <a:spAutoFit/>
          </a:bodyPr>
          <a:lstStyle/>
          <a:p>
            <a:pPr algn="ctr">
              <a:defRPr/>
            </a:pPr>
            <a:r>
              <a:rPr lang="en-US" sz="1600" dirty="0">
                <a:latin typeface="+mn-lt"/>
              </a:rPr>
              <a:t>WAF</a:t>
            </a:r>
          </a:p>
        </p:txBody>
      </p:sp>
      <p:cxnSp>
        <p:nvCxnSpPr>
          <p:cNvPr id="54" name="Curved Connector 53"/>
          <p:cNvCxnSpPr>
            <a:endCxn id="50" idx="0"/>
          </p:cNvCxnSpPr>
          <p:nvPr/>
        </p:nvCxnSpPr>
        <p:spPr>
          <a:xfrm rot="16200000" flipH="1">
            <a:off x="6248400" y="3800475"/>
            <a:ext cx="1066800" cy="609600"/>
          </a:xfrm>
          <a:prstGeom prst="curvedConnector3">
            <a:avLst>
              <a:gd name="adj1" fmla="val 50000"/>
            </a:avLst>
          </a:prstGeom>
          <a:noFill/>
          <a:ln w="57150" cap="flat" cmpd="sng" algn="ctr">
            <a:solidFill>
              <a:srgbClr val="25A507"/>
            </a:solidFill>
            <a:prstDash val="solid"/>
            <a:headEnd type="none" w="med" len="med"/>
            <a:tailEnd type="triangle" w="med" len="med"/>
          </a:ln>
          <a:effectLst>
            <a:outerShdw blurRad="40000" dist="20000" dir="5400000" rotWithShape="0">
              <a:srgbClr val="000000">
                <a:alpha val="38000"/>
              </a:srgbClr>
            </a:outerShdw>
          </a:effectLst>
        </p:spPr>
      </p:cxnSp>
      <p:cxnSp>
        <p:nvCxnSpPr>
          <p:cNvPr id="55" name="Curved Connector 54"/>
          <p:cNvCxnSpPr>
            <a:stCxn id="37" idx="2"/>
            <a:endCxn id="52" idx="0"/>
          </p:cNvCxnSpPr>
          <p:nvPr/>
        </p:nvCxnSpPr>
        <p:spPr>
          <a:xfrm rot="16200000" flipH="1">
            <a:off x="6773069" y="3563144"/>
            <a:ext cx="833437" cy="1317625"/>
          </a:xfrm>
          <a:prstGeom prst="curvedConnector3">
            <a:avLst>
              <a:gd name="adj1" fmla="val 33654"/>
            </a:avLst>
          </a:prstGeom>
          <a:noFill/>
          <a:ln w="57150" cap="flat" cmpd="sng" algn="ctr">
            <a:solidFill>
              <a:srgbClr val="25A507"/>
            </a:solidFill>
            <a:prstDash val="solid"/>
            <a:headEnd type="none" w="med" len="med"/>
            <a:tailEnd type="triangle" w="med" len="med"/>
          </a:ln>
          <a:effectLst>
            <a:outerShdw blurRad="40000" dist="20000" dir="5400000" rotWithShape="0">
              <a:srgbClr val="000000">
                <a:alpha val="38000"/>
              </a:srgbClr>
            </a:outerShdw>
          </a:effectLst>
        </p:spPr>
      </p:cxnSp>
      <p:cxnSp>
        <p:nvCxnSpPr>
          <p:cNvPr id="56" name="Curved Connector 55"/>
          <p:cNvCxnSpPr>
            <a:endCxn id="46" idx="0"/>
          </p:cNvCxnSpPr>
          <p:nvPr/>
        </p:nvCxnSpPr>
        <p:spPr>
          <a:xfrm rot="5400000">
            <a:off x="5448300" y="3686175"/>
            <a:ext cx="1066800" cy="838200"/>
          </a:xfrm>
          <a:prstGeom prst="curvedConnector3">
            <a:avLst>
              <a:gd name="adj1" fmla="val 50000"/>
            </a:avLst>
          </a:prstGeom>
          <a:noFill/>
          <a:ln w="57150" cap="flat" cmpd="sng" algn="ctr">
            <a:solidFill>
              <a:srgbClr val="25A507"/>
            </a:solidFill>
            <a:prstDash val="solid"/>
            <a:headEnd type="none" w="med" len="med"/>
            <a:tailEnd type="triangle" w="med" len="med"/>
          </a:ln>
          <a:effectLst>
            <a:outerShdw blurRad="40000" dist="20000" dir="5400000" rotWithShape="0">
              <a:srgbClr val="000000">
                <a:alpha val="38000"/>
              </a:srgbClr>
            </a:outerShdw>
          </a:effectLst>
        </p:spPr>
      </p:cxnSp>
      <p:cxnSp>
        <p:nvCxnSpPr>
          <p:cNvPr id="57" name="Curved Connector 56"/>
          <p:cNvCxnSpPr>
            <a:stCxn id="42" idx="1"/>
            <a:endCxn id="37" idx="1"/>
          </p:cNvCxnSpPr>
          <p:nvPr/>
        </p:nvCxnSpPr>
        <p:spPr>
          <a:xfrm flipV="1">
            <a:off x="1308100" y="3192463"/>
            <a:ext cx="4635500" cy="647700"/>
          </a:xfrm>
          <a:prstGeom prst="curvedConnector3">
            <a:avLst>
              <a:gd name="adj1" fmla="val 50000"/>
            </a:avLst>
          </a:prstGeom>
          <a:noFill/>
          <a:ln w="57150" cap="flat" cmpd="sng" algn="ctr">
            <a:solidFill>
              <a:srgbClr val="25A507"/>
            </a:solidFill>
            <a:prstDash val="solid"/>
            <a:headEnd type="none" w="med" len="med"/>
            <a:tailEnd type="triangle" w="med" len="med"/>
          </a:ln>
          <a:effectLst>
            <a:outerShdw blurRad="40000" dist="20000" dir="5400000" rotWithShape="0">
              <a:srgbClr val="000000">
                <a:alpha val="38000"/>
              </a:srgbClr>
            </a:outerShdw>
          </a:effectLst>
        </p:spPr>
      </p:cxnSp>
      <p:cxnSp>
        <p:nvCxnSpPr>
          <p:cNvPr id="58" name="Curved Connector 20"/>
          <p:cNvCxnSpPr>
            <a:endCxn id="33" idx="3"/>
          </p:cNvCxnSpPr>
          <p:nvPr/>
        </p:nvCxnSpPr>
        <p:spPr>
          <a:xfrm rot="10800000">
            <a:off x="1936750" y="2438400"/>
            <a:ext cx="3016250" cy="600075"/>
          </a:xfrm>
          <a:prstGeom prst="curvedConnector3">
            <a:avLst>
              <a:gd name="adj1" fmla="val 50000"/>
            </a:avLst>
          </a:prstGeom>
          <a:noFill/>
          <a:ln w="57150" cap="flat" cmpd="sng" algn="ctr">
            <a:solidFill>
              <a:srgbClr val="FF0000"/>
            </a:solidFill>
            <a:prstDash val="sysDash"/>
            <a:headEnd type="triangle" w="med" len="med"/>
            <a:tailEnd type="none" w="med" len="med"/>
          </a:ln>
          <a:effectLst>
            <a:outerShdw blurRad="40000" dist="20000" dir="5400000" rotWithShape="0">
              <a:srgbClr val="000000">
                <a:alpha val="38000"/>
              </a:srgbClr>
            </a:outerShdw>
          </a:effectLst>
        </p:spPr>
      </p:cxnSp>
      <p:sp>
        <p:nvSpPr>
          <p:cNvPr id="26654" name="Rectangle 58"/>
          <p:cNvSpPr>
            <a:spLocks noChangeArrowheads="1"/>
          </p:cNvSpPr>
          <p:nvPr/>
        </p:nvSpPr>
        <p:spPr bwMode="auto">
          <a:xfrm>
            <a:off x="6477000" y="1143000"/>
            <a:ext cx="2133600" cy="1363663"/>
          </a:xfrm>
          <a:prstGeom prst="rect">
            <a:avLst/>
          </a:prstGeom>
          <a:noFill/>
          <a:ln w="9525">
            <a:noFill/>
            <a:miter lim="800000"/>
            <a:headEnd/>
            <a:tailEnd/>
          </a:ln>
        </p:spPr>
        <p:txBody>
          <a:bodyPr>
            <a:spAutoFit/>
          </a:bodyPr>
          <a:lstStyle/>
          <a:p>
            <a:pPr marL="342900" indent="-342900" defTabSz="1066800">
              <a:lnSpc>
                <a:spcPct val="90000"/>
              </a:lnSpc>
              <a:spcAft>
                <a:spcPct val="35000"/>
              </a:spcAft>
            </a:pPr>
            <a:r>
              <a:rPr lang="en-US" sz="1400" b="1">
                <a:latin typeface="Tahoma" pitchFamily="34" charset="0"/>
              </a:rPr>
              <a:t>Critical Application?</a:t>
            </a:r>
          </a:p>
          <a:p>
            <a:pPr marL="342900" indent="-342900" defTabSz="1066800">
              <a:lnSpc>
                <a:spcPct val="90000"/>
              </a:lnSpc>
              <a:spcAft>
                <a:spcPct val="35000"/>
              </a:spcAft>
            </a:pPr>
            <a:r>
              <a:rPr lang="en-US" sz="1400" b="1">
                <a:latin typeface="Tahoma" pitchFamily="34" charset="0"/>
              </a:rPr>
              <a:t>PCI requirement?</a:t>
            </a:r>
          </a:p>
          <a:p>
            <a:pPr marL="342900" indent="-342900" defTabSz="1066800">
              <a:lnSpc>
                <a:spcPct val="90000"/>
              </a:lnSpc>
              <a:spcAft>
                <a:spcPct val="35000"/>
              </a:spcAft>
            </a:pPr>
            <a:r>
              <a:rPr lang="en-US" sz="1400" b="1">
                <a:latin typeface="Tahoma" pitchFamily="34" charset="0"/>
              </a:rPr>
              <a:t>3</a:t>
            </a:r>
            <a:r>
              <a:rPr lang="en-US" sz="1400" b="1" baseline="30000">
                <a:latin typeface="Tahoma" pitchFamily="34" charset="0"/>
              </a:rPr>
              <a:t>rd</a:t>
            </a:r>
            <a:r>
              <a:rPr lang="en-US" sz="1400" b="1">
                <a:latin typeface="Tahoma" pitchFamily="34" charset="0"/>
              </a:rPr>
              <a:t> party application?</a:t>
            </a:r>
          </a:p>
          <a:p>
            <a:pPr marL="342900" indent="-342900" defTabSz="1066800">
              <a:lnSpc>
                <a:spcPct val="90000"/>
              </a:lnSpc>
              <a:spcAft>
                <a:spcPct val="35000"/>
              </a:spcAft>
            </a:pPr>
            <a:r>
              <a:rPr lang="en-US" sz="1400" b="1">
                <a:latin typeface="Tahoma" pitchFamily="34" charset="0"/>
              </a:rPr>
              <a:t>Legacy application?</a:t>
            </a:r>
          </a:p>
          <a:p>
            <a:pPr marL="342900" indent="-342900" defTabSz="1066800">
              <a:lnSpc>
                <a:spcPct val="90000"/>
              </a:lnSpc>
              <a:spcAft>
                <a:spcPct val="35000"/>
              </a:spcAft>
            </a:pPr>
            <a:r>
              <a:rPr lang="en-US" sz="1400" b="1">
                <a:latin typeface="Tahoma" pitchFamily="34" charset="0"/>
              </a:rPr>
              <a:t>Incident response?</a:t>
            </a:r>
          </a:p>
        </p:txBody>
      </p:sp>
      <p:sp>
        <p:nvSpPr>
          <p:cNvPr id="60" name="Rectangle 59"/>
          <p:cNvSpPr/>
          <p:nvPr/>
        </p:nvSpPr>
        <p:spPr>
          <a:xfrm>
            <a:off x="533400" y="4640263"/>
            <a:ext cx="4572000" cy="1754187"/>
          </a:xfrm>
          <a:prstGeom prst="rect">
            <a:avLst/>
          </a:prstGeom>
        </p:spPr>
        <p:txBody>
          <a:bodyPr>
            <a:spAutoFit/>
          </a:bodyPr>
          <a:lstStyle/>
          <a:p>
            <a:pPr algn="ctr" fontAlgn="auto">
              <a:spcBef>
                <a:spcPts val="0"/>
              </a:spcBef>
              <a:spcAft>
                <a:spcPts val="0"/>
              </a:spcAft>
              <a:defRPr/>
            </a:pPr>
            <a:r>
              <a:rPr lang="en-US" b="1" kern="0" dirty="0">
                <a:latin typeface="Tahoma"/>
              </a:rPr>
              <a:t>Virtual patches</a:t>
            </a:r>
          </a:p>
          <a:p>
            <a:pPr algn="ctr" fontAlgn="auto">
              <a:spcBef>
                <a:spcPts val="0"/>
              </a:spcBef>
              <a:spcAft>
                <a:spcPts val="0"/>
              </a:spcAft>
              <a:defRPr/>
            </a:pPr>
            <a:r>
              <a:rPr lang="en-US" b="1" kern="0" dirty="0">
                <a:latin typeface="Tahoma"/>
              </a:rPr>
              <a:t>Authentication rules</a:t>
            </a:r>
          </a:p>
          <a:p>
            <a:pPr algn="ctr" fontAlgn="auto">
              <a:spcBef>
                <a:spcPts val="0"/>
              </a:spcBef>
              <a:spcAft>
                <a:spcPts val="0"/>
              </a:spcAft>
              <a:defRPr/>
            </a:pPr>
            <a:r>
              <a:rPr lang="en-US" b="1" kern="0" dirty="0">
                <a:latin typeface="Tahoma"/>
              </a:rPr>
              <a:t>URL access control</a:t>
            </a:r>
          </a:p>
          <a:p>
            <a:pPr algn="ctr" fontAlgn="auto">
              <a:spcBef>
                <a:spcPts val="0"/>
              </a:spcBef>
              <a:spcAft>
                <a:spcPts val="0"/>
              </a:spcAft>
              <a:defRPr/>
            </a:pPr>
            <a:r>
              <a:rPr lang="en-US" b="1" kern="0" dirty="0">
                <a:latin typeface="Tahoma"/>
              </a:rPr>
              <a:t>Egress filtering</a:t>
            </a:r>
          </a:p>
          <a:p>
            <a:pPr algn="ctr" fontAlgn="auto">
              <a:spcBef>
                <a:spcPts val="0"/>
              </a:spcBef>
              <a:spcAft>
                <a:spcPts val="0"/>
              </a:spcAft>
              <a:defRPr/>
            </a:pPr>
            <a:r>
              <a:rPr lang="en-US" b="1" kern="0" dirty="0">
                <a:latin typeface="Tahoma"/>
              </a:rPr>
              <a:t>Attack surface reduction</a:t>
            </a:r>
          </a:p>
          <a:p>
            <a:pPr algn="ctr" fontAlgn="auto">
              <a:spcBef>
                <a:spcPts val="0"/>
              </a:spcBef>
              <a:spcAft>
                <a:spcPts val="0"/>
              </a:spcAft>
              <a:defRPr/>
            </a:pPr>
            <a:r>
              <a:rPr lang="en-US" b="1" kern="0" dirty="0">
                <a:latin typeface="Tahoma"/>
              </a:rPr>
              <a:t>Real-time security</a:t>
            </a:r>
            <a:endParaRPr lang="en-US" dirty="0"/>
          </a:p>
        </p:txBody>
      </p:sp>
      <p:sp>
        <p:nvSpPr>
          <p:cNvPr id="31" name="Slide Number Placeholder 30"/>
          <p:cNvSpPr>
            <a:spLocks noGrp="1"/>
          </p:cNvSpPr>
          <p:nvPr>
            <p:ph type="sldNum" sz="quarter" idx="10"/>
          </p:nvPr>
        </p:nvSpPr>
        <p:spPr/>
        <p:txBody>
          <a:bodyPr/>
          <a:lstStyle/>
          <a:p>
            <a:pPr>
              <a:defRPr/>
            </a:pPr>
            <a:fld id="{FAA189EE-A757-4C68-A0D4-3FD70180CEDF}" type="slidenum">
              <a:rPr lang="en-US" smtClean="0"/>
              <a:pPr>
                <a:defRPr/>
              </a:pPr>
              <a:t>15</a:t>
            </a:fld>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Documentation</a:t>
            </a:r>
            <a:endParaRPr lang="en-US" dirty="0"/>
          </a:p>
        </p:txBody>
      </p:sp>
      <p:sp>
        <p:nvSpPr>
          <p:cNvPr id="4" name="Content Placeholder 3"/>
          <p:cNvSpPr>
            <a:spLocks noGrp="1"/>
          </p:cNvSpPr>
          <p:nvPr>
            <p:ph idx="1"/>
          </p:nvPr>
        </p:nvSpPr>
        <p:spPr>
          <a:xfrm>
            <a:off x="457200" y="1295400"/>
            <a:ext cx="4267200" cy="4876800"/>
          </a:xfrm>
        </p:spPr>
        <p:txBody>
          <a:bodyPr>
            <a:normAutofit fontScale="70000" lnSpcReduction="20000"/>
          </a:bodyPr>
          <a:lstStyle/>
          <a:p>
            <a:r>
              <a:rPr lang="en-US" dirty="0" err="1" smtClean="0"/>
              <a:t>Javadoc</a:t>
            </a:r>
            <a:endParaRPr lang="en-US" dirty="0" smtClean="0"/>
          </a:p>
          <a:p>
            <a:pPr lvl="1"/>
            <a:r>
              <a:rPr lang="en-US" dirty="0" smtClean="0">
                <a:hlinkClick r:id="rId2"/>
              </a:rPr>
              <a:t>http://owasp-esapi-java.googlecode.com/svn/trunk_doc/index.html</a:t>
            </a:r>
            <a:endParaRPr lang="en-US" dirty="0" smtClean="0"/>
          </a:p>
          <a:p>
            <a:endParaRPr lang="en-US" dirty="0" smtClean="0"/>
          </a:p>
          <a:p>
            <a:r>
              <a:rPr lang="en-US" dirty="0" smtClean="0"/>
              <a:t>Banned APIs</a:t>
            </a:r>
          </a:p>
          <a:p>
            <a:pPr lvl="1"/>
            <a:r>
              <a:rPr lang="en-US" dirty="0" smtClean="0">
                <a:hlinkClick r:id="rId3"/>
              </a:rPr>
              <a:t>http://www.owasp.org/index.php/ESAPI_Secure_Coding_Guideline</a:t>
            </a:r>
            <a:endParaRPr lang="en-US" dirty="0" smtClean="0"/>
          </a:p>
          <a:p>
            <a:endParaRPr lang="en-US" dirty="0" smtClean="0"/>
          </a:p>
          <a:p>
            <a:r>
              <a:rPr lang="en-US" dirty="0" smtClean="0"/>
              <a:t>Release Notes</a:t>
            </a:r>
          </a:p>
          <a:p>
            <a:pPr lvl="1"/>
            <a:r>
              <a:rPr lang="en-US" dirty="0" smtClean="0">
                <a:hlinkClick r:id="rId4"/>
              </a:rPr>
              <a:t>http://www.owasp.org/images/d/d0/JavaEE-ESAPI_2.0a_ReleaseNotes.doc</a:t>
            </a:r>
            <a:r>
              <a:rPr lang="en-US" dirty="0" smtClean="0"/>
              <a:t> </a:t>
            </a:r>
          </a:p>
          <a:p>
            <a:endParaRPr lang="en-US" dirty="0" smtClean="0"/>
          </a:p>
          <a:p>
            <a:r>
              <a:rPr lang="en-US" dirty="0" smtClean="0"/>
              <a:t>Install Guide</a:t>
            </a:r>
          </a:p>
          <a:p>
            <a:pPr lvl="1"/>
            <a:r>
              <a:rPr lang="en-US" dirty="0" smtClean="0">
                <a:hlinkClick r:id="rId5"/>
              </a:rPr>
              <a:t>http://www.owasp.org/images/4/4c/JavaEE-ESAPI_2.0a_install.doc</a:t>
            </a: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Slide Number Placeholder 1"/>
          <p:cNvSpPr>
            <a:spLocks noGrp="1"/>
          </p:cNvSpPr>
          <p:nvPr>
            <p:ph type="sldNum" sz="quarter" idx="10"/>
          </p:nvPr>
        </p:nvSpPr>
        <p:spPr/>
        <p:txBody>
          <a:bodyPr/>
          <a:lstStyle/>
          <a:p>
            <a:pPr>
              <a:defRPr/>
            </a:pPr>
            <a:fld id="{AD07DEFC-47DE-42F3-9F12-DBFA83F7016D}" type="slidenum">
              <a:rPr lang="en-US" smtClean="0"/>
              <a:pPr>
                <a:defRPr/>
              </a:pPr>
              <a:t>16</a:t>
            </a:fld>
            <a:endParaRPr lang="en-US"/>
          </a:p>
        </p:txBody>
      </p:sp>
      <p:pic>
        <p:nvPicPr>
          <p:cNvPr id="1027" name="Picture 3"/>
          <p:cNvPicPr>
            <a:picLocks noChangeAspect="1" noChangeArrowheads="1"/>
          </p:cNvPicPr>
          <p:nvPr/>
        </p:nvPicPr>
        <p:blipFill>
          <a:blip r:embed="rId6" cstate="print"/>
          <a:srcRect/>
          <a:stretch>
            <a:fillRect/>
          </a:stretch>
        </p:blipFill>
        <p:spPr bwMode="auto">
          <a:xfrm>
            <a:off x="4953000" y="1143000"/>
            <a:ext cx="3938588"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lum bright="-20000" contrast="30000"/>
          </a:blip>
          <a:srcRect/>
          <a:stretch>
            <a:fillRect/>
          </a:stretch>
        </p:blipFill>
        <p:spPr bwMode="auto">
          <a:xfrm>
            <a:off x="0" y="-4763"/>
            <a:ext cx="9144000" cy="6873876"/>
          </a:xfrm>
          <a:prstGeom prst="rect">
            <a:avLst/>
          </a:prstGeom>
          <a:noFill/>
          <a:ln w="9525">
            <a:noFill/>
            <a:miter lim="800000"/>
            <a:headEnd/>
            <a:tailEnd/>
          </a:ln>
          <a:effectLst/>
        </p:spPr>
      </p:pic>
      <p:sp>
        <p:nvSpPr>
          <p:cNvPr id="98" name="Title 4"/>
          <p:cNvSpPr txBox="1">
            <a:spLocks/>
          </p:cNvSpPr>
          <p:nvPr/>
        </p:nvSpPr>
        <p:spPr bwMode="auto">
          <a:xfrm>
            <a:off x="533400" y="2819400"/>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8000" b="1" kern="0" dirty="0" smtClean="0">
                <a:solidFill>
                  <a:schemeClr val="bg1"/>
                </a:solidFill>
                <a:effectLst>
                  <a:glow rad="228600">
                    <a:schemeClr val="accent4">
                      <a:satMod val="175000"/>
                      <a:alpha val="40000"/>
                    </a:schemeClr>
                  </a:glow>
                </a:effectLst>
                <a:latin typeface="+mj-lt"/>
                <a:ea typeface="+mj-ea"/>
                <a:cs typeface="+mj-cs"/>
              </a:rPr>
              <a:t>Silver Bullet</a:t>
            </a:r>
            <a:endParaRPr kumimoji="0" lang="en-US" sz="8000" b="1" i="0" u="none" strike="noStrike" kern="0" cap="none" spc="0" normalizeH="0" baseline="0" noProof="0" dirty="0">
              <a:ln>
                <a:noFill/>
              </a:ln>
              <a:solidFill>
                <a:schemeClr val="bg1"/>
              </a:solidFill>
              <a:effectLst>
                <a:glow rad="228600">
                  <a:schemeClr val="accent4">
                    <a:satMod val="175000"/>
                    <a:alpha val="40000"/>
                  </a:schemeClr>
                </a:glo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236538" y="-4763"/>
            <a:ext cx="9617076" cy="6873876"/>
          </a:xfrm>
          <a:prstGeom prst="rect">
            <a:avLst/>
          </a:prstGeom>
          <a:noFill/>
          <a:ln w="9525">
            <a:noFill/>
            <a:miter lim="800000"/>
            <a:headEnd/>
            <a:tailEnd/>
          </a:ln>
          <a:effectLst/>
        </p:spPr>
      </p:pic>
      <p:sp>
        <p:nvSpPr>
          <p:cNvPr id="5" name="Title 4"/>
          <p:cNvSpPr>
            <a:spLocks noGrp="1"/>
          </p:cNvSpPr>
          <p:nvPr>
            <p:ph type="title" idx="4294967295"/>
          </p:nvPr>
        </p:nvSpPr>
        <p:spPr>
          <a:xfrm>
            <a:off x="533400" y="2819400"/>
            <a:ext cx="8229600" cy="792162"/>
          </a:xfrm>
        </p:spPr>
        <p:txBody>
          <a:bodyPr/>
          <a:lstStyle/>
          <a:p>
            <a:pPr algn="ctr"/>
            <a:r>
              <a:rPr lang="en-US" sz="8000" dirty="0" smtClean="0">
                <a:solidFill>
                  <a:schemeClr val="bg1"/>
                </a:solidFill>
                <a:effectLst>
                  <a:glow rad="228600">
                    <a:schemeClr val="accent5">
                      <a:satMod val="175000"/>
                      <a:alpha val="40000"/>
                    </a:schemeClr>
                  </a:glow>
                </a:effectLst>
              </a:rPr>
              <a:t>Monoculture</a:t>
            </a:r>
            <a:endParaRPr lang="en-US" sz="8000" dirty="0">
              <a:solidFill>
                <a:schemeClr val="bg1"/>
              </a:solidFill>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Questions and Answers</a:t>
            </a:r>
          </a:p>
        </p:txBody>
      </p:sp>
      <p:pic>
        <p:nvPicPr>
          <p:cNvPr id="25603" name="Picture 2" descr="picture of questions on pages"/>
          <p:cNvPicPr>
            <a:picLocks noChangeAspect="1" noChangeArrowheads="1"/>
          </p:cNvPicPr>
          <p:nvPr/>
        </p:nvPicPr>
        <p:blipFill>
          <a:blip r:embed="rId4" cstate="print"/>
          <a:srcRect/>
          <a:stretch>
            <a:fillRect/>
          </a:stretch>
        </p:blipFill>
        <p:spPr bwMode="auto">
          <a:xfrm>
            <a:off x="533400" y="1143000"/>
            <a:ext cx="3621024" cy="3863458"/>
          </a:xfrm>
          <a:prstGeom prst="rect">
            <a:avLst/>
          </a:prstGeom>
          <a:noFill/>
          <a:ln w="9525">
            <a:noFill/>
            <a:miter lim="800000"/>
            <a:headEnd/>
            <a:tailEnd/>
          </a:ln>
        </p:spPr>
      </p:pic>
      <p:sp>
        <p:nvSpPr>
          <p:cNvPr id="4" name="Rectangle 3"/>
          <p:cNvSpPr/>
          <p:nvPr/>
        </p:nvSpPr>
        <p:spPr>
          <a:xfrm>
            <a:off x="0" y="2139538"/>
            <a:ext cx="9144000" cy="4154984"/>
          </a:xfrm>
          <a:prstGeom prst="rect">
            <a:avLst/>
          </a:prstGeom>
        </p:spPr>
        <p:txBody>
          <a:bodyPr wrap="square">
            <a:spAutoFit/>
          </a:bodyPr>
          <a:lstStyle/>
          <a:p>
            <a:pPr algn="r"/>
            <a:endParaRPr lang="en-US" sz="2000" b="1" dirty="0" smtClean="0">
              <a:latin typeface="+mj-lt"/>
            </a:endParaRPr>
          </a:p>
          <a:p>
            <a:pPr algn="r">
              <a:buClr>
                <a:srgbClr val="9F2936"/>
              </a:buClr>
              <a:buFont typeface="Arial" charset="0"/>
              <a:buNone/>
            </a:pPr>
            <a:r>
              <a:rPr lang="en-US" sz="2000" b="1" dirty="0" smtClean="0">
                <a:solidFill>
                  <a:prstClr val="black"/>
                </a:solidFill>
                <a:latin typeface="+mj-lt"/>
              </a:rPr>
              <a:t>Jeff Williams</a:t>
            </a:r>
            <a:br>
              <a:rPr lang="en-US" sz="2000" b="1" dirty="0" smtClean="0">
                <a:solidFill>
                  <a:prstClr val="black"/>
                </a:solidFill>
                <a:latin typeface="+mj-lt"/>
              </a:rPr>
            </a:br>
            <a:r>
              <a:rPr lang="en-US" sz="2000" b="1" dirty="0" smtClean="0">
                <a:solidFill>
                  <a:prstClr val="black"/>
                </a:solidFill>
                <a:latin typeface="+mj-lt"/>
              </a:rPr>
              <a:t>Aspect Security CEO</a:t>
            </a:r>
            <a:br>
              <a:rPr lang="en-US" sz="2000" b="1" dirty="0" smtClean="0">
                <a:solidFill>
                  <a:prstClr val="black"/>
                </a:solidFill>
                <a:latin typeface="+mj-lt"/>
              </a:rPr>
            </a:br>
            <a:r>
              <a:rPr lang="en-US" sz="2000" b="1" dirty="0" smtClean="0">
                <a:solidFill>
                  <a:prstClr val="black"/>
                </a:solidFill>
                <a:latin typeface="+mj-lt"/>
              </a:rPr>
              <a:t>OWASP Foundation Chair</a:t>
            </a:r>
          </a:p>
          <a:p>
            <a:pPr algn="r">
              <a:buClr>
                <a:srgbClr val="9F2936"/>
              </a:buClr>
              <a:buFont typeface="Arial" charset="0"/>
              <a:buNone/>
            </a:pPr>
            <a:r>
              <a:rPr lang="en-US" sz="2000" b="1" u="sng" dirty="0" smtClean="0">
                <a:solidFill>
                  <a:srgbClr val="0000FF"/>
                </a:solidFill>
                <a:latin typeface="+mj-lt"/>
              </a:rPr>
              <a:t>jeff.williams@aspectsecurity.com</a:t>
            </a:r>
            <a:br>
              <a:rPr lang="en-US" sz="2000" b="1" u="sng" dirty="0" smtClean="0">
                <a:solidFill>
                  <a:srgbClr val="0000FF"/>
                </a:solidFill>
                <a:latin typeface="+mj-lt"/>
              </a:rPr>
            </a:br>
            <a:r>
              <a:rPr lang="en-US" sz="2000" b="1" u="sng" dirty="0" smtClean="0">
                <a:solidFill>
                  <a:srgbClr val="0000FF"/>
                </a:solidFill>
                <a:latin typeface="+mj-lt"/>
              </a:rPr>
              <a:t>http://www.aspectsecurity.com</a:t>
            </a:r>
            <a:endParaRPr lang="en-US" sz="2000" b="1" dirty="0" smtClean="0">
              <a:solidFill>
                <a:prstClr val="black"/>
              </a:solidFill>
              <a:latin typeface="+mj-lt"/>
            </a:endParaRPr>
          </a:p>
          <a:p>
            <a:pPr algn="r">
              <a:buClr>
                <a:srgbClr val="9F2936"/>
              </a:buClr>
              <a:buFont typeface="Arial" charset="0"/>
              <a:buNone/>
            </a:pPr>
            <a:r>
              <a:rPr lang="en-US" sz="2000" b="1" dirty="0" smtClean="0">
                <a:solidFill>
                  <a:prstClr val="black"/>
                </a:solidFill>
                <a:latin typeface="+mj-lt"/>
              </a:rPr>
              <a:t>twitter @</a:t>
            </a:r>
            <a:r>
              <a:rPr lang="en-US" sz="2000" b="1" dirty="0" err="1" smtClean="0">
                <a:solidFill>
                  <a:prstClr val="black"/>
                </a:solidFill>
                <a:latin typeface="+mj-lt"/>
              </a:rPr>
              <a:t>planetlevel</a:t>
            </a:r>
            <a:endParaRPr lang="en-US" sz="2000" b="1" dirty="0" smtClean="0">
              <a:solidFill>
                <a:prstClr val="black"/>
              </a:solidFill>
              <a:latin typeface="+mj-lt"/>
            </a:endParaRPr>
          </a:p>
          <a:p>
            <a:pPr algn="r">
              <a:buClr>
                <a:srgbClr val="9F2936"/>
              </a:buClr>
              <a:buFont typeface="Arial" charset="0"/>
              <a:buNone/>
            </a:pPr>
            <a:r>
              <a:rPr lang="en-US" sz="2000" b="1" dirty="0" smtClean="0">
                <a:solidFill>
                  <a:prstClr val="black"/>
                </a:solidFill>
                <a:latin typeface="+mj-lt"/>
              </a:rPr>
              <a:t>410-707-1487</a:t>
            </a:r>
            <a:br>
              <a:rPr lang="en-US" sz="2000" b="1" dirty="0" smtClean="0">
                <a:solidFill>
                  <a:prstClr val="black"/>
                </a:solidFill>
                <a:latin typeface="+mj-lt"/>
              </a:rPr>
            </a:br>
            <a:endParaRPr lang="en-US" sz="2000" b="1" dirty="0" smtClean="0">
              <a:solidFill>
                <a:prstClr val="black"/>
              </a:solidFill>
              <a:latin typeface="+mj-lt"/>
            </a:endParaRPr>
          </a:p>
          <a:p>
            <a:pPr algn="r">
              <a:buClr>
                <a:srgbClr val="9F2936"/>
              </a:buClr>
              <a:buFont typeface="Arial" charset="0"/>
              <a:buNone/>
            </a:pPr>
            <a:endParaRPr lang="en-US" sz="2000" b="1" dirty="0" smtClean="0">
              <a:solidFill>
                <a:prstClr val="black"/>
              </a:solidFill>
              <a:latin typeface="+mj-lt"/>
            </a:endParaRPr>
          </a:p>
          <a:p>
            <a:pPr algn="r">
              <a:buClr>
                <a:srgbClr val="9F2936"/>
              </a:buClr>
              <a:buFont typeface="Arial" charset="0"/>
              <a:buNone/>
            </a:pPr>
            <a:r>
              <a:rPr lang="en-US" sz="2000" b="1" dirty="0" smtClean="0">
                <a:solidFill>
                  <a:prstClr val="black"/>
                </a:solidFill>
                <a:latin typeface="+mj-lt"/>
              </a:rPr>
              <a:t> </a:t>
            </a:r>
            <a:endParaRPr lang="en-US" sz="2000" b="1" dirty="0" smtClean="0">
              <a:latin typeface="+mj-lt"/>
            </a:endParaRPr>
          </a:p>
          <a:p>
            <a:pPr algn="ctr"/>
            <a:r>
              <a:rPr lang="en-US" sz="2400" b="1" dirty="0" smtClean="0">
                <a:solidFill>
                  <a:srgbClr val="FF0000"/>
                </a:solidFill>
                <a:latin typeface="+mj-lt"/>
              </a:rPr>
              <a:t>You can send me application security questions anytime!</a:t>
            </a:r>
          </a:p>
          <a:p>
            <a:pPr algn="r"/>
            <a:endParaRPr lang="en-US" sz="2000" b="1" dirty="0">
              <a:latin typeface="+mj-lt"/>
            </a:endParaRPr>
          </a:p>
        </p:txBody>
      </p:sp>
      <p:sp>
        <p:nvSpPr>
          <p:cNvPr id="6" name="Rectangle 9"/>
          <p:cNvSpPr>
            <a:spLocks noChangeArrowheads="1"/>
          </p:cNvSpPr>
          <p:nvPr/>
        </p:nvSpPr>
        <p:spPr bwMode="auto">
          <a:xfrm>
            <a:off x="1734312" y="1463040"/>
            <a:ext cx="7010400" cy="1600200"/>
          </a:xfrm>
          <a:prstGeom prst="rect">
            <a:avLst/>
          </a:prstGeom>
          <a:noFill/>
          <a:ln w="9525">
            <a:noFill/>
            <a:miter lim="800000"/>
            <a:headEnd/>
            <a:tailEnd/>
          </a:ln>
          <a:effectLst/>
        </p:spPr>
        <p:txBody>
          <a:bodyPr anchor="ctr"/>
          <a:lstStyle/>
          <a:p>
            <a:pPr algn="r">
              <a:buClr>
                <a:srgbClr val="9F2936"/>
              </a:buClr>
              <a:buFont typeface="Arial" charset="0"/>
              <a:buNone/>
            </a:pPr>
            <a:endParaRPr lang="en-US" sz="1600" b="1" dirty="0">
              <a:solidFill>
                <a:prstClr val="black"/>
              </a:solidFill>
              <a:latin typeface="Tahoma" pitchFamily="34" charset="0"/>
            </a:endParaRPr>
          </a:p>
        </p:txBody>
      </p:sp>
      <p:sp>
        <p:nvSpPr>
          <p:cNvPr id="7" name="Slide Number Placeholder 6"/>
          <p:cNvSpPr>
            <a:spLocks noGrp="1"/>
          </p:cNvSpPr>
          <p:nvPr>
            <p:ph type="sldNum" sz="quarter" idx="10"/>
          </p:nvPr>
        </p:nvSpPr>
        <p:spPr/>
        <p:txBody>
          <a:bodyPr/>
          <a:lstStyle/>
          <a:p>
            <a:pPr>
              <a:defRPr/>
            </a:pPr>
            <a:fld id="{FAA189EE-A757-4C68-A0D4-3FD70180CEDF}" type="slidenum">
              <a:rPr lang="en-US" smtClean="0"/>
              <a:pPr>
                <a:defRPr/>
              </a:pPr>
              <a:t>19</a:t>
            </a:fld>
            <a:endParaRPr lang="en-US"/>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Reality Check</a:t>
            </a:r>
          </a:p>
        </p:txBody>
      </p:sp>
      <p:sp>
        <p:nvSpPr>
          <p:cNvPr id="7" name="Content Placeholder 6"/>
          <p:cNvSpPr>
            <a:spLocks noGrp="1"/>
          </p:cNvSpPr>
          <p:nvPr>
            <p:ph idx="1"/>
          </p:nvPr>
        </p:nvSpPr>
        <p:spPr>
          <a:xfrm>
            <a:off x="385282" y="1196740"/>
            <a:ext cx="8229600" cy="5102225"/>
          </a:xfrm>
        </p:spPr>
        <p:txBody>
          <a:bodyPr/>
          <a:lstStyle/>
          <a:p>
            <a:r>
              <a:rPr lang="en-US" sz="1800" dirty="0" smtClean="0">
                <a:latin typeface="Arial" pitchFamily="34" charset="0"/>
                <a:cs typeface="Arial" pitchFamily="34" charset="0"/>
              </a:rPr>
              <a:t>Financial</a:t>
            </a:r>
          </a:p>
          <a:p>
            <a:r>
              <a:rPr lang="en-US" sz="1800" dirty="0" smtClean="0">
                <a:latin typeface="Arial" pitchFamily="34" charset="0"/>
                <a:cs typeface="Arial" pitchFamily="34" charset="0"/>
              </a:rPr>
              <a:t>Government</a:t>
            </a:r>
          </a:p>
          <a:p>
            <a:r>
              <a:rPr lang="en-US" sz="1800" dirty="0" smtClean="0">
                <a:latin typeface="Arial" pitchFamily="34" charset="0"/>
                <a:cs typeface="Arial" pitchFamily="34" charset="0"/>
              </a:rPr>
              <a:t>Technology</a:t>
            </a:r>
          </a:p>
          <a:p>
            <a:r>
              <a:rPr lang="en-US" sz="1800" dirty="0" smtClean="0">
                <a:latin typeface="Arial" pitchFamily="34" charset="0"/>
                <a:cs typeface="Arial" pitchFamily="34" charset="0"/>
              </a:rPr>
              <a:t>Banking</a:t>
            </a:r>
          </a:p>
          <a:p>
            <a:r>
              <a:rPr lang="en-US" sz="1800" dirty="0" smtClean="0">
                <a:latin typeface="Arial" pitchFamily="34" charset="0"/>
                <a:cs typeface="Arial" pitchFamily="34" charset="0"/>
              </a:rPr>
              <a:t>Healthcare</a:t>
            </a:r>
          </a:p>
          <a:p>
            <a:r>
              <a:rPr lang="en-US" sz="1800" dirty="0" smtClean="0">
                <a:latin typeface="Arial" pitchFamily="34" charset="0"/>
                <a:cs typeface="Arial" pitchFamily="34" charset="0"/>
              </a:rPr>
              <a:t>Insurance</a:t>
            </a:r>
          </a:p>
          <a:p>
            <a:r>
              <a:rPr lang="en-US" sz="1800" dirty="0" smtClean="0">
                <a:latin typeface="Arial" pitchFamily="34" charset="0"/>
                <a:cs typeface="Arial" pitchFamily="34" charset="0"/>
              </a:rPr>
              <a:t>Publishing</a:t>
            </a:r>
          </a:p>
          <a:p>
            <a:r>
              <a:rPr lang="en-US" sz="1800" dirty="0" smtClean="0">
                <a:latin typeface="Arial" pitchFamily="34" charset="0"/>
                <a:cs typeface="Arial" pitchFamily="34" charset="0"/>
              </a:rPr>
              <a:t>Retail</a:t>
            </a:r>
          </a:p>
          <a:p>
            <a:r>
              <a:rPr lang="en-US" sz="1800" dirty="0" smtClean="0">
                <a:latin typeface="Arial" pitchFamily="34" charset="0"/>
                <a:cs typeface="Arial" pitchFamily="34" charset="0"/>
              </a:rPr>
              <a:t>Utilities</a:t>
            </a:r>
          </a:p>
          <a:p>
            <a:r>
              <a:rPr lang="en-US" sz="1800" dirty="0" smtClean="0">
                <a:latin typeface="Arial" pitchFamily="34" charset="0"/>
                <a:cs typeface="Arial" pitchFamily="34" charset="0"/>
              </a:rPr>
              <a:t>Education</a:t>
            </a:r>
          </a:p>
        </p:txBody>
      </p:sp>
      <p:sp>
        <p:nvSpPr>
          <p:cNvPr id="14" name="Rectangle 13"/>
          <p:cNvSpPr/>
          <p:nvPr/>
        </p:nvSpPr>
        <p:spPr>
          <a:xfrm>
            <a:off x="4876800" y="5486400"/>
            <a:ext cx="4267200" cy="830997"/>
          </a:xfrm>
          <a:prstGeom prst="rect">
            <a:avLst/>
          </a:prstGeom>
        </p:spPr>
        <p:txBody>
          <a:bodyPr wrap="square">
            <a:spAutoFit/>
          </a:bodyPr>
          <a:lstStyle/>
          <a:p>
            <a:pPr algn="ctr">
              <a:buClr>
                <a:srgbClr val="9F2936"/>
              </a:buClr>
              <a:buFont typeface="Arial" charset="0"/>
              <a:buNone/>
            </a:pPr>
            <a:r>
              <a:rPr lang="en-US" sz="2400" b="1" dirty="0" smtClean="0">
                <a:solidFill>
                  <a:prstClr val="black"/>
                </a:solidFill>
                <a:latin typeface="Tahoma"/>
              </a:rPr>
              <a:t>Applications average 20 serious vulnerabilities</a:t>
            </a:r>
            <a:endParaRPr lang="en-US" sz="2400" b="1" dirty="0">
              <a:solidFill>
                <a:prstClr val="black"/>
              </a:solidFill>
              <a:latin typeface="Tahoma"/>
            </a:endParaRPr>
          </a:p>
        </p:txBody>
      </p:sp>
      <p:sp>
        <p:nvSpPr>
          <p:cNvPr id="11" name="Rectangle 10"/>
          <p:cNvSpPr/>
          <p:nvPr/>
        </p:nvSpPr>
        <p:spPr>
          <a:xfrm>
            <a:off x="152401" y="5486400"/>
            <a:ext cx="3505199" cy="830997"/>
          </a:xfrm>
          <a:prstGeom prst="rect">
            <a:avLst/>
          </a:prstGeom>
        </p:spPr>
        <p:txBody>
          <a:bodyPr wrap="square">
            <a:spAutoFit/>
          </a:bodyPr>
          <a:lstStyle/>
          <a:p>
            <a:pPr algn="ctr">
              <a:buClr>
                <a:srgbClr val="9F2936"/>
              </a:buClr>
              <a:buFont typeface="Arial" charset="0"/>
              <a:buNone/>
            </a:pPr>
            <a:r>
              <a:rPr lang="en-US" sz="2400" b="1" dirty="0" smtClean="0">
                <a:solidFill>
                  <a:prstClr val="black"/>
                </a:solidFill>
                <a:latin typeface="Tahoma"/>
              </a:rPr>
              <a:t>90% of applications are vulnerable</a:t>
            </a:r>
            <a:endParaRPr lang="en-US" sz="2400" b="1" dirty="0">
              <a:solidFill>
                <a:prstClr val="black"/>
              </a:solidFill>
              <a:latin typeface="Tahoma"/>
            </a:endParaRPr>
          </a:p>
        </p:txBody>
      </p:sp>
      <p:pic>
        <p:nvPicPr>
          <p:cNvPr id="12" name="Chart 20"/>
          <p:cNvPicPr>
            <a:picLocks noChangeArrowheads="1"/>
          </p:cNvPicPr>
          <p:nvPr/>
        </p:nvPicPr>
        <p:blipFill>
          <a:blip r:embed="rId4" cstate="print"/>
          <a:srcRect l="-3633" t="-4265" r="-3633" b="-2155"/>
          <a:stretch>
            <a:fillRect/>
          </a:stretch>
        </p:blipFill>
        <p:spPr bwMode="auto">
          <a:xfrm>
            <a:off x="2137882" y="1074502"/>
            <a:ext cx="6553200" cy="4038600"/>
          </a:xfrm>
          <a:prstGeom prst="rect">
            <a:avLst/>
          </a:prstGeom>
          <a:noFill/>
          <a:ln w="9525">
            <a:noFill/>
            <a:miter lim="800000"/>
            <a:headEnd/>
            <a:tailEnd/>
          </a:ln>
        </p:spPr>
      </p:pic>
      <p:pic>
        <p:nvPicPr>
          <p:cNvPr id="8" name="Picture 5" descr="AspectForBlueBkgrnd"/>
          <p:cNvPicPr>
            <a:picLocks noChangeAspect="1" noChangeArrowheads="1"/>
          </p:cNvPicPr>
          <p:nvPr/>
        </p:nvPicPr>
        <p:blipFill>
          <a:blip r:embed="rId5" cstate="print">
            <a:lum bright="-72000" contrast="50000"/>
          </a:blip>
          <a:srcRect/>
          <a:stretch>
            <a:fillRect/>
          </a:stretch>
        </p:blipFill>
        <p:spPr bwMode="auto">
          <a:xfrm>
            <a:off x="4898210" y="4974675"/>
            <a:ext cx="1632010" cy="381583"/>
          </a:xfrm>
          <a:prstGeom prst="rect">
            <a:avLst/>
          </a:prstGeom>
          <a:noFill/>
        </p:spPr>
      </p:pic>
      <p:sp>
        <p:nvSpPr>
          <p:cNvPr id="9" name="Slide Number Placeholder 8"/>
          <p:cNvSpPr>
            <a:spLocks noGrp="1"/>
          </p:cNvSpPr>
          <p:nvPr>
            <p:ph type="sldNum" sz="quarter" idx="10"/>
          </p:nvPr>
        </p:nvSpPr>
        <p:spPr/>
        <p:txBody>
          <a:bodyPr/>
          <a:lstStyle/>
          <a:p>
            <a:pPr>
              <a:defRPr/>
            </a:pPr>
            <a:fld id="{FAA189EE-A757-4C68-A0D4-3FD70180CEDF}" type="slidenum">
              <a:rPr lang="en-US" smtClean="0"/>
              <a:pPr>
                <a:defRPr/>
              </a:pPr>
              <a:t>2</a:t>
            </a:fld>
            <a:endParaRPr lang="en-US"/>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90600"/>
            <a:ext cx="8648700" cy="4191000"/>
          </a:xfrm>
        </p:spPr>
        <p:style>
          <a:lnRef idx="3">
            <a:schemeClr val="lt1"/>
          </a:lnRef>
          <a:fillRef idx="1">
            <a:schemeClr val="accent2"/>
          </a:fillRef>
          <a:effectRef idx="1">
            <a:schemeClr val="accent2"/>
          </a:effectRef>
          <a:fontRef idx="minor">
            <a:schemeClr val="lt1"/>
          </a:fontRef>
        </p:style>
        <p:txBody>
          <a:bodyPr/>
          <a:lstStyle/>
          <a:p>
            <a:pPr algn="ctr"/>
            <a:r>
              <a:rPr lang="en-US" dirty="0" smtClean="0"/>
              <a:t/>
            </a:r>
            <a:br>
              <a:rPr lang="en-US" dirty="0" smtClean="0"/>
            </a:br>
            <a:r>
              <a:rPr lang="en-US" dirty="0" smtClean="0"/>
              <a:t>OWASP ESAPI Project Charter…</a:t>
            </a:r>
            <a:br>
              <a:rPr lang="en-US" dirty="0" smtClean="0"/>
            </a:br>
            <a:r>
              <a:rPr lang="en-US" dirty="0" smtClean="0"/>
              <a:t/>
            </a:r>
            <a:br>
              <a:rPr lang="en-US" dirty="0" smtClean="0"/>
            </a:br>
            <a:r>
              <a:rPr lang="en-US" dirty="0" smtClean="0"/>
              <a:t>To ensure that</a:t>
            </a:r>
            <a:br>
              <a:rPr lang="en-US" dirty="0" smtClean="0"/>
            </a:br>
            <a:r>
              <a:rPr lang="en-US" u="sng" dirty="0" smtClean="0"/>
              <a:t>strong</a:t>
            </a:r>
            <a:r>
              <a:rPr lang="en-US" dirty="0" smtClean="0"/>
              <a:t> </a:t>
            </a:r>
            <a:r>
              <a:rPr lang="en-US" u="sng" dirty="0" smtClean="0"/>
              <a:t>simple</a:t>
            </a:r>
            <a:r>
              <a:rPr lang="en-US" dirty="0" smtClean="0"/>
              <a:t> security controls</a:t>
            </a:r>
            <a:br>
              <a:rPr lang="en-US" dirty="0" smtClean="0"/>
            </a:br>
            <a:r>
              <a:rPr lang="en-US" dirty="0" smtClean="0"/>
              <a:t>are available to </a:t>
            </a:r>
            <a:r>
              <a:rPr lang="en-US" u="sng" dirty="0" smtClean="0"/>
              <a:t>every</a:t>
            </a:r>
            <a:r>
              <a:rPr lang="en-US" dirty="0" smtClean="0"/>
              <a:t> developer</a:t>
            </a:r>
            <a:br>
              <a:rPr lang="en-US" dirty="0" smtClean="0"/>
            </a:br>
            <a:r>
              <a:rPr lang="en-US" dirty="0" smtClean="0"/>
              <a:t>in </a:t>
            </a:r>
            <a:r>
              <a:rPr lang="en-US" u="sng" dirty="0" smtClean="0"/>
              <a:t>every</a:t>
            </a:r>
            <a:r>
              <a:rPr lang="en-US" dirty="0" smtClean="0"/>
              <a:t> environment</a:t>
            </a:r>
            <a:br>
              <a:rPr lang="en-US" dirty="0" smtClean="0"/>
            </a:br>
            <a:r>
              <a:rPr lang="en-US" dirty="0" smtClean="0"/>
              <a:t/>
            </a:r>
            <a:br>
              <a:rPr lang="en-US" dirty="0" smtClean="0"/>
            </a:br>
            <a:endParaRPr lang="en-US" dirty="0"/>
          </a:p>
        </p:txBody>
      </p:sp>
      <p:pic>
        <p:nvPicPr>
          <p:cNvPr id="3" name="Picture 2" descr="owasp-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57600" y="4953000"/>
            <a:ext cx="4767262" cy="114617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0"/>
          </p:nvPr>
        </p:nvSpPr>
        <p:spPr/>
        <p:txBody>
          <a:bodyPr/>
          <a:lstStyle/>
          <a:p>
            <a:pPr>
              <a:defRPr/>
            </a:pPr>
            <a:fld id="{AD07DEFC-47DE-42F3-9F12-DBFA83F7016D}" type="slidenum">
              <a:rPr lang="en-US" smtClean="0"/>
              <a:pPr>
                <a:defRPr/>
              </a:pPr>
              <a:t>3</a:t>
            </a:fld>
            <a:endParaRPr lang="en-US"/>
          </a:p>
        </p:txBody>
      </p:sp>
      <p:sp>
        <p:nvSpPr>
          <p:cNvPr id="6" name="Rectangle 5"/>
          <p:cNvSpPr>
            <a:spLocks noChangeArrowheads="1"/>
          </p:cNvSpPr>
          <p:nvPr/>
        </p:nvSpPr>
        <p:spPr bwMode="auto">
          <a:xfrm>
            <a:off x="609600" y="304800"/>
            <a:ext cx="8069263" cy="369332"/>
          </a:xfrm>
          <a:prstGeom prst="rect">
            <a:avLst/>
          </a:prstGeom>
          <a:noFill/>
          <a:ln w="9525">
            <a:noFill/>
            <a:miter lim="800000"/>
            <a:headEnd/>
            <a:tailEnd/>
          </a:ln>
        </p:spPr>
        <p:txBody>
          <a:bodyPr>
            <a:spAutoFit/>
          </a:bodyPr>
          <a:lstStyle/>
          <a:p>
            <a:pPr algn="ctr" eaLnBrk="0" hangingPunct="0"/>
            <a:r>
              <a:rPr lang="en-US" b="1" u="sng" dirty="0" smtClean="0">
                <a:solidFill>
                  <a:srgbClr val="0070C0"/>
                </a:solidFill>
                <a:latin typeface="+mj-lt"/>
              </a:rPr>
              <a:t>http</a:t>
            </a:r>
            <a:r>
              <a:rPr lang="en-US" b="1" u="sng" dirty="0">
                <a:solidFill>
                  <a:srgbClr val="0070C0"/>
                </a:solidFill>
                <a:latin typeface="+mj-lt"/>
              </a:rPr>
              <a:t>://www.owasp.org/index.php/ESAPI</a:t>
            </a:r>
            <a:r>
              <a:rPr lang="en-US" b="1" dirty="0">
                <a:latin typeface="+mj-l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AA189EE-A757-4C68-A0D4-3FD70180CEDF}" type="slidenum">
              <a:rPr lang="en-US" smtClean="0"/>
              <a:pPr>
                <a:defRPr/>
              </a:pPr>
              <a:t>4</a:t>
            </a:fld>
            <a:endParaRPr lang="en-US"/>
          </a:p>
        </p:txBody>
      </p:sp>
      <p:pic>
        <p:nvPicPr>
          <p:cNvPr id="60418" name="Picture 2" descr="File:Esapi-before-after.JPG">
            <a:hlinkClick r:id="rId2"/>
          </p:cNvPr>
          <p:cNvPicPr>
            <a:picLocks noChangeAspect="1" noChangeArrowheads="1"/>
          </p:cNvPicPr>
          <p:nvPr/>
        </p:nvPicPr>
        <p:blipFill>
          <a:blip r:embed="rId3" cstate="print"/>
          <a:srcRect t="14493"/>
          <a:stretch>
            <a:fillRect/>
          </a:stretch>
        </p:blipFill>
        <p:spPr bwMode="auto">
          <a:xfrm>
            <a:off x="0" y="1524000"/>
            <a:ext cx="9204024" cy="4495800"/>
          </a:xfrm>
          <a:prstGeom prst="rect">
            <a:avLst/>
          </a:prstGeom>
          <a:noFill/>
        </p:spPr>
      </p:pic>
      <p:sp>
        <p:nvSpPr>
          <p:cNvPr id="5" name="TextBox 4"/>
          <p:cNvSpPr txBox="1"/>
          <p:nvPr/>
        </p:nvSpPr>
        <p:spPr>
          <a:xfrm>
            <a:off x="1524000" y="990600"/>
            <a:ext cx="1372492" cy="523220"/>
          </a:xfrm>
          <a:prstGeom prst="rect">
            <a:avLst/>
          </a:prstGeom>
          <a:noFill/>
        </p:spPr>
        <p:txBody>
          <a:bodyPr wrap="none" rtlCol="0">
            <a:spAutoFit/>
          </a:bodyPr>
          <a:lstStyle/>
          <a:p>
            <a:r>
              <a:rPr lang="en-US" sz="2800" b="1" dirty="0" smtClean="0">
                <a:solidFill>
                  <a:srgbClr val="FF0000"/>
                </a:solidFill>
                <a:latin typeface="+mj-lt"/>
              </a:rPr>
              <a:t>Before</a:t>
            </a:r>
            <a:endParaRPr lang="en-US" sz="2800" b="1" dirty="0">
              <a:solidFill>
                <a:srgbClr val="FF0000"/>
              </a:solidFill>
              <a:latin typeface="+mj-lt"/>
            </a:endParaRPr>
          </a:p>
        </p:txBody>
      </p:sp>
      <p:sp>
        <p:nvSpPr>
          <p:cNvPr id="6" name="TextBox 5"/>
          <p:cNvSpPr txBox="1"/>
          <p:nvPr/>
        </p:nvSpPr>
        <p:spPr>
          <a:xfrm>
            <a:off x="6553200" y="1066800"/>
            <a:ext cx="1085554" cy="523220"/>
          </a:xfrm>
          <a:prstGeom prst="rect">
            <a:avLst/>
          </a:prstGeom>
          <a:noFill/>
        </p:spPr>
        <p:txBody>
          <a:bodyPr wrap="none" rtlCol="0">
            <a:spAutoFit/>
          </a:bodyPr>
          <a:lstStyle/>
          <a:p>
            <a:r>
              <a:rPr lang="en-US" sz="2800" b="1" dirty="0" smtClean="0">
                <a:solidFill>
                  <a:srgbClr val="00CC00"/>
                </a:solidFill>
                <a:latin typeface="+mj-lt"/>
              </a:rPr>
              <a:t>After</a:t>
            </a:r>
            <a:endParaRPr lang="en-US" sz="2800" b="1" dirty="0">
              <a:solidFill>
                <a:srgbClr val="00CC00"/>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a:lstStyle/>
          <a:p>
            <a:pPr>
              <a:defRPr/>
            </a:pPr>
            <a:fld id="{FAA189EE-A757-4C68-A0D4-3FD70180CEDF}" type="slidenum">
              <a:rPr lang="en-US" smtClean="0"/>
              <a:pPr>
                <a:defRPr/>
              </a:pPr>
              <a:t>5</a:t>
            </a:fld>
            <a:endParaRPr lang="en-US"/>
          </a:p>
        </p:txBody>
      </p:sp>
      <p:sp>
        <p:nvSpPr>
          <p:cNvPr id="6" name="Rectangle 5"/>
          <p:cNvSpPr/>
          <p:nvPr/>
        </p:nvSpPr>
        <p:spPr>
          <a:xfrm>
            <a:off x="1219200" y="4000500"/>
            <a:ext cx="6781800" cy="762000"/>
          </a:xfrm>
          <a:prstGeom prst="rect">
            <a:avLst/>
          </a:prstGeom>
          <a:solidFill>
            <a:schemeClr val="tx1">
              <a:lumMod val="75000"/>
              <a:lumOff val="25000"/>
            </a:schemeClr>
          </a:solidFill>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Platform</a:t>
            </a:r>
            <a:endParaRPr lang="en-US" b="1" dirty="0"/>
          </a:p>
        </p:txBody>
      </p:sp>
      <p:sp>
        <p:nvSpPr>
          <p:cNvPr id="7" name="L-Shape 6"/>
          <p:cNvSpPr/>
          <p:nvPr/>
        </p:nvSpPr>
        <p:spPr>
          <a:xfrm flipH="1">
            <a:off x="5029198" y="2695268"/>
            <a:ext cx="2971801" cy="1219200"/>
          </a:xfrm>
          <a:prstGeom prst="corner">
            <a:avLst>
              <a:gd name="adj1" fmla="val 62692"/>
              <a:gd name="adj2" fmla="val 188114"/>
            </a:avLst>
          </a:prstGeom>
          <a:solidFill>
            <a:srgbClr val="8080D6"/>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tx1"/>
                </a:solidFill>
              </a:rPr>
              <a:t>       ESAPI Core</a:t>
            </a:r>
          </a:p>
          <a:p>
            <a:pPr algn="ctr"/>
            <a:endParaRPr lang="en-US" b="1" dirty="0">
              <a:solidFill>
                <a:schemeClr val="tx1"/>
              </a:solidFill>
            </a:endParaRPr>
          </a:p>
        </p:txBody>
      </p:sp>
      <p:sp>
        <p:nvSpPr>
          <p:cNvPr id="8" name="Rectangle 7"/>
          <p:cNvSpPr/>
          <p:nvPr/>
        </p:nvSpPr>
        <p:spPr>
          <a:xfrm>
            <a:off x="3124200" y="3162300"/>
            <a:ext cx="1828800" cy="762000"/>
          </a:xfrm>
          <a:prstGeom prst="rect">
            <a:avLst/>
          </a:prstGeom>
          <a:solidFill>
            <a:schemeClr val="tx1">
              <a:lumMod val="75000"/>
              <a:lumOff val="2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err="1" smtClean="0"/>
              <a:t>Ent</a:t>
            </a:r>
            <a:r>
              <a:rPr lang="en-US" b="1" dirty="0" smtClean="0"/>
              <a:t>. Security</a:t>
            </a:r>
          </a:p>
          <a:p>
            <a:pPr algn="ctr"/>
            <a:r>
              <a:rPr lang="en-US" b="1" dirty="0" smtClean="0"/>
              <a:t>Services</a:t>
            </a:r>
            <a:endParaRPr lang="en-US" b="1" dirty="0"/>
          </a:p>
        </p:txBody>
      </p:sp>
      <p:sp>
        <p:nvSpPr>
          <p:cNvPr id="9" name="Rectangle 8"/>
          <p:cNvSpPr/>
          <p:nvPr/>
        </p:nvSpPr>
        <p:spPr>
          <a:xfrm>
            <a:off x="4572000" y="4991100"/>
            <a:ext cx="2286000" cy="914400"/>
          </a:xfrm>
          <a:prstGeom prst="rect">
            <a:avLst/>
          </a:prstGeom>
          <a:solidFill>
            <a:schemeClr val="tx1">
              <a:lumMod val="75000"/>
              <a:lumOff val="25000"/>
            </a:schemeClr>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LDAP, DB, Web</a:t>
            </a:r>
          </a:p>
          <a:p>
            <a:pPr algn="ctr"/>
            <a:r>
              <a:rPr lang="en-US" b="1" dirty="0" smtClean="0"/>
              <a:t>Services, etc..</a:t>
            </a:r>
          </a:p>
        </p:txBody>
      </p:sp>
      <p:sp>
        <p:nvSpPr>
          <p:cNvPr id="10" name="Rectangle 9"/>
          <p:cNvSpPr/>
          <p:nvPr/>
        </p:nvSpPr>
        <p:spPr>
          <a:xfrm>
            <a:off x="2514600" y="2694040"/>
            <a:ext cx="3124200" cy="381000"/>
          </a:xfrm>
          <a:prstGeom prst="rect">
            <a:avLst/>
          </a:prstGeom>
          <a:solidFill>
            <a:srgbClr val="FF6600"/>
          </a:solidFill>
        </p:spPr>
        <p:style>
          <a:lnRef idx="0">
            <a:schemeClr val="accent4"/>
          </a:lnRef>
          <a:fillRef idx="3">
            <a:schemeClr val="accent4"/>
          </a:fillRef>
          <a:effectRef idx="3">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t>ESAPI Adapters</a:t>
            </a:r>
            <a:endParaRPr lang="en-US" b="1" dirty="0"/>
          </a:p>
        </p:txBody>
      </p:sp>
      <p:sp>
        <p:nvSpPr>
          <p:cNvPr id="11" name="L-Shape 10"/>
          <p:cNvSpPr/>
          <p:nvPr/>
        </p:nvSpPr>
        <p:spPr>
          <a:xfrm flipH="1">
            <a:off x="2514598" y="1779640"/>
            <a:ext cx="5486401" cy="838200"/>
          </a:xfrm>
          <a:prstGeom prst="corner">
            <a:avLst>
              <a:gd name="adj1" fmla="val 46423"/>
              <a:gd name="adj2" fmla="val 582155"/>
            </a:avLst>
          </a:prstGeom>
          <a:solidFill>
            <a:srgbClr val="8080D6"/>
          </a:solidFill>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solidFill>
                <a:schemeClr val="tx1"/>
              </a:solidFill>
            </a:endParaRPr>
          </a:p>
        </p:txBody>
      </p:sp>
      <p:sp>
        <p:nvSpPr>
          <p:cNvPr id="12" name="Rectangle 11"/>
          <p:cNvSpPr/>
          <p:nvPr/>
        </p:nvSpPr>
        <p:spPr>
          <a:xfrm>
            <a:off x="1219200" y="952500"/>
            <a:ext cx="6781800" cy="76200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rPr>
              <a:t>Custom Application</a:t>
            </a:r>
            <a:endParaRPr lang="en-US" b="1" dirty="0">
              <a:solidFill>
                <a:schemeClr val="bg1"/>
              </a:solidFill>
            </a:endParaRPr>
          </a:p>
        </p:txBody>
      </p:sp>
      <p:sp>
        <p:nvSpPr>
          <p:cNvPr id="13" name="Freeform 12"/>
          <p:cNvSpPr/>
          <p:nvPr/>
        </p:nvSpPr>
        <p:spPr>
          <a:xfrm>
            <a:off x="1219201" y="1790700"/>
            <a:ext cx="1828800" cy="2133600"/>
          </a:xfrm>
          <a:custGeom>
            <a:avLst/>
            <a:gdLst>
              <a:gd name="connsiteX0" fmla="*/ 0 w 1828799"/>
              <a:gd name="connsiteY0" fmla="*/ 0 h 1676400"/>
              <a:gd name="connsiteX1" fmla="*/ 1218022 w 1828799"/>
              <a:gd name="connsiteY1" fmla="*/ 0 h 1676400"/>
              <a:gd name="connsiteX2" fmla="*/ 1218022 w 1828799"/>
              <a:gd name="connsiteY2" fmla="*/ 894460 h 1676400"/>
              <a:gd name="connsiteX3" fmla="*/ 1828799 w 1828799"/>
              <a:gd name="connsiteY3" fmla="*/ 894460 h 1676400"/>
              <a:gd name="connsiteX4" fmla="*/ 1828799 w 1828799"/>
              <a:gd name="connsiteY4" fmla="*/ 1676400 h 1676400"/>
              <a:gd name="connsiteX5" fmla="*/ 0 w 1828799"/>
              <a:gd name="connsiteY5" fmla="*/ 1676400 h 1676400"/>
              <a:gd name="connsiteX6" fmla="*/ 0 w 1828799"/>
              <a:gd name="connsiteY6" fmla="*/ 0 h 1676400"/>
              <a:gd name="connsiteX0" fmla="*/ 0 w 1828799"/>
              <a:gd name="connsiteY0" fmla="*/ 0 h 1676400"/>
              <a:gd name="connsiteX1" fmla="*/ 609600 w 1828799"/>
              <a:gd name="connsiteY1" fmla="*/ 0 h 1676400"/>
              <a:gd name="connsiteX2" fmla="*/ 1218022 w 1828799"/>
              <a:gd name="connsiteY2" fmla="*/ 0 h 1676400"/>
              <a:gd name="connsiteX3" fmla="*/ 1218022 w 1828799"/>
              <a:gd name="connsiteY3" fmla="*/ 894460 h 1676400"/>
              <a:gd name="connsiteX4" fmla="*/ 1828799 w 1828799"/>
              <a:gd name="connsiteY4" fmla="*/ 894460 h 1676400"/>
              <a:gd name="connsiteX5" fmla="*/ 1828799 w 1828799"/>
              <a:gd name="connsiteY5" fmla="*/ 1676400 h 1676400"/>
              <a:gd name="connsiteX6" fmla="*/ 0 w 1828799"/>
              <a:gd name="connsiteY6" fmla="*/ 1676400 h 1676400"/>
              <a:gd name="connsiteX7" fmla="*/ 0 w 1828799"/>
              <a:gd name="connsiteY7" fmla="*/ 0 h 1676400"/>
              <a:gd name="connsiteX0" fmla="*/ 0 w 1828799"/>
              <a:gd name="connsiteY0" fmla="*/ 0 h 2133600"/>
              <a:gd name="connsiteX1" fmla="*/ 609600 w 1828799"/>
              <a:gd name="connsiteY1" fmla="*/ 457200 h 2133600"/>
              <a:gd name="connsiteX2" fmla="*/ 1218022 w 1828799"/>
              <a:gd name="connsiteY2" fmla="*/ 457200 h 2133600"/>
              <a:gd name="connsiteX3" fmla="*/ 1218022 w 1828799"/>
              <a:gd name="connsiteY3" fmla="*/ 1351660 h 2133600"/>
              <a:gd name="connsiteX4" fmla="*/ 1828799 w 1828799"/>
              <a:gd name="connsiteY4" fmla="*/ 1351660 h 2133600"/>
              <a:gd name="connsiteX5" fmla="*/ 1828799 w 1828799"/>
              <a:gd name="connsiteY5" fmla="*/ 2133600 h 2133600"/>
              <a:gd name="connsiteX6" fmla="*/ 0 w 1828799"/>
              <a:gd name="connsiteY6" fmla="*/ 2133600 h 2133600"/>
              <a:gd name="connsiteX7" fmla="*/ 0 w 1828799"/>
              <a:gd name="connsiteY7" fmla="*/ 0 h 2133600"/>
              <a:gd name="connsiteX0" fmla="*/ 0 w 1828800"/>
              <a:gd name="connsiteY0" fmla="*/ 0 h 2133600"/>
              <a:gd name="connsiteX1" fmla="*/ 1828800 w 1828800"/>
              <a:gd name="connsiteY1" fmla="*/ 0 h 2133600"/>
              <a:gd name="connsiteX2" fmla="*/ 1218022 w 1828800"/>
              <a:gd name="connsiteY2" fmla="*/ 457200 h 2133600"/>
              <a:gd name="connsiteX3" fmla="*/ 1218022 w 1828800"/>
              <a:gd name="connsiteY3" fmla="*/ 1351660 h 2133600"/>
              <a:gd name="connsiteX4" fmla="*/ 1828799 w 1828800"/>
              <a:gd name="connsiteY4" fmla="*/ 1351660 h 2133600"/>
              <a:gd name="connsiteX5" fmla="*/ 1828799 w 1828800"/>
              <a:gd name="connsiteY5" fmla="*/ 2133600 h 2133600"/>
              <a:gd name="connsiteX6" fmla="*/ 0 w 1828800"/>
              <a:gd name="connsiteY6" fmla="*/ 2133600 h 2133600"/>
              <a:gd name="connsiteX7" fmla="*/ 0 w 1828800"/>
              <a:gd name="connsiteY7" fmla="*/ 0 h 2133600"/>
              <a:gd name="connsiteX0" fmla="*/ 0 w 1828800"/>
              <a:gd name="connsiteY0" fmla="*/ 0 h 2133600"/>
              <a:gd name="connsiteX1" fmla="*/ 1828800 w 1828800"/>
              <a:gd name="connsiteY1" fmla="*/ 0 h 2133600"/>
              <a:gd name="connsiteX2" fmla="*/ 1476530 w 1828800"/>
              <a:gd name="connsiteY2" fmla="*/ 258580 h 2133600"/>
              <a:gd name="connsiteX3" fmla="*/ 1218022 w 1828800"/>
              <a:gd name="connsiteY3" fmla="*/ 457200 h 2133600"/>
              <a:gd name="connsiteX4" fmla="*/ 1218022 w 1828800"/>
              <a:gd name="connsiteY4" fmla="*/ 1351660 h 2133600"/>
              <a:gd name="connsiteX5" fmla="*/ 1828799 w 1828800"/>
              <a:gd name="connsiteY5" fmla="*/ 1351660 h 2133600"/>
              <a:gd name="connsiteX6" fmla="*/ 1828799 w 1828800"/>
              <a:gd name="connsiteY6" fmla="*/ 2133600 h 2133600"/>
              <a:gd name="connsiteX7" fmla="*/ 0 w 1828800"/>
              <a:gd name="connsiteY7" fmla="*/ 2133600 h 2133600"/>
              <a:gd name="connsiteX8" fmla="*/ 0 w 1828800"/>
              <a:gd name="connsiteY8" fmla="*/ 0 h 2133600"/>
              <a:gd name="connsiteX0" fmla="*/ 0 w 1828800"/>
              <a:gd name="connsiteY0" fmla="*/ 0 h 2133600"/>
              <a:gd name="connsiteX1" fmla="*/ 1828800 w 1828800"/>
              <a:gd name="connsiteY1" fmla="*/ 0 h 2133600"/>
              <a:gd name="connsiteX2" fmla="*/ 1828799 w 1828800"/>
              <a:gd name="connsiteY2" fmla="*/ 381000 h 2133600"/>
              <a:gd name="connsiteX3" fmla="*/ 1218022 w 1828800"/>
              <a:gd name="connsiteY3" fmla="*/ 457200 h 2133600"/>
              <a:gd name="connsiteX4" fmla="*/ 1218022 w 1828800"/>
              <a:gd name="connsiteY4" fmla="*/ 1351660 h 2133600"/>
              <a:gd name="connsiteX5" fmla="*/ 1828799 w 1828800"/>
              <a:gd name="connsiteY5" fmla="*/ 1351660 h 2133600"/>
              <a:gd name="connsiteX6" fmla="*/ 1828799 w 1828800"/>
              <a:gd name="connsiteY6" fmla="*/ 2133600 h 2133600"/>
              <a:gd name="connsiteX7" fmla="*/ 0 w 1828800"/>
              <a:gd name="connsiteY7" fmla="*/ 2133600 h 2133600"/>
              <a:gd name="connsiteX8" fmla="*/ 0 w 1828800"/>
              <a:gd name="connsiteY8" fmla="*/ 0 h 2133600"/>
              <a:gd name="connsiteX0" fmla="*/ 0 w 1828800"/>
              <a:gd name="connsiteY0" fmla="*/ 0 h 2133600"/>
              <a:gd name="connsiteX1" fmla="*/ 1828800 w 1828800"/>
              <a:gd name="connsiteY1" fmla="*/ 0 h 2133600"/>
              <a:gd name="connsiteX2" fmla="*/ 1828799 w 1828800"/>
              <a:gd name="connsiteY2" fmla="*/ 381000 h 2133600"/>
              <a:gd name="connsiteX3" fmla="*/ 1219199 w 1828800"/>
              <a:gd name="connsiteY3" fmla="*/ 381000 h 2133600"/>
              <a:gd name="connsiteX4" fmla="*/ 1218022 w 1828800"/>
              <a:gd name="connsiteY4" fmla="*/ 1351660 h 2133600"/>
              <a:gd name="connsiteX5" fmla="*/ 1828799 w 1828800"/>
              <a:gd name="connsiteY5" fmla="*/ 1351660 h 2133600"/>
              <a:gd name="connsiteX6" fmla="*/ 1828799 w 1828800"/>
              <a:gd name="connsiteY6" fmla="*/ 2133600 h 2133600"/>
              <a:gd name="connsiteX7" fmla="*/ 0 w 1828800"/>
              <a:gd name="connsiteY7" fmla="*/ 2133600 h 2133600"/>
              <a:gd name="connsiteX8" fmla="*/ 0 w 1828800"/>
              <a:gd name="connsiteY8" fmla="*/ 0 h 2133600"/>
              <a:gd name="connsiteX0" fmla="*/ 0 w 1828800"/>
              <a:gd name="connsiteY0" fmla="*/ 0 h 2133600"/>
              <a:gd name="connsiteX1" fmla="*/ 1828800 w 1828800"/>
              <a:gd name="connsiteY1" fmla="*/ 0 h 2133600"/>
              <a:gd name="connsiteX2" fmla="*/ 1828799 w 1828800"/>
              <a:gd name="connsiteY2" fmla="*/ 381000 h 2133600"/>
              <a:gd name="connsiteX3" fmla="*/ 1219199 w 1828800"/>
              <a:gd name="connsiteY3" fmla="*/ 304800 h 2133600"/>
              <a:gd name="connsiteX4" fmla="*/ 1218022 w 1828800"/>
              <a:gd name="connsiteY4" fmla="*/ 1351660 h 2133600"/>
              <a:gd name="connsiteX5" fmla="*/ 1828799 w 1828800"/>
              <a:gd name="connsiteY5" fmla="*/ 1351660 h 2133600"/>
              <a:gd name="connsiteX6" fmla="*/ 1828799 w 1828800"/>
              <a:gd name="connsiteY6" fmla="*/ 2133600 h 2133600"/>
              <a:gd name="connsiteX7" fmla="*/ 0 w 1828800"/>
              <a:gd name="connsiteY7" fmla="*/ 2133600 h 2133600"/>
              <a:gd name="connsiteX8" fmla="*/ 0 w 1828800"/>
              <a:gd name="connsiteY8" fmla="*/ 0 h 2133600"/>
              <a:gd name="connsiteX0" fmla="*/ 0 w 1828800"/>
              <a:gd name="connsiteY0" fmla="*/ 0 h 2133600"/>
              <a:gd name="connsiteX1" fmla="*/ 1828800 w 1828800"/>
              <a:gd name="connsiteY1" fmla="*/ 0 h 2133600"/>
              <a:gd name="connsiteX2" fmla="*/ 1828799 w 1828800"/>
              <a:gd name="connsiteY2" fmla="*/ 381000 h 2133600"/>
              <a:gd name="connsiteX3" fmla="*/ 1219199 w 1828800"/>
              <a:gd name="connsiteY3" fmla="*/ 381000 h 2133600"/>
              <a:gd name="connsiteX4" fmla="*/ 1218022 w 1828800"/>
              <a:gd name="connsiteY4" fmla="*/ 1351660 h 2133600"/>
              <a:gd name="connsiteX5" fmla="*/ 1828799 w 1828800"/>
              <a:gd name="connsiteY5" fmla="*/ 1351660 h 2133600"/>
              <a:gd name="connsiteX6" fmla="*/ 1828799 w 1828800"/>
              <a:gd name="connsiteY6" fmla="*/ 2133600 h 2133600"/>
              <a:gd name="connsiteX7" fmla="*/ 0 w 1828800"/>
              <a:gd name="connsiteY7" fmla="*/ 2133600 h 2133600"/>
              <a:gd name="connsiteX8" fmla="*/ 0 w 1828800"/>
              <a:gd name="connsiteY8"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2133600">
                <a:moveTo>
                  <a:pt x="0" y="0"/>
                </a:moveTo>
                <a:lnTo>
                  <a:pt x="1828800" y="0"/>
                </a:lnTo>
                <a:cubicBezTo>
                  <a:pt x="1828800" y="127000"/>
                  <a:pt x="1828799" y="254000"/>
                  <a:pt x="1828799" y="381000"/>
                </a:cubicBezTo>
                <a:lnTo>
                  <a:pt x="1219199" y="381000"/>
                </a:lnTo>
                <a:cubicBezTo>
                  <a:pt x="1218807" y="704553"/>
                  <a:pt x="1218414" y="1028107"/>
                  <a:pt x="1218022" y="1351660"/>
                </a:cubicBezTo>
                <a:lnTo>
                  <a:pt x="1828799" y="1351660"/>
                </a:lnTo>
                <a:lnTo>
                  <a:pt x="1828799" y="2133600"/>
                </a:lnTo>
                <a:lnTo>
                  <a:pt x="0" y="2133600"/>
                </a:lnTo>
                <a:lnTo>
                  <a:pt x="0" y="0"/>
                </a:lnTo>
                <a:close/>
              </a:path>
            </a:pathLst>
          </a:custGeom>
          <a:solidFill>
            <a:schemeClr val="tx1">
              <a:lumMod val="75000"/>
              <a:lumOff val="25000"/>
            </a:schemeClr>
          </a:solidFill>
        </p:spPr>
        <p:style>
          <a:lnRef idx="0">
            <a:schemeClr val="accent5"/>
          </a:lnRef>
          <a:fillRef idx="3">
            <a:schemeClr val="accent5"/>
          </a:fillRef>
          <a:effectRef idx="3">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r>
              <a:rPr lang="en-US" b="1" dirty="0" smtClean="0"/>
              <a:t>Application</a:t>
            </a:r>
            <a:br>
              <a:rPr lang="en-US" b="1" dirty="0" smtClean="0"/>
            </a:br>
            <a:r>
              <a:rPr lang="en-US" b="1" dirty="0" smtClean="0"/>
              <a:t>Framework</a:t>
            </a:r>
            <a:endParaRPr lang="en-US" b="1" dirty="0"/>
          </a:p>
        </p:txBody>
      </p:sp>
      <p:cxnSp>
        <p:nvCxnSpPr>
          <p:cNvPr id="14" name="Curved Connector 13"/>
          <p:cNvCxnSpPr/>
          <p:nvPr/>
        </p:nvCxnSpPr>
        <p:spPr>
          <a:xfrm rot="16200000" flipH="1">
            <a:off x="4343400" y="3924300"/>
            <a:ext cx="1524000" cy="1066800"/>
          </a:xfrm>
          <a:prstGeom prst="curvedConnector3">
            <a:avLst>
              <a:gd name="adj1" fmla="val 50000"/>
            </a:avLst>
          </a:prstGeom>
          <a:ln w="28575">
            <a:solidFill>
              <a:schemeClr val="tx1"/>
            </a:solidFill>
            <a:headEnd type="arrow"/>
            <a:tailEnd type="arrow"/>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H="1">
            <a:off x="4495801" y="3924300"/>
            <a:ext cx="1524000" cy="1066800"/>
          </a:xfrm>
          <a:prstGeom prst="curvedConnector3">
            <a:avLst>
              <a:gd name="adj1" fmla="val 50000"/>
            </a:avLst>
          </a:prstGeom>
          <a:ln w="28575">
            <a:solidFill>
              <a:schemeClr val="tx1"/>
            </a:solidFill>
            <a:headEnd type="arrow"/>
            <a:tailEnd type="arrow"/>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16200000" flipH="1">
            <a:off x="4191001" y="3924300"/>
            <a:ext cx="1523999" cy="1066800"/>
          </a:xfrm>
          <a:prstGeom prst="curvedConnector3">
            <a:avLst>
              <a:gd name="adj1" fmla="val 50000"/>
            </a:avLst>
          </a:prstGeom>
          <a:ln w="28575">
            <a:solidFill>
              <a:schemeClr val="tx1"/>
            </a:solidFill>
            <a:headEnd type="arrow"/>
            <a:tailEnd type="arrow"/>
          </a:ln>
          <a:effectLst>
            <a:glow rad="635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76752" y="2019300"/>
            <a:ext cx="3627916"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b="1" dirty="0" smtClean="0"/>
              <a:t>           Enterprise </a:t>
            </a:r>
            <a:r>
              <a:rPr lang="en-US" b="1" dirty="0" smtClean="0"/>
              <a:t>Security API</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830528" y="457200"/>
            <a:ext cx="2895600" cy="563880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lgn="ctr"/>
            <a:r>
              <a:rPr lang="en-US" b="1" dirty="0" smtClean="0">
                <a:solidFill>
                  <a:schemeClr val="tx1"/>
                </a:solidFill>
              </a:rPr>
              <a:t/>
            </a:r>
            <a:br>
              <a:rPr lang="en-US" b="1" dirty="0" smtClean="0">
                <a:solidFill>
                  <a:schemeClr val="tx1"/>
                </a:solidFill>
              </a:rPr>
            </a:br>
            <a:r>
              <a:rPr lang="en-US" b="1" dirty="0" smtClean="0">
                <a:solidFill>
                  <a:srgbClr val="0070C0"/>
                </a:solidFill>
              </a:rPr>
              <a:t>Participants</a:t>
            </a:r>
            <a:endParaRPr lang="en-US" b="1" dirty="0">
              <a:solidFill>
                <a:srgbClr val="0070C0"/>
              </a:solidFill>
            </a:endParaRPr>
          </a:p>
        </p:txBody>
      </p:sp>
      <p:sp>
        <p:nvSpPr>
          <p:cNvPr id="25602" name="Title 1"/>
          <p:cNvSpPr>
            <a:spLocks noGrp="1"/>
          </p:cNvSpPr>
          <p:nvPr>
            <p:ph type="title"/>
          </p:nvPr>
        </p:nvSpPr>
        <p:spPr/>
        <p:txBody>
          <a:bodyPr/>
          <a:lstStyle/>
          <a:p>
            <a:r>
              <a:rPr lang="en-US" dirty="0" smtClean="0"/>
              <a:t>2008 ESAPI Summit</a:t>
            </a:r>
          </a:p>
        </p:txBody>
      </p:sp>
      <p:sp>
        <p:nvSpPr>
          <p:cNvPr id="25603" name="Content Placeholder 2"/>
          <p:cNvSpPr>
            <a:spLocks noGrp="1"/>
          </p:cNvSpPr>
          <p:nvPr>
            <p:ph idx="1"/>
          </p:nvPr>
        </p:nvSpPr>
        <p:spPr>
          <a:xfrm>
            <a:off x="457200" y="1295400"/>
            <a:ext cx="6096000" cy="4830763"/>
          </a:xfrm>
        </p:spPr>
        <p:txBody>
          <a:bodyPr>
            <a:normAutofit/>
          </a:bodyPr>
          <a:lstStyle/>
          <a:p>
            <a:pPr>
              <a:defRPr/>
            </a:pPr>
            <a:r>
              <a:rPr lang="en-US" dirty="0" smtClean="0"/>
              <a:t>The ESAPI Summit sparked innovation for version 2.0!</a:t>
            </a:r>
          </a:p>
          <a:p>
            <a:pPr lvl="1">
              <a:defRPr/>
            </a:pPr>
            <a:r>
              <a:rPr lang="en-US" dirty="0" smtClean="0"/>
              <a:t>Logging</a:t>
            </a:r>
          </a:p>
          <a:p>
            <a:pPr lvl="1">
              <a:defRPr/>
            </a:pPr>
            <a:r>
              <a:rPr lang="en-US" dirty="0" smtClean="0"/>
              <a:t>Access Control</a:t>
            </a:r>
          </a:p>
          <a:p>
            <a:pPr lvl="1">
              <a:defRPr/>
            </a:pPr>
            <a:r>
              <a:rPr lang="en-US" dirty="0" smtClean="0"/>
              <a:t>Input Validation</a:t>
            </a:r>
          </a:p>
          <a:p>
            <a:pPr lvl="1">
              <a:defRPr/>
            </a:pPr>
            <a:r>
              <a:rPr lang="en-US" dirty="0" smtClean="0"/>
              <a:t>Maven</a:t>
            </a:r>
          </a:p>
          <a:p>
            <a:pPr lvl="1">
              <a:defRPr/>
            </a:pPr>
            <a:r>
              <a:rPr lang="en-US" dirty="0" smtClean="0"/>
              <a:t>Internationalization</a:t>
            </a:r>
          </a:p>
          <a:p>
            <a:pPr lvl="1">
              <a:defRPr/>
            </a:pPr>
            <a:r>
              <a:rPr lang="en-US" dirty="0" smtClean="0"/>
              <a:t>ESAPI WAF!!</a:t>
            </a:r>
          </a:p>
        </p:txBody>
      </p:sp>
      <p:pic>
        <p:nvPicPr>
          <p:cNvPr id="6" name="Picture 1" descr="C:\P4\aspect\business_development\Images\aspect_logo_300x75.jpg"/>
          <p:cNvPicPr>
            <a:picLocks noChangeAspect="1" noChangeArrowheads="1"/>
          </p:cNvPicPr>
          <p:nvPr/>
        </p:nvPicPr>
        <p:blipFill>
          <a:blip r:embed="rId3" cstate="print"/>
          <a:srcRect/>
          <a:stretch>
            <a:fillRect/>
          </a:stretch>
        </p:blipFill>
        <p:spPr bwMode="auto">
          <a:xfrm>
            <a:off x="6196447" y="1294120"/>
            <a:ext cx="2176462" cy="544512"/>
          </a:xfrm>
          <a:prstGeom prst="rect">
            <a:avLst/>
          </a:prstGeom>
          <a:ln>
            <a:noFill/>
          </a:ln>
          <a:effectLst>
            <a:outerShdw blurRad="190500" algn="tl" rotWithShape="0">
              <a:srgbClr val="000000">
                <a:alpha val="70000"/>
              </a:srgbClr>
            </a:outerShdw>
          </a:effectLst>
        </p:spPr>
      </p:pic>
      <p:pic>
        <p:nvPicPr>
          <p:cNvPr id="7" name="Picture 9" descr="See full size image"/>
          <p:cNvPicPr>
            <a:picLocks noChangeAspect="1" noChangeArrowheads="1"/>
          </p:cNvPicPr>
          <p:nvPr/>
        </p:nvPicPr>
        <p:blipFill>
          <a:blip r:embed="rId4" cstate="print"/>
          <a:srcRect/>
          <a:stretch>
            <a:fillRect/>
          </a:stretch>
        </p:blipFill>
        <p:spPr bwMode="auto">
          <a:xfrm>
            <a:off x="6612372" y="1982779"/>
            <a:ext cx="1344612" cy="596900"/>
          </a:xfrm>
          <a:prstGeom prst="rect">
            <a:avLst/>
          </a:prstGeom>
          <a:ln>
            <a:noFill/>
          </a:ln>
          <a:effectLst>
            <a:outerShdw blurRad="190500" algn="tl" rotWithShape="0">
              <a:srgbClr val="000000">
                <a:alpha val="70000"/>
              </a:srgbClr>
            </a:outerShdw>
          </a:effectLst>
        </p:spPr>
      </p:pic>
      <p:pic>
        <p:nvPicPr>
          <p:cNvPr id="8" name="Picture 11" descr="See full size image"/>
          <p:cNvPicPr>
            <a:picLocks noChangeAspect="1" noChangeArrowheads="1"/>
          </p:cNvPicPr>
          <p:nvPr/>
        </p:nvPicPr>
        <p:blipFill>
          <a:blip r:embed="rId5" cstate="print"/>
          <a:srcRect t="31384" b="30969"/>
          <a:stretch>
            <a:fillRect/>
          </a:stretch>
        </p:blipFill>
        <p:spPr bwMode="auto">
          <a:xfrm>
            <a:off x="6282172" y="5302250"/>
            <a:ext cx="2005013" cy="565150"/>
          </a:xfrm>
          <a:prstGeom prst="rect">
            <a:avLst/>
          </a:prstGeom>
          <a:ln>
            <a:noFill/>
          </a:ln>
          <a:effectLst>
            <a:outerShdw blurRad="190500" algn="tl" rotWithShape="0">
              <a:srgbClr val="000000">
                <a:alpha val="70000"/>
              </a:srgbClr>
            </a:outerShdw>
          </a:effectLst>
        </p:spPr>
      </p:pic>
      <p:pic>
        <p:nvPicPr>
          <p:cNvPr id="9" name="Picture 30"/>
          <p:cNvPicPr>
            <a:picLocks noChangeAspect="1" noChangeArrowheads="1"/>
          </p:cNvPicPr>
          <p:nvPr/>
        </p:nvPicPr>
        <p:blipFill>
          <a:blip r:embed="rId6" cstate="print"/>
          <a:srcRect/>
          <a:stretch>
            <a:fillRect/>
          </a:stretch>
        </p:blipFill>
        <p:spPr bwMode="auto">
          <a:xfrm>
            <a:off x="6675078" y="4615180"/>
            <a:ext cx="1219200" cy="542925"/>
          </a:xfrm>
          <a:prstGeom prst="rect">
            <a:avLst/>
          </a:prstGeom>
          <a:ln>
            <a:noFill/>
          </a:ln>
          <a:effectLst>
            <a:outerShdw blurRad="190500" algn="tl" rotWithShape="0">
              <a:srgbClr val="000000">
                <a:alpha val="70000"/>
              </a:srgbClr>
            </a:outerShdw>
          </a:effectLst>
        </p:spPr>
      </p:pic>
      <p:pic>
        <p:nvPicPr>
          <p:cNvPr id="10" name="Picture 13" descr="LMLogo"/>
          <p:cNvPicPr>
            <a:picLocks noChangeAspect="1" noChangeArrowheads="1"/>
          </p:cNvPicPr>
          <p:nvPr/>
        </p:nvPicPr>
        <p:blipFill>
          <a:blip r:embed="rId7" cstate="print">
            <a:clrChange>
              <a:clrFrom>
                <a:srgbClr val="000000">
                  <a:alpha val="0"/>
                </a:srgbClr>
              </a:clrFrom>
              <a:clrTo>
                <a:srgbClr val="000000">
                  <a:alpha val="0"/>
                </a:srgbClr>
              </a:clrTo>
            </a:clrChange>
          </a:blip>
          <a:srcRect/>
          <a:stretch>
            <a:fillRect/>
          </a:stretch>
        </p:blipFill>
        <p:spPr bwMode="auto">
          <a:xfrm>
            <a:off x="5906728" y="3336286"/>
            <a:ext cx="2755900" cy="466725"/>
          </a:xfrm>
          <a:prstGeom prst="rect">
            <a:avLst/>
          </a:prstGeom>
          <a:solidFill>
            <a:schemeClr val="bg1"/>
          </a:solidFill>
          <a:ln>
            <a:noFill/>
          </a:ln>
          <a:effectLst>
            <a:outerShdw blurRad="190500" algn="tl" rotWithShape="0">
              <a:srgbClr val="000000">
                <a:alpha val="70000"/>
              </a:srgbClr>
            </a:outerShdw>
          </a:effectLst>
        </p:spPr>
      </p:pic>
      <p:pic>
        <p:nvPicPr>
          <p:cNvPr id="11" name="Picture 38" descr="See full size image"/>
          <p:cNvPicPr>
            <a:picLocks noChangeAspect="1" noChangeArrowheads="1"/>
          </p:cNvPicPr>
          <p:nvPr/>
        </p:nvPicPr>
        <p:blipFill>
          <a:blip r:embed="rId8" cstate="print"/>
          <a:srcRect/>
          <a:stretch>
            <a:fillRect/>
          </a:stretch>
        </p:blipFill>
        <p:spPr bwMode="auto">
          <a:xfrm>
            <a:off x="6448066" y="2723826"/>
            <a:ext cx="1673225" cy="468313"/>
          </a:xfrm>
          <a:prstGeom prst="rect">
            <a:avLst/>
          </a:prstGeom>
          <a:ln>
            <a:noFill/>
          </a:ln>
          <a:effectLst>
            <a:outerShdw blurRad="190500" algn="tl" rotWithShape="0">
              <a:srgbClr val="000000">
                <a:alpha val="70000"/>
              </a:srgbClr>
            </a:outerShdw>
          </a:effectLst>
        </p:spPr>
      </p:pic>
      <p:pic>
        <p:nvPicPr>
          <p:cNvPr id="12" name="Picture 42" descr="Logo-foundstone-com.jpg"/>
          <p:cNvPicPr>
            <a:picLocks noChangeAspect="1" noChangeArrowheads="1"/>
          </p:cNvPicPr>
          <p:nvPr/>
        </p:nvPicPr>
        <p:blipFill>
          <a:blip r:embed="rId9" cstate="print"/>
          <a:srcRect/>
          <a:stretch>
            <a:fillRect/>
          </a:stretch>
        </p:blipFill>
        <p:spPr bwMode="auto">
          <a:xfrm>
            <a:off x="5998803" y="3947158"/>
            <a:ext cx="2571750" cy="523875"/>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bwMode="auto">
          <a:xfrm>
            <a:off x="6172200" y="1066800"/>
            <a:ext cx="2209800"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4" name="Slide Number Placeholder 13"/>
          <p:cNvSpPr>
            <a:spLocks noGrp="1"/>
          </p:cNvSpPr>
          <p:nvPr>
            <p:ph type="sldNum" sz="quarter" idx="10"/>
          </p:nvPr>
        </p:nvSpPr>
        <p:spPr/>
        <p:txBody>
          <a:bodyPr/>
          <a:lstStyle/>
          <a:p>
            <a:pPr>
              <a:defRPr/>
            </a:pPr>
            <a:fld id="{FAA189EE-A757-4C68-A0D4-3FD70180CEDF}" type="slidenum">
              <a:rPr lang="en-US" smtClean="0"/>
              <a:pPr>
                <a:defRPr/>
              </a:pPr>
              <a:t>6</a:t>
            </a:fld>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 y="-1"/>
          <a:ext cx="9144007" cy="6508176"/>
        </p:xfrm>
        <a:graphic>
          <a:graphicData uri="http://schemas.openxmlformats.org/drawingml/2006/table">
            <a:tbl>
              <a:tblPr firstRow="1" bandRow="1">
                <a:tableStyleId>{0E3FDE45-AF77-4B5C-9715-49D594BDF05E}</a:tableStyleId>
              </a:tblPr>
              <a:tblGrid>
                <a:gridCol w="2064775"/>
                <a:gridCol w="884904"/>
                <a:gridCol w="884904"/>
                <a:gridCol w="884904"/>
                <a:gridCol w="884904"/>
                <a:gridCol w="884904"/>
                <a:gridCol w="884904"/>
                <a:gridCol w="884904"/>
                <a:gridCol w="884904"/>
              </a:tblGrid>
              <a:tr h="1235136">
                <a:tc>
                  <a:txBody>
                    <a:bodyPr/>
                    <a:lstStyle/>
                    <a:p>
                      <a:pPr algn="ctr"/>
                      <a:r>
                        <a:rPr lang="en-US" sz="2800" dirty="0" smtClean="0"/>
                        <a:t>Project Scorecard</a:t>
                      </a:r>
                      <a:endParaRPr lang="en-US" sz="36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a:p>
                  </a:txBody>
                  <a:tcPr anchor="ctr"/>
                </a:tc>
                <a:tc>
                  <a:txBody>
                    <a:bodyPr/>
                    <a:lstStyle/>
                    <a:p>
                      <a:endParaRPr lang="en-US" sz="1400" dirty="0"/>
                    </a:p>
                  </a:txBody>
                  <a:tcPr anchor="ctr"/>
                </a:tc>
                <a:tc>
                  <a:txBody>
                    <a:bodyPr/>
                    <a:lstStyle/>
                    <a:p>
                      <a:endParaRPr lang="en-US" sz="1400" dirty="0"/>
                    </a:p>
                  </a:txBody>
                  <a:tcPr anchor="ctr"/>
                </a:tc>
              </a:tr>
              <a:tr h="373913">
                <a:tc>
                  <a:txBody>
                    <a:bodyPr/>
                    <a:lstStyle/>
                    <a:p>
                      <a:r>
                        <a:rPr lang="en-US" sz="1400" b="1" dirty="0" smtClean="0"/>
                        <a:t>Authentication</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a:p>
                  </a:txBody>
                  <a:tcPr anchor="ctr"/>
                </a:tc>
              </a:tr>
              <a:tr h="373913">
                <a:tc>
                  <a:txBody>
                    <a:bodyPr/>
                    <a:lstStyle/>
                    <a:p>
                      <a:r>
                        <a:rPr lang="en-US" sz="1400" b="1" dirty="0" smtClean="0"/>
                        <a:t>Identity</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2"/>
                        </a:rPr>
                        <a:t></a:t>
                      </a:r>
                      <a:endParaRPr lang="en-US" sz="2000" b="1" dirty="0" smtClean="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tc>
                <a:tc>
                  <a:txBody>
                    <a:bodyPr/>
                    <a:lstStyle/>
                    <a:p>
                      <a:pPr algn="ctr"/>
                      <a:endParaRPr lang="en-US" sz="2000" b="1" dirty="0"/>
                    </a:p>
                  </a:txBody>
                  <a:tcPr anchor="ctr"/>
                </a:tc>
              </a:tr>
              <a:tr h="373913">
                <a:tc>
                  <a:txBody>
                    <a:bodyPr/>
                    <a:lstStyle/>
                    <a:p>
                      <a:r>
                        <a:rPr lang="en-US" sz="1400" b="1" dirty="0" smtClean="0"/>
                        <a:t>Access Control</a:t>
                      </a:r>
                      <a:endParaRPr lang="en-U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ym typeface="Wingdings 2"/>
                        </a:rPr>
                        <a:t></a:t>
                      </a:r>
                      <a:endParaRPr lang="en-US" sz="2000" b="1" dirty="0" smtClean="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txBody>
                  <a:tcPr/>
                </a:tc>
                <a:tc>
                  <a:txBody>
                    <a:bodyPr/>
                    <a:lstStyle/>
                    <a:p>
                      <a:pPr algn="ctr"/>
                      <a:endParaRPr lang="en-US" sz="2000" b="1" dirty="0"/>
                    </a:p>
                  </a:txBody>
                  <a:tcPr anchor="ctr"/>
                </a:tc>
              </a:tr>
              <a:tr h="373913">
                <a:tc>
                  <a:txBody>
                    <a:bodyPr/>
                    <a:lstStyle/>
                    <a:p>
                      <a:r>
                        <a:rPr lang="en-US" sz="1400" b="1" dirty="0" smtClean="0"/>
                        <a:t>Input</a:t>
                      </a:r>
                      <a:r>
                        <a:rPr lang="en-US" sz="1400" b="1" baseline="0" dirty="0" smtClean="0"/>
                        <a:t> Validation</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endParaRPr lang="en-US"/>
                    </a:p>
                  </a:txBody>
                  <a:tcPr anchor="ctr"/>
                </a:tc>
              </a:tr>
              <a:tr h="373913">
                <a:tc>
                  <a:txBody>
                    <a:bodyPr/>
                    <a:lstStyle/>
                    <a:p>
                      <a:r>
                        <a:rPr lang="en-US" sz="1400" b="1" dirty="0" smtClean="0"/>
                        <a:t>Output Escaping</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1800" dirty="0" smtClean="0">
                          <a:sym typeface="Wingdings 2"/>
                        </a:rPr>
                        <a:t></a:t>
                      </a:r>
                      <a:endParaRPr lang="en-US" sz="1800" b="1" dirty="0"/>
                    </a:p>
                  </a:txBody>
                  <a:tcPr anchor="ctr"/>
                </a:tc>
              </a:tr>
              <a:tr h="373913">
                <a:tc>
                  <a:txBody>
                    <a:bodyPr/>
                    <a:lstStyle/>
                    <a:p>
                      <a:r>
                        <a:rPr lang="en-US" sz="1400" b="1" dirty="0" smtClean="0"/>
                        <a:t>Canonicalization</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endParaRPr lang="en-US"/>
                    </a:p>
                  </a:txBody>
                  <a:tcPr anchor="ctr"/>
                </a:tc>
              </a:tr>
              <a:tr h="373913">
                <a:tc>
                  <a:txBody>
                    <a:bodyPr/>
                    <a:lstStyle/>
                    <a:p>
                      <a:r>
                        <a:rPr lang="en-US" sz="1400" b="1" dirty="0" smtClean="0"/>
                        <a:t>Encryption</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endParaRPr lang="en-US"/>
                    </a:p>
                  </a:txBody>
                  <a:tcPr anchor="ctr"/>
                </a:tc>
              </a:tr>
              <a:tr h="373913">
                <a:tc>
                  <a:txBody>
                    <a:bodyPr/>
                    <a:lstStyle/>
                    <a:p>
                      <a:r>
                        <a:rPr lang="en-US" sz="1400" b="1" dirty="0" smtClean="0"/>
                        <a:t>Random Numbers</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endParaRPr lang="en-US"/>
                    </a:p>
                  </a:txBody>
                  <a:tcPr anchor="ctr"/>
                </a:tc>
              </a:tr>
              <a:tr h="373913">
                <a:tc>
                  <a:txBody>
                    <a:bodyPr/>
                    <a:lstStyle/>
                    <a:p>
                      <a:r>
                        <a:rPr lang="en-US" sz="1400" b="1" dirty="0" smtClean="0"/>
                        <a:t>Exception Handling</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endParaRPr lang="en-US" dirty="0"/>
                    </a:p>
                  </a:txBody>
                  <a:tcPr anchor="ctr"/>
                </a:tc>
              </a:tr>
              <a:tr h="373913">
                <a:tc>
                  <a:txBody>
                    <a:bodyPr/>
                    <a:lstStyle/>
                    <a:p>
                      <a:r>
                        <a:rPr lang="en-US" sz="1400" b="1" dirty="0" smtClean="0"/>
                        <a:t>Logging</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nchor="ctr"/>
                </a:tc>
              </a:tr>
              <a:tr h="373913">
                <a:tc>
                  <a:txBody>
                    <a:bodyPr/>
                    <a:lstStyle/>
                    <a:p>
                      <a:r>
                        <a:rPr lang="en-US" sz="1400" b="1" dirty="0" smtClean="0"/>
                        <a:t>Intrusion Detection</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nchor="ctr"/>
                </a:tc>
              </a:tr>
              <a:tr h="373913">
                <a:tc>
                  <a:txBody>
                    <a:bodyPr/>
                    <a:lstStyle/>
                    <a:p>
                      <a:r>
                        <a:rPr lang="en-US" sz="1400" b="1" dirty="0" smtClean="0"/>
                        <a:t>Security</a:t>
                      </a:r>
                      <a:r>
                        <a:rPr lang="en-US" sz="1400" b="1" baseline="0" dirty="0" smtClean="0"/>
                        <a:t> </a:t>
                      </a:r>
                      <a:r>
                        <a:rPr lang="en-US" sz="1400" b="1" dirty="0" smtClean="0"/>
                        <a:t>Configuration</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nchor="ctr"/>
                </a:tc>
              </a:tr>
              <a:tr h="373913">
                <a:tc>
                  <a:txBody>
                    <a:bodyPr/>
                    <a:lstStyle/>
                    <a:p>
                      <a:r>
                        <a:rPr lang="en-US" sz="1400" b="1" dirty="0" smtClean="0"/>
                        <a:t>WAF</a:t>
                      </a:r>
                      <a:endParaRPr lang="en-US" sz="1400" b="1" dirty="0"/>
                    </a:p>
                  </a:txBody>
                  <a:tcPr anchor="ctr"/>
                </a:tc>
                <a:tc>
                  <a:txBody>
                    <a:bodyPr/>
                    <a:lstStyle/>
                    <a:p>
                      <a:pPr algn="ctr"/>
                      <a:r>
                        <a:rPr lang="en-US" sz="2000" dirty="0" smtClean="0">
                          <a:sym typeface="Wingdings 2"/>
                        </a:rPr>
                        <a:t></a:t>
                      </a: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endParaRPr lang="en-US" sz="2000" b="1" dirty="0"/>
                    </a:p>
                  </a:txBody>
                  <a:tcPr/>
                </a:tc>
                <a:tc>
                  <a:txBody>
                    <a:bodyPr/>
                    <a:lstStyle/>
                    <a:p>
                      <a:pPr algn="ctr"/>
                      <a:endParaRPr lang="en-US" sz="2000" b="1" dirty="0"/>
                    </a:p>
                  </a:txBody>
                  <a:tcPr anchor="ctr"/>
                </a:tc>
              </a:tr>
            </a:tbl>
          </a:graphicData>
        </a:graphic>
      </p:graphicFrame>
      <p:pic>
        <p:nvPicPr>
          <p:cNvPr id="28" name="Picture 27" descr="http://www.willamette.edu/~fruehr/logos/Thumbs/HaskellLogoTH.png">
            <a:hlinkClick r:id="rId3"/>
          </p:cNvPr>
          <p:cNvPicPr>
            <a:picLocks noChangeAspect="1" noChangeArrowheads="1"/>
          </p:cNvPicPr>
          <p:nvPr/>
        </p:nvPicPr>
        <p:blipFill>
          <a:blip r:embed="rId4" cstate="print"/>
          <a:srcRect l="33752" b="9859"/>
          <a:stretch>
            <a:fillRect/>
          </a:stretch>
        </p:blipFill>
        <p:spPr bwMode="auto">
          <a:xfrm>
            <a:off x="7315200" y="584200"/>
            <a:ext cx="914400" cy="406400"/>
          </a:xfrm>
          <a:prstGeom prst="rect">
            <a:avLst/>
          </a:prstGeom>
          <a:noFill/>
          <a:ln w="9525">
            <a:noFill/>
            <a:miter lim="800000"/>
            <a:headEnd/>
            <a:tailEnd/>
          </a:ln>
        </p:spPr>
      </p:pic>
      <p:pic>
        <p:nvPicPr>
          <p:cNvPr id="29" name="Picture 11" descr="See full size image">
            <a:hlinkClick r:id="rId5"/>
          </p:cNvPr>
          <p:cNvPicPr>
            <a:picLocks noChangeAspect="1" noChangeArrowheads="1"/>
          </p:cNvPicPr>
          <p:nvPr/>
        </p:nvPicPr>
        <p:blipFill>
          <a:blip r:embed="rId6" cstate="print"/>
          <a:srcRect l="45152" b="-27434"/>
          <a:stretch>
            <a:fillRect/>
          </a:stretch>
        </p:blipFill>
        <p:spPr bwMode="auto">
          <a:xfrm>
            <a:off x="5627585" y="381000"/>
            <a:ext cx="925615" cy="762000"/>
          </a:xfrm>
          <a:prstGeom prst="rect">
            <a:avLst/>
          </a:prstGeom>
          <a:noFill/>
          <a:ln w="9525">
            <a:noFill/>
            <a:miter lim="800000"/>
            <a:headEnd/>
            <a:tailEnd/>
          </a:ln>
        </p:spPr>
      </p:pic>
      <p:pic>
        <p:nvPicPr>
          <p:cNvPr id="30" name="Picture 9" descr="See full size image">
            <a:hlinkClick r:id="rId7"/>
          </p:cNvPr>
          <p:cNvPicPr>
            <a:picLocks noChangeAspect="1" noChangeArrowheads="1"/>
          </p:cNvPicPr>
          <p:nvPr/>
        </p:nvPicPr>
        <p:blipFill>
          <a:blip r:embed="rId8" cstate="print"/>
          <a:srcRect/>
          <a:stretch>
            <a:fillRect/>
          </a:stretch>
        </p:blipFill>
        <p:spPr bwMode="auto">
          <a:xfrm>
            <a:off x="3886200" y="533400"/>
            <a:ext cx="761258" cy="401638"/>
          </a:xfrm>
          <a:prstGeom prst="rect">
            <a:avLst/>
          </a:prstGeom>
          <a:noFill/>
          <a:ln w="9525">
            <a:noFill/>
            <a:miter lim="800000"/>
            <a:headEnd/>
            <a:tailEnd/>
          </a:ln>
        </p:spPr>
      </p:pic>
      <p:pic>
        <p:nvPicPr>
          <p:cNvPr id="31" name="Picture 7"/>
          <p:cNvPicPr>
            <a:picLocks noChangeAspect="1" noChangeArrowheads="1"/>
          </p:cNvPicPr>
          <p:nvPr/>
        </p:nvPicPr>
        <p:blipFill>
          <a:blip r:embed="rId9" cstate="print"/>
          <a:srcRect/>
          <a:stretch>
            <a:fillRect/>
          </a:stretch>
        </p:blipFill>
        <p:spPr bwMode="auto">
          <a:xfrm>
            <a:off x="3048000" y="381000"/>
            <a:ext cx="712520" cy="685800"/>
          </a:xfrm>
          <a:prstGeom prst="rect">
            <a:avLst/>
          </a:prstGeom>
          <a:noFill/>
          <a:ln w="9525">
            <a:solidFill>
              <a:schemeClr val="tx1"/>
            </a:solidFill>
            <a:miter lim="800000"/>
            <a:headEnd/>
            <a:tailEnd/>
          </a:ln>
        </p:spPr>
      </p:pic>
      <p:pic>
        <p:nvPicPr>
          <p:cNvPr id="32" name="Picture 17" descr="See full size image">
            <a:hlinkClick r:id="rId10"/>
          </p:cNvPr>
          <p:cNvPicPr>
            <a:picLocks noChangeAspect="1" noChangeArrowheads="1"/>
          </p:cNvPicPr>
          <p:nvPr/>
        </p:nvPicPr>
        <p:blipFill>
          <a:blip r:embed="rId11" cstate="print"/>
          <a:srcRect/>
          <a:stretch>
            <a:fillRect/>
          </a:stretch>
        </p:blipFill>
        <p:spPr bwMode="auto">
          <a:xfrm>
            <a:off x="6629400" y="228600"/>
            <a:ext cx="685800" cy="934107"/>
          </a:xfrm>
          <a:prstGeom prst="rect">
            <a:avLst/>
          </a:prstGeom>
          <a:noFill/>
          <a:ln w="9525">
            <a:noFill/>
            <a:miter lim="800000"/>
            <a:headEnd/>
            <a:tailEnd/>
          </a:ln>
        </p:spPr>
      </p:pic>
      <p:pic>
        <p:nvPicPr>
          <p:cNvPr id="33" name="Picture 2" descr="http://t2.gstatic.com/images?q=tbn:o_Sa6wQPOM0E3M:http://www.emersoncommunications.com/images/ColdFusion-Logo.jpg"/>
          <p:cNvPicPr>
            <a:picLocks noChangeAspect="1" noChangeArrowheads="1"/>
          </p:cNvPicPr>
          <p:nvPr/>
        </p:nvPicPr>
        <p:blipFill>
          <a:blip r:embed="rId12" cstate="print"/>
          <a:srcRect/>
          <a:stretch>
            <a:fillRect/>
          </a:stretch>
        </p:blipFill>
        <p:spPr bwMode="auto">
          <a:xfrm>
            <a:off x="4724400" y="380999"/>
            <a:ext cx="762000" cy="762001"/>
          </a:xfrm>
          <a:prstGeom prst="rect">
            <a:avLst/>
          </a:prstGeom>
          <a:noFill/>
        </p:spPr>
      </p:pic>
      <p:pic>
        <p:nvPicPr>
          <p:cNvPr id="34" name="Picture 2" descr="See full size image"/>
          <p:cNvPicPr>
            <a:picLocks noChangeAspect="1" noChangeArrowheads="1"/>
          </p:cNvPicPr>
          <p:nvPr/>
        </p:nvPicPr>
        <p:blipFill>
          <a:blip r:embed="rId13" cstate="print"/>
          <a:srcRect/>
          <a:stretch>
            <a:fillRect/>
          </a:stretch>
        </p:blipFill>
        <p:spPr bwMode="auto">
          <a:xfrm>
            <a:off x="2133600" y="304800"/>
            <a:ext cx="762000" cy="762000"/>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pPr>
              <a:defRPr/>
            </a:pPr>
            <a:fld id="{AD07DEFC-47DE-42F3-9F12-DBFA83F7016D}" type="slidenum">
              <a:rPr lang="en-US" smtClean="0"/>
              <a:pPr>
                <a:defRPr/>
              </a:pPr>
              <a:t>7</a:t>
            </a:fld>
            <a:endParaRPr lang="en-US"/>
          </a:p>
        </p:txBody>
      </p:sp>
      <p:pic>
        <p:nvPicPr>
          <p:cNvPr id="52226" name="Picture 2" descr="http://t0.gstatic.com/images?q=tbn:N2ec1FMUQ9C6dM:http://www.bin-co.com/blog/wp-content/uploads/2008/05/javascript_logo.jpg">
            <a:hlinkClick r:id="rId14"/>
          </p:cNvPr>
          <p:cNvPicPr>
            <a:picLocks noChangeAspect="1" noChangeArrowheads="1"/>
          </p:cNvPicPr>
          <p:nvPr/>
        </p:nvPicPr>
        <p:blipFill>
          <a:blip r:embed="rId15" cstate="print"/>
          <a:srcRect/>
          <a:stretch>
            <a:fillRect/>
          </a:stretch>
        </p:blipFill>
        <p:spPr bwMode="auto">
          <a:xfrm>
            <a:off x="8229600" y="381000"/>
            <a:ext cx="838200" cy="70626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Select ESAPI Early Adopters</a:t>
            </a:r>
            <a:endParaRPr lang="en-US" dirty="0" smtClean="0"/>
          </a:p>
        </p:txBody>
      </p:sp>
      <p:pic>
        <p:nvPicPr>
          <p:cNvPr id="24579" name="Picture 1" descr="C:\P4\aspect\business_development\Images\aspect_logo_300x75.jpg"/>
          <p:cNvPicPr>
            <a:picLocks noChangeAspect="1" noChangeArrowheads="1"/>
          </p:cNvPicPr>
          <p:nvPr/>
        </p:nvPicPr>
        <p:blipFill>
          <a:blip r:embed="rId2" cstate="print"/>
          <a:srcRect/>
          <a:stretch>
            <a:fillRect/>
          </a:stretch>
        </p:blipFill>
        <p:spPr bwMode="auto">
          <a:xfrm>
            <a:off x="2971800" y="1295400"/>
            <a:ext cx="3198812" cy="800074"/>
          </a:xfrm>
          <a:prstGeom prst="rect">
            <a:avLst/>
          </a:prstGeom>
          <a:noFill/>
          <a:ln w="9525">
            <a:noFill/>
            <a:miter lim="800000"/>
            <a:headEnd/>
            <a:tailEnd/>
          </a:ln>
        </p:spPr>
      </p:pic>
      <p:pic>
        <p:nvPicPr>
          <p:cNvPr id="24580" name="Picture 9" descr="See full size image"/>
          <p:cNvPicPr>
            <a:picLocks noChangeAspect="1" noChangeArrowheads="1"/>
          </p:cNvPicPr>
          <p:nvPr/>
        </p:nvPicPr>
        <p:blipFill>
          <a:blip r:embed="rId3" cstate="print"/>
          <a:srcRect/>
          <a:stretch>
            <a:fillRect/>
          </a:stretch>
        </p:blipFill>
        <p:spPr bwMode="auto">
          <a:xfrm>
            <a:off x="2057400" y="2971800"/>
            <a:ext cx="1406525" cy="623887"/>
          </a:xfrm>
          <a:prstGeom prst="rect">
            <a:avLst/>
          </a:prstGeom>
          <a:noFill/>
          <a:ln w="9525">
            <a:noFill/>
            <a:miter lim="800000"/>
            <a:headEnd/>
            <a:tailEnd/>
          </a:ln>
        </p:spPr>
      </p:pic>
      <p:pic>
        <p:nvPicPr>
          <p:cNvPr id="24581" name="Picture 13" descr="LMLogo"/>
          <p:cNvPicPr>
            <a:picLocks noChangeAspect="1" noChangeArrowheads="1"/>
          </p:cNvPicPr>
          <p:nvPr/>
        </p:nvPicPr>
        <p:blipFill>
          <a:blip r:embed="rId4" cstate="print"/>
          <a:srcRect/>
          <a:stretch>
            <a:fillRect/>
          </a:stretch>
        </p:blipFill>
        <p:spPr bwMode="auto">
          <a:xfrm>
            <a:off x="304800" y="2057400"/>
            <a:ext cx="3652837" cy="620712"/>
          </a:xfrm>
          <a:prstGeom prst="rect">
            <a:avLst/>
          </a:prstGeom>
          <a:noFill/>
          <a:ln w="9525">
            <a:noFill/>
            <a:miter lim="800000"/>
            <a:headEnd/>
            <a:tailEnd/>
          </a:ln>
        </p:spPr>
      </p:pic>
      <p:pic>
        <p:nvPicPr>
          <p:cNvPr id="24582" name="Picture 2" descr="See full size image"/>
          <p:cNvPicPr>
            <a:picLocks noChangeAspect="1" noChangeArrowheads="1"/>
          </p:cNvPicPr>
          <p:nvPr/>
        </p:nvPicPr>
        <p:blipFill>
          <a:blip r:embed="rId5" cstate="print"/>
          <a:srcRect/>
          <a:stretch>
            <a:fillRect/>
          </a:stretch>
        </p:blipFill>
        <p:spPr bwMode="auto">
          <a:xfrm>
            <a:off x="533400" y="2971800"/>
            <a:ext cx="1185863" cy="1192213"/>
          </a:xfrm>
          <a:prstGeom prst="rect">
            <a:avLst/>
          </a:prstGeom>
          <a:noFill/>
          <a:ln w="9525">
            <a:noFill/>
            <a:miter lim="800000"/>
            <a:headEnd/>
            <a:tailEnd/>
          </a:ln>
        </p:spPr>
      </p:pic>
      <p:pic>
        <p:nvPicPr>
          <p:cNvPr id="24583" name="Picture 4" descr="See full size image"/>
          <p:cNvPicPr>
            <a:picLocks noChangeAspect="1" noChangeArrowheads="1"/>
          </p:cNvPicPr>
          <p:nvPr/>
        </p:nvPicPr>
        <p:blipFill>
          <a:blip r:embed="rId6" cstate="print"/>
          <a:srcRect/>
          <a:stretch>
            <a:fillRect/>
          </a:stretch>
        </p:blipFill>
        <p:spPr bwMode="auto">
          <a:xfrm>
            <a:off x="381000" y="1447800"/>
            <a:ext cx="2130425" cy="550863"/>
          </a:xfrm>
          <a:prstGeom prst="rect">
            <a:avLst/>
          </a:prstGeom>
          <a:noFill/>
          <a:ln w="9525">
            <a:noFill/>
            <a:miter lim="800000"/>
            <a:headEnd/>
            <a:tailEnd/>
          </a:ln>
        </p:spPr>
      </p:pic>
      <p:pic>
        <p:nvPicPr>
          <p:cNvPr id="24584" name="Picture 6" descr="See full size image"/>
          <p:cNvPicPr>
            <a:picLocks noChangeAspect="1" noChangeArrowheads="1"/>
          </p:cNvPicPr>
          <p:nvPr/>
        </p:nvPicPr>
        <p:blipFill>
          <a:blip r:embed="rId7" cstate="print"/>
          <a:srcRect/>
          <a:stretch>
            <a:fillRect/>
          </a:stretch>
        </p:blipFill>
        <p:spPr bwMode="auto">
          <a:xfrm>
            <a:off x="3886200" y="2895600"/>
            <a:ext cx="1311275" cy="1487488"/>
          </a:xfrm>
          <a:prstGeom prst="rect">
            <a:avLst/>
          </a:prstGeom>
          <a:noFill/>
          <a:ln w="9525">
            <a:noFill/>
            <a:miter lim="800000"/>
            <a:headEnd/>
            <a:tailEnd/>
          </a:ln>
        </p:spPr>
      </p:pic>
      <p:pic>
        <p:nvPicPr>
          <p:cNvPr id="24585" name="Picture 10" descr="See full size image"/>
          <p:cNvPicPr>
            <a:picLocks noChangeAspect="1" noChangeArrowheads="1"/>
          </p:cNvPicPr>
          <p:nvPr/>
        </p:nvPicPr>
        <p:blipFill>
          <a:blip r:embed="rId8" cstate="print"/>
          <a:srcRect/>
          <a:stretch>
            <a:fillRect/>
          </a:stretch>
        </p:blipFill>
        <p:spPr bwMode="auto">
          <a:xfrm>
            <a:off x="533400" y="4572000"/>
            <a:ext cx="1357313" cy="968375"/>
          </a:xfrm>
          <a:prstGeom prst="rect">
            <a:avLst/>
          </a:prstGeom>
          <a:noFill/>
          <a:ln w="9525">
            <a:noFill/>
            <a:miter lim="800000"/>
            <a:headEnd/>
            <a:tailEnd/>
          </a:ln>
        </p:spPr>
      </p:pic>
      <p:sp>
        <p:nvSpPr>
          <p:cNvPr id="24586" name="Rectangle 12"/>
          <p:cNvSpPr>
            <a:spLocks noChangeArrowheads="1"/>
          </p:cNvSpPr>
          <p:nvPr/>
        </p:nvSpPr>
        <p:spPr bwMode="auto">
          <a:xfrm>
            <a:off x="6781800" y="4953000"/>
            <a:ext cx="1960563" cy="646113"/>
          </a:xfrm>
          <a:prstGeom prst="rect">
            <a:avLst/>
          </a:prstGeom>
          <a:noFill/>
          <a:ln w="9525">
            <a:noFill/>
            <a:miter lim="800000"/>
            <a:headEnd/>
            <a:tailEnd/>
          </a:ln>
        </p:spPr>
        <p:txBody>
          <a:bodyPr wrap="none">
            <a:spAutoFit/>
          </a:bodyPr>
          <a:lstStyle/>
          <a:p>
            <a:pPr algn="ctr">
              <a:defRPr/>
            </a:pPr>
            <a:r>
              <a:rPr lang="en-US" b="1" dirty="0">
                <a:latin typeface="+mj-lt"/>
              </a:rPr>
              <a:t>Many unnamed</a:t>
            </a:r>
          </a:p>
          <a:p>
            <a:pPr algn="ctr">
              <a:defRPr/>
            </a:pPr>
            <a:r>
              <a:rPr lang="en-US" b="1" dirty="0">
                <a:latin typeface="+mj-lt"/>
              </a:rPr>
              <a:t>financial orgs…</a:t>
            </a:r>
          </a:p>
        </p:txBody>
      </p:sp>
      <p:pic>
        <p:nvPicPr>
          <p:cNvPr id="24587" name="Picture 12" descr="See full size image"/>
          <p:cNvPicPr>
            <a:picLocks noChangeAspect="1" noChangeArrowheads="1"/>
          </p:cNvPicPr>
          <p:nvPr/>
        </p:nvPicPr>
        <p:blipFill>
          <a:blip r:embed="rId9" cstate="print"/>
          <a:srcRect/>
          <a:stretch>
            <a:fillRect/>
          </a:stretch>
        </p:blipFill>
        <p:spPr bwMode="auto">
          <a:xfrm>
            <a:off x="2286000" y="4419600"/>
            <a:ext cx="1158875" cy="1363663"/>
          </a:xfrm>
          <a:prstGeom prst="rect">
            <a:avLst/>
          </a:prstGeom>
          <a:noFill/>
          <a:ln w="9525">
            <a:noFill/>
            <a:miter lim="800000"/>
            <a:headEnd/>
            <a:tailEnd/>
          </a:ln>
        </p:spPr>
      </p:pic>
      <p:sp>
        <p:nvSpPr>
          <p:cNvPr id="24588" name="AutoShape 14" descr="http://www.spawar.navy.mi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4589" name="AutoShape 16" descr="http://www.spawar.navy.mil/"/>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4591" name="Picture 16" descr="http://www.veign.com/blog/uploaded_images/security-compass-711095.jpg"/>
          <p:cNvPicPr>
            <a:picLocks noChangeAspect="1" noChangeArrowheads="1"/>
          </p:cNvPicPr>
          <p:nvPr/>
        </p:nvPicPr>
        <p:blipFill>
          <a:blip r:embed="rId10" cstate="print"/>
          <a:srcRect/>
          <a:stretch>
            <a:fillRect/>
          </a:stretch>
        </p:blipFill>
        <p:spPr bwMode="auto">
          <a:xfrm>
            <a:off x="1981200" y="3733800"/>
            <a:ext cx="1679575" cy="603250"/>
          </a:xfrm>
          <a:prstGeom prst="rect">
            <a:avLst/>
          </a:prstGeom>
          <a:noFill/>
          <a:ln w="9525">
            <a:noFill/>
            <a:miter lim="800000"/>
            <a:headEnd/>
            <a:tailEnd/>
          </a:ln>
        </p:spPr>
      </p:pic>
      <p:pic>
        <p:nvPicPr>
          <p:cNvPr id="24592" name="Picture 20" descr="http://rdale.org/modules/groups/homepagefiles/cms/494491/Image/Images/IClogoMed.jpg"/>
          <p:cNvPicPr>
            <a:picLocks noChangeAspect="1" noChangeArrowheads="1"/>
          </p:cNvPicPr>
          <p:nvPr/>
        </p:nvPicPr>
        <p:blipFill>
          <a:blip r:embed="rId11" cstate="print"/>
          <a:srcRect/>
          <a:stretch>
            <a:fillRect/>
          </a:stretch>
        </p:blipFill>
        <p:spPr bwMode="auto">
          <a:xfrm>
            <a:off x="3733800" y="4572000"/>
            <a:ext cx="1828800" cy="728662"/>
          </a:xfrm>
          <a:prstGeom prst="rect">
            <a:avLst/>
          </a:prstGeom>
          <a:noFill/>
          <a:ln w="9525">
            <a:noFill/>
            <a:miter lim="800000"/>
            <a:headEnd/>
            <a:tailEnd/>
          </a:ln>
        </p:spPr>
      </p:pic>
      <p:pic>
        <p:nvPicPr>
          <p:cNvPr id="24593" name="Picture 11" descr="See full size image"/>
          <p:cNvPicPr>
            <a:picLocks noChangeAspect="1" noChangeArrowheads="1"/>
          </p:cNvPicPr>
          <p:nvPr/>
        </p:nvPicPr>
        <p:blipFill>
          <a:blip r:embed="rId12" cstate="print"/>
          <a:srcRect t="31384" b="30969"/>
          <a:stretch>
            <a:fillRect/>
          </a:stretch>
        </p:blipFill>
        <p:spPr bwMode="auto">
          <a:xfrm>
            <a:off x="4267200" y="2286000"/>
            <a:ext cx="2005013" cy="565150"/>
          </a:xfrm>
          <a:prstGeom prst="rect">
            <a:avLst/>
          </a:prstGeom>
          <a:noFill/>
          <a:ln w="9525">
            <a:noFill/>
            <a:miter lim="800000"/>
            <a:headEnd/>
            <a:tailEnd/>
          </a:ln>
        </p:spPr>
      </p:pic>
      <p:pic>
        <p:nvPicPr>
          <p:cNvPr id="24594" name="Picture 38" descr="See full size image"/>
          <p:cNvPicPr>
            <a:picLocks noChangeAspect="1" noChangeArrowheads="1"/>
          </p:cNvPicPr>
          <p:nvPr/>
        </p:nvPicPr>
        <p:blipFill>
          <a:blip r:embed="rId13" cstate="print"/>
          <a:srcRect/>
          <a:stretch>
            <a:fillRect/>
          </a:stretch>
        </p:blipFill>
        <p:spPr bwMode="auto">
          <a:xfrm>
            <a:off x="5410200" y="3352800"/>
            <a:ext cx="1673225" cy="468313"/>
          </a:xfrm>
          <a:prstGeom prst="rect">
            <a:avLst/>
          </a:prstGeom>
          <a:noFill/>
          <a:ln w="9525">
            <a:noFill/>
            <a:miter lim="800000"/>
            <a:headEnd/>
            <a:tailEnd/>
          </a:ln>
        </p:spPr>
      </p:pic>
      <p:sp>
        <p:nvSpPr>
          <p:cNvPr id="18" name="Slide Number Placeholder 17"/>
          <p:cNvSpPr>
            <a:spLocks noGrp="1"/>
          </p:cNvSpPr>
          <p:nvPr>
            <p:ph type="sldNum" sz="quarter" idx="10"/>
          </p:nvPr>
        </p:nvSpPr>
        <p:spPr/>
        <p:txBody>
          <a:bodyPr/>
          <a:lstStyle/>
          <a:p>
            <a:pPr>
              <a:defRPr/>
            </a:pPr>
            <a:fld id="{23538269-78C1-4358-9BD5-30FF648FF9BA}" type="slidenum">
              <a:rPr lang="en-US" smtClean="0"/>
              <a:pPr>
                <a:defRPr/>
              </a:pPr>
              <a:t>8</a:t>
            </a:fld>
            <a:endParaRPr lang="en-US"/>
          </a:p>
        </p:txBody>
      </p:sp>
      <p:pic>
        <p:nvPicPr>
          <p:cNvPr id="32770" name="Picture 2" descr="http://t0.gstatic.com/images?q=tbn:LLEUA6II6jNxiM:http://gadgetmix.com/index/wp-content/uploads/2009/10/oracle-logo.jpg">
            <a:hlinkClick r:id="rId14"/>
          </p:cNvPr>
          <p:cNvPicPr>
            <a:picLocks noChangeAspect="1" noChangeArrowheads="1"/>
          </p:cNvPicPr>
          <p:nvPr/>
        </p:nvPicPr>
        <p:blipFill>
          <a:blip r:embed="rId15" cstate="print"/>
          <a:srcRect/>
          <a:stretch>
            <a:fillRect/>
          </a:stretch>
        </p:blipFill>
        <p:spPr bwMode="auto">
          <a:xfrm>
            <a:off x="6477000" y="2057400"/>
            <a:ext cx="2267712" cy="9144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342900" lvl="0" indent="-342900">
              <a:spcBef>
                <a:spcPct val="20000"/>
              </a:spcBef>
              <a:defRPr/>
            </a:pPr>
            <a:r>
              <a:rPr lang="en-US" dirty="0" smtClean="0"/>
              <a:t>// validate request against developer-defined patterns</a:t>
            </a:r>
          </a:p>
          <a:p>
            <a:pPr marL="342900" lvl="0" indent="-342900">
              <a:spcBef>
                <a:spcPct val="20000"/>
              </a:spcBef>
              <a:defRPr/>
            </a:pPr>
            <a:r>
              <a:rPr lang="en-US" b="1" dirty="0" err="1" smtClean="0"/>
              <a:t>ValidationErrorList</a:t>
            </a:r>
            <a:r>
              <a:rPr lang="en-US" dirty="0" smtClean="0"/>
              <a:t> </a:t>
            </a:r>
            <a:r>
              <a:rPr lang="en-US" dirty="0" err="1" smtClean="0"/>
              <a:t>errorList</a:t>
            </a:r>
            <a:r>
              <a:rPr lang="en-US" dirty="0" smtClean="0"/>
              <a:t> = new </a:t>
            </a:r>
            <a:r>
              <a:rPr lang="en-US" dirty="0" err="1" smtClean="0"/>
              <a:t>ValidationErrorList</a:t>
            </a:r>
            <a:r>
              <a:rPr lang="en-US" dirty="0" smtClean="0"/>
              <a:t>();</a:t>
            </a:r>
          </a:p>
          <a:p>
            <a:pPr marL="342900" lvl="0" indent="-342900">
              <a:spcBef>
                <a:spcPct val="20000"/>
              </a:spcBef>
              <a:defRPr/>
            </a:pPr>
            <a:r>
              <a:rPr lang="en-US" dirty="0" smtClean="0"/>
              <a:t>String </a:t>
            </a:r>
            <a:r>
              <a:rPr lang="en-US" dirty="0" smtClean="0"/>
              <a:t>name = </a:t>
            </a:r>
            <a:r>
              <a:rPr lang="en-US" dirty="0" err="1" smtClean="0"/>
              <a:t>ESAPI.validator</a:t>
            </a:r>
            <a:r>
              <a:rPr lang="en-US" dirty="0" smtClean="0"/>
              <a:t>().</a:t>
            </a:r>
            <a:r>
              <a:rPr lang="en-US" b="1" dirty="0" err="1" smtClean="0"/>
              <a:t>getValidInput</a:t>
            </a:r>
            <a:r>
              <a:rPr lang="en-US" dirty="0" smtClean="0"/>
              <a:t>(</a:t>
            </a:r>
            <a:br>
              <a:rPr lang="en-US" dirty="0" smtClean="0"/>
            </a:br>
            <a:r>
              <a:rPr lang="en-US" dirty="0" smtClean="0"/>
              <a:t>"</a:t>
            </a:r>
            <a:r>
              <a:rPr lang="en-US" dirty="0" smtClean="0"/>
              <a:t>Name", </a:t>
            </a:r>
            <a:r>
              <a:rPr lang="en-US" dirty="0" err="1" smtClean="0"/>
              <a:t>form.getName</a:t>
            </a:r>
            <a:r>
              <a:rPr lang="en-US" dirty="0" smtClean="0"/>
              <a:t>(), </a:t>
            </a:r>
            <a:r>
              <a:rPr lang="en-US" dirty="0" smtClean="0"/>
              <a:t>“</a:t>
            </a:r>
            <a:r>
              <a:rPr lang="en-US" dirty="0" err="1" smtClean="0"/>
              <a:t>UserName</a:t>
            </a:r>
            <a:r>
              <a:rPr lang="en-US" dirty="0" smtClean="0"/>
              <a:t>", </a:t>
            </a:r>
            <a:r>
              <a:rPr lang="en-US" dirty="0" smtClean="0"/>
              <a:t>255, false, </a:t>
            </a:r>
            <a:r>
              <a:rPr lang="en-US" dirty="0" err="1" smtClean="0"/>
              <a:t>errorList</a:t>
            </a:r>
            <a:r>
              <a:rPr lang="en-US" dirty="0" smtClean="0"/>
              <a:t>);</a:t>
            </a:r>
          </a:p>
          <a:p>
            <a:pPr marL="342900" lvl="0" indent="-342900">
              <a:spcBef>
                <a:spcPct val="20000"/>
              </a:spcBef>
              <a:defRPr/>
            </a:pPr>
            <a:r>
              <a:rPr lang="en-US" dirty="0" smtClean="0"/>
              <a:t>Integer </a:t>
            </a:r>
            <a:r>
              <a:rPr lang="en-US" dirty="0" smtClean="0"/>
              <a:t>weight = </a:t>
            </a:r>
            <a:r>
              <a:rPr lang="en-US" dirty="0" err="1" smtClean="0"/>
              <a:t>ESAPI.validator</a:t>
            </a:r>
            <a:r>
              <a:rPr lang="en-US" dirty="0" smtClean="0"/>
              <a:t>().</a:t>
            </a:r>
            <a:r>
              <a:rPr lang="en-US" b="1" dirty="0" err="1" smtClean="0"/>
              <a:t>getValidInteger</a:t>
            </a:r>
            <a:r>
              <a:rPr lang="en-US" dirty="0" smtClean="0"/>
              <a:t>(</a:t>
            </a:r>
            <a:br>
              <a:rPr lang="en-US" dirty="0" smtClean="0"/>
            </a:br>
            <a:r>
              <a:rPr lang="en-US" dirty="0" smtClean="0"/>
              <a:t>“</a:t>
            </a:r>
            <a:r>
              <a:rPr lang="en-US" dirty="0" err="1" smtClean="0"/>
              <a:t>UserWeight</a:t>
            </a:r>
            <a:r>
              <a:rPr lang="en-US" dirty="0" smtClean="0"/>
              <a:t>", </a:t>
            </a:r>
            <a:r>
              <a:rPr lang="en-US" dirty="0" err="1" smtClean="0"/>
              <a:t>form.getWeight</a:t>
            </a:r>
            <a:r>
              <a:rPr lang="en-US" dirty="0" smtClean="0"/>
              <a:t>(), 1, </a:t>
            </a:r>
            <a:r>
              <a:rPr lang="en-US" dirty="0" smtClean="0"/>
              <a:t>10000, </a:t>
            </a:r>
            <a:r>
              <a:rPr lang="en-US" dirty="0" smtClean="0"/>
              <a:t>false, </a:t>
            </a:r>
            <a:r>
              <a:rPr lang="en-US" dirty="0" err="1" smtClean="0"/>
              <a:t>errorList</a:t>
            </a:r>
            <a:r>
              <a:rPr lang="en-US" dirty="0" smtClean="0"/>
              <a:t>);</a:t>
            </a:r>
          </a:p>
          <a:p>
            <a:pPr marL="342900" lvl="0" indent="-342900">
              <a:spcBef>
                <a:spcPct val="20000"/>
              </a:spcBef>
              <a:defRPr/>
            </a:pPr>
            <a:r>
              <a:rPr lang="en-US" dirty="0" err="1" smtClean="0"/>
              <a:t>request.setAttribute</a:t>
            </a:r>
            <a:r>
              <a:rPr lang="en-US" dirty="0" smtClean="0"/>
              <a:t>(“VERROR”, </a:t>
            </a:r>
            <a:r>
              <a:rPr lang="en-US" dirty="0" err="1" smtClean="0"/>
              <a:t>errorList</a:t>
            </a:r>
            <a:r>
              <a:rPr lang="en-US" dirty="0" smtClean="0"/>
              <a:t> );</a:t>
            </a:r>
          </a:p>
          <a:p>
            <a:pPr marL="342900" lvl="0" indent="-342900">
              <a:spcBef>
                <a:spcPct val="20000"/>
              </a:spcBef>
              <a:defRPr/>
            </a:pPr>
            <a:r>
              <a:rPr lang="en-US" dirty="0" smtClean="0"/>
              <a:t>…</a:t>
            </a:r>
          </a:p>
          <a:p>
            <a:pPr marL="342900" lvl="0" indent="-342900">
              <a:spcBef>
                <a:spcPct val="20000"/>
              </a:spcBef>
              <a:defRPr/>
            </a:pPr>
            <a:r>
              <a:rPr lang="en-US" dirty="0" smtClean="0"/>
              <a:t>// get validation errors and update web page</a:t>
            </a:r>
          </a:p>
          <a:p>
            <a:pPr marL="342900" lvl="0" indent="-342900">
              <a:spcBef>
                <a:spcPct val="20000"/>
              </a:spcBef>
              <a:defRPr/>
            </a:pPr>
            <a:r>
              <a:rPr lang="en-US" dirty="0" err="1" smtClean="0"/>
              <a:t>ValidationErrorList</a:t>
            </a:r>
            <a:r>
              <a:rPr lang="en-US" dirty="0" smtClean="0"/>
              <a:t> errors = (</a:t>
            </a:r>
            <a:r>
              <a:rPr lang="en-US" dirty="0" err="1" smtClean="0"/>
              <a:t>ValidationErrorList</a:t>
            </a:r>
            <a:r>
              <a:rPr lang="en-US" dirty="0" smtClean="0"/>
              <a:t>)</a:t>
            </a:r>
            <a:r>
              <a:rPr lang="en-US" dirty="0" err="1" smtClean="0"/>
              <a:t>request.getAttribute</a:t>
            </a:r>
            <a:r>
              <a:rPr lang="en-US" dirty="0" smtClean="0"/>
              <a:t>(“VERROR");</a:t>
            </a:r>
          </a:p>
          <a:p>
            <a:pPr marL="342900" lvl="0" indent="-342900">
              <a:spcBef>
                <a:spcPct val="20000"/>
              </a:spcBef>
              <a:defRPr/>
            </a:pPr>
            <a:r>
              <a:rPr lang="en-US" dirty="0" smtClean="0"/>
              <a:t>// update page</a:t>
            </a:r>
            <a:endParaRPr lang="en-US" dirty="0"/>
          </a:p>
        </p:txBody>
      </p:sp>
      <p:sp>
        <p:nvSpPr>
          <p:cNvPr id="2" name="Title 1"/>
          <p:cNvSpPr>
            <a:spLocks noGrp="1"/>
          </p:cNvSpPr>
          <p:nvPr>
            <p:ph type="title"/>
          </p:nvPr>
        </p:nvSpPr>
        <p:spPr/>
        <p:txBody>
          <a:bodyPr/>
          <a:lstStyle/>
          <a:p>
            <a:r>
              <a:rPr lang="en-US" dirty="0" smtClean="0"/>
              <a:t>Better Input Validation</a:t>
            </a:r>
            <a:endParaRPr lang="en-US" dirty="0"/>
          </a:p>
        </p:txBody>
      </p:sp>
      <p:sp>
        <p:nvSpPr>
          <p:cNvPr id="3" name="Slide Number Placeholder 2"/>
          <p:cNvSpPr>
            <a:spLocks noGrp="1"/>
          </p:cNvSpPr>
          <p:nvPr>
            <p:ph type="sldNum" sz="quarter" idx="10"/>
          </p:nvPr>
        </p:nvSpPr>
        <p:spPr/>
        <p:txBody>
          <a:bodyPr/>
          <a:lstStyle/>
          <a:p>
            <a:pPr>
              <a:defRPr/>
            </a:pPr>
            <a:fld id="{23538269-78C1-4358-9BD5-30FF648FF9BA}"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04/27/2009" val="LastModified"/>
</p:tagLst>
</file>

<file path=ppt/tags/tag2.xml><?xml version="1.0" encoding="utf-8"?>
<p:tagLst xmlns:a="http://schemas.openxmlformats.org/drawingml/2006/main" xmlns:r="http://schemas.openxmlformats.org/officeDocument/2006/relationships" xmlns:p="http://schemas.openxmlformats.org/presentationml/2006/main">
  <p:tag name="05/29/2008" val="LastModified"/>
</p:tagLst>
</file>

<file path=ppt/tags/tag3.xml><?xml version="1.0" encoding="utf-8"?>
<p:tagLst xmlns:a="http://schemas.openxmlformats.org/drawingml/2006/main" xmlns:r="http://schemas.openxmlformats.org/officeDocument/2006/relationships" xmlns:p="http://schemas.openxmlformats.org/presentationml/2006/main">
  <p:tag name="05/08/2009" val="LastModified"/>
</p:tagLst>
</file>

<file path=ppt/tags/tag4.xml><?xml version="1.0" encoding="utf-8"?>
<p:tagLst xmlns:a="http://schemas.openxmlformats.org/drawingml/2006/main" xmlns:r="http://schemas.openxmlformats.org/officeDocument/2006/relationships" xmlns:p="http://schemas.openxmlformats.org/presentationml/2006/main">
  <p:tag name="05/01/2009" val="LastModified"/>
</p:tagLst>
</file>

<file path=ppt/tags/tag5.xml><?xml version="1.0" encoding="utf-8"?>
<p:tagLst xmlns:a="http://schemas.openxmlformats.org/drawingml/2006/main" xmlns:r="http://schemas.openxmlformats.org/officeDocument/2006/relationships" xmlns:p="http://schemas.openxmlformats.org/presentationml/2006/main">
  <p:tag name="10/28/2008" val="LastModified"/>
</p:tagLst>
</file>

<file path=ppt/theme/theme1.xml><?xml version="1.0" encoding="utf-8"?>
<a:theme xmlns:a="http://schemas.openxmlformats.org/drawingml/2006/main" name="OWASP Presentation Template">
  <a:themeElements>
    <a:clrScheme name="OWAS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WASP Presentatio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WAS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WAS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WAS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WAS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WAS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WAS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WAS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WAS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WAS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WAS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WAS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WAS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 - Five Critical</Template>
  <TotalTime>2046</TotalTime>
  <Words>1272</Words>
  <Application>Microsoft Office PowerPoint</Application>
  <PresentationFormat>On-screen Show (4:3)</PresentationFormat>
  <Paragraphs>437</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OWASP Presentation Template</vt:lpstr>
      <vt:lpstr>Don’t Write Security Code! (The OWASP Enterprise Security API)</vt:lpstr>
      <vt:lpstr>Reality Check</vt:lpstr>
      <vt:lpstr> OWASP ESAPI Project Charter…  To ensure that strong simple security controls are available to every developer in every environment  </vt:lpstr>
      <vt:lpstr>Slide 4</vt:lpstr>
      <vt:lpstr>Slide 5</vt:lpstr>
      <vt:lpstr>2008 ESAPI Summit</vt:lpstr>
      <vt:lpstr>Slide 7</vt:lpstr>
      <vt:lpstr>Select ESAPI Early Adopters</vt:lpstr>
      <vt:lpstr>Better Input Validation</vt:lpstr>
      <vt:lpstr>Escaping Gone Wild</vt:lpstr>
      <vt:lpstr>Stamping Out XSS</vt:lpstr>
      <vt:lpstr>Rich Content</vt:lpstr>
      <vt:lpstr>Stopping Insecure Direct Object References</vt:lpstr>
      <vt:lpstr>Identity Everywhere</vt:lpstr>
      <vt:lpstr>ESAPI Web App Firewall (WAF)</vt:lpstr>
      <vt:lpstr>Documentation</vt:lpstr>
      <vt:lpstr>Slide 17</vt:lpstr>
      <vt:lpstr>Monoculture</vt:lpstr>
      <vt:lpstr>Questions and Answers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Plan - Strawman</dc:title>
  <dc:subject>Application Security</dc:subject>
  <dc:creator>Jeff Williams</dc:creator>
  <cp:keywords>Application Security</cp:keywords>
  <dc:description>http://www.owasp.org</dc:description>
  <cp:lastModifiedBy>Jeff Williams</cp:lastModifiedBy>
  <cp:revision>57</cp:revision>
  <dcterms:created xsi:type="dcterms:W3CDTF">2005-03-04T17:51:41Z</dcterms:created>
  <dcterms:modified xsi:type="dcterms:W3CDTF">2009-11-11T18:22:51Z</dcterms:modified>
  <cp:category>Application Security</cp:category>
</cp:coreProperties>
</file>