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09" r:id="rId3"/>
    <p:sldId id="287" r:id="rId4"/>
    <p:sldId id="304" r:id="rId5"/>
    <p:sldId id="285" r:id="rId6"/>
    <p:sldId id="288" r:id="rId7"/>
    <p:sldId id="296" r:id="rId8"/>
    <p:sldId id="305" r:id="rId9"/>
    <p:sldId id="289" r:id="rId10"/>
    <p:sldId id="313" r:id="rId11"/>
    <p:sldId id="306" r:id="rId12"/>
    <p:sldId id="299" r:id="rId13"/>
    <p:sldId id="312" r:id="rId14"/>
    <p:sldId id="290" r:id="rId15"/>
    <p:sldId id="291" r:id="rId16"/>
    <p:sldId id="308" r:id="rId17"/>
    <p:sldId id="302" r:id="rId18"/>
    <p:sldId id="303" r:id="rId19"/>
    <p:sldId id="292" r:id="rId20"/>
    <p:sldId id="301" r:id="rId21"/>
    <p:sldId id="293" r:id="rId22"/>
    <p:sldId id="298" r:id="rId23"/>
    <p:sldId id="300" r:id="rId24"/>
    <p:sldId id="311" r:id="rId25"/>
    <p:sldId id="307" r:id="rId26"/>
    <p:sldId id="294" r:id="rId27"/>
    <p:sldId id="310" r:id="rId28"/>
    <p:sldId id="295" r:id="rId29"/>
    <p:sldId id="264" r:id="rId3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>
          <p15:clr>
            <a:srgbClr val="A4A3A4"/>
          </p15:clr>
        </p15:guide>
        <p15:guide id="2" pos="5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0" autoAdjust="0"/>
    <p:restoredTop sz="82952" autoAdjust="0"/>
  </p:normalViewPr>
  <p:slideViewPr>
    <p:cSldViewPr>
      <p:cViewPr varScale="1">
        <p:scale>
          <a:sx n="85" d="100"/>
          <a:sy n="85" d="100"/>
        </p:scale>
        <p:origin x="114" y="258"/>
      </p:cViewPr>
      <p:guideLst>
        <p:guide orient="horz" pos="4156"/>
        <p:guide pos="527"/>
      </p:guideLst>
    </p:cSldViewPr>
  </p:slideViewPr>
  <p:outlineViewPr>
    <p:cViewPr>
      <p:scale>
        <a:sx n="33" d="100"/>
        <a:sy n="33" d="100"/>
      </p:scale>
      <p:origin x="0" y="-41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do.leibovich\Downloads\exportAnalysis%20(56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do.leibovich\Downloads\exportGroups%20(38)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Requests per day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numRef>
              <c:f>'exportAnalysis (56)'!$B$2:$B$26</c:f>
              <c:numCache>
                <c:formatCode>m/d/yyyy</c:formatCode>
                <c:ptCount val="25"/>
                <c:pt idx="0">
                  <c:v>42029</c:v>
                </c:pt>
                <c:pt idx="1">
                  <c:v>42030</c:v>
                </c:pt>
                <c:pt idx="2">
                  <c:v>42031</c:v>
                </c:pt>
                <c:pt idx="3">
                  <c:v>42032</c:v>
                </c:pt>
                <c:pt idx="4">
                  <c:v>42033</c:v>
                </c:pt>
                <c:pt idx="5">
                  <c:v>42034</c:v>
                </c:pt>
                <c:pt idx="6">
                  <c:v>42035</c:v>
                </c:pt>
                <c:pt idx="7">
                  <c:v>42036</c:v>
                </c:pt>
                <c:pt idx="8">
                  <c:v>42037</c:v>
                </c:pt>
                <c:pt idx="9">
                  <c:v>42038</c:v>
                </c:pt>
                <c:pt idx="10">
                  <c:v>42039</c:v>
                </c:pt>
                <c:pt idx="11">
                  <c:v>42040</c:v>
                </c:pt>
                <c:pt idx="12">
                  <c:v>42041</c:v>
                </c:pt>
                <c:pt idx="13">
                  <c:v>42042</c:v>
                </c:pt>
                <c:pt idx="14">
                  <c:v>42043</c:v>
                </c:pt>
                <c:pt idx="15">
                  <c:v>42044</c:v>
                </c:pt>
                <c:pt idx="16">
                  <c:v>42045</c:v>
                </c:pt>
                <c:pt idx="17">
                  <c:v>42046</c:v>
                </c:pt>
                <c:pt idx="18">
                  <c:v>42047</c:v>
                </c:pt>
                <c:pt idx="19">
                  <c:v>42048</c:v>
                </c:pt>
                <c:pt idx="20">
                  <c:v>42049</c:v>
                </c:pt>
                <c:pt idx="21">
                  <c:v>42050</c:v>
                </c:pt>
                <c:pt idx="22">
                  <c:v>42051</c:v>
                </c:pt>
                <c:pt idx="23">
                  <c:v>42052</c:v>
                </c:pt>
                <c:pt idx="24">
                  <c:v>42053</c:v>
                </c:pt>
              </c:numCache>
            </c:numRef>
          </c:cat>
          <c:val>
            <c:numRef>
              <c:f>'exportAnalysis (56)'!$A$2:$A$26</c:f>
              <c:numCache>
                <c:formatCode>General</c:formatCode>
                <c:ptCount val="25"/>
                <c:pt idx="0">
                  <c:v>2185</c:v>
                </c:pt>
                <c:pt idx="1">
                  <c:v>40</c:v>
                </c:pt>
                <c:pt idx="2">
                  <c:v>18396</c:v>
                </c:pt>
                <c:pt idx="3">
                  <c:v>35398</c:v>
                </c:pt>
                <c:pt idx="4">
                  <c:v>64255</c:v>
                </c:pt>
                <c:pt idx="5">
                  <c:v>109077</c:v>
                </c:pt>
                <c:pt idx="6">
                  <c:v>109069</c:v>
                </c:pt>
                <c:pt idx="7">
                  <c:v>42240</c:v>
                </c:pt>
                <c:pt idx="8">
                  <c:v>114216</c:v>
                </c:pt>
                <c:pt idx="9">
                  <c:v>104876</c:v>
                </c:pt>
                <c:pt idx="10">
                  <c:v>49613</c:v>
                </c:pt>
                <c:pt idx="11">
                  <c:v>40315</c:v>
                </c:pt>
                <c:pt idx="12">
                  <c:v>131555</c:v>
                </c:pt>
                <c:pt idx="13">
                  <c:v>95956</c:v>
                </c:pt>
                <c:pt idx="14">
                  <c:v>102410</c:v>
                </c:pt>
                <c:pt idx="15">
                  <c:v>80764</c:v>
                </c:pt>
                <c:pt idx="16">
                  <c:v>89365</c:v>
                </c:pt>
                <c:pt idx="17">
                  <c:v>90772</c:v>
                </c:pt>
                <c:pt idx="18">
                  <c:v>50270</c:v>
                </c:pt>
                <c:pt idx="19">
                  <c:v>18926</c:v>
                </c:pt>
                <c:pt idx="20">
                  <c:v>14662</c:v>
                </c:pt>
                <c:pt idx="21">
                  <c:v>4292</c:v>
                </c:pt>
                <c:pt idx="22">
                  <c:v>1420</c:v>
                </c:pt>
                <c:pt idx="23">
                  <c:v>716</c:v>
                </c:pt>
                <c:pt idx="24">
                  <c:v>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63349096"/>
        <c:axId val="663353800"/>
      </c:barChart>
      <c:dateAx>
        <c:axId val="663349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Date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353800"/>
        <c:crosses val="autoZero"/>
        <c:auto val="1"/>
        <c:lblOffset val="100"/>
        <c:baseTimeUnit val="days"/>
      </c:dateAx>
      <c:valAx>
        <c:axId val="663353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Request count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349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082583492201463E-2"/>
          <c:y val="9.0695538057742789E-2"/>
          <c:w val="0.53368366259194178"/>
          <c:h val="0.8909804706615063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7.8833494895234352E-3"/>
                  <c:y val="-2.98153907232184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05423746645165E-2"/>
                  <c:y val="-7.4659785173932631E-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86552072112333E-3"/>
                  <c:y val="-3.34178080681092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4202105865196644E-3"/>
                  <c:y val="-2.149782747744767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5031564696343613E-3"/>
                  <c:y val="8.155892278171110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4889789599074143E-3"/>
                  <c:y val="-8.93777983634401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568554171630049E-3"/>
                  <c:y val="7.201746840468477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3964679607212948E-3"/>
                  <c:y val="6.581089128564815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'exportGroups (38)'!$J$2:$J$9</c:f>
              <c:strCache>
                <c:ptCount val="8"/>
                <c:pt idx="0">
                  <c:v>tracker.thepiratebay.org</c:v>
                </c:pt>
                <c:pt idx="1">
                  <c:v>tpb.tracker.thepiratebay.org</c:v>
                </c:pt>
                <c:pt idx="2">
                  <c:v>a.tracker.thepiratebay.org</c:v>
                </c:pt>
                <c:pt idx="3">
                  <c:v>open.tracker.thepiratebay.org</c:v>
                </c:pt>
                <c:pt idx="4">
                  <c:v>vip.tracker.thepiratebay.org</c:v>
                </c:pt>
                <c:pt idx="5">
                  <c:v>eztv.tracker.thepiratebay.org</c:v>
                </c:pt>
                <c:pt idx="6">
                  <c:v>AppSpot</c:v>
                </c:pt>
                <c:pt idx="7">
                  <c:v>Other (Facebook, Twitter…)</c:v>
                </c:pt>
              </c:strCache>
            </c:strRef>
          </c:cat>
          <c:val>
            <c:numRef>
              <c:f>'exportGroups (38)'!$K$2:$K$9</c:f>
              <c:numCache>
                <c:formatCode>General</c:formatCode>
                <c:ptCount val="8"/>
                <c:pt idx="0">
                  <c:v>40.046606290336001</c:v>
                </c:pt>
                <c:pt idx="1">
                  <c:v>11.887630418170399</c:v>
                </c:pt>
                <c:pt idx="2">
                  <c:v>11.619038972240507</c:v>
                </c:pt>
                <c:pt idx="3">
                  <c:v>9.0647721512283326</c:v>
                </c:pt>
                <c:pt idx="4">
                  <c:v>8.3225518457150205</c:v>
                </c:pt>
                <c:pt idx="5">
                  <c:v>8.2733731302630673</c:v>
                </c:pt>
                <c:pt idx="6">
                  <c:v>10.145190699926612</c:v>
                </c:pt>
                <c:pt idx="7">
                  <c:v>0.64083649212004445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82528160927272"/>
          <c:y val="0.23648672093954357"/>
          <c:w val="0.41298021330719142"/>
          <c:h val="0.571774100271364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6B9B2-6347-4227-8137-C02BB34CFBAB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B618E-E7A0-4729-95BE-B70CAF3A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33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recent</a:t>
            </a:r>
            <a:r>
              <a:rPr lang="en-US" baseline="0" dirty="0" smtClean="0"/>
              <a:t> tactic is returning random IP addresses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89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32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DNS server are</a:t>
            </a:r>
            <a:r>
              <a:rPr lang="en-US" baseline="0" dirty="0" smtClean="0"/>
              <a:t> the soft spot of the internet. Once they are compromised, the entire base of the internet becomes unstable.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Also, it is enough to poison the DNS cache once, and the impact remains for a while.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27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Protocol is very client-type dependent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Requests are very frequent from each source (even though response is faulty)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 sure what happens when response is ‘file not found’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89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shortly about the client SW, good point for waiting and explaining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Methodic beak before moving on to DDoS. Ask if there are any Q’s?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51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41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Need a real tracker also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Requests are continuous even if the response is</a:t>
            </a:r>
            <a:r>
              <a:rPr lang="en-US" baseline="0" dirty="0" smtClean="0"/>
              <a:t> ‘file not found’.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Target server is not Bittorrent server!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9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Multiple trackers are possible!!</a:t>
            </a:r>
          </a:p>
          <a:p>
            <a:r>
              <a:rPr lang="en-US" dirty="0" smtClean="0"/>
              <a:t>Very</a:t>
            </a:r>
            <a:r>
              <a:rPr lang="en-US" baseline="0" dirty="0" smtClean="0"/>
              <a:t> easy to add a new tracker.</a:t>
            </a:r>
          </a:p>
          <a:p>
            <a:r>
              <a:rPr lang="en-US" baseline="0" dirty="0" smtClean="0"/>
              <a:t>New tracker immediately changes the Info hash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42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Very important: this is a standard</a:t>
            </a:r>
            <a:r>
              <a:rPr lang="en-US" baseline="0" dirty="0" smtClean="0"/>
              <a:t> web server, not Bittorrent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87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 showing a month</a:t>
            </a:r>
          </a:p>
          <a:p>
            <a:endParaRPr lang="en-US" dirty="0" smtClean="0"/>
          </a:p>
          <a:p>
            <a:r>
              <a:rPr lang="en-US" dirty="0" smtClean="0"/>
              <a:t>Every bar is</a:t>
            </a:r>
            <a:r>
              <a:rPr lang="en-US" baseline="0" dirty="0" smtClean="0"/>
              <a:t> a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87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Most </a:t>
            </a:r>
            <a:r>
              <a:rPr lang="en-US" dirty="0" smtClean="0">
                <a:latin typeface="Calibri" panose="020F0502020204030204" pitchFamily="34" charset="0"/>
              </a:rPr>
              <a:t>active IP accounted for less than 1% of the entire traffic. A distributed attack indeed…</a:t>
            </a:r>
          </a:p>
          <a:p>
            <a:r>
              <a:rPr lang="en-US" dirty="0" err="1" smtClean="0">
                <a:latin typeface="Calibri" panose="020F0502020204030204" pitchFamily="34" charset="0"/>
              </a:rPr>
              <a:t>Appspot</a:t>
            </a:r>
            <a:r>
              <a:rPr lang="en-US" dirty="0" smtClean="0">
                <a:latin typeface="Calibri" panose="020F0502020204030204" pitchFamily="34" charset="0"/>
              </a:rPr>
              <a:t> - , (Google Domain for cloud users, sometimes used for trackers)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31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 – host is a standard web server</a:t>
            </a:r>
            <a:r>
              <a:rPr lang="en-US" baseline="0" dirty="0" smtClean="0"/>
              <a:t> (none of the above hosts!!!)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B618E-E7A0-4729-95BE-B70CAF3AAE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5" cy="5943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5000"/>
              </a:lnSpc>
            </a:pPr>
            <a:endParaRPr lang="en-US" sz="2000" dirty="0" err="1" smtClean="0">
              <a:latin typeface="+mj-lt"/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9392501" y="-6420700"/>
            <a:ext cx="18745200" cy="18745200"/>
            <a:chOff x="-9392501" y="-6420700"/>
            <a:chExt cx="18745200" cy="18745200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>
            <a:xfrm flipH="1">
              <a:off x="-9392501" y="-6420700"/>
              <a:ext cx="18745200" cy="18745200"/>
            </a:xfrm>
            <a:prstGeom prst="ellipse">
              <a:avLst/>
            </a:prstGeom>
            <a:solidFill>
              <a:schemeClr val="tx2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 dirty="0" err="1" smtClean="0">
                <a:latin typeface="+mj-lt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 flipH="1">
              <a:off x="-6992091" y="-4020290"/>
              <a:ext cx="13944380" cy="13944380"/>
            </a:xfrm>
            <a:prstGeom prst="ellipse">
              <a:avLst/>
            </a:prstGeom>
            <a:solidFill>
              <a:schemeClr val="tx2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 dirty="0" err="1" smtClean="0">
                <a:latin typeface="+mj-lt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 flipH="1">
              <a:off x="-4866221" y="-1894420"/>
              <a:ext cx="9692640" cy="9692640"/>
            </a:xfrm>
            <a:prstGeom prst="ellipse">
              <a:avLst/>
            </a:prstGeom>
            <a:solidFill>
              <a:schemeClr val="tx2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 dirty="0" err="1" smtClean="0">
                <a:latin typeface="+mj-lt"/>
              </a:endParaRPr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 flipH="1">
              <a:off x="-2991701" y="-19900"/>
              <a:ext cx="5943600" cy="5943600"/>
            </a:xfrm>
            <a:prstGeom prst="ellipse">
              <a:avLst/>
            </a:prstGeom>
            <a:solidFill>
              <a:schemeClr val="tx2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 dirty="0" err="1">
                <a:latin typeface="+mj-lt"/>
              </a:endParaRPr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 flipH="1">
              <a:off x="-1757261" y="1214540"/>
              <a:ext cx="3474720" cy="3474720"/>
            </a:xfrm>
            <a:prstGeom prst="ellipse">
              <a:avLst/>
            </a:prstGeom>
            <a:solidFill>
              <a:schemeClr val="tx2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 dirty="0" err="1">
                <a:latin typeface="+mj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064637" y="1564539"/>
            <a:ext cx="10360501" cy="1470025"/>
          </a:xfrm>
        </p:spPr>
        <p:txBody>
          <a:bodyPr/>
          <a:lstStyle>
            <a:lvl1pPr>
              <a:defRPr lang="en-US" sz="5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4636" y="3161889"/>
            <a:ext cx="10363775" cy="533400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" y="5943600"/>
            <a:ext cx="12188825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5000"/>
              </a:lnSpc>
            </a:pPr>
            <a:endParaRPr lang="en-US" sz="2000" dirty="0" err="1" smtClean="0">
              <a:latin typeface="+mj-lt"/>
            </a:endParaRPr>
          </a:p>
        </p:txBody>
      </p:sp>
      <p:pic>
        <p:nvPicPr>
          <p:cNvPr id="8" name="Picture 7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0350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064636" y="3597460"/>
            <a:ext cx="6172776" cy="457200"/>
          </a:xfrm>
        </p:spPr>
        <p:txBody>
          <a:bodyPr/>
          <a:lstStyle>
            <a:lvl1pPr marL="0" indent="0"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4562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y and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88825" cy="1669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5000"/>
              </a:lnSpc>
            </a:pPr>
            <a:endParaRPr lang="en-US" sz="2000" dirty="0" err="1" smtClean="0">
              <a:latin typeface="+mj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120640"/>
            <a:ext cx="12188825" cy="173736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830540" y="5282446"/>
            <a:ext cx="6527746" cy="1143000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en-US" sz="2400" kern="1200" dirty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tx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tx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29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88825" cy="1669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5000"/>
              </a:lnSpc>
            </a:pPr>
            <a:endParaRPr lang="en-US" sz="2000" dirty="0" err="1" smtClean="0">
              <a:latin typeface="+mj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120640"/>
            <a:ext cx="12188825" cy="173736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43493" y="1420892"/>
            <a:ext cx="9037319" cy="636508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2400" kern="1200" dirty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1097280" y="1554480"/>
            <a:ext cx="11091545" cy="1188720"/>
            <a:chOff x="1097280" y="1554480"/>
            <a:chExt cx="11091545" cy="1188720"/>
          </a:xfrm>
        </p:grpSpPr>
        <p:cxnSp>
          <p:nvCxnSpPr>
            <p:cNvPr id="9" name="Straight Connector 8"/>
            <p:cNvCxnSpPr>
              <a:stCxn id="12" idx="6"/>
            </p:cNvCxnSpPr>
            <p:nvPr userDrawn="1"/>
          </p:nvCxnSpPr>
          <p:spPr>
            <a:xfrm>
              <a:off x="2286000" y="2148840"/>
              <a:ext cx="9902825" cy="0"/>
            </a:xfrm>
            <a:prstGeom prst="line">
              <a:avLst/>
            </a:prstGeom>
            <a:solidFill>
              <a:schemeClr val="bg1"/>
            </a:solidFill>
            <a:ln w="82550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1097280" y="1554480"/>
              <a:ext cx="1188720" cy="1188720"/>
            </a:xfrm>
            <a:prstGeom prst="ellipse">
              <a:avLst/>
            </a:prstGeom>
            <a:solidFill>
              <a:schemeClr val="bg1"/>
            </a:solidFill>
            <a:ln w="82550">
              <a:solidFill>
                <a:schemeClr val="bg1">
                  <a:lumMod val="7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 dirty="0" err="1" smtClean="0">
                <a:latin typeface="+mj-lt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 userDrawn="1">
            <p:ph type="body" sz="quarter" idx="10"/>
          </p:nvPr>
        </p:nvSpPr>
        <p:spPr>
          <a:xfrm>
            <a:off x="2543492" y="2424946"/>
            <a:ext cx="9037319" cy="2375654"/>
          </a:xfrm>
        </p:spPr>
        <p:txBody>
          <a:bodyPr/>
          <a:lstStyle>
            <a:lvl1pPr marL="0" indent="0">
              <a:buNone/>
              <a:defRPr lang="en-US" sz="34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1250482" y="1729740"/>
            <a:ext cx="882316" cy="838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pic>
        <p:nvPicPr>
          <p:cNvPr id="10" name="Picture 9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tx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tx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62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</p:grpSpPr>
        <p:sp>
          <p:nvSpPr>
            <p:cNvPr id="44" name="1"/>
            <p:cNvSpPr>
              <a:spLocks/>
            </p:cNvSpPr>
            <p:nvPr/>
          </p:nvSpPr>
          <p:spPr bwMode="auto">
            <a:xfrm>
              <a:off x="0" y="0"/>
              <a:ext cx="2560638" cy="6858000"/>
            </a:xfrm>
            <a:custGeom>
              <a:avLst/>
              <a:gdLst>
                <a:gd name="T0" fmla="*/ 1613 w 1613"/>
                <a:gd name="T1" fmla="*/ 0 h 4320"/>
                <a:gd name="T2" fmla="*/ 0 w 1613"/>
                <a:gd name="T3" fmla="*/ 0 h 4320"/>
                <a:gd name="T4" fmla="*/ 0 w 1613"/>
                <a:gd name="T5" fmla="*/ 4320 h 4320"/>
                <a:gd name="T6" fmla="*/ 1613 w 1613"/>
                <a:gd name="T7" fmla="*/ 4320 h 4320"/>
                <a:gd name="T8" fmla="*/ 1046 w 1613"/>
                <a:gd name="T9" fmla="*/ 2160 h 4320"/>
                <a:gd name="T10" fmla="*/ 1613 w 1613"/>
                <a:gd name="T11" fmla="*/ 0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3" h="4320">
                  <a:moveTo>
                    <a:pt x="161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320"/>
                    <a:pt x="0" y="4320"/>
                    <a:pt x="0" y="4320"/>
                  </a:cubicBezTo>
                  <a:cubicBezTo>
                    <a:pt x="1613" y="4320"/>
                    <a:pt x="1613" y="4320"/>
                    <a:pt x="1613" y="4320"/>
                  </a:cubicBezTo>
                  <a:cubicBezTo>
                    <a:pt x="1252" y="3682"/>
                    <a:pt x="1046" y="2945"/>
                    <a:pt x="1046" y="2160"/>
                  </a:cubicBezTo>
                  <a:cubicBezTo>
                    <a:pt x="1046" y="1375"/>
                    <a:pt x="1252" y="638"/>
                    <a:pt x="1613" y="0"/>
                  </a:cubicBezTo>
                  <a:close/>
                </a:path>
              </a:pathLst>
            </a:custGeom>
            <a:solidFill>
              <a:schemeClr val="tx2">
                <a:lumMod val="5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>
                <a:solidFill>
                  <a:schemeClr val="lt1"/>
                </a:solidFill>
                <a:latin typeface="+mj-lt"/>
              </a:endParaRPr>
            </a:p>
          </p:txBody>
        </p:sp>
        <p:grpSp>
          <p:nvGrpSpPr>
            <p:cNvPr id="45" name="2"/>
            <p:cNvGrpSpPr/>
            <p:nvPr/>
          </p:nvGrpSpPr>
          <p:grpSpPr>
            <a:xfrm>
              <a:off x="1660525" y="0"/>
              <a:ext cx="10531476" cy="6858000"/>
              <a:chOff x="1660525" y="0"/>
              <a:chExt cx="10531476" cy="6858000"/>
            </a:xfrm>
            <a:solidFill>
              <a:schemeClr val="tx2">
                <a:lumMod val="50000"/>
                <a:alpha val="50000"/>
              </a:schemeClr>
            </a:solidFill>
          </p:grpSpPr>
          <p:sp>
            <p:nvSpPr>
              <p:cNvPr id="49" name="Freeform 8"/>
              <p:cNvSpPr>
                <a:spLocks/>
              </p:cNvSpPr>
              <p:nvPr/>
            </p:nvSpPr>
            <p:spPr bwMode="auto">
              <a:xfrm>
                <a:off x="12060238" y="6721475"/>
                <a:ext cx="131763" cy="136525"/>
              </a:xfrm>
              <a:custGeom>
                <a:avLst/>
                <a:gdLst>
                  <a:gd name="T0" fmla="*/ 0 w 83"/>
                  <a:gd name="T1" fmla="*/ 86 h 86"/>
                  <a:gd name="T2" fmla="*/ 83 w 83"/>
                  <a:gd name="T3" fmla="*/ 86 h 86"/>
                  <a:gd name="T4" fmla="*/ 83 w 83"/>
                  <a:gd name="T5" fmla="*/ 0 h 86"/>
                  <a:gd name="T6" fmla="*/ 0 w 83"/>
                  <a:gd name="T7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86">
                    <a:moveTo>
                      <a:pt x="0" y="86"/>
                    </a:moveTo>
                    <a:cubicBezTo>
                      <a:pt x="83" y="86"/>
                      <a:pt x="83" y="86"/>
                      <a:pt x="83" y="86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56" y="29"/>
                      <a:pt x="28" y="58"/>
                      <a:pt x="0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2000">
                  <a:solidFill>
                    <a:schemeClr val="lt1"/>
                  </a:solidFill>
                  <a:latin typeface="+mj-lt"/>
                </a:endParaRPr>
              </a:p>
            </p:txBody>
          </p:sp>
          <p:sp>
            <p:nvSpPr>
              <p:cNvPr id="50" name="Freeform 9"/>
              <p:cNvSpPr>
                <a:spLocks/>
              </p:cNvSpPr>
              <p:nvPr/>
            </p:nvSpPr>
            <p:spPr bwMode="auto">
              <a:xfrm>
                <a:off x="12060238" y="0"/>
                <a:ext cx="131763" cy="136525"/>
              </a:xfrm>
              <a:custGeom>
                <a:avLst/>
                <a:gdLst>
                  <a:gd name="T0" fmla="*/ 83 w 83"/>
                  <a:gd name="T1" fmla="*/ 86 h 86"/>
                  <a:gd name="T2" fmla="*/ 83 w 83"/>
                  <a:gd name="T3" fmla="*/ 0 h 86"/>
                  <a:gd name="T4" fmla="*/ 0 w 83"/>
                  <a:gd name="T5" fmla="*/ 0 h 86"/>
                  <a:gd name="T6" fmla="*/ 83 w 83"/>
                  <a:gd name="T7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86">
                    <a:moveTo>
                      <a:pt x="83" y="86"/>
                    </a:moveTo>
                    <a:cubicBezTo>
                      <a:pt x="83" y="0"/>
                      <a:pt x="83" y="0"/>
                      <a:pt x="8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8" y="28"/>
                      <a:pt x="56" y="57"/>
                      <a:pt x="8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2000">
                  <a:solidFill>
                    <a:schemeClr val="lt1"/>
                  </a:solidFill>
                  <a:latin typeface="+mj-lt"/>
                </a:endParaRPr>
              </a:p>
            </p:txBody>
          </p:sp>
          <p:sp>
            <p:nvSpPr>
              <p:cNvPr id="51" name="Freeform 10"/>
              <p:cNvSpPr>
                <a:spLocks/>
              </p:cNvSpPr>
              <p:nvPr/>
            </p:nvSpPr>
            <p:spPr bwMode="auto">
              <a:xfrm>
                <a:off x="1660525" y="0"/>
                <a:ext cx="3546475" cy="6858000"/>
              </a:xfrm>
              <a:custGeom>
                <a:avLst/>
                <a:gdLst>
                  <a:gd name="T0" fmla="*/ 1339 w 2234"/>
                  <a:gd name="T1" fmla="*/ 2160 h 4320"/>
                  <a:gd name="T2" fmla="*/ 2234 w 2234"/>
                  <a:gd name="T3" fmla="*/ 0 h 4320"/>
                  <a:gd name="T4" fmla="*/ 567 w 2234"/>
                  <a:gd name="T5" fmla="*/ 0 h 4320"/>
                  <a:gd name="T6" fmla="*/ 0 w 2234"/>
                  <a:gd name="T7" fmla="*/ 2160 h 4320"/>
                  <a:gd name="T8" fmla="*/ 567 w 2234"/>
                  <a:gd name="T9" fmla="*/ 4320 h 4320"/>
                  <a:gd name="T10" fmla="*/ 2234 w 2234"/>
                  <a:gd name="T11" fmla="*/ 4320 h 4320"/>
                  <a:gd name="T12" fmla="*/ 1339 w 2234"/>
                  <a:gd name="T13" fmla="*/ 2160 h 4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34" h="4320">
                    <a:moveTo>
                      <a:pt x="1339" y="2160"/>
                    </a:moveTo>
                    <a:cubicBezTo>
                      <a:pt x="1339" y="1316"/>
                      <a:pt x="1681" y="553"/>
                      <a:pt x="2234" y="0"/>
                    </a:cubicBezTo>
                    <a:cubicBezTo>
                      <a:pt x="567" y="0"/>
                      <a:pt x="567" y="0"/>
                      <a:pt x="567" y="0"/>
                    </a:cubicBezTo>
                    <a:cubicBezTo>
                      <a:pt x="206" y="638"/>
                      <a:pt x="0" y="1375"/>
                      <a:pt x="0" y="2160"/>
                    </a:cubicBezTo>
                    <a:cubicBezTo>
                      <a:pt x="0" y="2945"/>
                      <a:pt x="206" y="3682"/>
                      <a:pt x="567" y="4320"/>
                    </a:cubicBezTo>
                    <a:cubicBezTo>
                      <a:pt x="2234" y="4320"/>
                      <a:pt x="2234" y="4320"/>
                      <a:pt x="2234" y="4320"/>
                    </a:cubicBezTo>
                    <a:cubicBezTo>
                      <a:pt x="1681" y="3767"/>
                      <a:pt x="1339" y="3004"/>
                      <a:pt x="1339" y="21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2000">
                  <a:solidFill>
                    <a:schemeClr val="lt1"/>
                  </a:solidFill>
                  <a:latin typeface="+mj-lt"/>
                </a:endParaRPr>
              </a:p>
            </p:txBody>
          </p:sp>
        </p:grpSp>
        <p:sp>
          <p:nvSpPr>
            <p:cNvPr id="46" name="3"/>
            <p:cNvSpPr>
              <a:spLocks noEditPoints="1"/>
            </p:cNvSpPr>
            <p:nvPr/>
          </p:nvSpPr>
          <p:spPr bwMode="auto">
            <a:xfrm>
              <a:off x="3786188" y="0"/>
              <a:ext cx="8405813" cy="6858000"/>
            </a:xfrm>
            <a:custGeom>
              <a:avLst/>
              <a:gdLst>
                <a:gd name="T0" fmla="*/ 0 w 5295"/>
                <a:gd name="T1" fmla="*/ 2160 h 4320"/>
                <a:gd name="T2" fmla="*/ 895 w 5295"/>
                <a:gd name="T3" fmla="*/ 4320 h 4320"/>
                <a:gd name="T4" fmla="*/ 5212 w 5295"/>
                <a:gd name="T5" fmla="*/ 4320 h 4320"/>
                <a:gd name="T6" fmla="*/ 5295 w 5295"/>
                <a:gd name="T7" fmla="*/ 4234 h 4320"/>
                <a:gd name="T8" fmla="*/ 5295 w 5295"/>
                <a:gd name="T9" fmla="*/ 86 h 4320"/>
                <a:gd name="T10" fmla="*/ 5212 w 5295"/>
                <a:gd name="T11" fmla="*/ 0 h 4320"/>
                <a:gd name="T12" fmla="*/ 895 w 5295"/>
                <a:gd name="T13" fmla="*/ 0 h 4320"/>
                <a:gd name="T14" fmla="*/ 0 w 5295"/>
                <a:gd name="T15" fmla="*/ 2160 h 4320"/>
                <a:gd name="T16" fmla="*/ 3066 w 5295"/>
                <a:gd name="T17" fmla="*/ 288 h 4320"/>
                <a:gd name="T18" fmla="*/ 4939 w 5295"/>
                <a:gd name="T19" fmla="*/ 2160 h 4320"/>
                <a:gd name="T20" fmla="*/ 3066 w 5295"/>
                <a:gd name="T21" fmla="*/ 4032 h 4320"/>
                <a:gd name="T22" fmla="*/ 1194 w 5295"/>
                <a:gd name="T23" fmla="*/ 2160 h 4320"/>
                <a:gd name="T24" fmla="*/ 3066 w 5295"/>
                <a:gd name="T25" fmla="*/ 288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95" h="4320">
                  <a:moveTo>
                    <a:pt x="0" y="2160"/>
                  </a:moveTo>
                  <a:cubicBezTo>
                    <a:pt x="0" y="3004"/>
                    <a:pt x="342" y="3767"/>
                    <a:pt x="895" y="4320"/>
                  </a:cubicBezTo>
                  <a:cubicBezTo>
                    <a:pt x="5212" y="4320"/>
                    <a:pt x="5212" y="4320"/>
                    <a:pt x="5212" y="4320"/>
                  </a:cubicBezTo>
                  <a:cubicBezTo>
                    <a:pt x="5240" y="4292"/>
                    <a:pt x="5268" y="4263"/>
                    <a:pt x="5295" y="4234"/>
                  </a:cubicBezTo>
                  <a:cubicBezTo>
                    <a:pt x="5295" y="86"/>
                    <a:pt x="5295" y="86"/>
                    <a:pt x="5295" y="86"/>
                  </a:cubicBezTo>
                  <a:cubicBezTo>
                    <a:pt x="5268" y="57"/>
                    <a:pt x="5240" y="28"/>
                    <a:pt x="5212" y="0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342" y="553"/>
                    <a:pt x="0" y="1316"/>
                    <a:pt x="0" y="2160"/>
                  </a:cubicBezTo>
                  <a:close/>
                  <a:moveTo>
                    <a:pt x="3066" y="288"/>
                  </a:moveTo>
                  <a:cubicBezTo>
                    <a:pt x="4100" y="288"/>
                    <a:pt x="4939" y="1126"/>
                    <a:pt x="4939" y="2160"/>
                  </a:cubicBezTo>
                  <a:cubicBezTo>
                    <a:pt x="4939" y="3194"/>
                    <a:pt x="4100" y="4032"/>
                    <a:pt x="3066" y="4032"/>
                  </a:cubicBezTo>
                  <a:cubicBezTo>
                    <a:pt x="2032" y="4032"/>
                    <a:pt x="1194" y="3194"/>
                    <a:pt x="1194" y="2160"/>
                  </a:cubicBezTo>
                  <a:cubicBezTo>
                    <a:pt x="1194" y="1126"/>
                    <a:pt x="2032" y="288"/>
                    <a:pt x="3066" y="288"/>
                  </a:cubicBezTo>
                  <a:close/>
                </a:path>
              </a:pathLst>
            </a:custGeom>
            <a:solidFill>
              <a:schemeClr val="tx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>
                <a:solidFill>
                  <a:schemeClr val="lt1"/>
                </a:solidFill>
                <a:latin typeface="+mj-lt"/>
              </a:endParaRPr>
            </a:p>
          </p:txBody>
        </p:sp>
        <p:sp>
          <p:nvSpPr>
            <p:cNvPr id="47" name="4"/>
            <p:cNvSpPr>
              <a:spLocks noEditPoints="1"/>
            </p:cNvSpPr>
            <p:nvPr/>
          </p:nvSpPr>
          <p:spPr bwMode="auto">
            <a:xfrm>
              <a:off x="5681663" y="457200"/>
              <a:ext cx="5945188" cy="5943600"/>
            </a:xfrm>
            <a:custGeom>
              <a:avLst/>
              <a:gdLst>
                <a:gd name="T0" fmla="*/ 1872 w 3745"/>
                <a:gd name="T1" fmla="*/ 3744 h 3744"/>
                <a:gd name="T2" fmla="*/ 3745 w 3745"/>
                <a:gd name="T3" fmla="*/ 1872 h 3744"/>
                <a:gd name="T4" fmla="*/ 1872 w 3745"/>
                <a:gd name="T5" fmla="*/ 0 h 3744"/>
                <a:gd name="T6" fmla="*/ 0 w 3745"/>
                <a:gd name="T7" fmla="*/ 1872 h 3744"/>
                <a:gd name="T8" fmla="*/ 1872 w 3745"/>
                <a:gd name="T9" fmla="*/ 3744 h 3744"/>
                <a:gd name="T10" fmla="*/ 1872 w 3745"/>
                <a:gd name="T11" fmla="*/ 777 h 3744"/>
                <a:gd name="T12" fmla="*/ 2967 w 3745"/>
                <a:gd name="T13" fmla="*/ 1872 h 3744"/>
                <a:gd name="T14" fmla="*/ 1872 w 3745"/>
                <a:gd name="T15" fmla="*/ 2967 h 3744"/>
                <a:gd name="T16" fmla="*/ 778 w 3745"/>
                <a:gd name="T17" fmla="*/ 1872 h 3744"/>
                <a:gd name="T18" fmla="*/ 1872 w 3745"/>
                <a:gd name="T19" fmla="*/ 777 h 3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5" h="3744">
                  <a:moveTo>
                    <a:pt x="1872" y="3744"/>
                  </a:moveTo>
                  <a:cubicBezTo>
                    <a:pt x="2906" y="3744"/>
                    <a:pt x="3745" y="2906"/>
                    <a:pt x="3745" y="1872"/>
                  </a:cubicBezTo>
                  <a:cubicBezTo>
                    <a:pt x="3745" y="838"/>
                    <a:pt x="2906" y="0"/>
                    <a:pt x="1872" y="0"/>
                  </a:cubicBezTo>
                  <a:cubicBezTo>
                    <a:pt x="838" y="0"/>
                    <a:pt x="0" y="838"/>
                    <a:pt x="0" y="1872"/>
                  </a:cubicBezTo>
                  <a:cubicBezTo>
                    <a:pt x="0" y="2906"/>
                    <a:pt x="838" y="3744"/>
                    <a:pt x="1872" y="3744"/>
                  </a:cubicBezTo>
                  <a:close/>
                  <a:moveTo>
                    <a:pt x="1872" y="777"/>
                  </a:moveTo>
                  <a:cubicBezTo>
                    <a:pt x="2477" y="777"/>
                    <a:pt x="2967" y="1267"/>
                    <a:pt x="2967" y="1872"/>
                  </a:cubicBezTo>
                  <a:cubicBezTo>
                    <a:pt x="2967" y="2477"/>
                    <a:pt x="2477" y="2967"/>
                    <a:pt x="1872" y="2967"/>
                  </a:cubicBezTo>
                  <a:cubicBezTo>
                    <a:pt x="1268" y="2967"/>
                    <a:pt x="778" y="2477"/>
                    <a:pt x="778" y="1872"/>
                  </a:cubicBezTo>
                  <a:cubicBezTo>
                    <a:pt x="778" y="1267"/>
                    <a:pt x="1268" y="777"/>
                    <a:pt x="1872" y="777"/>
                  </a:cubicBezTo>
                  <a:close/>
                </a:path>
              </a:pathLst>
            </a:custGeom>
            <a:solidFill>
              <a:schemeClr val="tx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>
                <a:latin typeface="+mj-lt"/>
              </a:endParaRPr>
            </a:p>
          </p:txBody>
        </p:sp>
        <p:sp>
          <p:nvSpPr>
            <p:cNvPr id="48" name="5"/>
            <p:cNvSpPr>
              <a:spLocks noChangeArrowheads="1"/>
            </p:cNvSpPr>
            <p:nvPr/>
          </p:nvSpPr>
          <p:spPr bwMode="auto">
            <a:xfrm>
              <a:off x="6916738" y="1690688"/>
              <a:ext cx="3475038" cy="3476625"/>
            </a:xfrm>
            <a:prstGeom prst="ellipse">
              <a:avLst/>
            </a:prstGeom>
            <a:solidFill>
              <a:schemeClr val="tx2">
                <a:lumMod val="5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000">
                <a:latin typeface="+mj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064637" y="1202439"/>
            <a:ext cx="10360501" cy="2988562"/>
          </a:xfrm>
        </p:spPr>
        <p:txBody>
          <a:bodyPr/>
          <a:lstStyle>
            <a:lvl1pPr>
              <a:defRPr lang="en-US" sz="4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4636" y="4603599"/>
            <a:ext cx="10363775" cy="533400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064636" y="5029962"/>
            <a:ext cx="6172776" cy="457200"/>
          </a:xfrm>
        </p:spPr>
        <p:txBody>
          <a:bodyPr/>
          <a:lstStyle>
            <a:lvl1pPr marL="0" indent="0"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14" name="Imperva Logo" descr="\\mv-fs\Projects\Imperva\14-2986_Core Presentation\2_FROM_CLIENT\Assets\Logo\IMPV_logo_RGB_1200_Rev_2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bg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bg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bg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bg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83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losing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perva Logo" descr="\\mv-fs\Projects\Imperva\14-2986_Core Presentation\2_FROM_CLIENT\Assets\Logo\IMPV_logo_RGB_1200_Rev_2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7196" y="2354580"/>
            <a:ext cx="7674429" cy="214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98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600201"/>
            <a:ext cx="10969943" cy="4343399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8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1373" y="274638"/>
            <a:ext cx="10969943" cy="1143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1373" y="1600201"/>
            <a:ext cx="5334000" cy="434339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600201"/>
            <a:ext cx="5334000" cy="434339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6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2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tx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tx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24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75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Gray"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tx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tx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64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perva Logo" descr="\\mv-fs\Projects\Imperva\14-2986_Core Presentation\2_FROM_CLIENT\Assets\Logo\IMPV_logo_RGB_1200_Rev_2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bg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bg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bg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bg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0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y and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88825" cy="1669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5000"/>
              </a:lnSpc>
            </a:pPr>
            <a:endParaRPr lang="en-US" sz="2000" dirty="0" err="1" smtClean="0">
              <a:latin typeface="+mj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120640"/>
            <a:ext cx="12188825" cy="173736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err="1" smtClean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830540" y="5282446"/>
            <a:ext cx="6527746" cy="1143000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en-US" sz="2400" kern="1200" dirty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tx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tx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12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12188825" cy="7620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88825" cy="1669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5000"/>
              </a:lnSpc>
            </a:pPr>
            <a:endParaRPr lang="en-US" sz="2000" dirty="0" err="1" smtClean="0"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600201"/>
            <a:ext cx="10969943" cy="4343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\\mv-fs\Projects\Imperva\14-2986_Core Presentation\2_FROM_CLIENT\Assets\Logo\IMPV_logo_RGB_1200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286" y="6111240"/>
            <a:ext cx="2612572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9227" y="6366399"/>
            <a:ext cx="2970371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1" y="6366399"/>
            <a:ext cx="394652" cy="365125"/>
          </a:xfrm>
          <a:prstGeom prst="rect">
            <a:avLst/>
          </a:prstGeom>
        </p:spPr>
        <p:txBody>
          <a:bodyPr anchor="ctr"/>
          <a:lstStyle>
            <a:lvl1pPr algn="l">
              <a:defRPr sz="900"/>
            </a:lvl1pPr>
          </a:lstStyle>
          <a:p>
            <a:fld id="{CB26D73C-4132-4FA4-94C0-810D33A37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1237708" y="6364847"/>
            <a:ext cx="2679291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© 2015 </a:t>
            </a:r>
            <a:r>
              <a:rPr lang="en-US" sz="900" dirty="0" err="1" smtClean="0">
                <a:solidFill>
                  <a:schemeClr val="tx1"/>
                </a:solidFill>
                <a:latin typeface="Arial" pitchFamily="34" charset="0"/>
              </a:rPr>
              <a:t>Imperva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, Inc. All rights </a:t>
            </a:r>
            <a:r>
              <a:rPr lang="en-US" sz="900" baseline="0" dirty="0" smtClean="0">
                <a:solidFill>
                  <a:schemeClr val="tx1"/>
                </a:solidFill>
                <a:latin typeface="Arial" pitchFamily="34" charset="0"/>
              </a:rPr>
              <a:t>reserved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217612" y="6432148"/>
            <a:ext cx="0" cy="230521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87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4" r:id="rId6"/>
    <p:sldLayoutId id="2147483661" r:id="rId7"/>
    <p:sldLayoutId id="2147483660" r:id="rId8"/>
    <p:sldLayoutId id="2147483659" r:id="rId9"/>
    <p:sldLayoutId id="2147483665" r:id="rId10"/>
    <p:sldLayoutId id="2147483663" r:id="rId11"/>
    <p:sldLayoutId id="2147483658" r:id="rId12"/>
    <p:sldLayoutId id="2147483662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6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85750" algn="l" defTabSz="914400" rtl="0" eaLnBrk="1" latinLnBrk="0" hangingPunct="1">
        <a:spcBef>
          <a:spcPts val="300"/>
        </a:spcBef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4725" indent="-228600" algn="l" defTabSz="914400" rtl="0" eaLnBrk="1" latinLnBrk="0" hangingPunct="1"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300"/>
        </a:spcBef>
        <a:buClr>
          <a:schemeClr val="bg2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22438" indent="-228600" algn="l" defTabSz="914400" rtl="0" eaLnBrk="1" latinLnBrk="0" hangingPunct="1">
        <a:spcBef>
          <a:spcPts val="300"/>
        </a:spcBef>
        <a:buClr>
          <a:schemeClr val="bg2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Collateral DDoS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Ido Leibovich, ADC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34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Attack </a:t>
            </a:r>
            <a:r>
              <a:rPr lang="en-US" dirty="0" smtClean="0">
                <a:latin typeface="Calibri" panose="020F0502020204030204" pitchFamily="34" charset="0"/>
              </a:rPr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Create </a:t>
            </a:r>
            <a:r>
              <a:rPr lang="en-US" dirty="0">
                <a:latin typeface="Calibri" panose="020F0502020204030204" pitchFamily="34" charset="0"/>
              </a:rPr>
              <a:t>a popular torrent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Add </a:t>
            </a:r>
            <a:r>
              <a:rPr lang="en-US" dirty="0">
                <a:latin typeface="Calibri" panose="020F0502020204030204" pitchFamily="34" charset="0"/>
              </a:rPr>
              <a:t>the targeted server as a ‘tracker’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Every user downloading the file will address the target server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Requests </a:t>
            </a:r>
            <a:r>
              <a:rPr lang="en-US" dirty="0">
                <a:latin typeface="Calibri" panose="020F0502020204030204" pitchFamily="34" charset="0"/>
              </a:rPr>
              <a:t>to servers are continuous, with a default interval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73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BitTorrent File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013" y="524932"/>
            <a:ext cx="5486400" cy="537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2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Triggering the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We use an attack data monitoring system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We perform regular scans for anomalies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Major </a:t>
            </a:r>
            <a:r>
              <a:rPr lang="en-US" dirty="0">
                <a:latin typeface="Calibri" panose="020F0502020204030204" pitchFamily="34" charset="0"/>
              </a:rPr>
              <a:t>abnormal activity to one of our </a:t>
            </a:r>
            <a:r>
              <a:rPr lang="en-US" dirty="0" smtClean="0">
                <a:latin typeface="Calibri" panose="020F0502020204030204" pitchFamily="34" charset="0"/>
              </a:rPr>
              <a:t>customers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7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Traffic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Unusually high number of requests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User-Agent</a:t>
            </a:r>
            <a:r>
              <a:rPr lang="en-US" dirty="0" smtClean="0">
                <a:latin typeface="Calibri" panose="020F0502020204030204" pitchFamily="34" charset="0"/>
              </a:rPr>
              <a:t>: mostly ‘</a:t>
            </a:r>
            <a:r>
              <a:rPr lang="en-US" dirty="0">
                <a:latin typeface="Calibri" panose="020F0502020204030204" pitchFamily="34" charset="0"/>
              </a:rPr>
              <a:t>BitTorrent</a:t>
            </a:r>
            <a:r>
              <a:rPr lang="en-US" dirty="0" smtClean="0">
                <a:latin typeface="Calibri" panose="020F0502020204030204" pitchFamily="34" charset="0"/>
              </a:rPr>
              <a:t>’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URL</a:t>
            </a:r>
            <a:r>
              <a:rPr lang="en-US" dirty="0">
                <a:latin typeface="Calibri" panose="020F0502020204030204" pitchFamily="34" charset="0"/>
              </a:rPr>
              <a:t>: announce/</a:t>
            </a:r>
            <a:r>
              <a:rPr lang="en-US" dirty="0" err="1">
                <a:latin typeface="Calibri" panose="020F0502020204030204" pitchFamily="34" charset="0"/>
              </a:rPr>
              <a:t>announce.php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IP: many </a:t>
            </a:r>
            <a:r>
              <a:rPr lang="en-US" dirty="0">
                <a:latin typeface="Calibri" panose="020F0502020204030204" pitchFamily="34" charset="0"/>
              </a:rPr>
              <a:t>different IP sources, most from China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Host header: mostly variations of the </a:t>
            </a:r>
            <a:r>
              <a:rPr lang="en-US" dirty="0">
                <a:latin typeface="Calibri" panose="020F0502020204030204" pitchFamily="34" charset="0"/>
              </a:rPr>
              <a:t>Pirate </a:t>
            </a:r>
            <a:r>
              <a:rPr lang="en-US" dirty="0" smtClean="0">
                <a:latin typeface="Calibri" panose="020F0502020204030204" pitchFamily="34" charset="0"/>
              </a:rPr>
              <a:t>Bay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05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Attack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732584"/>
              </p:ext>
            </p:extLst>
          </p:nvPr>
        </p:nvGraphicFramePr>
        <p:xfrm>
          <a:off x="379412" y="1371600"/>
          <a:ext cx="10971213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30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Total number of requests that day: ~130,000.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90</a:t>
            </a:r>
            <a:r>
              <a:rPr lang="en-US" dirty="0">
                <a:latin typeface="Calibri" panose="020F0502020204030204" pitchFamily="34" charset="0"/>
              </a:rPr>
              <a:t>% with an HTTP host header of pirate bay. </a:t>
            </a: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Almost </a:t>
            </a:r>
            <a:r>
              <a:rPr lang="en-US" dirty="0">
                <a:latin typeface="Calibri" panose="020F0502020204030204" pitchFamily="34" charset="0"/>
              </a:rPr>
              <a:t>10% were with ‘</a:t>
            </a:r>
            <a:r>
              <a:rPr lang="en-US" dirty="0" err="1">
                <a:latin typeface="Calibri" panose="020F0502020204030204" pitchFamily="34" charset="0"/>
              </a:rPr>
              <a:t>appspot</a:t>
            </a:r>
            <a:r>
              <a:rPr lang="en-US" dirty="0">
                <a:latin typeface="Calibri" panose="020F0502020204030204" pitchFamily="34" charset="0"/>
              </a:rPr>
              <a:t>’ </a:t>
            </a:r>
            <a:r>
              <a:rPr lang="en-US" dirty="0" smtClean="0">
                <a:latin typeface="Calibri" panose="020F0502020204030204" pitchFamily="34" charset="0"/>
              </a:rPr>
              <a:t>host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95</a:t>
            </a:r>
            <a:r>
              <a:rPr lang="en-US" dirty="0">
                <a:latin typeface="Calibri" panose="020F0502020204030204" pitchFamily="34" charset="0"/>
              </a:rPr>
              <a:t>% of the requests had ‘Bittorrent’ as their user agent. The other 5% also had different Torrent UA’s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Very distributed (9000 source IPs)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9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Header Distribution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953262"/>
              </p:ext>
            </p:extLst>
          </p:nvPr>
        </p:nvGraphicFramePr>
        <p:xfrm>
          <a:off x="1065212" y="1417638"/>
          <a:ext cx="9105901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066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012" y="381000"/>
            <a:ext cx="3205161" cy="3617521"/>
          </a:xfrm>
          <a:prstGeom prst="rect">
            <a:avLst/>
          </a:prstGeom>
        </p:spPr>
      </p:pic>
      <p:sp>
        <p:nvSpPr>
          <p:cNvPr id="8" name="Rectangle 10"/>
          <p:cNvSpPr txBox="1">
            <a:spLocks noChangeArrowheads="1"/>
          </p:cNvSpPr>
          <p:nvPr/>
        </p:nvSpPr>
        <p:spPr bwMode="auto">
          <a:xfrm>
            <a:off x="844564" y="4065804"/>
            <a:ext cx="10300652" cy="18287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2300" indent="-28575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4725" indent="-22860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22438" indent="-22860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Why does a </a:t>
            </a:r>
            <a:r>
              <a:rPr lang="en-US" dirty="0" smtClean="0">
                <a:latin typeface="Calibri" panose="020F0502020204030204" pitchFamily="34" charset="0"/>
              </a:rPr>
              <a:t>standard web </a:t>
            </a:r>
            <a:r>
              <a:rPr lang="en-US" dirty="0">
                <a:latin typeface="Calibri" panose="020F0502020204030204" pitchFamily="34" charset="0"/>
              </a:rPr>
              <a:t>server, receive that many BitTorrent requests, intended for a whole other host?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5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Collateral </a:t>
            </a:r>
            <a:r>
              <a:rPr lang="en-US" dirty="0" smtClean="0"/>
              <a:t>DDoS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Great Firewall of China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6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 Firewall of 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/>
          </a:bodyPr>
          <a:lstStyle/>
          <a:p>
            <a:r>
              <a:rPr lang="en-US" dirty="0">
                <a:latin typeface="Calibri" panose="020F0502020204030204" pitchFamily="34" charset="0"/>
              </a:rPr>
              <a:t>The cyber nickname for the Chinese government censorship program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</a:rPr>
              <a:t>program censors many western web applications</a:t>
            </a:r>
          </a:p>
          <a:p>
            <a:pPr lvl="1"/>
            <a:r>
              <a:rPr lang="en-US" dirty="0"/>
              <a:t>Facebook, Twitter etc.</a:t>
            </a:r>
          </a:p>
          <a:p>
            <a:pPr lvl="1"/>
            <a:r>
              <a:rPr lang="en-US" dirty="0"/>
              <a:t>And also: Pirate Bay, </a:t>
            </a:r>
            <a:r>
              <a:rPr lang="en-US" dirty="0" err="1"/>
              <a:t>Appspot</a:t>
            </a:r>
            <a:endParaRPr lang="en-US" dirty="0"/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Blocking </a:t>
            </a:r>
            <a:r>
              <a:rPr lang="en-US" dirty="0" smtClean="0">
                <a:latin typeface="Calibri" panose="020F0502020204030204" pitchFamily="34" charset="0"/>
              </a:rPr>
              <a:t>method: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DNS</a:t>
            </a:r>
            <a:r>
              <a:rPr lang="en-US" dirty="0">
                <a:latin typeface="Calibri" panose="020F0502020204030204" pitchFamily="34" charset="0"/>
              </a:rPr>
              <a:t> filtering </a:t>
            </a:r>
            <a:r>
              <a:rPr lang="en-US" dirty="0" smtClean="0">
                <a:latin typeface="Calibri" panose="020F0502020204030204" pitchFamily="34" charset="0"/>
              </a:rPr>
              <a:t>and Redirection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Specifically: Returning </a:t>
            </a:r>
            <a:r>
              <a:rPr lang="en-US" dirty="0">
                <a:latin typeface="Calibri" panose="020F0502020204030204" pitchFamily="34" charset="0"/>
              </a:rPr>
              <a:t>random IP addresses for blocked hosts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Result: Innocent web </a:t>
            </a:r>
            <a:r>
              <a:rPr lang="en-US" dirty="0">
                <a:latin typeface="Calibri" panose="020F0502020204030204" pitchFamily="34" charset="0"/>
              </a:rPr>
              <a:t>servers </a:t>
            </a:r>
            <a:r>
              <a:rPr lang="en-US" dirty="0" smtClean="0">
                <a:latin typeface="Calibri" panose="020F0502020204030204" pitchFamily="34" charset="0"/>
              </a:rPr>
              <a:t>experiencing unexplained traffic </a:t>
            </a:r>
            <a:r>
              <a:rPr lang="en-US" dirty="0">
                <a:latin typeface="Calibri" panose="020F0502020204030204" pitchFamily="34" charset="0"/>
              </a:rPr>
              <a:t>from random Chinese clients</a:t>
            </a:r>
          </a:p>
        </p:txBody>
      </p:sp>
    </p:spTree>
    <p:extLst>
      <p:ext uri="{BB962C8B-B14F-4D97-AF65-F5344CB8AC3E}">
        <p14:creationId xmlns:p14="http://schemas.microsoft.com/office/powerpoint/2010/main" val="177062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Imperva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Founded in November 2002 by </a:t>
            </a:r>
            <a:r>
              <a:rPr lang="en-US" dirty="0" err="1"/>
              <a:t>Shlomo</a:t>
            </a:r>
            <a:r>
              <a:rPr lang="en-US" dirty="0"/>
              <a:t> Kramer, Amichai Shulman and Mickey </a:t>
            </a:r>
            <a:r>
              <a:rPr lang="en-US" dirty="0" err="1"/>
              <a:t>Boodaei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~700 </a:t>
            </a:r>
            <a:r>
              <a:rPr lang="en-US" dirty="0"/>
              <a:t>employees. R&amp;D center in Tel-Aviv</a:t>
            </a:r>
          </a:p>
          <a:p>
            <a:endParaRPr lang="en-US" dirty="0" smtClean="0"/>
          </a:p>
          <a:p>
            <a:r>
              <a:rPr lang="en-US" dirty="0" smtClean="0"/>
              <a:t>SecureSphere </a:t>
            </a:r>
            <a:r>
              <a:rPr lang="en-US" dirty="0"/>
              <a:t>protects web applications, databases, file access, cloud applications</a:t>
            </a:r>
          </a:p>
          <a:p>
            <a:endParaRPr lang="en-US" dirty="0" smtClean="0"/>
          </a:p>
          <a:p>
            <a:r>
              <a:rPr lang="en-US" dirty="0" smtClean="0"/>
              <a:t>Went </a:t>
            </a:r>
            <a:r>
              <a:rPr lang="en-US" dirty="0"/>
              <a:t>public in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3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Chinese BitTorrent DDoS Scenario</a:t>
            </a:r>
            <a:endParaRPr lang="en-US" dirty="0"/>
          </a:p>
        </p:txBody>
      </p:sp>
      <p:grpSp>
        <p:nvGrpSpPr>
          <p:cNvPr id="7" name="Database"/>
          <p:cNvGrpSpPr>
            <a:grpSpLocks noChangeAspect="1"/>
          </p:cNvGrpSpPr>
          <p:nvPr/>
        </p:nvGrpSpPr>
        <p:grpSpPr>
          <a:xfrm>
            <a:off x="9371012" y="2413758"/>
            <a:ext cx="1076279" cy="1371600"/>
            <a:chOff x="7842250" y="917575"/>
            <a:chExt cx="781050" cy="995363"/>
          </a:xfrm>
          <a:solidFill>
            <a:schemeClr val="accent5">
              <a:lumMod val="75000"/>
            </a:schemeClr>
          </a:solidFill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842250" y="15890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7842250" y="1589088"/>
              <a:ext cx="781050" cy="323850"/>
            </a:xfrm>
            <a:custGeom>
              <a:avLst/>
              <a:gdLst>
                <a:gd name="T0" fmla="*/ 104 w 208"/>
                <a:gd name="T1" fmla="*/ 23 h 86"/>
                <a:gd name="T2" fmla="*/ 0 w 208"/>
                <a:gd name="T3" fmla="*/ 0 h 86"/>
                <a:gd name="T4" fmla="*/ 0 w 208"/>
                <a:gd name="T5" fmla="*/ 60 h 86"/>
                <a:gd name="T6" fmla="*/ 104 w 208"/>
                <a:gd name="T7" fmla="*/ 86 h 86"/>
                <a:gd name="T8" fmla="*/ 208 w 208"/>
                <a:gd name="T9" fmla="*/ 60 h 86"/>
                <a:gd name="T10" fmla="*/ 208 w 208"/>
                <a:gd name="T11" fmla="*/ 0 h 86"/>
                <a:gd name="T12" fmla="*/ 104 w 208"/>
                <a:gd name="T13" fmla="*/ 23 h 86"/>
                <a:gd name="T14" fmla="*/ 178 w 208"/>
                <a:gd name="T15" fmla="*/ 60 h 86"/>
                <a:gd name="T16" fmla="*/ 165 w 208"/>
                <a:gd name="T17" fmla="*/ 47 h 86"/>
                <a:gd name="T18" fmla="*/ 178 w 208"/>
                <a:gd name="T19" fmla="*/ 34 h 86"/>
                <a:gd name="T20" fmla="*/ 191 w 208"/>
                <a:gd name="T21" fmla="*/ 47 h 86"/>
                <a:gd name="T22" fmla="*/ 178 w 208"/>
                <a:gd name="T23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86">
                  <a:moveTo>
                    <a:pt x="104" y="23"/>
                  </a:moveTo>
                  <a:cubicBezTo>
                    <a:pt x="46" y="23"/>
                    <a:pt x="0" y="13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46" y="86"/>
                    <a:pt x="104" y="86"/>
                  </a:cubicBezTo>
                  <a:cubicBezTo>
                    <a:pt x="161" y="86"/>
                    <a:pt x="208" y="74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13"/>
                    <a:pt x="161" y="23"/>
                    <a:pt x="104" y="23"/>
                  </a:cubicBezTo>
                  <a:close/>
                  <a:moveTo>
                    <a:pt x="178" y="60"/>
                  </a:moveTo>
                  <a:cubicBezTo>
                    <a:pt x="171" y="60"/>
                    <a:pt x="165" y="54"/>
                    <a:pt x="165" y="47"/>
                  </a:cubicBezTo>
                  <a:cubicBezTo>
                    <a:pt x="165" y="40"/>
                    <a:pt x="171" y="34"/>
                    <a:pt x="178" y="34"/>
                  </a:cubicBezTo>
                  <a:cubicBezTo>
                    <a:pt x="185" y="34"/>
                    <a:pt x="191" y="40"/>
                    <a:pt x="191" y="47"/>
                  </a:cubicBezTo>
                  <a:cubicBezTo>
                    <a:pt x="191" y="54"/>
                    <a:pt x="185" y="60"/>
                    <a:pt x="17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7842250" y="917575"/>
              <a:ext cx="781050" cy="1952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7842250" y="1319213"/>
              <a:ext cx="781050" cy="322263"/>
            </a:xfrm>
            <a:custGeom>
              <a:avLst/>
              <a:gdLst>
                <a:gd name="T0" fmla="*/ 104 w 208"/>
                <a:gd name="T1" fmla="*/ 22 h 86"/>
                <a:gd name="T2" fmla="*/ 0 w 208"/>
                <a:gd name="T3" fmla="*/ 0 h 86"/>
                <a:gd name="T4" fmla="*/ 0 w 208"/>
                <a:gd name="T5" fmla="*/ 0 h 86"/>
                <a:gd name="T6" fmla="*/ 0 w 208"/>
                <a:gd name="T7" fmla="*/ 60 h 86"/>
                <a:gd name="T8" fmla="*/ 104 w 208"/>
                <a:gd name="T9" fmla="*/ 86 h 86"/>
                <a:gd name="T10" fmla="*/ 208 w 208"/>
                <a:gd name="T11" fmla="*/ 60 h 86"/>
                <a:gd name="T12" fmla="*/ 208 w 208"/>
                <a:gd name="T13" fmla="*/ 0 h 86"/>
                <a:gd name="T14" fmla="*/ 208 w 208"/>
                <a:gd name="T15" fmla="*/ 0 h 86"/>
                <a:gd name="T16" fmla="*/ 104 w 208"/>
                <a:gd name="T17" fmla="*/ 22 h 86"/>
                <a:gd name="T18" fmla="*/ 178 w 208"/>
                <a:gd name="T19" fmla="*/ 60 h 86"/>
                <a:gd name="T20" fmla="*/ 165 w 208"/>
                <a:gd name="T21" fmla="*/ 46 h 86"/>
                <a:gd name="T22" fmla="*/ 178 w 208"/>
                <a:gd name="T23" fmla="*/ 33 h 86"/>
                <a:gd name="T24" fmla="*/ 191 w 208"/>
                <a:gd name="T25" fmla="*/ 46 h 86"/>
                <a:gd name="T26" fmla="*/ 178 w 208"/>
                <a:gd name="T27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8" h="86">
                  <a:moveTo>
                    <a:pt x="104" y="22"/>
                  </a:moveTo>
                  <a:cubicBezTo>
                    <a:pt x="46" y="22"/>
                    <a:pt x="0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46" y="86"/>
                    <a:pt x="104" y="86"/>
                  </a:cubicBezTo>
                  <a:cubicBezTo>
                    <a:pt x="161" y="86"/>
                    <a:pt x="208" y="74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12"/>
                    <a:pt x="161" y="22"/>
                    <a:pt x="104" y="22"/>
                  </a:cubicBezTo>
                  <a:close/>
                  <a:moveTo>
                    <a:pt x="178" y="60"/>
                  </a:moveTo>
                  <a:cubicBezTo>
                    <a:pt x="171" y="60"/>
                    <a:pt x="165" y="54"/>
                    <a:pt x="165" y="46"/>
                  </a:cubicBezTo>
                  <a:cubicBezTo>
                    <a:pt x="165" y="39"/>
                    <a:pt x="171" y="33"/>
                    <a:pt x="178" y="33"/>
                  </a:cubicBezTo>
                  <a:cubicBezTo>
                    <a:pt x="185" y="33"/>
                    <a:pt x="191" y="39"/>
                    <a:pt x="191" y="46"/>
                  </a:cubicBezTo>
                  <a:cubicBezTo>
                    <a:pt x="191" y="54"/>
                    <a:pt x="185" y="60"/>
                    <a:pt x="17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7842250" y="1049338"/>
              <a:ext cx="781050" cy="322263"/>
            </a:xfrm>
            <a:custGeom>
              <a:avLst/>
              <a:gdLst>
                <a:gd name="T0" fmla="*/ 104 w 208"/>
                <a:gd name="T1" fmla="*/ 26 h 86"/>
                <a:gd name="T2" fmla="*/ 0 w 208"/>
                <a:gd name="T3" fmla="*/ 0 h 86"/>
                <a:gd name="T4" fmla="*/ 0 w 208"/>
                <a:gd name="T5" fmla="*/ 60 h 86"/>
                <a:gd name="T6" fmla="*/ 104 w 208"/>
                <a:gd name="T7" fmla="*/ 86 h 86"/>
                <a:gd name="T8" fmla="*/ 208 w 208"/>
                <a:gd name="T9" fmla="*/ 60 h 86"/>
                <a:gd name="T10" fmla="*/ 208 w 208"/>
                <a:gd name="T11" fmla="*/ 0 h 86"/>
                <a:gd name="T12" fmla="*/ 104 w 208"/>
                <a:gd name="T13" fmla="*/ 26 h 86"/>
                <a:gd name="T14" fmla="*/ 178 w 208"/>
                <a:gd name="T15" fmla="*/ 62 h 86"/>
                <a:gd name="T16" fmla="*/ 165 w 208"/>
                <a:gd name="T17" fmla="*/ 49 h 86"/>
                <a:gd name="T18" fmla="*/ 178 w 208"/>
                <a:gd name="T19" fmla="*/ 36 h 86"/>
                <a:gd name="T20" fmla="*/ 191 w 208"/>
                <a:gd name="T21" fmla="*/ 49 h 86"/>
                <a:gd name="T22" fmla="*/ 178 w 208"/>
                <a:gd name="T23" fmla="*/ 6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86">
                  <a:moveTo>
                    <a:pt x="104" y="26"/>
                  </a:moveTo>
                  <a:cubicBezTo>
                    <a:pt x="46" y="26"/>
                    <a:pt x="0" y="15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5"/>
                    <a:pt x="46" y="86"/>
                    <a:pt x="104" y="86"/>
                  </a:cubicBezTo>
                  <a:cubicBezTo>
                    <a:pt x="161" y="86"/>
                    <a:pt x="208" y="75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15"/>
                    <a:pt x="161" y="26"/>
                    <a:pt x="104" y="26"/>
                  </a:cubicBezTo>
                  <a:close/>
                  <a:moveTo>
                    <a:pt x="178" y="62"/>
                  </a:moveTo>
                  <a:cubicBezTo>
                    <a:pt x="171" y="62"/>
                    <a:pt x="165" y="56"/>
                    <a:pt x="165" y="49"/>
                  </a:cubicBezTo>
                  <a:cubicBezTo>
                    <a:pt x="165" y="42"/>
                    <a:pt x="171" y="36"/>
                    <a:pt x="178" y="36"/>
                  </a:cubicBezTo>
                  <a:cubicBezTo>
                    <a:pt x="185" y="36"/>
                    <a:pt x="191" y="42"/>
                    <a:pt x="191" y="49"/>
                  </a:cubicBezTo>
                  <a:cubicBezTo>
                    <a:pt x="191" y="56"/>
                    <a:pt x="185" y="62"/>
                    <a:pt x="178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Freeform 7"/>
          <p:cNvSpPr>
            <a:spLocks noEditPoints="1"/>
          </p:cNvSpPr>
          <p:nvPr/>
        </p:nvSpPr>
        <p:spPr bwMode="auto">
          <a:xfrm>
            <a:off x="1979612" y="23610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Up Arrow 13"/>
          <p:cNvSpPr/>
          <p:nvPr/>
        </p:nvSpPr>
        <p:spPr>
          <a:xfrm rot="5400000">
            <a:off x="4607296" y="1400944"/>
            <a:ext cx="307231" cy="2971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462099" y="1721418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DNS server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 rot="16200000">
            <a:off x="4607297" y="1946553"/>
            <a:ext cx="307231" cy="29718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1844342"/>
            <a:ext cx="2297044" cy="2510431"/>
          </a:xfrm>
          <a:prstGeom prst="rect">
            <a:avLst/>
          </a:prstGeom>
        </p:spPr>
      </p:pic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4117521" y="2344480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29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3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322612" y="2391892"/>
            <a:ext cx="1782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BlockedHost.com?</a:t>
            </a:r>
            <a:endParaRPr lang="en-US" sz="14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4150572" y="3559281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37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355663" y="3606693"/>
            <a:ext cx="1368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Random IP of</a:t>
            </a:r>
          </a:p>
          <a:p>
            <a:r>
              <a:rPr lang="en-US" sz="1400" dirty="0" smtClean="0"/>
              <a:t>Innocent.com:</a:t>
            </a:r>
            <a:endParaRPr lang="en-US" sz="1400" dirty="0"/>
          </a:p>
          <a:p>
            <a:r>
              <a:rPr lang="en-US" sz="1400" dirty="0"/>
              <a:t>10.20.30.40</a:t>
            </a:r>
          </a:p>
          <a:p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7313612" y="4031607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Firewall of China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6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 animBg="1"/>
      <p:bldP spid="35" grpId="0"/>
      <p:bldP spid="43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Chinese BitTorrent DDoS Scenario</a:t>
            </a:r>
            <a:endParaRPr lang="en-US" dirty="0"/>
          </a:p>
        </p:txBody>
      </p:sp>
      <p:grpSp>
        <p:nvGrpSpPr>
          <p:cNvPr id="7" name="Database"/>
          <p:cNvGrpSpPr>
            <a:grpSpLocks noChangeAspect="1"/>
          </p:cNvGrpSpPr>
          <p:nvPr/>
        </p:nvGrpSpPr>
        <p:grpSpPr>
          <a:xfrm>
            <a:off x="9371012" y="2413758"/>
            <a:ext cx="1076279" cy="1371600"/>
            <a:chOff x="7842250" y="917575"/>
            <a:chExt cx="781050" cy="995363"/>
          </a:xfrm>
          <a:solidFill>
            <a:schemeClr val="accent5">
              <a:lumMod val="75000"/>
            </a:schemeClr>
          </a:solidFill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842250" y="15890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7842250" y="1589088"/>
              <a:ext cx="781050" cy="323850"/>
            </a:xfrm>
            <a:custGeom>
              <a:avLst/>
              <a:gdLst>
                <a:gd name="T0" fmla="*/ 104 w 208"/>
                <a:gd name="T1" fmla="*/ 23 h 86"/>
                <a:gd name="T2" fmla="*/ 0 w 208"/>
                <a:gd name="T3" fmla="*/ 0 h 86"/>
                <a:gd name="T4" fmla="*/ 0 w 208"/>
                <a:gd name="T5" fmla="*/ 60 h 86"/>
                <a:gd name="T6" fmla="*/ 104 w 208"/>
                <a:gd name="T7" fmla="*/ 86 h 86"/>
                <a:gd name="T8" fmla="*/ 208 w 208"/>
                <a:gd name="T9" fmla="*/ 60 h 86"/>
                <a:gd name="T10" fmla="*/ 208 w 208"/>
                <a:gd name="T11" fmla="*/ 0 h 86"/>
                <a:gd name="T12" fmla="*/ 104 w 208"/>
                <a:gd name="T13" fmla="*/ 23 h 86"/>
                <a:gd name="T14" fmla="*/ 178 w 208"/>
                <a:gd name="T15" fmla="*/ 60 h 86"/>
                <a:gd name="T16" fmla="*/ 165 w 208"/>
                <a:gd name="T17" fmla="*/ 47 h 86"/>
                <a:gd name="T18" fmla="*/ 178 w 208"/>
                <a:gd name="T19" fmla="*/ 34 h 86"/>
                <a:gd name="T20" fmla="*/ 191 w 208"/>
                <a:gd name="T21" fmla="*/ 47 h 86"/>
                <a:gd name="T22" fmla="*/ 178 w 208"/>
                <a:gd name="T23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86">
                  <a:moveTo>
                    <a:pt x="104" y="23"/>
                  </a:moveTo>
                  <a:cubicBezTo>
                    <a:pt x="46" y="23"/>
                    <a:pt x="0" y="13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46" y="86"/>
                    <a:pt x="104" y="86"/>
                  </a:cubicBezTo>
                  <a:cubicBezTo>
                    <a:pt x="161" y="86"/>
                    <a:pt x="208" y="74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13"/>
                    <a:pt x="161" y="23"/>
                    <a:pt x="104" y="23"/>
                  </a:cubicBezTo>
                  <a:close/>
                  <a:moveTo>
                    <a:pt x="178" y="60"/>
                  </a:moveTo>
                  <a:cubicBezTo>
                    <a:pt x="171" y="60"/>
                    <a:pt x="165" y="54"/>
                    <a:pt x="165" y="47"/>
                  </a:cubicBezTo>
                  <a:cubicBezTo>
                    <a:pt x="165" y="40"/>
                    <a:pt x="171" y="34"/>
                    <a:pt x="178" y="34"/>
                  </a:cubicBezTo>
                  <a:cubicBezTo>
                    <a:pt x="185" y="34"/>
                    <a:pt x="191" y="40"/>
                    <a:pt x="191" y="47"/>
                  </a:cubicBezTo>
                  <a:cubicBezTo>
                    <a:pt x="191" y="54"/>
                    <a:pt x="185" y="60"/>
                    <a:pt x="17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7842250" y="917575"/>
              <a:ext cx="781050" cy="1952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7842250" y="1319213"/>
              <a:ext cx="781050" cy="322263"/>
            </a:xfrm>
            <a:custGeom>
              <a:avLst/>
              <a:gdLst>
                <a:gd name="T0" fmla="*/ 104 w 208"/>
                <a:gd name="T1" fmla="*/ 22 h 86"/>
                <a:gd name="T2" fmla="*/ 0 w 208"/>
                <a:gd name="T3" fmla="*/ 0 h 86"/>
                <a:gd name="T4" fmla="*/ 0 w 208"/>
                <a:gd name="T5" fmla="*/ 0 h 86"/>
                <a:gd name="T6" fmla="*/ 0 w 208"/>
                <a:gd name="T7" fmla="*/ 60 h 86"/>
                <a:gd name="T8" fmla="*/ 104 w 208"/>
                <a:gd name="T9" fmla="*/ 86 h 86"/>
                <a:gd name="T10" fmla="*/ 208 w 208"/>
                <a:gd name="T11" fmla="*/ 60 h 86"/>
                <a:gd name="T12" fmla="*/ 208 w 208"/>
                <a:gd name="T13" fmla="*/ 0 h 86"/>
                <a:gd name="T14" fmla="*/ 208 w 208"/>
                <a:gd name="T15" fmla="*/ 0 h 86"/>
                <a:gd name="T16" fmla="*/ 104 w 208"/>
                <a:gd name="T17" fmla="*/ 22 h 86"/>
                <a:gd name="T18" fmla="*/ 178 w 208"/>
                <a:gd name="T19" fmla="*/ 60 h 86"/>
                <a:gd name="T20" fmla="*/ 165 w 208"/>
                <a:gd name="T21" fmla="*/ 46 h 86"/>
                <a:gd name="T22" fmla="*/ 178 w 208"/>
                <a:gd name="T23" fmla="*/ 33 h 86"/>
                <a:gd name="T24" fmla="*/ 191 w 208"/>
                <a:gd name="T25" fmla="*/ 46 h 86"/>
                <a:gd name="T26" fmla="*/ 178 w 208"/>
                <a:gd name="T27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8" h="86">
                  <a:moveTo>
                    <a:pt x="104" y="22"/>
                  </a:moveTo>
                  <a:cubicBezTo>
                    <a:pt x="46" y="22"/>
                    <a:pt x="0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46" y="86"/>
                    <a:pt x="104" y="86"/>
                  </a:cubicBezTo>
                  <a:cubicBezTo>
                    <a:pt x="161" y="86"/>
                    <a:pt x="208" y="74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12"/>
                    <a:pt x="161" y="22"/>
                    <a:pt x="104" y="22"/>
                  </a:cubicBezTo>
                  <a:close/>
                  <a:moveTo>
                    <a:pt x="178" y="60"/>
                  </a:moveTo>
                  <a:cubicBezTo>
                    <a:pt x="171" y="60"/>
                    <a:pt x="165" y="54"/>
                    <a:pt x="165" y="46"/>
                  </a:cubicBezTo>
                  <a:cubicBezTo>
                    <a:pt x="165" y="39"/>
                    <a:pt x="171" y="33"/>
                    <a:pt x="178" y="33"/>
                  </a:cubicBezTo>
                  <a:cubicBezTo>
                    <a:pt x="185" y="33"/>
                    <a:pt x="191" y="39"/>
                    <a:pt x="191" y="46"/>
                  </a:cubicBezTo>
                  <a:cubicBezTo>
                    <a:pt x="191" y="54"/>
                    <a:pt x="185" y="60"/>
                    <a:pt x="17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7842250" y="1049338"/>
              <a:ext cx="781050" cy="322263"/>
            </a:xfrm>
            <a:custGeom>
              <a:avLst/>
              <a:gdLst>
                <a:gd name="T0" fmla="*/ 104 w 208"/>
                <a:gd name="T1" fmla="*/ 26 h 86"/>
                <a:gd name="T2" fmla="*/ 0 w 208"/>
                <a:gd name="T3" fmla="*/ 0 h 86"/>
                <a:gd name="T4" fmla="*/ 0 w 208"/>
                <a:gd name="T5" fmla="*/ 60 h 86"/>
                <a:gd name="T6" fmla="*/ 104 w 208"/>
                <a:gd name="T7" fmla="*/ 86 h 86"/>
                <a:gd name="T8" fmla="*/ 208 w 208"/>
                <a:gd name="T9" fmla="*/ 60 h 86"/>
                <a:gd name="T10" fmla="*/ 208 w 208"/>
                <a:gd name="T11" fmla="*/ 0 h 86"/>
                <a:gd name="T12" fmla="*/ 104 w 208"/>
                <a:gd name="T13" fmla="*/ 26 h 86"/>
                <a:gd name="T14" fmla="*/ 178 w 208"/>
                <a:gd name="T15" fmla="*/ 62 h 86"/>
                <a:gd name="T16" fmla="*/ 165 w 208"/>
                <a:gd name="T17" fmla="*/ 49 h 86"/>
                <a:gd name="T18" fmla="*/ 178 w 208"/>
                <a:gd name="T19" fmla="*/ 36 h 86"/>
                <a:gd name="T20" fmla="*/ 191 w 208"/>
                <a:gd name="T21" fmla="*/ 49 h 86"/>
                <a:gd name="T22" fmla="*/ 178 w 208"/>
                <a:gd name="T23" fmla="*/ 6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86">
                  <a:moveTo>
                    <a:pt x="104" y="26"/>
                  </a:moveTo>
                  <a:cubicBezTo>
                    <a:pt x="46" y="26"/>
                    <a:pt x="0" y="15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5"/>
                    <a:pt x="46" y="86"/>
                    <a:pt x="104" y="86"/>
                  </a:cubicBezTo>
                  <a:cubicBezTo>
                    <a:pt x="161" y="86"/>
                    <a:pt x="208" y="75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15"/>
                    <a:pt x="161" y="26"/>
                    <a:pt x="104" y="26"/>
                  </a:cubicBezTo>
                  <a:close/>
                  <a:moveTo>
                    <a:pt x="178" y="62"/>
                  </a:moveTo>
                  <a:cubicBezTo>
                    <a:pt x="171" y="62"/>
                    <a:pt x="165" y="56"/>
                    <a:pt x="165" y="49"/>
                  </a:cubicBezTo>
                  <a:cubicBezTo>
                    <a:pt x="165" y="42"/>
                    <a:pt x="171" y="36"/>
                    <a:pt x="178" y="36"/>
                  </a:cubicBezTo>
                  <a:cubicBezTo>
                    <a:pt x="185" y="36"/>
                    <a:pt x="191" y="42"/>
                    <a:pt x="191" y="49"/>
                  </a:cubicBezTo>
                  <a:cubicBezTo>
                    <a:pt x="191" y="56"/>
                    <a:pt x="185" y="62"/>
                    <a:pt x="178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Freeform 7"/>
          <p:cNvSpPr>
            <a:spLocks noEditPoints="1"/>
          </p:cNvSpPr>
          <p:nvPr/>
        </p:nvSpPr>
        <p:spPr bwMode="auto">
          <a:xfrm>
            <a:off x="1979612" y="23610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Up Arrow 13"/>
          <p:cNvSpPr/>
          <p:nvPr/>
        </p:nvSpPr>
        <p:spPr>
          <a:xfrm rot="5400000">
            <a:off x="4607296" y="1400944"/>
            <a:ext cx="307231" cy="2971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462099" y="1721418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DNS server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 rot="16200000">
            <a:off x="4607297" y="1946553"/>
            <a:ext cx="307231" cy="29718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1844342"/>
            <a:ext cx="2297044" cy="2510431"/>
          </a:xfrm>
          <a:prstGeom prst="rect">
            <a:avLst/>
          </a:prstGeom>
        </p:spPr>
      </p:pic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4117521" y="2344480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29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3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322612" y="2391892"/>
            <a:ext cx="1782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BlockedHost.com?</a:t>
            </a:r>
            <a:endParaRPr lang="en-US" sz="14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4150572" y="3559281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37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355663" y="3606693"/>
            <a:ext cx="13687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Random IP of</a:t>
            </a:r>
          </a:p>
          <a:p>
            <a:r>
              <a:rPr lang="en-US" sz="1400" dirty="0" smtClean="0"/>
              <a:t>Innocent.com:</a:t>
            </a:r>
          </a:p>
          <a:p>
            <a:r>
              <a:rPr lang="en-US" sz="1400" dirty="0" smtClean="0"/>
              <a:t>10.20.30.40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7313612" y="4031607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Great Firewall of China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2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 animBg="1"/>
      <p:bldP spid="35" grpId="0"/>
      <p:bldP spid="43" grpId="0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Chinese BitTorrent DDoS Scenario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3" name="Freeform 7"/>
          <p:cNvSpPr>
            <a:spLocks noEditPoints="1"/>
          </p:cNvSpPr>
          <p:nvPr/>
        </p:nvSpPr>
        <p:spPr bwMode="auto">
          <a:xfrm>
            <a:off x="1979612" y="23610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612" y="1443155"/>
            <a:ext cx="2057400" cy="154305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612" y="3881555"/>
            <a:ext cx="2057400" cy="15430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579598" y="1066800"/>
            <a:ext cx="2629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BlockedHost.com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579598" y="3566012"/>
            <a:ext cx="2629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Innocent.com</a:t>
            </a:r>
          </a:p>
        </p:txBody>
      </p:sp>
      <p:sp>
        <p:nvSpPr>
          <p:cNvPr id="47" name="Up Arrow 46"/>
          <p:cNvSpPr/>
          <p:nvPr/>
        </p:nvSpPr>
        <p:spPr>
          <a:xfrm rot="4500000">
            <a:off x="5105289" y="772983"/>
            <a:ext cx="307231" cy="39946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Up Arrow 47"/>
          <p:cNvSpPr/>
          <p:nvPr/>
        </p:nvSpPr>
        <p:spPr>
          <a:xfrm rot="6300000">
            <a:off x="5105888" y="2159896"/>
            <a:ext cx="307231" cy="39946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ultiply 19"/>
          <p:cNvSpPr/>
          <p:nvPr/>
        </p:nvSpPr>
        <p:spPr>
          <a:xfrm>
            <a:off x="3693774" y="1817778"/>
            <a:ext cx="3600807" cy="1932900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7"/>
          <p:cNvSpPr>
            <a:spLocks noEditPoints="1"/>
          </p:cNvSpPr>
          <p:nvPr/>
        </p:nvSpPr>
        <p:spPr bwMode="auto">
          <a:xfrm>
            <a:off x="2132012" y="25134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2284412" y="26658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7"/>
          <p:cNvSpPr>
            <a:spLocks noEditPoints="1"/>
          </p:cNvSpPr>
          <p:nvPr/>
        </p:nvSpPr>
        <p:spPr bwMode="auto">
          <a:xfrm>
            <a:off x="2436812" y="28182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7"/>
          <p:cNvSpPr>
            <a:spLocks noEditPoints="1"/>
          </p:cNvSpPr>
          <p:nvPr/>
        </p:nvSpPr>
        <p:spPr bwMode="auto">
          <a:xfrm>
            <a:off x="2589212" y="297069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203" y="4018502"/>
            <a:ext cx="1240217" cy="126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2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6" grpId="0"/>
      <p:bldP spid="47" grpId="0" animBg="1"/>
      <p:bldP spid="48" grpId="0" animBg="1"/>
      <p:bldP spid="20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Pirate Bay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Not so much: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812" y="1177402"/>
            <a:ext cx="5729288" cy="470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7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Collateral </a:t>
            </a:r>
            <a:r>
              <a:rPr lang="en-US" dirty="0" smtClean="0"/>
              <a:t>DDoS</a:t>
            </a: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idx="1"/>
          </p:nvPr>
        </p:nvSpPr>
        <p:spPr bwMode="auto">
          <a:xfrm>
            <a:off x="822960" y="2362200"/>
            <a:ext cx="10300652" cy="18287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The new Chinese policy, meant to block unwanted hosts, caused a very effective DDoS attack on innocent web applications</a:t>
            </a:r>
            <a:endParaRPr lang="en-US" sz="2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54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Conspiracy Lovers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Really Collateral?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8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Conspiracy Lovers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But wait! The pirate bay has stopped tracking torrents in 2009 (!)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Why is it still so popular?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012" y="381000"/>
            <a:ext cx="3205161" cy="3617521"/>
          </a:xfrm>
          <a:prstGeom prst="rect">
            <a:avLst/>
          </a:prstGeom>
        </p:spPr>
      </p:pic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844564" y="4065804"/>
            <a:ext cx="10300652" cy="18287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spcBef>
                <a:spcPts val="6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2300" indent="-28575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4725" indent="-22860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22438" indent="-228600" algn="l" defTabSz="914400" rtl="0" eaLnBrk="1" latinLnBrk="0" hangingPunct="1">
              <a:spcBef>
                <a:spcPts val="3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The conspiracy theory: this is a Russian attack, originating in China, covered up as a BitTorrent DDoS attack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42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You Say That?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A web admin testifying that once he blocked Russia the attack stopped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He </a:t>
            </a:r>
            <a:r>
              <a:rPr lang="en-US" dirty="0">
                <a:latin typeface="Calibri" panose="020F0502020204030204" pitchFamily="34" charset="0"/>
              </a:rPr>
              <a:t>also claims that returning a 404 response did not stop the requester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Suspicious </a:t>
            </a:r>
            <a:r>
              <a:rPr lang="en-US" dirty="0">
                <a:latin typeface="Calibri" panose="020F0502020204030204" pitchFamily="34" charset="0"/>
              </a:rPr>
              <a:t>User Agent distribution and value (95% percent ‘BitTorrent’)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Pirate </a:t>
            </a:r>
            <a:r>
              <a:rPr lang="en-US" dirty="0">
                <a:latin typeface="Calibri" panose="020F0502020204030204" pitchFamily="34" charset="0"/>
              </a:rPr>
              <a:t>Bay is long dead as a tracker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Protocol </a:t>
            </a:r>
            <a:r>
              <a:rPr lang="en-US" dirty="0" smtClean="0">
                <a:latin typeface="Calibri" panose="020F0502020204030204" pitchFamily="34" charset="0"/>
              </a:rPr>
              <a:t>discrepancies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Attack </a:t>
            </a:r>
            <a:r>
              <a:rPr lang="en-US" dirty="0">
                <a:latin typeface="Calibri" panose="020F0502020204030204" pitchFamily="34" charset="0"/>
              </a:rPr>
              <a:t>target is a food conglomerate, prone to DDoS </a:t>
            </a:r>
            <a:r>
              <a:rPr lang="en-US" dirty="0" smtClean="0">
                <a:latin typeface="Calibri" panose="020F0502020204030204" pitchFamily="34" charset="0"/>
              </a:rPr>
              <a:t>attacks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9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Server admins don’t care about the attack origins (BitTorrent DDoS, Chinese FW or Russian attack) 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They </a:t>
            </a:r>
            <a:r>
              <a:rPr lang="en-US" dirty="0">
                <a:latin typeface="Calibri" panose="020F0502020204030204" pitchFamily="34" charset="0"/>
              </a:rPr>
              <a:t>are experiencing an aggressive DDoS attack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</a:rPr>
              <a:t>DDoS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issues, unlike traditional web server vulnerabilities, cannot be prevented by smart coding and configuration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Solution </a:t>
            </a:r>
            <a:r>
              <a:rPr lang="en-US" dirty="0">
                <a:latin typeface="Calibri" panose="020F0502020204030204" pitchFamily="34" charset="0"/>
              </a:rPr>
              <a:t>must be external!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In </a:t>
            </a:r>
            <a:r>
              <a:rPr lang="en-US" dirty="0">
                <a:latin typeface="Calibri" panose="020F0502020204030204" pitchFamily="34" charset="0"/>
              </a:rPr>
              <a:t>this case: the WAF product identified the attack for several reasons, and prevented the damage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Web </a:t>
            </a:r>
            <a:r>
              <a:rPr lang="en-US" dirty="0">
                <a:latin typeface="Calibri" panose="020F0502020204030204" pitchFamily="34" charset="0"/>
              </a:rPr>
              <a:t>server admins/developers didn’t need to do anything</a:t>
            </a:r>
            <a:r>
              <a:rPr lang="en-US" dirty="0" smtClean="0">
                <a:latin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0558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98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BitTorrent Introduction</a:t>
            </a:r>
            <a:endParaRPr lang="en-US" dirty="0" smtClean="0"/>
          </a:p>
          <a:p>
            <a:r>
              <a:rPr lang="en-US" dirty="0" smtClean="0"/>
              <a:t>BitTorrent DDoS</a:t>
            </a:r>
          </a:p>
          <a:p>
            <a:pPr marL="228600" lvl="1"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Collateral DDoS</a:t>
            </a:r>
            <a:endParaRPr lang="en-US" dirty="0" smtClean="0"/>
          </a:p>
          <a:p>
            <a:r>
              <a:rPr lang="en-US" dirty="0" smtClean="0"/>
              <a:t>For Conspiracy Lovers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BitTorrent Protocol 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1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BitTorrent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Wikipedia: </a:t>
            </a:r>
            <a:r>
              <a:rPr lang="en-US" b="1" dirty="0" smtClean="0">
                <a:latin typeface="Calibri" panose="020F0502020204030204" pitchFamily="34" charset="0"/>
              </a:rPr>
              <a:t>“BitTorrent</a:t>
            </a:r>
            <a:r>
              <a:rPr lang="en-US" dirty="0">
                <a:latin typeface="Calibri" panose="020F0502020204030204" pitchFamily="34" charset="0"/>
              </a:rPr>
              <a:t> is a protocol for the practice of peer-to-peer file sharing that is used to distribute large amounts of data over the </a:t>
            </a:r>
            <a:r>
              <a:rPr lang="en-US" dirty="0" smtClean="0">
                <a:latin typeface="Calibri" panose="020F0502020204030204" pitchFamily="34" charset="0"/>
              </a:rPr>
              <a:t>Internet”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Allows </a:t>
            </a:r>
            <a:r>
              <a:rPr lang="en-US" dirty="0" smtClean="0">
                <a:latin typeface="Calibri" panose="020F0502020204030204" pitchFamily="34" charset="0"/>
              </a:rPr>
              <a:t>simultaneous download from multiple peers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Orchestrated by a central ‘tracker’ server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Every download requires tracker communication (over HTTP)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Holds the file peer sources information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Based on ‘.torrent’ files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Contain the data files names and the tracker servers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Available </a:t>
            </a:r>
            <a:r>
              <a:rPr lang="en-US" dirty="0" smtClean="0">
                <a:latin typeface="Calibri" panose="020F0502020204030204" pitchFamily="34" charset="0"/>
              </a:rPr>
              <a:t>on the internet in </a:t>
            </a:r>
            <a:r>
              <a:rPr lang="en-US" dirty="0">
                <a:latin typeface="Calibri" panose="020F0502020204030204" pitchFamily="34" charset="0"/>
              </a:rPr>
              <a:t>popular web sites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Anyone can create/edit and upload a </a:t>
            </a:r>
            <a:r>
              <a:rPr lang="en-US" dirty="0" smtClean="0">
                <a:latin typeface="Calibri" panose="020F0502020204030204" pitchFamily="34" charset="0"/>
              </a:rPr>
              <a:t>file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06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BitTorrent</a:t>
            </a:r>
            <a:r>
              <a:rPr lang="en-US" dirty="0"/>
              <a:t> </a:t>
            </a:r>
            <a:r>
              <a:rPr lang="en-US" dirty="0" smtClean="0"/>
              <a:t>Protocol – Content Discovery</a:t>
            </a:r>
            <a:endParaRPr lang="en-US" dirty="0"/>
          </a:p>
        </p:txBody>
      </p:sp>
      <p:sp>
        <p:nvSpPr>
          <p:cNvPr id="14" name="Freeform 7"/>
          <p:cNvSpPr>
            <a:spLocks noEditPoints="1"/>
          </p:cNvSpPr>
          <p:nvPr/>
        </p:nvSpPr>
        <p:spPr bwMode="auto">
          <a:xfrm>
            <a:off x="5484812" y="2415088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078" y="608486"/>
            <a:ext cx="1685210" cy="16852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761412" y="340309"/>
            <a:ext cx="175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449845" y="2492342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52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4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5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7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7654937" y="2539754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Torrent file</a:t>
            </a:r>
            <a:endParaRPr lang="en-US" sz="1400" dirty="0"/>
          </a:p>
        </p:txBody>
      </p:sp>
      <p:sp>
        <p:nvSpPr>
          <p:cNvPr id="17" name="Up Arrow 16"/>
          <p:cNvSpPr/>
          <p:nvPr/>
        </p:nvSpPr>
        <p:spPr>
          <a:xfrm rot="3600000">
            <a:off x="7382617" y="1130921"/>
            <a:ext cx="156875" cy="1915535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14400000">
            <a:off x="7352454" y="1541273"/>
            <a:ext cx="156874" cy="1915535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1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58" grpId="0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Database"/>
          <p:cNvGrpSpPr>
            <a:grpSpLocks noChangeAspect="1"/>
          </p:cNvGrpSpPr>
          <p:nvPr/>
        </p:nvGrpSpPr>
        <p:grpSpPr>
          <a:xfrm>
            <a:off x="8685212" y="4267200"/>
            <a:ext cx="1076279" cy="1371600"/>
            <a:chOff x="7842250" y="917575"/>
            <a:chExt cx="781050" cy="995363"/>
          </a:xfrm>
          <a:solidFill>
            <a:srgbClr val="92D050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7842250" y="15890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7842250" y="1589088"/>
              <a:ext cx="781050" cy="323850"/>
            </a:xfrm>
            <a:custGeom>
              <a:avLst/>
              <a:gdLst>
                <a:gd name="T0" fmla="*/ 104 w 208"/>
                <a:gd name="T1" fmla="*/ 23 h 86"/>
                <a:gd name="T2" fmla="*/ 0 w 208"/>
                <a:gd name="T3" fmla="*/ 0 h 86"/>
                <a:gd name="T4" fmla="*/ 0 w 208"/>
                <a:gd name="T5" fmla="*/ 60 h 86"/>
                <a:gd name="T6" fmla="*/ 104 w 208"/>
                <a:gd name="T7" fmla="*/ 86 h 86"/>
                <a:gd name="T8" fmla="*/ 208 w 208"/>
                <a:gd name="T9" fmla="*/ 60 h 86"/>
                <a:gd name="T10" fmla="*/ 208 w 208"/>
                <a:gd name="T11" fmla="*/ 0 h 86"/>
                <a:gd name="T12" fmla="*/ 104 w 208"/>
                <a:gd name="T13" fmla="*/ 23 h 86"/>
                <a:gd name="T14" fmla="*/ 178 w 208"/>
                <a:gd name="T15" fmla="*/ 60 h 86"/>
                <a:gd name="T16" fmla="*/ 165 w 208"/>
                <a:gd name="T17" fmla="*/ 47 h 86"/>
                <a:gd name="T18" fmla="*/ 178 w 208"/>
                <a:gd name="T19" fmla="*/ 34 h 86"/>
                <a:gd name="T20" fmla="*/ 191 w 208"/>
                <a:gd name="T21" fmla="*/ 47 h 86"/>
                <a:gd name="T22" fmla="*/ 178 w 208"/>
                <a:gd name="T23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86">
                  <a:moveTo>
                    <a:pt x="104" y="23"/>
                  </a:moveTo>
                  <a:cubicBezTo>
                    <a:pt x="46" y="23"/>
                    <a:pt x="0" y="13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46" y="86"/>
                    <a:pt x="104" y="86"/>
                  </a:cubicBezTo>
                  <a:cubicBezTo>
                    <a:pt x="161" y="86"/>
                    <a:pt x="208" y="74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13"/>
                    <a:pt x="161" y="23"/>
                    <a:pt x="104" y="23"/>
                  </a:cubicBezTo>
                  <a:close/>
                  <a:moveTo>
                    <a:pt x="178" y="60"/>
                  </a:moveTo>
                  <a:cubicBezTo>
                    <a:pt x="171" y="60"/>
                    <a:pt x="165" y="54"/>
                    <a:pt x="165" y="47"/>
                  </a:cubicBezTo>
                  <a:cubicBezTo>
                    <a:pt x="165" y="40"/>
                    <a:pt x="171" y="34"/>
                    <a:pt x="178" y="34"/>
                  </a:cubicBezTo>
                  <a:cubicBezTo>
                    <a:pt x="185" y="34"/>
                    <a:pt x="191" y="40"/>
                    <a:pt x="191" y="47"/>
                  </a:cubicBezTo>
                  <a:cubicBezTo>
                    <a:pt x="191" y="54"/>
                    <a:pt x="185" y="60"/>
                    <a:pt x="17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7842250" y="917575"/>
              <a:ext cx="781050" cy="1952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7842250" y="1319213"/>
              <a:ext cx="781050" cy="322263"/>
            </a:xfrm>
            <a:custGeom>
              <a:avLst/>
              <a:gdLst>
                <a:gd name="T0" fmla="*/ 104 w 208"/>
                <a:gd name="T1" fmla="*/ 22 h 86"/>
                <a:gd name="T2" fmla="*/ 0 w 208"/>
                <a:gd name="T3" fmla="*/ 0 h 86"/>
                <a:gd name="T4" fmla="*/ 0 w 208"/>
                <a:gd name="T5" fmla="*/ 0 h 86"/>
                <a:gd name="T6" fmla="*/ 0 w 208"/>
                <a:gd name="T7" fmla="*/ 60 h 86"/>
                <a:gd name="T8" fmla="*/ 104 w 208"/>
                <a:gd name="T9" fmla="*/ 86 h 86"/>
                <a:gd name="T10" fmla="*/ 208 w 208"/>
                <a:gd name="T11" fmla="*/ 60 h 86"/>
                <a:gd name="T12" fmla="*/ 208 w 208"/>
                <a:gd name="T13" fmla="*/ 0 h 86"/>
                <a:gd name="T14" fmla="*/ 208 w 208"/>
                <a:gd name="T15" fmla="*/ 0 h 86"/>
                <a:gd name="T16" fmla="*/ 104 w 208"/>
                <a:gd name="T17" fmla="*/ 22 h 86"/>
                <a:gd name="T18" fmla="*/ 178 w 208"/>
                <a:gd name="T19" fmla="*/ 60 h 86"/>
                <a:gd name="T20" fmla="*/ 165 w 208"/>
                <a:gd name="T21" fmla="*/ 46 h 86"/>
                <a:gd name="T22" fmla="*/ 178 w 208"/>
                <a:gd name="T23" fmla="*/ 33 h 86"/>
                <a:gd name="T24" fmla="*/ 191 w 208"/>
                <a:gd name="T25" fmla="*/ 46 h 86"/>
                <a:gd name="T26" fmla="*/ 178 w 208"/>
                <a:gd name="T27" fmla="*/ 6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8" h="86">
                  <a:moveTo>
                    <a:pt x="104" y="22"/>
                  </a:moveTo>
                  <a:cubicBezTo>
                    <a:pt x="46" y="22"/>
                    <a:pt x="0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4"/>
                    <a:pt x="46" y="86"/>
                    <a:pt x="104" y="86"/>
                  </a:cubicBezTo>
                  <a:cubicBezTo>
                    <a:pt x="161" y="86"/>
                    <a:pt x="208" y="74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12"/>
                    <a:pt x="161" y="22"/>
                    <a:pt x="104" y="22"/>
                  </a:cubicBezTo>
                  <a:close/>
                  <a:moveTo>
                    <a:pt x="178" y="60"/>
                  </a:moveTo>
                  <a:cubicBezTo>
                    <a:pt x="171" y="60"/>
                    <a:pt x="165" y="54"/>
                    <a:pt x="165" y="46"/>
                  </a:cubicBezTo>
                  <a:cubicBezTo>
                    <a:pt x="165" y="39"/>
                    <a:pt x="171" y="33"/>
                    <a:pt x="178" y="33"/>
                  </a:cubicBezTo>
                  <a:cubicBezTo>
                    <a:pt x="185" y="33"/>
                    <a:pt x="191" y="39"/>
                    <a:pt x="191" y="46"/>
                  </a:cubicBezTo>
                  <a:cubicBezTo>
                    <a:pt x="191" y="54"/>
                    <a:pt x="185" y="60"/>
                    <a:pt x="17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7842250" y="1049338"/>
              <a:ext cx="781050" cy="322263"/>
            </a:xfrm>
            <a:custGeom>
              <a:avLst/>
              <a:gdLst>
                <a:gd name="T0" fmla="*/ 104 w 208"/>
                <a:gd name="T1" fmla="*/ 26 h 86"/>
                <a:gd name="T2" fmla="*/ 0 w 208"/>
                <a:gd name="T3" fmla="*/ 0 h 86"/>
                <a:gd name="T4" fmla="*/ 0 w 208"/>
                <a:gd name="T5" fmla="*/ 60 h 86"/>
                <a:gd name="T6" fmla="*/ 104 w 208"/>
                <a:gd name="T7" fmla="*/ 86 h 86"/>
                <a:gd name="T8" fmla="*/ 208 w 208"/>
                <a:gd name="T9" fmla="*/ 60 h 86"/>
                <a:gd name="T10" fmla="*/ 208 w 208"/>
                <a:gd name="T11" fmla="*/ 0 h 86"/>
                <a:gd name="T12" fmla="*/ 104 w 208"/>
                <a:gd name="T13" fmla="*/ 26 h 86"/>
                <a:gd name="T14" fmla="*/ 178 w 208"/>
                <a:gd name="T15" fmla="*/ 62 h 86"/>
                <a:gd name="T16" fmla="*/ 165 w 208"/>
                <a:gd name="T17" fmla="*/ 49 h 86"/>
                <a:gd name="T18" fmla="*/ 178 w 208"/>
                <a:gd name="T19" fmla="*/ 36 h 86"/>
                <a:gd name="T20" fmla="*/ 191 w 208"/>
                <a:gd name="T21" fmla="*/ 49 h 86"/>
                <a:gd name="T22" fmla="*/ 178 w 208"/>
                <a:gd name="T23" fmla="*/ 6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86">
                  <a:moveTo>
                    <a:pt x="104" y="26"/>
                  </a:moveTo>
                  <a:cubicBezTo>
                    <a:pt x="46" y="26"/>
                    <a:pt x="0" y="15"/>
                    <a:pt x="0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75"/>
                    <a:pt x="46" y="86"/>
                    <a:pt x="104" y="86"/>
                  </a:cubicBezTo>
                  <a:cubicBezTo>
                    <a:pt x="161" y="86"/>
                    <a:pt x="208" y="75"/>
                    <a:pt x="208" y="6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8" y="15"/>
                    <a:pt x="161" y="26"/>
                    <a:pt x="104" y="26"/>
                  </a:cubicBezTo>
                  <a:close/>
                  <a:moveTo>
                    <a:pt x="178" y="62"/>
                  </a:moveTo>
                  <a:cubicBezTo>
                    <a:pt x="171" y="62"/>
                    <a:pt x="165" y="56"/>
                    <a:pt x="165" y="49"/>
                  </a:cubicBezTo>
                  <a:cubicBezTo>
                    <a:pt x="165" y="42"/>
                    <a:pt x="171" y="36"/>
                    <a:pt x="178" y="36"/>
                  </a:cubicBezTo>
                  <a:cubicBezTo>
                    <a:pt x="185" y="36"/>
                    <a:pt x="191" y="42"/>
                    <a:pt x="191" y="49"/>
                  </a:cubicBezTo>
                  <a:cubicBezTo>
                    <a:pt x="191" y="56"/>
                    <a:pt x="185" y="62"/>
                    <a:pt x="178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 7"/>
          <p:cNvSpPr>
            <a:spLocks noEditPoints="1"/>
          </p:cNvSpPr>
          <p:nvPr/>
        </p:nvSpPr>
        <p:spPr bwMode="auto">
          <a:xfrm>
            <a:off x="5484812" y="2415088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078" y="608486"/>
            <a:ext cx="1685210" cy="1685210"/>
          </a:xfrm>
          <a:prstGeom prst="rect">
            <a:avLst/>
          </a:prstGeom>
        </p:spPr>
      </p:pic>
      <p:sp>
        <p:nvSpPr>
          <p:cNvPr id="23" name="Up Arrow 22"/>
          <p:cNvSpPr/>
          <p:nvPr/>
        </p:nvSpPr>
        <p:spPr>
          <a:xfrm rot="3600000">
            <a:off x="7382617" y="1130921"/>
            <a:ext cx="156875" cy="1915535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14400000">
            <a:off x="7352454" y="1541273"/>
            <a:ext cx="156874" cy="1915535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18198073">
            <a:off x="7399704" y="2987546"/>
            <a:ext cx="127754" cy="1986710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7398073">
            <a:off x="7327863" y="3327053"/>
            <a:ext cx="127754" cy="2073651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7"/>
          <p:cNvSpPr>
            <a:spLocks noEditPoints="1"/>
          </p:cNvSpPr>
          <p:nvPr/>
        </p:nvSpPr>
        <p:spPr bwMode="auto">
          <a:xfrm>
            <a:off x="1977736" y="3059340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7"/>
          <p:cNvSpPr>
            <a:spLocks noEditPoints="1"/>
          </p:cNvSpPr>
          <p:nvPr/>
        </p:nvSpPr>
        <p:spPr bwMode="auto">
          <a:xfrm>
            <a:off x="1670043" y="2639573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7"/>
          <p:cNvSpPr>
            <a:spLocks noEditPoints="1"/>
          </p:cNvSpPr>
          <p:nvPr/>
        </p:nvSpPr>
        <p:spPr bwMode="auto">
          <a:xfrm>
            <a:off x="1035213" y="1952228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7"/>
          <p:cNvSpPr>
            <a:spLocks noEditPoints="1"/>
          </p:cNvSpPr>
          <p:nvPr/>
        </p:nvSpPr>
        <p:spPr bwMode="auto">
          <a:xfrm>
            <a:off x="1415757" y="2311461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7"/>
          <p:cNvSpPr>
            <a:spLocks noEditPoints="1"/>
          </p:cNvSpPr>
          <p:nvPr/>
        </p:nvSpPr>
        <p:spPr bwMode="auto">
          <a:xfrm>
            <a:off x="735182" y="1541875"/>
            <a:ext cx="964861" cy="1476930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Up Arrow 32"/>
          <p:cNvSpPr/>
          <p:nvPr/>
        </p:nvSpPr>
        <p:spPr>
          <a:xfrm rot="6345931">
            <a:off x="3667699" y="765221"/>
            <a:ext cx="258249" cy="36307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 rot="5886788">
            <a:off x="3929768" y="1705613"/>
            <a:ext cx="258249" cy="28770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5400000">
            <a:off x="4040081" y="2326287"/>
            <a:ext cx="258249" cy="25806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Up Arrow 38"/>
          <p:cNvSpPr/>
          <p:nvPr/>
        </p:nvSpPr>
        <p:spPr>
          <a:xfrm rot="4916388">
            <a:off x="4153602" y="2872989"/>
            <a:ext cx="258249" cy="24082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7"/>
          <p:cNvSpPr>
            <a:spLocks noEditPoints="1"/>
          </p:cNvSpPr>
          <p:nvPr/>
        </p:nvSpPr>
        <p:spPr bwMode="auto">
          <a:xfrm>
            <a:off x="4913489" y="4986526"/>
            <a:ext cx="541160" cy="738465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7"/>
          <p:cNvSpPr>
            <a:spLocks noEditPoints="1"/>
          </p:cNvSpPr>
          <p:nvPr/>
        </p:nvSpPr>
        <p:spPr bwMode="auto">
          <a:xfrm>
            <a:off x="5065889" y="5138926"/>
            <a:ext cx="541160" cy="738465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7"/>
          <p:cNvSpPr>
            <a:spLocks noEditPoints="1"/>
          </p:cNvSpPr>
          <p:nvPr/>
        </p:nvSpPr>
        <p:spPr bwMode="auto">
          <a:xfrm>
            <a:off x="5218289" y="5291326"/>
            <a:ext cx="541160" cy="738465"/>
          </a:xfrm>
          <a:custGeom>
            <a:avLst/>
            <a:gdLst>
              <a:gd name="T0" fmla="*/ 300 w 324"/>
              <a:gd name="T1" fmla="*/ 250 h 496"/>
              <a:gd name="T2" fmla="*/ 218 w 324"/>
              <a:gd name="T3" fmla="*/ 226 h 496"/>
              <a:gd name="T4" fmla="*/ 218 w 324"/>
              <a:gd name="T5" fmla="*/ 225 h 496"/>
              <a:gd name="T6" fmla="*/ 272 w 324"/>
              <a:gd name="T7" fmla="*/ 121 h 496"/>
              <a:gd name="T8" fmla="*/ 163 w 324"/>
              <a:gd name="T9" fmla="*/ 0 h 496"/>
              <a:gd name="T10" fmla="*/ 55 w 324"/>
              <a:gd name="T11" fmla="*/ 121 h 496"/>
              <a:gd name="T12" fmla="*/ 110 w 324"/>
              <a:gd name="T13" fmla="*/ 226 h 496"/>
              <a:gd name="T14" fmla="*/ 21 w 324"/>
              <a:gd name="T15" fmla="*/ 251 h 496"/>
              <a:gd name="T16" fmla="*/ 13 w 324"/>
              <a:gd name="T17" fmla="*/ 446 h 496"/>
              <a:gd name="T18" fmla="*/ 22 w 324"/>
              <a:gd name="T19" fmla="*/ 459 h 496"/>
              <a:gd name="T20" fmla="*/ 164 w 324"/>
              <a:gd name="T21" fmla="*/ 496 h 496"/>
              <a:gd name="T22" fmla="*/ 164 w 324"/>
              <a:gd name="T23" fmla="*/ 496 h 496"/>
              <a:gd name="T24" fmla="*/ 304 w 324"/>
              <a:gd name="T25" fmla="*/ 461 h 496"/>
              <a:gd name="T26" fmla="*/ 312 w 324"/>
              <a:gd name="T27" fmla="*/ 448 h 496"/>
              <a:gd name="T28" fmla="*/ 308 w 324"/>
              <a:gd name="T29" fmla="*/ 255 h 496"/>
              <a:gd name="T30" fmla="*/ 300 w 324"/>
              <a:gd name="T31" fmla="*/ 250 h 496"/>
              <a:gd name="T32" fmla="*/ 281 w 324"/>
              <a:gd name="T33" fmla="*/ 437 h 496"/>
              <a:gd name="T34" fmla="*/ 164 w 324"/>
              <a:gd name="T35" fmla="*/ 464 h 496"/>
              <a:gd name="T36" fmla="*/ 164 w 324"/>
              <a:gd name="T37" fmla="*/ 464 h 496"/>
              <a:gd name="T38" fmla="*/ 45 w 324"/>
              <a:gd name="T39" fmla="*/ 435 h 496"/>
              <a:gd name="T40" fmla="*/ 40 w 324"/>
              <a:gd name="T41" fmla="*/ 278 h 496"/>
              <a:gd name="T42" fmla="*/ 129 w 324"/>
              <a:gd name="T43" fmla="*/ 255 h 496"/>
              <a:gd name="T44" fmla="*/ 142 w 324"/>
              <a:gd name="T45" fmla="*/ 239 h 496"/>
              <a:gd name="T46" fmla="*/ 142 w 324"/>
              <a:gd name="T47" fmla="*/ 217 h 496"/>
              <a:gd name="T48" fmla="*/ 133 w 324"/>
              <a:gd name="T49" fmla="*/ 203 h 496"/>
              <a:gd name="T50" fmla="*/ 87 w 324"/>
              <a:gd name="T51" fmla="*/ 121 h 496"/>
              <a:gd name="T52" fmla="*/ 163 w 324"/>
              <a:gd name="T53" fmla="*/ 32 h 496"/>
              <a:gd name="T54" fmla="*/ 240 w 324"/>
              <a:gd name="T55" fmla="*/ 121 h 496"/>
              <a:gd name="T56" fmla="*/ 195 w 324"/>
              <a:gd name="T57" fmla="*/ 202 h 496"/>
              <a:gd name="T58" fmla="*/ 186 w 324"/>
              <a:gd name="T59" fmla="*/ 216 h 496"/>
              <a:gd name="T60" fmla="*/ 186 w 324"/>
              <a:gd name="T61" fmla="*/ 238 h 496"/>
              <a:gd name="T62" fmla="*/ 198 w 324"/>
              <a:gd name="T63" fmla="*/ 253 h 496"/>
              <a:gd name="T64" fmla="*/ 283 w 324"/>
              <a:gd name="T65" fmla="*/ 278 h 496"/>
              <a:gd name="T66" fmla="*/ 281 w 324"/>
              <a:gd name="T67" fmla="*/ 43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24" h="496">
                <a:moveTo>
                  <a:pt x="300" y="250"/>
                </a:moveTo>
                <a:cubicBezTo>
                  <a:pt x="286" y="245"/>
                  <a:pt x="240" y="232"/>
                  <a:pt x="218" y="226"/>
                </a:cubicBezTo>
                <a:cubicBezTo>
                  <a:pt x="218" y="225"/>
                  <a:pt x="218" y="225"/>
                  <a:pt x="218" y="225"/>
                </a:cubicBezTo>
                <a:cubicBezTo>
                  <a:pt x="251" y="204"/>
                  <a:pt x="272" y="165"/>
                  <a:pt x="272" y="121"/>
                </a:cubicBezTo>
                <a:cubicBezTo>
                  <a:pt x="272" y="54"/>
                  <a:pt x="223" y="0"/>
                  <a:pt x="163" y="0"/>
                </a:cubicBezTo>
                <a:cubicBezTo>
                  <a:pt x="104" y="0"/>
                  <a:pt x="55" y="54"/>
                  <a:pt x="55" y="121"/>
                </a:cubicBezTo>
                <a:cubicBezTo>
                  <a:pt x="55" y="165"/>
                  <a:pt x="76" y="205"/>
                  <a:pt x="110" y="226"/>
                </a:cubicBezTo>
                <a:cubicBezTo>
                  <a:pt x="84" y="233"/>
                  <a:pt x="33" y="246"/>
                  <a:pt x="21" y="251"/>
                </a:cubicBezTo>
                <a:cubicBezTo>
                  <a:pt x="10" y="256"/>
                  <a:pt x="0" y="261"/>
                  <a:pt x="13" y="446"/>
                </a:cubicBezTo>
                <a:cubicBezTo>
                  <a:pt x="14" y="451"/>
                  <a:pt x="17" y="456"/>
                  <a:pt x="22" y="459"/>
                </a:cubicBezTo>
                <a:cubicBezTo>
                  <a:pt x="67" y="484"/>
                  <a:pt x="115" y="496"/>
                  <a:pt x="164" y="496"/>
                </a:cubicBezTo>
                <a:cubicBezTo>
                  <a:pt x="164" y="496"/>
                  <a:pt x="164" y="496"/>
                  <a:pt x="164" y="496"/>
                </a:cubicBezTo>
                <a:cubicBezTo>
                  <a:pt x="239" y="496"/>
                  <a:pt x="294" y="467"/>
                  <a:pt x="304" y="461"/>
                </a:cubicBezTo>
                <a:cubicBezTo>
                  <a:pt x="309" y="458"/>
                  <a:pt x="312" y="453"/>
                  <a:pt x="312" y="448"/>
                </a:cubicBezTo>
                <a:cubicBezTo>
                  <a:pt x="324" y="273"/>
                  <a:pt x="312" y="260"/>
                  <a:pt x="308" y="255"/>
                </a:cubicBezTo>
                <a:cubicBezTo>
                  <a:pt x="306" y="252"/>
                  <a:pt x="303" y="251"/>
                  <a:pt x="300" y="250"/>
                </a:cubicBezTo>
                <a:close/>
                <a:moveTo>
                  <a:pt x="281" y="437"/>
                </a:moveTo>
                <a:cubicBezTo>
                  <a:pt x="263" y="446"/>
                  <a:pt x="220" y="464"/>
                  <a:pt x="164" y="464"/>
                </a:cubicBezTo>
                <a:cubicBezTo>
                  <a:pt x="164" y="464"/>
                  <a:pt x="164" y="464"/>
                  <a:pt x="164" y="464"/>
                </a:cubicBezTo>
                <a:cubicBezTo>
                  <a:pt x="123" y="464"/>
                  <a:pt x="83" y="454"/>
                  <a:pt x="45" y="435"/>
                </a:cubicBezTo>
                <a:cubicBezTo>
                  <a:pt x="40" y="371"/>
                  <a:pt x="38" y="300"/>
                  <a:pt x="40" y="278"/>
                </a:cubicBezTo>
                <a:cubicBezTo>
                  <a:pt x="58" y="273"/>
                  <a:pt x="102" y="261"/>
                  <a:pt x="129" y="255"/>
                </a:cubicBezTo>
                <a:cubicBezTo>
                  <a:pt x="137" y="253"/>
                  <a:pt x="142" y="246"/>
                  <a:pt x="142" y="239"/>
                </a:cubicBezTo>
                <a:cubicBezTo>
                  <a:pt x="142" y="217"/>
                  <a:pt x="142" y="217"/>
                  <a:pt x="142" y="217"/>
                </a:cubicBezTo>
                <a:cubicBezTo>
                  <a:pt x="142" y="211"/>
                  <a:pt x="138" y="206"/>
                  <a:pt x="133" y="203"/>
                </a:cubicBezTo>
                <a:cubicBezTo>
                  <a:pt x="105" y="189"/>
                  <a:pt x="87" y="157"/>
                  <a:pt x="87" y="121"/>
                </a:cubicBezTo>
                <a:cubicBezTo>
                  <a:pt x="87" y="72"/>
                  <a:pt x="121" y="32"/>
                  <a:pt x="163" y="32"/>
                </a:cubicBezTo>
                <a:cubicBezTo>
                  <a:pt x="205" y="32"/>
                  <a:pt x="240" y="72"/>
                  <a:pt x="240" y="121"/>
                </a:cubicBezTo>
                <a:cubicBezTo>
                  <a:pt x="240" y="156"/>
                  <a:pt x="222" y="188"/>
                  <a:pt x="195" y="202"/>
                </a:cubicBezTo>
                <a:cubicBezTo>
                  <a:pt x="189" y="205"/>
                  <a:pt x="186" y="210"/>
                  <a:pt x="186" y="216"/>
                </a:cubicBezTo>
                <a:cubicBezTo>
                  <a:pt x="186" y="238"/>
                  <a:pt x="186" y="238"/>
                  <a:pt x="186" y="238"/>
                </a:cubicBezTo>
                <a:cubicBezTo>
                  <a:pt x="186" y="245"/>
                  <a:pt x="191" y="251"/>
                  <a:pt x="198" y="253"/>
                </a:cubicBezTo>
                <a:cubicBezTo>
                  <a:pt x="199" y="254"/>
                  <a:pt x="257" y="270"/>
                  <a:pt x="283" y="278"/>
                </a:cubicBezTo>
                <a:cubicBezTo>
                  <a:pt x="286" y="300"/>
                  <a:pt x="285" y="372"/>
                  <a:pt x="281" y="43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Up Arrow 44"/>
          <p:cNvSpPr/>
          <p:nvPr/>
        </p:nvSpPr>
        <p:spPr>
          <a:xfrm rot="12069482">
            <a:off x="5685046" y="3989115"/>
            <a:ext cx="258249" cy="11998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761412" y="340309"/>
            <a:ext cx="175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769603" y="3559772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Tracker server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306535" y="484487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Peers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92085" y="344427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Peers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449845" y="2492342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52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3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4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5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7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7654937" y="2539754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Torrent file</a:t>
            </a:r>
            <a:endParaRPr lang="en-US" sz="14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6327093" y="2415088"/>
            <a:ext cx="681719" cy="675821"/>
            <a:chOff x="4865688" y="2663825"/>
            <a:chExt cx="1871663" cy="1673225"/>
          </a:xfrm>
          <a:solidFill>
            <a:schemeClr val="accent1">
              <a:lumMod val="75000"/>
            </a:schemeClr>
          </a:solidFill>
        </p:grpSpPr>
        <p:sp>
          <p:nvSpPr>
            <p:cNvPr id="46" name="Freeform 7"/>
            <p:cNvSpPr>
              <a:spLocks noEditPoints="1"/>
            </p:cNvSpPr>
            <p:nvPr/>
          </p:nvSpPr>
          <p:spPr bwMode="auto">
            <a:xfrm>
              <a:off x="4865688" y="2663825"/>
              <a:ext cx="1871663" cy="1673225"/>
            </a:xfrm>
            <a:custGeom>
              <a:avLst/>
              <a:gdLst>
                <a:gd name="T0" fmla="*/ 493 w 499"/>
                <a:gd name="T1" fmla="*/ 38 h 446"/>
                <a:gd name="T2" fmla="*/ 392 w 499"/>
                <a:gd name="T3" fmla="*/ 0 h 446"/>
                <a:gd name="T4" fmla="*/ 250 w 499"/>
                <a:gd name="T5" fmla="*/ 68 h 446"/>
                <a:gd name="T6" fmla="*/ 108 w 499"/>
                <a:gd name="T7" fmla="*/ 0 h 446"/>
                <a:gd name="T8" fmla="*/ 6 w 499"/>
                <a:gd name="T9" fmla="*/ 38 h 446"/>
                <a:gd name="T10" fmla="*/ 0 w 499"/>
                <a:gd name="T11" fmla="*/ 50 h 446"/>
                <a:gd name="T12" fmla="*/ 0 w 499"/>
                <a:gd name="T13" fmla="*/ 400 h 446"/>
                <a:gd name="T14" fmla="*/ 8 w 499"/>
                <a:gd name="T15" fmla="*/ 414 h 446"/>
                <a:gd name="T16" fmla="*/ 24 w 499"/>
                <a:gd name="T17" fmla="*/ 414 h 446"/>
                <a:gd name="T18" fmla="*/ 107 w 499"/>
                <a:gd name="T19" fmla="*/ 395 h 446"/>
                <a:gd name="T20" fmla="*/ 240 w 499"/>
                <a:gd name="T21" fmla="*/ 443 h 446"/>
                <a:gd name="T22" fmla="*/ 241 w 499"/>
                <a:gd name="T23" fmla="*/ 443 h 446"/>
                <a:gd name="T24" fmla="*/ 242 w 499"/>
                <a:gd name="T25" fmla="*/ 444 h 446"/>
                <a:gd name="T26" fmla="*/ 246 w 499"/>
                <a:gd name="T27" fmla="*/ 445 h 446"/>
                <a:gd name="T28" fmla="*/ 247 w 499"/>
                <a:gd name="T29" fmla="*/ 445 h 446"/>
                <a:gd name="T30" fmla="*/ 250 w 499"/>
                <a:gd name="T31" fmla="*/ 446 h 446"/>
                <a:gd name="T32" fmla="*/ 250 w 499"/>
                <a:gd name="T33" fmla="*/ 446 h 446"/>
                <a:gd name="T34" fmla="*/ 250 w 499"/>
                <a:gd name="T35" fmla="*/ 446 h 446"/>
                <a:gd name="T36" fmla="*/ 250 w 499"/>
                <a:gd name="T37" fmla="*/ 446 h 446"/>
                <a:gd name="T38" fmla="*/ 250 w 499"/>
                <a:gd name="T39" fmla="*/ 446 h 446"/>
                <a:gd name="T40" fmla="*/ 253 w 499"/>
                <a:gd name="T41" fmla="*/ 445 h 446"/>
                <a:gd name="T42" fmla="*/ 254 w 499"/>
                <a:gd name="T43" fmla="*/ 445 h 446"/>
                <a:gd name="T44" fmla="*/ 257 w 499"/>
                <a:gd name="T45" fmla="*/ 444 h 446"/>
                <a:gd name="T46" fmla="*/ 257 w 499"/>
                <a:gd name="T47" fmla="*/ 444 h 446"/>
                <a:gd name="T48" fmla="*/ 257 w 499"/>
                <a:gd name="T49" fmla="*/ 444 h 446"/>
                <a:gd name="T50" fmla="*/ 257 w 499"/>
                <a:gd name="T51" fmla="*/ 444 h 446"/>
                <a:gd name="T52" fmla="*/ 259 w 499"/>
                <a:gd name="T53" fmla="*/ 443 h 446"/>
                <a:gd name="T54" fmla="*/ 259 w 499"/>
                <a:gd name="T55" fmla="*/ 443 h 446"/>
                <a:gd name="T56" fmla="*/ 393 w 499"/>
                <a:gd name="T57" fmla="*/ 395 h 446"/>
                <a:gd name="T58" fmla="*/ 475 w 499"/>
                <a:gd name="T59" fmla="*/ 414 h 446"/>
                <a:gd name="T60" fmla="*/ 491 w 499"/>
                <a:gd name="T61" fmla="*/ 414 h 446"/>
                <a:gd name="T62" fmla="*/ 499 w 499"/>
                <a:gd name="T63" fmla="*/ 400 h 446"/>
                <a:gd name="T64" fmla="*/ 499 w 499"/>
                <a:gd name="T65" fmla="*/ 50 h 446"/>
                <a:gd name="T66" fmla="*/ 493 w 499"/>
                <a:gd name="T67" fmla="*/ 38 h 446"/>
                <a:gd name="T68" fmla="*/ 32 w 499"/>
                <a:gd name="T69" fmla="*/ 376 h 446"/>
                <a:gd name="T70" fmla="*/ 32 w 499"/>
                <a:gd name="T71" fmla="*/ 58 h 446"/>
                <a:gd name="T72" fmla="*/ 108 w 499"/>
                <a:gd name="T73" fmla="*/ 32 h 446"/>
                <a:gd name="T74" fmla="*/ 234 w 499"/>
                <a:gd name="T75" fmla="*/ 98 h 446"/>
                <a:gd name="T76" fmla="*/ 234 w 499"/>
                <a:gd name="T77" fmla="*/ 400 h 446"/>
                <a:gd name="T78" fmla="*/ 107 w 499"/>
                <a:gd name="T79" fmla="*/ 363 h 446"/>
                <a:gd name="T80" fmla="*/ 32 w 499"/>
                <a:gd name="T81" fmla="*/ 376 h 446"/>
                <a:gd name="T82" fmla="*/ 467 w 499"/>
                <a:gd name="T83" fmla="*/ 376 h 446"/>
                <a:gd name="T84" fmla="*/ 393 w 499"/>
                <a:gd name="T85" fmla="*/ 363 h 446"/>
                <a:gd name="T86" fmla="*/ 266 w 499"/>
                <a:gd name="T87" fmla="*/ 400 h 446"/>
                <a:gd name="T88" fmla="*/ 266 w 499"/>
                <a:gd name="T89" fmla="*/ 98 h 446"/>
                <a:gd name="T90" fmla="*/ 392 w 499"/>
                <a:gd name="T91" fmla="*/ 32 h 446"/>
                <a:gd name="T92" fmla="*/ 467 w 499"/>
                <a:gd name="T93" fmla="*/ 58 h 446"/>
                <a:gd name="T94" fmla="*/ 467 w 499"/>
                <a:gd name="T95" fmla="*/ 376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99" h="446">
                  <a:moveTo>
                    <a:pt x="493" y="38"/>
                  </a:moveTo>
                  <a:cubicBezTo>
                    <a:pt x="462" y="13"/>
                    <a:pt x="428" y="0"/>
                    <a:pt x="392" y="0"/>
                  </a:cubicBezTo>
                  <a:cubicBezTo>
                    <a:pt x="326" y="0"/>
                    <a:pt x="273" y="45"/>
                    <a:pt x="250" y="68"/>
                  </a:cubicBezTo>
                  <a:cubicBezTo>
                    <a:pt x="227" y="45"/>
                    <a:pt x="174" y="0"/>
                    <a:pt x="108" y="0"/>
                  </a:cubicBezTo>
                  <a:cubicBezTo>
                    <a:pt x="72" y="0"/>
                    <a:pt x="38" y="13"/>
                    <a:pt x="6" y="38"/>
                  </a:cubicBezTo>
                  <a:cubicBezTo>
                    <a:pt x="2" y="41"/>
                    <a:pt x="0" y="46"/>
                    <a:pt x="0" y="50"/>
                  </a:cubicBezTo>
                  <a:cubicBezTo>
                    <a:pt x="0" y="400"/>
                    <a:pt x="0" y="400"/>
                    <a:pt x="0" y="400"/>
                  </a:cubicBezTo>
                  <a:cubicBezTo>
                    <a:pt x="0" y="406"/>
                    <a:pt x="3" y="411"/>
                    <a:pt x="8" y="414"/>
                  </a:cubicBezTo>
                  <a:cubicBezTo>
                    <a:pt x="13" y="417"/>
                    <a:pt x="19" y="417"/>
                    <a:pt x="24" y="414"/>
                  </a:cubicBezTo>
                  <a:cubicBezTo>
                    <a:pt x="25" y="414"/>
                    <a:pt x="57" y="395"/>
                    <a:pt x="107" y="395"/>
                  </a:cubicBezTo>
                  <a:cubicBezTo>
                    <a:pt x="153" y="395"/>
                    <a:pt x="198" y="411"/>
                    <a:pt x="240" y="443"/>
                  </a:cubicBezTo>
                  <a:cubicBezTo>
                    <a:pt x="241" y="443"/>
                    <a:pt x="241" y="443"/>
                    <a:pt x="241" y="443"/>
                  </a:cubicBezTo>
                  <a:cubicBezTo>
                    <a:pt x="241" y="443"/>
                    <a:pt x="242" y="443"/>
                    <a:pt x="242" y="444"/>
                  </a:cubicBezTo>
                  <a:cubicBezTo>
                    <a:pt x="243" y="444"/>
                    <a:pt x="245" y="445"/>
                    <a:pt x="246" y="445"/>
                  </a:cubicBezTo>
                  <a:cubicBezTo>
                    <a:pt x="246" y="445"/>
                    <a:pt x="246" y="445"/>
                    <a:pt x="247" y="445"/>
                  </a:cubicBezTo>
                  <a:cubicBezTo>
                    <a:pt x="248" y="445"/>
                    <a:pt x="249" y="446"/>
                    <a:pt x="250" y="446"/>
                  </a:cubicBezTo>
                  <a:cubicBezTo>
                    <a:pt x="250" y="446"/>
                    <a:pt x="250" y="446"/>
                    <a:pt x="250" y="446"/>
                  </a:cubicBezTo>
                  <a:cubicBezTo>
                    <a:pt x="250" y="446"/>
                    <a:pt x="250" y="446"/>
                    <a:pt x="250" y="446"/>
                  </a:cubicBezTo>
                  <a:cubicBezTo>
                    <a:pt x="250" y="446"/>
                    <a:pt x="250" y="446"/>
                    <a:pt x="250" y="446"/>
                  </a:cubicBezTo>
                  <a:cubicBezTo>
                    <a:pt x="250" y="446"/>
                    <a:pt x="250" y="446"/>
                    <a:pt x="250" y="446"/>
                  </a:cubicBezTo>
                  <a:cubicBezTo>
                    <a:pt x="251" y="446"/>
                    <a:pt x="252" y="445"/>
                    <a:pt x="253" y="445"/>
                  </a:cubicBezTo>
                  <a:cubicBezTo>
                    <a:pt x="253" y="445"/>
                    <a:pt x="254" y="445"/>
                    <a:pt x="254" y="445"/>
                  </a:cubicBezTo>
                  <a:cubicBezTo>
                    <a:pt x="255" y="445"/>
                    <a:pt x="256" y="444"/>
                    <a:pt x="257" y="444"/>
                  </a:cubicBezTo>
                  <a:cubicBezTo>
                    <a:pt x="257" y="444"/>
                    <a:pt x="257" y="444"/>
                    <a:pt x="257" y="444"/>
                  </a:cubicBezTo>
                  <a:cubicBezTo>
                    <a:pt x="257" y="444"/>
                    <a:pt x="257" y="444"/>
                    <a:pt x="257" y="444"/>
                  </a:cubicBezTo>
                  <a:cubicBezTo>
                    <a:pt x="257" y="444"/>
                    <a:pt x="257" y="444"/>
                    <a:pt x="257" y="444"/>
                  </a:cubicBezTo>
                  <a:cubicBezTo>
                    <a:pt x="258" y="443"/>
                    <a:pt x="259" y="443"/>
                    <a:pt x="259" y="443"/>
                  </a:cubicBezTo>
                  <a:cubicBezTo>
                    <a:pt x="259" y="443"/>
                    <a:pt x="259" y="443"/>
                    <a:pt x="259" y="443"/>
                  </a:cubicBezTo>
                  <a:cubicBezTo>
                    <a:pt x="302" y="411"/>
                    <a:pt x="347" y="395"/>
                    <a:pt x="393" y="395"/>
                  </a:cubicBezTo>
                  <a:cubicBezTo>
                    <a:pt x="442" y="395"/>
                    <a:pt x="475" y="414"/>
                    <a:pt x="475" y="414"/>
                  </a:cubicBezTo>
                  <a:cubicBezTo>
                    <a:pt x="480" y="417"/>
                    <a:pt x="486" y="417"/>
                    <a:pt x="491" y="414"/>
                  </a:cubicBezTo>
                  <a:cubicBezTo>
                    <a:pt x="496" y="411"/>
                    <a:pt x="499" y="406"/>
                    <a:pt x="499" y="400"/>
                  </a:cubicBezTo>
                  <a:cubicBezTo>
                    <a:pt x="499" y="50"/>
                    <a:pt x="499" y="50"/>
                    <a:pt x="499" y="50"/>
                  </a:cubicBezTo>
                  <a:cubicBezTo>
                    <a:pt x="499" y="46"/>
                    <a:pt x="497" y="41"/>
                    <a:pt x="493" y="38"/>
                  </a:cubicBezTo>
                  <a:close/>
                  <a:moveTo>
                    <a:pt x="32" y="376"/>
                  </a:moveTo>
                  <a:cubicBezTo>
                    <a:pt x="32" y="58"/>
                    <a:pt x="32" y="58"/>
                    <a:pt x="32" y="58"/>
                  </a:cubicBezTo>
                  <a:cubicBezTo>
                    <a:pt x="56" y="41"/>
                    <a:pt x="82" y="32"/>
                    <a:pt x="108" y="32"/>
                  </a:cubicBezTo>
                  <a:cubicBezTo>
                    <a:pt x="170" y="32"/>
                    <a:pt x="220" y="83"/>
                    <a:pt x="234" y="98"/>
                  </a:cubicBezTo>
                  <a:cubicBezTo>
                    <a:pt x="234" y="400"/>
                    <a:pt x="234" y="400"/>
                    <a:pt x="234" y="400"/>
                  </a:cubicBezTo>
                  <a:cubicBezTo>
                    <a:pt x="193" y="376"/>
                    <a:pt x="150" y="363"/>
                    <a:pt x="107" y="363"/>
                  </a:cubicBezTo>
                  <a:cubicBezTo>
                    <a:pt x="75" y="363"/>
                    <a:pt x="50" y="370"/>
                    <a:pt x="32" y="376"/>
                  </a:cubicBezTo>
                  <a:close/>
                  <a:moveTo>
                    <a:pt x="467" y="376"/>
                  </a:moveTo>
                  <a:cubicBezTo>
                    <a:pt x="450" y="370"/>
                    <a:pt x="425" y="363"/>
                    <a:pt x="393" y="363"/>
                  </a:cubicBezTo>
                  <a:cubicBezTo>
                    <a:pt x="349" y="363"/>
                    <a:pt x="307" y="376"/>
                    <a:pt x="266" y="400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279" y="83"/>
                    <a:pt x="330" y="32"/>
                    <a:pt x="392" y="32"/>
                  </a:cubicBezTo>
                  <a:cubicBezTo>
                    <a:pt x="418" y="32"/>
                    <a:pt x="443" y="41"/>
                    <a:pt x="467" y="58"/>
                  </a:cubicBezTo>
                  <a:lnTo>
                    <a:pt x="467" y="3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"/>
            <p:cNvSpPr>
              <a:spLocks/>
            </p:cNvSpPr>
            <p:nvPr/>
          </p:nvSpPr>
          <p:spPr bwMode="auto">
            <a:xfrm>
              <a:off x="5151438" y="3184525"/>
              <a:ext cx="371475" cy="60325"/>
            </a:xfrm>
            <a:custGeom>
              <a:avLst/>
              <a:gdLst>
                <a:gd name="T0" fmla="*/ 91 w 99"/>
                <a:gd name="T1" fmla="*/ 0 h 16"/>
                <a:gd name="T2" fmla="*/ 8 w 99"/>
                <a:gd name="T3" fmla="*/ 0 h 16"/>
                <a:gd name="T4" fmla="*/ 0 w 99"/>
                <a:gd name="T5" fmla="*/ 8 h 16"/>
                <a:gd name="T6" fmla="*/ 8 w 99"/>
                <a:gd name="T7" fmla="*/ 16 h 16"/>
                <a:gd name="T8" fmla="*/ 91 w 99"/>
                <a:gd name="T9" fmla="*/ 16 h 16"/>
                <a:gd name="T10" fmla="*/ 99 w 99"/>
                <a:gd name="T11" fmla="*/ 8 h 16"/>
                <a:gd name="T12" fmla="*/ 91 w 99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6">
                  <a:moveTo>
                    <a:pt x="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6" y="16"/>
                    <a:pt x="99" y="12"/>
                    <a:pt x="99" y="8"/>
                  </a:cubicBezTo>
                  <a:cubicBezTo>
                    <a:pt x="99" y="3"/>
                    <a:pt x="96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5151438" y="3470275"/>
              <a:ext cx="371475" cy="60325"/>
            </a:xfrm>
            <a:custGeom>
              <a:avLst/>
              <a:gdLst>
                <a:gd name="T0" fmla="*/ 91 w 99"/>
                <a:gd name="T1" fmla="*/ 0 h 16"/>
                <a:gd name="T2" fmla="*/ 8 w 99"/>
                <a:gd name="T3" fmla="*/ 0 h 16"/>
                <a:gd name="T4" fmla="*/ 0 w 99"/>
                <a:gd name="T5" fmla="*/ 8 h 16"/>
                <a:gd name="T6" fmla="*/ 8 w 99"/>
                <a:gd name="T7" fmla="*/ 16 h 16"/>
                <a:gd name="T8" fmla="*/ 91 w 99"/>
                <a:gd name="T9" fmla="*/ 16 h 16"/>
                <a:gd name="T10" fmla="*/ 99 w 99"/>
                <a:gd name="T11" fmla="*/ 8 h 16"/>
                <a:gd name="T12" fmla="*/ 91 w 99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6">
                  <a:moveTo>
                    <a:pt x="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6" y="16"/>
                    <a:pt x="99" y="12"/>
                    <a:pt x="99" y="8"/>
                  </a:cubicBezTo>
                  <a:cubicBezTo>
                    <a:pt x="99" y="3"/>
                    <a:pt x="96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"/>
            <p:cNvSpPr>
              <a:spLocks/>
            </p:cNvSpPr>
            <p:nvPr/>
          </p:nvSpPr>
          <p:spPr bwMode="auto">
            <a:xfrm>
              <a:off x="5151438" y="3756025"/>
              <a:ext cx="371475" cy="58738"/>
            </a:xfrm>
            <a:custGeom>
              <a:avLst/>
              <a:gdLst>
                <a:gd name="T0" fmla="*/ 91 w 99"/>
                <a:gd name="T1" fmla="*/ 0 h 16"/>
                <a:gd name="T2" fmla="*/ 8 w 99"/>
                <a:gd name="T3" fmla="*/ 0 h 16"/>
                <a:gd name="T4" fmla="*/ 0 w 99"/>
                <a:gd name="T5" fmla="*/ 8 h 16"/>
                <a:gd name="T6" fmla="*/ 8 w 99"/>
                <a:gd name="T7" fmla="*/ 16 h 16"/>
                <a:gd name="T8" fmla="*/ 91 w 99"/>
                <a:gd name="T9" fmla="*/ 16 h 16"/>
                <a:gd name="T10" fmla="*/ 99 w 99"/>
                <a:gd name="T11" fmla="*/ 8 h 16"/>
                <a:gd name="T12" fmla="*/ 91 w 99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6">
                  <a:moveTo>
                    <a:pt x="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6" y="16"/>
                    <a:pt x="99" y="12"/>
                    <a:pt x="99" y="8"/>
                  </a:cubicBezTo>
                  <a:cubicBezTo>
                    <a:pt x="99" y="3"/>
                    <a:pt x="96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1"/>
            <p:cNvSpPr>
              <a:spLocks/>
            </p:cNvSpPr>
            <p:nvPr/>
          </p:nvSpPr>
          <p:spPr bwMode="auto">
            <a:xfrm>
              <a:off x="6054725" y="3184525"/>
              <a:ext cx="371475" cy="60325"/>
            </a:xfrm>
            <a:custGeom>
              <a:avLst/>
              <a:gdLst>
                <a:gd name="T0" fmla="*/ 0 w 99"/>
                <a:gd name="T1" fmla="*/ 8 h 16"/>
                <a:gd name="T2" fmla="*/ 8 w 99"/>
                <a:gd name="T3" fmla="*/ 16 h 16"/>
                <a:gd name="T4" fmla="*/ 91 w 99"/>
                <a:gd name="T5" fmla="*/ 16 h 16"/>
                <a:gd name="T6" fmla="*/ 99 w 99"/>
                <a:gd name="T7" fmla="*/ 8 h 16"/>
                <a:gd name="T8" fmla="*/ 91 w 99"/>
                <a:gd name="T9" fmla="*/ 0 h 16"/>
                <a:gd name="T10" fmla="*/ 8 w 99"/>
                <a:gd name="T11" fmla="*/ 0 h 16"/>
                <a:gd name="T12" fmla="*/ 0 w 99"/>
                <a:gd name="T1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6" y="16"/>
                    <a:pt x="99" y="12"/>
                    <a:pt x="99" y="8"/>
                  </a:cubicBezTo>
                  <a:cubicBezTo>
                    <a:pt x="99" y="3"/>
                    <a:pt x="96" y="0"/>
                    <a:pt x="91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2"/>
            <p:cNvSpPr>
              <a:spLocks/>
            </p:cNvSpPr>
            <p:nvPr/>
          </p:nvSpPr>
          <p:spPr bwMode="auto">
            <a:xfrm>
              <a:off x="6054725" y="3470275"/>
              <a:ext cx="371475" cy="60325"/>
            </a:xfrm>
            <a:custGeom>
              <a:avLst/>
              <a:gdLst>
                <a:gd name="T0" fmla="*/ 91 w 99"/>
                <a:gd name="T1" fmla="*/ 0 h 16"/>
                <a:gd name="T2" fmla="*/ 8 w 99"/>
                <a:gd name="T3" fmla="*/ 0 h 16"/>
                <a:gd name="T4" fmla="*/ 0 w 99"/>
                <a:gd name="T5" fmla="*/ 8 h 16"/>
                <a:gd name="T6" fmla="*/ 8 w 99"/>
                <a:gd name="T7" fmla="*/ 16 h 16"/>
                <a:gd name="T8" fmla="*/ 91 w 99"/>
                <a:gd name="T9" fmla="*/ 16 h 16"/>
                <a:gd name="T10" fmla="*/ 99 w 99"/>
                <a:gd name="T11" fmla="*/ 8 h 16"/>
                <a:gd name="T12" fmla="*/ 91 w 99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6">
                  <a:moveTo>
                    <a:pt x="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6" y="16"/>
                    <a:pt x="99" y="12"/>
                    <a:pt x="99" y="8"/>
                  </a:cubicBezTo>
                  <a:cubicBezTo>
                    <a:pt x="99" y="3"/>
                    <a:pt x="96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3"/>
            <p:cNvSpPr>
              <a:spLocks/>
            </p:cNvSpPr>
            <p:nvPr/>
          </p:nvSpPr>
          <p:spPr bwMode="auto">
            <a:xfrm>
              <a:off x="6054725" y="3756025"/>
              <a:ext cx="371475" cy="58738"/>
            </a:xfrm>
            <a:custGeom>
              <a:avLst/>
              <a:gdLst>
                <a:gd name="T0" fmla="*/ 91 w 99"/>
                <a:gd name="T1" fmla="*/ 0 h 16"/>
                <a:gd name="T2" fmla="*/ 8 w 99"/>
                <a:gd name="T3" fmla="*/ 0 h 16"/>
                <a:gd name="T4" fmla="*/ 0 w 99"/>
                <a:gd name="T5" fmla="*/ 8 h 16"/>
                <a:gd name="T6" fmla="*/ 8 w 99"/>
                <a:gd name="T7" fmla="*/ 16 h 16"/>
                <a:gd name="T8" fmla="*/ 91 w 99"/>
                <a:gd name="T9" fmla="*/ 16 h 16"/>
                <a:gd name="T10" fmla="*/ 99 w 99"/>
                <a:gd name="T11" fmla="*/ 8 h 16"/>
                <a:gd name="T12" fmla="*/ 91 w 99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6">
                  <a:moveTo>
                    <a:pt x="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6" y="16"/>
                    <a:pt x="99" y="12"/>
                    <a:pt x="99" y="8"/>
                  </a:cubicBezTo>
                  <a:cubicBezTo>
                    <a:pt x="99" y="3"/>
                    <a:pt x="96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6083120" y="2144890"/>
            <a:ext cx="137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BitTorrent SW</a:t>
            </a:r>
            <a:endParaRPr lang="en-US" sz="1400" b="1" dirty="0"/>
          </a:p>
        </p:txBody>
      </p:sp>
      <p:grpSp>
        <p:nvGrpSpPr>
          <p:cNvPr id="65" name="Group 64"/>
          <p:cNvGrpSpPr>
            <a:grpSpLocks noChangeAspect="1"/>
          </p:cNvGrpSpPr>
          <p:nvPr/>
        </p:nvGrpSpPr>
        <p:grpSpPr>
          <a:xfrm>
            <a:off x="6808946" y="2799497"/>
            <a:ext cx="259504" cy="336937"/>
            <a:chOff x="6542297" y="5235651"/>
            <a:chExt cx="787400" cy="1022350"/>
          </a:xfrm>
          <a:solidFill>
            <a:schemeClr val="accent4"/>
          </a:solidFill>
        </p:grpSpPr>
        <p:sp>
          <p:nvSpPr>
            <p:cNvPr id="66" name="Freeform 10"/>
            <p:cNvSpPr>
              <a:spLocks noEditPoints="1"/>
            </p:cNvSpPr>
            <p:nvPr/>
          </p:nvSpPr>
          <p:spPr bwMode="auto">
            <a:xfrm>
              <a:off x="6542297" y="5235651"/>
              <a:ext cx="787400" cy="1022350"/>
            </a:xfrm>
            <a:custGeom>
              <a:avLst/>
              <a:gdLst>
                <a:gd name="T0" fmla="*/ 181 w 210"/>
                <a:gd name="T1" fmla="*/ 44 h 273"/>
                <a:gd name="T2" fmla="*/ 174 w 210"/>
                <a:gd name="T3" fmla="*/ 36 h 273"/>
                <a:gd name="T4" fmla="*/ 166 w 210"/>
                <a:gd name="T5" fmla="*/ 28 h 273"/>
                <a:gd name="T6" fmla="*/ 126 w 210"/>
                <a:gd name="T7" fmla="*/ 0 h 273"/>
                <a:gd name="T8" fmla="*/ 42 w 210"/>
                <a:gd name="T9" fmla="*/ 0 h 273"/>
                <a:gd name="T10" fmla="*/ 0 w 210"/>
                <a:gd name="T11" fmla="*/ 42 h 273"/>
                <a:gd name="T12" fmla="*/ 0 w 210"/>
                <a:gd name="T13" fmla="*/ 231 h 273"/>
                <a:gd name="T14" fmla="*/ 42 w 210"/>
                <a:gd name="T15" fmla="*/ 273 h 273"/>
                <a:gd name="T16" fmla="*/ 168 w 210"/>
                <a:gd name="T17" fmla="*/ 273 h 273"/>
                <a:gd name="T18" fmla="*/ 210 w 210"/>
                <a:gd name="T19" fmla="*/ 231 h 273"/>
                <a:gd name="T20" fmla="*/ 210 w 210"/>
                <a:gd name="T21" fmla="*/ 84 h 273"/>
                <a:gd name="T22" fmla="*/ 181 w 210"/>
                <a:gd name="T23" fmla="*/ 44 h 273"/>
                <a:gd name="T24" fmla="*/ 189 w 210"/>
                <a:gd name="T25" fmla="*/ 231 h 273"/>
                <a:gd name="T26" fmla="*/ 168 w 210"/>
                <a:gd name="T27" fmla="*/ 252 h 273"/>
                <a:gd name="T28" fmla="*/ 42 w 210"/>
                <a:gd name="T29" fmla="*/ 252 h 273"/>
                <a:gd name="T30" fmla="*/ 21 w 210"/>
                <a:gd name="T31" fmla="*/ 231 h 273"/>
                <a:gd name="T32" fmla="*/ 21 w 210"/>
                <a:gd name="T33" fmla="*/ 42 h 273"/>
                <a:gd name="T34" fmla="*/ 42 w 210"/>
                <a:gd name="T35" fmla="*/ 21 h 273"/>
                <a:gd name="T36" fmla="*/ 119 w 210"/>
                <a:gd name="T37" fmla="*/ 21 h 273"/>
                <a:gd name="T38" fmla="*/ 126 w 210"/>
                <a:gd name="T39" fmla="*/ 41 h 273"/>
                <a:gd name="T40" fmla="*/ 126 w 210"/>
                <a:gd name="T41" fmla="*/ 73 h 273"/>
                <a:gd name="T42" fmla="*/ 137 w 210"/>
                <a:gd name="T43" fmla="*/ 84 h 273"/>
                <a:gd name="T44" fmla="*/ 168 w 210"/>
                <a:gd name="T45" fmla="*/ 84 h 273"/>
                <a:gd name="T46" fmla="*/ 189 w 210"/>
                <a:gd name="T47" fmla="*/ 94 h 273"/>
                <a:gd name="T48" fmla="*/ 189 w 210"/>
                <a:gd name="T49" fmla="*/ 23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0" h="273">
                  <a:moveTo>
                    <a:pt x="181" y="44"/>
                  </a:moveTo>
                  <a:cubicBezTo>
                    <a:pt x="179" y="41"/>
                    <a:pt x="176" y="39"/>
                    <a:pt x="174" y="36"/>
                  </a:cubicBezTo>
                  <a:cubicBezTo>
                    <a:pt x="171" y="34"/>
                    <a:pt x="169" y="31"/>
                    <a:pt x="166" y="28"/>
                  </a:cubicBezTo>
                  <a:cubicBezTo>
                    <a:pt x="148" y="10"/>
                    <a:pt x="137" y="0"/>
                    <a:pt x="1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54"/>
                    <a:pt x="19" y="273"/>
                    <a:pt x="42" y="273"/>
                  </a:cubicBezTo>
                  <a:cubicBezTo>
                    <a:pt x="168" y="273"/>
                    <a:pt x="168" y="273"/>
                    <a:pt x="168" y="273"/>
                  </a:cubicBezTo>
                  <a:cubicBezTo>
                    <a:pt x="191" y="273"/>
                    <a:pt x="210" y="254"/>
                    <a:pt x="210" y="231"/>
                  </a:cubicBezTo>
                  <a:cubicBezTo>
                    <a:pt x="210" y="84"/>
                    <a:pt x="210" y="84"/>
                    <a:pt x="210" y="84"/>
                  </a:cubicBezTo>
                  <a:cubicBezTo>
                    <a:pt x="210" y="73"/>
                    <a:pt x="200" y="62"/>
                    <a:pt x="181" y="44"/>
                  </a:cubicBezTo>
                  <a:close/>
                  <a:moveTo>
                    <a:pt x="189" y="231"/>
                  </a:moveTo>
                  <a:cubicBezTo>
                    <a:pt x="189" y="242"/>
                    <a:pt x="180" y="252"/>
                    <a:pt x="168" y="252"/>
                  </a:cubicBezTo>
                  <a:cubicBezTo>
                    <a:pt x="42" y="252"/>
                    <a:pt x="42" y="252"/>
                    <a:pt x="42" y="252"/>
                  </a:cubicBezTo>
                  <a:cubicBezTo>
                    <a:pt x="31" y="252"/>
                    <a:pt x="21" y="242"/>
                    <a:pt x="21" y="231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30"/>
                    <a:pt x="31" y="21"/>
                    <a:pt x="42" y="21"/>
                  </a:cubicBezTo>
                  <a:cubicBezTo>
                    <a:pt x="119" y="21"/>
                    <a:pt x="119" y="21"/>
                    <a:pt x="119" y="21"/>
                  </a:cubicBezTo>
                  <a:cubicBezTo>
                    <a:pt x="126" y="23"/>
                    <a:pt x="126" y="32"/>
                    <a:pt x="126" y="41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6" y="79"/>
                    <a:pt x="131" y="84"/>
                    <a:pt x="137" y="84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79" y="84"/>
                    <a:pt x="189" y="84"/>
                    <a:pt x="189" y="94"/>
                  </a:cubicBezTo>
                  <a:lnTo>
                    <a:pt x="189" y="231"/>
                  </a:ln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6696284" y="5497589"/>
              <a:ext cx="228600" cy="25400"/>
            </a:xfrm>
            <a:custGeom>
              <a:avLst/>
              <a:gdLst>
                <a:gd name="T0" fmla="*/ 57 w 61"/>
                <a:gd name="T1" fmla="*/ 7 h 7"/>
                <a:gd name="T2" fmla="*/ 4 w 61"/>
                <a:gd name="T3" fmla="*/ 7 h 7"/>
                <a:gd name="T4" fmla="*/ 0 w 61"/>
                <a:gd name="T5" fmla="*/ 3 h 7"/>
                <a:gd name="T6" fmla="*/ 4 w 61"/>
                <a:gd name="T7" fmla="*/ 0 h 7"/>
                <a:gd name="T8" fmla="*/ 57 w 61"/>
                <a:gd name="T9" fmla="*/ 0 h 7"/>
                <a:gd name="T10" fmla="*/ 61 w 61"/>
                <a:gd name="T11" fmla="*/ 3 h 7"/>
                <a:gd name="T12" fmla="*/ 57 w 61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">
                  <a:moveTo>
                    <a:pt x="57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0"/>
                    <a:pt x="61" y="1"/>
                    <a:pt x="61" y="3"/>
                  </a:cubicBezTo>
                  <a:cubicBezTo>
                    <a:pt x="61" y="6"/>
                    <a:pt x="59" y="7"/>
                    <a:pt x="57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6696284" y="563252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6696284" y="5770639"/>
              <a:ext cx="468312" cy="26988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6696284" y="5905576"/>
              <a:ext cx="468312" cy="30163"/>
            </a:xfrm>
            <a:custGeom>
              <a:avLst/>
              <a:gdLst>
                <a:gd name="T0" fmla="*/ 121 w 125"/>
                <a:gd name="T1" fmla="*/ 8 h 8"/>
                <a:gd name="T2" fmla="*/ 4 w 125"/>
                <a:gd name="T3" fmla="*/ 8 h 8"/>
                <a:gd name="T4" fmla="*/ 0 w 125"/>
                <a:gd name="T5" fmla="*/ 4 h 8"/>
                <a:gd name="T6" fmla="*/ 4 w 125"/>
                <a:gd name="T7" fmla="*/ 0 h 8"/>
                <a:gd name="T8" fmla="*/ 121 w 125"/>
                <a:gd name="T9" fmla="*/ 0 h 8"/>
                <a:gd name="T10" fmla="*/ 125 w 125"/>
                <a:gd name="T11" fmla="*/ 4 h 8"/>
                <a:gd name="T12" fmla="*/ 121 w 125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8">
                  <a:moveTo>
                    <a:pt x="12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6696284" y="6045276"/>
              <a:ext cx="468312" cy="25400"/>
            </a:xfrm>
            <a:custGeom>
              <a:avLst/>
              <a:gdLst>
                <a:gd name="T0" fmla="*/ 121 w 125"/>
                <a:gd name="T1" fmla="*/ 7 h 7"/>
                <a:gd name="T2" fmla="*/ 4 w 125"/>
                <a:gd name="T3" fmla="*/ 7 h 7"/>
                <a:gd name="T4" fmla="*/ 0 w 125"/>
                <a:gd name="T5" fmla="*/ 3 h 7"/>
                <a:gd name="T6" fmla="*/ 4 w 125"/>
                <a:gd name="T7" fmla="*/ 0 h 7"/>
                <a:gd name="T8" fmla="*/ 121 w 125"/>
                <a:gd name="T9" fmla="*/ 0 h 7"/>
                <a:gd name="T10" fmla="*/ 125 w 125"/>
                <a:gd name="T11" fmla="*/ 3 h 7"/>
                <a:gd name="T12" fmla="*/ 121 w 125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7">
                  <a:moveTo>
                    <a:pt x="121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124" y="0"/>
                    <a:pt x="125" y="1"/>
                    <a:pt x="125" y="3"/>
                  </a:cubicBezTo>
                  <a:cubicBezTo>
                    <a:pt x="125" y="6"/>
                    <a:pt x="124" y="7"/>
                    <a:pt x="121" y="7"/>
                  </a:cubicBezTo>
                  <a:close/>
                </a:path>
              </a:pathLst>
            </a:custGeom>
            <a:solidFill>
              <a:srgbClr val="1872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BitTorrent</a:t>
            </a:r>
            <a:r>
              <a:rPr lang="en-US" dirty="0" smtClean="0"/>
              <a:t> Protocol – Content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13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5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5" grpId="0" animBg="1"/>
      <p:bldP spid="16" grpId="0"/>
      <p:bldP spid="47" grpId="0"/>
      <p:bldP spid="48" grpId="0"/>
      <p:bldP spid="50" grpId="0"/>
      <p:bldP spid="58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BitTorrent Protocol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BitTorrent DDoS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26D73C-4132-4FA4-94C0-810D33A37BD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6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BitTorrent DDoS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Target: </a:t>
            </a:r>
            <a:r>
              <a:rPr lang="en-US" dirty="0">
                <a:latin typeface="Calibri" panose="020F0502020204030204" pitchFamily="34" charset="0"/>
              </a:rPr>
              <a:t>the so-called ‘tracker’ servers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Vulnerability: open </a:t>
            </a:r>
            <a:r>
              <a:rPr lang="en-US" dirty="0">
                <a:latin typeface="Calibri" panose="020F0502020204030204" pitchFamily="34" charset="0"/>
              </a:rPr>
              <a:t>source </a:t>
            </a:r>
            <a:r>
              <a:rPr lang="en-US" dirty="0" smtClean="0">
                <a:latin typeface="Calibri" panose="020F0502020204030204" pitchFamily="34" charset="0"/>
              </a:rPr>
              <a:t>Torrent </a:t>
            </a:r>
            <a:r>
              <a:rPr lang="en-US" dirty="0">
                <a:latin typeface="Calibri" panose="020F0502020204030204" pitchFamily="34" charset="0"/>
              </a:rPr>
              <a:t>files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Very </a:t>
            </a:r>
            <a:r>
              <a:rPr lang="en-US" dirty="0">
                <a:latin typeface="Calibri" panose="020F0502020204030204" pitchFamily="34" charset="0"/>
              </a:rPr>
              <a:t>effective </a:t>
            </a:r>
            <a:r>
              <a:rPr lang="en-US" dirty="0" smtClean="0">
                <a:latin typeface="Calibri" panose="020F0502020204030204" pitchFamily="34" charset="0"/>
              </a:rPr>
              <a:t>distribution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6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8">
      <a:dk1>
        <a:sysClr val="windowText" lastClr="000000"/>
      </a:dk1>
      <a:lt1>
        <a:sysClr val="window" lastClr="FFFFFF"/>
      </a:lt1>
      <a:dk2>
        <a:srgbClr val="00416A"/>
      </a:dk2>
      <a:lt2>
        <a:srgbClr val="FF6A00"/>
      </a:lt2>
      <a:accent1>
        <a:srgbClr val="CE313D"/>
      </a:accent1>
      <a:accent2>
        <a:srgbClr val="FFD100"/>
      </a:accent2>
      <a:accent3>
        <a:srgbClr val="82BC00"/>
      </a:accent3>
      <a:accent4>
        <a:srgbClr val="00ABC7"/>
      </a:accent4>
      <a:accent5>
        <a:srgbClr val="762056"/>
      </a:accent5>
      <a:accent6>
        <a:srgbClr val="D8D1C9"/>
      </a:accent6>
      <a:hlink>
        <a:srgbClr val="82BC00"/>
      </a:hlink>
      <a:folHlink>
        <a:srgbClr val="00ABC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20363</TotalTime>
  <Words>834</Words>
  <Application>Microsoft Office PowerPoint</Application>
  <PresentationFormat>Custom</PresentationFormat>
  <Paragraphs>212</Paragraphs>
  <Slides>29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Collateral DDoS</vt:lpstr>
      <vt:lpstr>About Imperva</vt:lpstr>
      <vt:lpstr>Outline</vt:lpstr>
      <vt:lpstr>Introduction</vt:lpstr>
      <vt:lpstr>The BitTorrent Protocol</vt:lpstr>
      <vt:lpstr>The BitTorrent Protocol – Content Discovery</vt:lpstr>
      <vt:lpstr>The BitTorrent Protocol – Content Delivery</vt:lpstr>
      <vt:lpstr>The BitTorrent Protocol</vt:lpstr>
      <vt:lpstr>BitTorrent DDoS</vt:lpstr>
      <vt:lpstr>Attack method</vt:lpstr>
      <vt:lpstr>BitTorrent File</vt:lpstr>
      <vt:lpstr>Triggering the Research</vt:lpstr>
      <vt:lpstr>The Traffic Attributes</vt:lpstr>
      <vt:lpstr>The Attack</vt:lpstr>
      <vt:lpstr>An Example Day</vt:lpstr>
      <vt:lpstr>Host Header Distribution</vt:lpstr>
      <vt:lpstr>PowerPoint Presentation</vt:lpstr>
      <vt:lpstr>Collateral DDoS </vt:lpstr>
      <vt:lpstr>The Great Firewall of China</vt:lpstr>
      <vt:lpstr>The Chinese BitTorrent DDoS Scenario</vt:lpstr>
      <vt:lpstr>The Chinese BitTorrent DDoS Scenario</vt:lpstr>
      <vt:lpstr>The Chinese BitTorrent DDoS Scenario</vt:lpstr>
      <vt:lpstr>Pirate Bay</vt:lpstr>
      <vt:lpstr>Collateral DDoS</vt:lpstr>
      <vt:lpstr>For Conspiracy Lovers</vt:lpstr>
      <vt:lpstr>For Conspiracy Lovers</vt:lpstr>
      <vt:lpstr>Why Would You Say That?</vt:lpstr>
      <vt:lpstr>Conclusions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Travel</dc:creator>
  <cp:lastModifiedBy>Ido Leibovich</cp:lastModifiedBy>
  <cp:revision>183</cp:revision>
  <dcterms:created xsi:type="dcterms:W3CDTF">2015-01-30T22:31:21Z</dcterms:created>
  <dcterms:modified xsi:type="dcterms:W3CDTF">2015-03-30T09:51:07Z</dcterms:modified>
</cp:coreProperties>
</file>