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powershellempire.com" TargetMode="Externa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mcsd.net" TargetMode="External"/><Relationship Id="rId3" Type="http://schemas.openxmlformats.org/officeDocument/2006/relationships/hyperlink" Target="mailto:prajganesh@gmail.com?subject=" TargetMode="Externa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invoke-ir.com" TargetMode="Externa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hyperlink" Target="https://www.youtube.com/watch?v=50VhoeG_6rY" TargetMode="External"/><Relationship Id="rId4" Type="http://schemas.openxmlformats.org/officeDocument/2006/relationships/hyperlink" Target="https://www.youtube.com/playlist?list=PLE726R7YUJTePGvo0Zga2juUBxxFTH4Bk" TargetMode="External"/><Relationship Id="rId5" Type="http://schemas.openxmlformats.org/officeDocument/2006/relationships/hyperlink" Target="https://www.youtube.com/watch?v=9Rs4RSfTgL0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github.com/samratashok/nishang" TargetMode="External"/><Relationship Id="rId3" Type="http://schemas.openxmlformats.org/officeDocument/2006/relationships/hyperlink" Target="https://github.com/darkoperator/Posh-SecMod" TargetMode="External"/><Relationship Id="rId4" Type="http://schemas.openxmlformats.org/officeDocument/2006/relationships/hyperlink" Target="https://github.com/jaredhaight/PSAttack" TargetMode="External"/><Relationship Id="rId5" Type="http://schemas.openxmlformats.org/officeDocument/2006/relationships/hyperlink" Target="http://seclist.us/powerupsql-a-powershell-toolkit-for-attacking-sql-server.html" TargetMode="Externa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/>
            <a:r>
              <a:t>Pentesting with Powershell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by Rajganesh Pandurangan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Powershell Empire</a:t>
            </a:r>
          </a:p>
        </p:txBody>
      </p:sp>
      <p:sp>
        <p:nvSpPr>
          <p:cNvPr id="163" name="Shape 1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u="sng">
                <a:hlinkClick r:id="rId2" invalidUrl="" action="" tgtFrame="" tooltip="" history="1" highlightClick="0" endSnd="0"/>
              </a:rPr>
              <a:t>http://www.powershellempire.com</a:t>
            </a:r>
          </a:p>
          <a:p>
            <a:pPr/>
            <a:r>
              <a:t>Powerful post exploitation framework built on PowerShell</a:t>
            </a:r>
          </a:p>
          <a:p>
            <a:pPr/>
            <a:r>
              <a:t>Integrates tools from Powersploit</a:t>
            </a:r>
          </a:p>
          <a:p>
            <a:pPr/>
            <a:r>
              <a:t>Easily Extensible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ubTitle" idx="1"/>
          </p:nvPr>
        </p:nvSpPr>
        <p:spPr>
          <a:xfrm>
            <a:off x="659619" y="2427101"/>
            <a:ext cx="11189395" cy="6988523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Senior Managing Consultant at U.S.Bank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16 years of security consulting experience 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Results-driven success across a multitude of Fortune 100 companies </a:t>
            </a:r>
          </a:p>
          <a:p>
            <a:pPr marL="131508" indent="-131508" algn="l" defTabSz="694944">
              <a:spcBef>
                <a:spcPts val="7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Font typeface="Wingdings"/>
              <a:defRPr b="1" sz="2356">
                <a:latin typeface="Arial"/>
                <a:ea typeface="Arial"/>
                <a:cs typeface="Arial"/>
                <a:sym typeface="Arial"/>
              </a:defRPr>
            </a:pPr>
            <a:r>
              <a:t>Consulting Services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Web Application security assessment.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Mobile security assessment.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Network penetration testing.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Wireless security testing.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Security code review.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Payment Card Industry Assessment 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Security GAP assessment.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  <a:r>
              <a:t>Implementing effective security solutions and strategies</a:t>
            </a: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</a:p>
          <a:p>
            <a:pPr marL="131508" indent="-131508" algn="l" defTabSz="694944">
              <a:spcBef>
                <a:spcPts val="600"/>
              </a:spcBef>
              <a:buClr>
                <a:srgbClr val="000000"/>
              </a:buClr>
              <a:buSzPct val="100000"/>
              <a:buFont typeface="Wingdings"/>
              <a:buChar char="▪"/>
              <a:defRPr sz="2356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3" name="Shape 123"/>
          <p:cNvSpPr/>
          <p:nvPr>
            <p:ph type="ctrTitle"/>
          </p:nvPr>
        </p:nvSpPr>
        <p:spPr>
          <a:xfrm>
            <a:off x="511844" y="657225"/>
            <a:ext cx="10996986" cy="1660984"/>
          </a:xfrm>
          <a:prstGeom prst="rect">
            <a:avLst/>
          </a:prstGeom>
        </p:spPr>
        <p:txBody>
          <a:bodyPr lIns="45719" tIns="45719" rIns="45719" bIns="45719" anchor="t"/>
          <a:lstStyle/>
          <a:p>
            <a:pPr algn="l" defTabSz="722376">
              <a:lnSpc>
                <a:spcPct val="90000"/>
              </a:lnSpc>
              <a:defRPr sz="2923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Rajganesh (Raj) Pandurangan - </a:t>
            </a:r>
            <a:r>
              <a:rPr b="1" i="1"/>
              <a:t>OSCP, CISSP, CEH, QSA, PA-QSA </a:t>
            </a:r>
            <a:r>
              <a:rPr b="1" u="sng">
                <a:hlinkClick r:id="rId2" invalidUrl="" action="" tgtFrame="" tooltip="" history="1" highlightClick="0" endSnd="0"/>
              </a:rPr>
              <a:t>MCSD.NET</a:t>
            </a:r>
          </a:p>
          <a:p>
            <a:pPr algn="l" defTabSz="722376">
              <a:lnSpc>
                <a:spcPct val="90000"/>
              </a:lnSpc>
              <a:defRPr sz="2923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algn="l" defTabSz="722376">
              <a:lnSpc>
                <a:spcPct val="90000"/>
              </a:lnSpc>
              <a:defRPr sz="2923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Email: </a:t>
            </a:r>
            <a:r>
              <a:rPr u="sng">
                <a:hlinkClick r:id="rId3" invalidUrl="" action="" tgtFrame="" tooltip="" history="1" highlightClick="0" endSnd="0"/>
              </a:rPr>
              <a:t>prajganesh@gmail.com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ubTitle" idx="1"/>
          </p:nvPr>
        </p:nvSpPr>
        <p:spPr>
          <a:xfrm>
            <a:off x="715962" y="1536700"/>
            <a:ext cx="11147624" cy="7015510"/>
          </a:xfrm>
          <a:prstGeom prst="rect">
            <a:avLst/>
          </a:prstGeom>
        </p:spPr>
        <p:txBody>
          <a:bodyPr lIns="45719" tIns="45719" rIns="45719" bIns="45719"/>
          <a:lstStyle/>
          <a:p>
            <a:pPr algn="l" defTabSz="914400">
              <a:spcBef>
                <a:spcPts val="800"/>
              </a:spcBef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Site:</a:t>
            </a:r>
            <a:r>
              <a:t> http://www.waed.info</a:t>
            </a:r>
          </a:p>
          <a:p>
            <a:pPr marL="173037" indent="-173037" algn="l" defTabSz="914400">
              <a:spcBef>
                <a:spcPts val="9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Font typeface="Wingdings"/>
              <a:defRPr b="1" sz="2700">
                <a:latin typeface="Arial"/>
                <a:ea typeface="Arial"/>
                <a:cs typeface="Arial"/>
                <a:sym typeface="Arial"/>
              </a:defRPr>
            </a:pPr>
            <a:r>
              <a:t>Features:</a:t>
            </a: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WAED is based on Debian 8.0 distribution. </a:t>
            </a: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Use Docker to provide sandboxed environment</a:t>
            </a: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Pre-installed web application testing tools</a:t>
            </a: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13 pre-installed vulnerable web application </a:t>
            </a:r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t>Each application can be started separately</a:t>
            </a:r>
            <a:endParaRPr b="1"/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marL="173037" indent="-173037" algn="l" defTabSz="914400">
              <a:spcBef>
                <a:spcPts val="800"/>
              </a:spcBef>
              <a:buClr>
                <a:srgbClr val="000000"/>
              </a:buClr>
              <a:buSzPct val="100000"/>
              <a:buFont typeface="Wingdings"/>
              <a:buChar char="▪"/>
              <a:defRPr sz="2700"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algn="l" defTabSz="914400">
              <a:spcBef>
                <a:spcPts val="800"/>
              </a:spcBef>
              <a:defRPr sz="27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DEMO</a:t>
            </a:r>
          </a:p>
        </p:txBody>
      </p:sp>
      <p:sp>
        <p:nvSpPr>
          <p:cNvPr id="126" name="Shape 126"/>
          <p:cNvSpPr/>
          <p:nvPr>
            <p:ph type="ctrTitle"/>
          </p:nvPr>
        </p:nvSpPr>
        <p:spPr>
          <a:xfrm>
            <a:off x="754062" y="695325"/>
            <a:ext cx="10648058" cy="639763"/>
          </a:xfrm>
          <a:prstGeom prst="rect">
            <a:avLst/>
          </a:prstGeom>
        </p:spPr>
        <p:txBody>
          <a:bodyPr lIns="45719" tIns="45719" rIns="45719" bIns="45719" anchor="t"/>
          <a:lstStyle>
            <a:lvl1pPr algn="l" defTabSz="914400">
              <a:lnSpc>
                <a:spcPct val="90000"/>
              </a:lnSpc>
              <a:defRPr b="1" sz="3100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Web Applications and Exploitation Distro (WAED)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is Powershell</a:t>
            </a:r>
          </a:p>
        </p:txBody>
      </p:sp>
      <p:sp>
        <p:nvSpPr>
          <p:cNvPr id="129" name="Shape 12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42264" indent="-342264" defTabSz="449833">
              <a:spcBef>
                <a:spcPts val="3200"/>
              </a:spcBef>
              <a:defRPr sz="2772"/>
            </a:pPr>
            <a:r>
              <a:t>Microsoft attempt to make admins use command line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Task automation and configuration management framework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Command line shell and scripting language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Built on .NET framework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Provides full access to WMI and COM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Perform administrative tasks on local and remote windows systems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Great for log parsing and WMI queries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Available by default on Windows 7 and up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Contd..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xfrm>
            <a:off x="685800" y="23495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Security</a:t>
            </a:r>
            <a:r>
              <a:t> </a:t>
            </a:r>
          </a:p>
          <a:p>
            <a:pPr/>
            <a:r>
              <a:t>Lot of work in DFIR -</a:t>
            </a:r>
            <a:r>
              <a:rPr u="sng">
                <a:hlinkClick r:id="rId2" invalidUrl="" action="" tgtFrame="" tooltip="" history="1" highlightClick="0" endSnd="0"/>
              </a:rPr>
              <a:t>http://www.invoke-ir.com</a:t>
            </a:r>
          </a:p>
          <a:p>
            <a:pPr/>
            <a:r>
              <a:t>DLL injection </a:t>
            </a:r>
          </a:p>
          <a:p>
            <a:pPr/>
            <a:r>
              <a:t>WMI Abuse </a:t>
            </a:r>
          </a:p>
          <a:p>
            <a:pPr/>
            <a:r>
              <a:t>Hard to protect against attacks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pPr/>
            <a:r>
              <a:t>Pentesting Methodology</a:t>
            </a:r>
          </a:p>
        </p:txBody>
      </p:sp>
      <p:sp>
        <p:nvSpPr>
          <p:cNvPr id="135" name="Shape 135"/>
          <p:cNvSpPr/>
          <p:nvPr>
            <p:ph type="body" idx="1"/>
          </p:nvPr>
        </p:nvSpPr>
        <p:spPr>
          <a:xfrm>
            <a:off x="952500" y="2162583"/>
            <a:ext cx="11099800" cy="6727417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6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5503" y="2498238"/>
            <a:ext cx="8791123" cy="60561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2892639" y="6464300"/>
            <a:ext cx="1721943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1" algn="l">
              <a:defRPr sz="2000">
                <a:solidFill>
                  <a:srgbClr val="FFFFFF"/>
                </a:solidFill>
              </a:defRPr>
            </a:pPr>
            <a:r>
              <a:t>Windows 8</a:t>
            </a:r>
          </a:p>
        </p:txBody>
      </p:sp>
      <p:sp>
        <p:nvSpPr>
          <p:cNvPr id="139" name="Shape 139"/>
          <p:cNvSpPr/>
          <p:nvPr/>
        </p:nvSpPr>
        <p:spPr>
          <a:xfrm>
            <a:off x="386804" y="6464300"/>
            <a:ext cx="1619796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rPr sz="2000"/>
              <a:t>Windows</a:t>
            </a:r>
            <a:r>
              <a:t> 7</a:t>
            </a:r>
          </a:p>
          <a:p>
            <a:pPr>
              <a:defRPr sz="1700">
                <a:solidFill>
                  <a:srgbClr val="FFFFFF"/>
                </a:solidFill>
              </a:defRPr>
            </a:pPr>
            <a:r>
              <a:t>192.168.15.125</a:t>
            </a:r>
          </a:p>
        </p:txBody>
      </p:sp>
      <p:sp>
        <p:nvSpPr>
          <p:cNvPr id="140" name="Shape 140"/>
          <p:cNvSpPr/>
          <p:nvPr/>
        </p:nvSpPr>
        <p:spPr>
          <a:xfrm>
            <a:off x="5398475" y="6464300"/>
            <a:ext cx="1875384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000">
                <a:solidFill>
                  <a:srgbClr val="FFFFFF"/>
                </a:solidFill>
              </a:defRPr>
            </a:pPr>
            <a:r>
              <a:t>Windows 10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192.168.15.135</a:t>
            </a:r>
          </a:p>
        </p:txBody>
      </p:sp>
      <p:sp>
        <p:nvSpPr>
          <p:cNvPr id="141" name="Shape 141"/>
          <p:cNvSpPr/>
          <p:nvPr/>
        </p:nvSpPr>
        <p:spPr>
          <a:xfrm>
            <a:off x="3835400" y="495300"/>
            <a:ext cx="2300784" cy="1270000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400"/>
            </a:pPr>
            <a:r>
              <a:t>Host Machine</a:t>
            </a:r>
          </a:p>
          <a:p>
            <a:pPr>
              <a:defRPr sz="2400"/>
            </a:pPr>
            <a:r>
              <a:t>(Mac)</a:t>
            </a:r>
          </a:p>
        </p:txBody>
      </p:sp>
      <p:sp>
        <p:nvSpPr>
          <p:cNvPr id="142" name="Shape 142"/>
          <p:cNvSpPr/>
          <p:nvPr/>
        </p:nvSpPr>
        <p:spPr>
          <a:xfrm>
            <a:off x="3248025" y="2470150"/>
            <a:ext cx="3303042" cy="152663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PFSENSE -port 80, 443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rPr sz="1500"/>
              <a:t>(Firewall, IDS, IPS, DNS,</a:t>
            </a:r>
            <a:r>
              <a:t> </a:t>
            </a:r>
            <a:r>
              <a:rPr sz="1500"/>
              <a:t>DHCP)</a:t>
            </a:r>
            <a:endParaRPr sz="1500"/>
          </a:p>
          <a:p>
            <a:pPr>
              <a:defRPr sz="2400">
                <a:solidFill>
                  <a:srgbClr val="FFFFFF"/>
                </a:solidFill>
              </a:defRPr>
            </a:pPr>
            <a:r>
              <a:t>192.168.15.100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DHCP</a:t>
            </a:r>
          </a:p>
        </p:txBody>
      </p:sp>
      <p:sp>
        <p:nvSpPr>
          <p:cNvPr id="143" name="Shape 143"/>
          <p:cNvSpPr/>
          <p:nvPr/>
        </p:nvSpPr>
        <p:spPr>
          <a:xfrm>
            <a:off x="7904311" y="6375400"/>
            <a:ext cx="1619797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Debian - WAED</a:t>
            </a:r>
          </a:p>
        </p:txBody>
      </p:sp>
      <p:sp>
        <p:nvSpPr>
          <p:cNvPr id="144" name="Shape 144"/>
          <p:cNvSpPr/>
          <p:nvPr/>
        </p:nvSpPr>
        <p:spPr>
          <a:xfrm>
            <a:off x="3360191" y="4432300"/>
            <a:ext cx="3549502" cy="1174056"/>
          </a:xfrm>
          <a:prstGeom prst="rect">
            <a:avLst/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Windows 2012 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Domain Controller, DNS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192.168.15.248</a:t>
            </a:r>
          </a:p>
        </p:txBody>
      </p:sp>
      <p:sp>
        <p:nvSpPr>
          <p:cNvPr id="145" name="Shape 145"/>
          <p:cNvSpPr/>
          <p:nvPr/>
        </p:nvSpPr>
        <p:spPr>
          <a:xfrm>
            <a:off x="10063311" y="6375400"/>
            <a:ext cx="2060625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000">
                <a:solidFill>
                  <a:srgbClr val="FFFFFF"/>
                </a:solidFill>
              </a:defRPr>
            </a:pPr>
            <a:r>
              <a:t>Kali Linux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Internal Testing</a:t>
            </a:r>
          </a:p>
          <a:p>
            <a:pPr>
              <a:defRPr sz="1700">
                <a:solidFill>
                  <a:srgbClr val="FFFFFF"/>
                </a:solidFill>
              </a:defRPr>
            </a:pPr>
            <a:r>
              <a:t>192.168.15.249</a:t>
            </a:r>
          </a:p>
        </p:txBody>
      </p:sp>
      <p:sp>
        <p:nvSpPr>
          <p:cNvPr id="146" name="Shape 146"/>
          <p:cNvSpPr/>
          <p:nvPr/>
        </p:nvSpPr>
        <p:spPr>
          <a:xfrm>
            <a:off x="6950092" y="4521199"/>
            <a:ext cx="465168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60513" indent="-160513" algn="l">
              <a:buSzPct val="75000"/>
              <a:buChar char="•"/>
              <a:defRPr sz="1300"/>
            </a:pPr>
            <a:r>
              <a:rPr u="sng">
                <a:hlinkClick r:id="rId3" invalidUrl="" action="" tgtFrame="" tooltip="" history="1" highlightClick="0" endSnd="0"/>
              </a:rPr>
              <a:t>https://www.youtube.com/watch?v=50VhoeG_6rY</a:t>
            </a:r>
          </a:p>
          <a:p>
            <a:pPr marL="160513" indent="-160513" algn="l">
              <a:buSzPct val="75000"/>
              <a:buChar char="•"/>
              <a:defRPr sz="1300"/>
            </a:pPr>
            <a:r>
              <a:t>http://www.rebeladmin.com/2014/07/step-by-step-guide-to-setup-active-directory-on-windows-server-2012/</a:t>
            </a:r>
          </a:p>
        </p:txBody>
      </p:sp>
      <p:sp>
        <p:nvSpPr>
          <p:cNvPr id="147" name="Shape 147"/>
          <p:cNvSpPr/>
          <p:nvPr/>
        </p:nvSpPr>
        <p:spPr>
          <a:xfrm>
            <a:off x="6604265" y="2781299"/>
            <a:ext cx="465168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160513" indent="-160513" algn="l">
              <a:buSzPct val="75000"/>
              <a:buChar char="•"/>
              <a:defRPr sz="1300" u="sng"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https://www.youtube.com/playlist?list=PLE726R7YUJTePGvo0Zga2juUBxxFTH4Bk</a:t>
            </a:r>
          </a:p>
        </p:txBody>
      </p:sp>
      <p:sp>
        <p:nvSpPr>
          <p:cNvPr id="148" name="Shape 148"/>
          <p:cNvSpPr/>
          <p:nvPr/>
        </p:nvSpPr>
        <p:spPr>
          <a:xfrm>
            <a:off x="990865" y="8140699"/>
            <a:ext cx="465168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48166" indent="-148166" algn="l" defTabSz="457200"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https://www.youtube.com/watch?v=w1QPijf4Wa0</a:t>
            </a:r>
          </a:p>
          <a:p>
            <a:pPr marL="148166" indent="-148166" algn="l" defTabSz="457200"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rPr u="sng">
                <a:hlinkClick r:id="rId5" invalidUrl="" action="" tgtFrame="" tooltip="" history="1" highlightClick="0" endSnd="0"/>
              </a:rPr>
              <a:t>https://www.youtube.com/watch?v=9Rs4RSfTgL0</a:t>
            </a:r>
          </a:p>
        </p:txBody>
      </p:sp>
      <p:sp>
        <p:nvSpPr>
          <p:cNvPr id="149" name="Shape 149"/>
          <p:cNvSpPr/>
          <p:nvPr/>
        </p:nvSpPr>
        <p:spPr>
          <a:xfrm>
            <a:off x="6761311" y="495300"/>
            <a:ext cx="2060625" cy="12700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000">
                <a:solidFill>
                  <a:srgbClr val="FFFFFF"/>
                </a:solidFill>
              </a:defRPr>
            </a:pPr>
            <a:r>
              <a:t>Kali Linux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External Testing</a:t>
            </a:r>
          </a:p>
        </p:txBody>
      </p:sp>
      <p:sp>
        <p:nvSpPr>
          <p:cNvPr id="150" name="Shape 150"/>
          <p:cNvSpPr/>
          <p:nvPr/>
        </p:nvSpPr>
        <p:spPr>
          <a:xfrm>
            <a:off x="346648" y="2158218"/>
            <a:ext cx="110767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1" name="Shape 151"/>
          <p:cNvSpPr/>
          <p:nvPr/>
        </p:nvSpPr>
        <p:spPr>
          <a:xfrm>
            <a:off x="422002" y="576286"/>
            <a:ext cx="1270001" cy="1270001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External</a:t>
            </a:r>
          </a:p>
        </p:txBody>
      </p:sp>
      <p:sp>
        <p:nvSpPr>
          <p:cNvPr id="152" name="Shape 152"/>
          <p:cNvSpPr/>
          <p:nvPr/>
        </p:nvSpPr>
        <p:spPr>
          <a:xfrm>
            <a:off x="422002" y="4520808"/>
            <a:ext cx="1270001" cy="1270001"/>
          </a:xfrm>
          <a:prstGeom prst="rect">
            <a:avLst/>
          </a:prstGeom>
          <a:blipFill>
            <a:blip r:embed="rId7"/>
          </a:blip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Internal</a:t>
            </a:r>
          </a:p>
        </p:txBody>
      </p:sp>
      <p:sp>
        <p:nvSpPr>
          <p:cNvPr id="153" name="Shape 153"/>
          <p:cNvSpPr/>
          <p:nvPr/>
        </p:nvSpPr>
        <p:spPr>
          <a:xfrm>
            <a:off x="346648" y="4155293"/>
            <a:ext cx="11076760" cy="1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4" name="Shape 154"/>
          <p:cNvSpPr/>
          <p:nvPr/>
        </p:nvSpPr>
        <p:spPr>
          <a:xfrm>
            <a:off x="422002" y="2400300"/>
            <a:ext cx="1270001" cy="1270000"/>
          </a:xfrm>
          <a:prstGeom prst="rect">
            <a:avLst/>
          </a:prstGeom>
          <a:solidFill>
            <a:srgbClr val="A6AAA9"/>
          </a:solidFill>
          <a:ln w="12700">
            <a:miter lim="400000"/>
          </a:ln>
          <a:effectLst>
            <a:outerShdw sx="100000" sy="100000" kx="0" ky="0" algn="b" rotWithShape="0" blurRad="25400" dist="25400" dir="2388334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DMZ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600"/>
            </a:lvl1pPr>
          </a:lstStyle>
          <a:p>
            <a:pPr/>
            <a:r>
              <a:t>Tools Required for Offensive Powershell</a:t>
            </a:r>
          </a:p>
        </p:txBody>
      </p:sp>
      <p:sp>
        <p:nvSpPr>
          <p:cNvPr id="157" name="Shape 157"/>
          <p:cNvSpPr/>
          <p:nvPr>
            <p:ph type="body" idx="1"/>
          </p:nvPr>
        </p:nvSpPr>
        <p:spPr>
          <a:xfrm>
            <a:off x="952500" y="1898650"/>
            <a:ext cx="11099800" cy="6286500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Nishang - </a:t>
            </a:r>
            <a:r>
              <a:rPr u="sng">
                <a:hlinkClick r:id="rId2" invalidUrl="" action="" tgtFrame="" tooltip="" history="1" highlightClick="0" endSnd="0"/>
              </a:rPr>
              <a:t>https://github.com/samratashok/nishang</a:t>
            </a:r>
          </a:p>
          <a:p>
            <a:pPr>
              <a:defRPr sz="2800"/>
            </a:pPr>
            <a:r>
              <a:t>Powersploit - https://github.com/PowerShellMafia/PowerSploit</a:t>
            </a:r>
          </a:p>
          <a:p>
            <a:pPr>
              <a:defRPr sz="2800"/>
            </a:pPr>
            <a:r>
              <a:t>Empire - https://github.com/PowerShellEmpire/Empire</a:t>
            </a:r>
          </a:p>
          <a:p>
            <a:pPr>
              <a:defRPr sz="2800"/>
            </a:pPr>
            <a:r>
              <a:t>Posh-SecMod -</a:t>
            </a:r>
            <a:r>
              <a:rPr u="sng">
                <a:hlinkClick r:id="rId3" invalidUrl="" action="" tgtFrame="" tooltip="" history="1" highlightClick="0" endSnd="0"/>
              </a:rPr>
              <a:t>https://github.com/darkoperator/Posh-SecMod</a:t>
            </a:r>
          </a:p>
          <a:p>
            <a:pPr>
              <a:defRPr sz="2800"/>
            </a:pPr>
            <a:r>
              <a:t>PSAttack - </a:t>
            </a:r>
            <a:r>
              <a:rPr u="sng">
                <a:hlinkClick r:id="rId4" invalidUrl="" action="" tgtFrame="" tooltip="" history="1" highlightClick="0" endSnd="0"/>
              </a:rPr>
              <a:t>https://github.com/jaredhaight/PSAttack</a:t>
            </a:r>
          </a:p>
          <a:p>
            <a:pPr>
              <a:defRPr sz="2800"/>
            </a:pPr>
            <a:r>
              <a:t>PowerUPSQL - </a:t>
            </a:r>
            <a:r>
              <a:rPr u="sng">
                <a:hlinkClick r:id="rId5" invalidUrl="" action="" tgtFrame="" tooltip="" history="1" highlightClick="0" endSnd="0"/>
              </a:rPr>
              <a:t>http://seclist.us/powerupsql-a-powershell-toolkit-for-attacking-sql-server.html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Few Important Scripts</a:t>
            </a:r>
          </a:p>
        </p:txBody>
      </p:sp>
      <p:sp>
        <p:nvSpPr>
          <p:cNvPr id="160" name="Shape 160"/>
          <p:cNvSpPr/>
          <p:nvPr>
            <p:ph type="body" idx="1"/>
          </p:nvPr>
        </p:nvSpPr>
        <p:spPr>
          <a:xfrm>
            <a:off x="952500" y="2247900"/>
            <a:ext cx="11099801" cy="6734175"/>
          </a:xfrm>
          <a:prstGeom prst="rect">
            <a:avLst/>
          </a:prstGeom>
        </p:spPr>
        <p:txBody>
          <a:bodyPr/>
          <a:lstStyle/>
          <a:p>
            <a:pPr marL="177800" indent="-177800" defTabSz="233679">
              <a:spcBef>
                <a:spcPts val="1600"/>
              </a:spcBef>
              <a:defRPr sz="1120"/>
            </a:pPr>
            <a:r>
              <a:t>Import-module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Port-Scan 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out-csv, out-excel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Get-help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Get-NetComputer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Get-NetDomainController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Get-Netuser, Get-Netuser -user pentest3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Get-NetLocalGroup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Invoke-filefinder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Find-LocalAdminAccess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Invoke-UserHunter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Get-ServiceUnquoted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Invoke-TokenManipulation -enumerate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Invoke-TokenManipulation -createprocess "cmd.exe" -username "NT AUTHORITY\SYSTEM” (ls hklm:\security)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Get-PassHashes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Invoke-Mimikatz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Invoke-AllChecks</a:t>
            </a:r>
          </a:p>
          <a:p>
            <a:pPr marL="177800" indent="-177800" defTabSz="233679">
              <a:spcBef>
                <a:spcPts val="1600"/>
              </a:spcBef>
              <a:defRPr sz="1120"/>
            </a:pPr>
            <a:r>
              <a:t>Get-GPPPassword</a:t>
            </a:r>
          </a:p>
          <a:p>
            <a:pPr marL="177800" indent="-177800" defTabSz="233679">
              <a:spcBef>
                <a:spcPts val="1600"/>
              </a:spcBef>
              <a:defRPr sz="1200"/>
            </a:pPr>
            <a:r>
              <a:t>Invoke-CredentialsPhish</a:t>
            </a:r>
          </a:p>
          <a:p>
            <a:pPr marL="177800" indent="-177800" defTabSz="233679">
              <a:spcBef>
                <a:spcPts val="1600"/>
              </a:spcBef>
              <a:defRPr sz="12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