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9" r:id="rId12"/>
    <p:sldId id="266" r:id="rId13"/>
    <p:sldId id="268" r:id="rId14"/>
    <p:sldId id="267" r:id="rId15"/>
    <p:sldId id="270" r:id="rId16"/>
    <p:sldId id="272" r:id="rId17"/>
    <p:sldId id="273" r:id="rId18"/>
    <p:sldId id="271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0867" autoAdjust="0"/>
  </p:normalViewPr>
  <p:slideViewPr>
    <p:cSldViewPr snapToGrid="0">
      <p:cViewPr varScale="1">
        <p:scale>
          <a:sx n="89" d="100"/>
          <a:sy n="89" d="100"/>
        </p:scale>
        <p:origin x="10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8F02E-E987-49C6-A042-A381DF71EC77}" type="datetimeFigureOut">
              <a:rPr lang="en-US" smtClean="0"/>
              <a:t>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2658B-A0B7-48F0-879D-6BF912BAA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66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 source: </a:t>
            </a:r>
            <a:r>
              <a:rPr lang="en-US" sz="1200" dirty="0"/>
              <a:t>https://davidgerard.co.uk/blockchain/2017/10/29/the-dilbert-ico-analysing-scott-adams-crypto-offering-whenhub-saft/dilbert-vc-blockchain/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80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source: https://github.com/ethereum/wiki/wiki/White-Paper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88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 https://github.com/ethereum/wiki/wiki/White-Paper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40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 source: https://github.com/ethereum/wiki/wiki/White-Paper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23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https://metamask.io/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63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http://truffleframework.com/boxes/metacoin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05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http://truffleframework.com/boxes/metacoin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73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Source: https://congacomic.tumblr.com/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2658B-A0B7-48F0-879D-6BF912BAA7C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45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tarkriedesel/BlockchainToolbo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therscan.io/" TargetMode="External"/><Relationship Id="rId2" Type="http://schemas.openxmlformats.org/officeDocument/2006/relationships/hyperlink" Target="https://blockchain.info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1D996-DC35-47EC-95F7-9B74DAEF9C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/>
              <a:t>Bugs in the Blockchain</a:t>
            </a:r>
            <a:br>
              <a:rPr lang="en-US" cap="none" dirty="0"/>
            </a:br>
            <a:r>
              <a:rPr lang="en-US" sz="3600" cap="none" dirty="0"/>
              <a:t>and</a:t>
            </a:r>
            <a:br>
              <a:rPr lang="en-US" cap="none" dirty="0"/>
            </a:br>
            <a:r>
              <a:rPr lang="en-US" cap="none" dirty="0"/>
              <a:t>“Contractual” Vulnerability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8E3BC8-C4FA-4BED-8A93-D03BDCEE24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cap="none" dirty="0"/>
              <a:t>Stark </a:t>
            </a:r>
            <a:r>
              <a:rPr lang="en-US" cap="none" dirty="0" err="1"/>
              <a:t>Riedesel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535706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D53BB-B526-43AB-B94E-BAECD2CCF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the Blockchain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02F43-F052-4E59-BCBC-A62423EB7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1" y="2142067"/>
            <a:ext cx="5136093" cy="4212080"/>
          </a:xfrm>
        </p:spPr>
        <p:txBody>
          <a:bodyPr>
            <a:normAutofit/>
          </a:bodyPr>
          <a:lstStyle/>
          <a:p>
            <a:r>
              <a:rPr lang="en-US" sz="2000" dirty="0"/>
              <a:t>Embed “code” within a transaction</a:t>
            </a:r>
          </a:p>
          <a:p>
            <a:r>
              <a:rPr lang="en-US" sz="2000" dirty="0"/>
              <a:t>Application state </a:t>
            </a:r>
            <a:r>
              <a:rPr lang="en-US" sz="2000" dirty="0">
                <a:sym typeface="Wingdings" panose="05000000000000000000" pitchFamily="2" charset="2"/>
              </a:rPr>
              <a:t> Blockchain state</a:t>
            </a:r>
          </a:p>
          <a:p>
            <a:r>
              <a:rPr lang="en-US" sz="2000" dirty="0">
                <a:sym typeface="Wingdings" panose="05000000000000000000" pitchFamily="2" charset="2"/>
              </a:rPr>
              <a:t>Database contains: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Contracts (addresses mapped to chain code)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Contract storage (sparse hash map of memory address to value)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Balance sheet (addresses mapped to value)</a:t>
            </a:r>
          </a:p>
          <a:p>
            <a:r>
              <a:rPr lang="en-US" sz="2000" dirty="0">
                <a:sym typeface="Wingdings" panose="05000000000000000000" pitchFamily="2" charset="2"/>
              </a:rPr>
              <a:t>Code is immutable</a:t>
            </a:r>
          </a:p>
          <a:p>
            <a:r>
              <a:rPr lang="en-US" sz="2000" dirty="0">
                <a:sym typeface="Wingdings" panose="05000000000000000000" pitchFamily="2" charset="2"/>
              </a:rPr>
              <a:t>Code defines how state can change</a:t>
            </a:r>
          </a:p>
          <a:p>
            <a:r>
              <a:rPr lang="en-US" sz="2000" dirty="0">
                <a:sym typeface="Wingdings" panose="05000000000000000000" pitchFamily="2" charset="2"/>
              </a:rPr>
              <a:t>Transactions “call” contract functions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360FB8-72A0-4784-B714-62E64B316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21894" y="2142067"/>
            <a:ext cx="5850701" cy="3649133"/>
          </a:xfrm>
        </p:spPr>
        <p:txBody>
          <a:bodyPr/>
          <a:lstStyle/>
          <a:p>
            <a:r>
              <a:rPr lang="en-US" sz="2000" dirty="0"/>
              <a:t>Fully decentralized web applications (web3.0)</a:t>
            </a:r>
          </a:p>
          <a:p>
            <a:pPr lvl="1"/>
            <a:r>
              <a:rPr lang="en-US" sz="1800" dirty="0"/>
              <a:t>Ethereum contracts provide application logic</a:t>
            </a:r>
          </a:p>
          <a:p>
            <a:pPr lvl="1"/>
            <a:r>
              <a:rPr lang="en-US" sz="1800" dirty="0" err="1"/>
              <a:t>Geth</a:t>
            </a:r>
            <a:r>
              <a:rPr lang="en-US" sz="1800" dirty="0"/>
              <a:t>/Parity node runs on client</a:t>
            </a:r>
          </a:p>
          <a:p>
            <a:pPr lvl="1"/>
            <a:r>
              <a:rPr lang="en-US" sz="1800" dirty="0"/>
              <a:t>Web3.js communicates with </a:t>
            </a:r>
            <a:r>
              <a:rPr lang="en-US" sz="1800" dirty="0" err="1"/>
              <a:t>Geth</a:t>
            </a:r>
            <a:r>
              <a:rPr lang="en-US" sz="1800" dirty="0"/>
              <a:t> to query state and send transactions</a:t>
            </a:r>
          </a:p>
          <a:p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BEA232-B315-45A5-9627-52E70077D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823" y="4767943"/>
            <a:ext cx="2045265" cy="187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7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D92A16D-2E8C-4240-8158-9541AED26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Contract Use Cases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86E2669-B1A5-4BFD-8D02-ED5128700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1" y="2142067"/>
            <a:ext cx="5920272" cy="3941492"/>
          </a:xfrm>
        </p:spPr>
        <p:txBody>
          <a:bodyPr>
            <a:normAutofit/>
          </a:bodyPr>
          <a:lstStyle/>
          <a:p>
            <a:r>
              <a:rPr lang="en-US" sz="2000" dirty="0"/>
              <a:t>Tokens (ICO fundraising)</a:t>
            </a:r>
          </a:p>
          <a:p>
            <a:r>
              <a:rPr lang="en-US" sz="2000" dirty="0"/>
              <a:t>Prediction Markets</a:t>
            </a:r>
          </a:p>
          <a:p>
            <a:r>
              <a:rPr lang="en-US" sz="2000" dirty="0"/>
              <a:t>Online gaming</a:t>
            </a:r>
          </a:p>
          <a:p>
            <a:r>
              <a:rPr lang="en-US" sz="2000" dirty="0"/>
              <a:t>Trade settlements (financial services)</a:t>
            </a:r>
          </a:p>
          <a:p>
            <a:r>
              <a:rPr lang="en-US" sz="2000" dirty="0"/>
              <a:t>Legal contracting (ex. insurance)</a:t>
            </a:r>
          </a:p>
          <a:p>
            <a:r>
              <a:rPr lang="en-US" sz="2000" dirty="0"/>
              <a:t>Licensing (ex. copywrites, patents, software licenses)</a:t>
            </a:r>
          </a:p>
          <a:p>
            <a:r>
              <a:rPr lang="en-US" sz="2000" dirty="0"/>
              <a:t>Decentralized Autonomous Organizations (DAO)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F53B016-86C1-44A9-A692-469421A98D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8408" r="29569"/>
          <a:stretch/>
        </p:blipFill>
        <p:spPr>
          <a:xfrm>
            <a:off x="7651102" y="2142067"/>
            <a:ext cx="3400774" cy="3348369"/>
          </a:xfrm>
        </p:spPr>
      </p:pic>
    </p:spTree>
    <p:extLst>
      <p:ext uri="{BB962C8B-B14F-4D97-AF65-F5344CB8AC3E}">
        <p14:creationId xmlns:p14="http://schemas.microsoft.com/office/powerpoint/2010/main" val="1465902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9D510-4844-47B6-A17A-203A1C087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a Contract Look like?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75A5644-D482-4D50-84D6-B9BB24EDAE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3695" y="609600"/>
            <a:ext cx="6118034" cy="5181600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D50A225-9AA2-4212-A08A-08FB0088D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Solidity</a:t>
            </a:r>
          </a:p>
        </p:txBody>
      </p:sp>
    </p:spTree>
    <p:extLst>
      <p:ext uri="{BB962C8B-B14F-4D97-AF65-F5344CB8AC3E}">
        <p14:creationId xmlns:p14="http://schemas.microsoft.com/office/powerpoint/2010/main" val="126426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9D510-4844-47B6-A17A-203A1C087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a Contract Look like?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D50A225-9AA2-4212-A08A-08FB0088D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EVM Bytecode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BB00049-68E9-4780-871E-05341FE12A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67016" y="609600"/>
            <a:ext cx="4131392" cy="5181600"/>
          </a:xfrm>
        </p:spPr>
      </p:pic>
    </p:spTree>
    <p:extLst>
      <p:ext uri="{BB962C8B-B14F-4D97-AF65-F5344CB8AC3E}">
        <p14:creationId xmlns:p14="http://schemas.microsoft.com/office/powerpoint/2010/main" val="3554981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55DF3F-7FD7-4014-AAAB-0C3BC0748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Contract Weaknesses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55BAE-4BD7-414A-B8EC-EDC28108FE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Secrecy is hard</a:t>
            </a:r>
          </a:p>
          <a:p>
            <a:pPr lvl="1"/>
            <a:r>
              <a:rPr lang="en-US" dirty="0"/>
              <a:t>Everything is public by design</a:t>
            </a:r>
          </a:p>
          <a:p>
            <a:pPr lvl="1"/>
            <a:r>
              <a:rPr lang="en-US" dirty="0"/>
              <a:t>Contract code &amp; storage</a:t>
            </a:r>
          </a:p>
          <a:p>
            <a:pPr lvl="1"/>
            <a:r>
              <a:rPr lang="en-US" dirty="0"/>
              <a:t>Transaction contents</a:t>
            </a:r>
          </a:p>
          <a:p>
            <a:pPr lvl="1"/>
            <a:r>
              <a:rPr lang="en-US" dirty="0"/>
              <a:t>Private modifier does nothing for secrecy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57559C4-ADEB-45E2-805F-1ED51F2C85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6737" y="2954989"/>
            <a:ext cx="6168555" cy="1681233"/>
          </a:xfrm>
        </p:spPr>
      </p:pic>
    </p:spTree>
    <p:extLst>
      <p:ext uri="{BB962C8B-B14F-4D97-AF65-F5344CB8AC3E}">
        <p14:creationId xmlns:p14="http://schemas.microsoft.com/office/powerpoint/2010/main" val="3345643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55DF3F-7FD7-4014-AAAB-0C3BC0748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Contract Weaknesses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55BAE-4BD7-414A-B8EC-EDC28108FE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AuthZ</a:t>
            </a:r>
            <a:r>
              <a:rPr lang="en-US" dirty="0"/>
              <a:t> is hard</a:t>
            </a:r>
          </a:p>
          <a:p>
            <a:pPr lvl="1"/>
            <a:r>
              <a:rPr lang="en-US" dirty="0"/>
              <a:t>Public blockchains means anyone can call your functions</a:t>
            </a:r>
          </a:p>
          <a:p>
            <a:pPr lvl="1"/>
            <a:r>
              <a:rPr lang="en-US" dirty="0"/>
              <a:t>Each function must explicitly check for </a:t>
            </a:r>
            <a:r>
              <a:rPr lang="en-US" dirty="0" err="1"/>
              <a:t>auth</a:t>
            </a:r>
            <a:endParaRPr lang="en-US" dirty="0"/>
          </a:p>
          <a:p>
            <a:pPr lvl="1"/>
            <a:r>
              <a:rPr lang="en-US" dirty="0"/>
              <a:t>Internal functions must be marked “internal”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57559C4-ADEB-45E2-805F-1ED51F2C85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81136" y="2612571"/>
            <a:ext cx="6426394" cy="2151568"/>
          </a:xfrm>
        </p:spPr>
      </p:pic>
    </p:spTree>
    <p:extLst>
      <p:ext uri="{BB962C8B-B14F-4D97-AF65-F5344CB8AC3E}">
        <p14:creationId xmlns:p14="http://schemas.microsoft.com/office/powerpoint/2010/main" val="2200874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55DF3F-7FD7-4014-AAAB-0C3BC0748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Contract Weaknesses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55BAE-4BD7-414A-B8EC-EDC28108FE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5435080" cy="3649134"/>
          </a:xfrm>
        </p:spPr>
        <p:txBody>
          <a:bodyPr/>
          <a:lstStyle/>
          <a:p>
            <a:r>
              <a:rPr lang="en-US" dirty="0"/>
              <a:t>Integers are hard</a:t>
            </a:r>
          </a:p>
          <a:p>
            <a:pPr lvl="1"/>
            <a:r>
              <a:rPr lang="en-US" dirty="0"/>
              <a:t>0 – 1 = 0xFFFFFFFFFFFFFFFFFFFFFFFFFFFFFFFFFFFF</a:t>
            </a:r>
          </a:p>
          <a:p>
            <a:pPr lvl="1"/>
            <a:r>
              <a:rPr lang="en-US" dirty="0"/>
              <a:t>Very common </a:t>
            </a:r>
            <a:r>
              <a:rPr lang="en-US" dirty="0" err="1"/>
              <a:t>vuln</a:t>
            </a:r>
            <a:endParaRPr lang="en-US" dirty="0"/>
          </a:p>
          <a:p>
            <a:pPr lvl="1"/>
            <a:r>
              <a:rPr lang="en-US" dirty="0"/>
              <a:t>Can lead to buffer overruns (array length underflow)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SafeMath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A03997-1D32-4286-BA97-0A805773CF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34873" y="2967135"/>
            <a:ext cx="6257127" cy="1678741"/>
          </a:xfrm>
        </p:spPr>
      </p:pic>
    </p:spTree>
    <p:extLst>
      <p:ext uri="{BB962C8B-B14F-4D97-AF65-F5344CB8AC3E}">
        <p14:creationId xmlns:p14="http://schemas.microsoft.com/office/powerpoint/2010/main" val="2336775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55DF3F-7FD7-4014-AAAB-0C3BC0748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Contract Weaknesses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55BAE-4BD7-414A-B8EC-EDC28108FE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Concurrency is hard</a:t>
            </a:r>
          </a:p>
          <a:p>
            <a:pPr lvl="1"/>
            <a:r>
              <a:rPr lang="en-US" dirty="0"/>
              <a:t>Order of operations matter</a:t>
            </a:r>
          </a:p>
          <a:p>
            <a:pPr lvl="1"/>
            <a:r>
              <a:rPr lang="en-US" dirty="0"/>
              <a:t>Revert only undoes your own state</a:t>
            </a:r>
          </a:p>
          <a:p>
            <a:pPr lvl="1"/>
            <a:r>
              <a:rPr lang="en-US" dirty="0"/>
              <a:t>Sending transactions can have side-effects</a:t>
            </a:r>
          </a:p>
          <a:p>
            <a:pPr lvl="1"/>
            <a:r>
              <a:rPr lang="en-US" dirty="0"/>
              <a:t>Sending ETH can invoke a receiving function (reentrancy bugs)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57559C4-ADEB-45E2-805F-1ED51F2C85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19370" y="2789853"/>
            <a:ext cx="4067809" cy="1666753"/>
          </a:xfrm>
        </p:spPr>
      </p:pic>
    </p:spTree>
    <p:extLst>
      <p:ext uri="{BB962C8B-B14F-4D97-AF65-F5344CB8AC3E}">
        <p14:creationId xmlns:p14="http://schemas.microsoft.com/office/powerpoint/2010/main" val="2698475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55DF3F-7FD7-4014-AAAB-0C3BC0748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Contract Weaknesses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55BAE-4BD7-414A-B8EC-EDC28108FE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Randomness is hard</a:t>
            </a:r>
          </a:p>
          <a:p>
            <a:pPr lvl="1"/>
            <a:r>
              <a:rPr lang="en-US" dirty="0"/>
              <a:t>All nodes in the chain must agree on computation</a:t>
            </a:r>
          </a:p>
          <a:p>
            <a:pPr lvl="1"/>
            <a:r>
              <a:rPr lang="en-US" dirty="0"/>
              <a:t>Poor sources of entropy in chain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57559C4-ADEB-45E2-805F-1ED51F2C85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81136" y="2920104"/>
            <a:ext cx="6426394" cy="1536502"/>
          </a:xfrm>
        </p:spPr>
      </p:pic>
    </p:spTree>
    <p:extLst>
      <p:ext uri="{BB962C8B-B14F-4D97-AF65-F5344CB8AC3E}">
        <p14:creationId xmlns:p14="http://schemas.microsoft.com/office/powerpoint/2010/main" val="4180253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F027D-9E61-428C-93EF-B54993F74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the Smart Contracting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1D687-66DE-4C4B-A9EE-393848FB3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Truffle: development build framework</a:t>
            </a:r>
          </a:p>
          <a:p>
            <a:r>
              <a:rPr lang="en-US" dirty="0"/>
              <a:t>Ganache: CLI/GUI fake blockchain for testing/development (instant mining, now </a:t>
            </a:r>
            <a:r>
              <a:rPr lang="en-US" dirty="0" err="1"/>
              <a:t>PoW</a:t>
            </a:r>
            <a:r>
              <a:rPr lang="en-US" dirty="0"/>
              <a:t>)</a:t>
            </a:r>
          </a:p>
          <a:p>
            <a:r>
              <a:rPr lang="en-US" dirty="0" err="1"/>
              <a:t>Geth</a:t>
            </a:r>
            <a:r>
              <a:rPr lang="en-US" dirty="0"/>
              <a:t>: Official Ethereum client written in Go (most common)</a:t>
            </a:r>
          </a:p>
          <a:p>
            <a:r>
              <a:rPr lang="en-US" dirty="0"/>
              <a:t>Parity: Ethereum client written in Rust (second most common)</a:t>
            </a:r>
          </a:p>
          <a:p>
            <a:r>
              <a:rPr lang="en-US" dirty="0" err="1"/>
              <a:t>Solc</a:t>
            </a:r>
            <a:r>
              <a:rPr lang="en-US" dirty="0"/>
              <a:t>: Solidity compiler</a:t>
            </a:r>
          </a:p>
          <a:p>
            <a:r>
              <a:rPr lang="en-US" dirty="0"/>
              <a:t>Mist: Official Ethereum web browser (built-in Ethereum client and web3 engine)</a:t>
            </a:r>
          </a:p>
          <a:p>
            <a:r>
              <a:rPr lang="en-US" dirty="0" err="1"/>
              <a:t>Metamask</a:t>
            </a:r>
            <a:r>
              <a:rPr lang="en-US" dirty="0"/>
              <a:t>: Chrome/Firefox extension for connecting to Ethereum networks</a:t>
            </a:r>
          </a:p>
          <a:p>
            <a:r>
              <a:rPr lang="en-US" dirty="0"/>
              <a:t>Porosity: Ethereum </a:t>
            </a:r>
            <a:r>
              <a:rPr lang="en-US" dirty="0" err="1"/>
              <a:t>decompiler</a:t>
            </a:r>
            <a:r>
              <a:rPr lang="en-US" dirty="0"/>
              <a:t>/disassembler</a:t>
            </a:r>
          </a:p>
          <a:p>
            <a:r>
              <a:rPr lang="en-US" dirty="0" err="1"/>
              <a:t>Solhint</a:t>
            </a:r>
            <a:r>
              <a:rPr lang="en-US" dirty="0"/>
              <a:t>: Solidity linter and static code analysis</a:t>
            </a:r>
          </a:p>
          <a:p>
            <a:r>
              <a:rPr lang="en-US" dirty="0" err="1"/>
              <a:t>Mythril</a:t>
            </a:r>
            <a:r>
              <a:rPr lang="en-US" dirty="0"/>
              <a:t>: Ethereum contract search tool and static analysis engine</a:t>
            </a:r>
          </a:p>
          <a:p>
            <a:r>
              <a:rPr lang="en-US" dirty="0" err="1"/>
              <a:t>DappHub</a:t>
            </a:r>
            <a:r>
              <a:rPr lang="en-US" dirty="0"/>
              <a:t>: Collection of useful utilities for developing, testing, and hacking on Ethereum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532498-4C01-442F-8DCB-5DAE2FFEC5CB}"/>
              </a:ext>
            </a:extLst>
          </p:cNvPr>
          <p:cNvSpPr/>
          <p:nvPr/>
        </p:nvSpPr>
        <p:spPr>
          <a:xfrm>
            <a:off x="2786121" y="6099501"/>
            <a:ext cx="5070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hlinkClick r:id="rId2"/>
              </a:rPr>
              <a:t>https://github.com/starkriedesel/BlockchainToolbox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65A4D02-FBA7-4182-8BC6-A3F40FE47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2" descr="dilbert vc blockchain">
            <a:extLst>
              <a:ext uri="{FF2B5EF4-FFF2-40B4-BE49-F238E27FC236}">
                <a16:creationId xmlns:a16="http://schemas.microsoft.com/office/drawing/2014/main" id="{00E20241-4D9A-48A8-BC6A-821E34386D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22" y="2447321"/>
            <a:ext cx="9752381" cy="303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55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6651E-C35D-4574-BCAF-75EC4E8EDE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Questions?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FE2F71-4E97-40B8-A1B6-5DC58F96F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330" y="431023"/>
            <a:ext cx="10104774" cy="418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153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900D69F-2317-498D-A2BA-88F4176C0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C24313-1DE7-4643-90CF-CD81CADAE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Define Blockchain</a:t>
            </a:r>
          </a:p>
          <a:p>
            <a:r>
              <a:rPr lang="en-US" sz="3200" dirty="0"/>
              <a:t>Define Smart Contract</a:t>
            </a:r>
          </a:p>
          <a:p>
            <a:r>
              <a:rPr lang="en-US" sz="3200" dirty="0"/>
              <a:t>Apply </a:t>
            </a:r>
            <a:r>
              <a:rPr lang="en-US" sz="3200" dirty="0" err="1"/>
              <a:t>AppSec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5655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0D412-245B-450F-8371-444F36375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a Blockchain?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E156B-177C-46AA-AC13-788F16D8A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5135560" cy="4389362"/>
          </a:xfrm>
        </p:spPr>
        <p:txBody>
          <a:bodyPr>
            <a:normAutofit fontScale="92500"/>
          </a:bodyPr>
          <a:lstStyle/>
          <a:p>
            <a:r>
              <a:rPr lang="en-US" sz="1900" dirty="0"/>
              <a:t>A (write-once) database with state changes</a:t>
            </a:r>
          </a:p>
          <a:p>
            <a:pPr lvl="1"/>
            <a:r>
              <a:rPr lang="en-US" sz="1800" dirty="0"/>
              <a:t>Coin moves from owner A to owner B</a:t>
            </a:r>
          </a:p>
          <a:p>
            <a:pPr lvl="1"/>
            <a:r>
              <a:rPr lang="en-US" sz="1800" dirty="0"/>
              <a:t>Balance of wallet A changes from X to Y</a:t>
            </a:r>
          </a:p>
          <a:p>
            <a:pPr lvl="1"/>
            <a:r>
              <a:rPr lang="en-US" sz="1800" dirty="0"/>
              <a:t>Coin XYZ was created and debited to owner A</a:t>
            </a:r>
          </a:p>
          <a:p>
            <a:pPr lvl="1"/>
            <a:r>
              <a:rPr lang="en-US" sz="1800" dirty="0"/>
              <a:t>Coin XYZ was destroyed by owner A</a:t>
            </a:r>
          </a:p>
          <a:p>
            <a:pPr lvl="1"/>
            <a:r>
              <a:rPr lang="en-US" sz="1800" dirty="0"/>
              <a:t>Data stored at Z location has been changed to X</a:t>
            </a:r>
          </a:p>
          <a:p>
            <a:pPr lvl="1"/>
            <a:r>
              <a:rPr lang="en-US" sz="1800" dirty="0"/>
              <a:t>Event A has been triggered with data X, Y, and Z</a:t>
            </a:r>
          </a:p>
          <a:p>
            <a:r>
              <a:rPr lang="en-US" sz="1900" dirty="0"/>
              <a:t>Similar to git, users maintain a full history</a:t>
            </a:r>
          </a:p>
          <a:p>
            <a:pPr lvl="1"/>
            <a:r>
              <a:rPr lang="en-US" sz="1800" dirty="0"/>
              <a:t>History is independently verifiable</a:t>
            </a:r>
          </a:p>
          <a:p>
            <a:r>
              <a:rPr lang="en-US" sz="1900" dirty="0"/>
              <a:t>P2P Message passing (RPC)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C7A0A80-C5DC-4596-B39A-617870D92C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21363" y="3028427"/>
            <a:ext cx="6286886" cy="155629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2">
                  <a:lumMod val="40000"/>
                  <a:lumOff val="60000"/>
                  <a:alpha val="73000"/>
                </a:schemeClr>
              </a:gs>
              <a:gs pos="83000">
                <a:schemeClr val="bg2">
                  <a:lumMod val="40000"/>
                  <a:lumOff val="60000"/>
                  <a:alpha val="96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67374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1F7C752-B9EE-493A-AF13-1E1445898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51518" y="1351990"/>
            <a:ext cx="8759827" cy="4339684"/>
          </a:xfr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2">
                  <a:lumMod val="40000"/>
                  <a:lumOff val="60000"/>
                  <a:alpha val="73000"/>
                </a:schemeClr>
              </a:gs>
              <a:gs pos="83000">
                <a:schemeClr val="bg2">
                  <a:lumMod val="40000"/>
                  <a:lumOff val="60000"/>
                  <a:alpha val="96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2460419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88F3C-E26A-40DF-B52A-01B55097B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it “Secure”?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93680-9BCE-4871-8A6C-2458F34A4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1" y="1800808"/>
            <a:ext cx="5976256" cy="4907902"/>
          </a:xfrm>
        </p:spPr>
        <p:txBody>
          <a:bodyPr>
            <a:normAutofit/>
          </a:bodyPr>
          <a:lstStyle/>
          <a:p>
            <a:r>
              <a:rPr lang="en-US" sz="2000" dirty="0"/>
              <a:t>Immutability</a:t>
            </a:r>
          </a:p>
          <a:p>
            <a:pPr lvl="1"/>
            <a:r>
              <a:rPr lang="en-US" sz="1800" dirty="0"/>
              <a:t>SHA/</a:t>
            </a:r>
            <a:r>
              <a:rPr lang="en-US" sz="1800" dirty="0" err="1"/>
              <a:t>Scrypt</a:t>
            </a:r>
            <a:r>
              <a:rPr lang="en-US" sz="1800" dirty="0"/>
              <a:t>/</a:t>
            </a:r>
            <a:r>
              <a:rPr lang="en-US" sz="1800" dirty="0" err="1"/>
              <a:t>Ethash</a:t>
            </a:r>
            <a:r>
              <a:rPr lang="en-US" sz="1800" dirty="0"/>
              <a:t>/</a:t>
            </a:r>
            <a:r>
              <a:rPr lang="en-US" sz="1800" dirty="0" err="1"/>
              <a:t>Equihash</a:t>
            </a:r>
            <a:r>
              <a:rPr lang="en-US" sz="1800" dirty="0"/>
              <a:t>/</a:t>
            </a:r>
            <a:r>
              <a:rPr lang="en-US" sz="1800" dirty="0" err="1"/>
              <a:t>etc</a:t>
            </a:r>
            <a:r>
              <a:rPr lang="en-US" sz="1800" dirty="0"/>
              <a:t>…</a:t>
            </a:r>
          </a:p>
          <a:p>
            <a:pPr lvl="1"/>
            <a:r>
              <a:rPr lang="en-US" sz="1800" dirty="0"/>
              <a:t>Hash of previous block + Timestamp</a:t>
            </a:r>
          </a:p>
          <a:p>
            <a:r>
              <a:rPr lang="en-US" sz="2000" dirty="0"/>
              <a:t>Proof of Work (</a:t>
            </a:r>
            <a:r>
              <a:rPr lang="en-US" sz="2000" dirty="0" err="1"/>
              <a:t>PoW</a:t>
            </a:r>
            <a:r>
              <a:rPr lang="en-US" sz="2000" dirty="0"/>
              <a:t>) aka. Mining</a:t>
            </a:r>
          </a:p>
          <a:p>
            <a:pPr lvl="1"/>
            <a:r>
              <a:rPr lang="en-US" sz="1800" dirty="0"/>
              <a:t>Computationally intensive</a:t>
            </a:r>
          </a:p>
          <a:p>
            <a:pPr lvl="1"/>
            <a:r>
              <a:rPr lang="en-US" sz="1800" dirty="0"/>
              <a:t>Ensures history cannot change</a:t>
            </a:r>
          </a:p>
          <a:p>
            <a:pPr lvl="1"/>
            <a:r>
              <a:rPr lang="en-US" sz="1800" dirty="0"/>
              <a:t>Adjustable “Difficulty”</a:t>
            </a:r>
          </a:p>
          <a:p>
            <a:pPr lvl="1"/>
            <a:r>
              <a:rPr lang="en-US" sz="1800" dirty="0"/>
              <a:t>Hard to compute &lt;-&gt; Easy to check</a:t>
            </a:r>
          </a:p>
          <a:p>
            <a:r>
              <a:rPr lang="en-US" sz="2000" dirty="0"/>
              <a:t>Decentralization</a:t>
            </a:r>
          </a:p>
          <a:p>
            <a:pPr lvl="1"/>
            <a:r>
              <a:rPr lang="en-US" sz="1800" dirty="0"/>
              <a:t>All nodes have same data - “Public Ledger”</a:t>
            </a:r>
          </a:p>
          <a:p>
            <a:pPr lvl="1"/>
            <a:r>
              <a:rPr lang="en-US" sz="1800" dirty="0"/>
              <a:t>Each (full) node verifies complete history</a:t>
            </a:r>
          </a:p>
          <a:p>
            <a:r>
              <a:rPr lang="en-US" sz="2000" dirty="0"/>
              <a:t>Uses established public-key algorithms (ex. ECDSA)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CD95AAB-4CDC-4BBF-8E1D-84EF1D405E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9107" y="2836506"/>
            <a:ext cx="6888394" cy="2155028"/>
          </a:xfr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2">
                  <a:lumMod val="40000"/>
                  <a:lumOff val="60000"/>
                  <a:alpha val="73000"/>
                </a:schemeClr>
              </a:gs>
              <a:gs pos="83000">
                <a:schemeClr val="bg2">
                  <a:lumMod val="40000"/>
                  <a:lumOff val="60000"/>
                  <a:alpha val="96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5400000" scaled="1"/>
          </a:gradFill>
          <a:effectLst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val="32686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7C970F-D3D0-48F0-9663-26889B94F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blockchain Look Like?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29CA9D7-12FB-4390-BAA1-7640395332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https://blockchain.info/</a:t>
            </a:r>
            <a:endParaRPr lang="en-US" dirty="0"/>
          </a:p>
          <a:p>
            <a:r>
              <a:rPr lang="en-US" dirty="0">
                <a:hlinkClick r:id="rId3"/>
              </a:rPr>
              <a:t>https://etherscan.io/</a:t>
            </a:r>
            <a:r>
              <a:rPr lang="en-US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081D8C-9750-48A1-B47E-AE6BE2BF1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359" y="1553254"/>
            <a:ext cx="76200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852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1A4986-C7D2-4EFA-B5EB-BC1E3A83B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Blockchains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3127C6-7CC7-4CB7-9300-4FA8471F15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2" y="2142066"/>
            <a:ext cx="4995334" cy="4249403"/>
          </a:xfrm>
          <a:ln w="25400" cap="rnd" cmpd="sng">
            <a:solidFill>
              <a:schemeClr val="accent3"/>
            </a:solidFill>
            <a:prstDash val="lgDash"/>
          </a:ln>
        </p:spPr>
        <p:txBody>
          <a:bodyPr anchor="t">
            <a:normAutofit fontScale="92500" lnSpcReduction="10000"/>
          </a:bodyPr>
          <a:lstStyle/>
          <a:p>
            <a:endParaRPr lang="en-US" sz="900" dirty="0"/>
          </a:p>
          <a:p>
            <a:r>
              <a:rPr lang="en-US" sz="2000" dirty="0"/>
              <a:t>Bitcoin (currency BTC)</a:t>
            </a:r>
          </a:p>
          <a:p>
            <a:pPr lvl="1"/>
            <a:r>
              <a:rPr lang="en-US" sz="1800" dirty="0"/>
              <a:t>The “original” and largest ($250b mkt cap)</a:t>
            </a:r>
          </a:p>
          <a:p>
            <a:r>
              <a:rPr lang="en-US" sz="2000" dirty="0"/>
              <a:t>Ethereum (currency ETH)</a:t>
            </a:r>
          </a:p>
          <a:p>
            <a:pPr lvl="1"/>
            <a:r>
              <a:rPr lang="en-US" sz="1800" dirty="0"/>
              <a:t>The “original” smart contracting ledger</a:t>
            </a:r>
          </a:p>
          <a:p>
            <a:r>
              <a:rPr lang="en-US" sz="2000" dirty="0" err="1"/>
              <a:t>Monero</a:t>
            </a:r>
            <a:r>
              <a:rPr lang="en-US" sz="2000" dirty="0"/>
              <a:t> (currency XMR)</a:t>
            </a:r>
          </a:p>
          <a:p>
            <a:pPr lvl="1"/>
            <a:r>
              <a:rPr lang="en-US" sz="1800" dirty="0"/>
              <a:t>Private transactions on a public chain</a:t>
            </a:r>
          </a:p>
          <a:p>
            <a:r>
              <a:rPr lang="en-US" sz="2000" dirty="0"/>
              <a:t>Ripple (currency XRP)</a:t>
            </a:r>
          </a:p>
          <a:p>
            <a:pPr lvl="1"/>
            <a:r>
              <a:rPr lang="en-US" sz="1800" dirty="0"/>
              <a:t>Bank-to-Bank settlements platform</a:t>
            </a:r>
          </a:p>
          <a:p>
            <a:r>
              <a:rPr lang="en-US" sz="2000" dirty="0" err="1"/>
              <a:t>Cardano</a:t>
            </a:r>
            <a:r>
              <a:rPr lang="en-US" sz="2000" dirty="0"/>
              <a:t> (currency ADA)</a:t>
            </a:r>
          </a:p>
          <a:p>
            <a:pPr lvl="1"/>
            <a:r>
              <a:rPr lang="en-US" sz="1800" dirty="0"/>
              <a:t>Proof-of-Stake (not yet deployed)</a:t>
            </a:r>
          </a:p>
          <a:p>
            <a:endParaRPr lang="en-US" sz="2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85FAAA-7D1B-4BC5-BC59-018330FB9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21894" y="2142067"/>
            <a:ext cx="5636097" cy="4249402"/>
          </a:xfrm>
          <a:ln w="25400">
            <a:solidFill>
              <a:schemeClr val="accent6"/>
            </a:solidFill>
            <a:prstDash val="lgDash"/>
          </a:ln>
        </p:spPr>
        <p:txBody>
          <a:bodyPr anchor="t">
            <a:normAutofit/>
          </a:bodyPr>
          <a:lstStyle/>
          <a:p>
            <a:endParaRPr lang="en-US" sz="800" dirty="0"/>
          </a:p>
          <a:p>
            <a:r>
              <a:rPr lang="en-US" sz="2000" dirty="0"/>
              <a:t>Quorum</a:t>
            </a:r>
          </a:p>
          <a:p>
            <a:pPr lvl="1"/>
            <a:r>
              <a:rPr lang="en-US" sz="1800" dirty="0"/>
              <a:t>JPMC fork of Ethereum for permissioned chains</a:t>
            </a:r>
          </a:p>
          <a:p>
            <a:pPr lvl="1"/>
            <a:r>
              <a:rPr lang="en-US" sz="1800" dirty="0"/>
              <a:t>Proof-of-Authority (</a:t>
            </a:r>
            <a:r>
              <a:rPr lang="en-US" sz="1800" dirty="0" err="1"/>
              <a:t>PoA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Chain code uses EVM (Ethereum virtual machine)</a:t>
            </a:r>
          </a:p>
          <a:p>
            <a:r>
              <a:rPr lang="en-US" sz="2000" dirty="0"/>
              <a:t>Hyper Ledger Fabric</a:t>
            </a:r>
          </a:p>
          <a:p>
            <a:pPr lvl="1"/>
            <a:r>
              <a:rPr lang="en-US" sz="1800" dirty="0"/>
              <a:t>Permissioned chain for generic state changes</a:t>
            </a:r>
          </a:p>
          <a:p>
            <a:pPr lvl="1"/>
            <a:r>
              <a:rPr lang="en-US" sz="1800" dirty="0"/>
              <a:t>Chain code (usually) written in Go</a:t>
            </a:r>
          </a:p>
          <a:p>
            <a:pPr lvl="1"/>
            <a:r>
              <a:rPr lang="en-US" sz="1800" dirty="0"/>
              <a:t>State database usually </a:t>
            </a:r>
            <a:r>
              <a:rPr lang="en-US" sz="1800" dirty="0" err="1"/>
              <a:t>CouchBase</a:t>
            </a:r>
            <a:r>
              <a:rPr lang="en-US" sz="1800" dirty="0"/>
              <a:t> (JSON support)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863C2E-A873-4F18-8E64-8615FFA0D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655" y="2328260"/>
            <a:ext cx="406403" cy="4064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E491D1-BB12-43A2-9053-5D1E3722A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846" y="2829423"/>
            <a:ext cx="906626" cy="9066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2C7991-E8E7-4CB3-98DB-8BA89B2507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8337" y="3843412"/>
            <a:ext cx="393441" cy="393441"/>
          </a:xfrm>
          <a:prstGeom prst="rect">
            <a:avLst/>
          </a:prstGeom>
          <a:noFill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945D3E-001F-47F6-B5C3-5A3B56D558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232"/>
          <a:stretch/>
        </p:blipFill>
        <p:spPr>
          <a:xfrm>
            <a:off x="3250690" y="4581536"/>
            <a:ext cx="367669" cy="4636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DA9818-EFBD-48E8-B694-5B327D287F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8337" y="5389860"/>
            <a:ext cx="297394" cy="2701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693670-381E-4F6F-B7DC-85F966A784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049" r="11572" b="26879"/>
          <a:stretch/>
        </p:blipFill>
        <p:spPr>
          <a:xfrm>
            <a:off x="7147249" y="2361856"/>
            <a:ext cx="346277" cy="33590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0982599-AA74-4061-8FF6-1AEACEF2456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lum bright="70000" contrast="-70000"/>
          </a:blip>
          <a:srcRect r="77899"/>
          <a:stretch/>
        </p:blipFill>
        <p:spPr>
          <a:xfrm>
            <a:off x="8365723" y="4050995"/>
            <a:ext cx="382099" cy="371716"/>
          </a:xfrm>
          <a:prstGeom prst="rect">
            <a:avLst/>
          </a:prstGeom>
          <a:noFill/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D8ED607-640E-4457-8F2E-4C201B5334D8}"/>
              </a:ext>
            </a:extLst>
          </p:cNvPr>
          <p:cNvSpPr txBox="1"/>
          <p:nvPr/>
        </p:nvSpPr>
        <p:spPr>
          <a:xfrm>
            <a:off x="685801" y="1707502"/>
            <a:ext cx="2153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</a:rPr>
              <a:t>Public Chains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AFE788-40FD-4F8C-AB6F-7C2538C00D72}"/>
              </a:ext>
            </a:extLst>
          </p:cNvPr>
          <p:cNvSpPr txBox="1"/>
          <p:nvPr/>
        </p:nvSpPr>
        <p:spPr>
          <a:xfrm>
            <a:off x="5821894" y="1707502"/>
            <a:ext cx="2298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</a:rPr>
              <a:t>Private Chains</a:t>
            </a:r>
          </a:p>
        </p:txBody>
      </p:sp>
    </p:spTree>
    <p:extLst>
      <p:ext uri="{BB962C8B-B14F-4D97-AF65-F5344CB8AC3E}">
        <p14:creationId xmlns:p14="http://schemas.microsoft.com/office/powerpoint/2010/main" val="1051401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2186-7812-44DE-85D5-7F14AB622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Attacks on the 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2B7D9-E531-47AB-8885-222872FD6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913500"/>
          </a:xfrm>
        </p:spPr>
        <p:txBody>
          <a:bodyPr>
            <a:normAutofit/>
          </a:bodyPr>
          <a:lstStyle/>
          <a:p>
            <a:r>
              <a:rPr lang="en-US" sz="2000" dirty="0"/>
              <a:t>Double Spend - Sybil attack (51% attack)</a:t>
            </a:r>
          </a:p>
          <a:p>
            <a:pPr lvl="1"/>
            <a:r>
              <a:rPr lang="en-US" sz="1800" dirty="0"/>
              <a:t>Longest chain is the most trusted chain</a:t>
            </a:r>
          </a:p>
          <a:p>
            <a:pPr lvl="1"/>
            <a:r>
              <a:rPr lang="en-US" sz="1800" dirty="0"/>
              <a:t>Attacker creates longer chain by mining faster than the rest of the network</a:t>
            </a:r>
          </a:p>
          <a:p>
            <a:pPr lvl="1"/>
            <a:r>
              <a:rPr lang="en-US" sz="1800" dirty="0"/>
              <a:t>Attacker slows/prevents block relaying</a:t>
            </a:r>
          </a:p>
          <a:p>
            <a:pPr lvl="1"/>
            <a:r>
              <a:rPr lang="en-US" sz="1800" dirty="0"/>
              <a:t>Protected by block rewards incentivizing mining</a:t>
            </a:r>
          </a:p>
          <a:p>
            <a:pPr lvl="1"/>
            <a:r>
              <a:rPr lang="en-US" sz="1800" dirty="0"/>
              <a:t>Mining “pools” exacerbate issue</a:t>
            </a:r>
          </a:p>
          <a:p>
            <a:pPr lvl="1"/>
            <a:r>
              <a:rPr lang="en-US" sz="1800" dirty="0"/>
              <a:t>Small chains especially vulnerable</a:t>
            </a:r>
          </a:p>
          <a:p>
            <a:pPr lvl="1"/>
            <a:endParaRPr lang="en-US" sz="18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5DF7704-D72D-450C-AA7B-1C834E5050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21363" y="2438617"/>
            <a:ext cx="4995862" cy="3055504"/>
          </a:xfrm>
        </p:spPr>
      </p:pic>
    </p:spTree>
    <p:extLst>
      <p:ext uri="{BB962C8B-B14F-4D97-AF65-F5344CB8AC3E}">
        <p14:creationId xmlns:p14="http://schemas.microsoft.com/office/powerpoint/2010/main" val="3553796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1251</TotalTime>
  <Words>887</Words>
  <Application>Microsoft Office PowerPoint</Application>
  <PresentationFormat>Widescreen</PresentationFormat>
  <Paragraphs>147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Celestial</vt:lpstr>
      <vt:lpstr>Bugs in the Blockchain and “Contractual” Vulnerability </vt:lpstr>
      <vt:lpstr>PowerPoint Presentation</vt:lpstr>
      <vt:lpstr>Overview</vt:lpstr>
      <vt:lpstr>What’s a Blockchain?</vt:lpstr>
      <vt:lpstr>PowerPoint Presentation</vt:lpstr>
      <vt:lpstr>Why is it “Secure”?</vt:lpstr>
      <vt:lpstr>What does the blockchain Look Like?</vt:lpstr>
      <vt:lpstr>Types of Blockchains</vt:lpstr>
      <vt:lpstr>Attacks on the Chain</vt:lpstr>
      <vt:lpstr>Extending the Blockchain</vt:lpstr>
      <vt:lpstr>Smart Contract Use Cases</vt:lpstr>
      <vt:lpstr>What Does a Contract Look like?</vt:lpstr>
      <vt:lpstr>What Does a Contract Look like?</vt:lpstr>
      <vt:lpstr>Smart Contract Weaknesses</vt:lpstr>
      <vt:lpstr>Smart Contract Weaknesses</vt:lpstr>
      <vt:lpstr>Smart Contract Weaknesses</vt:lpstr>
      <vt:lpstr>Smart Contract Weaknesses</vt:lpstr>
      <vt:lpstr>Smart Contract Weaknesses</vt:lpstr>
      <vt:lpstr>Tools for the Smart Contracting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Bugs in the Blockchain and “Contractual” Vulnerability</dc:title>
  <dc:creator>Stark Riedesel</dc:creator>
  <cp:lastModifiedBy>Stark Riedesel</cp:lastModifiedBy>
  <cp:revision>27</cp:revision>
  <dcterms:created xsi:type="dcterms:W3CDTF">2018-02-20T01:26:18Z</dcterms:created>
  <dcterms:modified xsi:type="dcterms:W3CDTF">2018-02-20T22:17:59Z</dcterms:modified>
</cp:coreProperties>
</file>