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259" r:id="rId4"/>
    <p:sldId id="260" r:id="rId5"/>
    <p:sldId id="314" r:id="rId6"/>
    <p:sldId id="261" r:id="rId7"/>
    <p:sldId id="315" r:id="rId8"/>
    <p:sldId id="316" r:id="rId9"/>
    <p:sldId id="317" r:id="rId10"/>
    <p:sldId id="321" r:id="rId11"/>
    <p:sldId id="318" r:id="rId12"/>
    <p:sldId id="319" r:id="rId13"/>
    <p:sldId id="320" r:id="rId14"/>
    <p:sldId id="322" r:id="rId15"/>
    <p:sldId id="323" r:id="rId16"/>
    <p:sldId id="274" r:id="rId17"/>
    <p:sldId id="275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1F9C2B-5122-4F86-8CC8-3E7704A78A7F}">
          <p14:sldIdLst>
            <p14:sldId id="256"/>
            <p14:sldId id="311"/>
            <p14:sldId id="259"/>
          </p14:sldIdLst>
        </p14:section>
        <p14:section name="Contexte" id="{2874B7C6-46C0-43BA-B3D6-5D4723D47311}">
          <p14:sldIdLst>
            <p14:sldId id="260"/>
            <p14:sldId id="314"/>
          </p14:sldIdLst>
        </p14:section>
        <p14:section name="Installation &amp; utilisation" id="{44412D71-43C8-4875-82B6-84075E35FC3C}">
          <p14:sldIdLst>
            <p14:sldId id="261"/>
            <p14:sldId id="315"/>
            <p14:sldId id="316"/>
            <p14:sldId id="317"/>
            <p14:sldId id="321"/>
          </p14:sldIdLst>
        </p14:section>
        <p14:section name="Examples" id="{4602A8A1-AB70-4FE6-B052-0F2D7B0ACBA3}">
          <p14:sldIdLst>
            <p14:sldId id="318"/>
            <p14:sldId id="319"/>
            <p14:sldId id="320"/>
            <p14:sldId id="322"/>
          </p14:sldIdLst>
        </p14:section>
        <p14:section name="Participation" id="{64341573-B3C8-4F2D-BF04-C3A07F417D40}">
          <p14:sldIdLst>
            <p14:sldId id="323"/>
          </p14:sldIdLst>
        </p14:section>
        <p14:section name="Q&amp;A + refs" id="{F008B838-AEDD-4E3C-BB08-B652664B796D}">
          <p14:sldIdLst>
            <p14:sldId id="274"/>
            <p14:sldId id="27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75" autoAdjust="0"/>
  </p:normalViewPr>
  <p:slideViewPr>
    <p:cSldViewPr snapToGrid="0" snapToObjects="1" showGuides="1">
      <p:cViewPr varScale="1">
        <p:scale>
          <a:sx n="87" d="100"/>
          <a:sy n="87" d="100"/>
        </p:scale>
        <p:origin x="23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12C3-1484-475E-8E5B-B23519F6F56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ACB37-408C-47E2-B8E1-37E58C83B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8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Docker: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prérequis</a:t>
            </a:r>
            <a:r>
              <a:rPr lang="en-GB" dirty="0"/>
              <a:t>: Docker (yeah, right…)</a:t>
            </a:r>
          </a:p>
          <a:p>
            <a:pPr marL="171450" indent="-171450">
              <a:buFontTx/>
              <a:buChar char="-"/>
            </a:pPr>
            <a:r>
              <a:rPr lang="fr-CH" dirty="0"/>
              <a:t>Trivial à lancer</a:t>
            </a:r>
          </a:p>
          <a:p>
            <a:pPr marL="171450" indent="-171450">
              <a:buFontTx/>
              <a:buChar char="-"/>
            </a:pPr>
            <a:endParaRPr lang="fr-CH" dirty="0"/>
          </a:p>
          <a:p>
            <a:pPr marL="0" indent="0">
              <a:buFontTx/>
              <a:buNone/>
            </a:pPr>
            <a:r>
              <a:rPr lang="fr-CH" dirty="0" err="1"/>
              <a:t>Standalone</a:t>
            </a:r>
            <a:r>
              <a:rPr lang="fr-CH" dirty="0"/>
              <a:t>:</a:t>
            </a:r>
          </a:p>
          <a:p>
            <a:pPr marL="171450" indent="-171450">
              <a:buFontTx/>
              <a:buChar char="-"/>
            </a:pPr>
            <a:r>
              <a:rPr lang="fr-CH" dirty="0"/>
              <a:t>Prérequis: Java…</a:t>
            </a:r>
          </a:p>
          <a:p>
            <a:pPr marL="171450" indent="-171450">
              <a:buFontTx/>
              <a:buChar char="-"/>
            </a:pPr>
            <a:r>
              <a:rPr lang="fr-CH" dirty="0" err="1"/>
              <a:t>Tomcat</a:t>
            </a:r>
            <a:r>
              <a:rPr lang="fr-CH" dirty="0"/>
              <a:t> embarqué</a:t>
            </a:r>
          </a:p>
          <a:p>
            <a:pPr marL="171450" indent="-171450">
              <a:buFontTx/>
              <a:buChar char="-"/>
            </a:pPr>
            <a:endParaRPr lang="fr-CH" dirty="0"/>
          </a:p>
          <a:p>
            <a:pPr marL="0" indent="0">
              <a:buFontTx/>
              <a:buNone/>
            </a:pPr>
            <a:r>
              <a:rPr lang="fr-CH" dirty="0"/>
              <a:t>Code source:</a:t>
            </a:r>
          </a:p>
          <a:p>
            <a:pPr marL="171450" indent="-171450">
              <a:buFontTx/>
              <a:buChar char="-"/>
            </a:pPr>
            <a:r>
              <a:rPr lang="fr-CH" dirty="0"/>
              <a:t>Exécution possible directement depuis l’IDE</a:t>
            </a:r>
          </a:p>
          <a:p>
            <a:pPr marL="171450" indent="-171450">
              <a:buFontTx/>
              <a:buChar char="-"/>
            </a:pPr>
            <a:r>
              <a:rPr lang="fr-CH" dirty="0"/>
              <a:t>Permet d’explorer le code au fur et à mesure, de résoudre certains exercices supplémentaires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ACB37-408C-47E2-B8E1-37E58C83BC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D’abord montrer avec </a:t>
            </a:r>
            <a:r>
              <a:rPr lang="fr-CH" dirty="0" err="1"/>
              <a:t>webgoat</a:t>
            </a:r>
            <a:r>
              <a:rPr lang="fr-CH" dirty="0"/>
              <a:t> / </a:t>
            </a:r>
            <a:r>
              <a:rPr lang="fr-CH" dirty="0" err="1"/>
              <a:t>red</a:t>
            </a:r>
            <a:endParaRPr lang="fr-CH" dirty="0"/>
          </a:p>
          <a:p>
            <a:endParaRPr lang="fr-CH" dirty="0"/>
          </a:p>
          <a:p>
            <a:r>
              <a:rPr lang="fr-CH" dirty="0"/>
              <a:t>Puis admin / </a:t>
            </a:r>
            <a:r>
              <a:rPr lang="fr-CH" dirty="0" err="1"/>
              <a:t>yellow</a:t>
            </a:r>
            <a:r>
              <a:rPr lang="fr-CH" dirty="0"/>
              <a:t> – </a:t>
            </a:r>
            <a:r>
              <a:rPr lang="fr-CH" dirty="0" err="1"/>
              <a:t>blue</a:t>
            </a:r>
            <a:r>
              <a:rPr lang="fr-CH" dirty="0"/>
              <a:t> – green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ACB37-408C-47E2-B8E1-37E58C83BC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Show source</a:t>
            </a:r>
          </a:p>
          <a:p>
            <a:endParaRPr lang="fr-CH" dirty="0"/>
          </a:p>
          <a:p>
            <a:r>
              <a:rPr lang="fr-CH" dirty="0"/>
              <a:t>Show solution</a:t>
            </a:r>
          </a:p>
          <a:p>
            <a:endParaRPr lang="fr-CH" dirty="0"/>
          </a:p>
          <a:p>
            <a:r>
              <a:rPr lang="fr-CH" dirty="0"/>
              <a:t>Show Plan</a:t>
            </a:r>
          </a:p>
          <a:p>
            <a:endParaRPr lang="fr-CH" dirty="0"/>
          </a:p>
          <a:p>
            <a:r>
              <a:rPr lang="fr-CH" dirty="0"/>
              <a:t>Show </a:t>
            </a:r>
            <a:r>
              <a:rPr lang="fr-CH" dirty="0" err="1"/>
              <a:t>hints</a:t>
            </a:r>
            <a:endParaRPr lang="fr-CH" dirty="0"/>
          </a:p>
          <a:p>
            <a:endParaRPr lang="fr-CH" dirty="0"/>
          </a:p>
          <a:p>
            <a:r>
              <a:rPr lang="fr-CH" dirty="0"/>
              <a:t>Short ZAP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ACB37-408C-47E2-B8E1-37E58C83BC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View</a:t>
            </a:r>
            <a:r>
              <a:rPr lang="fr-CH" dirty="0"/>
              <a:t> source, </a:t>
            </a:r>
            <a:r>
              <a:rPr lang="fr-CH" dirty="0" err="1"/>
              <a:t>grep</a:t>
            </a:r>
            <a:r>
              <a:rPr lang="fr-CH" dirty="0"/>
              <a:t> TODO, FIXME…</a:t>
            </a:r>
          </a:p>
          <a:p>
            <a:endParaRPr lang="fr-C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ACB37-408C-47E2-B8E1-37E58C83BC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403481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E9C67AB-B614-C742-93A2-1DCA2D6D2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Secure-IT VS - WebGoat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WebGoat/start.mvc#attack/1869022003/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localhost:8080/WebGoat/start.mvc#attack/372049154/50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WebGoat/start.mvc#attack/125644239/7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localhost:8080/WebGoat/start.mvc#attack/1572295549/110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://localhost:8080/WebGoat/start.mvc#attack/980912706/11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Goat/WebGoat/tree/master" TargetMode="External"/><Relationship Id="rId2" Type="http://schemas.openxmlformats.org/officeDocument/2006/relationships/hyperlink" Target="https://www.owasp.org/index.php/Category:OWASP_WebGoat_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WebGoat/WebGo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WebGo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WebGoat</a:t>
            </a:r>
            <a:br>
              <a:rPr lang="en-US" dirty="0"/>
            </a:br>
            <a:r>
              <a:rPr lang="en-US" sz="3100" dirty="0"/>
              <a:t>Hack the Goat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Thomas Hofer</a:t>
            </a:r>
          </a:p>
          <a:p>
            <a:r>
              <a:rPr lang="en-US" sz="2000" dirty="0"/>
              <a:t>Secure-it Valais - 17 </a:t>
            </a:r>
            <a:r>
              <a:rPr lang="en-US" sz="2000" dirty="0" err="1"/>
              <a:t>février</a:t>
            </a:r>
            <a:r>
              <a:rPr lang="en-US" sz="2000" dirty="0"/>
              <a:t> 2017</a:t>
            </a:r>
          </a:p>
          <a:p>
            <a:r>
              <a:rPr lang="en-US" sz="2000" dirty="0"/>
              <a:t>HES-SO </a:t>
            </a:r>
            <a:r>
              <a:rPr lang="en-US" sz="2000" dirty="0" err="1"/>
              <a:t>Sierre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Utilisation</a:t>
            </a:r>
            <a:endParaRPr lang="en-US" dirty="0"/>
          </a:p>
        </p:txBody>
      </p:sp>
      <p:pic>
        <p:nvPicPr>
          <p:cNvPr id="7" name="Content Placeholder 6" descr="WebGoat - Firefox Developer Edition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– Mot de </a:t>
            </a:r>
            <a:r>
              <a:rPr lang="en-US" dirty="0" err="1"/>
              <a:t>passe</a:t>
            </a:r>
            <a:r>
              <a:rPr lang="en-US" dirty="0"/>
              <a:t> </a:t>
            </a:r>
            <a:r>
              <a:rPr lang="en-US" dirty="0" err="1"/>
              <a:t>oubli</a:t>
            </a:r>
            <a:r>
              <a:rPr lang="fr-CH" dirty="0"/>
              <a:t>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 descr="WebGoat - Firefox Developer Edition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</p:spTree>
    <p:extLst>
      <p:ext uri="{BB962C8B-B14F-4D97-AF65-F5344CB8AC3E}">
        <p14:creationId xmlns:p14="http://schemas.microsoft.com/office/powerpoint/2010/main" val="342661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2 - </a:t>
            </a:r>
            <a:r>
              <a:rPr lang="en-US" dirty="0" err="1"/>
              <a:t>Commentaires</a:t>
            </a:r>
            <a:r>
              <a:rPr lang="en-US" dirty="0"/>
              <a:t>…</a:t>
            </a:r>
          </a:p>
        </p:txBody>
      </p:sp>
      <p:pic>
        <p:nvPicPr>
          <p:cNvPr id="7" name="Content Placeholder 6" descr="WebGoat - Firefox Developer Edition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Exemple 3 – Falsification de logs</a:t>
            </a:r>
            <a:endParaRPr lang="en-US" dirty="0"/>
          </a:p>
        </p:txBody>
      </p:sp>
      <p:pic>
        <p:nvPicPr>
          <p:cNvPr id="7" name="Content Placeholder 6" descr="WebGoat - Firefox Developer Edition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Exemple 4 – </a:t>
            </a:r>
            <a:r>
              <a:rPr lang="fr-CH" dirty="0" err="1"/>
              <a:t>Database</a:t>
            </a:r>
            <a:r>
              <a:rPr lang="fr-CH" dirty="0"/>
              <a:t> </a:t>
            </a:r>
            <a:r>
              <a:rPr lang="fr-CH" dirty="0" err="1"/>
              <a:t>backdoors</a:t>
            </a:r>
            <a:endParaRPr lang="en-US" dirty="0"/>
          </a:p>
        </p:txBody>
      </p:sp>
      <p:pic>
        <p:nvPicPr>
          <p:cNvPr id="7" name="Content Placeholder 6" descr="WebGoat - Firefox Developer Edition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Migration technique pour v.8.0</a:t>
            </a:r>
          </a:p>
          <a:p>
            <a:endParaRPr lang="en-US" dirty="0"/>
          </a:p>
          <a:p>
            <a:r>
              <a:rPr lang="fr-CH" dirty="0"/>
              <a:t>Traduction</a:t>
            </a:r>
          </a:p>
          <a:p>
            <a:endParaRPr lang="fr-CH" dirty="0"/>
          </a:p>
          <a:p>
            <a:r>
              <a:rPr lang="fr-CH" dirty="0"/>
              <a:t>Leçons supplémentaires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400" b="1" dirty="0"/>
              <a:t>?</a:t>
            </a:r>
          </a:p>
          <a:p>
            <a:pPr marL="0" indent="0" algn="r">
              <a:buNone/>
            </a:pPr>
            <a:endParaRPr lang="en-US" sz="2600" dirty="0"/>
          </a:p>
          <a:p>
            <a:pPr marL="0" indent="0" algn="r">
              <a:buNone/>
            </a:pPr>
            <a:endParaRPr lang="en-US" sz="2600" dirty="0"/>
          </a:p>
          <a:p>
            <a:pPr marL="0" indent="0" algn="r">
              <a:buNone/>
            </a:pPr>
            <a:r>
              <a:rPr lang="en-US" sz="2200" dirty="0"/>
              <a:t>thomas.hofer@owasp.org</a:t>
            </a:r>
            <a:br>
              <a:rPr lang="en-US" sz="2200" dirty="0"/>
            </a:br>
            <a:r>
              <a:rPr lang="en-US" sz="2200" dirty="0"/>
              <a:t>@</a:t>
            </a:r>
            <a:r>
              <a:rPr lang="en-US" sz="2200" dirty="0" err="1"/>
              <a:t>thhofer</a:t>
            </a:r>
            <a:r>
              <a:rPr lang="en-US" sz="22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5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Merci.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5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Projet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hlinkClick r:id="rId2"/>
              </a:rPr>
              <a:t>https://www.owasp.org/index.php/Category:OWASP_WebGoat_Project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Source:</a:t>
            </a:r>
          </a:p>
          <a:p>
            <a:pPr lvl="1"/>
            <a:r>
              <a:rPr lang="en-US" dirty="0"/>
              <a:t>7.1: </a:t>
            </a:r>
            <a:r>
              <a:rPr lang="en-US" dirty="0">
                <a:hlinkClick r:id="rId3"/>
              </a:rPr>
              <a:t>https://github.com/WebGoat/WebGoat/tree/master</a:t>
            </a:r>
            <a:endParaRPr lang="en-US" dirty="0"/>
          </a:p>
          <a:p>
            <a:pPr lvl="1"/>
            <a:r>
              <a:rPr lang="en-US" dirty="0"/>
              <a:t>8.0: </a:t>
            </a:r>
            <a:r>
              <a:rPr lang="en-US" dirty="0">
                <a:hlinkClick r:id="rId4"/>
              </a:rPr>
              <a:t>https://github.com/WebGoat/WebGoat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6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81775" cy="4128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Thomas Hofer</a:t>
            </a:r>
          </a:p>
          <a:p>
            <a:pPr marL="0" indent="0">
              <a:buNone/>
            </a:pPr>
            <a:r>
              <a:rPr lang="fr-CH" sz="2400" i="1" dirty="0"/>
              <a:t>Développement logiciel dans un contexte à fortes contraintes de sécurité.</a:t>
            </a:r>
          </a:p>
          <a:p>
            <a:pPr marL="0" indent="0">
              <a:buNone/>
            </a:pPr>
            <a:endParaRPr lang="fr-CH" sz="2400" i="1" dirty="0"/>
          </a:p>
          <a:p>
            <a:pPr marL="0" indent="0">
              <a:buNone/>
            </a:pPr>
            <a:r>
              <a:rPr lang="fr-CH" sz="2400" dirty="0"/>
              <a:t>Etat de Genève, </a:t>
            </a:r>
            <a:r>
              <a:rPr lang="fr-CH" sz="2400" i="1" dirty="0"/>
              <a:t>Expert technique Vote Electronique</a:t>
            </a:r>
          </a:p>
          <a:p>
            <a:pPr marL="0" indent="0">
              <a:buNone/>
            </a:pPr>
            <a:r>
              <a:rPr lang="fr-CH" sz="2400" dirty="0"/>
              <a:t>OWASP Genève, </a:t>
            </a:r>
            <a:r>
              <a:rPr lang="fr-CH" sz="2400" i="1" dirty="0" err="1"/>
              <a:t>co-chapter</a:t>
            </a:r>
            <a:r>
              <a:rPr lang="fr-CH" sz="2400" i="1" dirty="0"/>
              <a:t> leader</a:t>
            </a:r>
          </a:p>
          <a:p>
            <a:pPr marL="0" indent="0">
              <a:buNone/>
            </a:pPr>
            <a:endParaRPr lang="fr-CH" sz="2400" i="1" dirty="0"/>
          </a:p>
          <a:p>
            <a:pPr marL="0" indent="0">
              <a:buNone/>
            </a:pPr>
            <a:r>
              <a:rPr lang="fr-CH" sz="2400" dirty="0"/>
              <a:t>sur Twitter: @</a:t>
            </a:r>
            <a:r>
              <a:rPr lang="fr-CH" sz="2400" dirty="0" err="1"/>
              <a:t>thhofer</a:t>
            </a:r>
            <a:endParaRPr lang="fr-CH" sz="2400" dirty="0"/>
          </a:p>
          <a:p>
            <a:pPr marL="0" indent="0">
              <a:buNone/>
            </a:pPr>
            <a:r>
              <a:rPr lang="fr-CH" sz="2400" dirty="0"/>
              <a:t>par mail: thomas.hofer@owasp.org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Secure-IT VS - </a:t>
            </a:r>
            <a:r>
              <a:rPr lang="en-US" dirty="0" err="1"/>
              <a:t>WebGoat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0A41-37CD-419E-81DC-7543926514A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17" y="1600200"/>
            <a:ext cx="1554483" cy="20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969"/>
            <a:ext cx="8229600" cy="1143000"/>
          </a:xfrm>
        </p:spPr>
        <p:txBody>
          <a:bodyPr/>
          <a:lstStyle/>
          <a:p>
            <a:r>
              <a:rPr lang="fr-CH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531"/>
            <a:ext cx="8229600" cy="4128029"/>
          </a:xfrm>
        </p:spPr>
        <p:txBody>
          <a:bodyPr/>
          <a:lstStyle/>
          <a:p>
            <a:r>
              <a:rPr lang="fr-CH" dirty="0"/>
              <a:t>Contexte</a:t>
            </a:r>
          </a:p>
          <a:p>
            <a:r>
              <a:rPr lang="fr-CH" dirty="0"/>
              <a:t>Installation et utilisation</a:t>
            </a:r>
          </a:p>
          <a:p>
            <a:r>
              <a:rPr lang="fr-CH" dirty="0"/>
              <a:t>Exemples</a:t>
            </a:r>
          </a:p>
          <a:p>
            <a:r>
              <a:rPr lang="fr-CH" dirty="0"/>
              <a:t>Participation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3</a:t>
            </a:fld>
            <a:endParaRPr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Contexte - OWASP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Open Web Application Security Project</a:t>
            </a:r>
          </a:p>
          <a:p>
            <a:pPr lvl="1"/>
            <a:r>
              <a:rPr lang="fr-CH" dirty="0"/>
              <a:t>But: améliorer la sécurité des applications web</a:t>
            </a:r>
          </a:p>
          <a:p>
            <a:pPr lvl="1"/>
            <a:r>
              <a:rPr lang="fr-CH" dirty="0"/>
              <a:t>Participation libre et ouverte à tous</a:t>
            </a:r>
          </a:p>
          <a:p>
            <a:pPr lvl="1"/>
            <a:r>
              <a:rPr lang="fr-CH" dirty="0"/>
              <a:t>Tout est ouvert et open source</a:t>
            </a:r>
          </a:p>
          <a:p>
            <a:pPr lvl="1"/>
            <a:r>
              <a:rPr lang="fr-CH" dirty="0"/>
              <a:t>Objectifs clés: fournir des outils, définir des standards et de la </a:t>
            </a:r>
            <a:r>
              <a:rPr lang="fr-CH" dirty="0" err="1"/>
              <a:t>documention</a:t>
            </a:r>
            <a:r>
              <a:rPr lang="fr-CH" dirty="0"/>
              <a:t> relative aux applications web</a:t>
            </a:r>
          </a:p>
          <a:p>
            <a:pPr lvl="1"/>
            <a:r>
              <a:rPr lang="fr-CH" dirty="0"/>
              <a:t>Des milliers de membres actifs, répartis en sections locales et en projets</a:t>
            </a:r>
          </a:p>
          <a:p>
            <a:pPr lvl="1"/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4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Contexte - </a:t>
            </a:r>
            <a:r>
              <a:rPr lang="fr-CH" dirty="0" err="1"/>
              <a:t>WebGoat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Projet de l’OWASP</a:t>
            </a:r>
          </a:p>
          <a:p>
            <a:pPr lvl="1"/>
            <a:r>
              <a:rPr lang="fr-CH" dirty="0"/>
              <a:t>Application </a:t>
            </a:r>
            <a:r>
              <a:rPr lang="fr-CH" i="1" dirty="0"/>
              <a:t>volontairement</a:t>
            </a:r>
            <a:r>
              <a:rPr lang="fr-CH" dirty="0"/>
              <a:t> vulnérable</a:t>
            </a:r>
          </a:p>
          <a:p>
            <a:pPr lvl="1"/>
            <a:r>
              <a:rPr lang="fr-CH" dirty="0"/>
              <a:t>But éducatif (sensibilisation et formation)</a:t>
            </a:r>
          </a:p>
          <a:p>
            <a:pPr lvl="1"/>
            <a:r>
              <a:rPr lang="fr-CH" dirty="0"/>
              <a:t>Mais aussi utile pour tester des produits sécurité:</a:t>
            </a:r>
          </a:p>
          <a:p>
            <a:pPr lvl="2"/>
            <a:r>
              <a:rPr lang="fr-CH" dirty="0"/>
              <a:t>IPS, Firewalls, Web Application Firewalls, …</a:t>
            </a:r>
          </a:p>
          <a:p>
            <a:pPr lvl="2"/>
            <a:endParaRPr lang="fr-CH" dirty="0"/>
          </a:p>
          <a:p>
            <a:pPr lvl="2"/>
            <a:endParaRPr lang="fr-CH" dirty="0"/>
          </a:p>
          <a:p>
            <a:r>
              <a:rPr lang="fr-CH" dirty="0"/>
              <a:t>Qui a déjà joué avec </a:t>
            </a:r>
            <a:r>
              <a:rPr lang="fr-CH" dirty="0" err="1"/>
              <a:t>WebGoat</a:t>
            </a:r>
            <a:r>
              <a:rPr lang="fr-CH" dirty="0"/>
              <a:t>?</a:t>
            </a:r>
          </a:p>
          <a:p>
            <a:pPr lvl="1"/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5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6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Installation – Mise en garde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/>
              <a:t>Application vulnérable !!!</a:t>
            </a:r>
          </a:p>
          <a:p>
            <a:pPr lvl="1"/>
            <a:r>
              <a:rPr lang="fr-CH" dirty="0"/>
              <a:t>Conçue de manière à limiter les risques</a:t>
            </a:r>
          </a:p>
          <a:p>
            <a:pPr lvl="2"/>
            <a:r>
              <a:rPr lang="fr-CH" dirty="0"/>
              <a:t>Par défaut accessible uniquement en local</a:t>
            </a:r>
          </a:p>
          <a:p>
            <a:pPr lvl="1"/>
            <a:r>
              <a:rPr lang="fr-CH" dirty="0"/>
              <a:t>A utiliser de préférence hors-ligne…</a:t>
            </a:r>
          </a:p>
          <a:p>
            <a:pPr lvl="1"/>
            <a:endParaRPr lang="fr-CH" dirty="0"/>
          </a:p>
          <a:p>
            <a:r>
              <a:rPr lang="fr-CH" dirty="0"/>
              <a:t>Uniquement à but formatif</a:t>
            </a:r>
          </a:p>
          <a:p>
            <a:pPr lvl="1"/>
            <a:r>
              <a:rPr lang="fr-CH" dirty="0"/>
              <a:t>Les techniques utilisées et expliquées ne sont pas à mettre en pratique sur d’autres sites, sauf autorisation spécifique.</a:t>
            </a:r>
          </a:p>
          <a:p>
            <a:pPr lvl="1"/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6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Installation – Versions disponible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Stable: </a:t>
            </a:r>
            <a:r>
              <a:rPr lang="fr-CH" dirty="0" err="1"/>
              <a:t>WebGoat</a:t>
            </a:r>
            <a:r>
              <a:rPr lang="fr-CH" dirty="0"/>
              <a:t> 7.1 (Novembre 2016)</a:t>
            </a:r>
          </a:p>
          <a:p>
            <a:pPr lvl="1"/>
            <a:r>
              <a:rPr lang="fr-CH" dirty="0"/>
              <a:t>Utilisable et fonctionnelle</a:t>
            </a:r>
          </a:p>
          <a:p>
            <a:pPr lvl="1"/>
            <a:endParaRPr lang="fr-CH" dirty="0"/>
          </a:p>
          <a:p>
            <a:r>
              <a:rPr lang="fr-CH" dirty="0"/>
              <a:t>Développement: </a:t>
            </a:r>
            <a:r>
              <a:rPr lang="fr-CH" dirty="0" err="1"/>
              <a:t>WebGoat</a:t>
            </a:r>
            <a:r>
              <a:rPr lang="fr-CH" dirty="0"/>
              <a:t> 8.0 (???)</a:t>
            </a:r>
          </a:p>
          <a:p>
            <a:pPr lvl="1"/>
            <a:r>
              <a:rPr lang="fr-CH" dirty="0"/>
              <a:t>Refonte technologique assez complète</a:t>
            </a:r>
          </a:p>
          <a:p>
            <a:pPr lvl="1"/>
            <a:r>
              <a:rPr lang="fr-CH" dirty="0"/>
              <a:t>Actuellement pas prête pour utilisation</a:t>
            </a:r>
          </a:p>
          <a:p>
            <a:pPr lvl="1"/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7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 dirty="0"/>
              <a:t>Installation – Variantes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Docker</a:t>
            </a:r>
          </a:p>
          <a:p>
            <a:endParaRPr lang="fr-CH" dirty="0"/>
          </a:p>
          <a:p>
            <a:r>
              <a:rPr lang="fr-CH" dirty="0" err="1"/>
              <a:t>Standalone</a:t>
            </a:r>
            <a:endParaRPr lang="fr-CH" dirty="0"/>
          </a:p>
          <a:p>
            <a:pPr lvl="1"/>
            <a:r>
              <a:rPr lang="fr-CH" dirty="0" err="1"/>
              <a:t>Tomcat</a:t>
            </a:r>
            <a:r>
              <a:rPr lang="fr-CH" dirty="0"/>
              <a:t> embarqué</a:t>
            </a:r>
          </a:p>
          <a:p>
            <a:pPr lvl="1"/>
            <a:endParaRPr lang="fr-CH" dirty="0"/>
          </a:p>
          <a:p>
            <a:r>
              <a:rPr lang="fr-CH" dirty="0"/>
              <a:t>Code 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8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6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 dirty="0"/>
              <a:t>Utilisation – vue d’ensemble</a:t>
            </a:r>
          </a:p>
        </p:txBody>
      </p:sp>
      <p:pic>
        <p:nvPicPr>
          <p:cNvPr id="4" name="Content Placeholder 3" descr="WebGoat - Firefox Developer Edition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8458" y="1600200"/>
            <a:ext cx="7567083" cy="41275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C67AB-B614-C742-93A2-1DCA2D6D2270}" type="slidenum">
              <a:rPr lang="en-US" smtClean="0"/>
              <a:t>9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Secure-IT VS - WebGoat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1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(4:3)</PresentationFormat>
  <Paragraphs>165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WebGoat Hack the Goat</vt:lpstr>
      <vt:lpstr>Bio</vt:lpstr>
      <vt:lpstr>Agenda</vt:lpstr>
      <vt:lpstr>Contexte - OWASP</vt:lpstr>
      <vt:lpstr>Contexte - WebGoat</vt:lpstr>
      <vt:lpstr>Installation – Mise en garde</vt:lpstr>
      <vt:lpstr>Installation – Versions disponible</vt:lpstr>
      <vt:lpstr>Installation – Variantes</vt:lpstr>
      <vt:lpstr>Utilisation – vue d’ensemble</vt:lpstr>
      <vt:lpstr>Utilisation</vt:lpstr>
      <vt:lpstr>Exemple 1 – Mot de passe oublié</vt:lpstr>
      <vt:lpstr>Exemple 2 - Commentaires…</vt:lpstr>
      <vt:lpstr>Exemple 3 – Falsification de logs</vt:lpstr>
      <vt:lpstr>Exemple 4 – Database backdoors</vt:lpstr>
      <vt:lpstr>Participation</vt:lpstr>
      <vt:lpstr>Questions?</vt:lpstr>
      <vt:lpstr>PowerPoint Presentation</vt:lpstr>
      <vt:lpstr>Liens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2017-02-17T21:30:44Z</dcterms:created>
  <dcterms:modified xsi:type="dcterms:W3CDTF">2017-02-17T21:32:34Z</dcterms:modified>
</cp:coreProperties>
</file>