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73" r:id="rId4"/>
    <p:sldId id="257" r:id="rId5"/>
    <p:sldId id="275" r:id="rId6"/>
    <p:sldId id="276" r:id="rId7"/>
    <p:sldId id="258" r:id="rId8"/>
    <p:sldId id="278" r:id="rId9"/>
    <p:sldId id="277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5"/>
    <a:srgbClr val="D8A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 snapToGrid="0" snapToObjects="1" showGuides="1"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57A1C-16F9-4335-AD67-BB4C4FB1F031}" type="datetimeFigureOut">
              <a:rPr lang="de-AT" smtClean="0"/>
              <a:t>25.11.2014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523F1-CA6E-4B40-A36E-168DE6A5CAB0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450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8420" y="2130425"/>
            <a:ext cx="6809780" cy="1470025"/>
          </a:xfrm>
        </p:spPr>
        <p:txBody>
          <a:bodyPr/>
          <a:lstStyle>
            <a:lvl1pPr algn="l">
              <a:defRPr>
                <a:solidFill>
                  <a:srgbClr val="D8A51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8420" y="3886200"/>
            <a:ext cx="612398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8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0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1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2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6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7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1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6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9C67AB-B614-C742-93A2-1DCA2D6D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2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28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F7C92-B666-BE4A-87BA-E45BF689715D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7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468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wasp.org/index.php/OWASP_Secure_Configuration_Gui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weekeurope.co.uk/workspace/cisco-security-aci-fabric-1313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wasp.org/index.php/Insecure_Configuration_Manag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wasp.org/index.php/OWASP_Testing_Proje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OWASP Secure Configuration Guide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smtClean="0"/>
              <a:t>Alexander Antukh</a:t>
            </a:r>
          </a:p>
          <a:p>
            <a:r>
              <a:rPr lang="de-AT" dirty="0" smtClean="0"/>
              <a:t>25/11/2014</a:t>
            </a:r>
            <a:endParaRPr lang="de-A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594" y="2433427"/>
            <a:ext cx="705050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Join us and let’s make history!</a:t>
            </a:r>
            <a:endParaRPr lang="de-AT" dirty="0"/>
          </a:p>
        </p:txBody>
      </p:sp>
      <p:sp>
        <p:nvSpPr>
          <p:cNvPr id="3" name="Rectangle 2"/>
          <p:cNvSpPr/>
          <p:nvPr/>
        </p:nvSpPr>
        <p:spPr>
          <a:xfrm>
            <a:off x="644893" y="3692728"/>
            <a:ext cx="81814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dirty="0">
                <a:hlinkClick r:id="rId2"/>
              </a:rPr>
              <a:t>https://</a:t>
            </a:r>
            <a:r>
              <a:rPr lang="de-AT" sz="2000" b="1" dirty="0" smtClean="0">
                <a:hlinkClick r:id="rId2"/>
              </a:rPr>
              <a:t>www.owasp.org/index.php/OWASP_Secure_Configuration_Guide</a:t>
            </a:r>
            <a:endParaRPr lang="de-AT" sz="2000" b="1" dirty="0"/>
          </a:p>
        </p:txBody>
      </p:sp>
    </p:spTree>
    <p:extLst>
      <p:ext uri="{BB962C8B-B14F-4D97-AF65-F5344CB8AC3E}">
        <p14:creationId xmlns:p14="http://schemas.microsoft.com/office/powerpoint/2010/main" val="38152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Misconfiguration</a:t>
            </a:r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53455" y="1817093"/>
            <a:ext cx="81333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We are surrounded by security software, using standard crypto algorithms and trying to avoid writing custom code when creating a new web application as much as possible. Nevertheless, even by using those listed above, a lot of web applications/services are still insecure. No, I don’t mean 0-days now. It’s much simpler, yet a significant problem nowadays.</a:t>
            </a:r>
            <a:endParaRPr lang="de-AT" sz="2800" i="1" dirty="0"/>
          </a:p>
        </p:txBody>
      </p:sp>
    </p:spTree>
    <p:extLst>
      <p:ext uri="{BB962C8B-B14F-4D97-AF65-F5344CB8AC3E}">
        <p14:creationId xmlns:p14="http://schemas.microsoft.com/office/powerpoint/2010/main" val="11388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Misconfiguration</a:t>
            </a:r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53455" y="1845968"/>
            <a:ext cx="80707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“Citing </a:t>
            </a:r>
            <a:r>
              <a:rPr lang="en-US" sz="2800" dirty="0"/>
              <a:t>numbers from Gartner, he said that </a:t>
            </a:r>
            <a:r>
              <a:rPr lang="en-US" sz="2800" b="1" dirty="0">
                <a:solidFill>
                  <a:srgbClr val="FF0000"/>
                </a:solidFill>
              </a:rPr>
              <a:t>95 percent of firewall breaches are caused by misconfigurations of security tools</a:t>
            </a:r>
            <a:r>
              <a:rPr lang="en-US" sz="2800" dirty="0"/>
              <a:t>. In addition, </a:t>
            </a:r>
            <a:r>
              <a:rPr lang="en-US" sz="2800" dirty="0" err="1"/>
              <a:t>Hossein</a:t>
            </a:r>
            <a:r>
              <a:rPr lang="en-US" sz="2800" dirty="0"/>
              <a:t> said that by 2015, the number of network connections per second will grow 3,000 percent, and that more than 100,000 new security threats are found every </a:t>
            </a:r>
            <a:r>
              <a:rPr lang="en-US" sz="2800" dirty="0" smtClean="0"/>
              <a:t>day” [1]</a:t>
            </a:r>
            <a:endParaRPr lang="de-AT" sz="2800" dirty="0"/>
          </a:p>
        </p:txBody>
      </p:sp>
      <p:sp>
        <p:nvSpPr>
          <p:cNvPr id="8" name="Rectangle 7"/>
          <p:cNvSpPr/>
          <p:nvPr/>
        </p:nvSpPr>
        <p:spPr>
          <a:xfrm>
            <a:off x="688206" y="5300395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/>
              <a:t>[1] </a:t>
            </a:r>
            <a:r>
              <a:rPr lang="de-AT" dirty="0" smtClean="0">
                <a:hlinkClick r:id="rId2"/>
              </a:rPr>
              <a:t>http</a:t>
            </a:r>
            <a:r>
              <a:rPr lang="de-AT" dirty="0">
                <a:hlinkClick r:id="rId2"/>
              </a:rPr>
              <a:t>://</a:t>
            </a:r>
            <a:r>
              <a:rPr lang="de-AT" dirty="0" smtClean="0">
                <a:hlinkClick r:id="rId2"/>
              </a:rPr>
              <a:t>www.techweekeurope.co.uk/workspace/cisco-security-aci-fabric-131323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82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11" y="125129"/>
            <a:ext cx="7726046" cy="58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74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Misconfiguration</a:t>
            </a:r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53454" y="1470585"/>
            <a:ext cx="807078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first step is to create a hardening guideline for your particular web server and application server configuration. This configuration should be used on all hosts running the application and in the development environment as well. [1]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hardening guideline should include the following 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Configuring all security mechanisms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		HOW?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Turning off all unused services 			</a:t>
            </a:r>
            <a:r>
              <a:rPr lang="en-US" sz="2000" b="1" dirty="0" smtClean="0">
                <a:solidFill>
                  <a:srgbClr val="FF0000"/>
                </a:solidFill>
              </a:rPr>
              <a:t>WHY?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Setting up roles, permissions, and accounts, including disabling all default accounts or changing their passwords 	</a:t>
            </a:r>
            <a:r>
              <a:rPr lang="en-US" sz="2000" b="1" dirty="0" smtClean="0">
                <a:solidFill>
                  <a:srgbClr val="FF0000"/>
                </a:solidFill>
              </a:rPr>
              <a:t>WHERE?</a:t>
            </a: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688206" y="5300395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/>
              <a:t>[1] </a:t>
            </a:r>
            <a:r>
              <a:rPr lang="de-AT" dirty="0" smtClean="0">
                <a:hlinkClick r:id="rId2"/>
              </a:rPr>
              <a:t>https://www.owasp.org/index.php/Insecure_Configuration_Management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87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Motivation</a:t>
            </a:r>
            <a:endParaRPr lang="de-AT" dirty="0"/>
          </a:p>
        </p:txBody>
      </p:sp>
      <p:sp>
        <p:nvSpPr>
          <p:cNvPr id="7" name="Rectangle 6"/>
          <p:cNvSpPr/>
          <p:nvPr/>
        </p:nvSpPr>
        <p:spPr>
          <a:xfrm>
            <a:off x="553454" y="1557210"/>
            <a:ext cx="80707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There is an </a:t>
            </a:r>
            <a:r>
              <a:rPr lang="en-US" sz="2400" i="1" dirty="0" smtClean="0"/>
              <a:t>excellent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OWASP Testing guide</a:t>
            </a:r>
            <a:r>
              <a:rPr lang="en-US" sz="2400" dirty="0" smtClean="0"/>
              <a:t> project which is intensively used by penetration testers throughout the world. Although the initial idea to </a:t>
            </a:r>
            <a:r>
              <a:rPr lang="en-US" sz="2400" i="1" dirty="0" smtClean="0"/>
              <a:t>describe everything</a:t>
            </a:r>
            <a:r>
              <a:rPr lang="en-US" sz="2400" dirty="0" smtClean="0"/>
              <a:t> seemed to be intimidating, the guys really did it well, and now this is </a:t>
            </a:r>
            <a:r>
              <a:rPr lang="en-US" sz="2400" dirty="0" err="1" smtClean="0"/>
              <a:t>undoubtful</a:t>
            </a:r>
            <a:r>
              <a:rPr lang="en-US" sz="2400" dirty="0" smtClean="0"/>
              <a:t> pearl in context of Web App Security on the Internet.</a:t>
            </a:r>
          </a:p>
          <a:p>
            <a:endParaRPr lang="en-US" sz="2400" dirty="0"/>
          </a:p>
          <a:p>
            <a:r>
              <a:rPr lang="en-US" sz="2400" dirty="0" smtClean="0"/>
              <a:t>We would like to make a great complement of the Testing guide, a unified and as complete as possible document on the Internet which will be useful for both defenders and attackers.</a:t>
            </a:r>
          </a:p>
        </p:txBody>
      </p:sp>
    </p:spTree>
    <p:extLst>
      <p:ext uri="{BB962C8B-B14F-4D97-AF65-F5344CB8AC3E}">
        <p14:creationId xmlns:p14="http://schemas.microsoft.com/office/powerpoint/2010/main" val="33517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What‘s the problem with current configuration guides?</a:t>
            </a:r>
            <a:endParaRPr lang="de-AT" dirty="0"/>
          </a:p>
        </p:txBody>
      </p:sp>
      <p:sp>
        <p:nvSpPr>
          <p:cNvPr id="4" name="Rectangle 3"/>
          <p:cNvSpPr/>
          <p:nvPr/>
        </p:nvSpPr>
        <p:spPr>
          <a:xfrm>
            <a:off x="567892" y="1812043"/>
            <a:ext cx="811890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General words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“Use patches”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“Don’t use default passwords”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“Harden your configuration”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“Don’t be dumb”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Many scattered pages on OWASP with little information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Not clear how to use existing guides fo</a:t>
            </a:r>
            <a:r>
              <a:rPr lang="en-US" sz="2400" dirty="0" smtClean="0"/>
              <a:t>r specifically this piece of software/service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480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Attacker‘s point</a:t>
            </a:r>
            <a:endParaRPr lang="de-AT" dirty="0"/>
          </a:p>
        </p:txBody>
      </p:sp>
      <p:sp>
        <p:nvSpPr>
          <p:cNvPr id="6" name="Rectangle 5"/>
          <p:cNvSpPr/>
          <p:nvPr/>
        </p:nvSpPr>
        <p:spPr>
          <a:xfrm>
            <a:off x="466829" y="1470585"/>
            <a:ext cx="455756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have a clear, unified guide on misconfigurations and I don’t have to spend hours looking for relevant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can better understand specifics of target framework/service </a:t>
            </a:r>
            <a:r>
              <a:rPr lang="en-US" sz="2400" dirty="0" smtClean="0"/>
              <a:t>(</a:t>
            </a:r>
            <a:r>
              <a:rPr lang="en-US" sz="2400" dirty="0"/>
              <a:t>and not just </a:t>
            </a:r>
            <a:r>
              <a:rPr lang="en-US" sz="2400" dirty="0" smtClean="0"/>
              <a:t>be doing </a:t>
            </a:r>
            <a:r>
              <a:rPr lang="en-US" sz="2400" dirty="0"/>
              <a:t>what they say)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know what common configuration issues exist and how to </a:t>
            </a:r>
            <a:r>
              <a:rPr lang="en-US" sz="2400" b="1" u="sng" dirty="0" smtClean="0"/>
              <a:t>test for </a:t>
            </a:r>
            <a:r>
              <a:rPr lang="en-US" sz="2400" b="1" u="sng" dirty="0"/>
              <a:t>them</a:t>
            </a:r>
            <a:endParaRPr lang="en-US" sz="2400" b="1" u="sng" dirty="0"/>
          </a:p>
        </p:txBody>
      </p:sp>
      <p:pic>
        <p:nvPicPr>
          <p:cNvPr id="8" name="Picture 4" descr="http://images.picturesdepot.com/photo/h/homer_simpson_angels_and_demons-112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770" y="1628974"/>
            <a:ext cx="3057525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891386" y="5415997"/>
            <a:ext cx="2155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/>
              <a:t>http://bit.ly/1vIwrFO</a:t>
            </a:r>
          </a:p>
        </p:txBody>
      </p:sp>
    </p:spTree>
    <p:extLst>
      <p:ext uri="{BB962C8B-B14F-4D97-AF65-F5344CB8AC3E}">
        <p14:creationId xmlns:p14="http://schemas.microsoft.com/office/powerpoint/2010/main" val="15059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Defender‘s point</a:t>
            </a:r>
            <a:endParaRPr lang="de-AT" dirty="0"/>
          </a:p>
        </p:txBody>
      </p:sp>
      <p:pic>
        <p:nvPicPr>
          <p:cNvPr id="6" name="Picture 4" descr="http://images.picturesdepot.com/photo/h/homer_simpson_angels_and_demons-112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770" y="1628974"/>
            <a:ext cx="3057525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891386" y="5415997"/>
            <a:ext cx="2155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/>
              <a:t>http://bit.ly/1vIwrFO</a:t>
            </a:r>
          </a:p>
        </p:txBody>
      </p:sp>
      <p:sp>
        <p:nvSpPr>
          <p:cNvPr id="8" name="Rectangle 7"/>
          <p:cNvSpPr/>
          <p:nvPr/>
        </p:nvSpPr>
        <p:spPr>
          <a:xfrm>
            <a:off x="466829" y="1470585"/>
            <a:ext cx="455756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have a clear, unified guide on misconfigurations and I don’t have to spend hours looking for relevant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can better understand specifics of target framework/service </a:t>
            </a:r>
            <a:r>
              <a:rPr lang="en-US" sz="2400" dirty="0" smtClean="0"/>
              <a:t>(</a:t>
            </a:r>
            <a:r>
              <a:rPr lang="en-US" sz="2400" dirty="0"/>
              <a:t>and not just </a:t>
            </a:r>
            <a:r>
              <a:rPr lang="en-US" sz="2400" dirty="0" smtClean="0"/>
              <a:t>be doing </a:t>
            </a:r>
            <a:r>
              <a:rPr lang="en-US" sz="2400" dirty="0"/>
              <a:t>what they say)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know what common configuration issues exist and how to </a:t>
            </a:r>
            <a:r>
              <a:rPr lang="en-US" sz="2400" b="1" u="sng" dirty="0" smtClean="0"/>
              <a:t>avoid them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5059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OWASP Secure Configuration Guide</vt:lpstr>
      <vt:lpstr>Misconfiguration</vt:lpstr>
      <vt:lpstr>Misconfiguration</vt:lpstr>
      <vt:lpstr>PowerPoint Presentation</vt:lpstr>
      <vt:lpstr>Misconfiguration</vt:lpstr>
      <vt:lpstr>Motivation</vt:lpstr>
      <vt:lpstr>What‘s the problem with current configuration guides?</vt:lpstr>
      <vt:lpstr>Attacker‘s point</vt:lpstr>
      <vt:lpstr>Defender‘s point</vt:lpstr>
      <vt:lpstr>Join us and let’s make history!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Calder</dc:creator>
  <cp:lastModifiedBy>Alexander Antukh</cp:lastModifiedBy>
  <cp:revision>33</cp:revision>
  <dcterms:created xsi:type="dcterms:W3CDTF">2013-10-03T18:23:08Z</dcterms:created>
  <dcterms:modified xsi:type="dcterms:W3CDTF">2014-11-25T10:34:33Z</dcterms:modified>
</cp:coreProperties>
</file>