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16" r:id="rId2"/>
  </p:sldMasterIdLst>
  <p:notesMasterIdLst>
    <p:notesMasterId r:id="rId27"/>
  </p:notesMasterIdLst>
  <p:sldIdLst>
    <p:sldId id="330" r:id="rId3"/>
    <p:sldId id="458" r:id="rId4"/>
    <p:sldId id="459" r:id="rId5"/>
    <p:sldId id="333" r:id="rId6"/>
    <p:sldId id="461" r:id="rId7"/>
    <p:sldId id="452" r:id="rId8"/>
    <p:sldId id="453" r:id="rId9"/>
    <p:sldId id="481" r:id="rId10"/>
    <p:sldId id="467" r:id="rId11"/>
    <p:sldId id="457" r:id="rId12"/>
    <p:sldId id="463" r:id="rId13"/>
    <p:sldId id="479" r:id="rId14"/>
    <p:sldId id="487" r:id="rId15"/>
    <p:sldId id="488" r:id="rId16"/>
    <p:sldId id="482" r:id="rId17"/>
    <p:sldId id="483" r:id="rId18"/>
    <p:sldId id="484" r:id="rId19"/>
    <p:sldId id="486" r:id="rId20"/>
    <p:sldId id="473" r:id="rId21"/>
    <p:sldId id="478" r:id="rId22"/>
    <p:sldId id="474" r:id="rId23"/>
    <p:sldId id="489" r:id="rId24"/>
    <p:sldId id="476" r:id="rId25"/>
    <p:sldId id="477" r:id="rId26"/>
  </p:sldIdLst>
  <p:sldSz cx="9144000" cy="6858000" type="screen4x3"/>
  <p:notesSz cx="7315200" cy="9601200"/>
  <p:defaultTextStyle>
    <a:defPPr>
      <a:defRPr lang="en-US"/>
    </a:defPPr>
    <a:lvl1pPr algn="l" rtl="0" fontAlgn="base">
      <a:spcBef>
        <a:spcPct val="20000"/>
      </a:spcBef>
      <a:spcAft>
        <a:spcPct val="25000"/>
      </a:spcAft>
      <a:buChar char="•"/>
      <a:defRPr sz="1600" kern="1200">
        <a:solidFill>
          <a:srgbClr val="4D4D4D"/>
        </a:solidFill>
        <a:latin typeface="Arial" charset="0"/>
        <a:ea typeface="+mn-ea"/>
        <a:cs typeface="+mn-cs"/>
      </a:defRPr>
    </a:lvl1pPr>
    <a:lvl2pPr marL="457200" algn="l" rtl="0" fontAlgn="base">
      <a:spcBef>
        <a:spcPct val="20000"/>
      </a:spcBef>
      <a:spcAft>
        <a:spcPct val="25000"/>
      </a:spcAft>
      <a:buChar char="•"/>
      <a:defRPr sz="1600" kern="1200">
        <a:solidFill>
          <a:srgbClr val="4D4D4D"/>
        </a:solidFill>
        <a:latin typeface="Arial" charset="0"/>
        <a:ea typeface="+mn-ea"/>
        <a:cs typeface="+mn-cs"/>
      </a:defRPr>
    </a:lvl2pPr>
    <a:lvl3pPr marL="914400" algn="l" rtl="0" fontAlgn="base">
      <a:spcBef>
        <a:spcPct val="20000"/>
      </a:spcBef>
      <a:spcAft>
        <a:spcPct val="25000"/>
      </a:spcAft>
      <a:buChar char="•"/>
      <a:defRPr sz="1600" kern="1200">
        <a:solidFill>
          <a:srgbClr val="4D4D4D"/>
        </a:solidFill>
        <a:latin typeface="Arial" charset="0"/>
        <a:ea typeface="+mn-ea"/>
        <a:cs typeface="+mn-cs"/>
      </a:defRPr>
    </a:lvl3pPr>
    <a:lvl4pPr marL="1371600" algn="l" rtl="0" fontAlgn="base">
      <a:spcBef>
        <a:spcPct val="20000"/>
      </a:spcBef>
      <a:spcAft>
        <a:spcPct val="25000"/>
      </a:spcAft>
      <a:buChar char="•"/>
      <a:defRPr sz="1600" kern="1200">
        <a:solidFill>
          <a:srgbClr val="4D4D4D"/>
        </a:solidFill>
        <a:latin typeface="Arial" charset="0"/>
        <a:ea typeface="+mn-ea"/>
        <a:cs typeface="+mn-cs"/>
      </a:defRPr>
    </a:lvl4pPr>
    <a:lvl5pPr marL="1828800" algn="l" rtl="0" fontAlgn="base">
      <a:spcBef>
        <a:spcPct val="20000"/>
      </a:spcBef>
      <a:spcAft>
        <a:spcPct val="25000"/>
      </a:spcAft>
      <a:buChar char="•"/>
      <a:defRPr sz="1600" kern="1200">
        <a:solidFill>
          <a:srgbClr val="4D4D4D"/>
        </a:solidFill>
        <a:latin typeface="Arial" charset="0"/>
        <a:ea typeface="+mn-ea"/>
        <a:cs typeface="+mn-cs"/>
      </a:defRPr>
    </a:lvl5pPr>
    <a:lvl6pPr marL="2286000" algn="l" defTabSz="914400" rtl="0" eaLnBrk="1" latinLnBrk="0" hangingPunct="1">
      <a:defRPr sz="1600" kern="1200">
        <a:solidFill>
          <a:srgbClr val="4D4D4D"/>
        </a:solidFill>
        <a:latin typeface="Arial" charset="0"/>
        <a:ea typeface="+mn-ea"/>
        <a:cs typeface="+mn-cs"/>
      </a:defRPr>
    </a:lvl6pPr>
    <a:lvl7pPr marL="2743200" algn="l" defTabSz="914400" rtl="0" eaLnBrk="1" latinLnBrk="0" hangingPunct="1">
      <a:defRPr sz="1600" kern="1200">
        <a:solidFill>
          <a:srgbClr val="4D4D4D"/>
        </a:solidFill>
        <a:latin typeface="Arial" charset="0"/>
        <a:ea typeface="+mn-ea"/>
        <a:cs typeface="+mn-cs"/>
      </a:defRPr>
    </a:lvl7pPr>
    <a:lvl8pPr marL="3200400" algn="l" defTabSz="914400" rtl="0" eaLnBrk="1" latinLnBrk="0" hangingPunct="1">
      <a:defRPr sz="1600" kern="1200">
        <a:solidFill>
          <a:srgbClr val="4D4D4D"/>
        </a:solidFill>
        <a:latin typeface="Arial" charset="0"/>
        <a:ea typeface="+mn-ea"/>
        <a:cs typeface="+mn-cs"/>
      </a:defRPr>
    </a:lvl8pPr>
    <a:lvl9pPr marL="3657600" algn="l" defTabSz="914400" rtl="0" eaLnBrk="1" latinLnBrk="0" hangingPunct="1">
      <a:defRPr sz="1600" kern="1200">
        <a:solidFill>
          <a:srgbClr val="4D4D4D"/>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0076"/>
    <a:srgbClr val="333333"/>
    <a:srgbClr val="8A0000"/>
    <a:srgbClr val="B80000"/>
    <a:srgbClr val="00008A"/>
    <a:srgbClr val="000099"/>
    <a:srgbClr val="4D4D4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2171" autoAdjust="0"/>
    <p:restoredTop sz="82159" autoAdjust="0"/>
  </p:normalViewPr>
  <p:slideViewPr>
    <p:cSldViewPr snapToGrid="0">
      <p:cViewPr varScale="1">
        <p:scale>
          <a:sx n="75" d="100"/>
          <a:sy n="75" d="100"/>
        </p:scale>
        <p:origin x="-84" y="-774"/>
      </p:cViewPr>
      <p:guideLst>
        <p:guide orient="horz" pos="618"/>
        <p:guide pos="3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56" d="100"/>
          <a:sy n="56" d="100"/>
        </p:scale>
        <p:origin x="-2484" y="-9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spcBef>
                <a:spcPct val="0"/>
              </a:spcBef>
              <a:spcAft>
                <a:spcPct val="0"/>
              </a:spcAft>
              <a:buFontTx/>
              <a:buNone/>
              <a:defRPr sz="1300">
                <a:solidFill>
                  <a:schemeClr val="tx1"/>
                </a:solidFill>
                <a:latin typeface="Arial" charset="0"/>
              </a:defRPr>
            </a:lvl1pPr>
          </a:lstStyle>
          <a:p>
            <a:pPr>
              <a:defRPr/>
            </a:pPr>
            <a:endParaRPr lang="en-US"/>
          </a:p>
        </p:txBody>
      </p:sp>
      <p:sp>
        <p:nvSpPr>
          <p:cNvPr id="16387"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spcBef>
                <a:spcPct val="0"/>
              </a:spcBef>
              <a:spcAft>
                <a:spcPct val="0"/>
              </a:spcAft>
              <a:buFontTx/>
              <a:buNone/>
              <a:defRPr sz="1300">
                <a:solidFill>
                  <a:schemeClr val="tx1"/>
                </a:solidFill>
                <a:latin typeface="Arial" charset="0"/>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spcBef>
                <a:spcPct val="0"/>
              </a:spcBef>
              <a:spcAft>
                <a:spcPct val="0"/>
              </a:spcAft>
              <a:buFontTx/>
              <a:buNone/>
              <a:defRPr sz="1300">
                <a:solidFill>
                  <a:schemeClr val="tx1"/>
                </a:solidFill>
                <a:latin typeface="Arial" charset="0"/>
              </a:defRPr>
            </a:lvl1pPr>
          </a:lstStyle>
          <a:p>
            <a:pPr>
              <a:defRPr/>
            </a:pPr>
            <a:endParaRPr lang="en-US"/>
          </a:p>
        </p:txBody>
      </p:sp>
      <p:sp>
        <p:nvSpPr>
          <p:cNvPr id="16391"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spcBef>
                <a:spcPct val="0"/>
              </a:spcBef>
              <a:spcAft>
                <a:spcPct val="0"/>
              </a:spcAft>
              <a:buFontTx/>
              <a:buNone/>
              <a:defRPr sz="1300">
                <a:solidFill>
                  <a:schemeClr val="tx1"/>
                </a:solidFill>
                <a:latin typeface="Arial" charset="0"/>
              </a:defRPr>
            </a:lvl1pPr>
          </a:lstStyle>
          <a:p>
            <a:pPr>
              <a:defRPr/>
            </a:pPr>
            <a:fld id="{00539F5B-B9E2-4CE5-8467-8D9AF38735B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thedailywtf.com/Articles/Maybe-I-Needing-Later.aspx"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wired.com/threatlevel/2010/01/operation-aurora/#ixzz0iHlZJ5lt"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wired.com/threatlevel/2010/01/operation-aurora/#ixzz0iHlQ0Ggh"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FEC92ED-213E-4898-A701-D0CF12C984FD}" type="slidenum">
              <a:rPr lang="en-US" smtClean="0"/>
              <a:pPr/>
              <a:t>1</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0539F5B-B9E2-4CE5-8467-8D9AF38735B0}"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0539F5B-B9E2-4CE5-8467-8D9AF38735B0}" type="slidenum">
              <a:rPr lang="en-US" smtClean="0"/>
              <a:pPr>
                <a:defRPr/>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C913EAF8-3663-4551-9B98-B5A97EA52C7A}" type="slidenum">
              <a:rPr lang="en-US" smtClean="0">
                <a:latin typeface="Arial" pitchFamily="34" charset="0"/>
              </a:rPr>
              <a:pPr/>
              <a:t>14</a:t>
            </a:fld>
            <a:endParaRPr lang="en-US" smtClean="0">
              <a:latin typeface="Arial"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dirty="0" smtClean="0">
                <a:latin typeface="Arial" pitchFamily="34" charset="0"/>
              </a:rPr>
              <a:t>What exactly</a:t>
            </a:r>
            <a:r>
              <a:rPr lang="en-US" baseline="0" dirty="0" smtClean="0">
                <a:latin typeface="Arial" pitchFamily="34" charset="0"/>
              </a:rPr>
              <a:t> is mobile based spyware? </a:t>
            </a:r>
          </a:p>
          <a:p>
            <a:pPr eaLnBrk="1" hangingPunct="1"/>
            <a:r>
              <a:rPr lang="en-US" baseline="0" dirty="0" smtClean="0">
                <a:latin typeface="Arial" pitchFamily="34" charset="0"/>
              </a:rPr>
              <a:t>Essentially it’s an application that may or may not look legitimate at face value, that executes malicious code behind the façade. </a:t>
            </a:r>
          </a:p>
          <a:p>
            <a:pPr eaLnBrk="1" hangingPunct="1"/>
            <a:r>
              <a:rPr lang="en-US" dirty="0" smtClean="0">
                <a:latin typeface="Arial" pitchFamily="34" charset="0"/>
              </a:rPr>
              <a:t>A developer may add the</a:t>
            </a:r>
            <a:r>
              <a:rPr lang="en-US" baseline="0" dirty="0" smtClean="0">
                <a:latin typeface="Arial" pitchFamily="34" charset="0"/>
              </a:rPr>
              <a:t> malicious code intentionally as a “feature” of the application or inadvertently via syntactic or logic related code flaws.</a:t>
            </a:r>
          </a:p>
          <a:p>
            <a:pPr eaLnBrk="1" hangingPunct="1"/>
            <a:r>
              <a:rPr lang="en-US" dirty="0" smtClean="0">
                <a:latin typeface="Arial" pitchFamily="34" charset="0"/>
              </a:rPr>
              <a:t>Mobile application backdoors or spyware do not require any specific programming language nor are they limited to specific mobile device operating systems. They can exist in any environment that an application can run.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6A9E1550-8FBA-462F-8DB4-118D84EF1972}" type="slidenum">
              <a:rPr lang="en-US" smtClean="0">
                <a:latin typeface="Arial" pitchFamily="34" charset="0"/>
              </a:rPr>
              <a:pPr/>
              <a:t>15</a:t>
            </a:fld>
            <a:endParaRPr lang="en-US" smtClean="0">
              <a:latin typeface="Arial" pitchFamily="34"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44D97DEF-A1FE-4259-9A67-8ED4552D633E}" type="slidenum">
              <a:rPr lang="en-US" smtClean="0"/>
              <a:pPr/>
              <a:t>17</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dirty="0" smtClean="0"/>
              <a:t>Just so we don’t think that I’m only talking about Black</a:t>
            </a:r>
            <a:r>
              <a:rPr lang="en-US" baseline="0" dirty="0" smtClean="0"/>
              <a:t>berry devices here let’s talk about a piece of </a:t>
            </a:r>
            <a:r>
              <a:rPr lang="en-US" baseline="0" dirty="0" err="1" smtClean="0"/>
              <a:t>iPhone</a:t>
            </a:r>
            <a:r>
              <a:rPr lang="en-US" baseline="0" dirty="0" smtClean="0"/>
              <a:t> spyware</a:t>
            </a:r>
          </a:p>
          <a:p>
            <a:pPr eaLnBrk="1" hangingPunct="1"/>
            <a:endParaRPr lang="en-US" baseline="0" dirty="0" smtClean="0"/>
          </a:p>
          <a:p>
            <a:pPr eaLnBrk="1" hangingPunct="1"/>
            <a:r>
              <a:rPr lang="en-US" baseline="0" dirty="0" smtClean="0"/>
              <a:t>Detected Nov 2009</a:t>
            </a:r>
          </a:p>
          <a:p>
            <a:pPr eaLnBrk="1" hangingPunct="1"/>
            <a:r>
              <a:rPr lang="en-US" baseline="0" dirty="0" smtClean="0"/>
              <a:t>Storm8 is a company that makes games for the </a:t>
            </a:r>
            <a:r>
              <a:rPr lang="en-US" baseline="0" dirty="0" err="1" smtClean="0"/>
              <a:t>iPhone</a:t>
            </a:r>
            <a:r>
              <a:rPr lang="en-US" baseline="0" dirty="0" smtClean="0"/>
              <a:t>. </a:t>
            </a:r>
          </a:p>
          <a:p>
            <a:pPr eaLnBrk="1" hangingPunct="1"/>
            <a:r>
              <a:rPr lang="en-US" baseline="0" dirty="0" err="1" smtClean="0"/>
              <a:t>iMobsters</a:t>
            </a:r>
            <a:r>
              <a:rPr lang="en-US" baseline="0" dirty="0" smtClean="0"/>
              <a:t> and Vampires Live are two examples.</a:t>
            </a:r>
          </a:p>
          <a:p>
            <a:pPr eaLnBrk="1" hangingPunct="1"/>
            <a:r>
              <a:rPr lang="en-US" baseline="0" dirty="0" smtClean="0"/>
              <a:t>They just happened to write in code in at least two of their games that gathered the phone number of any phone that runs the game</a:t>
            </a:r>
          </a:p>
          <a:p>
            <a:pPr eaLnBrk="1" hangingPunct="1"/>
            <a:r>
              <a:rPr lang="en-US" baseline="0" dirty="0" smtClean="0"/>
              <a:t>While not against the rules, farming these numbers without user notification is somewhat unethical</a:t>
            </a:r>
          </a:p>
          <a:p>
            <a:pPr eaLnBrk="1" hangingPunct="1"/>
            <a:endParaRPr lang="en-US" baseline="0" dirty="0" smtClean="0"/>
          </a:p>
          <a:p>
            <a:pPr eaLnBrk="1" hangingPunct="1"/>
            <a:r>
              <a:rPr lang="en-US" baseline="0" dirty="0" smtClean="0"/>
              <a:t>Storm8 claims that the code was inserted in error and was never intended for production</a:t>
            </a:r>
          </a:p>
          <a:p>
            <a:pPr eaLnBrk="1" hangingPunct="1"/>
            <a:endParaRPr lang="en-US" baseline="0" dirty="0" smtClean="0"/>
          </a:p>
          <a:p>
            <a:pPr eaLnBrk="1" hangingPunct="1"/>
            <a:r>
              <a:rPr lang="en-US" baseline="0" dirty="0" smtClean="0"/>
              <a:t>These applications were available through the iTunes App Store allowing large volume downloading</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CDEFFF37-7D64-4D62-8D51-BD40DCB31554}" type="slidenum">
              <a:rPr lang="en-US" smtClean="0"/>
              <a:pPr/>
              <a:t>18</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dirty="0" smtClean="0"/>
              <a:t>Discovered</a:t>
            </a:r>
            <a:r>
              <a:rPr lang="en-US" baseline="0" dirty="0" smtClean="0"/>
              <a:t> Dec 09/Jan 10</a:t>
            </a:r>
          </a:p>
          <a:p>
            <a:pPr eaLnBrk="1" hangingPunct="1"/>
            <a:endParaRPr lang="en-US" dirty="0" smtClean="0"/>
          </a:p>
          <a:p>
            <a:pPr eaLnBrk="1" hangingPunct="1"/>
            <a:r>
              <a:rPr lang="en-US" dirty="0" smtClean="0"/>
              <a:t>A developer named 09Droid created a number of online banking application</a:t>
            </a:r>
            <a:r>
              <a:rPr lang="en-US" baseline="0" dirty="0" smtClean="0"/>
              <a:t> frontends for the Google Android device</a:t>
            </a:r>
          </a:p>
          <a:p>
            <a:pPr eaLnBrk="1" hangingPunct="1"/>
            <a:r>
              <a:rPr lang="en-US" baseline="0" dirty="0" smtClean="0"/>
              <a:t>He got these packages into the Android Marketplace and received a large number of downloads</a:t>
            </a:r>
          </a:p>
          <a:p>
            <a:pPr eaLnBrk="1" hangingPunct="1"/>
            <a:r>
              <a:rPr lang="en-US" baseline="0" dirty="0" smtClean="0"/>
              <a:t>Application simply opens a web interface to the normal online banking portal</a:t>
            </a:r>
          </a:p>
          <a:p>
            <a:pPr eaLnBrk="1" hangingPunct="1"/>
            <a:r>
              <a:rPr lang="en-US" baseline="0" dirty="0" smtClean="0"/>
              <a:t>Full malicious functionality unconfirmed, but at least one bank has issued a fraud warning for this app stating that the app may be designed to compromise user credentials</a:t>
            </a:r>
          </a:p>
          <a:p>
            <a:pPr eaLnBrk="1" hangingPunct="1"/>
            <a:endParaRPr lang="en-US" baseline="0" dirty="0" smtClean="0"/>
          </a:p>
          <a:p>
            <a:pPr eaLnBrk="1" hangingPunct="1"/>
            <a:r>
              <a:rPr lang="en-US" baseline="0" dirty="0" smtClean="0"/>
              <a:t>This was approved and downloadable from the Google Android Marketplace.</a:t>
            </a:r>
          </a:p>
          <a:p>
            <a:pPr eaLnBrk="1" hangingPunct="1"/>
            <a:r>
              <a:rPr lang="en-US" baseline="0" dirty="0" smtClean="0"/>
              <a:t>“Pay 99 cents for this banking application AND we’ll steal all the rest of your money for free!”</a:t>
            </a: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F35167F2-7F7D-4B0C-860E-36B44DBC6CE5}" type="slidenum">
              <a:rPr lang="en-US" smtClean="0"/>
              <a:pPr/>
              <a:t>20</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smtClean="0">
                <a:solidFill>
                  <a:srgbClr val="B80000"/>
                </a:solidFill>
              </a:rPr>
              <a:t>Trojan programs can be detected by traditional antivirus software.  Deliberate system misconfigurations can be detected by network or host security scanners. </a:t>
            </a:r>
          </a:p>
          <a:p>
            <a:pPr eaLnBrk="1" hangingPunct="1"/>
            <a:r>
              <a:rPr lang="en-US" smtClean="0">
                <a:solidFill>
                  <a:srgbClr val="B80000"/>
                </a:solidFill>
              </a:rPr>
              <a:t>Application backdoor scanning is imperfect.  Instead, scan for telltale signs of potentially illegitimate functionality in the code.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13C897B9-60AD-4CD8-9DB4-D2D85098B446}" type="slidenum">
              <a:rPr lang="en-US" smtClean="0">
                <a:latin typeface="Arial" pitchFamily="34" charset="0"/>
              </a:rPr>
              <a:pPr/>
              <a:t>23</a:t>
            </a:fld>
            <a:endParaRPr lang="en-US"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FCDFD2A-4778-44E7-AA12-9F76EDB80A36}" type="slidenum">
              <a:rPr lang="en-US" smtClean="0"/>
              <a:pPr/>
              <a:t>24</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A0F78375-845D-4E7F-8797-45AB4695561F}" type="slidenum">
              <a:rPr lang="en-US" smtClean="0"/>
              <a:pPr/>
              <a:t>4</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get what you pay for”</a:t>
            </a:r>
          </a:p>
          <a:p>
            <a:r>
              <a:rPr lang="en-US" dirty="0" smtClean="0"/>
              <a:t>Derek hired developer from </a:t>
            </a:r>
            <a:r>
              <a:rPr lang="en-US" dirty="0" err="1" smtClean="0"/>
              <a:t>Kerbleckistan</a:t>
            </a:r>
            <a:endParaRPr lang="en-US" dirty="0" smtClean="0"/>
          </a:p>
          <a:p>
            <a:r>
              <a:rPr lang="en-US" dirty="0" smtClean="0"/>
              <a:t>Things went on for half a year.</a:t>
            </a:r>
            <a:br>
              <a:rPr lang="en-US" dirty="0" smtClean="0"/>
            </a:br>
            <a:r>
              <a:rPr lang="en-US" dirty="0" smtClean="0"/>
              <a:t>Then things started slipping</a:t>
            </a:r>
          </a:p>
          <a:p>
            <a:r>
              <a:rPr lang="en-US" dirty="0" smtClean="0"/>
              <a:t>Not getting emails/works on his machine.</a:t>
            </a:r>
          </a:p>
          <a:p>
            <a:r>
              <a:rPr lang="en-US" dirty="0" smtClean="0"/>
              <a:t>After a month of no access, Derek disabled the developers account.</a:t>
            </a:r>
          </a:p>
          <a:p>
            <a:endParaRPr lang="en-US" dirty="0" smtClean="0"/>
          </a:p>
          <a:p>
            <a:r>
              <a:rPr lang="en-US" dirty="0" smtClean="0"/>
              <a:t>Then the programmer claims he has updated code, but wants him to pay for it first.</a:t>
            </a:r>
          </a:p>
          <a:p>
            <a:r>
              <a:rPr lang="en-US" dirty="0" smtClean="0"/>
              <a:t>Derek stuck to his guns and refused to pay.</a:t>
            </a:r>
            <a:br>
              <a:rPr lang="en-US" dirty="0" smtClean="0"/>
            </a:br>
            <a:r>
              <a:rPr lang="en-US" dirty="0" smtClean="0"/>
              <a:t>Contractor </a:t>
            </a:r>
            <a:r>
              <a:rPr lang="en-US" dirty="0" err="1" smtClean="0"/>
              <a:t>responsed</a:t>
            </a:r>
            <a:r>
              <a:rPr lang="en-US" dirty="0" smtClean="0"/>
              <a:t> that he can delete all of his files anyway, even without FTP access.</a:t>
            </a:r>
            <a:br>
              <a:rPr lang="en-US" dirty="0" smtClean="0"/>
            </a:br>
            <a:r>
              <a:rPr lang="en-US" dirty="0" smtClean="0"/>
              <a:t>Derek investigates and looks for the PHP command to delete files.</a:t>
            </a:r>
          </a:p>
          <a:p>
            <a:r>
              <a:rPr lang="en-US" dirty="0" smtClean="0"/>
              <a:t>He finds Unlink in 1 file, the database connection file and it would allow him to delete everything by simply putting </a:t>
            </a:r>
            <a:r>
              <a:rPr lang="en-US" dirty="0" smtClean="0">
                <a:solidFill>
                  <a:schemeClr val="tx1">
                    <a:lumMod val="95000"/>
                    <a:lumOff val="5000"/>
                  </a:schemeClr>
                </a:solidFill>
                <a:hlinkClick r:id="rId3"/>
              </a:rPr>
              <a:t>http://thedailywtf.com/Articles/Maybe-I-Needing-Later.aspx</a:t>
            </a:r>
            <a:r>
              <a:rPr lang="en-US" dirty="0" smtClean="0">
                <a:solidFill>
                  <a:schemeClr val="tx1">
                    <a:lumMod val="95000"/>
                    <a:lumOff val="5000"/>
                  </a:schemeClr>
                </a:solidFill>
              </a:rPr>
              <a:t> in the URL.</a:t>
            </a:r>
            <a:endParaRPr lang="en-US" dirty="0"/>
          </a:p>
        </p:txBody>
      </p:sp>
      <p:sp>
        <p:nvSpPr>
          <p:cNvPr id="4" name="Slide Number Placeholder 3"/>
          <p:cNvSpPr>
            <a:spLocks noGrp="1"/>
          </p:cNvSpPr>
          <p:nvPr>
            <p:ph type="sldNum" sz="quarter" idx="10"/>
          </p:nvPr>
        </p:nvSpPr>
        <p:spPr/>
        <p:txBody>
          <a:bodyPr/>
          <a:lstStyle/>
          <a:p>
            <a:pPr>
              <a:defRPr/>
            </a:pPr>
            <a:fld id="{00539F5B-B9E2-4CE5-8467-8D9AF38735B0}" type="slidenum">
              <a:rPr lang="en-US" smtClean="0"/>
              <a:pPr>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Trojan that added a run key so it ran each time computer starts.</a:t>
            </a:r>
            <a:br>
              <a:rPr lang="en-US" dirty="0" smtClean="0"/>
            </a:br>
            <a:r>
              <a:rPr lang="en-US" dirty="0" smtClean="0"/>
              <a:t>Allowed for:</a:t>
            </a:r>
          </a:p>
          <a:p>
            <a:r>
              <a:rPr lang="en-US" dirty="0" smtClean="0"/>
              <a:t>-Download a file</a:t>
            </a:r>
            <a:br>
              <a:rPr lang="en-US" dirty="0" smtClean="0"/>
            </a:br>
            <a:r>
              <a:rPr lang="en-US" dirty="0" smtClean="0"/>
              <a:t>-Execute a file</a:t>
            </a:r>
            <a:br>
              <a:rPr lang="en-US" dirty="0" smtClean="0"/>
            </a:br>
            <a:r>
              <a:rPr lang="en-US" dirty="0" smtClean="0"/>
              <a:t>-Send a directory listing to the remote attacker</a:t>
            </a:r>
            <a:br>
              <a:rPr lang="en-US" dirty="0" smtClean="0"/>
            </a:br>
            <a:r>
              <a:rPr lang="en-US" dirty="0" smtClean="0"/>
              <a:t>-Send files to the remote attacker</a:t>
            </a:r>
          </a:p>
          <a:p>
            <a:endParaRPr lang="en-US" dirty="0" smtClean="0"/>
          </a:p>
          <a:p>
            <a:r>
              <a:rPr lang="en-US" dirty="0" smtClean="0"/>
              <a:t>The compile time for the file was May 10</a:t>
            </a:r>
            <a:r>
              <a:rPr lang="en-US" baseline="30000" dirty="0" smtClean="0"/>
              <a:t>th</a:t>
            </a:r>
            <a:r>
              <a:rPr lang="en-US" dirty="0" smtClean="0"/>
              <a:t>, 2007</a:t>
            </a:r>
          </a:p>
          <a:p>
            <a:r>
              <a:rPr lang="en-US" dirty="0" smtClean="0"/>
              <a:t>Source still unknown</a:t>
            </a:r>
          </a:p>
          <a:p>
            <a:endParaRPr lang="en-US" dirty="0"/>
          </a:p>
        </p:txBody>
      </p:sp>
      <p:sp>
        <p:nvSpPr>
          <p:cNvPr id="4" name="Slide Number Placeholder 3"/>
          <p:cNvSpPr>
            <a:spLocks noGrp="1"/>
          </p:cNvSpPr>
          <p:nvPr>
            <p:ph type="sldNum" sz="quarter" idx="10"/>
          </p:nvPr>
        </p:nvSpPr>
        <p:spPr/>
        <p:txBody>
          <a:bodyPr/>
          <a:lstStyle/>
          <a:p>
            <a:pPr>
              <a:defRPr/>
            </a:pPr>
            <a:fld id="{00539F5B-B9E2-4CE5-8467-8D9AF38735B0}" type="slidenum">
              <a:rPr lang="en-US" smtClean="0"/>
              <a:pPr>
                <a:defRPr/>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Samsung – includes </a:t>
            </a:r>
            <a:r>
              <a:rPr lang="en-US" dirty="0" err="1" smtClean="0"/>
              <a:t>keylogger</a:t>
            </a:r>
            <a:r>
              <a:rPr lang="en-US" dirty="0" smtClean="0"/>
              <a:t>, downloads more virus, </a:t>
            </a:r>
            <a:r>
              <a:rPr lang="en-US" dirty="0" err="1" smtClean="0"/>
              <a:t>AutoRun</a:t>
            </a:r>
            <a:r>
              <a:rPr lang="en-US" dirty="0" smtClean="0"/>
              <a:t> helps it along</a:t>
            </a:r>
          </a:p>
          <a:p>
            <a:r>
              <a:rPr lang="en-US" dirty="0" err="1" smtClean="0"/>
              <a:t>Walmart</a:t>
            </a:r>
            <a:r>
              <a:rPr lang="en-US" dirty="0" smtClean="0"/>
              <a:t> – distributed in college newspapers, installs program right away, </a:t>
            </a:r>
          </a:p>
          <a:p>
            <a:r>
              <a:rPr lang="en-US" dirty="0" smtClean="0"/>
              <a:t>Sony BMG – had a </a:t>
            </a:r>
            <a:r>
              <a:rPr lang="en-US" dirty="0" err="1" smtClean="0"/>
              <a:t>rootkit</a:t>
            </a:r>
            <a:r>
              <a:rPr lang="en-US" dirty="0" smtClean="0"/>
              <a:t> that allows for modification of system files</a:t>
            </a:r>
          </a:p>
          <a:p>
            <a:r>
              <a:rPr lang="en-US" dirty="0" err="1" smtClean="0"/>
              <a:t>Boreland</a:t>
            </a:r>
            <a:r>
              <a:rPr lang="en-US" dirty="0" smtClean="0"/>
              <a:t>  - 7 year backdoor, through 3 versions. Cant even be deleted. Was done internally to solve a connection issue.</a:t>
            </a:r>
          </a:p>
          <a:p>
            <a:r>
              <a:rPr lang="en-US" dirty="0" smtClean="0"/>
              <a:t>Android app steals bank login details. Designed for easy access to many banking sites.</a:t>
            </a:r>
          </a:p>
          <a:p>
            <a:endParaRPr lang="en-US" dirty="0" smtClean="0"/>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00539F5B-B9E2-4CE5-8467-8D9AF38735B0}"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0539F5B-B9E2-4CE5-8467-8D9AF38735B0}"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DD86531F-7682-4E36-9293-6C0BE3208DFD}" type="slidenum">
              <a:rPr lang="en-US" smtClean="0">
                <a:latin typeface="Arial" pitchFamily="34" charset="0"/>
              </a:rPr>
              <a:pPr/>
              <a:t>9</a:t>
            </a:fld>
            <a:endParaRPr lang="en-US" smtClean="0">
              <a:latin typeface="Arial" pitchFamily="34"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CHRISTOPHER﻿ WALKEN</a:t>
            </a:r>
            <a:endParaRPr lang="en-US" dirty="0"/>
          </a:p>
        </p:txBody>
      </p:sp>
      <p:sp>
        <p:nvSpPr>
          <p:cNvPr id="4" name="Slide Number Placeholder 3"/>
          <p:cNvSpPr>
            <a:spLocks noGrp="1"/>
          </p:cNvSpPr>
          <p:nvPr>
            <p:ph type="sldNum" sz="quarter" idx="10"/>
          </p:nvPr>
        </p:nvSpPr>
        <p:spPr/>
        <p:txBody>
          <a:bodyPr/>
          <a:lstStyle/>
          <a:p>
            <a:pPr>
              <a:defRPr/>
            </a:pPr>
            <a:fld id="{00539F5B-B9E2-4CE5-8467-8D9AF38735B0}"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Actual Aurora attack code, </a:t>
            </a:r>
            <a:r>
              <a:rPr lang="en-US" dirty="0" err="1" smtClean="0"/>
              <a:t>javscript</a:t>
            </a:r>
            <a:r>
              <a:rPr lang="en-US" dirty="0" smtClean="0"/>
              <a:t> delivered via PDF or malicious link that the user clicks or runs.  It then unpacks the encrypted bits (which are cut from the code in that sample) and then launches the shell code which exploits a vulnerability in IE6 and then installs the Trojan backdoor program.</a:t>
            </a:r>
          </a:p>
          <a:p>
            <a:r>
              <a:rPr lang="en-US" dirty="0" smtClean="0"/>
              <a:t>Zero Day Vulnerability</a:t>
            </a:r>
          </a:p>
          <a:p>
            <a:r>
              <a:rPr lang="en-US" dirty="0" smtClean="0"/>
              <a:t>Hackers seeking source code from Google, Adobe and dozens of other high-profile companies used unprecedented tactics that combined encryption, stealth programming and an unknown hole in Internet Explorer, according to new details released by the anti-virus firm McAfee.</a:t>
            </a:r>
          </a:p>
          <a:p>
            <a:r>
              <a:rPr lang="en-US" dirty="0" smtClean="0"/>
              <a:t>“We have never ever, outside of the defense industry, seen commercial industrial companies come under that level of sophisticated attack,” says Dmitri </a:t>
            </a:r>
            <a:r>
              <a:rPr lang="en-US" dirty="0" err="1" smtClean="0"/>
              <a:t>Alperovitch</a:t>
            </a:r>
            <a:r>
              <a:rPr lang="en-US" dirty="0" smtClean="0"/>
              <a:t>, vice president of threat research for McAfee. “It’s totally changing the threat model.”</a:t>
            </a:r>
          </a:p>
          <a:p>
            <a:r>
              <a:rPr lang="en-US" dirty="0" smtClean="0"/>
              <a:t>The encryption was highly successful in obfuscating the attack and avoiding common detection methods</a:t>
            </a:r>
            <a:br>
              <a:rPr lang="en-US" dirty="0" smtClean="0"/>
            </a:br>
            <a:r>
              <a:rPr lang="en-US" dirty="0" smtClean="0"/>
              <a:t/>
            </a:r>
            <a:br>
              <a:rPr lang="en-US" dirty="0" smtClean="0"/>
            </a:br>
            <a:r>
              <a:rPr lang="en-US" dirty="0" smtClean="0"/>
              <a:t>Read More </a:t>
            </a:r>
            <a:r>
              <a:rPr lang="en-US" dirty="0" smtClean="0">
                <a:hlinkClick r:id="rId3"/>
              </a:rPr>
              <a:t>http://www.wired.com/threatlevel/2010/01/operation-aurora/#ixzz0iHlZJ5lt</a:t>
            </a:r>
            <a:r>
              <a:rPr lang="en-US" dirty="0" smtClean="0"/>
              <a:t/>
            </a:r>
            <a:br>
              <a:rPr lang="en-US" dirty="0" smtClean="0"/>
            </a:br>
            <a:endParaRPr lang="en-US" dirty="0" smtClean="0"/>
          </a:p>
          <a:p>
            <a:endParaRPr lang="en-US" dirty="0" smtClean="0"/>
          </a:p>
          <a:p>
            <a:r>
              <a:rPr lang="en-US" dirty="0" smtClean="0"/>
              <a:t/>
            </a:r>
            <a:br>
              <a:rPr lang="en-US" dirty="0" smtClean="0"/>
            </a:br>
            <a:r>
              <a:rPr lang="en-US" dirty="0" smtClean="0"/>
              <a:t/>
            </a:r>
            <a:br>
              <a:rPr lang="en-US" dirty="0" smtClean="0"/>
            </a:br>
            <a:r>
              <a:rPr lang="en-US" dirty="0" smtClean="0"/>
              <a:t>Read More </a:t>
            </a:r>
            <a:r>
              <a:rPr lang="en-US" dirty="0" smtClean="0">
                <a:hlinkClick r:id="rId4"/>
              </a:rPr>
              <a:t>http://www.wired.com/threatlevel/2010/01/operation-aurora/#ixzz0iHlQ0Ggh</a:t>
            </a: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0539F5B-B9E2-4CE5-8467-8D9AF38735B0}"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1"/>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 Box 9"/>
          <p:cNvSpPr txBox="1">
            <a:spLocks noChangeArrowheads="1"/>
          </p:cNvSpPr>
          <p:nvPr userDrawn="1"/>
        </p:nvSpPr>
        <p:spPr bwMode="auto">
          <a:xfrm>
            <a:off x="990600" y="5181600"/>
            <a:ext cx="5715000" cy="366713"/>
          </a:xfrm>
          <a:prstGeom prst="rect">
            <a:avLst/>
          </a:prstGeom>
          <a:noFill/>
          <a:ln w="9525">
            <a:noFill/>
            <a:miter lim="800000"/>
            <a:headEnd/>
            <a:tailEnd/>
          </a:ln>
          <a:effectLst/>
        </p:spPr>
        <p:txBody>
          <a:bodyPr>
            <a:spAutoFit/>
          </a:bodyPr>
          <a:lstStyle/>
          <a:p>
            <a:pPr>
              <a:spcBef>
                <a:spcPct val="50000"/>
              </a:spcBef>
              <a:spcAft>
                <a:spcPct val="0"/>
              </a:spcAft>
              <a:buFontTx/>
              <a:buNone/>
              <a:defRPr/>
            </a:pPr>
            <a:endParaRPr lang="en-US" sz="1800">
              <a:solidFill>
                <a:schemeClr val="tx1"/>
              </a:solidFill>
            </a:endParaRPr>
          </a:p>
        </p:txBody>
      </p:sp>
      <p:sp>
        <p:nvSpPr>
          <p:cNvPr id="3074" name="Rectangle 2"/>
          <p:cNvSpPr>
            <a:spLocks noGrp="1" noChangeArrowheads="1"/>
          </p:cNvSpPr>
          <p:nvPr>
            <p:ph type="ctrTitle"/>
          </p:nvPr>
        </p:nvSpPr>
        <p:spPr>
          <a:xfrm>
            <a:off x="912813" y="1447800"/>
            <a:ext cx="7391400" cy="1470025"/>
          </a:xfrm>
        </p:spPr>
        <p:txBody>
          <a:bodyPr/>
          <a:lstStyle>
            <a:lvl1pPr>
              <a:defRPr sz="3100" b="0">
                <a:solidFill>
                  <a:schemeClr val="bg1"/>
                </a:solidFill>
              </a:defRPr>
            </a:lvl1pPr>
          </a:lstStyle>
          <a:p>
            <a:r>
              <a:rPr lang="en-US"/>
              <a:t>Click to edit Master title style</a:t>
            </a:r>
          </a:p>
        </p:txBody>
      </p:sp>
      <p:sp>
        <p:nvSpPr>
          <p:cNvPr id="3075" name="Rectangle 3"/>
          <p:cNvSpPr>
            <a:spLocks noGrp="1" noChangeArrowheads="1"/>
          </p:cNvSpPr>
          <p:nvPr>
            <p:ph type="subTitle" idx="1"/>
          </p:nvPr>
        </p:nvSpPr>
        <p:spPr>
          <a:xfrm>
            <a:off x="912813" y="3733800"/>
            <a:ext cx="6400800" cy="685800"/>
          </a:xfrm>
        </p:spPr>
        <p:txBody>
          <a:bodyPr/>
          <a:lstStyle>
            <a:lvl1pPr marL="0" indent="0">
              <a:buFont typeface="Wingdings" pitchFamily="2" charset="2"/>
              <a:buNone/>
              <a:defRPr sz="1900" b="1">
                <a:solidFill>
                  <a:schemeClr val="bg1"/>
                </a:solidFill>
              </a:defRPr>
            </a:lvl1pPr>
          </a:lstStyle>
          <a:p>
            <a:r>
              <a:rPr lang="en-US"/>
              <a:t>Click to edit Master subtitle style</a:t>
            </a:r>
          </a:p>
        </p:txBody>
      </p:sp>
      <p:sp>
        <p:nvSpPr>
          <p:cNvPr id="6"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spcBef>
                <a:spcPct val="0"/>
              </a:spcBef>
              <a:spcAft>
                <a:spcPct val="0"/>
              </a:spcAft>
              <a:buFontTx/>
              <a:buNone/>
              <a:defRPr sz="1200">
                <a:solidFill>
                  <a:srgbClr val="152C63"/>
                </a:solidFill>
                <a:latin typeface="Arial" charset="0"/>
              </a:defRPr>
            </a:lvl1pPr>
          </a:lstStyle>
          <a:p>
            <a:pPr>
              <a:defRPr/>
            </a:pPr>
            <a:fld id="{FAA293A1-5BD7-453D-BE33-08756E3BA7D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533400"/>
            <a:ext cx="2133600" cy="55895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533400"/>
            <a:ext cx="6248400" cy="5589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370013"/>
            <a:ext cx="41910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0013"/>
            <a:ext cx="41910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ppt_2"/>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304800" y="533400"/>
            <a:ext cx="8534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304800" y="1370013"/>
            <a:ext cx="8534400" cy="4752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3810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spcAft>
                <a:spcPct val="0"/>
              </a:spcAft>
              <a:buFontTx/>
              <a:buNone/>
              <a:defRPr sz="1200">
                <a:solidFill>
                  <a:srgbClr val="152C63"/>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spcAft>
                <a:spcPct val="0"/>
              </a:spcAft>
              <a:buFontTx/>
              <a:buNone/>
              <a:defRPr sz="1200">
                <a:solidFill>
                  <a:srgbClr val="152C63"/>
                </a:solidFill>
                <a:latin typeface="Arial" charset="0"/>
              </a:defRPr>
            </a:lvl1pPr>
          </a:lstStyle>
          <a:p>
            <a:pPr>
              <a:defRPr/>
            </a:pPr>
            <a:endParaRPr lang="en-US"/>
          </a:p>
        </p:txBody>
      </p:sp>
      <p:sp>
        <p:nvSpPr>
          <p:cNvPr id="1032" name="Rectangle 8"/>
          <p:cNvSpPr>
            <a:spLocks noChangeArrowheads="1"/>
          </p:cNvSpPr>
          <p:nvPr userDrawn="1"/>
        </p:nvSpPr>
        <p:spPr bwMode="auto">
          <a:xfrm>
            <a:off x="279360" y="6524546"/>
            <a:ext cx="1452642" cy="246221"/>
          </a:xfrm>
          <a:prstGeom prst="rect">
            <a:avLst/>
          </a:prstGeom>
          <a:noFill/>
          <a:ln w="9525">
            <a:noFill/>
            <a:miter lim="800000"/>
            <a:headEnd/>
            <a:tailEnd/>
          </a:ln>
          <a:effectLst/>
        </p:spPr>
        <p:txBody>
          <a:bodyPr wrap="none" anchor="ctr">
            <a:spAutoFit/>
          </a:bodyPr>
          <a:lstStyle/>
          <a:p>
            <a:pPr algn="ctr">
              <a:spcBef>
                <a:spcPct val="0"/>
              </a:spcBef>
              <a:spcAft>
                <a:spcPct val="0"/>
              </a:spcAft>
              <a:buFontTx/>
              <a:buNone/>
              <a:tabLst>
                <a:tab pos="2743200" algn="ctr"/>
                <a:tab pos="5486400" algn="r"/>
              </a:tabLst>
              <a:defRPr/>
            </a:pPr>
            <a:r>
              <a:rPr lang="en-US" sz="1000" dirty="0">
                <a:solidFill>
                  <a:schemeClr val="bg2"/>
                </a:solidFill>
              </a:rPr>
              <a:t>© </a:t>
            </a:r>
            <a:r>
              <a:rPr lang="en-US" sz="1000" dirty="0" smtClean="0">
                <a:solidFill>
                  <a:schemeClr val="bg2"/>
                </a:solidFill>
              </a:rPr>
              <a:t>2010 </a:t>
            </a:r>
            <a:r>
              <a:rPr lang="en-US" sz="1000" dirty="0">
                <a:solidFill>
                  <a:schemeClr val="bg2"/>
                </a:solidFill>
              </a:rPr>
              <a:t>Veracode, Inc.</a:t>
            </a:r>
          </a:p>
        </p:txBody>
      </p:sp>
      <p:sp>
        <p:nvSpPr>
          <p:cNvPr id="1035" name="Rectangle 11"/>
          <p:cNvSpPr>
            <a:spLocks noChangeArrowheads="1"/>
          </p:cNvSpPr>
          <p:nvPr userDrawn="1"/>
        </p:nvSpPr>
        <p:spPr bwMode="auto">
          <a:xfrm>
            <a:off x="8601075" y="6524625"/>
            <a:ext cx="339725" cy="244475"/>
          </a:xfrm>
          <a:prstGeom prst="rect">
            <a:avLst/>
          </a:prstGeom>
          <a:noFill/>
          <a:ln w="9525">
            <a:noFill/>
            <a:miter lim="800000"/>
            <a:headEnd/>
            <a:tailEnd/>
          </a:ln>
          <a:effectLst/>
        </p:spPr>
        <p:txBody>
          <a:bodyPr wrap="none" anchor="ctr">
            <a:spAutoFit/>
          </a:bodyPr>
          <a:lstStyle/>
          <a:p>
            <a:pPr algn="ctr">
              <a:spcBef>
                <a:spcPct val="0"/>
              </a:spcBef>
              <a:spcAft>
                <a:spcPct val="0"/>
              </a:spcAft>
              <a:buFontTx/>
              <a:buNone/>
              <a:tabLst>
                <a:tab pos="2743200" algn="ctr"/>
                <a:tab pos="5486400" algn="r"/>
              </a:tabLst>
              <a:defRPr/>
            </a:pPr>
            <a:fld id="{4384AA9C-FEC9-489C-9F62-8465E7F864F8}" type="slidenum">
              <a:rPr lang="en-US" sz="1000">
                <a:solidFill>
                  <a:schemeClr val="bg2"/>
                </a:solidFill>
              </a:rPr>
              <a:pPr algn="ctr">
                <a:spcBef>
                  <a:spcPct val="0"/>
                </a:spcBef>
                <a:spcAft>
                  <a:spcPct val="0"/>
                </a:spcAft>
                <a:buFontTx/>
                <a:buNone/>
                <a:tabLst>
                  <a:tab pos="2743200" algn="ctr"/>
                  <a:tab pos="5486400" algn="r"/>
                </a:tabLst>
                <a:defRPr/>
              </a:pPr>
              <a:t>‹#›</a:t>
            </a:fld>
            <a:endParaRPr lang="en-US" sz="1000">
              <a:solidFill>
                <a:schemeClr val="bg2"/>
              </a:solidFill>
            </a:endParaRPr>
          </a:p>
        </p:txBody>
      </p:sp>
    </p:spTree>
  </p:cSld>
  <p:clrMap bg1="lt1" tx1="dk1" bg2="lt2" tx2="dk2" accent1="accent1" accent2="accent2" accent3="accent3" accent4="accent4" accent5="accent5" accent6="accent6" hlink="hlink" folHlink="folHlink"/>
  <p:sldLayoutIdLst>
    <p:sldLayoutId id="2147483815"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l" rtl="0" eaLnBrk="0" fontAlgn="base" hangingPunct="0">
        <a:spcBef>
          <a:spcPct val="0"/>
        </a:spcBef>
        <a:spcAft>
          <a:spcPct val="0"/>
        </a:spcAft>
        <a:defRPr sz="2200" b="1">
          <a:solidFill>
            <a:srgbClr val="152C63"/>
          </a:solidFill>
          <a:latin typeface="+mj-lt"/>
          <a:ea typeface="+mj-ea"/>
          <a:cs typeface="+mj-cs"/>
        </a:defRPr>
      </a:lvl1pPr>
      <a:lvl2pPr algn="l" rtl="0" eaLnBrk="0" fontAlgn="base" hangingPunct="0">
        <a:spcBef>
          <a:spcPct val="0"/>
        </a:spcBef>
        <a:spcAft>
          <a:spcPct val="0"/>
        </a:spcAft>
        <a:defRPr sz="2200" b="1">
          <a:solidFill>
            <a:srgbClr val="152C63"/>
          </a:solidFill>
          <a:latin typeface="Arial" charset="0"/>
        </a:defRPr>
      </a:lvl2pPr>
      <a:lvl3pPr algn="l" rtl="0" eaLnBrk="0" fontAlgn="base" hangingPunct="0">
        <a:spcBef>
          <a:spcPct val="0"/>
        </a:spcBef>
        <a:spcAft>
          <a:spcPct val="0"/>
        </a:spcAft>
        <a:defRPr sz="2200" b="1">
          <a:solidFill>
            <a:srgbClr val="152C63"/>
          </a:solidFill>
          <a:latin typeface="Arial" charset="0"/>
        </a:defRPr>
      </a:lvl3pPr>
      <a:lvl4pPr algn="l" rtl="0" eaLnBrk="0" fontAlgn="base" hangingPunct="0">
        <a:spcBef>
          <a:spcPct val="0"/>
        </a:spcBef>
        <a:spcAft>
          <a:spcPct val="0"/>
        </a:spcAft>
        <a:defRPr sz="2200" b="1">
          <a:solidFill>
            <a:srgbClr val="152C63"/>
          </a:solidFill>
          <a:latin typeface="Arial" charset="0"/>
        </a:defRPr>
      </a:lvl4pPr>
      <a:lvl5pPr algn="l" rtl="0" eaLnBrk="0" fontAlgn="base" hangingPunct="0">
        <a:spcBef>
          <a:spcPct val="0"/>
        </a:spcBef>
        <a:spcAft>
          <a:spcPct val="0"/>
        </a:spcAft>
        <a:defRPr sz="2200" b="1">
          <a:solidFill>
            <a:srgbClr val="152C63"/>
          </a:solidFill>
          <a:latin typeface="Arial" charset="0"/>
        </a:defRPr>
      </a:lvl5pPr>
      <a:lvl6pPr marL="457200" algn="l" rtl="0" fontAlgn="base">
        <a:spcBef>
          <a:spcPct val="0"/>
        </a:spcBef>
        <a:spcAft>
          <a:spcPct val="0"/>
        </a:spcAft>
        <a:defRPr sz="2200" b="1">
          <a:solidFill>
            <a:srgbClr val="152C63"/>
          </a:solidFill>
          <a:latin typeface="Arial" charset="0"/>
        </a:defRPr>
      </a:lvl6pPr>
      <a:lvl7pPr marL="914400" algn="l" rtl="0" fontAlgn="base">
        <a:spcBef>
          <a:spcPct val="0"/>
        </a:spcBef>
        <a:spcAft>
          <a:spcPct val="0"/>
        </a:spcAft>
        <a:defRPr sz="2200" b="1">
          <a:solidFill>
            <a:srgbClr val="152C63"/>
          </a:solidFill>
          <a:latin typeface="Arial" charset="0"/>
        </a:defRPr>
      </a:lvl7pPr>
      <a:lvl8pPr marL="1371600" algn="l" rtl="0" fontAlgn="base">
        <a:spcBef>
          <a:spcPct val="0"/>
        </a:spcBef>
        <a:spcAft>
          <a:spcPct val="0"/>
        </a:spcAft>
        <a:defRPr sz="2200" b="1">
          <a:solidFill>
            <a:srgbClr val="152C63"/>
          </a:solidFill>
          <a:latin typeface="Arial" charset="0"/>
        </a:defRPr>
      </a:lvl8pPr>
      <a:lvl9pPr marL="1828800" algn="l" rtl="0" fontAlgn="base">
        <a:spcBef>
          <a:spcPct val="0"/>
        </a:spcBef>
        <a:spcAft>
          <a:spcPct val="0"/>
        </a:spcAft>
        <a:defRPr sz="2200" b="1">
          <a:solidFill>
            <a:srgbClr val="152C63"/>
          </a:solidFill>
          <a:latin typeface="Arial" charset="0"/>
        </a:defRPr>
      </a:lvl9pPr>
    </p:titleStyle>
    <p:bodyStyle>
      <a:lvl1pPr marL="228600" indent="-228600" algn="l" rtl="0" eaLnBrk="0" fontAlgn="base" hangingPunct="0">
        <a:spcBef>
          <a:spcPct val="20000"/>
        </a:spcBef>
        <a:spcAft>
          <a:spcPct val="25000"/>
        </a:spcAft>
        <a:buFont typeface="Wingdings" pitchFamily="2" charset="2"/>
        <a:buChar char="§"/>
        <a:defRPr sz="2100">
          <a:solidFill>
            <a:srgbClr val="4D4D4D"/>
          </a:solidFill>
          <a:latin typeface="+mn-lt"/>
          <a:ea typeface="+mn-ea"/>
          <a:cs typeface="+mn-cs"/>
        </a:defRPr>
      </a:lvl1pPr>
      <a:lvl2pPr marL="568325" indent="-225425" algn="l" rtl="0" eaLnBrk="0" fontAlgn="base" hangingPunct="0">
        <a:spcBef>
          <a:spcPct val="20000"/>
        </a:spcBef>
        <a:spcAft>
          <a:spcPct val="25000"/>
        </a:spcAft>
        <a:buFont typeface="Arial" charset="0"/>
        <a:buChar char="–"/>
        <a:defRPr>
          <a:solidFill>
            <a:srgbClr val="4D4D4D"/>
          </a:solidFill>
          <a:latin typeface="+mn-lt"/>
        </a:defRPr>
      </a:lvl2pPr>
      <a:lvl3pPr marL="857250" indent="-174625" algn="l" rtl="0" eaLnBrk="0" fontAlgn="base" hangingPunct="0">
        <a:spcBef>
          <a:spcPct val="20000"/>
        </a:spcBef>
        <a:spcAft>
          <a:spcPct val="25000"/>
        </a:spcAft>
        <a:buFont typeface="Wingdings" pitchFamily="2" charset="2"/>
        <a:buChar char="§"/>
        <a:defRPr sz="1600">
          <a:solidFill>
            <a:srgbClr val="4D4D4D"/>
          </a:solidFill>
          <a:latin typeface="+mn-lt"/>
        </a:defRPr>
      </a:lvl3pPr>
      <a:lvl4pPr marL="1149350" indent="-177800" algn="l" rtl="0" eaLnBrk="0" fontAlgn="base" hangingPunct="0">
        <a:spcBef>
          <a:spcPct val="20000"/>
        </a:spcBef>
        <a:spcAft>
          <a:spcPct val="25000"/>
        </a:spcAft>
        <a:buFont typeface="Helvetica 55 Roman" pitchFamily="34" charset="0"/>
        <a:buChar char="-"/>
        <a:defRPr sz="1600">
          <a:solidFill>
            <a:srgbClr val="4D4D4D"/>
          </a:solidFill>
          <a:latin typeface="+mn-lt"/>
        </a:defRPr>
      </a:lvl4pPr>
      <a:lvl5pPr marL="1447800" indent="-184150" algn="l" rtl="0" eaLnBrk="0" fontAlgn="base" hangingPunct="0">
        <a:spcBef>
          <a:spcPct val="20000"/>
        </a:spcBef>
        <a:spcAft>
          <a:spcPct val="25000"/>
        </a:spcAft>
        <a:buChar char="•"/>
        <a:defRPr sz="1600">
          <a:solidFill>
            <a:srgbClr val="4D4D4D"/>
          </a:solidFill>
          <a:latin typeface="+mn-lt"/>
        </a:defRPr>
      </a:lvl5pPr>
      <a:lvl6pPr marL="1905000" indent="-184150" algn="l" rtl="0" fontAlgn="base">
        <a:spcBef>
          <a:spcPct val="20000"/>
        </a:spcBef>
        <a:spcAft>
          <a:spcPct val="25000"/>
        </a:spcAft>
        <a:buChar char="•"/>
        <a:defRPr sz="1600">
          <a:solidFill>
            <a:srgbClr val="4D4D4D"/>
          </a:solidFill>
          <a:latin typeface="+mn-lt"/>
        </a:defRPr>
      </a:lvl6pPr>
      <a:lvl7pPr marL="2362200" indent="-184150" algn="l" rtl="0" fontAlgn="base">
        <a:spcBef>
          <a:spcPct val="20000"/>
        </a:spcBef>
        <a:spcAft>
          <a:spcPct val="25000"/>
        </a:spcAft>
        <a:buChar char="•"/>
        <a:defRPr sz="1600">
          <a:solidFill>
            <a:srgbClr val="4D4D4D"/>
          </a:solidFill>
          <a:latin typeface="+mn-lt"/>
        </a:defRPr>
      </a:lvl7pPr>
      <a:lvl8pPr marL="2819400" indent="-184150" algn="l" rtl="0" fontAlgn="base">
        <a:spcBef>
          <a:spcPct val="20000"/>
        </a:spcBef>
        <a:spcAft>
          <a:spcPct val="25000"/>
        </a:spcAft>
        <a:buChar char="•"/>
        <a:defRPr sz="1600">
          <a:solidFill>
            <a:srgbClr val="4D4D4D"/>
          </a:solidFill>
          <a:latin typeface="+mn-lt"/>
        </a:defRPr>
      </a:lvl8pPr>
      <a:lvl9pPr marL="3276600" indent="-184150" algn="l" rtl="0" fontAlgn="base">
        <a:spcBef>
          <a:spcPct val="20000"/>
        </a:spcBef>
        <a:spcAft>
          <a:spcPct val="25000"/>
        </a:spcAft>
        <a:buChar char="•"/>
        <a:defRPr sz="1600">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7" descr="ppt_3"/>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3075"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WHY VERACODE</a:t>
            </a: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pitchFamily="34" charset="0"/>
        </a:defRPr>
      </a:lvl2pPr>
      <a:lvl3pPr algn="l" rtl="0" eaLnBrk="0" fontAlgn="base" hangingPunct="0">
        <a:spcBef>
          <a:spcPct val="0"/>
        </a:spcBef>
        <a:spcAft>
          <a:spcPct val="0"/>
        </a:spcAft>
        <a:defRPr sz="2800" b="1">
          <a:solidFill>
            <a:schemeClr val="bg1"/>
          </a:solidFill>
          <a:latin typeface="Arial" pitchFamily="34" charset="0"/>
        </a:defRPr>
      </a:lvl3pPr>
      <a:lvl4pPr algn="l" rtl="0" eaLnBrk="0" fontAlgn="base" hangingPunct="0">
        <a:spcBef>
          <a:spcPct val="0"/>
        </a:spcBef>
        <a:spcAft>
          <a:spcPct val="0"/>
        </a:spcAft>
        <a:defRPr sz="2800" b="1">
          <a:solidFill>
            <a:schemeClr val="bg1"/>
          </a:solidFill>
          <a:latin typeface="Arial" pitchFamily="34" charset="0"/>
        </a:defRPr>
      </a:lvl4pPr>
      <a:lvl5pPr algn="l" rtl="0" eaLnBrk="0" fontAlgn="base" hangingPunct="0">
        <a:spcBef>
          <a:spcPct val="0"/>
        </a:spcBef>
        <a:spcAft>
          <a:spcPct val="0"/>
        </a:spcAft>
        <a:defRPr sz="2800" b="1">
          <a:solidFill>
            <a:schemeClr val="bg1"/>
          </a:solidFill>
          <a:latin typeface="Arial" pitchFamily="34" charset="0"/>
        </a:defRPr>
      </a:lvl5pPr>
      <a:lvl6pPr marL="457200" algn="l" rtl="0" fontAlgn="base">
        <a:spcBef>
          <a:spcPct val="0"/>
        </a:spcBef>
        <a:spcAft>
          <a:spcPct val="0"/>
        </a:spcAft>
        <a:defRPr sz="2800" b="1">
          <a:solidFill>
            <a:schemeClr val="bg1"/>
          </a:solidFill>
          <a:latin typeface="Arial" pitchFamily="34" charset="0"/>
        </a:defRPr>
      </a:lvl6pPr>
      <a:lvl7pPr marL="914400" algn="l" rtl="0" fontAlgn="base">
        <a:spcBef>
          <a:spcPct val="0"/>
        </a:spcBef>
        <a:spcAft>
          <a:spcPct val="0"/>
        </a:spcAft>
        <a:defRPr sz="2800" b="1">
          <a:solidFill>
            <a:schemeClr val="bg1"/>
          </a:solidFill>
          <a:latin typeface="Arial" pitchFamily="34" charset="0"/>
        </a:defRPr>
      </a:lvl7pPr>
      <a:lvl8pPr marL="1371600" algn="l" rtl="0" fontAlgn="base">
        <a:spcBef>
          <a:spcPct val="0"/>
        </a:spcBef>
        <a:spcAft>
          <a:spcPct val="0"/>
        </a:spcAft>
        <a:defRPr sz="2800" b="1">
          <a:solidFill>
            <a:schemeClr val="bg1"/>
          </a:solidFill>
          <a:latin typeface="Arial" pitchFamily="34" charset="0"/>
        </a:defRPr>
      </a:lvl8pPr>
      <a:lvl9pPr marL="1828800" algn="l" rtl="0" fontAlgn="base">
        <a:spcBef>
          <a:spcPct val="0"/>
        </a:spcBef>
        <a:spcAft>
          <a:spcPct val="0"/>
        </a:spcAft>
        <a:defRPr sz="2800" b="1">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veracode.com/blog/2010/02/is-your-blackberry-app-spying-on-you/"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acm.org/classics/sep95/"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hyperlink" Target="http://attrition.org/errata/cpo/"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912813" y="1048512"/>
            <a:ext cx="7391400" cy="2536517"/>
          </a:xfrm>
        </p:spPr>
        <p:txBody>
          <a:bodyPr/>
          <a:lstStyle/>
          <a:p>
            <a:pPr eaLnBrk="1" hangingPunct="1"/>
            <a:r>
              <a:rPr lang="en-US" sz="2400" dirty="0" smtClean="0"/>
              <a:t>Protecting the Enterprise:</a:t>
            </a:r>
            <a:br>
              <a:rPr lang="en-US" sz="2400" dirty="0" smtClean="0"/>
            </a:br>
            <a:r>
              <a:rPr lang="en-US" sz="2400" dirty="0" smtClean="0"/>
              <a:t>Software Backdoors</a:t>
            </a:r>
            <a:br>
              <a:rPr lang="en-US" sz="2400" dirty="0" smtClean="0"/>
            </a:br>
            <a:r>
              <a:rPr lang="en-US" sz="2400" dirty="0" smtClean="0"/>
              <a:t> </a:t>
            </a:r>
            <a:br>
              <a:rPr lang="en-US" sz="2400" dirty="0" smtClean="0"/>
            </a:br>
            <a:endParaRPr lang="en-US" sz="1600" dirty="0" smtClean="0"/>
          </a:p>
        </p:txBody>
      </p:sp>
      <p:sp>
        <p:nvSpPr>
          <p:cNvPr id="3075" name="Rectangle 5"/>
          <p:cNvSpPr>
            <a:spLocks noGrp="1" noChangeArrowheads="1"/>
          </p:cNvSpPr>
          <p:nvPr>
            <p:ph type="subTitle" idx="1"/>
          </p:nvPr>
        </p:nvSpPr>
        <p:spPr>
          <a:xfrm>
            <a:off x="912813" y="3711575"/>
            <a:ext cx="6400800" cy="1104900"/>
          </a:xfrm>
        </p:spPr>
        <p:txBody>
          <a:bodyPr/>
          <a:lstStyle/>
          <a:p>
            <a:pPr eaLnBrk="1" hangingPunct="1"/>
            <a:endParaRPr lang="en-US" dirty="0" smtClean="0"/>
          </a:p>
        </p:txBody>
      </p:sp>
      <p:sp>
        <p:nvSpPr>
          <p:cNvPr id="4" name="TextBox 3"/>
          <p:cNvSpPr txBox="1"/>
          <p:nvPr/>
        </p:nvSpPr>
        <p:spPr>
          <a:xfrm>
            <a:off x="1302157" y="5754912"/>
            <a:ext cx="2903359" cy="338554"/>
          </a:xfrm>
          <a:prstGeom prst="rect">
            <a:avLst/>
          </a:prstGeom>
          <a:noFill/>
        </p:spPr>
        <p:txBody>
          <a:bodyPr wrap="square" rtlCol="0">
            <a:spAutoFit/>
          </a:bodyPr>
          <a:lstStyle/>
          <a:p>
            <a:pPr>
              <a:buNone/>
            </a:pPr>
            <a:r>
              <a:rPr lang="en-US" sz="1600" b="1" i="1" dirty="0" smtClean="0">
                <a:solidFill>
                  <a:schemeClr val="tx1">
                    <a:lumMod val="50000"/>
                    <a:lumOff val="50000"/>
                  </a:schemeClr>
                </a:solidFill>
                <a:latin typeface="Century Gothic" pitchFamily="34" charset="0"/>
              </a:rPr>
              <a:t>Software Security Simplified</a:t>
            </a:r>
            <a:endParaRPr lang="en-US" sz="1600" b="1" i="1" dirty="0">
              <a:solidFill>
                <a:schemeClr val="tx1">
                  <a:lumMod val="50000"/>
                  <a:lumOff val="50000"/>
                </a:schemeClr>
              </a:solidFill>
              <a:latin typeface="Century Gothic" pitchFamily="34" charset="0"/>
            </a:endParaRPr>
          </a:p>
        </p:txBody>
      </p:sp>
      <p:pic>
        <p:nvPicPr>
          <p:cNvPr id="53250" name="Picture 2" descr="http://www.veracode.com/images/verafied2.jpg"/>
          <p:cNvPicPr>
            <a:picLocks noChangeAspect="1" noChangeArrowheads="1"/>
          </p:cNvPicPr>
          <p:nvPr/>
        </p:nvPicPr>
        <p:blipFill>
          <a:blip r:embed="rId3" cstate="print"/>
          <a:srcRect/>
          <a:stretch>
            <a:fillRect/>
          </a:stretch>
        </p:blipFill>
        <p:spPr bwMode="auto">
          <a:xfrm>
            <a:off x="7811861" y="5460547"/>
            <a:ext cx="962025" cy="96202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399"/>
            <a:ext cx="8534400" cy="1897743"/>
          </a:xfrm>
        </p:spPr>
        <p:txBody>
          <a:bodyPr/>
          <a:lstStyle/>
          <a:p>
            <a:r>
              <a:rPr lang="en-US" sz="4400" dirty="0" smtClean="0"/>
              <a:t>Software Vulnerabilities + Backdoor = Weapon of Choice</a:t>
            </a:r>
            <a:endParaRPr lang="en-US" sz="4400" dirty="0"/>
          </a:p>
        </p:txBody>
      </p:sp>
      <p:sp>
        <p:nvSpPr>
          <p:cNvPr id="3" name="Content Placeholder 2"/>
          <p:cNvSpPr>
            <a:spLocks noGrp="1"/>
          </p:cNvSpPr>
          <p:nvPr>
            <p:ph idx="1"/>
          </p:nvPr>
        </p:nvSpPr>
        <p:spPr>
          <a:xfrm>
            <a:off x="4315968" y="2645665"/>
            <a:ext cx="4523232" cy="3689822"/>
          </a:xfrm>
        </p:spPr>
        <p:txBody>
          <a:bodyPr>
            <a:normAutofit fontScale="92500" lnSpcReduction="10000"/>
          </a:bodyPr>
          <a:lstStyle/>
          <a:p>
            <a:pPr eaLnBrk="1" hangingPunct="1"/>
            <a:r>
              <a:rPr lang="en-US" dirty="0" smtClean="0"/>
              <a:t>It’s not about getting root on systems anymore</a:t>
            </a:r>
          </a:p>
          <a:p>
            <a:pPr lvl="1" eaLnBrk="1" hangingPunct="1"/>
            <a:r>
              <a:rPr lang="en-US" dirty="0" smtClean="0"/>
              <a:t>It’s about taking control of your users machines and getting to their data</a:t>
            </a:r>
          </a:p>
          <a:p>
            <a:pPr eaLnBrk="1" hangingPunct="1"/>
            <a:r>
              <a:rPr lang="en-US" i="1" dirty="0" smtClean="0"/>
              <a:t>“High-end attackers will not be content to exploit opportunistic vulnerabilities, which might be fixed and therefore unavailable at a critical juncture. They may seek to implant vulnerability for later exploitation.”</a:t>
            </a:r>
          </a:p>
          <a:p>
            <a:pPr lvl="3" eaLnBrk="1" hangingPunct="1"/>
            <a:r>
              <a:rPr lang="en-US" dirty="0" smtClean="0"/>
              <a:t>Report of the Defense Science Board Task Force, “Mission Impact of Foreign Influence on </a:t>
            </a:r>
            <a:r>
              <a:rPr lang="en-US" dirty="0" err="1" smtClean="0"/>
              <a:t>DoD</a:t>
            </a:r>
            <a:r>
              <a:rPr lang="en-US" dirty="0" smtClean="0"/>
              <a:t> Software”:</a:t>
            </a:r>
            <a:endParaRPr lang="en-US" i="1" dirty="0" smtClean="0"/>
          </a:p>
          <a:p>
            <a:pPr eaLnBrk="1" hangingPunct="1"/>
            <a:endParaRPr lang="en-US" dirty="0" smtClean="0"/>
          </a:p>
        </p:txBody>
      </p:sp>
      <p:pic>
        <p:nvPicPr>
          <p:cNvPr id="1027" name="Picture 3"/>
          <p:cNvPicPr>
            <a:picLocks noChangeAspect="1" noChangeArrowheads="1"/>
          </p:cNvPicPr>
          <p:nvPr/>
        </p:nvPicPr>
        <p:blipFill>
          <a:blip r:embed="rId3" cstate="print"/>
          <a:srcRect/>
          <a:stretch>
            <a:fillRect/>
          </a:stretch>
        </p:blipFill>
        <p:spPr bwMode="auto">
          <a:xfrm>
            <a:off x="344996" y="2841308"/>
            <a:ext cx="3552825" cy="3248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System Backdoors</a:t>
            </a:r>
            <a:endParaRPr lang="en-US" sz="4800" dirty="0"/>
          </a:p>
        </p:txBody>
      </p:sp>
      <p:pic>
        <p:nvPicPr>
          <p:cNvPr id="4" name="Picture 2" descr="Script_1.PNG"/>
          <p:cNvPicPr>
            <a:picLocks noChangeAspect="1" noChangeArrowheads="1"/>
          </p:cNvPicPr>
          <p:nvPr/>
        </p:nvPicPr>
        <p:blipFill>
          <a:blip r:embed="rId3" cstate="print"/>
          <a:srcRect/>
          <a:stretch>
            <a:fillRect/>
          </a:stretch>
        </p:blipFill>
        <p:spPr bwMode="auto">
          <a:xfrm>
            <a:off x="754601" y="3354969"/>
            <a:ext cx="5238750" cy="1981201"/>
          </a:xfrm>
          <a:prstGeom prst="rect">
            <a:avLst/>
          </a:prstGeom>
          <a:noFill/>
        </p:spPr>
      </p:pic>
      <p:sp>
        <p:nvSpPr>
          <p:cNvPr id="5" name="TextBox 4"/>
          <p:cNvSpPr txBox="1"/>
          <p:nvPr/>
        </p:nvSpPr>
        <p:spPr>
          <a:xfrm>
            <a:off x="1938528" y="5486400"/>
            <a:ext cx="2020105" cy="338554"/>
          </a:xfrm>
          <a:prstGeom prst="rect">
            <a:avLst/>
          </a:prstGeom>
          <a:noFill/>
        </p:spPr>
        <p:txBody>
          <a:bodyPr wrap="none" rtlCol="0">
            <a:spAutoFit/>
          </a:bodyPr>
          <a:lstStyle/>
          <a:p>
            <a:pPr>
              <a:buNone/>
            </a:pPr>
            <a:r>
              <a:rPr lang="en-US" dirty="0" smtClean="0"/>
              <a:t>Aurora code sample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534400" cy="1527048"/>
          </a:xfrm>
        </p:spPr>
        <p:txBody>
          <a:bodyPr/>
          <a:lstStyle/>
          <a:p>
            <a:r>
              <a:rPr lang="en-US" sz="4800" dirty="0" smtClean="0"/>
              <a:t>Operation “Aurora”</a:t>
            </a:r>
            <a:endParaRPr lang="en-US" sz="4800" dirty="0"/>
          </a:p>
        </p:txBody>
      </p:sp>
      <p:sp>
        <p:nvSpPr>
          <p:cNvPr id="3" name="Content Placeholder 2"/>
          <p:cNvSpPr>
            <a:spLocks noGrp="1"/>
          </p:cNvSpPr>
          <p:nvPr>
            <p:ph idx="1"/>
          </p:nvPr>
        </p:nvSpPr>
        <p:spPr>
          <a:xfrm>
            <a:off x="487680" y="2036064"/>
            <a:ext cx="8351520" cy="4181856"/>
          </a:xfrm>
        </p:spPr>
        <p:txBody>
          <a:bodyPr/>
          <a:lstStyle/>
          <a:p>
            <a:r>
              <a:rPr lang="en-US" sz="2400" dirty="0" smtClean="0"/>
              <a:t>Exploits a zero-day flaw in Internet Explorer to load the backdoor “</a:t>
            </a:r>
            <a:r>
              <a:rPr lang="en-US" sz="2400" dirty="0" err="1" smtClean="0"/>
              <a:t>Trojan.Hydraq</a:t>
            </a:r>
            <a:r>
              <a:rPr lang="en-US" sz="2400" dirty="0" smtClean="0"/>
              <a:t>” and take control of a users computer to steal intellectual property. (CVE-2010-0249/MS10-002)</a:t>
            </a:r>
          </a:p>
          <a:p>
            <a:r>
              <a:rPr lang="en-US" sz="2400" dirty="0" smtClean="0"/>
              <a:t>Used by China-based attackers to compromise systems at Google and up to 33 other companies</a:t>
            </a:r>
          </a:p>
          <a:p>
            <a:r>
              <a:rPr lang="en-US" sz="2400" dirty="0" smtClean="0"/>
              <a:t>Source code repositories were one of several targets of the attackers</a:t>
            </a:r>
          </a:p>
          <a:p>
            <a:endParaRPr lang="en-US" sz="2400" dirty="0" smtClean="0"/>
          </a:p>
          <a:p>
            <a:endParaRPr lang="en-US" sz="2400" dirty="0" smtClean="0"/>
          </a:p>
          <a:p>
            <a:endParaRPr lang="en-US" sz="2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dirty="0" smtClean="0"/>
              <a:t>Mobile Devices</a:t>
            </a:r>
            <a:endParaRPr lang="en-US" sz="4800" dirty="0"/>
          </a:p>
        </p:txBody>
      </p:sp>
      <p:sp>
        <p:nvSpPr>
          <p:cNvPr id="5" name="Content Placeholder 4"/>
          <p:cNvSpPr>
            <a:spLocks noGrp="1"/>
          </p:cNvSpPr>
          <p:nvPr>
            <p:ph idx="1"/>
          </p:nvPr>
        </p:nvSpPr>
        <p:spPr>
          <a:xfrm>
            <a:off x="201168" y="2060449"/>
            <a:ext cx="8229600" cy="670559"/>
          </a:xfrm>
        </p:spPr>
        <p:txBody>
          <a:bodyPr/>
          <a:lstStyle/>
          <a:p>
            <a:pPr>
              <a:buNone/>
            </a:pPr>
            <a:r>
              <a:rPr lang="en-US" dirty="0" smtClean="0"/>
              <a:t>Want to get hacked?</a:t>
            </a:r>
          </a:p>
        </p:txBody>
      </p:sp>
      <p:sp>
        <p:nvSpPr>
          <p:cNvPr id="6" name="Rectangle 5"/>
          <p:cNvSpPr/>
          <p:nvPr/>
        </p:nvSpPr>
        <p:spPr>
          <a:xfrm>
            <a:off x="641085" y="2711083"/>
            <a:ext cx="6014211" cy="769441"/>
          </a:xfrm>
          <a:prstGeom prst="rect">
            <a:avLst/>
          </a:prstGeom>
        </p:spPr>
        <p:txBody>
          <a:bodyPr wrap="none">
            <a:spAutoFit/>
          </a:bodyPr>
          <a:lstStyle/>
          <a:p>
            <a:pPr marL="0" lvl="1">
              <a:buNone/>
            </a:pPr>
            <a:r>
              <a:rPr lang="en-US" sz="4400" dirty="0" smtClean="0">
                <a:solidFill>
                  <a:schemeClr val="tx1"/>
                </a:solidFill>
              </a:rPr>
              <a:t>There’s an app for that!</a:t>
            </a:r>
            <a:endParaRPr lang="en-US" sz="4400" dirty="0">
              <a:solidFill>
                <a:schemeClr val="tx1"/>
              </a:solidFill>
            </a:endParaRPr>
          </a:p>
        </p:txBody>
      </p:sp>
      <p:pic>
        <p:nvPicPr>
          <p:cNvPr id="1026" name="Picture 2" descr="http://www.mobiletopsoft.com/images/news/mobile-malware-virus-lg1.jpg"/>
          <p:cNvPicPr>
            <a:picLocks noChangeAspect="1" noChangeArrowheads="1"/>
          </p:cNvPicPr>
          <p:nvPr/>
        </p:nvPicPr>
        <p:blipFill>
          <a:blip r:embed="rId3" cstate="print"/>
          <a:srcRect/>
          <a:stretch>
            <a:fillRect/>
          </a:stretch>
        </p:blipFill>
        <p:spPr bwMode="auto">
          <a:xfrm>
            <a:off x="643255" y="4842383"/>
            <a:ext cx="1905000" cy="1323975"/>
          </a:xfrm>
          <a:prstGeom prst="rect">
            <a:avLst/>
          </a:prstGeom>
          <a:noFill/>
        </p:spPr>
      </p:pic>
      <p:pic>
        <p:nvPicPr>
          <p:cNvPr id="1028" name="Picture 4" descr="http://www.maximumpc.com/files/u69/iPhone_Hack.jpg"/>
          <p:cNvPicPr>
            <a:picLocks noChangeAspect="1" noChangeArrowheads="1"/>
          </p:cNvPicPr>
          <p:nvPr/>
        </p:nvPicPr>
        <p:blipFill>
          <a:blip r:embed="rId4" cstate="print"/>
          <a:srcRect/>
          <a:stretch>
            <a:fillRect/>
          </a:stretch>
        </p:blipFill>
        <p:spPr bwMode="auto">
          <a:xfrm>
            <a:off x="5434711" y="3577210"/>
            <a:ext cx="3014345" cy="298850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4000" dirty="0" smtClean="0"/>
              <a:t>Mobile Spyware</a:t>
            </a:r>
          </a:p>
        </p:txBody>
      </p:sp>
      <p:sp>
        <p:nvSpPr>
          <p:cNvPr id="8195" name="Rectangle 3"/>
          <p:cNvSpPr>
            <a:spLocks noGrp="1" noChangeArrowheads="1"/>
          </p:cNvSpPr>
          <p:nvPr>
            <p:ph idx="1"/>
          </p:nvPr>
        </p:nvSpPr>
        <p:spPr>
          <a:xfrm>
            <a:off x="304800" y="1491933"/>
            <a:ext cx="4267200" cy="4982019"/>
          </a:xfrm>
        </p:spPr>
        <p:txBody>
          <a:bodyPr>
            <a:normAutofit lnSpcReduction="10000"/>
          </a:bodyPr>
          <a:lstStyle/>
          <a:p>
            <a:pPr eaLnBrk="1" hangingPunct="1"/>
            <a:r>
              <a:rPr lang="en-US" dirty="0" smtClean="0"/>
              <a:t>Often includes modifications to legitimate programs designed to compromise the device or device data</a:t>
            </a:r>
            <a:endParaRPr lang="en-US" sz="2300" dirty="0" smtClean="0"/>
          </a:p>
          <a:p>
            <a:pPr eaLnBrk="1" hangingPunct="1"/>
            <a:r>
              <a:rPr lang="en-US" dirty="0" smtClean="0"/>
              <a:t>Often inserted by those who have legitimate access to source code or distribution binaries</a:t>
            </a:r>
            <a:endParaRPr lang="en-US" sz="2300" dirty="0" smtClean="0"/>
          </a:p>
          <a:p>
            <a:pPr eaLnBrk="1" hangingPunct="1"/>
            <a:r>
              <a:rPr lang="en-US" dirty="0" smtClean="0"/>
              <a:t>May be intentional or inadvertent</a:t>
            </a:r>
          </a:p>
          <a:p>
            <a:pPr eaLnBrk="1" hangingPunct="1"/>
            <a:r>
              <a:rPr lang="en-US" dirty="0" smtClean="0"/>
              <a:t>Not specific to any particular programming language</a:t>
            </a:r>
          </a:p>
          <a:p>
            <a:pPr eaLnBrk="1" hangingPunct="1"/>
            <a:r>
              <a:rPr lang="en-US" dirty="0" smtClean="0"/>
              <a:t>Not specific to any particular mobile Operating System</a:t>
            </a:r>
          </a:p>
          <a:p>
            <a:pPr eaLnBrk="1" hangingPunct="1"/>
            <a:endParaRPr lang="en-US" sz="2500" dirty="0" smtClean="0"/>
          </a:p>
        </p:txBody>
      </p:sp>
      <p:pic>
        <p:nvPicPr>
          <p:cNvPr id="1026" name="Picture 2" descr="G:\Storage\code\presentations\Shmoocon 2010\MonkeyCellphone.jpg"/>
          <p:cNvPicPr>
            <a:picLocks noChangeAspect="1" noChangeArrowheads="1"/>
          </p:cNvPicPr>
          <p:nvPr/>
        </p:nvPicPr>
        <p:blipFill>
          <a:blip r:embed="rId3" cstate="print"/>
          <a:srcRect/>
          <a:stretch>
            <a:fillRect/>
          </a:stretch>
        </p:blipFill>
        <p:spPr bwMode="auto">
          <a:xfrm>
            <a:off x="4890828" y="2171570"/>
            <a:ext cx="3810000" cy="3302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z="3200" dirty="0" smtClean="0"/>
              <a:t>Data Leakage: Mobile App Specific</a:t>
            </a:r>
          </a:p>
        </p:txBody>
      </p:sp>
      <p:sp>
        <p:nvSpPr>
          <p:cNvPr id="28675" name="Rectangle 3"/>
          <p:cNvSpPr>
            <a:spLocks noGrp="1" noChangeArrowheads="1"/>
          </p:cNvSpPr>
          <p:nvPr>
            <p:ph type="body" idx="1"/>
          </p:nvPr>
        </p:nvSpPr>
        <p:spPr/>
        <p:txBody>
          <a:bodyPr/>
          <a:lstStyle/>
          <a:p>
            <a:pPr eaLnBrk="1" hangingPunct="1"/>
            <a:endParaRPr lang="en-US" dirty="0" smtClean="0"/>
          </a:p>
          <a:p>
            <a:pPr eaLnBrk="1" hangingPunct="1">
              <a:buFont typeface="Wingdings" pitchFamily="2" charset="2"/>
              <a:buNone/>
            </a:pPr>
            <a:endParaRPr lang="en-US" dirty="0" smtClean="0"/>
          </a:p>
        </p:txBody>
      </p:sp>
      <p:graphicFrame>
        <p:nvGraphicFramePr>
          <p:cNvPr id="4" name="Table 3"/>
          <p:cNvGraphicFramePr>
            <a:graphicFrameLocks noGrp="1"/>
          </p:cNvGraphicFramePr>
          <p:nvPr/>
        </p:nvGraphicFramePr>
        <p:xfrm>
          <a:off x="304800" y="1752600"/>
          <a:ext cx="4267200" cy="4427220"/>
        </p:xfrm>
        <a:graphic>
          <a:graphicData uri="http://schemas.openxmlformats.org/drawingml/2006/table">
            <a:tbl>
              <a:tblPr bandRow="1">
                <a:tableStyleId>{00A15C55-8517-42AA-B614-E9B94910E393}</a:tableStyleId>
              </a:tblPr>
              <a:tblGrid>
                <a:gridCol w="405929"/>
                <a:gridCol w="3861271"/>
              </a:tblGrid>
              <a:tr h="381000">
                <a:tc>
                  <a:txBody>
                    <a:bodyPr/>
                    <a:lstStyle/>
                    <a:p>
                      <a:endParaRPr lang="en-US" sz="1600" dirty="0"/>
                    </a:p>
                  </a:txBody>
                  <a:tcPr/>
                </a:tc>
                <a:tc>
                  <a:txBody>
                    <a:bodyPr/>
                    <a:lstStyle/>
                    <a:p>
                      <a:r>
                        <a:rPr lang="en-US" sz="1800" dirty="0" smtClean="0"/>
                        <a:t>Monitor</a:t>
                      </a:r>
                      <a:r>
                        <a:rPr lang="en-US" sz="1800" baseline="0" dirty="0" smtClean="0"/>
                        <a:t> connected / disconnected calls</a:t>
                      </a:r>
                      <a:endParaRPr lang="en-US" sz="1800" dirty="0"/>
                    </a:p>
                  </a:txBody>
                  <a:tcPr/>
                </a:tc>
              </a:tr>
              <a:tr h="381000">
                <a:tc>
                  <a:txBody>
                    <a:bodyPr/>
                    <a:lstStyle/>
                    <a:p>
                      <a:endParaRPr lang="en-US" sz="1600" dirty="0"/>
                    </a:p>
                  </a:txBody>
                  <a:tcPr/>
                </a:tc>
                <a:tc>
                  <a:txBody>
                    <a:bodyPr/>
                    <a:lstStyle/>
                    <a:p>
                      <a:r>
                        <a:rPr lang="en-US" sz="1800" dirty="0" smtClean="0"/>
                        <a:t>Monitor</a:t>
                      </a:r>
                      <a:r>
                        <a:rPr lang="en-US" sz="1800" baseline="0" dirty="0" smtClean="0"/>
                        <a:t>  PIM added / removed / updated</a:t>
                      </a:r>
                      <a:endParaRPr lang="en-US" sz="1800" dirty="0"/>
                    </a:p>
                  </a:txBody>
                  <a:tcPr/>
                </a:tc>
              </a:tr>
              <a:tr h="381000">
                <a:tc>
                  <a:txBody>
                    <a:bodyPr/>
                    <a:lstStyle/>
                    <a:p>
                      <a:endParaRPr lang="en-US" sz="1600" dirty="0"/>
                    </a:p>
                  </a:txBody>
                  <a:tcPr/>
                </a:tc>
                <a:tc>
                  <a:txBody>
                    <a:bodyPr/>
                    <a:lstStyle/>
                    <a:p>
                      <a:r>
                        <a:rPr lang="en-US" sz="1800" dirty="0" smtClean="0"/>
                        <a:t>Monitor inbound</a:t>
                      </a:r>
                      <a:r>
                        <a:rPr lang="en-US" sz="1800" baseline="0" dirty="0" smtClean="0"/>
                        <a:t> and outbound SMS</a:t>
                      </a:r>
                      <a:endParaRPr lang="en-US" sz="1800" dirty="0"/>
                    </a:p>
                  </a:txBody>
                  <a:tcPr/>
                </a:tc>
              </a:tr>
              <a:tr h="381000">
                <a:tc>
                  <a:txBody>
                    <a:bodyPr/>
                    <a:lstStyle/>
                    <a:p>
                      <a:endParaRPr lang="en-US" sz="1600" dirty="0"/>
                    </a:p>
                  </a:txBody>
                  <a:tcPr/>
                </a:tc>
                <a:tc>
                  <a:txBody>
                    <a:bodyPr/>
                    <a:lstStyle/>
                    <a:p>
                      <a:r>
                        <a:rPr lang="en-US" sz="1800" dirty="0" smtClean="0"/>
                        <a:t>Real Time track</a:t>
                      </a:r>
                      <a:r>
                        <a:rPr lang="en-US" sz="1800" baseline="0" dirty="0" smtClean="0"/>
                        <a:t> GPS coordinates</a:t>
                      </a:r>
                      <a:endParaRPr lang="en-US" sz="1800" dirty="0"/>
                    </a:p>
                  </a:txBody>
                  <a:tcPr/>
                </a:tc>
              </a:tr>
              <a:tr h="381000">
                <a:tc>
                  <a:txBody>
                    <a:bodyPr/>
                    <a:lstStyle/>
                    <a:p>
                      <a:endParaRPr lang="en-US" sz="1600" dirty="0"/>
                    </a:p>
                  </a:txBody>
                  <a:tcPr/>
                </a:tc>
                <a:tc>
                  <a:txBody>
                    <a:bodyPr/>
                    <a:lstStyle/>
                    <a:p>
                      <a:r>
                        <a:rPr lang="en-US" sz="1800" dirty="0" smtClean="0"/>
                        <a:t>Dump all contacts</a:t>
                      </a:r>
                      <a:endParaRPr lang="en-US" sz="1800" dirty="0"/>
                    </a:p>
                  </a:txBody>
                  <a:tcPr/>
                </a:tc>
              </a:tr>
              <a:tr h="381000">
                <a:tc>
                  <a:txBody>
                    <a:bodyPr/>
                    <a:lstStyle/>
                    <a:p>
                      <a:endParaRPr lang="en-US" sz="1600" dirty="0"/>
                    </a:p>
                  </a:txBody>
                  <a:tcPr/>
                </a:tc>
                <a:tc>
                  <a:txBody>
                    <a:bodyPr/>
                    <a:lstStyle/>
                    <a:p>
                      <a:r>
                        <a:rPr lang="en-US" sz="1800" dirty="0" smtClean="0"/>
                        <a:t>Dump current location</a:t>
                      </a:r>
                      <a:endParaRPr lang="en-US" sz="1800" dirty="0"/>
                    </a:p>
                  </a:txBody>
                  <a:tcPr/>
                </a:tc>
              </a:tr>
              <a:tr h="381000">
                <a:tc>
                  <a:txBody>
                    <a:bodyPr/>
                    <a:lstStyle/>
                    <a:p>
                      <a:endParaRPr lang="en-US" sz="1600" dirty="0"/>
                    </a:p>
                  </a:txBody>
                  <a:tcPr/>
                </a:tc>
                <a:tc>
                  <a:txBody>
                    <a:bodyPr/>
                    <a:lstStyle/>
                    <a:p>
                      <a:r>
                        <a:rPr lang="en-US" sz="1800" dirty="0" smtClean="0"/>
                        <a:t>Dump phone logs</a:t>
                      </a:r>
                      <a:endParaRPr lang="en-US" sz="1800" dirty="0"/>
                    </a:p>
                  </a:txBody>
                  <a:tcPr/>
                </a:tc>
              </a:tr>
              <a:tr h="381000">
                <a:tc>
                  <a:txBody>
                    <a:bodyPr/>
                    <a:lstStyle/>
                    <a:p>
                      <a:endParaRPr lang="en-US" sz="1600" dirty="0"/>
                    </a:p>
                  </a:txBody>
                  <a:tcPr/>
                </a:tc>
                <a:tc>
                  <a:txBody>
                    <a:bodyPr/>
                    <a:lstStyle/>
                    <a:p>
                      <a:r>
                        <a:rPr lang="en-US" sz="1800" dirty="0" smtClean="0"/>
                        <a:t>Dump</a:t>
                      </a:r>
                      <a:r>
                        <a:rPr lang="en-US" sz="1800" baseline="0" dirty="0" smtClean="0"/>
                        <a:t> email</a:t>
                      </a:r>
                      <a:endParaRPr lang="en-US" sz="1800" dirty="0"/>
                    </a:p>
                  </a:txBody>
                  <a:tcPr/>
                </a:tc>
              </a:tr>
              <a:tr h="381000">
                <a:tc>
                  <a:txBody>
                    <a:bodyPr/>
                    <a:lstStyle/>
                    <a:p>
                      <a:endParaRPr lang="en-US" sz="1600" dirty="0"/>
                    </a:p>
                  </a:txBody>
                  <a:tcPr/>
                </a:tc>
                <a:tc>
                  <a:txBody>
                    <a:bodyPr/>
                    <a:lstStyle/>
                    <a:p>
                      <a:r>
                        <a:rPr lang="en-US" sz="1800" dirty="0" smtClean="0"/>
                        <a:t>Dump microphone</a:t>
                      </a:r>
                      <a:endParaRPr lang="en-US" sz="1800" dirty="0"/>
                    </a:p>
                  </a:txBody>
                  <a:tcPr/>
                </a:tc>
              </a:tr>
              <a:tr h="480060">
                <a:tc>
                  <a:txBody>
                    <a:bodyPr/>
                    <a:lstStyle/>
                    <a:p>
                      <a:endParaRPr lang="en-US" sz="1600" dirty="0"/>
                    </a:p>
                  </a:txBody>
                  <a:tcPr/>
                </a:tc>
                <a:tc>
                  <a:txBody>
                    <a:bodyPr/>
                    <a:lstStyle/>
                    <a:p>
                      <a:r>
                        <a:rPr lang="en-US" sz="1800" dirty="0" smtClean="0"/>
                        <a:t>Dump</a:t>
                      </a:r>
                      <a:r>
                        <a:rPr lang="en-US" sz="1800" baseline="0" dirty="0" smtClean="0"/>
                        <a:t> current camera</a:t>
                      </a:r>
                      <a:endParaRPr lang="en-US" sz="1800" dirty="0"/>
                    </a:p>
                  </a:txBody>
                  <a:tcPr/>
                </a:tc>
              </a:tr>
            </a:tbl>
          </a:graphicData>
        </a:graphic>
      </p:graphicFrame>
      <p:graphicFrame>
        <p:nvGraphicFramePr>
          <p:cNvPr id="17" name="Table 16"/>
          <p:cNvGraphicFramePr>
            <a:graphicFrameLocks noGrp="1"/>
          </p:cNvGraphicFramePr>
          <p:nvPr/>
        </p:nvGraphicFramePr>
        <p:xfrm>
          <a:off x="4724400" y="1752600"/>
          <a:ext cx="4267200" cy="2667000"/>
        </p:xfrm>
        <a:graphic>
          <a:graphicData uri="http://schemas.openxmlformats.org/drawingml/2006/table">
            <a:tbl>
              <a:tblPr bandRow="1">
                <a:tableStyleId>{00A15C55-8517-42AA-B614-E9B94910E393}</a:tableStyleId>
              </a:tblPr>
              <a:tblGrid>
                <a:gridCol w="405929"/>
                <a:gridCol w="3861271"/>
              </a:tblGrid>
              <a:tr h="381000">
                <a:tc>
                  <a:txBody>
                    <a:bodyPr/>
                    <a:lstStyle/>
                    <a:p>
                      <a:endParaRPr lang="en-US" sz="1600" dirty="0"/>
                    </a:p>
                  </a:txBody>
                  <a:tcPr/>
                </a:tc>
                <a:tc>
                  <a:txBody>
                    <a:bodyPr/>
                    <a:lstStyle/>
                    <a:p>
                      <a:r>
                        <a:rPr lang="en-US" dirty="0" smtClean="0"/>
                        <a:t>SMS (No CMDA)</a:t>
                      </a:r>
                      <a:endParaRPr lang="en-US" dirty="0"/>
                    </a:p>
                  </a:txBody>
                  <a:tcPr/>
                </a:tc>
              </a:tr>
              <a:tr h="381000">
                <a:tc>
                  <a:txBody>
                    <a:bodyPr/>
                    <a:lstStyle/>
                    <a:p>
                      <a:endParaRPr lang="en-US" sz="1600" dirty="0"/>
                    </a:p>
                  </a:txBody>
                  <a:tcPr/>
                </a:tc>
                <a:tc>
                  <a:txBody>
                    <a:bodyPr/>
                    <a:lstStyle/>
                    <a:p>
                      <a:r>
                        <a:rPr lang="en-US" dirty="0" smtClean="0"/>
                        <a:t>SMS </a:t>
                      </a:r>
                      <a:r>
                        <a:rPr lang="en-US" dirty="0" err="1" smtClean="0"/>
                        <a:t>Datagrams</a:t>
                      </a:r>
                      <a:r>
                        <a:rPr lang="en-US" dirty="0" smtClean="0"/>
                        <a:t> (Supports CDMA)</a:t>
                      </a:r>
                      <a:endParaRPr lang="en-US" dirty="0"/>
                    </a:p>
                  </a:txBody>
                  <a:tcPr/>
                </a:tc>
              </a:tr>
              <a:tr h="381000">
                <a:tc>
                  <a:txBody>
                    <a:bodyPr/>
                    <a:lstStyle/>
                    <a:p>
                      <a:endParaRPr lang="en-US" sz="1600" dirty="0"/>
                    </a:p>
                  </a:txBody>
                  <a:tcPr/>
                </a:tc>
                <a:tc>
                  <a:txBody>
                    <a:bodyPr/>
                    <a:lstStyle/>
                    <a:p>
                      <a:r>
                        <a:rPr lang="en-US" dirty="0" smtClean="0"/>
                        <a:t>Email</a:t>
                      </a:r>
                      <a:endParaRPr lang="en-US" dirty="0"/>
                    </a:p>
                  </a:txBody>
                  <a:tcPr/>
                </a:tc>
              </a:tr>
              <a:tr h="381000">
                <a:tc>
                  <a:txBody>
                    <a:bodyPr/>
                    <a:lstStyle/>
                    <a:p>
                      <a:endParaRPr lang="en-US" sz="1600" dirty="0"/>
                    </a:p>
                  </a:txBody>
                  <a:tcPr/>
                </a:tc>
                <a:tc>
                  <a:txBody>
                    <a:bodyPr/>
                    <a:lstStyle/>
                    <a:p>
                      <a:r>
                        <a:rPr lang="en-US" dirty="0" smtClean="0"/>
                        <a:t>HTTP GET</a:t>
                      </a:r>
                      <a:endParaRPr lang="en-US" dirty="0"/>
                    </a:p>
                  </a:txBody>
                  <a:tcPr/>
                </a:tc>
              </a:tr>
              <a:tr h="381000">
                <a:tc>
                  <a:txBody>
                    <a:bodyPr/>
                    <a:lstStyle/>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 POST</a:t>
                      </a:r>
                    </a:p>
                  </a:txBody>
                  <a:tcPr/>
                </a:tc>
              </a:tr>
              <a:tr h="381000">
                <a:tc>
                  <a:txBody>
                    <a:bodyPr/>
                    <a:lstStyle/>
                    <a:p>
                      <a:endParaRPr lang="en-US" sz="1600" dirty="0"/>
                    </a:p>
                  </a:txBody>
                  <a:tcPr/>
                </a:tc>
                <a:tc>
                  <a:txBody>
                    <a:bodyPr/>
                    <a:lstStyle/>
                    <a:p>
                      <a:r>
                        <a:rPr lang="en-US" dirty="0" smtClean="0"/>
                        <a:t>TCP Socket</a:t>
                      </a:r>
                      <a:endParaRPr lang="en-US" dirty="0"/>
                    </a:p>
                  </a:txBody>
                  <a:tcPr/>
                </a:tc>
              </a:tr>
              <a:tr h="381000">
                <a:tc>
                  <a:txBody>
                    <a:bodyPr/>
                    <a:lstStyle/>
                    <a:p>
                      <a:endParaRPr lang="en-US" sz="1600" dirty="0"/>
                    </a:p>
                  </a:txBody>
                  <a:tcPr/>
                </a:tc>
                <a:tc>
                  <a:txBody>
                    <a:bodyPr/>
                    <a:lstStyle/>
                    <a:p>
                      <a:r>
                        <a:rPr lang="en-US" dirty="0" smtClean="0"/>
                        <a:t>UDP Socket</a:t>
                      </a:r>
                      <a:endParaRPr lang="en-US" dirty="0"/>
                    </a:p>
                  </a:txBody>
                  <a:tcPr/>
                </a:tc>
              </a:tr>
            </a:tbl>
          </a:graphicData>
        </a:graphic>
      </p:graphicFrame>
      <p:sp>
        <p:nvSpPr>
          <p:cNvPr id="18" name="TextBox 17"/>
          <p:cNvSpPr txBox="1"/>
          <p:nvPr/>
        </p:nvSpPr>
        <p:spPr>
          <a:xfrm>
            <a:off x="329184" y="1219200"/>
            <a:ext cx="2739851" cy="461665"/>
          </a:xfrm>
          <a:prstGeom prst="rect">
            <a:avLst/>
          </a:prstGeom>
          <a:noFill/>
        </p:spPr>
        <p:txBody>
          <a:bodyPr wrap="square" rtlCol="0">
            <a:spAutoFit/>
          </a:bodyPr>
          <a:lstStyle/>
          <a:p>
            <a:pPr>
              <a:buNone/>
            </a:pPr>
            <a:r>
              <a:rPr lang="en-US" sz="2400" b="1" dirty="0" smtClean="0"/>
              <a:t>Sensitive Data</a:t>
            </a:r>
            <a:endParaRPr lang="en-US" sz="2400" b="1" dirty="0"/>
          </a:p>
        </p:txBody>
      </p:sp>
      <p:sp>
        <p:nvSpPr>
          <p:cNvPr id="19" name="TextBox 18"/>
          <p:cNvSpPr txBox="1"/>
          <p:nvPr/>
        </p:nvSpPr>
        <p:spPr>
          <a:xfrm>
            <a:off x="4742688" y="1219200"/>
            <a:ext cx="4230624" cy="461665"/>
          </a:xfrm>
          <a:prstGeom prst="rect">
            <a:avLst/>
          </a:prstGeom>
          <a:noFill/>
        </p:spPr>
        <p:txBody>
          <a:bodyPr wrap="square" rtlCol="0">
            <a:spAutoFit/>
          </a:bodyPr>
          <a:lstStyle/>
          <a:p>
            <a:pPr>
              <a:buNone/>
            </a:pPr>
            <a:r>
              <a:rPr lang="en-US" sz="2400" b="1" dirty="0" smtClean="0"/>
              <a:t>Communications Channel</a:t>
            </a:r>
            <a:endParaRPr lang="en-US" sz="2400" b="1"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534400" cy="1429512"/>
          </a:xfrm>
        </p:spPr>
        <p:txBody>
          <a:bodyPr/>
          <a:lstStyle/>
          <a:p>
            <a:r>
              <a:rPr lang="en-US" sz="4000" dirty="0" smtClean="0"/>
              <a:t>Veracode </a:t>
            </a:r>
            <a:r>
              <a:rPr lang="en-US" sz="4000" dirty="0" err="1" smtClean="0"/>
              <a:t>TXSBBspy</a:t>
            </a:r>
            <a:endParaRPr lang="en-US" sz="4000" dirty="0"/>
          </a:p>
        </p:txBody>
      </p:sp>
      <p:sp>
        <p:nvSpPr>
          <p:cNvPr id="3" name="Content Placeholder 2"/>
          <p:cNvSpPr>
            <a:spLocks noGrp="1"/>
          </p:cNvSpPr>
          <p:nvPr>
            <p:ph idx="1"/>
          </p:nvPr>
        </p:nvSpPr>
        <p:spPr>
          <a:xfrm>
            <a:off x="304800" y="2182368"/>
            <a:ext cx="8534400" cy="3940620"/>
          </a:xfrm>
        </p:spPr>
        <p:txBody>
          <a:bodyPr/>
          <a:lstStyle/>
          <a:p>
            <a:r>
              <a:rPr lang="en-US" sz="2400" dirty="0" smtClean="0"/>
              <a:t>Proof of concept mobile backdoor/spyware</a:t>
            </a:r>
          </a:p>
          <a:p>
            <a:r>
              <a:rPr lang="en-US" sz="2400" dirty="0" smtClean="0"/>
              <a:t>Video demo and source code available at </a:t>
            </a:r>
            <a:r>
              <a:rPr lang="en-US" sz="2400" dirty="0" smtClean="0">
                <a:hlinkClick r:id="rId2"/>
              </a:rPr>
              <a:t>http://www.veracode.com/blog/2010/02/is-your-blackberry-app-spying-on-you/</a:t>
            </a:r>
            <a:endParaRPr lang="en-US" sz="2400" dirty="0" smtClean="0"/>
          </a:p>
          <a:p>
            <a:r>
              <a:rPr lang="en-US" sz="2400" dirty="0" smtClean="0"/>
              <a:t>No attempt to hide itself</a:t>
            </a:r>
            <a:r>
              <a:rPr lang="en-US" sz="2400" smtClean="0"/>
              <a:t>. </a:t>
            </a:r>
            <a:endParaRPr lang="en-US" sz="2400" dirty="0" smtClean="0"/>
          </a:p>
          <a:p>
            <a:r>
              <a:rPr lang="en-US" sz="2400" dirty="0" smtClean="0"/>
              <a:t>Uses only legitimate RIM APIs</a:t>
            </a:r>
          </a:p>
          <a:p>
            <a:r>
              <a:rPr lang="en-US" sz="2400" dirty="0" smtClean="0"/>
              <a:t>Tracks your location, bugs your room, reads all your email</a:t>
            </a:r>
          </a:p>
          <a:p>
            <a:pPr>
              <a:buNone/>
            </a:pPr>
            <a:endParaRPr lang="en-US" sz="2400" dirty="0" smtClean="0"/>
          </a:p>
        </p:txBody>
      </p:sp>
      <p:sp>
        <p:nvSpPr>
          <p:cNvPr id="4" name="Slide Number Placeholder 3"/>
          <p:cNvSpPr>
            <a:spLocks noGrp="1"/>
          </p:cNvSpPr>
          <p:nvPr>
            <p:ph type="sldNum" sz="quarter" idx="4294967295"/>
          </p:nvPr>
        </p:nvSpPr>
        <p:spPr>
          <a:xfrm>
            <a:off x="4191000" y="6340475"/>
            <a:ext cx="762000" cy="365125"/>
          </a:xfrm>
          <a:prstGeom prst="rect">
            <a:avLst/>
          </a:prstGeom>
        </p:spPr>
        <p:txBody>
          <a:bodyPr/>
          <a:lstStyle/>
          <a:p>
            <a:fld id="{B1A2FCCD-E097-43DE-B5C2-FC10EEC7DF63}" type="slidenum">
              <a:rPr lang="en-US" smtClean="0"/>
              <a:pPr/>
              <a:t>16</a:t>
            </a:fld>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04800" y="533400"/>
            <a:ext cx="8534400" cy="1502664"/>
          </a:xfrm>
        </p:spPr>
        <p:txBody>
          <a:bodyPr>
            <a:noAutofit/>
          </a:bodyPr>
          <a:lstStyle/>
          <a:p>
            <a:pPr eaLnBrk="1" hangingPunct="1"/>
            <a:r>
              <a:rPr lang="en-US" sz="3600" dirty="0" smtClean="0"/>
              <a:t>Mobile Backdoor Example:</a:t>
            </a:r>
            <a:br>
              <a:rPr lang="en-US" sz="3600" dirty="0" smtClean="0"/>
            </a:br>
            <a:r>
              <a:rPr lang="en-US" sz="3600" dirty="0" smtClean="0"/>
              <a:t>Storm8 Phone Number Farming</a:t>
            </a:r>
          </a:p>
        </p:txBody>
      </p:sp>
      <p:sp>
        <p:nvSpPr>
          <p:cNvPr id="13315" name="Rectangle 3"/>
          <p:cNvSpPr>
            <a:spLocks noGrp="1" noChangeArrowheads="1"/>
          </p:cNvSpPr>
          <p:nvPr>
            <p:ph type="body" idx="1"/>
          </p:nvPr>
        </p:nvSpPr>
        <p:spPr>
          <a:xfrm>
            <a:off x="304800" y="1950720"/>
            <a:ext cx="8534400" cy="4279392"/>
          </a:xfrm>
        </p:spPr>
        <p:txBody>
          <a:bodyPr>
            <a:normAutofit lnSpcReduction="10000"/>
          </a:bodyPr>
          <a:lstStyle/>
          <a:p>
            <a:pPr eaLnBrk="1" hangingPunct="1"/>
            <a:r>
              <a:rPr lang="en-US" dirty="0" err="1" smtClean="0"/>
              <a:t>iMobsters</a:t>
            </a:r>
            <a:r>
              <a:rPr lang="en-US" dirty="0" smtClean="0"/>
              <a:t> and Vampires Live (and others)</a:t>
            </a:r>
          </a:p>
          <a:p>
            <a:pPr lvl="1" eaLnBrk="1" hangingPunct="1"/>
            <a:r>
              <a:rPr lang="en-US" dirty="0" smtClean="0"/>
              <a:t>“Storm8 has written the software for all its games in such a way that it automatically accesses, collects, and transmits the wireless telephone number of each </a:t>
            </a:r>
            <a:r>
              <a:rPr lang="en-US" dirty="0" err="1" smtClean="0"/>
              <a:t>iPhone</a:t>
            </a:r>
            <a:r>
              <a:rPr lang="en-US" dirty="0" smtClean="0"/>
              <a:t> user who downloads any Storm8 game," the suit alleges. " ... Storm8, though, has no reason whatsoever to access the wireless phone numbers of the </a:t>
            </a:r>
            <a:r>
              <a:rPr lang="en-US" dirty="0" err="1" smtClean="0"/>
              <a:t>iPhones</a:t>
            </a:r>
            <a:r>
              <a:rPr lang="en-US" dirty="0" smtClean="0"/>
              <a:t> on which its games are installed."</a:t>
            </a:r>
          </a:p>
          <a:p>
            <a:pPr eaLnBrk="1" hangingPunct="1"/>
            <a:r>
              <a:rPr lang="en-US" dirty="0" smtClean="0"/>
              <a:t>“Storm8 says that this code was used in development tests, only inadvertently remained in production builds, and removed as soon as it was alerted to the issue.”</a:t>
            </a:r>
          </a:p>
          <a:p>
            <a:pPr lvl="1" eaLnBrk="1" hangingPunct="1"/>
            <a:endParaRPr lang="en-US" dirty="0" smtClean="0"/>
          </a:p>
          <a:p>
            <a:pPr eaLnBrk="1" hangingPunct="1"/>
            <a:r>
              <a:rPr lang="en-US" b="1" dirty="0" smtClean="0"/>
              <a:t>These were available via the iTunes App Store!</a:t>
            </a:r>
          </a:p>
          <a:p>
            <a:pPr lvl="2" eaLnBrk="1" hangingPunct="1"/>
            <a:r>
              <a:rPr lang="en-US" sz="1600" dirty="0" smtClean="0"/>
              <a:t>http://www.boingboing.net/2009/11/05/iphone-game-dev-accu.html</a:t>
            </a:r>
          </a:p>
          <a:p>
            <a:pPr lvl="1" eaLnBrk="1" hangingPunct="1">
              <a:buFont typeface="Arial" charset="0"/>
              <a:buNone/>
            </a:pPr>
            <a:endParaRPr lang="en-US" dirty="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 y="533400"/>
            <a:ext cx="8534400" cy="1258824"/>
          </a:xfrm>
        </p:spPr>
        <p:txBody>
          <a:bodyPr>
            <a:normAutofit/>
          </a:bodyPr>
          <a:lstStyle/>
          <a:p>
            <a:pPr eaLnBrk="1" hangingPunct="1"/>
            <a:r>
              <a:rPr lang="en-US" sz="3200" dirty="0" smtClean="0"/>
              <a:t>Mobile Backdoor Example:</a:t>
            </a:r>
            <a:br>
              <a:rPr lang="en-US" sz="3200" dirty="0" smtClean="0"/>
            </a:br>
            <a:r>
              <a:rPr lang="en-US" sz="3200" dirty="0" smtClean="0"/>
              <a:t>09Droid – Banking Applications Attack</a:t>
            </a:r>
          </a:p>
        </p:txBody>
      </p:sp>
      <p:sp>
        <p:nvSpPr>
          <p:cNvPr id="15363" name="Rectangle 3"/>
          <p:cNvSpPr>
            <a:spLocks noGrp="1" noChangeArrowheads="1"/>
          </p:cNvSpPr>
          <p:nvPr>
            <p:ph type="body" idx="1"/>
          </p:nvPr>
        </p:nvSpPr>
        <p:spPr>
          <a:xfrm>
            <a:off x="384048" y="1877569"/>
            <a:ext cx="8229600" cy="4419599"/>
          </a:xfrm>
        </p:spPr>
        <p:txBody>
          <a:bodyPr>
            <a:normAutofit fontScale="85000" lnSpcReduction="10000"/>
          </a:bodyPr>
          <a:lstStyle/>
          <a:p>
            <a:pPr lvl="1" eaLnBrk="1" hangingPunct="1"/>
            <a:r>
              <a:rPr lang="en-US" sz="2400" dirty="0" smtClean="0"/>
              <a:t>Droid app that masquerades as any number of different target banking applications</a:t>
            </a:r>
          </a:p>
          <a:p>
            <a:pPr lvl="1" eaLnBrk="1" hangingPunct="1"/>
            <a:r>
              <a:rPr lang="en-US" sz="2400" dirty="0" smtClean="0"/>
              <a:t>Target banks included</a:t>
            </a:r>
          </a:p>
          <a:p>
            <a:pPr lvl="2" eaLnBrk="1" hangingPunct="1"/>
            <a:r>
              <a:rPr lang="en-US" sz="1800" dirty="0" smtClean="0"/>
              <a:t>Royal Bank of Canada</a:t>
            </a:r>
          </a:p>
          <a:p>
            <a:pPr lvl="2" eaLnBrk="1" hangingPunct="1"/>
            <a:r>
              <a:rPr lang="en-US" sz="1800" dirty="0" smtClean="0"/>
              <a:t>Chase</a:t>
            </a:r>
          </a:p>
          <a:p>
            <a:pPr lvl="2" eaLnBrk="1" hangingPunct="1"/>
            <a:r>
              <a:rPr lang="en-US" sz="1800" dirty="0" smtClean="0"/>
              <a:t>BB&amp;T</a:t>
            </a:r>
          </a:p>
          <a:p>
            <a:pPr lvl="2" eaLnBrk="1" hangingPunct="1"/>
            <a:r>
              <a:rPr lang="en-US" sz="1800" dirty="0" smtClean="0"/>
              <a:t>SunTrust</a:t>
            </a:r>
          </a:p>
          <a:p>
            <a:pPr lvl="2" eaLnBrk="1" hangingPunct="1"/>
            <a:r>
              <a:rPr lang="en-US" sz="1800" dirty="0" smtClean="0"/>
              <a:t>Over 50 total financial institutions were affected</a:t>
            </a:r>
          </a:p>
          <a:p>
            <a:pPr lvl="1" eaLnBrk="1" hangingPunct="1"/>
            <a:r>
              <a:rPr lang="en-US" sz="2400" dirty="0" smtClean="0"/>
              <a:t>May steal and exfiltrate banking credentials</a:t>
            </a:r>
          </a:p>
          <a:p>
            <a:pPr lvl="1" eaLnBrk="1" hangingPunct="1"/>
            <a:r>
              <a:rPr lang="en-US" sz="2400" dirty="0" smtClean="0"/>
              <a:t>Approved and downloaded from Google’s Android Marketplace</a:t>
            </a:r>
            <a:r>
              <a:rPr lang="en-US" sz="2400" b="1" dirty="0" smtClean="0"/>
              <a:t>!</a:t>
            </a:r>
          </a:p>
          <a:p>
            <a:pPr lvl="2" eaLnBrk="1" hangingPunct="1"/>
            <a:r>
              <a:rPr lang="en-US" sz="1400" dirty="0" smtClean="0"/>
              <a:t>http://www.theinquirer.net/inquirer/news/1585716/fraud-hits-android-apps-market </a:t>
            </a:r>
          </a:p>
          <a:p>
            <a:pPr lvl="2" eaLnBrk="1" hangingPunct="1"/>
            <a:r>
              <a:rPr lang="en-US" sz="1400" dirty="0" smtClean="0"/>
              <a:t>http://www.pcadvisor.co.uk/news/index.cfm?RSS&amp;NewsID=3209953 </a:t>
            </a:r>
          </a:p>
          <a:p>
            <a:pPr lvl="2" eaLnBrk="1" hangingPunct="1"/>
            <a:r>
              <a:rPr lang="en-US" sz="1400" dirty="0" smtClean="0"/>
              <a:t>http://www.f-secure.com/weblog/archives/00001852.html</a:t>
            </a:r>
          </a:p>
          <a:p>
            <a:pPr lvl="1" eaLnBrk="1" hangingPunct="1"/>
            <a:endParaRPr lang="en-US" sz="2400" dirty="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5400" dirty="0" smtClean="0"/>
              <a:t>Backdoor Detection</a:t>
            </a:r>
            <a:endParaRPr lang="en-US" sz="5400" dirty="0"/>
          </a:p>
        </p:txBody>
      </p:sp>
      <p:pic>
        <p:nvPicPr>
          <p:cNvPr id="77827" name="Picture 3" descr="\\THOR\Pictures\blurbs\plastic army dude.jpg"/>
          <p:cNvPicPr>
            <a:picLocks noChangeAspect="1" noChangeArrowheads="1"/>
          </p:cNvPicPr>
          <p:nvPr/>
        </p:nvPicPr>
        <p:blipFill>
          <a:blip r:embed="rId2" cstate="print"/>
          <a:srcRect/>
          <a:stretch>
            <a:fillRect/>
          </a:stretch>
        </p:blipFill>
        <p:spPr bwMode="auto">
          <a:xfrm>
            <a:off x="4927600" y="2819400"/>
            <a:ext cx="4216400" cy="4038600"/>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399"/>
            <a:ext cx="8839200" cy="2654301"/>
          </a:xfrm>
        </p:spPr>
        <p:txBody>
          <a:bodyPr/>
          <a:lstStyle/>
          <a:p>
            <a:r>
              <a:rPr lang="en-US" sz="4800" dirty="0" smtClean="0"/>
              <a:t>Now is a good time to think about backdoors</a:t>
            </a:r>
            <a:endParaRPr lang="en-US" sz="4800" dirty="0"/>
          </a:p>
        </p:txBody>
      </p:sp>
      <p:sp>
        <p:nvSpPr>
          <p:cNvPr id="3" name="Content Placeholder 2"/>
          <p:cNvSpPr>
            <a:spLocks noGrp="1"/>
          </p:cNvSpPr>
          <p:nvPr>
            <p:ph idx="1"/>
          </p:nvPr>
        </p:nvSpPr>
        <p:spPr>
          <a:xfrm>
            <a:off x="2728685" y="3149600"/>
            <a:ext cx="5950857" cy="2581502"/>
          </a:xfrm>
        </p:spPr>
        <p:txBody>
          <a:bodyPr/>
          <a:lstStyle/>
          <a:p>
            <a:r>
              <a:rPr lang="en-US" sz="2000" dirty="0" smtClean="0"/>
              <a:t>Unverified and untested software is everywhere</a:t>
            </a:r>
          </a:p>
          <a:p>
            <a:r>
              <a:rPr lang="en-US" sz="2000" dirty="0" smtClean="0"/>
              <a:t>It’s in your computer, house, car, phone, TV, printer and even refrigerator</a:t>
            </a:r>
          </a:p>
          <a:p>
            <a:r>
              <a:rPr lang="en-US" sz="2000" dirty="0" smtClean="0"/>
              <a:t>Most of that software was developed by people you don’t trust or don’t know very well</a:t>
            </a:r>
          </a:p>
          <a:p>
            <a:r>
              <a:rPr lang="en-US" sz="2000" b="1" dirty="0" smtClean="0"/>
              <a:t>You clicked on that link someone sent you didn’t you?</a:t>
            </a:r>
          </a:p>
        </p:txBody>
      </p:sp>
      <p:pic>
        <p:nvPicPr>
          <p:cNvPr id="74755" name="Picture 3" descr="\\THOR\Pictures\blurbs\ka-boom.JPG"/>
          <p:cNvPicPr>
            <a:picLocks noChangeAspect="1" noChangeArrowheads="1"/>
          </p:cNvPicPr>
          <p:nvPr/>
        </p:nvPicPr>
        <p:blipFill>
          <a:blip r:embed="rId2" cstate="print"/>
          <a:srcRect/>
          <a:stretch>
            <a:fillRect/>
          </a:stretch>
        </p:blipFill>
        <p:spPr bwMode="auto">
          <a:xfrm>
            <a:off x="490311" y="3162008"/>
            <a:ext cx="1955346" cy="2634863"/>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533399"/>
            <a:ext cx="8534400" cy="918029"/>
          </a:xfrm>
        </p:spPr>
        <p:txBody>
          <a:bodyPr/>
          <a:lstStyle/>
          <a:p>
            <a:pPr eaLnBrk="1" hangingPunct="1"/>
            <a:r>
              <a:rPr lang="en-US" sz="4400" dirty="0" smtClean="0"/>
              <a:t>Current State of Detection</a:t>
            </a:r>
          </a:p>
        </p:txBody>
      </p:sp>
      <p:sp>
        <p:nvSpPr>
          <p:cNvPr id="8195" name="Rectangle 3"/>
          <p:cNvSpPr>
            <a:spLocks noGrp="1" noChangeArrowheads="1"/>
          </p:cNvSpPr>
          <p:nvPr>
            <p:ph idx="1"/>
          </p:nvPr>
        </p:nvSpPr>
        <p:spPr>
          <a:xfrm>
            <a:off x="304800" y="1915886"/>
            <a:ext cx="8534400" cy="4631218"/>
          </a:xfrm>
        </p:spPr>
        <p:txBody>
          <a:bodyPr>
            <a:normAutofit/>
          </a:bodyPr>
          <a:lstStyle/>
          <a:p>
            <a:pPr eaLnBrk="1" hangingPunct="1"/>
            <a:r>
              <a:rPr lang="en-US" dirty="0" smtClean="0"/>
              <a:t>Application backdoors or data leakage best detected by inspecting the source or binary code of the program</a:t>
            </a:r>
          </a:p>
          <a:p>
            <a:pPr marL="517525" lvl="2" indent="-228600" eaLnBrk="1" hangingPunct="1"/>
            <a:r>
              <a:rPr lang="en-US" dirty="0" smtClean="0"/>
              <a:t>Dynamic web application scanners are almost 100% ineffective</a:t>
            </a:r>
          </a:p>
          <a:p>
            <a:pPr marL="517525" lvl="2" indent="-228600" eaLnBrk="1" hangingPunct="1"/>
            <a:r>
              <a:rPr lang="en-US" dirty="0" smtClean="0"/>
              <a:t>Yet this is what the majority of companies use for application testing</a:t>
            </a:r>
          </a:p>
          <a:p>
            <a:pPr marL="517525" lvl="2" indent="-228600" eaLnBrk="1" hangingPunct="1"/>
            <a:endParaRPr lang="en-US" dirty="0" smtClean="0"/>
          </a:p>
          <a:p>
            <a:pPr eaLnBrk="1" hangingPunct="1"/>
            <a:r>
              <a:rPr lang="en-US" dirty="0" smtClean="0"/>
              <a:t>Most security reviews focus on finding vulnerabilities with little emphasis on backdoors and data leakage</a:t>
            </a:r>
          </a:p>
          <a:p>
            <a:pPr eaLnBrk="1" hangingPunct="1"/>
            <a:endParaRPr lang="en-US" dirty="0" smtClean="0"/>
          </a:p>
          <a:p>
            <a:pPr eaLnBrk="1" hangingPunct="1"/>
            <a:r>
              <a:rPr lang="en-US" dirty="0" smtClean="0"/>
              <a:t>Mobile application static analysis is available but no app stores have incorporated this into their approval process…yet.</a:t>
            </a:r>
          </a:p>
          <a:p>
            <a:pPr lvl="1" eaLnBrk="1" hangingPunct="1"/>
            <a:r>
              <a:rPr lang="en-US" dirty="0" smtClean="0"/>
              <a:t>You have to trust the app store!</a:t>
            </a:r>
          </a:p>
          <a:p>
            <a:pPr eaLnBrk="1" hangingPunct="1"/>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534400" cy="1193800"/>
          </a:xfrm>
        </p:spPr>
        <p:txBody>
          <a:bodyPr/>
          <a:lstStyle/>
          <a:p>
            <a:r>
              <a:rPr lang="en-US" sz="4400" dirty="0" smtClean="0"/>
              <a:t>Detection Process</a:t>
            </a:r>
            <a:endParaRPr lang="en-US" sz="4400" dirty="0"/>
          </a:p>
        </p:txBody>
      </p:sp>
      <p:sp>
        <p:nvSpPr>
          <p:cNvPr id="3" name="Content Placeholder 2"/>
          <p:cNvSpPr>
            <a:spLocks noGrp="1"/>
          </p:cNvSpPr>
          <p:nvPr>
            <p:ph idx="1"/>
          </p:nvPr>
        </p:nvSpPr>
        <p:spPr>
          <a:xfrm>
            <a:off x="304801" y="1828800"/>
            <a:ext cx="6183086" cy="4294188"/>
          </a:xfrm>
        </p:spPr>
        <p:txBody>
          <a:bodyPr>
            <a:normAutofit fontScale="92500" lnSpcReduction="20000"/>
          </a:bodyPr>
          <a:lstStyle/>
          <a:p>
            <a:r>
              <a:rPr lang="en-US" dirty="0" smtClean="0"/>
              <a:t>Start by detecting sources and sinks of interest and modeling data flows</a:t>
            </a:r>
          </a:p>
          <a:p>
            <a:r>
              <a:rPr lang="en-US" dirty="0" smtClean="0"/>
              <a:t>Devise a rule set of common APIs and data flows associated with each backdoor type</a:t>
            </a:r>
          </a:p>
          <a:p>
            <a:pPr>
              <a:lnSpc>
                <a:spcPct val="120000"/>
              </a:lnSpc>
              <a:tabLst>
                <a:tab pos="1662113" algn="l"/>
              </a:tabLst>
            </a:pPr>
            <a:r>
              <a:rPr lang="en-US" dirty="0" smtClean="0"/>
              <a:t>Perform a statistical test for randomness on static variables</a:t>
            </a:r>
          </a:p>
          <a:p>
            <a:pPr lvl="1">
              <a:lnSpc>
                <a:spcPct val="120000"/>
              </a:lnSpc>
              <a:tabLst>
                <a:tab pos="1662113" algn="l"/>
              </a:tabLst>
            </a:pPr>
            <a:r>
              <a:rPr lang="en-US" dirty="0" smtClean="0"/>
              <a:t>Data exhibiting high entropy is likely encrypted data and should be inspected further</a:t>
            </a:r>
          </a:p>
          <a:p>
            <a:r>
              <a:rPr lang="en-US" dirty="0" smtClean="0"/>
              <a:t>Look for Self-modifying or Unreachable code</a:t>
            </a:r>
          </a:p>
          <a:p>
            <a:pPr lvl="1"/>
            <a:r>
              <a:rPr lang="en-US" dirty="0" smtClean="0"/>
              <a:t>Calling </a:t>
            </a:r>
            <a:r>
              <a:rPr lang="en-US" dirty="0" err="1" smtClean="0"/>
              <a:t>eval</a:t>
            </a:r>
            <a:r>
              <a:rPr lang="en-US" dirty="0" smtClean="0"/>
              <a:t>(obfuscated code) in scripting languages</a:t>
            </a:r>
          </a:p>
          <a:p>
            <a:pPr lvl="1"/>
            <a:r>
              <a:rPr lang="en-US" dirty="0" smtClean="0"/>
              <a:t>May be part of a two-stage backdoor insertion where code is added later that calls the unreachable code</a:t>
            </a:r>
          </a:p>
          <a:p>
            <a:r>
              <a:rPr lang="en-US" dirty="0" smtClean="0"/>
              <a:t>Identify and Review Encrypted blocks of data</a:t>
            </a:r>
          </a:p>
        </p:txBody>
      </p:sp>
      <p:pic>
        <p:nvPicPr>
          <p:cNvPr id="5" name="Picture 2"/>
          <p:cNvPicPr>
            <a:picLocks noChangeAspect="1" noChangeArrowheads="1"/>
          </p:cNvPicPr>
          <p:nvPr/>
        </p:nvPicPr>
        <p:blipFill>
          <a:blip r:embed="rId2" cstate="print"/>
          <a:srcRect/>
          <a:stretch>
            <a:fillRect/>
          </a:stretch>
        </p:blipFill>
        <p:spPr bwMode="auto">
          <a:xfrm>
            <a:off x="6473372" y="4143829"/>
            <a:ext cx="2131175" cy="1548819"/>
          </a:xfrm>
          <a:prstGeom prst="rect">
            <a:avLst/>
          </a:prstGeom>
          <a:noFill/>
          <a:ln w="9525">
            <a:noFill/>
            <a:miter lim="800000"/>
            <a:headEnd/>
            <a:tailEnd/>
          </a:ln>
        </p:spPr>
      </p:pic>
      <p:pic>
        <p:nvPicPr>
          <p:cNvPr id="9218" name="Picture 2" descr="http://www.laquso.com/images/764px-Statespace-Colourful.png"/>
          <p:cNvPicPr>
            <a:picLocks noChangeAspect="1" noChangeArrowheads="1"/>
          </p:cNvPicPr>
          <p:nvPr/>
        </p:nvPicPr>
        <p:blipFill>
          <a:blip r:embed="rId3" cstate="print"/>
          <a:srcRect/>
          <a:stretch>
            <a:fillRect/>
          </a:stretch>
        </p:blipFill>
        <p:spPr bwMode="auto">
          <a:xfrm>
            <a:off x="6149975" y="1497976"/>
            <a:ext cx="2754539" cy="2163251"/>
          </a:xfrm>
          <a:prstGeom prst="rect">
            <a:avLst/>
          </a:prstGeom>
          <a:noFill/>
        </p:spPr>
      </p:pic>
      <p:sp>
        <p:nvSpPr>
          <p:cNvPr id="7" name="Rectangle 6"/>
          <p:cNvSpPr/>
          <p:nvPr/>
        </p:nvSpPr>
        <p:spPr>
          <a:xfrm>
            <a:off x="6505937" y="5727151"/>
            <a:ext cx="2103461" cy="276999"/>
          </a:xfrm>
          <a:prstGeom prst="rect">
            <a:avLst/>
          </a:prstGeom>
        </p:spPr>
        <p:txBody>
          <a:bodyPr wrap="none">
            <a:spAutoFit/>
          </a:bodyPr>
          <a:lstStyle/>
          <a:p>
            <a:pPr>
              <a:buNone/>
            </a:pPr>
            <a:r>
              <a:rPr lang="en-US" sz="1200" dirty="0" smtClean="0"/>
              <a:t>Entropy graph of executable</a:t>
            </a:r>
            <a:endParaRPr lang="en-US" sz="12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534400" cy="1208314"/>
          </a:xfrm>
        </p:spPr>
        <p:txBody>
          <a:bodyPr/>
          <a:lstStyle/>
          <a:p>
            <a:r>
              <a:rPr lang="en-US" sz="4400" dirty="0" smtClean="0"/>
              <a:t>Automating Backdoor Detection</a:t>
            </a:r>
            <a:endParaRPr lang="en-US" sz="4400" dirty="0"/>
          </a:p>
        </p:txBody>
      </p:sp>
      <p:sp>
        <p:nvSpPr>
          <p:cNvPr id="3" name="Content Placeholder 2"/>
          <p:cNvSpPr>
            <a:spLocks noGrp="1"/>
          </p:cNvSpPr>
          <p:nvPr>
            <p:ph idx="1"/>
          </p:nvPr>
        </p:nvSpPr>
        <p:spPr>
          <a:xfrm>
            <a:off x="304800" y="2017486"/>
            <a:ext cx="8534400" cy="4105502"/>
          </a:xfrm>
        </p:spPr>
        <p:txBody>
          <a:bodyPr/>
          <a:lstStyle/>
          <a:p>
            <a:r>
              <a:rPr lang="en-US" dirty="0" smtClean="0"/>
              <a:t>Manual code review of all applications, while currently the best approach, is impossible</a:t>
            </a:r>
          </a:p>
          <a:p>
            <a:endParaRPr lang="en-US" dirty="0" smtClean="0"/>
          </a:p>
          <a:p>
            <a:r>
              <a:rPr lang="en-US" dirty="0" smtClean="0"/>
              <a:t>Static Analysis designed to look for backdoors can automate the process</a:t>
            </a:r>
          </a:p>
          <a:p>
            <a:pPr lvl="1"/>
            <a:r>
              <a:rPr lang="en-US" dirty="0" smtClean="0"/>
              <a:t>Static Source or Binary Analysis solutions can process hundreds of applications per month</a:t>
            </a:r>
          </a:p>
          <a:p>
            <a:endParaRPr lang="en-US" dirty="0" smtClean="0"/>
          </a:p>
          <a:p>
            <a:r>
              <a:rPr lang="en-US" dirty="0" smtClean="0"/>
              <a:t>For high risk applications automation should be followed up with manual inspection</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04800" y="533400"/>
            <a:ext cx="8839200" cy="1173480"/>
          </a:xfrm>
        </p:spPr>
        <p:txBody>
          <a:bodyPr/>
          <a:lstStyle/>
          <a:p>
            <a:pPr eaLnBrk="1" hangingPunct="1"/>
            <a:r>
              <a:rPr lang="en-US" sz="4400" dirty="0" smtClean="0"/>
              <a:t>When To Scan For Backdoors?</a:t>
            </a:r>
          </a:p>
        </p:txBody>
      </p:sp>
      <p:sp>
        <p:nvSpPr>
          <p:cNvPr id="48131" name="Rectangle 3"/>
          <p:cNvSpPr>
            <a:spLocks noGrp="1" noChangeArrowheads="1"/>
          </p:cNvSpPr>
          <p:nvPr>
            <p:ph type="body" idx="1"/>
          </p:nvPr>
        </p:nvSpPr>
        <p:spPr>
          <a:xfrm>
            <a:off x="457200" y="1548384"/>
            <a:ext cx="8229600" cy="5059680"/>
          </a:xfrm>
        </p:spPr>
        <p:txBody>
          <a:bodyPr>
            <a:normAutofit fontScale="85000" lnSpcReduction="10000"/>
          </a:bodyPr>
          <a:lstStyle/>
          <a:p>
            <a:pPr eaLnBrk="1" hangingPunct="1"/>
            <a:r>
              <a:rPr lang="en-US" dirty="0" smtClean="0"/>
              <a:t>Before you buy the software</a:t>
            </a:r>
          </a:p>
          <a:p>
            <a:pPr lvl="1" eaLnBrk="1" hangingPunct="1"/>
            <a:r>
              <a:rPr lang="en-US" dirty="0" smtClean="0"/>
              <a:t>Code delivered to you as .exe, .</a:t>
            </a:r>
            <a:r>
              <a:rPr lang="en-US" dirty="0" err="1" smtClean="0"/>
              <a:t>dll</a:t>
            </a:r>
            <a:r>
              <a:rPr lang="en-US" dirty="0" smtClean="0"/>
              <a:t>, .lib, .so</a:t>
            </a:r>
          </a:p>
          <a:p>
            <a:pPr lvl="1" eaLnBrk="1" hangingPunct="1"/>
            <a:r>
              <a:rPr lang="en-US" dirty="0" smtClean="0"/>
              <a:t>Require your vendors have their applications scanned with every major release</a:t>
            </a:r>
          </a:p>
          <a:p>
            <a:endParaRPr lang="en-US" dirty="0" smtClean="0"/>
          </a:p>
          <a:p>
            <a:r>
              <a:rPr lang="en-US" dirty="0" smtClean="0"/>
              <a:t>During Development</a:t>
            </a:r>
          </a:p>
          <a:p>
            <a:pPr lvl="1"/>
            <a:r>
              <a:rPr lang="en-US" dirty="0" smtClean="0"/>
              <a:t>Scan the code you are developing or maintaining at each milestone and before release</a:t>
            </a:r>
          </a:p>
          <a:p>
            <a:pPr lvl="1"/>
            <a:endParaRPr lang="en-US" dirty="0" smtClean="0"/>
          </a:p>
          <a:p>
            <a:pPr eaLnBrk="1" hangingPunct="1"/>
            <a:r>
              <a:rPr lang="en-US" dirty="0" smtClean="0"/>
              <a:t>Security Acceptance testing of outsourced development</a:t>
            </a:r>
          </a:p>
          <a:p>
            <a:pPr lvl="1" eaLnBrk="1" hangingPunct="1"/>
            <a:r>
              <a:rPr lang="en-US" dirty="0" smtClean="0"/>
              <a:t>Require a security and backdoor acceptance test before you take ownership</a:t>
            </a:r>
          </a:p>
          <a:p>
            <a:pPr eaLnBrk="1" hangingPunct="1"/>
            <a:endParaRPr lang="en-US" dirty="0" smtClean="0"/>
          </a:p>
          <a:p>
            <a:pPr eaLnBrk="1" hangingPunct="1"/>
            <a:r>
              <a:rPr lang="en-US" dirty="0" smtClean="0"/>
              <a:t>Don’t trust the Developers to test their own code, require a 3</a:t>
            </a:r>
            <a:r>
              <a:rPr lang="en-US" baseline="30000" dirty="0" smtClean="0"/>
              <a:t>rd</a:t>
            </a:r>
            <a:r>
              <a:rPr lang="en-US" dirty="0" smtClean="0"/>
              <a:t> party</a:t>
            </a:r>
          </a:p>
          <a:p>
            <a:pPr lvl="1" eaLnBrk="1" hangingPunct="1"/>
            <a:r>
              <a:rPr lang="en-US" dirty="0" smtClean="0"/>
              <a:t>Ken Thompson’s paper, “Reflections on Trusting Trust”</a:t>
            </a:r>
          </a:p>
          <a:p>
            <a:pPr lvl="1"/>
            <a:r>
              <a:rPr lang="en-US" dirty="0" smtClean="0">
                <a:hlinkClick r:id="rId3"/>
              </a:rPr>
              <a:t>http://www.ece.cmu.edu/~ganger/712.fall02/papers/p761-thompson.pdf /</a:t>
            </a:r>
            <a:endParaRPr lang="en-US" dirty="0" smtClean="0"/>
          </a:p>
          <a:p>
            <a:pPr lvl="1" eaLnBrk="1" hangingPunct="1">
              <a:lnSpc>
                <a:spcPct val="110000"/>
              </a:lnSpc>
            </a:pPr>
            <a:r>
              <a:rPr lang="en-US" dirty="0" smtClean="0"/>
              <a:t>Thompson not only </a:t>
            </a:r>
            <a:r>
              <a:rPr lang="en-US" dirty="0" err="1" smtClean="0"/>
              <a:t>backdoored</a:t>
            </a:r>
            <a:r>
              <a:rPr lang="en-US" dirty="0" smtClean="0"/>
              <a:t> the compiler so it created backdoors, he </a:t>
            </a:r>
            <a:r>
              <a:rPr lang="en-US" dirty="0" err="1" smtClean="0"/>
              <a:t>backdoored</a:t>
            </a:r>
            <a:r>
              <a:rPr lang="en-US" dirty="0" smtClean="0"/>
              <a:t> the </a:t>
            </a:r>
            <a:r>
              <a:rPr lang="en-US" dirty="0" err="1" smtClean="0"/>
              <a:t>disassembler</a:t>
            </a:r>
            <a:r>
              <a:rPr lang="en-US" dirty="0" smtClean="0"/>
              <a:t> so it couldn’t be used to detect his backdoors!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G_3745"/>
          <p:cNvPicPr>
            <a:picLocks noChangeAspect="1" noChangeArrowheads="1"/>
          </p:cNvPicPr>
          <p:nvPr/>
        </p:nvPicPr>
        <p:blipFill>
          <a:blip r:embed="rId3" cstate="print"/>
          <a:srcRect l="15408" r="2565" b="17966"/>
          <a:stretch>
            <a:fillRect/>
          </a:stretch>
        </p:blipFill>
        <p:spPr bwMode="auto">
          <a:xfrm>
            <a:off x="0" y="0"/>
            <a:ext cx="9144000" cy="6858000"/>
          </a:xfrm>
          <a:prstGeom prst="rect">
            <a:avLst/>
          </a:prstGeom>
          <a:noFill/>
          <a:ln w="9525">
            <a:noFill/>
            <a:miter lim="800000"/>
            <a:headEnd/>
            <a:tailEnd/>
          </a:ln>
        </p:spPr>
      </p:pic>
      <p:sp>
        <p:nvSpPr>
          <p:cNvPr id="7" name="Rectangle 6"/>
          <p:cNvSpPr/>
          <p:nvPr/>
        </p:nvSpPr>
        <p:spPr bwMode="auto">
          <a:xfrm>
            <a:off x="0" y="4623276"/>
            <a:ext cx="9144000" cy="10511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25000"/>
              </a:spcAft>
              <a:buClrTx/>
              <a:buSzTx/>
              <a:buFontTx/>
              <a:buChar char="•"/>
              <a:tabLst/>
            </a:pPr>
            <a:endParaRPr kumimoji="0" lang="en-US" sz="1600" b="0" i="0" u="none" strike="noStrike" cap="none" normalizeH="0" baseline="0" smtClean="0">
              <a:ln>
                <a:noFill/>
              </a:ln>
              <a:solidFill>
                <a:srgbClr val="4D4D4D"/>
              </a:solidFill>
              <a:effectLst/>
              <a:latin typeface="Arial" charset="0"/>
            </a:endParaRPr>
          </a:p>
        </p:txBody>
      </p:sp>
      <p:sp>
        <p:nvSpPr>
          <p:cNvPr id="30722" name="Rectangle 4"/>
          <p:cNvSpPr>
            <a:spLocks noGrp="1" noChangeArrowheads="1"/>
          </p:cNvSpPr>
          <p:nvPr>
            <p:ph type="ctrTitle"/>
          </p:nvPr>
        </p:nvSpPr>
        <p:spPr>
          <a:xfrm>
            <a:off x="357336" y="345392"/>
            <a:ext cx="7391400" cy="1470025"/>
          </a:xfrm>
        </p:spPr>
        <p:txBody>
          <a:bodyPr/>
          <a:lstStyle/>
          <a:p>
            <a:pPr eaLnBrk="1" hangingPunct="1"/>
            <a:r>
              <a:rPr lang="en-US" sz="3600" b="1" dirty="0" smtClean="0">
                <a:effectLst>
                  <a:outerShdw blurRad="38100" dist="38100" dir="2700000" algn="tl">
                    <a:srgbClr val="000000">
                      <a:alpha val="43137"/>
                    </a:srgbClr>
                  </a:outerShdw>
                </a:effectLst>
              </a:rPr>
              <a:t>Thank You</a:t>
            </a:r>
          </a:p>
        </p:txBody>
      </p:sp>
      <p:sp>
        <p:nvSpPr>
          <p:cNvPr id="30723" name="Rectangle 5"/>
          <p:cNvSpPr>
            <a:spLocks noGrp="1" noChangeArrowheads="1"/>
          </p:cNvSpPr>
          <p:nvPr>
            <p:ph type="subTitle" idx="1"/>
          </p:nvPr>
        </p:nvSpPr>
        <p:spPr>
          <a:xfrm>
            <a:off x="410197" y="1802364"/>
            <a:ext cx="6322301" cy="1975502"/>
          </a:xfrm>
        </p:spPr>
        <p:txBody>
          <a:bodyPr/>
          <a:lstStyle/>
          <a:p>
            <a:endParaRPr lang="en-US" sz="3600" b="0"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pic>
        <p:nvPicPr>
          <p:cNvPr id="8" name="Picture 7" descr="veracodelogo.jpg"/>
          <p:cNvPicPr>
            <a:picLocks noChangeAspect="1"/>
          </p:cNvPicPr>
          <p:nvPr/>
        </p:nvPicPr>
        <p:blipFill>
          <a:blip r:embed="rId4" cstate="print"/>
          <a:stretch>
            <a:fillRect/>
          </a:stretch>
        </p:blipFill>
        <p:spPr>
          <a:xfrm>
            <a:off x="228600" y="4648200"/>
            <a:ext cx="3300984" cy="957072"/>
          </a:xfrm>
          <a:prstGeom prst="rect">
            <a:avLst/>
          </a:prstGeom>
        </p:spPr>
      </p:pic>
      <p:cxnSp>
        <p:nvCxnSpPr>
          <p:cNvPr id="11" name="Straight Arrow Connector 10"/>
          <p:cNvCxnSpPr/>
          <p:nvPr/>
        </p:nvCxnSpPr>
        <p:spPr>
          <a:xfrm>
            <a:off x="0" y="2516188"/>
            <a:ext cx="9296400" cy="1588"/>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sp>
        <p:nvSpPr>
          <p:cNvPr id="16" name="TextBox 15"/>
          <p:cNvSpPr txBox="1"/>
          <p:nvPr/>
        </p:nvSpPr>
        <p:spPr>
          <a:xfrm>
            <a:off x="721586" y="5300246"/>
            <a:ext cx="2903359" cy="338554"/>
          </a:xfrm>
          <a:prstGeom prst="rect">
            <a:avLst/>
          </a:prstGeom>
          <a:noFill/>
        </p:spPr>
        <p:txBody>
          <a:bodyPr wrap="none" rtlCol="0">
            <a:spAutoFit/>
          </a:bodyPr>
          <a:lstStyle/>
          <a:p>
            <a:pPr>
              <a:buNone/>
            </a:pPr>
            <a:r>
              <a:rPr lang="en-US" sz="1600" b="1" i="1" dirty="0" smtClean="0">
                <a:solidFill>
                  <a:schemeClr val="tx1">
                    <a:lumMod val="50000"/>
                    <a:lumOff val="50000"/>
                  </a:schemeClr>
                </a:solidFill>
                <a:latin typeface="Century Gothic" pitchFamily="34" charset="0"/>
              </a:rPr>
              <a:t>Software Security Simplified</a:t>
            </a:r>
            <a:endParaRPr lang="en-US" sz="1600" b="1" i="1" dirty="0">
              <a:solidFill>
                <a:schemeClr val="tx1">
                  <a:lumMod val="50000"/>
                  <a:lumOff val="50000"/>
                </a:schemeClr>
              </a:solidFill>
              <a:latin typeface="Century Gothic"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399"/>
            <a:ext cx="8534400" cy="1672771"/>
          </a:xfrm>
        </p:spPr>
        <p:txBody>
          <a:bodyPr/>
          <a:lstStyle/>
          <a:p>
            <a:r>
              <a:rPr lang="en-US" sz="4800" dirty="0" smtClean="0"/>
              <a:t>Three Things to </a:t>
            </a:r>
            <a:r>
              <a:rPr lang="en-US" sz="4800" strike="sngStrike" dirty="0" smtClean="0"/>
              <a:t>Worry</a:t>
            </a:r>
            <a:r>
              <a:rPr lang="en-US" sz="4800" dirty="0" smtClean="0"/>
              <a:t> Think About</a:t>
            </a:r>
            <a:endParaRPr lang="en-US" sz="4800" dirty="0"/>
          </a:p>
        </p:txBody>
      </p:sp>
      <p:sp>
        <p:nvSpPr>
          <p:cNvPr id="3" name="Content Placeholder 2"/>
          <p:cNvSpPr>
            <a:spLocks noGrp="1"/>
          </p:cNvSpPr>
          <p:nvPr>
            <p:ph idx="1"/>
          </p:nvPr>
        </p:nvSpPr>
        <p:spPr>
          <a:xfrm>
            <a:off x="4035552" y="2387600"/>
            <a:ext cx="4803647" cy="4147312"/>
          </a:xfrm>
        </p:spPr>
        <p:txBody>
          <a:bodyPr>
            <a:normAutofit fontScale="92500" lnSpcReduction="10000"/>
          </a:bodyPr>
          <a:lstStyle/>
          <a:p>
            <a:r>
              <a:rPr lang="en-US" sz="2400" dirty="0" smtClean="0"/>
              <a:t>Application Backdoors</a:t>
            </a:r>
          </a:p>
          <a:p>
            <a:pPr lvl="1"/>
            <a:r>
              <a:rPr lang="en-US" sz="1900" dirty="0" smtClean="0"/>
              <a:t>Backdoors in the applications you own, are buying or have built</a:t>
            </a:r>
          </a:p>
          <a:p>
            <a:pPr lvl="1"/>
            <a:r>
              <a:rPr lang="en-US" sz="1900" dirty="0" smtClean="0"/>
              <a:t>Do you know where your source code was last night?</a:t>
            </a:r>
          </a:p>
          <a:p>
            <a:r>
              <a:rPr lang="en-US" sz="2400" dirty="0" smtClean="0"/>
              <a:t>System Backdoors</a:t>
            </a:r>
          </a:p>
          <a:p>
            <a:pPr lvl="1"/>
            <a:r>
              <a:rPr lang="en-US" sz="1900" dirty="0" smtClean="0"/>
              <a:t>Vulnerabilities in the software you use everyday that can be used to implant a system backdoor</a:t>
            </a:r>
          </a:p>
          <a:p>
            <a:pPr lvl="1"/>
            <a:r>
              <a:rPr lang="en-US" sz="1900" dirty="0" smtClean="0"/>
              <a:t>E.g. Aurora (CVE-2010-0249)</a:t>
            </a:r>
          </a:p>
          <a:p>
            <a:r>
              <a:rPr lang="en-US" sz="2300" dirty="0" smtClean="0"/>
              <a:t>Mobile Backdoors</a:t>
            </a:r>
          </a:p>
          <a:p>
            <a:pPr lvl="1"/>
            <a:r>
              <a:rPr lang="en-US" sz="1900" dirty="0" smtClean="0"/>
              <a:t>Your phone just might be spying on you</a:t>
            </a:r>
            <a:endParaRPr lang="en-US" sz="1900" dirty="0"/>
          </a:p>
        </p:txBody>
      </p:sp>
      <p:pic>
        <p:nvPicPr>
          <p:cNvPr id="75779" name="Picture 3" descr="\\THOR\Pictures\blurbs\manatee2.jpg"/>
          <p:cNvPicPr>
            <a:picLocks noChangeAspect="1" noChangeArrowheads="1"/>
          </p:cNvPicPr>
          <p:nvPr/>
        </p:nvPicPr>
        <p:blipFill>
          <a:blip r:embed="rId2" cstate="print"/>
          <a:srcRect/>
          <a:stretch>
            <a:fillRect/>
          </a:stretch>
        </p:blipFill>
        <p:spPr bwMode="auto">
          <a:xfrm>
            <a:off x="313643" y="2577193"/>
            <a:ext cx="3591136" cy="282937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299028" y="533400"/>
            <a:ext cx="7540171" cy="874486"/>
          </a:xfrm>
        </p:spPr>
        <p:txBody>
          <a:bodyPr/>
          <a:lstStyle/>
          <a:p>
            <a:pPr eaLnBrk="1" hangingPunct="1"/>
            <a:r>
              <a:rPr lang="en-US" sz="4800" dirty="0" smtClean="0"/>
              <a:t>Why </a:t>
            </a:r>
          </a:p>
        </p:txBody>
      </p:sp>
      <p:sp>
        <p:nvSpPr>
          <p:cNvPr id="7171" name="Rectangle 3"/>
          <p:cNvSpPr>
            <a:spLocks noGrp="1" noChangeArrowheads="1"/>
          </p:cNvSpPr>
          <p:nvPr>
            <p:ph type="body" idx="1"/>
          </p:nvPr>
        </p:nvSpPr>
        <p:spPr>
          <a:xfrm>
            <a:off x="304800" y="1560286"/>
            <a:ext cx="8534400" cy="4889282"/>
          </a:xfrm>
        </p:spPr>
        <p:txBody>
          <a:bodyPr>
            <a:normAutofit/>
          </a:bodyPr>
          <a:lstStyle/>
          <a:p>
            <a:pPr eaLnBrk="1" hangingPunct="1"/>
            <a:endParaRPr lang="en-US" dirty="0" smtClean="0"/>
          </a:p>
          <a:p>
            <a:pPr eaLnBrk="1" hangingPunct="1"/>
            <a:r>
              <a:rPr lang="en-US" dirty="0" smtClean="0"/>
              <a:t>Practical method of compromise for many systems</a:t>
            </a:r>
          </a:p>
          <a:p>
            <a:pPr lvl="1" eaLnBrk="1" hangingPunct="1"/>
            <a:r>
              <a:rPr lang="en-US" dirty="0" smtClean="0"/>
              <a:t>Let the users install your backdoor on systems you have no access to</a:t>
            </a:r>
          </a:p>
          <a:p>
            <a:pPr lvl="1" eaLnBrk="1" hangingPunct="1"/>
            <a:r>
              <a:rPr lang="en-US" dirty="0" smtClean="0"/>
              <a:t>Looks like legitimate software so may bypass AV</a:t>
            </a:r>
          </a:p>
          <a:p>
            <a:pPr eaLnBrk="1" hangingPunct="1"/>
            <a:r>
              <a:rPr lang="en-US" dirty="0" smtClean="0"/>
              <a:t>Retrieve and manipulate valuable private data </a:t>
            </a:r>
          </a:p>
          <a:p>
            <a:pPr lvl="1" eaLnBrk="1" hangingPunct="1"/>
            <a:r>
              <a:rPr lang="en-US" dirty="0" smtClean="0"/>
              <a:t>Looks like legitimate application traffic so little risk of detection</a:t>
            </a:r>
          </a:p>
          <a:p>
            <a:pPr eaLnBrk="1" hangingPunct="1"/>
            <a:r>
              <a:rPr lang="en-US" dirty="0" smtClean="0"/>
              <a:t>For high value targets such as financial services and government it becomes cost effective and more reliable</a:t>
            </a:r>
          </a:p>
          <a:p>
            <a:pPr lvl="1" eaLnBrk="1" hangingPunct="1"/>
            <a:r>
              <a:rPr lang="en-US" dirty="0" smtClean="0"/>
              <a:t>High-end attackers will not be content to exploit opportunistic vulnerabilities, which might be fixed and therefore unavailable at a critical juncture. They may seek to implant vulnerability for later exploitation</a:t>
            </a:r>
          </a:p>
          <a:p>
            <a:pPr lvl="1" eaLnBrk="1" hangingPunct="1"/>
            <a:r>
              <a:rPr lang="en-US" dirty="0" smtClean="0"/>
              <a:t>It’s not about getting root, it’s about owning the system for life</a:t>
            </a:r>
          </a:p>
        </p:txBody>
      </p:sp>
      <p:pic>
        <p:nvPicPr>
          <p:cNvPr id="45057" name="Picture 1" descr="\\THOR\Pictures\blurbs\logo-support.jpg"/>
          <p:cNvPicPr>
            <a:picLocks noChangeAspect="1" noChangeArrowheads="1"/>
          </p:cNvPicPr>
          <p:nvPr/>
        </p:nvPicPr>
        <p:blipFill>
          <a:blip r:embed="rId3" cstate="print"/>
          <a:srcRect/>
          <a:stretch>
            <a:fillRect/>
          </a:stretch>
        </p:blipFill>
        <p:spPr bwMode="auto">
          <a:xfrm>
            <a:off x="263525" y="502784"/>
            <a:ext cx="984930" cy="98493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Application Backdoors</a:t>
            </a:r>
            <a:endParaRPr lang="en-US" sz="4800" dirty="0"/>
          </a:p>
        </p:txBody>
      </p:sp>
      <p:pic>
        <p:nvPicPr>
          <p:cNvPr id="12" name="Picture 5"/>
          <p:cNvPicPr>
            <a:picLocks noChangeAspect="1" noChangeArrowheads="1"/>
          </p:cNvPicPr>
          <p:nvPr/>
        </p:nvPicPr>
        <p:blipFill>
          <a:blip r:embed="rId3" cstate="print"/>
          <a:srcRect/>
          <a:stretch>
            <a:fillRect/>
          </a:stretch>
        </p:blipFill>
        <p:spPr bwMode="auto">
          <a:xfrm>
            <a:off x="712788" y="2293257"/>
            <a:ext cx="2643520" cy="3948793"/>
          </a:xfrm>
          <a:prstGeom prst="rect">
            <a:avLst/>
          </a:prstGeom>
          <a:ln>
            <a:noFill/>
          </a:ln>
          <a:effectLst>
            <a:outerShdw blurRad="292100" dist="139700" dir="2700000" algn="tl" rotWithShape="0">
              <a:srgbClr val="333333">
                <a:alpha val="65000"/>
              </a:srgbClr>
            </a:outerShdw>
          </a:effectLst>
        </p:spPr>
      </p:pic>
      <p:sp>
        <p:nvSpPr>
          <p:cNvPr id="13" name="Rectangle 1"/>
          <p:cNvSpPr>
            <a:spLocks noChangeArrowheads="1"/>
          </p:cNvSpPr>
          <p:nvPr/>
        </p:nvSpPr>
        <p:spPr bwMode="auto">
          <a:xfrm>
            <a:off x="4281714" y="3300094"/>
            <a:ext cx="3853543" cy="1938992"/>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C00000"/>
                </a:solidFill>
                <a:effectLst/>
                <a:latin typeface="Courier New" pitchFamily="49" charset="0"/>
                <a:cs typeface="Courier New" pitchFamily="49" charset="0"/>
              </a:rPr>
              <a:t>// maybe I needing later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C00000"/>
                </a:solidFill>
                <a:effectLst/>
                <a:latin typeface="Courier New" pitchFamily="49" charset="0"/>
                <a:cs typeface="Courier New" pitchFamily="49" charset="0"/>
              </a:rPr>
              <a:t>if ($_GET['page'] ==</a:t>
            </a:r>
            <a:r>
              <a:rPr kumimoji="0" lang="en-US" sz="1200" b="0" i="0" u="none" strike="noStrike" cap="none" normalizeH="0" dirty="0" smtClean="0">
                <a:ln>
                  <a:noFill/>
                </a:ln>
                <a:solidFill>
                  <a:srgbClr val="C00000"/>
                </a:solidFill>
                <a:effectLst/>
                <a:latin typeface="Courier New" pitchFamily="49" charset="0"/>
                <a:cs typeface="Courier New" pitchFamily="49" charset="0"/>
              </a:rPr>
              <a:t> </a:t>
            </a:r>
            <a:r>
              <a:rPr kumimoji="0" lang="en-US" sz="1200" b="0" i="0" u="none" strike="noStrike" cap="none" normalizeH="0" baseline="0" dirty="0" err="1" smtClean="0">
                <a:ln>
                  <a:noFill/>
                </a:ln>
                <a:solidFill>
                  <a:srgbClr val="C00000"/>
                </a:solidFill>
                <a:effectLst/>
                <a:latin typeface="Courier New" pitchFamily="49" charset="0"/>
                <a:cs typeface="Courier New" pitchFamily="49" charset="0"/>
              </a:rPr>
              <a:t>delete_all_files</a:t>
            </a:r>
            <a:r>
              <a:rPr kumimoji="0" lang="en-US" sz="1200" b="0" i="0" u="none" strike="noStrike" cap="none" normalizeH="0" baseline="0" dirty="0" smtClean="0">
                <a:ln>
                  <a:noFill/>
                </a:ln>
                <a:solidFill>
                  <a:srgbClr val="C00000"/>
                </a:solidFill>
                <a:effectLst/>
                <a:latin typeface="Courier New" pitchFamily="49" charset="0"/>
                <a:cs typeface="Courier New"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sz="1200" dirty="0" smtClean="0">
                <a:solidFill>
                  <a:srgbClr val="C00000"/>
                </a:solidFill>
                <a:latin typeface="Courier New" pitchFamily="49" charset="0"/>
                <a:cs typeface="Courier New" pitchFamily="49" charset="0"/>
              </a:rPr>
              <a:t>    </a:t>
            </a:r>
            <a:r>
              <a:rPr kumimoji="0" lang="en-US" sz="1200" b="0" i="0" u="none" strike="noStrike" cap="none" normalizeH="0" baseline="0" dirty="0" smtClean="0">
                <a:ln>
                  <a:noFill/>
                </a:ln>
                <a:solidFill>
                  <a:srgbClr val="C00000"/>
                </a:solidFill>
                <a:effectLst/>
                <a:latin typeface="Courier New" pitchFamily="49" charset="0"/>
                <a:cs typeface="Courier New" pitchFamily="49" charset="0"/>
              </a:rPr>
              <a:t>echo "del";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C00000"/>
                </a:solidFill>
                <a:effectLst/>
                <a:latin typeface="Courier New" pitchFamily="49" charset="0"/>
                <a:cs typeface="Courier New" pitchFamily="49" charset="0"/>
              </a:rPr>
              <a:t>    </a:t>
            </a:r>
            <a:r>
              <a:rPr kumimoji="0" lang="en-US" sz="1200" b="0" i="0" u="none" strike="noStrike" cap="none" normalizeH="0" baseline="0" dirty="0" err="1" smtClean="0">
                <a:ln>
                  <a:noFill/>
                </a:ln>
                <a:solidFill>
                  <a:srgbClr val="C00000"/>
                </a:solidFill>
                <a:effectLst/>
                <a:latin typeface="Courier New" pitchFamily="49" charset="0"/>
                <a:cs typeface="Courier New" pitchFamily="49" charset="0"/>
              </a:rPr>
              <a:t>mysql_query</a:t>
            </a:r>
            <a:r>
              <a:rPr kumimoji="0" lang="en-US" sz="1200" b="0" i="0" u="none" strike="noStrike" cap="none" normalizeH="0" baseline="0" dirty="0" smtClean="0">
                <a:ln>
                  <a:noFill/>
                </a:ln>
                <a:solidFill>
                  <a:srgbClr val="C00000"/>
                </a:solidFill>
                <a:effectLst/>
                <a:latin typeface="Courier New" pitchFamily="49" charset="0"/>
                <a:cs typeface="Courier New" pitchFamily="49" charset="0"/>
              </a:rPr>
              <a:t>("DROP TABLE *"); </a:t>
            </a:r>
          </a:p>
          <a:p>
            <a:pPr marL="0" marR="0" lvl="0" indent="0" algn="l" defTabSz="914400" rtl="0" eaLnBrk="1" fontAlgn="base" latinLnBrk="0" hangingPunct="1">
              <a:lnSpc>
                <a:spcPct val="100000"/>
              </a:lnSpc>
              <a:spcBef>
                <a:spcPct val="0"/>
              </a:spcBef>
              <a:spcAft>
                <a:spcPct val="0"/>
              </a:spcAft>
              <a:buClrTx/>
              <a:buSzTx/>
              <a:buFontTx/>
              <a:buNone/>
              <a:tabLst/>
            </a:pPr>
            <a:r>
              <a:rPr lang="en-US" sz="1200" dirty="0" smtClean="0">
                <a:solidFill>
                  <a:srgbClr val="C00000"/>
                </a:solidFill>
                <a:latin typeface="Courier New" pitchFamily="49" charset="0"/>
                <a:cs typeface="Courier New" pitchFamily="49" charset="0"/>
              </a:rPr>
              <a:t>    </a:t>
            </a:r>
            <a:r>
              <a:rPr kumimoji="0" lang="en-US" sz="1200" b="0" i="0" u="none" strike="noStrike" cap="none" normalizeH="0" baseline="0" dirty="0" smtClean="0">
                <a:ln>
                  <a:noFill/>
                </a:ln>
                <a:solidFill>
                  <a:srgbClr val="C00000"/>
                </a:solidFill>
                <a:effectLst/>
                <a:latin typeface="Courier New" pitchFamily="49" charset="0"/>
                <a:cs typeface="Courier New" pitchFamily="49" charset="0"/>
              </a:rPr>
              <a:t>unlink("index.php"); </a:t>
            </a:r>
          </a:p>
          <a:p>
            <a:pPr marL="0" marR="0" lvl="0" indent="0" algn="l" defTabSz="914400" rtl="0" eaLnBrk="1" fontAlgn="base" latinLnBrk="0" hangingPunct="1">
              <a:lnSpc>
                <a:spcPct val="100000"/>
              </a:lnSpc>
              <a:spcBef>
                <a:spcPct val="0"/>
              </a:spcBef>
              <a:spcAft>
                <a:spcPct val="0"/>
              </a:spcAft>
              <a:buClrTx/>
              <a:buSzTx/>
              <a:buFontTx/>
              <a:buNone/>
              <a:tabLst/>
            </a:pPr>
            <a:r>
              <a:rPr lang="en-US" sz="1200" dirty="0" smtClean="0">
                <a:solidFill>
                  <a:srgbClr val="C00000"/>
                </a:solidFill>
                <a:latin typeface="Courier New" pitchFamily="49" charset="0"/>
                <a:cs typeface="Courier New" pitchFamily="49" charset="0"/>
              </a:rPr>
              <a:t>    </a:t>
            </a:r>
            <a:r>
              <a:rPr kumimoji="0" lang="en-US" sz="1200" b="0" i="0" u="none" strike="noStrike" cap="none" normalizeH="0" baseline="0" dirty="0" smtClean="0">
                <a:ln>
                  <a:noFill/>
                </a:ln>
                <a:solidFill>
                  <a:srgbClr val="C00000"/>
                </a:solidFill>
                <a:effectLst/>
                <a:latin typeface="Courier New" pitchFamily="49" charset="0"/>
                <a:cs typeface="Courier New" pitchFamily="49" charset="0"/>
              </a:rPr>
              <a:t>unlink("apps.php"); </a:t>
            </a:r>
          </a:p>
          <a:p>
            <a:pPr marL="0" marR="0" lvl="0" indent="0" algn="l" defTabSz="914400" rtl="0" eaLnBrk="1" fontAlgn="base" latinLnBrk="0" hangingPunct="1">
              <a:lnSpc>
                <a:spcPct val="100000"/>
              </a:lnSpc>
              <a:spcBef>
                <a:spcPct val="0"/>
              </a:spcBef>
              <a:spcAft>
                <a:spcPct val="0"/>
              </a:spcAft>
              <a:buClrTx/>
              <a:buSzTx/>
              <a:buFontTx/>
              <a:buNone/>
              <a:tabLst/>
            </a:pPr>
            <a:r>
              <a:rPr lang="en-US" sz="1200" dirty="0" smtClean="0">
                <a:solidFill>
                  <a:srgbClr val="C00000"/>
                </a:solidFill>
                <a:latin typeface="Courier New" pitchFamily="49" charset="0"/>
                <a:cs typeface="Courier New" pitchFamily="49" charset="0"/>
              </a:rPr>
              <a:t>    </a:t>
            </a:r>
            <a:r>
              <a:rPr kumimoji="0" lang="en-US" sz="1200" b="0" i="0" u="none" strike="noStrike" cap="none" normalizeH="0" baseline="0" dirty="0" smtClean="0">
                <a:ln>
                  <a:noFill/>
                </a:ln>
                <a:solidFill>
                  <a:srgbClr val="C00000"/>
                </a:solidFill>
                <a:effectLst/>
                <a:latin typeface="Courier New" pitchFamily="49" charset="0"/>
                <a:cs typeface="Courier New" pitchFamily="49" charset="0"/>
              </a:rPr>
              <a:t>unlink("resources"); </a:t>
            </a:r>
          </a:p>
          <a:p>
            <a:pPr marL="0" marR="0" lvl="0" indent="0" algn="l" defTabSz="914400" rtl="0" eaLnBrk="1" fontAlgn="base" latinLnBrk="0" hangingPunct="1">
              <a:lnSpc>
                <a:spcPct val="100000"/>
              </a:lnSpc>
              <a:spcBef>
                <a:spcPct val="0"/>
              </a:spcBef>
              <a:spcAft>
                <a:spcPct val="0"/>
              </a:spcAft>
              <a:buClrTx/>
              <a:buSzTx/>
              <a:buFontTx/>
              <a:buNone/>
              <a:tabLst/>
            </a:pPr>
            <a:r>
              <a:rPr lang="en-US" sz="1200" dirty="0" smtClean="0">
                <a:solidFill>
                  <a:srgbClr val="C00000"/>
                </a:solidFill>
                <a:latin typeface="Courier New" pitchFamily="49" charset="0"/>
                <a:cs typeface="Courier New" pitchFamily="49" charset="0"/>
              </a:rPr>
              <a:t>    </a:t>
            </a:r>
            <a:r>
              <a:rPr kumimoji="0" lang="en-US" sz="1200" b="0" i="0" u="none" strike="noStrike" cap="none" normalizeH="0" baseline="0" dirty="0" smtClean="0">
                <a:ln>
                  <a:noFill/>
                </a:ln>
                <a:solidFill>
                  <a:srgbClr val="C00000"/>
                </a:solidFill>
                <a:effectLst/>
                <a:latin typeface="Courier New" pitchFamily="49" charset="0"/>
                <a:cs typeface="Courier New" pitchFamily="49" charset="0"/>
              </a:rPr>
              <a:t>... snip all files ...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C00000"/>
                </a:solidFill>
                <a:effectLst/>
                <a:latin typeface="Courier New" pitchFamily="49" charset="0"/>
                <a:cs typeface="Courier New" pitchFamily="49" charset="0"/>
              </a:rPr>
              <a:t>}</a:t>
            </a:r>
          </a:p>
        </p:txBody>
      </p:sp>
      <p:sp>
        <p:nvSpPr>
          <p:cNvPr id="14" name="Rectangle 13"/>
          <p:cNvSpPr/>
          <p:nvPr/>
        </p:nvSpPr>
        <p:spPr>
          <a:xfrm>
            <a:off x="3991429" y="5321013"/>
            <a:ext cx="4405084" cy="253916"/>
          </a:xfrm>
          <a:prstGeom prst="rect">
            <a:avLst/>
          </a:prstGeom>
        </p:spPr>
        <p:txBody>
          <a:bodyPr wrap="square">
            <a:spAutoFit/>
          </a:bodyPr>
          <a:lstStyle/>
          <a:p>
            <a:pPr>
              <a:buNone/>
            </a:pPr>
            <a:r>
              <a:rPr lang="en-US" sz="1050" dirty="0" smtClean="0">
                <a:solidFill>
                  <a:schemeClr val="tx1">
                    <a:lumMod val="95000"/>
                    <a:lumOff val="5000"/>
                  </a:schemeClr>
                </a:solidFill>
              </a:rPr>
              <a:t>Code from: http://thedailywtf.com/Articles/Maybe-I-Needing-Later.aspx</a:t>
            </a:r>
            <a:endParaRPr lang="en-US" sz="105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ergizer Duo"/>
          <p:cNvPicPr>
            <a:picLocks noChangeAspect="1" noChangeArrowheads="1"/>
          </p:cNvPicPr>
          <p:nvPr/>
        </p:nvPicPr>
        <p:blipFill>
          <a:blip r:embed="rId3" cstate="print"/>
          <a:srcRect/>
          <a:stretch>
            <a:fillRect/>
          </a:stretch>
        </p:blipFill>
        <p:spPr bwMode="auto">
          <a:xfrm>
            <a:off x="-497567" y="2772229"/>
            <a:ext cx="6017006" cy="3655331"/>
          </a:xfrm>
          <a:prstGeom prst="rect">
            <a:avLst/>
          </a:prstGeom>
          <a:noFill/>
        </p:spPr>
      </p:pic>
      <p:pic>
        <p:nvPicPr>
          <p:cNvPr id="1028" name="Picture 4" descr="http://www.superlaugh.com/1/ebunny.jpg"/>
          <p:cNvPicPr>
            <a:picLocks noChangeAspect="1" noChangeArrowheads="1"/>
          </p:cNvPicPr>
          <p:nvPr/>
        </p:nvPicPr>
        <p:blipFill>
          <a:blip r:embed="rId4" cstate="print"/>
          <a:srcRect/>
          <a:stretch>
            <a:fillRect/>
          </a:stretch>
        </p:blipFill>
        <p:spPr bwMode="auto">
          <a:xfrm>
            <a:off x="0" y="2337844"/>
            <a:ext cx="1230540" cy="1479413"/>
          </a:xfrm>
          <a:prstGeom prst="rect">
            <a:avLst/>
          </a:prstGeom>
          <a:noFill/>
        </p:spPr>
      </p:pic>
      <p:sp>
        <p:nvSpPr>
          <p:cNvPr id="5" name="Title 4"/>
          <p:cNvSpPr>
            <a:spLocks noGrp="1"/>
          </p:cNvSpPr>
          <p:nvPr>
            <p:ph type="title"/>
          </p:nvPr>
        </p:nvSpPr>
        <p:spPr>
          <a:xfrm>
            <a:off x="304800" y="1019629"/>
            <a:ext cx="8839200" cy="1360714"/>
          </a:xfrm>
        </p:spPr>
        <p:txBody>
          <a:bodyPr/>
          <a:lstStyle/>
          <a:p>
            <a:r>
              <a:rPr lang="en-US" sz="4800" dirty="0" smtClean="0"/>
              <a:t>Are your Applications</a:t>
            </a:r>
            <a:br>
              <a:rPr lang="en-US" sz="4800" dirty="0" smtClean="0"/>
            </a:br>
            <a:r>
              <a:rPr lang="en-US" sz="4800" dirty="0" smtClean="0"/>
              <a:t>Certified “Pre-</a:t>
            </a:r>
            <a:r>
              <a:rPr lang="en-US" sz="4800" dirty="0" err="1" smtClean="0"/>
              <a:t>Øwned</a:t>
            </a:r>
            <a:r>
              <a:rPr lang="en-US" sz="4800" dirty="0" smtClean="0"/>
              <a:t>?”</a:t>
            </a:r>
            <a:endParaRPr lang="en-US" sz="4800" dirty="0"/>
          </a:p>
        </p:txBody>
      </p:sp>
      <p:sp>
        <p:nvSpPr>
          <p:cNvPr id="3" name="Content Placeholder 2"/>
          <p:cNvSpPr>
            <a:spLocks noGrp="1"/>
          </p:cNvSpPr>
          <p:nvPr>
            <p:ph idx="1"/>
          </p:nvPr>
        </p:nvSpPr>
        <p:spPr>
          <a:xfrm>
            <a:off x="5050971" y="3280229"/>
            <a:ext cx="3788229" cy="2685143"/>
          </a:xfrm>
        </p:spPr>
        <p:txBody>
          <a:bodyPr/>
          <a:lstStyle/>
          <a:p>
            <a:r>
              <a:rPr lang="en-US" dirty="0" smtClean="0"/>
              <a:t>Energizer DUO USB Battery Charger software</a:t>
            </a:r>
          </a:p>
          <a:p>
            <a:pPr lvl="1"/>
            <a:r>
              <a:rPr lang="en-US" b="1" dirty="0" smtClean="0">
                <a:solidFill>
                  <a:srgbClr val="FF0000"/>
                </a:solidFill>
              </a:rPr>
              <a:t>March 5, 2010</a:t>
            </a:r>
          </a:p>
          <a:p>
            <a:pPr lvl="1"/>
            <a:r>
              <a:rPr lang="en-US" dirty="0" smtClean="0"/>
              <a:t>Installs backdoor that allows remote user complete control of system</a:t>
            </a:r>
          </a:p>
          <a:p>
            <a:pPr lvl="1"/>
            <a:r>
              <a:rPr lang="en-US" dirty="0" smtClean="0"/>
              <a:t>Direct from the manufacturer!</a:t>
            </a:r>
          </a:p>
          <a:p>
            <a:pPr lvl="1"/>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04800" y="533400"/>
            <a:ext cx="8534400" cy="1585686"/>
          </a:xfrm>
        </p:spPr>
        <p:txBody>
          <a:bodyPr/>
          <a:lstStyle/>
          <a:p>
            <a:r>
              <a:rPr lang="en-US" sz="4800" dirty="0" smtClean="0"/>
              <a:t>Certified “Pre-</a:t>
            </a:r>
            <a:r>
              <a:rPr lang="en-US" sz="4800" dirty="0" err="1" smtClean="0"/>
              <a:t>Øwned</a:t>
            </a:r>
            <a:r>
              <a:rPr lang="en-US" sz="4800" dirty="0" smtClean="0"/>
              <a:t>” </a:t>
            </a:r>
          </a:p>
        </p:txBody>
      </p:sp>
      <p:sp>
        <p:nvSpPr>
          <p:cNvPr id="6147" name="Content Placeholder 2"/>
          <p:cNvSpPr>
            <a:spLocks noGrp="1"/>
          </p:cNvSpPr>
          <p:nvPr>
            <p:ph idx="1"/>
          </p:nvPr>
        </p:nvSpPr>
        <p:spPr>
          <a:xfrm>
            <a:off x="304800" y="2140857"/>
            <a:ext cx="6738938" cy="3982131"/>
          </a:xfrm>
        </p:spPr>
        <p:txBody>
          <a:bodyPr/>
          <a:lstStyle/>
          <a:p>
            <a:r>
              <a:rPr lang="en-US" dirty="0" smtClean="0"/>
              <a:t>Software or hardware that comes with malicious behavior right out of the box.</a:t>
            </a:r>
          </a:p>
          <a:p>
            <a:r>
              <a:rPr lang="en-US" dirty="0" smtClean="0"/>
              <a:t>Historical listing </a:t>
            </a:r>
            <a:r>
              <a:rPr lang="en-US" dirty="0" smtClean="0">
                <a:hlinkClick r:id="rId3"/>
              </a:rPr>
              <a:t>http://attrition.org/errata/cpo/</a:t>
            </a:r>
            <a:r>
              <a:rPr lang="en-US" dirty="0" smtClean="0"/>
              <a:t> </a:t>
            </a:r>
          </a:p>
          <a:p>
            <a:r>
              <a:rPr lang="en-US" dirty="0" smtClean="0"/>
              <a:t>Some examples:</a:t>
            </a:r>
          </a:p>
          <a:p>
            <a:pPr lvl="1"/>
            <a:r>
              <a:rPr lang="en-US" dirty="0" smtClean="0"/>
              <a:t>Samsung digital photo frame infected with </a:t>
            </a:r>
            <a:r>
              <a:rPr lang="en-US" dirty="0" err="1" smtClean="0"/>
              <a:t>Sality</a:t>
            </a:r>
            <a:r>
              <a:rPr lang="en-US" dirty="0" smtClean="0"/>
              <a:t> Worm</a:t>
            </a:r>
          </a:p>
          <a:p>
            <a:pPr lvl="1"/>
            <a:r>
              <a:rPr lang="en-US" dirty="0" err="1" smtClean="0"/>
              <a:t>Walmart</a:t>
            </a:r>
            <a:r>
              <a:rPr lang="en-US" dirty="0" smtClean="0"/>
              <a:t> Promo CD included custom spyware</a:t>
            </a:r>
          </a:p>
          <a:p>
            <a:pPr lvl="1"/>
            <a:r>
              <a:rPr lang="en-US" dirty="0" smtClean="0"/>
              <a:t>Sony BMG CDs included XCP </a:t>
            </a:r>
            <a:r>
              <a:rPr lang="en-US" dirty="0" err="1" smtClean="0"/>
              <a:t>rootkit</a:t>
            </a:r>
            <a:endParaRPr lang="en-US" dirty="0" smtClean="0"/>
          </a:p>
          <a:p>
            <a:pPr lvl="1"/>
            <a:r>
              <a:rPr lang="en-US" dirty="0" smtClean="0"/>
              <a:t>Borland </a:t>
            </a:r>
            <a:r>
              <a:rPr lang="en-US" dirty="0" err="1" smtClean="0"/>
              <a:t>Interbase</a:t>
            </a:r>
            <a:r>
              <a:rPr lang="en-US" dirty="0" smtClean="0"/>
              <a:t> backdoor password</a:t>
            </a:r>
          </a:p>
          <a:p>
            <a:pPr lvl="1"/>
            <a:r>
              <a:rPr lang="en-US" dirty="0" smtClean="0"/>
              <a:t>Android “First Tech Credit Union” banking app</a:t>
            </a:r>
          </a:p>
        </p:txBody>
      </p:sp>
      <p:pic>
        <p:nvPicPr>
          <p:cNvPr id="6148" name="Picture 2"/>
          <p:cNvPicPr>
            <a:picLocks noChangeAspect="1" noChangeArrowheads="1"/>
          </p:cNvPicPr>
          <p:nvPr/>
        </p:nvPicPr>
        <p:blipFill>
          <a:blip r:embed="rId4" cstate="print"/>
          <a:srcRect/>
          <a:stretch>
            <a:fillRect/>
          </a:stretch>
        </p:blipFill>
        <p:spPr bwMode="auto">
          <a:xfrm>
            <a:off x="6941458" y="2717800"/>
            <a:ext cx="18288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534400" cy="1136904"/>
          </a:xfrm>
        </p:spPr>
        <p:txBody>
          <a:bodyPr/>
          <a:lstStyle/>
          <a:p>
            <a:r>
              <a:rPr lang="en-US" sz="4000" dirty="0" smtClean="0"/>
              <a:t>Don’t forget Application </a:t>
            </a:r>
            <a:r>
              <a:rPr lang="en-US" sz="4000" dirty="0" err="1" smtClean="0"/>
              <a:t>Plugins</a:t>
            </a:r>
            <a:r>
              <a:rPr lang="en-US" sz="4000" dirty="0" smtClean="0"/>
              <a:t>/Add-ons</a:t>
            </a:r>
            <a:endParaRPr lang="en-US" sz="4000" dirty="0"/>
          </a:p>
        </p:txBody>
      </p:sp>
      <p:sp>
        <p:nvSpPr>
          <p:cNvPr id="3" name="Content Placeholder 2"/>
          <p:cNvSpPr>
            <a:spLocks noGrp="1"/>
          </p:cNvSpPr>
          <p:nvPr>
            <p:ph idx="1"/>
          </p:nvPr>
        </p:nvSpPr>
        <p:spPr>
          <a:xfrm>
            <a:off x="4151086" y="1950720"/>
            <a:ext cx="4535714" cy="4221480"/>
          </a:xfrm>
        </p:spPr>
        <p:txBody>
          <a:bodyPr>
            <a:normAutofit lnSpcReduction="10000"/>
          </a:bodyPr>
          <a:lstStyle/>
          <a:p>
            <a:r>
              <a:rPr lang="en-US" sz="2400" dirty="0" smtClean="0"/>
              <a:t>Remember that </a:t>
            </a:r>
            <a:r>
              <a:rPr lang="en-US" sz="2400" dirty="0" err="1" smtClean="0"/>
              <a:t>plugins</a:t>
            </a:r>
            <a:r>
              <a:rPr lang="en-US" sz="2400" dirty="0" smtClean="0"/>
              <a:t> and </a:t>
            </a:r>
            <a:r>
              <a:rPr lang="en-US" sz="2400" dirty="0" err="1" smtClean="0"/>
              <a:t>codecs</a:t>
            </a:r>
            <a:r>
              <a:rPr lang="en-US" sz="2400" dirty="0" smtClean="0"/>
              <a:t> are code too</a:t>
            </a:r>
          </a:p>
          <a:p>
            <a:r>
              <a:rPr lang="en-US" sz="2400" dirty="0" smtClean="0"/>
              <a:t>Example: Master Filer add-on for Firefox </a:t>
            </a:r>
          </a:p>
          <a:p>
            <a:pPr lvl="1"/>
            <a:r>
              <a:rPr lang="en-US" sz="2000" dirty="0" smtClean="0"/>
              <a:t>Discovered to have </a:t>
            </a:r>
            <a:r>
              <a:rPr lang="en-US" sz="2000" dirty="0" err="1" smtClean="0"/>
              <a:t>trojan</a:t>
            </a:r>
            <a:r>
              <a:rPr lang="en-US" sz="2000" dirty="0" smtClean="0"/>
              <a:t> embedded on Jan 25, 2010. Add-on removed from distribution site.</a:t>
            </a:r>
          </a:p>
          <a:p>
            <a:pPr lvl="1"/>
            <a:r>
              <a:rPr lang="en-US" sz="2000" dirty="0" smtClean="0"/>
              <a:t>Win32.Bifrose.32.Bifrose Trojan executes on first add-on startup.</a:t>
            </a:r>
          </a:p>
          <a:p>
            <a:pPr lvl="1"/>
            <a:r>
              <a:rPr lang="en-US" sz="2000" dirty="0" smtClean="0"/>
              <a:t>Firefox scans add-ons when submitted but missed this one.</a:t>
            </a:r>
          </a:p>
          <a:p>
            <a:pPr>
              <a:buNone/>
            </a:pPr>
            <a:endParaRPr lang="en-US" sz="2400" dirty="0"/>
          </a:p>
        </p:txBody>
      </p:sp>
      <p:pic>
        <p:nvPicPr>
          <p:cNvPr id="32770" name="Picture 2" descr="wordpress plugins The Concise List of Must Have SEO Plugins for WordPress"/>
          <p:cNvPicPr>
            <a:picLocks noChangeAspect="1" noChangeArrowheads="1"/>
          </p:cNvPicPr>
          <p:nvPr/>
        </p:nvPicPr>
        <p:blipFill>
          <a:blip r:embed="rId3" cstate="print"/>
          <a:srcRect/>
          <a:stretch>
            <a:fillRect/>
          </a:stretch>
        </p:blipFill>
        <p:spPr bwMode="auto">
          <a:xfrm>
            <a:off x="380546" y="2547256"/>
            <a:ext cx="3624037" cy="2837544"/>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 y="533399"/>
            <a:ext cx="8534400" cy="1353457"/>
          </a:xfrm>
        </p:spPr>
        <p:txBody>
          <a:bodyPr/>
          <a:lstStyle/>
          <a:p>
            <a:pPr eaLnBrk="1" hangingPunct="1"/>
            <a:r>
              <a:rPr lang="en-US" sz="4800" dirty="0" smtClean="0"/>
              <a:t>What About Your Own </a:t>
            </a:r>
            <a:br>
              <a:rPr lang="en-US" sz="4800" dirty="0" smtClean="0"/>
            </a:br>
            <a:r>
              <a:rPr lang="en-US" sz="4800" dirty="0" smtClean="0"/>
              <a:t>Source Code?</a:t>
            </a:r>
          </a:p>
        </p:txBody>
      </p:sp>
      <p:sp>
        <p:nvSpPr>
          <p:cNvPr id="10" name="Content Placeholder 5"/>
          <p:cNvSpPr>
            <a:spLocks noGrp="1"/>
          </p:cNvSpPr>
          <p:nvPr>
            <p:ph idx="1"/>
          </p:nvPr>
        </p:nvSpPr>
        <p:spPr>
          <a:xfrm>
            <a:off x="319315" y="2278742"/>
            <a:ext cx="5021943" cy="3451498"/>
          </a:xfrm>
        </p:spPr>
        <p:txBody>
          <a:bodyPr/>
          <a:lstStyle/>
          <a:p>
            <a:pPr marL="182880" indent="-182880"/>
            <a:r>
              <a:rPr lang="en-US" dirty="0" smtClean="0"/>
              <a:t>3rd party code? External contractors or disgruntled employees? </a:t>
            </a:r>
            <a:r>
              <a:rPr lang="en-US" dirty="0" err="1" smtClean="0"/>
              <a:t>Cylon</a:t>
            </a:r>
            <a:r>
              <a:rPr lang="en-US" dirty="0" smtClean="0"/>
              <a:t> Agents?</a:t>
            </a:r>
          </a:p>
          <a:p>
            <a:r>
              <a:rPr lang="en-US" dirty="0" smtClean="0"/>
              <a:t>If a backdoor was added would you be able to find it?</a:t>
            </a:r>
          </a:p>
          <a:p>
            <a:pPr lvl="1"/>
            <a:r>
              <a:rPr lang="en-US" sz="1600" dirty="0" smtClean="0"/>
              <a:t>Borland </a:t>
            </a:r>
            <a:r>
              <a:rPr lang="en-US" sz="1600" dirty="0" err="1" smtClean="0"/>
              <a:t>Interbase</a:t>
            </a:r>
            <a:r>
              <a:rPr lang="en-US" sz="1600" dirty="0" smtClean="0"/>
              <a:t> backdoor went undiscovered for 7 years</a:t>
            </a:r>
          </a:p>
          <a:p>
            <a:pPr lvl="1"/>
            <a:r>
              <a:rPr lang="en-US" sz="1600" dirty="0" smtClean="0"/>
              <a:t>Searching for backdoors might be the only way to know you have been hacked</a:t>
            </a:r>
          </a:p>
          <a:p>
            <a:pPr lvl="1"/>
            <a:r>
              <a:rPr lang="en-US" sz="1600" dirty="0" smtClean="0"/>
              <a:t>Unfortunately most code reviews do not look for backdoors</a:t>
            </a:r>
          </a:p>
        </p:txBody>
      </p:sp>
      <p:pic>
        <p:nvPicPr>
          <p:cNvPr id="6" name="Picture 4"/>
          <p:cNvPicPr>
            <a:picLocks noChangeAspect="1" noChangeArrowheads="1"/>
          </p:cNvPicPr>
          <p:nvPr/>
        </p:nvPicPr>
        <p:blipFill>
          <a:blip r:embed="rId3" cstate="print"/>
          <a:srcRect/>
          <a:stretch>
            <a:fillRect/>
          </a:stretch>
        </p:blipFill>
        <p:spPr bwMode="auto">
          <a:xfrm>
            <a:off x="5856513" y="2126342"/>
            <a:ext cx="2491473" cy="3316515"/>
          </a:xfrm>
          <a:prstGeom prst="rect">
            <a:avLst/>
          </a:prstGeom>
          <a:noFill/>
          <a:ln w="9525" algn="ctr">
            <a:solidFill>
              <a:schemeClr val="tx1"/>
            </a:solidFill>
            <a:miter lim="800000"/>
            <a:headEnd/>
            <a:tailEnd/>
          </a:ln>
        </p:spPr>
      </p:pic>
      <p:sp>
        <p:nvSpPr>
          <p:cNvPr id="7" name="Text Box 5"/>
          <p:cNvSpPr txBox="1">
            <a:spLocks noChangeArrowheads="1"/>
          </p:cNvSpPr>
          <p:nvPr/>
        </p:nvSpPr>
        <p:spPr bwMode="auto">
          <a:xfrm>
            <a:off x="5130800" y="5506811"/>
            <a:ext cx="3878489" cy="646331"/>
          </a:xfrm>
          <a:prstGeom prst="rect">
            <a:avLst/>
          </a:prstGeom>
          <a:noFill/>
          <a:ln w="9525" algn="ctr">
            <a:noFill/>
            <a:miter lim="800000"/>
            <a:headEnd/>
            <a:tailEnd/>
          </a:ln>
        </p:spPr>
        <p:txBody>
          <a:bodyPr wrap="square">
            <a:spAutoFit/>
          </a:bodyPr>
          <a:lstStyle/>
          <a:p>
            <a:pPr algn="ctr">
              <a:buFontTx/>
              <a:buNone/>
            </a:pPr>
            <a:r>
              <a:rPr lang="en-US" sz="1200" dirty="0" err="1" smtClean="0"/>
              <a:t>Cylon</a:t>
            </a:r>
            <a:r>
              <a:rPr lang="en-US" sz="1200" dirty="0" smtClean="0"/>
              <a:t> Agent Number Six from </a:t>
            </a:r>
            <a:r>
              <a:rPr lang="en-US" sz="1200" dirty="0" err="1"/>
              <a:t>Battlestar</a:t>
            </a:r>
            <a:r>
              <a:rPr lang="en-US" sz="1200" dirty="0"/>
              <a:t> </a:t>
            </a:r>
            <a:r>
              <a:rPr lang="en-US" sz="1200" dirty="0" err="1" smtClean="0"/>
              <a:t>Galactica</a:t>
            </a:r>
            <a:r>
              <a:rPr lang="en-US" sz="1200" dirty="0"/>
              <a:t> </a:t>
            </a:r>
            <a:r>
              <a:rPr lang="en-US" sz="1200" dirty="0" smtClean="0"/>
              <a:t>designed </a:t>
            </a:r>
            <a:r>
              <a:rPr lang="en-US" sz="1200" dirty="0"/>
              <a:t>the navigation program </a:t>
            </a:r>
            <a:r>
              <a:rPr lang="en-US" sz="1200" dirty="0" smtClean="0"/>
              <a:t>used </a:t>
            </a:r>
            <a:r>
              <a:rPr lang="en-US" sz="1200" dirty="0"/>
              <a:t>by Colonial warships, covertly creating backdoors in the program.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25000"/>
          </a:spcAft>
          <a:buClrTx/>
          <a:buSzTx/>
          <a:buFontTx/>
          <a:buChar char="•"/>
          <a:tabLst/>
          <a:defRPr kumimoji="0" lang="en-US" sz="1600" b="0" i="0" u="none" strike="noStrike" cap="none" normalizeH="0" baseline="0" smtClean="0">
            <a:ln>
              <a:noFill/>
            </a:ln>
            <a:solidFill>
              <a:srgbClr val="4D4D4D"/>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25000"/>
          </a:spcAft>
          <a:buClrTx/>
          <a:buSzTx/>
          <a:buFontTx/>
          <a:buChar char="•"/>
          <a:tabLst/>
          <a:defRPr kumimoji="0" lang="en-US" sz="1600" b="0" i="0" u="none" strike="noStrike" cap="none" normalizeH="0" baseline="0" smtClean="0">
            <a:ln>
              <a:noFill/>
            </a:ln>
            <a:solidFill>
              <a:srgbClr val="4D4D4D"/>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20503</TotalTime>
  <Words>2002</Words>
  <Application>Microsoft Office PowerPoint</Application>
  <PresentationFormat>On-screen Show (4:3)</PresentationFormat>
  <Paragraphs>249</Paragraphs>
  <Slides>24</Slides>
  <Notes>18</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Default Design</vt:lpstr>
      <vt:lpstr>1_Custom Design</vt:lpstr>
      <vt:lpstr>Protecting the Enterprise: Software Backdoors   </vt:lpstr>
      <vt:lpstr>Now is a good time to think about backdoors</vt:lpstr>
      <vt:lpstr>Three Things to Worry Think About</vt:lpstr>
      <vt:lpstr>Why </vt:lpstr>
      <vt:lpstr>Application Backdoors</vt:lpstr>
      <vt:lpstr>Are your Applications Certified “Pre-Øwned?”</vt:lpstr>
      <vt:lpstr>Certified “Pre-Øwned” </vt:lpstr>
      <vt:lpstr>Don’t forget Application Plugins/Add-ons</vt:lpstr>
      <vt:lpstr>What About Your Own  Source Code?</vt:lpstr>
      <vt:lpstr>Software Vulnerabilities + Backdoor = Weapon of Choice</vt:lpstr>
      <vt:lpstr>System Backdoors</vt:lpstr>
      <vt:lpstr>Operation “Aurora”</vt:lpstr>
      <vt:lpstr>Mobile Devices</vt:lpstr>
      <vt:lpstr>Mobile Spyware</vt:lpstr>
      <vt:lpstr>Data Leakage: Mobile App Specific</vt:lpstr>
      <vt:lpstr>Veracode TXSBBspy</vt:lpstr>
      <vt:lpstr>Mobile Backdoor Example: Storm8 Phone Number Farming</vt:lpstr>
      <vt:lpstr>Mobile Backdoor Example: 09Droid – Banking Applications Attack</vt:lpstr>
      <vt:lpstr>Backdoor Detection</vt:lpstr>
      <vt:lpstr>Current State of Detection</vt:lpstr>
      <vt:lpstr>Detection Process</vt:lpstr>
      <vt:lpstr>Automating Backdoor Detection</vt:lpstr>
      <vt:lpstr>When To Scan For Backdoors?</vt:lpstr>
      <vt:lpstr>Thank You</vt:lpstr>
    </vt:vector>
  </TitlesOfParts>
  <Company>Veracode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Veracode Overview</dc:title>
  <dc:creator>Chris Wysopal</dc:creator>
  <cp:lastModifiedBy>Clint</cp:lastModifiedBy>
  <cp:revision>1031</cp:revision>
  <dcterms:created xsi:type="dcterms:W3CDTF">2006-10-23T20:19:34Z</dcterms:created>
  <dcterms:modified xsi:type="dcterms:W3CDTF">2010-03-18T13:26:46Z</dcterms:modified>
</cp:coreProperties>
</file>