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D6A1B-C380-4E25-A4E1-6DFD810A282A}" type="datetimeFigureOut">
              <a:rPr lang="en-IE" smtClean="0"/>
              <a:t>07/04/2014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4BE90-2535-4BC0-901D-BADFCED7F841}" type="slidenum">
              <a:rPr lang="en-IE" smtClean="0"/>
              <a:t>‹#›</a:t>
            </a:fld>
            <a:endParaRPr lang="en-IE"/>
          </a:p>
        </p:txBody>
      </p:sp>
    </p:spTree>
    <p:extLst>
      <p:ext uri="{BB962C8B-B14F-4D97-AF65-F5344CB8AC3E}">
        <p14:creationId xmlns:p14="http://schemas.microsoft.com/office/powerpoint/2010/main" val="23153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117763" name="Slide Number Placeholder 3"/>
          <p:cNvSpPr>
            <a:spLocks noGrp="1"/>
          </p:cNvSpPr>
          <p:nvPr>
            <p:ph type="sldNum" sz="quarter" idx="4294967295"/>
          </p:nvPr>
        </p:nvSpPr>
        <p:spPr bwMode="auto">
          <a:xfrm>
            <a:off x="3884614" y="8685214"/>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3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3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3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3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9pPr>
          </a:lstStyle>
          <a:p>
            <a:pPr eaLnBrk="1" hangingPunct="1"/>
            <a:fld id="{EEA35E77-97E5-0A4F-BB19-A3E36668594D}" type="slidenum">
              <a:rPr lang="en-US"/>
              <a:pPr eaLnBrk="1" hangingPunct="1"/>
              <a:t>5</a:t>
            </a:fld>
            <a:endParaRPr lang="en-US"/>
          </a:p>
        </p:txBody>
      </p:sp>
    </p:spTree>
    <p:extLst>
      <p:ext uri="{BB962C8B-B14F-4D97-AF65-F5344CB8AC3E}">
        <p14:creationId xmlns:p14="http://schemas.microsoft.com/office/powerpoint/2010/main" val="342671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99331" name="Slide Number Placeholder 3"/>
          <p:cNvSpPr>
            <a:spLocks noGrp="1"/>
          </p:cNvSpPr>
          <p:nvPr>
            <p:ph type="sldNum" sz="quarter" idx="4294967295"/>
          </p:nvPr>
        </p:nvSpPr>
        <p:spPr bwMode="auto">
          <a:xfrm>
            <a:off x="3884614" y="8685214"/>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3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3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3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3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3400">
                <a:solidFill>
                  <a:srgbClr val="000000"/>
                </a:solidFill>
                <a:latin typeface="Arial" charset="0"/>
                <a:ea typeface="ヒラギノ角ゴ ProN W3" charset="0"/>
                <a:cs typeface="ヒラギノ角ゴ ProN W3" charset="0"/>
                <a:sym typeface="Arial" charset="0"/>
              </a:defRPr>
            </a:lvl9pPr>
          </a:lstStyle>
          <a:p>
            <a:pPr eaLnBrk="1" hangingPunct="1"/>
            <a:fld id="{2DFE5E3D-B866-1C4A-8242-F430134A70F2}" type="slidenum">
              <a:rPr lang="en-US"/>
              <a:pPr eaLnBrk="1" hangingPunct="1"/>
              <a:t>11</a:t>
            </a:fld>
            <a:endParaRPr lang="en-US"/>
          </a:p>
        </p:txBody>
      </p:sp>
    </p:spTree>
    <p:extLst>
      <p:ext uri="{BB962C8B-B14F-4D97-AF65-F5344CB8AC3E}">
        <p14:creationId xmlns:p14="http://schemas.microsoft.com/office/powerpoint/2010/main" val="264397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a:p>
            <a:r>
              <a:rPr lang="en-US"/>
              <a:t>Pinning is a key continuity scheme, and the idea is to either (1) carry around a copy of the server’s public key; or (2) note of the server’s public key on first use (Trust-on-First-Use, Tofu). The former is great if you are distributing a dedicated client-server application since you know the server’s certificate or public key in advance. The latter is useful when no </a:t>
            </a:r>
            <a:r>
              <a:rPr lang="en-US" i="1"/>
              <a:t>a priori</a:t>
            </a:r>
            <a:r>
              <a:rPr lang="en-US"/>
              <a:t> knowledge exists, such as SSH or a Browser. Both detect the unexpected change that occurs when an imposter with a fake certificate attempts to act like the real server.</a:t>
            </a:r>
          </a:p>
          <a:p>
            <a:r>
              <a:rPr lang="en-US"/>
              <a:t> </a:t>
            </a:r>
          </a:p>
          <a:p>
            <a:r>
              <a:rPr lang="en-US"/>
              <a:t>While you have a choice to pin the certificate or public key, it’s often best to pin the public key. That is because some companies, such as Google, rotate its certificate regularly (every 30 days or so) but re-certifies the inner public key.</a:t>
            </a:r>
          </a:p>
          <a:p>
            <a:endParaRPr lang="en-US"/>
          </a:p>
        </p:txBody>
      </p:sp>
    </p:spTree>
    <p:extLst>
      <p:ext uri="{BB962C8B-B14F-4D97-AF65-F5344CB8AC3E}">
        <p14:creationId xmlns:p14="http://schemas.microsoft.com/office/powerpoint/2010/main" val="116819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a:t>
            </a:r>
            <a:r>
              <a:rPr lang="en-US" dirty="0" err="1" smtClean="0"/>
              <a:t>Lieven</a:t>
            </a:r>
            <a:r>
              <a:rPr lang="en-US" dirty="0" smtClean="0"/>
              <a:t> </a:t>
            </a:r>
            <a:r>
              <a:rPr lang="en-US" dirty="0" err="1" smtClean="0"/>
              <a:t>Desmet</a:t>
            </a:r>
            <a:r>
              <a:rPr lang="en-US" dirty="0" smtClean="0"/>
              <a:t> and https://</a:t>
            </a:r>
            <a:r>
              <a:rPr lang="en-US" dirty="0" err="1" smtClean="0"/>
              <a:t>casecurity.org</a:t>
            </a:r>
            <a:r>
              <a:rPr lang="en-US" smtClean="0"/>
              <a:t>/2013/08/28/public-key-pinning/</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©2007 Ernst &amp; Young Advanced Security Center</a:t>
            </a:r>
            <a:endParaRPr lang="en-US" dirty="0">
              <a:solidFill>
                <a:prstClr val="black"/>
              </a:solidFill>
            </a:endParaRPr>
          </a:p>
        </p:txBody>
      </p:sp>
      <p:sp>
        <p:nvSpPr>
          <p:cNvPr id="5" name="Date Placeholder 4"/>
          <p:cNvSpPr>
            <a:spLocks noGrp="1"/>
          </p:cNvSpPr>
          <p:nvPr>
            <p:ph type="dt" idx="11"/>
          </p:nvPr>
        </p:nvSpPr>
        <p:spPr/>
        <p:txBody>
          <a:bodyPr/>
          <a:lstStyle/>
          <a:p>
            <a:pPr>
              <a:defRPr/>
            </a:pPr>
            <a:fld id="{F2B35B69-5A9E-45D9-B51C-10B237DA8C99}" type="datetime4">
              <a:rPr lang="en-US" smtClean="0">
                <a:solidFill>
                  <a:prstClr val="black"/>
                </a:solidFill>
              </a:rPr>
              <a:pPr>
                <a:defRPr/>
              </a:pPr>
              <a:t>April 7, 2014</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IE" dirty="0">
              <a:solidFill>
                <a:prstClr val="black"/>
              </a:solidFill>
            </a:endParaRPr>
          </a:p>
        </p:txBody>
      </p:sp>
      <p:sp>
        <p:nvSpPr>
          <p:cNvPr id="7" name="Slide Number Placeholder 6"/>
          <p:cNvSpPr>
            <a:spLocks noGrp="1"/>
          </p:cNvSpPr>
          <p:nvPr>
            <p:ph type="sldNum" sz="quarter" idx="13"/>
          </p:nvPr>
        </p:nvSpPr>
        <p:spPr/>
        <p:txBody>
          <a:bodyPr/>
          <a:lstStyle/>
          <a:p>
            <a:pPr>
              <a:defRPr/>
            </a:pPr>
            <a:fld id="{0D1CB930-2009-4F0F-8229-7E5852C632B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94819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06738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7799913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3435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303734"/>
            <a:ext cx="1839516" cy="48845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303734"/>
            <a:ext cx="5411391" cy="4884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5581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74667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defTabSz="914306">
              <a:defRPr/>
            </a:pPr>
            <a:fld id="{97050FA0-2D97-6048-AA41-20CB5A61AED7}" type="slidenum">
              <a:rPr lang="en-US">
                <a:solidFill>
                  <a:srgbClr val="000000"/>
                </a:solidFill>
              </a:rPr>
              <a:pPr defTabSz="914306">
                <a:defRPr/>
              </a:pPr>
              <a:t>‹#›</a:t>
            </a:fld>
            <a:endParaRPr lang="en-US">
              <a:solidFill>
                <a:srgbClr val="000000"/>
              </a:solidFill>
            </a:endParaRPr>
          </a:p>
        </p:txBody>
      </p:sp>
    </p:spTree>
    <p:extLst>
      <p:ext uri="{BB962C8B-B14F-4D97-AF65-F5344CB8AC3E}">
        <p14:creationId xmlns:p14="http://schemas.microsoft.com/office/powerpoint/2010/main" val="285098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Presenter name</a:t>
            </a:r>
          </a:p>
          <a:p>
            <a:pPr lvl="1"/>
            <a:r>
              <a:rPr lang="en-US" dirty="0" smtClean="0"/>
              <a:t>Presenter Title</a:t>
            </a:r>
          </a:p>
          <a:p>
            <a:pPr lvl="2"/>
            <a:r>
              <a:rPr lang="en-US" dirty="0" smtClean="0"/>
              <a:t>Presenter email</a:t>
            </a:r>
          </a:p>
        </p:txBody>
      </p:sp>
      <p:sp>
        <p:nvSpPr>
          <p:cNvPr id="5" name="Text Placeholder 4"/>
          <p:cNvSpPr>
            <a:spLocks noGrp="1"/>
          </p:cNvSpPr>
          <p:nvPr>
            <p:ph type="body" sz="quarter" idx="10" hasCustomPrompt="1"/>
          </p:nvPr>
        </p:nvSpPr>
        <p:spPr>
          <a:xfrm>
            <a:off x="0" y="4156559"/>
            <a:ext cx="2911078" cy="397582"/>
          </a:xfrm>
        </p:spPr>
        <p:txBody>
          <a:bodyPr anchor="ctr">
            <a:normAutofit/>
          </a:bodyPr>
          <a:lstStyle>
            <a:lvl1pPr algn="ctr">
              <a:defRPr sz="1400" cap="all" spc="141" baseline="0"/>
            </a:lvl1pPr>
          </a:lstStyle>
          <a:p>
            <a:pPr lvl="0"/>
            <a:r>
              <a:rPr lang="en-US" dirty="0" smtClean="0"/>
              <a:t>Month Year</a:t>
            </a:r>
            <a:endParaRPr lang="en-US" dirty="0"/>
          </a:p>
        </p:txBody>
      </p:sp>
    </p:spTree>
    <p:extLst>
      <p:ext uri="{BB962C8B-B14F-4D97-AF65-F5344CB8AC3E}">
        <p14:creationId xmlns:p14="http://schemas.microsoft.com/office/powerpoint/2010/main" val="289655651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74" y="539646"/>
            <a:ext cx="8366659" cy="5165182"/>
          </a:xfrm>
        </p:spPr>
        <p:txBody>
          <a:bodyPr/>
          <a:lstStyle/>
          <a:p>
            <a:r>
              <a:rPr lang="en-US" dirty="0" smtClean="0"/>
              <a:t>Section Break</a:t>
            </a:r>
            <a:endParaRPr lang="en-US" dirty="0"/>
          </a:p>
        </p:txBody>
      </p:sp>
      <p:sp>
        <p:nvSpPr>
          <p:cNvPr id="17" name="Slide Number Placeholder 5"/>
          <p:cNvSpPr>
            <a:spLocks noGrp="1"/>
          </p:cNvSpPr>
          <p:nvPr>
            <p:ph type="sldNum" sz="quarter" idx="4"/>
          </p:nvPr>
        </p:nvSpPr>
        <p:spPr>
          <a:xfrm>
            <a:off x="6624934" y="6451422"/>
            <a:ext cx="2061420" cy="267623"/>
          </a:xfrm>
          <a:prstGeom prst="rect">
            <a:avLst/>
          </a:prstGeom>
        </p:spPr>
        <p:txBody>
          <a:bodyPr vert="horz" lIns="0" tIns="0" rIns="0" bIns="0" rtlCol="0" anchor="t" anchorCtr="0"/>
          <a:lstStyle>
            <a:lvl1pPr algn="r">
              <a:defRPr sz="1200">
                <a:solidFill>
                  <a:srgbClr val="FFFFFF"/>
                </a:solidFill>
              </a:defRPr>
            </a:lvl1pPr>
          </a:lstStyle>
          <a:p>
            <a:pPr defTabSz="914306"/>
            <a:fld id="{A7911636-7732-2B49-BB41-B328564F3838}" type="slidenum">
              <a:rPr lang="en-US" smtClean="0"/>
              <a:pPr defTabSz="914306"/>
              <a:t>‹#›</a:t>
            </a:fld>
            <a:endParaRPr lang="en-US" dirty="0"/>
          </a:p>
        </p:txBody>
      </p:sp>
      <p:sp>
        <p:nvSpPr>
          <p:cNvPr id="5" name="Footer Placeholder 4"/>
          <p:cNvSpPr>
            <a:spLocks noGrp="1"/>
          </p:cNvSpPr>
          <p:nvPr>
            <p:ph type="ftr" sz="quarter" idx="3"/>
          </p:nvPr>
        </p:nvSpPr>
        <p:spPr>
          <a:xfrm>
            <a:off x="2250281" y="6452828"/>
            <a:ext cx="2154926" cy="274792"/>
          </a:xfrm>
          <a:prstGeom prst="rect">
            <a:avLst/>
          </a:prstGeom>
        </p:spPr>
        <p:txBody>
          <a:bodyPr vert="horz" lIns="0" tIns="0" rIns="0" bIns="0" rtlCol="0" anchor="t" anchorCtr="0"/>
          <a:lstStyle>
            <a:lvl1pPr algn="ctr">
              <a:defRPr sz="1000" spc="35">
                <a:solidFill>
                  <a:srgbClr val="FFFFFF"/>
                </a:solidFill>
              </a:defRPr>
            </a:lvl1pPr>
          </a:lstStyle>
          <a:p>
            <a:pPr algn="l" defTabSz="914306"/>
            <a:r>
              <a:rPr lang="en-US" dirty="0" smtClean="0"/>
              <a:t>© 2013 </a:t>
            </a:r>
            <a:r>
              <a:rPr lang="en-US" dirty="0" err="1" smtClean="0"/>
              <a:t>WhiteHat</a:t>
            </a:r>
            <a:r>
              <a:rPr lang="en-US" dirty="0" smtClean="0"/>
              <a:t> Security, Inc. &amp; BCC Risk Advisory Ltd</a:t>
            </a:r>
            <a:endParaRPr lang="en-US" dirty="0"/>
          </a:p>
        </p:txBody>
      </p:sp>
    </p:spTree>
    <p:extLst>
      <p:ext uri="{BB962C8B-B14F-4D97-AF65-F5344CB8AC3E}">
        <p14:creationId xmlns:p14="http://schemas.microsoft.com/office/powerpoint/2010/main" val="271968465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 Single Corner Rectangle 6"/>
          <p:cNvSpPr/>
          <p:nvPr userDrawn="1"/>
        </p:nvSpPr>
        <p:spPr>
          <a:xfrm flipV="1">
            <a:off x="0" y="1"/>
            <a:ext cx="2928470" cy="395941"/>
          </a:xfrm>
          <a:prstGeom prst="round1Rect">
            <a:avLst>
              <a:gd name="adj" fmla="val 50000"/>
            </a:avLst>
          </a:prstGeom>
          <a:solidFill>
            <a:sysClr val="windowText" lastClr="000000"/>
          </a:solidFill>
          <a:ln w="9525" cap="flat" cmpd="sng" algn="ctr">
            <a:noFill/>
            <a:prstDash val="solid"/>
          </a:ln>
          <a:effectLst>
            <a:outerShdw blurRad="40000" dist="23000" dir="5400000" rotWithShape="0">
              <a:srgbClr val="000000">
                <a:alpha val="35000"/>
              </a:srgbClr>
            </a:outerShdw>
          </a:effectLst>
        </p:spPr>
        <p:txBody>
          <a:bodyPr lIns="91392" tIns="45697" rIns="91392" bIns="45697" rtlCol="0" anchor="ctr"/>
          <a:lstStyle/>
          <a:p>
            <a:pPr algn="ctr" defTabSz="913930">
              <a:defRPr/>
            </a:pPr>
            <a:endParaRPr lang="en-US" kern="0" dirty="0">
              <a:solidFill>
                <a:sysClr val="window" lastClr="FFFFFF"/>
              </a:solidFill>
              <a:latin typeface="Arial"/>
            </a:endParaRPr>
          </a:p>
          <a:p>
            <a:pPr algn="ctr" defTabSz="913930">
              <a:defRPr/>
            </a:pPr>
            <a:endParaRPr lang="en-US" kern="0" dirty="0">
              <a:solidFill>
                <a:sysClr val="window" lastClr="FFFFFF"/>
              </a:solidFill>
              <a:latin typeface="Arial"/>
            </a:endParaRPr>
          </a:p>
        </p:txBody>
      </p:sp>
      <p:sp>
        <p:nvSpPr>
          <p:cNvPr id="8" name="Text Placeholder 8"/>
          <p:cNvSpPr>
            <a:spLocks noGrp="1"/>
          </p:cNvSpPr>
          <p:nvPr>
            <p:ph type="body" sz="quarter" idx="13" hasCustomPrompt="1"/>
          </p:nvPr>
        </p:nvSpPr>
        <p:spPr>
          <a:xfrm>
            <a:off x="0" y="0"/>
            <a:ext cx="2928938" cy="395288"/>
          </a:xfrm>
        </p:spPr>
        <p:txBody>
          <a:bodyPr anchor="ctr">
            <a:noAutofit/>
          </a:bodyPr>
          <a:lstStyle>
            <a:lvl1pPr marL="0" indent="0" algn="ctr">
              <a:buNone/>
              <a:defRPr sz="1400" cap="all" spc="0">
                <a:solidFill>
                  <a:srgbClr val="FFFFFF"/>
                </a:solidFill>
              </a:defRPr>
            </a:lvl1pPr>
            <a:lvl2pPr marL="456964" indent="0" algn="ctr">
              <a:buNone/>
              <a:defRPr sz="1400">
                <a:solidFill>
                  <a:srgbClr val="FFFFFF"/>
                </a:solidFill>
              </a:defRPr>
            </a:lvl2pPr>
            <a:lvl3pPr marL="913930" indent="0" algn="ctr">
              <a:buNone/>
              <a:defRPr sz="1400">
                <a:solidFill>
                  <a:srgbClr val="FFFFFF"/>
                </a:solidFill>
              </a:defRPr>
            </a:lvl3pPr>
            <a:lvl4pPr marL="1370900" indent="0" algn="ctr">
              <a:buNone/>
              <a:defRPr sz="1400">
                <a:solidFill>
                  <a:srgbClr val="FFFFFF"/>
                </a:solidFill>
              </a:defRPr>
            </a:lvl4pPr>
            <a:lvl5pPr marL="1827865" indent="0" algn="ctr">
              <a:buNone/>
              <a:defRPr sz="1400">
                <a:solidFill>
                  <a:srgbClr val="FFFFFF"/>
                </a:solidFill>
              </a:defRPr>
            </a:lvl5pPr>
          </a:lstStyle>
          <a:p>
            <a:pPr lvl="0"/>
            <a:r>
              <a:rPr lang="en-US" dirty="0" smtClean="0"/>
              <a:t>Section Title</a:t>
            </a:r>
            <a:endParaRPr lang="en-US" dirty="0"/>
          </a:p>
        </p:txBody>
      </p:sp>
      <p:pic>
        <p:nvPicPr>
          <p:cNvPr id="4" name="Picture 3"/>
          <p:cNvPicPr>
            <a:picLocks noChangeAspect="1"/>
          </p:cNvPicPr>
          <p:nvPr userDrawn="1"/>
        </p:nvPicPr>
        <p:blipFill>
          <a:blip r:embed="rId2"/>
          <a:stretch>
            <a:fillRect/>
          </a:stretch>
        </p:blipFill>
        <p:spPr>
          <a:xfrm>
            <a:off x="3589734" y="3259336"/>
            <a:ext cx="1955602" cy="330398"/>
          </a:xfrm>
          <a:prstGeom prst="rect">
            <a:avLst/>
          </a:prstGeom>
        </p:spPr>
      </p:pic>
      <p:pic>
        <p:nvPicPr>
          <p:cNvPr id="9" name="Picture 8"/>
          <p:cNvPicPr>
            <a:picLocks noChangeAspect="1"/>
          </p:cNvPicPr>
          <p:nvPr userDrawn="1"/>
        </p:nvPicPr>
        <p:blipFill>
          <a:blip r:embed="rId2"/>
          <a:stretch>
            <a:fillRect/>
          </a:stretch>
        </p:blipFill>
        <p:spPr>
          <a:xfrm>
            <a:off x="3589734" y="3259336"/>
            <a:ext cx="1955602" cy="330398"/>
          </a:xfrm>
          <a:prstGeom prst="rect">
            <a:avLst/>
          </a:prstGeom>
        </p:spPr>
      </p:pic>
      <p:pic>
        <p:nvPicPr>
          <p:cNvPr id="10" name="Picture 9"/>
          <p:cNvPicPr>
            <a:picLocks noChangeAspect="1"/>
          </p:cNvPicPr>
          <p:nvPr userDrawn="1"/>
        </p:nvPicPr>
        <p:blipFill>
          <a:blip r:embed="rId3"/>
          <a:stretch>
            <a:fillRect/>
          </a:stretch>
        </p:blipFill>
        <p:spPr>
          <a:xfrm>
            <a:off x="3589734" y="3259336"/>
            <a:ext cx="1955602" cy="330398"/>
          </a:xfrm>
          <a:prstGeom prst="rect">
            <a:avLst/>
          </a:prstGeom>
        </p:spPr>
      </p:pic>
      <p:pic>
        <p:nvPicPr>
          <p:cNvPr id="11" name="Picture 10"/>
          <p:cNvPicPr>
            <a:picLocks noChangeAspect="1"/>
          </p:cNvPicPr>
          <p:nvPr userDrawn="1"/>
        </p:nvPicPr>
        <p:blipFill>
          <a:blip r:embed="rId3"/>
          <a:stretch>
            <a:fillRect/>
          </a:stretch>
        </p:blipFill>
        <p:spPr>
          <a:xfrm>
            <a:off x="3589734" y="3259336"/>
            <a:ext cx="1955602" cy="330398"/>
          </a:xfrm>
          <a:prstGeom prst="rect">
            <a:avLst/>
          </a:prstGeom>
        </p:spPr>
      </p:pic>
      <p:sp>
        <p:nvSpPr>
          <p:cNvPr id="20" name="Slide Number Placeholder 5"/>
          <p:cNvSpPr>
            <a:spLocks noGrp="1"/>
          </p:cNvSpPr>
          <p:nvPr>
            <p:ph type="sldNum" sz="quarter" idx="4"/>
          </p:nvPr>
        </p:nvSpPr>
        <p:spPr>
          <a:xfrm>
            <a:off x="6624934" y="6451422"/>
            <a:ext cx="2061420" cy="267623"/>
          </a:xfrm>
          <a:prstGeom prst="rect">
            <a:avLst/>
          </a:prstGeom>
        </p:spPr>
        <p:txBody>
          <a:bodyPr vert="horz" lIns="0" tIns="0" rIns="0" bIns="0" rtlCol="0" anchor="t" anchorCtr="0"/>
          <a:lstStyle>
            <a:lvl1pPr algn="r">
              <a:defRPr sz="1200">
                <a:solidFill>
                  <a:srgbClr val="FFFFFF"/>
                </a:solidFill>
              </a:defRPr>
            </a:lvl1pPr>
          </a:lstStyle>
          <a:p>
            <a:pPr defTabSz="914306"/>
            <a:fld id="{A7911636-7732-2B49-BB41-B328564F3838}" type="slidenum">
              <a:rPr lang="en-US" smtClean="0"/>
              <a:pPr defTabSz="914306"/>
              <a:t>‹#›</a:t>
            </a:fld>
            <a:endParaRPr lang="en-US" dirty="0"/>
          </a:p>
        </p:txBody>
      </p:sp>
      <p:sp>
        <p:nvSpPr>
          <p:cNvPr id="12" name="Footer Placeholder 4"/>
          <p:cNvSpPr>
            <a:spLocks noGrp="1"/>
          </p:cNvSpPr>
          <p:nvPr>
            <p:ph type="ftr" sz="quarter" idx="3"/>
          </p:nvPr>
        </p:nvSpPr>
        <p:spPr>
          <a:xfrm>
            <a:off x="2250281" y="6452828"/>
            <a:ext cx="2154926" cy="274792"/>
          </a:xfrm>
          <a:prstGeom prst="rect">
            <a:avLst/>
          </a:prstGeom>
        </p:spPr>
        <p:txBody>
          <a:bodyPr vert="horz" lIns="0" tIns="0" rIns="0" bIns="0" rtlCol="0" anchor="t" anchorCtr="0"/>
          <a:lstStyle>
            <a:lvl1pPr algn="ctr">
              <a:defRPr sz="1000" spc="35">
                <a:solidFill>
                  <a:srgbClr val="FFFFFF"/>
                </a:solidFill>
              </a:defRPr>
            </a:lvl1pPr>
          </a:lstStyle>
          <a:p>
            <a:pPr algn="l" defTabSz="914306"/>
            <a:r>
              <a:rPr lang="en-US" dirty="0" smtClean="0"/>
              <a:t>© 2013 </a:t>
            </a:r>
            <a:r>
              <a:rPr lang="en-US" dirty="0" err="1" smtClean="0"/>
              <a:t>WhiteHat</a:t>
            </a:r>
            <a:r>
              <a:rPr lang="en-US" dirty="0" smtClean="0"/>
              <a:t> Security, Inc. &amp; BCC Risk Advisory Ltd</a:t>
            </a:r>
            <a:endParaRPr lang="en-US" dirty="0"/>
          </a:p>
        </p:txBody>
      </p:sp>
    </p:spTree>
    <p:extLst>
      <p:ext uri="{BB962C8B-B14F-4D97-AF65-F5344CB8AC3E}">
        <p14:creationId xmlns:p14="http://schemas.microsoft.com/office/powerpoint/2010/main" val="26527614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4928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03734"/>
            <a:ext cx="8762999" cy="725707"/>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2133600"/>
            <a:ext cx="8762999" cy="4343399"/>
          </a:xfrm>
        </p:spPr>
        <p:txBody>
          <a:bodyPr/>
          <a:lstStyle>
            <a:lvl1pPr marL="342900" indent="-342900" algn="l">
              <a:buFont typeface="Arial"/>
              <a:buChar char="•"/>
              <a:defRPr/>
            </a:lvl1pPr>
            <a:lvl2pPr marL="342900" indent="-342900" algn="l">
              <a:buFont typeface="Arial"/>
              <a:buChar char="•"/>
              <a:defRPr/>
            </a:lvl2pPr>
            <a:lvl3pPr marL="342900" indent="-342900" algn="l">
              <a:buFont typeface="Arial"/>
              <a:buChar char="•"/>
              <a:defRPr/>
            </a:lvl3pPr>
            <a:lvl4pPr marL="285750" indent="-285750" algn="l">
              <a:buFont typeface="Arial"/>
              <a:buChar char="•"/>
              <a:defRPr/>
            </a:lvl4pPr>
            <a:lvl5pPr marL="285750" indent="-285750" algn="l">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27020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1823554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4036219"/>
            <a:ext cx="3625453" cy="215205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4036219"/>
            <a:ext cx="3625453" cy="215205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3423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3047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83199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5816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8283740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9" cstate="print"/>
          <a:srcRect/>
          <a:stretch>
            <a:fillRect/>
          </a:stretch>
        </p:blipFill>
        <p:spPr bwMode="auto">
          <a:xfrm>
            <a:off x="4205883" y="1455540"/>
            <a:ext cx="6152555" cy="6152555"/>
          </a:xfrm>
          <a:prstGeom prst="rect">
            <a:avLst/>
          </a:prstGeom>
          <a:noFill/>
          <a:ln w="12700">
            <a:noFill/>
            <a:miter lim="800000"/>
            <a:headEnd/>
            <a:tailEnd/>
          </a:ln>
        </p:spPr>
      </p:pic>
      <p:sp>
        <p:nvSpPr>
          <p:cNvPr id="1026" name="Rectangle 2"/>
          <p:cNvSpPr>
            <a:spLocks noGrp="1" noChangeArrowheads="1"/>
          </p:cNvSpPr>
          <p:nvPr>
            <p:ph type="body" idx="1"/>
          </p:nvPr>
        </p:nvSpPr>
        <p:spPr bwMode="auto">
          <a:xfrm>
            <a:off x="892971" y="4036219"/>
            <a:ext cx="7358063" cy="2152055"/>
          </a:xfrm>
          <a:prstGeom prst="rect">
            <a:avLst/>
          </a:prstGeom>
          <a:noFill/>
          <a:ln w="12700">
            <a:noFill/>
            <a:miter lim="800000"/>
            <a:headEnd/>
            <a:tailEnd/>
          </a:ln>
          <a:effectLst/>
        </p:spPr>
        <p:txBody>
          <a:bodyPr vert="horz" wrap="square" lIns="35713" tIns="35713" rIns="35713" bIns="35713" numCol="1" anchor="t" anchorCtr="0" compatLnSpc="1">
            <a:prstTxWarp prst="textNoShape">
              <a:avLst/>
            </a:prstTxWarp>
          </a:bodyPr>
          <a:lstStyle/>
          <a:p>
            <a:pPr lvl="0"/>
            <a:r>
              <a:rPr lang="en-US" smtClean="0">
                <a:sym typeface="Gill Sans" charset="0"/>
              </a:rPr>
              <a:t>Click to edit Master text styles</a:t>
            </a:r>
          </a:p>
        </p:txBody>
      </p:sp>
      <p:sp>
        <p:nvSpPr>
          <p:cNvPr id="1027" name="Rectangle 3"/>
          <p:cNvSpPr>
            <a:spLocks noGrp="1" noChangeArrowheads="1"/>
          </p:cNvSpPr>
          <p:nvPr>
            <p:ph type="title"/>
          </p:nvPr>
        </p:nvSpPr>
        <p:spPr bwMode="auto">
          <a:xfrm>
            <a:off x="892971" y="1303734"/>
            <a:ext cx="7358063" cy="2321719"/>
          </a:xfrm>
          <a:prstGeom prst="rect">
            <a:avLst/>
          </a:prstGeom>
          <a:noFill/>
          <a:ln w="12700">
            <a:noFill/>
            <a:miter lim="800000"/>
            <a:headEnd/>
            <a:tailEnd/>
          </a:ln>
          <a:effectLst/>
        </p:spPr>
        <p:txBody>
          <a:bodyPr vert="horz" wrap="square" lIns="35713" tIns="35713" rIns="35713" bIns="35713" numCol="1" anchor="b" anchorCtr="0" compatLnSpc="1">
            <a:prstTxWarp prst="textNoShape">
              <a:avLst/>
            </a:prstTxWarp>
          </a:bodyPr>
          <a:lstStyle/>
          <a:p>
            <a:pPr lvl="0"/>
            <a:r>
              <a:rPr lang="en-US" smtClean="0">
                <a:sym typeface="Gill Sans" charset="0"/>
              </a:rPr>
              <a:t>Presentation Title</a:t>
            </a:r>
          </a:p>
        </p:txBody>
      </p:sp>
      <p:grpSp>
        <p:nvGrpSpPr>
          <p:cNvPr id="1028" name="Group 4"/>
          <p:cNvGrpSpPr>
            <a:grpSpLocks/>
          </p:cNvGrpSpPr>
          <p:nvPr/>
        </p:nvGrpSpPr>
        <p:grpSpPr bwMode="auto">
          <a:xfrm>
            <a:off x="0" y="0"/>
            <a:ext cx="9144000" cy="1436564"/>
            <a:chOff x="0" y="0"/>
            <a:chExt cx="8192" cy="1288"/>
          </a:xfrm>
        </p:grpSpPr>
        <p:sp>
          <p:nvSpPr>
            <p:cNvPr id="1029" name="Rectangle 5"/>
            <p:cNvSpPr>
              <a:spLocks/>
            </p:cNvSpPr>
            <p:nvPr/>
          </p:nvSpPr>
          <p:spPr bwMode="auto">
            <a:xfrm>
              <a:off x="0" y="96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pPr defTabSz="914306"/>
              <a:endParaRPr lang="en-US">
                <a:solidFill>
                  <a:srgbClr val="000000"/>
                </a:solidFill>
              </a:endParaRPr>
            </a:p>
          </p:txBody>
        </p:sp>
        <p:sp>
          <p:nvSpPr>
            <p:cNvPr id="1030" name="Rectangle 6"/>
            <p:cNvSpPr>
              <a:spLocks/>
            </p:cNvSpPr>
            <p:nvPr/>
          </p:nvSpPr>
          <p:spPr bwMode="auto">
            <a:xfrm>
              <a:off x="0" y="0"/>
              <a:ext cx="8192" cy="96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defTabSz="914306"/>
              <a:endParaRPr lang="en-US">
                <a:solidFill>
                  <a:srgbClr val="000000"/>
                </a:solidFill>
              </a:endParaRPr>
            </a:p>
          </p:txBody>
        </p:sp>
        <p:pic>
          <p:nvPicPr>
            <p:cNvPr id="1031" name="Picture 7"/>
            <p:cNvPicPr>
              <a:picLocks noChangeAspect="1" noChangeArrowheads="1"/>
            </p:cNvPicPr>
            <p:nvPr/>
          </p:nvPicPr>
          <p:blipFill>
            <a:blip r:embed="rId20" cstate="print"/>
            <a:srcRect/>
            <a:stretch>
              <a:fillRect/>
            </a:stretch>
          </p:blipFill>
          <p:spPr bwMode="auto">
            <a:xfrm>
              <a:off x="3449" y="0"/>
              <a:ext cx="1288" cy="1288"/>
            </a:xfrm>
            <a:prstGeom prst="rect">
              <a:avLst/>
            </a:prstGeom>
            <a:noFill/>
            <a:ln w="12700">
              <a:noFill/>
              <a:miter lim="800000"/>
              <a:headEnd/>
              <a:tailEnd/>
            </a:ln>
          </p:spPr>
        </p:pic>
      </p:grpSp>
      <p:sp>
        <p:nvSpPr>
          <p:cNvPr id="1032" name="Rectangle 8"/>
          <p:cNvSpPr>
            <a:spLocks/>
          </p:cNvSpPr>
          <p:nvPr/>
        </p:nvSpPr>
        <p:spPr bwMode="auto">
          <a:xfrm>
            <a:off x="5385674" y="192205"/>
            <a:ext cx="3661260" cy="677108"/>
          </a:xfrm>
          <a:prstGeom prst="rect">
            <a:avLst/>
          </a:prstGeom>
          <a:noFill/>
          <a:ln w="12700">
            <a:noFill/>
            <a:miter lim="800000"/>
            <a:headEnd/>
            <a:tailEnd/>
          </a:ln>
        </p:spPr>
        <p:txBody>
          <a:bodyPr wrap="none" lIns="0" tIns="0" rIns="0" bIns="0" anchor="ctr">
            <a:spAutoFit/>
          </a:bodyPr>
          <a:lstStyle/>
          <a:p>
            <a:pPr defTabSz="914306"/>
            <a:r>
              <a:rPr lang="en-US" sz="2400" b="1">
                <a:solidFill>
                  <a:srgbClr val="919191"/>
                </a:solidFill>
                <a:ea typeface="Gill Sans" charset="0"/>
                <a:cs typeface="Gill Sans" charset="0"/>
              </a:rPr>
              <a:t>The OWASP Foundation</a:t>
            </a:r>
          </a:p>
          <a:p>
            <a:pPr defTabSz="914306"/>
            <a:r>
              <a:rPr lang="en-US" sz="2000">
                <a:solidFill>
                  <a:srgbClr val="919191"/>
                </a:solidFill>
                <a:ea typeface="Gill Sans" charset="0"/>
                <a:cs typeface="Gill Sans" charset="0"/>
              </a:rPr>
              <a:t>http://www.owasp.org</a:t>
            </a:r>
          </a:p>
        </p:txBody>
      </p:sp>
      <p:grpSp>
        <p:nvGrpSpPr>
          <p:cNvPr id="1033" name="Group 9"/>
          <p:cNvGrpSpPr>
            <a:grpSpLocks/>
          </p:cNvGrpSpPr>
          <p:nvPr/>
        </p:nvGrpSpPr>
        <p:grpSpPr bwMode="auto">
          <a:xfrm>
            <a:off x="0" y="6590111"/>
            <a:ext cx="9144000" cy="267891"/>
            <a:chOff x="0" y="0"/>
            <a:chExt cx="8192" cy="240"/>
          </a:xfrm>
        </p:grpSpPr>
        <p:sp>
          <p:nvSpPr>
            <p:cNvPr id="1034" name="Rectangle 10"/>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defTabSz="914306"/>
              <a:endParaRPr lang="en-US">
                <a:solidFill>
                  <a:srgbClr val="000000"/>
                </a:solidFill>
              </a:endParaRPr>
            </a:p>
          </p:txBody>
        </p:sp>
        <p:sp>
          <p:nvSpPr>
            <p:cNvPr id="1035" name="Rectangle 11"/>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pPr defTabSz="914306"/>
              <a:endParaRPr lang="en-US">
                <a:solidFill>
                  <a:srgbClr val="000000"/>
                </a:solidFill>
              </a:endParaRPr>
            </a:p>
          </p:txBody>
        </p:sp>
      </p:grpSp>
    </p:spTree>
    <p:extLst>
      <p:ext uri="{BB962C8B-B14F-4D97-AF65-F5344CB8AC3E}">
        <p14:creationId xmlns:p14="http://schemas.microsoft.com/office/powerpoint/2010/main" val="435945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rtl="0" eaLnBrk="1" fontAlgn="base" hangingPunct="1">
        <a:spcBef>
          <a:spcPct val="0"/>
        </a:spcBef>
        <a:spcAft>
          <a:spcPct val="0"/>
        </a:spcAft>
        <a:defRPr sz="5600">
          <a:solidFill>
            <a:schemeClr val="tx1"/>
          </a:solidFill>
          <a:latin typeface="+mj-lt"/>
          <a:ea typeface="+mj-ea"/>
          <a:cs typeface="+mj-cs"/>
          <a:sym typeface="Gill Sans" charset="0"/>
        </a:defRPr>
      </a:lvl1pPr>
      <a:lvl2pPr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5600">
          <a:solidFill>
            <a:schemeClr val="tx1"/>
          </a:solidFill>
          <a:latin typeface="Tahoma" pitchFamily="34" charset="0"/>
          <a:ea typeface="ヒラギノ角ゴ ProN W3" charset="0"/>
          <a:cs typeface="ヒラギノ角ゴ ProN W3" charset="0"/>
          <a:sym typeface="Gill San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Gill Sans" charset="0"/>
        </a:defRPr>
      </a:lvl1pPr>
      <a:lvl2pPr algn="ctr" rtl="0" eaLnBrk="1" fontAlgn="base" hangingPunct="1">
        <a:spcBef>
          <a:spcPct val="0"/>
        </a:spcBef>
        <a:spcAft>
          <a:spcPct val="0"/>
        </a:spcAft>
        <a:defRPr sz="2000">
          <a:solidFill>
            <a:schemeClr val="tx1"/>
          </a:solidFill>
          <a:latin typeface="+mn-lt"/>
          <a:ea typeface="+mn-ea"/>
          <a:cs typeface="+mn-cs"/>
          <a:sym typeface="Gill Sans" charset="0"/>
        </a:defRPr>
      </a:lvl2pPr>
      <a:lvl3pPr algn="ctr" rtl="0" eaLnBrk="1" fontAlgn="base" hangingPunct="1">
        <a:spcBef>
          <a:spcPct val="0"/>
        </a:spcBef>
        <a:spcAft>
          <a:spcPct val="0"/>
        </a:spcAft>
        <a:defRPr sz="2000" i="1">
          <a:solidFill>
            <a:schemeClr val="tx1"/>
          </a:solidFill>
          <a:latin typeface="+mn-lt"/>
          <a:ea typeface="+mn-ea"/>
          <a:cs typeface="+mn-cs"/>
          <a:sym typeface="Gill Sans" charset="0"/>
        </a:defRPr>
      </a:lvl3pPr>
      <a:lvl4pPr algn="ctr" rtl="0" eaLnBrk="1" fontAlgn="base" hangingPunct="1">
        <a:spcBef>
          <a:spcPct val="0"/>
        </a:spcBef>
        <a:spcAft>
          <a:spcPct val="0"/>
        </a:spcAft>
        <a:defRPr sz="1700" i="1">
          <a:solidFill>
            <a:schemeClr val="tx1"/>
          </a:solidFill>
          <a:latin typeface="+mn-lt"/>
          <a:ea typeface="+mn-ea"/>
          <a:cs typeface="+mn-cs"/>
          <a:sym typeface="Gill Sans" charset="0"/>
        </a:defRPr>
      </a:lvl4pPr>
      <a:lvl5pPr algn="ctr" rtl="0" eaLnBrk="1" fontAlgn="base" hangingPunct="1">
        <a:spcBef>
          <a:spcPct val="0"/>
        </a:spcBef>
        <a:spcAft>
          <a:spcPct val="0"/>
        </a:spcAft>
        <a:defRPr sz="1700" i="1">
          <a:solidFill>
            <a:schemeClr val="tx1"/>
          </a:solidFill>
          <a:latin typeface="+mn-lt"/>
          <a:ea typeface="+mn-ea"/>
          <a:cs typeface="+mn-cs"/>
          <a:sym typeface="Gill Sans" charset="0"/>
        </a:defRPr>
      </a:lvl5pPr>
      <a:lvl6pPr marL="321424" algn="ctr" rtl="0" eaLnBrk="1" fontAlgn="base" hangingPunct="1">
        <a:spcBef>
          <a:spcPct val="0"/>
        </a:spcBef>
        <a:spcAft>
          <a:spcPct val="0"/>
        </a:spcAft>
        <a:defRPr sz="1700" i="1">
          <a:solidFill>
            <a:schemeClr val="tx1"/>
          </a:solidFill>
          <a:latin typeface="+mn-lt"/>
          <a:ea typeface="+mn-ea"/>
          <a:cs typeface="+mn-cs"/>
          <a:sym typeface="Gill Sans" charset="0"/>
        </a:defRPr>
      </a:lvl6pPr>
      <a:lvl7pPr marL="642849" algn="ctr" rtl="0" eaLnBrk="1" fontAlgn="base" hangingPunct="1">
        <a:spcBef>
          <a:spcPct val="0"/>
        </a:spcBef>
        <a:spcAft>
          <a:spcPct val="0"/>
        </a:spcAft>
        <a:defRPr sz="1700" i="1">
          <a:solidFill>
            <a:schemeClr val="tx1"/>
          </a:solidFill>
          <a:latin typeface="+mn-lt"/>
          <a:ea typeface="+mn-ea"/>
          <a:cs typeface="+mn-cs"/>
          <a:sym typeface="Gill Sans" charset="0"/>
        </a:defRPr>
      </a:lvl7pPr>
      <a:lvl8pPr marL="964274" algn="ctr" rtl="0" eaLnBrk="1" fontAlgn="base" hangingPunct="1">
        <a:spcBef>
          <a:spcPct val="0"/>
        </a:spcBef>
        <a:spcAft>
          <a:spcPct val="0"/>
        </a:spcAft>
        <a:defRPr sz="1700" i="1">
          <a:solidFill>
            <a:schemeClr val="tx1"/>
          </a:solidFill>
          <a:latin typeface="+mn-lt"/>
          <a:ea typeface="+mn-ea"/>
          <a:cs typeface="+mn-cs"/>
          <a:sym typeface="Gill Sans" charset="0"/>
        </a:defRPr>
      </a:lvl8pPr>
      <a:lvl9pPr marL="1285697" algn="ctr" rtl="0" eaLnBrk="1" fontAlgn="base" hangingPunct="1">
        <a:spcBef>
          <a:spcPct val="0"/>
        </a:spcBef>
        <a:spcAft>
          <a:spcPct val="0"/>
        </a:spcAft>
        <a:defRPr sz="1700" i="1">
          <a:solidFill>
            <a:schemeClr val="tx1"/>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wasp.org/index.php/Pinning_Cheat_She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zEV3HOuM_Vw" TargetMode="External"/><Relationship Id="rId4" Type="http://schemas.openxmlformats.org/officeDocument/2006/relationships/hyperlink" Target="http://certificate-transparency.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wasp.org/index.php/Pinning_Cheat_She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EV3HOuM_V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dev.chromium.org/s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Risks of Insecure Communication </a:t>
            </a:r>
          </a:p>
        </p:txBody>
      </p:sp>
      <p:sp>
        <p:nvSpPr>
          <p:cNvPr id="5" name="Content Placeholder 4"/>
          <p:cNvSpPr>
            <a:spLocks noGrp="1"/>
          </p:cNvSpPr>
          <p:nvPr>
            <p:ph idx="1"/>
          </p:nvPr>
        </p:nvSpPr>
        <p:spPr/>
        <p:txBody>
          <a:bodyPr/>
          <a:lstStyle/>
          <a:p>
            <a:r>
              <a:rPr lang="en-US" dirty="0"/>
              <a:t>High likelihood of attack </a:t>
            </a:r>
            <a:endParaRPr lang="en-US" dirty="0" smtClean="0"/>
          </a:p>
          <a:p>
            <a:pPr lvl="1"/>
            <a:r>
              <a:rPr lang="en-US" dirty="0" smtClean="0"/>
              <a:t>Open </a:t>
            </a:r>
            <a:r>
              <a:rPr lang="en-US" dirty="0" err="1"/>
              <a:t>wifi</a:t>
            </a:r>
            <a:r>
              <a:rPr lang="en-US" dirty="0"/>
              <a:t>, </a:t>
            </a:r>
            <a:r>
              <a:rPr lang="en-US" dirty="0" err="1"/>
              <a:t>munipical</a:t>
            </a:r>
            <a:r>
              <a:rPr lang="en-US" dirty="0"/>
              <a:t> </a:t>
            </a:r>
            <a:r>
              <a:rPr lang="en-US" dirty="0" err="1"/>
              <a:t>wifi</a:t>
            </a:r>
            <a:r>
              <a:rPr lang="en-US" dirty="0"/>
              <a:t>, malicious ISP</a:t>
            </a:r>
          </a:p>
          <a:p>
            <a:pPr lvl="1"/>
            <a:r>
              <a:rPr lang="en-US" dirty="0"/>
              <a:t>Easy to </a:t>
            </a:r>
            <a:r>
              <a:rPr lang="en-US" dirty="0" smtClean="0"/>
              <a:t>exploit</a:t>
            </a:r>
          </a:p>
          <a:p>
            <a:pPr marL="0" lvl="1" indent="0">
              <a:buNone/>
            </a:pPr>
            <a:endParaRPr lang="en-US" dirty="0"/>
          </a:p>
          <a:p>
            <a:r>
              <a:rPr lang="en-US" dirty="0"/>
              <a:t>High impact to user </a:t>
            </a:r>
          </a:p>
          <a:p>
            <a:pPr lvl="1"/>
            <a:r>
              <a:rPr lang="en-US" dirty="0"/>
              <a:t>Clandestine monitoring of population</a:t>
            </a:r>
          </a:p>
          <a:p>
            <a:pPr lvl="1"/>
            <a:r>
              <a:rPr lang="en-US" dirty="0"/>
              <a:t>Injection of incorrect/malicious content</a:t>
            </a:r>
          </a:p>
          <a:p>
            <a:pPr lvl="1"/>
            <a:r>
              <a:rPr lang="en-US" dirty="0"/>
              <a:t>No protection from any defensive systems </a:t>
            </a:r>
          </a:p>
          <a:p>
            <a:pPr lvl="1"/>
            <a:r>
              <a:rPr lang="en-US" dirty="0"/>
              <a:t>Design flaw in application</a:t>
            </a:r>
          </a:p>
        </p:txBody>
      </p:sp>
    </p:spTree>
    <p:extLst>
      <p:ext uri="{BB962C8B-B14F-4D97-AF65-F5344CB8AC3E}">
        <p14:creationId xmlns:p14="http://schemas.microsoft.com/office/powerpoint/2010/main" val="39819725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8915399" cy="762000"/>
          </a:xfrm>
        </p:spPr>
        <p:txBody>
          <a:bodyPr/>
          <a:lstStyle/>
          <a:p>
            <a:r>
              <a:rPr lang="en-US" dirty="0" err="1" smtClean="0"/>
              <a:t>goto</a:t>
            </a:r>
            <a:r>
              <a:rPr lang="en-US" dirty="0" smtClean="0"/>
              <a:t> fail Apple SSL bug</a:t>
            </a:r>
            <a:endParaRPr lang="en-US" dirty="0"/>
          </a:p>
        </p:txBody>
      </p:sp>
      <p:sp>
        <p:nvSpPr>
          <p:cNvPr id="3" name="Content Placeholder 2"/>
          <p:cNvSpPr>
            <a:spLocks noGrp="1"/>
          </p:cNvSpPr>
          <p:nvPr>
            <p:ph idx="1"/>
          </p:nvPr>
        </p:nvSpPr>
        <p:spPr>
          <a:xfrm>
            <a:off x="486416" y="2362200"/>
            <a:ext cx="8229600" cy="2847974"/>
          </a:xfrm>
        </p:spPr>
        <p:txBody>
          <a:bodyPr/>
          <a:lstStyle/>
          <a:p>
            <a:pPr marL="0" indent="0" algn="l">
              <a:buNone/>
            </a:pPr>
            <a:r>
              <a:rPr lang="en-US" sz="1200" b="1" dirty="0">
                <a:latin typeface="Courier New"/>
                <a:cs typeface="Courier New"/>
              </a:rPr>
              <a:t>static OSStatus</a:t>
            </a:r>
          </a:p>
          <a:p>
            <a:pPr marL="0" indent="0" algn="l">
              <a:buNone/>
            </a:pPr>
            <a:r>
              <a:rPr lang="en-US" sz="1200" b="1" dirty="0">
                <a:latin typeface="Courier New"/>
                <a:cs typeface="Courier New"/>
              </a:rPr>
              <a:t>SSLVerifySignedServerKeyExchange(SSLContext *ctx, bool isRsa, SSLBuffer signedParams,</a:t>
            </a:r>
          </a:p>
          <a:p>
            <a:pPr marL="0" indent="0" algn="l">
              <a:buNone/>
            </a:pPr>
            <a:r>
              <a:rPr lang="nl-NL" sz="1200" b="1" dirty="0">
                <a:latin typeface="Courier New"/>
                <a:cs typeface="Courier New"/>
              </a:rPr>
              <a:t>                                 uint8_t *signature, UInt16 signatureLen)</a:t>
            </a:r>
          </a:p>
          <a:p>
            <a:pPr marL="0" indent="0" algn="l">
              <a:buNone/>
            </a:pPr>
            <a:r>
              <a:rPr lang="nl-NL" sz="1200" b="1" dirty="0">
                <a:latin typeface="Courier New"/>
                <a:cs typeface="Courier New"/>
              </a:rPr>
              <a:t>{</a:t>
            </a:r>
          </a:p>
          <a:p>
            <a:pPr marL="0" indent="0" algn="l">
              <a:buNone/>
            </a:pPr>
            <a:r>
              <a:rPr lang="de-DE" sz="1200" b="1" dirty="0">
                <a:latin typeface="Courier New"/>
                <a:cs typeface="Courier New"/>
              </a:rPr>
              <a:t>	OSStatus        err;</a:t>
            </a:r>
          </a:p>
          <a:p>
            <a:pPr marL="0" indent="0" algn="l">
              <a:buNone/>
            </a:pPr>
            <a:r>
              <a:rPr lang="de-DE" sz="1200" b="1" dirty="0">
                <a:latin typeface="Courier New"/>
                <a:cs typeface="Courier New"/>
              </a:rPr>
              <a:t>	</a:t>
            </a:r>
            <a:r>
              <a:rPr lang="de-DE" sz="1200" b="1" i="1" dirty="0">
                <a:latin typeface="Courier New"/>
                <a:cs typeface="Courier New"/>
              </a:rPr>
              <a:t>...</a:t>
            </a:r>
            <a:endParaRPr lang="de-DE" sz="1200" b="1" dirty="0">
              <a:latin typeface="Courier New"/>
              <a:cs typeface="Courier New"/>
            </a:endParaRPr>
          </a:p>
          <a:p>
            <a:pPr marL="0" indent="0" algn="l">
              <a:buNone/>
            </a:pPr>
            <a:endParaRPr lang="de-DE" sz="1200" b="1" dirty="0">
              <a:latin typeface="Courier New"/>
              <a:cs typeface="Courier New"/>
            </a:endParaRPr>
          </a:p>
          <a:p>
            <a:pPr marL="0" indent="0" algn="l">
              <a:buNone/>
            </a:pPr>
            <a:r>
              <a:rPr lang="de-DE" sz="1200" b="1" dirty="0">
                <a:latin typeface="Courier New"/>
                <a:cs typeface="Courier New"/>
              </a:rPr>
              <a:t>	if ((err = SSLHashSHA1.update(&amp;hashCtx, &amp;serverRandom)) != 0)</a:t>
            </a:r>
          </a:p>
          <a:p>
            <a:pPr marL="0" indent="0" algn="l">
              <a:buNone/>
            </a:pPr>
            <a:r>
              <a:rPr lang="de-DE" sz="1200" b="1" dirty="0">
                <a:latin typeface="Courier New"/>
                <a:cs typeface="Courier New"/>
              </a:rPr>
              <a:t>		goto fail;</a:t>
            </a:r>
          </a:p>
          <a:p>
            <a:pPr marL="0" indent="0" algn="l">
              <a:buNone/>
            </a:pPr>
            <a:r>
              <a:rPr lang="de-DE" sz="1200" b="1" dirty="0">
                <a:latin typeface="Courier New"/>
                <a:cs typeface="Courier New"/>
              </a:rPr>
              <a:t>	</a:t>
            </a:r>
            <a:r>
              <a:rPr lang="de-DE" sz="1400" b="1" dirty="0">
                <a:latin typeface="Courier New"/>
                <a:cs typeface="Courier New"/>
              </a:rPr>
              <a:t>if ((err = SSLHashSHA1.update(&amp;hashCtx, &amp;signedParams)) != 0)</a:t>
            </a:r>
          </a:p>
          <a:p>
            <a:pPr marL="0" indent="0" algn="l">
              <a:buNone/>
            </a:pPr>
            <a:r>
              <a:rPr lang="de-DE" sz="1400" b="1" dirty="0">
                <a:latin typeface="Courier New"/>
                <a:cs typeface="Courier New"/>
              </a:rPr>
              <a:t>		goto fail;</a:t>
            </a:r>
          </a:p>
          <a:p>
            <a:pPr marL="0" indent="0" algn="l">
              <a:buNone/>
            </a:pPr>
            <a:r>
              <a:rPr lang="de-DE" sz="1400" b="1" dirty="0">
                <a:latin typeface="Courier New"/>
                <a:cs typeface="Courier New"/>
              </a:rPr>
              <a:t>		goto fail;</a:t>
            </a:r>
          </a:p>
          <a:p>
            <a:pPr marL="0" indent="0" algn="l">
              <a:buNone/>
            </a:pPr>
            <a:r>
              <a:rPr lang="de-DE" sz="1200" b="1" dirty="0">
                <a:latin typeface="Courier New"/>
                <a:cs typeface="Courier New"/>
              </a:rPr>
              <a:t>	if ((err = SSLHashSHA1.final(&amp;hashCtx, &amp;hashOut)) != 0)</a:t>
            </a:r>
          </a:p>
          <a:p>
            <a:pPr marL="0" indent="0" algn="l">
              <a:buNone/>
            </a:pPr>
            <a:r>
              <a:rPr lang="de-DE" sz="1200" b="1" dirty="0">
                <a:latin typeface="Courier New"/>
                <a:cs typeface="Courier New"/>
              </a:rPr>
              <a:t>		goto fail;</a:t>
            </a:r>
          </a:p>
          <a:p>
            <a:pPr marL="0" indent="0" algn="l">
              <a:buNone/>
            </a:pPr>
            <a:r>
              <a:rPr lang="de-DE" sz="1200" b="1" dirty="0">
                <a:latin typeface="Courier New"/>
                <a:cs typeface="Courier New"/>
              </a:rPr>
              <a:t>	</a:t>
            </a:r>
            <a:r>
              <a:rPr lang="de-DE" sz="1200" b="1" i="1" dirty="0">
                <a:latin typeface="Courier New"/>
                <a:cs typeface="Courier New"/>
              </a:rPr>
              <a:t>...</a:t>
            </a:r>
            <a:endParaRPr lang="de-DE" sz="1200" b="1" dirty="0">
              <a:latin typeface="Courier New"/>
              <a:cs typeface="Courier New"/>
            </a:endParaRPr>
          </a:p>
          <a:p>
            <a:pPr marL="0" indent="0" algn="l">
              <a:buNone/>
            </a:pPr>
            <a:endParaRPr lang="de-DE" sz="1200" b="1" dirty="0">
              <a:latin typeface="Courier New"/>
              <a:cs typeface="Courier New"/>
            </a:endParaRPr>
          </a:p>
          <a:p>
            <a:pPr marL="0" indent="0" algn="l">
              <a:buNone/>
            </a:pPr>
            <a:r>
              <a:rPr lang="de-DE" sz="1200" b="1" dirty="0">
                <a:latin typeface="Courier New"/>
                <a:cs typeface="Courier New"/>
              </a:rPr>
              <a:t>fail:</a:t>
            </a:r>
          </a:p>
          <a:p>
            <a:pPr marL="0" indent="0" algn="l">
              <a:buNone/>
            </a:pPr>
            <a:r>
              <a:rPr lang="de-DE" sz="1200" b="1" dirty="0">
                <a:latin typeface="Courier New"/>
                <a:cs typeface="Courier New"/>
              </a:rPr>
              <a:t>	SSLFreeBuffer(&amp;signedHashes);</a:t>
            </a:r>
          </a:p>
          <a:p>
            <a:pPr marL="0" indent="0" algn="l">
              <a:buNone/>
            </a:pPr>
            <a:r>
              <a:rPr lang="de-DE" sz="1200" b="1" dirty="0">
                <a:latin typeface="Courier New"/>
                <a:cs typeface="Courier New"/>
              </a:rPr>
              <a:t>	SSLFreeBuffer(&amp;hashCtx);</a:t>
            </a:r>
          </a:p>
          <a:p>
            <a:pPr marL="0" indent="0" algn="l">
              <a:buNone/>
            </a:pPr>
            <a:r>
              <a:rPr lang="de-DE" sz="1200" b="1" dirty="0">
                <a:latin typeface="Courier New"/>
                <a:cs typeface="Courier New"/>
              </a:rPr>
              <a:t>	return err;</a:t>
            </a:r>
          </a:p>
          <a:p>
            <a:pPr marL="0" indent="0" algn="l">
              <a:buNone/>
            </a:pPr>
            <a:r>
              <a:rPr lang="de-DE" sz="1200" b="1" dirty="0">
                <a:latin typeface="Courier New"/>
                <a:cs typeface="Courier New"/>
              </a:rPr>
              <a:t>}</a:t>
            </a:r>
          </a:p>
          <a:p>
            <a:pPr marL="0" indent="0" algn="l">
              <a:buNone/>
            </a:pPr>
            <a:endParaRPr lang="en-US" sz="1200" b="1" dirty="0">
              <a:latin typeface="Courier New"/>
              <a:cs typeface="Courier New"/>
            </a:endParaRPr>
          </a:p>
        </p:txBody>
      </p:sp>
    </p:spTree>
    <p:extLst>
      <p:ext uri="{BB962C8B-B14F-4D97-AF65-F5344CB8AC3E}">
        <p14:creationId xmlns:p14="http://schemas.microsoft.com/office/powerpoint/2010/main" val="37309435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1295400"/>
            <a:ext cx="9144000" cy="687586"/>
          </a:xfrm>
        </p:spPr>
        <p:txBody>
          <a:bodyPr rtlCol="0">
            <a:noAutofit/>
          </a:bodyPr>
          <a:lstStyle/>
          <a:p>
            <a:pPr algn="ctr" defTabSz="457154" fontAlgn="auto">
              <a:spcAft>
                <a:spcPts val="0"/>
              </a:spcAft>
              <a:defRPr/>
            </a:pPr>
            <a:r>
              <a:rPr lang="en-US" sz="3000" dirty="0"/>
              <a:t>Fixing the CA (Certificate Authority) System</a:t>
            </a:r>
          </a:p>
        </p:txBody>
      </p:sp>
      <p:sp>
        <p:nvSpPr>
          <p:cNvPr id="111619" name="Content Placeholder 1"/>
          <p:cNvSpPr>
            <a:spLocks noGrp="1"/>
          </p:cNvSpPr>
          <p:nvPr>
            <p:ph idx="1"/>
          </p:nvPr>
        </p:nvSpPr>
        <p:spPr>
          <a:xfrm>
            <a:off x="457647" y="2270522"/>
            <a:ext cx="8228707" cy="5197078"/>
          </a:xfrm>
        </p:spPr>
        <p:txBody>
          <a:bodyPr/>
          <a:lstStyle/>
          <a:p>
            <a:pPr algn="l">
              <a:defRPr/>
            </a:pPr>
            <a:r>
              <a:rPr lang="en-US" sz="2200" dirty="0">
                <a:latin typeface="+mj-lt"/>
              </a:rPr>
              <a:t>Certificate Pinning</a:t>
            </a:r>
          </a:p>
          <a:p>
            <a:pPr lvl="1" algn="l">
              <a:defRPr/>
            </a:pPr>
            <a:r>
              <a:rPr lang="en-US" sz="2200" dirty="0">
                <a:latin typeface="+mj-lt"/>
                <a:cs typeface="Arial" charset="0"/>
                <a:hlinkClick r:id="rId3"/>
              </a:rPr>
              <a:t>https://www.owasp.org/index.php/Pinning_Cheat_Sheet</a:t>
            </a:r>
            <a:r>
              <a:rPr lang="en-US" sz="2200" dirty="0">
                <a:latin typeface="+mj-lt"/>
                <a:cs typeface="Arial" charset="0"/>
              </a:rPr>
              <a:t>  </a:t>
            </a:r>
            <a:endParaRPr lang="en-US" sz="2200" dirty="0">
              <a:latin typeface="+mj-lt"/>
            </a:endParaRPr>
          </a:p>
          <a:p>
            <a:pPr lvl="1" algn="l">
              <a:defRPr/>
            </a:pPr>
            <a:endParaRPr lang="en-US" sz="2200" dirty="0">
              <a:latin typeface="+mj-lt"/>
            </a:endParaRPr>
          </a:p>
          <a:p>
            <a:pPr algn="l">
              <a:defRPr/>
            </a:pPr>
            <a:r>
              <a:rPr lang="en-US" sz="2200" dirty="0">
                <a:latin typeface="+mj-lt"/>
              </a:rPr>
              <a:t>Browser Certificate Pruning</a:t>
            </a:r>
          </a:p>
          <a:p>
            <a:pPr lvl="1" algn="l">
              <a:defRPr/>
            </a:pPr>
            <a:r>
              <a:rPr lang="en-US" sz="2200" dirty="0" err="1">
                <a:latin typeface="+mj-lt"/>
              </a:rPr>
              <a:t>Etsy</a:t>
            </a:r>
            <a:r>
              <a:rPr lang="en-US" sz="2200" dirty="0">
                <a:latin typeface="+mj-lt"/>
              </a:rPr>
              <a:t>/Zane Lackey</a:t>
            </a:r>
          </a:p>
          <a:p>
            <a:pPr lvl="1" algn="l">
              <a:defRPr/>
            </a:pPr>
            <a:endParaRPr lang="en-US" sz="2200" dirty="0">
              <a:latin typeface="+mj-lt"/>
            </a:endParaRPr>
          </a:p>
          <a:p>
            <a:pPr algn="l">
              <a:defRPr/>
            </a:pPr>
            <a:r>
              <a:rPr lang="en-US" sz="2200" dirty="0">
                <a:latin typeface="+mj-lt"/>
              </a:rPr>
              <a:t>Certificate Creation Transparency</a:t>
            </a:r>
          </a:p>
          <a:p>
            <a:pPr lvl="1" algn="l">
              <a:defRPr/>
            </a:pPr>
            <a:r>
              <a:rPr lang="en-US" sz="2200" dirty="0">
                <a:latin typeface="+mj-lt"/>
                <a:hlinkClick r:id="rId4"/>
              </a:rPr>
              <a:t>http://certificate-transparency.org</a:t>
            </a:r>
            <a:r>
              <a:rPr lang="en-US" sz="2200" dirty="0">
                <a:latin typeface="+mj-lt"/>
              </a:rPr>
              <a:t> </a:t>
            </a:r>
          </a:p>
          <a:p>
            <a:pPr marL="457630" lvl="1" indent="0" algn="l">
              <a:buNone/>
              <a:defRPr/>
            </a:pPr>
            <a:endParaRPr lang="en-US" sz="2200" dirty="0"/>
          </a:p>
          <a:p>
            <a:pPr algn="l">
              <a:defRPr/>
            </a:pPr>
            <a:r>
              <a:rPr lang="en-US" sz="2200" dirty="0"/>
              <a:t>HSTS (Strict Transport Security)</a:t>
            </a:r>
          </a:p>
          <a:p>
            <a:pPr lvl="1" algn="l">
              <a:defRPr/>
            </a:pPr>
            <a:r>
              <a:rPr lang="en-US" sz="2200" dirty="0">
                <a:hlinkClick r:id="rId5"/>
              </a:rPr>
              <a:t>http://www.youtube.com/watch?v=zEV3HOuM_Vw</a:t>
            </a:r>
            <a:r>
              <a:rPr lang="en-US" sz="2200" dirty="0"/>
              <a:t> </a:t>
            </a:r>
          </a:p>
          <a:p>
            <a:pPr lvl="1" algn="l">
              <a:defRPr/>
            </a:pPr>
            <a:r>
              <a:rPr lang="en-US" sz="2200" i="1" dirty="0"/>
              <a:t>Strict-Transport-Security: max-age=31536000</a:t>
            </a:r>
            <a:endParaRPr lang="en-US" sz="2200" dirty="0"/>
          </a:p>
          <a:p>
            <a:pPr lvl="1">
              <a:defRPr/>
            </a:pPr>
            <a:endParaRPr lang="en-US" sz="2200" dirty="0">
              <a:latin typeface="+mj-lt"/>
            </a:endParaRPr>
          </a:p>
        </p:txBody>
      </p:sp>
    </p:spTree>
    <p:extLst>
      <p:ext uri="{BB962C8B-B14F-4D97-AF65-F5344CB8AC3E}">
        <p14:creationId xmlns:p14="http://schemas.microsoft.com/office/powerpoint/2010/main" val="1143816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647" y="1296692"/>
            <a:ext cx="8228707" cy="796975"/>
          </a:xfrm>
        </p:spPr>
        <p:txBody>
          <a:bodyPr/>
          <a:lstStyle/>
          <a:p>
            <a:r>
              <a:rPr lang="en-US" sz="4000" dirty="0">
                <a:latin typeface="Calibri" charset="0"/>
              </a:rPr>
              <a:t>Certificate Pinning</a:t>
            </a:r>
          </a:p>
        </p:txBody>
      </p:sp>
      <p:sp>
        <p:nvSpPr>
          <p:cNvPr id="118786" name="Content Placeholder 2"/>
          <p:cNvSpPr>
            <a:spLocks noGrp="1"/>
          </p:cNvSpPr>
          <p:nvPr>
            <p:ph idx="1"/>
          </p:nvPr>
        </p:nvSpPr>
        <p:spPr>
          <a:xfrm>
            <a:off x="385372" y="2332881"/>
            <a:ext cx="8228707" cy="4525119"/>
          </a:xfrm>
        </p:spPr>
        <p:txBody>
          <a:bodyPr/>
          <a:lstStyle/>
          <a:p>
            <a:pPr algn="l"/>
            <a:r>
              <a:rPr lang="en-US" sz="2000" b="1" u="sng" dirty="0">
                <a:latin typeface="Arial" charset="0"/>
                <a:cs typeface="Arial" charset="0"/>
              </a:rPr>
              <a:t>What is Pinning</a:t>
            </a:r>
          </a:p>
          <a:p>
            <a:pPr marL="342900" lvl="1" indent="-342900" algn="l">
              <a:buFont typeface="Arial"/>
              <a:buChar char="•"/>
            </a:pPr>
            <a:r>
              <a:rPr lang="en-US" dirty="0">
                <a:latin typeface="Arial" charset="0"/>
                <a:cs typeface="Arial" charset="0"/>
              </a:rPr>
              <a:t>Pinning is a key continuity scheme </a:t>
            </a:r>
          </a:p>
          <a:p>
            <a:pPr marL="342900" lvl="1" indent="-342900" algn="l">
              <a:buFont typeface="Arial"/>
              <a:buChar char="•"/>
            </a:pPr>
            <a:r>
              <a:rPr lang="en-US" dirty="0">
                <a:latin typeface="Arial" charset="0"/>
                <a:cs typeface="Arial" charset="0"/>
              </a:rPr>
              <a:t>Detect when an imposter with a fake but </a:t>
            </a:r>
            <a:r>
              <a:rPr lang="en-US" dirty="0" smtClean="0">
                <a:latin typeface="Arial" charset="0"/>
                <a:cs typeface="Arial" charset="0"/>
              </a:rPr>
              <a:t>CA validated </a:t>
            </a:r>
            <a:r>
              <a:rPr lang="en-US" dirty="0">
                <a:latin typeface="Arial" charset="0"/>
                <a:cs typeface="Arial" charset="0"/>
              </a:rPr>
              <a:t>certificate attempts to act like the real server</a:t>
            </a:r>
          </a:p>
          <a:p>
            <a:pPr algn="l"/>
            <a:endParaRPr lang="en-US" sz="2000" b="1" dirty="0" smtClean="0">
              <a:latin typeface="Arial" charset="0"/>
              <a:cs typeface="Arial" charset="0"/>
            </a:endParaRPr>
          </a:p>
          <a:p>
            <a:pPr algn="l"/>
            <a:r>
              <a:rPr lang="en-US" sz="2000" b="1" u="sng" dirty="0" smtClean="0">
                <a:latin typeface="Arial" charset="0"/>
                <a:cs typeface="Arial" charset="0"/>
              </a:rPr>
              <a:t>2 </a:t>
            </a:r>
            <a:r>
              <a:rPr lang="en-US" sz="2000" b="1" u="sng" dirty="0">
                <a:latin typeface="Arial" charset="0"/>
                <a:cs typeface="Arial" charset="0"/>
              </a:rPr>
              <a:t>Types of </a:t>
            </a:r>
            <a:r>
              <a:rPr lang="en-US" sz="2000" b="1" u="sng" dirty="0" smtClean="0">
                <a:latin typeface="Arial" charset="0"/>
                <a:cs typeface="Arial" charset="0"/>
              </a:rPr>
              <a:t>pinning</a:t>
            </a:r>
            <a:endParaRPr lang="en-US" sz="2000" b="1" u="sng" dirty="0">
              <a:latin typeface="Arial" charset="0"/>
              <a:cs typeface="Arial" charset="0"/>
            </a:endParaRPr>
          </a:p>
          <a:p>
            <a:pPr lvl="1" algn="l"/>
            <a:r>
              <a:rPr lang="en-US" dirty="0" smtClean="0">
                <a:latin typeface="Arial" charset="0"/>
                <a:cs typeface="Arial" charset="0"/>
              </a:rPr>
              <a:t>1) Carry </a:t>
            </a:r>
            <a:r>
              <a:rPr lang="en-US" dirty="0">
                <a:latin typeface="Arial" charset="0"/>
                <a:cs typeface="Arial" charset="0"/>
              </a:rPr>
              <a:t>around a copy of the server’s public key; </a:t>
            </a:r>
          </a:p>
          <a:p>
            <a:pPr marL="342900" lvl="1" indent="-342900" algn="l">
              <a:buFont typeface="Arial"/>
              <a:buChar char="•"/>
            </a:pPr>
            <a:r>
              <a:rPr lang="en-US" dirty="0">
                <a:latin typeface="Arial" charset="0"/>
                <a:cs typeface="Arial" charset="0"/>
              </a:rPr>
              <a:t>Great if you are distributing a dedicated client-server application since you know the server’s certificate or public key in advance</a:t>
            </a:r>
          </a:p>
          <a:p>
            <a:pPr marL="342900" indent="-342900" algn="l">
              <a:buFont typeface="Arial"/>
              <a:buChar char="•"/>
            </a:pPr>
            <a:r>
              <a:rPr lang="en-US" sz="2000" dirty="0">
                <a:latin typeface="Arial" charset="0"/>
                <a:cs typeface="Arial" charset="0"/>
              </a:rPr>
              <a:t>Note of the server’s public key on first </a:t>
            </a:r>
            <a:r>
              <a:rPr lang="en-US" sz="2000" dirty="0" smtClean="0">
                <a:latin typeface="Arial" charset="0"/>
                <a:cs typeface="Arial" charset="0"/>
              </a:rPr>
              <a:t>use</a:t>
            </a:r>
          </a:p>
          <a:p>
            <a:pPr lvl="1" algn="l"/>
            <a:r>
              <a:rPr lang="en-US" dirty="0" smtClean="0">
                <a:latin typeface="Arial" charset="0"/>
                <a:cs typeface="Arial" charset="0"/>
              </a:rPr>
              <a:t>2) Trust</a:t>
            </a:r>
            <a:r>
              <a:rPr lang="en-US" dirty="0">
                <a:latin typeface="Arial" charset="0"/>
                <a:cs typeface="Arial" charset="0"/>
              </a:rPr>
              <a:t>-on-First-Use, </a:t>
            </a:r>
            <a:r>
              <a:rPr lang="en-US" dirty="0" smtClean="0">
                <a:latin typeface="Arial" charset="0"/>
                <a:cs typeface="Arial" charset="0"/>
              </a:rPr>
              <a:t>Tofu pinning</a:t>
            </a:r>
            <a:endParaRPr lang="en-US" dirty="0">
              <a:latin typeface="Arial" charset="0"/>
              <a:cs typeface="Arial" charset="0"/>
            </a:endParaRPr>
          </a:p>
          <a:p>
            <a:pPr marL="342900" lvl="1" indent="-342900" algn="l">
              <a:buFont typeface="Arial"/>
              <a:buChar char="•"/>
            </a:pPr>
            <a:r>
              <a:rPr lang="en-US" dirty="0">
                <a:latin typeface="Arial" charset="0"/>
                <a:cs typeface="Arial" charset="0"/>
              </a:rPr>
              <a:t>Useful when no </a:t>
            </a:r>
            <a:r>
              <a:rPr lang="en-US" i="1" dirty="0">
                <a:latin typeface="Arial" charset="0"/>
                <a:cs typeface="Arial" charset="0"/>
              </a:rPr>
              <a:t>a priori</a:t>
            </a:r>
            <a:r>
              <a:rPr lang="en-US" dirty="0">
                <a:latin typeface="Arial" charset="0"/>
                <a:cs typeface="Arial" charset="0"/>
              </a:rPr>
              <a:t> knowledge exists, such as SSH or a </a:t>
            </a:r>
            <a:r>
              <a:rPr lang="en-US" dirty="0" smtClean="0">
                <a:latin typeface="Arial" charset="0"/>
                <a:cs typeface="Arial" charset="0"/>
              </a:rPr>
              <a:t>Browser</a:t>
            </a:r>
          </a:p>
          <a:p>
            <a:pPr marL="342900" lvl="1" indent="-342900" algn="l">
              <a:buFont typeface="Arial"/>
              <a:buChar char="•"/>
            </a:pPr>
            <a:r>
              <a:rPr lang="en-US" sz="2000" dirty="0" smtClean="0">
                <a:latin typeface="Arial" charset="0"/>
                <a:cs typeface="Arial" charset="0"/>
                <a:hlinkClick r:id="rId3"/>
              </a:rPr>
              <a:t>https</a:t>
            </a:r>
            <a:r>
              <a:rPr lang="en-US" sz="2000" dirty="0">
                <a:latin typeface="Arial" charset="0"/>
                <a:cs typeface="Arial" charset="0"/>
                <a:hlinkClick r:id="rId3"/>
              </a:rPr>
              <a:t>://www.owasp.org/index.php/Pinning_Cheat_Sheet</a:t>
            </a:r>
            <a:r>
              <a:rPr lang="en-US" sz="2000" dirty="0">
                <a:latin typeface="Arial" charset="0"/>
                <a:cs typeface="Arial" charset="0"/>
              </a:rPr>
              <a:t>  </a:t>
            </a:r>
          </a:p>
          <a:p>
            <a:pPr algn="l"/>
            <a:endParaRPr lang="en-US" sz="2000" dirty="0">
              <a:latin typeface="Arial" charset="0"/>
              <a:cs typeface="Arial" charset="0"/>
            </a:endParaRPr>
          </a:p>
        </p:txBody>
      </p:sp>
      <p:pic>
        <p:nvPicPr>
          <p:cNvPr id="2" name="Picture 1"/>
          <p:cNvPicPr>
            <a:picLocks noChangeAspect="1"/>
          </p:cNvPicPr>
          <p:nvPr/>
        </p:nvPicPr>
        <p:blipFill rotWithShape="1">
          <a:blip r:embed="rId4"/>
          <a:srcRect t="30103" b="9185"/>
          <a:stretch/>
        </p:blipFill>
        <p:spPr>
          <a:xfrm>
            <a:off x="7010400" y="1407083"/>
            <a:ext cx="1534540" cy="1183717"/>
          </a:xfrm>
          <a:prstGeom prst="rect">
            <a:avLst/>
          </a:prstGeom>
          <a:effectLst>
            <a:glow rad="50800">
              <a:srgbClr val="0000FF">
                <a:alpha val="75000"/>
              </a:srgbClr>
            </a:glow>
          </a:effectLst>
        </p:spPr>
      </p:pic>
    </p:spTree>
    <p:extLst>
      <p:ext uri="{BB962C8B-B14F-4D97-AF65-F5344CB8AC3E}">
        <p14:creationId xmlns:p14="http://schemas.microsoft.com/office/powerpoint/2010/main" val="18896279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677466"/>
          </a:xfrm>
        </p:spPr>
        <p:txBody>
          <a:bodyPr/>
          <a:lstStyle/>
          <a:p>
            <a:r>
              <a:rPr lang="en-US" sz="3200" dirty="0" smtClean="0"/>
              <a:t>Browser-</a:t>
            </a:r>
            <a:r>
              <a:rPr lang="en-US" sz="3200" dirty="0"/>
              <a:t>B</a:t>
            </a:r>
            <a:r>
              <a:rPr lang="en-US" sz="3200" dirty="0" smtClean="0"/>
              <a:t>ased TOFU Pinning</a:t>
            </a:r>
            <a:endParaRPr lang="en-US" sz="3200" dirty="0"/>
          </a:p>
        </p:txBody>
      </p:sp>
      <p:sp>
        <p:nvSpPr>
          <p:cNvPr id="3" name="Content Placeholder 2"/>
          <p:cNvSpPr>
            <a:spLocks noGrp="1"/>
          </p:cNvSpPr>
          <p:nvPr>
            <p:ph idx="1"/>
          </p:nvPr>
        </p:nvSpPr>
        <p:spPr>
          <a:xfrm>
            <a:off x="457200" y="1981200"/>
            <a:ext cx="8229600" cy="4419600"/>
          </a:xfrm>
        </p:spPr>
        <p:txBody>
          <a:bodyPr/>
          <a:lstStyle/>
          <a:p>
            <a:pPr algn="l"/>
            <a:r>
              <a:rPr lang="en-US" sz="1800" dirty="0" smtClean="0"/>
              <a:t>Browser-Based TOFU Pinning</a:t>
            </a:r>
          </a:p>
          <a:p>
            <a:pPr marL="285750" lvl="1" indent="-285750" algn="l">
              <a:buFont typeface="Arial"/>
              <a:buChar char="•"/>
            </a:pPr>
            <a:r>
              <a:rPr lang="en-US" sz="1800" dirty="0" smtClean="0"/>
              <a:t>Trust on First Use</a:t>
            </a:r>
          </a:p>
          <a:p>
            <a:pPr lvl="1" algn="l"/>
            <a:endParaRPr lang="en-US" sz="1800" dirty="0" smtClean="0"/>
          </a:p>
          <a:p>
            <a:pPr algn="l"/>
            <a:r>
              <a:rPr lang="en-US" sz="1800" dirty="0" smtClean="0"/>
              <a:t>HTTP Public Key Pinning IETF Draft</a:t>
            </a:r>
          </a:p>
          <a:p>
            <a:pPr marL="285750" lvl="1" indent="-285750" algn="l">
              <a:buFont typeface="Arial"/>
              <a:buChar char="•"/>
            </a:pPr>
            <a:r>
              <a:rPr lang="en-US" sz="1800" dirty="0"/>
              <a:t>http://</a:t>
            </a:r>
            <a:r>
              <a:rPr lang="en-US" sz="1800" dirty="0" err="1"/>
              <a:t>tools.ietf.org</a:t>
            </a:r>
            <a:r>
              <a:rPr lang="en-US" sz="1800" dirty="0"/>
              <a:t>/html/draft-ietf-websec-key-pinning-</a:t>
            </a:r>
            <a:r>
              <a:rPr lang="en-US" sz="1800" dirty="0" smtClean="0"/>
              <a:t>11  </a:t>
            </a:r>
          </a:p>
          <a:p>
            <a:pPr algn="l"/>
            <a:endParaRPr lang="en-US" sz="1800" kern="1200" dirty="0" smtClean="0"/>
          </a:p>
          <a:p>
            <a:pPr algn="l"/>
            <a:r>
              <a:rPr lang="en-US" sz="1800" kern="1200" dirty="0" smtClean="0"/>
              <a:t>Freezes </a:t>
            </a:r>
            <a:r>
              <a:rPr lang="en-US" sz="1800" kern="1200" dirty="0"/>
              <a:t>the certificate </a:t>
            </a:r>
            <a:r>
              <a:rPr lang="en-US" sz="1800" kern="1200" dirty="0" smtClean="0"/>
              <a:t>in the browser by </a:t>
            </a:r>
            <a:r>
              <a:rPr lang="en-US" sz="1800" kern="1200" dirty="0"/>
              <a:t>pushing a fingerprint of </a:t>
            </a:r>
            <a:r>
              <a:rPr lang="en-US" sz="1800" kern="1200" dirty="0" smtClean="0"/>
              <a:t>the </a:t>
            </a:r>
            <a:r>
              <a:rPr lang="en-US" sz="1800" kern="1200" dirty="0"/>
              <a:t>certificate chain to the </a:t>
            </a:r>
            <a:r>
              <a:rPr lang="en-US" sz="1800" kern="1200" dirty="0" smtClean="0"/>
              <a:t>browser. </a:t>
            </a:r>
            <a:endParaRPr lang="en-US" sz="1800" dirty="0" smtClean="0"/>
          </a:p>
          <a:p>
            <a:pPr algn="l"/>
            <a:endParaRPr lang="en-US" sz="1800" dirty="0"/>
          </a:p>
          <a:p>
            <a:pPr algn="l"/>
            <a:r>
              <a:rPr lang="en-US" sz="1800" dirty="0" smtClean="0"/>
              <a:t>Example:</a:t>
            </a:r>
          </a:p>
          <a:p>
            <a:pPr marL="457200" lvl="1" indent="0" algn="l">
              <a:buNone/>
            </a:pPr>
            <a:r>
              <a:rPr lang="en-US" sz="1800" b="1" dirty="0">
                <a:latin typeface="Courier New"/>
                <a:cs typeface="Courier New"/>
              </a:rPr>
              <a:t>Public-Key-Pins: pin-sha1</a:t>
            </a:r>
            <a:r>
              <a:rPr lang="en-US" sz="1800" b="1" dirty="0" smtClean="0">
                <a:latin typeface="Courier New"/>
                <a:cs typeface="Courier New"/>
              </a:rPr>
              <a:t>="4n972HfV354KP560yw4uqe</a:t>
            </a:r>
            <a:r>
              <a:rPr lang="en-US" sz="1800" b="1" dirty="0">
                <a:latin typeface="Courier New"/>
                <a:cs typeface="Courier New"/>
              </a:rPr>
              <a:t>/</a:t>
            </a:r>
            <a:r>
              <a:rPr lang="en-US" sz="1800" b="1" dirty="0" err="1">
                <a:latin typeface="Courier New"/>
                <a:cs typeface="Courier New"/>
              </a:rPr>
              <a:t>baXc</a:t>
            </a:r>
            <a:r>
              <a:rPr lang="en-US" sz="1800" b="1" dirty="0" smtClean="0">
                <a:latin typeface="Courier New"/>
                <a:cs typeface="Courier New"/>
              </a:rPr>
              <a:t>=";</a:t>
            </a:r>
          </a:p>
          <a:p>
            <a:pPr marL="457200" lvl="1" indent="0" algn="l">
              <a:buNone/>
            </a:pPr>
            <a:r>
              <a:rPr lang="en-US" sz="1800" b="1" dirty="0" smtClean="0">
                <a:latin typeface="Courier New"/>
                <a:cs typeface="Courier New"/>
              </a:rPr>
              <a:t>pin</a:t>
            </a:r>
            <a:r>
              <a:rPr lang="en-US" sz="1800" b="1" dirty="0">
                <a:latin typeface="Courier New"/>
                <a:cs typeface="Courier New"/>
              </a:rPr>
              <a:t>-sha1</a:t>
            </a:r>
            <a:r>
              <a:rPr lang="en-US" sz="1800" b="1" dirty="0" smtClean="0">
                <a:latin typeface="Courier New"/>
                <a:cs typeface="Courier New"/>
              </a:rPr>
              <a:t>="qvTGHdzF6KLavt4PO0gs2a6pQ00=";</a:t>
            </a:r>
            <a:endParaRPr lang="en-US" sz="1800" b="1" dirty="0">
              <a:latin typeface="Courier New"/>
              <a:cs typeface="Courier New"/>
            </a:endParaRPr>
          </a:p>
          <a:p>
            <a:pPr marL="457200" lvl="1" indent="0" algn="l">
              <a:buNone/>
            </a:pPr>
            <a:r>
              <a:rPr lang="en-US" sz="1800" b="1" dirty="0" smtClean="0">
                <a:latin typeface="Courier New"/>
                <a:cs typeface="Courier New"/>
              </a:rPr>
              <a:t>pin</a:t>
            </a:r>
            <a:r>
              <a:rPr lang="en-US" sz="1800" b="1" dirty="0">
                <a:latin typeface="Courier New"/>
                <a:cs typeface="Courier New"/>
              </a:rPr>
              <a:t>-sha256</a:t>
            </a:r>
            <a:r>
              <a:rPr lang="en-US" sz="1800" b="1" dirty="0" smtClean="0">
                <a:latin typeface="Courier New"/>
                <a:cs typeface="Courier New"/>
              </a:rPr>
              <a:t>="LPJNul</a:t>
            </a:r>
            <a:r>
              <a:rPr lang="en-US" sz="1800" b="1" dirty="0">
                <a:latin typeface="Courier New"/>
                <a:cs typeface="Courier New"/>
              </a:rPr>
              <a:t>+wow4m6DsqxbninhsWHlwfp0JecwQzYpOLmCQ</a:t>
            </a:r>
            <a:r>
              <a:rPr lang="en-US" sz="1800" b="1" dirty="0" smtClean="0">
                <a:latin typeface="Courier New"/>
                <a:cs typeface="Courier New"/>
              </a:rPr>
              <a:t>=";</a:t>
            </a:r>
            <a:endParaRPr lang="en-US" sz="1800" b="1" dirty="0">
              <a:latin typeface="Courier New"/>
              <a:cs typeface="Courier New"/>
            </a:endParaRPr>
          </a:p>
          <a:p>
            <a:pPr marL="457200" lvl="1" indent="0" algn="l">
              <a:buNone/>
            </a:pPr>
            <a:r>
              <a:rPr lang="en-US" sz="1800" b="1" dirty="0">
                <a:latin typeface="Courier New"/>
                <a:cs typeface="Courier New"/>
              </a:rPr>
              <a:t>max-age=10000; </a:t>
            </a:r>
            <a:r>
              <a:rPr lang="en-US" sz="1800" b="1" dirty="0" err="1">
                <a:latin typeface="Courier New"/>
                <a:cs typeface="Courier New"/>
              </a:rPr>
              <a:t>includeSubDomains</a:t>
            </a:r>
            <a:endParaRPr lang="en-US" sz="1800" b="1" dirty="0" smtClean="0">
              <a:latin typeface="Courier New"/>
              <a:cs typeface="Courier New"/>
            </a:endParaRPr>
          </a:p>
        </p:txBody>
      </p:sp>
    </p:spTree>
    <p:extLst>
      <p:ext uri="{BB962C8B-B14F-4D97-AF65-F5344CB8AC3E}">
        <p14:creationId xmlns:p14="http://schemas.microsoft.com/office/powerpoint/2010/main" val="40490506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Resources</a:t>
            </a:r>
            <a:endParaRPr lang="en-US" dirty="0"/>
          </a:p>
        </p:txBody>
      </p:sp>
      <p:sp>
        <p:nvSpPr>
          <p:cNvPr id="3" name="Content Placeholder 2"/>
          <p:cNvSpPr>
            <a:spLocks noGrp="1"/>
          </p:cNvSpPr>
          <p:nvPr>
            <p:ph idx="1"/>
          </p:nvPr>
        </p:nvSpPr>
        <p:spPr/>
        <p:txBody>
          <a:bodyPr/>
          <a:lstStyle/>
          <a:p>
            <a:r>
              <a:rPr lang="en-US" dirty="0" smtClean="0"/>
              <a:t>OWASP TLS Protection Cheat Sheet</a:t>
            </a:r>
          </a:p>
          <a:p>
            <a:r>
              <a:rPr lang="en-US" sz="2000" dirty="0"/>
              <a:t>https://</a:t>
            </a:r>
            <a:r>
              <a:rPr lang="en-US" sz="2000" dirty="0" err="1"/>
              <a:t>www.owasp.org</a:t>
            </a:r>
            <a:r>
              <a:rPr lang="en-US" sz="2000" dirty="0"/>
              <a:t>/</a:t>
            </a:r>
            <a:r>
              <a:rPr lang="en-US" sz="2000" dirty="0" err="1" smtClean="0"/>
              <a:t>index.php</a:t>
            </a:r>
            <a:r>
              <a:rPr lang="en-US" sz="2000" dirty="0" smtClean="0"/>
              <a:t>/</a:t>
            </a:r>
            <a:r>
              <a:rPr lang="en-US" sz="2000" dirty="0" err="1" smtClean="0"/>
              <a:t>Transport_Layer_Protection_Cheat_Sheet</a:t>
            </a:r>
            <a:endParaRPr lang="en-US" sz="2000" dirty="0" smtClean="0"/>
          </a:p>
          <a:p>
            <a:pPr lvl="1"/>
            <a:r>
              <a:rPr lang="en-US" dirty="0">
                <a:latin typeface="Arial" charset="0"/>
                <a:cs typeface="Arial" charset="0"/>
              </a:rPr>
              <a:t>https://www.owasp.org/index.php/Pinning_Cheat_Sheet  </a:t>
            </a:r>
          </a:p>
          <a:p>
            <a:endParaRPr lang="en-US" sz="2000" dirty="0"/>
          </a:p>
        </p:txBody>
      </p:sp>
      <p:pic>
        <p:nvPicPr>
          <p:cNvPr id="4" name="Picture 3"/>
          <p:cNvPicPr>
            <a:picLocks noChangeAspect="1"/>
          </p:cNvPicPr>
          <p:nvPr/>
        </p:nvPicPr>
        <p:blipFill>
          <a:blip r:embed="rId2"/>
          <a:stretch>
            <a:fillRect/>
          </a:stretch>
        </p:blipFill>
        <p:spPr>
          <a:xfrm>
            <a:off x="4899076" y="4114800"/>
            <a:ext cx="3978223" cy="2398731"/>
          </a:xfrm>
          <a:prstGeom prst="rect">
            <a:avLst/>
          </a:prstGeom>
        </p:spPr>
      </p:pic>
      <p:pic>
        <p:nvPicPr>
          <p:cNvPr id="5" name="Picture 4"/>
          <p:cNvPicPr>
            <a:picLocks noChangeAspect="1"/>
          </p:cNvPicPr>
          <p:nvPr/>
        </p:nvPicPr>
        <p:blipFill>
          <a:blip r:embed="rId3"/>
          <a:stretch>
            <a:fillRect/>
          </a:stretch>
        </p:blipFill>
        <p:spPr>
          <a:xfrm>
            <a:off x="381000" y="3505200"/>
            <a:ext cx="5384800" cy="2362200"/>
          </a:xfrm>
          <a:prstGeom prst="rect">
            <a:avLst/>
          </a:prstGeom>
        </p:spPr>
      </p:pic>
    </p:spTree>
    <p:extLst>
      <p:ext uri="{BB962C8B-B14F-4D97-AF65-F5344CB8AC3E}">
        <p14:creationId xmlns:p14="http://schemas.microsoft.com/office/powerpoint/2010/main" val="668046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1: Insecure Session Management</a:t>
            </a:r>
            <a:endParaRPr lang="en-US" dirty="0"/>
          </a:p>
        </p:txBody>
      </p:sp>
      <p:sp>
        <p:nvSpPr>
          <p:cNvPr id="3" name="Content Placeholder 2"/>
          <p:cNvSpPr>
            <a:spLocks noGrp="1"/>
          </p:cNvSpPr>
          <p:nvPr>
            <p:ph idx="1"/>
          </p:nvPr>
        </p:nvSpPr>
        <p:spPr/>
        <p:txBody>
          <a:bodyPr/>
          <a:lstStyle/>
          <a:p>
            <a:r>
              <a:rPr lang="en-US" dirty="0"/>
              <a:t>Secure login over HTTPS</a:t>
            </a:r>
          </a:p>
          <a:p>
            <a:pPr lvl="1"/>
            <a:r>
              <a:rPr lang="en-US" dirty="0"/>
              <a:t>Password submitted </a:t>
            </a:r>
            <a:r>
              <a:rPr lang="en-US" dirty="0" smtClean="0"/>
              <a:t>encrypted</a:t>
            </a:r>
          </a:p>
          <a:p>
            <a:pPr lvl="1"/>
            <a:endParaRPr lang="en-US" dirty="0"/>
          </a:p>
          <a:p>
            <a:r>
              <a:rPr lang="en-US" dirty="0"/>
              <a:t>Immediate redirect to HTTP</a:t>
            </a:r>
          </a:p>
          <a:p>
            <a:pPr lvl="1"/>
            <a:r>
              <a:rPr lang="en-US" dirty="0"/>
              <a:t>Session ID sent </a:t>
            </a:r>
            <a:r>
              <a:rPr lang="en-US" dirty="0" err="1"/>
              <a:t>cleartext</a:t>
            </a:r>
            <a:r>
              <a:rPr lang="en-US" dirty="0"/>
              <a:t> &lt;-- vulnerability point</a:t>
            </a:r>
          </a:p>
        </p:txBody>
      </p:sp>
      <p:pic>
        <p:nvPicPr>
          <p:cNvPr id="4" name="Picture 3"/>
          <p:cNvPicPr>
            <a:picLocks noChangeAspect="1"/>
          </p:cNvPicPr>
          <p:nvPr/>
        </p:nvPicPr>
        <p:blipFill>
          <a:blip r:embed="rId2"/>
          <a:stretch>
            <a:fillRect/>
          </a:stretch>
        </p:blipFill>
        <p:spPr>
          <a:xfrm>
            <a:off x="304800" y="4343400"/>
            <a:ext cx="6274594" cy="2159000"/>
          </a:xfrm>
          <a:prstGeom prst="rect">
            <a:avLst/>
          </a:prstGeom>
        </p:spPr>
      </p:pic>
      <p:sp>
        <p:nvSpPr>
          <p:cNvPr id="7" name="TextBox 6"/>
          <p:cNvSpPr txBox="1"/>
          <p:nvPr/>
        </p:nvSpPr>
        <p:spPr>
          <a:xfrm>
            <a:off x="6660982" y="4800600"/>
            <a:ext cx="2514600" cy="369332"/>
          </a:xfrm>
          <a:prstGeom prst="rect">
            <a:avLst/>
          </a:prstGeom>
          <a:noFill/>
        </p:spPr>
        <p:txBody>
          <a:bodyPr wrap="square" rtlCol="0">
            <a:spAutoFit/>
          </a:bodyPr>
          <a:lstStyle/>
          <a:p>
            <a:pPr defTabSz="914306"/>
            <a:r>
              <a:rPr lang="en-US" dirty="0">
                <a:solidFill>
                  <a:srgbClr val="000000"/>
                </a:solidFill>
              </a:rPr>
              <a:t>https://</a:t>
            </a:r>
            <a:r>
              <a:rPr lang="en-US" dirty="0" err="1">
                <a:solidFill>
                  <a:srgbClr val="000000"/>
                </a:solidFill>
              </a:rPr>
              <a:t>site.com</a:t>
            </a:r>
            <a:r>
              <a:rPr lang="en-US" dirty="0">
                <a:solidFill>
                  <a:srgbClr val="000000"/>
                </a:solidFill>
              </a:rPr>
              <a:t>/login</a:t>
            </a:r>
          </a:p>
        </p:txBody>
      </p:sp>
      <p:sp>
        <p:nvSpPr>
          <p:cNvPr id="8" name="TextBox 7"/>
          <p:cNvSpPr txBox="1"/>
          <p:nvPr/>
        </p:nvSpPr>
        <p:spPr>
          <a:xfrm>
            <a:off x="6625120" y="5943600"/>
            <a:ext cx="2514600" cy="369332"/>
          </a:xfrm>
          <a:prstGeom prst="rect">
            <a:avLst/>
          </a:prstGeom>
          <a:noFill/>
        </p:spPr>
        <p:txBody>
          <a:bodyPr wrap="square" rtlCol="0">
            <a:spAutoFit/>
          </a:bodyPr>
          <a:lstStyle/>
          <a:p>
            <a:pPr defTabSz="914306"/>
            <a:r>
              <a:rPr lang="en-US" dirty="0">
                <a:solidFill>
                  <a:srgbClr val="000000"/>
                </a:solidFill>
              </a:rPr>
              <a:t>http://</a:t>
            </a:r>
            <a:r>
              <a:rPr lang="en-US" dirty="0" err="1">
                <a:solidFill>
                  <a:srgbClr val="000000"/>
                </a:solidFill>
              </a:rPr>
              <a:t>site.com</a:t>
            </a:r>
            <a:r>
              <a:rPr lang="en-US" dirty="0">
                <a:solidFill>
                  <a:srgbClr val="000000"/>
                </a:solidFill>
              </a:rPr>
              <a:t>/profile</a:t>
            </a:r>
          </a:p>
        </p:txBody>
      </p:sp>
    </p:spTree>
    <p:extLst>
      <p:ext uri="{BB962C8B-B14F-4D97-AF65-F5344CB8AC3E}">
        <p14:creationId xmlns:p14="http://schemas.microsoft.com/office/powerpoint/2010/main" val="34194718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2: Insecure Redirects</a:t>
            </a:r>
            <a:endParaRPr lang="en-US" dirty="0"/>
          </a:p>
        </p:txBody>
      </p:sp>
      <p:sp>
        <p:nvSpPr>
          <p:cNvPr id="3" name="Content Placeholder 2"/>
          <p:cNvSpPr>
            <a:spLocks noGrp="1"/>
          </p:cNvSpPr>
          <p:nvPr>
            <p:ph idx="1"/>
          </p:nvPr>
        </p:nvSpPr>
        <p:spPr/>
        <p:txBody>
          <a:bodyPr/>
          <a:lstStyle/>
          <a:p>
            <a:r>
              <a:rPr lang="en-US" dirty="0"/>
              <a:t>User requests HTTP page, response redirects HTTPS</a:t>
            </a:r>
          </a:p>
          <a:p>
            <a:r>
              <a:rPr lang="en-US" dirty="0"/>
              <a:t>302 Response is HTTP &lt;-- Vulnerability Point</a:t>
            </a:r>
          </a:p>
        </p:txBody>
      </p:sp>
      <p:pic>
        <p:nvPicPr>
          <p:cNvPr id="4" name="Picture 3"/>
          <p:cNvPicPr>
            <a:picLocks noChangeAspect="1"/>
          </p:cNvPicPr>
          <p:nvPr/>
        </p:nvPicPr>
        <p:blipFill>
          <a:blip r:embed="rId2"/>
          <a:stretch>
            <a:fillRect/>
          </a:stretch>
        </p:blipFill>
        <p:spPr>
          <a:xfrm>
            <a:off x="990600" y="2667000"/>
            <a:ext cx="6870700" cy="3750297"/>
          </a:xfrm>
          <a:prstGeom prst="rect">
            <a:avLst/>
          </a:prstGeom>
        </p:spPr>
      </p:pic>
    </p:spTree>
    <p:extLst>
      <p:ext uri="{BB962C8B-B14F-4D97-AF65-F5344CB8AC3E}">
        <p14:creationId xmlns:p14="http://schemas.microsoft.com/office/powerpoint/2010/main" val="19018636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Strict Transport Security (HSTS)</a:t>
            </a:r>
            <a:endParaRPr lang="en-US" dirty="0"/>
          </a:p>
        </p:txBody>
      </p:sp>
      <p:sp>
        <p:nvSpPr>
          <p:cNvPr id="3" name="Content Placeholder 2"/>
          <p:cNvSpPr>
            <a:spLocks noGrp="1"/>
          </p:cNvSpPr>
          <p:nvPr>
            <p:ph idx="1"/>
          </p:nvPr>
        </p:nvSpPr>
        <p:spPr/>
        <p:txBody>
          <a:bodyPr/>
          <a:lstStyle/>
          <a:p>
            <a:r>
              <a:rPr lang="en-US" dirty="0"/>
              <a:t>Browser prevents HTTP requests to HSTS site</a:t>
            </a:r>
          </a:p>
          <a:p>
            <a:r>
              <a:rPr lang="en-US" dirty="0"/>
              <a:t>Any request to site is “upgraded” to HTTPS</a:t>
            </a:r>
          </a:p>
          <a:p>
            <a:r>
              <a:rPr lang="en-US" dirty="0"/>
              <a:t>No clear text HTTP traffic ever sent to HSTS site</a:t>
            </a:r>
          </a:p>
          <a:p>
            <a:r>
              <a:rPr lang="en-US" dirty="0"/>
              <a:t>Browser assumes HTTPS for HSTS sites</a:t>
            </a:r>
          </a:p>
        </p:txBody>
      </p:sp>
      <p:pic>
        <p:nvPicPr>
          <p:cNvPr id="4" name="Picture 3"/>
          <p:cNvPicPr>
            <a:picLocks noChangeAspect="1"/>
          </p:cNvPicPr>
          <p:nvPr/>
        </p:nvPicPr>
        <p:blipFill>
          <a:blip r:embed="rId2"/>
          <a:stretch>
            <a:fillRect/>
          </a:stretch>
        </p:blipFill>
        <p:spPr>
          <a:xfrm>
            <a:off x="0" y="4267200"/>
            <a:ext cx="9144000" cy="1865498"/>
          </a:xfrm>
          <a:prstGeom prst="rect">
            <a:avLst/>
          </a:prstGeom>
        </p:spPr>
      </p:pic>
    </p:spTree>
    <p:extLst>
      <p:ext uri="{BB962C8B-B14F-4D97-AF65-F5344CB8AC3E}">
        <p14:creationId xmlns:p14="http://schemas.microsoft.com/office/powerpoint/2010/main" val="32002762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567874" y="1446014"/>
            <a:ext cx="8524504" cy="687586"/>
          </a:xfrm>
        </p:spPr>
        <p:txBody>
          <a:bodyPr rtlCol="0">
            <a:noAutofit/>
          </a:bodyPr>
          <a:lstStyle/>
          <a:p>
            <a:pPr defTabSz="457154" fontAlgn="auto">
              <a:spcAft>
                <a:spcPts val="0"/>
              </a:spcAft>
              <a:defRPr/>
            </a:pPr>
            <a:r>
              <a:rPr lang="en-US" sz="3200" dirty="0" smtClean="0"/>
              <a:t>HSTS – Strict Transport Security</a:t>
            </a:r>
            <a:endParaRPr lang="en-US" sz="3700" dirty="0"/>
          </a:p>
        </p:txBody>
      </p:sp>
      <p:sp>
        <p:nvSpPr>
          <p:cNvPr id="111619" name="Content Placeholder 1"/>
          <p:cNvSpPr>
            <a:spLocks noGrp="1"/>
          </p:cNvSpPr>
          <p:nvPr>
            <p:ph idx="1"/>
          </p:nvPr>
        </p:nvSpPr>
        <p:spPr>
          <a:xfrm>
            <a:off x="457647" y="2362200"/>
            <a:ext cx="8228707" cy="5197078"/>
          </a:xfrm>
        </p:spPr>
        <p:txBody>
          <a:bodyPr/>
          <a:lstStyle/>
          <a:p>
            <a:pPr algn="l">
              <a:defRPr/>
            </a:pPr>
            <a:r>
              <a:rPr lang="en-US" sz="2400" dirty="0" smtClean="0">
                <a:latin typeface="Calibri" panose="020F0502020204030204" pitchFamily="34" charset="0"/>
                <a:cs typeface="Calibri"/>
              </a:rPr>
              <a:t>HSTS (Strict Transport Security)</a:t>
            </a:r>
          </a:p>
          <a:p>
            <a:pPr lvl="1" algn="l">
              <a:defRPr/>
            </a:pPr>
            <a:r>
              <a:rPr lang="en-US" dirty="0" smtClean="0">
                <a:latin typeface="Calibri" panose="020F0502020204030204" pitchFamily="34" charset="0"/>
                <a:cs typeface="Calibri"/>
                <a:hlinkClick r:id="rId3"/>
              </a:rPr>
              <a:t>http://www.youtube.com/watch?v=zEV3HOuM_Vw</a:t>
            </a:r>
            <a:r>
              <a:rPr lang="en-US" dirty="0" smtClean="0">
                <a:latin typeface="Calibri" panose="020F0502020204030204" pitchFamily="34" charset="0"/>
                <a:cs typeface="Calibri"/>
              </a:rPr>
              <a:t> </a:t>
            </a:r>
          </a:p>
          <a:p>
            <a:pPr lvl="1" algn="l">
              <a:defRPr/>
            </a:pPr>
            <a:r>
              <a:rPr lang="en-US" i="1" dirty="0" smtClean="0">
                <a:latin typeface="Calibri" panose="020F0502020204030204" pitchFamily="34" charset="0"/>
                <a:cs typeface="Calibri"/>
              </a:rPr>
              <a:t>Strict-Transport-Security: max-age=31536000</a:t>
            </a:r>
          </a:p>
          <a:p>
            <a:pPr lvl="1" algn="l">
              <a:defRPr/>
            </a:pPr>
            <a:endParaRPr lang="en-US" i="1" dirty="0">
              <a:latin typeface="Calibri" panose="020F0502020204030204" pitchFamily="34" charset="0"/>
              <a:cs typeface="Calibri"/>
            </a:endParaRPr>
          </a:p>
          <a:p>
            <a:pPr marL="342900" indent="-342900" algn="l">
              <a:buFont typeface="Arial"/>
              <a:buChar char="•"/>
              <a:defRPr/>
            </a:pPr>
            <a:r>
              <a:rPr lang="en-US" sz="2400" dirty="0" smtClean="0">
                <a:latin typeface="Calibri" panose="020F0502020204030204" pitchFamily="34" charset="0"/>
                <a:cs typeface="Calibri"/>
              </a:rPr>
              <a:t>Forces browser to only make HTTPS connection to server</a:t>
            </a:r>
            <a:endParaRPr lang="en-US" sz="2400" dirty="0">
              <a:latin typeface="Calibri" panose="020F0502020204030204" pitchFamily="34" charset="0"/>
              <a:cs typeface="Calibri"/>
            </a:endParaRPr>
          </a:p>
          <a:p>
            <a:pPr marL="342900" indent="-342900" algn="l">
              <a:buFont typeface="Arial"/>
              <a:buChar char="•"/>
              <a:defRPr/>
            </a:pPr>
            <a:r>
              <a:rPr lang="en-US" sz="2400" dirty="0" smtClean="0">
                <a:latin typeface="Calibri" panose="020F0502020204030204" pitchFamily="34" charset="0"/>
                <a:cs typeface="Calibri"/>
              </a:rPr>
              <a:t>Must be initially delivered over a HTTPS connection</a:t>
            </a:r>
          </a:p>
          <a:p>
            <a:pPr marL="342900" indent="-342900" algn="l">
              <a:buFont typeface="Arial"/>
              <a:buChar char="•"/>
              <a:defRPr/>
            </a:pPr>
            <a:r>
              <a:rPr lang="en-US" sz="2400" dirty="0" smtClean="0">
                <a:latin typeface="Calibri" panose="020F0502020204030204" pitchFamily="34" charset="0"/>
                <a:cs typeface="Calibri"/>
              </a:rPr>
              <a:t>You </a:t>
            </a:r>
            <a:r>
              <a:rPr lang="en-US" sz="2400" dirty="0">
                <a:latin typeface="Calibri" panose="020F0502020204030204" pitchFamily="34" charset="0"/>
                <a:cs typeface="Calibri"/>
              </a:rPr>
              <a:t>can request that Chromium preloads your websites HSTS headers by </a:t>
            </a:r>
            <a:r>
              <a:rPr lang="en-US" sz="2400" dirty="0" smtClean="0">
                <a:latin typeface="Calibri" panose="020F0502020204030204" pitchFamily="34" charset="0"/>
                <a:cs typeface="Calibri"/>
              </a:rPr>
              <a:t>default</a:t>
            </a:r>
          </a:p>
          <a:p>
            <a:pPr marL="342900" indent="-342900" algn="l">
              <a:buFont typeface="Arial"/>
              <a:buChar char="•"/>
              <a:defRPr/>
            </a:pPr>
            <a:r>
              <a:rPr lang="en-US" sz="2400" dirty="0" smtClean="0">
                <a:latin typeface="Calibri" panose="020F0502020204030204" pitchFamily="34" charset="0"/>
              </a:rPr>
              <a:t>Tweet your domain to @</a:t>
            </a:r>
            <a:r>
              <a:rPr lang="en-US" sz="2400" dirty="0" err="1" smtClean="0">
                <a:latin typeface="Calibri" panose="020F0502020204030204" pitchFamily="34" charset="0"/>
              </a:rPr>
              <a:t>agl</a:t>
            </a:r>
            <a:r>
              <a:rPr lang="en-US" sz="2400" dirty="0">
                <a:latin typeface="Calibri" panose="020F0502020204030204" pitchFamily="34" charset="0"/>
              </a:rPr>
              <a:t>__ </a:t>
            </a:r>
            <a:r>
              <a:rPr lang="en-US" sz="2400" dirty="0" smtClean="0">
                <a:latin typeface="Calibri" panose="020F0502020204030204" pitchFamily="34" charset="0"/>
              </a:rPr>
              <a:t>to be automatically added to the default Chrome HSTS list!</a:t>
            </a:r>
            <a:endParaRPr lang="en-US" sz="2400" dirty="0">
              <a:latin typeface="Calibri" panose="020F0502020204030204" pitchFamily="34" charset="0"/>
              <a:cs typeface="Calibri"/>
            </a:endParaRPr>
          </a:p>
          <a:p>
            <a:pPr marL="342900" indent="-342900" algn="l">
              <a:buFont typeface="Arial"/>
              <a:buChar char="•"/>
              <a:defRPr/>
            </a:pPr>
            <a:r>
              <a:rPr lang="en-US" sz="2400" dirty="0" smtClean="0">
                <a:latin typeface="Calibri" panose="020F0502020204030204" pitchFamily="34" charset="0"/>
                <a:cs typeface="Calibri"/>
                <a:hlinkClick r:id="rId4"/>
              </a:rPr>
              <a:t>http</a:t>
            </a:r>
            <a:r>
              <a:rPr lang="en-US" sz="2400" dirty="0">
                <a:latin typeface="Calibri" panose="020F0502020204030204" pitchFamily="34" charset="0"/>
                <a:cs typeface="Calibri"/>
                <a:hlinkClick r:id="rId4"/>
              </a:rPr>
              <a:t>://dev.chromium.org/sts</a:t>
            </a:r>
            <a:r>
              <a:rPr lang="en-US" sz="2400" dirty="0">
                <a:latin typeface="Calibri" panose="020F0502020204030204" pitchFamily="34" charset="0"/>
                <a:cs typeface="Calibri"/>
              </a:rPr>
              <a:t> </a:t>
            </a:r>
          </a:p>
        </p:txBody>
      </p:sp>
    </p:spTree>
    <p:extLst>
      <p:ext uri="{BB962C8B-B14F-4D97-AF65-F5344CB8AC3E}">
        <p14:creationId xmlns:p14="http://schemas.microsoft.com/office/powerpoint/2010/main" val="30954215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HSTS In Code</a:t>
            </a:r>
            <a:endParaRPr lang="en-US" dirty="0"/>
          </a:p>
        </p:txBody>
      </p:sp>
      <p:sp>
        <p:nvSpPr>
          <p:cNvPr id="3" name="Content Placeholder 2"/>
          <p:cNvSpPr>
            <a:spLocks noGrp="1"/>
          </p:cNvSpPr>
          <p:nvPr>
            <p:ph idx="1"/>
          </p:nvPr>
        </p:nvSpPr>
        <p:spPr/>
        <p:txBody>
          <a:bodyPr/>
          <a:lstStyle/>
          <a:p>
            <a:r>
              <a:rPr lang="en-US" dirty="0" smtClean="0"/>
              <a:t>Response Header added by application</a:t>
            </a:r>
          </a:p>
          <a:p>
            <a:endParaRPr lang="en-US" dirty="0" smtClean="0"/>
          </a:p>
          <a:p>
            <a:r>
              <a:rPr lang="en-US" dirty="0" smtClean="0"/>
              <a:t>Browser receives and remembers settings for domain</a:t>
            </a:r>
          </a:p>
          <a:p>
            <a:pPr lvl="1"/>
            <a:r>
              <a:rPr lang="en-US" dirty="0" smtClean="0"/>
              <a:t>HSTS flag not easily cleared by user</a:t>
            </a:r>
          </a:p>
          <a:p>
            <a:pPr marL="0" lvl="1" indent="0">
              <a:buNone/>
            </a:pPr>
            <a:endParaRPr lang="en-US" dirty="0"/>
          </a:p>
        </p:txBody>
      </p:sp>
      <p:pic>
        <p:nvPicPr>
          <p:cNvPr id="6" name="Picture 5"/>
          <p:cNvPicPr>
            <a:picLocks noChangeAspect="1"/>
          </p:cNvPicPr>
          <p:nvPr/>
        </p:nvPicPr>
        <p:blipFill>
          <a:blip r:embed="rId2"/>
          <a:stretch>
            <a:fillRect/>
          </a:stretch>
        </p:blipFill>
        <p:spPr>
          <a:xfrm>
            <a:off x="152400" y="4191000"/>
            <a:ext cx="8458200" cy="1497441"/>
          </a:xfrm>
          <a:prstGeom prst="rect">
            <a:avLst/>
          </a:prstGeom>
        </p:spPr>
      </p:pic>
      <p:sp>
        <p:nvSpPr>
          <p:cNvPr id="7" name="Rectangle 6"/>
          <p:cNvSpPr/>
          <p:nvPr/>
        </p:nvSpPr>
        <p:spPr>
          <a:xfrm>
            <a:off x="304800" y="5715000"/>
            <a:ext cx="8305800" cy="246221"/>
          </a:xfrm>
          <a:prstGeom prst="rect">
            <a:avLst/>
          </a:prstGeom>
        </p:spPr>
        <p:txBody>
          <a:bodyPr wrap="square">
            <a:spAutoFit/>
          </a:bodyPr>
          <a:lstStyle/>
          <a:p>
            <a:pPr defTabSz="914306"/>
            <a:r>
              <a:rPr lang="en-US" sz="1000" dirty="0">
                <a:solidFill>
                  <a:srgbClr val="000000"/>
                </a:solidFill>
              </a:rPr>
              <a:t>http://</a:t>
            </a:r>
            <a:r>
              <a:rPr lang="en-US" sz="1000" dirty="0" err="1">
                <a:solidFill>
                  <a:srgbClr val="000000"/>
                </a:solidFill>
              </a:rPr>
              <a:t>en.wikipedia.org</a:t>
            </a:r>
            <a:r>
              <a:rPr lang="en-US" sz="1000" dirty="0">
                <a:solidFill>
                  <a:srgbClr val="000000"/>
                </a:solidFill>
              </a:rPr>
              <a:t>/wiki/</a:t>
            </a:r>
            <a:r>
              <a:rPr lang="en-US" sz="1000" dirty="0" err="1">
                <a:solidFill>
                  <a:srgbClr val="000000"/>
                </a:solidFill>
              </a:rPr>
              <a:t>HTTP_Strict_Transport_Security#Implementation</a:t>
            </a:r>
            <a:endParaRPr lang="en-US" sz="1000" dirty="0">
              <a:solidFill>
                <a:srgbClr val="000000"/>
              </a:solidFill>
            </a:endParaRPr>
          </a:p>
        </p:txBody>
      </p:sp>
    </p:spTree>
    <p:extLst>
      <p:ext uri="{BB962C8B-B14F-4D97-AF65-F5344CB8AC3E}">
        <p14:creationId xmlns:p14="http://schemas.microsoft.com/office/powerpoint/2010/main" val="3420773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HSTS</a:t>
            </a:r>
            <a:endParaRPr lang="en-US" dirty="0"/>
          </a:p>
        </p:txBody>
      </p:sp>
      <p:sp>
        <p:nvSpPr>
          <p:cNvPr id="3" name="Content Placeholder 2"/>
          <p:cNvSpPr>
            <a:spLocks noGrp="1"/>
          </p:cNvSpPr>
          <p:nvPr>
            <p:ph idx="1"/>
          </p:nvPr>
        </p:nvSpPr>
        <p:spPr/>
        <p:txBody>
          <a:bodyPr/>
          <a:lstStyle/>
          <a:p>
            <a:r>
              <a:rPr lang="en-US" dirty="0"/>
              <a:t>HTTP Strict Transport Security (HSTS)</a:t>
            </a:r>
          </a:p>
          <a:p>
            <a:pPr lvl="1"/>
            <a:r>
              <a:rPr lang="en-US" dirty="0"/>
              <a:t>Opt-in security control</a:t>
            </a:r>
          </a:p>
          <a:p>
            <a:pPr lvl="1"/>
            <a:r>
              <a:rPr lang="en-US" dirty="0"/>
              <a:t>Website instructs compatible browser to enable STS for </a:t>
            </a:r>
            <a:r>
              <a:rPr lang="en-US" dirty="0" smtClean="0"/>
              <a:t>site</a:t>
            </a:r>
          </a:p>
          <a:p>
            <a:pPr lvl="1"/>
            <a:endParaRPr lang="en-US" dirty="0"/>
          </a:p>
          <a:p>
            <a:r>
              <a:rPr lang="en-US" dirty="0"/>
              <a:t>HSTS Forces (for enabled site):</a:t>
            </a:r>
          </a:p>
          <a:p>
            <a:pPr lvl="1"/>
            <a:r>
              <a:rPr lang="en-US" dirty="0"/>
              <a:t>All communication over HTTPS</a:t>
            </a:r>
          </a:p>
          <a:p>
            <a:pPr lvl="1"/>
            <a:r>
              <a:rPr lang="en-US" dirty="0"/>
              <a:t>No insecure HTTP requests sent from browser</a:t>
            </a:r>
          </a:p>
          <a:p>
            <a:pPr lvl="1"/>
            <a:r>
              <a:rPr lang="en-US" dirty="0"/>
              <a:t>No option for user to override untrusted certificates</a:t>
            </a:r>
          </a:p>
        </p:txBody>
      </p:sp>
    </p:spTree>
    <p:extLst>
      <p:ext uri="{BB962C8B-B14F-4D97-AF65-F5344CB8AC3E}">
        <p14:creationId xmlns:p14="http://schemas.microsoft.com/office/powerpoint/2010/main" val="41998054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Outdated Users</a:t>
            </a:r>
            <a:endParaRPr lang="en-US" dirty="0"/>
          </a:p>
        </p:txBody>
      </p:sp>
      <p:sp>
        <p:nvSpPr>
          <p:cNvPr id="3" name="Content Placeholder 2"/>
          <p:cNvSpPr>
            <a:spLocks noGrp="1"/>
          </p:cNvSpPr>
          <p:nvPr>
            <p:ph idx="1"/>
          </p:nvPr>
        </p:nvSpPr>
        <p:spPr/>
        <p:txBody>
          <a:bodyPr/>
          <a:lstStyle/>
          <a:p>
            <a:r>
              <a:rPr lang="en-US" dirty="0"/>
              <a:t>HSTS supported in current browsers (Firefox, Chrome</a:t>
            </a:r>
            <a:r>
              <a:rPr lang="en-US" dirty="0" smtClean="0"/>
              <a:t>)</a:t>
            </a:r>
          </a:p>
          <a:p>
            <a:pPr lvl="1"/>
            <a:r>
              <a:rPr lang="en-US" dirty="0" smtClean="0"/>
              <a:t>No impact to old / unsupported browsers – just no protection</a:t>
            </a:r>
          </a:p>
          <a:p>
            <a:pPr lvl="1"/>
            <a:endParaRPr lang="en-US" dirty="0"/>
          </a:p>
          <a:p>
            <a:r>
              <a:rPr lang="en-US" dirty="0"/>
              <a:t>Older browsers all support SECURE Cookie Flag</a:t>
            </a:r>
          </a:p>
          <a:p>
            <a:r>
              <a:rPr lang="en-US" dirty="0"/>
              <a:t>SECURE cookie flag</a:t>
            </a:r>
          </a:p>
          <a:p>
            <a:pPr lvl="1"/>
            <a:r>
              <a:rPr lang="en-US" dirty="0"/>
              <a:t>Instructs browser to only send cookie over HTTPS</a:t>
            </a:r>
          </a:p>
          <a:p>
            <a:pPr lvl="1"/>
            <a:r>
              <a:rPr lang="en-US" dirty="0"/>
              <a:t>Much less (and different) protection than HSTS, but good defense in depth control</a:t>
            </a:r>
          </a:p>
        </p:txBody>
      </p:sp>
    </p:spTree>
    <p:extLst>
      <p:ext uri="{BB962C8B-B14F-4D97-AF65-F5344CB8AC3E}">
        <p14:creationId xmlns:p14="http://schemas.microsoft.com/office/powerpoint/2010/main" val="8723412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err="1" smtClean="0"/>
              <a:t>goto</a:t>
            </a:r>
            <a:r>
              <a:rPr lang="en-US" dirty="0" smtClean="0"/>
              <a:t> fail SSL bug</a:t>
            </a:r>
            <a:endParaRPr lang="en-US" dirty="0"/>
          </a:p>
        </p:txBody>
      </p:sp>
      <p:sp>
        <p:nvSpPr>
          <p:cNvPr id="3" name="Content Placeholder 2"/>
          <p:cNvSpPr>
            <a:spLocks noGrp="1"/>
          </p:cNvSpPr>
          <p:nvPr>
            <p:ph idx="1"/>
          </p:nvPr>
        </p:nvSpPr>
        <p:spPr/>
        <p:txBody>
          <a:bodyPr/>
          <a:lstStyle/>
          <a:p>
            <a:r>
              <a:rPr lang="en-US" dirty="0" smtClean="0"/>
              <a:t>Major </a:t>
            </a:r>
            <a:r>
              <a:rPr lang="en-US" dirty="0" err="1" smtClean="0"/>
              <a:t>iOS</a:t>
            </a:r>
            <a:r>
              <a:rPr lang="en-US" dirty="0" smtClean="0"/>
              <a:t>/OSX SSL implementation bug</a:t>
            </a:r>
          </a:p>
          <a:p>
            <a:endParaRPr lang="en-US" dirty="0" smtClean="0"/>
          </a:p>
          <a:p>
            <a:r>
              <a:rPr lang="en-US" dirty="0"/>
              <a:t>http://</a:t>
            </a:r>
            <a:r>
              <a:rPr lang="en-US" dirty="0" err="1"/>
              <a:t>web.nvd.nist.gov</a:t>
            </a:r>
            <a:r>
              <a:rPr lang="en-US" dirty="0"/>
              <a:t>/view/</a:t>
            </a:r>
            <a:r>
              <a:rPr lang="en-US" dirty="0" err="1"/>
              <a:t>vuln</a:t>
            </a:r>
            <a:r>
              <a:rPr lang="en-US" dirty="0"/>
              <a:t>/</a:t>
            </a:r>
            <a:r>
              <a:rPr lang="en-US" dirty="0" err="1"/>
              <a:t>detail?vulnId</a:t>
            </a:r>
            <a:r>
              <a:rPr lang="en-US" dirty="0"/>
              <a:t>=CVE-2014-</a:t>
            </a:r>
            <a:r>
              <a:rPr lang="en-US" dirty="0" smtClean="0"/>
              <a:t>1266</a:t>
            </a:r>
          </a:p>
          <a:p>
            <a:endParaRPr lang="en-US" dirty="0"/>
          </a:p>
          <a:p>
            <a:r>
              <a:rPr lang="en-US" dirty="0" smtClean="0"/>
              <a:t>"...does </a:t>
            </a:r>
            <a:r>
              <a:rPr lang="en-US" dirty="0"/>
              <a:t>not check the signature in a TLS Server Key Exchange </a:t>
            </a:r>
            <a:r>
              <a:rPr lang="en-US" dirty="0" smtClean="0"/>
              <a:t>message...."</a:t>
            </a:r>
          </a:p>
          <a:p>
            <a:endParaRPr lang="en-US" dirty="0"/>
          </a:p>
          <a:p>
            <a:r>
              <a:rPr lang="en-US" dirty="0" smtClean="0"/>
              <a:t>"...allows </a:t>
            </a:r>
            <a:r>
              <a:rPr lang="en-US" dirty="0"/>
              <a:t>man-in-the-middle attackers to spoof SSL servers by (1) using an arbitrary private key for the signing step or (2) omitting the signing </a:t>
            </a:r>
            <a:r>
              <a:rPr lang="en-US" dirty="0" smtClean="0"/>
              <a:t>step."</a:t>
            </a:r>
          </a:p>
          <a:p>
            <a:endParaRPr lang="en-US" dirty="0"/>
          </a:p>
        </p:txBody>
      </p:sp>
    </p:spTree>
    <p:extLst>
      <p:ext uri="{BB962C8B-B14F-4D97-AF65-F5344CB8AC3E}">
        <p14:creationId xmlns:p14="http://schemas.microsoft.com/office/powerpoint/2010/main" val="17993307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WASP-SDLC Panel[1].v2_templateFinal2">
  <a:themeElements>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SDLC Panel[1].v2_templateFinal2">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On-screen Show (4:3)</PresentationFormat>
  <Paragraphs>142</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OWASP-SDLC Panel[1].v2_templateFinal2</vt:lpstr>
      <vt:lpstr>Risks of Insecure Communication </vt:lpstr>
      <vt:lpstr>Ex 1: Insecure Session Management</vt:lpstr>
      <vt:lpstr>Ex 2: Insecure Redirects</vt:lpstr>
      <vt:lpstr>HTTP Strict Transport Security (HSTS)</vt:lpstr>
      <vt:lpstr>HSTS – Strict Transport Security</vt:lpstr>
      <vt:lpstr>HSTS In Code</vt:lpstr>
      <vt:lpstr>Benefits of HSTS</vt:lpstr>
      <vt:lpstr>Protecting Outdated Users</vt:lpstr>
      <vt:lpstr>Apple goto fail SSL bug</vt:lpstr>
      <vt:lpstr>goto fail Apple SSL bug</vt:lpstr>
      <vt:lpstr>Fixing the CA (Certificate Authority) System</vt:lpstr>
      <vt:lpstr>Certificate Pinning</vt:lpstr>
      <vt:lpstr>Browser-Based TOFU Pinning</vt:lpstr>
      <vt:lpstr>SSL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Insecure Communication </dc:title>
  <dc:creator>Eoin Keary</dc:creator>
  <cp:lastModifiedBy>Eoin Keary</cp:lastModifiedBy>
  <cp:revision>1</cp:revision>
  <dcterms:created xsi:type="dcterms:W3CDTF">2014-04-07T11:12:32Z</dcterms:created>
  <dcterms:modified xsi:type="dcterms:W3CDTF">2014-04-07T11:13:07Z</dcterms:modified>
</cp:coreProperties>
</file>