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4"/>
  </p:notesMasterIdLst>
  <p:sldIdLst>
    <p:sldId id="256" r:id="rId3"/>
    <p:sldId id="330" r:id="rId4"/>
    <p:sldId id="357" r:id="rId5"/>
    <p:sldId id="331" r:id="rId6"/>
    <p:sldId id="332" r:id="rId7"/>
    <p:sldId id="334" r:id="rId8"/>
    <p:sldId id="337" r:id="rId9"/>
    <p:sldId id="335" r:id="rId10"/>
    <p:sldId id="353" r:id="rId11"/>
    <p:sldId id="352" r:id="rId12"/>
    <p:sldId id="351" r:id="rId13"/>
    <p:sldId id="336" r:id="rId14"/>
    <p:sldId id="326" r:id="rId15"/>
    <p:sldId id="358" r:id="rId16"/>
    <p:sldId id="324" r:id="rId17"/>
    <p:sldId id="338" r:id="rId18"/>
    <p:sldId id="356" r:id="rId19"/>
    <p:sldId id="343" r:id="rId20"/>
    <p:sldId id="349" r:id="rId21"/>
    <p:sldId id="355" r:id="rId22"/>
    <p:sldId id="359" r:id="rId23"/>
  </p:sldIdLst>
  <p:sldSz cx="13004800" cy="9753600"/>
  <p:notesSz cx="6858000" cy="9144000"/>
  <p:defaultTextStyle>
    <a:defPPr>
      <a:defRPr lang="en-US"/>
    </a:defPPr>
    <a:lvl1pPr algn="ctr" rtl="0" fontAlgn="base">
      <a:spcBef>
        <a:spcPct val="0"/>
      </a:spcBef>
      <a:spcAft>
        <a:spcPct val="0"/>
      </a:spcAft>
      <a:defRPr sz="4300" kern="1200">
        <a:solidFill>
          <a:srgbClr val="000000"/>
        </a:solidFill>
        <a:latin typeface="Gill Sans" charset="0"/>
        <a:ea typeface="ヒラギノ角ゴ ProN W3"/>
        <a:cs typeface="ヒラギノ角ゴ ProN W3"/>
        <a:sym typeface="Gill Sans" charset="0"/>
      </a:defRPr>
    </a:lvl1pPr>
    <a:lvl2pPr marL="457200" algn="ctr" rtl="0" fontAlgn="base">
      <a:spcBef>
        <a:spcPct val="0"/>
      </a:spcBef>
      <a:spcAft>
        <a:spcPct val="0"/>
      </a:spcAft>
      <a:defRPr sz="4300" kern="1200">
        <a:solidFill>
          <a:srgbClr val="000000"/>
        </a:solidFill>
        <a:latin typeface="Gill Sans" charset="0"/>
        <a:ea typeface="ヒラギノ角ゴ ProN W3"/>
        <a:cs typeface="ヒラギノ角ゴ ProN W3"/>
        <a:sym typeface="Gill Sans" charset="0"/>
      </a:defRPr>
    </a:lvl2pPr>
    <a:lvl3pPr marL="914400" algn="ctr" rtl="0" fontAlgn="base">
      <a:spcBef>
        <a:spcPct val="0"/>
      </a:spcBef>
      <a:spcAft>
        <a:spcPct val="0"/>
      </a:spcAft>
      <a:defRPr sz="4300" kern="1200">
        <a:solidFill>
          <a:srgbClr val="000000"/>
        </a:solidFill>
        <a:latin typeface="Gill Sans" charset="0"/>
        <a:ea typeface="ヒラギノ角ゴ ProN W3"/>
        <a:cs typeface="ヒラギノ角ゴ ProN W3"/>
        <a:sym typeface="Gill Sans" charset="0"/>
      </a:defRPr>
    </a:lvl3pPr>
    <a:lvl4pPr marL="1371600" algn="ctr" rtl="0" fontAlgn="base">
      <a:spcBef>
        <a:spcPct val="0"/>
      </a:spcBef>
      <a:spcAft>
        <a:spcPct val="0"/>
      </a:spcAft>
      <a:defRPr sz="4300" kern="1200">
        <a:solidFill>
          <a:srgbClr val="000000"/>
        </a:solidFill>
        <a:latin typeface="Gill Sans" charset="0"/>
        <a:ea typeface="ヒラギノ角ゴ ProN W3"/>
        <a:cs typeface="ヒラギノ角ゴ ProN W3"/>
        <a:sym typeface="Gill Sans" charset="0"/>
      </a:defRPr>
    </a:lvl4pPr>
    <a:lvl5pPr marL="1828800" algn="ctr" rtl="0" fontAlgn="base">
      <a:spcBef>
        <a:spcPct val="0"/>
      </a:spcBef>
      <a:spcAft>
        <a:spcPct val="0"/>
      </a:spcAft>
      <a:defRPr sz="4300" kern="1200">
        <a:solidFill>
          <a:srgbClr val="000000"/>
        </a:solidFill>
        <a:latin typeface="Gill Sans" charset="0"/>
        <a:ea typeface="ヒラギノ角ゴ ProN W3"/>
        <a:cs typeface="ヒラギノ角ゴ ProN W3"/>
        <a:sym typeface="Gill Sans" charset="0"/>
      </a:defRPr>
    </a:lvl5pPr>
    <a:lvl6pPr marL="2286000" algn="l" defTabSz="914400" rtl="0" eaLnBrk="1" latinLnBrk="0" hangingPunct="1">
      <a:defRPr sz="4300" kern="1200">
        <a:solidFill>
          <a:srgbClr val="000000"/>
        </a:solidFill>
        <a:latin typeface="Gill Sans" charset="0"/>
        <a:ea typeface="ヒラギノ角ゴ ProN W3"/>
        <a:cs typeface="ヒラギノ角ゴ ProN W3"/>
        <a:sym typeface="Gill Sans" charset="0"/>
      </a:defRPr>
    </a:lvl6pPr>
    <a:lvl7pPr marL="2743200" algn="l" defTabSz="914400" rtl="0" eaLnBrk="1" latinLnBrk="0" hangingPunct="1">
      <a:defRPr sz="4300" kern="1200">
        <a:solidFill>
          <a:srgbClr val="000000"/>
        </a:solidFill>
        <a:latin typeface="Gill Sans" charset="0"/>
        <a:ea typeface="ヒラギノ角ゴ ProN W3"/>
        <a:cs typeface="ヒラギノ角ゴ ProN W3"/>
        <a:sym typeface="Gill Sans" charset="0"/>
      </a:defRPr>
    </a:lvl7pPr>
    <a:lvl8pPr marL="3200400" algn="l" defTabSz="914400" rtl="0" eaLnBrk="1" latinLnBrk="0" hangingPunct="1">
      <a:defRPr sz="4300" kern="1200">
        <a:solidFill>
          <a:srgbClr val="000000"/>
        </a:solidFill>
        <a:latin typeface="Gill Sans" charset="0"/>
        <a:ea typeface="ヒラギノ角ゴ ProN W3"/>
        <a:cs typeface="ヒラギノ角ゴ ProN W3"/>
        <a:sym typeface="Gill Sans" charset="0"/>
      </a:defRPr>
    </a:lvl8pPr>
    <a:lvl9pPr marL="3657600" algn="l" defTabSz="914400" rtl="0" eaLnBrk="1" latinLnBrk="0" hangingPunct="1">
      <a:defRPr sz="4300" kern="1200">
        <a:solidFill>
          <a:srgbClr val="000000"/>
        </a:solidFill>
        <a:latin typeface="Gill Sans" charset="0"/>
        <a:ea typeface="ヒラギノ角ゴ ProN W3"/>
        <a:cs typeface="ヒラギノ角ゴ ProN W3"/>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80197" autoAdjust="0"/>
  </p:normalViewPr>
  <p:slideViewPr>
    <p:cSldViewPr>
      <p:cViewPr>
        <p:scale>
          <a:sx n="59" d="100"/>
          <a:sy n="59" d="100"/>
        </p:scale>
        <p:origin x="-2190" y="-37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ea typeface="+mn-ea"/>
                <a:cs typeface="+mn-cs"/>
              </a:defRPr>
            </a:lvl1pPr>
          </a:lstStyle>
          <a:p>
            <a:pPr>
              <a:defRPr/>
            </a:pPr>
            <a:endParaRPr lang="nl-NL"/>
          </a:p>
        </p:txBody>
      </p:sp>
      <p:sp>
        <p:nvSpPr>
          <p:cNvPr id="1996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mn-ea"/>
                <a:cs typeface="+mn-cs"/>
              </a:defRPr>
            </a:lvl1pPr>
          </a:lstStyle>
          <a:p>
            <a:pPr>
              <a:defRPr/>
            </a:pPr>
            <a:fld id="{C10C3924-AB98-4169-AC78-7821728DDFBD}" type="datetimeFigureOut">
              <a:rPr lang="nl-NL"/>
              <a:pPr>
                <a:defRPr/>
              </a:pPr>
              <a:t>12-6-2011</a:t>
            </a:fld>
            <a:endParaRPr lang="nl-NL"/>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96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1996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ea typeface="+mn-ea"/>
                <a:cs typeface="+mn-cs"/>
              </a:defRPr>
            </a:lvl1pPr>
          </a:lstStyle>
          <a:p>
            <a:pPr>
              <a:defRPr/>
            </a:pPr>
            <a:endParaRPr lang="nl-NL"/>
          </a:p>
        </p:txBody>
      </p:sp>
      <p:sp>
        <p:nvSpPr>
          <p:cNvPr id="1996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mn-ea"/>
                <a:cs typeface="+mn-cs"/>
              </a:defRPr>
            </a:lvl1pPr>
          </a:lstStyle>
          <a:p>
            <a:pPr>
              <a:defRPr/>
            </a:pPr>
            <a:fld id="{A424A975-DCD2-42F1-A695-33444F5323F9}" type="slidenum">
              <a:rPr lang="nl-NL"/>
              <a:pPr>
                <a:defRPr/>
              </a:pPr>
              <a:t>‹#›</a:t>
            </a:fld>
            <a:endParaRPr lang="nl-NL"/>
          </a:p>
        </p:txBody>
      </p:sp>
    </p:spTree>
    <p:extLst>
      <p:ext uri="{BB962C8B-B14F-4D97-AF65-F5344CB8AC3E}">
        <p14:creationId xmlns:p14="http://schemas.microsoft.com/office/powerpoint/2010/main" val="188631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Tom</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1</a:t>
            </a:fld>
            <a:endParaRPr lang="nl-NL"/>
          </a:p>
        </p:txBody>
      </p:sp>
    </p:spTree>
    <p:extLst>
      <p:ext uri="{BB962C8B-B14F-4D97-AF65-F5344CB8AC3E}">
        <p14:creationId xmlns:p14="http://schemas.microsoft.com/office/powerpoint/2010/main" val="123262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Eoin – take new screenshots</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10</a:t>
            </a:fld>
            <a:endParaRPr lang="nl-NL"/>
          </a:p>
        </p:txBody>
      </p:sp>
    </p:spTree>
    <p:extLst>
      <p:ext uri="{BB962C8B-B14F-4D97-AF65-F5344CB8AC3E}">
        <p14:creationId xmlns:p14="http://schemas.microsoft.com/office/powerpoint/2010/main" val="1847381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Eoin - ew: UPS, ADP, amazon</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11</a:t>
            </a:fld>
            <a:endParaRPr lang="nl-NL"/>
          </a:p>
        </p:txBody>
      </p:sp>
    </p:spTree>
    <p:extLst>
      <p:ext uri="{BB962C8B-B14F-4D97-AF65-F5344CB8AC3E}">
        <p14:creationId xmlns:p14="http://schemas.microsoft.com/office/powerpoint/2010/main" val="410866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Seba – differentiate</a:t>
            </a:r>
            <a:r>
              <a:rPr lang="nl-BE" baseline="0" dirty="0" smtClean="0"/>
              <a:t> Stable / Beta / Alpha</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12</a:t>
            </a:fld>
            <a:endParaRPr lang="nl-NL"/>
          </a:p>
        </p:txBody>
      </p:sp>
    </p:spTree>
    <p:extLst>
      <p:ext uri="{BB962C8B-B14F-4D97-AF65-F5344CB8AC3E}">
        <p14:creationId xmlns:p14="http://schemas.microsoft.com/office/powerpoint/2010/main" val="126289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seba</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13</a:t>
            </a:fld>
            <a:endParaRPr lang="nl-NL"/>
          </a:p>
        </p:txBody>
      </p:sp>
    </p:spTree>
    <p:extLst>
      <p:ext uri="{BB962C8B-B14F-4D97-AF65-F5344CB8AC3E}">
        <p14:creationId xmlns:p14="http://schemas.microsoft.com/office/powerpoint/2010/main" val="257503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Seba</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14</a:t>
            </a:fld>
            <a:endParaRPr lang="nl-NL"/>
          </a:p>
        </p:txBody>
      </p:sp>
    </p:spTree>
    <p:extLst>
      <p:ext uri="{BB962C8B-B14F-4D97-AF65-F5344CB8AC3E}">
        <p14:creationId xmlns:p14="http://schemas.microsoft.com/office/powerpoint/2010/main" val="80390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Eoin</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15</a:t>
            </a:fld>
            <a:endParaRPr lang="nl-NL"/>
          </a:p>
        </p:txBody>
      </p:sp>
    </p:spTree>
    <p:extLst>
      <p:ext uri="{BB962C8B-B14F-4D97-AF65-F5344CB8AC3E}">
        <p14:creationId xmlns:p14="http://schemas.microsoft.com/office/powerpoint/2010/main" val="2122878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Eoin</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16</a:t>
            </a:fld>
            <a:endParaRPr lang="nl-NL"/>
          </a:p>
        </p:txBody>
      </p:sp>
    </p:spTree>
    <p:extLst>
      <p:ext uri="{BB962C8B-B14F-4D97-AF65-F5344CB8AC3E}">
        <p14:creationId xmlns:p14="http://schemas.microsoft.com/office/powerpoint/2010/main" val="578434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err="1" smtClean="0">
                <a:solidFill>
                  <a:schemeClr val="tx1"/>
                </a:solidFill>
                <a:effectLst/>
                <a:latin typeface="Calibri" pitchFamily="34" charset="0"/>
                <a:ea typeface="+mn-ea"/>
                <a:cs typeface="+mn-cs"/>
              </a:rPr>
              <a:t>Eoin</a:t>
            </a:r>
            <a:endParaRPr lang="en-US" sz="1200" b="1"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OWASP-Portugal Partnership </a:t>
            </a:r>
            <a:r>
              <a:rPr lang="en-US" sz="1200" kern="1200" dirty="0" smtClean="0">
                <a:solidFill>
                  <a:schemeClr val="tx1"/>
                </a:solidFill>
                <a:effectLst/>
                <a:latin typeface="Calibri" pitchFamily="34" charset="0"/>
                <a:ea typeface="+mn-ea"/>
                <a:cs typeface="+mn-cs"/>
              </a:rPr>
              <a:t>– OWASP has been working to establish relationships with various governments around the world, particularly the United States, Brazil, Portugal, and Greece. At the Summit, OWASP representatives worked directly with senior Portuguese IT officials to establish a protocol for working with Portugal to improve their application security capabilities.</a:t>
            </a:r>
            <a:endParaRPr lang="nl-BE"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nl-BE"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OWASP Outreach to Educational Institutions</a:t>
            </a:r>
            <a:r>
              <a:rPr lang="en-US" sz="1200" kern="1200" dirty="0" smtClean="0">
                <a:solidFill>
                  <a:schemeClr val="tx1"/>
                </a:solidFill>
                <a:effectLst/>
                <a:latin typeface="Calibri" pitchFamily="34" charset="0"/>
                <a:ea typeface="+mn-ea"/>
                <a:cs typeface="+mn-cs"/>
              </a:rPr>
              <a:t> – Reaching students is a unique opportunity to reach developers early in their development. At the Summit, delegates drafted an OWASP Code of Conduct for Educational Institutions, created a detailed plan for OWASP Student Chapters and continued development of the OWASP “Academies” Portal with extensive education and training materials.</a:t>
            </a:r>
            <a:endParaRPr lang="nl-BE"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nl-BE"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OWASP Industry Outreach</a:t>
            </a:r>
            <a:r>
              <a:rPr lang="en-US" sz="1200" kern="1200" dirty="0" smtClean="0">
                <a:solidFill>
                  <a:schemeClr val="tx1"/>
                </a:solidFill>
                <a:effectLst/>
                <a:latin typeface="Calibri" pitchFamily="34" charset="0"/>
                <a:ea typeface="+mn-ea"/>
                <a:cs typeface="+mn-cs"/>
              </a:rPr>
              <a:t> – OWASP resolved to develop industry working sessions to be held at major OWASP conferences starting with OWASP EU 2011 in Dublin, Ireland. The objective of these sessions will be to solicit feedback from industry players to help better focus OWASP efforts and make sure OWASP deliverables are relevant to industry concerns.</a:t>
            </a:r>
            <a:endParaRPr lang="nl-BE"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nl-BE"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OWASP Browser Security</a:t>
            </a:r>
            <a:r>
              <a:rPr lang="en-US" sz="1200" kern="1200" dirty="0" smtClean="0">
                <a:solidFill>
                  <a:schemeClr val="tx1"/>
                </a:solidFill>
                <a:effectLst/>
                <a:latin typeface="Calibri" pitchFamily="34" charset="0"/>
                <a:ea typeface="+mn-ea"/>
                <a:cs typeface="+mn-cs"/>
              </a:rPr>
              <a:t> </a:t>
            </a:r>
            <a:r>
              <a:rPr lang="en-US" sz="1200" b="1" kern="1200" dirty="0" smtClean="0">
                <a:solidFill>
                  <a:schemeClr val="tx1"/>
                </a:solidFill>
                <a:effectLst/>
                <a:latin typeface="Calibri" pitchFamily="34" charset="0"/>
                <a:ea typeface="+mn-ea"/>
                <a:cs typeface="+mn-cs"/>
              </a:rPr>
              <a:t>Project</a:t>
            </a:r>
            <a:r>
              <a:rPr lang="en-US" sz="1200" kern="1200" dirty="0" smtClean="0">
                <a:solidFill>
                  <a:schemeClr val="tx1"/>
                </a:solidFill>
                <a:effectLst/>
                <a:latin typeface="Calibri" pitchFamily="34" charset="0"/>
                <a:ea typeface="+mn-ea"/>
                <a:cs typeface="+mn-cs"/>
              </a:rPr>
              <a:t> – The Summit brought representatives from browser vendors Mozilla, Google, and Microsoft together with leading security researchers to discuss, and strategize about browser security issues. Several new OWASP initiatives were launched, including a browser security scorecard project based on OWASP’s recently created browser testing framework. There were extensive discussions on browser initiatives such as Mozilla’s Content Security Policy (CSP) and browser sandboxes.</a:t>
            </a:r>
            <a:endParaRPr lang="nl-BE"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nl-BE"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OWASP-Apache Partnership</a:t>
            </a:r>
            <a:r>
              <a:rPr lang="en-US" sz="1200" kern="1200" dirty="0" smtClean="0">
                <a:solidFill>
                  <a:schemeClr val="tx1"/>
                </a:solidFill>
                <a:effectLst/>
                <a:latin typeface="Calibri" pitchFamily="34" charset="0"/>
                <a:ea typeface="+mn-ea"/>
                <a:cs typeface="+mn-cs"/>
              </a:rPr>
              <a:t> – OWASP forged a relationship with the Apache Software Foundation (ASF) to start the process of sharing OWASP software projects with the ASF with the intention of including OWASP-provided code in Apache projects. The intention of this collaboration is to improve the security of the widely-used ASF Open Source software, as well to improve visibility for OWASP efforts.</a:t>
            </a:r>
            <a:endParaRPr lang="nl-BE"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nl-BE"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OWASP Mobile Security Initiative</a:t>
            </a:r>
            <a:r>
              <a:rPr lang="en-US" sz="1200" kern="1200" dirty="0" smtClean="0">
                <a:solidFill>
                  <a:schemeClr val="tx1"/>
                </a:solidFill>
                <a:effectLst/>
                <a:latin typeface="Calibri" pitchFamily="34" charset="0"/>
                <a:ea typeface="+mn-ea"/>
                <a:cs typeface="+mn-cs"/>
              </a:rPr>
              <a:t> – OWASP made progress on their upcoming Top 10 Mobile Vulnerabilities and Top 10 Mobile Defenses lists. In addition, OWASP resolved to reach out to mobile platform vendors to work with them on integrating better security into their environments.</a:t>
            </a:r>
            <a:endParaRPr lang="nl-BE"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nl-BE"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OWASP Governance Expansion</a:t>
            </a:r>
            <a:r>
              <a:rPr lang="en-US" sz="1200" kern="1200" dirty="0" smtClean="0">
                <a:solidFill>
                  <a:schemeClr val="tx1"/>
                </a:solidFill>
                <a:effectLst/>
                <a:latin typeface="Calibri" pitchFamily="34" charset="0"/>
                <a:ea typeface="+mn-ea"/>
                <a:cs typeface="+mn-cs"/>
              </a:rPr>
              <a:t> – OWASP updated its Charter and worked out procedures for the upcoming Board elections. These governance updates will help best support the dynamic and growing OWASP community.</a:t>
            </a:r>
            <a:endParaRPr lang="nl-BE"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nl-BE"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International Focus</a:t>
            </a:r>
            <a:r>
              <a:rPr lang="en-US" sz="1200" kern="1200" dirty="0" smtClean="0">
                <a:solidFill>
                  <a:schemeClr val="tx1"/>
                </a:solidFill>
                <a:effectLst/>
                <a:latin typeface="Calibri" pitchFamily="34" charset="0"/>
                <a:ea typeface="+mn-ea"/>
                <a:cs typeface="+mn-cs"/>
              </a:rPr>
              <a:t> – OWASP reaffirmed a commitment to be a truly international organization. Delegations from several countries and regions around the world including Asia-Pacific and South America participated in outreach workshops. Addition focus has been given to expanding international representation on OWASP’s Board and Global Committees.</a:t>
            </a:r>
            <a:endParaRPr lang="nl-BE"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nl-BE"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Application Security Programs</a:t>
            </a:r>
            <a:r>
              <a:rPr lang="en-US" sz="1200" kern="1200" dirty="0" smtClean="0">
                <a:solidFill>
                  <a:schemeClr val="tx1"/>
                </a:solidFill>
                <a:effectLst/>
                <a:latin typeface="Calibri" pitchFamily="34" charset="0"/>
                <a:ea typeface="+mn-ea"/>
                <a:cs typeface="+mn-cs"/>
              </a:rPr>
              <a:t> – To help organizations actually implement application security programs, we are mapping OWASP projects to all major approaches, including OWASP </a:t>
            </a:r>
            <a:r>
              <a:rPr lang="en-US" sz="1200" kern="1200" dirty="0" err="1" smtClean="0">
                <a:solidFill>
                  <a:schemeClr val="tx1"/>
                </a:solidFill>
                <a:effectLst/>
                <a:latin typeface="Calibri" pitchFamily="34" charset="0"/>
                <a:ea typeface="+mn-ea"/>
                <a:cs typeface="+mn-cs"/>
              </a:rPr>
              <a:t>OpenSAMM</a:t>
            </a:r>
            <a:r>
              <a:rPr lang="en-US" sz="1200" kern="1200" dirty="0" smtClean="0">
                <a:solidFill>
                  <a:schemeClr val="tx1"/>
                </a:solidFill>
                <a:effectLst/>
                <a:latin typeface="Calibri" pitchFamily="34" charset="0"/>
                <a:ea typeface="+mn-ea"/>
                <a:cs typeface="+mn-cs"/>
              </a:rPr>
              <a:t>, Microsoft’s SDL, and BSIMM.</a:t>
            </a:r>
            <a:endParaRPr lang="nl-BE"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nl-BE"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Application Security Certification</a:t>
            </a:r>
            <a:r>
              <a:rPr lang="en-US" sz="1200" kern="1200" dirty="0" smtClean="0">
                <a:solidFill>
                  <a:schemeClr val="tx1"/>
                </a:solidFill>
                <a:effectLst/>
                <a:latin typeface="Calibri" pitchFamily="34" charset="0"/>
                <a:ea typeface="+mn-ea"/>
                <a:cs typeface="+mn-cs"/>
              </a:rPr>
              <a:t> – OWASP reaffirmed its commitment to avoid becoming a certification body. Instead, it created the OWASP Code of Conduct for Certification Bodies that defines what application security certification program should entail.</a:t>
            </a:r>
            <a:endParaRPr lang="nl-BE" sz="1200" kern="1200" dirty="0" smtClean="0">
              <a:solidFill>
                <a:schemeClr val="tx1"/>
              </a:solidFill>
              <a:effectLst/>
              <a:latin typeface="Calibri" pitchFamily="34" charset="0"/>
              <a:ea typeface="+mn-ea"/>
              <a:cs typeface="+mn-cs"/>
            </a:endParaRPr>
          </a:p>
          <a:p>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17</a:t>
            </a:fld>
            <a:endParaRPr lang="nl-NL"/>
          </a:p>
        </p:txBody>
      </p:sp>
    </p:spTree>
    <p:extLst>
      <p:ext uri="{BB962C8B-B14F-4D97-AF65-F5344CB8AC3E}">
        <p14:creationId xmlns:p14="http://schemas.microsoft.com/office/powerpoint/2010/main" val="133811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Eoin</a:t>
            </a:r>
          </a:p>
          <a:p>
            <a:r>
              <a:rPr lang="nl-BE" dirty="0" smtClean="0"/>
              <a:t>There is one right here</a:t>
            </a:r>
            <a:r>
              <a:rPr lang="nl-BE" baseline="0" dirty="0" smtClean="0"/>
              <a:t> in Dublin!</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18</a:t>
            </a:fld>
            <a:endParaRPr lang="nl-NL"/>
          </a:p>
        </p:txBody>
      </p:sp>
    </p:spTree>
    <p:extLst>
      <p:ext uri="{BB962C8B-B14F-4D97-AF65-F5344CB8AC3E}">
        <p14:creationId xmlns:p14="http://schemas.microsoft.com/office/powerpoint/2010/main" val="2879662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Tom</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19</a:t>
            </a:fld>
            <a:endParaRPr lang="nl-NL"/>
          </a:p>
        </p:txBody>
      </p:sp>
    </p:spTree>
    <p:extLst>
      <p:ext uri="{BB962C8B-B14F-4D97-AF65-F5344CB8AC3E}">
        <p14:creationId xmlns:p14="http://schemas.microsoft.com/office/powerpoint/2010/main" val="428706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Tom</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2</a:t>
            </a:fld>
            <a:endParaRPr lang="nl-NL"/>
          </a:p>
        </p:txBody>
      </p:sp>
    </p:spTree>
    <p:extLst>
      <p:ext uri="{BB962C8B-B14F-4D97-AF65-F5344CB8AC3E}">
        <p14:creationId xmlns:p14="http://schemas.microsoft.com/office/powerpoint/2010/main" val="383581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Tom</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20</a:t>
            </a:fld>
            <a:endParaRPr lang="nl-NL"/>
          </a:p>
        </p:txBody>
      </p:sp>
    </p:spTree>
    <p:extLst>
      <p:ext uri="{BB962C8B-B14F-4D97-AF65-F5344CB8AC3E}">
        <p14:creationId xmlns:p14="http://schemas.microsoft.com/office/powerpoint/2010/main" val="211216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Seba</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3</a:t>
            </a:fld>
            <a:endParaRPr lang="nl-NL"/>
          </a:p>
        </p:txBody>
      </p:sp>
    </p:spTree>
    <p:extLst>
      <p:ext uri="{BB962C8B-B14F-4D97-AF65-F5344CB8AC3E}">
        <p14:creationId xmlns:p14="http://schemas.microsoft.com/office/powerpoint/2010/main" val="275263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01F3F-8105-D94F-9FDD-73DC93A2F210}" type="slidenum">
              <a:rPr lang="en-US"/>
              <a:pPr/>
              <a:t>4</a:t>
            </a:fld>
            <a:endParaRPr lang="en-US"/>
          </a:p>
        </p:txBody>
      </p:sp>
      <p:sp>
        <p:nvSpPr>
          <p:cNvPr id="32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8707" name="Rectangle 3"/>
          <p:cNvSpPr>
            <a:spLocks noGrp="1" noChangeArrowheads="1"/>
          </p:cNvSpPr>
          <p:nvPr>
            <p:ph type="body" idx="1"/>
          </p:nvPr>
        </p:nvSpPr>
        <p:spPr/>
        <p:txBody>
          <a:bodyPr/>
          <a:lstStyle/>
          <a:p>
            <a:r>
              <a:rPr lang="en-US" dirty="0" smtClean="0"/>
              <a:t>Tom - The </a:t>
            </a:r>
            <a:r>
              <a:rPr lang="en-US" dirty="0"/>
              <a:t>point is that we are just getting started -- can tools address those causes?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86A7A-3F18-7744-A6C4-D020E95BFD9B}" type="slidenum">
              <a:rPr lang="en-US"/>
              <a:pPr/>
              <a:t>5</a:t>
            </a:fld>
            <a:endParaRPr lang="en-US"/>
          </a:p>
        </p:txBody>
      </p:sp>
      <p:sp>
        <p:nvSpPr>
          <p:cNvPr id="34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7139" name="Rectangle 3"/>
          <p:cNvSpPr>
            <a:spLocks noGrp="1" noChangeArrowheads="1"/>
          </p:cNvSpPr>
          <p:nvPr>
            <p:ph type="body" idx="1"/>
          </p:nvPr>
        </p:nvSpPr>
        <p:spPr/>
        <p:txBody>
          <a:bodyPr/>
          <a:lstStyle/>
          <a:p>
            <a:r>
              <a:rPr lang="en-US" dirty="0" smtClean="0"/>
              <a:t>Tom</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3F62F-AF79-6E45-9990-3026AD5F8080}" type="slidenum">
              <a:rPr lang="en-US"/>
              <a:pPr/>
              <a:t>6</a:t>
            </a:fld>
            <a:endParaRPr lang="en-US"/>
          </a:p>
        </p:txBody>
      </p:sp>
      <p:sp>
        <p:nvSpPr>
          <p:cNvPr id="30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0035" name="Rectangle 3"/>
          <p:cNvSpPr>
            <a:spLocks noGrp="1" noChangeArrowheads="1"/>
          </p:cNvSpPr>
          <p:nvPr>
            <p:ph type="body" idx="1"/>
          </p:nvPr>
        </p:nvSpPr>
        <p:spPr/>
        <p:txBody>
          <a:bodyPr/>
          <a:lstStyle/>
          <a:p>
            <a:r>
              <a:rPr lang="en-US" dirty="0" smtClean="0"/>
              <a:t>Tom - OWASP </a:t>
            </a:r>
            <a:r>
              <a:rPr lang="en-US" dirty="0"/>
              <a:t>has the freedom to say and do what</a:t>
            </a:r>
            <a:r>
              <a:rPr lang="ja-JP" altLang="en-US" dirty="0">
                <a:latin typeface="Arial"/>
              </a:rPr>
              <a:t>’</a:t>
            </a:r>
            <a:r>
              <a:rPr lang="en-US" dirty="0"/>
              <a:t>s right because it</a:t>
            </a:r>
            <a:r>
              <a:rPr lang="ja-JP" altLang="en-US" dirty="0">
                <a:latin typeface="Arial"/>
              </a:rPr>
              <a:t>’</a:t>
            </a:r>
            <a:r>
              <a:rPr lang="en-US" dirty="0"/>
              <a:t>s not aligned with the money.</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Tom – STOP!</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7</a:t>
            </a:fld>
            <a:endParaRPr lang="nl-NL"/>
          </a:p>
        </p:txBody>
      </p:sp>
    </p:spTree>
    <p:extLst>
      <p:ext uri="{BB962C8B-B14F-4D97-AF65-F5344CB8AC3E}">
        <p14:creationId xmlns:p14="http://schemas.microsoft.com/office/powerpoint/2010/main" val="270964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47A8C-8D11-824D-BFF5-42FF12BD1FDE}" type="slidenum">
              <a:rPr lang="en-US"/>
              <a:pPr/>
              <a:t>8</a:t>
            </a:fld>
            <a:endParaRPr lang="en-US"/>
          </a:p>
        </p:txBody>
      </p:sp>
      <p:sp>
        <p:nvSpPr>
          <p:cNvPr id="30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03" name="Rectangle 3"/>
          <p:cNvSpPr>
            <a:spLocks noGrp="1" noChangeArrowheads="1"/>
          </p:cNvSpPr>
          <p:nvPr>
            <p:ph type="body" idx="1"/>
          </p:nvPr>
        </p:nvSpPr>
        <p:spPr/>
        <p:txBody>
          <a:bodyPr/>
          <a:lstStyle/>
          <a:p>
            <a:r>
              <a:rPr lang="en-US" dirty="0" err="1" smtClean="0"/>
              <a:t>Eoin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Eoin</a:t>
            </a:r>
            <a:endParaRPr lang="nl-BE" dirty="0"/>
          </a:p>
        </p:txBody>
      </p:sp>
      <p:sp>
        <p:nvSpPr>
          <p:cNvPr id="4" name="Slide Number Placeholder 3"/>
          <p:cNvSpPr>
            <a:spLocks noGrp="1"/>
          </p:cNvSpPr>
          <p:nvPr>
            <p:ph type="sldNum" sz="quarter" idx="10"/>
          </p:nvPr>
        </p:nvSpPr>
        <p:spPr/>
        <p:txBody>
          <a:bodyPr/>
          <a:lstStyle/>
          <a:p>
            <a:pPr>
              <a:defRPr/>
            </a:pPr>
            <a:fld id="{A424A975-DCD2-42F1-A695-33444F5323F9}" type="slidenum">
              <a:rPr lang="nl-NL" smtClean="0"/>
              <a:pPr>
                <a:defRPr/>
              </a:pPr>
              <a:t>9</a:t>
            </a:fld>
            <a:endParaRPr lang="nl-NL"/>
          </a:p>
        </p:txBody>
      </p:sp>
    </p:spTree>
    <p:extLst>
      <p:ext uri="{BB962C8B-B14F-4D97-AF65-F5344CB8AC3E}">
        <p14:creationId xmlns:p14="http://schemas.microsoft.com/office/powerpoint/2010/main" val="57569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4788113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45348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854200"/>
            <a:ext cx="2616200" cy="69469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70000" y="1854200"/>
            <a:ext cx="7696200" cy="694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234821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11"/>
          <p:cNvSpPr txBox="1">
            <a:spLocks noGrp="1" noChangeArrowheads="1"/>
          </p:cNvSpPr>
          <p:nvPr>
            <p:ph type="sldNum" sz="quarter" idx="10"/>
          </p:nvPr>
        </p:nvSpPr>
        <p:spPr>
          <a:ln/>
        </p:spPr>
        <p:txBody>
          <a:bodyPr/>
          <a:lstStyle>
            <a:lvl1pPr>
              <a:defRPr/>
            </a:lvl1pPr>
          </a:lstStyle>
          <a:p>
            <a:pPr>
              <a:defRPr/>
            </a:pPr>
            <a:fld id="{7168A61E-2777-46DB-9AAA-A7D8980550E4}" type="slidenum">
              <a:rPr lang="en-US"/>
              <a:pPr>
                <a:defRPr/>
              </a:pPr>
              <a:t>‹#›</a:t>
            </a:fld>
            <a:endParaRPr lang="en-US"/>
          </a:p>
        </p:txBody>
      </p:sp>
    </p:spTree>
    <p:extLst>
      <p:ext uri="{BB962C8B-B14F-4D97-AF65-F5344CB8AC3E}">
        <p14:creationId xmlns:p14="http://schemas.microsoft.com/office/powerpoint/2010/main" val="19314696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1"/>
          <p:cNvSpPr txBox="1">
            <a:spLocks noGrp="1" noChangeArrowheads="1"/>
          </p:cNvSpPr>
          <p:nvPr>
            <p:ph type="sldNum" sz="quarter" idx="10"/>
          </p:nvPr>
        </p:nvSpPr>
        <p:spPr>
          <a:ln/>
        </p:spPr>
        <p:txBody>
          <a:bodyPr/>
          <a:lstStyle>
            <a:lvl1pPr>
              <a:defRPr/>
            </a:lvl1pPr>
          </a:lstStyle>
          <a:p>
            <a:pPr>
              <a:defRPr/>
            </a:pPr>
            <a:fld id="{207F6D55-DB85-4E04-B58A-35C96A5F5F3F}" type="slidenum">
              <a:rPr lang="en-US"/>
              <a:pPr>
                <a:defRPr/>
              </a:pPr>
              <a:t>‹#›</a:t>
            </a:fld>
            <a:endParaRPr lang="en-US"/>
          </a:p>
        </p:txBody>
      </p:sp>
    </p:spTree>
    <p:extLst>
      <p:ext uri="{BB962C8B-B14F-4D97-AF65-F5344CB8AC3E}">
        <p14:creationId xmlns:p14="http://schemas.microsoft.com/office/powerpoint/2010/main" val="18145736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1"/>
          <p:cNvSpPr txBox="1">
            <a:spLocks noGrp="1" noChangeArrowheads="1"/>
          </p:cNvSpPr>
          <p:nvPr>
            <p:ph type="sldNum" sz="quarter" idx="10"/>
          </p:nvPr>
        </p:nvSpPr>
        <p:spPr>
          <a:ln/>
        </p:spPr>
        <p:txBody>
          <a:bodyPr/>
          <a:lstStyle>
            <a:lvl1pPr>
              <a:defRPr/>
            </a:lvl1pPr>
          </a:lstStyle>
          <a:p>
            <a:pPr>
              <a:defRPr/>
            </a:pPr>
            <a:fld id="{FFFCF1A5-F902-49BD-AAE4-76402E3AEF9C}" type="slidenum">
              <a:rPr lang="en-US"/>
              <a:pPr>
                <a:defRPr/>
              </a:pPr>
              <a:t>‹#›</a:t>
            </a:fld>
            <a:endParaRPr lang="en-US"/>
          </a:p>
        </p:txBody>
      </p:sp>
    </p:spTree>
    <p:extLst>
      <p:ext uri="{BB962C8B-B14F-4D97-AF65-F5344CB8AC3E}">
        <p14:creationId xmlns:p14="http://schemas.microsoft.com/office/powerpoint/2010/main" val="42033877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70000" y="3276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3276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11"/>
          <p:cNvSpPr txBox="1">
            <a:spLocks noGrp="1" noChangeArrowheads="1"/>
          </p:cNvSpPr>
          <p:nvPr>
            <p:ph type="sldNum" sz="quarter" idx="10"/>
          </p:nvPr>
        </p:nvSpPr>
        <p:spPr>
          <a:ln/>
        </p:spPr>
        <p:txBody>
          <a:bodyPr/>
          <a:lstStyle>
            <a:lvl1pPr>
              <a:defRPr/>
            </a:lvl1pPr>
          </a:lstStyle>
          <a:p>
            <a:pPr>
              <a:defRPr/>
            </a:pPr>
            <a:fld id="{FB6335DA-6A2C-4418-98D7-B95C444D4967}" type="slidenum">
              <a:rPr lang="en-US"/>
              <a:pPr>
                <a:defRPr/>
              </a:pPr>
              <a:t>‹#›</a:t>
            </a:fld>
            <a:endParaRPr lang="en-US"/>
          </a:p>
        </p:txBody>
      </p:sp>
    </p:spTree>
    <p:extLst>
      <p:ext uri="{BB962C8B-B14F-4D97-AF65-F5344CB8AC3E}">
        <p14:creationId xmlns:p14="http://schemas.microsoft.com/office/powerpoint/2010/main" val="1834270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11"/>
          <p:cNvSpPr txBox="1">
            <a:spLocks noGrp="1" noChangeArrowheads="1"/>
          </p:cNvSpPr>
          <p:nvPr>
            <p:ph type="sldNum" sz="quarter" idx="10"/>
          </p:nvPr>
        </p:nvSpPr>
        <p:spPr>
          <a:ln/>
        </p:spPr>
        <p:txBody>
          <a:bodyPr/>
          <a:lstStyle>
            <a:lvl1pPr>
              <a:defRPr/>
            </a:lvl1pPr>
          </a:lstStyle>
          <a:p>
            <a:pPr>
              <a:defRPr/>
            </a:pPr>
            <a:fld id="{2D51C555-F116-4CE9-94FC-6DCC5658104D}" type="slidenum">
              <a:rPr lang="en-US"/>
              <a:pPr>
                <a:defRPr/>
              </a:pPr>
              <a:t>‹#›</a:t>
            </a:fld>
            <a:endParaRPr lang="en-US"/>
          </a:p>
        </p:txBody>
      </p:sp>
    </p:spTree>
    <p:extLst>
      <p:ext uri="{BB962C8B-B14F-4D97-AF65-F5344CB8AC3E}">
        <p14:creationId xmlns:p14="http://schemas.microsoft.com/office/powerpoint/2010/main" val="14381736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11"/>
          <p:cNvSpPr txBox="1">
            <a:spLocks noGrp="1" noChangeArrowheads="1"/>
          </p:cNvSpPr>
          <p:nvPr>
            <p:ph type="sldNum" sz="quarter" idx="10"/>
          </p:nvPr>
        </p:nvSpPr>
        <p:spPr>
          <a:ln/>
        </p:spPr>
        <p:txBody>
          <a:bodyPr/>
          <a:lstStyle>
            <a:lvl1pPr>
              <a:defRPr/>
            </a:lvl1pPr>
          </a:lstStyle>
          <a:p>
            <a:pPr>
              <a:defRPr/>
            </a:pPr>
            <a:fld id="{6D55AAE4-B4DA-4355-AB3B-A328624FC97C}" type="slidenum">
              <a:rPr lang="en-US"/>
              <a:pPr>
                <a:defRPr/>
              </a:pPr>
              <a:t>‹#›</a:t>
            </a:fld>
            <a:endParaRPr lang="en-US"/>
          </a:p>
        </p:txBody>
      </p:sp>
    </p:spTree>
    <p:extLst>
      <p:ext uri="{BB962C8B-B14F-4D97-AF65-F5344CB8AC3E}">
        <p14:creationId xmlns:p14="http://schemas.microsoft.com/office/powerpoint/2010/main" val="9919337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1"/>
          <p:cNvSpPr txBox="1">
            <a:spLocks noGrp="1" noChangeArrowheads="1"/>
          </p:cNvSpPr>
          <p:nvPr>
            <p:ph type="sldNum" sz="quarter" idx="10"/>
          </p:nvPr>
        </p:nvSpPr>
        <p:spPr>
          <a:ln/>
        </p:spPr>
        <p:txBody>
          <a:bodyPr/>
          <a:lstStyle>
            <a:lvl1pPr>
              <a:defRPr/>
            </a:lvl1pPr>
          </a:lstStyle>
          <a:p>
            <a:pPr>
              <a:defRPr/>
            </a:pPr>
            <a:fld id="{3404000C-1807-4969-BCE7-4224DB65BCC1}" type="slidenum">
              <a:rPr lang="en-US"/>
              <a:pPr>
                <a:defRPr/>
              </a:pPr>
              <a:t>‹#›</a:t>
            </a:fld>
            <a:endParaRPr lang="en-US"/>
          </a:p>
        </p:txBody>
      </p:sp>
    </p:spTree>
    <p:extLst>
      <p:ext uri="{BB962C8B-B14F-4D97-AF65-F5344CB8AC3E}">
        <p14:creationId xmlns:p14="http://schemas.microsoft.com/office/powerpoint/2010/main" val="41683221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1"/>
          <p:cNvSpPr txBox="1">
            <a:spLocks noGrp="1" noChangeArrowheads="1"/>
          </p:cNvSpPr>
          <p:nvPr>
            <p:ph type="sldNum" sz="quarter" idx="10"/>
          </p:nvPr>
        </p:nvSpPr>
        <p:spPr>
          <a:ln/>
        </p:spPr>
        <p:txBody>
          <a:bodyPr/>
          <a:lstStyle>
            <a:lvl1pPr>
              <a:defRPr/>
            </a:lvl1pPr>
          </a:lstStyle>
          <a:p>
            <a:pPr>
              <a:defRPr/>
            </a:pPr>
            <a:fld id="{2FDBCFD5-526D-441D-96E0-E4F71C646CDF}" type="slidenum">
              <a:rPr lang="en-US"/>
              <a:pPr>
                <a:defRPr/>
              </a:pPr>
              <a:t>‹#›</a:t>
            </a:fld>
            <a:endParaRPr lang="en-US"/>
          </a:p>
        </p:txBody>
      </p:sp>
    </p:spTree>
    <p:extLst>
      <p:ext uri="{BB962C8B-B14F-4D97-AF65-F5344CB8AC3E}">
        <p14:creationId xmlns:p14="http://schemas.microsoft.com/office/powerpoint/2010/main" val="4010425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74718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lIns="50800" tIns="50800" rIns="50800" bIns="50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1"/>
          <p:cNvSpPr txBox="1">
            <a:spLocks noGrp="1" noChangeArrowheads="1"/>
          </p:cNvSpPr>
          <p:nvPr>
            <p:ph type="sldNum" sz="quarter" idx="10"/>
          </p:nvPr>
        </p:nvSpPr>
        <p:spPr>
          <a:ln/>
        </p:spPr>
        <p:txBody>
          <a:bodyPr/>
          <a:lstStyle>
            <a:lvl1pPr>
              <a:defRPr/>
            </a:lvl1pPr>
          </a:lstStyle>
          <a:p>
            <a:pPr>
              <a:defRPr/>
            </a:pPr>
            <a:fld id="{76AC9BDB-4A16-4B64-817E-404B538FFBB9}" type="slidenum">
              <a:rPr lang="en-US"/>
              <a:pPr>
                <a:defRPr/>
              </a:pPr>
              <a:t>‹#›</a:t>
            </a:fld>
            <a:endParaRPr lang="en-US"/>
          </a:p>
        </p:txBody>
      </p:sp>
    </p:spTree>
    <p:extLst>
      <p:ext uri="{BB962C8B-B14F-4D97-AF65-F5344CB8AC3E}">
        <p14:creationId xmlns:p14="http://schemas.microsoft.com/office/powerpoint/2010/main" val="23057685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1"/>
          <p:cNvSpPr txBox="1">
            <a:spLocks noGrp="1" noChangeArrowheads="1"/>
          </p:cNvSpPr>
          <p:nvPr>
            <p:ph type="sldNum" sz="quarter" idx="10"/>
          </p:nvPr>
        </p:nvSpPr>
        <p:spPr>
          <a:ln/>
        </p:spPr>
        <p:txBody>
          <a:bodyPr/>
          <a:lstStyle>
            <a:lvl1pPr>
              <a:defRPr/>
            </a:lvl1pPr>
          </a:lstStyle>
          <a:p>
            <a:pPr>
              <a:defRPr/>
            </a:pPr>
            <a:fld id="{6A57404A-4231-4BD4-BD74-785CECD620D3}" type="slidenum">
              <a:rPr lang="en-US"/>
              <a:pPr>
                <a:defRPr/>
              </a:pPr>
              <a:t>‹#›</a:t>
            </a:fld>
            <a:endParaRPr lang="en-US"/>
          </a:p>
        </p:txBody>
      </p:sp>
    </p:spTree>
    <p:extLst>
      <p:ext uri="{BB962C8B-B14F-4D97-AF65-F5344CB8AC3E}">
        <p14:creationId xmlns:p14="http://schemas.microsoft.com/office/powerpoint/2010/main" val="30359631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62000"/>
            <a:ext cx="2616200" cy="8229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70000" y="762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1"/>
          <p:cNvSpPr txBox="1">
            <a:spLocks noGrp="1" noChangeArrowheads="1"/>
          </p:cNvSpPr>
          <p:nvPr>
            <p:ph type="sldNum" sz="quarter" idx="10"/>
          </p:nvPr>
        </p:nvSpPr>
        <p:spPr>
          <a:ln/>
        </p:spPr>
        <p:txBody>
          <a:bodyPr/>
          <a:lstStyle>
            <a:lvl1pPr>
              <a:defRPr/>
            </a:lvl1pPr>
          </a:lstStyle>
          <a:p>
            <a:pPr>
              <a:defRPr/>
            </a:pPr>
            <a:fld id="{187B4878-985F-47A4-B1FB-21D7991A130B}" type="slidenum">
              <a:rPr lang="en-US"/>
              <a:pPr>
                <a:defRPr/>
              </a:pPr>
              <a:t>‹#›</a:t>
            </a:fld>
            <a:endParaRPr lang="en-US"/>
          </a:p>
        </p:txBody>
      </p:sp>
    </p:spTree>
    <p:extLst>
      <p:ext uri="{BB962C8B-B14F-4D97-AF65-F5344CB8AC3E}">
        <p14:creationId xmlns:p14="http://schemas.microsoft.com/office/powerpoint/2010/main" val="28918997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094959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70000" y="5740400"/>
            <a:ext cx="5156200" cy="306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5740400"/>
            <a:ext cx="5156200" cy="306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75524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16980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076510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4953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27897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lIns="50800" tIns="50800" rIns="50800" bIns="50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86592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0113" y="2070100"/>
            <a:ext cx="8751887" cy="875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Rectangle 2"/>
          <p:cNvSpPr>
            <a:spLocks noGrp="1" noChangeArrowheads="1"/>
          </p:cNvSpPr>
          <p:nvPr>
            <p:ph type="body" idx="1"/>
          </p:nvPr>
        </p:nvSpPr>
        <p:spPr bwMode="auto">
          <a:xfrm>
            <a:off x="1271588" y="5741988"/>
            <a:ext cx="10464800"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8" name="Rectangle 3"/>
          <p:cNvSpPr>
            <a:spLocks noGrp="1" noChangeArrowheads="1"/>
          </p:cNvSpPr>
          <p:nvPr>
            <p:ph type="title"/>
          </p:nvPr>
        </p:nvSpPr>
        <p:spPr bwMode="auto">
          <a:xfrm>
            <a:off x="1271588" y="1854200"/>
            <a:ext cx="10464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b" anchorCtr="0" compatLnSpc="1">
            <a:prstTxWarp prst="textNoShape">
              <a:avLst/>
            </a:prstTxWarp>
          </a:bodyPr>
          <a:lstStyle/>
          <a:p>
            <a:pPr lvl="0"/>
            <a:r>
              <a:rPr lang="en-US" smtClean="0">
                <a:sym typeface="Gill Sans" charset="0"/>
              </a:rPr>
              <a:t>Click to edit Master title style</a:t>
            </a:r>
          </a:p>
        </p:txBody>
      </p:sp>
      <p:grpSp>
        <p:nvGrpSpPr>
          <p:cNvPr id="1029" name="Group 4"/>
          <p:cNvGrpSpPr>
            <a:grpSpLocks/>
          </p:cNvGrpSpPr>
          <p:nvPr/>
        </p:nvGrpSpPr>
        <p:grpSpPr bwMode="auto">
          <a:xfrm>
            <a:off x="0" y="0"/>
            <a:ext cx="13004800" cy="2043113"/>
            <a:chOff x="0" y="0"/>
            <a:chExt cx="8192" cy="1288"/>
          </a:xfrm>
        </p:grpSpPr>
        <p:sp>
          <p:nvSpPr>
            <p:cNvPr id="1034" name="Rectangle 5"/>
            <p:cNvSpPr>
              <a:spLocks/>
            </p:cNvSpPr>
            <p:nvPr/>
          </p:nvSpPr>
          <p:spPr bwMode="auto">
            <a:xfrm>
              <a:off x="0" y="960"/>
              <a:ext cx="8192" cy="40"/>
            </a:xfrm>
            <a:prstGeom prst="rect">
              <a:avLst/>
            </a:prstGeom>
            <a:gradFill rotWithShape="0">
              <a:gsLst>
                <a:gs pos="0">
                  <a:srgbClr val="000000"/>
                </a:gs>
                <a:gs pos="100000">
                  <a:srgbClr val="B3B3B3"/>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GB"/>
            </a:p>
          </p:txBody>
        </p:sp>
        <p:sp>
          <p:nvSpPr>
            <p:cNvPr id="1035" name="Rectangle 6"/>
            <p:cNvSpPr>
              <a:spLocks/>
            </p:cNvSpPr>
            <p:nvPr/>
          </p:nvSpPr>
          <p:spPr bwMode="auto">
            <a:xfrm>
              <a:off x="0" y="0"/>
              <a:ext cx="8192" cy="960"/>
            </a:xfrm>
            <a:prstGeom prst="rect">
              <a:avLst/>
            </a:prstGeom>
            <a:gradFill rotWithShape="0">
              <a:gsLst>
                <a:gs pos="0">
                  <a:srgbClr val="1A2464"/>
                </a:gs>
                <a:gs pos="100000">
                  <a:srgbClr val="46558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GB"/>
            </a:p>
          </p:txBody>
        </p:sp>
        <p:pic>
          <p:nvPicPr>
            <p:cNvPr id="103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49" y="0"/>
              <a:ext cx="1288" cy="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030" name="Rectangle 8"/>
          <p:cNvSpPr>
            <a:spLocks/>
          </p:cNvSpPr>
          <p:nvPr/>
        </p:nvSpPr>
        <p:spPr bwMode="auto">
          <a:xfrm>
            <a:off x="7842250" y="268288"/>
            <a:ext cx="50292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3600">
                <a:solidFill>
                  <a:srgbClr val="808080"/>
                </a:solidFill>
              </a:rPr>
              <a:t>The OWASP Foundation</a:t>
            </a:r>
          </a:p>
          <a:p>
            <a:r>
              <a:rPr lang="en-US" sz="2800">
                <a:solidFill>
                  <a:srgbClr val="808080"/>
                </a:solidFill>
              </a:rPr>
              <a:t>http://www.owasp.org</a:t>
            </a:r>
          </a:p>
        </p:txBody>
      </p:sp>
      <p:grpSp>
        <p:nvGrpSpPr>
          <p:cNvPr id="1031" name="Group 9"/>
          <p:cNvGrpSpPr>
            <a:grpSpLocks/>
          </p:cNvGrpSpPr>
          <p:nvPr/>
        </p:nvGrpSpPr>
        <p:grpSpPr bwMode="auto">
          <a:xfrm>
            <a:off x="0" y="9372600"/>
            <a:ext cx="13004800" cy="381000"/>
            <a:chOff x="0" y="0"/>
            <a:chExt cx="8192" cy="240"/>
          </a:xfrm>
        </p:grpSpPr>
        <p:sp>
          <p:nvSpPr>
            <p:cNvPr id="1032" name="Rectangle 10"/>
            <p:cNvSpPr>
              <a:spLocks/>
            </p:cNvSpPr>
            <p:nvPr/>
          </p:nvSpPr>
          <p:spPr bwMode="auto">
            <a:xfrm>
              <a:off x="0" y="40"/>
              <a:ext cx="8192" cy="200"/>
            </a:xfrm>
            <a:prstGeom prst="rect">
              <a:avLst/>
            </a:prstGeom>
            <a:gradFill rotWithShape="0">
              <a:gsLst>
                <a:gs pos="0">
                  <a:srgbClr val="1A2464"/>
                </a:gs>
                <a:gs pos="100000">
                  <a:srgbClr val="46558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GB"/>
            </a:p>
          </p:txBody>
        </p:sp>
        <p:sp>
          <p:nvSpPr>
            <p:cNvPr id="1033" name="Rectangle 11"/>
            <p:cNvSpPr>
              <a:spLocks/>
            </p:cNvSpPr>
            <p:nvPr/>
          </p:nvSpPr>
          <p:spPr bwMode="auto">
            <a:xfrm>
              <a:off x="0" y="0"/>
              <a:ext cx="8192" cy="40"/>
            </a:xfrm>
            <a:prstGeom prst="rect">
              <a:avLst/>
            </a:prstGeom>
            <a:gradFill rotWithShape="0">
              <a:gsLst>
                <a:gs pos="0">
                  <a:srgbClr val="B3B3B3"/>
                </a:gs>
                <a:gs pos="100000">
                  <a:srgbClr val="0000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GB"/>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7338" algn="ctr" rtl="0" eaLnBrk="0" fontAlgn="base" hangingPunct="0">
        <a:spcBef>
          <a:spcPct val="0"/>
        </a:spcBef>
        <a:spcAft>
          <a:spcPct val="0"/>
        </a:spcAft>
        <a:defRPr sz="2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800" i="1">
          <a:solidFill>
            <a:schemeClr val="tx1"/>
          </a:solidFill>
          <a:latin typeface="+mn-lt"/>
          <a:ea typeface="+mn-ea"/>
          <a:cs typeface="+mn-cs"/>
          <a:sym typeface="Gill Sans" charset="0"/>
        </a:defRPr>
      </a:lvl3pPr>
      <a:lvl4pPr marL="1600200" indent="-230188" algn="ctr" rtl="0" eaLnBrk="0" fontAlgn="base" hangingPunct="0">
        <a:spcBef>
          <a:spcPct val="0"/>
        </a:spcBef>
        <a:spcAft>
          <a:spcPct val="0"/>
        </a:spcAft>
        <a:defRPr sz="2400" i="1">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400" i="1">
          <a:solidFill>
            <a:schemeClr val="tx1"/>
          </a:solidFill>
          <a:latin typeface="+mn-lt"/>
          <a:ea typeface="+mn-ea"/>
          <a:cs typeface="+mn-cs"/>
          <a:sym typeface="Gill Sans" charset="0"/>
        </a:defRPr>
      </a:lvl5pPr>
      <a:lvl6pPr marL="457200" algn="ctr" rtl="0" fontAlgn="base">
        <a:spcBef>
          <a:spcPct val="0"/>
        </a:spcBef>
        <a:spcAft>
          <a:spcPct val="0"/>
        </a:spcAft>
        <a:defRPr sz="2400" i="1">
          <a:solidFill>
            <a:schemeClr val="tx1"/>
          </a:solidFill>
          <a:latin typeface="+mn-lt"/>
          <a:ea typeface="+mn-ea"/>
          <a:cs typeface="+mn-cs"/>
          <a:sym typeface="Gill Sans" charset="0"/>
        </a:defRPr>
      </a:lvl6pPr>
      <a:lvl7pPr marL="914400" algn="ctr" rtl="0" fontAlgn="base">
        <a:spcBef>
          <a:spcPct val="0"/>
        </a:spcBef>
        <a:spcAft>
          <a:spcPct val="0"/>
        </a:spcAft>
        <a:defRPr sz="2400" i="1">
          <a:solidFill>
            <a:schemeClr val="tx1"/>
          </a:solidFill>
          <a:latin typeface="+mn-lt"/>
          <a:ea typeface="+mn-ea"/>
          <a:cs typeface="+mn-cs"/>
          <a:sym typeface="Gill Sans" charset="0"/>
        </a:defRPr>
      </a:lvl7pPr>
      <a:lvl8pPr marL="1371600" algn="ctr" rtl="0" fontAlgn="base">
        <a:spcBef>
          <a:spcPct val="0"/>
        </a:spcBef>
        <a:spcAft>
          <a:spcPct val="0"/>
        </a:spcAft>
        <a:defRPr sz="2400" i="1">
          <a:solidFill>
            <a:schemeClr val="tx1"/>
          </a:solidFill>
          <a:latin typeface="+mn-lt"/>
          <a:ea typeface="+mn-ea"/>
          <a:cs typeface="+mn-cs"/>
          <a:sym typeface="Gill Sans" charset="0"/>
        </a:defRPr>
      </a:lvl8pPr>
      <a:lvl9pPr marL="1828800" algn="ctr" rtl="0" fontAlgn="base">
        <a:spcBef>
          <a:spcPct val="0"/>
        </a:spcBef>
        <a:spcAft>
          <a:spcPct val="0"/>
        </a:spcAft>
        <a:defRPr sz="2400" i="1">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0113" y="2070100"/>
            <a:ext cx="8751887" cy="875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051" name="Group 2"/>
          <p:cNvGrpSpPr>
            <a:grpSpLocks/>
          </p:cNvGrpSpPr>
          <p:nvPr/>
        </p:nvGrpSpPr>
        <p:grpSpPr bwMode="auto">
          <a:xfrm>
            <a:off x="0" y="0"/>
            <a:ext cx="13004800" cy="696913"/>
            <a:chOff x="0" y="0"/>
            <a:chExt cx="8192" cy="440"/>
          </a:xfrm>
        </p:grpSpPr>
        <p:sp>
          <p:nvSpPr>
            <p:cNvPr id="2058" name="Rectangle 3"/>
            <p:cNvSpPr>
              <a:spLocks/>
            </p:cNvSpPr>
            <p:nvPr/>
          </p:nvSpPr>
          <p:spPr bwMode="auto">
            <a:xfrm>
              <a:off x="0" y="0"/>
              <a:ext cx="8192" cy="400"/>
            </a:xfrm>
            <a:prstGeom prst="rect">
              <a:avLst/>
            </a:prstGeom>
            <a:gradFill rotWithShape="0">
              <a:gsLst>
                <a:gs pos="0">
                  <a:srgbClr val="1A2464"/>
                </a:gs>
                <a:gs pos="100000">
                  <a:srgbClr val="46558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GB"/>
            </a:p>
          </p:txBody>
        </p:sp>
        <p:pic>
          <p:nvPicPr>
            <p:cNvPr id="2" name="Picture 4"/>
            <p:cNvPicPr>
              <a:picLocks noChangeAspect="1" noChangeArrowheads="1"/>
            </p:cNvPicPr>
            <p:nvPr/>
          </p:nvPicPr>
          <p:blipFill>
            <a:blip r:embed="rId14">
              <a:extLst>
                <a:ext uri="{28A0092B-C50C-407E-A947-70E740481C1C}">
                  <a14:useLocalDpi xmlns:a14="http://schemas.microsoft.com/office/drawing/2010/main" val="0"/>
                </a:ext>
              </a:extLst>
            </a:blip>
            <a:srcRect l="28503" t="22818" b="44373"/>
            <a:stretch>
              <a:fillRect/>
            </a:stretch>
          </p:blipFill>
          <p:spPr bwMode="auto">
            <a:xfrm>
              <a:off x="1" y="0"/>
              <a:ext cx="872"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60" name="Rectangle 5"/>
            <p:cNvSpPr>
              <a:spLocks/>
            </p:cNvSpPr>
            <p:nvPr/>
          </p:nvSpPr>
          <p:spPr bwMode="auto">
            <a:xfrm>
              <a:off x="0" y="400"/>
              <a:ext cx="8192" cy="40"/>
            </a:xfrm>
            <a:prstGeom prst="rect">
              <a:avLst/>
            </a:prstGeom>
            <a:gradFill rotWithShape="0">
              <a:gsLst>
                <a:gs pos="0">
                  <a:srgbClr val="000000"/>
                </a:gs>
                <a:gs pos="100000">
                  <a:srgbClr val="B3B3B3"/>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GB"/>
            </a:p>
          </p:txBody>
        </p:sp>
      </p:grpSp>
      <p:sp>
        <p:nvSpPr>
          <p:cNvPr id="2052" name="Rectangle 6"/>
          <p:cNvSpPr>
            <a:spLocks noGrp="1" noChangeArrowheads="1"/>
          </p:cNvSpPr>
          <p:nvPr>
            <p:ph type="title"/>
          </p:nvPr>
        </p:nvSpPr>
        <p:spPr bwMode="auto">
          <a:xfrm>
            <a:off x="1271588" y="763588"/>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title style</a:t>
            </a:r>
          </a:p>
        </p:txBody>
      </p:sp>
      <p:sp>
        <p:nvSpPr>
          <p:cNvPr id="2053" name="Rectangle 7"/>
          <p:cNvSpPr>
            <a:spLocks noGrp="1" noChangeArrowheads="1"/>
          </p:cNvSpPr>
          <p:nvPr>
            <p:ph type="body" idx="1"/>
          </p:nvPr>
        </p:nvSpPr>
        <p:spPr bwMode="auto">
          <a:xfrm>
            <a:off x="1271588" y="3276600"/>
            <a:ext cx="104648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grpSp>
        <p:nvGrpSpPr>
          <p:cNvPr id="2054" name="Group 8"/>
          <p:cNvGrpSpPr>
            <a:grpSpLocks/>
          </p:cNvGrpSpPr>
          <p:nvPr/>
        </p:nvGrpSpPr>
        <p:grpSpPr bwMode="auto">
          <a:xfrm>
            <a:off x="0" y="9372600"/>
            <a:ext cx="13004800" cy="381000"/>
            <a:chOff x="0" y="0"/>
            <a:chExt cx="8192" cy="240"/>
          </a:xfrm>
        </p:grpSpPr>
        <p:sp>
          <p:nvSpPr>
            <p:cNvPr id="2056" name="Rectangle 9"/>
            <p:cNvSpPr>
              <a:spLocks/>
            </p:cNvSpPr>
            <p:nvPr/>
          </p:nvSpPr>
          <p:spPr bwMode="auto">
            <a:xfrm>
              <a:off x="0" y="40"/>
              <a:ext cx="8192" cy="200"/>
            </a:xfrm>
            <a:prstGeom prst="rect">
              <a:avLst/>
            </a:prstGeom>
            <a:gradFill rotWithShape="0">
              <a:gsLst>
                <a:gs pos="0">
                  <a:srgbClr val="1A2464"/>
                </a:gs>
                <a:gs pos="100000">
                  <a:srgbClr val="46558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GB"/>
            </a:p>
          </p:txBody>
        </p:sp>
        <p:sp>
          <p:nvSpPr>
            <p:cNvPr id="2057" name="Rectangle 10"/>
            <p:cNvSpPr>
              <a:spLocks/>
            </p:cNvSpPr>
            <p:nvPr/>
          </p:nvSpPr>
          <p:spPr bwMode="auto">
            <a:xfrm>
              <a:off x="0" y="0"/>
              <a:ext cx="8192" cy="40"/>
            </a:xfrm>
            <a:prstGeom prst="rect">
              <a:avLst/>
            </a:prstGeom>
            <a:gradFill rotWithShape="0">
              <a:gsLst>
                <a:gs pos="0">
                  <a:srgbClr val="B3B3B3"/>
                </a:gs>
                <a:gs pos="100000">
                  <a:srgbClr val="0000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GB"/>
            </a:p>
          </p:txBody>
        </p:sp>
      </p:grpSp>
      <p:sp>
        <p:nvSpPr>
          <p:cNvPr id="2059" name="Text Box 11"/>
          <p:cNvSpPr txBox="1">
            <a:spLocks noGrp="1" noChangeArrowheads="1"/>
          </p:cNvSpPr>
          <p:nvPr>
            <p:ph type="sldNum" sz="quarter" idx="4"/>
          </p:nvPr>
        </p:nvSpPr>
        <p:spPr bwMode="auto">
          <a:xfrm>
            <a:off x="12598400" y="9385300"/>
            <a:ext cx="34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91435" tIns="45718" rIns="91435" bIns="45718" numCol="1" anchor="t" anchorCtr="0" compatLnSpc="1">
            <a:prstTxWarp prst="textNoShape">
              <a:avLst/>
            </a:prstTxWarp>
          </a:bodyPr>
          <a:lstStyle>
            <a:lvl1pPr>
              <a:defRPr sz="1800">
                <a:solidFill>
                  <a:srgbClr val="808080"/>
                </a:solidFill>
                <a:ea typeface="Gill Sans" charset="0"/>
                <a:cs typeface="Gill Sans" charset="0"/>
              </a:defRPr>
            </a:lvl1pPr>
          </a:lstStyle>
          <a:p>
            <a:pPr>
              <a:defRPr/>
            </a:pPr>
            <a:fld id="{E08A2387-56BE-4F44-ACDE-1CBB7BA760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1pPr>
      <a:lvl2pPr marL="1282700" indent="-571500"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2pPr>
      <a:lvl3pPr marL="1727200" indent="-571500"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3pPr>
      <a:lvl4pPr marL="2171700" indent="-571500"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4pPr>
      <a:lvl5pPr marL="2616200" indent="-569913"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owasp.org/index.php/Summit_2011_Logo_Explained"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owasp.org/index.php/Category:OWASP_Video"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owasp.org/index.php/Industry:Citation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225425" y="185738"/>
            <a:ext cx="50292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600" dirty="0" smtClean="0">
                <a:solidFill>
                  <a:srgbClr val="B3B3B3"/>
                </a:solidFill>
              </a:rPr>
              <a:t>AppSecEU11</a:t>
            </a:r>
            <a:endParaRPr lang="en-US" sz="3600" dirty="0">
              <a:solidFill>
                <a:srgbClr val="B3B3B3"/>
              </a:solidFill>
            </a:endParaRPr>
          </a:p>
        </p:txBody>
      </p:sp>
      <p:sp>
        <p:nvSpPr>
          <p:cNvPr id="14339" name="Rectangle 2"/>
          <p:cNvSpPr>
            <a:spLocks noGrp="1" noChangeArrowheads="1"/>
          </p:cNvSpPr>
          <p:nvPr>
            <p:ph type="title"/>
          </p:nvPr>
        </p:nvSpPr>
        <p:spPr>
          <a:xfrm>
            <a:off x="1271588" y="2438896"/>
            <a:ext cx="10464800" cy="3302000"/>
          </a:xfrm>
        </p:spPr>
        <p:txBody>
          <a:bodyPr/>
          <a:lstStyle/>
          <a:p>
            <a:pPr eaLnBrk="1" hangingPunct="1"/>
            <a:r>
              <a:rPr lang="en-US" dirty="0"/>
              <a:t>Where we are.. Where we are going</a:t>
            </a:r>
            <a:endParaRPr lang="en-US" sz="2800" i="1" dirty="0" smtClean="0"/>
          </a:p>
        </p:txBody>
      </p:sp>
      <p:sp>
        <p:nvSpPr>
          <p:cNvPr id="14340" name="Rectangle 3"/>
          <p:cNvSpPr>
            <a:spLocks noGrp="1" noChangeArrowheads="1"/>
          </p:cNvSpPr>
          <p:nvPr>
            <p:ph type="body" idx="1"/>
          </p:nvPr>
        </p:nvSpPr>
        <p:spPr>
          <a:xfrm>
            <a:off x="1271588" y="6532984"/>
            <a:ext cx="10464800" cy="2242716"/>
          </a:xfrm>
        </p:spPr>
        <p:txBody>
          <a:bodyPr/>
          <a:lstStyle/>
          <a:p>
            <a:pPr marL="0" lvl="4" indent="0" eaLnBrk="1" hangingPunct="1"/>
            <a:endParaRPr lang="en-US" dirty="0" smtClean="0">
              <a:solidFill>
                <a:srgbClr val="666666"/>
              </a:solidFill>
            </a:endParaRPr>
          </a:p>
          <a:p>
            <a:pPr marL="0" indent="0" eaLnBrk="1" hangingPunct="1"/>
            <a:r>
              <a:rPr lang="en-US" dirty="0"/>
              <a:t>Tom Brennan, </a:t>
            </a:r>
            <a:r>
              <a:rPr lang="en-US" dirty="0" err="1"/>
              <a:t>Eoin</a:t>
            </a:r>
            <a:r>
              <a:rPr lang="en-US" dirty="0"/>
              <a:t> </a:t>
            </a:r>
            <a:r>
              <a:rPr lang="en-US" dirty="0" err="1"/>
              <a:t>Keary</a:t>
            </a:r>
            <a:r>
              <a:rPr lang="en-US" dirty="0"/>
              <a:t>, </a:t>
            </a:r>
            <a:r>
              <a:rPr lang="en-US" dirty="0" err="1"/>
              <a:t>Seba</a:t>
            </a:r>
            <a:r>
              <a:rPr lang="en-US" dirty="0"/>
              <a:t> </a:t>
            </a:r>
            <a:r>
              <a:rPr lang="en-US" dirty="0" smtClean="0"/>
              <a:t>Deleersnyder,</a:t>
            </a:r>
          </a:p>
          <a:p>
            <a:pPr marL="0" indent="0" eaLnBrk="1" hangingPunct="1"/>
            <a:r>
              <a:rPr lang="en-US" dirty="0" smtClean="0"/>
              <a:t>Dave </a:t>
            </a:r>
            <a:r>
              <a:rPr lang="en-US" dirty="0" err="1" smtClean="0"/>
              <a:t>Wichers</a:t>
            </a:r>
            <a:r>
              <a:rPr lang="en-US" dirty="0" smtClean="0"/>
              <a:t>, Jeff </a:t>
            </a:r>
            <a:r>
              <a:rPr lang="en-US" dirty="0"/>
              <a:t>Williams, Matt </a:t>
            </a:r>
            <a:r>
              <a:rPr lang="en-US"/>
              <a:t>Tesauro</a:t>
            </a:r>
            <a:endParaRPr lang="en-US" dirty="0" smtClean="0"/>
          </a:p>
          <a:p>
            <a:pPr marL="0" indent="0" eaLnBrk="1" hangingPunct="1"/>
            <a:r>
              <a:rPr lang="en-US" sz="3200" b="1" dirty="0"/>
              <a:t>Global Board of Directors</a:t>
            </a:r>
            <a:br>
              <a:rPr lang="en-US" sz="3200" b="1" dirty="0"/>
            </a:br>
            <a:r>
              <a:rPr lang="en-US" sz="3200" b="1" dirty="0"/>
              <a:t>OWASP Foundation</a:t>
            </a:r>
            <a:endParaRPr lang="en-US" sz="3200" b="1" dirty="0" smtClean="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Sponsors</a:t>
            </a:r>
            <a:endParaRPr lang="en-US" dirty="0"/>
          </a:p>
        </p:txBody>
      </p:sp>
      <p:sp>
        <p:nvSpPr>
          <p:cNvPr id="3" name="Content Placeholder 2"/>
          <p:cNvSpPr>
            <a:spLocks noGrp="1"/>
          </p:cNvSpPr>
          <p:nvPr>
            <p:ph idx="1"/>
          </p:nvPr>
        </p:nvSpPr>
        <p:spPr/>
        <p:txBody>
          <a:bodyPr/>
          <a:lstStyle/>
          <a:p>
            <a:endParaRPr lang="nl-B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88293"/>
            <a:ext cx="13004800" cy="701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2804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Corporate Supporters</a:t>
            </a:r>
            <a:endParaRPr lang="en-US" dirty="0"/>
          </a:p>
        </p:txBody>
      </p:sp>
      <p:sp>
        <p:nvSpPr>
          <p:cNvPr id="3" name="Content Placeholder 2"/>
          <p:cNvSpPr>
            <a:spLocks noGrp="1"/>
          </p:cNvSpPr>
          <p:nvPr>
            <p:ph idx="1"/>
          </p:nvPr>
        </p:nvSpPr>
        <p:spPr/>
        <p:txBody>
          <a:bodyPr/>
          <a:lstStyle/>
          <a:p>
            <a:endParaRPr lang="nl-B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4" y="3220616"/>
            <a:ext cx="1298413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3006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155 Projects!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PROTECT</a:t>
            </a:r>
            <a:r>
              <a:rPr lang="en-US" dirty="0" smtClean="0"/>
              <a:t> </a:t>
            </a:r>
            <a:r>
              <a:rPr lang="en-US" dirty="0"/>
              <a:t>- These are tools and documents that can be used to guard against security-related design and implementation flaws. </a:t>
            </a:r>
          </a:p>
          <a:p>
            <a:r>
              <a:rPr lang="en-US" b="1" dirty="0"/>
              <a:t>DETECT</a:t>
            </a:r>
            <a:r>
              <a:rPr lang="en-US" dirty="0"/>
              <a:t> - These are tools and documents that can be used to find security-related design and implementation flaws. </a:t>
            </a:r>
          </a:p>
          <a:p>
            <a:r>
              <a:rPr lang="en-US" b="1" dirty="0"/>
              <a:t>LIFE CYCLE</a:t>
            </a:r>
            <a:r>
              <a:rPr lang="en-US" dirty="0"/>
              <a:t> - These are tools and documents that can be used to add security-related activities into the Software Development Life Cycle (SDLC). </a:t>
            </a:r>
          </a:p>
          <a:p>
            <a:endParaRPr lang="en-US" dirty="0"/>
          </a:p>
        </p:txBody>
      </p:sp>
    </p:spTree>
    <p:extLst>
      <p:ext uri="{BB962C8B-B14F-4D97-AF65-F5344CB8AC3E}">
        <p14:creationId xmlns:p14="http://schemas.microsoft.com/office/powerpoint/2010/main" val="18887812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8448"/>
            <a:ext cx="13004800" cy="1222400"/>
          </a:xfrm>
        </p:spPr>
        <p:txBody>
          <a:bodyPr/>
          <a:lstStyle/>
          <a:p>
            <a:r>
              <a:rPr lang="nl-BE" sz="6600" dirty="0" smtClean="0"/>
              <a:t>New projects - last 6 months</a:t>
            </a:r>
            <a:endParaRPr lang="nl-BE" sz="6600" dirty="0"/>
          </a:p>
        </p:txBody>
      </p:sp>
      <p:sp>
        <p:nvSpPr>
          <p:cNvPr id="3" name="Content Placeholder 2"/>
          <p:cNvSpPr>
            <a:spLocks noGrp="1"/>
          </p:cNvSpPr>
          <p:nvPr>
            <p:ph sz="half" idx="1"/>
          </p:nvPr>
        </p:nvSpPr>
        <p:spPr>
          <a:xfrm>
            <a:off x="381720" y="2932584"/>
            <a:ext cx="6552728" cy="5652492"/>
          </a:xfrm>
        </p:spPr>
        <p:txBody>
          <a:bodyPr/>
          <a:lstStyle/>
          <a:p>
            <a:pPr algn="l">
              <a:buFont typeface="Arial" pitchFamily="34" charset="0"/>
              <a:buChar char="•"/>
            </a:pPr>
            <a:r>
              <a:rPr lang="nl-BE" sz="2000" b="1" dirty="0" smtClean="0"/>
              <a:t>Common </a:t>
            </a:r>
            <a:r>
              <a:rPr lang="nl-BE" sz="2000" b="1" dirty="0"/>
              <a:t>Numbering Project</a:t>
            </a:r>
          </a:p>
          <a:p>
            <a:pPr algn="l">
              <a:buFont typeface="Arial" pitchFamily="34" charset="0"/>
              <a:buChar char="•"/>
            </a:pPr>
            <a:r>
              <a:rPr lang="nl-BE" sz="2000" b="1" dirty="0"/>
              <a:t>HTTP Post Tool</a:t>
            </a:r>
          </a:p>
          <a:p>
            <a:pPr algn="l">
              <a:buFont typeface="Arial" pitchFamily="34" charset="0"/>
              <a:buChar char="•"/>
            </a:pPr>
            <a:r>
              <a:rPr lang="nl-BE" sz="2000" b="1" dirty="0"/>
              <a:t>Forward Exploit Tool Project</a:t>
            </a:r>
          </a:p>
          <a:p>
            <a:pPr algn="l">
              <a:buFont typeface="Arial" pitchFamily="34" charset="0"/>
              <a:buChar char="•"/>
            </a:pPr>
            <a:r>
              <a:rPr lang="nl-BE" sz="2000" b="1" dirty="0"/>
              <a:t>Java XML Templates Project</a:t>
            </a:r>
          </a:p>
          <a:p>
            <a:pPr algn="l">
              <a:buFont typeface="Arial" pitchFamily="34" charset="0"/>
              <a:buChar char="•"/>
            </a:pPr>
            <a:r>
              <a:rPr lang="nl-BE" sz="2000" b="1" dirty="0"/>
              <a:t>ASIDE Project</a:t>
            </a:r>
          </a:p>
          <a:p>
            <a:pPr algn="l">
              <a:buFont typeface="Arial" pitchFamily="34" charset="0"/>
              <a:buChar char="•"/>
            </a:pPr>
            <a:r>
              <a:rPr lang="nl-BE" sz="2000" b="1" dirty="0"/>
              <a:t>Secure Password Project</a:t>
            </a:r>
          </a:p>
          <a:p>
            <a:pPr algn="l">
              <a:buFont typeface="Arial" pitchFamily="34" charset="0"/>
              <a:buChar char="•"/>
            </a:pPr>
            <a:r>
              <a:rPr lang="nl-BE" sz="2000" b="1" dirty="0"/>
              <a:t>Secure the Flag Competition Project</a:t>
            </a:r>
          </a:p>
          <a:p>
            <a:pPr algn="l">
              <a:buFont typeface="Arial" pitchFamily="34" charset="0"/>
              <a:buChar char="•"/>
            </a:pPr>
            <a:r>
              <a:rPr lang="nl-BE" sz="2000" b="1" dirty="0"/>
              <a:t>Security Baseline Project</a:t>
            </a:r>
          </a:p>
          <a:p>
            <a:pPr algn="l">
              <a:buFont typeface="Arial" pitchFamily="34" charset="0"/>
              <a:buChar char="•"/>
            </a:pPr>
            <a:r>
              <a:rPr lang="nl-BE" sz="2000" b="1" dirty="0"/>
              <a:t>ESAPI Objective – C Project</a:t>
            </a:r>
          </a:p>
          <a:p>
            <a:pPr algn="l">
              <a:buFont typeface="Arial" pitchFamily="34" charset="0"/>
              <a:buChar char="•"/>
            </a:pPr>
            <a:r>
              <a:rPr lang="nl-BE" sz="2000" b="1" dirty="0"/>
              <a:t>Academy Portal Project</a:t>
            </a:r>
          </a:p>
          <a:p>
            <a:pPr algn="l">
              <a:buFont typeface="Arial" pitchFamily="34" charset="0"/>
              <a:buChar char="•"/>
            </a:pPr>
            <a:r>
              <a:rPr lang="nl-BE" sz="2000" b="1" dirty="0"/>
              <a:t>Exams Project</a:t>
            </a:r>
          </a:p>
          <a:p>
            <a:pPr algn="l">
              <a:buFont typeface="Arial" pitchFamily="34" charset="0"/>
              <a:buChar char="•"/>
            </a:pPr>
            <a:r>
              <a:rPr lang="nl-BE" sz="2000" b="1" dirty="0"/>
              <a:t>Portuguese Language Project</a:t>
            </a:r>
          </a:p>
          <a:p>
            <a:pPr algn="l">
              <a:buFont typeface="Arial" pitchFamily="34" charset="0"/>
              <a:buChar char="•"/>
            </a:pPr>
            <a:r>
              <a:rPr lang="nl-BE" sz="2000" b="1" dirty="0"/>
              <a:t>Browser Security ACID Tests Project</a:t>
            </a:r>
          </a:p>
          <a:p>
            <a:pPr algn="l">
              <a:buFont typeface="Arial" pitchFamily="34" charset="0"/>
              <a:buChar char="•"/>
            </a:pPr>
            <a:r>
              <a:rPr lang="nl-BE" sz="2000" b="1" dirty="0"/>
              <a:t>Web Browser Testing System Project</a:t>
            </a:r>
          </a:p>
          <a:p>
            <a:pPr algn="l">
              <a:buFont typeface="Arial" pitchFamily="34" charset="0"/>
              <a:buChar char="•"/>
            </a:pPr>
            <a:r>
              <a:rPr lang="nl-BE" sz="2000" b="1" dirty="0"/>
              <a:t>Java Project</a:t>
            </a:r>
          </a:p>
          <a:p>
            <a:pPr algn="l">
              <a:buFont typeface="Arial" pitchFamily="34" charset="0"/>
              <a:buChar char="•"/>
            </a:pPr>
            <a:r>
              <a:rPr lang="nl-BE" sz="2000" b="1" dirty="0"/>
              <a:t>Myth Breakers Project</a:t>
            </a:r>
          </a:p>
          <a:p>
            <a:pPr algn="l">
              <a:buFont typeface="Arial" pitchFamily="34" charset="0"/>
              <a:buChar char="•"/>
            </a:pPr>
            <a:r>
              <a:rPr lang="nl-BE" sz="2000" b="1" dirty="0"/>
              <a:t>LAPSE Project</a:t>
            </a:r>
          </a:p>
          <a:p>
            <a:pPr algn="l">
              <a:buFont typeface="Arial" pitchFamily="34" charset="0"/>
              <a:buChar char="•"/>
            </a:pPr>
            <a:r>
              <a:rPr lang="nl-BE" sz="2000" b="1" dirty="0"/>
              <a:t>Software Security Assurance Process</a:t>
            </a:r>
          </a:p>
          <a:p>
            <a:pPr algn="l">
              <a:buFont typeface="Arial" pitchFamily="34" charset="0"/>
              <a:buChar char="•"/>
            </a:pPr>
            <a:r>
              <a:rPr lang="nl-BE" sz="2000" b="1" dirty="0"/>
              <a:t>Enhancing Security Options Framework</a:t>
            </a:r>
          </a:p>
          <a:p>
            <a:pPr algn="l">
              <a:buFont typeface="Arial" pitchFamily="34" charset="0"/>
              <a:buChar char="•"/>
            </a:pPr>
            <a:endParaRPr lang="nl-BE" sz="2000" b="1" dirty="0"/>
          </a:p>
        </p:txBody>
      </p:sp>
      <p:sp>
        <p:nvSpPr>
          <p:cNvPr id="5" name="Content Placeholder 4"/>
          <p:cNvSpPr>
            <a:spLocks noGrp="1"/>
          </p:cNvSpPr>
          <p:nvPr>
            <p:ph sz="half" idx="2"/>
          </p:nvPr>
        </p:nvSpPr>
        <p:spPr>
          <a:xfrm>
            <a:off x="6578600" y="2896716"/>
            <a:ext cx="6116488" cy="5724500"/>
          </a:xfrm>
        </p:spPr>
        <p:txBody>
          <a:bodyPr/>
          <a:lstStyle/>
          <a:p>
            <a:pPr algn="l">
              <a:buFont typeface="Arial" pitchFamily="34" charset="0"/>
              <a:buChar char="•"/>
            </a:pPr>
            <a:r>
              <a:rPr lang="nl-BE" sz="2000" b="1" dirty="0"/>
              <a:t>German Language Project</a:t>
            </a:r>
          </a:p>
          <a:p>
            <a:pPr algn="l">
              <a:buFont typeface="Arial" pitchFamily="34" charset="0"/>
              <a:buChar char="•"/>
            </a:pPr>
            <a:r>
              <a:rPr lang="nl-BE" sz="2000" b="1" dirty="0" smtClean="0"/>
              <a:t>Mantra </a:t>
            </a:r>
            <a:r>
              <a:rPr lang="nl-BE" sz="2000" b="1" dirty="0"/>
              <a:t>– Security Framework</a:t>
            </a:r>
          </a:p>
          <a:p>
            <a:pPr algn="l">
              <a:buFont typeface="Arial" pitchFamily="34" charset="0"/>
              <a:buChar char="•"/>
            </a:pPr>
            <a:r>
              <a:rPr lang="nl-BE" sz="2000" b="1" dirty="0"/>
              <a:t>Java HTML Sanitizer</a:t>
            </a:r>
          </a:p>
          <a:p>
            <a:pPr algn="l">
              <a:buFont typeface="Arial" pitchFamily="34" charset="0"/>
              <a:buChar char="•"/>
            </a:pPr>
            <a:r>
              <a:rPr lang="nl-BE" sz="2000" b="1" dirty="0"/>
              <a:t>Java Encoder Project</a:t>
            </a:r>
          </a:p>
          <a:p>
            <a:pPr algn="l">
              <a:buFont typeface="Arial" pitchFamily="34" charset="0"/>
              <a:buChar char="•"/>
            </a:pPr>
            <a:r>
              <a:rPr lang="nl-BE" sz="2000" b="1" dirty="0"/>
              <a:t>WebScarab NG Project</a:t>
            </a:r>
          </a:p>
          <a:p>
            <a:pPr algn="l">
              <a:buFont typeface="Arial" pitchFamily="34" charset="0"/>
              <a:buChar char="•"/>
            </a:pPr>
            <a:r>
              <a:rPr lang="nl-BE" sz="2000" b="1" dirty="0"/>
              <a:t>Threat Modelling Project</a:t>
            </a:r>
          </a:p>
          <a:p>
            <a:pPr algn="l">
              <a:buFont typeface="Arial" pitchFamily="34" charset="0"/>
              <a:buChar char="•"/>
            </a:pPr>
            <a:r>
              <a:rPr lang="nl-BE" sz="2000" b="1" dirty="0"/>
              <a:t>Application Security Assessment Standards Project</a:t>
            </a:r>
          </a:p>
          <a:p>
            <a:pPr algn="l">
              <a:buFont typeface="Arial" pitchFamily="34" charset="0"/>
              <a:buChar char="•"/>
            </a:pPr>
            <a:r>
              <a:rPr lang="nl-BE" sz="2000" b="1" dirty="0"/>
              <a:t>Hackademic Challenges Project</a:t>
            </a:r>
          </a:p>
          <a:p>
            <a:pPr algn="l">
              <a:buFont typeface="Arial" pitchFamily="34" charset="0"/>
              <a:buChar char="•"/>
            </a:pPr>
            <a:r>
              <a:rPr lang="nl-BE" sz="2000" b="1" dirty="0"/>
              <a:t>Hatkit Proxy Project</a:t>
            </a:r>
          </a:p>
          <a:p>
            <a:pPr algn="l">
              <a:buFont typeface="Arial" pitchFamily="34" charset="0"/>
              <a:buChar char="•"/>
            </a:pPr>
            <a:r>
              <a:rPr lang="nl-BE" sz="2000" b="1" dirty="0"/>
              <a:t>Hatkit Datafiddler Project</a:t>
            </a:r>
          </a:p>
          <a:p>
            <a:pPr algn="l">
              <a:buFont typeface="Arial" pitchFamily="34" charset="0"/>
              <a:buChar char="•"/>
            </a:pPr>
            <a:r>
              <a:rPr lang="nl-BE" sz="2000" b="1" dirty="0"/>
              <a:t>ESAPI Swingset Interactive Project</a:t>
            </a:r>
          </a:p>
          <a:p>
            <a:pPr algn="l">
              <a:buFont typeface="Arial" pitchFamily="34" charset="0"/>
              <a:buChar char="•"/>
            </a:pPr>
            <a:r>
              <a:rPr lang="nl-BE" sz="2000" b="1" dirty="0"/>
              <a:t>ESAPI Swingset Demo Project</a:t>
            </a:r>
          </a:p>
          <a:p>
            <a:pPr algn="l">
              <a:buFont typeface="Arial" pitchFamily="34" charset="0"/>
              <a:buChar char="•"/>
            </a:pPr>
            <a:r>
              <a:rPr lang="nl-BE" sz="2000" b="1" dirty="0"/>
              <a:t>Web Application Security Accessibility Project</a:t>
            </a:r>
          </a:p>
          <a:p>
            <a:pPr algn="l">
              <a:buFont typeface="Arial" pitchFamily="34" charset="0"/>
              <a:buChar char="•"/>
            </a:pPr>
            <a:r>
              <a:rPr lang="nl-BE" sz="2000" b="1" dirty="0"/>
              <a:t>Cloud ‐ 10 Project</a:t>
            </a:r>
          </a:p>
          <a:p>
            <a:pPr algn="l">
              <a:buFont typeface="Arial" pitchFamily="34" charset="0"/>
              <a:buChar char="•"/>
            </a:pPr>
            <a:r>
              <a:rPr lang="nl-BE" sz="2000" b="1" dirty="0"/>
              <a:t>Web Testing Environment Project</a:t>
            </a:r>
          </a:p>
          <a:p>
            <a:pPr algn="l">
              <a:buFont typeface="Arial" pitchFamily="34" charset="0"/>
              <a:buChar char="•"/>
            </a:pPr>
            <a:r>
              <a:rPr lang="nl-BE" sz="2000" b="1" dirty="0"/>
              <a:t>iGoat Project</a:t>
            </a:r>
          </a:p>
          <a:p>
            <a:pPr algn="l">
              <a:buFont typeface="Arial" pitchFamily="34" charset="0"/>
              <a:buChar char="•"/>
            </a:pPr>
            <a:r>
              <a:rPr lang="nl-BE" sz="2000" b="1" dirty="0"/>
              <a:t>Opa</a:t>
            </a:r>
          </a:p>
          <a:p>
            <a:pPr algn="l">
              <a:buFont typeface="Arial" pitchFamily="34" charset="0"/>
              <a:buChar char="•"/>
            </a:pPr>
            <a:r>
              <a:rPr lang="nl-BE" sz="2000" b="1" dirty="0"/>
              <a:t>Mobile Security Project – Mobile Threat Model</a:t>
            </a:r>
          </a:p>
          <a:p>
            <a:pPr algn="l">
              <a:buFont typeface="Arial" pitchFamily="34" charset="0"/>
              <a:buChar char="•"/>
            </a:pPr>
            <a:r>
              <a:rPr lang="nl-BE" sz="2000" b="1" dirty="0"/>
              <a:t>Codes of Conduct</a:t>
            </a:r>
          </a:p>
          <a:p>
            <a:pPr algn="l">
              <a:buFont typeface="Arial" pitchFamily="34" charset="0"/>
              <a:buChar char="•"/>
            </a:pPr>
            <a:endParaRPr lang="nl-BE" sz="2000" b="1" dirty="0"/>
          </a:p>
        </p:txBody>
      </p:sp>
    </p:spTree>
    <p:extLst>
      <p:ext uri="{BB962C8B-B14F-4D97-AF65-F5344CB8AC3E}">
        <p14:creationId xmlns:p14="http://schemas.microsoft.com/office/powerpoint/2010/main" val="21474368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Chapters</a:t>
            </a:r>
            <a:endParaRPr lang="nl-BE" dirty="0"/>
          </a:p>
        </p:txBody>
      </p:sp>
      <p:sp>
        <p:nvSpPr>
          <p:cNvPr id="3" name="Content Placeholder 2"/>
          <p:cNvSpPr>
            <a:spLocks noGrp="1"/>
          </p:cNvSpPr>
          <p:nvPr>
            <p:ph idx="1"/>
          </p:nvPr>
        </p:nvSpPr>
        <p:spPr/>
        <p:txBody>
          <a:bodyPr/>
          <a:lstStyle/>
          <a:p>
            <a:endParaRPr lang="nl-BE" dirty="0" smtClean="0"/>
          </a:p>
          <a:p>
            <a:endParaRPr lang="nl-BE" dirty="0"/>
          </a:p>
          <a:p>
            <a:endParaRPr lang="nl-BE" dirty="0" smtClean="0"/>
          </a:p>
          <a:p>
            <a:pPr marL="266700" indent="0">
              <a:buNone/>
            </a:pPr>
            <a:r>
              <a:rPr lang="nl-BE" dirty="0"/>
              <a:t>AppSecEU 2011 </a:t>
            </a:r>
            <a:r>
              <a:rPr lang="nl-BE" dirty="0" smtClean="0"/>
              <a:t/>
            </a:r>
            <a:br>
              <a:rPr lang="nl-BE" dirty="0" smtClean="0"/>
            </a:br>
            <a:r>
              <a:rPr lang="nl-BE" dirty="0" smtClean="0"/>
              <a:t>chapters workshop</a:t>
            </a:r>
            <a:endParaRPr lang="nl-BE" dirty="0"/>
          </a:p>
        </p:txBody>
      </p:sp>
      <p:sp>
        <p:nvSpPr>
          <p:cNvPr id="4" name="Slide Number Placeholder 3"/>
          <p:cNvSpPr>
            <a:spLocks noGrp="1"/>
          </p:cNvSpPr>
          <p:nvPr>
            <p:ph type="sldNum" sz="quarter" idx="10"/>
          </p:nvPr>
        </p:nvSpPr>
        <p:spPr/>
        <p:txBody>
          <a:bodyPr/>
          <a:lstStyle/>
          <a:p>
            <a:pPr>
              <a:defRPr/>
            </a:pPr>
            <a:fld id="{207F6D55-DB85-4E04-B58A-35C96A5F5F3F}" type="slidenum">
              <a:rPr lang="en-US" smtClean="0"/>
              <a:pPr>
                <a:defRPr/>
              </a:pPr>
              <a:t>14</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888" y="2644552"/>
            <a:ext cx="9747448" cy="414266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612" y="5668888"/>
            <a:ext cx="5867400" cy="340042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0483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al summit logo half.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704" y="1924472"/>
            <a:ext cx="5346065" cy="3265170"/>
          </a:xfrm>
          <a:prstGeom prst="rect">
            <a:avLst/>
          </a:prstGeom>
          <a:noFill/>
          <a:ln>
            <a:noFill/>
          </a:ln>
        </p:spPr>
      </p:pic>
      <p:sp>
        <p:nvSpPr>
          <p:cNvPr id="5" name="Rectangle 4"/>
          <p:cNvSpPr/>
          <p:nvPr/>
        </p:nvSpPr>
        <p:spPr bwMode="auto">
          <a:xfrm>
            <a:off x="5854328" y="2296917"/>
            <a:ext cx="6696744" cy="2520280"/>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2800" i="1" dirty="0"/>
              <a:t>“I saw the ‘blossoming’ of OWASP in Portugal’s Spring. From an external viewpoint, OWASP has moved from niche to widely relevant, from localized to global, from </a:t>
            </a:r>
            <a:r>
              <a:rPr lang="en-GB" sz="2800" i="1" dirty="0" smtClean="0"/>
              <a:t>pen testing </a:t>
            </a:r>
            <a:r>
              <a:rPr lang="en-GB" sz="2800" i="1" dirty="0"/>
              <a:t>to SDLC, from server to every component of the application’s delivery and use, from </a:t>
            </a:r>
            <a:r>
              <a:rPr lang="en-GB" sz="2800" i="1" dirty="0" smtClean="0"/>
              <a:t>InfoSec </a:t>
            </a:r>
            <a:r>
              <a:rPr lang="en-GB" sz="2800" i="1" dirty="0"/>
              <a:t>to business process relevance.” – Colin Watson</a:t>
            </a:r>
            <a:endParaRPr lang="nl-BE" sz="2800" dirty="0"/>
          </a:p>
          <a:p>
            <a:pPr marL="0" marR="0" indent="0" algn="ctr" defTabSz="914400" rtl="0" eaLnBrk="1" fontAlgn="base" latinLnBrk="0" hangingPunct="1">
              <a:lnSpc>
                <a:spcPct val="100000"/>
              </a:lnSpc>
              <a:spcBef>
                <a:spcPct val="0"/>
              </a:spcBef>
              <a:spcAft>
                <a:spcPct val="0"/>
              </a:spcAft>
              <a:buClrTx/>
              <a:buSzTx/>
              <a:buFontTx/>
              <a:buNone/>
              <a:tabLst/>
            </a:pPr>
            <a:endParaRPr kumimoji="0" lang="nl-BE" sz="3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6" name="Picture 5" descr="IMG_5675_DM.jpg"/>
          <p:cNvPicPr/>
          <p:nvPr/>
        </p:nvPicPr>
        <p:blipFill rotWithShape="1">
          <a:blip r:embed="rId5" cstate="print"/>
          <a:srcRect t="56064" b="8890"/>
          <a:stretch/>
        </p:blipFill>
        <p:spPr bwMode="auto">
          <a:xfrm>
            <a:off x="1461840" y="6532984"/>
            <a:ext cx="9793088" cy="2592288"/>
          </a:xfrm>
          <a:prstGeom prst="rect">
            <a:avLst/>
          </a:prstGeom>
          <a:ln>
            <a:noFill/>
          </a:ln>
          <a:effectLst>
            <a:softEdge rad="63500"/>
          </a:effectLst>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endParaRPr lang="nl-BE"/>
          </a:p>
        </p:txBody>
      </p:sp>
    </p:spTree>
    <p:extLst>
      <p:ext uri="{BB962C8B-B14F-4D97-AF65-F5344CB8AC3E}">
        <p14:creationId xmlns:p14="http://schemas.microsoft.com/office/powerpoint/2010/main" val="13785699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20" y="772344"/>
            <a:ext cx="10464800" cy="2438400"/>
          </a:xfrm>
        </p:spPr>
        <p:txBody>
          <a:bodyPr/>
          <a:lstStyle/>
          <a:p>
            <a:r>
              <a:rPr lang="en-US" dirty="0"/>
              <a:t> </a:t>
            </a:r>
            <a:r>
              <a:rPr lang="en-US" sz="8800" b="1" dirty="0"/>
              <a:t>About the Summit</a:t>
            </a:r>
            <a:endParaRPr lang="nl-BE" dirty="0"/>
          </a:p>
        </p:txBody>
      </p:sp>
      <p:sp>
        <p:nvSpPr>
          <p:cNvPr id="3" name="Content Placeholder 2"/>
          <p:cNvSpPr>
            <a:spLocks noGrp="1"/>
          </p:cNvSpPr>
          <p:nvPr>
            <p:ph idx="1"/>
          </p:nvPr>
        </p:nvSpPr>
        <p:spPr/>
        <p:txBody>
          <a:bodyPr>
            <a:normAutofit fontScale="70000" lnSpcReduction="20000"/>
          </a:bodyPr>
          <a:lstStyle/>
          <a:p>
            <a:r>
              <a:rPr lang="en-US" dirty="0" smtClean="0"/>
              <a:t>Over 180 application security experts from over 120 companies, 30 different countries, and 44 local OWASP chapters.</a:t>
            </a:r>
          </a:p>
          <a:p>
            <a:pPr>
              <a:buNone/>
            </a:pPr>
            <a:endParaRPr lang="en-US" dirty="0" smtClean="0"/>
          </a:p>
          <a:p>
            <a:r>
              <a:rPr lang="en-US" dirty="0" smtClean="0"/>
              <a:t>The Summit was NOT a conference – there were no talks, static presentations, or training seminars. Instead working sessions were used to author documents, create software, draft standards, and forge relationships.</a:t>
            </a:r>
          </a:p>
          <a:p>
            <a:pPr>
              <a:buNone/>
            </a:pPr>
            <a:endParaRPr lang="en-US" dirty="0" smtClean="0"/>
          </a:p>
          <a:p>
            <a:r>
              <a:rPr lang="en-US" dirty="0" smtClean="0"/>
              <a:t>Many of the working sessions were on a fixed schedule determined before the start of the summit. However, just as many were created “dynamically” by the attendees.</a:t>
            </a:r>
          </a:p>
        </p:txBody>
      </p:sp>
      <p:pic>
        <p:nvPicPr>
          <p:cNvPr id="5" name="Picture 4" descr="logo 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789" y="988368"/>
            <a:ext cx="2018011" cy="2384213"/>
          </a:xfrm>
          <a:prstGeom prst="rect">
            <a:avLst/>
          </a:prstGeom>
        </p:spPr>
      </p:pic>
    </p:spTree>
    <p:extLst>
      <p:ext uri="{BB962C8B-B14F-4D97-AF65-F5344CB8AC3E}">
        <p14:creationId xmlns:p14="http://schemas.microsoft.com/office/powerpoint/2010/main" val="1372861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816" y="268288"/>
            <a:ext cx="10464800" cy="2438400"/>
          </a:xfrm>
        </p:spPr>
        <p:txBody>
          <a:bodyPr/>
          <a:lstStyle/>
          <a:p>
            <a:r>
              <a:rPr lang="nl-BE" sz="7200" dirty="0" smtClean="0"/>
              <a:t>Massive Outreach</a:t>
            </a:r>
            <a:endParaRPr lang="nl-BE" sz="7200" dirty="0"/>
          </a:p>
        </p:txBody>
      </p:sp>
      <p:sp>
        <p:nvSpPr>
          <p:cNvPr id="3" name="Content Placeholder 2"/>
          <p:cNvSpPr>
            <a:spLocks noGrp="1"/>
          </p:cNvSpPr>
          <p:nvPr>
            <p:ph idx="1"/>
          </p:nvPr>
        </p:nvSpPr>
        <p:spPr/>
        <p:txBody>
          <a:bodyPr/>
          <a:lstStyle/>
          <a:p>
            <a:r>
              <a:rPr lang="nl-BE" sz="2400" dirty="0" smtClean="0"/>
              <a:t>OWASP-Portugal </a:t>
            </a:r>
            <a:r>
              <a:rPr lang="nl-BE" sz="2400" dirty="0"/>
              <a:t>Partnership </a:t>
            </a:r>
            <a:endParaRPr lang="nl-BE" sz="2400" dirty="0" smtClean="0"/>
          </a:p>
          <a:p>
            <a:r>
              <a:rPr lang="en-US" sz="2400" dirty="0" smtClean="0"/>
              <a:t>OWASP </a:t>
            </a:r>
            <a:r>
              <a:rPr lang="en-US" sz="2400" dirty="0"/>
              <a:t>Outreach to Educational </a:t>
            </a:r>
            <a:r>
              <a:rPr lang="en-US" sz="2400" dirty="0" smtClean="0"/>
              <a:t>Institutions</a:t>
            </a:r>
          </a:p>
          <a:p>
            <a:r>
              <a:rPr lang="nl-BE" sz="2400" dirty="0" smtClean="0"/>
              <a:t>OWASP </a:t>
            </a:r>
            <a:r>
              <a:rPr lang="nl-BE" sz="2400" dirty="0"/>
              <a:t>Industry Outreach </a:t>
            </a:r>
            <a:endParaRPr lang="nl-BE" sz="2400" dirty="0" smtClean="0"/>
          </a:p>
          <a:p>
            <a:r>
              <a:rPr lang="nl-BE" sz="2400" dirty="0" smtClean="0"/>
              <a:t>OWASP </a:t>
            </a:r>
            <a:r>
              <a:rPr lang="nl-BE" sz="2400" dirty="0"/>
              <a:t>Browser Security Project </a:t>
            </a:r>
            <a:endParaRPr lang="nl-BE" sz="2400" dirty="0" smtClean="0"/>
          </a:p>
          <a:p>
            <a:r>
              <a:rPr lang="nl-BE" sz="2400" dirty="0" smtClean="0"/>
              <a:t>OWASP-Apache Partnership</a:t>
            </a:r>
          </a:p>
          <a:p>
            <a:r>
              <a:rPr lang="nl-BE" sz="2400" dirty="0" smtClean="0"/>
              <a:t>OWASP </a:t>
            </a:r>
            <a:r>
              <a:rPr lang="nl-BE" sz="2400" dirty="0"/>
              <a:t>Mobile Security Initiative </a:t>
            </a:r>
            <a:endParaRPr lang="nl-BE" sz="2400" dirty="0" smtClean="0"/>
          </a:p>
          <a:p>
            <a:r>
              <a:rPr lang="nl-BE" sz="2400" dirty="0" smtClean="0"/>
              <a:t>OWASP </a:t>
            </a:r>
            <a:r>
              <a:rPr lang="nl-BE" sz="2400" dirty="0"/>
              <a:t>Governance Expansion </a:t>
            </a:r>
            <a:endParaRPr lang="nl-BE" sz="2400" dirty="0" smtClean="0"/>
          </a:p>
          <a:p>
            <a:r>
              <a:rPr lang="nl-BE" sz="2400" dirty="0" smtClean="0"/>
              <a:t>International </a:t>
            </a:r>
            <a:r>
              <a:rPr lang="nl-BE" sz="2400" dirty="0"/>
              <a:t>Focus </a:t>
            </a:r>
            <a:endParaRPr lang="nl-BE" sz="2400" dirty="0" smtClean="0"/>
          </a:p>
          <a:p>
            <a:r>
              <a:rPr lang="nl-BE" sz="2400" dirty="0" smtClean="0"/>
              <a:t>Application </a:t>
            </a:r>
            <a:r>
              <a:rPr lang="nl-BE" sz="2400" dirty="0"/>
              <a:t>Security Programs </a:t>
            </a:r>
            <a:endParaRPr lang="nl-BE" sz="2400" dirty="0" smtClean="0"/>
          </a:p>
          <a:p>
            <a:r>
              <a:rPr lang="nl-BE" sz="2400" dirty="0" smtClean="0"/>
              <a:t>Application </a:t>
            </a:r>
            <a:r>
              <a:rPr lang="nl-BE" sz="2400" dirty="0"/>
              <a:t>Security Certification </a:t>
            </a:r>
            <a:br>
              <a:rPr lang="nl-BE" sz="2400" dirty="0"/>
            </a:br>
            <a:r>
              <a:rPr lang="nl-BE" sz="2400" dirty="0" smtClean="0"/>
              <a:t/>
            </a:r>
            <a:br>
              <a:rPr lang="nl-BE" sz="2400" dirty="0" smtClean="0"/>
            </a:br>
            <a:r>
              <a:rPr lang="nl-BE" sz="2400" dirty="0" smtClean="0"/>
              <a:t> </a:t>
            </a:r>
          </a:p>
          <a:p>
            <a:endParaRPr lang="nl-BE" sz="2400" dirty="0"/>
          </a:p>
        </p:txBody>
      </p:sp>
      <p:pic>
        <p:nvPicPr>
          <p:cNvPr id="4" name="Picture 3" descr="https://lh5.googleusercontent.com/_35IkfpcPSFE/TVLpvTRVGfI/AAAAAAAAAQQ/4Mk52Zdpnhc/s512/IMG_559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0632" y="2212504"/>
            <a:ext cx="3312368" cy="2240895"/>
          </a:xfrm>
          <a:prstGeom prst="rect">
            <a:avLst/>
          </a:prstGeom>
          <a:noFill/>
          <a:ln>
            <a:noFill/>
          </a:ln>
          <a:effectLst>
            <a:softEdge rad="63500"/>
          </a:effectLst>
        </p:spPr>
      </p:pic>
      <p:pic>
        <p:nvPicPr>
          <p:cNvPr id="5" name="Picture 4" descr="https://lh5.googleusercontent.com/_35IkfpcPSFE/TVFTMN3f7FI/AAAAAAAAAIg/rClATf3H-aI/s512/IMG_539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0632" y="4660776"/>
            <a:ext cx="3312368" cy="2232249"/>
          </a:xfrm>
          <a:prstGeom prst="rect">
            <a:avLst/>
          </a:prstGeom>
          <a:noFill/>
          <a:ln>
            <a:noFill/>
          </a:ln>
          <a:effectLst>
            <a:softEdge rad="63500"/>
          </a:effectLst>
        </p:spPr>
      </p:pic>
      <p:pic>
        <p:nvPicPr>
          <p:cNvPr id="6" name="Picture 5" descr="https://lh5.googleusercontent.com/_35IkfpcPSFE/TVUZQ1qYVII/AAAAAAAAAUs/DIUffumlRCs/s512/IMG_595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9318" y="7181056"/>
            <a:ext cx="3312368" cy="2111751"/>
          </a:xfrm>
          <a:prstGeom prst="rect">
            <a:avLst/>
          </a:prstGeom>
          <a:noFill/>
          <a:ln>
            <a:noFill/>
          </a:ln>
          <a:effectLst>
            <a:softEdge rad="63500"/>
          </a:effectLst>
        </p:spPr>
      </p:pic>
    </p:spTree>
    <p:extLst>
      <p:ext uri="{BB962C8B-B14F-4D97-AF65-F5344CB8AC3E}">
        <p14:creationId xmlns:p14="http://schemas.microsoft.com/office/powerpoint/2010/main" val="28142169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744" y="772344"/>
            <a:ext cx="10464800" cy="2438400"/>
          </a:xfrm>
        </p:spPr>
        <p:txBody>
          <a:bodyPr/>
          <a:lstStyle/>
          <a:p>
            <a:r>
              <a:rPr lang="en-US" sz="8000" dirty="0"/>
              <a:t>OWASP Industry </a:t>
            </a:r>
            <a:r>
              <a:rPr lang="en-US" sz="8000" dirty="0" smtClean="0"/>
              <a:t>Outreach</a:t>
            </a:r>
            <a:endParaRPr lang="nl-BE" sz="8000" dirty="0"/>
          </a:p>
        </p:txBody>
      </p:sp>
      <p:sp>
        <p:nvSpPr>
          <p:cNvPr id="3" name="Content Placeholder 2"/>
          <p:cNvSpPr>
            <a:spLocks noGrp="1"/>
          </p:cNvSpPr>
          <p:nvPr>
            <p:ph idx="1"/>
          </p:nvPr>
        </p:nvSpPr>
        <p:spPr/>
        <p:txBody>
          <a:bodyPr>
            <a:normAutofit fontScale="55000" lnSpcReduction="20000"/>
          </a:bodyPr>
          <a:lstStyle/>
          <a:p>
            <a:pPr>
              <a:buNone/>
              <a:defRPr/>
            </a:pPr>
            <a:r>
              <a:rPr lang="en-US" dirty="0" smtClean="0"/>
              <a:t>Let’s: Develop industry working sessions/tracks</a:t>
            </a:r>
          </a:p>
          <a:p>
            <a:pPr>
              <a:buNone/>
              <a:defRPr/>
            </a:pPr>
            <a:r>
              <a:rPr lang="en-US" dirty="0" smtClean="0"/>
              <a:t>Held at major OWASP conferences ,  starting right here!</a:t>
            </a:r>
          </a:p>
          <a:p>
            <a:pPr>
              <a:buNone/>
              <a:defRPr/>
            </a:pPr>
            <a:r>
              <a:rPr lang="en-US" b="1" dirty="0" smtClean="0"/>
              <a:t>Objective:</a:t>
            </a:r>
          </a:p>
          <a:p>
            <a:pPr>
              <a:defRPr/>
            </a:pPr>
            <a:r>
              <a:rPr lang="en-US" b="1" dirty="0" smtClean="0"/>
              <a:t> Listen: </a:t>
            </a:r>
            <a:r>
              <a:rPr lang="en-US" dirty="0" smtClean="0"/>
              <a:t>Solicit feedback from industry players to help better focus OWASP efforts.</a:t>
            </a:r>
          </a:p>
          <a:p>
            <a:pPr>
              <a:defRPr/>
            </a:pPr>
            <a:r>
              <a:rPr lang="en-US" b="1" dirty="0"/>
              <a:t> </a:t>
            </a:r>
            <a:r>
              <a:rPr lang="en-US" b="1" dirty="0" smtClean="0"/>
              <a:t>Act: </a:t>
            </a:r>
            <a:r>
              <a:rPr lang="en-US" dirty="0" smtClean="0"/>
              <a:t>Make sure OWASP deliverables are relevant to industry concerns and really address problems.</a:t>
            </a:r>
          </a:p>
          <a:p>
            <a:pPr>
              <a:buNone/>
              <a:defRPr/>
            </a:pPr>
            <a:r>
              <a:rPr lang="en-US" b="1" dirty="0" smtClean="0"/>
              <a:t>Why: </a:t>
            </a:r>
          </a:p>
          <a:p>
            <a:pPr>
              <a:defRPr/>
            </a:pPr>
            <a:r>
              <a:rPr lang="en-US" dirty="0" smtClean="0"/>
              <a:t>OWASP needs to become more industry relevant in order to grow.</a:t>
            </a:r>
          </a:p>
          <a:p>
            <a:pPr>
              <a:defRPr/>
            </a:pPr>
            <a:r>
              <a:rPr lang="en-US" dirty="0" smtClean="0"/>
              <a:t>We need to “stop throwing pebbles into the lake of software insecurity and start throwing boulders”.</a:t>
            </a:r>
            <a:endParaRPr lang="en-US" sz="4000" b="1" dirty="0"/>
          </a:p>
        </p:txBody>
      </p:sp>
      <p:pic>
        <p:nvPicPr>
          <p:cNvPr id="5" name="Picture 4" descr="logo 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4887" y="288997"/>
            <a:ext cx="2018011" cy="2384213"/>
          </a:xfrm>
          <a:prstGeom prst="rect">
            <a:avLst/>
          </a:prstGeom>
        </p:spPr>
      </p:pic>
    </p:spTree>
    <p:extLst>
      <p:ext uri="{BB962C8B-B14F-4D97-AF65-F5344CB8AC3E}">
        <p14:creationId xmlns:p14="http://schemas.microsoft.com/office/powerpoint/2010/main" val="32886737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Board Election</a:t>
            </a:r>
            <a:endParaRPr lang="nl-BE" dirty="0"/>
          </a:p>
        </p:txBody>
      </p:sp>
      <p:sp>
        <p:nvSpPr>
          <p:cNvPr id="3" name="Content Placeholder 2"/>
          <p:cNvSpPr>
            <a:spLocks noGrp="1"/>
          </p:cNvSpPr>
          <p:nvPr>
            <p:ph idx="1"/>
          </p:nvPr>
        </p:nvSpPr>
        <p:spPr/>
        <p:txBody>
          <a:bodyPr>
            <a:normAutofit fontScale="62500" lnSpcReduction="20000"/>
          </a:bodyPr>
          <a:lstStyle/>
          <a:p>
            <a:pPr>
              <a:buNone/>
              <a:defRPr/>
            </a:pPr>
            <a:r>
              <a:rPr lang="en-US" sz="7300" dirty="0"/>
              <a:t>		</a:t>
            </a:r>
            <a:r>
              <a:rPr lang="en-US" sz="5700" dirty="0"/>
              <a:t>OWASP is maturing and getting more democratic…</a:t>
            </a:r>
          </a:p>
          <a:p>
            <a:pPr>
              <a:defRPr/>
            </a:pPr>
            <a:r>
              <a:rPr lang="en-US" b="1" dirty="0" smtClean="0"/>
              <a:t>OWASP Governance Expansion</a:t>
            </a:r>
            <a:r>
              <a:rPr lang="en-US" dirty="0" smtClean="0"/>
              <a:t> – OWASP updated its Bylaws and worked out procedures for the upcoming Board elections. These governance updates will help best support the dynamic and growing OWASP community.</a:t>
            </a:r>
            <a:endParaRPr lang="en-IE" dirty="0" smtClean="0"/>
          </a:p>
          <a:p>
            <a:pPr>
              <a:defRPr/>
            </a:pPr>
            <a:r>
              <a:rPr lang="en-IE" dirty="0" smtClean="0"/>
              <a:t>Currently 2 board members are democratically elected. </a:t>
            </a:r>
          </a:p>
          <a:p>
            <a:pPr>
              <a:defRPr/>
            </a:pPr>
            <a:r>
              <a:rPr lang="en-IE" dirty="0" smtClean="0"/>
              <a:t>It was agreed to put a further 3 of the remaining 5 non elected board members up for election. Nominations by AppSec EU, election by </a:t>
            </a:r>
            <a:r>
              <a:rPr lang="en-IE" dirty="0" err="1" smtClean="0"/>
              <a:t>AppSec</a:t>
            </a:r>
            <a:r>
              <a:rPr lang="en-IE" dirty="0" smtClean="0"/>
              <a:t> US.</a:t>
            </a:r>
          </a:p>
          <a:p>
            <a:pPr>
              <a:buNone/>
              <a:defRPr/>
            </a:pPr>
            <a:r>
              <a:rPr lang="en-IE" dirty="0" smtClean="0"/>
              <a:t>    …………please stand up if you have the time and energy </a:t>
            </a:r>
            <a:endParaRPr lang="en-US" sz="4000" b="1" dirty="0"/>
          </a:p>
          <a:p>
            <a:pPr>
              <a:buNone/>
            </a:pPr>
            <a:endParaRPr lang="en-US" sz="3700" b="1" dirty="0"/>
          </a:p>
        </p:txBody>
      </p:sp>
      <p:pic>
        <p:nvPicPr>
          <p:cNvPr id="5" name="Picture 4" descr="logo 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7256" y="772344"/>
            <a:ext cx="2018011" cy="2384213"/>
          </a:xfrm>
          <a:prstGeom prst="rect">
            <a:avLst/>
          </a:prstGeom>
        </p:spPr>
      </p:pic>
    </p:spTree>
    <p:extLst>
      <p:ext uri="{BB962C8B-B14F-4D97-AF65-F5344CB8AC3E}">
        <p14:creationId xmlns:p14="http://schemas.microsoft.com/office/powerpoint/2010/main" val="2379941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a:t>
            </a:r>
            <a:endParaRPr lang="en-US" dirty="0"/>
          </a:p>
        </p:txBody>
      </p:sp>
      <p:sp>
        <p:nvSpPr>
          <p:cNvPr id="3" name="Content Placeholder 2"/>
          <p:cNvSpPr>
            <a:spLocks noGrp="1"/>
          </p:cNvSpPr>
          <p:nvPr>
            <p:ph idx="1"/>
          </p:nvPr>
        </p:nvSpPr>
        <p:spPr/>
        <p:txBody>
          <a:bodyPr>
            <a:normAutofit fontScale="92500" lnSpcReduction="20000"/>
          </a:bodyPr>
          <a:lstStyle/>
          <a:p>
            <a:pPr marL="266700" indent="0">
              <a:buNone/>
            </a:pPr>
            <a:r>
              <a:rPr lang="en-US" dirty="0"/>
              <a:t>The Open Web Application Security Project (OWASP) is a 501c3 not-for-profit worldwide charitable organization focused on improving the security of application software. Our mission is to make application security </a:t>
            </a:r>
            <a:r>
              <a:rPr lang="en-US" dirty="0">
                <a:hlinkClick r:id="rId3"/>
              </a:rPr>
              <a:t>visible,</a:t>
            </a:r>
            <a:r>
              <a:rPr lang="en-US" dirty="0"/>
              <a:t> so that </a:t>
            </a:r>
            <a:r>
              <a:rPr lang="en-US" dirty="0">
                <a:hlinkClick r:id="rId4"/>
              </a:rPr>
              <a:t>people and organizations can make informed decisions</a:t>
            </a:r>
            <a:r>
              <a:rPr lang="en-US" dirty="0"/>
              <a:t> about true application security risks. Everyone is free to participate in OWASP and </a:t>
            </a:r>
            <a:r>
              <a:rPr lang="en-US" u="sng" dirty="0"/>
              <a:t>all of our materials</a:t>
            </a:r>
            <a:r>
              <a:rPr lang="en-US" dirty="0"/>
              <a:t> are available under a free and open software license. </a:t>
            </a:r>
          </a:p>
        </p:txBody>
      </p:sp>
    </p:spTree>
    <p:extLst>
      <p:ext uri="{BB962C8B-B14F-4D97-AF65-F5344CB8AC3E}">
        <p14:creationId xmlns:p14="http://schemas.microsoft.com/office/powerpoint/2010/main" val="39308313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Candidates</a:t>
            </a:r>
            <a:endParaRPr lang="nl-BE" dirty="0"/>
          </a:p>
        </p:txBody>
      </p:sp>
      <p:sp>
        <p:nvSpPr>
          <p:cNvPr id="4" name="Slide Number Placeholder 3"/>
          <p:cNvSpPr>
            <a:spLocks noGrp="1"/>
          </p:cNvSpPr>
          <p:nvPr>
            <p:ph type="sldNum" sz="quarter" idx="10"/>
          </p:nvPr>
        </p:nvSpPr>
        <p:spPr/>
        <p:txBody>
          <a:bodyPr/>
          <a:lstStyle/>
          <a:p>
            <a:pPr>
              <a:defRPr/>
            </a:pPr>
            <a:fld id="{207F6D55-DB85-4E04-B58A-35C96A5F5F3F}" type="slidenum">
              <a:rPr lang="en-US" smtClean="0"/>
              <a:pPr>
                <a:defRPr/>
              </a:pPr>
              <a:t>20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944" y="3796680"/>
            <a:ext cx="9000484" cy="418772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3368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29792" y="4084712"/>
            <a:ext cx="11055350" cy="2090737"/>
          </a:xfrm>
        </p:spPr>
        <p:txBody>
          <a:bodyPr/>
          <a:lstStyle/>
          <a:p>
            <a:r>
              <a:rPr lang="nl-BE" dirty="0" smtClean="0"/>
              <a:t>Enjoy AppSecEU!</a:t>
            </a:r>
            <a:endParaRPr lang="nl-BE" dirty="0"/>
          </a:p>
        </p:txBody>
      </p:sp>
      <p:sp>
        <p:nvSpPr>
          <p:cNvPr id="4" name="Slide Number Placeholder 3"/>
          <p:cNvSpPr>
            <a:spLocks noGrp="1"/>
          </p:cNvSpPr>
          <p:nvPr>
            <p:ph type="sldNum" sz="quarter" idx="4294967295"/>
          </p:nvPr>
        </p:nvSpPr>
        <p:spPr>
          <a:xfrm>
            <a:off x="12661900" y="9385300"/>
            <a:ext cx="342900" cy="368300"/>
          </a:xfrm>
          <a:prstGeom prst="rect">
            <a:avLst/>
          </a:prstGeom>
        </p:spPr>
        <p:txBody>
          <a:bodyPr/>
          <a:lstStyle/>
          <a:p>
            <a:pPr>
              <a:defRPr/>
            </a:pPr>
            <a:fld id="{207F6D55-DB85-4E04-B58A-35C96A5F5F3F}" type="slidenum">
              <a:rPr lang="en-US" smtClean="0"/>
              <a:pPr>
                <a:defRPr/>
              </a:pPr>
              <a:t>21</a:t>
            </a:fld>
            <a:endParaRPr lang="en-US"/>
          </a:p>
        </p:txBody>
      </p:sp>
    </p:spTree>
    <p:extLst>
      <p:ext uri="{BB962C8B-B14F-4D97-AF65-F5344CB8AC3E}">
        <p14:creationId xmlns:p14="http://schemas.microsoft.com/office/powerpoint/2010/main" val="22256280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6 June 2011</a:t>
            </a:r>
            <a:endParaRPr lang="nl-BE" dirty="0"/>
          </a:p>
        </p:txBody>
      </p:sp>
      <p:sp>
        <p:nvSpPr>
          <p:cNvPr id="3" name="Content Placeholder 2"/>
          <p:cNvSpPr>
            <a:spLocks noGrp="1"/>
          </p:cNvSpPr>
          <p:nvPr>
            <p:ph idx="1"/>
          </p:nvPr>
        </p:nvSpPr>
        <p:spPr>
          <a:xfrm>
            <a:off x="381720" y="3229148"/>
            <a:ext cx="6480720" cy="5716588"/>
          </a:xfrm>
        </p:spPr>
        <p:txBody>
          <a:bodyPr/>
          <a:lstStyle/>
          <a:p>
            <a:r>
              <a:rPr lang="nl-BE" dirty="0"/>
              <a:t>OWASP Europe </a:t>
            </a:r>
            <a:r>
              <a:rPr lang="nl-BE" dirty="0" smtClean="0"/>
              <a:t>non-profit established</a:t>
            </a:r>
          </a:p>
          <a:p>
            <a:r>
              <a:rPr lang="nl-BE" dirty="0" smtClean="0"/>
              <a:t>Global extension of organisation</a:t>
            </a:r>
          </a:p>
          <a:p>
            <a:r>
              <a:rPr lang="nl-BE" dirty="0" smtClean="0"/>
              <a:t>Legal &amp; financial umbrella</a:t>
            </a:r>
          </a:p>
          <a:p>
            <a:r>
              <a:rPr lang="nl-BE" dirty="0"/>
              <a:t>Y</a:t>
            </a:r>
            <a:r>
              <a:rPr lang="nl-BE" dirty="0" smtClean="0"/>
              <a:t>our region to follow</a:t>
            </a:r>
            <a:endParaRPr lang="nl-BE" dirty="0"/>
          </a:p>
        </p:txBody>
      </p:sp>
      <p:sp>
        <p:nvSpPr>
          <p:cNvPr id="4" name="Slide Number Placeholder 3"/>
          <p:cNvSpPr>
            <a:spLocks noGrp="1"/>
          </p:cNvSpPr>
          <p:nvPr>
            <p:ph type="sldNum" sz="quarter" idx="10"/>
          </p:nvPr>
        </p:nvSpPr>
        <p:spPr/>
        <p:txBody>
          <a:bodyPr/>
          <a:lstStyle/>
          <a:p>
            <a:pPr>
              <a:defRPr/>
            </a:pPr>
            <a:fld id="{207F6D55-DB85-4E04-B58A-35C96A5F5F3F}" type="slidenum">
              <a:rPr lang="en-US" smtClean="0"/>
              <a:pPr>
                <a:defRPr/>
              </a:pPr>
              <a:t>3</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440" y="4372744"/>
            <a:ext cx="7134225" cy="458152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172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85B4F69-82FC-F34F-B954-A82B7769A817}" type="slidenum">
              <a:rPr lang="en-US"/>
              <a:pPr/>
              <a:t>4</a:t>
            </a:fld>
            <a:endParaRPr lang="en-US"/>
          </a:p>
        </p:txBody>
      </p:sp>
      <p:sp>
        <p:nvSpPr>
          <p:cNvPr id="325634" name="Rectangle 2"/>
          <p:cNvSpPr>
            <a:spLocks noGrp="1" noChangeArrowheads="1"/>
          </p:cNvSpPr>
          <p:nvPr>
            <p:ph type="title"/>
          </p:nvPr>
        </p:nvSpPr>
        <p:spPr/>
        <p:txBody>
          <a:bodyPr/>
          <a:lstStyle/>
          <a:p>
            <a:r>
              <a:rPr lang="en-US"/>
              <a:t>Mission</a:t>
            </a:r>
          </a:p>
        </p:txBody>
      </p:sp>
      <p:sp>
        <p:nvSpPr>
          <p:cNvPr id="325635" name="Rectangle 3"/>
          <p:cNvSpPr>
            <a:spLocks noGrp="1" noChangeArrowheads="1"/>
          </p:cNvSpPr>
          <p:nvPr>
            <p:ph type="body" idx="1"/>
          </p:nvPr>
        </p:nvSpPr>
        <p:spPr>
          <a:xfrm>
            <a:off x="650876" y="1843088"/>
            <a:ext cx="12353926" cy="6869111"/>
          </a:xfrm>
        </p:spPr>
        <p:txBody>
          <a:bodyPr>
            <a:normAutofit fontScale="62500" lnSpcReduction="20000"/>
          </a:bodyPr>
          <a:lstStyle/>
          <a:p>
            <a:pPr>
              <a:buFont typeface="Webdings" charset="0"/>
              <a:buNone/>
            </a:pPr>
            <a:endParaRPr lang="en-US" dirty="0"/>
          </a:p>
          <a:p>
            <a:pPr>
              <a:buFont typeface="Webdings" charset="0"/>
              <a:buNone/>
            </a:pPr>
            <a:endParaRPr lang="en-US" dirty="0"/>
          </a:p>
          <a:p>
            <a:endParaRPr lang="en-US" dirty="0" smtClean="0"/>
          </a:p>
          <a:p>
            <a:endParaRPr lang="en-US" dirty="0"/>
          </a:p>
          <a:p>
            <a:r>
              <a:rPr lang="en-US" dirty="0" smtClean="0"/>
              <a:t>What </a:t>
            </a:r>
            <a:r>
              <a:rPr lang="en-US" dirty="0"/>
              <a:t>causes?</a:t>
            </a:r>
          </a:p>
          <a:p>
            <a:pPr lvl="1"/>
            <a:r>
              <a:rPr lang="en-US" dirty="0"/>
              <a:t>Immediate causes – vulnerabilities themselves</a:t>
            </a:r>
          </a:p>
          <a:p>
            <a:pPr lvl="1"/>
            <a:r>
              <a:rPr lang="en-US" dirty="0"/>
              <a:t>Developers and operators</a:t>
            </a:r>
          </a:p>
          <a:p>
            <a:pPr lvl="1"/>
            <a:r>
              <a:rPr lang="en-US" dirty="0"/>
              <a:t>Organizational structure, development process, supporting technology</a:t>
            </a:r>
          </a:p>
          <a:p>
            <a:pPr lvl="1"/>
            <a:r>
              <a:rPr lang="en-US" dirty="0"/>
              <a:t>Increasing connectivity and complexity</a:t>
            </a:r>
          </a:p>
          <a:p>
            <a:pPr lvl="1"/>
            <a:r>
              <a:rPr lang="en-US" dirty="0"/>
              <a:t>Legal and regulatory environment</a:t>
            </a:r>
          </a:p>
          <a:p>
            <a:pPr lvl="1"/>
            <a:r>
              <a:rPr lang="en-US" dirty="0"/>
              <a:t>Asymmetric information in the software </a:t>
            </a:r>
            <a:r>
              <a:rPr lang="en-US" dirty="0" smtClean="0"/>
              <a:t>market</a:t>
            </a:r>
          </a:p>
        </p:txBody>
      </p:sp>
      <p:sp>
        <p:nvSpPr>
          <p:cNvPr id="325636" name="Rectangle 4"/>
          <p:cNvSpPr>
            <a:spLocks noChangeArrowheads="1"/>
          </p:cNvSpPr>
          <p:nvPr/>
        </p:nvSpPr>
        <p:spPr bwMode="auto">
          <a:xfrm>
            <a:off x="799643" y="2788568"/>
            <a:ext cx="11353801" cy="13335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nchor="ctr" anchorCtr="1"/>
          <a:lstStyle/>
          <a:p>
            <a:pPr eaLnBrk="0" hangingPunct="0"/>
            <a:r>
              <a:rPr lang="en-US" sz="3100" b="1" dirty="0">
                <a:solidFill>
                  <a:srgbClr val="FF0000"/>
                </a:solidFill>
                <a:latin typeface="Tahoma" charset="0"/>
              </a:rPr>
              <a:t>OWASP is dedicated to finding and fighting</a:t>
            </a:r>
            <a:br>
              <a:rPr lang="en-US" sz="3100" b="1" dirty="0">
                <a:solidFill>
                  <a:srgbClr val="FF0000"/>
                </a:solidFill>
                <a:latin typeface="Tahoma" charset="0"/>
              </a:rPr>
            </a:br>
            <a:r>
              <a:rPr lang="en-US" sz="3100" b="1" dirty="0">
                <a:solidFill>
                  <a:srgbClr val="FF0000"/>
                </a:solidFill>
                <a:latin typeface="Tahoma" charset="0"/>
              </a:rPr>
              <a:t>the </a:t>
            </a:r>
            <a:r>
              <a:rPr lang="en-US" sz="3100" b="1" u="sng" dirty="0">
                <a:solidFill>
                  <a:srgbClr val="FF0000"/>
                </a:solidFill>
                <a:latin typeface="Tahoma" charset="0"/>
              </a:rPr>
              <a:t>causes</a:t>
            </a:r>
            <a:r>
              <a:rPr lang="en-US" sz="3100" b="1" dirty="0">
                <a:solidFill>
                  <a:srgbClr val="FF0000"/>
                </a:solidFill>
                <a:latin typeface="Tahoma" charset="0"/>
              </a:rPr>
              <a:t> of insecure software</a:t>
            </a:r>
          </a:p>
        </p:txBody>
      </p:sp>
    </p:spTree>
    <p:extLst>
      <p:ext uri="{BB962C8B-B14F-4D97-AF65-F5344CB8AC3E}">
        <p14:creationId xmlns:p14="http://schemas.microsoft.com/office/powerpoint/2010/main" val="38494804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05D7611-8728-7B42-A371-601DB010BEDF}" type="slidenum">
              <a:rPr lang="en-US"/>
              <a:pPr/>
              <a:t>5</a:t>
            </a:fld>
            <a:endParaRPr lang="en-US"/>
          </a:p>
        </p:txBody>
      </p:sp>
      <p:sp>
        <p:nvSpPr>
          <p:cNvPr id="345090" name="Rectangle 2"/>
          <p:cNvSpPr>
            <a:spLocks noGrp="1" noChangeArrowheads="1"/>
          </p:cNvSpPr>
          <p:nvPr>
            <p:ph type="title"/>
          </p:nvPr>
        </p:nvSpPr>
        <p:spPr/>
        <p:txBody>
          <a:bodyPr>
            <a:normAutofit fontScale="90000"/>
          </a:bodyPr>
          <a:lstStyle/>
          <a:p>
            <a:r>
              <a:rPr lang="en-US"/>
              <a:t>Application Security Is Just Getting Started</a:t>
            </a:r>
          </a:p>
        </p:txBody>
      </p:sp>
      <p:sp>
        <p:nvSpPr>
          <p:cNvPr id="345091" name="Rectangle 3"/>
          <p:cNvSpPr>
            <a:spLocks noGrp="1" noChangeArrowheads="1"/>
          </p:cNvSpPr>
          <p:nvPr>
            <p:ph type="body" idx="1"/>
          </p:nvPr>
        </p:nvSpPr>
        <p:spPr/>
        <p:txBody>
          <a:bodyPr/>
          <a:lstStyle/>
          <a:p>
            <a:r>
              <a:rPr lang="en-US" sz="3600" dirty="0"/>
              <a:t>You can</a:t>
            </a:r>
            <a:r>
              <a:rPr lang="ja-JP" altLang="en-US" sz="3600" dirty="0">
                <a:latin typeface="Arial"/>
              </a:rPr>
              <a:t>’</a:t>
            </a:r>
            <a:r>
              <a:rPr lang="en-US" sz="3600" dirty="0"/>
              <a:t>t improve what you can</a:t>
            </a:r>
            <a:r>
              <a:rPr lang="ja-JP" altLang="en-US" sz="3600" dirty="0">
                <a:latin typeface="Arial"/>
              </a:rPr>
              <a:t>’</a:t>
            </a:r>
            <a:r>
              <a:rPr lang="en-US" sz="3600" dirty="0"/>
              <a:t>t measure</a:t>
            </a:r>
          </a:p>
          <a:p>
            <a:r>
              <a:rPr lang="en-US" sz="3600" dirty="0" smtClean="0"/>
              <a:t>We </a:t>
            </a:r>
            <a:r>
              <a:rPr lang="en-US" sz="3600" dirty="0"/>
              <a:t>need to…</a:t>
            </a:r>
          </a:p>
          <a:p>
            <a:pPr lvl="1"/>
            <a:r>
              <a:rPr lang="en-US" sz="3600" dirty="0"/>
              <a:t>Experiment</a:t>
            </a:r>
          </a:p>
          <a:p>
            <a:pPr lvl="1"/>
            <a:r>
              <a:rPr lang="en-US" sz="3600" dirty="0"/>
              <a:t>Share what works</a:t>
            </a:r>
          </a:p>
          <a:p>
            <a:pPr lvl="1"/>
            <a:r>
              <a:rPr lang="en-US" sz="3600" dirty="0"/>
              <a:t>Combine our </a:t>
            </a:r>
            <a:r>
              <a:rPr lang="en-US" sz="3600" dirty="0" smtClean="0"/>
              <a:t>efforts</a:t>
            </a:r>
            <a:endParaRPr lang="en-US" sz="3600" dirty="0"/>
          </a:p>
          <a:p>
            <a:r>
              <a:rPr lang="en-US" sz="3600" dirty="0" smtClean="0"/>
              <a:t>Expect another </a:t>
            </a:r>
            <a:r>
              <a:rPr lang="en-US" sz="3600" dirty="0"/>
              <a:t>10 </a:t>
            </a:r>
            <a:r>
              <a:rPr lang="en-US" sz="3600" dirty="0" smtClean="0"/>
              <a:t>years!</a:t>
            </a:r>
            <a:endParaRPr lang="en-US" sz="3600" dirty="0"/>
          </a:p>
        </p:txBody>
      </p:sp>
    </p:spTree>
    <p:extLst>
      <p:ext uri="{BB962C8B-B14F-4D97-AF65-F5344CB8AC3E}">
        <p14:creationId xmlns:p14="http://schemas.microsoft.com/office/powerpoint/2010/main" val="24941424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686D7DA-1551-544D-A923-A8915262A2E9}" type="slidenum">
              <a:rPr lang="en-US"/>
              <a:pPr/>
              <a:t>6</a:t>
            </a:fld>
            <a:endParaRPr lang="en-US"/>
          </a:p>
        </p:txBody>
      </p:sp>
      <p:sp>
        <p:nvSpPr>
          <p:cNvPr id="297986" name="Rectangle 2"/>
          <p:cNvSpPr>
            <a:spLocks noGrp="1" noChangeArrowheads="1"/>
          </p:cNvSpPr>
          <p:nvPr>
            <p:ph type="title"/>
          </p:nvPr>
        </p:nvSpPr>
        <p:spPr/>
        <p:txBody>
          <a:bodyPr/>
          <a:lstStyle/>
          <a:p>
            <a:r>
              <a:rPr lang="en-US"/>
              <a:t>Approach == </a:t>
            </a:r>
            <a:r>
              <a:rPr lang="ja-JP" altLang="en-US">
                <a:latin typeface="Arial"/>
              </a:rPr>
              <a:t>“</a:t>
            </a:r>
            <a:r>
              <a:rPr lang="en-US"/>
              <a:t>Open</a:t>
            </a:r>
            <a:r>
              <a:rPr lang="ja-JP" altLang="en-US">
                <a:latin typeface="Arial"/>
              </a:rPr>
              <a:t>”</a:t>
            </a:r>
            <a:endParaRPr lang="en-US"/>
          </a:p>
        </p:txBody>
      </p:sp>
      <p:sp>
        <p:nvSpPr>
          <p:cNvPr id="297987" name="Rectangle 3"/>
          <p:cNvSpPr>
            <a:spLocks noGrp="1" noChangeArrowheads="1"/>
          </p:cNvSpPr>
          <p:nvPr>
            <p:ph type="body" idx="1"/>
          </p:nvPr>
        </p:nvSpPr>
        <p:spPr/>
        <p:txBody>
          <a:bodyPr/>
          <a:lstStyle/>
          <a:p>
            <a:r>
              <a:rPr lang="en-US" sz="3200" dirty="0"/>
              <a:t>Open means everything is $free</a:t>
            </a:r>
          </a:p>
          <a:p>
            <a:r>
              <a:rPr lang="en-US" sz="3200" dirty="0"/>
              <a:t>Open means rough consensus and running code</a:t>
            </a:r>
          </a:p>
          <a:p>
            <a:r>
              <a:rPr lang="en-US" sz="3200" dirty="0"/>
              <a:t>Open means free to use and modify</a:t>
            </a:r>
          </a:p>
          <a:p>
            <a:r>
              <a:rPr lang="en-US" sz="3200" dirty="0"/>
              <a:t>Open means independent</a:t>
            </a:r>
          </a:p>
          <a:p>
            <a:r>
              <a:rPr lang="en-US" sz="3200" dirty="0"/>
              <a:t>Open means open information sharing</a:t>
            </a:r>
          </a:p>
          <a:p>
            <a:r>
              <a:rPr lang="en-US" sz="3200" dirty="0"/>
              <a:t>Open means wider audience and </a:t>
            </a:r>
            <a:r>
              <a:rPr lang="en-US" sz="3200" dirty="0" smtClean="0"/>
              <a:t>participation</a:t>
            </a:r>
            <a:endParaRPr lang="en-US" sz="3200" dirty="0"/>
          </a:p>
          <a:p>
            <a:endParaRPr lang="en-US" sz="3200" dirty="0"/>
          </a:p>
        </p:txBody>
      </p:sp>
    </p:spTree>
    <p:extLst>
      <p:ext uri="{BB962C8B-B14F-4D97-AF65-F5344CB8AC3E}">
        <p14:creationId xmlns:p14="http://schemas.microsoft.com/office/powerpoint/2010/main" val="22270735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t>
            </a:r>
            <a:r>
              <a:rPr lang="en-US" dirty="0" err="1" smtClean="0"/>
              <a:t>Comittees</a:t>
            </a:r>
            <a:endParaRPr lang="en-US" dirty="0"/>
          </a:p>
        </p:txBody>
      </p:sp>
      <p:pic>
        <p:nvPicPr>
          <p:cNvPr id="4" name="Content Placeholder 3" descr="Screen shot 2011-06-01 at 7.28.06 PM.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69752" y="2716560"/>
            <a:ext cx="11704320" cy="6436925"/>
          </a:xfrm>
        </p:spPr>
      </p:pic>
    </p:spTree>
    <p:extLst>
      <p:ext uri="{BB962C8B-B14F-4D97-AF65-F5344CB8AC3E}">
        <p14:creationId xmlns:p14="http://schemas.microsoft.com/office/powerpoint/2010/main" val="9711680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t>Our Successes</a:t>
            </a:r>
          </a:p>
        </p:txBody>
      </p:sp>
      <p:sp>
        <p:nvSpPr>
          <p:cNvPr id="304131" name="Rectangle 3"/>
          <p:cNvSpPr>
            <a:spLocks noGrp="1" noChangeArrowheads="1"/>
          </p:cNvSpPr>
          <p:nvPr>
            <p:ph sz="half" idx="1"/>
          </p:nvPr>
        </p:nvSpPr>
        <p:spPr/>
        <p:txBody>
          <a:bodyPr>
            <a:noAutofit/>
          </a:bodyPr>
          <a:lstStyle/>
          <a:p>
            <a:pPr>
              <a:lnSpc>
                <a:spcPct val="80000"/>
              </a:lnSpc>
            </a:pPr>
            <a:r>
              <a:rPr lang="en-US" dirty="0"/>
              <a:t>OWASP Tools and Documentation</a:t>
            </a:r>
          </a:p>
          <a:p>
            <a:pPr lvl="1">
              <a:lnSpc>
                <a:spcPct val="80000"/>
              </a:lnSpc>
            </a:pPr>
            <a:r>
              <a:rPr lang="en-US" dirty="0"/>
              <a:t>~15,000 downloads (per month)</a:t>
            </a:r>
          </a:p>
          <a:p>
            <a:pPr lvl="1">
              <a:lnSpc>
                <a:spcPct val="80000"/>
              </a:lnSpc>
            </a:pPr>
            <a:r>
              <a:rPr lang="en-US" dirty="0"/>
              <a:t>~30,000 unique visitors (per month)</a:t>
            </a:r>
          </a:p>
          <a:p>
            <a:pPr lvl="1">
              <a:lnSpc>
                <a:spcPct val="80000"/>
              </a:lnSpc>
            </a:pPr>
            <a:r>
              <a:rPr lang="en-US" dirty="0"/>
              <a:t>~2 million website hits (per month</a:t>
            </a:r>
            <a:r>
              <a:rPr lang="en-US" dirty="0" smtClean="0"/>
              <a:t>)</a:t>
            </a:r>
            <a:endParaRPr lang="en-US" dirty="0"/>
          </a:p>
          <a:p>
            <a:pPr>
              <a:lnSpc>
                <a:spcPct val="80000"/>
              </a:lnSpc>
            </a:pPr>
            <a:r>
              <a:rPr lang="en-US" dirty="0"/>
              <a:t>OWASP Chapters are blossoming worldwide</a:t>
            </a:r>
          </a:p>
          <a:p>
            <a:pPr lvl="1">
              <a:lnSpc>
                <a:spcPct val="80000"/>
              </a:lnSpc>
            </a:pPr>
            <a:r>
              <a:rPr lang="en-US" dirty="0"/>
              <a:t>1389 OWASP Leaders in 70 active chapters worldwide</a:t>
            </a:r>
          </a:p>
          <a:p>
            <a:pPr lvl="1">
              <a:lnSpc>
                <a:spcPct val="80000"/>
              </a:lnSpc>
            </a:pPr>
            <a:r>
              <a:rPr lang="en-US" dirty="0"/>
              <a:t>21,000 </a:t>
            </a:r>
            <a:r>
              <a:rPr lang="en-US" dirty="0" smtClean="0"/>
              <a:t>participants</a:t>
            </a:r>
            <a:endParaRPr lang="en-US" sz="2800" dirty="0"/>
          </a:p>
          <a:p>
            <a:pPr>
              <a:lnSpc>
                <a:spcPct val="80000"/>
              </a:lnSpc>
            </a:pPr>
            <a:endParaRPr lang="en-US" dirty="0"/>
          </a:p>
        </p:txBody>
      </p:sp>
      <p:sp>
        <p:nvSpPr>
          <p:cNvPr id="3" name="Content Placeholder 2"/>
          <p:cNvSpPr>
            <a:spLocks noGrp="1"/>
          </p:cNvSpPr>
          <p:nvPr>
            <p:ph sz="half" idx="2"/>
          </p:nvPr>
        </p:nvSpPr>
        <p:spPr/>
        <p:txBody>
          <a:bodyPr/>
          <a:lstStyle/>
          <a:p>
            <a:pPr>
              <a:lnSpc>
                <a:spcPct val="80000"/>
              </a:lnSpc>
            </a:pPr>
            <a:r>
              <a:rPr lang="en-US" dirty="0"/>
              <a:t>OWASP </a:t>
            </a:r>
            <a:r>
              <a:rPr lang="en-US" dirty="0" err="1"/>
              <a:t>AppSec</a:t>
            </a:r>
            <a:r>
              <a:rPr lang="en-US" dirty="0"/>
              <a:t> Conferences</a:t>
            </a:r>
          </a:p>
          <a:p>
            <a:pPr lvl="1">
              <a:lnSpc>
                <a:spcPct val="80000"/>
              </a:lnSpc>
            </a:pPr>
            <a:r>
              <a:rPr lang="en-US" dirty="0"/>
              <a:t>Chicago, New York, London, Washington D.C, Brazil, China, Germany, more…</a:t>
            </a:r>
            <a:endParaRPr lang="en-US" sz="2800" dirty="0"/>
          </a:p>
          <a:p>
            <a:pPr>
              <a:lnSpc>
                <a:spcPct val="80000"/>
              </a:lnSpc>
            </a:pPr>
            <a:r>
              <a:rPr lang="en-US" dirty="0"/>
              <a:t>Distributed content portal</a:t>
            </a:r>
          </a:p>
          <a:p>
            <a:pPr lvl="1">
              <a:lnSpc>
                <a:spcPct val="80000"/>
              </a:lnSpc>
            </a:pPr>
            <a:r>
              <a:rPr lang="en-US" dirty="0"/>
              <a:t>100+ authors for tools, projects, and chapters</a:t>
            </a:r>
          </a:p>
          <a:p>
            <a:pPr>
              <a:lnSpc>
                <a:spcPct val="80000"/>
              </a:lnSpc>
            </a:pPr>
            <a:r>
              <a:rPr lang="en-US" dirty="0"/>
              <a:t>Global Citations</a:t>
            </a:r>
            <a:endParaRPr lang="en-US" sz="2400" dirty="0"/>
          </a:p>
          <a:p>
            <a:pPr>
              <a:lnSpc>
                <a:spcPct val="80000"/>
              </a:lnSpc>
            </a:pPr>
            <a:r>
              <a:rPr lang="en-US" dirty="0"/>
              <a:t>Professional Association of Information Security Peers</a:t>
            </a:r>
          </a:p>
          <a:p>
            <a:endParaRPr lang="nl-BE" sz="3200" dirty="0"/>
          </a:p>
        </p:txBody>
      </p:sp>
      <p:sp>
        <p:nvSpPr>
          <p:cNvPr id="4" name="Slide Number Placeholder 3"/>
          <p:cNvSpPr>
            <a:spLocks noGrp="1"/>
          </p:cNvSpPr>
          <p:nvPr>
            <p:ph type="sldNum" sz="quarter" idx="10"/>
          </p:nvPr>
        </p:nvSpPr>
        <p:spPr/>
        <p:txBody>
          <a:bodyPr/>
          <a:lstStyle/>
          <a:p>
            <a:fld id="{091F536F-8790-F747-A2F6-DC3CB96BEC52}" type="slidenum">
              <a:rPr lang="en-US"/>
              <a:pPr/>
              <a:t>8</a:t>
            </a:fld>
            <a:endParaRPr lang="en-US"/>
          </a:p>
        </p:txBody>
      </p:sp>
    </p:spTree>
    <p:extLst>
      <p:ext uri="{BB962C8B-B14F-4D97-AF65-F5344CB8AC3E}">
        <p14:creationId xmlns:p14="http://schemas.microsoft.com/office/powerpoint/2010/main" val="37503824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18024" y="3724672"/>
            <a:ext cx="6628836" cy="4967111"/>
          </a:xfrm>
          <a:prstGeom prst="rect">
            <a:avLst/>
          </a:prstGeom>
        </p:spPr>
      </p:pic>
      <p:sp>
        <p:nvSpPr>
          <p:cNvPr id="2" name="Title 1"/>
          <p:cNvSpPr>
            <a:spLocks noGrp="1"/>
          </p:cNvSpPr>
          <p:nvPr>
            <p:ph type="title"/>
          </p:nvPr>
        </p:nvSpPr>
        <p:spPr/>
        <p:txBody>
          <a:bodyPr/>
          <a:lstStyle/>
          <a:p>
            <a:r>
              <a:rPr lang="en-US" dirty="0" smtClean="0"/>
              <a:t>OWASP Individuals</a:t>
            </a:r>
            <a:endParaRPr lang="en-US" dirty="0"/>
          </a:p>
        </p:txBody>
      </p:sp>
      <p:sp>
        <p:nvSpPr>
          <p:cNvPr id="3" name="Content Placeholder 2"/>
          <p:cNvSpPr>
            <a:spLocks noGrp="1"/>
          </p:cNvSpPr>
          <p:nvPr>
            <p:ph idx="1"/>
          </p:nvPr>
        </p:nvSpPr>
        <p:spPr/>
        <p:txBody>
          <a:bodyPr>
            <a:normAutofit/>
          </a:bodyPr>
          <a:lstStyle/>
          <a:p>
            <a:pPr marL="0" indent="0" algn="ctr">
              <a:buNone/>
            </a:pPr>
            <a:r>
              <a:rPr lang="en-US" sz="17100" b="1" i="1" spc="427"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1450+</a:t>
            </a:r>
          </a:p>
        </p:txBody>
      </p:sp>
    </p:spTree>
    <p:extLst>
      <p:ext uri="{BB962C8B-B14F-4D97-AF65-F5344CB8AC3E}">
        <p14:creationId xmlns:p14="http://schemas.microsoft.com/office/powerpoint/2010/main" val="7631303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Pages>0</Pages>
  <Words>914</Words>
  <Characters>0</Characters>
  <Application>Microsoft Office PowerPoint</Application>
  <PresentationFormat>Custom</PresentationFormat>
  <Lines>0</Lines>
  <Paragraphs>210</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Title &amp; Subtitle</vt:lpstr>
      <vt:lpstr>Title &amp; Bullets</vt:lpstr>
      <vt:lpstr>Where we are.. Where we are going</vt:lpstr>
      <vt:lpstr>CORE</vt:lpstr>
      <vt:lpstr>6 June 2011</vt:lpstr>
      <vt:lpstr>Mission</vt:lpstr>
      <vt:lpstr>Application Security Is Just Getting Started</vt:lpstr>
      <vt:lpstr>Approach == “Open”</vt:lpstr>
      <vt:lpstr>Global Comittees</vt:lpstr>
      <vt:lpstr>Our Successes</vt:lpstr>
      <vt:lpstr>OWASP Individuals</vt:lpstr>
      <vt:lpstr>University Sponsors</vt:lpstr>
      <vt:lpstr>Global Corporate Supporters</vt:lpstr>
      <vt:lpstr>155 Projects!</vt:lpstr>
      <vt:lpstr>New projects - last 6 months</vt:lpstr>
      <vt:lpstr>Chapters</vt:lpstr>
      <vt:lpstr>PowerPoint Presentation</vt:lpstr>
      <vt:lpstr> About the Summit</vt:lpstr>
      <vt:lpstr>Massive Outreach</vt:lpstr>
      <vt:lpstr>OWASP Industry Outreach</vt:lpstr>
      <vt:lpstr>Board Election</vt:lpstr>
      <vt:lpstr>Candidates</vt:lpstr>
      <vt:lpstr>Enjoy AppSecEU!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Secure SDLC Panel Real answers from real experience</dc:title>
  <dc:creator>Deleersnyder Sebastien</dc:creator>
  <cp:lastModifiedBy>Sebastien Deleersnyder</cp:lastModifiedBy>
  <cp:revision>50</cp:revision>
  <dcterms:modified xsi:type="dcterms:W3CDTF">2011-06-12T13:40:45Z</dcterms:modified>
</cp:coreProperties>
</file>